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312" r:id="rId3"/>
    <p:sldId id="314" r:id="rId4"/>
    <p:sldId id="313" r:id="rId5"/>
    <p:sldId id="316" r:id="rId6"/>
    <p:sldId id="322" r:id="rId7"/>
    <p:sldId id="350" r:id="rId8"/>
    <p:sldId id="351" r:id="rId9"/>
    <p:sldId id="347" r:id="rId10"/>
    <p:sldId id="352" r:id="rId11"/>
    <p:sldId id="353" r:id="rId12"/>
    <p:sldId id="354" r:id="rId13"/>
    <p:sldId id="355" r:id="rId14"/>
    <p:sldId id="349" r:id="rId15"/>
    <p:sldId id="356" r:id="rId16"/>
    <p:sldId id="357" r:id="rId17"/>
    <p:sldId id="358" r:id="rId18"/>
    <p:sldId id="348" r:id="rId19"/>
    <p:sldId id="359" r:id="rId20"/>
    <p:sldId id="360" r:id="rId21"/>
    <p:sldId id="363" r:id="rId22"/>
    <p:sldId id="364" r:id="rId23"/>
    <p:sldId id="361" r:id="rId24"/>
    <p:sldId id="362" r:id="rId25"/>
    <p:sldId id="346" r:id="rId26"/>
    <p:sldId id="365"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gun Vagun" initials="VV" lastIdx="1" clrIdx="0">
    <p:extLst>
      <p:ext uri="{19B8F6BF-5375-455C-9EA6-DF929625EA0E}">
        <p15:presenceInfo xmlns:p15="http://schemas.microsoft.com/office/powerpoint/2012/main" userId="Vagun Vagu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7F7F7"/>
    <a:srgbClr val="F2F8FC"/>
    <a:srgbClr val="F5FAFD"/>
    <a:srgbClr val="DEF3FE"/>
    <a:srgbClr val="DBEBF6"/>
    <a:srgbClr val="C4EAFD"/>
    <a:srgbClr val="E71E17"/>
    <a:srgbClr val="F5F5F5"/>
    <a:srgbClr val="CC0000"/>
    <a:srgbClr val="A71F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63"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DFC243-3E68-4BFF-A505-ADDF9D7195A4}" type="datetimeFigureOut">
              <a:rPr lang="zh-CN" altLang="en-US" smtClean="0"/>
              <a:t>2021/6/12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7D84A-3049-44F6-8517-64F0971FDD2A}" type="slidenum">
              <a:rPr lang="zh-CN" altLang="en-US" smtClean="0"/>
              <a:t>‹#›</a:t>
            </a:fld>
            <a:endParaRPr lang="zh-CN" altLang="en-US"/>
          </a:p>
        </p:txBody>
      </p:sp>
    </p:spTree>
    <p:extLst>
      <p:ext uri="{BB962C8B-B14F-4D97-AF65-F5344CB8AC3E}">
        <p14:creationId xmlns:p14="http://schemas.microsoft.com/office/powerpoint/2010/main" val="3510773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2567D84A-3049-44F6-8517-64F0971FDD2A}" type="slidenum">
              <a:rPr lang="zh-CN" altLang="en-US" smtClean="0"/>
              <a:t>12</a:t>
            </a:fld>
            <a:endParaRPr lang="zh-CN" altLang="en-US"/>
          </a:p>
        </p:txBody>
      </p:sp>
    </p:spTree>
    <p:extLst>
      <p:ext uri="{BB962C8B-B14F-4D97-AF65-F5344CB8AC3E}">
        <p14:creationId xmlns:p14="http://schemas.microsoft.com/office/powerpoint/2010/main" val="1844705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63730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D5A646B-F117-4928-A8A2-1716300C34F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D5781FEE-C1F4-469A-9E36-8F4601D2EC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AC8552C6-A02E-47D7-A268-DC48634E3532}"/>
              </a:ext>
            </a:extLst>
          </p:cNvPr>
          <p:cNvSpPr>
            <a:spLocks noGrp="1"/>
          </p:cNvSpPr>
          <p:nvPr>
            <p:ph type="dt" sz="half" idx="10"/>
          </p:nvPr>
        </p:nvSpPr>
        <p:spPr/>
        <p:txBody>
          <a:bodyPr/>
          <a:lstStyle/>
          <a:p>
            <a:fld id="{B7FFDAE1-EB67-42CF-B593-56AA292DA8C8}" type="datetimeFigureOut">
              <a:rPr lang="zh-CN" altLang="en-US" smtClean="0"/>
              <a:t>2021/6/12</a:t>
            </a:fld>
            <a:endParaRPr lang="zh-CN" altLang="en-US"/>
          </a:p>
        </p:txBody>
      </p:sp>
      <p:sp>
        <p:nvSpPr>
          <p:cNvPr id="5" name="页脚占位符 4">
            <a:extLst>
              <a:ext uri="{FF2B5EF4-FFF2-40B4-BE49-F238E27FC236}">
                <a16:creationId xmlns:a16="http://schemas.microsoft.com/office/drawing/2014/main" xmlns="" id="{2FA628B0-905E-46AF-9C51-C2B5AF8925A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1B8A775-5E37-4409-A4E7-F0814E9F7A8A}"/>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1623593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816F80-4702-44BD-867F-324A473EAB7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62F0CDC5-CE5D-4691-97FD-895FAEEA2B4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ECE9BBA-8B26-464A-893C-B296D43FA6B0}"/>
              </a:ext>
            </a:extLst>
          </p:cNvPr>
          <p:cNvSpPr>
            <a:spLocks noGrp="1"/>
          </p:cNvSpPr>
          <p:nvPr>
            <p:ph type="dt" sz="half" idx="10"/>
          </p:nvPr>
        </p:nvSpPr>
        <p:spPr/>
        <p:txBody>
          <a:bodyPr/>
          <a:lstStyle/>
          <a:p>
            <a:fld id="{B7FFDAE1-EB67-42CF-B593-56AA292DA8C8}" type="datetimeFigureOut">
              <a:rPr lang="zh-CN" altLang="en-US" smtClean="0"/>
              <a:t>2021/6/12</a:t>
            </a:fld>
            <a:endParaRPr lang="zh-CN" altLang="en-US"/>
          </a:p>
        </p:txBody>
      </p:sp>
      <p:sp>
        <p:nvSpPr>
          <p:cNvPr id="5" name="页脚占位符 4">
            <a:extLst>
              <a:ext uri="{FF2B5EF4-FFF2-40B4-BE49-F238E27FC236}">
                <a16:creationId xmlns:a16="http://schemas.microsoft.com/office/drawing/2014/main" xmlns="" id="{34601B33-B587-4FB0-85AB-DDC1F4A34BF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610712C-C969-4C2A-8ABC-CCD2466F869D}"/>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1960334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65EEDC4F-CF6F-4F5A-B7D5-5DDA55C2955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1E88988E-73BA-47A0-9593-2824B50A451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72CE60E4-1A17-46B8-BD11-6895D1EA9915}"/>
              </a:ext>
            </a:extLst>
          </p:cNvPr>
          <p:cNvSpPr>
            <a:spLocks noGrp="1"/>
          </p:cNvSpPr>
          <p:nvPr>
            <p:ph type="dt" sz="half" idx="10"/>
          </p:nvPr>
        </p:nvSpPr>
        <p:spPr/>
        <p:txBody>
          <a:bodyPr/>
          <a:lstStyle/>
          <a:p>
            <a:fld id="{B7FFDAE1-EB67-42CF-B593-56AA292DA8C8}" type="datetimeFigureOut">
              <a:rPr lang="zh-CN" altLang="en-US" smtClean="0"/>
              <a:t>2021/6/12</a:t>
            </a:fld>
            <a:endParaRPr lang="zh-CN" altLang="en-US"/>
          </a:p>
        </p:txBody>
      </p:sp>
      <p:sp>
        <p:nvSpPr>
          <p:cNvPr id="5" name="页脚占位符 4">
            <a:extLst>
              <a:ext uri="{FF2B5EF4-FFF2-40B4-BE49-F238E27FC236}">
                <a16:creationId xmlns:a16="http://schemas.microsoft.com/office/drawing/2014/main" xmlns="" id="{169CB261-00A7-4DFD-8566-0F34AD0B2FC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51146E0-61EB-40A0-AEB0-9AAA4858CF39}"/>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1183403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7699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7614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2601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6834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72664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2332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07797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5961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B29B327-6DC4-489C-A130-8CF667D3CDA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86EB504-E0E5-46C5-B6D0-95B1660E27D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030CF13-8903-4992-88F7-C55D7F4E7C48}"/>
              </a:ext>
            </a:extLst>
          </p:cNvPr>
          <p:cNvSpPr>
            <a:spLocks noGrp="1"/>
          </p:cNvSpPr>
          <p:nvPr>
            <p:ph type="dt" sz="half" idx="10"/>
          </p:nvPr>
        </p:nvSpPr>
        <p:spPr/>
        <p:txBody>
          <a:bodyPr/>
          <a:lstStyle/>
          <a:p>
            <a:fld id="{B7FFDAE1-EB67-42CF-B593-56AA292DA8C8}" type="datetimeFigureOut">
              <a:rPr lang="zh-CN" altLang="en-US" smtClean="0"/>
              <a:t>2021/6/12</a:t>
            </a:fld>
            <a:endParaRPr lang="zh-CN" altLang="en-US"/>
          </a:p>
        </p:txBody>
      </p:sp>
      <p:sp>
        <p:nvSpPr>
          <p:cNvPr id="5" name="页脚占位符 4">
            <a:extLst>
              <a:ext uri="{FF2B5EF4-FFF2-40B4-BE49-F238E27FC236}">
                <a16:creationId xmlns:a16="http://schemas.microsoft.com/office/drawing/2014/main" xmlns="" id="{3C41C592-991D-4A88-81B0-FA07E26D1C7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16A61AE-DFB6-4E40-B78C-76E64498C698}"/>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41928244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53638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87914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3940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1CEF327-DE46-4FD7-851C-CAD5A20AC88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90308B61-6FAC-4108-97CC-3ACD182B93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0E0CB1DC-8355-42C5-AF00-8E36F02E523B}"/>
              </a:ext>
            </a:extLst>
          </p:cNvPr>
          <p:cNvSpPr>
            <a:spLocks noGrp="1"/>
          </p:cNvSpPr>
          <p:nvPr>
            <p:ph type="dt" sz="half" idx="10"/>
          </p:nvPr>
        </p:nvSpPr>
        <p:spPr/>
        <p:txBody>
          <a:bodyPr/>
          <a:lstStyle/>
          <a:p>
            <a:fld id="{B7FFDAE1-EB67-42CF-B593-56AA292DA8C8}" type="datetimeFigureOut">
              <a:rPr lang="zh-CN" altLang="en-US" smtClean="0"/>
              <a:t>2021/6/12</a:t>
            </a:fld>
            <a:endParaRPr lang="zh-CN" altLang="en-US"/>
          </a:p>
        </p:txBody>
      </p:sp>
      <p:sp>
        <p:nvSpPr>
          <p:cNvPr id="5" name="页脚占位符 4">
            <a:extLst>
              <a:ext uri="{FF2B5EF4-FFF2-40B4-BE49-F238E27FC236}">
                <a16:creationId xmlns:a16="http://schemas.microsoft.com/office/drawing/2014/main" xmlns="" id="{9DA65AD0-D1B3-49A8-9F94-E603B5BA18E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F33DBE1-743B-438D-92D3-E40E206ACF16}"/>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111713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DA7060-857A-4930-832C-C09BFD4FCF3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F7FF8F7-2B15-4A01-A575-53845FA96B47}"/>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B9701E7A-8C68-4E20-A803-855BD0F40B8F}"/>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4C615B9C-5EC5-4D9B-B5D9-BB2972780CF4}"/>
              </a:ext>
            </a:extLst>
          </p:cNvPr>
          <p:cNvSpPr>
            <a:spLocks noGrp="1"/>
          </p:cNvSpPr>
          <p:nvPr>
            <p:ph type="dt" sz="half" idx="10"/>
          </p:nvPr>
        </p:nvSpPr>
        <p:spPr/>
        <p:txBody>
          <a:bodyPr/>
          <a:lstStyle/>
          <a:p>
            <a:fld id="{B7FFDAE1-EB67-42CF-B593-56AA292DA8C8}" type="datetimeFigureOut">
              <a:rPr lang="zh-CN" altLang="en-US" smtClean="0"/>
              <a:t>2021/6/12</a:t>
            </a:fld>
            <a:endParaRPr lang="zh-CN" altLang="en-US"/>
          </a:p>
        </p:txBody>
      </p:sp>
      <p:sp>
        <p:nvSpPr>
          <p:cNvPr id="6" name="页脚占位符 5">
            <a:extLst>
              <a:ext uri="{FF2B5EF4-FFF2-40B4-BE49-F238E27FC236}">
                <a16:creationId xmlns:a16="http://schemas.microsoft.com/office/drawing/2014/main" xmlns="" id="{E22F8F48-9F51-4F97-9DA9-9E015ACE486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BA7C295-EAAA-41B7-986C-D8AFF63FDDD6}"/>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2907778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10F4CDC-4DFE-4DB1-972E-CE28FCB9A10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E09ECFB-135A-4BF2-82FE-C099094248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C4914377-BA6A-4199-BDEB-7EFD3B82FC7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4CA16539-559F-474B-992A-1331A0355B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29C14912-C4A7-47EF-A8EC-B0F50FA65454}"/>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571CC34F-E9B9-4EFD-A3C4-0BA19D4EA5A9}"/>
              </a:ext>
            </a:extLst>
          </p:cNvPr>
          <p:cNvSpPr>
            <a:spLocks noGrp="1"/>
          </p:cNvSpPr>
          <p:nvPr>
            <p:ph type="dt" sz="half" idx="10"/>
          </p:nvPr>
        </p:nvSpPr>
        <p:spPr/>
        <p:txBody>
          <a:bodyPr/>
          <a:lstStyle/>
          <a:p>
            <a:fld id="{B7FFDAE1-EB67-42CF-B593-56AA292DA8C8}" type="datetimeFigureOut">
              <a:rPr lang="zh-CN" altLang="en-US" smtClean="0"/>
              <a:t>2021/6/12</a:t>
            </a:fld>
            <a:endParaRPr lang="zh-CN" altLang="en-US"/>
          </a:p>
        </p:txBody>
      </p:sp>
      <p:sp>
        <p:nvSpPr>
          <p:cNvPr id="8" name="页脚占位符 7">
            <a:extLst>
              <a:ext uri="{FF2B5EF4-FFF2-40B4-BE49-F238E27FC236}">
                <a16:creationId xmlns:a16="http://schemas.microsoft.com/office/drawing/2014/main" xmlns="" id="{A0306A62-EAF9-495D-B60F-8B898B61FEA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5351980E-AD6D-4890-B2E1-61420E5AAAF7}"/>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2782407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2366452-93AB-427B-9625-F906CB897E8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19FD17F3-7053-4148-800C-FB4B3C05E044}"/>
              </a:ext>
            </a:extLst>
          </p:cNvPr>
          <p:cNvSpPr>
            <a:spLocks noGrp="1"/>
          </p:cNvSpPr>
          <p:nvPr>
            <p:ph type="dt" sz="half" idx="10"/>
          </p:nvPr>
        </p:nvSpPr>
        <p:spPr/>
        <p:txBody>
          <a:bodyPr/>
          <a:lstStyle/>
          <a:p>
            <a:fld id="{B7FFDAE1-EB67-42CF-B593-56AA292DA8C8}" type="datetimeFigureOut">
              <a:rPr lang="zh-CN" altLang="en-US" smtClean="0"/>
              <a:t>2021/6/12</a:t>
            </a:fld>
            <a:endParaRPr lang="zh-CN" altLang="en-US"/>
          </a:p>
        </p:txBody>
      </p:sp>
      <p:sp>
        <p:nvSpPr>
          <p:cNvPr id="4" name="页脚占位符 3">
            <a:extLst>
              <a:ext uri="{FF2B5EF4-FFF2-40B4-BE49-F238E27FC236}">
                <a16:creationId xmlns:a16="http://schemas.microsoft.com/office/drawing/2014/main" xmlns="" id="{66709179-9F05-4ED9-898C-DD1E14C4EE1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9DE3C05-79FC-42A5-B9A2-AC8CCD3D26AD}"/>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3046590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03BF4A8C-F0F4-41A6-BF41-876FEF21AB89}"/>
              </a:ext>
            </a:extLst>
          </p:cNvPr>
          <p:cNvSpPr>
            <a:spLocks noGrp="1"/>
          </p:cNvSpPr>
          <p:nvPr>
            <p:ph type="dt" sz="half" idx="10"/>
          </p:nvPr>
        </p:nvSpPr>
        <p:spPr/>
        <p:txBody>
          <a:bodyPr/>
          <a:lstStyle/>
          <a:p>
            <a:fld id="{B7FFDAE1-EB67-42CF-B593-56AA292DA8C8}" type="datetimeFigureOut">
              <a:rPr lang="zh-CN" altLang="en-US" smtClean="0"/>
              <a:t>2021/6/12</a:t>
            </a:fld>
            <a:endParaRPr lang="zh-CN" altLang="en-US"/>
          </a:p>
        </p:txBody>
      </p:sp>
      <p:sp>
        <p:nvSpPr>
          <p:cNvPr id="3" name="页脚占位符 2">
            <a:extLst>
              <a:ext uri="{FF2B5EF4-FFF2-40B4-BE49-F238E27FC236}">
                <a16:creationId xmlns:a16="http://schemas.microsoft.com/office/drawing/2014/main" xmlns="" id="{5F4BE2DC-A408-49B2-A4F8-EE9769AFFE7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03A16DA8-302B-4AE1-AF88-B9CFFEEEBABF}"/>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673900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8940FE9-4853-4B02-9ACB-5CAF188470B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058361D0-290C-442A-8B44-B0642C42D6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DAEF0013-B4AF-4C3C-AB98-C192E7C391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60A2650F-35B1-4222-8E3D-55C4DBD2B6F3}"/>
              </a:ext>
            </a:extLst>
          </p:cNvPr>
          <p:cNvSpPr>
            <a:spLocks noGrp="1"/>
          </p:cNvSpPr>
          <p:nvPr>
            <p:ph type="dt" sz="half" idx="10"/>
          </p:nvPr>
        </p:nvSpPr>
        <p:spPr/>
        <p:txBody>
          <a:bodyPr/>
          <a:lstStyle/>
          <a:p>
            <a:fld id="{B7FFDAE1-EB67-42CF-B593-56AA292DA8C8}" type="datetimeFigureOut">
              <a:rPr lang="zh-CN" altLang="en-US" smtClean="0"/>
              <a:t>2021/6/12</a:t>
            </a:fld>
            <a:endParaRPr lang="zh-CN" altLang="en-US"/>
          </a:p>
        </p:txBody>
      </p:sp>
      <p:sp>
        <p:nvSpPr>
          <p:cNvPr id="6" name="页脚占位符 5">
            <a:extLst>
              <a:ext uri="{FF2B5EF4-FFF2-40B4-BE49-F238E27FC236}">
                <a16:creationId xmlns:a16="http://schemas.microsoft.com/office/drawing/2014/main" xmlns="" id="{D6E7498D-7297-4B92-A228-86A6C90602D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2A8D0AA-D078-408B-B714-3CE8EF0C9B60}"/>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450467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27FEBB0-8B3B-410D-A075-42A14BE6210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8B37B9B3-435A-479F-8455-3BFE235CA0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EB4E751-9289-4C4E-9418-EE2ED45DDF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937B3CBA-A6F8-46D2-B8FE-0FCC383C9458}"/>
              </a:ext>
            </a:extLst>
          </p:cNvPr>
          <p:cNvSpPr>
            <a:spLocks noGrp="1"/>
          </p:cNvSpPr>
          <p:nvPr>
            <p:ph type="dt" sz="half" idx="10"/>
          </p:nvPr>
        </p:nvSpPr>
        <p:spPr/>
        <p:txBody>
          <a:bodyPr/>
          <a:lstStyle/>
          <a:p>
            <a:fld id="{B7FFDAE1-EB67-42CF-B593-56AA292DA8C8}" type="datetimeFigureOut">
              <a:rPr lang="zh-CN" altLang="en-US" smtClean="0"/>
              <a:t>2021/6/12</a:t>
            </a:fld>
            <a:endParaRPr lang="zh-CN" altLang="en-US"/>
          </a:p>
        </p:txBody>
      </p:sp>
      <p:sp>
        <p:nvSpPr>
          <p:cNvPr id="6" name="页脚占位符 5">
            <a:extLst>
              <a:ext uri="{FF2B5EF4-FFF2-40B4-BE49-F238E27FC236}">
                <a16:creationId xmlns:a16="http://schemas.microsoft.com/office/drawing/2014/main" xmlns="" id="{7364EF54-A7CA-4392-9234-4DDE22D7195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3F75E53-F65D-44C7-939C-A76A1D47C7C1}"/>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2497119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50000"/>
          </a:schemeClr>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CF24FEF5-80E6-49C9-85D6-2BC4782981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EAF9174-E843-4ABD-B37E-7C4FA3D212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7DB30D1-E683-4A0D-B10E-812E5E4C65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FDAE1-EB67-42CF-B593-56AA292DA8C8}" type="datetimeFigureOut">
              <a:rPr lang="zh-CN" altLang="en-US" smtClean="0"/>
              <a:t>2021/6/12</a:t>
            </a:fld>
            <a:endParaRPr lang="zh-CN" altLang="en-US"/>
          </a:p>
        </p:txBody>
      </p:sp>
      <p:sp>
        <p:nvSpPr>
          <p:cNvPr id="5" name="页脚占位符 4">
            <a:extLst>
              <a:ext uri="{FF2B5EF4-FFF2-40B4-BE49-F238E27FC236}">
                <a16:creationId xmlns:a16="http://schemas.microsoft.com/office/drawing/2014/main" xmlns="" id="{2E056DC2-E1F5-4995-85FF-140FC7BF9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8ED04F22-1EEB-4F3C-8EF1-26E3E5B27B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3900243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2871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tags" Target="../tags/tag32.xml"/><Relationship Id="rId3" Type="http://schemas.openxmlformats.org/officeDocument/2006/relationships/tags" Target="../tags/tag27.xml"/><Relationship Id="rId7" Type="http://schemas.openxmlformats.org/officeDocument/2006/relationships/tags" Target="../tags/tag3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9"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tags" Target="../tags/tag16.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9"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a16="http://schemas.microsoft.com/office/drawing/2014/main" xmlns="" id="{F27F1ACD-647E-4D59-9336-BD3F9633DB11}"/>
              </a:ext>
            </a:extLst>
          </p:cNvPr>
          <p:cNvPicPr>
            <a:picLocks noChangeAspect="1"/>
          </p:cNvPicPr>
          <p:nvPr/>
        </p:nvPicPr>
        <p:blipFill rotWithShape="1">
          <a:blip r:embed="rId2">
            <a:extLst>
              <a:ext uri="{28A0092B-C50C-407E-A947-70E740481C1C}">
                <a14:useLocalDpi xmlns:a14="http://schemas.microsoft.com/office/drawing/2010/main" val="0"/>
              </a:ext>
            </a:extLst>
          </a:blip>
          <a:srcRect t="20379" r="45184"/>
          <a:stretch/>
        </p:blipFill>
        <p:spPr>
          <a:xfrm>
            <a:off x="-74253" y="-301498"/>
            <a:ext cx="2608012" cy="2497137"/>
          </a:xfrm>
          <a:prstGeom prst="rect">
            <a:avLst/>
          </a:prstGeom>
        </p:spPr>
      </p:pic>
      <p:pic>
        <p:nvPicPr>
          <p:cNvPr id="7" name="图片 6">
            <a:extLst>
              <a:ext uri="{FF2B5EF4-FFF2-40B4-BE49-F238E27FC236}">
                <a16:creationId xmlns:a16="http://schemas.microsoft.com/office/drawing/2014/main" xmlns="" id="{2E345C8E-CBD3-44CC-B675-63BE7184C8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459506" y="270455"/>
            <a:ext cx="7272985" cy="1647305"/>
          </a:xfrm>
          <a:prstGeom prst="rect">
            <a:avLst/>
          </a:prstGeom>
        </p:spPr>
      </p:pic>
      <p:sp>
        <p:nvSpPr>
          <p:cNvPr id="4" name="矩形 3">
            <a:extLst>
              <a:ext uri="{FF2B5EF4-FFF2-40B4-BE49-F238E27FC236}">
                <a16:creationId xmlns:a16="http://schemas.microsoft.com/office/drawing/2014/main" xmlns="" id="{DF9DF295-CE09-4C73-8900-D5D67124FFBE}"/>
              </a:ext>
            </a:extLst>
          </p:cNvPr>
          <p:cNvSpPr/>
          <p:nvPr/>
        </p:nvSpPr>
        <p:spPr>
          <a:xfrm>
            <a:off x="0" y="1867438"/>
            <a:ext cx="12192000" cy="2628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DD407906-58A9-41E4-9704-F3B28F986BDC}"/>
              </a:ext>
            </a:extLst>
          </p:cNvPr>
          <p:cNvSpPr/>
          <p:nvPr/>
        </p:nvSpPr>
        <p:spPr>
          <a:xfrm>
            <a:off x="1771739" y="2144951"/>
            <a:ext cx="8648521" cy="2123658"/>
          </a:xfrm>
          <a:prstGeom prst="rect">
            <a:avLst/>
          </a:prstGeom>
        </p:spPr>
        <p:txBody>
          <a:bodyPr wrap="none">
            <a:spAutoFit/>
          </a:bodyPr>
          <a:lstStyle/>
          <a:p>
            <a:pPr lvl="0" algn="ctr"/>
            <a:r>
              <a:rPr lang="zh-CN" altLang="en-US" sz="6600" b="1" dirty="0">
                <a:solidFill>
                  <a:schemeClr val="bg1"/>
                </a:solidFill>
                <a:latin typeface="思源宋体 CN Heavy" panose="02020900000000000000" pitchFamily="18" charset="-122"/>
                <a:ea typeface="思源宋体 CN Heavy" panose="02020900000000000000" pitchFamily="18" charset="-122"/>
              </a:rPr>
              <a:t>将新时代党的</a:t>
            </a:r>
          </a:p>
          <a:p>
            <a:pPr lvl="0" algn="ctr"/>
            <a:r>
              <a:rPr lang="zh-CN" altLang="en-US" sz="6600" b="1" dirty="0">
                <a:solidFill>
                  <a:schemeClr val="bg1"/>
                </a:solidFill>
                <a:latin typeface="思源宋体 CN Heavy" panose="02020900000000000000" pitchFamily="18" charset="-122"/>
                <a:ea typeface="思源宋体 CN Heavy" panose="02020900000000000000" pitchFamily="18" charset="-122"/>
              </a:rPr>
              <a:t>伟大自我革命进行到底</a:t>
            </a:r>
          </a:p>
        </p:txBody>
      </p:sp>
      <p:sp>
        <p:nvSpPr>
          <p:cNvPr id="6" name="文本框 8">
            <a:extLst>
              <a:ext uri="{FF2B5EF4-FFF2-40B4-BE49-F238E27FC236}">
                <a16:creationId xmlns:a16="http://schemas.microsoft.com/office/drawing/2014/main" xmlns="" id="{52360E80-C4E6-4361-A9C7-9612F5B7F913}"/>
              </a:ext>
            </a:extLst>
          </p:cNvPr>
          <p:cNvSpPr txBox="1"/>
          <p:nvPr/>
        </p:nvSpPr>
        <p:spPr>
          <a:xfrm>
            <a:off x="1511978" y="4890473"/>
            <a:ext cx="8857200" cy="400061"/>
          </a:xfrm>
          <a:prstGeom prst="rect">
            <a:avLst/>
          </a:prstGeom>
          <a:noFill/>
        </p:spPr>
        <p:txBody>
          <a:bodyPr wrap="square" lIns="121873" tIns="60936" rIns="121873" bIns="60936">
            <a:spAutoFit/>
          </a:bodyPr>
          <a:lstStyle/>
          <a:p>
            <a:pPr lvl="0" algn="ctr">
              <a:defRPr/>
            </a:pPr>
            <a:r>
              <a:rPr lang="en-US" altLang="zh-CN" kern="0" dirty="0">
                <a:solidFill>
                  <a:srgbClr val="C00000"/>
                </a:solidFill>
                <a:latin typeface="微软雅黑" panose="020B0503020204020204" pitchFamily="34" charset="-122"/>
                <a:ea typeface="微软雅黑" panose="020B0503020204020204" pitchFamily="34" charset="-122"/>
              </a:rPr>
              <a:t>《</a:t>
            </a:r>
            <a:r>
              <a:rPr lang="zh-CN" altLang="en-US" kern="0" dirty="0">
                <a:solidFill>
                  <a:srgbClr val="C00000"/>
                </a:solidFill>
                <a:latin typeface="微软雅黑" panose="020B0503020204020204" pitchFamily="34" charset="-122"/>
                <a:ea typeface="微软雅黑" panose="020B0503020204020204" pitchFamily="34" charset="-122"/>
              </a:rPr>
              <a:t>治国理政</a:t>
            </a:r>
            <a:r>
              <a:rPr lang="en-US" altLang="zh-CN" kern="0" dirty="0">
                <a:solidFill>
                  <a:srgbClr val="C00000"/>
                </a:solidFill>
                <a:latin typeface="微软雅黑" panose="020B0503020204020204" pitchFamily="34" charset="-122"/>
                <a:ea typeface="微软雅黑" panose="020B0503020204020204" pitchFamily="34" charset="-122"/>
              </a:rPr>
              <a:t>》</a:t>
            </a:r>
            <a:r>
              <a:rPr lang="zh-CN" altLang="en-US" kern="0" dirty="0">
                <a:solidFill>
                  <a:srgbClr val="C00000"/>
                </a:solidFill>
                <a:latin typeface="微软雅黑" panose="020B0503020204020204" pitchFamily="34" charset="-122"/>
                <a:ea typeface="微软雅黑" panose="020B0503020204020204" pitchFamily="34" charset="-122"/>
              </a:rPr>
              <a:t>第三卷专题学习之不忘初心、牢记使命，把党的自我革命推向深入</a:t>
            </a:r>
          </a:p>
        </p:txBody>
      </p:sp>
      <p:cxnSp>
        <p:nvCxnSpPr>
          <p:cNvPr id="8" name="直接连接符 7">
            <a:extLst>
              <a:ext uri="{FF2B5EF4-FFF2-40B4-BE49-F238E27FC236}">
                <a16:creationId xmlns:a16="http://schemas.microsoft.com/office/drawing/2014/main" xmlns="" id="{D2F7F910-5809-41DC-AD06-2D5DC3B8AB77}"/>
              </a:ext>
            </a:extLst>
          </p:cNvPr>
          <p:cNvCxnSpPr>
            <a:cxnSpLocks/>
          </p:cNvCxnSpPr>
          <p:nvPr/>
        </p:nvCxnSpPr>
        <p:spPr>
          <a:xfrm>
            <a:off x="1982033" y="4813200"/>
            <a:ext cx="796860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0" name="组合 9">
            <a:extLst>
              <a:ext uri="{FF2B5EF4-FFF2-40B4-BE49-F238E27FC236}">
                <a16:creationId xmlns:a16="http://schemas.microsoft.com/office/drawing/2014/main" xmlns="" id="{70778894-EBE0-431F-8A34-7D3B733F981B}"/>
              </a:ext>
            </a:extLst>
          </p:cNvPr>
          <p:cNvGrpSpPr/>
          <p:nvPr/>
        </p:nvGrpSpPr>
        <p:grpSpPr>
          <a:xfrm>
            <a:off x="3305246" y="5813380"/>
            <a:ext cx="416937" cy="416934"/>
            <a:chOff x="891974" y="4415843"/>
            <a:chExt cx="450443" cy="450443"/>
          </a:xfrm>
        </p:grpSpPr>
        <p:sp>
          <p:nvSpPr>
            <p:cNvPr id="11" name="椭圆 10">
              <a:extLst>
                <a:ext uri="{FF2B5EF4-FFF2-40B4-BE49-F238E27FC236}">
                  <a16:creationId xmlns:a16="http://schemas.microsoft.com/office/drawing/2014/main" xmlns="" id="{9E8B1D41-F52C-4EAD-BA83-D0A4A5BC3B9B}"/>
                </a:ext>
              </a:extLst>
            </p:cNvPr>
            <p:cNvSpPr/>
            <p:nvPr/>
          </p:nvSpPr>
          <p:spPr>
            <a:xfrm>
              <a:off x="891974" y="4415843"/>
              <a:ext cx="450443" cy="450443"/>
            </a:xfrm>
            <a:prstGeom prst="ellipse">
              <a:avLst/>
            </a:prstGeom>
            <a:noFill/>
            <a:ln w="12700" cap="flat" cmpd="sng" algn="ctr">
              <a:solidFill>
                <a:srgbClr val="C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 name="椭圆 39">
              <a:extLst>
                <a:ext uri="{FF2B5EF4-FFF2-40B4-BE49-F238E27FC236}">
                  <a16:creationId xmlns:a16="http://schemas.microsoft.com/office/drawing/2014/main" xmlns="" id="{377B9F5D-94ED-4C69-B61A-AB1F395284E4}"/>
                </a:ext>
              </a:extLst>
            </p:cNvPr>
            <p:cNvSpPr/>
            <p:nvPr/>
          </p:nvSpPr>
          <p:spPr>
            <a:xfrm>
              <a:off x="993275" y="4502064"/>
              <a:ext cx="247839" cy="27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rgbClr val="C000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3" name="文本框 12">
            <a:extLst>
              <a:ext uri="{FF2B5EF4-FFF2-40B4-BE49-F238E27FC236}">
                <a16:creationId xmlns:a16="http://schemas.microsoft.com/office/drawing/2014/main" xmlns="" id="{FFD87499-82A4-4513-B03D-3E7AB3C24405}"/>
              </a:ext>
            </a:extLst>
          </p:cNvPr>
          <p:cNvSpPr txBox="1"/>
          <p:nvPr/>
        </p:nvSpPr>
        <p:spPr>
          <a:xfrm>
            <a:off x="3776053" y="5880659"/>
            <a:ext cx="1782860" cy="338554"/>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rPr>
              <a:t>宣讲人</a:t>
            </a:r>
            <a:r>
              <a:rPr kumimoji="0" lang="zh-CN" altLang="en-US" sz="1600" b="0" i="0" u="none" strike="noStrike" kern="0" cap="none" spc="0" normalizeH="0" baseline="0" noProof="0" dirty="0" smtClean="0">
                <a:ln>
                  <a:noFill/>
                </a:ln>
                <a:solidFill>
                  <a:srgbClr val="E7E6E6">
                    <a:lumMod val="25000"/>
                  </a:srgbClr>
                </a:solidFill>
                <a:effectLst/>
                <a:uLnTx/>
                <a:uFillTx/>
                <a:latin typeface="微软雅黑" panose="020B0503020204020204" pitchFamily="34" charset="-122"/>
                <a:ea typeface="微软雅黑" panose="020B0503020204020204" pitchFamily="34" charset="-122"/>
              </a:rPr>
              <a:t>：</a:t>
            </a:r>
            <a:r>
              <a:rPr lang="zh-CN" altLang="en-US" sz="1600" kern="0" dirty="0">
                <a:solidFill>
                  <a:srgbClr val="E7E6E6">
                    <a:lumMod val="25000"/>
                  </a:srgbClr>
                </a:solidFill>
                <a:latin typeface="微软雅黑" panose="020B0503020204020204" pitchFamily="34" charset="-122"/>
                <a:ea typeface="微软雅黑" panose="020B0503020204020204" pitchFamily="34" charset="-122"/>
              </a:rPr>
              <a:t>优</a:t>
            </a:r>
            <a:r>
              <a:rPr lang="zh-CN" altLang="en-US" sz="1600" kern="0" dirty="0" smtClean="0">
                <a:solidFill>
                  <a:srgbClr val="E7E6E6">
                    <a:lumMod val="25000"/>
                  </a:srgbClr>
                </a:solidFill>
                <a:latin typeface="微软雅黑" panose="020B0503020204020204" pitchFamily="34" charset="-122"/>
                <a:ea typeface="微软雅黑" panose="020B0503020204020204" pitchFamily="34" charset="-122"/>
              </a:rPr>
              <a:t>品</a:t>
            </a:r>
            <a:r>
              <a:rPr lang="en-US" altLang="zh-CN" sz="1600" kern="0" dirty="0" smtClean="0">
                <a:solidFill>
                  <a:srgbClr val="E7E6E6">
                    <a:lumMod val="25000"/>
                  </a:srgbClr>
                </a:solidFill>
                <a:latin typeface="微软雅黑" panose="020B0503020204020204" pitchFamily="34" charset="-122"/>
                <a:ea typeface="微软雅黑" panose="020B0503020204020204" pitchFamily="34" charset="-122"/>
              </a:rPr>
              <a:t>PPT</a:t>
            </a:r>
            <a:endParaRPr kumimoji="0" lang="zh-CN" altLang="en-US" sz="1600" b="0" i="0" u="none" strike="noStrike" kern="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endParaRPr>
          </a:p>
        </p:txBody>
      </p:sp>
      <p:grpSp>
        <p:nvGrpSpPr>
          <p:cNvPr id="14" name="组合 13">
            <a:extLst>
              <a:ext uri="{FF2B5EF4-FFF2-40B4-BE49-F238E27FC236}">
                <a16:creationId xmlns:a16="http://schemas.microsoft.com/office/drawing/2014/main" xmlns="" id="{83AB4095-4998-42A1-B321-6878C30F70CD}"/>
              </a:ext>
            </a:extLst>
          </p:cNvPr>
          <p:cNvGrpSpPr/>
          <p:nvPr/>
        </p:nvGrpSpPr>
        <p:grpSpPr>
          <a:xfrm>
            <a:off x="6334993" y="5813208"/>
            <a:ext cx="416937" cy="416934"/>
            <a:chOff x="891974" y="4415843"/>
            <a:chExt cx="450443" cy="450443"/>
          </a:xfrm>
        </p:grpSpPr>
        <p:sp>
          <p:nvSpPr>
            <p:cNvPr id="15" name="椭圆 14">
              <a:extLst>
                <a:ext uri="{FF2B5EF4-FFF2-40B4-BE49-F238E27FC236}">
                  <a16:creationId xmlns:a16="http://schemas.microsoft.com/office/drawing/2014/main" xmlns="" id="{787A1DFA-F5FA-4971-8E2F-5286608DBF09}"/>
                </a:ext>
              </a:extLst>
            </p:cNvPr>
            <p:cNvSpPr/>
            <p:nvPr/>
          </p:nvSpPr>
          <p:spPr>
            <a:xfrm>
              <a:off x="891974" y="4415843"/>
              <a:ext cx="450443" cy="450443"/>
            </a:xfrm>
            <a:prstGeom prst="ellipse">
              <a:avLst/>
            </a:prstGeom>
            <a:noFill/>
            <a:ln w="12700" cap="flat" cmpd="sng" algn="ctr">
              <a:solidFill>
                <a:srgbClr val="C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6" name="椭圆 44">
              <a:extLst>
                <a:ext uri="{FF2B5EF4-FFF2-40B4-BE49-F238E27FC236}">
                  <a16:creationId xmlns:a16="http://schemas.microsoft.com/office/drawing/2014/main" xmlns="" id="{8F04E875-A2A5-4015-9BF6-91BA4A0A3C7D}"/>
                </a:ext>
              </a:extLst>
            </p:cNvPr>
            <p:cNvSpPr/>
            <p:nvPr/>
          </p:nvSpPr>
          <p:spPr>
            <a:xfrm>
              <a:off x="978196" y="4510710"/>
              <a:ext cx="278000" cy="260708"/>
            </a:xfrm>
            <a:custGeom>
              <a:avLst/>
              <a:gdLst>
                <a:gd name="connsiteX0" fmla="*/ 249749 w 331788"/>
                <a:gd name="connsiteY0" fmla="*/ 163513 h 311151"/>
                <a:gd name="connsiteX1" fmla="*/ 243291 w 331788"/>
                <a:gd name="connsiteY1" fmla="*/ 171424 h 311151"/>
                <a:gd name="connsiteX2" fmla="*/ 243291 w 331788"/>
                <a:gd name="connsiteY2" fmla="*/ 218888 h 311151"/>
                <a:gd name="connsiteX3" fmla="*/ 238125 w 331788"/>
                <a:gd name="connsiteY3" fmla="*/ 229435 h 311151"/>
                <a:gd name="connsiteX4" fmla="*/ 249749 w 331788"/>
                <a:gd name="connsiteY4" fmla="*/ 241301 h 311151"/>
                <a:gd name="connsiteX5" fmla="*/ 260081 w 331788"/>
                <a:gd name="connsiteY5" fmla="*/ 236027 h 311151"/>
                <a:gd name="connsiteX6" fmla="*/ 288495 w 331788"/>
                <a:gd name="connsiteY6" fmla="*/ 236027 h 311151"/>
                <a:gd name="connsiteX7" fmla="*/ 307868 w 331788"/>
                <a:gd name="connsiteY7" fmla="*/ 236027 h 311151"/>
                <a:gd name="connsiteX8" fmla="*/ 314325 w 331788"/>
                <a:gd name="connsiteY8" fmla="*/ 229435 h 311151"/>
                <a:gd name="connsiteX9" fmla="*/ 307868 w 331788"/>
                <a:gd name="connsiteY9" fmla="*/ 221525 h 311151"/>
                <a:gd name="connsiteX10" fmla="*/ 260081 w 331788"/>
                <a:gd name="connsiteY10" fmla="*/ 221525 h 311151"/>
                <a:gd name="connsiteX11" fmla="*/ 257498 w 331788"/>
                <a:gd name="connsiteY11" fmla="*/ 218888 h 311151"/>
                <a:gd name="connsiteX12" fmla="*/ 257498 w 331788"/>
                <a:gd name="connsiteY12" fmla="*/ 171424 h 311151"/>
                <a:gd name="connsiteX13" fmla="*/ 249749 w 331788"/>
                <a:gd name="connsiteY13" fmla="*/ 163513 h 311151"/>
                <a:gd name="connsiteX14" fmla="*/ 250178 w 331788"/>
                <a:gd name="connsiteY14" fmla="*/ 147638 h 311151"/>
                <a:gd name="connsiteX15" fmla="*/ 289040 w 331788"/>
                <a:gd name="connsiteY15" fmla="*/ 158020 h 311151"/>
                <a:gd name="connsiteX16" fmla="*/ 331788 w 331788"/>
                <a:gd name="connsiteY16" fmla="*/ 229395 h 311151"/>
                <a:gd name="connsiteX17" fmla="*/ 250178 w 331788"/>
                <a:gd name="connsiteY17" fmla="*/ 311151 h 311151"/>
                <a:gd name="connsiteX18" fmla="*/ 175044 w 331788"/>
                <a:gd name="connsiteY18" fmla="*/ 260540 h 311151"/>
                <a:gd name="connsiteX19" fmla="*/ 169863 w 331788"/>
                <a:gd name="connsiteY19" fmla="*/ 229395 h 311151"/>
                <a:gd name="connsiteX20" fmla="*/ 250178 w 331788"/>
                <a:gd name="connsiteY20" fmla="*/ 147638 h 311151"/>
                <a:gd name="connsiteX21" fmla="*/ 22336 w 331788"/>
                <a:gd name="connsiteY21" fmla="*/ 44450 h 311151"/>
                <a:gd name="connsiteX22" fmla="*/ 15875 w 331788"/>
                <a:gd name="connsiteY22" fmla="*/ 49630 h 311151"/>
                <a:gd name="connsiteX23" fmla="*/ 15875 w 331788"/>
                <a:gd name="connsiteY23" fmla="*/ 93663 h 311151"/>
                <a:gd name="connsiteX24" fmla="*/ 273050 w 331788"/>
                <a:gd name="connsiteY24" fmla="*/ 93663 h 311151"/>
                <a:gd name="connsiteX25" fmla="*/ 273050 w 331788"/>
                <a:gd name="connsiteY25" fmla="*/ 49630 h 311151"/>
                <a:gd name="connsiteX26" fmla="*/ 267881 w 331788"/>
                <a:gd name="connsiteY26" fmla="*/ 44450 h 311151"/>
                <a:gd name="connsiteX27" fmla="*/ 245911 w 331788"/>
                <a:gd name="connsiteY27" fmla="*/ 44450 h 311151"/>
                <a:gd name="connsiteX28" fmla="*/ 245911 w 331788"/>
                <a:gd name="connsiteY28" fmla="*/ 53515 h 311151"/>
                <a:gd name="connsiteX29" fmla="*/ 231695 w 331788"/>
                <a:gd name="connsiteY29" fmla="*/ 67761 h 311151"/>
                <a:gd name="connsiteX30" fmla="*/ 212310 w 331788"/>
                <a:gd name="connsiteY30" fmla="*/ 67761 h 311151"/>
                <a:gd name="connsiteX31" fmla="*/ 198094 w 331788"/>
                <a:gd name="connsiteY31" fmla="*/ 53515 h 311151"/>
                <a:gd name="connsiteX32" fmla="*/ 198094 w 331788"/>
                <a:gd name="connsiteY32" fmla="*/ 44450 h 311151"/>
                <a:gd name="connsiteX33" fmla="*/ 168370 w 331788"/>
                <a:gd name="connsiteY33" fmla="*/ 44450 h 311151"/>
                <a:gd name="connsiteX34" fmla="*/ 168370 w 331788"/>
                <a:gd name="connsiteY34" fmla="*/ 53515 h 311151"/>
                <a:gd name="connsiteX35" fmla="*/ 154155 w 331788"/>
                <a:gd name="connsiteY35" fmla="*/ 67761 h 311151"/>
                <a:gd name="connsiteX36" fmla="*/ 134770 w 331788"/>
                <a:gd name="connsiteY36" fmla="*/ 67761 h 311151"/>
                <a:gd name="connsiteX37" fmla="*/ 120554 w 331788"/>
                <a:gd name="connsiteY37" fmla="*/ 53515 h 311151"/>
                <a:gd name="connsiteX38" fmla="*/ 120554 w 331788"/>
                <a:gd name="connsiteY38" fmla="*/ 44450 h 311151"/>
                <a:gd name="connsiteX39" fmla="*/ 92123 w 331788"/>
                <a:gd name="connsiteY39" fmla="*/ 44450 h 311151"/>
                <a:gd name="connsiteX40" fmla="*/ 92123 w 331788"/>
                <a:gd name="connsiteY40" fmla="*/ 53515 h 311151"/>
                <a:gd name="connsiteX41" fmla="*/ 77907 w 331788"/>
                <a:gd name="connsiteY41" fmla="*/ 67761 h 311151"/>
                <a:gd name="connsiteX42" fmla="*/ 58522 w 331788"/>
                <a:gd name="connsiteY42" fmla="*/ 67761 h 311151"/>
                <a:gd name="connsiteX43" fmla="*/ 44306 w 331788"/>
                <a:gd name="connsiteY43" fmla="*/ 53515 h 311151"/>
                <a:gd name="connsiteX44" fmla="*/ 44306 w 331788"/>
                <a:gd name="connsiteY44" fmla="*/ 44450 h 311151"/>
                <a:gd name="connsiteX45" fmla="*/ 22336 w 331788"/>
                <a:gd name="connsiteY45" fmla="*/ 44450 h 311151"/>
                <a:gd name="connsiteX46" fmla="*/ 58303 w 331788"/>
                <a:gd name="connsiteY46" fmla="*/ 0 h 311151"/>
                <a:gd name="connsiteX47" fmla="*/ 77737 w 331788"/>
                <a:gd name="connsiteY47" fmla="*/ 0 h 311151"/>
                <a:gd name="connsiteX48" fmla="*/ 91989 w 331788"/>
                <a:gd name="connsiteY48" fmla="*/ 14248 h 311151"/>
                <a:gd name="connsiteX49" fmla="*/ 91989 w 331788"/>
                <a:gd name="connsiteY49" fmla="*/ 29791 h 311151"/>
                <a:gd name="connsiteX50" fmla="*/ 120493 w 331788"/>
                <a:gd name="connsiteY50" fmla="*/ 29791 h 311151"/>
                <a:gd name="connsiteX51" fmla="*/ 120493 w 331788"/>
                <a:gd name="connsiteY51" fmla="*/ 14248 h 311151"/>
                <a:gd name="connsiteX52" fmla="*/ 134745 w 331788"/>
                <a:gd name="connsiteY52" fmla="*/ 0 h 311151"/>
                <a:gd name="connsiteX53" fmla="*/ 154179 w 331788"/>
                <a:gd name="connsiteY53" fmla="*/ 0 h 311151"/>
                <a:gd name="connsiteX54" fmla="*/ 168431 w 331788"/>
                <a:gd name="connsiteY54" fmla="*/ 14248 h 311151"/>
                <a:gd name="connsiteX55" fmla="*/ 168431 w 331788"/>
                <a:gd name="connsiteY55" fmla="*/ 29791 h 311151"/>
                <a:gd name="connsiteX56" fmla="*/ 198231 w 331788"/>
                <a:gd name="connsiteY56" fmla="*/ 29791 h 311151"/>
                <a:gd name="connsiteX57" fmla="*/ 198231 w 331788"/>
                <a:gd name="connsiteY57" fmla="*/ 14248 h 311151"/>
                <a:gd name="connsiteX58" fmla="*/ 212483 w 331788"/>
                <a:gd name="connsiteY58" fmla="*/ 0 h 311151"/>
                <a:gd name="connsiteX59" fmla="*/ 231917 w 331788"/>
                <a:gd name="connsiteY59" fmla="*/ 0 h 311151"/>
                <a:gd name="connsiteX60" fmla="*/ 246170 w 331788"/>
                <a:gd name="connsiteY60" fmla="*/ 14248 h 311151"/>
                <a:gd name="connsiteX61" fmla="*/ 246170 w 331788"/>
                <a:gd name="connsiteY61" fmla="*/ 29791 h 311151"/>
                <a:gd name="connsiteX62" fmla="*/ 268195 w 331788"/>
                <a:gd name="connsiteY62" fmla="*/ 29791 h 311151"/>
                <a:gd name="connsiteX63" fmla="*/ 288925 w 331788"/>
                <a:gd name="connsiteY63" fmla="*/ 50516 h 311151"/>
                <a:gd name="connsiteX64" fmla="*/ 288925 w 331788"/>
                <a:gd name="connsiteY64" fmla="*/ 146366 h 311151"/>
                <a:gd name="connsiteX65" fmla="*/ 286334 w 331788"/>
                <a:gd name="connsiteY65" fmla="*/ 143775 h 311151"/>
                <a:gd name="connsiteX66" fmla="*/ 250056 w 331788"/>
                <a:gd name="connsiteY66" fmla="*/ 137299 h 311151"/>
                <a:gd name="connsiteX67" fmla="*/ 215074 w 331788"/>
                <a:gd name="connsiteY67" fmla="*/ 143775 h 311151"/>
                <a:gd name="connsiteX68" fmla="*/ 185275 w 331788"/>
                <a:gd name="connsiteY68" fmla="*/ 164500 h 311151"/>
                <a:gd name="connsiteX69" fmla="*/ 165840 w 331788"/>
                <a:gd name="connsiteY69" fmla="*/ 192996 h 311151"/>
                <a:gd name="connsiteX70" fmla="*/ 158066 w 331788"/>
                <a:gd name="connsiteY70" fmla="*/ 229264 h 311151"/>
                <a:gd name="connsiteX71" fmla="*/ 163249 w 331788"/>
                <a:gd name="connsiteY71" fmla="*/ 260350 h 311151"/>
                <a:gd name="connsiteX72" fmla="*/ 22025 w 331788"/>
                <a:gd name="connsiteY72" fmla="*/ 260350 h 311151"/>
                <a:gd name="connsiteX73" fmla="*/ 0 w 331788"/>
                <a:gd name="connsiteY73" fmla="*/ 238330 h 311151"/>
                <a:gd name="connsiteX74" fmla="*/ 0 w 331788"/>
                <a:gd name="connsiteY74" fmla="*/ 50516 h 311151"/>
                <a:gd name="connsiteX75" fmla="*/ 22025 w 331788"/>
                <a:gd name="connsiteY75" fmla="*/ 29791 h 311151"/>
                <a:gd name="connsiteX76" fmla="*/ 44051 w 331788"/>
                <a:gd name="connsiteY76" fmla="*/ 29791 h 311151"/>
                <a:gd name="connsiteX77" fmla="*/ 44051 w 331788"/>
                <a:gd name="connsiteY77" fmla="*/ 14248 h 311151"/>
                <a:gd name="connsiteX78" fmla="*/ 58303 w 331788"/>
                <a:gd name="connsiteY78"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311151">
                  <a:moveTo>
                    <a:pt x="249749" y="163513"/>
                  </a:moveTo>
                  <a:cubicBezTo>
                    <a:pt x="245874" y="163513"/>
                    <a:pt x="243291" y="167468"/>
                    <a:pt x="243291" y="171424"/>
                  </a:cubicBezTo>
                  <a:cubicBezTo>
                    <a:pt x="243291" y="171424"/>
                    <a:pt x="243291" y="171424"/>
                    <a:pt x="243291" y="218888"/>
                  </a:cubicBezTo>
                  <a:cubicBezTo>
                    <a:pt x="239417" y="221525"/>
                    <a:pt x="238125" y="225480"/>
                    <a:pt x="238125" y="229435"/>
                  </a:cubicBezTo>
                  <a:cubicBezTo>
                    <a:pt x="238125" y="236027"/>
                    <a:pt x="243291" y="241301"/>
                    <a:pt x="249749" y="241301"/>
                  </a:cubicBezTo>
                  <a:cubicBezTo>
                    <a:pt x="253624" y="241301"/>
                    <a:pt x="257498" y="239983"/>
                    <a:pt x="260081" y="236027"/>
                  </a:cubicBezTo>
                  <a:cubicBezTo>
                    <a:pt x="260081" y="236027"/>
                    <a:pt x="260081" y="236027"/>
                    <a:pt x="288495" y="236027"/>
                  </a:cubicBezTo>
                  <a:lnTo>
                    <a:pt x="307868" y="236027"/>
                  </a:lnTo>
                  <a:cubicBezTo>
                    <a:pt x="311742" y="236027"/>
                    <a:pt x="314325" y="233390"/>
                    <a:pt x="314325" y="229435"/>
                  </a:cubicBezTo>
                  <a:cubicBezTo>
                    <a:pt x="314325" y="225480"/>
                    <a:pt x="311742" y="221525"/>
                    <a:pt x="307868" y="221525"/>
                  </a:cubicBezTo>
                  <a:cubicBezTo>
                    <a:pt x="307868" y="221525"/>
                    <a:pt x="307868" y="221525"/>
                    <a:pt x="260081" y="221525"/>
                  </a:cubicBezTo>
                  <a:cubicBezTo>
                    <a:pt x="258790" y="221525"/>
                    <a:pt x="257498" y="220206"/>
                    <a:pt x="257498" y="218888"/>
                  </a:cubicBezTo>
                  <a:cubicBezTo>
                    <a:pt x="257498" y="218888"/>
                    <a:pt x="257498" y="218888"/>
                    <a:pt x="257498" y="171424"/>
                  </a:cubicBezTo>
                  <a:cubicBezTo>
                    <a:pt x="257498" y="167468"/>
                    <a:pt x="253624" y="163513"/>
                    <a:pt x="249749" y="163513"/>
                  </a:cubicBezTo>
                  <a:close/>
                  <a:moveTo>
                    <a:pt x="250178" y="147638"/>
                  </a:moveTo>
                  <a:cubicBezTo>
                    <a:pt x="264427" y="147638"/>
                    <a:pt x="277381" y="151531"/>
                    <a:pt x="289040" y="158020"/>
                  </a:cubicBezTo>
                  <a:cubicBezTo>
                    <a:pt x="314948" y="172295"/>
                    <a:pt x="331788" y="198249"/>
                    <a:pt x="331788" y="229395"/>
                  </a:cubicBezTo>
                  <a:cubicBezTo>
                    <a:pt x="331788" y="274815"/>
                    <a:pt x="295517" y="311151"/>
                    <a:pt x="250178" y="311151"/>
                  </a:cubicBezTo>
                  <a:cubicBezTo>
                    <a:pt x="216497" y="311151"/>
                    <a:pt x="186703" y="289090"/>
                    <a:pt x="175044" y="260540"/>
                  </a:cubicBezTo>
                  <a:cubicBezTo>
                    <a:pt x="171158" y="250158"/>
                    <a:pt x="169863" y="239776"/>
                    <a:pt x="169863" y="229395"/>
                  </a:cubicBezTo>
                  <a:cubicBezTo>
                    <a:pt x="169863" y="183974"/>
                    <a:pt x="206134" y="147638"/>
                    <a:pt x="250178" y="147638"/>
                  </a:cubicBezTo>
                  <a:close/>
                  <a:moveTo>
                    <a:pt x="22336" y="44450"/>
                  </a:moveTo>
                  <a:cubicBezTo>
                    <a:pt x="18459" y="44450"/>
                    <a:pt x="15875" y="47040"/>
                    <a:pt x="15875" y="49630"/>
                  </a:cubicBezTo>
                  <a:lnTo>
                    <a:pt x="15875" y="93663"/>
                  </a:lnTo>
                  <a:cubicBezTo>
                    <a:pt x="15875" y="93663"/>
                    <a:pt x="15875" y="93663"/>
                    <a:pt x="273050" y="93663"/>
                  </a:cubicBezTo>
                  <a:cubicBezTo>
                    <a:pt x="273050" y="93663"/>
                    <a:pt x="273050" y="93663"/>
                    <a:pt x="273050" y="49630"/>
                  </a:cubicBezTo>
                  <a:cubicBezTo>
                    <a:pt x="273050" y="47040"/>
                    <a:pt x="270466" y="44450"/>
                    <a:pt x="267881" y="44450"/>
                  </a:cubicBezTo>
                  <a:cubicBezTo>
                    <a:pt x="267881" y="44450"/>
                    <a:pt x="267881" y="44450"/>
                    <a:pt x="245911" y="44450"/>
                  </a:cubicBezTo>
                  <a:cubicBezTo>
                    <a:pt x="245911" y="44450"/>
                    <a:pt x="245911" y="44450"/>
                    <a:pt x="245911" y="53515"/>
                  </a:cubicBezTo>
                  <a:cubicBezTo>
                    <a:pt x="245911" y="61286"/>
                    <a:pt x="239449" y="67761"/>
                    <a:pt x="231695" y="67761"/>
                  </a:cubicBezTo>
                  <a:cubicBezTo>
                    <a:pt x="231695" y="67761"/>
                    <a:pt x="231695" y="67761"/>
                    <a:pt x="212310" y="67761"/>
                  </a:cubicBezTo>
                  <a:cubicBezTo>
                    <a:pt x="204556" y="67761"/>
                    <a:pt x="198094" y="61286"/>
                    <a:pt x="198094" y="53515"/>
                  </a:cubicBezTo>
                  <a:cubicBezTo>
                    <a:pt x="198094" y="53515"/>
                    <a:pt x="198094" y="53515"/>
                    <a:pt x="198094" y="44450"/>
                  </a:cubicBezTo>
                  <a:cubicBezTo>
                    <a:pt x="198094" y="44450"/>
                    <a:pt x="198094" y="44450"/>
                    <a:pt x="168370" y="44450"/>
                  </a:cubicBezTo>
                  <a:cubicBezTo>
                    <a:pt x="168370" y="44450"/>
                    <a:pt x="168370" y="44450"/>
                    <a:pt x="168370" y="53515"/>
                  </a:cubicBezTo>
                  <a:cubicBezTo>
                    <a:pt x="168370" y="61286"/>
                    <a:pt x="161909" y="67761"/>
                    <a:pt x="154155" y="67761"/>
                  </a:cubicBezTo>
                  <a:cubicBezTo>
                    <a:pt x="154155" y="67761"/>
                    <a:pt x="154155" y="67761"/>
                    <a:pt x="134770" y="67761"/>
                  </a:cubicBezTo>
                  <a:cubicBezTo>
                    <a:pt x="127016" y="67761"/>
                    <a:pt x="120554" y="61286"/>
                    <a:pt x="120554" y="53515"/>
                  </a:cubicBezTo>
                  <a:cubicBezTo>
                    <a:pt x="120554" y="53515"/>
                    <a:pt x="120554" y="53515"/>
                    <a:pt x="120554" y="44450"/>
                  </a:cubicBezTo>
                  <a:cubicBezTo>
                    <a:pt x="120554" y="44450"/>
                    <a:pt x="120554" y="44450"/>
                    <a:pt x="92123" y="44450"/>
                  </a:cubicBezTo>
                  <a:cubicBezTo>
                    <a:pt x="92123" y="44450"/>
                    <a:pt x="92123" y="44450"/>
                    <a:pt x="92123" y="53515"/>
                  </a:cubicBezTo>
                  <a:cubicBezTo>
                    <a:pt x="92123" y="61286"/>
                    <a:pt x="85661" y="67761"/>
                    <a:pt x="77907" y="67761"/>
                  </a:cubicBezTo>
                  <a:cubicBezTo>
                    <a:pt x="77907" y="67761"/>
                    <a:pt x="77907" y="67761"/>
                    <a:pt x="58522" y="67761"/>
                  </a:cubicBezTo>
                  <a:cubicBezTo>
                    <a:pt x="50768" y="67761"/>
                    <a:pt x="44306" y="61286"/>
                    <a:pt x="44306" y="53515"/>
                  </a:cubicBezTo>
                  <a:cubicBezTo>
                    <a:pt x="44306" y="53515"/>
                    <a:pt x="44306" y="53515"/>
                    <a:pt x="44306" y="44450"/>
                  </a:cubicBezTo>
                  <a:cubicBezTo>
                    <a:pt x="44306" y="44450"/>
                    <a:pt x="44306" y="44450"/>
                    <a:pt x="22336" y="44450"/>
                  </a:cubicBezTo>
                  <a:close/>
                  <a:moveTo>
                    <a:pt x="58303" y="0"/>
                  </a:moveTo>
                  <a:cubicBezTo>
                    <a:pt x="58303" y="0"/>
                    <a:pt x="58303" y="0"/>
                    <a:pt x="77737" y="0"/>
                  </a:cubicBezTo>
                  <a:cubicBezTo>
                    <a:pt x="85511" y="0"/>
                    <a:pt x="91989" y="6476"/>
                    <a:pt x="91989" y="14248"/>
                  </a:cubicBezTo>
                  <a:cubicBezTo>
                    <a:pt x="91989" y="14248"/>
                    <a:pt x="91989" y="14248"/>
                    <a:pt x="91989" y="29791"/>
                  </a:cubicBezTo>
                  <a:cubicBezTo>
                    <a:pt x="91989" y="29791"/>
                    <a:pt x="91989" y="29791"/>
                    <a:pt x="120493" y="29791"/>
                  </a:cubicBezTo>
                  <a:cubicBezTo>
                    <a:pt x="120493" y="29791"/>
                    <a:pt x="120493" y="29791"/>
                    <a:pt x="120493" y="14248"/>
                  </a:cubicBezTo>
                  <a:cubicBezTo>
                    <a:pt x="120493" y="6476"/>
                    <a:pt x="126971" y="0"/>
                    <a:pt x="134745" y="0"/>
                  </a:cubicBezTo>
                  <a:cubicBezTo>
                    <a:pt x="134745" y="0"/>
                    <a:pt x="134745" y="0"/>
                    <a:pt x="154179" y="0"/>
                  </a:cubicBezTo>
                  <a:cubicBezTo>
                    <a:pt x="161953" y="0"/>
                    <a:pt x="168431" y="6476"/>
                    <a:pt x="168431" y="14248"/>
                  </a:cubicBezTo>
                  <a:cubicBezTo>
                    <a:pt x="168431" y="14248"/>
                    <a:pt x="168431" y="14248"/>
                    <a:pt x="168431" y="29791"/>
                  </a:cubicBezTo>
                  <a:cubicBezTo>
                    <a:pt x="168431" y="29791"/>
                    <a:pt x="168431" y="29791"/>
                    <a:pt x="198231" y="29791"/>
                  </a:cubicBezTo>
                  <a:cubicBezTo>
                    <a:pt x="198231" y="29791"/>
                    <a:pt x="198231" y="29791"/>
                    <a:pt x="198231" y="14248"/>
                  </a:cubicBezTo>
                  <a:cubicBezTo>
                    <a:pt x="198231" y="6476"/>
                    <a:pt x="204709" y="0"/>
                    <a:pt x="212483" y="0"/>
                  </a:cubicBezTo>
                  <a:cubicBezTo>
                    <a:pt x="212483" y="0"/>
                    <a:pt x="212483" y="0"/>
                    <a:pt x="231917" y="0"/>
                  </a:cubicBezTo>
                  <a:cubicBezTo>
                    <a:pt x="239691" y="0"/>
                    <a:pt x="246170" y="6476"/>
                    <a:pt x="246170" y="14248"/>
                  </a:cubicBezTo>
                  <a:cubicBezTo>
                    <a:pt x="246170" y="14248"/>
                    <a:pt x="246170" y="14248"/>
                    <a:pt x="246170" y="29791"/>
                  </a:cubicBezTo>
                  <a:cubicBezTo>
                    <a:pt x="246170" y="29791"/>
                    <a:pt x="246170" y="29791"/>
                    <a:pt x="268195" y="29791"/>
                  </a:cubicBezTo>
                  <a:cubicBezTo>
                    <a:pt x="279856" y="29791"/>
                    <a:pt x="288925" y="38858"/>
                    <a:pt x="288925" y="50516"/>
                  </a:cubicBezTo>
                  <a:cubicBezTo>
                    <a:pt x="288925" y="50516"/>
                    <a:pt x="288925" y="50516"/>
                    <a:pt x="288925" y="146366"/>
                  </a:cubicBezTo>
                  <a:cubicBezTo>
                    <a:pt x="288925" y="145071"/>
                    <a:pt x="287630" y="145071"/>
                    <a:pt x="286334" y="143775"/>
                  </a:cubicBezTo>
                  <a:cubicBezTo>
                    <a:pt x="274673" y="139889"/>
                    <a:pt x="263013" y="137299"/>
                    <a:pt x="250056" y="137299"/>
                  </a:cubicBezTo>
                  <a:cubicBezTo>
                    <a:pt x="238396" y="137299"/>
                    <a:pt x="225439" y="139889"/>
                    <a:pt x="215074" y="143775"/>
                  </a:cubicBezTo>
                  <a:cubicBezTo>
                    <a:pt x="203413" y="148956"/>
                    <a:pt x="194344" y="155433"/>
                    <a:pt x="185275" y="164500"/>
                  </a:cubicBezTo>
                  <a:cubicBezTo>
                    <a:pt x="177501" y="172272"/>
                    <a:pt x="169727" y="182634"/>
                    <a:pt x="165840" y="192996"/>
                  </a:cubicBezTo>
                  <a:cubicBezTo>
                    <a:pt x="160658" y="204653"/>
                    <a:pt x="158066" y="216311"/>
                    <a:pt x="158066" y="229264"/>
                  </a:cubicBezTo>
                  <a:cubicBezTo>
                    <a:pt x="158066" y="239626"/>
                    <a:pt x="160658" y="249988"/>
                    <a:pt x="163249" y="260350"/>
                  </a:cubicBezTo>
                  <a:cubicBezTo>
                    <a:pt x="163249" y="260350"/>
                    <a:pt x="163249" y="260350"/>
                    <a:pt x="22025" y="260350"/>
                  </a:cubicBezTo>
                  <a:cubicBezTo>
                    <a:pt x="9069" y="260350"/>
                    <a:pt x="0" y="249988"/>
                    <a:pt x="0" y="238330"/>
                  </a:cubicBezTo>
                  <a:cubicBezTo>
                    <a:pt x="0" y="238330"/>
                    <a:pt x="0" y="238330"/>
                    <a:pt x="0" y="50516"/>
                  </a:cubicBezTo>
                  <a:cubicBezTo>
                    <a:pt x="0" y="38858"/>
                    <a:pt x="9069" y="29791"/>
                    <a:pt x="22025" y="29791"/>
                  </a:cubicBezTo>
                  <a:cubicBezTo>
                    <a:pt x="22025" y="29791"/>
                    <a:pt x="22025" y="29791"/>
                    <a:pt x="44051" y="29791"/>
                  </a:cubicBezTo>
                  <a:cubicBezTo>
                    <a:pt x="44051" y="29791"/>
                    <a:pt x="44051" y="29791"/>
                    <a:pt x="44051" y="14248"/>
                  </a:cubicBezTo>
                  <a:cubicBezTo>
                    <a:pt x="44051" y="6476"/>
                    <a:pt x="50529" y="0"/>
                    <a:pt x="58303" y="0"/>
                  </a:cubicBezTo>
                  <a:close/>
                </a:path>
              </a:pathLst>
            </a:custGeom>
            <a:solidFill>
              <a:srgbClr val="C000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7" name="文本框 16">
            <a:extLst>
              <a:ext uri="{FF2B5EF4-FFF2-40B4-BE49-F238E27FC236}">
                <a16:creationId xmlns:a16="http://schemas.microsoft.com/office/drawing/2014/main" xmlns="" id="{5AB1FD4B-17A6-4D7D-903B-2E038C6CBF81}"/>
              </a:ext>
            </a:extLst>
          </p:cNvPr>
          <p:cNvSpPr txBox="1"/>
          <p:nvPr/>
        </p:nvSpPr>
        <p:spPr>
          <a:xfrm>
            <a:off x="6805800" y="5880487"/>
            <a:ext cx="1808508" cy="338554"/>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rPr>
              <a:t>时间：</a:t>
            </a:r>
            <a:r>
              <a:rPr kumimoji="0" lang="en-US" altLang="zh-CN" sz="1600" b="0" i="0" u="none" strike="noStrike" kern="0" cap="none" spc="0" normalizeH="0" baseline="0" noProof="0" dirty="0" smtClean="0">
                <a:ln>
                  <a:noFill/>
                </a:ln>
                <a:solidFill>
                  <a:srgbClr val="E7E6E6">
                    <a:lumMod val="25000"/>
                  </a:srgbClr>
                </a:solidFill>
                <a:effectLst/>
                <a:uLnTx/>
                <a:uFillTx/>
                <a:latin typeface="微软雅黑" panose="020B0503020204020204" pitchFamily="34" charset="-122"/>
                <a:ea typeface="微软雅黑" panose="020B0503020204020204" pitchFamily="34" charset="-122"/>
              </a:rPr>
              <a:t>202X</a:t>
            </a:r>
            <a:r>
              <a:rPr kumimoji="0" lang="zh-CN" altLang="en-US" sz="1600" b="0" i="0" u="none" strike="noStrike" kern="0" cap="none" spc="0" normalizeH="0" baseline="0" noProof="0" dirty="0" smtClean="0">
                <a:ln>
                  <a:noFill/>
                </a:ln>
                <a:solidFill>
                  <a:srgbClr val="E7E6E6">
                    <a:lumMod val="25000"/>
                  </a:srgbClr>
                </a:solidFill>
                <a:effectLst/>
                <a:uLnTx/>
                <a:uFillTx/>
                <a:latin typeface="微软雅黑" panose="020B0503020204020204" pitchFamily="34" charset="-122"/>
                <a:ea typeface="微软雅黑" panose="020B0503020204020204" pitchFamily="34" charset="-122"/>
              </a:rPr>
              <a:t>年</a:t>
            </a:r>
            <a:r>
              <a:rPr kumimoji="0" lang="en-US" altLang="zh-CN" sz="1600" b="0" i="0" u="none" strike="noStrike" kern="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rPr>
              <a:t>x</a:t>
            </a:r>
            <a:r>
              <a:rPr kumimoji="0" lang="zh-CN" altLang="en-US" sz="1600" b="0" i="0" u="none" strike="noStrike" kern="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rPr>
              <a:t>月</a:t>
            </a:r>
          </a:p>
        </p:txBody>
      </p:sp>
      <p:cxnSp>
        <p:nvCxnSpPr>
          <p:cNvPr id="21" name="直接连接符 20">
            <a:extLst>
              <a:ext uri="{FF2B5EF4-FFF2-40B4-BE49-F238E27FC236}">
                <a16:creationId xmlns:a16="http://schemas.microsoft.com/office/drawing/2014/main" xmlns="" id="{6CEA934A-A4AF-4CCD-9ECD-AE96834B477F}"/>
              </a:ext>
            </a:extLst>
          </p:cNvPr>
          <p:cNvCxnSpPr>
            <a:cxnSpLocks/>
          </p:cNvCxnSpPr>
          <p:nvPr/>
        </p:nvCxnSpPr>
        <p:spPr>
          <a:xfrm>
            <a:off x="1969154" y="5316292"/>
            <a:ext cx="796860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28" name="图片 27">
            <a:extLst>
              <a:ext uri="{FF2B5EF4-FFF2-40B4-BE49-F238E27FC236}">
                <a16:creationId xmlns:a16="http://schemas.microsoft.com/office/drawing/2014/main" xmlns="" id="{B69467E4-0AB0-4DDC-8105-223FDD8A2E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93097" y="-409707"/>
            <a:ext cx="3332332" cy="2713557"/>
          </a:xfrm>
          <a:prstGeom prst="rect">
            <a:avLst/>
          </a:prstGeom>
        </p:spPr>
      </p:pic>
    </p:spTree>
    <p:extLst>
      <p:ext uri="{BB962C8B-B14F-4D97-AF65-F5344CB8AC3E}">
        <p14:creationId xmlns:p14="http://schemas.microsoft.com/office/powerpoint/2010/main" val="3479767719"/>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3" presetClass="entr" presetSubtype="16"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childTnLst>
                                </p:cTn>
                              </p:par>
                            </p:childTnLst>
                          </p:cTn>
                        </p:par>
                        <p:par>
                          <p:cTn id="13" fill="hold">
                            <p:stCondLst>
                              <p:cond delay="1750"/>
                            </p:stCondLst>
                            <p:childTnLst>
                              <p:par>
                                <p:cTn id="14" presetID="2" presetClass="entr" presetSubtype="4" fill="hold" grpId="0" nodeType="after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calcmode="lin" valueType="num">
                                      <p:cBhvr additive="base">
                                        <p:cTn id="16" dur="200" fill="hold"/>
                                        <p:tgtEl>
                                          <p:spTgt spid="6"/>
                                        </p:tgtEl>
                                        <p:attrNameLst>
                                          <p:attrName>ppt_x</p:attrName>
                                        </p:attrNameLst>
                                      </p:cBhvr>
                                      <p:tavLst>
                                        <p:tav tm="0">
                                          <p:val>
                                            <p:strVal val="#ppt_x"/>
                                          </p:val>
                                        </p:tav>
                                        <p:tav tm="100000">
                                          <p:val>
                                            <p:strVal val="#ppt_x"/>
                                          </p:val>
                                        </p:tav>
                                      </p:tavLst>
                                    </p:anim>
                                    <p:anim calcmode="lin" valueType="num">
                                      <p:cBhvr additive="base">
                                        <p:cTn id="17" dur="2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500"/>
                            </p:stCondLst>
                            <p:childTnLst>
                              <p:par>
                                <p:cTn id="29" presetID="53" presetClass="entr" presetSubtype="16"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1500"/>
                            </p:stCondLst>
                            <p:childTnLst>
                              <p:par>
                                <p:cTn id="39" presetID="53" presetClass="entr" presetSubtype="16"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3"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B03DA75A-D668-4BC4-9FDB-65AF935FE2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892679" y="473048"/>
            <a:ext cx="1930127" cy="437167"/>
          </a:xfrm>
          <a:prstGeom prst="rect">
            <a:avLst/>
          </a:prstGeom>
        </p:spPr>
      </p:pic>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4" y="399245"/>
            <a:ext cx="100626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越是长期执政越不能丧失自我革命精神</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a16="http://schemas.microsoft.com/office/drawing/2014/main" xmlns="" id="{385C8D50-9824-4600-B0C4-F2021CFB366E}"/>
              </a:ext>
            </a:extLst>
          </p:cNvPr>
          <p:cNvSpPr/>
          <p:nvPr/>
        </p:nvSpPr>
        <p:spPr>
          <a:xfrm>
            <a:off x="1305840" y="1529502"/>
            <a:ext cx="9126048" cy="523220"/>
          </a:xfrm>
          <a:prstGeom prst="rect">
            <a:avLst/>
          </a:prstGeom>
        </p:spPr>
        <p:txBody>
          <a:bodyPr wrap="square">
            <a:spAutoFit/>
          </a:bodyPr>
          <a:lstStyle/>
          <a:p>
            <a:pPr lvl="0" algn="ctr">
              <a:defRPr/>
            </a:pPr>
            <a:r>
              <a:rPr lang="zh-CN" altLang="en-US" sz="2800" dirty="0">
                <a:solidFill>
                  <a:srgbClr val="C00000"/>
                </a:solidFill>
                <a:latin typeface="微软雅黑" panose="020B0503020204020204" pitchFamily="34" charset="-122"/>
                <a:ea typeface="微软雅黑" panose="020B0503020204020204" pitchFamily="34" charset="-122"/>
              </a:rPr>
              <a:t>实现长期执政，关键是通过自我革命成功跳出历史周期率</a:t>
            </a:r>
          </a:p>
        </p:txBody>
      </p:sp>
      <p:sp>
        <p:nvSpPr>
          <p:cNvPr id="3" name="圆: 空心 54">
            <a:extLst>
              <a:ext uri="{FF2B5EF4-FFF2-40B4-BE49-F238E27FC236}">
                <a16:creationId xmlns:a16="http://schemas.microsoft.com/office/drawing/2014/main" xmlns="" id="{703E14AF-9A74-4E98-AA71-E99BAE7BAA72}"/>
              </a:ext>
            </a:extLst>
          </p:cNvPr>
          <p:cNvSpPr/>
          <p:nvPr/>
        </p:nvSpPr>
        <p:spPr>
          <a:xfrm rot="16200000">
            <a:off x="1000953" y="1665582"/>
            <a:ext cx="253371" cy="253371"/>
          </a:xfrm>
          <a:prstGeom prst="don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24" name="Aitds1">
            <a:extLst>
              <a:ext uri="{FF2B5EF4-FFF2-40B4-BE49-F238E27FC236}">
                <a16:creationId xmlns:a16="http://schemas.microsoft.com/office/drawing/2014/main" xmlns="" id="{EBD159D8-F999-49E8-A59F-8244B05073AA}"/>
              </a:ext>
            </a:extLst>
          </p:cNvPr>
          <p:cNvCxnSpPr>
            <a:cxnSpLocks/>
          </p:cNvCxnSpPr>
          <p:nvPr/>
        </p:nvCxnSpPr>
        <p:spPr>
          <a:xfrm>
            <a:off x="941487" y="3020625"/>
            <a:ext cx="6169547"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Aitds2">
            <a:extLst>
              <a:ext uri="{FF2B5EF4-FFF2-40B4-BE49-F238E27FC236}">
                <a16:creationId xmlns:a16="http://schemas.microsoft.com/office/drawing/2014/main" xmlns="" id="{997C8EC7-CFD4-454F-A497-138F38BC3EBB}"/>
              </a:ext>
            </a:extLst>
          </p:cNvPr>
          <p:cNvCxnSpPr>
            <a:cxnSpLocks/>
          </p:cNvCxnSpPr>
          <p:nvPr/>
        </p:nvCxnSpPr>
        <p:spPr>
          <a:xfrm>
            <a:off x="941487" y="3101646"/>
            <a:ext cx="6169547"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6" name="Aitds3">
            <a:extLst>
              <a:ext uri="{FF2B5EF4-FFF2-40B4-BE49-F238E27FC236}">
                <a16:creationId xmlns:a16="http://schemas.microsoft.com/office/drawing/2014/main" xmlns="" id="{DF3AF446-A13F-46E6-9B03-B3D586684FE8}"/>
              </a:ext>
            </a:extLst>
          </p:cNvPr>
          <p:cNvSpPr/>
          <p:nvPr/>
        </p:nvSpPr>
        <p:spPr>
          <a:xfrm>
            <a:off x="882270" y="2469997"/>
            <a:ext cx="3070071" cy="4770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a:ln>
                  <a:noFill/>
                </a:ln>
                <a:solidFill>
                  <a:srgbClr val="BF0001"/>
                </a:solidFill>
                <a:effectLst/>
                <a:uLnTx/>
                <a:uFillTx/>
                <a:cs typeface="+mn-ea"/>
                <a:sym typeface="+mn-lt"/>
              </a:rPr>
              <a:t>新民主主义革命时期</a:t>
            </a:r>
          </a:p>
        </p:txBody>
      </p:sp>
      <p:sp>
        <p:nvSpPr>
          <p:cNvPr id="27" name="Aitds12">
            <a:extLst>
              <a:ext uri="{FF2B5EF4-FFF2-40B4-BE49-F238E27FC236}">
                <a16:creationId xmlns:a16="http://schemas.microsoft.com/office/drawing/2014/main" xmlns="" id="{07EB26CE-EF63-46F6-859F-510CE9E67334}"/>
              </a:ext>
            </a:extLst>
          </p:cNvPr>
          <p:cNvSpPr txBox="1"/>
          <p:nvPr/>
        </p:nvSpPr>
        <p:spPr>
          <a:xfrm>
            <a:off x="900252" y="3137742"/>
            <a:ext cx="6276077" cy="2569165"/>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
                <a:srgbClr val="C00000"/>
              </a:buClr>
              <a:buSzTx/>
              <a:buFontTx/>
              <a:buNone/>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毛泽东同志回答如何跳出历史周期率、提出“民主新路”，思考的是革命胜利以后将在全国执政的中国共产党如何不变质、如何依靠人民监督来实现长期执政的问题。这条“民主新路”，贯穿于此后革命、建设、改革的整个过程，随着党所处历史方位的转变，其内容和形式不断丰富。从实现全国执政到巩固执政地位，再到确保长期执政，如何跳出历史周期率的问题越来越突出和迫切。</a:t>
            </a:r>
          </a:p>
        </p:txBody>
      </p:sp>
      <p:pic>
        <p:nvPicPr>
          <p:cNvPr id="6" name="图片 5">
            <a:extLst>
              <a:ext uri="{FF2B5EF4-FFF2-40B4-BE49-F238E27FC236}">
                <a16:creationId xmlns:a16="http://schemas.microsoft.com/office/drawing/2014/main" xmlns="" id="{60777849-BFA7-47A7-A928-F58A00CF7B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5197" y="2279918"/>
            <a:ext cx="4178837" cy="4178837"/>
          </a:xfrm>
          <a:prstGeom prst="rect">
            <a:avLst/>
          </a:prstGeom>
        </p:spPr>
      </p:pic>
    </p:spTree>
    <p:extLst>
      <p:ext uri="{BB962C8B-B14F-4D97-AF65-F5344CB8AC3E}">
        <p14:creationId xmlns:p14="http://schemas.microsoft.com/office/powerpoint/2010/main" val="2553589858"/>
      </p:ext>
    </p:extLst>
  </p:cSld>
  <p:clrMapOvr>
    <a:masterClrMapping/>
  </p:clrMapOvr>
  <mc:AlternateContent xmlns:mc="http://schemas.openxmlformats.org/markup-compatibility/2006" xmlns:p14="http://schemas.microsoft.com/office/powerpoint/2010/main">
    <mc:Choice Requires="p14">
      <p:transition spd="slow" p14:dur="900" advTm="2000">
        <p14:warp dir="in"/>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2"/>
                                            </p:tgtEl>
                                            <p:attrNameLst>
                                              <p:attrName>ppt_y</p:attrName>
                                            </p:attrNameLst>
                                          </p:cBhvr>
                                          <p:tavLst>
                                            <p:tav tm="0">
                                              <p:val>
                                                <p:strVal val="#ppt_y"/>
                                              </p:val>
                                            </p:tav>
                                            <p:tav tm="100000">
                                              <p:val>
                                                <p:strVal val="#ppt_y"/>
                                              </p:val>
                                            </p:tav>
                                          </p:tavLst>
                                        </p:anim>
                                        <p:anim calcmode="lin" valueType="num">
                                          <p:cBhvr>
                                            <p:cTn id="13"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2"/>
                                            </p:tgtEl>
                                          </p:cBhvr>
                                        </p:animEffect>
                                      </p:childTnLst>
                                    </p:cTn>
                                  </p:par>
                                  <p:par>
                                    <p:cTn id="16" presetID="2" presetClass="entr" presetSubtype="2" fill="hold" nodeType="withEffect" p14:presetBounceEnd="57000">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14:bounceEnd="57000">
                                          <p:cBhvr additive="base">
                                            <p:cTn id="18" dur="1000" fill="hold"/>
                                            <p:tgtEl>
                                              <p:spTgt spid="24"/>
                                            </p:tgtEl>
                                            <p:attrNameLst>
                                              <p:attrName>ppt_x</p:attrName>
                                            </p:attrNameLst>
                                          </p:cBhvr>
                                          <p:tavLst>
                                            <p:tav tm="0">
                                              <p:val>
                                                <p:strVal val="1+#ppt_w/2"/>
                                              </p:val>
                                            </p:tav>
                                            <p:tav tm="100000">
                                              <p:val>
                                                <p:strVal val="#ppt_x"/>
                                              </p:val>
                                            </p:tav>
                                          </p:tavLst>
                                        </p:anim>
                                        <p:anim calcmode="lin" valueType="num" p14:bounceEnd="57000">
                                          <p:cBhvr additive="base">
                                            <p:cTn id="19" dur="1000" fill="hold"/>
                                            <p:tgtEl>
                                              <p:spTgt spid="24"/>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14:presetBounceEnd="57000">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14:bounceEnd="57000">
                                          <p:cBhvr additive="base">
                                            <p:cTn id="22" dur="1000" fill="hold"/>
                                            <p:tgtEl>
                                              <p:spTgt spid="25"/>
                                            </p:tgtEl>
                                            <p:attrNameLst>
                                              <p:attrName>ppt_x</p:attrName>
                                            </p:attrNameLst>
                                          </p:cBhvr>
                                          <p:tavLst>
                                            <p:tav tm="0">
                                              <p:val>
                                                <p:strVal val="0-#ppt_w/2"/>
                                              </p:val>
                                            </p:tav>
                                            <p:tav tm="100000">
                                              <p:val>
                                                <p:strVal val="#ppt_x"/>
                                              </p:val>
                                            </p:tav>
                                          </p:tavLst>
                                        </p:anim>
                                        <p:anim calcmode="lin" valueType="num" p14:bounceEnd="57000">
                                          <p:cBhvr additive="base">
                                            <p:cTn id="23" dur="1000" fill="hold"/>
                                            <p:tgtEl>
                                              <p:spTgt spid="25"/>
                                            </p:tgtEl>
                                            <p:attrNameLst>
                                              <p:attrName>ppt_y</p:attrName>
                                            </p:attrNameLst>
                                          </p:cBhvr>
                                          <p:tavLst>
                                            <p:tav tm="0">
                                              <p:val>
                                                <p:strVal val="#ppt_y"/>
                                              </p:val>
                                            </p:tav>
                                            <p:tav tm="100000">
                                              <p:val>
                                                <p:strVal val="#ppt_y"/>
                                              </p:val>
                                            </p:tav>
                                          </p:tavLst>
                                        </p:anim>
                                      </p:childTnLst>
                                    </p:cTn>
                                  </p:par>
                                </p:childTnLst>
                              </p:cTn>
                            </p:par>
                            <p:par>
                              <p:cTn id="24" fill="hold">
                                <p:stCondLst>
                                  <p:cond delay="1700"/>
                                </p:stCondLst>
                                <p:childTnLst>
                                  <p:par>
                                    <p:cTn id="25" presetID="53" presetClass="entr" presetSubtype="16"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750" fill="hold"/>
                                            <p:tgtEl>
                                              <p:spTgt spid="26"/>
                                            </p:tgtEl>
                                            <p:attrNameLst>
                                              <p:attrName>ppt_w</p:attrName>
                                            </p:attrNameLst>
                                          </p:cBhvr>
                                          <p:tavLst>
                                            <p:tav tm="0">
                                              <p:val>
                                                <p:fltVal val="0"/>
                                              </p:val>
                                            </p:tav>
                                            <p:tav tm="100000">
                                              <p:val>
                                                <p:strVal val="#ppt_w"/>
                                              </p:val>
                                            </p:tav>
                                          </p:tavLst>
                                        </p:anim>
                                        <p:anim calcmode="lin" valueType="num">
                                          <p:cBhvr>
                                            <p:cTn id="28" dur="750" fill="hold"/>
                                            <p:tgtEl>
                                              <p:spTgt spid="26"/>
                                            </p:tgtEl>
                                            <p:attrNameLst>
                                              <p:attrName>ppt_h</p:attrName>
                                            </p:attrNameLst>
                                          </p:cBhvr>
                                          <p:tavLst>
                                            <p:tav tm="0">
                                              <p:val>
                                                <p:fltVal val="0"/>
                                              </p:val>
                                            </p:tav>
                                            <p:tav tm="100000">
                                              <p:val>
                                                <p:strVal val="#ppt_h"/>
                                              </p:val>
                                            </p:tav>
                                          </p:tavLst>
                                        </p:anim>
                                        <p:animEffect transition="in" filter="fade">
                                          <p:cBhvr>
                                            <p:cTn id="29" dur="750"/>
                                            <p:tgtEl>
                                              <p:spTgt spid="26"/>
                                            </p:tgtEl>
                                          </p:cBhvr>
                                        </p:animEffect>
                                      </p:childTnLst>
                                    </p:cTn>
                                  </p:par>
                                </p:childTnLst>
                              </p:cTn>
                            </p:par>
                            <p:par>
                              <p:cTn id="30" fill="hold">
                                <p:stCondLst>
                                  <p:cond delay="2450"/>
                                </p:stCondLst>
                                <p:childTnLst>
                                  <p:par>
                                    <p:cTn id="31" presetID="17" presetClass="entr" presetSubtype="8"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750" fill="hold"/>
                                            <p:tgtEl>
                                              <p:spTgt spid="27"/>
                                            </p:tgtEl>
                                            <p:attrNameLst>
                                              <p:attrName>ppt_x</p:attrName>
                                            </p:attrNameLst>
                                          </p:cBhvr>
                                          <p:tavLst>
                                            <p:tav tm="0">
                                              <p:val>
                                                <p:strVal val="#ppt_x-#ppt_w/2"/>
                                              </p:val>
                                            </p:tav>
                                            <p:tav tm="100000">
                                              <p:val>
                                                <p:strVal val="#ppt_x"/>
                                              </p:val>
                                            </p:tav>
                                          </p:tavLst>
                                        </p:anim>
                                        <p:anim calcmode="lin" valueType="num">
                                          <p:cBhvr>
                                            <p:cTn id="34" dur="750" fill="hold"/>
                                            <p:tgtEl>
                                              <p:spTgt spid="27"/>
                                            </p:tgtEl>
                                            <p:attrNameLst>
                                              <p:attrName>ppt_y</p:attrName>
                                            </p:attrNameLst>
                                          </p:cBhvr>
                                          <p:tavLst>
                                            <p:tav tm="0">
                                              <p:val>
                                                <p:strVal val="#ppt_y"/>
                                              </p:val>
                                            </p:tav>
                                            <p:tav tm="100000">
                                              <p:val>
                                                <p:strVal val="#ppt_y"/>
                                              </p:val>
                                            </p:tav>
                                          </p:tavLst>
                                        </p:anim>
                                        <p:anim calcmode="lin" valueType="num">
                                          <p:cBhvr>
                                            <p:cTn id="35" dur="750" fill="hold"/>
                                            <p:tgtEl>
                                              <p:spTgt spid="27"/>
                                            </p:tgtEl>
                                            <p:attrNameLst>
                                              <p:attrName>ppt_w</p:attrName>
                                            </p:attrNameLst>
                                          </p:cBhvr>
                                          <p:tavLst>
                                            <p:tav tm="0">
                                              <p:val>
                                                <p:fltVal val="0"/>
                                              </p:val>
                                            </p:tav>
                                            <p:tav tm="100000">
                                              <p:val>
                                                <p:strVal val="#ppt_w"/>
                                              </p:val>
                                            </p:tav>
                                          </p:tavLst>
                                        </p:anim>
                                        <p:anim calcmode="lin" valueType="num">
                                          <p:cBhvr>
                                            <p:cTn id="36" dur="75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22"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2"/>
                                            </p:tgtEl>
                                            <p:attrNameLst>
                                              <p:attrName>ppt_y</p:attrName>
                                            </p:attrNameLst>
                                          </p:cBhvr>
                                          <p:tavLst>
                                            <p:tav tm="0">
                                              <p:val>
                                                <p:strVal val="#ppt_y"/>
                                              </p:val>
                                            </p:tav>
                                            <p:tav tm="100000">
                                              <p:val>
                                                <p:strVal val="#ppt_y"/>
                                              </p:val>
                                            </p:tav>
                                          </p:tavLst>
                                        </p:anim>
                                        <p:anim calcmode="lin" valueType="num">
                                          <p:cBhvr>
                                            <p:cTn id="13"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2"/>
                                            </p:tgtEl>
                                          </p:cBhvr>
                                        </p:animEffect>
                                      </p:childTnLst>
                                    </p:cTn>
                                  </p:par>
                                  <p:par>
                                    <p:cTn id="16" presetID="2" presetClass="entr" presetSubtype="2"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1+#ppt_w/2"/>
                                              </p:val>
                                            </p:tav>
                                            <p:tav tm="100000">
                                              <p:val>
                                                <p:strVal val="#ppt_x"/>
                                              </p:val>
                                            </p:tav>
                                          </p:tavLst>
                                        </p:anim>
                                        <p:anim calcmode="lin" valueType="num">
                                          <p:cBhvr additive="base">
                                            <p:cTn id="19" dur="1000" fill="hold"/>
                                            <p:tgtEl>
                                              <p:spTgt spid="24"/>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1000" fill="hold"/>
                                            <p:tgtEl>
                                              <p:spTgt spid="25"/>
                                            </p:tgtEl>
                                            <p:attrNameLst>
                                              <p:attrName>ppt_x</p:attrName>
                                            </p:attrNameLst>
                                          </p:cBhvr>
                                          <p:tavLst>
                                            <p:tav tm="0">
                                              <p:val>
                                                <p:strVal val="0-#ppt_w/2"/>
                                              </p:val>
                                            </p:tav>
                                            <p:tav tm="100000">
                                              <p:val>
                                                <p:strVal val="#ppt_x"/>
                                              </p:val>
                                            </p:tav>
                                          </p:tavLst>
                                        </p:anim>
                                        <p:anim calcmode="lin" valueType="num">
                                          <p:cBhvr additive="base">
                                            <p:cTn id="23" dur="1000" fill="hold"/>
                                            <p:tgtEl>
                                              <p:spTgt spid="25"/>
                                            </p:tgtEl>
                                            <p:attrNameLst>
                                              <p:attrName>ppt_y</p:attrName>
                                            </p:attrNameLst>
                                          </p:cBhvr>
                                          <p:tavLst>
                                            <p:tav tm="0">
                                              <p:val>
                                                <p:strVal val="#ppt_y"/>
                                              </p:val>
                                            </p:tav>
                                            <p:tav tm="100000">
                                              <p:val>
                                                <p:strVal val="#ppt_y"/>
                                              </p:val>
                                            </p:tav>
                                          </p:tavLst>
                                        </p:anim>
                                      </p:childTnLst>
                                    </p:cTn>
                                  </p:par>
                                </p:childTnLst>
                              </p:cTn>
                            </p:par>
                            <p:par>
                              <p:cTn id="24" fill="hold">
                                <p:stCondLst>
                                  <p:cond delay="1700"/>
                                </p:stCondLst>
                                <p:childTnLst>
                                  <p:par>
                                    <p:cTn id="25" presetID="53" presetClass="entr" presetSubtype="16"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750" fill="hold"/>
                                            <p:tgtEl>
                                              <p:spTgt spid="26"/>
                                            </p:tgtEl>
                                            <p:attrNameLst>
                                              <p:attrName>ppt_w</p:attrName>
                                            </p:attrNameLst>
                                          </p:cBhvr>
                                          <p:tavLst>
                                            <p:tav tm="0">
                                              <p:val>
                                                <p:fltVal val="0"/>
                                              </p:val>
                                            </p:tav>
                                            <p:tav tm="100000">
                                              <p:val>
                                                <p:strVal val="#ppt_w"/>
                                              </p:val>
                                            </p:tav>
                                          </p:tavLst>
                                        </p:anim>
                                        <p:anim calcmode="lin" valueType="num">
                                          <p:cBhvr>
                                            <p:cTn id="28" dur="750" fill="hold"/>
                                            <p:tgtEl>
                                              <p:spTgt spid="26"/>
                                            </p:tgtEl>
                                            <p:attrNameLst>
                                              <p:attrName>ppt_h</p:attrName>
                                            </p:attrNameLst>
                                          </p:cBhvr>
                                          <p:tavLst>
                                            <p:tav tm="0">
                                              <p:val>
                                                <p:fltVal val="0"/>
                                              </p:val>
                                            </p:tav>
                                            <p:tav tm="100000">
                                              <p:val>
                                                <p:strVal val="#ppt_h"/>
                                              </p:val>
                                            </p:tav>
                                          </p:tavLst>
                                        </p:anim>
                                        <p:animEffect transition="in" filter="fade">
                                          <p:cBhvr>
                                            <p:cTn id="29" dur="750"/>
                                            <p:tgtEl>
                                              <p:spTgt spid="26"/>
                                            </p:tgtEl>
                                          </p:cBhvr>
                                        </p:animEffect>
                                      </p:childTnLst>
                                    </p:cTn>
                                  </p:par>
                                </p:childTnLst>
                              </p:cTn>
                            </p:par>
                            <p:par>
                              <p:cTn id="30" fill="hold">
                                <p:stCondLst>
                                  <p:cond delay="2450"/>
                                </p:stCondLst>
                                <p:childTnLst>
                                  <p:par>
                                    <p:cTn id="31" presetID="17" presetClass="entr" presetSubtype="8"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750" fill="hold"/>
                                            <p:tgtEl>
                                              <p:spTgt spid="27"/>
                                            </p:tgtEl>
                                            <p:attrNameLst>
                                              <p:attrName>ppt_x</p:attrName>
                                            </p:attrNameLst>
                                          </p:cBhvr>
                                          <p:tavLst>
                                            <p:tav tm="0">
                                              <p:val>
                                                <p:strVal val="#ppt_x-#ppt_w/2"/>
                                              </p:val>
                                            </p:tav>
                                            <p:tav tm="100000">
                                              <p:val>
                                                <p:strVal val="#ppt_x"/>
                                              </p:val>
                                            </p:tav>
                                          </p:tavLst>
                                        </p:anim>
                                        <p:anim calcmode="lin" valueType="num">
                                          <p:cBhvr>
                                            <p:cTn id="34" dur="750" fill="hold"/>
                                            <p:tgtEl>
                                              <p:spTgt spid="27"/>
                                            </p:tgtEl>
                                            <p:attrNameLst>
                                              <p:attrName>ppt_y</p:attrName>
                                            </p:attrNameLst>
                                          </p:cBhvr>
                                          <p:tavLst>
                                            <p:tav tm="0">
                                              <p:val>
                                                <p:strVal val="#ppt_y"/>
                                              </p:val>
                                            </p:tav>
                                            <p:tav tm="100000">
                                              <p:val>
                                                <p:strVal val="#ppt_y"/>
                                              </p:val>
                                            </p:tav>
                                          </p:tavLst>
                                        </p:anim>
                                        <p:anim calcmode="lin" valueType="num">
                                          <p:cBhvr>
                                            <p:cTn id="35" dur="750" fill="hold"/>
                                            <p:tgtEl>
                                              <p:spTgt spid="27"/>
                                            </p:tgtEl>
                                            <p:attrNameLst>
                                              <p:attrName>ppt_w</p:attrName>
                                            </p:attrNameLst>
                                          </p:cBhvr>
                                          <p:tavLst>
                                            <p:tav tm="0">
                                              <p:val>
                                                <p:fltVal val="0"/>
                                              </p:val>
                                            </p:tav>
                                            <p:tav tm="100000">
                                              <p:val>
                                                <p:strVal val="#ppt_w"/>
                                              </p:val>
                                            </p:tav>
                                          </p:tavLst>
                                        </p:anim>
                                        <p:anim calcmode="lin" valueType="num">
                                          <p:cBhvr>
                                            <p:cTn id="36" dur="75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22" grpId="0"/>
          <p:bldP spid="26" grpId="0"/>
          <p:bldP spid="27"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B03DA75A-D668-4BC4-9FDB-65AF935FE2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892679" y="473048"/>
            <a:ext cx="1930127" cy="437167"/>
          </a:xfrm>
          <a:prstGeom prst="rect">
            <a:avLst/>
          </a:prstGeom>
        </p:spPr>
      </p:pic>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4" y="399245"/>
            <a:ext cx="100626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越是长期执政越不能丧失自我革命精神</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Aitds3">
            <a:extLst>
              <a:ext uri="{FF2B5EF4-FFF2-40B4-BE49-F238E27FC236}">
                <a16:creationId xmlns:a16="http://schemas.microsoft.com/office/drawing/2014/main" xmlns="" id="{E12B633D-FE08-430F-A55D-73CC69513AE4}"/>
              </a:ext>
            </a:extLst>
          </p:cNvPr>
          <p:cNvSpPr/>
          <p:nvPr/>
        </p:nvSpPr>
        <p:spPr>
          <a:xfrm>
            <a:off x="1314974" y="1557087"/>
            <a:ext cx="2428870" cy="477054"/>
          </a:xfrm>
          <a:prstGeom prst="rect">
            <a:avLst/>
          </a:prstGeom>
        </p:spPr>
        <p:txBody>
          <a:bodyPr wrap="none">
            <a:spAutoFit/>
          </a:bodyPr>
          <a:lstStyle/>
          <a:p>
            <a:pPr lvl="0" algn="ctr">
              <a:defRPr/>
            </a:pPr>
            <a:r>
              <a:rPr lang="zh-CN" altLang="en-US" sz="2500" dirty="0">
                <a:solidFill>
                  <a:srgbClr val="BF0001"/>
                </a:solidFill>
                <a:cs typeface="+mn-ea"/>
                <a:sym typeface="+mn-lt"/>
              </a:rPr>
              <a:t>党的十八大以来</a:t>
            </a:r>
          </a:p>
        </p:txBody>
      </p:sp>
      <p:sp>
        <p:nvSpPr>
          <p:cNvPr id="11" name="Aitds12">
            <a:extLst>
              <a:ext uri="{FF2B5EF4-FFF2-40B4-BE49-F238E27FC236}">
                <a16:creationId xmlns:a16="http://schemas.microsoft.com/office/drawing/2014/main" xmlns="" id="{5B4CC5A2-C847-4930-A08A-364EFDB02E74}"/>
              </a:ext>
            </a:extLst>
          </p:cNvPr>
          <p:cNvSpPr txBox="1"/>
          <p:nvPr/>
        </p:nvSpPr>
        <p:spPr>
          <a:xfrm>
            <a:off x="889971" y="2235318"/>
            <a:ext cx="5317646" cy="2785506"/>
          </a:xfrm>
          <a:prstGeom prst="rect">
            <a:avLst/>
          </a:prstGeom>
          <a:noFill/>
        </p:spPr>
        <p:txBody>
          <a:bodyPr wrap="square" rtlCol="0">
            <a:spAutoFit/>
          </a:bodyPr>
          <a:lstStyle/>
          <a:p>
            <a:pPr marL="0" marR="0" lvl="0" indent="0" algn="just" defTabSz="914400" rtl="0" eaLnBrk="1" fontAlgn="auto" latinLnBrk="0" hangingPunct="1">
              <a:lnSpc>
                <a:spcPct val="200000"/>
              </a:lnSpc>
              <a:spcBef>
                <a:spcPts val="0"/>
              </a:spcBef>
              <a:spcAft>
                <a:spcPts val="0"/>
              </a:spcAft>
              <a:buClr>
                <a:srgbClr val="C00000"/>
              </a:buClr>
              <a:buSzTx/>
              <a:buFontTx/>
              <a:buNone/>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以习近平同志为核心的党中央以自我革命的精神推进全面从严治党，不断提高党的执政能力和领导水平，不断增强党自我净化、自我完善、自我革新、自我提高的能力，探索出一条长期执政条件下解决自身问题、跳出历史周期率的成功道路。</a:t>
            </a:r>
          </a:p>
        </p:txBody>
      </p:sp>
      <p:cxnSp>
        <p:nvCxnSpPr>
          <p:cNvPr id="12" name="直接连接符 11">
            <a:extLst>
              <a:ext uri="{FF2B5EF4-FFF2-40B4-BE49-F238E27FC236}">
                <a16:creationId xmlns:a16="http://schemas.microsoft.com/office/drawing/2014/main" xmlns="" id="{BA61636C-DD64-4ED1-944D-F43EBBF18E1E}"/>
              </a:ext>
            </a:extLst>
          </p:cNvPr>
          <p:cNvCxnSpPr>
            <a:cxnSpLocks/>
          </p:cNvCxnSpPr>
          <p:nvPr/>
        </p:nvCxnSpPr>
        <p:spPr>
          <a:xfrm flipH="1">
            <a:off x="976962" y="2121151"/>
            <a:ext cx="1290964"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3" name="组合 12">
            <a:extLst>
              <a:ext uri="{FF2B5EF4-FFF2-40B4-BE49-F238E27FC236}">
                <a16:creationId xmlns:a16="http://schemas.microsoft.com/office/drawing/2014/main" xmlns="" id="{69F362C1-75CB-4C3A-9962-DDBC23F1FDDB}"/>
              </a:ext>
            </a:extLst>
          </p:cNvPr>
          <p:cNvGrpSpPr/>
          <p:nvPr/>
        </p:nvGrpSpPr>
        <p:grpSpPr>
          <a:xfrm rot="16200000">
            <a:off x="727202" y="1784397"/>
            <a:ext cx="499524" cy="173986"/>
            <a:chOff x="5707987" y="4682325"/>
            <a:chExt cx="499524" cy="173986"/>
          </a:xfrm>
        </p:grpSpPr>
        <p:cxnSp>
          <p:nvCxnSpPr>
            <p:cNvPr id="14" name="直接连接符 13">
              <a:extLst>
                <a:ext uri="{FF2B5EF4-FFF2-40B4-BE49-F238E27FC236}">
                  <a16:creationId xmlns:a16="http://schemas.microsoft.com/office/drawing/2014/main" xmlns="" id="{4548ACEC-E238-4C3D-91B8-D6C503C9F9FC}"/>
                </a:ext>
              </a:extLst>
            </p:cNvPr>
            <p:cNvCxnSpPr>
              <a:cxnSpLocks/>
            </p:cNvCxnSpPr>
            <p:nvPr/>
          </p:nvCxnSpPr>
          <p:spPr>
            <a:xfrm rot="5400000" flipV="1">
              <a:off x="5891834" y="4585927"/>
              <a:ext cx="0" cy="36769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圆: 空心 54">
              <a:extLst>
                <a:ext uri="{FF2B5EF4-FFF2-40B4-BE49-F238E27FC236}">
                  <a16:creationId xmlns:a16="http://schemas.microsoft.com/office/drawing/2014/main" xmlns="" id="{E150AAD0-9192-4871-98BB-4E0BEF6EDF77}"/>
                </a:ext>
              </a:extLst>
            </p:cNvPr>
            <p:cNvSpPr/>
            <p:nvPr/>
          </p:nvSpPr>
          <p:spPr>
            <a:xfrm>
              <a:off x="6033525" y="4682325"/>
              <a:ext cx="173986" cy="173986"/>
            </a:xfrm>
            <a:prstGeom prst="don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16" name="Aitds3">
            <a:extLst>
              <a:ext uri="{FF2B5EF4-FFF2-40B4-BE49-F238E27FC236}">
                <a16:creationId xmlns:a16="http://schemas.microsoft.com/office/drawing/2014/main" xmlns="" id="{BB7D64A6-A87D-43D6-B53B-3066ACB09573}"/>
              </a:ext>
            </a:extLst>
          </p:cNvPr>
          <p:cNvSpPr/>
          <p:nvPr/>
        </p:nvSpPr>
        <p:spPr>
          <a:xfrm>
            <a:off x="6787170" y="2235318"/>
            <a:ext cx="4610631" cy="2785506"/>
          </a:xfrm>
          <a:prstGeom prst="rect">
            <a:avLst/>
          </a:prstGeom>
        </p:spPr>
        <p:txBody>
          <a:bodyPr wrap="square">
            <a:spAutoFit/>
          </a:bodyPr>
          <a:lstStyle/>
          <a:p>
            <a:pPr marL="0" marR="0" lvl="0" indent="0" algn="just" defTabSz="914400" rtl="0" eaLnBrk="1" fontAlgn="auto" latinLnBrk="0" hangingPunct="1">
              <a:lnSpc>
                <a:spcPct val="2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从延安时期的“民主新路”，到社会主义建设和改革时期持续加强党的先进性建设和执政能力建设，再到新时代全面从严治党的伟大自我革命，这一历程凝聚了几代中国共产党人的不懈奋斗和孜孜求索。</a:t>
            </a:r>
            <a:endParaRPr kumimoji="0" lang="zh-CN" altLang="en-US" sz="1800" b="0" i="0" u="none" strike="noStrike" kern="1200" cap="none" spc="0" normalizeH="0" baseline="0" noProof="0" dirty="0">
              <a:ln>
                <a:noFill/>
              </a:ln>
              <a:solidFill>
                <a:srgbClr val="C00000"/>
              </a:solidFill>
              <a:effectLst/>
              <a:uLnTx/>
              <a:uFillTx/>
              <a:cs typeface="+mn-ea"/>
              <a:sym typeface="+mn-lt"/>
            </a:endParaRPr>
          </a:p>
        </p:txBody>
      </p:sp>
      <p:sp>
        <p:nvSpPr>
          <p:cNvPr id="17" name="Aitds3">
            <a:extLst>
              <a:ext uri="{FF2B5EF4-FFF2-40B4-BE49-F238E27FC236}">
                <a16:creationId xmlns:a16="http://schemas.microsoft.com/office/drawing/2014/main" xmlns="" id="{87D98713-2806-49FD-BE01-0FB292887F7B}"/>
              </a:ext>
            </a:extLst>
          </p:cNvPr>
          <p:cNvSpPr/>
          <p:nvPr/>
        </p:nvSpPr>
        <p:spPr>
          <a:xfrm>
            <a:off x="842084" y="5439154"/>
            <a:ext cx="10507831" cy="807209"/>
          </a:xfrm>
          <a:prstGeom prst="rect">
            <a:avLst/>
          </a:prstGeom>
          <a:solidFill>
            <a:srgbClr val="C00000"/>
          </a:solidFill>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bg1"/>
                </a:solidFill>
                <a:effectLst/>
                <a:uLnTx/>
                <a:uFillTx/>
                <a:cs typeface="+mn-ea"/>
                <a:sym typeface="+mn-lt"/>
              </a:rPr>
              <a:t>我们党要跳出历史周期率，关键是不能丧失自我革命精神，要不断把党的自我革命推向深入，这样才能在不断解决问题中实现自我超越，永葆我们党的先进性和纯洁性。</a:t>
            </a:r>
          </a:p>
        </p:txBody>
      </p:sp>
    </p:spTree>
    <p:extLst>
      <p:ext uri="{BB962C8B-B14F-4D97-AF65-F5344CB8AC3E}">
        <p14:creationId xmlns:p14="http://schemas.microsoft.com/office/powerpoint/2010/main" val="936943125"/>
      </p:ext>
    </p:extLst>
  </p:cSld>
  <p:clrMapOvr>
    <a:masterClrMapping/>
  </p:clrMapOvr>
  <mc:AlternateContent xmlns:mc="http://schemas.openxmlformats.org/markup-compatibility/2006" xmlns:p14="http://schemas.microsoft.com/office/powerpoint/2010/main">
    <mc:Choice Requires="p14">
      <p:transition spd="slow" p14:dur="900" advTm="2000">
        <p14:warp dir="in"/>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750" fill="hold"/>
                                        <p:tgtEl>
                                          <p:spTgt spid="10"/>
                                        </p:tgtEl>
                                        <p:attrNameLst>
                                          <p:attrName>ppt_w</p:attrName>
                                        </p:attrNameLst>
                                      </p:cBhvr>
                                      <p:tavLst>
                                        <p:tav tm="0">
                                          <p:val>
                                            <p:fltVal val="0"/>
                                          </p:val>
                                        </p:tav>
                                        <p:tav tm="100000">
                                          <p:val>
                                            <p:strVal val="#ppt_w"/>
                                          </p:val>
                                        </p:tav>
                                      </p:tavLst>
                                    </p:anim>
                                    <p:anim calcmode="lin" valueType="num">
                                      <p:cBhvr>
                                        <p:cTn id="13" dur="750" fill="hold"/>
                                        <p:tgtEl>
                                          <p:spTgt spid="10"/>
                                        </p:tgtEl>
                                        <p:attrNameLst>
                                          <p:attrName>ppt_h</p:attrName>
                                        </p:attrNameLst>
                                      </p:cBhvr>
                                      <p:tavLst>
                                        <p:tav tm="0">
                                          <p:val>
                                            <p:fltVal val="0"/>
                                          </p:val>
                                        </p:tav>
                                        <p:tav tm="100000">
                                          <p:val>
                                            <p:strVal val="#ppt_h"/>
                                          </p:val>
                                        </p:tav>
                                      </p:tavLst>
                                    </p:anim>
                                    <p:animEffect transition="in" filter="fade">
                                      <p:cBhvr>
                                        <p:cTn id="14" dur="750"/>
                                        <p:tgtEl>
                                          <p:spTgt spid="10"/>
                                        </p:tgtEl>
                                      </p:cBhvr>
                                    </p:animEffect>
                                  </p:childTnLst>
                                </p:cTn>
                              </p:par>
                            </p:childTnLst>
                          </p:cTn>
                        </p:par>
                        <p:par>
                          <p:cTn id="15" fill="hold">
                            <p:stCondLst>
                              <p:cond delay="1250"/>
                            </p:stCondLst>
                            <p:childTnLst>
                              <p:par>
                                <p:cTn id="16" presetID="17"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750" fill="hold"/>
                                        <p:tgtEl>
                                          <p:spTgt spid="11"/>
                                        </p:tgtEl>
                                        <p:attrNameLst>
                                          <p:attrName>ppt_x</p:attrName>
                                        </p:attrNameLst>
                                      </p:cBhvr>
                                      <p:tavLst>
                                        <p:tav tm="0">
                                          <p:val>
                                            <p:strVal val="#ppt_x-#ppt_w/2"/>
                                          </p:val>
                                        </p:tav>
                                        <p:tav tm="100000">
                                          <p:val>
                                            <p:strVal val="#ppt_x"/>
                                          </p:val>
                                        </p:tav>
                                      </p:tavLst>
                                    </p:anim>
                                    <p:anim calcmode="lin" valueType="num">
                                      <p:cBhvr>
                                        <p:cTn id="19" dur="750" fill="hold"/>
                                        <p:tgtEl>
                                          <p:spTgt spid="11"/>
                                        </p:tgtEl>
                                        <p:attrNameLst>
                                          <p:attrName>ppt_y</p:attrName>
                                        </p:attrNameLst>
                                      </p:cBhvr>
                                      <p:tavLst>
                                        <p:tav tm="0">
                                          <p:val>
                                            <p:strVal val="#ppt_y"/>
                                          </p:val>
                                        </p:tav>
                                        <p:tav tm="100000">
                                          <p:val>
                                            <p:strVal val="#ppt_y"/>
                                          </p:val>
                                        </p:tav>
                                      </p:tavLst>
                                    </p:anim>
                                    <p:anim calcmode="lin" valueType="num">
                                      <p:cBhvr>
                                        <p:cTn id="20" dur="750" fill="hold"/>
                                        <p:tgtEl>
                                          <p:spTgt spid="11"/>
                                        </p:tgtEl>
                                        <p:attrNameLst>
                                          <p:attrName>ppt_w</p:attrName>
                                        </p:attrNameLst>
                                      </p:cBhvr>
                                      <p:tavLst>
                                        <p:tav tm="0">
                                          <p:val>
                                            <p:fltVal val="0"/>
                                          </p:val>
                                        </p:tav>
                                        <p:tav tm="100000">
                                          <p:val>
                                            <p:strVal val="#ppt_w"/>
                                          </p:val>
                                        </p:tav>
                                      </p:tavLst>
                                    </p:anim>
                                    <p:anim calcmode="lin" valueType="num">
                                      <p:cBhvr>
                                        <p:cTn id="21" dur="750" fill="hold"/>
                                        <p:tgtEl>
                                          <p:spTgt spid="11"/>
                                        </p:tgtEl>
                                        <p:attrNameLst>
                                          <p:attrName>ppt_h</p:attrName>
                                        </p:attrNameLst>
                                      </p:cBhvr>
                                      <p:tavLst>
                                        <p:tav tm="0">
                                          <p:val>
                                            <p:strVal val="#ppt_h"/>
                                          </p:val>
                                        </p:tav>
                                        <p:tav tm="100000">
                                          <p:val>
                                            <p:strVal val="#ppt_h"/>
                                          </p:val>
                                        </p:tav>
                                      </p:tavLst>
                                    </p:anim>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up)">
                                      <p:cBhvr>
                                        <p:cTn id="25" dur="500"/>
                                        <p:tgtEl>
                                          <p:spTgt spid="13"/>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750" fill="hold"/>
                                        <p:tgtEl>
                                          <p:spTgt spid="17"/>
                                        </p:tgtEl>
                                        <p:attrNameLst>
                                          <p:attrName>ppt_w</p:attrName>
                                        </p:attrNameLst>
                                      </p:cBhvr>
                                      <p:tavLst>
                                        <p:tav tm="0">
                                          <p:val>
                                            <p:fltVal val="0"/>
                                          </p:val>
                                        </p:tav>
                                        <p:tav tm="100000">
                                          <p:val>
                                            <p:strVal val="#ppt_w"/>
                                          </p:val>
                                        </p:tav>
                                      </p:tavLst>
                                    </p:anim>
                                    <p:anim calcmode="lin" valueType="num">
                                      <p:cBhvr>
                                        <p:cTn id="38" dur="750" fill="hold"/>
                                        <p:tgtEl>
                                          <p:spTgt spid="17"/>
                                        </p:tgtEl>
                                        <p:attrNameLst>
                                          <p:attrName>ppt_h</p:attrName>
                                        </p:attrNameLst>
                                      </p:cBhvr>
                                      <p:tavLst>
                                        <p:tav tm="0">
                                          <p:val>
                                            <p:fltVal val="0"/>
                                          </p:val>
                                        </p:tav>
                                        <p:tav tm="100000">
                                          <p:val>
                                            <p:strVal val="#ppt_h"/>
                                          </p:val>
                                        </p:tav>
                                      </p:tavLst>
                                    </p:anim>
                                    <p:animEffect transition="in" filter="fade">
                                      <p:cBhvr>
                                        <p:cTn id="39"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10" grpId="0"/>
      <p:bldP spid="11" grpId="0"/>
      <p:bldP spid="16"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B03DA75A-D668-4BC4-9FDB-65AF935FE2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892679" y="473048"/>
            <a:ext cx="1930127" cy="437167"/>
          </a:xfrm>
          <a:prstGeom prst="rect">
            <a:avLst/>
          </a:prstGeom>
        </p:spPr>
      </p:pic>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4" y="399245"/>
            <a:ext cx="100626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越是长期执政越不能丧失自我革命精神</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xmlns="" id="{42E4CBA7-AF9D-43EE-A85A-300C543CD77C}"/>
              </a:ext>
            </a:extLst>
          </p:cNvPr>
          <p:cNvSpPr/>
          <p:nvPr/>
        </p:nvSpPr>
        <p:spPr>
          <a:xfrm>
            <a:off x="1305839" y="1529502"/>
            <a:ext cx="9757113" cy="954107"/>
          </a:xfrm>
          <a:prstGeom prst="rect">
            <a:avLst/>
          </a:prstGeom>
        </p:spPr>
        <p:txBody>
          <a:bodyPr wrap="square">
            <a:spAutoFit/>
          </a:bodyPr>
          <a:lstStyle/>
          <a:p>
            <a:pPr lvl="0">
              <a:defRPr/>
            </a:pPr>
            <a:r>
              <a:rPr lang="zh-CN" altLang="en-US" sz="2800" dirty="0">
                <a:solidFill>
                  <a:srgbClr val="C00000"/>
                </a:solidFill>
                <a:latin typeface="微软雅黑" panose="020B0503020204020204" pitchFamily="34" charset="-122"/>
                <a:ea typeface="微软雅黑" panose="020B0503020204020204" pitchFamily="34" charset="-122"/>
              </a:rPr>
              <a:t>实现长期执政，持续推进自我革命，对于百年大党来说越来越具有严峻性、艰巨性和迫切性</a:t>
            </a:r>
          </a:p>
        </p:txBody>
      </p:sp>
      <p:sp>
        <p:nvSpPr>
          <p:cNvPr id="7" name="圆: 空心 54">
            <a:extLst>
              <a:ext uri="{FF2B5EF4-FFF2-40B4-BE49-F238E27FC236}">
                <a16:creationId xmlns:a16="http://schemas.microsoft.com/office/drawing/2014/main" xmlns="" id="{62FB59D1-B4BF-46F7-A60E-F88EA12CA060}"/>
              </a:ext>
            </a:extLst>
          </p:cNvPr>
          <p:cNvSpPr/>
          <p:nvPr/>
        </p:nvSpPr>
        <p:spPr>
          <a:xfrm rot="16200000">
            <a:off x="1000953" y="1665582"/>
            <a:ext cx="253371" cy="253371"/>
          </a:xfrm>
          <a:prstGeom prst="don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矩形 7">
            <a:extLst>
              <a:ext uri="{FF2B5EF4-FFF2-40B4-BE49-F238E27FC236}">
                <a16:creationId xmlns:a16="http://schemas.microsoft.com/office/drawing/2014/main" xmlns="" id="{4A0469CE-31D7-41F8-880C-7075E3C4B1E9}"/>
              </a:ext>
            </a:extLst>
          </p:cNvPr>
          <p:cNvSpPr/>
          <p:nvPr/>
        </p:nvSpPr>
        <p:spPr>
          <a:xfrm>
            <a:off x="1278013" y="2609810"/>
            <a:ext cx="9579729" cy="968791"/>
          </a:xfrm>
          <a:prstGeom prst="rect">
            <a:avLst/>
          </a:prstGeom>
        </p:spPr>
        <p:txBody>
          <a:bodyPr wrap="square">
            <a:spAutoFit/>
          </a:bodyPr>
          <a:lstStyle/>
          <a:p>
            <a:pPr marR="0" lvl="0" algn="l" defTabSz="914400" rtl="0" eaLnBrk="1" fontAlgn="auto" latinLnBrk="0" hangingPunct="1">
              <a:lnSpc>
                <a:spcPct val="150000"/>
              </a:lnSpc>
              <a:spcBef>
                <a:spcPts val="0"/>
              </a:spcBef>
              <a:spcAft>
                <a:spcPts val="0"/>
              </a:spcAft>
              <a:buClrTx/>
              <a:buSzTx/>
              <a:tabLst/>
              <a:defRPr/>
            </a:pPr>
            <a:r>
              <a:rPr kumimoji="0" lang="zh-CN" altLang="en-US" sz="2000" b="0" i="0" u="none" strike="noStrike" kern="1200" cap="none" spc="0" normalizeH="0" baseline="0" noProof="0" dirty="0">
                <a:ln>
                  <a:noFill/>
                </a:ln>
                <a:solidFill>
                  <a:srgbClr val="44546A">
                    <a:lumMod val="50000"/>
                  </a:srgbClr>
                </a:solidFill>
                <a:effectLst/>
                <a:uLnTx/>
                <a:uFillTx/>
                <a:cs typeface="+mn-ea"/>
                <a:sym typeface="+mn-lt"/>
              </a:rPr>
              <a:t>新时代，形势环境变化之快、改革发展稳定任务之重、矛盾风险挑战之多、对我们党治国理政考验之大前所未有。</a:t>
            </a:r>
            <a:endParaRPr kumimoji="0" lang="en-US" altLang="zh-CN" sz="2000" b="0" i="0" u="none" strike="noStrike" kern="1200" cap="none" spc="0" normalizeH="0" baseline="0" noProof="0" dirty="0">
              <a:ln>
                <a:noFill/>
              </a:ln>
              <a:solidFill>
                <a:srgbClr val="E60000"/>
              </a:solidFill>
              <a:effectLst/>
              <a:uLnTx/>
              <a:uFillTx/>
              <a:cs typeface="+mn-ea"/>
              <a:sym typeface="+mn-lt"/>
            </a:endParaRPr>
          </a:p>
        </p:txBody>
      </p:sp>
      <p:sp>
        <p:nvSpPr>
          <p:cNvPr id="9" name="1">
            <a:extLst>
              <a:ext uri="{FF2B5EF4-FFF2-40B4-BE49-F238E27FC236}">
                <a16:creationId xmlns:a16="http://schemas.microsoft.com/office/drawing/2014/main" xmlns="" id="{E6F53880-3731-48A9-997F-5D4048D1DE94}"/>
              </a:ext>
            </a:extLst>
          </p:cNvPr>
          <p:cNvSpPr txBox="1"/>
          <p:nvPr/>
        </p:nvSpPr>
        <p:spPr>
          <a:xfrm>
            <a:off x="1137188" y="3973775"/>
            <a:ext cx="2070306" cy="590033"/>
          </a:xfrm>
          <a:prstGeom prst="rect">
            <a:avLst/>
          </a:prstGeom>
          <a:no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marR="0" lvl="0" algn="l" defTabSz="914400" rtl="0" eaLnBrk="1" fontAlgn="auto" latinLnBrk="0" hangingPunct="1">
              <a:lnSpc>
                <a:spcPct val="150000"/>
              </a:lnSpc>
              <a:spcBef>
                <a:spcPts val="0"/>
              </a:spcBef>
              <a:spcAft>
                <a:spcPts val="0"/>
              </a:spcAft>
              <a:buClrTx/>
              <a:buSzTx/>
              <a:tabLst/>
              <a:defRPr/>
            </a:pPr>
            <a:r>
              <a:rPr kumimoji="0" lang="zh-CN" altLang="en-US" sz="2400" b="0" i="0" u="none" strike="noStrike" kern="1200" cap="none" spc="0" normalizeH="0" baseline="0" noProof="0" dirty="0">
                <a:ln>
                  <a:noFill/>
                </a:ln>
                <a:solidFill>
                  <a:srgbClr val="C00000"/>
                </a:solidFill>
                <a:effectLst/>
                <a:uLnTx/>
                <a:uFillTx/>
                <a:latin typeface="+mn-lt"/>
                <a:ea typeface="+mn-ea"/>
                <a:cs typeface="+mn-ea"/>
                <a:sym typeface="+mn-lt"/>
              </a:rPr>
              <a:t>在这种情况下</a:t>
            </a:r>
          </a:p>
        </p:txBody>
      </p:sp>
      <p:sp>
        <p:nvSpPr>
          <p:cNvPr id="10" name="矩形 9">
            <a:extLst>
              <a:ext uri="{FF2B5EF4-FFF2-40B4-BE49-F238E27FC236}">
                <a16:creationId xmlns:a16="http://schemas.microsoft.com/office/drawing/2014/main" xmlns="" id="{1727591C-47FF-49BA-A96E-19F530F6BDA1}"/>
              </a:ext>
            </a:extLst>
          </p:cNvPr>
          <p:cNvSpPr/>
          <p:nvPr/>
        </p:nvSpPr>
        <p:spPr>
          <a:xfrm>
            <a:off x="1129375" y="4569079"/>
            <a:ext cx="5773701" cy="1430456"/>
          </a:xfrm>
          <a:prstGeom prst="rect">
            <a:avLst/>
          </a:prstGeom>
        </p:spPr>
        <p:txBody>
          <a:bodyPr wrap="square">
            <a:spAutoFit/>
          </a:bodyPr>
          <a:lstStyle/>
          <a:p>
            <a:pPr marR="0" lvl="0" algn="just" defTabSz="914400" rtl="0" eaLnBrk="1" fontAlgn="auto" latinLnBrk="0" hangingPunct="1">
              <a:lnSpc>
                <a:spcPct val="150000"/>
              </a:lnSpc>
              <a:spcBef>
                <a:spcPts val="0"/>
              </a:spcBef>
              <a:spcAft>
                <a:spcPts val="0"/>
              </a:spcAft>
              <a:buClrTx/>
              <a:buSzTx/>
              <a:tabLst/>
              <a:defRPr/>
            </a:pPr>
            <a:r>
              <a:rPr kumimoji="0" lang="zh-CN" altLang="en-US" sz="2000" b="0" i="0" u="none" strike="noStrike" kern="1200" cap="none" spc="0" normalizeH="0" baseline="0" noProof="0" dirty="0">
                <a:ln>
                  <a:noFill/>
                </a:ln>
                <a:solidFill>
                  <a:srgbClr val="44546A">
                    <a:lumMod val="50000"/>
                  </a:srgbClr>
                </a:solidFill>
                <a:effectLst/>
                <a:uLnTx/>
                <a:uFillTx/>
                <a:cs typeface="+mn-ea"/>
                <a:sym typeface="+mn-lt"/>
              </a:rPr>
              <a:t>“有没有强烈的自我革命精神，有没有自我净化的过硬特质，能不能坚持不懈同自身存在的问题和错误作斗争，就成为决定党兴衰成败的关键因素”。</a:t>
            </a:r>
            <a:endParaRPr kumimoji="0" lang="en-US" altLang="zh-CN" sz="2000" b="0" i="0" u="none" strike="noStrike" kern="1200" cap="none" spc="0" normalizeH="0" baseline="0" noProof="0" dirty="0">
              <a:ln>
                <a:noFill/>
              </a:ln>
              <a:solidFill>
                <a:srgbClr val="E60000"/>
              </a:solidFill>
              <a:effectLst/>
              <a:uLnTx/>
              <a:uFillTx/>
              <a:cs typeface="+mn-ea"/>
              <a:sym typeface="+mn-lt"/>
            </a:endParaRPr>
          </a:p>
        </p:txBody>
      </p:sp>
      <p:sp>
        <p:nvSpPr>
          <p:cNvPr id="11" name="Aitds3">
            <a:extLst>
              <a:ext uri="{FF2B5EF4-FFF2-40B4-BE49-F238E27FC236}">
                <a16:creationId xmlns:a16="http://schemas.microsoft.com/office/drawing/2014/main" xmlns="" id="{3C92DA68-68B4-4F18-ADB0-EA55C8ED1BDE}"/>
              </a:ext>
            </a:extLst>
          </p:cNvPr>
          <p:cNvSpPr/>
          <p:nvPr/>
        </p:nvSpPr>
        <p:spPr>
          <a:xfrm>
            <a:off x="7469745" y="4268791"/>
            <a:ext cx="3585067" cy="1892121"/>
          </a:xfrm>
          <a:prstGeom prst="rect">
            <a:avLst/>
          </a:prstGeom>
          <a:solidFill>
            <a:srgbClr val="C00000"/>
          </a:solidFill>
        </p:spPr>
        <p:txBody>
          <a:bodyPr wrap="square">
            <a:spAutoFit/>
          </a:bodyPr>
          <a:lstStyle/>
          <a:p>
            <a:pPr marR="0" lvl="0" algn="just" defTabSz="914400" rtl="0" eaLnBrk="1" fontAlgn="auto" latinLnBrk="0" hangingPunct="1">
              <a:lnSpc>
                <a:spcPct val="150000"/>
              </a:lnSpc>
              <a:spcBef>
                <a:spcPts val="0"/>
              </a:spcBef>
              <a:spcAft>
                <a:spcPts val="0"/>
              </a:spcAft>
              <a:buClrTx/>
              <a:buSzTx/>
              <a:tabLst/>
              <a:defRPr/>
            </a:pPr>
            <a:r>
              <a:rPr kumimoji="0" lang="zh-CN" altLang="en-US" sz="2000" b="0" i="0" u="none" strike="noStrike" kern="1200" cap="none" spc="0" normalizeH="0" baseline="0" noProof="0" dirty="0">
                <a:ln>
                  <a:noFill/>
                </a:ln>
                <a:solidFill>
                  <a:schemeClr val="bg1"/>
                </a:solidFill>
                <a:effectLst/>
                <a:uLnTx/>
                <a:uFillTx/>
                <a:cs typeface="+mn-ea"/>
                <a:sym typeface="+mn-lt"/>
              </a:rPr>
              <a:t>民族复兴梦想越接近实现，改革发展稳定任务越繁重，越要加强党的建设，在新时代把党的自我革命不断推向深入。</a:t>
            </a:r>
          </a:p>
        </p:txBody>
      </p:sp>
    </p:spTree>
    <p:extLst>
      <p:ext uri="{BB962C8B-B14F-4D97-AF65-F5344CB8AC3E}">
        <p14:creationId xmlns:p14="http://schemas.microsoft.com/office/powerpoint/2010/main" val="1487108302"/>
      </p:ext>
    </p:extLst>
  </p:cSld>
  <p:clrMapOvr>
    <a:masterClrMapping/>
  </p:clrMapOvr>
  <mc:AlternateContent xmlns:mc="http://schemas.openxmlformats.org/markup-compatibility/2006" xmlns:p14="http://schemas.microsoft.com/office/powerpoint/2010/main">
    <mc:Choice Requires="p14">
      <p:transition spd="slow" p14:dur="900" advTm="2000">
        <p14:warp dir="in"/>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6"/>
                                        </p:tgtEl>
                                        <p:attrNameLst>
                                          <p:attrName>ppt_y</p:attrName>
                                        </p:attrNameLst>
                                      </p:cBhvr>
                                      <p:tavLst>
                                        <p:tav tm="0">
                                          <p:val>
                                            <p:strVal val="#ppt_y"/>
                                          </p:val>
                                        </p:tav>
                                        <p:tav tm="100000">
                                          <p:val>
                                            <p:strVal val="#ppt_y"/>
                                          </p:val>
                                        </p:tav>
                                      </p:tavLst>
                                    </p:anim>
                                    <p:anim calcmode="lin" valueType="num">
                                      <p:cBhvr>
                                        <p:cTn id="1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6"/>
                                        </p:tgtEl>
                                      </p:cBhvr>
                                    </p:animEffect>
                                  </p:childTnLst>
                                </p:cTn>
                              </p:par>
                            </p:childTnLst>
                          </p:cTn>
                        </p:par>
                        <p:par>
                          <p:cTn id="16" fill="hold">
                            <p:stCondLst>
                              <p:cond delay="245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950"/>
                            </p:stCondLst>
                            <p:childTnLst>
                              <p:par>
                                <p:cTn id="21" presetID="53" presetClass="entr" presetSubtype="528"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anim calcmode="lin" valueType="num">
                                      <p:cBhvr>
                                        <p:cTn id="26" dur="500" fill="hold"/>
                                        <p:tgtEl>
                                          <p:spTgt spid="9"/>
                                        </p:tgtEl>
                                        <p:attrNameLst>
                                          <p:attrName>ppt_x</p:attrName>
                                        </p:attrNameLst>
                                      </p:cBhvr>
                                      <p:tavLst>
                                        <p:tav tm="0">
                                          <p:val>
                                            <p:fltVal val="0.5"/>
                                          </p:val>
                                        </p:tav>
                                        <p:tav tm="100000">
                                          <p:val>
                                            <p:strVal val="#ppt_x"/>
                                          </p:val>
                                        </p:tav>
                                      </p:tavLst>
                                    </p:anim>
                                    <p:anim calcmode="lin" valueType="num">
                                      <p:cBhvr>
                                        <p:cTn id="27" dur="500" fill="hold"/>
                                        <p:tgtEl>
                                          <p:spTgt spid="9"/>
                                        </p:tgtEl>
                                        <p:attrNameLst>
                                          <p:attrName>ppt_y</p:attrName>
                                        </p:attrNameLst>
                                      </p:cBhvr>
                                      <p:tavLst>
                                        <p:tav tm="0">
                                          <p:val>
                                            <p:fltVal val="0.5"/>
                                          </p:val>
                                        </p:tav>
                                        <p:tav tm="100000">
                                          <p:val>
                                            <p:strVal val="#ppt_y"/>
                                          </p:val>
                                        </p:tav>
                                      </p:tavLst>
                                    </p:anim>
                                  </p:childTnLst>
                                </p:cTn>
                              </p:par>
                            </p:childTnLst>
                          </p:cTn>
                        </p:par>
                        <p:par>
                          <p:cTn id="28" fill="hold">
                            <p:stCondLst>
                              <p:cond delay="37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420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750" fill="hold"/>
                                        <p:tgtEl>
                                          <p:spTgt spid="11"/>
                                        </p:tgtEl>
                                        <p:attrNameLst>
                                          <p:attrName>ppt_w</p:attrName>
                                        </p:attrNameLst>
                                      </p:cBhvr>
                                      <p:tavLst>
                                        <p:tav tm="0">
                                          <p:val>
                                            <p:fltVal val="0"/>
                                          </p:val>
                                        </p:tav>
                                        <p:tav tm="100000">
                                          <p:val>
                                            <p:strVal val="#ppt_w"/>
                                          </p:val>
                                        </p:tav>
                                      </p:tavLst>
                                    </p:anim>
                                    <p:anim calcmode="lin" valueType="num">
                                      <p:cBhvr>
                                        <p:cTn id="36" dur="750" fill="hold"/>
                                        <p:tgtEl>
                                          <p:spTgt spid="11"/>
                                        </p:tgtEl>
                                        <p:attrNameLst>
                                          <p:attrName>ppt_h</p:attrName>
                                        </p:attrNameLst>
                                      </p:cBhvr>
                                      <p:tavLst>
                                        <p:tav tm="0">
                                          <p:val>
                                            <p:fltVal val="0"/>
                                          </p:val>
                                        </p:tav>
                                        <p:tav tm="100000">
                                          <p:val>
                                            <p:strVal val="#ppt_h"/>
                                          </p:val>
                                        </p:tav>
                                      </p:tavLst>
                                    </p:anim>
                                    <p:animEffect transition="in" filter="fade">
                                      <p:cBhvr>
                                        <p:cTn id="37"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6" grpId="0"/>
      <p:bldP spid="8" grpId="0"/>
      <p:bldP spid="9" grpId="0"/>
      <p:bldP spid="10" grpId="0"/>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a16="http://schemas.microsoft.com/office/drawing/2014/main" xmlns="" id="{151D7289-FF55-4197-A46C-3DC9281FF6C0}"/>
              </a:ext>
            </a:extLst>
          </p:cNvPr>
          <p:cNvSpPr/>
          <p:nvPr/>
        </p:nvSpPr>
        <p:spPr>
          <a:xfrm>
            <a:off x="20025" y="2945237"/>
            <a:ext cx="12192000" cy="2628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21">
            <a:extLst>
              <a:ext uri="{FF2B5EF4-FFF2-40B4-BE49-F238E27FC236}">
                <a16:creationId xmlns:a16="http://schemas.microsoft.com/office/drawing/2014/main" xmlns="" id="{7285276C-1433-452F-A174-3548F80C8F54}"/>
              </a:ext>
            </a:extLst>
          </p:cNvPr>
          <p:cNvSpPr txBox="1">
            <a:spLocks noChangeArrowheads="1"/>
          </p:cNvSpPr>
          <p:nvPr/>
        </p:nvSpPr>
        <p:spPr bwMode="auto">
          <a:xfrm>
            <a:off x="1064653" y="3429000"/>
            <a:ext cx="1006269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lgn="ctr"/>
            <a:r>
              <a:rPr lang="zh-CN" altLang="en-US" sz="5400" b="1" dirty="0">
                <a:solidFill>
                  <a:schemeClr val="bg1"/>
                </a:solidFill>
                <a:latin typeface="思源宋体 CN Heavy" panose="02020900000000000000" pitchFamily="18" charset="-122"/>
                <a:ea typeface="思源宋体 CN Heavy" panose="02020900000000000000" pitchFamily="18" charset="-122"/>
                <a:sym typeface="+mn-lt"/>
              </a:rPr>
              <a:t>坚持以伟大自我革命</a:t>
            </a:r>
          </a:p>
          <a:p>
            <a:pPr lvl="0" algn="ctr"/>
            <a:r>
              <a:rPr lang="zh-CN" altLang="en-US" sz="5400" b="1" dirty="0">
                <a:solidFill>
                  <a:schemeClr val="bg1"/>
                </a:solidFill>
                <a:latin typeface="思源宋体 CN Heavy" panose="02020900000000000000" pitchFamily="18" charset="-122"/>
                <a:ea typeface="思源宋体 CN Heavy" panose="02020900000000000000" pitchFamily="18" charset="-122"/>
                <a:sym typeface="+mn-lt"/>
              </a:rPr>
              <a:t>引领伟大社会革命</a:t>
            </a:r>
          </a:p>
        </p:txBody>
      </p:sp>
      <p:sp>
        <p:nvSpPr>
          <p:cNvPr id="45" name="党">
            <a:extLst>
              <a:ext uri="{FF2B5EF4-FFF2-40B4-BE49-F238E27FC236}">
                <a16:creationId xmlns:a16="http://schemas.microsoft.com/office/drawing/2014/main" xmlns="" id="{D32963BD-C7C8-48E6-9B2F-4C6CA037D2F4}"/>
              </a:ext>
            </a:extLst>
          </p:cNvPr>
          <p:cNvSpPr txBox="1"/>
          <p:nvPr/>
        </p:nvSpPr>
        <p:spPr>
          <a:xfrm>
            <a:off x="4450516" y="1001468"/>
            <a:ext cx="3290967" cy="646331"/>
          </a:xfrm>
          <a:prstGeom prst="rect">
            <a:avLst/>
          </a:prstGeom>
          <a:noFill/>
        </p:spPr>
        <p:txBody>
          <a:bodyPr wrap="square" rtlCol="0">
            <a:spAutoFit/>
          </a:bodyPr>
          <a:lstStyle>
            <a:defPPr>
              <a:defRPr lang="zh-CN"/>
            </a:defPPr>
            <a:lvl1pPr>
              <a:defRPr sz="6000" b="1" kern="100">
                <a:ln w="19050" cap="flat" cmpd="sng">
                  <a:solidFill>
                    <a:srgbClr val="FBE8CC"/>
                  </a:solidFill>
                </a:ln>
                <a:gradFill flip="none" rotWithShape="1">
                  <a:gsLst>
                    <a:gs pos="82000">
                      <a:srgbClr val="FF583E"/>
                    </a:gs>
                    <a:gs pos="0">
                      <a:srgbClr val="FA602B"/>
                    </a:gs>
                    <a:gs pos="100000">
                      <a:srgbClr val="AF5137"/>
                    </a:gs>
                    <a:gs pos="64000">
                      <a:srgbClr val="764815"/>
                    </a:gs>
                    <a:gs pos="53000">
                      <a:srgbClr val="0F0501"/>
                    </a:gs>
                  </a:gsLst>
                  <a:path path="circle">
                    <a:fillToRect r="100000" b="100000"/>
                  </a:path>
                  <a:tileRect l="-100000" t="-100000"/>
                </a:gradFill>
                <a:effectLst>
                  <a:outerShdw blurRad="50800" dist="50800" dir="5400000" algn="ctr" rotWithShape="0">
                    <a:srgbClr val="4E2504">
                      <a:alpha val="24000"/>
                    </a:srgbClr>
                  </a:outerShdw>
                </a:effectLst>
                <a:latin typeface="华康俪金黑W8" panose="020B0809000000000000" pitchFamily="49" charset="-122"/>
                <a:ea typeface="华康俪金黑W8" panose="020B0809000000000000" pitchFamily="49" charset="-122"/>
              </a:defRPr>
            </a:lvl1pPr>
          </a:lstStyle>
          <a:p>
            <a:pPr algn="ctr">
              <a:lnSpc>
                <a:spcPct val="90000"/>
              </a:lnSpc>
            </a:pPr>
            <a:r>
              <a:rPr lang="zh-CN" altLang="en-US" sz="4000" dirty="0">
                <a:ln w="9525" cap="flat" cmpd="sng">
                  <a:noFill/>
                </a:ln>
                <a:solidFill>
                  <a:srgbClr val="C00000"/>
                </a:solidFill>
                <a:effectLst/>
                <a:latin typeface="字体视界-一风尚黑体" panose="02000500000000000000" pitchFamily="2" charset="-122"/>
                <a:ea typeface="字体视界-一风尚黑体" panose="02000500000000000000" pitchFamily="2" charset="-122"/>
              </a:rPr>
              <a:t>第三部分</a:t>
            </a:r>
            <a:endParaRPr lang="en-US" altLang="zh-CN" sz="4000" dirty="0">
              <a:ln w="9525" cap="flat" cmpd="sng">
                <a:noFill/>
              </a:ln>
              <a:solidFill>
                <a:srgbClr val="C00000"/>
              </a:solidFill>
              <a:effectLst/>
              <a:latin typeface="字体视界-一风尚黑体" panose="02000500000000000000" pitchFamily="2" charset="-122"/>
              <a:ea typeface="字体视界-一风尚黑体" panose="02000500000000000000" pitchFamily="2" charset="-122"/>
            </a:endParaRPr>
          </a:p>
        </p:txBody>
      </p:sp>
      <p:grpSp>
        <p:nvGrpSpPr>
          <p:cNvPr id="7" name="PA-102226">
            <a:extLst>
              <a:ext uri="{FF2B5EF4-FFF2-40B4-BE49-F238E27FC236}">
                <a16:creationId xmlns:a16="http://schemas.microsoft.com/office/drawing/2014/main" xmlns="" id="{2959FEFC-43E1-4F5A-B58A-47E6CD3D4125}"/>
              </a:ext>
            </a:extLst>
          </p:cNvPr>
          <p:cNvGrpSpPr/>
          <p:nvPr>
            <p:custDataLst>
              <p:tags r:id="rId1"/>
            </p:custDataLst>
          </p:nvPr>
        </p:nvGrpSpPr>
        <p:grpSpPr>
          <a:xfrm>
            <a:off x="3799268" y="1757130"/>
            <a:ext cx="4593462" cy="158730"/>
            <a:chOff x="1170035" y="1491630"/>
            <a:chExt cx="6740066" cy="255096"/>
          </a:xfrm>
          <a:solidFill>
            <a:srgbClr val="C00000"/>
          </a:solidFill>
        </p:grpSpPr>
        <p:grpSp>
          <p:nvGrpSpPr>
            <p:cNvPr id="9" name="组合 8">
              <a:extLst>
                <a:ext uri="{FF2B5EF4-FFF2-40B4-BE49-F238E27FC236}">
                  <a16:creationId xmlns:a16="http://schemas.microsoft.com/office/drawing/2014/main" xmlns="" id="{6C6B6B14-D7AA-49D1-A855-7A79D3F97D29}"/>
                </a:ext>
              </a:extLst>
            </p:cNvPr>
            <p:cNvGrpSpPr/>
            <p:nvPr/>
          </p:nvGrpSpPr>
          <p:grpSpPr>
            <a:xfrm>
              <a:off x="4118171" y="1491630"/>
              <a:ext cx="887762" cy="255096"/>
              <a:chOff x="3965502" y="1879809"/>
              <a:chExt cx="1193100" cy="342834"/>
            </a:xfrm>
            <a:grpFill/>
          </p:grpSpPr>
          <p:sp>
            <p:nvSpPr>
              <p:cNvPr id="13" name="PA-dark-star-shape_15445">
                <a:extLst>
                  <a:ext uri="{FF2B5EF4-FFF2-40B4-BE49-F238E27FC236}">
                    <a16:creationId xmlns:a16="http://schemas.microsoft.com/office/drawing/2014/main" xmlns="" id="{BC0990B4-2A50-4435-BF15-146DB02F622F}"/>
                  </a:ext>
                </a:extLst>
              </p:cNvPr>
              <p:cNvSpPr>
                <a:spLocks noChangeAspect="1"/>
              </p:cNvSpPr>
              <p:nvPr>
                <p:custDataLst>
                  <p:tags r:id="rId4"/>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4" name="PA-dark-star-shape_15445">
                <a:extLst>
                  <a:ext uri="{FF2B5EF4-FFF2-40B4-BE49-F238E27FC236}">
                    <a16:creationId xmlns:a16="http://schemas.microsoft.com/office/drawing/2014/main" xmlns="" id="{B0EACC99-4120-4D94-A7F0-60C5C0586AA1}"/>
                  </a:ext>
                </a:extLst>
              </p:cNvPr>
              <p:cNvSpPr>
                <a:spLocks noChangeAspect="1"/>
              </p:cNvSpPr>
              <p:nvPr>
                <p:custDataLst>
                  <p:tags r:id="rId5"/>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5" name="PA-dark-star-shape_15445">
                <a:extLst>
                  <a:ext uri="{FF2B5EF4-FFF2-40B4-BE49-F238E27FC236}">
                    <a16:creationId xmlns:a16="http://schemas.microsoft.com/office/drawing/2014/main" xmlns="" id="{EF5C45ED-703E-43EB-AF7C-C93D2112397C}"/>
                  </a:ext>
                </a:extLst>
              </p:cNvPr>
              <p:cNvSpPr>
                <a:spLocks noChangeAspect="1"/>
              </p:cNvSpPr>
              <p:nvPr>
                <p:custDataLst>
                  <p:tags r:id="rId6"/>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6" name="PA-dark-star-shape_15445">
                <a:extLst>
                  <a:ext uri="{FF2B5EF4-FFF2-40B4-BE49-F238E27FC236}">
                    <a16:creationId xmlns:a16="http://schemas.microsoft.com/office/drawing/2014/main" xmlns="" id="{762E3083-3B3B-4DFF-BE9E-EA554AF4FB80}"/>
                  </a:ext>
                </a:extLst>
              </p:cNvPr>
              <p:cNvSpPr>
                <a:spLocks noChangeAspect="1"/>
              </p:cNvSpPr>
              <p:nvPr>
                <p:custDataLst>
                  <p:tags r:id="rId7"/>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7" name="PA-dark-star-shape_15445">
                <a:extLst>
                  <a:ext uri="{FF2B5EF4-FFF2-40B4-BE49-F238E27FC236}">
                    <a16:creationId xmlns:a16="http://schemas.microsoft.com/office/drawing/2014/main" xmlns="" id="{E4809B53-AE61-4534-9446-8056442B8D2E}"/>
                  </a:ext>
                </a:extLst>
              </p:cNvPr>
              <p:cNvSpPr>
                <a:spLocks noChangeAspect="1"/>
              </p:cNvSpPr>
              <p:nvPr>
                <p:custDataLst>
                  <p:tags r:id="rId8"/>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grpSp>
        <p:grpSp>
          <p:nvGrpSpPr>
            <p:cNvPr id="10" name="组合 9">
              <a:extLst>
                <a:ext uri="{FF2B5EF4-FFF2-40B4-BE49-F238E27FC236}">
                  <a16:creationId xmlns:a16="http://schemas.microsoft.com/office/drawing/2014/main" xmlns="" id="{B8344033-CB8D-43D3-8141-80C56A70F504}"/>
                </a:ext>
              </a:extLst>
            </p:cNvPr>
            <p:cNvGrpSpPr/>
            <p:nvPr/>
          </p:nvGrpSpPr>
          <p:grpSpPr>
            <a:xfrm>
              <a:off x="1170035" y="1619178"/>
              <a:ext cx="6740066" cy="0"/>
              <a:chOff x="1170035" y="2082167"/>
              <a:chExt cx="6740066" cy="0"/>
            </a:xfrm>
            <a:grpFill/>
          </p:grpSpPr>
          <p:cxnSp>
            <p:nvCxnSpPr>
              <p:cNvPr id="11" name="PA-直接连接符 6">
                <a:extLst>
                  <a:ext uri="{FF2B5EF4-FFF2-40B4-BE49-F238E27FC236}">
                    <a16:creationId xmlns:a16="http://schemas.microsoft.com/office/drawing/2014/main" xmlns="" id="{F1E7A2A0-D453-41FB-8A56-F895E5B3DCEB}"/>
                  </a:ext>
                </a:extLst>
              </p:cNvPr>
              <p:cNvCxnSpPr>
                <a:cxnSpLocks/>
              </p:cNvCxnSpPr>
              <p:nvPr>
                <p:custDataLst>
                  <p:tags r:id="rId2"/>
                </p:custDataLst>
              </p:nvPr>
            </p:nvCxnSpPr>
            <p:spPr>
              <a:xfrm>
                <a:off x="5148064" y="2082167"/>
                <a:ext cx="2762037" cy="0"/>
              </a:xfrm>
              <a:prstGeom prst="line">
                <a:avLst/>
              </a:prstGeom>
              <a:grpFill/>
              <a:ln w="15875" cap="flat" cmpd="sng" algn="ctr">
                <a:solidFill>
                  <a:srgbClr val="E71E17"/>
                </a:solidFill>
                <a:prstDash val="solid"/>
                <a:miter lim="800000"/>
              </a:ln>
              <a:effectLst/>
            </p:spPr>
          </p:cxnSp>
          <p:cxnSp>
            <p:nvCxnSpPr>
              <p:cNvPr id="12" name="PA-直接连接符 7">
                <a:extLst>
                  <a:ext uri="{FF2B5EF4-FFF2-40B4-BE49-F238E27FC236}">
                    <a16:creationId xmlns:a16="http://schemas.microsoft.com/office/drawing/2014/main" xmlns="" id="{5D2AB277-4D08-451F-ABC3-18C1C40F5052}"/>
                  </a:ext>
                </a:extLst>
              </p:cNvPr>
              <p:cNvCxnSpPr>
                <a:cxnSpLocks/>
              </p:cNvCxnSpPr>
              <p:nvPr>
                <p:custDataLst>
                  <p:tags r:id="rId3"/>
                </p:custDataLst>
              </p:nvPr>
            </p:nvCxnSpPr>
            <p:spPr>
              <a:xfrm>
                <a:off x="1170035" y="2082167"/>
                <a:ext cx="2825901" cy="0"/>
              </a:xfrm>
              <a:prstGeom prst="line">
                <a:avLst/>
              </a:prstGeom>
              <a:grpFill/>
              <a:ln w="15875" cap="flat" cmpd="sng" algn="ctr">
                <a:solidFill>
                  <a:srgbClr val="E71E17"/>
                </a:solidFill>
                <a:prstDash val="solid"/>
                <a:miter lim="800000"/>
              </a:ln>
              <a:effectLst/>
            </p:spPr>
          </p:cxnSp>
        </p:grpSp>
      </p:grpSp>
      <p:sp>
        <p:nvSpPr>
          <p:cNvPr id="18" name="矩形 17">
            <a:extLst>
              <a:ext uri="{FF2B5EF4-FFF2-40B4-BE49-F238E27FC236}">
                <a16:creationId xmlns:a16="http://schemas.microsoft.com/office/drawing/2014/main" xmlns="" id="{FA3E158C-7C6C-425F-ADD9-04699F80AD58}"/>
              </a:ext>
            </a:extLst>
          </p:cNvPr>
          <p:cNvSpPr/>
          <p:nvPr/>
        </p:nvSpPr>
        <p:spPr>
          <a:xfrm>
            <a:off x="3326007" y="2096463"/>
            <a:ext cx="5539984"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100" normalizeH="0" baseline="0" noProof="0" dirty="0">
                <a:ln>
                  <a:noFill/>
                </a:ln>
                <a:solidFill>
                  <a:srgbClr val="C00000"/>
                </a:solidFill>
                <a:uLnTx/>
                <a:uFillTx/>
                <a:cs typeface="+mn-ea"/>
                <a:sym typeface="+mn-lt"/>
              </a:rPr>
              <a:t>深入学习</a:t>
            </a:r>
            <a:r>
              <a:rPr kumimoji="0" lang="en-US" altLang="zh-CN" sz="2000" b="0" i="0" u="none" strike="noStrike" kern="1200" cap="none" spc="-100" normalizeH="0" baseline="0" noProof="0" dirty="0">
                <a:ln>
                  <a:noFill/>
                </a:ln>
                <a:solidFill>
                  <a:srgbClr val="C00000"/>
                </a:solidFill>
                <a:uLnTx/>
                <a:uFillTx/>
                <a:cs typeface="+mn-ea"/>
                <a:sym typeface="+mn-lt"/>
              </a:rPr>
              <a:t>《</a:t>
            </a:r>
            <a:r>
              <a:rPr kumimoji="0" lang="zh-CN" altLang="en-US" sz="2000" b="0" i="0" u="none" strike="noStrike" kern="1200" cap="none" spc="-100" normalizeH="0" baseline="0" noProof="0" dirty="0">
                <a:ln>
                  <a:noFill/>
                </a:ln>
                <a:solidFill>
                  <a:srgbClr val="C00000"/>
                </a:solidFill>
                <a:uLnTx/>
                <a:uFillTx/>
                <a:cs typeface="+mn-ea"/>
                <a:sym typeface="+mn-lt"/>
              </a:rPr>
              <a:t>治国理政</a:t>
            </a:r>
            <a:r>
              <a:rPr kumimoji="0" lang="en-US" altLang="zh-CN" sz="2000" b="0" i="0" u="none" strike="noStrike" kern="1200" cap="none" spc="-100" normalizeH="0" baseline="0" noProof="0" dirty="0">
                <a:ln>
                  <a:noFill/>
                </a:ln>
                <a:solidFill>
                  <a:srgbClr val="C00000"/>
                </a:solidFill>
                <a:uLnTx/>
                <a:uFillTx/>
                <a:cs typeface="+mn-ea"/>
                <a:sym typeface="+mn-lt"/>
              </a:rPr>
              <a:t>》</a:t>
            </a:r>
            <a:r>
              <a:rPr kumimoji="0" lang="zh-CN" altLang="en-US" sz="2000" b="0" i="0" u="none" strike="noStrike" kern="1200" cap="none" spc="-100" normalizeH="0" baseline="0" noProof="0" dirty="0">
                <a:ln>
                  <a:noFill/>
                </a:ln>
                <a:solidFill>
                  <a:srgbClr val="C00000"/>
                </a:solidFill>
                <a:uLnTx/>
                <a:uFillTx/>
                <a:cs typeface="+mn-ea"/>
                <a:sym typeface="+mn-lt"/>
              </a:rPr>
              <a:t>第三卷有关重要论述</a:t>
            </a:r>
            <a:endParaRPr kumimoji="0" lang="en-US" altLang="zh-CN" sz="2000" b="0" i="0" u="none" strike="noStrike" kern="1200" cap="none" spc="-100" normalizeH="0" baseline="0" noProof="0" dirty="0">
              <a:ln>
                <a:noFill/>
              </a:ln>
              <a:solidFill>
                <a:srgbClr val="C00000"/>
              </a:solidFill>
              <a:uLnTx/>
              <a:uFillTx/>
              <a:cs typeface="+mn-ea"/>
              <a:sym typeface="+mn-lt"/>
            </a:endParaRPr>
          </a:p>
        </p:txBody>
      </p:sp>
    </p:spTree>
    <p:extLst>
      <p:ext uri="{BB962C8B-B14F-4D97-AF65-F5344CB8AC3E}">
        <p14:creationId xmlns:p14="http://schemas.microsoft.com/office/powerpoint/2010/main" val="3593892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25000"/>
                                  </p:iterate>
                                  <p:childTnLst>
                                    <p:set>
                                      <p:cBhvr>
                                        <p:cTn id="6" dur="1" fill="hold">
                                          <p:stCondLst>
                                            <p:cond delay="0"/>
                                          </p:stCondLst>
                                        </p:cTn>
                                        <p:tgtEl>
                                          <p:spTgt spid="45"/>
                                        </p:tgtEl>
                                        <p:attrNameLst>
                                          <p:attrName>style.visibility</p:attrName>
                                        </p:attrNameLst>
                                      </p:cBhvr>
                                      <p:to>
                                        <p:strVal val="visible"/>
                                      </p:to>
                                    </p:set>
                                    <p:anim calcmode="lin" valueType="num">
                                      <p:cBhvr>
                                        <p:cTn id="7" dur="1000" fill="hold"/>
                                        <p:tgtEl>
                                          <p:spTgt spid="45"/>
                                        </p:tgtEl>
                                        <p:attrNameLst>
                                          <p:attrName>ppt_w</p:attrName>
                                        </p:attrNameLst>
                                      </p:cBhvr>
                                      <p:tavLst>
                                        <p:tav tm="0">
                                          <p:val>
                                            <p:fltVal val="0"/>
                                          </p:val>
                                        </p:tav>
                                        <p:tav tm="100000">
                                          <p:val>
                                            <p:strVal val="#ppt_w"/>
                                          </p:val>
                                        </p:tav>
                                      </p:tavLst>
                                    </p:anim>
                                    <p:anim calcmode="lin" valueType="num">
                                      <p:cBhvr>
                                        <p:cTn id="8" dur="1000" fill="hold"/>
                                        <p:tgtEl>
                                          <p:spTgt spid="45"/>
                                        </p:tgtEl>
                                        <p:attrNameLst>
                                          <p:attrName>ppt_h</p:attrName>
                                        </p:attrNameLst>
                                      </p:cBhvr>
                                      <p:tavLst>
                                        <p:tav tm="0">
                                          <p:val>
                                            <p:fltVal val="0"/>
                                          </p:val>
                                        </p:tav>
                                        <p:tav tm="100000">
                                          <p:val>
                                            <p:strVal val="#ppt_h"/>
                                          </p:val>
                                        </p:tav>
                                      </p:tavLst>
                                    </p:anim>
                                    <p:anim calcmode="lin" valueType="num">
                                      <p:cBhvr>
                                        <p:cTn id="9" dur="1000" fill="hold"/>
                                        <p:tgtEl>
                                          <p:spTgt spid="45"/>
                                        </p:tgtEl>
                                        <p:attrNameLst>
                                          <p:attrName>ppt_x</p:attrName>
                                        </p:attrNameLst>
                                      </p:cBhvr>
                                      <p:tavLst>
                                        <p:tav tm="0">
                                          <p:val>
                                            <p:fltVal val="0.5"/>
                                          </p:val>
                                        </p:tav>
                                        <p:tav tm="100000">
                                          <p:val>
                                            <p:strVal val="#ppt_x"/>
                                          </p:val>
                                        </p:tav>
                                      </p:tavLst>
                                    </p:anim>
                                    <p:anim calcmode="lin" valueType="num">
                                      <p:cBhvr>
                                        <p:cTn id="10" dur="1000" fill="hold"/>
                                        <p:tgtEl>
                                          <p:spTgt spid="45"/>
                                        </p:tgtEl>
                                        <p:attrNameLst>
                                          <p:attrName>ppt_y</p:attrName>
                                        </p:attrNameLst>
                                      </p:cBhvr>
                                      <p:tavLst>
                                        <p:tav tm="0">
                                          <p:val>
                                            <p:fltVal val="0.5"/>
                                          </p:val>
                                        </p:tav>
                                        <p:tav tm="100000">
                                          <p:val>
                                            <p:strVal val="#ppt_y"/>
                                          </p:val>
                                        </p:tav>
                                      </p:tavLst>
                                    </p:anim>
                                  </p:childTnLst>
                                </p:cTn>
                              </p:par>
                            </p:childTnLst>
                          </p:cTn>
                        </p:par>
                        <p:par>
                          <p:cTn id="11" fill="hold">
                            <p:stCondLst>
                              <p:cond delay="1750"/>
                            </p:stCondLst>
                            <p:childTnLst>
                              <p:par>
                                <p:cTn id="12" presetID="16" presetClass="entr" presetSubtype="21" fill="hold" nodeType="afterEffect">
                                  <p:stCondLst>
                                    <p:cond delay="50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par>
                          <p:cTn id="15" fill="hold">
                            <p:stCondLst>
                              <p:cond delay="2750"/>
                            </p:stCondLst>
                            <p:childTnLst>
                              <p:par>
                                <p:cTn id="16" presetID="42"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6" grpId="0"/>
      <p:bldP spid="45"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B03DA75A-D668-4BC4-9FDB-65AF935FE2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892679" y="473048"/>
            <a:ext cx="1930127" cy="437167"/>
          </a:xfrm>
          <a:prstGeom prst="rect">
            <a:avLst/>
          </a:prstGeom>
        </p:spPr>
      </p:pic>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4" y="399245"/>
            <a:ext cx="100626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坚持以伟大自我革命引领伟大社会革命</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a16="http://schemas.microsoft.com/office/drawing/2014/main" xmlns="" id="{4FF579EB-EC24-41FE-9B43-C6551D3841D3}"/>
              </a:ext>
            </a:extLst>
          </p:cNvPr>
          <p:cNvSpPr/>
          <p:nvPr/>
        </p:nvSpPr>
        <p:spPr>
          <a:xfrm>
            <a:off x="2124301" y="1529431"/>
            <a:ext cx="3452251" cy="461665"/>
          </a:xfrm>
          <a:prstGeom prst="rect">
            <a:avLst/>
          </a:prstGeom>
        </p:spPr>
        <p:txBody>
          <a:bodyPr wrap="square">
            <a:spAutoFit/>
          </a:bodyPr>
          <a:lstStyle/>
          <a:p>
            <a:pPr lvl="0">
              <a:defRPr/>
            </a:pPr>
            <a:r>
              <a:rPr lang="zh-CN" altLang="en-US" sz="2400" dirty="0">
                <a:solidFill>
                  <a:srgbClr val="C00000"/>
                </a:solidFill>
                <a:cs typeface="+mn-ea"/>
                <a:sym typeface="+mn-lt"/>
              </a:rPr>
              <a:t>同中外记者见面时指出</a:t>
            </a:r>
          </a:p>
        </p:txBody>
      </p:sp>
      <p:grpSp>
        <p:nvGrpSpPr>
          <p:cNvPr id="13" name="Group 4">
            <a:extLst>
              <a:ext uri="{FF2B5EF4-FFF2-40B4-BE49-F238E27FC236}">
                <a16:creationId xmlns:a16="http://schemas.microsoft.com/office/drawing/2014/main" xmlns="" id="{32C47342-432B-49D7-A04A-CBC63EFE1596}"/>
              </a:ext>
            </a:extLst>
          </p:cNvPr>
          <p:cNvGrpSpPr>
            <a:grpSpLocks noChangeAspect="1"/>
          </p:cNvGrpSpPr>
          <p:nvPr/>
        </p:nvGrpSpPr>
        <p:grpSpPr bwMode="auto">
          <a:xfrm>
            <a:off x="1041339" y="1538595"/>
            <a:ext cx="903606" cy="461665"/>
            <a:chOff x="3222" y="1845"/>
            <a:chExt cx="1237" cy="632"/>
          </a:xfrm>
          <a:solidFill>
            <a:srgbClr val="C00000"/>
          </a:solidFill>
        </p:grpSpPr>
        <p:sp>
          <p:nvSpPr>
            <p:cNvPr id="14" name="Freeform 5">
              <a:extLst>
                <a:ext uri="{FF2B5EF4-FFF2-40B4-BE49-F238E27FC236}">
                  <a16:creationId xmlns:a16="http://schemas.microsoft.com/office/drawing/2014/main" xmlns="" id="{1612376F-DBA8-4AC3-832C-1850A0BB5708}"/>
                </a:ext>
              </a:extLst>
            </p:cNvPr>
            <p:cNvSpPr>
              <a:spLocks/>
            </p:cNvSpPr>
            <p:nvPr/>
          </p:nvSpPr>
          <p:spPr bwMode="auto">
            <a:xfrm>
              <a:off x="3608" y="1845"/>
              <a:ext cx="851" cy="632"/>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5" name="Rectangle 6">
              <a:extLst>
                <a:ext uri="{FF2B5EF4-FFF2-40B4-BE49-F238E27FC236}">
                  <a16:creationId xmlns:a16="http://schemas.microsoft.com/office/drawing/2014/main" xmlns="" id="{A5166596-96D1-4295-A448-620AF11205B1}"/>
                </a:ext>
              </a:extLst>
            </p:cNvPr>
            <p:cNvSpPr>
              <a:spLocks noChangeArrowheads="1"/>
            </p:cNvSpPr>
            <p:nvPr/>
          </p:nvSpPr>
          <p:spPr bwMode="auto">
            <a:xfrm>
              <a:off x="3222" y="1931"/>
              <a:ext cx="319" cy="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16" name="Line 106">
            <a:extLst>
              <a:ext uri="{FF2B5EF4-FFF2-40B4-BE49-F238E27FC236}">
                <a16:creationId xmlns:a16="http://schemas.microsoft.com/office/drawing/2014/main" xmlns="" id="{CC7E8D99-519B-4DA7-B39A-D5FA9AD618A0}"/>
              </a:ext>
            </a:extLst>
          </p:cNvPr>
          <p:cNvSpPr>
            <a:spLocks noChangeShapeType="1"/>
          </p:cNvSpPr>
          <p:nvPr/>
        </p:nvSpPr>
        <p:spPr bwMode="auto">
          <a:xfrm flipH="1" flipV="1">
            <a:off x="2162937" y="2001640"/>
            <a:ext cx="3156037" cy="0"/>
          </a:xfrm>
          <a:prstGeom prst="line">
            <a:avLst/>
          </a:prstGeom>
          <a:noFill/>
          <a:ln w="1270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 name="矩形 16">
            <a:extLst>
              <a:ext uri="{FF2B5EF4-FFF2-40B4-BE49-F238E27FC236}">
                <a16:creationId xmlns:a16="http://schemas.microsoft.com/office/drawing/2014/main" xmlns="" id="{8DD3501A-2728-4506-8BEF-A51E392D8323}"/>
              </a:ext>
            </a:extLst>
          </p:cNvPr>
          <p:cNvSpPr/>
          <p:nvPr/>
        </p:nvSpPr>
        <p:spPr>
          <a:xfrm>
            <a:off x="2063502" y="2250107"/>
            <a:ext cx="9205510" cy="869469"/>
          </a:xfrm>
          <a:prstGeom prst="rect">
            <a:avLst/>
          </a:prstGeom>
        </p:spPr>
        <p:txBody>
          <a:bodyPr wrap="square">
            <a:spAutoFit/>
          </a:bodyPr>
          <a:lstStyle/>
          <a:p>
            <a:pPr marL="0" marR="0" lvl="0" indent="0" algn="l" defTabSz="1218936" rtl="0" eaLnBrk="1" fontAlgn="auto" latinLnBrk="0" hangingPunct="1">
              <a:lnSpc>
                <a:spcPct val="13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“实践充分证明，中国共产党能够带领人民进行伟大的社会革命，也能够进行伟大的自我革命。” </a:t>
            </a:r>
            <a:endParaRPr kumimoji="0" lang="zh-CN" altLang="en-US" sz="2000" b="1" i="0" u="none" strike="noStrike" kern="1200" cap="none" spc="0" normalizeH="0" baseline="0" noProof="0" dirty="0">
              <a:ln>
                <a:noFill/>
              </a:ln>
              <a:solidFill>
                <a:srgbClr val="C00000"/>
              </a:solidFill>
              <a:effectLst/>
              <a:uLnTx/>
              <a:uFillTx/>
              <a:cs typeface="+mn-ea"/>
              <a:sym typeface="+mn-lt"/>
            </a:endParaRPr>
          </a:p>
        </p:txBody>
      </p:sp>
      <p:sp>
        <p:nvSpPr>
          <p:cNvPr id="18" name="矩形 17">
            <a:extLst>
              <a:ext uri="{FF2B5EF4-FFF2-40B4-BE49-F238E27FC236}">
                <a16:creationId xmlns:a16="http://schemas.microsoft.com/office/drawing/2014/main" xmlns="" id="{60A65EED-C2AA-4840-86ED-0D57EA3DE629}"/>
              </a:ext>
            </a:extLst>
          </p:cNvPr>
          <p:cNvSpPr/>
          <p:nvPr/>
        </p:nvSpPr>
        <p:spPr>
          <a:xfrm>
            <a:off x="2063502" y="3507592"/>
            <a:ext cx="4234267" cy="461665"/>
          </a:xfrm>
          <a:prstGeom prst="rect">
            <a:avLst/>
          </a:prstGeom>
        </p:spPr>
        <p:txBody>
          <a:bodyPr wrap="square">
            <a:spAutoFit/>
          </a:bodyPr>
          <a:lstStyle/>
          <a:p>
            <a:pPr lvl="0">
              <a:defRPr/>
            </a:pPr>
            <a:r>
              <a:rPr lang="zh-CN" altLang="en-US" sz="2400" dirty="0">
                <a:solidFill>
                  <a:srgbClr val="C00000"/>
                </a:solidFill>
                <a:cs typeface="+mn-ea"/>
                <a:sym typeface="+mn-lt"/>
              </a:rPr>
              <a:t>十九届中央纪委四次全会</a:t>
            </a:r>
          </a:p>
        </p:txBody>
      </p:sp>
      <p:grpSp>
        <p:nvGrpSpPr>
          <p:cNvPr id="19" name="Group 4">
            <a:extLst>
              <a:ext uri="{FF2B5EF4-FFF2-40B4-BE49-F238E27FC236}">
                <a16:creationId xmlns:a16="http://schemas.microsoft.com/office/drawing/2014/main" xmlns="" id="{BBAC91A4-0B13-46D1-B32F-B8C55870A7C0}"/>
              </a:ext>
            </a:extLst>
          </p:cNvPr>
          <p:cNvGrpSpPr>
            <a:grpSpLocks noChangeAspect="1"/>
          </p:cNvGrpSpPr>
          <p:nvPr/>
        </p:nvGrpSpPr>
        <p:grpSpPr bwMode="auto">
          <a:xfrm>
            <a:off x="980540" y="3516756"/>
            <a:ext cx="903606" cy="461665"/>
            <a:chOff x="3222" y="1845"/>
            <a:chExt cx="1237" cy="632"/>
          </a:xfrm>
          <a:solidFill>
            <a:srgbClr val="C00000"/>
          </a:solidFill>
        </p:grpSpPr>
        <p:sp>
          <p:nvSpPr>
            <p:cNvPr id="20" name="Freeform 5">
              <a:extLst>
                <a:ext uri="{FF2B5EF4-FFF2-40B4-BE49-F238E27FC236}">
                  <a16:creationId xmlns:a16="http://schemas.microsoft.com/office/drawing/2014/main" xmlns="" id="{88924CD0-02F3-4660-A869-635319FFEEC3}"/>
                </a:ext>
              </a:extLst>
            </p:cNvPr>
            <p:cNvSpPr>
              <a:spLocks/>
            </p:cNvSpPr>
            <p:nvPr/>
          </p:nvSpPr>
          <p:spPr bwMode="auto">
            <a:xfrm>
              <a:off x="3608" y="1845"/>
              <a:ext cx="851" cy="632"/>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1" name="Rectangle 6">
              <a:extLst>
                <a:ext uri="{FF2B5EF4-FFF2-40B4-BE49-F238E27FC236}">
                  <a16:creationId xmlns:a16="http://schemas.microsoft.com/office/drawing/2014/main" xmlns="" id="{0BFB04C5-E1BA-4B1F-9370-177346726335}"/>
                </a:ext>
              </a:extLst>
            </p:cNvPr>
            <p:cNvSpPr>
              <a:spLocks noChangeArrowheads="1"/>
            </p:cNvSpPr>
            <p:nvPr/>
          </p:nvSpPr>
          <p:spPr bwMode="auto">
            <a:xfrm>
              <a:off x="3222" y="1931"/>
              <a:ext cx="319" cy="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22" name="Line 106">
            <a:extLst>
              <a:ext uri="{FF2B5EF4-FFF2-40B4-BE49-F238E27FC236}">
                <a16:creationId xmlns:a16="http://schemas.microsoft.com/office/drawing/2014/main" xmlns="" id="{5E84B10F-5C23-4889-B8D4-D47AD49B4EDD}"/>
              </a:ext>
            </a:extLst>
          </p:cNvPr>
          <p:cNvSpPr>
            <a:spLocks noChangeShapeType="1"/>
          </p:cNvSpPr>
          <p:nvPr/>
        </p:nvSpPr>
        <p:spPr bwMode="auto">
          <a:xfrm flipH="1">
            <a:off x="2102137" y="3978421"/>
            <a:ext cx="3474414" cy="1380"/>
          </a:xfrm>
          <a:prstGeom prst="line">
            <a:avLst/>
          </a:prstGeom>
          <a:noFill/>
          <a:ln w="1270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矩形 22">
            <a:extLst>
              <a:ext uri="{FF2B5EF4-FFF2-40B4-BE49-F238E27FC236}">
                <a16:creationId xmlns:a16="http://schemas.microsoft.com/office/drawing/2014/main" xmlns="" id="{6ED15DAD-1C4C-40BF-AFFA-F267784A4B3B}"/>
              </a:ext>
            </a:extLst>
          </p:cNvPr>
          <p:cNvSpPr/>
          <p:nvPr/>
        </p:nvSpPr>
        <p:spPr>
          <a:xfrm>
            <a:off x="2063501" y="4186179"/>
            <a:ext cx="9205511" cy="869469"/>
          </a:xfrm>
          <a:prstGeom prst="rect">
            <a:avLst/>
          </a:prstGeom>
        </p:spPr>
        <p:txBody>
          <a:bodyPr wrap="square">
            <a:spAutoFit/>
          </a:bodyPr>
          <a:lstStyle/>
          <a:p>
            <a:pPr marL="0" marR="0" lvl="0" indent="0" algn="l" defTabSz="1218936" rtl="0" eaLnBrk="1" fontAlgn="auto" latinLnBrk="0" hangingPunct="1">
              <a:lnSpc>
                <a:spcPct val="13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习近平总书记深刻总结新时代全面从严治党的历史性成就，高度概括了党的十八大以来“坚持以伟大自我革命引领伟大社会革命”的重要经验。</a:t>
            </a:r>
            <a:endParaRPr kumimoji="0" lang="zh-CN" altLang="en-US" sz="2000" b="1" i="0" u="none" strike="noStrike" kern="1200" cap="none" spc="0" normalizeH="0" baseline="0" noProof="0" dirty="0">
              <a:ln>
                <a:noFill/>
              </a:ln>
              <a:solidFill>
                <a:srgbClr val="C00000"/>
              </a:solidFill>
              <a:effectLst/>
              <a:uLnTx/>
              <a:uFillTx/>
              <a:cs typeface="+mn-ea"/>
              <a:sym typeface="+mn-lt"/>
            </a:endParaRPr>
          </a:p>
        </p:txBody>
      </p:sp>
      <p:sp>
        <p:nvSpPr>
          <p:cNvPr id="24" name="Aitds3">
            <a:extLst>
              <a:ext uri="{FF2B5EF4-FFF2-40B4-BE49-F238E27FC236}">
                <a16:creationId xmlns:a16="http://schemas.microsoft.com/office/drawing/2014/main" xmlns="" id="{B9D761FE-C1DC-4FE0-9681-7188B2D19752}"/>
              </a:ext>
            </a:extLst>
          </p:cNvPr>
          <p:cNvSpPr/>
          <p:nvPr/>
        </p:nvSpPr>
        <p:spPr>
          <a:xfrm>
            <a:off x="842292" y="5328569"/>
            <a:ext cx="10507415" cy="832664"/>
          </a:xfrm>
          <a:prstGeom prst="rect">
            <a:avLst/>
          </a:prstGeom>
          <a:solidFill>
            <a:srgbClr val="C00000"/>
          </a:solidFill>
        </p:spPr>
        <p:txBody>
          <a:bodyPr wrap="square">
            <a:spAutoFit/>
          </a:bodyPr>
          <a:lstStyle/>
          <a:p>
            <a:pPr marL="0" marR="0" lvl="0" indent="0" algn="just" defTabSz="914400" rtl="0" eaLnBrk="1" fontAlgn="auto" latinLnBrk="0" hangingPunct="1">
              <a:lnSpc>
                <a:spcPct val="14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schemeClr val="bg1"/>
                </a:solidFill>
                <a:effectLst/>
                <a:uLnTx/>
                <a:uFillTx/>
                <a:cs typeface="+mn-ea"/>
                <a:sym typeface="+mn-lt"/>
              </a:rPr>
              <a:t>新时代“两个伟大革命”相互促进、相辅相成，有机统一于实现中华民族伟大复兴的实践中。我们党开新局于伟大的社会革命，强体魄于伟大的自我革命，坚持以伟大自我革命引领伟大社会革命。</a:t>
            </a:r>
          </a:p>
        </p:txBody>
      </p:sp>
    </p:spTree>
    <p:extLst>
      <p:ext uri="{BB962C8B-B14F-4D97-AF65-F5344CB8AC3E}">
        <p14:creationId xmlns:p14="http://schemas.microsoft.com/office/powerpoint/2010/main" val="1875954404"/>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par>
                              <p:cTn id="17" fill="hold">
                                <p:stCondLst>
                                  <p:cond delay="1500"/>
                                </p:stCondLst>
                                <p:childTnLst>
                                  <p:par>
                                    <p:cTn id="18" presetID="2" presetClass="entr" presetSubtype="2" fill="hold" grpId="0" nodeType="afterEffect" p14:presetBounceEnd="100000">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14:bounceEnd="100000">
                                          <p:cBhvr additive="base">
                                            <p:cTn id="20" dur="500" fill="hold"/>
                                            <p:tgtEl>
                                              <p:spTgt spid="16"/>
                                            </p:tgtEl>
                                            <p:attrNameLst>
                                              <p:attrName>ppt_x</p:attrName>
                                            </p:attrNameLst>
                                          </p:cBhvr>
                                          <p:tavLst>
                                            <p:tav tm="0">
                                              <p:val>
                                                <p:strVal val="1+#ppt_w/2"/>
                                              </p:val>
                                            </p:tav>
                                            <p:tav tm="100000">
                                              <p:val>
                                                <p:strVal val="#ppt_x"/>
                                              </p:val>
                                            </p:tav>
                                          </p:tavLst>
                                        </p:anim>
                                        <p:anim calcmode="lin" valueType="num" p14:bounceEnd="100000">
                                          <p:cBhvr additive="base">
                                            <p:cTn id="21" dur="500" fill="hold"/>
                                            <p:tgtEl>
                                              <p:spTgt spid="16"/>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1000"/>
                                            <p:tgtEl>
                                              <p:spTgt spid="1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4000"/>
                                </p:stCondLst>
                                <p:childTnLst>
                                  <p:par>
                                    <p:cTn id="35" presetID="2" presetClass="entr" presetSubtype="2" fill="hold" grpId="0" nodeType="afterEffect" p14:presetBounceEnd="100000">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14:bounceEnd="100000">
                                          <p:cBhvr additive="base">
                                            <p:cTn id="37" dur="500" fill="hold"/>
                                            <p:tgtEl>
                                              <p:spTgt spid="22"/>
                                            </p:tgtEl>
                                            <p:attrNameLst>
                                              <p:attrName>ppt_x</p:attrName>
                                            </p:attrNameLst>
                                          </p:cBhvr>
                                          <p:tavLst>
                                            <p:tav tm="0">
                                              <p:val>
                                                <p:strVal val="1+#ppt_w/2"/>
                                              </p:val>
                                            </p:tav>
                                            <p:tav tm="100000">
                                              <p:val>
                                                <p:strVal val="#ppt_x"/>
                                              </p:val>
                                            </p:tav>
                                          </p:tavLst>
                                        </p:anim>
                                        <p:anim calcmode="lin" valueType="num" p14:bounceEnd="100000">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1000"/>
                                            <p:tgtEl>
                                              <p:spTgt spid="23"/>
                                            </p:tgtEl>
                                          </p:cBhvr>
                                        </p:animEffect>
                                      </p:childTnLst>
                                    </p:cTn>
                                  </p:par>
                                </p:childTnLst>
                              </p:cTn>
                            </p:par>
                            <p:par>
                              <p:cTn id="43" fill="hold">
                                <p:stCondLst>
                                  <p:cond delay="5500"/>
                                </p:stCondLst>
                                <p:childTnLst>
                                  <p:par>
                                    <p:cTn id="44" presetID="22" presetClass="entr" presetSubtype="1"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up)">
                                          <p:cBhvr>
                                            <p:cTn id="4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12" grpId="0"/>
          <p:bldP spid="16" grpId="0" animBg="1"/>
          <p:bldP spid="17" grpId="0"/>
          <p:bldP spid="18" grpId="0"/>
          <p:bldP spid="22" grpId="0" animBg="1"/>
          <p:bldP spid="23" grpId="0"/>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1+#ppt_w/2"/>
                                              </p:val>
                                            </p:tav>
                                            <p:tav tm="100000">
                                              <p:val>
                                                <p:strVal val="#ppt_x"/>
                                              </p:val>
                                            </p:tav>
                                          </p:tavLst>
                                        </p:anim>
                                        <p:anim calcmode="lin" valueType="num">
                                          <p:cBhvr additive="base">
                                            <p:cTn id="21" dur="500" fill="hold"/>
                                            <p:tgtEl>
                                              <p:spTgt spid="16"/>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1000"/>
                                            <p:tgtEl>
                                              <p:spTgt spid="1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4000"/>
                                </p:stCondLst>
                                <p:childTnLst>
                                  <p:par>
                                    <p:cTn id="35" presetID="2" presetClass="entr" presetSubtype="2"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1000"/>
                                            <p:tgtEl>
                                              <p:spTgt spid="23"/>
                                            </p:tgtEl>
                                          </p:cBhvr>
                                        </p:animEffect>
                                      </p:childTnLst>
                                    </p:cTn>
                                  </p:par>
                                </p:childTnLst>
                              </p:cTn>
                            </p:par>
                            <p:par>
                              <p:cTn id="43" fill="hold">
                                <p:stCondLst>
                                  <p:cond delay="5500"/>
                                </p:stCondLst>
                                <p:childTnLst>
                                  <p:par>
                                    <p:cTn id="44" presetID="22" presetClass="entr" presetSubtype="1"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up)">
                                          <p:cBhvr>
                                            <p:cTn id="4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12" grpId="0"/>
          <p:bldP spid="16" grpId="0" animBg="1"/>
          <p:bldP spid="17" grpId="0"/>
          <p:bldP spid="18" grpId="0"/>
          <p:bldP spid="22" grpId="0" animBg="1"/>
          <p:bldP spid="23" grpId="0"/>
          <p:bldP spid="24"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B03DA75A-D668-4BC4-9FDB-65AF935FE2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892679" y="473048"/>
            <a:ext cx="1930127" cy="437167"/>
          </a:xfrm>
          <a:prstGeom prst="rect">
            <a:avLst/>
          </a:prstGeom>
        </p:spPr>
      </p:pic>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4" y="399245"/>
            <a:ext cx="100626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坚持以伟大自我革命引领伟大社会革命</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矩形: 圆角 18">
            <a:extLst>
              <a:ext uri="{FF2B5EF4-FFF2-40B4-BE49-F238E27FC236}">
                <a16:creationId xmlns:a16="http://schemas.microsoft.com/office/drawing/2014/main" xmlns="" id="{9F9F14C6-C6A9-4C02-8757-5773014C5974}"/>
              </a:ext>
            </a:extLst>
          </p:cNvPr>
          <p:cNvSpPr/>
          <p:nvPr/>
        </p:nvSpPr>
        <p:spPr>
          <a:xfrm>
            <a:off x="723124" y="1509287"/>
            <a:ext cx="10945136" cy="640778"/>
          </a:xfrm>
          <a:prstGeom prst="roundRect">
            <a:avLst/>
          </a:prstGeom>
          <a:noFill/>
          <a:ln w="127000" cap="flat" cmpd="sng" algn="ctr">
            <a:noFill/>
            <a:prstDash val="solid"/>
            <a:miter lim="800000"/>
          </a:ln>
          <a:effectLst/>
        </p:spPr>
        <p:txBody>
          <a:bodyPr rtlCol="0" anchor="ctr"/>
          <a:lstStyle/>
          <a:p>
            <a:pPr lvl="0" algn="ctr">
              <a:defRPr/>
            </a:pPr>
            <a:r>
              <a:rPr lang="zh-CN" altLang="en-US" sz="2400" b="1" kern="100" dirty="0">
                <a:solidFill>
                  <a:srgbClr val="C00000"/>
                </a:solidFill>
                <a:cs typeface="+mn-ea"/>
                <a:sym typeface="+mn-lt"/>
              </a:rPr>
              <a:t>坚持以伟大自我革命引领伟大社会革命，关键在于我们党自身始终过硬</a:t>
            </a:r>
          </a:p>
        </p:txBody>
      </p:sp>
      <p:sp>
        <p:nvSpPr>
          <p:cNvPr id="7" name="Aitds3">
            <a:extLst>
              <a:ext uri="{FF2B5EF4-FFF2-40B4-BE49-F238E27FC236}">
                <a16:creationId xmlns:a16="http://schemas.microsoft.com/office/drawing/2014/main" xmlns="" id="{6EC3D6AC-E69A-426F-873A-4AA1B8D558AC}"/>
              </a:ext>
            </a:extLst>
          </p:cNvPr>
          <p:cNvSpPr/>
          <p:nvPr/>
        </p:nvSpPr>
        <p:spPr>
          <a:xfrm>
            <a:off x="1434758" y="2250166"/>
            <a:ext cx="9521867" cy="1608261"/>
          </a:xfrm>
          <a:prstGeom prst="rect">
            <a:avLst/>
          </a:prstGeom>
        </p:spPr>
        <p:txBody>
          <a:bodyPr wrap="square">
            <a:spAutoFit/>
          </a:bodyPr>
          <a:lstStyle/>
          <a:p>
            <a:pPr marL="285750" lvl="0" indent="-285750">
              <a:lnSpc>
                <a:spcPct val="140000"/>
              </a:lnSpc>
              <a:buFont typeface="Arial" panose="020B0604020202020204" pitchFamily="34" charset="0"/>
              <a:buChar char="•"/>
              <a:defRPr/>
            </a:pPr>
            <a:r>
              <a:rPr lang="zh-CN" altLang="en-US" dirty="0">
                <a:solidFill>
                  <a:prstClr val="black"/>
                </a:solidFill>
                <a:cs typeface="+mn-ea"/>
                <a:sym typeface="+mn-lt"/>
              </a:rPr>
              <a:t>新时代，我们党要把坚持和发展中国特色社会主义、建成社会主义现代化强国这场伟大社会革命进行好，必须勇于进行自我革命。</a:t>
            </a:r>
          </a:p>
          <a:p>
            <a:pPr marL="285750" lvl="0" indent="-285750">
              <a:lnSpc>
                <a:spcPct val="140000"/>
              </a:lnSpc>
              <a:buFont typeface="Arial" panose="020B0604020202020204" pitchFamily="34" charset="0"/>
              <a:buChar char="•"/>
              <a:defRPr/>
            </a:pPr>
            <a:r>
              <a:rPr lang="zh-CN" altLang="en-US" dirty="0">
                <a:solidFill>
                  <a:prstClr val="black"/>
                </a:solidFill>
                <a:cs typeface="+mn-ea"/>
                <a:sym typeface="+mn-lt"/>
              </a:rPr>
              <a:t>我们党作为世界第一大党，处在执政地位、掌控执政资源，很容易在执政业绩光环的照耀下，陷入“革别人命容易，革自己命难”的境地。</a:t>
            </a:r>
          </a:p>
        </p:txBody>
      </p:sp>
      <p:sp>
        <p:nvSpPr>
          <p:cNvPr id="8" name="矩形 7">
            <a:extLst>
              <a:ext uri="{FF2B5EF4-FFF2-40B4-BE49-F238E27FC236}">
                <a16:creationId xmlns:a16="http://schemas.microsoft.com/office/drawing/2014/main" xmlns="" id="{BC176364-BB81-41A7-85F8-B8EAC128CC2C}"/>
              </a:ext>
            </a:extLst>
          </p:cNvPr>
          <p:cNvSpPr/>
          <p:nvPr/>
        </p:nvSpPr>
        <p:spPr>
          <a:xfrm>
            <a:off x="962089" y="1389695"/>
            <a:ext cx="10345563" cy="256882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xmlns="" id="{19B057C2-4970-42BA-B563-C16B96E737CE}"/>
              </a:ext>
            </a:extLst>
          </p:cNvPr>
          <p:cNvSpPr/>
          <p:nvPr/>
        </p:nvSpPr>
        <p:spPr>
          <a:xfrm>
            <a:off x="2045051" y="4314616"/>
            <a:ext cx="3452251" cy="461665"/>
          </a:xfrm>
          <a:prstGeom prst="rect">
            <a:avLst/>
          </a:prstGeom>
        </p:spPr>
        <p:txBody>
          <a:bodyPr wrap="square">
            <a:spAutoFit/>
          </a:bodyPr>
          <a:lstStyle/>
          <a:p>
            <a:pPr lvl="0">
              <a:defRPr/>
            </a:pPr>
            <a:r>
              <a:rPr lang="zh-CN" altLang="en-US" sz="2400" dirty="0">
                <a:solidFill>
                  <a:srgbClr val="C00000"/>
                </a:solidFill>
                <a:cs typeface="+mn-ea"/>
                <a:sym typeface="+mn-lt"/>
              </a:rPr>
              <a:t>习近平总书记强调</a:t>
            </a:r>
          </a:p>
        </p:txBody>
      </p:sp>
      <p:grpSp>
        <p:nvGrpSpPr>
          <p:cNvPr id="10" name="Group 4">
            <a:extLst>
              <a:ext uri="{FF2B5EF4-FFF2-40B4-BE49-F238E27FC236}">
                <a16:creationId xmlns:a16="http://schemas.microsoft.com/office/drawing/2014/main" xmlns="" id="{12BB7F59-84A4-4D4D-9DB7-90F02DD0920F}"/>
              </a:ext>
            </a:extLst>
          </p:cNvPr>
          <p:cNvGrpSpPr>
            <a:grpSpLocks noChangeAspect="1"/>
          </p:cNvGrpSpPr>
          <p:nvPr/>
        </p:nvGrpSpPr>
        <p:grpSpPr bwMode="auto">
          <a:xfrm>
            <a:off x="962089" y="4323780"/>
            <a:ext cx="903606" cy="461665"/>
            <a:chOff x="3222" y="1845"/>
            <a:chExt cx="1237" cy="632"/>
          </a:xfrm>
          <a:solidFill>
            <a:srgbClr val="C00000"/>
          </a:solidFill>
        </p:grpSpPr>
        <p:sp>
          <p:nvSpPr>
            <p:cNvPr id="11" name="Freeform 5">
              <a:extLst>
                <a:ext uri="{FF2B5EF4-FFF2-40B4-BE49-F238E27FC236}">
                  <a16:creationId xmlns:a16="http://schemas.microsoft.com/office/drawing/2014/main" xmlns="" id="{524D33C9-C058-40AA-A593-719EEF638DCD}"/>
                </a:ext>
              </a:extLst>
            </p:cNvPr>
            <p:cNvSpPr>
              <a:spLocks/>
            </p:cNvSpPr>
            <p:nvPr/>
          </p:nvSpPr>
          <p:spPr bwMode="auto">
            <a:xfrm>
              <a:off x="3608" y="1845"/>
              <a:ext cx="851" cy="632"/>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 name="Rectangle 6">
              <a:extLst>
                <a:ext uri="{FF2B5EF4-FFF2-40B4-BE49-F238E27FC236}">
                  <a16:creationId xmlns:a16="http://schemas.microsoft.com/office/drawing/2014/main" xmlns="" id="{537EAF5A-DF96-438A-95C2-847E4DE43FB8}"/>
                </a:ext>
              </a:extLst>
            </p:cNvPr>
            <p:cNvSpPr>
              <a:spLocks noChangeArrowheads="1"/>
            </p:cNvSpPr>
            <p:nvPr/>
          </p:nvSpPr>
          <p:spPr bwMode="auto">
            <a:xfrm>
              <a:off x="3222" y="1931"/>
              <a:ext cx="319" cy="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13" name="Line 106">
            <a:extLst>
              <a:ext uri="{FF2B5EF4-FFF2-40B4-BE49-F238E27FC236}">
                <a16:creationId xmlns:a16="http://schemas.microsoft.com/office/drawing/2014/main" xmlns="" id="{F523C9E2-1C07-4E32-9994-71AD65174BC5}"/>
              </a:ext>
            </a:extLst>
          </p:cNvPr>
          <p:cNvSpPr>
            <a:spLocks noChangeShapeType="1"/>
          </p:cNvSpPr>
          <p:nvPr/>
        </p:nvSpPr>
        <p:spPr bwMode="auto">
          <a:xfrm flipH="1">
            <a:off x="2083686" y="4774488"/>
            <a:ext cx="2720133" cy="12337"/>
          </a:xfrm>
          <a:prstGeom prst="line">
            <a:avLst/>
          </a:prstGeom>
          <a:noFill/>
          <a:ln w="1270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 name="矩形 13">
            <a:extLst>
              <a:ext uri="{FF2B5EF4-FFF2-40B4-BE49-F238E27FC236}">
                <a16:creationId xmlns:a16="http://schemas.microsoft.com/office/drawing/2014/main" xmlns="" id="{BAEB3168-2864-4C7E-A4FC-1B9337F9FE4A}"/>
              </a:ext>
            </a:extLst>
          </p:cNvPr>
          <p:cNvSpPr/>
          <p:nvPr/>
        </p:nvSpPr>
        <p:spPr>
          <a:xfrm>
            <a:off x="1891453" y="5080861"/>
            <a:ext cx="3989004" cy="1144288"/>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00" cap="none" spc="0" normalizeH="0" baseline="0" noProof="0" dirty="0">
                <a:ln>
                  <a:noFill/>
                </a:ln>
                <a:solidFill>
                  <a:prstClr val="black"/>
                </a:solidFill>
                <a:effectLst/>
                <a:uLnTx/>
                <a:uFillTx/>
                <a:cs typeface="+mn-ea"/>
                <a:sym typeface="+mn-lt"/>
              </a:rPr>
              <a:t>“没有什么外力能够打倒我们，能够打倒我们的只有我们自己。前途命运都掌握在自己手上。”</a:t>
            </a:r>
            <a:endParaRPr kumimoji="0" lang="en-US" altLang="zh-CN" sz="1800" b="0" i="0" u="none" strike="noStrike" kern="100" cap="none" spc="0" normalizeH="0" baseline="0" noProof="0" dirty="0">
              <a:ln>
                <a:noFill/>
              </a:ln>
              <a:solidFill>
                <a:prstClr val="black"/>
              </a:solidFill>
              <a:effectLst/>
              <a:uLnTx/>
              <a:uFillTx/>
              <a:cs typeface="+mn-ea"/>
              <a:sym typeface="+mn-lt"/>
            </a:endParaRPr>
          </a:p>
        </p:txBody>
      </p:sp>
      <p:sp>
        <p:nvSpPr>
          <p:cNvPr id="3" name="矩形 2">
            <a:extLst>
              <a:ext uri="{FF2B5EF4-FFF2-40B4-BE49-F238E27FC236}">
                <a16:creationId xmlns:a16="http://schemas.microsoft.com/office/drawing/2014/main" xmlns="" id="{1ECFFE1F-FA1C-4B00-9F4B-45AB5A686B83}"/>
              </a:ext>
            </a:extLst>
          </p:cNvPr>
          <p:cNvSpPr/>
          <p:nvPr/>
        </p:nvSpPr>
        <p:spPr>
          <a:xfrm>
            <a:off x="6914637" y="4303764"/>
            <a:ext cx="4315274" cy="2006768"/>
          </a:xfrm>
          <a:prstGeom prst="rect">
            <a:avLst/>
          </a:prstGeom>
          <a:solidFill>
            <a:srgbClr val="C00000"/>
          </a:solidFill>
        </p:spPr>
        <p:txBody>
          <a:bodyPr wrap="square">
            <a:spAutoFit/>
          </a:bodyPr>
          <a:lstStyle/>
          <a:p>
            <a:pPr marL="0" marR="0" lvl="0" indent="0" algn="just" defTabSz="914400" rtl="0" eaLnBrk="1" fontAlgn="auto" latinLnBrk="0" hangingPunct="1">
              <a:lnSpc>
                <a:spcPct val="11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white"/>
                </a:solidFill>
                <a:effectLst/>
                <a:uLnTx/>
                <a:uFillTx/>
                <a:cs typeface="+mn-ea"/>
                <a:sym typeface="+mn-lt"/>
              </a:rPr>
              <a:t>必须以自我革命的决心和意志打造和锤炼自己，始终保持党的先进性和纯洁性，保持永不自满、永不懈怠的品格，不断实现自我净化、自我完善、自我革新、自我提高，在革故鼎新、守正出新中实现自身跨越。</a:t>
            </a:r>
            <a:endParaRPr kumimoji="0" lang="en-US" altLang="zh-CN" sz="1900" b="0" i="0" u="none" strike="noStrike" kern="1200" cap="none" spc="0" normalizeH="0" baseline="0" noProof="0" dirty="0">
              <a:ln>
                <a:noFill/>
              </a:ln>
              <a:solidFill>
                <a:prstClr val="white"/>
              </a:solidFill>
              <a:effectLst/>
              <a:uLnTx/>
              <a:uFillTx/>
              <a:cs typeface="+mn-ea"/>
              <a:sym typeface="+mn-lt"/>
            </a:endParaRPr>
          </a:p>
        </p:txBody>
      </p:sp>
    </p:spTree>
    <p:extLst>
      <p:ext uri="{BB962C8B-B14F-4D97-AF65-F5344CB8AC3E}">
        <p14:creationId xmlns:p14="http://schemas.microsoft.com/office/powerpoint/2010/main" val="680935903"/>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Effect transition="in" filter="fade">
                                          <p:cBhvr>
                                            <p:cTn id="14" dur="1000"/>
                                            <p:tgtEl>
                                              <p:spTgt spid="6"/>
                                            </p:tgtEl>
                                          </p:cBhvr>
                                        </p:animEffect>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1500"/>
                                </p:stCondLst>
                                <p:childTnLst>
                                  <p:par>
                                    <p:cTn id="33" presetID="2" presetClass="entr" presetSubtype="2" fill="hold" grpId="0" nodeType="afterEffect" p14:presetBounceEnd="100000">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14:bounceEnd="100000">
                                          <p:cBhvr additive="base">
                                            <p:cTn id="35" dur="500" fill="hold"/>
                                            <p:tgtEl>
                                              <p:spTgt spid="13"/>
                                            </p:tgtEl>
                                            <p:attrNameLst>
                                              <p:attrName>ppt_x</p:attrName>
                                            </p:attrNameLst>
                                          </p:cBhvr>
                                          <p:tavLst>
                                            <p:tav tm="0">
                                              <p:val>
                                                <p:strVal val="1+#ppt_w/2"/>
                                              </p:val>
                                            </p:tav>
                                            <p:tav tm="100000">
                                              <p:val>
                                                <p:strVal val="#ppt_x"/>
                                              </p:val>
                                            </p:tav>
                                          </p:tavLst>
                                        </p:anim>
                                        <p:anim calcmode="lin" valueType="num" p14:bounceEnd="100000">
                                          <p:cBhvr additive="base">
                                            <p:cTn id="36" dur="500" fill="hold"/>
                                            <p:tgtEl>
                                              <p:spTgt spid="13"/>
                                            </p:tgtEl>
                                            <p:attrNameLst>
                                              <p:attrName>ppt_y</p:attrName>
                                            </p:attrNameLst>
                                          </p:cBhvr>
                                          <p:tavLst>
                                            <p:tav tm="0">
                                              <p:val>
                                                <p:strVal val="#ppt_y"/>
                                              </p:val>
                                            </p:tav>
                                            <p:tav tm="100000">
                                              <p:val>
                                                <p:strVal val="#ppt_y"/>
                                              </p:val>
                                            </p:tav>
                                          </p:tavLst>
                                        </p:anim>
                                      </p:childTnLst>
                                    </p:cTn>
                                  </p:par>
                                  <p:par>
                                    <p:cTn id="37" presetID="31" presetClass="entr" presetSubtype="0" fill="hold" grpId="0" nodeType="withEffect">
                                      <p:stCondLst>
                                        <p:cond delay="0"/>
                                      </p:stCondLst>
                                      <p:iterate type="lt">
                                        <p:tmPct val="476"/>
                                      </p:iterate>
                                      <p:childTnLst>
                                        <p:set>
                                          <p:cBhvr>
                                            <p:cTn id="38" dur="1" fill="hold">
                                              <p:stCondLst>
                                                <p:cond delay="0"/>
                                              </p:stCondLst>
                                            </p:cTn>
                                            <p:tgtEl>
                                              <p:spTgt spid="14"/>
                                            </p:tgtEl>
                                            <p:attrNameLst>
                                              <p:attrName>style.visibility</p:attrName>
                                            </p:attrNameLst>
                                          </p:cBhvr>
                                          <p:to>
                                            <p:strVal val="visible"/>
                                          </p:to>
                                        </p:set>
                                        <p:anim calcmode="lin" valueType="num">
                                          <p:cBhvr>
                                            <p:cTn id="39" dur="750" fill="hold"/>
                                            <p:tgtEl>
                                              <p:spTgt spid="14"/>
                                            </p:tgtEl>
                                            <p:attrNameLst>
                                              <p:attrName>ppt_w</p:attrName>
                                            </p:attrNameLst>
                                          </p:cBhvr>
                                          <p:tavLst>
                                            <p:tav tm="0">
                                              <p:val>
                                                <p:fltVal val="0"/>
                                              </p:val>
                                            </p:tav>
                                            <p:tav tm="100000">
                                              <p:val>
                                                <p:strVal val="#ppt_w"/>
                                              </p:val>
                                            </p:tav>
                                          </p:tavLst>
                                        </p:anim>
                                        <p:anim calcmode="lin" valueType="num">
                                          <p:cBhvr>
                                            <p:cTn id="40" dur="750" fill="hold"/>
                                            <p:tgtEl>
                                              <p:spTgt spid="14"/>
                                            </p:tgtEl>
                                            <p:attrNameLst>
                                              <p:attrName>ppt_h</p:attrName>
                                            </p:attrNameLst>
                                          </p:cBhvr>
                                          <p:tavLst>
                                            <p:tav tm="0">
                                              <p:val>
                                                <p:fltVal val="0"/>
                                              </p:val>
                                            </p:tav>
                                            <p:tav tm="100000">
                                              <p:val>
                                                <p:strVal val="#ppt_h"/>
                                              </p:val>
                                            </p:tav>
                                          </p:tavLst>
                                        </p:anim>
                                        <p:anim calcmode="lin" valueType="num">
                                          <p:cBhvr>
                                            <p:cTn id="41" dur="750" fill="hold"/>
                                            <p:tgtEl>
                                              <p:spTgt spid="14"/>
                                            </p:tgtEl>
                                            <p:attrNameLst>
                                              <p:attrName>style.rotation</p:attrName>
                                            </p:attrNameLst>
                                          </p:cBhvr>
                                          <p:tavLst>
                                            <p:tav tm="0">
                                              <p:val>
                                                <p:fltVal val="90"/>
                                              </p:val>
                                            </p:tav>
                                            <p:tav tm="100000">
                                              <p:val>
                                                <p:fltVal val="0"/>
                                              </p:val>
                                            </p:tav>
                                          </p:tavLst>
                                        </p:anim>
                                        <p:animEffect transition="in" filter="fade">
                                          <p:cBhvr>
                                            <p:cTn id="42" dur="75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6" grpId="0" animBg="1"/>
          <p:bldP spid="7" grpId="0"/>
          <p:bldP spid="8" grpId="0" animBg="1"/>
          <p:bldP spid="9" grpId="0"/>
          <p:bldP spid="13" grpId="0" animBg="1"/>
          <p:bldP spid="14" grpId="0"/>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Effect transition="in" filter="fade">
                                          <p:cBhvr>
                                            <p:cTn id="14" dur="1000"/>
                                            <p:tgtEl>
                                              <p:spTgt spid="6"/>
                                            </p:tgtEl>
                                          </p:cBhvr>
                                        </p:animEffect>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1500"/>
                                </p:stCondLst>
                                <p:childTnLst>
                                  <p:par>
                                    <p:cTn id="33" presetID="2" presetClass="entr" presetSubtype="2"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1+#ppt_w/2"/>
                                              </p:val>
                                            </p:tav>
                                            <p:tav tm="100000">
                                              <p:val>
                                                <p:strVal val="#ppt_x"/>
                                              </p:val>
                                            </p:tav>
                                          </p:tavLst>
                                        </p:anim>
                                        <p:anim calcmode="lin" valueType="num">
                                          <p:cBhvr additive="base">
                                            <p:cTn id="36" dur="500" fill="hold"/>
                                            <p:tgtEl>
                                              <p:spTgt spid="13"/>
                                            </p:tgtEl>
                                            <p:attrNameLst>
                                              <p:attrName>ppt_y</p:attrName>
                                            </p:attrNameLst>
                                          </p:cBhvr>
                                          <p:tavLst>
                                            <p:tav tm="0">
                                              <p:val>
                                                <p:strVal val="#ppt_y"/>
                                              </p:val>
                                            </p:tav>
                                            <p:tav tm="100000">
                                              <p:val>
                                                <p:strVal val="#ppt_y"/>
                                              </p:val>
                                            </p:tav>
                                          </p:tavLst>
                                        </p:anim>
                                      </p:childTnLst>
                                    </p:cTn>
                                  </p:par>
                                  <p:par>
                                    <p:cTn id="37" presetID="31" presetClass="entr" presetSubtype="0" fill="hold" grpId="0" nodeType="withEffect">
                                      <p:stCondLst>
                                        <p:cond delay="0"/>
                                      </p:stCondLst>
                                      <p:iterate type="lt">
                                        <p:tmPct val="476"/>
                                      </p:iterate>
                                      <p:childTnLst>
                                        <p:set>
                                          <p:cBhvr>
                                            <p:cTn id="38" dur="1" fill="hold">
                                              <p:stCondLst>
                                                <p:cond delay="0"/>
                                              </p:stCondLst>
                                            </p:cTn>
                                            <p:tgtEl>
                                              <p:spTgt spid="14"/>
                                            </p:tgtEl>
                                            <p:attrNameLst>
                                              <p:attrName>style.visibility</p:attrName>
                                            </p:attrNameLst>
                                          </p:cBhvr>
                                          <p:to>
                                            <p:strVal val="visible"/>
                                          </p:to>
                                        </p:set>
                                        <p:anim calcmode="lin" valueType="num">
                                          <p:cBhvr>
                                            <p:cTn id="39" dur="750" fill="hold"/>
                                            <p:tgtEl>
                                              <p:spTgt spid="14"/>
                                            </p:tgtEl>
                                            <p:attrNameLst>
                                              <p:attrName>ppt_w</p:attrName>
                                            </p:attrNameLst>
                                          </p:cBhvr>
                                          <p:tavLst>
                                            <p:tav tm="0">
                                              <p:val>
                                                <p:fltVal val="0"/>
                                              </p:val>
                                            </p:tav>
                                            <p:tav tm="100000">
                                              <p:val>
                                                <p:strVal val="#ppt_w"/>
                                              </p:val>
                                            </p:tav>
                                          </p:tavLst>
                                        </p:anim>
                                        <p:anim calcmode="lin" valueType="num">
                                          <p:cBhvr>
                                            <p:cTn id="40" dur="750" fill="hold"/>
                                            <p:tgtEl>
                                              <p:spTgt spid="14"/>
                                            </p:tgtEl>
                                            <p:attrNameLst>
                                              <p:attrName>ppt_h</p:attrName>
                                            </p:attrNameLst>
                                          </p:cBhvr>
                                          <p:tavLst>
                                            <p:tav tm="0">
                                              <p:val>
                                                <p:fltVal val="0"/>
                                              </p:val>
                                            </p:tav>
                                            <p:tav tm="100000">
                                              <p:val>
                                                <p:strVal val="#ppt_h"/>
                                              </p:val>
                                            </p:tav>
                                          </p:tavLst>
                                        </p:anim>
                                        <p:anim calcmode="lin" valueType="num">
                                          <p:cBhvr>
                                            <p:cTn id="41" dur="750" fill="hold"/>
                                            <p:tgtEl>
                                              <p:spTgt spid="14"/>
                                            </p:tgtEl>
                                            <p:attrNameLst>
                                              <p:attrName>style.rotation</p:attrName>
                                            </p:attrNameLst>
                                          </p:cBhvr>
                                          <p:tavLst>
                                            <p:tav tm="0">
                                              <p:val>
                                                <p:fltVal val="90"/>
                                              </p:val>
                                            </p:tav>
                                            <p:tav tm="100000">
                                              <p:val>
                                                <p:fltVal val="0"/>
                                              </p:val>
                                            </p:tav>
                                          </p:tavLst>
                                        </p:anim>
                                        <p:animEffect transition="in" filter="fade">
                                          <p:cBhvr>
                                            <p:cTn id="42" dur="75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6" grpId="0" animBg="1"/>
          <p:bldP spid="7" grpId="0"/>
          <p:bldP spid="8" grpId="0" animBg="1"/>
          <p:bldP spid="9" grpId="0"/>
          <p:bldP spid="13" grpId="0" animBg="1"/>
          <p:bldP spid="14" grpId="0"/>
          <p:bldP spid="3"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B03DA75A-D668-4BC4-9FDB-65AF935FE2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892679" y="473048"/>
            <a:ext cx="1930127" cy="437167"/>
          </a:xfrm>
          <a:prstGeom prst="rect">
            <a:avLst/>
          </a:prstGeom>
        </p:spPr>
      </p:pic>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4" y="399245"/>
            <a:ext cx="100626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坚持以伟大自我革命引领伟大社会革命</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矩形: 圆角 18">
            <a:extLst>
              <a:ext uri="{FF2B5EF4-FFF2-40B4-BE49-F238E27FC236}">
                <a16:creationId xmlns:a16="http://schemas.microsoft.com/office/drawing/2014/main" xmlns="" id="{3194E997-649E-4556-B117-199F2DA004C8}"/>
              </a:ext>
            </a:extLst>
          </p:cNvPr>
          <p:cNvSpPr/>
          <p:nvPr/>
        </p:nvSpPr>
        <p:spPr>
          <a:xfrm>
            <a:off x="723124" y="1509287"/>
            <a:ext cx="10945136" cy="640778"/>
          </a:xfrm>
          <a:prstGeom prst="roundRect">
            <a:avLst/>
          </a:prstGeom>
          <a:noFill/>
          <a:ln w="127000" cap="flat" cmpd="sng" algn="ctr">
            <a:noFill/>
            <a:prstDash val="solid"/>
            <a:miter lim="800000"/>
          </a:ln>
          <a:effectLst/>
        </p:spPr>
        <p:txBody>
          <a:bodyPr rtlCol="0" anchor="ctr"/>
          <a:lstStyle/>
          <a:p>
            <a:pPr lvl="0" algn="ctr">
              <a:defRPr/>
            </a:pPr>
            <a:r>
              <a:rPr lang="zh-CN" altLang="en-US" sz="2400" b="1" kern="100" dirty="0">
                <a:solidFill>
                  <a:srgbClr val="C00000"/>
                </a:solidFill>
                <a:cs typeface="+mn-ea"/>
                <a:sym typeface="+mn-lt"/>
              </a:rPr>
              <a:t>坚持以伟大自我革命引领伟大社会革命，必须发扬斗争精神和革命精神</a:t>
            </a:r>
          </a:p>
        </p:txBody>
      </p:sp>
      <p:sp>
        <p:nvSpPr>
          <p:cNvPr id="7" name="矩形 6">
            <a:extLst>
              <a:ext uri="{FF2B5EF4-FFF2-40B4-BE49-F238E27FC236}">
                <a16:creationId xmlns:a16="http://schemas.microsoft.com/office/drawing/2014/main" xmlns="" id="{602ED881-4326-4486-9E35-67BCFE22FEFE}"/>
              </a:ext>
            </a:extLst>
          </p:cNvPr>
          <p:cNvSpPr/>
          <p:nvPr/>
        </p:nvSpPr>
        <p:spPr>
          <a:xfrm>
            <a:off x="2045051" y="2315708"/>
            <a:ext cx="3452251" cy="461665"/>
          </a:xfrm>
          <a:prstGeom prst="rect">
            <a:avLst/>
          </a:prstGeom>
        </p:spPr>
        <p:txBody>
          <a:bodyPr wrap="square">
            <a:spAutoFit/>
          </a:bodyPr>
          <a:lstStyle/>
          <a:p>
            <a:pPr lvl="0">
              <a:defRPr/>
            </a:pPr>
            <a:r>
              <a:rPr lang="zh-CN" altLang="en-US" sz="2400" dirty="0">
                <a:solidFill>
                  <a:srgbClr val="C00000"/>
                </a:solidFill>
                <a:cs typeface="+mn-ea"/>
                <a:sym typeface="+mn-lt"/>
              </a:rPr>
              <a:t>习近平总书记强调</a:t>
            </a:r>
          </a:p>
        </p:txBody>
      </p:sp>
      <p:grpSp>
        <p:nvGrpSpPr>
          <p:cNvPr id="8" name="Group 4">
            <a:extLst>
              <a:ext uri="{FF2B5EF4-FFF2-40B4-BE49-F238E27FC236}">
                <a16:creationId xmlns:a16="http://schemas.microsoft.com/office/drawing/2014/main" xmlns="" id="{5175A8BA-E111-4AC1-8053-6DEAC93881DC}"/>
              </a:ext>
            </a:extLst>
          </p:cNvPr>
          <p:cNvGrpSpPr>
            <a:grpSpLocks noChangeAspect="1"/>
          </p:cNvGrpSpPr>
          <p:nvPr/>
        </p:nvGrpSpPr>
        <p:grpSpPr bwMode="auto">
          <a:xfrm>
            <a:off x="962089" y="2324872"/>
            <a:ext cx="903606" cy="461665"/>
            <a:chOff x="3222" y="1845"/>
            <a:chExt cx="1237" cy="632"/>
          </a:xfrm>
          <a:solidFill>
            <a:srgbClr val="C00000"/>
          </a:solidFill>
        </p:grpSpPr>
        <p:sp>
          <p:nvSpPr>
            <p:cNvPr id="9" name="Freeform 5">
              <a:extLst>
                <a:ext uri="{FF2B5EF4-FFF2-40B4-BE49-F238E27FC236}">
                  <a16:creationId xmlns:a16="http://schemas.microsoft.com/office/drawing/2014/main" xmlns="" id="{B1AEDFE6-51F0-45C7-932B-EA1F28217774}"/>
                </a:ext>
              </a:extLst>
            </p:cNvPr>
            <p:cNvSpPr>
              <a:spLocks/>
            </p:cNvSpPr>
            <p:nvPr/>
          </p:nvSpPr>
          <p:spPr bwMode="auto">
            <a:xfrm>
              <a:off x="3608" y="1845"/>
              <a:ext cx="851" cy="632"/>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 name="Rectangle 6">
              <a:extLst>
                <a:ext uri="{FF2B5EF4-FFF2-40B4-BE49-F238E27FC236}">
                  <a16:creationId xmlns:a16="http://schemas.microsoft.com/office/drawing/2014/main" xmlns="" id="{2A85C6C4-B154-4CEC-B091-F3C10C5682E0}"/>
                </a:ext>
              </a:extLst>
            </p:cNvPr>
            <p:cNvSpPr>
              <a:spLocks noChangeArrowheads="1"/>
            </p:cNvSpPr>
            <p:nvPr/>
          </p:nvSpPr>
          <p:spPr bwMode="auto">
            <a:xfrm>
              <a:off x="3222" y="1931"/>
              <a:ext cx="319" cy="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11" name="Line 106">
            <a:extLst>
              <a:ext uri="{FF2B5EF4-FFF2-40B4-BE49-F238E27FC236}">
                <a16:creationId xmlns:a16="http://schemas.microsoft.com/office/drawing/2014/main" xmlns="" id="{3F5E9584-5B66-40AC-9204-1E99B133C68E}"/>
              </a:ext>
            </a:extLst>
          </p:cNvPr>
          <p:cNvSpPr>
            <a:spLocks noChangeShapeType="1"/>
          </p:cNvSpPr>
          <p:nvPr/>
        </p:nvSpPr>
        <p:spPr bwMode="auto">
          <a:xfrm flipH="1">
            <a:off x="2083686" y="2775580"/>
            <a:ext cx="2720133" cy="12337"/>
          </a:xfrm>
          <a:prstGeom prst="line">
            <a:avLst/>
          </a:prstGeom>
          <a:noFill/>
          <a:ln w="1270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文本框 11">
            <a:extLst>
              <a:ext uri="{FF2B5EF4-FFF2-40B4-BE49-F238E27FC236}">
                <a16:creationId xmlns:a16="http://schemas.microsoft.com/office/drawing/2014/main" xmlns="" id="{DD21BF0F-1C6A-4176-ABD1-31F75EDE2AFF}"/>
              </a:ext>
            </a:extLst>
          </p:cNvPr>
          <p:cNvSpPr txBox="1"/>
          <p:nvPr/>
        </p:nvSpPr>
        <p:spPr>
          <a:xfrm>
            <a:off x="1904331" y="3002802"/>
            <a:ext cx="9261652" cy="646331"/>
          </a:xfrm>
          <a:prstGeom prst="rect">
            <a:avLst/>
          </a:prstGeom>
          <a:noFill/>
        </p:spPr>
        <p:txBody>
          <a:bodyPr wrap="square">
            <a:spAutoFit/>
          </a:bodyPr>
          <a:lstStyle/>
          <a:p>
            <a:r>
              <a:rPr kumimoji="0" lang="zh-CN" altLang="en-US" sz="1800" b="0" i="0" u="none" strike="noStrike" kern="100" cap="none" spc="0" normalizeH="0" baseline="0" noProof="0" dirty="0">
                <a:ln>
                  <a:noFill/>
                </a:ln>
                <a:solidFill>
                  <a:prstClr val="black"/>
                </a:solidFill>
                <a:effectLst/>
                <a:uLnTx/>
                <a:uFillTx/>
                <a:cs typeface="+mn-ea"/>
                <a:sym typeface="+mn-lt"/>
              </a:rPr>
              <a:t>对于长期执政的马克思主义政党来说，“如何始终保持革命精神是一个十分重大而又必须解决好的课题</a:t>
            </a:r>
            <a:endParaRPr lang="zh-CN" altLang="en-US" dirty="0"/>
          </a:p>
        </p:txBody>
      </p:sp>
      <p:sp>
        <p:nvSpPr>
          <p:cNvPr id="13" name="Aitds3">
            <a:extLst>
              <a:ext uri="{FF2B5EF4-FFF2-40B4-BE49-F238E27FC236}">
                <a16:creationId xmlns:a16="http://schemas.microsoft.com/office/drawing/2014/main" xmlns="" id="{462DBFC7-289C-4A8A-9661-3514CE05AB60}"/>
              </a:ext>
            </a:extLst>
          </p:cNvPr>
          <p:cNvSpPr/>
          <p:nvPr/>
        </p:nvSpPr>
        <p:spPr>
          <a:xfrm>
            <a:off x="1891453" y="3846718"/>
            <a:ext cx="5746312" cy="2543132"/>
          </a:xfrm>
          <a:prstGeom prst="rect">
            <a:avLst/>
          </a:prstGeom>
        </p:spPr>
        <p:txBody>
          <a:bodyPr wrap="square">
            <a:spAutoFit/>
          </a:bodyPr>
          <a:lstStyle/>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在新时代，我们党领导人民进行伟大社会革命，涵盖领域的广泛性、触及利益格局调整的深刻性、涉及矛盾和问题的尖锐性、突破体制机制障碍的艰巨性、进行伟大斗争形势的复杂性，都是前所未有的。</a:t>
            </a:r>
            <a:endParaRPr kumimoji="0" lang="en-US" altLang="zh-CN" sz="1800" b="0" i="0" u="none" strike="noStrike" kern="1200" cap="none" spc="0" normalizeH="0" baseline="0" noProof="0" dirty="0">
              <a:ln>
                <a:noFill/>
              </a:ln>
              <a:solidFill>
                <a:prstClr val="black"/>
              </a:solidFill>
              <a:effectLst/>
              <a:uLnTx/>
              <a:uFillTx/>
              <a:cs typeface="+mn-ea"/>
              <a:sym typeface="+mn-lt"/>
            </a:endParaRP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越是接近民族复兴越不会一帆风顺，越充满挑战乃至惊涛骇浪。</a:t>
            </a:r>
            <a:endParaRPr kumimoji="0" lang="zh-CN" altLang="en-US" sz="1800" b="0" i="0" u="none" strike="noStrike" kern="1200" cap="none" spc="0" normalizeH="0" baseline="0" noProof="0" dirty="0">
              <a:ln>
                <a:noFill/>
              </a:ln>
              <a:solidFill>
                <a:srgbClr val="C00000"/>
              </a:solidFill>
              <a:effectLst/>
              <a:uLnTx/>
              <a:uFillTx/>
              <a:cs typeface="+mn-ea"/>
              <a:sym typeface="+mn-lt"/>
            </a:endParaRPr>
          </a:p>
        </p:txBody>
      </p:sp>
      <p:cxnSp>
        <p:nvCxnSpPr>
          <p:cNvPr id="15" name="直接箭头连接符 14">
            <a:extLst>
              <a:ext uri="{FF2B5EF4-FFF2-40B4-BE49-F238E27FC236}">
                <a16:creationId xmlns:a16="http://schemas.microsoft.com/office/drawing/2014/main" xmlns="" id="{448C8533-CB9E-474E-A951-4A8C1DC87EB5}"/>
              </a:ext>
            </a:extLst>
          </p:cNvPr>
          <p:cNvCxnSpPr>
            <a:cxnSpLocks/>
          </p:cNvCxnSpPr>
          <p:nvPr/>
        </p:nvCxnSpPr>
        <p:spPr>
          <a:xfrm>
            <a:off x="2020241" y="3846718"/>
            <a:ext cx="0" cy="2549721"/>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矩形 16">
            <a:extLst>
              <a:ext uri="{FF2B5EF4-FFF2-40B4-BE49-F238E27FC236}">
                <a16:creationId xmlns:a16="http://schemas.microsoft.com/office/drawing/2014/main" xmlns="" id="{3068EDBC-C672-45CF-B3AE-214B6D1480DF}"/>
              </a:ext>
            </a:extLst>
          </p:cNvPr>
          <p:cNvSpPr/>
          <p:nvPr/>
        </p:nvSpPr>
        <p:spPr>
          <a:xfrm>
            <a:off x="7920513" y="3744806"/>
            <a:ext cx="3078046" cy="2640146"/>
          </a:xfrm>
          <a:prstGeom prst="rect">
            <a:avLst/>
          </a:prstGeom>
          <a:ln>
            <a:solidFill>
              <a:srgbClr val="C00000"/>
            </a:solidFill>
          </a:ln>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cs typeface="+mn-ea"/>
                <a:sym typeface="+mn-lt"/>
              </a:rPr>
              <a:t>必须安不忘危、存不忘亡、乐不忘忧，时刻保持警惕，不断振奋精神，勇于进行具有许多新的历史特点的伟大斗争。习近平总书记明确要求：“我们必须增强忧患意识、责任意识，把党的伟大自我革命进行到底”。</a:t>
            </a:r>
            <a:endParaRPr kumimoji="0" lang="en-US" altLang="zh-CN" sz="1600" b="0" i="0" u="none" strike="noStrike" kern="1200" cap="none" spc="0" normalizeH="0" baseline="0" noProof="0" dirty="0">
              <a:ln>
                <a:noFill/>
              </a:ln>
              <a:solidFill>
                <a:srgbClr val="C00000"/>
              </a:solidFill>
              <a:effectLst/>
              <a:uLnTx/>
              <a:uFillTx/>
              <a:cs typeface="+mn-ea"/>
              <a:sym typeface="+mn-lt"/>
            </a:endParaRPr>
          </a:p>
        </p:txBody>
      </p:sp>
    </p:spTree>
    <p:extLst>
      <p:ext uri="{BB962C8B-B14F-4D97-AF65-F5344CB8AC3E}">
        <p14:creationId xmlns:p14="http://schemas.microsoft.com/office/powerpoint/2010/main" val="2010368229"/>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Effect transition="in" filter="fade">
                                          <p:cBhvr>
                                            <p:cTn id="14" dur="1000"/>
                                            <p:tgtEl>
                                              <p:spTgt spid="6"/>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2500"/>
                                </p:stCondLst>
                                <p:childTnLst>
                                  <p:par>
                                    <p:cTn id="24" presetID="2" presetClass="entr" presetSubtype="2" fill="hold" grpId="0" nodeType="afterEffect" p14:presetBounceEnd="100000">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14:bounceEnd="100000">
                                          <p:cBhvr additive="base">
                                            <p:cTn id="26" dur="500" fill="hold"/>
                                            <p:tgtEl>
                                              <p:spTgt spid="11"/>
                                            </p:tgtEl>
                                            <p:attrNameLst>
                                              <p:attrName>ppt_x</p:attrName>
                                            </p:attrNameLst>
                                          </p:cBhvr>
                                          <p:tavLst>
                                            <p:tav tm="0">
                                              <p:val>
                                                <p:strVal val="1+#ppt_w/2"/>
                                              </p:val>
                                            </p:tav>
                                            <p:tav tm="100000">
                                              <p:val>
                                                <p:strVal val="#ppt_x"/>
                                              </p:val>
                                            </p:tav>
                                          </p:tavLst>
                                        </p:anim>
                                        <p:anim calcmode="lin" valueType="num" p14:bounceEnd="100000">
                                          <p:cBhvr additive="base">
                                            <p:cTn id="27" dur="500" fill="hold"/>
                                            <p:tgtEl>
                                              <p:spTgt spid="11"/>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6" grpId="0" animBg="1"/>
          <p:bldP spid="7" grpId="0"/>
          <p:bldP spid="11" grpId="0" animBg="1"/>
          <p:bldP spid="13" grpId="0"/>
          <p:bldP spid="1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Effect transition="in" filter="fade">
                                          <p:cBhvr>
                                            <p:cTn id="14" dur="1000"/>
                                            <p:tgtEl>
                                              <p:spTgt spid="6"/>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2500"/>
                                </p:stCondLst>
                                <p:childTnLst>
                                  <p:par>
                                    <p:cTn id="24" presetID="2" presetClass="entr" presetSubtype="2"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1+#ppt_w/2"/>
                                              </p:val>
                                            </p:tav>
                                            <p:tav tm="100000">
                                              <p:val>
                                                <p:strVal val="#ppt_x"/>
                                              </p:val>
                                            </p:tav>
                                          </p:tavLst>
                                        </p:anim>
                                        <p:anim calcmode="lin" valueType="num">
                                          <p:cBhvr additive="base">
                                            <p:cTn id="27" dur="500" fill="hold"/>
                                            <p:tgtEl>
                                              <p:spTgt spid="11"/>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6" grpId="0" animBg="1"/>
          <p:bldP spid="7" grpId="0"/>
          <p:bldP spid="11" grpId="0" animBg="1"/>
          <p:bldP spid="13" grpId="0"/>
          <p:bldP spid="17"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a16="http://schemas.microsoft.com/office/drawing/2014/main" xmlns="" id="{151D7289-FF55-4197-A46C-3DC9281FF6C0}"/>
              </a:ext>
            </a:extLst>
          </p:cNvPr>
          <p:cNvSpPr/>
          <p:nvPr/>
        </p:nvSpPr>
        <p:spPr>
          <a:xfrm>
            <a:off x="20025" y="2945237"/>
            <a:ext cx="12192000" cy="2628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21">
            <a:extLst>
              <a:ext uri="{FF2B5EF4-FFF2-40B4-BE49-F238E27FC236}">
                <a16:creationId xmlns:a16="http://schemas.microsoft.com/office/drawing/2014/main" xmlns="" id="{7285276C-1433-452F-A174-3548F80C8F54}"/>
              </a:ext>
            </a:extLst>
          </p:cNvPr>
          <p:cNvSpPr txBox="1">
            <a:spLocks noChangeArrowheads="1"/>
          </p:cNvSpPr>
          <p:nvPr/>
        </p:nvSpPr>
        <p:spPr bwMode="auto">
          <a:xfrm>
            <a:off x="1064653" y="3429000"/>
            <a:ext cx="1006269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lgn="ctr"/>
            <a:r>
              <a:rPr lang="zh-CN" altLang="en-US" sz="5400" b="1" dirty="0">
                <a:solidFill>
                  <a:schemeClr val="bg1"/>
                </a:solidFill>
                <a:latin typeface="思源宋体 CN Heavy" panose="02020900000000000000" pitchFamily="18" charset="-122"/>
                <a:ea typeface="思源宋体 CN Heavy" panose="02020900000000000000" pitchFamily="18" charset="-122"/>
                <a:sym typeface="+mn-lt"/>
              </a:rPr>
              <a:t>着力解决党自身存在的突出问题</a:t>
            </a:r>
          </a:p>
          <a:p>
            <a:pPr lvl="0" algn="ctr"/>
            <a:r>
              <a:rPr lang="zh-CN" altLang="en-US" sz="5400" b="1" dirty="0">
                <a:solidFill>
                  <a:schemeClr val="bg1"/>
                </a:solidFill>
                <a:latin typeface="思源宋体 CN Heavy" panose="02020900000000000000" pitchFamily="18" charset="-122"/>
                <a:ea typeface="思源宋体 CN Heavy" panose="02020900000000000000" pitchFamily="18" charset="-122"/>
                <a:sym typeface="+mn-lt"/>
              </a:rPr>
              <a:t>不断把自我革命推向深入</a:t>
            </a:r>
          </a:p>
        </p:txBody>
      </p:sp>
      <p:sp>
        <p:nvSpPr>
          <p:cNvPr id="45" name="党">
            <a:extLst>
              <a:ext uri="{FF2B5EF4-FFF2-40B4-BE49-F238E27FC236}">
                <a16:creationId xmlns:a16="http://schemas.microsoft.com/office/drawing/2014/main" xmlns="" id="{D32963BD-C7C8-48E6-9B2F-4C6CA037D2F4}"/>
              </a:ext>
            </a:extLst>
          </p:cNvPr>
          <p:cNvSpPr txBox="1"/>
          <p:nvPr/>
        </p:nvSpPr>
        <p:spPr>
          <a:xfrm>
            <a:off x="4450516" y="1001468"/>
            <a:ext cx="3290967" cy="646331"/>
          </a:xfrm>
          <a:prstGeom prst="rect">
            <a:avLst/>
          </a:prstGeom>
          <a:noFill/>
        </p:spPr>
        <p:txBody>
          <a:bodyPr wrap="square" rtlCol="0">
            <a:spAutoFit/>
          </a:bodyPr>
          <a:lstStyle>
            <a:defPPr>
              <a:defRPr lang="zh-CN"/>
            </a:defPPr>
            <a:lvl1pPr>
              <a:defRPr sz="6000" b="1" kern="100">
                <a:ln w="19050" cap="flat" cmpd="sng">
                  <a:solidFill>
                    <a:srgbClr val="FBE8CC"/>
                  </a:solidFill>
                </a:ln>
                <a:gradFill flip="none" rotWithShape="1">
                  <a:gsLst>
                    <a:gs pos="82000">
                      <a:srgbClr val="FF583E"/>
                    </a:gs>
                    <a:gs pos="0">
                      <a:srgbClr val="FA602B"/>
                    </a:gs>
                    <a:gs pos="100000">
                      <a:srgbClr val="AF5137"/>
                    </a:gs>
                    <a:gs pos="64000">
                      <a:srgbClr val="764815"/>
                    </a:gs>
                    <a:gs pos="53000">
                      <a:srgbClr val="0F0501"/>
                    </a:gs>
                  </a:gsLst>
                  <a:path path="circle">
                    <a:fillToRect r="100000" b="100000"/>
                  </a:path>
                  <a:tileRect l="-100000" t="-100000"/>
                </a:gradFill>
                <a:effectLst>
                  <a:outerShdw blurRad="50800" dist="50800" dir="5400000" algn="ctr" rotWithShape="0">
                    <a:srgbClr val="4E2504">
                      <a:alpha val="24000"/>
                    </a:srgbClr>
                  </a:outerShdw>
                </a:effectLst>
                <a:latin typeface="华康俪金黑W8" panose="020B0809000000000000" pitchFamily="49" charset="-122"/>
                <a:ea typeface="华康俪金黑W8" panose="020B0809000000000000" pitchFamily="49" charset="-122"/>
              </a:defRPr>
            </a:lvl1pPr>
          </a:lstStyle>
          <a:p>
            <a:pPr algn="ctr">
              <a:lnSpc>
                <a:spcPct val="90000"/>
              </a:lnSpc>
            </a:pPr>
            <a:r>
              <a:rPr lang="zh-CN" altLang="en-US" sz="4000" dirty="0">
                <a:ln w="9525" cap="flat" cmpd="sng">
                  <a:noFill/>
                </a:ln>
                <a:solidFill>
                  <a:srgbClr val="C00000"/>
                </a:solidFill>
                <a:effectLst/>
                <a:latin typeface="字体视界-一风尚黑体" panose="02000500000000000000" pitchFamily="2" charset="-122"/>
                <a:ea typeface="字体视界-一风尚黑体" panose="02000500000000000000" pitchFamily="2" charset="-122"/>
              </a:rPr>
              <a:t>第四部分</a:t>
            </a:r>
            <a:endParaRPr lang="en-US" altLang="zh-CN" sz="4000" dirty="0">
              <a:ln w="9525" cap="flat" cmpd="sng">
                <a:noFill/>
              </a:ln>
              <a:solidFill>
                <a:srgbClr val="C00000"/>
              </a:solidFill>
              <a:effectLst/>
              <a:latin typeface="字体视界-一风尚黑体" panose="02000500000000000000" pitchFamily="2" charset="-122"/>
              <a:ea typeface="字体视界-一风尚黑体" panose="02000500000000000000" pitchFamily="2" charset="-122"/>
            </a:endParaRPr>
          </a:p>
        </p:txBody>
      </p:sp>
      <p:grpSp>
        <p:nvGrpSpPr>
          <p:cNvPr id="7" name="PA-102226">
            <a:extLst>
              <a:ext uri="{FF2B5EF4-FFF2-40B4-BE49-F238E27FC236}">
                <a16:creationId xmlns:a16="http://schemas.microsoft.com/office/drawing/2014/main" xmlns="" id="{2959FEFC-43E1-4F5A-B58A-47E6CD3D4125}"/>
              </a:ext>
            </a:extLst>
          </p:cNvPr>
          <p:cNvGrpSpPr/>
          <p:nvPr>
            <p:custDataLst>
              <p:tags r:id="rId1"/>
            </p:custDataLst>
          </p:nvPr>
        </p:nvGrpSpPr>
        <p:grpSpPr>
          <a:xfrm>
            <a:off x="3799268" y="1757130"/>
            <a:ext cx="4593462" cy="158730"/>
            <a:chOff x="1170035" y="1491630"/>
            <a:chExt cx="6740066" cy="255096"/>
          </a:xfrm>
          <a:solidFill>
            <a:srgbClr val="C00000"/>
          </a:solidFill>
        </p:grpSpPr>
        <p:grpSp>
          <p:nvGrpSpPr>
            <p:cNvPr id="9" name="组合 8">
              <a:extLst>
                <a:ext uri="{FF2B5EF4-FFF2-40B4-BE49-F238E27FC236}">
                  <a16:creationId xmlns:a16="http://schemas.microsoft.com/office/drawing/2014/main" xmlns="" id="{6C6B6B14-D7AA-49D1-A855-7A79D3F97D29}"/>
                </a:ext>
              </a:extLst>
            </p:cNvPr>
            <p:cNvGrpSpPr/>
            <p:nvPr/>
          </p:nvGrpSpPr>
          <p:grpSpPr>
            <a:xfrm>
              <a:off x="4118171" y="1491630"/>
              <a:ext cx="887762" cy="255096"/>
              <a:chOff x="3965502" y="1879809"/>
              <a:chExt cx="1193100" cy="342834"/>
            </a:xfrm>
            <a:grpFill/>
          </p:grpSpPr>
          <p:sp>
            <p:nvSpPr>
              <p:cNvPr id="13" name="PA-dark-star-shape_15445">
                <a:extLst>
                  <a:ext uri="{FF2B5EF4-FFF2-40B4-BE49-F238E27FC236}">
                    <a16:creationId xmlns:a16="http://schemas.microsoft.com/office/drawing/2014/main" xmlns="" id="{BC0990B4-2A50-4435-BF15-146DB02F622F}"/>
                  </a:ext>
                </a:extLst>
              </p:cNvPr>
              <p:cNvSpPr>
                <a:spLocks noChangeAspect="1"/>
              </p:cNvSpPr>
              <p:nvPr>
                <p:custDataLst>
                  <p:tags r:id="rId4"/>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4" name="PA-dark-star-shape_15445">
                <a:extLst>
                  <a:ext uri="{FF2B5EF4-FFF2-40B4-BE49-F238E27FC236}">
                    <a16:creationId xmlns:a16="http://schemas.microsoft.com/office/drawing/2014/main" xmlns="" id="{B0EACC99-4120-4D94-A7F0-60C5C0586AA1}"/>
                  </a:ext>
                </a:extLst>
              </p:cNvPr>
              <p:cNvSpPr>
                <a:spLocks noChangeAspect="1"/>
              </p:cNvSpPr>
              <p:nvPr>
                <p:custDataLst>
                  <p:tags r:id="rId5"/>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5" name="PA-dark-star-shape_15445">
                <a:extLst>
                  <a:ext uri="{FF2B5EF4-FFF2-40B4-BE49-F238E27FC236}">
                    <a16:creationId xmlns:a16="http://schemas.microsoft.com/office/drawing/2014/main" xmlns="" id="{EF5C45ED-703E-43EB-AF7C-C93D2112397C}"/>
                  </a:ext>
                </a:extLst>
              </p:cNvPr>
              <p:cNvSpPr>
                <a:spLocks noChangeAspect="1"/>
              </p:cNvSpPr>
              <p:nvPr>
                <p:custDataLst>
                  <p:tags r:id="rId6"/>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6" name="PA-dark-star-shape_15445">
                <a:extLst>
                  <a:ext uri="{FF2B5EF4-FFF2-40B4-BE49-F238E27FC236}">
                    <a16:creationId xmlns:a16="http://schemas.microsoft.com/office/drawing/2014/main" xmlns="" id="{762E3083-3B3B-4DFF-BE9E-EA554AF4FB80}"/>
                  </a:ext>
                </a:extLst>
              </p:cNvPr>
              <p:cNvSpPr>
                <a:spLocks noChangeAspect="1"/>
              </p:cNvSpPr>
              <p:nvPr>
                <p:custDataLst>
                  <p:tags r:id="rId7"/>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7" name="PA-dark-star-shape_15445">
                <a:extLst>
                  <a:ext uri="{FF2B5EF4-FFF2-40B4-BE49-F238E27FC236}">
                    <a16:creationId xmlns:a16="http://schemas.microsoft.com/office/drawing/2014/main" xmlns="" id="{E4809B53-AE61-4534-9446-8056442B8D2E}"/>
                  </a:ext>
                </a:extLst>
              </p:cNvPr>
              <p:cNvSpPr>
                <a:spLocks noChangeAspect="1"/>
              </p:cNvSpPr>
              <p:nvPr>
                <p:custDataLst>
                  <p:tags r:id="rId8"/>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grpSp>
        <p:grpSp>
          <p:nvGrpSpPr>
            <p:cNvPr id="10" name="组合 9">
              <a:extLst>
                <a:ext uri="{FF2B5EF4-FFF2-40B4-BE49-F238E27FC236}">
                  <a16:creationId xmlns:a16="http://schemas.microsoft.com/office/drawing/2014/main" xmlns="" id="{B8344033-CB8D-43D3-8141-80C56A70F504}"/>
                </a:ext>
              </a:extLst>
            </p:cNvPr>
            <p:cNvGrpSpPr/>
            <p:nvPr/>
          </p:nvGrpSpPr>
          <p:grpSpPr>
            <a:xfrm>
              <a:off x="1170035" y="1619178"/>
              <a:ext cx="6740066" cy="0"/>
              <a:chOff x="1170035" y="2082167"/>
              <a:chExt cx="6740066" cy="0"/>
            </a:xfrm>
            <a:grpFill/>
          </p:grpSpPr>
          <p:cxnSp>
            <p:nvCxnSpPr>
              <p:cNvPr id="11" name="PA-直接连接符 6">
                <a:extLst>
                  <a:ext uri="{FF2B5EF4-FFF2-40B4-BE49-F238E27FC236}">
                    <a16:creationId xmlns:a16="http://schemas.microsoft.com/office/drawing/2014/main" xmlns="" id="{F1E7A2A0-D453-41FB-8A56-F895E5B3DCEB}"/>
                  </a:ext>
                </a:extLst>
              </p:cNvPr>
              <p:cNvCxnSpPr>
                <a:cxnSpLocks/>
              </p:cNvCxnSpPr>
              <p:nvPr>
                <p:custDataLst>
                  <p:tags r:id="rId2"/>
                </p:custDataLst>
              </p:nvPr>
            </p:nvCxnSpPr>
            <p:spPr>
              <a:xfrm>
                <a:off x="5148064" y="2082167"/>
                <a:ext cx="2762037" cy="0"/>
              </a:xfrm>
              <a:prstGeom prst="line">
                <a:avLst/>
              </a:prstGeom>
              <a:grpFill/>
              <a:ln w="15875" cap="flat" cmpd="sng" algn="ctr">
                <a:solidFill>
                  <a:srgbClr val="E71E17"/>
                </a:solidFill>
                <a:prstDash val="solid"/>
                <a:miter lim="800000"/>
              </a:ln>
              <a:effectLst/>
            </p:spPr>
          </p:cxnSp>
          <p:cxnSp>
            <p:nvCxnSpPr>
              <p:cNvPr id="12" name="PA-直接连接符 7">
                <a:extLst>
                  <a:ext uri="{FF2B5EF4-FFF2-40B4-BE49-F238E27FC236}">
                    <a16:creationId xmlns:a16="http://schemas.microsoft.com/office/drawing/2014/main" xmlns="" id="{5D2AB277-4D08-451F-ABC3-18C1C40F5052}"/>
                  </a:ext>
                </a:extLst>
              </p:cNvPr>
              <p:cNvCxnSpPr>
                <a:cxnSpLocks/>
              </p:cNvCxnSpPr>
              <p:nvPr>
                <p:custDataLst>
                  <p:tags r:id="rId3"/>
                </p:custDataLst>
              </p:nvPr>
            </p:nvCxnSpPr>
            <p:spPr>
              <a:xfrm>
                <a:off x="1170035" y="2082167"/>
                <a:ext cx="2825901" cy="0"/>
              </a:xfrm>
              <a:prstGeom prst="line">
                <a:avLst/>
              </a:prstGeom>
              <a:grpFill/>
              <a:ln w="15875" cap="flat" cmpd="sng" algn="ctr">
                <a:solidFill>
                  <a:srgbClr val="E71E17"/>
                </a:solidFill>
                <a:prstDash val="solid"/>
                <a:miter lim="800000"/>
              </a:ln>
              <a:effectLst/>
            </p:spPr>
          </p:cxnSp>
        </p:grpSp>
      </p:grpSp>
      <p:sp>
        <p:nvSpPr>
          <p:cNvPr id="18" name="矩形 17">
            <a:extLst>
              <a:ext uri="{FF2B5EF4-FFF2-40B4-BE49-F238E27FC236}">
                <a16:creationId xmlns:a16="http://schemas.microsoft.com/office/drawing/2014/main" xmlns="" id="{FA3E158C-7C6C-425F-ADD9-04699F80AD58}"/>
              </a:ext>
            </a:extLst>
          </p:cNvPr>
          <p:cNvSpPr/>
          <p:nvPr/>
        </p:nvSpPr>
        <p:spPr>
          <a:xfrm>
            <a:off x="3326007" y="2096463"/>
            <a:ext cx="5539984"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100" normalizeH="0" baseline="0" noProof="0" dirty="0">
                <a:ln>
                  <a:noFill/>
                </a:ln>
                <a:solidFill>
                  <a:srgbClr val="C00000"/>
                </a:solidFill>
                <a:uLnTx/>
                <a:uFillTx/>
                <a:cs typeface="+mn-ea"/>
                <a:sym typeface="+mn-lt"/>
              </a:rPr>
              <a:t>深入学习</a:t>
            </a:r>
            <a:r>
              <a:rPr kumimoji="0" lang="en-US" altLang="zh-CN" sz="2000" b="0" i="0" u="none" strike="noStrike" kern="1200" cap="none" spc="-100" normalizeH="0" baseline="0" noProof="0" dirty="0">
                <a:ln>
                  <a:noFill/>
                </a:ln>
                <a:solidFill>
                  <a:srgbClr val="C00000"/>
                </a:solidFill>
                <a:uLnTx/>
                <a:uFillTx/>
                <a:cs typeface="+mn-ea"/>
                <a:sym typeface="+mn-lt"/>
              </a:rPr>
              <a:t>《</a:t>
            </a:r>
            <a:r>
              <a:rPr kumimoji="0" lang="zh-CN" altLang="en-US" sz="2000" b="0" i="0" u="none" strike="noStrike" kern="1200" cap="none" spc="-100" normalizeH="0" baseline="0" noProof="0" dirty="0">
                <a:ln>
                  <a:noFill/>
                </a:ln>
                <a:solidFill>
                  <a:srgbClr val="C00000"/>
                </a:solidFill>
                <a:uLnTx/>
                <a:uFillTx/>
                <a:cs typeface="+mn-ea"/>
                <a:sym typeface="+mn-lt"/>
              </a:rPr>
              <a:t>治国理政</a:t>
            </a:r>
            <a:r>
              <a:rPr kumimoji="0" lang="en-US" altLang="zh-CN" sz="2000" b="0" i="0" u="none" strike="noStrike" kern="1200" cap="none" spc="-100" normalizeH="0" baseline="0" noProof="0" dirty="0">
                <a:ln>
                  <a:noFill/>
                </a:ln>
                <a:solidFill>
                  <a:srgbClr val="C00000"/>
                </a:solidFill>
                <a:uLnTx/>
                <a:uFillTx/>
                <a:cs typeface="+mn-ea"/>
                <a:sym typeface="+mn-lt"/>
              </a:rPr>
              <a:t>》</a:t>
            </a:r>
            <a:r>
              <a:rPr kumimoji="0" lang="zh-CN" altLang="en-US" sz="2000" b="0" i="0" u="none" strike="noStrike" kern="1200" cap="none" spc="-100" normalizeH="0" baseline="0" noProof="0" dirty="0">
                <a:ln>
                  <a:noFill/>
                </a:ln>
                <a:solidFill>
                  <a:srgbClr val="C00000"/>
                </a:solidFill>
                <a:uLnTx/>
                <a:uFillTx/>
                <a:cs typeface="+mn-ea"/>
                <a:sym typeface="+mn-lt"/>
              </a:rPr>
              <a:t>第三卷有关重要论述</a:t>
            </a:r>
            <a:endParaRPr kumimoji="0" lang="en-US" altLang="zh-CN" sz="2000" b="0" i="0" u="none" strike="noStrike" kern="1200" cap="none" spc="-100" normalizeH="0" baseline="0" noProof="0" dirty="0">
              <a:ln>
                <a:noFill/>
              </a:ln>
              <a:solidFill>
                <a:srgbClr val="C00000"/>
              </a:solidFill>
              <a:uLnTx/>
              <a:uFillTx/>
              <a:cs typeface="+mn-ea"/>
              <a:sym typeface="+mn-lt"/>
            </a:endParaRPr>
          </a:p>
        </p:txBody>
      </p:sp>
    </p:spTree>
    <p:extLst>
      <p:ext uri="{BB962C8B-B14F-4D97-AF65-F5344CB8AC3E}">
        <p14:creationId xmlns:p14="http://schemas.microsoft.com/office/powerpoint/2010/main" val="1547742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25000"/>
                                  </p:iterate>
                                  <p:childTnLst>
                                    <p:set>
                                      <p:cBhvr>
                                        <p:cTn id="6" dur="1" fill="hold">
                                          <p:stCondLst>
                                            <p:cond delay="0"/>
                                          </p:stCondLst>
                                        </p:cTn>
                                        <p:tgtEl>
                                          <p:spTgt spid="45"/>
                                        </p:tgtEl>
                                        <p:attrNameLst>
                                          <p:attrName>style.visibility</p:attrName>
                                        </p:attrNameLst>
                                      </p:cBhvr>
                                      <p:to>
                                        <p:strVal val="visible"/>
                                      </p:to>
                                    </p:set>
                                    <p:anim calcmode="lin" valueType="num">
                                      <p:cBhvr>
                                        <p:cTn id="7" dur="1000" fill="hold"/>
                                        <p:tgtEl>
                                          <p:spTgt spid="45"/>
                                        </p:tgtEl>
                                        <p:attrNameLst>
                                          <p:attrName>ppt_w</p:attrName>
                                        </p:attrNameLst>
                                      </p:cBhvr>
                                      <p:tavLst>
                                        <p:tav tm="0">
                                          <p:val>
                                            <p:fltVal val="0"/>
                                          </p:val>
                                        </p:tav>
                                        <p:tav tm="100000">
                                          <p:val>
                                            <p:strVal val="#ppt_w"/>
                                          </p:val>
                                        </p:tav>
                                      </p:tavLst>
                                    </p:anim>
                                    <p:anim calcmode="lin" valueType="num">
                                      <p:cBhvr>
                                        <p:cTn id="8" dur="1000" fill="hold"/>
                                        <p:tgtEl>
                                          <p:spTgt spid="45"/>
                                        </p:tgtEl>
                                        <p:attrNameLst>
                                          <p:attrName>ppt_h</p:attrName>
                                        </p:attrNameLst>
                                      </p:cBhvr>
                                      <p:tavLst>
                                        <p:tav tm="0">
                                          <p:val>
                                            <p:fltVal val="0"/>
                                          </p:val>
                                        </p:tav>
                                        <p:tav tm="100000">
                                          <p:val>
                                            <p:strVal val="#ppt_h"/>
                                          </p:val>
                                        </p:tav>
                                      </p:tavLst>
                                    </p:anim>
                                    <p:anim calcmode="lin" valueType="num">
                                      <p:cBhvr>
                                        <p:cTn id="9" dur="1000" fill="hold"/>
                                        <p:tgtEl>
                                          <p:spTgt spid="45"/>
                                        </p:tgtEl>
                                        <p:attrNameLst>
                                          <p:attrName>ppt_x</p:attrName>
                                        </p:attrNameLst>
                                      </p:cBhvr>
                                      <p:tavLst>
                                        <p:tav tm="0">
                                          <p:val>
                                            <p:fltVal val="0.5"/>
                                          </p:val>
                                        </p:tav>
                                        <p:tav tm="100000">
                                          <p:val>
                                            <p:strVal val="#ppt_x"/>
                                          </p:val>
                                        </p:tav>
                                      </p:tavLst>
                                    </p:anim>
                                    <p:anim calcmode="lin" valueType="num">
                                      <p:cBhvr>
                                        <p:cTn id="10" dur="1000" fill="hold"/>
                                        <p:tgtEl>
                                          <p:spTgt spid="45"/>
                                        </p:tgtEl>
                                        <p:attrNameLst>
                                          <p:attrName>ppt_y</p:attrName>
                                        </p:attrNameLst>
                                      </p:cBhvr>
                                      <p:tavLst>
                                        <p:tav tm="0">
                                          <p:val>
                                            <p:fltVal val="0.5"/>
                                          </p:val>
                                        </p:tav>
                                        <p:tav tm="100000">
                                          <p:val>
                                            <p:strVal val="#ppt_y"/>
                                          </p:val>
                                        </p:tav>
                                      </p:tavLst>
                                    </p:anim>
                                  </p:childTnLst>
                                </p:cTn>
                              </p:par>
                            </p:childTnLst>
                          </p:cTn>
                        </p:par>
                        <p:par>
                          <p:cTn id="11" fill="hold">
                            <p:stCondLst>
                              <p:cond delay="1750"/>
                            </p:stCondLst>
                            <p:childTnLst>
                              <p:par>
                                <p:cTn id="12" presetID="16" presetClass="entr" presetSubtype="21" fill="hold" nodeType="afterEffect">
                                  <p:stCondLst>
                                    <p:cond delay="50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par>
                          <p:cTn id="15" fill="hold">
                            <p:stCondLst>
                              <p:cond delay="2750"/>
                            </p:stCondLst>
                            <p:childTnLst>
                              <p:par>
                                <p:cTn id="16" presetID="42"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6" grpId="0"/>
      <p:bldP spid="45"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3" y="399245"/>
            <a:ext cx="10732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着力解决党自身存在的突出问题不断把自我革命推向深入</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Aitds6">
            <a:extLst>
              <a:ext uri="{FF2B5EF4-FFF2-40B4-BE49-F238E27FC236}">
                <a16:creationId xmlns:a16="http://schemas.microsoft.com/office/drawing/2014/main" xmlns="" id="{7710C860-C437-4A43-9232-4AE4C449816C}"/>
              </a:ext>
            </a:extLst>
          </p:cNvPr>
          <p:cNvSpPr txBox="1"/>
          <p:nvPr/>
        </p:nvSpPr>
        <p:spPr>
          <a:xfrm>
            <a:off x="973107" y="2204014"/>
            <a:ext cx="5337542"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200" b="1" i="0" u="none" strike="noStrike" kern="1200" cap="none" spc="0" normalizeH="0" baseline="0" noProof="0" dirty="0">
                <a:ln>
                  <a:noFill/>
                </a:ln>
                <a:solidFill>
                  <a:srgbClr val="C00000"/>
                </a:solidFill>
                <a:effectLst/>
                <a:uLnTx/>
                <a:uFillTx/>
                <a:cs typeface="+mn-ea"/>
                <a:sym typeface="+mn-lt"/>
              </a:rPr>
              <a:t>党的十八大以来，我们党推动全面从严治党取得显著成效，自我革命不断深化，党的建设更加坚强有力</a:t>
            </a:r>
            <a:endParaRPr kumimoji="0" lang="en-US" sz="2200" b="1" i="0" u="none" strike="noStrike" kern="1200" cap="none" spc="0" normalizeH="0" baseline="0" noProof="0" dirty="0">
              <a:ln>
                <a:noFill/>
              </a:ln>
              <a:solidFill>
                <a:srgbClr val="C00000"/>
              </a:solidFill>
              <a:effectLst/>
              <a:uLnTx/>
              <a:uFillTx/>
              <a:cs typeface="+mn-ea"/>
              <a:sym typeface="+mn-lt"/>
            </a:endParaRPr>
          </a:p>
        </p:txBody>
      </p:sp>
      <p:sp>
        <p:nvSpPr>
          <p:cNvPr id="7" name="星形: 五角 6">
            <a:extLst>
              <a:ext uri="{FF2B5EF4-FFF2-40B4-BE49-F238E27FC236}">
                <a16:creationId xmlns:a16="http://schemas.microsoft.com/office/drawing/2014/main" xmlns="" id="{6530D758-AA46-4200-9EA1-59AA79F1CBB9}"/>
              </a:ext>
            </a:extLst>
          </p:cNvPr>
          <p:cNvSpPr/>
          <p:nvPr/>
        </p:nvSpPr>
        <p:spPr>
          <a:xfrm>
            <a:off x="1076138" y="1760274"/>
            <a:ext cx="266217" cy="266217"/>
          </a:xfrm>
          <a:prstGeom prst="star5">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8" name="星形: 五角 7">
            <a:extLst>
              <a:ext uri="{FF2B5EF4-FFF2-40B4-BE49-F238E27FC236}">
                <a16:creationId xmlns:a16="http://schemas.microsoft.com/office/drawing/2014/main" xmlns="" id="{E67FC495-37EF-4BF9-BA64-FE102969D7E0}"/>
              </a:ext>
            </a:extLst>
          </p:cNvPr>
          <p:cNvSpPr/>
          <p:nvPr/>
        </p:nvSpPr>
        <p:spPr>
          <a:xfrm>
            <a:off x="1462504" y="1760273"/>
            <a:ext cx="266217" cy="266217"/>
          </a:xfrm>
          <a:prstGeom prst="star5">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9" name="星形: 五角 8">
            <a:extLst>
              <a:ext uri="{FF2B5EF4-FFF2-40B4-BE49-F238E27FC236}">
                <a16:creationId xmlns:a16="http://schemas.microsoft.com/office/drawing/2014/main" xmlns="" id="{AAA3A4A7-8363-47B1-A2EF-2A0BDADEB889}"/>
              </a:ext>
            </a:extLst>
          </p:cNvPr>
          <p:cNvSpPr/>
          <p:nvPr/>
        </p:nvSpPr>
        <p:spPr>
          <a:xfrm>
            <a:off x="1848870" y="1760273"/>
            <a:ext cx="266217" cy="266217"/>
          </a:xfrm>
          <a:prstGeom prst="star5">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0" name="Aitds4">
            <a:extLst>
              <a:ext uri="{FF2B5EF4-FFF2-40B4-BE49-F238E27FC236}">
                <a16:creationId xmlns:a16="http://schemas.microsoft.com/office/drawing/2014/main" xmlns="" id="{7512D1E7-B1EF-4F65-8EFA-2D20464F3E11}"/>
              </a:ext>
            </a:extLst>
          </p:cNvPr>
          <p:cNvSpPr txBox="1"/>
          <p:nvPr/>
        </p:nvSpPr>
        <p:spPr>
          <a:xfrm>
            <a:off x="973107" y="3441806"/>
            <a:ext cx="5182996" cy="2543110"/>
          </a:xfrm>
          <a:prstGeom prst="rect">
            <a:avLst/>
          </a:prstGeom>
          <a:noFill/>
        </p:spPr>
        <p:txBody>
          <a:bodyPr wrap="square" lIns="91422" tIns="45709" rIns="91422" bIns="45709" rtlCol="0">
            <a:spAutoFit/>
          </a:bodyPr>
          <a:lstStyle/>
          <a:p>
            <a:pPr marR="0" lvl="0" algn="just" defTabSz="914400" rtl="0" eaLnBrk="1" fontAlgn="auto" latinLnBrk="0" hangingPunct="1">
              <a:lnSpc>
                <a:spcPct val="150000"/>
              </a:lnSpc>
              <a:spcBef>
                <a:spcPts val="0"/>
              </a:spcBef>
              <a:spcAft>
                <a:spcPts val="0"/>
              </a:spcAft>
              <a:buClrTx/>
              <a:buSzTx/>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与此同时，党面临的“四大考验”“四种危险”是长期的、尖锐的，影响党的先进性、弱化党的纯洁性的因素也是复杂的，党内存在的思想不纯、政治不纯、组织不纯、作风不纯等突出问题尚未得到根本解决，一些老问题反弹回潮的因素依然存在，实践中还出现了一些新情况新问题。</a:t>
            </a:r>
          </a:p>
        </p:txBody>
      </p:sp>
      <p:sp>
        <p:nvSpPr>
          <p:cNvPr id="11" name="矩形 10">
            <a:extLst>
              <a:ext uri="{FF2B5EF4-FFF2-40B4-BE49-F238E27FC236}">
                <a16:creationId xmlns:a16="http://schemas.microsoft.com/office/drawing/2014/main" xmlns="" id="{6BB90736-DD5B-449D-ABD4-1D868443431C}"/>
              </a:ext>
            </a:extLst>
          </p:cNvPr>
          <p:cNvSpPr/>
          <p:nvPr/>
        </p:nvSpPr>
        <p:spPr>
          <a:xfrm>
            <a:off x="7178526" y="1521323"/>
            <a:ext cx="3452251" cy="461665"/>
          </a:xfrm>
          <a:prstGeom prst="rect">
            <a:avLst/>
          </a:prstGeom>
        </p:spPr>
        <p:txBody>
          <a:bodyPr wrap="square">
            <a:spAutoFit/>
          </a:bodyPr>
          <a:lstStyle/>
          <a:p>
            <a:pPr lvl="0">
              <a:defRPr/>
            </a:pPr>
            <a:r>
              <a:rPr lang="zh-CN" altLang="en-US" sz="2400" dirty="0">
                <a:solidFill>
                  <a:srgbClr val="C00000"/>
                </a:solidFill>
                <a:cs typeface="+mn-ea"/>
                <a:sym typeface="+mn-lt"/>
              </a:rPr>
              <a:t>习近平总书记强调</a:t>
            </a:r>
          </a:p>
        </p:txBody>
      </p:sp>
      <p:grpSp>
        <p:nvGrpSpPr>
          <p:cNvPr id="12" name="Group 4">
            <a:extLst>
              <a:ext uri="{FF2B5EF4-FFF2-40B4-BE49-F238E27FC236}">
                <a16:creationId xmlns:a16="http://schemas.microsoft.com/office/drawing/2014/main" xmlns="" id="{E1FEF5BC-AD19-4ED0-ACAE-B7B1ADEE397D}"/>
              </a:ext>
            </a:extLst>
          </p:cNvPr>
          <p:cNvGrpSpPr>
            <a:grpSpLocks noChangeAspect="1"/>
          </p:cNvGrpSpPr>
          <p:nvPr/>
        </p:nvGrpSpPr>
        <p:grpSpPr bwMode="auto">
          <a:xfrm flipH="1">
            <a:off x="10121750" y="1568771"/>
            <a:ext cx="903606" cy="461665"/>
            <a:chOff x="3222" y="1845"/>
            <a:chExt cx="1237" cy="632"/>
          </a:xfrm>
          <a:solidFill>
            <a:srgbClr val="C00000"/>
          </a:solidFill>
        </p:grpSpPr>
        <p:sp>
          <p:nvSpPr>
            <p:cNvPr id="13" name="Freeform 5">
              <a:extLst>
                <a:ext uri="{FF2B5EF4-FFF2-40B4-BE49-F238E27FC236}">
                  <a16:creationId xmlns:a16="http://schemas.microsoft.com/office/drawing/2014/main" xmlns="" id="{1009C8C3-1327-47D4-9A81-EFBBABF4B3A1}"/>
                </a:ext>
              </a:extLst>
            </p:cNvPr>
            <p:cNvSpPr>
              <a:spLocks/>
            </p:cNvSpPr>
            <p:nvPr/>
          </p:nvSpPr>
          <p:spPr bwMode="auto">
            <a:xfrm>
              <a:off x="3608" y="1845"/>
              <a:ext cx="851" cy="632"/>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4" name="Rectangle 6">
              <a:extLst>
                <a:ext uri="{FF2B5EF4-FFF2-40B4-BE49-F238E27FC236}">
                  <a16:creationId xmlns:a16="http://schemas.microsoft.com/office/drawing/2014/main" xmlns="" id="{689C9DD0-0076-4338-8C7C-A38E847E9BB9}"/>
                </a:ext>
              </a:extLst>
            </p:cNvPr>
            <p:cNvSpPr>
              <a:spLocks noChangeArrowheads="1"/>
            </p:cNvSpPr>
            <p:nvPr/>
          </p:nvSpPr>
          <p:spPr bwMode="auto">
            <a:xfrm>
              <a:off x="3222" y="1931"/>
              <a:ext cx="319" cy="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15" name="Line 106">
            <a:extLst>
              <a:ext uri="{FF2B5EF4-FFF2-40B4-BE49-F238E27FC236}">
                <a16:creationId xmlns:a16="http://schemas.microsoft.com/office/drawing/2014/main" xmlns="" id="{E6D9E1BD-AE28-487C-B899-B411BCEB4D8A}"/>
              </a:ext>
            </a:extLst>
          </p:cNvPr>
          <p:cNvSpPr>
            <a:spLocks noChangeShapeType="1"/>
          </p:cNvSpPr>
          <p:nvPr/>
        </p:nvSpPr>
        <p:spPr bwMode="auto">
          <a:xfrm flipH="1">
            <a:off x="7290072" y="2030808"/>
            <a:ext cx="2720133" cy="12337"/>
          </a:xfrm>
          <a:prstGeom prst="line">
            <a:avLst/>
          </a:prstGeom>
          <a:noFill/>
          <a:ln w="1270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6" name="Aitds3">
            <a:extLst>
              <a:ext uri="{FF2B5EF4-FFF2-40B4-BE49-F238E27FC236}">
                <a16:creationId xmlns:a16="http://schemas.microsoft.com/office/drawing/2014/main" xmlns="" id="{ABA9C1D1-5C52-42F5-8FF1-0F2A5474765E}"/>
              </a:ext>
            </a:extLst>
          </p:cNvPr>
          <p:cNvSpPr/>
          <p:nvPr/>
        </p:nvSpPr>
        <p:spPr>
          <a:xfrm>
            <a:off x="7178526" y="2120081"/>
            <a:ext cx="3356392" cy="2383858"/>
          </a:xfrm>
          <a:prstGeom prst="rect">
            <a:avLst/>
          </a:prstGeom>
        </p:spPr>
        <p:txBody>
          <a:bodyPr wrap="square">
            <a:spAutoFit/>
          </a:bodyPr>
          <a:lstStyle/>
          <a:p>
            <a:pPr marL="0" marR="0" lvl="0" indent="0" algn="just" defTabSz="914400" rtl="0" eaLnBrk="1" fontAlgn="auto" latinLnBrk="0" hangingPunct="1">
              <a:lnSpc>
                <a:spcPct val="14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00000"/>
                </a:solidFill>
                <a:effectLst/>
                <a:uLnTx/>
                <a:uFillTx/>
                <a:cs typeface="+mn-ea"/>
                <a:sym typeface="+mn-lt"/>
              </a:rPr>
              <a:t>“严重的问题不是存在问题，而是不愿不敢直面问题、不想不去解决问题。”</a:t>
            </a:r>
            <a:r>
              <a:rPr kumimoji="0" lang="zh-CN" altLang="en-US" sz="1800" b="0" i="0" u="none" strike="noStrike" kern="1200" cap="none" spc="0" normalizeH="0" baseline="0" noProof="0" dirty="0">
                <a:ln>
                  <a:noFill/>
                </a:ln>
                <a:solidFill>
                  <a:prstClr val="black"/>
                </a:solidFill>
                <a:effectLst/>
                <a:uLnTx/>
                <a:uFillTx/>
                <a:cs typeface="+mn-ea"/>
                <a:sym typeface="+mn-lt"/>
              </a:rPr>
              <a:t>习近平总书记明确要求</a:t>
            </a:r>
            <a:r>
              <a:rPr kumimoji="0" lang="zh-CN" altLang="en-US" sz="1800" b="0" i="0" u="none" strike="noStrike" kern="1200" cap="none" spc="0" normalizeH="0" baseline="0" noProof="0" dirty="0">
                <a:ln>
                  <a:noFill/>
                </a:ln>
                <a:solidFill>
                  <a:srgbClr val="C00000"/>
                </a:solidFill>
                <a:effectLst/>
                <a:uLnTx/>
                <a:uFillTx/>
                <a:cs typeface="+mn-ea"/>
                <a:sym typeface="+mn-lt"/>
              </a:rPr>
              <a:t>：“全党要以自我革命的政治勇气，着力解决党自身存在的突出问题。”</a:t>
            </a:r>
          </a:p>
        </p:txBody>
      </p:sp>
      <p:pic>
        <p:nvPicPr>
          <p:cNvPr id="4" name="图片 3">
            <a:extLst>
              <a:ext uri="{FF2B5EF4-FFF2-40B4-BE49-F238E27FC236}">
                <a16:creationId xmlns:a16="http://schemas.microsoft.com/office/drawing/2014/main" xmlns="" id="{C26D54E4-BEA7-4971-A390-6C415989FE8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023979" y="3312010"/>
            <a:ext cx="5251715" cy="3663703"/>
          </a:xfrm>
          <a:prstGeom prst="rect">
            <a:avLst/>
          </a:prstGeom>
        </p:spPr>
      </p:pic>
    </p:spTree>
    <p:extLst>
      <p:ext uri="{BB962C8B-B14F-4D97-AF65-F5344CB8AC3E}">
        <p14:creationId xmlns:p14="http://schemas.microsoft.com/office/powerpoint/2010/main" val="4242031224"/>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31" presetClass="entr" presetSubtype="0" fill="hold" grpId="0" nodeType="withEffect">
                                      <p:stCondLst>
                                        <p:cond delay="30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 calcmode="lin" valueType="num">
                                          <p:cBhvr>
                                            <p:cTn id="19" dur="500" fill="hold"/>
                                            <p:tgtEl>
                                              <p:spTgt spid="7"/>
                                            </p:tgtEl>
                                            <p:attrNameLst>
                                              <p:attrName>style.rotation</p:attrName>
                                            </p:attrNameLst>
                                          </p:cBhvr>
                                          <p:tavLst>
                                            <p:tav tm="0">
                                              <p:val>
                                                <p:fltVal val="90"/>
                                              </p:val>
                                            </p:tav>
                                            <p:tav tm="100000">
                                              <p:val>
                                                <p:fltVal val="0"/>
                                              </p:val>
                                            </p:tav>
                                          </p:tavLst>
                                        </p:anim>
                                        <p:animEffect transition="in" filter="fade">
                                          <p:cBhvr>
                                            <p:cTn id="20" dur="500"/>
                                            <p:tgtEl>
                                              <p:spTgt spid="7"/>
                                            </p:tgtEl>
                                          </p:cBhvr>
                                        </p:animEffect>
                                      </p:childTnLst>
                                    </p:cTn>
                                  </p:par>
                                  <p:par>
                                    <p:cTn id="21" presetID="31" presetClass="entr" presetSubtype="0" fill="hold" grpId="0" nodeType="withEffect">
                                      <p:stCondLst>
                                        <p:cond delay="30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90"/>
                                              </p:val>
                                            </p:tav>
                                            <p:tav tm="100000">
                                              <p:val>
                                                <p:fltVal val="0"/>
                                              </p:val>
                                            </p:tav>
                                          </p:tavLst>
                                        </p:anim>
                                        <p:animEffect transition="in" filter="fade">
                                          <p:cBhvr>
                                            <p:cTn id="26" dur="500"/>
                                            <p:tgtEl>
                                              <p:spTgt spid="8"/>
                                            </p:tgtEl>
                                          </p:cBhvr>
                                        </p:animEffect>
                                      </p:childTnLst>
                                    </p:cTn>
                                  </p:par>
                                  <p:par>
                                    <p:cTn id="27" presetID="31" presetClass="entr" presetSubtype="0" fill="hold" grpId="0" nodeType="withEffect">
                                      <p:stCondLst>
                                        <p:cond delay="30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style.rotation</p:attrName>
                                            </p:attrNameLst>
                                          </p:cBhvr>
                                          <p:tavLst>
                                            <p:tav tm="0">
                                              <p:val>
                                                <p:fltVal val="90"/>
                                              </p:val>
                                            </p:tav>
                                            <p:tav tm="100000">
                                              <p:val>
                                                <p:fltVal val="0"/>
                                              </p:val>
                                            </p:tav>
                                          </p:tavLst>
                                        </p:anim>
                                        <p:animEffect transition="in" filter="fade">
                                          <p:cBhvr>
                                            <p:cTn id="32" dur="500"/>
                                            <p:tgtEl>
                                              <p:spTgt spid="9"/>
                                            </p:tgtEl>
                                          </p:cBhvr>
                                        </p:animEffect>
                                      </p:childTnLst>
                                    </p:cTn>
                                  </p:par>
                                </p:childTnLst>
                              </p:cTn>
                            </p:par>
                            <p:par>
                              <p:cTn id="33" fill="hold">
                                <p:stCondLst>
                                  <p:cond delay="1500"/>
                                </p:stCondLst>
                                <p:childTnLst>
                                  <p:par>
                                    <p:cTn id="34" presetID="22" presetClass="entr" presetSubtype="8" fill="hold" grpId="0" nodeType="afterEffect">
                                      <p:stCondLst>
                                        <p:cond delay="0"/>
                                      </p:stCondLst>
                                      <p:iterate type="lt">
                                        <p:tmPct val="30000"/>
                                      </p:iterate>
                                      <p:childTnLst>
                                        <p:set>
                                          <p:cBhvr>
                                            <p:cTn id="35" dur="1" fill="hold">
                                              <p:stCondLst>
                                                <p:cond delay="0"/>
                                              </p:stCondLst>
                                            </p:cTn>
                                            <p:tgtEl>
                                              <p:spTgt spid="10"/>
                                            </p:tgtEl>
                                            <p:attrNameLst>
                                              <p:attrName>style.visibility</p:attrName>
                                            </p:attrNameLst>
                                          </p:cBhvr>
                                          <p:to>
                                            <p:strVal val="visible"/>
                                          </p:to>
                                        </p:set>
                                        <p:animEffect transition="in" filter="wipe(left)">
                                          <p:cBhvr>
                                            <p:cTn id="36" dur="200"/>
                                            <p:tgtEl>
                                              <p:spTgt spid="10"/>
                                            </p:tgtEl>
                                          </p:cBhvr>
                                        </p:animEffect>
                                      </p:childTnLst>
                                    </p:cTn>
                                  </p:par>
                                </p:childTnLst>
                              </p:cTn>
                            </p:par>
                            <p:par>
                              <p:cTn id="37" fill="hold">
                                <p:stCondLst>
                                  <p:cond delay="914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9640"/>
                                </p:stCondLst>
                                <p:childTnLst>
                                  <p:par>
                                    <p:cTn id="42" presetID="22" presetClass="entr" presetSubtype="8"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left)">
                                          <p:cBhvr>
                                            <p:cTn id="44" dur="500"/>
                                            <p:tgtEl>
                                              <p:spTgt spid="12"/>
                                            </p:tgtEl>
                                          </p:cBhvr>
                                        </p:animEffect>
                                      </p:childTnLst>
                                    </p:cTn>
                                  </p:par>
                                </p:childTnLst>
                              </p:cTn>
                            </p:par>
                            <p:par>
                              <p:cTn id="45" fill="hold">
                                <p:stCondLst>
                                  <p:cond delay="10140"/>
                                </p:stCondLst>
                                <p:childTnLst>
                                  <p:par>
                                    <p:cTn id="46" presetID="2" presetClass="entr" presetSubtype="2" fill="hold" grpId="0" nodeType="afterEffect" p14:presetBounceEnd="100000">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14:bounceEnd="100000">
                                          <p:cBhvr additive="base">
                                            <p:cTn id="48" dur="500" fill="hold"/>
                                            <p:tgtEl>
                                              <p:spTgt spid="15"/>
                                            </p:tgtEl>
                                            <p:attrNameLst>
                                              <p:attrName>ppt_x</p:attrName>
                                            </p:attrNameLst>
                                          </p:cBhvr>
                                          <p:tavLst>
                                            <p:tav tm="0">
                                              <p:val>
                                                <p:strVal val="1+#ppt_w/2"/>
                                              </p:val>
                                            </p:tav>
                                            <p:tav tm="100000">
                                              <p:val>
                                                <p:strVal val="#ppt_x"/>
                                              </p:val>
                                            </p:tav>
                                          </p:tavLst>
                                        </p:anim>
                                        <p:anim calcmode="lin" valueType="num" p14:bounceEnd="100000">
                                          <p:cBhvr additive="base">
                                            <p:cTn id="49" dur="500" fill="hold"/>
                                            <p:tgtEl>
                                              <p:spTgt spid="15"/>
                                            </p:tgtEl>
                                            <p:attrNameLst>
                                              <p:attrName>ppt_y</p:attrName>
                                            </p:attrNameLst>
                                          </p:cBhvr>
                                          <p:tavLst>
                                            <p:tav tm="0">
                                              <p:val>
                                                <p:strVal val="#ppt_y"/>
                                              </p:val>
                                            </p:tav>
                                            <p:tav tm="100000">
                                              <p:val>
                                                <p:strVal val="#ppt_y"/>
                                              </p:val>
                                            </p:tav>
                                          </p:tavLst>
                                        </p:anim>
                                      </p:childTnLst>
                                    </p:cTn>
                                  </p:par>
                                </p:childTnLst>
                              </p:cTn>
                            </p:par>
                            <p:par>
                              <p:cTn id="50" fill="hold">
                                <p:stCondLst>
                                  <p:cond delay="10640"/>
                                </p:stCondLst>
                                <p:childTnLst>
                                  <p:par>
                                    <p:cTn id="51" presetID="22" presetClass="entr" presetSubtype="1"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500"/>
                                            <p:tgtEl>
                                              <p:spTgt spid="16"/>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6" grpId="0"/>
          <p:bldP spid="7" grpId="0" animBg="1"/>
          <p:bldP spid="8" grpId="0" animBg="1"/>
          <p:bldP spid="9" grpId="0" animBg="1"/>
          <p:bldP spid="10" grpId="0"/>
          <p:bldP spid="11" grpId="0"/>
          <p:bldP spid="15" grpId="0" animBg="1"/>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31" presetClass="entr" presetSubtype="0" fill="hold" grpId="0" nodeType="withEffect">
                                      <p:stCondLst>
                                        <p:cond delay="30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 calcmode="lin" valueType="num">
                                          <p:cBhvr>
                                            <p:cTn id="19" dur="500" fill="hold"/>
                                            <p:tgtEl>
                                              <p:spTgt spid="7"/>
                                            </p:tgtEl>
                                            <p:attrNameLst>
                                              <p:attrName>style.rotation</p:attrName>
                                            </p:attrNameLst>
                                          </p:cBhvr>
                                          <p:tavLst>
                                            <p:tav tm="0">
                                              <p:val>
                                                <p:fltVal val="90"/>
                                              </p:val>
                                            </p:tav>
                                            <p:tav tm="100000">
                                              <p:val>
                                                <p:fltVal val="0"/>
                                              </p:val>
                                            </p:tav>
                                          </p:tavLst>
                                        </p:anim>
                                        <p:animEffect transition="in" filter="fade">
                                          <p:cBhvr>
                                            <p:cTn id="20" dur="500"/>
                                            <p:tgtEl>
                                              <p:spTgt spid="7"/>
                                            </p:tgtEl>
                                          </p:cBhvr>
                                        </p:animEffect>
                                      </p:childTnLst>
                                    </p:cTn>
                                  </p:par>
                                  <p:par>
                                    <p:cTn id="21" presetID="31" presetClass="entr" presetSubtype="0" fill="hold" grpId="0" nodeType="withEffect">
                                      <p:stCondLst>
                                        <p:cond delay="30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90"/>
                                              </p:val>
                                            </p:tav>
                                            <p:tav tm="100000">
                                              <p:val>
                                                <p:fltVal val="0"/>
                                              </p:val>
                                            </p:tav>
                                          </p:tavLst>
                                        </p:anim>
                                        <p:animEffect transition="in" filter="fade">
                                          <p:cBhvr>
                                            <p:cTn id="26" dur="500"/>
                                            <p:tgtEl>
                                              <p:spTgt spid="8"/>
                                            </p:tgtEl>
                                          </p:cBhvr>
                                        </p:animEffect>
                                      </p:childTnLst>
                                    </p:cTn>
                                  </p:par>
                                  <p:par>
                                    <p:cTn id="27" presetID="31" presetClass="entr" presetSubtype="0" fill="hold" grpId="0" nodeType="withEffect">
                                      <p:stCondLst>
                                        <p:cond delay="30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style.rotation</p:attrName>
                                            </p:attrNameLst>
                                          </p:cBhvr>
                                          <p:tavLst>
                                            <p:tav tm="0">
                                              <p:val>
                                                <p:fltVal val="90"/>
                                              </p:val>
                                            </p:tav>
                                            <p:tav tm="100000">
                                              <p:val>
                                                <p:fltVal val="0"/>
                                              </p:val>
                                            </p:tav>
                                          </p:tavLst>
                                        </p:anim>
                                        <p:animEffect transition="in" filter="fade">
                                          <p:cBhvr>
                                            <p:cTn id="32" dur="500"/>
                                            <p:tgtEl>
                                              <p:spTgt spid="9"/>
                                            </p:tgtEl>
                                          </p:cBhvr>
                                        </p:animEffect>
                                      </p:childTnLst>
                                    </p:cTn>
                                  </p:par>
                                </p:childTnLst>
                              </p:cTn>
                            </p:par>
                            <p:par>
                              <p:cTn id="33" fill="hold">
                                <p:stCondLst>
                                  <p:cond delay="1500"/>
                                </p:stCondLst>
                                <p:childTnLst>
                                  <p:par>
                                    <p:cTn id="34" presetID="22" presetClass="entr" presetSubtype="8" fill="hold" grpId="0" nodeType="afterEffect">
                                      <p:stCondLst>
                                        <p:cond delay="0"/>
                                      </p:stCondLst>
                                      <p:iterate type="lt">
                                        <p:tmPct val="30000"/>
                                      </p:iterate>
                                      <p:childTnLst>
                                        <p:set>
                                          <p:cBhvr>
                                            <p:cTn id="35" dur="1" fill="hold">
                                              <p:stCondLst>
                                                <p:cond delay="0"/>
                                              </p:stCondLst>
                                            </p:cTn>
                                            <p:tgtEl>
                                              <p:spTgt spid="10"/>
                                            </p:tgtEl>
                                            <p:attrNameLst>
                                              <p:attrName>style.visibility</p:attrName>
                                            </p:attrNameLst>
                                          </p:cBhvr>
                                          <p:to>
                                            <p:strVal val="visible"/>
                                          </p:to>
                                        </p:set>
                                        <p:animEffect transition="in" filter="wipe(left)">
                                          <p:cBhvr>
                                            <p:cTn id="36" dur="200"/>
                                            <p:tgtEl>
                                              <p:spTgt spid="10"/>
                                            </p:tgtEl>
                                          </p:cBhvr>
                                        </p:animEffect>
                                      </p:childTnLst>
                                    </p:cTn>
                                  </p:par>
                                </p:childTnLst>
                              </p:cTn>
                            </p:par>
                            <p:par>
                              <p:cTn id="37" fill="hold">
                                <p:stCondLst>
                                  <p:cond delay="914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9640"/>
                                </p:stCondLst>
                                <p:childTnLst>
                                  <p:par>
                                    <p:cTn id="42" presetID="22" presetClass="entr" presetSubtype="8"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left)">
                                          <p:cBhvr>
                                            <p:cTn id="44" dur="500"/>
                                            <p:tgtEl>
                                              <p:spTgt spid="12"/>
                                            </p:tgtEl>
                                          </p:cBhvr>
                                        </p:animEffect>
                                      </p:childTnLst>
                                    </p:cTn>
                                  </p:par>
                                </p:childTnLst>
                              </p:cTn>
                            </p:par>
                            <p:par>
                              <p:cTn id="45" fill="hold">
                                <p:stCondLst>
                                  <p:cond delay="10140"/>
                                </p:stCondLst>
                                <p:childTnLst>
                                  <p:par>
                                    <p:cTn id="46" presetID="2" presetClass="entr" presetSubtype="2"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1+#ppt_w/2"/>
                                              </p:val>
                                            </p:tav>
                                            <p:tav tm="100000">
                                              <p:val>
                                                <p:strVal val="#ppt_x"/>
                                              </p:val>
                                            </p:tav>
                                          </p:tavLst>
                                        </p:anim>
                                        <p:anim calcmode="lin" valueType="num">
                                          <p:cBhvr additive="base">
                                            <p:cTn id="49" dur="500" fill="hold"/>
                                            <p:tgtEl>
                                              <p:spTgt spid="15"/>
                                            </p:tgtEl>
                                            <p:attrNameLst>
                                              <p:attrName>ppt_y</p:attrName>
                                            </p:attrNameLst>
                                          </p:cBhvr>
                                          <p:tavLst>
                                            <p:tav tm="0">
                                              <p:val>
                                                <p:strVal val="#ppt_y"/>
                                              </p:val>
                                            </p:tav>
                                            <p:tav tm="100000">
                                              <p:val>
                                                <p:strVal val="#ppt_y"/>
                                              </p:val>
                                            </p:tav>
                                          </p:tavLst>
                                        </p:anim>
                                      </p:childTnLst>
                                    </p:cTn>
                                  </p:par>
                                </p:childTnLst>
                              </p:cTn>
                            </p:par>
                            <p:par>
                              <p:cTn id="50" fill="hold">
                                <p:stCondLst>
                                  <p:cond delay="10640"/>
                                </p:stCondLst>
                                <p:childTnLst>
                                  <p:par>
                                    <p:cTn id="51" presetID="22" presetClass="entr" presetSubtype="1"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500"/>
                                            <p:tgtEl>
                                              <p:spTgt spid="16"/>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6" grpId="0"/>
          <p:bldP spid="7" grpId="0" animBg="1"/>
          <p:bldP spid="8" grpId="0" animBg="1"/>
          <p:bldP spid="9" grpId="0" animBg="1"/>
          <p:bldP spid="10" grpId="0"/>
          <p:bldP spid="11" grpId="0"/>
          <p:bldP spid="15" grpId="0" animBg="1"/>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18">
            <a:extLst>
              <a:ext uri="{FF2B5EF4-FFF2-40B4-BE49-F238E27FC236}">
                <a16:creationId xmlns:a16="http://schemas.microsoft.com/office/drawing/2014/main" xmlns="" id="{285C7EA6-0767-441C-A146-86DF05CC6683}"/>
              </a:ext>
            </a:extLst>
          </p:cNvPr>
          <p:cNvSpPr/>
          <p:nvPr/>
        </p:nvSpPr>
        <p:spPr>
          <a:xfrm>
            <a:off x="1184855" y="2120821"/>
            <a:ext cx="10083926" cy="640778"/>
          </a:xfrm>
          <a:prstGeom prst="roundRect">
            <a:avLst>
              <a:gd name="adj" fmla="val 0"/>
            </a:avLst>
          </a:prstGeom>
          <a:noFill/>
          <a:ln w="127000" cap="flat" cmpd="sng" algn="ctr">
            <a:noFill/>
            <a:prstDash val="solid"/>
            <a:miter lim="800000"/>
          </a:ln>
          <a:effectLst/>
        </p:spPr>
        <p:txBody>
          <a:bodyPr rtlCol="0" anchor="ctr"/>
          <a:lstStyle/>
          <a:p>
            <a:pPr lvl="0">
              <a:defRPr/>
            </a:pPr>
            <a:r>
              <a:rPr lang="zh-CN" altLang="en-US" sz="2400" b="1" kern="100" dirty="0">
                <a:solidFill>
                  <a:srgbClr val="C00000"/>
                </a:solidFill>
                <a:cs typeface="+mn-ea"/>
                <a:sym typeface="+mn-lt"/>
              </a:rPr>
              <a:t>深入学习习近平新时代中国特色社会主义思想，加强思想建党和理论强党</a:t>
            </a:r>
          </a:p>
        </p:txBody>
      </p:sp>
      <p:sp>
        <p:nvSpPr>
          <p:cNvPr id="8" name="矩形 7">
            <a:extLst>
              <a:ext uri="{FF2B5EF4-FFF2-40B4-BE49-F238E27FC236}">
                <a16:creationId xmlns:a16="http://schemas.microsoft.com/office/drawing/2014/main" xmlns="" id="{24A9C09F-D1A1-4000-8E21-5F467A18C7B8}"/>
              </a:ext>
            </a:extLst>
          </p:cNvPr>
          <p:cNvSpPr/>
          <p:nvPr/>
        </p:nvSpPr>
        <p:spPr>
          <a:xfrm>
            <a:off x="923218" y="1840456"/>
            <a:ext cx="10345563" cy="217774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3" y="399245"/>
            <a:ext cx="10732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着力解决党自身存在的突出问题不断把自我革命推向深入</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圆角矩形 7">
            <a:extLst>
              <a:ext uri="{FF2B5EF4-FFF2-40B4-BE49-F238E27FC236}">
                <a16:creationId xmlns:a16="http://schemas.microsoft.com/office/drawing/2014/main" xmlns="" id="{62A105FC-75A7-472E-91BF-918B9524B688}"/>
              </a:ext>
            </a:extLst>
          </p:cNvPr>
          <p:cNvSpPr/>
          <p:nvPr/>
        </p:nvSpPr>
        <p:spPr>
          <a:xfrm>
            <a:off x="1399870" y="1551322"/>
            <a:ext cx="1102198" cy="52816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01</a:t>
            </a:r>
            <a:endParaRPr lang="zh-CN" altLang="en-US" sz="3200" b="1" dirty="0">
              <a:solidFill>
                <a:schemeClr val="bg1"/>
              </a:solidFill>
              <a:cs typeface="+mn-ea"/>
              <a:sym typeface="+mn-lt"/>
            </a:endParaRPr>
          </a:p>
        </p:txBody>
      </p:sp>
      <p:sp>
        <p:nvSpPr>
          <p:cNvPr id="9" name="矩形 8">
            <a:extLst>
              <a:ext uri="{FF2B5EF4-FFF2-40B4-BE49-F238E27FC236}">
                <a16:creationId xmlns:a16="http://schemas.microsoft.com/office/drawing/2014/main" xmlns="" id="{B47D82E1-11E3-4B06-B076-F290DE2819F9}"/>
              </a:ext>
            </a:extLst>
          </p:cNvPr>
          <p:cNvSpPr/>
          <p:nvPr/>
        </p:nvSpPr>
        <p:spPr>
          <a:xfrm>
            <a:off x="1184855" y="2761599"/>
            <a:ext cx="9822290" cy="977191"/>
          </a:xfrm>
          <a:prstGeom prst="rect">
            <a:avLst/>
          </a:prstGeom>
        </p:spPr>
        <p:txBody>
          <a:bodyPr wrap="square">
            <a:spAutoFit/>
          </a:bodyPr>
          <a:lstStyle/>
          <a:p>
            <a:pPr marR="0" lvl="0" algn="l" defTabSz="914400" rtl="0" eaLnBrk="1" fontAlgn="auto" latinLnBrk="0" hangingPunct="1">
              <a:lnSpc>
                <a:spcPct val="150000"/>
              </a:lnSpc>
              <a:spcBef>
                <a:spcPts val="0"/>
              </a:spcBef>
              <a:spcAft>
                <a:spcPts val="0"/>
              </a:spcAft>
              <a:buClrTx/>
              <a:buSzTx/>
              <a:tabLst/>
              <a:defRPr/>
            </a:pPr>
            <a:r>
              <a:rPr kumimoji="0" lang="zh-CN" altLang="en-US" sz="2000" b="0" i="0" u="none" strike="noStrike" kern="1200" cap="none" spc="0" normalizeH="0" baseline="0" noProof="0" dirty="0">
                <a:ln>
                  <a:noFill/>
                </a:ln>
                <a:solidFill>
                  <a:srgbClr val="44546A">
                    <a:lumMod val="50000"/>
                  </a:srgbClr>
                </a:solidFill>
                <a:effectLst/>
                <a:uLnTx/>
                <a:uFillTx/>
                <a:cs typeface="+mn-ea"/>
                <a:sym typeface="+mn-lt"/>
              </a:rPr>
              <a:t>马克思主义政党的先进性，首先体现为思想理论上的先进性。从延安整风运动以来，我们党开展历次集中教育活动，都是以思想教育打头。</a:t>
            </a:r>
            <a:endParaRPr kumimoji="0" lang="en-US" altLang="zh-CN" sz="2000" b="0" i="0" u="none" strike="noStrike" kern="1200" cap="none" spc="0" normalizeH="0" baseline="0" noProof="0" dirty="0">
              <a:ln>
                <a:noFill/>
              </a:ln>
              <a:solidFill>
                <a:srgbClr val="E60000"/>
              </a:solidFill>
              <a:effectLst/>
              <a:uLnTx/>
              <a:uFillTx/>
              <a:cs typeface="+mn-ea"/>
              <a:sym typeface="+mn-lt"/>
            </a:endParaRPr>
          </a:p>
        </p:txBody>
      </p:sp>
      <p:sp>
        <p:nvSpPr>
          <p:cNvPr id="10" name="Aitds3">
            <a:extLst>
              <a:ext uri="{FF2B5EF4-FFF2-40B4-BE49-F238E27FC236}">
                <a16:creationId xmlns:a16="http://schemas.microsoft.com/office/drawing/2014/main" xmlns="" id="{19B0503E-3D2B-4454-8D8B-0D01BFBCA550}"/>
              </a:ext>
            </a:extLst>
          </p:cNvPr>
          <p:cNvSpPr/>
          <p:nvPr/>
        </p:nvSpPr>
        <p:spPr>
          <a:xfrm>
            <a:off x="1184855" y="4307333"/>
            <a:ext cx="10007020" cy="1027397"/>
          </a:xfrm>
          <a:prstGeom prst="rect">
            <a:avLst/>
          </a:prstGeom>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black"/>
                </a:solidFill>
                <a:effectLst/>
                <a:uLnTx/>
                <a:uFillTx/>
                <a:cs typeface="+mn-ea"/>
                <a:sym typeface="+mn-lt"/>
              </a:rPr>
              <a:t>习近平新时代中国特色社会主义思想是当代中国马克思主义、</a:t>
            </a:r>
            <a:r>
              <a:rPr kumimoji="0" lang="en-US" altLang="zh-CN" sz="1600" b="0" i="0" u="none" strike="noStrike" kern="1200" cap="none" spc="0" normalizeH="0" baseline="0" noProof="0" dirty="0">
                <a:ln>
                  <a:noFill/>
                </a:ln>
                <a:solidFill>
                  <a:prstClr val="black"/>
                </a:solidFill>
                <a:effectLst/>
                <a:uLnTx/>
                <a:uFillTx/>
                <a:cs typeface="+mn-ea"/>
                <a:sym typeface="+mn-lt"/>
              </a:rPr>
              <a:t>21</a:t>
            </a:r>
            <a:r>
              <a:rPr kumimoji="0" lang="zh-CN" altLang="en-US" sz="1600" b="0" i="0" u="none" strike="noStrike" kern="1200" cap="none" spc="0" normalizeH="0" baseline="0" noProof="0" dirty="0">
                <a:ln>
                  <a:noFill/>
                </a:ln>
                <a:solidFill>
                  <a:prstClr val="black"/>
                </a:solidFill>
                <a:effectLst/>
                <a:uLnTx/>
                <a:uFillTx/>
                <a:cs typeface="+mn-ea"/>
                <a:sym typeface="+mn-lt"/>
              </a:rPr>
              <a:t>世纪马克思主义，是新时代推进党的自我革命的强大思想武器。只有学深悟透、融会贯通、自觉践行，才能真正把握推进党的自我革命的根本性质、深刻内涵、现实意义和实践要求，才能增强贯彻落实的自觉性和坚定性。</a:t>
            </a:r>
            <a:endParaRPr kumimoji="0" lang="zh-CN" altLang="en-US" sz="1600" b="0" i="0" u="none" strike="noStrike" kern="1200" cap="none" spc="0" normalizeH="0" baseline="0" noProof="0" dirty="0">
              <a:ln>
                <a:noFill/>
              </a:ln>
              <a:solidFill>
                <a:srgbClr val="C00000"/>
              </a:solidFill>
              <a:effectLst/>
              <a:uLnTx/>
              <a:uFillTx/>
              <a:cs typeface="+mn-ea"/>
              <a:sym typeface="+mn-lt"/>
            </a:endParaRPr>
          </a:p>
        </p:txBody>
      </p:sp>
      <p:sp>
        <p:nvSpPr>
          <p:cNvPr id="11" name="Aitds3">
            <a:extLst>
              <a:ext uri="{FF2B5EF4-FFF2-40B4-BE49-F238E27FC236}">
                <a16:creationId xmlns:a16="http://schemas.microsoft.com/office/drawing/2014/main" xmlns="" id="{4D9CBC14-A920-4DF8-8F2C-B076DA0BB8B0}"/>
              </a:ext>
            </a:extLst>
          </p:cNvPr>
          <p:cNvSpPr/>
          <p:nvPr/>
        </p:nvSpPr>
        <p:spPr>
          <a:xfrm>
            <a:off x="1184855" y="5500295"/>
            <a:ext cx="9916733" cy="784189"/>
          </a:xfrm>
          <a:prstGeom prst="rect">
            <a:avLst/>
          </a:prstGeom>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200" cap="none" spc="0" normalizeH="0" baseline="0" noProof="0" dirty="0">
                <a:ln>
                  <a:noFill/>
                </a:ln>
                <a:solidFill>
                  <a:srgbClr val="C00000"/>
                </a:solidFill>
                <a:effectLst/>
                <a:uLnTx/>
                <a:uFillTx/>
                <a:cs typeface="+mn-ea"/>
                <a:sym typeface="+mn-lt"/>
              </a:rPr>
              <a:t>要着力解决学习不深入、思想不统一、行动跟不上的问题</a:t>
            </a:r>
            <a:r>
              <a:rPr kumimoji="0" lang="zh-CN" altLang="en-US" sz="1800" b="0" i="0" u="none" strike="noStrike" kern="1200" cap="none" spc="0" normalizeH="0" baseline="0" noProof="0" dirty="0">
                <a:ln>
                  <a:noFill/>
                </a:ln>
                <a:solidFill>
                  <a:prstClr val="black"/>
                </a:solidFill>
                <a:effectLst/>
                <a:uLnTx/>
                <a:uFillTx/>
                <a:cs typeface="+mn-ea"/>
                <a:sym typeface="+mn-lt"/>
              </a:rPr>
              <a:t>，通过学习，坚定理想信念，掌握贯穿其中的马克思主义立场观点方法，用党的创新理论成果统一思想、统一意志、统一行动。</a:t>
            </a:r>
            <a:endParaRPr kumimoji="0" lang="zh-CN" altLang="en-US" sz="1800" b="0" i="0" u="none" strike="noStrike" kern="1200" cap="none" spc="0" normalizeH="0" baseline="0" noProof="0" dirty="0">
              <a:ln>
                <a:noFill/>
              </a:ln>
              <a:solidFill>
                <a:srgbClr val="C00000"/>
              </a:solidFill>
              <a:effectLst/>
              <a:uLnTx/>
              <a:uFillTx/>
              <a:cs typeface="+mn-ea"/>
              <a:sym typeface="+mn-lt"/>
            </a:endParaRPr>
          </a:p>
        </p:txBody>
      </p:sp>
    </p:spTree>
    <p:extLst>
      <p:ext uri="{BB962C8B-B14F-4D97-AF65-F5344CB8AC3E}">
        <p14:creationId xmlns:p14="http://schemas.microsoft.com/office/powerpoint/2010/main" val="4115538658"/>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fltVal val="0"/>
                                          </p:val>
                                        </p:tav>
                                        <p:tav tm="100000">
                                          <p:val>
                                            <p:strVal val="#ppt_w"/>
                                          </p:val>
                                        </p:tav>
                                      </p:tavLst>
                                    </p:anim>
                                    <p:anim calcmode="lin" valueType="num">
                                      <p:cBhvr>
                                        <p:cTn id="17" dur="1000" fill="hold"/>
                                        <p:tgtEl>
                                          <p:spTgt spid="7"/>
                                        </p:tgtEl>
                                        <p:attrNameLst>
                                          <p:attrName>ppt_h</p:attrName>
                                        </p:attrNameLst>
                                      </p:cBhvr>
                                      <p:tavLst>
                                        <p:tav tm="0">
                                          <p:val>
                                            <p:fltVal val="0"/>
                                          </p:val>
                                        </p:tav>
                                        <p:tav tm="100000">
                                          <p:val>
                                            <p:strVal val="#ppt_h"/>
                                          </p:val>
                                        </p:tav>
                                      </p:tavLst>
                                    </p:anim>
                                    <p:animEffect transition="in" filter="fade">
                                      <p:cBhvr>
                                        <p:cTn id="18" dur="10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1000"/>
                            </p:stCondLst>
                            <p:childTnLst>
                              <p:par>
                                <p:cTn id="29" presetID="22"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500"/>
                                        <p:tgtEl>
                                          <p:spTgt spid="10"/>
                                        </p:tgtEl>
                                      </p:cBhvr>
                                    </p:animEffect>
                                  </p:childTnLst>
                                </p:cTn>
                              </p:par>
                            </p:childTnLst>
                          </p:cTn>
                        </p:par>
                        <p:par>
                          <p:cTn id="32" fill="hold">
                            <p:stCondLst>
                              <p:cond delay="1500"/>
                            </p:stCondLst>
                            <p:childTnLst>
                              <p:par>
                                <p:cTn id="33" presetID="22"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up)">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72" grpId="0"/>
      <p:bldP spid="6" grpId="0" animBg="1"/>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F9DF295-CE09-4C73-8900-D5D67124FFBE}"/>
              </a:ext>
            </a:extLst>
          </p:cNvPr>
          <p:cNvSpPr/>
          <p:nvPr/>
        </p:nvSpPr>
        <p:spPr>
          <a:xfrm>
            <a:off x="-2" y="2517691"/>
            <a:ext cx="12192000" cy="434030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a:extLst>
              <a:ext uri="{FF2B5EF4-FFF2-40B4-BE49-F238E27FC236}">
                <a16:creationId xmlns:a16="http://schemas.microsoft.com/office/drawing/2014/main" xmlns="" id="{84D06EE9-BAB7-4259-9555-6894203EB57D}"/>
              </a:ext>
            </a:extLst>
          </p:cNvPr>
          <p:cNvSpPr txBox="1"/>
          <p:nvPr/>
        </p:nvSpPr>
        <p:spPr>
          <a:xfrm>
            <a:off x="-2" y="764843"/>
            <a:ext cx="3073400" cy="1086323"/>
          </a:xfrm>
          <a:prstGeom prst="rect">
            <a:avLst/>
          </a:prstGeom>
          <a:noFill/>
        </p:spPr>
        <p:txBody>
          <a:bodyPr wrap="square" rtlCol="0">
            <a:spAutoFit/>
          </a:bodyPr>
          <a:lstStyle/>
          <a:p>
            <a:pPr marL="0" marR="0" lvl="0" indent="0" algn="ctr" defTabSz="914400" rtl="0" eaLnBrk="1" fontAlgn="auto" latinLnBrk="0" hangingPunct="1">
              <a:lnSpc>
                <a:spcPts val="8800"/>
              </a:lnSpc>
              <a:spcBef>
                <a:spcPts val="0"/>
              </a:spcBef>
              <a:spcAft>
                <a:spcPts val="0"/>
              </a:spcAft>
              <a:buClrTx/>
              <a:buSzTx/>
              <a:buFontTx/>
              <a:buNone/>
              <a:tabLst/>
              <a:defRPr/>
            </a:pPr>
            <a:r>
              <a:rPr kumimoji="0" lang="zh-CN" altLang="en-US" sz="4800" b="0" i="1" u="none" strike="noStrike" kern="1200" cap="none" spc="0" normalizeH="0" baseline="0" noProof="0" dirty="0">
                <a:ln>
                  <a:noFill/>
                </a:ln>
                <a:solidFill>
                  <a:srgbClr val="C00000"/>
                </a:solidFill>
                <a:effectLst/>
                <a:uLnTx/>
                <a:uFillTx/>
                <a:latin typeface="思源宋体 CN Heavy" panose="02020900000000000000" pitchFamily="18" charset="-122"/>
                <a:ea typeface="思源宋体 CN Heavy" panose="02020900000000000000" pitchFamily="18" charset="-122"/>
                <a:cs typeface="+mn-cs"/>
              </a:rPr>
              <a:t>前言</a:t>
            </a:r>
          </a:p>
        </p:txBody>
      </p:sp>
      <p:sp>
        <p:nvSpPr>
          <p:cNvPr id="26" name="矩形 25">
            <a:extLst>
              <a:ext uri="{FF2B5EF4-FFF2-40B4-BE49-F238E27FC236}">
                <a16:creationId xmlns:a16="http://schemas.microsoft.com/office/drawing/2014/main" xmlns="" id="{087CD333-538A-4CC8-908E-C14CE66C5742}"/>
              </a:ext>
            </a:extLst>
          </p:cNvPr>
          <p:cNvSpPr/>
          <p:nvPr/>
        </p:nvSpPr>
        <p:spPr>
          <a:xfrm>
            <a:off x="1536698" y="1472165"/>
            <a:ext cx="1905265" cy="395333"/>
          </a:xfrm>
          <a:prstGeom prst="rect">
            <a:avLst/>
          </a:prstGeom>
        </p:spPr>
        <p:txBody>
          <a:bodyPr wrap="square" lIns="117191" tIns="58595" rIns="117191" bIns="58595">
            <a:spAutoFit/>
          </a:bodyPr>
          <a:lstStyle/>
          <a:p>
            <a:pPr marL="0" marR="0" lvl="0" indent="0" algn="r" defTabSz="1218987" rtl="0" eaLnBrk="1" fontAlgn="auto" latinLnBrk="0" hangingPunct="1">
              <a:lnSpc>
                <a:spcPct val="100000"/>
              </a:lnSpc>
              <a:spcBef>
                <a:spcPts val="0"/>
              </a:spcBef>
              <a:spcAft>
                <a:spcPts val="0"/>
              </a:spcAft>
              <a:buClrTx/>
              <a:buSzTx/>
              <a:buFontTx/>
              <a:buNone/>
              <a:tabLst/>
              <a:defRPr/>
            </a:pPr>
            <a:r>
              <a:rPr kumimoji="0" lang="en-US" altLang="zh-CN" sz="1800" b="1" i="1"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PREFACE</a:t>
            </a:r>
            <a:endParaRPr kumimoji="0" lang="en-GB" altLang="zh-CN" sz="1800" b="1" i="1"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27" name="矩形 26">
            <a:extLst>
              <a:ext uri="{FF2B5EF4-FFF2-40B4-BE49-F238E27FC236}">
                <a16:creationId xmlns:a16="http://schemas.microsoft.com/office/drawing/2014/main" xmlns="" id="{E927133A-0A3D-43AC-A120-CF1B449104F3}"/>
              </a:ext>
            </a:extLst>
          </p:cNvPr>
          <p:cNvSpPr/>
          <p:nvPr/>
        </p:nvSpPr>
        <p:spPr>
          <a:xfrm>
            <a:off x="908013" y="3376530"/>
            <a:ext cx="10375969" cy="2536400"/>
          </a:xfrm>
          <a:prstGeom prst="rect">
            <a:avLst/>
          </a:prstGeom>
        </p:spPr>
        <p:txBody>
          <a:bodyPr wrap="square">
            <a:spAutoFit/>
          </a:bodyPr>
          <a:lstStyle/>
          <a:p>
            <a:pPr lvl="0">
              <a:lnSpc>
                <a:spcPct val="150000"/>
              </a:lnSpc>
              <a:defRPr/>
            </a:pPr>
            <a:r>
              <a:rPr lang="zh-CN" altLang="en-US" b="1" dirty="0">
                <a:solidFill>
                  <a:schemeClr val="bg1"/>
                </a:solidFill>
                <a:latin typeface="汉仪大宋简" panose="02010609000101010101" pitchFamily="49" charset="-122"/>
                <a:ea typeface="汉仪大宋简" panose="02010609000101010101" pitchFamily="49" charset="-122"/>
              </a:rPr>
              <a:t>以一系列具有原创性、时代性、指导性的重大思想观点，进一步丰富和发展了党的理论创新成果，是一部闪耀着马克思主义真理光芒的纲领性文献。这部著作贯穿弘扬马克思主义政党自我革命精神，创造性回答了在新时代“什么是自我革命、怎样进行自我革命”的重大课题，全面深入阐述了持续推进和不断深化党的自我革命的重大意义、指导原则、时代内涵、基本方略、主要问题、重要途径和科学方法，进一步深化了对共产党执政规律的认识，丰富发展了马克思主义政党建设理论，是广大党员、干部不忘初心、牢记使命，坚持不懈把党的自我革命推向深入的根本遵循。</a:t>
            </a:r>
          </a:p>
        </p:txBody>
      </p:sp>
      <p:sp>
        <p:nvSpPr>
          <p:cNvPr id="10" name="文本框 9">
            <a:extLst>
              <a:ext uri="{FF2B5EF4-FFF2-40B4-BE49-F238E27FC236}">
                <a16:creationId xmlns:a16="http://schemas.microsoft.com/office/drawing/2014/main" xmlns="" id="{38262198-B5AA-491C-A5A0-ECF91C252F73}"/>
              </a:ext>
            </a:extLst>
          </p:cNvPr>
          <p:cNvSpPr txBox="1"/>
          <p:nvPr/>
        </p:nvSpPr>
        <p:spPr>
          <a:xfrm>
            <a:off x="674780" y="1845555"/>
            <a:ext cx="5791972" cy="4770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500" b="0" i="0" u="none" strike="noStrike" kern="1200" cap="none" spc="0" normalizeH="0" baseline="0" noProof="0" dirty="0">
                <a:ln>
                  <a:noFill/>
                </a:ln>
                <a:solidFill>
                  <a:srgbClr val="C00000"/>
                </a:solidFill>
                <a:effectLst/>
                <a:uLnTx/>
                <a:uFillTx/>
                <a:cs typeface="+mn-ea"/>
                <a:sym typeface="+mn-lt"/>
              </a:rPr>
              <a:t>《</a:t>
            </a:r>
            <a:r>
              <a:rPr kumimoji="1" lang="zh-CN" altLang="en-US" sz="2500" b="0" i="0" u="none" strike="noStrike" kern="1200" cap="none" spc="0" normalizeH="0" baseline="0" noProof="0" dirty="0">
                <a:ln>
                  <a:noFill/>
                </a:ln>
                <a:solidFill>
                  <a:srgbClr val="C00000"/>
                </a:solidFill>
                <a:effectLst/>
                <a:uLnTx/>
                <a:uFillTx/>
                <a:cs typeface="+mn-ea"/>
                <a:sym typeface="+mn-lt"/>
              </a:rPr>
              <a:t>习近平谈治国理政</a:t>
            </a:r>
            <a:r>
              <a:rPr kumimoji="1" lang="en-US" altLang="zh-CN" sz="2500" b="0" i="0" u="none" strike="noStrike" kern="1200" cap="none" spc="0" normalizeH="0" baseline="0" noProof="0" dirty="0">
                <a:ln>
                  <a:noFill/>
                </a:ln>
                <a:solidFill>
                  <a:srgbClr val="C00000"/>
                </a:solidFill>
                <a:effectLst/>
                <a:uLnTx/>
                <a:uFillTx/>
                <a:cs typeface="+mn-ea"/>
                <a:sym typeface="+mn-lt"/>
              </a:rPr>
              <a:t>》</a:t>
            </a:r>
            <a:r>
              <a:rPr kumimoji="1" lang="zh-CN" altLang="en-US" sz="2500" b="0" i="0" u="none" strike="noStrike" kern="1200" cap="none" spc="0" normalizeH="0" baseline="0" noProof="0" dirty="0">
                <a:ln>
                  <a:noFill/>
                </a:ln>
                <a:solidFill>
                  <a:srgbClr val="C00000"/>
                </a:solidFill>
                <a:effectLst/>
                <a:uLnTx/>
                <a:uFillTx/>
                <a:cs typeface="+mn-ea"/>
                <a:sym typeface="+mn-lt"/>
              </a:rPr>
              <a:t>第三卷</a:t>
            </a:r>
          </a:p>
        </p:txBody>
      </p:sp>
      <p:pic>
        <p:nvPicPr>
          <p:cNvPr id="2" name="图片 1">
            <a:extLst>
              <a:ext uri="{FF2B5EF4-FFF2-40B4-BE49-F238E27FC236}">
                <a16:creationId xmlns:a16="http://schemas.microsoft.com/office/drawing/2014/main" xmlns="" id="{D109AA91-F3BE-41A1-9D1F-944CC0A3BD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932664" y="605307"/>
            <a:ext cx="7250745" cy="2063901"/>
          </a:xfrm>
          <a:prstGeom prst="rect">
            <a:avLst/>
          </a:prstGeom>
        </p:spPr>
      </p:pic>
      <p:sp>
        <p:nvSpPr>
          <p:cNvPr id="3" name="文本框 2"/>
          <p:cNvSpPr txBox="1"/>
          <p:nvPr/>
        </p:nvSpPr>
        <p:spPr>
          <a:xfrm>
            <a:off x="3073398" y="346229"/>
            <a:ext cx="2990051" cy="369332"/>
          </a:xfrm>
          <a:prstGeom prst="rect">
            <a:avLst/>
          </a:prstGeom>
          <a:noFill/>
        </p:spPr>
        <p:txBody>
          <a:bodyPr wrap="square" rtlCol="0">
            <a:spAutoFit/>
          </a:bodyPr>
          <a:lstStyle/>
          <a:p>
            <a:r>
              <a:rPr lang="en-US" altLang="zh-CN" dirty="0">
                <a:solidFill>
                  <a:srgbClr val="F7F7F7"/>
                </a:solidFill>
              </a:rPr>
              <a:t>https://www.ypppt.com/</a:t>
            </a:r>
            <a:endParaRPr lang="zh-CN" altLang="en-US" dirty="0">
              <a:solidFill>
                <a:srgbClr val="F7F7F7"/>
              </a:solidFill>
            </a:endParaRPr>
          </a:p>
        </p:txBody>
      </p:sp>
    </p:spTree>
    <p:extLst>
      <p:ext uri="{BB962C8B-B14F-4D97-AF65-F5344CB8AC3E}">
        <p14:creationId xmlns:p14="http://schemas.microsoft.com/office/powerpoint/2010/main" val="263903299"/>
      </p:ext>
    </p:extLst>
  </p:cSld>
  <p:clrMapOvr>
    <a:masterClrMapping/>
  </p:clrMapOvr>
  <p:transition spd="slow" advTm="2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childTnLst>
                          </p:cTn>
                        </p:par>
                        <p:par>
                          <p:cTn id="14" fill="hold">
                            <p:stCondLst>
                              <p:cond delay="1050"/>
                            </p:stCondLst>
                            <p:childTnLst>
                              <p:par>
                                <p:cTn id="15" presetID="2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right)">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42" presetClass="entr" presetSubtype="0" fill="hold" grpId="0" nodeType="withEffect">
                                  <p:stCondLst>
                                    <p:cond delay="2750"/>
                                  </p:stCondLst>
                                  <p:iterate type="lt">
                                    <p:tmPct val="1554"/>
                                  </p:iterate>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anim calcmode="lin" valueType="num">
                                      <p:cBhvr>
                                        <p:cTn id="28" dur="1000" fill="hold"/>
                                        <p:tgtEl>
                                          <p:spTgt spid="27"/>
                                        </p:tgtEl>
                                        <p:attrNameLst>
                                          <p:attrName>ppt_x</p:attrName>
                                        </p:attrNameLst>
                                      </p:cBhvr>
                                      <p:tavLst>
                                        <p:tav tm="0">
                                          <p:val>
                                            <p:strVal val="#ppt_x"/>
                                          </p:val>
                                        </p:tav>
                                        <p:tav tm="100000">
                                          <p:val>
                                            <p:strVal val="#ppt_x"/>
                                          </p:val>
                                        </p:tav>
                                      </p:tavLst>
                                    </p:anim>
                                    <p:anim calcmode="lin" valueType="num">
                                      <p:cBhvr>
                                        <p:cTn id="2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anim calcmode="lin" valueType="num">
                                      <p:cBhvr>
                                        <p:cTn id="35" dur="1000" fill="hold"/>
                                        <p:tgtEl>
                                          <p:spTgt spid="2"/>
                                        </p:tgtEl>
                                        <p:attrNameLst>
                                          <p:attrName>ppt_x</p:attrName>
                                        </p:attrNameLst>
                                      </p:cBhvr>
                                      <p:tavLst>
                                        <p:tav tm="0">
                                          <p:val>
                                            <p:strVal val="#ppt_x"/>
                                          </p:val>
                                        </p:tav>
                                        <p:tav tm="100000">
                                          <p:val>
                                            <p:strVal val="#ppt_x"/>
                                          </p:val>
                                        </p:tav>
                                      </p:tavLst>
                                    </p:anim>
                                    <p:anim calcmode="lin" valueType="num">
                                      <p:cBhvr>
                                        <p:cTn id="3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4" grpId="0"/>
      <p:bldP spid="26" grpId="0"/>
      <p:bldP spid="27"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3" y="399245"/>
            <a:ext cx="10732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着力解决党自身存在的突出问题不断把自我革命推向深入</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矩形: 圆角 18">
            <a:extLst>
              <a:ext uri="{FF2B5EF4-FFF2-40B4-BE49-F238E27FC236}">
                <a16:creationId xmlns:a16="http://schemas.microsoft.com/office/drawing/2014/main" xmlns="" id="{EE4BFC11-3BEC-4988-8AFD-7FBAA92C511F}"/>
              </a:ext>
            </a:extLst>
          </p:cNvPr>
          <p:cNvSpPr/>
          <p:nvPr/>
        </p:nvSpPr>
        <p:spPr>
          <a:xfrm>
            <a:off x="1315673" y="2120821"/>
            <a:ext cx="10083926" cy="640778"/>
          </a:xfrm>
          <a:prstGeom prst="roundRect">
            <a:avLst>
              <a:gd name="adj" fmla="val 0"/>
            </a:avLst>
          </a:prstGeom>
          <a:noFill/>
          <a:ln w="127000" cap="flat" cmpd="sng" algn="ctr">
            <a:noFill/>
            <a:prstDash val="solid"/>
            <a:miter lim="800000"/>
          </a:ln>
          <a:effectLst/>
        </p:spPr>
        <p:txBody>
          <a:bodyPr rtlCol="0" anchor="ctr"/>
          <a:lstStyle/>
          <a:p>
            <a:pPr lvl="0">
              <a:defRPr/>
            </a:pPr>
            <a:r>
              <a:rPr lang="zh-CN" altLang="en-US" sz="2400" b="1" kern="100" dirty="0">
                <a:solidFill>
                  <a:srgbClr val="C00000"/>
                </a:solidFill>
                <a:cs typeface="+mn-ea"/>
                <a:sym typeface="+mn-lt"/>
              </a:rPr>
              <a:t>坚持以党的政治建设为统领，坚决维护党中央权威和集中统一领导</a:t>
            </a:r>
          </a:p>
        </p:txBody>
      </p:sp>
      <p:sp>
        <p:nvSpPr>
          <p:cNvPr id="6" name="矩形 5">
            <a:extLst>
              <a:ext uri="{FF2B5EF4-FFF2-40B4-BE49-F238E27FC236}">
                <a16:creationId xmlns:a16="http://schemas.microsoft.com/office/drawing/2014/main" xmlns="" id="{D7EBC3FD-2709-46F7-9F0F-09791ECE505A}"/>
              </a:ext>
            </a:extLst>
          </p:cNvPr>
          <p:cNvSpPr/>
          <p:nvPr/>
        </p:nvSpPr>
        <p:spPr>
          <a:xfrm>
            <a:off x="923218" y="1840456"/>
            <a:ext cx="10345563" cy="217774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7">
            <a:extLst>
              <a:ext uri="{FF2B5EF4-FFF2-40B4-BE49-F238E27FC236}">
                <a16:creationId xmlns:a16="http://schemas.microsoft.com/office/drawing/2014/main" xmlns="" id="{BFA22B05-82FF-4771-A4C5-CD8615CF57F5}"/>
              </a:ext>
            </a:extLst>
          </p:cNvPr>
          <p:cNvSpPr/>
          <p:nvPr/>
        </p:nvSpPr>
        <p:spPr>
          <a:xfrm>
            <a:off x="1399870" y="1551322"/>
            <a:ext cx="1102198" cy="52816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02</a:t>
            </a:r>
            <a:endParaRPr lang="zh-CN" altLang="en-US" sz="3200" b="1" dirty="0">
              <a:solidFill>
                <a:schemeClr val="bg1"/>
              </a:solidFill>
              <a:cs typeface="+mn-ea"/>
              <a:sym typeface="+mn-lt"/>
            </a:endParaRPr>
          </a:p>
        </p:txBody>
      </p:sp>
      <p:sp>
        <p:nvSpPr>
          <p:cNvPr id="8" name="矩形 7">
            <a:extLst>
              <a:ext uri="{FF2B5EF4-FFF2-40B4-BE49-F238E27FC236}">
                <a16:creationId xmlns:a16="http://schemas.microsoft.com/office/drawing/2014/main" xmlns="" id="{3CE4CECC-A18B-4928-8AEE-BB5D71AAD098}"/>
              </a:ext>
            </a:extLst>
          </p:cNvPr>
          <p:cNvSpPr/>
          <p:nvPr/>
        </p:nvSpPr>
        <p:spPr>
          <a:xfrm>
            <a:off x="1315673" y="2795575"/>
            <a:ext cx="9822290" cy="977191"/>
          </a:xfrm>
          <a:prstGeom prst="rect">
            <a:avLst/>
          </a:prstGeom>
        </p:spPr>
        <p:txBody>
          <a:bodyPr wrap="square">
            <a:spAutoFit/>
          </a:bodyPr>
          <a:lstStyle/>
          <a:p>
            <a:pPr lvl="0">
              <a:lnSpc>
                <a:spcPct val="150000"/>
              </a:lnSpc>
              <a:defRPr/>
            </a:pPr>
            <a:r>
              <a:rPr lang="zh-CN" altLang="en-US" sz="2000" dirty="0">
                <a:solidFill>
                  <a:srgbClr val="44546A">
                    <a:lumMod val="50000"/>
                  </a:srgbClr>
                </a:solidFill>
                <a:cs typeface="+mn-ea"/>
                <a:sym typeface="+mn-lt"/>
              </a:rPr>
              <a:t>旗帜鲜明讲政治是马克思主义政党的显著特征。党内存在的各种问题，从根本上讲，都与政治建设软弱乏力、政治建设不严肃不健康有关。</a:t>
            </a:r>
          </a:p>
        </p:txBody>
      </p:sp>
      <p:sp>
        <p:nvSpPr>
          <p:cNvPr id="17" name="矩形 16">
            <a:extLst>
              <a:ext uri="{FF2B5EF4-FFF2-40B4-BE49-F238E27FC236}">
                <a16:creationId xmlns:a16="http://schemas.microsoft.com/office/drawing/2014/main" xmlns="" id="{9B5EA0DE-1312-4352-A75B-A6C3333A5B26}"/>
              </a:ext>
            </a:extLst>
          </p:cNvPr>
          <p:cNvSpPr/>
          <p:nvPr/>
        </p:nvSpPr>
        <p:spPr>
          <a:xfrm>
            <a:off x="3131787" y="4262561"/>
            <a:ext cx="8136994" cy="1172629"/>
          </a:xfrm>
          <a:prstGeom prst="rect">
            <a:avLst/>
          </a:prstGeom>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00" cap="none" spc="0" normalizeH="0" baseline="0" noProof="0" dirty="0">
                <a:ln>
                  <a:noFill/>
                </a:ln>
                <a:solidFill>
                  <a:prstClr val="black"/>
                </a:solidFill>
                <a:effectLst/>
                <a:uLnTx/>
                <a:uFillTx/>
                <a:cs typeface="+mn-ea"/>
                <a:sym typeface="+mn-lt"/>
              </a:rPr>
              <a:t>加强政治建设，必须把维护党中央权威和集中统一领导作为首要任务，不折不扣贯彻落实党中央决策部署，始终在政治立场、政治方向、政治原则、政治道路上同以习近平同志为核心的党中央保持高度一致。</a:t>
            </a:r>
            <a:endParaRPr kumimoji="0" lang="en-US" altLang="zh-CN" sz="1800" b="0" i="0" u="none" strike="noStrike" kern="100" cap="none" spc="0" normalizeH="0" baseline="0" noProof="0" dirty="0">
              <a:ln>
                <a:noFill/>
              </a:ln>
              <a:solidFill>
                <a:prstClr val="black"/>
              </a:solidFill>
              <a:effectLst/>
              <a:uLnTx/>
              <a:uFillTx/>
              <a:cs typeface="+mn-ea"/>
              <a:sym typeface="+mn-lt"/>
            </a:endParaRPr>
          </a:p>
        </p:txBody>
      </p:sp>
      <p:sp>
        <p:nvSpPr>
          <p:cNvPr id="18" name="矩形 17">
            <a:extLst>
              <a:ext uri="{FF2B5EF4-FFF2-40B4-BE49-F238E27FC236}">
                <a16:creationId xmlns:a16="http://schemas.microsoft.com/office/drawing/2014/main" xmlns="" id="{48452370-A980-4E9B-B1B9-41F979BB5707}"/>
              </a:ext>
            </a:extLst>
          </p:cNvPr>
          <p:cNvSpPr/>
          <p:nvPr/>
        </p:nvSpPr>
        <p:spPr>
          <a:xfrm>
            <a:off x="3131787" y="5548792"/>
            <a:ext cx="8136994" cy="791755"/>
          </a:xfrm>
          <a:prstGeom prst="rect">
            <a:avLst/>
          </a:prstGeom>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00" cap="none" spc="0" normalizeH="0" baseline="0" noProof="0" dirty="0">
                <a:ln>
                  <a:noFill/>
                </a:ln>
                <a:solidFill>
                  <a:prstClr val="black"/>
                </a:solidFill>
                <a:effectLst/>
                <a:uLnTx/>
                <a:uFillTx/>
                <a:cs typeface="+mn-ea"/>
                <a:sym typeface="+mn-lt"/>
              </a:rPr>
              <a:t>要严肃政治纪律和政治规矩，用严明的党纪管全党治全党，不断净化党内政治生态，不断增强“四个意识”、坚定“四个自信”、做到“两个维护”。</a:t>
            </a:r>
            <a:endParaRPr kumimoji="0" lang="en-US" altLang="zh-CN" sz="1800" b="0" i="0" u="none" strike="noStrike" kern="100" cap="none" spc="0" normalizeH="0" baseline="0" noProof="0" dirty="0">
              <a:ln>
                <a:noFill/>
              </a:ln>
              <a:solidFill>
                <a:prstClr val="black"/>
              </a:solidFill>
              <a:effectLst/>
              <a:uLnTx/>
              <a:uFillTx/>
              <a:cs typeface="+mn-ea"/>
              <a:sym typeface="+mn-lt"/>
            </a:endParaRPr>
          </a:p>
        </p:txBody>
      </p:sp>
      <p:pic>
        <p:nvPicPr>
          <p:cNvPr id="3" name="图片 2">
            <a:extLst>
              <a:ext uri="{FF2B5EF4-FFF2-40B4-BE49-F238E27FC236}">
                <a16:creationId xmlns:a16="http://schemas.microsoft.com/office/drawing/2014/main" xmlns="" id="{B47F5A1D-592F-4B0E-B567-6A078280D882}"/>
              </a:ext>
            </a:extLst>
          </p:cNvPr>
          <p:cNvPicPr>
            <a:picLocks noChangeAspect="1"/>
          </p:cNvPicPr>
          <p:nvPr/>
        </p:nvPicPr>
        <p:blipFill rotWithShape="1">
          <a:blip r:embed="rId2">
            <a:extLst>
              <a:ext uri="{28A0092B-C50C-407E-A947-70E740481C1C}">
                <a14:useLocalDpi xmlns:a14="http://schemas.microsoft.com/office/drawing/2010/main" val="0"/>
              </a:ext>
            </a:extLst>
          </a:blip>
          <a:srcRect t="20379" r="45184"/>
          <a:stretch/>
        </p:blipFill>
        <p:spPr>
          <a:xfrm>
            <a:off x="0" y="3912473"/>
            <a:ext cx="3131787" cy="2998645"/>
          </a:xfrm>
          <a:prstGeom prst="rect">
            <a:avLst/>
          </a:prstGeom>
        </p:spPr>
      </p:pic>
    </p:spTree>
    <p:extLst>
      <p:ext uri="{BB962C8B-B14F-4D97-AF65-F5344CB8AC3E}">
        <p14:creationId xmlns:p14="http://schemas.microsoft.com/office/powerpoint/2010/main" val="497441684"/>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Effect transition="in" filter="fade">
                                      <p:cBhvr>
                                        <p:cTn id="18" dur="1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par>
                                <p:cTn id="28" presetID="31" presetClass="entr" presetSubtype="0" fill="hold" grpId="0" nodeType="withEffect">
                                  <p:stCondLst>
                                    <p:cond delay="0"/>
                                  </p:stCondLst>
                                  <p:iterate type="lt">
                                    <p:tmPct val="476"/>
                                  </p:iterate>
                                  <p:childTnLst>
                                    <p:set>
                                      <p:cBhvr>
                                        <p:cTn id="29" dur="1" fill="hold">
                                          <p:stCondLst>
                                            <p:cond delay="0"/>
                                          </p:stCondLst>
                                        </p:cTn>
                                        <p:tgtEl>
                                          <p:spTgt spid="17"/>
                                        </p:tgtEl>
                                        <p:attrNameLst>
                                          <p:attrName>style.visibility</p:attrName>
                                        </p:attrNameLst>
                                      </p:cBhvr>
                                      <p:to>
                                        <p:strVal val="visible"/>
                                      </p:to>
                                    </p:set>
                                    <p:anim calcmode="lin" valueType="num">
                                      <p:cBhvr>
                                        <p:cTn id="30" dur="750" fill="hold"/>
                                        <p:tgtEl>
                                          <p:spTgt spid="17"/>
                                        </p:tgtEl>
                                        <p:attrNameLst>
                                          <p:attrName>ppt_w</p:attrName>
                                        </p:attrNameLst>
                                      </p:cBhvr>
                                      <p:tavLst>
                                        <p:tav tm="0">
                                          <p:val>
                                            <p:fltVal val="0"/>
                                          </p:val>
                                        </p:tav>
                                        <p:tav tm="100000">
                                          <p:val>
                                            <p:strVal val="#ppt_w"/>
                                          </p:val>
                                        </p:tav>
                                      </p:tavLst>
                                    </p:anim>
                                    <p:anim calcmode="lin" valueType="num">
                                      <p:cBhvr>
                                        <p:cTn id="31" dur="750" fill="hold"/>
                                        <p:tgtEl>
                                          <p:spTgt spid="17"/>
                                        </p:tgtEl>
                                        <p:attrNameLst>
                                          <p:attrName>ppt_h</p:attrName>
                                        </p:attrNameLst>
                                      </p:cBhvr>
                                      <p:tavLst>
                                        <p:tav tm="0">
                                          <p:val>
                                            <p:fltVal val="0"/>
                                          </p:val>
                                        </p:tav>
                                        <p:tav tm="100000">
                                          <p:val>
                                            <p:strVal val="#ppt_h"/>
                                          </p:val>
                                        </p:tav>
                                      </p:tavLst>
                                    </p:anim>
                                    <p:anim calcmode="lin" valueType="num">
                                      <p:cBhvr>
                                        <p:cTn id="32" dur="750" fill="hold"/>
                                        <p:tgtEl>
                                          <p:spTgt spid="17"/>
                                        </p:tgtEl>
                                        <p:attrNameLst>
                                          <p:attrName>style.rotation</p:attrName>
                                        </p:attrNameLst>
                                      </p:cBhvr>
                                      <p:tavLst>
                                        <p:tav tm="0">
                                          <p:val>
                                            <p:fltVal val="90"/>
                                          </p:val>
                                        </p:tav>
                                        <p:tav tm="100000">
                                          <p:val>
                                            <p:fltVal val="0"/>
                                          </p:val>
                                        </p:tav>
                                      </p:tavLst>
                                    </p:anim>
                                    <p:animEffect transition="in" filter="fade">
                                      <p:cBhvr>
                                        <p:cTn id="33" dur="750"/>
                                        <p:tgtEl>
                                          <p:spTgt spid="17"/>
                                        </p:tgtEl>
                                      </p:cBhvr>
                                    </p:animEffect>
                                  </p:childTnLst>
                                </p:cTn>
                              </p:par>
                              <p:par>
                                <p:cTn id="34" presetID="31" presetClass="entr" presetSubtype="0" fill="hold" grpId="0" nodeType="withEffect">
                                  <p:stCondLst>
                                    <p:cond delay="0"/>
                                  </p:stCondLst>
                                  <p:iterate type="lt">
                                    <p:tmPct val="476"/>
                                  </p:iterate>
                                  <p:childTnLst>
                                    <p:set>
                                      <p:cBhvr>
                                        <p:cTn id="35" dur="1" fill="hold">
                                          <p:stCondLst>
                                            <p:cond delay="0"/>
                                          </p:stCondLst>
                                        </p:cTn>
                                        <p:tgtEl>
                                          <p:spTgt spid="18"/>
                                        </p:tgtEl>
                                        <p:attrNameLst>
                                          <p:attrName>style.visibility</p:attrName>
                                        </p:attrNameLst>
                                      </p:cBhvr>
                                      <p:to>
                                        <p:strVal val="visible"/>
                                      </p:to>
                                    </p:set>
                                    <p:anim calcmode="lin" valueType="num">
                                      <p:cBhvr>
                                        <p:cTn id="36" dur="750" fill="hold"/>
                                        <p:tgtEl>
                                          <p:spTgt spid="18"/>
                                        </p:tgtEl>
                                        <p:attrNameLst>
                                          <p:attrName>ppt_w</p:attrName>
                                        </p:attrNameLst>
                                      </p:cBhvr>
                                      <p:tavLst>
                                        <p:tav tm="0">
                                          <p:val>
                                            <p:fltVal val="0"/>
                                          </p:val>
                                        </p:tav>
                                        <p:tav tm="100000">
                                          <p:val>
                                            <p:strVal val="#ppt_w"/>
                                          </p:val>
                                        </p:tav>
                                      </p:tavLst>
                                    </p:anim>
                                    <p:anim calcmode="lin" valueType="num">
                                      <p:cBhvr>
                                        <p:cTn id="37" dur="750" fill="hold"/>
                                        <p:tgtEl>
                                          <p:spTgt spid="18"/>
                                        </p:tgtEl>
                                        <p:attrNameLst>
                                          <p:attrName>ppt_h</p:attrName>
                                        </p:attrNameLst>
                                      </p:cBhvr>
                                      <p:tavLst>
                                        <p:tav tm="0">
                                          <p:val>
                                            <p:fltVal val="0"/>
                                          </p:val>
                                        </p:tav>
                                        <p:tav tm="100000">
                                          <p:val>
                                            <p:strVal val="#ppt_h"/>
                                          </p:val>
                                        </p:tav>
                                      </p:tavLst>
                                    </p:anim>
                                    <p:anim calcmode="lin" valueType="num">
                                      <p:cBhvr>
                                        <p:cTn id="38" dur="750" fill="hold"/>
                                        <p:tgtEl>
                                          <p:spTgt spid="18"/>
                                        </p:tgtEl>
                                        <p:attrNameLst>
                                          <p:attrName>style.rotation</p:attrName>
                                        </p:attrNameLst>
                                      </p:cBhvr>
                                      <p:tavLst>
                                        <p:tav tm="0">
                                          <p:val>
                                            <p:fltVal val="90"/>
                                          </p:val>
                                        </p:tav>
                                        <p:tav tm="100000">
                                          <p:val>
                                            <p:fltVal val="0"/>
                                          </p:val>
                                        </p:tav>
                                      </p:tavLst>
                                    </p:anim>
                                    <p:animEffect transition="in" filter="fade">
                                      <p:cBhvr>
                                        <p:cTn id="39" dur="75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4" grpId="0" animBg="1"/>
      <p:bldP spid="6" grpId="0" animBg="1"/>
      <p:bldP spid="7" grpId="0" animBg="1"/>
      <p:bldP spid="8"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3" y="399245"/>
            <a:ext cx="10732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着力解决党自身存在的突出问题不断把自我革命推向深入</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矩形: 圆角 18">
            <a:extLst>
              <a:ext uri="{FF2B5EF4-FFF2-40B4-BE49-F238E27FC236}">
                <a16:creationId xmlns:a16="http://schemas.microsoft.com/office/drawing/2014/main" xmlns="" id="{FB7BDDBC-AAF6-4EEB-822E-E52DE8679844}"/>
              </a:ext>
            </a:extLst>
          </p:cNvPr>
          <p:cNvSpPr/>
          <p:nvPr/>
        </p:nvSpPr>
        <p:spPr>
          <a:xfrm>
            <a:off x="1315673" y="2120821"/>
            <a:ext cx="10083926" cy="640778"/>
          </a:xfrm>
          <a:prstGeom prst="roundRect">
            <a:avLst>
              <a:gd name="adj" fmla="val 0"/>
            </a:avLst>
          </a:prstGeom>
          <a:noFill/>
          <a:ln w="127000" cap="flat" cmpd="sng" algn="ctr">
            <a:noFill/>
            <a:prstDash val="solid"/>
            <a:miter lim="800000"/>
          </a:ln>
          <a:effectLst/>
        </p:spPr>
        <p:txBody>
          <a:bodyPr rtlCol="0" anchor="ctr"/>
          <a:lstStyle/>
          <a:p>
            <a:pPr lvl="0">
              <a:defRPr/>
            </a:pPr>
            <a:r>
              <a:rPr lang="zh-CN" altLang="en-US" sz="2400" b="1" kern="100" dirty="0">
                <a:solidFill>
                  <a:srgbClr val="C00000"/>
                </a:solidFill>
                <a:cs typeface="+mn-ea"/>
                <a:sym typeface="+mn-lt"/>
              </a:rPr>
              <a:t>大力加强党的作风建设，紧扣保持党同人民群众血肉联系这个关键</a:t>
            </a:r>
          </a:p>
        </p:txBody>
      </p:sp>
      <p:sp>
        <p:nvSpPr>
          <p:cNvPr id="6" name="矩形 5">
            <a:extLst>
              <a:ext uri="{FF2B5EF4-FFF2-40B4-BE49-F238E27FC236}">
                <a16:creationId xmlns:a16="http://schemas.microsoft.com/office/drawing/2014/main" xmlns="" id="{E3CE5474-227E-4A1D-B7C5-76D007EE6BCC}"/>
              </a:ext>
            </a:extLst>
          </p:cNvPr>
          <p:cNvSpPr/>
          <p:nvPr/>
        </p:nvSpPr>
        <p:spPr>
          <a:xfrm>
            <a:off x="923218" y="1840456"/>
            <a:ext cx="10345563" cy="449594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7">
            <a:extLst>
              <a:ext uri="{FF2B5EF4-FFF2-40B4-BE49-F238E27FC236}">
                <a16:creationId xmlns:a16="http://schemas.microsoft.com/office/drawing/2014/main" xmlns="" id="{A1B18CF1-81F2-4FB2-9A40-AF7162F681B7}"/>
              </a:ext>
            </a:extLst>
          </p:cNvPr>
          <p:cNvSpPr/>
          <p:nvPr/>
        </p:nvSpPr>
        <p:spPr>
          <a:xfrm>
            <a:off x="1399870" y="1551322"/>
            <a:ext cx="1102198" cy="52816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03</a:t>
            </a:r>
            <a:endParaRPr lang="zh-CN" altLang="en-US" sz="3200" b="1" dirty="0">
              <a:solidFill>
                <a:schemeClr val="bg1"/>
              </a:solidFill>
              <a:cs typeface="+mn-ea"/>
              <a:sym typeface="+mn-lt"/>
            </a:endParaRPr>
          </a:p>
        </p:txBody>
      </p:sp>
      <p:sp>
        <p:nvSpPr>
          <p:cNvPr id="9" name="矩形 8">
            <a:extLst>
              <a:ext uri="{FF2B5EF4-FFF2-40B4-BE49-F238E27FC236}">
                <a16:creationId xmlns:a16="http://schemas.microsoft.com/office/drawing/2014/main" xmlns="" id="{45692721-E58B-4025-B839-0A20BD3F2EBF}"/>
              </a:ext>
            </a:extLst>
          </p:cNvPr>
          <p:cNvSpPr/>
          <p:nvPr/>
        </p:nvSpPr>
        <p:spPr>
          <a:xfrm>
            <a:off x="1399870" y="2910163"/>
            <a:ext cx="5825178" cy="1864485"/>
          </a:xfrm>
          <a:prstGeom prst="rect">
            <a:avLst/>
          </a:prstGeom>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00" cap="none" spc="0" normalizeH="0" baseline="0" noProof="0" dirty="0">
                <a:ln>
                  <a:noFill/>
                </a:ln>
                <a:solidFill>
                  <a:prstClr val="black"/>
                </a:solidFill>
                <a:effectLst/>
                <a:uLnTx/>
                <a:uFillTx/>
                <a:cs typeface="+mn-ea"/>
                <a:sym typeface="+mn-lt"/>
              </a:rPr>
              <a:t>坚持不懈整治“四风”，抓紧解决人民群众反映强烈的形式主义和官僚主义、干部不担当不作为、侵害群众利益等突出问题，既注重维护最广大人民根本利益和长远利益，又切实解决群众最关心最直接最现实的利益问题。</a:t>
            </a:r>
            <a:endParaRPr kumimoji="0" lang="en-US" altLang="zh-CN" sz="1800" b="0" i="0" u="none" strike="noStrike" kern="100" cap="none" spc="0" normalizeH="0" baseline="0" noProof="0" dirty="0">
              <a:ln>
                <a:noFill/>
              </a:ln>
              <a:solidFill>
                <a:prstClr val="black"/>
              </a:solidFill>
              <a:effectLst/>
              <a:uLnTx/>
              <a:uFillTx/>
              <a:cs typeface="+mn-ea"/>
              <a:sym typeface="+mn-lt"/>
            </a:endParaRPr>
          </a:p>
        </p:txBody>
      </p:sp>
      <p:sp>
        <p:nvSpPr>
          <p:cNvPr id="10" name="矩形 9">
            <a:extLst>
              <a:ext uri="{FF2B5EF4-FFF2-40B4-BE49-F238E27FC236}">
                <a16:creationId xmlns:a16="http://schemas.microsoft.com/office/drawing/2014/main" xmlns="" id="{E4CF87DA-DD38-4393-8D09-5B5C7B887F74}"/>
              </a:ext>
            </a:extLst>
          </p:cNvPr>
          <p:cNvSpPr/>
          <p:nvPr/>
        </p:nvSpPr>
        <p:spPr>
          <a:xfrm>
            <a:off x="7488898" y="2866521"/>
            <a:ext cx="3303232" cy="1504386"/>
          </a:xfrm>
          <a:prstGeom prst="rect">
            <a:avLst/>
          </a:prstGeom>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00" cap="none" spc="0" normalizeH="0" baseline="0" noProof="0" dirty="0">
                <a:ln>
                  <a:noFill/>
                </a:ln>
                <a:solidFill>
                  <a:prstClr val="black"/>
                </a:solidFill>
                <a:effectLst/>
                <a:uLnTx/>
                <a:uFillTx/>
                <a:cs typeface="+mn-ea"/>
                <a:sym typeface="+mn-lt"/>
              </a:rPr>
              <a:t>锲而不舍落实中央八项规定精神，保持定力、寸步不让，防止老问题复燃、新问题萌发、小问题坐大。</a:t>
            </a:r>
            <a:endParaRPr kumimoji="0" lang="en-US" altLang="zh-CN" sz="1800" b="0" i="0" u="none" strike="noStrike" kern="100" cap="none" spc="0" normalizeH="0" baseline="0" noProof="0" dirty="0">
              <a:ln>
                <a:noFill/>
              </a:ln>
              <a:solidFill>
                <a:prstClr val="black"/>
              </a:solidFill>
              <a:effectLst/>
              <a:uLnTx/>
              <a:uFillTx/>
              <a:cs typeface="+mn-ea"/>
              <a:sym typeface="+mn-lt"/>
            </a:endParaRPr>
          </a:p>
        </p:txBody>
      </p:sp>
      <p:sp>
        <p:nvSpPr>
          <p:cNvPr id="11" name="矩形 10">
            <a:extLst>
              <a:ext uri="{FF2B5EF4-FFF2-40B4-BE49-F238E27FC236}">
                <a16:creationId xmlns:a16="http://schemas.microsoft.com/office/drawing/2014/main" xmlns="" id="{D1B4D693-01C1-4EC0-80CB-CD90647EC221}"/>
              </a:ext>
            </a:extLst>
          </p:cNvPr>
          <p:cNvSpPr/>
          <p:nvPr/>
        </p:nvSpPr>
        <p:spPr>
          <a:xfrm>
            <a:off x="1399870" y="4887619"/>
            <a:ext cx="9482778" cy="1151854"/>
          </a:xfrm>
          <a:prstGeom prst="rect">
            <a:avLst/>
          </a:prstGeom>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00" cap="none" spc="0" normalizeH="0" baseline="0" noProof="0" dirty="0">
                <a:ln>
                  <a:noFill/>
                </a:ln>
                <a:solidFill>
                  <a:prstClr val="black"/>
                </a:solidFill>
                <a:effectLst/>
                <a:uLnTx/>
                <a:uFillTx/>
                <a:cs typeface="+mn-ea"/>
                <a:sym typeface="+mn-lt"/>
              </a:rPr>
              <a:t>引导广大党员、干部坚守人民立场，坚持以人民为中心的发展思想，增进同人民群众的感情，自觉同人民想在一起、干在一起，着力解决群众的操心事、烦心事，以为民谋利、为民尽责的实际成效取信于民。</a:t>
            </a:r>
            <a:endParaRPr kumimoji="0" lang="en-US" altLang="zh-CN" sz="1800" b="0" i="0" u="none" strike="noStrike" kern="100" cap="none" spc="0" normalizeH="0" baseline="0" noProof="0" dirty="0">
              <a:ln>
                <a:noFill/>
              </a:ln>
              <a:solidFill>
                <a:prstClr val="black"/>
              </a:solidFill>
              <a:effectLst/>
              <a:uLnTx/>
              <a:uFillTx/>
              <a:cs typeface="+mn-ea"/>
              <a:sym typeface="+mn-lt"/>
            </a:endParaRPr>
          </a:p>
        </p:txBody>
      </p:sp>
    </p:spTree>
    <p:extLst>
      <p:ext uri="{BB962C8B-B14F-4D97-AF65-F5344CB8AC3E}">
        <p14:creationId xmlns:p14="http://schemas.microsoft.com/office/powerpoint/2010/main" val="531099332"/>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Effect transition="in" filter="fade">
                                      <p:cBhvr>
                                        <p:cTn id="18" dur="1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par>
                                <p:cTn id="24" presetID="31" presetClass="entr" presetSubtype="0" fill="hold" grpId="0" nodeType="withEffect">
                                  <p:stCondLst>
                                    <p:cond delay="0"/>
                                  </p:stCondLst>
                                  <p:iterate type="lt">
                                    <p:tmPct val="476"/>
                                  </p:iterate>
                                  <p:childTnLst>
                                    <p:set>
                                      <p:cBhvr>
                                        <p:cTn id="25" dur="1" fill="hold">
                                          <p:stCondLst>
                                            <p:cond delay="0"/>
                                          </p:stCondLst>
                                        </p:cTn>
                                        <p:tgtEl>
                                          <p:spTgt spid="9"/>
                                        </p:tgtEl>
                                        <p:attrNameLst>
                                          <p:attrName>style.visibility</p:attrName>
                                        </p:attrNameLst>
                                      </p:cBhvr>
                                      <p:to>
                                        <p:strVal val="visible"/>
                                      </p:to>
                                    </p:set>
                                    <p:anim calcmode="lin" valueType="num">
                                      <p:cBhvr>
                                        <p:cTn id="26" dur="750" fill="hold"/>
                                        <p:tgtEl>
                                          <p:spTgt spid="9"/>
                                        </p:tgtEl>
                                        <p:attrNameLst>
                                          <p:attrName>ppt_w</p:attrName>
                                        </p:attrNameLst>
                                      </p:cBhvr>
                                      <p:tavLst>
                                        <p:tav tm="0">
                                          <p:val>
                                            <p:fltVal val="0"/>
                                          </p:val>
                                        </p:tav>
                                        <p:tav tm="100000">
                                          <p:val>
                                            <p:strVal val="#ppt_w"/>
                                          </p:val>
                                        </p:tav>
                                      </p:tavLst>
                                    </p:anim>
                                    <p:anim calcmode="lin" valueType="num">
                                      <p:cBhvr>
                                        <p:cTn id="27" dur="750" fill="hold"/>
                                        <p:tgtEl>
                                          <p:spTgt spid="9"/>
                                        </p:tgtEl>
                                        <p:attrNameLst>
                                          <p:attrName>ppt_h</p:attrName>
                                        </p:attrNameLst>
                                      </p:cBhvr>
                                      <p:tavLst>
                                        <p:tav tm="0">
                                          <p:val>
                                            <p:fltVal val="0"/>
                                          </p:val>
                                        </p:tav>
                                        <p:tav tm="100000">
                                          <p:val>
                                            <p:strVal val="#ppt_h"/>
                                          </p:val>
                                        </p:tav>
                                      </p:tavLst>
                                    </p:anim>
                                    <p:anim calcmode="lin" valueType="num">
                                      <p:cBhvr>
                                        <p:cTn id="28" dur="750" fill="hold"/>
                                        <p:tgtEl>
                                          <p:spTgt spid="9"/>
                                        </p:tgtEl>
                                        <p:attrNameLst>
                                          <p:attrName>style.rotation</p:attrName>
                                        </p:attrNameLst>
                                      </p:cBhvr>
                                      <p:tavLst>
                                        <p:tav tm="0">
                                          <p:val>
                                            <p:fltVal val="90"/>
                                          </p:val>
                                        </p:tav>
                                        <p:tav tm="100000">
                                          <p:val>
                                            <p:fltVal val="0"/>
                                          </p:val>
                                        </p:tav>
                                      </p:tavLst>
                                    </p:anim>
                                    <p:animEffect transition="in" filter="fade">
                                      <p:cBhvr>
                                        <p:cTn id="29" dur="750"/>
                                        <p:tgtEl>
                                          <p:spTgt spid="9"/>
                                        </p:tgtEl>
                                      </p:cBhvr>
                                    </p:animEffect>
                                  </p:childTnLst>
                                </p:cTn>
                              </p:par>
                              <p:par>
                                <p:cTn id="30" presetID="31" presetClass="entr" presetSubtype="0" fill="hold" grpId="0" nodeType="withEffect">
                                  <p:stCondLst>
                                    <p:cond delay="0"/>
                                  </p:stCondLst>
                                  <p:iterate type="lt">
                                    <p:tmPct val="476"/>
                                  </p:iterate>
                                  <p:childTnLst>
                                    <p:set>
                                      <p:cBhvr>
                                        <p:cTn id="31" dur="1" fill="hold">
                                          <p:stCondLst>
                                            <p:cond delay="0"/>
                                          </p:stCondLst>
                                        </p:cTn>
                                        <p:tgtEl>
                                          <p:spTgt spid="10"/>
                                        </p:tgtEl>
                                        <p:attrNameLst>
                                          <p:attrName>style.visibility</p:attrName>
                                        </p:attrNameLst>
                                      </p:cBhvr>
                                      <p:to>
                                        <p:strVal val="visible"/>
                                      </p:to>
                                    </p:set>
                                    <p:anim calcmode="lin" valueType="num">
                                      <p:cBhvr>
                                        <p:cTn id="32" dur="750" fill="hold"/>
                                        <p:tgtEl>
                                          <p:spTgt spid="10"/>
                                        </p:tgtEl>
                                        <p:attrNameLst>
                                          <p:attrName>ppt_w</p:attrName>
                                        </p:attrNameLst>
                                      </p:cBhvr>
                                      <p:tavLst>
                                        <p:tav tm="0">
                                          <p:val>
                                            <p:fltVal val="0"/>
                                          </p:val>
                                        </p:tav>
                                        <p:tav tm="100000">
                                          <p:val>
                                            <p:strVal val="#ppt_w"/>
                                          </p:val>
                                        </p:tav>
                                      </p:tavLst>
                                    </p:anim>
                                    <p:anim calcmode="lin" valueType="num">
                                      <p:cBhvr>
                                        <p:cTn id="33" dur="750" fill="hold"/>
                                        <p:tgtEl>
                                          <p:spTgt spid="10"/>
                                        </p:tgtEl>
                                        <p:attrNameLst>
                                          <p:attrName>ppt_h</p:attrName>
                                        </p:attrNameLst>
                                      </p:cBhvr>
                                      <p:tavLst>
                                        <p:tav tm="0">
                                          <p:val>
                                            <p:fltVal val="0"/>
                                          </p:val>
                                        </p:tav>
                                        <p:tav tm="100000">
                                          <p:val>
                                            <p:strVal val="#ppt_h"/>
                                          </p:val>
                                        </p:tav>
                                      </p:tavLst>
                                    </p:anim>
                                    <p:anim calcmode="lin" valueType="num">
                                      <p:cBhvr>
                                        <p:cTn id="34" dur="750" fill="hold"/>
                                        <p:tgtEl>
                                          <p:spTgt spid="10"/>
                                        </p:tgtEl>
                                        <p:attrNameLst>
                                          <p:attrName>style.rotation</p:attrName>
                                        </p:attrNameLst>
                                      </p:cBhvr>
                                      <p:tavLst>
                                        <p:tav tm="0">
                                          <p:val>
                                            <p:fltVal val="90"/>
                                          </p:val>
                                        </p:tav>
                                        <p:tav tm="100000">
                                          <p:val>
                                            <p:fltVal val="0"/>
                                          </p:val>
                                        </p:tav>
                                      </p:tavLst>
                                    </p:anim>
                                    <p:animEffect transition="in" filter="fade">
                                      <p:cBhvr>
                                        <p:cTn id="35" dur="750"/>
                                        <p:tgtEl>
                                          <p:spTgt spid="10"/>
                                        </p:tgtEl>
                                      </p:cBhvr>
                                    </p:animEffect>
                                  </p:childTnLst>
                                </p:cTn>
                              </p:par>
                              <p:par>
                                <p:cTn id="36" presetID="31" presetClass="entr" presetSubtype="0" fill="hold" grpId="0" nodeType="withEffect">
                                  <p:stCondLst>
                                    <p:cond delay="0"/>
                                  </p:stCondLst>
                                  <p:iterate type="lt">
                                    <p:tmPct val="476"/>
                                  </p:iterate>
                                  <p:childTnLst>
                                    <p:set>
                                      <p:cBhvr>
                                        <p:cTn id="37" dur="1" fill="hold">
                                          <p:stCondLst>
                                            <p:cond delay="0"/>
                                          </p:stCondLst>
                                        </p:cTn>
                                        <p:tgtEl>
                                          <p:spTgt spid="11"/>
                                        </p:tgtEl>
                                        <p:attrNameLst>
                                          <p:attrName>style.visibility</p:attrName>
                                        </p:attrNameLst>
                                      </p:cBhvr>
                                      <p:to>
                                        <p:strVal val="visible"/>
                                      </p:to>
                                    </p:set>
                                    <p:anim calcmode="lin" valueType="num">
                                      <p:cBhvr>
                                        <p:cTn id="38" dur="750" fill="hold"/>
                                        <p:tgtEl>
                                          <p:spTgt spid="11"/>
                                        </p:tgtEl>
                                        <p:attrNameLst>
                                          <p:attrName>ppt_w</p:attrName>
                                        </p:attrNameLst>
                                      </p:cBhvr>
                                      <p:tavLst>
                                        <p:tav tm="0">
                                          <p:val>
                                            <p:fltVal val="0"/>
                                          </p:val>
                                        </p:tav>
                                        <p:tav tm="100000">
                                          <p:val>
                                            <p:strVal val="#ppt_w"/>
                                          </p:val>
                                        </p:tav>
                                      </p:tavLst>
                                    </p:anim>
                                    <p:anim calcmode="lin" valueType="num">
                                      <p:cBhvr>
                                        <p:cTn id="39" dur="750" fill="hold"/>
                                        <p:tgtEl>
                                          <p:spTgt spid="11"/>
                                        </p:tgtEl>
                                        <p:attrNameLst>
                                          <p:attrName>ppt_h</p:attrName>
                                        </p:attrNameLst>
                                      </p:cBhvr>
                                      <p:tavLst>
                                        <p:tav tm="0">
                                          <p:val>
                                            <p:fltVal val="0"/>
                                          </p:val>
                                        </p:tav>
                                        <p:tav tm="100000">
                                          <p:val>
                                            <p:strVal val="#ppt_h"/>
                                          </p:val>
                                        </p:tav>
                                      </p:tavLst>
                                    </p:anim>
                                    <p:anim calcmode="lin" valueType="num">
                                      <p:cBhvr>
                                        <p:cTn id="40" dur="750" fill="hold"/>
                                        <p:tgtEl>
                                          <p:spTgt spid="11"/>
                                        </p:tgtEl>
                                        <p:attrNameLst>
                                          <p:attrName>style.rotation</p:attrName>
                                        </p:attrNameLst>
                                      </p:cBhvr>
                                      <p:tavLst>
                                        <p:tav tm="0">
                                          <p:val>
                                            <p:fltVal val="90"/>
                                          </p:val>
                                        </p:tav>
                                        <p:tav tm="100000">
                                          <p:val>
                                            <p:fltVal val="0"/>
                                          </p:val>
                                        </p:tav>
                                      </p:tavLst>
                                    </p:anim>
                                    <p:animEffect transition="in" filter="fade">
                                      <p:cBhvr>
                                        <p:cTn id="41"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4" grpId="0" animBg="1"/>
      <p:bldP spid="6" grpId="0" animBg="1"/>
      <p:bldP spid="7" grpId="0" animBg="1"/>
      <p:bldP spid="9"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3" y="399245"/>
            <a:ext cx="10732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着力解决党自身存在的突出问题不断把自我革命推向深入</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矩形: 圆角 18">
            <a:extLst>
              <a:ext uri="{FF2B5EF4-FFF2-40B4-BE49-F238E27FC236}">
                <a16:creationId xmlns:a16="http://schemas.microsoft.com/office/drawing/2014/main" xmlns="" id="{7A767B18-43E8-4DFF-BCAE-1B2557B04411}"/>
              </a:ext>
            </a:extLst>
          </p:cNvPr>
          <p:cNvSpPr/>
          <p:nvPr/>
        </p:nvSpPr>
        <p:spPr>
          <a:xfrm>
            <a:off x="1315673" y="2120821"/>
            <a:ext cx="10083926" cy="640778"/>
          </a:xfrm>
          <a:prstGeom prst="roundRect">
            <a:avLst>
              <a:gd name="adj" fmla="val 0"/>
            </a:avLst>
          </a:prstGeom>
          <a:noFill/>
          <a:ln w="127000" cap="flat" cmpd="sng" algn="ctr">
            <a:noFill/>
            <a:prstDash val="solid"/>
            <a:miter lim="800000"/>
          </a:ln>
          <a:effectLst/>
        </p:spPr>
        <p:txBody>
          <a:bodyPr rtlCol="0" anchor="ctr"/>
          <a:lstStyle/>
          <a:p>
            <a:pPr lvl="0">
              <a:defRPr/>
            </a:pPr>
            <a:r>
              <a:rPr lang="zh-CN" altLang="en-US" sz="2400" b="1" kern="100" dirty="0">
                <a:solidFill>
                  <a:srgbClr val="C00000"/>
                </a:solidFill>
                <a:cs typeface="+mn-ea"/>
                <a:sym typeface="+mn-lt"/>
              </a:rPr>
              <a:t>持续巩固反腐败斗争压倒性胜利，驰而不息抓好正风肃纪反腐</a:t>
            </a:r>
          </a:p>
        </p:txBody>
      </p:sp>
      <p:sp>
        <p:nvSpPr>
          <p:cNvPr id="6" name="矩形 5">
            <a:extLst>
              <a:ext uri="{FF2B5EF4-FFF2-40B4-BE49-F238E27FC236}">
                <a16:creationId xmlns:a16="http://schemas.microsoft.com/office/drawing/2014/main" xmlns="" id="{1E054396-7EBB-46F5-B405-EC941ED8FAA4}"/>
              </a:ext>
            </a:extLst>
          </p:cNvPr>
          <p:cNvSpPr/>
          <p:nvPr/>
        </p:nvSpPr>
        <p:spPr>
          <a:xfrm>
            <a:off x="923218" y="1840457"/>
            <a:ext cx="10345563" cy="107016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7">
            <a:extLst>
              <a:ext uri="{FF2B5EF4-FFF2-40B4-BE49-F238E27FC236}">
                <a16:creationId xmlns:a16="http://schemas.microsoft.com/office/drawing/2014/main" xmlns="" id="{B081AA95-B433-4A02-8779-F7926FBB2A5B}"/>
              </a:ext>
            </a:extLst>
          </p:cNvPr>
          <p:cNvSpPr/>
          <p:nvPr/>
        </p:nvSpPr>
        <p:spPr>
          <a:xfrm>
            <a:off x="1399870" y="1551322"/>
            <a:ext cx="1102198" cy="52816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04</a:t>
            </a:r>
            <a:endParaRPr lang="zh-CN" altLang="en-US" sz="3200" b="1" dirty="0">
              <a:solidFill>
                <a:schemeClr val="bg1"/>
              </a:solidFill>
              <a:cs typeface="+mn-ea"/>
              <a:sym typeface="+mn-lt"/>
            </a:endParaRPr>
          </a:p>
        </p:txBody>
      </p:sp>
      <p:sp>
        <p:nvSpPr>
          <p:cNvPr id="9" name="矩形 8">
            <a:extLst>
              <a:ext uri="{FF2B5EF4-FFF2-40B4-BE49-F238E27FC236}">
                <a16:creationId xmlns:a16="http://schemas.microsoft.com/office/drawing/2014/main" xmlns="" id="{E16439B3-2FD3-4F76-A586-52AF7B48843C}"/>
              </a:ext>
            </a:extLst>
          </p:cNvPr>
          <p:cNvSpPr/>
          <p:nvPr/>
        </p:nvSpPr>
        <p:spPr>
          <a:xfrm>
            <a:off x="923218" y="3153876"/>
            <a:ext cx="4215452" cy="2944781"/>
          </a:xfrm>
          <a:prstGeom prst="rect">
            <a:avLst/>
          </a:prstGeom>
          <a:solidFill>
            <a:srgbClr val="C00000"/>
          </a:solidFill>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00" cap="none" spc="0" normalizeH="0" baseline="0" noProof="0" dirty="0">
                <a:ln>
                  <a:noFill/>
                </a:ln>
                <a:solidFill>
                  <a:schemeClr val="bg1"/>
                </a:solidFill>
                <a:effectLst/>
                <a:uLnTx/>
                <a:uFillTx/>
                <a:cs typeface="+mn-ea"/>
                <a:sym typeface="+mn-lt"/>
              </a:rPr>
              <a:t>清醒认识腐蚀和反腐蚀斗争的严峻性、复杂性，认识反腐败斗争的长期性、艰巨性，切实增强防范风险意识，提高治理腐败效能。严肃查处和严加整治那些党的十八大以来不收敛不收手，严重阻碍党的理论和路线方针政策贯彻执行、严重损害党的执政根基的腐败问题。</a:t>
            </a:r>
            <a:endParaRPr kumimoji="0" lang="en-US" altLang="zh-CN" sz="1800" b="0" i="0" u="none" strike="noStrike" kern="100" cap="none" spc="0" normalizeH="0" baseline="0" noProof="0" dirty="0">
              <a:ln>
                <a:noFill/>
              </a:ln>
              <a:solidFill>
                <a:schemeClr val="bg1"/>
              </a:solidFill>
              <a:effectLst/>
              <a:uLnTx/>
              <a:uFillTx/>
              <a:cs typeface="+mn-ea"/>
              <a:sym typeface="+mn-lt"/>
            </a:endParaRPr>
          </a:p>
        </p:txBody>
      </p:sp>
      <p:sp>
        <p:nvSpPr>
          <p:cNvPr id="10" name="矩形 9">
            <a:extLst>
              <a:ext uri="{FF2B5EF4-FFF2-40B4-BE49-F238E27FC236}">
                <a16:creationId xmlns:a16="http://schemas.microsoft.com/office/drawing/2014/main" xmlns="" id="{4987263E-2A0B-4AB5-A368-CFE5FA90BB58}"/>
              </a:ext>
            </a:extLst>
          </p:cNvPr>
          <p:cNvSpPr/>
          <p:nvPr/>
        </p:nvSpPr>
        <p:spPr>
          <a:xfrm>
            <a:off x="5557476" y="3190989"/>
            <a:ext cx="5544112" cy="1144288"/>
          </a:xfrm>
          <a:prstGeom prst="rect">
            <a:avLst/>
          </a:prstGeom>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00" cap="none" spc="0" normalizeH="0" baseline="0" noProof="0" dirty="0">
                <a:ln>
                  <a:noFill/>
                </a:ln>
                <a:solidFill>
                  <a:prstClr val="black"/>
                </a:solidFill>
                <a:effectLst/>
                <a:uLnTx/>
                <a:uFillTx/>
                <a:cs typeface="+mn-ea"/>
                <a:sym typeface="+mn-lt"/>
              </a:rPr>
              <a:t>深刻把握党风廉政建设规律，持续贯彻一体推进不敢腐、不能腐、不想腐这个新时代全面从严治党的重要方略。</a:t>
            </a:r>
            <a:endParaRPr kumimoji="0" lang="en-US" altLang="zh-CN" sz="1800" b="0" i="0" u="none" strike="noStrike" kern="100" cap="none" spc="0" normalizeH="0" baseline="0" noProof="0" dirty="0">
              <a:ln>
                <a:noFill/>
              </a:ln>
              <a:solidFill>
                <a:prstClr val="black"/>
              </a:solidFill>
              <a:effectLst/>
              <a:uLnTx/>
              <a:uFillTx/>
              <a:cs typeface="+mn-ea"/>
              <a:sym typeface="+mn-lt"/>
            </a:endParaRPr>
          </a:p>
        </p:txBody>
      </p:sp>
      <p:sp>
        <p:nvSpPr>
          <p:cNvPr id="11" name="矩形 10">
            <a:extLst>
              <a:ext uri="{FF2B5EF4-FFF2-40B4-BE49-F238E27FC236}">
                <a16:creationId xmlns:a16="http://schemas.microsoft.com/office/drawing/2014/main" xmlns="" id="{C0A643BD-E5D3-47F9-BC98-50A2C7BDDEE1}"/>
              </a:ext>
            </a:extLst>
          </p:cNvPr>
          <p:cNvSpPr/>
          <p:nvPr/>
        </p:nvSpPr>
        <p:spPr>
          <a:xfrm>
            <a:off x="5557476" y="4815484"/>
            <a:ext cx="5690009" cy="1144288"/>
          </a:xfrm>
          <a:prstGeom prst="rect">
            <a:avLst/>
          </a:prstGeom>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00" cap="none" spc="0" normalizeH="0" baseline="0" noProof="0" dirty="0">
                <a:ln>
                  <a:noFill/>
                </a:ln>
                <a:solidFill>
                  <a:prstClr val="black"/>
                </a:solidFill>
                <a:effectLst/>
                <a:uLnTx/>
                <a:uFillTx/>
                <a:cs typeface="+mn-ea"/>
                <a:sym typeface="+mn-lt"/>
              </a:rPr>
              <a:t>以严格的执纪执法增强制度刚性，充分运用“四种形态”，通过有效处置化解存量、强化监督遏制增量，实现政治效果、纪法效果、社会效果有机统一。</a:t>
            </a:r>
            <a:endParaRPr kumimoji="0" lang="en-US" altLang="zh-CN" sz="1800" b="0" i="0" u="none" strike="noStrike" kern="100" cap="none" spc="0" normalizeH="0" baseline="0" noProof="0" dirty="0">
              <a:ln>
                <a:noFill/>
              </a:ln>
              <a:solidFill>
                <a:prstClr val="black"/>
              </a:solidFill>
              <a:effectLst/>
              <a:uLnTx/>
              <a:uFillTx/>
              <a:cs typeface="+mn-ea"/>
              <a:sym typeface="+mn-lt"/>
            </a:endParaRPr>
          </a:p>
        </p:txBody>
      </p:sp>
    </p:spTree>
    <p:extLst>
      <p:ext uri="{BB962C8B-B14F-4D97-AF65-F5344CB8AC3E}">
        <p14:creationId xmlns:p14="http://schemas.microsoft.com/office/powerpoint/2010/main" val="1695090803"/>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Effect transition="in" filter="fade">
                                      <p:cBhvr>
                                        <p:cTn id="18" dur="1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par>
                                <p:cTn id="24" presetID="31" presetClass="entr" presetSubtype="0" fill="hold" grpId="0" nodeType="withEffect">
                                  <p:stCondLst>
                                    <p:cond delay="0"/>
                                  </p:stCondLst>
                                  <p:iterate type="lt">
                                    <p:tmPct val="476"/>
                                  </p:iterate>
                                  <p:childTnLst>
                                    <p:set>
                                      <p:cBhvr>
                                        <p:cTn id="25" dur="1" fill="hold">
                                          <p:stCondLst>
                                            <p:cond delay="0"/>
                                          </p:stCondLst>
                                        </p:cTn>
                                        <p:tgtEl>
                                          <p:spTgt spid="9"/>
                                        </p:tgtEl>
                                        <p:attrNameLst>
                                          <p:attrName>style.visibility</p:attrName>
                                        </p:attrNameLst>
                                      </p:cBhvr>
                                      <p:to>
                                        <p:strVal val="visible"/>
                                      </p:to>
                                    </p:set>
                                    <p:anim calcmode="lin" valueType="num">
                                      <p:cBhvr>
                                        <p:cTn id="26" dur="750" fill="hold"/>
                                        <p:tgtEl>
                                          <p:spTgt spid="9"/>
                                        </p:tgtEl>
                                        <p:attrNameLst>
                                          <p:attrName>ppt_w</p:attrName>
                                        </p:attrNameLst>
                                      </p:cBhvr>
                                      <p:tavLst>
                                        <p:tav tm="0">
                                          <p:val>
                                            <p:fltVal val="0"/>
                                          </p:val>
                                        </p:tav>
                                        <p:tav tm="100000">
                                          <p:val>
                                            <p:strVal val="#ppt_w"/>
                                          </p:val>
                                        </p:tav>
                                      </p:tavLst>
                                    </p:anim>
                                    <p:anim calcmode="lin" valueType="num">
                                      <p:cBhvr>
                                        <p:cTn id="27" dur="750" fill="hold"/>
                                        <p:tgtEl>
                                          <p:spTgt spid="9"/>
                                        </p:tgtEl>
                                        <p:attrNameLst>
                                          <p:attrName>ppt_h</p:attrName>
                                        </p:attrNameLst>
                                      </p:cBhvr>
                                      <p:tavLst>
                                        <p:tav tm="0">
                                          <p:val>
                                            <p:fltVal val="0"/>
                                          </p:val>
                                        </p:tav>
                                        <p:tav tm="100000">
                                          <p:val>
                                            <p:strVal val="#ppt_h"/>
                                          </p:val>
                                        </p:tav>
                                      </p:tavLst>
                                    </p:anim>
                                    <p:anim calcmode="lin" valueType="num">
                                      <p:cBhvr>
                                        <p:cTn id="28" dur="750" fill="hold"/>
                                        <p:tgtEl>
                                          <p:spTgt spid="9"/>
                                        </p:tgtEl>
                                        <p:attrNameLst>
                                          <p:attrName>style.rotation</p:attrName>
                                        </p:attrNameLst>
                                      </p:cBhvr>
                                      <p:tavLst>
                                        <p:tav tm="0">
                                          <p:val>
                                            <p:fltVal val="90"/>
                                          </p:val>
                                        </p:tav>
                                        <p:tav tm="100000">
                                          <p:val>
                                            <p:fltVal val="0"/>
                                          </p:val>
                                        </p:tav>
                                      </p:tavLst>
                                    </p:anim>
                                    <p:animEffect transition="in" filter="fade">
                                      <p:cBhvr>
                                        <p:cTn id="29" dur="750"/>
                                        <p:tgtEl>
                                          <p:spTgt spid="9"/>
                                        </p:tgtEl>
                                      </p:cBhvr>
                                    </p:animEffect>
                                  </p:childTnLst>
                                </p:cTn>
                              </p:par>
                              <p:par>
                                <p:cTn id="30" presetID="31" presetClass="entr" presetSubtype="0" fill="hold" grpId="0" nodeType="withEffect">
                                  <p:stCondLst>
                                    <p:cond delay="0"/>
                                  </p:stCondLst>
                                  <p:iterate type="lt">
                                    <p:tmPct val="476"/>
                                  </p:iterate>
                                  <p:childTnLst>
                                    <p:set>
                                      <p:cBhvr>
                                        <p:cTn id="31" dur="1" fill="hold">
                                          <p:stCondLst>
                                            <p:cond delay="0"/>
                                          </p:stCondLst>
                                        </p:cTn>
                                        <p:tgtEl>
                                          <p:spTgt spid="10"/>
                                        </p:tgtEl>
                                        <p:attrNameLst>
                                          <p:attrName>style.visibility</p:attrName>
                                        </p:attrNameLst>
                                      </p:cBhvr>
                                      <p:to>
                                        <p:strVal val="visible"/>
                                      </p:to>
                                    </p:set>
                                    <p:anim calcmode="lin" valueType="num">
                                      <p:cBhvr>
                                        <p:cTn id="32" dur="750" fill="hold"/>
                                        <p:tgtEl>
                                          <p:spTgt spid="10"/>
                                        </p:tgtEl>
                                        <p:attrNameLst>
                                          <p:attrName>ppt_w</p:attrName>
                                        </p:attrNameLst>
                                      </p:cBhvr>
                                      <p:tavLst>
                                        <p:tav tm="0">
                                          <p:val>
                                            <p:fltVal val="0"/>
                                          </p:val>
                                        </p:tav>
                                        <p:tav tm="100000">
                                          <p:val>
                                            <p:strVal val="#ppt_w"/>
                                          </p:val>
                                        </p:tav>
                                      </p:tavLst>
                                    </p:anim>
                                    <p:anim calcmode="lin" valueType="num">
                                      <p:cBhvr>
                                        <p:cTn id="33" dur="750" fill="hold"/>
                                        <p:tgtEl>
                                          <p:spTgt spid="10"/>
                                        </p:tgtEl>
                                        <p:attrNameLst>
                                          <p:attrName>ppt_h</p:attrName>
                                        </p:attrNameLst>
                                      </p:cBhvr>
                                      <p:tavLst>
                                        <p:tav tm="0">
                                          <p:val>
                                            <p:fltVal val="0"/>
                                          </p:val>
                                        </p:tav>
                                        <p:tav tm="100000">
                                          <p:val>
                                            <p:strVal val="#ppt_h"/>
                                          </p:val>
                                        </p:tav>
                                      </p:tavLst>
                                    </p:anim>
                                    <p:anim calcmode="lin" valueType="num">
                                      <p:cBhvr>
                                        <p:cTn id="34" dur="750" fill="hold"/>
                                        <p:tgtEl>
                                          <p:spTgt spid="10"/>
                                        </p:tgtEl>
                                        <p:attrNameLst>
                                          <p:attrName>style.rotation</p:attrName>
                                        </p:attrNameLst>
                                      </p:cBhvr>
                                      <p:tavLst>
                                        <p:tav tm="0">
                                          <p:val>
                                            <p:fltVal val="90"/>
                                          </p:val>
                                        </p:tav>
                                        <p:tav tm="100000">
                                          <p:val>
                                            <p:fltVal val="0"/>
                                          </p:val>
                                        </p:tav>
                                      </p:tavLst>
                                    </p:anim>
                                    <p:animEffect transition="in" filter="fade">
                                      <p:cBhvr>
                                        <p:cTn id="35" dur="750"/>
                                        <p:tgtEl>
                                          <p:spTgt spid="10"/>
                                        </p:tgtEl>
                                      </p:cBhvr>
                                    </p:animEffect>
                                  </p:childTnLst>
                                </p:cTn>
                              </p:par>
                              <p:par>
                                <p:cTn id="36" presetID="31" presetClass="entr" presetSubtype="0" fill="hold" grpId="0" nodeType="withEffect">
                                  <p:stCondLst>
                                    <p:cond delay="0"/>
                                  </p:stCondLst>
                                  <p:iterate type="lt">
                                    <p:tmPct val="476"/>
                                  </p:iterate>
                                  <p:childTnLst>
                                    <p:set>
                                      <p:cBhvr>
                                        <p:cTn id="37" dur="1" fill="hold">
                                          <p:stCondLst>
                                            <p:cond delay="0"/>
                                          </p:stCondLst>
                                        </p:cTn>
                                        <p:tgtEl>
                                          <p:spTgt spid="11"/>
                                        </p:tgtEl>
                                        <p:attrNameLst>
                                          <p:attrName>style.visibility</p:attrName>
                                        </p:attrNameLst>
                                      </p:cBhvr>
                                      <p:to>
                                        <p:strVal val="visible"/>
                                      </p:to>
                                    </p:set>
                                    <p:anim calcmode="lin" valueType="num">
                                      <p:cBhvr>
                                        <p:cTn id="38" dur="750" fill="hold"/>
                                        <p:tgtEl>
                                          <p:spTgt spid="11"/>
                                        </p:tgtEl>
                                        <p:attrNameLst>
                                          <p:attrName>ppt_w</p:attrName>
                                        </p:attrNameLst>
                                      </p:cBhvr>
                                      <p:tavLst>
                                        <p:tav tm="0">
                                          <p:val>
                                            <p:fltVal val="0"/>
                                          </p:val>
                                        </p:tav>
                                        <p:tav tm="100000">
                                          <p:val>
                                            <p:strVal val="#ppt_w"/>
                                          </p:val>
                                        </p:tav>
                                      </p:tavLst>
                                    </p:anim>
                                    <p:anim calcmode="lin" valueType="num">
                                      <p:cBhvr>
                                        <p:cTn id="39" dur="750" fill="hold"/>
                                        <p:tgtEl>
                                          <p:spTgt spid="11"/>
                                        </p:tgtEl>
                                        <p:attrNameLst>
                                          <p:attrName>ppt_h</p:attrName>
                                        </p:attrNameLst>
                                      </p:cBhvr>
                                      <p:tavLst>
                                        <p:tav tm="0">
                                          <p:val>
                                            <p:fltVal val="0"/>
                                          </p:val>
                                        </p:tav>
                                        <p:tav tm="100000">
                                          <p:val>
                                            <p:strVal val="#ppt_h"/>
                                          </p:val>
                                        </p:tav>
                                      </p:tavLst>
                                    </p:anim>
                                    <p:anim calcmode="lin" valueType="num">
                                      <p:cBhvr>
                                        <p:cTn id="40" dur="750" fill="hold"/>
                                        <p:tgtEl>
                                          <p:spTgt spid="11"/>
                                        </p:tgtEl>
                                        <p:attrNameLst>
                                          <p:attrName>style.rotation</p:attrName>
                                        </p:attrNameLst>
                                      </p:cBhvr>
                                      <p:tavLst>
                                        <p:tav tm="0">
                                          <p:val>
                                            <p:fltVal val="90"/>
                                          </p:val>
                                        </p:tav>
                                        <p:tav tm="100000">
                                          <p:val>
                                            <p:fltVal val="0"/>
                                          </p:val>
                                        </p:tav>
                                      </p:tavLst>
                                    </p:anim>
                                    <p:animEffect transition="in" filter="fade">
                                      <p:cBhvr>
                                        <p:cTn id="41"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4" grpId="0" animBg="1"/>
      <p:bldP spid="6" grpId="0" animBg="1"/>
      <p:bldP spid="7" grpId="0" animBg="1"/>
      <p:bldP spid="9" grpId="0" animBg="1"/>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3" y="399245"/>
            <a:ext cx="10732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着力解决党自身存在的突出问题不断把自我革命推向深入</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矩形: 圆角 18">
            <a:extLst>
              <a:ext uri="{FF2B5EF4-FFF2-40B4-BE49-F238E27FC236}">
                <a16:creationId xmlns:a16="http://schemas.microsoft.com/office/drawing/2014/main" xmlns="" id="{E6049B1E-79FC-4A8E-A632-6F42CD5CAD12}"/>
              </a:ext>
            </a:extLst>
          </p:cNvPr>
          <p:cNvSpPr/>
          <p:nvPr/>
        </p:nvSpPr>
        <p:spPr>
          <a:xfrm>
            <a:off x="1315673" y="2120821"/>
            <a:ext cx="10083926" cy="640778"/>
          </a:xfrm>
          <a:prstGeom prst="roundRect">
            <a:avLst>
              <a:gd name="adj" fmla="val 0"/>
            </a:avLst>
          </a:prstGeom>
          <a:noFill/>
          <a:ln w="127000" cap="flat" cmpd="sng" algn="ctr">
            <a:noFill/>
            <a:prstDash val="solid"/>
            <a:miter lim="800000"/>
          </a:ln>
          <a:effectLst/>
        </p:spPr>
        <p:txBody>
          <a:bodyPr rtlCol="0" anchor="ctr"/>
          <a:lstStyle/>
          <a:p>
            <a:pPr lvl="0">
              <a:defRPr/>
            </a:pPr>
            <a:r>
              <a:rPr lang="zh-CN" altLang="en-US" sz="2400" b="1" kern="100" dirty="0">
                <a:solidFill>
                  <a:srgbClr val="C00000"/>
                </a:solidFill>
                <a:cs typeface="+mn-ea"/>
                <a:sym typeface="+mn-lt"/>
              </a:rPr>
              <a:t>完善和发展党内制度，形成全面从严治党的长效机制</a:t>
            </a:r>
          </a:p>
        </p:txBody>
      </p:sp>
      <p:sp>
        <p:nvSpPr>
          <p:cNvPr id="6" name="矩形 5">
            <a:extLst>
              <a:ext uri="{FF2B5EF4-FFF2-40B4-BE49-F238E27FC236}">
                <a16:creationId xmlns:a16="http://schemas.microsoft.com/office/drawing/2014/main" xmlns="" id="{101B4749-35CD-4720-9225-B3F20A01E536}"/>
              </a:ext>
            </a:extLst>
          </p:cNvPr>
          <p:cNvSpPr/>
          <p:nvPr/>
        </p:nvSpPr>
        <p:spPr>
          <a:xfrm>
            <a:off x="923218" y="1840456"/>
            <a:ext cx="10345563" cy="41739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7">
            <a:extLst>
              <a:ext uri="{FF2B5EF4-FFF2-40B4-BE49-F238E27FC236}">
                <a16:creationId xmlns:a16="http://schemas.microsoft.com/office/drawing/2014/main" xmlns="" id="{8CF6B5E2-D50C-4C5D-96A3-F3D782B2113A}"/>
              </a:ext>
            </a:extLst>
          </p:cNvPr>
          <p:cNvSpPr/>
          <p:nvPr/>
        </p:nvSpPr>
        <p:spPr>
          <a:xfrm>
            <a:off x="1399870" y="1551322"/>
            <a:ext cx="1102198" cy="52816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05</a:t>
            </a:r>
            <a:endParaRPr lang="zh-CN" altLang="en-US" sz="3200" b="1" dirty="0">
              <a:solidFill>
                <a:schemeClr val="bg1"/>
              </a:solidFill>
              <a:cs typeface="+mn-ea"/>
              <a:sym typeface="+mn-lt"/>
            </a:endParaRPr>
          </a:p>
        </p:txBody>
      </p:sp>
      <p:sp>
        <p:nvSpPr>
          <p:cNvPr id="9" name="Aitds3">
            <a:extLst>
              <a:ext uri="{FF2B5EF4-FFF2-40B4-BE49-F238E27FC236}">
                <a16:creationId xmlns:a16="http://schemas.microsoft.com/office/drawing/2014/main" xmlns="" id="{B0727F42-4A90-4129-A603-F0E4ECE1CF9D}"/>
              </a:ext>
            </a:extLst>
          </p:cNvPr>
          <p:cNvSpPr/>
          <p:nvPr/>
        </p:nvSpPr>
        <p:spPr>
          <a:xfrm>
            <a:off x="1317869" y="2761599"/>
            <a:ext cx="9558458" cy="2929263"/>
          </a:xfrm>
          <a:prstGeom prst="rect">
            <a:avLst/>
          </a:prstGeom>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坚持制度治党、依规治党，完善全面从严治党制度。</a:t>
            </a:r>
          </a:p>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健全党的领导制度体系，把党的领导落实到各领域各方面各环节。</a:t>
            </a:r>
          </a:p>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建立不忘初心、牢记使命的制度，使广大党员、干部始终做到初心如磐、使命在肩。</a:t>
            </a:r>
          </a:p>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贯彻新时代党的组织路线，健全党的组织体系，不断增强各级党组织的创造力、凝聚力、战斗力。</a:t>
            </a:r>
          </a:p>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构建一套行之有效的权力监督制度和执纪执法体系。</a:t>
            </a:r>
          </a:p>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继续健全制度、完善体系，使监督体系契合党的领导体制，融入国家治理体系。</a:t>
            </a:r>
          </a:p>
          <a:p>
            <a:pPr marL="285750" marR="0" lvl="0" indent="-285750" algn="just"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用严明的纪律维护制度，增强纪律约束力和制度执行力，维护制度权威，保障制度运行。</a:t>
            </a:r>
            <a:endParaRPr kumimoji="0" lang="zh-CN" altLang="en-US" sz="1800" b="0" i="0" u="none" strike="noStrike" kern="1200" cap="none" spc="0" normalizeH="0" baseline="0" noProof="0" dirty="0">
              <a:ln>
                <a:noFill/>
              </a:ln>
              <a:solidFill>
                <a:srgbClr val="C00000"/>
              </a:solidFill>
              <a:effectLst/>
              <a:uLnTx/>
              <a:uFillTx/>
              <a:cs typeface="+mn-ea"/>
              <a:sym typeface="+mn-lt"/>
            </a:endParaRPr>
          </a:p>
        </p:txBody>
      </p:sp>
    </p:spTree>
    <p:extLst>
      <p:ext uri="{BB962C8B-B14F-4D97-AF65-F5344CB8AC3E}">
        <p14:creationId xmlns:p14="http://schemas.microsoft.com/office/powerpoint/2010/main" val="1385395273"/>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Effect transition="in" filter="fade">
                                      <p:cBhvr>
                                        <p:cTn id="18" dur="1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500"/>
                            </p:stCondLst>
                            <p:childTnLst>
                              <p:par>
                                <p:cTn id="25" presetID="22"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4" grpId="0" animBg="1"/>
      <p:bldP spid="6" grpId="0" animBg="1"/>
      <p:bldP spid="7" grpId="0" animBg="1"/>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a16="http://schemas.microsoft.com/office/drawing/2014/main" xmlns="" id="{F27F1ACD-647E-4D59-9336-BD3F9633DB11}"/>
              </a:ext>
            </a:extLst>
          </p:cNvPr>
          <p:cNvPicPr>
            <a:picLocks noChangeAspect="1"/>
          </p:cNvPicPr>
          <p:nvPr/>
        </p:nvPicPr>
        <p:blipFill rotWithShape="1">
          <a:blip r:embed="rId2">
            <a:extLst>
              <a:ext uri="{28A0092B-C50C-407E-A947-70E740481C1C}">
                <a14:useLocalDpi xmlns:a14="http://schemas.microsoft.com/office/drawing/2010/main" val="0"/>
              </a:ext>
            </a:extLst>
          </a:blip>
          <a:srcRect t="20379" r="45184"/>
          <a:stretch/>
        </p:blipFill>
        <p:spPr>
          <a:xfrm>
            <a:off x="-74253" y="-301498"/>
            <a:ext cx="2608012" cy="2497137"/>
          </a:xfrm>
          <a:prstGeom prst="rect">
            <a:avLst/>
          </a:prstGeom>
        </p:spPr>
      </p:pic>
      <p:pic>
        <p:nvPicPr>
          <p:cNvPr id="7" name="图片 6">
            <a:extLst>
              <a:ext uri="{FF2B5EF4-FFF2-40B4-BE49-F238E27FC236}">
                <a16:creationId xmlns:a16="http://schemas.microsoft.com/office/drawing/2014/main" xmlns="" id="{2E345C8E-CBD3-44CC-B675-63BE7184C8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459506" y="270455"/>
            <a:ext cx="7272985" cy="1647305"/>
          </a:xfrm>
          <a:prstGeom prst="rect">
            <a:avLst/>
          </a:prstGeom>
        </p:spPr>
      </p:pic>
      <p:sp>
        <p:nvSpPr>
          <p:cNvPr id="4" name="矩形 3">
            <a:extLst>
              <a:ext uri="{FF2B5EF4-FFF2-40B4-BE49-F238E27FC236}">
                <a16:creationId xmlns:a16="http://schemas.microsoft.com/office/drawing/2014/main" xmlns="" id="{DF9DF295-CE09-4C73-8900-D5D67124FFBE}"/>
              </a:ext>
            </a:extLst>
          </p:cNvPr>
          <p:cNvSpPr/>
          <p:nvPr/>
        </p:nvSpPr>
        <p:spPr>
          <a:xfrm>
            <a:off x="0" y="1867438"/>
            <a:ext cx="12192000" cy="2628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DD407906-58A9-41E4-9704-F3B28F986BDC}"/>
              </a:ext>
            </a:extLst>
          </p:cNvPr>
          <p:cNvSpPr/>
          <p:nvPr/>
        </p:nvSpPr>
        <p:spPr>
          <a:xfrm>
            <a:off x="1771739" y="2144951"/>
            <a:ext cx="8648521" cy="2123658"/>
          </a:xfrm>
          <a:prstGeom prst="rect">
            <a:avLst/>
          </a:prstGeom>
        </p:spPr>
        <p:txBody>
          <a:bodyPr wrap="none">
            <a:spAutoFit/>
          </a:bodyPr>
          <a:lstStyle/>
          <a:p>
            <a:pPr lvl="0" algn="ctr"/>
            <a:r>
              <a:rPr lang="zh-CN" altLang="en-US" sz="6600" b="1" dirty="0">
                <a:solidFill>
                  <a:schemeClr val="bg1"/>
                </a:solidFill>
                <a:latin typeface="思源宋体 CN Heavy" panose="02020900000000000000" pitchFamily="18" charset="-122"/>
                <a:ea typeface="思源宋体 CN Heavy" panose="02020900000000000000" pitchFamily="18" charset="-122"/>
              </a:rPr>
              <a:t>将新时代党的</a:t>
            </a:r>
          </a:p>
          <a:p>
            <a:pPr lvl="0" algn="ctr"/>
            <a:r>
              <a:rPr lang="zh-CN" altLang="en-US" sz="6600" b="1" dirty="0">
                <a:solidFill>
                  <a:schemeClr val="bg1"/>
                </a:solidFill>
                <a:latin typeface="思源宋体 CN Heavy" panose="02020900000000000000" pitchFamily="18" charset="-122"/>
                <a:ea typeface="思源宋体 CN Heavy" panose="02020900000000000000" pitchFamily="18" charset="-122"/>
              </a:rPr>
              <a:t>伟大自我革命进行到底</a:t>
            </a:r>
          </a:p>
        </p:txBody>
      </p:sp>
      <p:sp>
        <p:nvSpPr>
          <p:cNvPr id="6" name="文本框 8">
            <a:extLst>
              <a:ext uri="{FF2B5EF4-FFF2-40B4-BE49-F238E27FC236}">
                <a16:creationId xmlns:a16="http://schemas.microsoft.com/office/drawing/2014/main" xmlns="" id="{52360E80-C4E6-4361-A9C7-9612F5B7F913}"/>
              </a:ext>
            </a:extLst>
          </p:cNvPr>
          <p:cNvSpPr txBox="1"/>
          <p:nvPr/>
        </p:nvSpPr>
        <p:spPr>
          <a:xfrm>
            <a:off x="1511978" y="4890473"/>
            <a:ext cx="8857200" cy="400061"/>
          </a:xfrm>
          <a:prstGeom prst="rect">
            <a:avLst/>
          </a:prstGeom>
          <a:noFill/>
        </p:spPr>
        <p:txBody>
          <a:bodyPr wrap="square" lIns="121873" tIns="60936" rIns="121873" bIns="60936">
            <a:spAutoFit/>
          </a:bodyPr>
          <a:lstStyle/>
          <a:p>
            <a:pPr lvl="0" algn="ctr">
              <a:defRPr/>
            </a:pPr>
            <a:r>
              <a:rPr lang="en-US" altLang="zh-CN" kern="0" dirty="0">
                <a:solidFill>
                  <a:srgbClr val="C00000"/>
                </a:solidFill>
                <a:latin typeface="微软雅黑" panose="020B0503020204020204" pitchFamily="34" charset="-122"/>
                <a:ea typeface="微软雅黑" panose="020B0503020204020204" pitchFamily="34" charset="-122"/>
              </a:rPr>
              <a:t>《</a:t>
            </a:r>
            <a:r>
              <a:rPr lang="zh-CN" altLang="en-US" kern="0" dirty="0">
                <a:solidFill>
                  <a:srgbClr val="C00000"/>
                </a:solidFill>
                <a:latin typeface="微软雅黑" panose="020B0503020204020204" pitchFamily="34" charset="-122"/>
                <a:ea typeface="微软雅黑" panose="020B0503020204020204" pitchFamily="34" charset="-122"/>
              </a:rPr>
              <a:t>治国理政</a:t>
            </a:r>
            <a:r>
              <a:rPr lang="en-US" altLang="zh-CN" kern="0" dirty="0">
                <a:solidFill>
                  <a:srgbClr val="C00000"/>
                </a:solidFill>
                <a:latin typeface="微软雅黑" panose="020B0503020204020204" pitchFamily="34" charset="-122"/>
                <a:ea typeface="微软雅黑" panose="020B0503020204020204" pitchFamily="34" charset="-122"/>
              </a:rPr>
              <a:t>》</a:t>
            </a:r>
            <a:r>
              <a:rPr lang="zh-CN" altLang="en-US" kern="0" dirty="0">
                <a:solidFill>
                  <a:srgbClr val="C00000"/>
                </a:solidFill>
                <a:latin typeface="微软雅黑" panose="020B0503020204020204" pitchFamily="34" charset="-122"/>
                <a:ea typeface="微软雅黑" panose="020B0503020204020204" pitchFamily="34" charset="-122"/>
              </a:rPr>
              <a:t>第三卷专题学习之不忘初心、牢记使命，把党的自我革命推向深入</a:t>
            </a:r>
          </a:p>
        </p:txBody>
      </p:sp>
      <p:cxnSp>
        <p:nvCxnSpPr>
          <p:cNvPr id="8" name="直接连接符 7">
            <a:extLst>
              <a:ext uri="{FF2B5EF4-FFF2-40B4-BE49-F238E27FC236}">
                <a16:creationId xmlns:a16="http://schemas.microsoft.com/office/drawing/2014/main" xmlns="" id="{D2F7F910-5809-41DC-AD06-2D5DC3B8AB77}"/>
              </a:ext>
            </a:extLst>
          </p:cNvPr>
          <p:cNvCxnSpPr>
            <a:cxnSpLocks/>
          </p:cNvCxnSpPr>
          <p:nvPr/>
        </p:nvCxnSpPr>
        <p:spPr>
          <a:xfrm>
            <a:off x="1982033" y="4813200"/>
            <a:ext cx="796860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0" name="组合 9">
            <a:extLst>
              <a:ext uri="{FF2B5EF4-FFF2-40B4-BE49-F238E27FC236}">
                <a16:creationId xmlns:a16="http://schemas.microsoft.com/office/drawing/2014/main" xmlns="" id="{70778894-EBE0-431F-8A34-7D3B733F981B}"/>
              </a:ext>
            </a:extLst>
          </p:cNvPr>
          <p:cNvGrpSpPr/>
          <p:nvPr/>
        </p:nvGrpSpPr>
        <p:grpSpPr>
          <a:xfrm>
            <a:off x="3305246" y="5813380"/>
            <a:ext cx="416937" cy="416934"/>
            <a:chOff x="891974" y="4415843"/>
            <a:chExt cx="450443" cy="450443"/>
          </a:xfrm>
        </p:grpSpPr>
        <p:sp>
          <p:nvSpPr>
            <p:cNvPr id="11" name="椭圆 10">
              <a:extLst>
                <a:ext uri="{FF2B5EF4-FFF2-40B4-BE49-F238E27FC236}">
                  <a16:creationId xmlns:a16="http://schemas.microsoft.com/office/drawing/2014/main" xmlns="" id="{9E8B1D41-F52C-4EAD-BA83-D0A4A5BC3B9B}"/>
                </a:ext>
              </a:extLst>
            </p:cNvPr>
            <p:cNvSpPr/>
            <p:nvPr/>
          </p:nvSpPr>
          <p:spPr>
            <a:xfrm>
              <a:off x="891974" y="4415843"/>
              <a:ext cx="450443" cy="450443"/>
            </a:xfrm>
            <a:prstGeom prst="ellipse">
              <a:avLst/>
            </a:prstGeom>
            <a:noFill/>
            <a:ln w="12700" cap="flat" cmpd="sng" algn="ctr">
              <a:solidFill>
                <a:srgbClr val="C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 name="椭圆 39">
              <a:extLst>
                <a:ext uri="{FF2B5EF4-FFF2-40B4-BE49-F238E27FC236}">
                  <a16:creationId xmlns:a16="http://schemas.microsoft.com/office/drawing/2014/main" xmlns="" id="{377B9F5D-94ED-4C69-B61A-AB1F395284E4}"/>
                </a:ext>
              </a:extLst>
            </p:cNvPr>
            <p:cNvSpPr/>
            <p:nvPr/>
          </p:nvSpPr>
          <p:spPr>
            <a:xfrm>
              <a:off x="993275" y="4502064"/>
              <a:ext cx="247839" cy="27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rgbClr val="C000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3" name="文本框 12">
            <a:extLst>
              <a:ext uri="{FF2B5EF4-FFF2-40B4-BE49-F238E27FC236}">
                <a16:creationId xmlns:a16="http://schemas.microsoft.com/office/drawing/2014/main" xmlns="" id="{FFD87499-82A4-4513-B03D-3E7AB3C24405}"/>
              </a:ext>
            </a:extLst>
          </p:cNvPr>
          <p:cNvSpPr txBox="1"/>
          <p:nvPr/>
        </p:nvSpPr>
        <p:spPr>
          <a:xfrm>
            <a:off x="3776053" y="5880659"/>
            <a:ext cx="1782860" cy="338554"/>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rPr>
              <a:t>宣讲人</a:t>
            </a:r>
            <a:r>
              <a:rPr kumimoji="0" lang="zh-CN" altLang="en-US" sz="1600" b="0" i="0" u="none" strike="noStrike" kern="0" cap="none" spc="0" normalizeH="0" baseline="0" noProof="0" dirty="0" smtClean="0">
                <a:ln>
                  <a:noFill/>
                </a:ln>
                <a:solidFill>
                  <a:srgbClr val="E7E6E6">
                    <a:lumMod val="25000"/>
                  </a:srgbClr>
                </a:solidFill>
                <a:effectLst/>
                <a:uLnTx/>
                <a:uFillTx/>
                <a:latin typeface="微软雅黑" panose="020B0503020204020204" pitchFamily="34" charset="-122"/>
                <a:ea typeface="微软雅黑" panose="020B0503020204020204" pitchFamily="34" charset="-122"/>
              </a:rPr>
              <a:t>：</a:t>
            </a:r>
            <a:r>
              <a:rPr lang="zh-CN" altLang="en-US" sz="1600" kern="0" dirty="0">
                <a:solidFill>
                  <a:srgbClr val="E7E6E6">
                    <a:lumMod val="25000"/>
                  </a:srgbClr>
                </a:solidFill>
                <a:latin typeface="微软雅黑" panose="020B0503020204020204" pitchFamily="34" charset="-122"/>
                <a:ea typeface="微软雅黑" panose="020B0503020204020204" pitchFamily="34" charset="-122"/>
              </a:rPr>
              <a:t>优</a:t>
            </a:r>
            <a:r>
              <a:rPr lang="zh-CN" altLang="en-US" sz="1600" kern="0" dirty="0" smtClean="0">
                <a:solidFill>
                  <a:srgbClr val="E7E6E6">
                    <a:lumMod val="25000"/>
                  </a:srgbClr>
                </a:solidFill>
                <a:latin typeface="微软雅黑" panose="020B0503020204020204" pitchFamily="34" charset="-122"/>
                <a:ea typeface="微软雅黑" panose="020B0503020204020204" pitchFamily="34" charset="-122"/>
              </a:rPr>
              <a:t>品</a:t>
            </a:r>
            <a:r>
              <a:rPr lang="en-US" altLang="zh-CN" sz="1600" kern="0" dirty="0" smtClean="0">
                <a:solidFill>
                  <a:srgbClr val="E7E6E6">
                    <a:lumMod val="25000"/>
                  </a:srgbClr>
                </a:solidFill>
                <a:latin typeface="微软雅黑" panose="020B0503020204020204" pitchFamily="34" charset="-122"/>
                <a:ea typeface="微软雅黑" panose="020B0503020204020204" pitchFamily="34" charset="-122"/>
              </a:rPr>
              <a:t>PPT</a:t>
            </a:r>
            <a:endParaRPr kumimoji="0" lang="zh-CN" altLang="en-US" sz="1600" b="0" i="0" u="none" strike="noStrike" kern="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endParaRPr>
          </a:p>
        </p:txBody>
      </p:sp>
      <p:grpSp>
        <p:nvGrpSpPr>
          <p:cNvPr id="14" name="组合 13">
            <a:extLst>
              <a:ext uri="{FF2B5EF4-FFF2-40B4-BE49-F238E27FC236}">
                <a16:creationId xmlns:a16="http://schemas.microsoft.com/office/drawing/2014/main" xmlns="" id="{83AB4095-4998-42A1-B321-6878C30F70CD}"/>
              </a:ext>
            </a:extLst>
          </p:cNvPr>
          <p:cNvGrpSpPr/>
          <p:nvPr/>
        </p:nvGrpSpPr>
        <p:grpSpPr>
          <a:xfrm>
            <a:off x="6334993" y="5813208"/>
            <a:ext cx="416937" cy="416934"/>
            <a:chOff x="891974" y="4415843"/>
            <a:chExt cx="450443" cy="450443"/>
          </a:xfrm>
        </p:grpSpPr>
        <p:sp>
          <p:nvSpPr>
            <p:cNvPr id="15" name="椭圆 14">
              <a:extLst>
                <a:ext uri="{FF2B5EF4-FFF2-40B4-BE49-F238E27FC236}">
                  <a16:creationId xmlns:a16="http://schemas.microsoft.com/office/drawing/2014/main" xmlns="" id="{787A1DFA-F5FA-4971-8E2F-5286608DBF09}"/>
                </a:ext>
              </a:extLst>
            </p:cNvPr>
            <p:cNvSpPr/>
            <p:nvPr/>
          </p:nvSpPr>
          <p:spPr>
            <a:xfrm>
              <a:off x="891974" y="4415843"/>
              <a:ext cx="450443" cy="450443"/>
            </a:xfrm>
            <a:prstGeom prst="ellipse">
              <a:avLst/>
            </a:prstGeom>
            <a:noFill/>
            <a:ln w="12700" cap="flat" cmpd="sng" algn="ctr">
              <a:solidFill>
                <a:srgbClr val="C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6" name="椭圆 44">
              <a:extLst>
                <a:ext uri="{FF2B5EF4-FFF2-40B4-BE49-F238E27FC236}">
                  <a16:creationId xmlns:a16="http://schemas.microsoft.com/office/drawing/2014/main" xmlns="" id="{8F04E875-A2A5-4015-9BF6-91BA4A0A3C7D}"/>
                </a:ext>
              </a:extLst>
            </p:cNvPr>
            <p:cNvSpPr/>
            <p:nvPr/>
          </p:nvSpPr>
          <p:spPr>
            <a:xfrm>
              <a:off x="978196" y="4510710"/>
              <a:ext cx="278000" cy="260708"/>
            </a:xfrm>
            <a:custGeom>
              <a:avLst/>
              <a:gdLst>
                <a:gd name="connsiteX0" fmla="*/ 249749 w 331788"/>
                <a:gd name="connsiteY0" fmla="*/ 163513 h 311151"/>
                <a:gd name="connsiteX1" fmla="*/ 243291 w 331788"/>
                <a:gd name="connsiteY1" fmla="*/ 171424 h 311151"/>
                <a:gd name="connsiteX2" fmla="*/ 243291 w 331788"/>
                <a:gd name="connsiteY2" fmla="*/ 218888 h 311151"/>
                <a:gd name="connsiteX3" fmla="*/ 238125 w 331788"/>
                <a:gd name="connsiteY3" fmla="*/ 229435 h 311151"/>
                <a:gd name="connsiteX4" fmla="*/ 249749 w 331788"/>
                <a:gd name="connsiteY4" fmla="*/ 241301 h 311151"/>
                <a:gd name="connsiteX5" fmla="*/ 260081 w 331788"/>
                <a:gd name="connsiteY5" fmla="*/ 236027 h 311151"/>
                <a:gd name="connsiteX6" fmla="*/ 288495 w 331788"/>
                <a:gd name="connsiteY6" fmla="*/ 236027 h 311151"/>
                <a:gd name="connsiteX7" fmla="*/ 307868 w 331788"/>
                <a:gd name="connsiteY7" fmla="*/ 236027 h 311151"/>
                <a:gd name="connsiteX8" fmla="*/ 314325 w 331788"/>
                <a:gd name="connsiteY8" fmla="*/ 229435 h 311151"/>
                <a:gd name="connsiteX9" fmla="*/ 307868 w 331788"/>
                <a:gd name="connsiteY9" fmla="*/ 221525 h 311151"/>
                <a:gd name="connsiteX10" fmla="*/ 260081 w 331788"/>
                <a:gd name="connsiteY10" fmla="*/ 221525 h 311151"/>
                <a:gd name="connsiteX11" fmla="*/ 257498 w 331788"/>
                <a:gd name="connsiteY11" fmla="*/ 218888 h 311151"/>
                <a:gd name="connsiteX12" fmla="*/ 257498 w 331788"/>
                <a:gd name="connsiteY12" fmla="*/ 171424 h 311151"/>
                <a:gd name="connsiteX13" fmla="*/ 249749 w 331788"/>
                <a:gd name="connsiteY13" fmla="*/ 163513 h 311151"/>
                <a:gd name="connsiteX14" fmla="*/ 250178 w 331788"/>
                <a:gd name="connsiteY14" fmla="*/ 147638 h 311151"/>
                <a:gd name="connsiteX15" fmla="*/ 289040 w 331788"/>
                <a:gd name="connsiteY15" fmla="*/ 158020 h 311151"/>
                <a:gd name="connsiteX16" fmla="*/ 331788 w 331788"/>
                <a:gd name="connsiteY16" fmla="*/ 229395 h 311151"/>
                <a:gd name="connsiteX17" fmla="*/ 250178 w 331788"/>
                <a:gd name="connsiteY17" fmla="*/ 311151 h 311151"/>
                <a:gd name="connsiteX18" fmla="*/ 175044 w 331788"/>
                <a:gd name="connsiteY18" fmla="*/ 260540 h 311151"/>
                <a:gd name="connsiteX19" fmla="*/ 169863 w 331788"/>
                <a:gd name="connsiteY19" fmla="*/ 229395 h 311151"/>
                <a:gd name="connsiteX20" fmla="*/ 250178 w 331788"/>
                <a:gd name="connsiteY20" fmla="*/ 147638 h 311151"/>
                <a:gd name="connsiteX21" fmla="*/ 22336 w 331788"/>
                <a:gd name="connsiteY21" fmla="*/ 44450 h 311151"/>
                <a:gd name="connsiteX22" fmla="*/ 15875 w 331788"/>
                <a:gd name="connsiteY22" fmla="*/ 49630 h 311151"/>
                <a:gd name="connsiteX23" fmla="*/ 15875 w 331788"/>
                <a:gd name="connsiteY23" fmla="*/ 93663 h 311151"/>
                <a:gd name="connsiteX24" fmla="*/ 273050 w 331788"/>
                <a:gd name="connsiteY24" fmla="*/ 93663 h 311151"/>
                <a:gd name="connsiteX25" fmla="*/ 273050 w 331788"/>
                <a:gd name="connsiteY25" fmla="*/ 49630 h 311151"/>
                <a:gd name="connsiteX26" fmla="*/ 267881 w 331788"/>
                <a:gd name="connsiteY26" fmla="*/ 44450 h 311151"/>
                <a:gd name="connsiteX27" fmla="*/ 245911 w 331788"/>
                <a:gd name="connsiteY27" fmla="*/ 44450 h 311151"/>
                <a:gd name="connsiteX28" fmla="*/ 245911 w 331788"/>
                <a:gd name="connsiteY28" fmla="*/ 53515 h 311151"/>
                <a:gd name="connsiteX29" fmla="*/ 231695 w 331788"/>
                <a:gd name="connsiteY29" fmla="*/ 67761 h 311151"/>
                <a:gd name="connsiteX30" fmla="*/ 212310 w 331788"/>
                <a:gd name="connsiteY30" fmla="*/ 67761 h 311151"/>
                <a:gd name="connsiteX31" fmla="*/ 198094 w 331788"/>
                <a:gd name="connsiteY31" fmla="*/ 53515 h 311151"/>
                <a:gd name="connsiteX32" fmla="*/ 198094 w 331788"/>
                <a:gd name="connsiteY32" fmla="*/ 44450 h 311151"/>
                <a:gd name="connsiteX33" fmla="*/ 168370 w 331788"/>
                <a:gd name="connsiteY33" fmla="*/ 44450 h 311151"/>
                <a:gd name="connsiteX34" fmla="*/ 168370 w 331788"/>
                <a:gd name="connsiteY34" fmla="*/ 53515 h 311151"/>
                <a:gd name="connsiteX35" fmla="*/ 154155 w 331788"/>
                <a:gd name="connsiteY35" fmla="*/ 67761 h 311151"/>
                <a:gd name="connsiteX36" fmla="*/ 134770 w 331788"/>
                <a:gd name="connsiteY36" fmla="*/ 67761 h 311151"/>
                <a:gd name="connsiteX37" fmla="*/ 120554 w 331788"/>
                <a:gd name="connsiteY37" fmla="*/ 53515 h 311151"/>
                <a:gd name="connsiteX38" fmla="*/ 120554 w 331788"/>
                <a:gd name="connsiteY38" fmla="*/ 44450 h 311151"/>
                <a:gd name="connsiteX39" fmla="*/ 92123 w 331788"/>
                <a:gd name="connsiteY39" fmla="*/ 44450 h 311151"/>
                <a:gd name="connsiteX40" fmla="*/ 92123 w 331788"/>
                <a:gd name="connsiteY40" fmla="*/ 53515 h 311151"/>
                <a:gd name="connsiteX41" fmla="*/ 77907 w 331788"/>
                <a:gd name="connsiteY41" fmla="*/ 67761 h 311151"/>
                <a:gd name="connsiteX42" fmla="*/ 58522 w 331788"/>
                <a:gd name="connsiteY42" fmla="*/ 67761 h 311151"/>
                <a:gd name="connsiteX43" fmla="*/ 44306 w 331788"/>
                <a:gd name="connsiteY43" fmla="*/ 53515 h 311151"/>
                <a:gd name="connsiteX44" fmla="*/ 44306 w 331788"/>
                <a:gd name="connsiteY44" fmla="*/ 44450 h 311151"/>
                <a:gd name="connsiteX45" fmla="*/ 22336 w 331788"/>
                <a:gd name="connsiteY45" fmla="*/ 44450 h 311151"/>
                <a:gd name="connsiteX46" fmla="*/ 58303 w 331788"/>
                <a:gd name="connsiteY46" fmla="*/ 0 h 311151"/>
                <a:gd name="connsiteX47" fmla="*/ 77737 w 331788"/>
                <a:gd name="connsiteY47" fmla="*/ 0 h 311151"/>
                <a:gd name="connsiteX48" fmla="*/ 91989 w 331788"/>
                <a:gd name="connsiteY48" fmla="*/ 14248 h 311151"/>
                <a:gd name="connsiteX49" fmla="*/ 91989 w 331788"/>
                <a:gd name="connsiteY49" fmla="*/ 29791 h 311151"/>
                <a:gd name="connsiteX50" fmla="*/ 120493 w 331788"/>
                <a:gd name="connsiteY50" fmla="*/ 29791 h 311151"/>
                <a:gd name="connsiteX51" fmla="*/ 120493 w 331788"/>
                <a:gd name="connsiteY51" fmla="*/ 14248 h 311151"/>
                <a:gd name="connsiteX52" fmla="*/ 134745 w 331788"/>
                <a:gd name="connsiteY52" fmla="*/ 0 h 311151"/>
                <a:gd name="connsiteX53" fmla="*/ 154179 w 331788"/>
                <a:gd name="connsiteY53" fmla="*/ 0 h 311151"/>
                <a:gd name="connsiteX54" fmla="*/ 168431 w 331788"/>
                <a:gd name="connsiteY54" fmla="*/ 14248 h 311151"/>
                <a:gd name="connsiteX55" fmla="*/ 168431 w 331788"/>
                <a:gd name="connsiteY55" fmla="*/ 29791 h 311151"/>
                <a:gd name="connsiteX56" fmla="*/ 198231 w 331788"/>
                <a:gd name="connsiteY56" fmla="*/ 29791 h 311151"/>
                <a:gd name="connsiteX57" fmla="*/ 198231 w 331788"/>
                <a:gd name="connsiteY57" fmla="*/ 14248 h 311151"/>
                <a:gd name="connsiteX58" fmla="*/ 212483 w 331788"/>
                <a:gd name="connsiteY58" fmla="*/ 0 h 311151"/>
                <a:gd name="connsiteX59" fmla="*/ 231917 w 331788"/>
                <a:gd name="connsiteY59" fmla="*/ 0 h 311151"/>
                <a:gd name="connsiteX60" fmla="*/ 246170 w 331788"/>
                <a:gd name="connsiteY60" fmla="*/ 14248 h 311151"/>
                <a:gd name="connsiteX61" fmla="*/ 246170 w 331788"/>
                <a:gd name="connsiteY61" fmla="*/ 29791 h 311151"/>
                <a:gd name="connsiteX62" fmla="*/ 268195 w 331788"/>
                <a:gd name="connsiteY62" fmla="*/ 29791 h 311151"/>
                <a:gd name="connsiteX63" fmla="*/ 288925 w 331788"/>
                <a:gd name="connsiteY63" fmla="*/ 50516 h 311151"/>
                <a:gd name="connsiteX64" fmla="*/ 288925 w 331788"/>
                <a:gd name="connsiteY64" fmla="*/ 146366 h 311151"/>
                <a:gd name="connsiteX65" fmla="*/ 286334 w 331788"/>
                <a:gd name="connsiteY65" fmla="*/ 143775 h 311151"/>
                <a:gd name="connsiteX66" fmla="*/ 250056 w 331788"/>
                <a:gd name="connsiteY66" fmla="*/ 137299 h 311151"/>
                <a:gd name="connsiteX67" fmla="*/ 215074 w 331788"/>
                <a:gd name="connsiteY67" fmla="*/ 143775 h 311151"/>
                <a:gd name="connsiteX68" fmla="*/ 185275 w 331788"/>
                <a:gd name="connsiteY68" fmla="*/ 164500 h 311151"/>
                <a:gd name="connsiteX69" fmla="*/ 165840 w 331788"/>
                <a:gd name="connsiteY69" fmla="*/ 192996 h 311151"/>
                <a:gd name="connsiteX70" fmla="*/ 158066 w 331788"/>
                <a:gd name="connsiteY70" fmla="*/ 229264 h 311151"/>
                <a:gd name="connsiteX71" fmla="*/ 163249 w 331788"/>
                <a:gd name="connsiteY71" fmla="*/ 260350 h 311151"/>
                <a:gd name="connsiteX72" fmla="*/ 22025 w 331788"/>
                <a:gd name="connsiteY72" fmla="*/ 260350 h 311151"/>
                <a:gd name="connsiteX73" fmla="*/ 0 w 331788"/>
                <a:gd name="connsiteY73" fmla="*/ 238330 h 311151"/>
                <a:gd name="connsiteX74" fmla="*/ 0 w 331788"/>
                <a:gd name="connsiteY74" fmla="*/ 50516 h 311151"/>
                <a:gd name="connsiteX75" fmla="*/ 22025 w 331788"/>
                <a:gd name="connsiteY75" fmla="*/ 29791 h 311151"/>
                <a:gd name="connsiteX76" fmla="*/ 44051 w 331788"/>
                <a:gd name="connsiteY76" fmla="*/ 29791 h 311151"/>
                <a:gd name="connsiteX77" fmla="*/ 44051 w 331788"/>
                <a:gd name="connsiteY77" fmla="*/ 14248 h 311151"/>
                <a:gd name="connsiteX78" fmla="*/ 58303 w 331788"/>
                <a:gd name="connsiteY78"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311151">
                  <a:moveTo>
                    <a:pt x="249749" y="163513"/>
                  </a:moveTo>
                  <a:cubicBezTo>
                    <a:pt x="245874" y="163513"/>
                    <a:pt x="243291" y="167468"/>
                    <a:pt x="243291" y="171424"/>
                  </a:cubicBezTo>
                  <a:cubicBezTo>
                    <a:pt x="243291" y="171424"/>
                    <a:pt x="243291" y="171424"/>
                    <a:pt x="243291" y="218888"/>
                  </a:cubicBezTo>
                  <a:cubicBezTo>
                    <a:pt x="239417" y="221525"/>
                    <a:pt x="238125" y="225480"/>
                    <a:pt x="238125" y="229435"/>
                  </a:cubicBezTo>
                  <a:cubicBezTo>
                    <a:pt x="238125" y="236027"/>
                    <a:pt x="243291" y="241301"/>
                    <a:pt x="249749" y="241301"/>
                  </a:cubicBezTo>
                  <a:cubicBezTo>
                    <a:pt x="253624" y="241301"/>
                    <a:pt x="257498" y="239983"/>
                    <a:pt x="260081" y="236027"/>
                  </a:cubicBezTo>
                  <a:cubicBezTo>
                    <a:pt x="260081" y="236027"/>
                    <a:pt x="260081" y="236027"/>
                    <a:pt x="288495" y="236027"/>
                  </a:cubicBezTo>
                  <a:lnTo>
                    <a:pt x="307868" y="236027"/>
                  </a:lnTo>
                  <a:cubicBezTo>
                    <a:pt x="311742" y="236027"/>
                    <a:pt x="314325" y="233390"/>
                    <a:pt x="314325" y="229435"/>
                  </a:cubicBezTo>
                  <a:cubicBezTo>
                    <a:pt x="314325" y="225480"/>
                    <a:pt x="311742" y="221525"/>
                    <a:pt x="307868" y="221525"/>
                  </a:cubicBezTo>
                  <a:cubicBezTo>
                    <a:pt x="307868" y="221525"/>
                    <a:pt x="307868" y="221525"/>
                    <a:pt x="260081" y="221525"/>
                  </a:cubicBezTo>
                  <a:cubicBezTo>
                    <a:pt x="258790" y="221525"/>
                    <a:pt x="257498" y="220206"/>
                    <a:pt x="257498" y="218888"/>
                  </a:cubicBezTo>
                  <a:cubicBezTo>
                    <a:pt x="257498" y="218888"/>
                    <a:pt x="257498" y="218888"/>
                    <a:pt x="257498" y="171424"/>
                  </a:cubicBezTo>
                  <a:cubicBezTo>
                    <a:pt x="257498" y="167468"/>
                    <a:pt x="253624" y="163513"/>
                    <a:pt x="249749" y="163513"/>
                  </a:cubicBezTo>
                  <a:close/>
                  <a:moveTo>
                    <a:pt x="250178" y="147638"/>
                  </a:moveTo>
                  <a:cubicBezTo>
                    <a:pt x="264427" y="147638"/>
                    <a:pt x="277381" y="151531"/>
                    <a:pt x="289040" y="158020"/>
                  </a:cubicBezTo>
                  <a:cubicBezTo>
                    <a:pt x="314948" y="172295"/>
                    <a:pt x="331788" y="198249"/>
                    <a:pt x="331788" y="229395"/>
                  </a:cubicBezTo>
                  <a:cubicBezTo>
                    <a:pt x="331788" y="274815"/>
                    <a:pt x="295517" y="311151"/>
                    <a:pt x="250178" y="311151"/>
                  </a:cubicBezTo>
                  <a:cubicBezTo>
                    <a:pt x="216497" y="311151"/>
                    <a:pt x="186703" y="289090"/>
                    <a:pt x="175044" y="260540"/>
                  </a:cubicBezTo>
                  <a:cubicBezTo>
                    <a:pt x="171158" y="250158"/>
                    <a:pt x="169863" y="239776"/>
                    <a:pt x="169863" y="229395"/>
                  </a:cubicBezTo>
                  <a:cubicBezTo>
                    <a:pt x="169863" y="183974"/>
                    <a:pt x="206134" y="147638"/>
                    <a:pt x="250178" y="147638"/>
                  </a:cubicBezTo>
                  <a:close/>
                  <a:moveTo>
                    <a:pt x="22336" y="44450"/>
                  </a:moveTo>
                  <a:cubicBezTo>
                    <a:pt x="18459" y="44450"/>
                    <a:pt x="15875" y="47040"/>
                    <a:pt x="15875" y="49630"/>
                  </a:cubicBezTo>
                  <a:lnTo>
                    <a:pt x="15875" y="93663"/>
                  </a:lnTo>
                  <a:cubicBezTo>
                    <a:pt x="15875" y="93663"/>
                    <a:pt x="15875" y="93663"/>
                    <a:pt x="273050" y="93663"/>
                  </a:cubicBezTo>
                  <a:cubicBezTo>
                    <a:pt x="273050" y="93663"/>
                    <a:pt x="273050" y="93663"/>
                    <a:pt x="273050" y="49630"/>
                  </a:cubicBezTo>
                  <a:cubicBezTo>
                    <a:pt x="273050" y="47040"/>
                    <a:pt x="270466" y="44450"/>
                    <a:pt x="267881" y="44450"/>
                  </a:cubicBezTo>
                  <a:cubicBezTo>
                    <a:pt x="267881" y="44450"/>
                    <a:pt x="267881" y="44450"/>
                    <a:pt x="245911" y="44450"/>
                  </a:cubicBezTo>
                  <a:cubicBezTo>
                    <a:pt x="245911" y="44450"/>
                    <a:pt x="245911" y="44450"/>
                    <a:pt x="245911" y="53515"/>
                  </a:cubicBezTo>
                  <a:cubicBezTo>
                    <a:pt x="245911" y="61286"/>
                    <a:pt x="239449" y="67761"/>
                    <a:pt x="231695" y="67761"/>
                  </a:cubicBezTo>
                  <a:cubicBezTo>
                    <a:pt x="231695" y="67761"/>
                    <a:pt x="231695" y="67761"/>
                    <a:pt x="212310" y="67761"/>
                  </a:cubicBezTo>
                  <a:cubicBezTo>
                    <a:pt x="204556" y="67761"/>
                    <a:pt x="198094" y="61286"/>
                    <a:pt x="198094" y="53515"/>
                  </a:cubicBezTo>
                  <a:cubicBezTo>
                    <a:pt x="198094" y="53515"/>
                    <a:pt x="198094" y="53515"/>
                    <a:pt x="198094" y="44450"/>
                  </a:cubicBezTo>
                  <a:cubicBezTo>
                    <a:pt x="198094" y="44450"/>
                    <a:pt x="198094" y="44450"/>
                    <a:pt x="168370" y="44450"/>
                  </a:cubicBezTo>
                  <a:cubicBezTo>
                    <a:pt x="168370" y="44450"/>
                    <a:pt x="168370" y="44450"/>
                    <a:pt x="168370" y="53515"/>
                  </a:cubicBezTo>
                  <a:cubicBezTo>
                    <a:pt x="168370" y="61286"/>
                    <a:pt x="161909" y="67761"/>
                    <a:pt x="154155" y="67761"/>
                  </a:cubicBezTo>
                  <a:cubicBezTo>
                    <a:pt x="154155" y="67761"/>
                    <a:pt x="154155" y="67761"/>
                    <a:pt x="134770" y="67761"/>
                  </a:cubicBezTo>
                  <a:cubicBezTo>
                    <a:pt x="127016" y="67761"/>
                    <a:pt x="120554" y="61286"/>
                    <a:pt x="120554" y="53515"/>
                  </a:cubicBezTo>
                  <a:cubicBezTo>
                    <a:pt x="120554" y="53515"/>
                    <a:pt x="120554" y="53515"/>
                    <a:pt x="120554" y="44450"/>
                  </a:cubicBezTo>
                  <a:cubicBezTo>
                    <a:pt x="120554" y="44450"/>
                    <a:pt x="120554" y="44450"/>
                    <a:pt x="92123" y="44450"/>
                  </a:cubicBezTo>
                  <a:cubicBezTo>
                    <a:pt x="92123" y="44450"/>
                    <a:pt x="92123" y="44450"/>
                    <a:pt x="92123" y="53515"/>
                  </a:cubicBezTo>
                  <a:cubicBezTo>
                    <a:pt x="92123" y="61286"/>
                    <a:pt x="85661" y="67761"/>
                    <a:pt x="77907" y="67761"/>
                  </a:cubicBezTo>
                  <a:cubicBezTo>
                    <a:pt x="77907" y="67761"/>
                    <a:pt x="77907" y="67761"/>
                    <a:pt x="58522" y="67761"/>
                  </a:cubicBezTo>
                  <a:cubicBezTo>
                    <a:pt x="50768" y="67761"/>
                    <a:pt x="44306" y="61286"/>
                    <a:pt x="44306" y="53515"/>
                  </a:cubicBezTo>
                  <a:cubicBezTo>
                    <a:pt x="44306" y="53515"/>
                    <a:pt x="44306" y="53515"/>
                    <a:pt x="44306" y="44450"/>
                  </a:cubicBezTo>
                  <a:cubicBezTo>
                    <a:pt x="44306" y="44450"/>
                    <a:pt x="44306" y="44450"/>
                    <a:pt x="22336" y="44450"/>
                  </a:cubicBezTo>
                  <a:close/>
                  <a:moveTo>
                    <a:pt x="58303" y="0"/>
                  </a:moveTo>
                  <a:cubicBezTo>
                    <a:pt x="58303" y="0"/>
                    <a:pt x="58303" y="0"/>
                    <a:pt x="77737" y="0"/>
                  </a:cubicBezTo>
                  <a:cubicBezTo>
                    <a:pt x="85511" y="0"/>
                    <a:pt x="91989" y="6476"/>
                    <a:pt x="91989" y="14248"/>
                  </a:cubicBezTo>
                  <a:cubicBezTo>
                    <a:pt x="91989" y="14248"/>
                    <a:pt x="91989" y="14248"/>
                    <a:pt x="91989" y="29791"/>
                  </a:cubicBezTo>
                  <a:cubicBezTo>
                    <a:pt x="91989" y="29791"/>
                    <a:pt x="91989" y="29791"/>
                    <a:pt x="120493" y="29791"/>
                  </a:cubicBezTo>
                  <a:cubicBezTo>
                    <a:pt x="120493" y="29791"/>
                    <a:pt x="120493" y="29791"/>
                    <a:pt x="120493" y="14248"/>
                  </a:cubicBezTo>
                  <a:cubicBezTo>
                    <a:pt x="120493" y="6476"/>
                    <a:pt x="126971" y="0"/>
                    <a:pt x="134745" y="0"/>
                  </a:cubicBezTo>
                  <a:cubicBezTo>
                    <a:pt x="134745" y="0"/>
                    <a:pt x="134745" y="0"/>
                    <a:pt x="154179" y="0"/>
                  </a:cubicBezTo>
                  <a:cubicBezTo>
                    <a:pt x="161953" y="0"/>
                    <a:pt x="168431" y="6476"/>
                    <a:pt x="168431" y="14248"/>
                  </a:cubicBezTo>
                  <a:cubicBezTo>
                    <a:pt x="168431" y="14248"/>
                    <a:pt x="168431" y="14248"/>
                    <a:pt x="168431" y="29791"/>
                  </a:cubicBezTo>
                  <a:cubicBezTo>
                    <a:pt x="168431" y="29791"/>
                    <a:pt x="168431" y="29791"/>
                    <a:pt x="198231" y="29791"/>
                  </a:cubicBezTo>
                  <a:cubicBezTo>
                    <a:pt x="198231" y="29791"/>
                    <a:pt x="198231" y="29791"/>
                    <a:pt x="198231" y="14248"/>
                  </a:cubicBezTo>
                  <a:cubicBezTo>
                    <a:pt x="198231" y="6476"/>
                    <a:pt x="204709" y="0"/>
                    <a:pt x="212483" y="0"/>
                  </a:cubicBezTo>
                  <a:cubicBezTo>
                    <a:pt x="212483" y="0"/>
                    <a:pt x="212483" y="0"/>
                    <a:pt x="231917" y="0"/>
                  </a:cubicBezTo>
                  <a:cubicBezTo>
                    <a:pt x="239691" y="0"/>
                    <a:pt x="246170" y="6476"/>
                    <a:pt x="246170" y="14248"/>
                  </a:cubicBezTo>
                  <a:cubicBezTo>
                    <a:pt x="246170" y="14248"/>
                    <a:pt x="246170" y="14248"/>
                    <a:pt x="246170" y="29791"/>
                  </a:cubicBezTo>
                  <a:cubicBezTo>
                    <a:pt x="246170" y="29791"/>
                    <a:pt x="246170" y="29791"/>
                    <a:pt x="268195" y="29791"/>
                  </a:cubicBezTo>
                  <a:cubicBezTo>
                    <a:pt x="279856" y="29791"/>
                    <a:pt x="288925" y="38858"/>
                    <a:pt x="288925" y="50516"/>
                  </a:cubicBezTo>
                  <a:cubicBezTo>
                    <a:pt x="288925" y="50516"/>
                    <a:pt x="288925" y="50516"/>
                    <a:pt x="288925" y="146366"/>
                  </a:cubicBezTo>
                  <a:cubicBezTo>
                    <a:pt x="288925" y="145071"/>
                    <a:pt x="287630" y="145071"/>
                    <a:pt x="286334" y="143775"/>
                  </a:cubicBezTo>
                  <a:cubicBezTo>
                    <a:pt x="274673" y="139889"/>
                    <a:pt x="263013" y="137299"/>
                    <a:pt x="250056" y="137299"/>
                  </a:cubicBezTo>
                  <a:cubicBezTo>
                    <a:pt x="238396" y="137299"/>
                    <a:pt x="225439" y="139889"/>
                    <a:pt x="215074" y="143775"/>
                  </a:cubicBezTo>
                  <a:cubicBezTo>
                    <a:pt x="203413" y="148956"/>
                    <a:pt x="194344" y="155433"/>
                    <a:pt x="185275" y="164500"/>
                  </a:cubicBezTo>
                  <a:cubicBezTo>
                    <a:pt x="177501" y="172272"/>
                    <a:pt x="169727" y="182634"/>
                    <a:pt x="165840" y="192996"/>
                  </a:cubicBezTo>
                  <a:cubicBezTo>
                    <a:pt x="160658" y="204653"/>
                    <a:pt x="158066" y="216311"/>
                    <a:pt x="158066" y="229264"/>
                  </a:cubicBezTo>
                  <a:cubicBezTo>
                    <a:pt x="158066" y="239626"/>
                    <a:pt x="160658" y="249988"/>
                    <a:pt x="163249" y="260350"/>
                  </a:cubicBezTo>
                  <a:cubicBezTo>
                    <a:pt x="163249" y="260350"/>
                    <a:pt x="163249" y="260350"/>
                    <a:pt x="22025" y="260350"/>
                  </a:cubicBezTo>
                  <a:cubicBezTo>
                    <a:pt x="9069" y="260350"/>
                    <a:pt x="0" y="249988"/>
                    <a:pt x="0" y="238330"/>
                  </a:cubicBezTo>
                  <a:cubicBezTo>
                    <a:pt x="0" y="238330"/>
                    <a:pt x="0" y="238330"/>
                    <a:pt x="0" y="50516"/>
                  </a:cubicBezTo>
                  <a:cubicBezTo>
                    <a:pt x="0" y="38858"/>
                    <a:pt x="9069" y="29791"/>
                    <a:pt x="22025" y="29791"/>
                  </a:cubicBezTo>
                  <a:cubicBezTo>
                    <a:pt x="22025" y="29791"/>
                    <a:pt x="22025" y="29791"/>
                    <a:pt x="44051" y="29791"/>
                  </a:cubicBezTo>
                  <a:cubicBezTo>
                    <a:pt x="44051" y="29791"/>
                    <a:pt x="44051" y="29791"/>
                    <a:pt x="44051" y="14248"/>
                  </a:cubicBezTo>
                  <a:cubicBezTo>
                    <a:pt x="44051" y="6476"/>
                    <a:pt x="50529" y="0"/>
                    <a:pt x="58303" y="0"/>
                  </a:cubicBezTo>
                  <a:close/>
                </a:path>
              </a:pathLst>
            </a:custGeom>
            <a:solidFill>
              <a:srgbClr val="C000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7" name="文本框 16">
            <a:extLst>
              <a:ext uri="{FF2B5EF4-FFF2-40B4-BE49-F238E27FC236}">
                <a16:creationId xmlns:a16="http://schemas.microsoft.com/office/drawing/2014/main" xmlns="" id="{5AB1FD4B-17A6-4D7D-903B-2E038C6CBF81}"/>
              </a:ext>
            </a:extLst>
          </p:cNvPr>
          <p:cNvSpPr txBox="1"/>
          <p:nvPr/>
        </p:nvSpPr>
        <p:spPr>
          <a:xfrm>
            <a:off x="6805800" y="5880487"/>
            <a:ext cx="1808508" cy="338554"/>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rPr>
              <a:t>时间：</a:t>
            </a:r>
            <a:r>
              <a:rPr kumimoji="0" lang="en-US" altLang="zh-CN" sz="1600" b="0" i="0" u="none" strike="noStrike" kern="0" cap="none" spc="0" normalizeH="0" baseline="0" noProof="0" dirty="0" smtClean="0">
                <a:ln>
                  <a:noFill/>
                </a:ln>
                <a:solidFill>
                  <a:srgbClr val="E7E6E6">
                    <a:lumMod val="25000"/>
                  </a:srgbClr>
                </a:solidFill>
                <a:effectLst/>
                <a:uLnTx/>
                <a:uFillTx/>
                <a:latin typeface="微软雅黑" panose="020B0503020204020204" pitchFamily="34" charset="-122"/>
                <a:ea typeface="微软雅黑" panose="020B0503020204020204" pitchFamily="34" charset="-122"/>
              </a:rPr>
              <a:t>202X</a:t>
            </a:r>
            <a:r>
              <a:rPr kumimoji="0" lang="zh-CN" altLang="en-US" sz="1600" b="0" i="0" u="none" strike="noStrike" kern="0" cap="none" spc="0" normalizeH="0" baseline="0" noProof="0" dirty="0" smtClean="0">
                <a:ln>
                  <a:noFill/>
                </a:ln>
                <a:solidFill>
                  <a:srgbClr val="E7E6E6">
                    <a:lumMod val="25000"/>
                  </a:srgbClr>
                </a:solidFill>
                <a:effectLst/>
                <a:uLnTx/>
                <a:uFillTx/>
                <a:latin typeface="微软雅黑" panose="020B0503020204020204" pitchFamily="34" charset="-122"/>
                <a:ea typeface="微软雅黑" panose="020B0503020204020204" pitchFamily="34" charset="-122"/>
              </a:rPr>
              <a:t>年</a:t>
            </a:r>
            <a:r>
              <a:rPr kumimoji="0" lang="en-US" altLang="zh-CN" sz="1600" b="0" i="0" u="none" strike="noStrike" kern="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rPr>
              <a:t>x</a:t>
            </a:r>
            <a:r>
              <a:rPr kumimoji="0" lang="zh-CN" altLang="en-US" sz="1600" b="0" i="0" u="none" strike="noStrike" kern="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rPr>
              <a:t>月</a:t>
            </a:r>
          </a:p>
        </p:txBody>
      </p:sp>
      <p:cxnSp>
        <p:nvCxnSpPr>
          <p:cNvPr id="21" name="直接连接符 20">
            <a:extLst>
              <a:ext uri="{FF2B5EF4-FFF2-40B4-BE49-F238E27FC236}">
                <a16:creationId xmlns:a16="http://schemas.microsoft.com/office/drawing/2014/main" xmlns="" id="{6CEA934A-A4AF-4CCD-9ECD-AE96834B477F}"/>
              </a:ext>
            </a:extLst>
          </p:cNvPr>
          <p:cNvCxnSpPr>
            <a:cxnSpLocks/>
          </p:cNvCxnSpPr>
          <p:nvPr/>
        </p:nvCxnSpPr>
        <p:spPr>
          <a:xfrm>
            <a:off x="1969154" y="5316292"/>
            <a:ext cx="796860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28" name="图片 27">
            <a:extLst>
              <a:ext uri="{FF2B5EF4-FFF2-40B4-BE49-F238E27FC236}">
                <a16:creationId xmlns:a16="http://schemas.microsoft.com/office/drawing/2014/main" xmlns="" id="{B69467E4-0AB0-4DDC-8105-223FDD8A2E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93097" y="-409707"/>
            <a:ext cx="3332332" cy="2713557"/>
          </a:xfrm>
          <a:prstGeom prst="rect">
            <a:avLst/>
          </a:prstGeom>
        </p:spPr>
      </p:pic>
    </p:spTree>
    <p:extLst>
      <p:ext uri="{BB962C8B-B14F-4D97-AF65-F5344CB8AC3E}">
        <p14:creationId xmlns:p14="http://schemas.microsoft.com/office/powerpoint/2010/main" val="471982202"/>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3" presetClass="entr" presetSubtype="16"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childTnLst>
                                </p:cTn>
                              </p:par>
                            </p:childTnLst>
                          </p:cTn>
                        </p:par>
                        <p:par>
                          <p:cTn id="13" fill="hold">
                            <p:stCondLst>
                              <p:cond delay="1750"/>
                            </p:stCondLst>
                            <p:childTnLst>
                              <p:par>
                                <p:cTn id="14" presetID="2" presetClass="entr" presetSubtype="4" fill="hold" grpId="0" nodeType="after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calcmode="lin" valueType="num">
                                      <p:cBhvr additive="base">
                                        <p:cTn id="16" dur="200" fill="hold"/>
                                        <p:tgtEl>
                                          <p:spTgt spid="6"/>
                                        </p:tgtEl>
                                        <p:attrNameLst>
                                          <p:attrName>ppt_x</p:attrName>
                                        </p:attrNameLst>
                                      </p:cBhvr>
                                      <p:tavLst>
                                        <p:tav tm="0">
                                          <p:val>
                                            <p:strVal val="#ppt_x"/>
                                          </p:val>
                                        </p:tav>
                                        <p:tav tm="100000">
                                          <p:val>
                                            <p:strVal val="#ppt_x"/>
                                          </p:val>
                                        </p:tav>
                                      </p:tavLst>
                                    </p:anim>
                                    <p:anim calcmode="lin" valueType="num">
                                      <p:cBhvr additive="base">
                                        <p:cTn id="17" dur="2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500"/>
                            </p:stCondLst>
                            <p:childTnLst>
                              <p:par>
                                <p:cTn id="29" presetID="53" presetClass="entr" presetSubtype="16"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1500"/>
                            </p:stCondLst>
                            <p:childTnLst>
                              <p:par>
                                <p:cTn id="39" presetID="53" presetClass="entr" presetSubtype="16"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3"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8011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CFD13593-C24F-4DE3-ABBB-78C2059E5A1E}"/>
              </a:ext>
            </a:extLst>
          </p:cNvPr>
          <p:cNvGrpSpPr/>
          <p:nvPr/>
        </p:nvGrpSpPr>
        <p:grpSpPr>
          <a:xfrm>
            <a:off x="1210615" y="2672994"/>
            <a:ext cx="7542208" cy="756006"/>
            <a:chOff x="4946493" y="1597309"/>
            <a:chExt cx="5776881" cy="756006"/>
          </a:xfrm>
        </p:grpSpPr>
        <p:grpSp>
          <p:nvGrpSpPr>
            <p:cNvPr id="5" name="组合 4">
              <a:extLst>
                <a:ext uri="{FF2B5EF4-FFF2-40B4-BE49-F238E27FC236}">
                  <a16:creationId xmlns:a16="http://schemas.microsoft.com/office/drawing/2014/main" xmlns="" id="{F3518CD1-24A4-4FAC-AD46-E85384CDB30A}"/>
                </a:ext>
              </a:extLst>
            </p:cNvPr>
            <p:cNvGrpSpPr/>
            <p:nvPr/>
          </p:nvGrpSpPr>
          <p:grpSpPr>
            <a:xfrm>
              <a:off x="4946493" y="1597309"/>
              <a:ext cx="5776881" cy="453090"/>
              <a:chOff x="1363751" y="2406894"/>
              <a:chExt cx="5563001" cy="453090"/>
            </a:xfrm>
          </p:grpSpPr>
          <p:sp>
            <p:nvSpPr>
              <p:cNvPr id="7" name="TextBox 35">
                <a:extLst>
                  <a:ext uri="{FF2B5EF4-FFF2-40B4-BE49-F238E27FC236}">
                    <a16:creationId xmlns:a16="http://schemas.microsoft.com/office/drawing/2014/main" xmlns="" id="{40F4103E-7405-40F4-A9EC-5335C0293B49}"/>
                  </a:ext>
                </a:extLst>
              </p:cNvPr>
              <p:cNvSpPr txBox="1"/>
              <p:nvPr/>
            </p:nvSpPr>
            <p:spPr>
              <a:xfrm rot="16200000">
                <a:off x="3910391" y="-111448"/>
                <a:ext cx="448412" cy="5485096"/>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rgbClr val="C00000"/>
                    </a:solidFill>
                    <a:effectLst/>
                    <a:uLnTx/>
                    <a:uFillTx/>
                    <a:latin typeface="逼格青春粗黑体简2.0" panose="02010604000000000000" pitchFamily="2" charset="-122"/>
                    <a:ea typeface="逼格青春粗黑体简2.0" panose="02010604000000000000" pitchFamily="2" charset="-122"/>
                    <a:cs typeface="+mn-cs"/>
                  </a:rPr>
                  <a:t> </a:t>
                </a:r>
              </a:p>
            </p:txBody>
          </p:sp>
          <p:grpSp>
            <p:nvGrpSpPr>
              <p:cNvPr id="8" name="组合 7">
                <a:extLst>
                  <a:ext uri="{FF2B5EF4-FFF2-40B4-BE49-F238E27FC236}">
                    <a16:creationId xmlns:a16="http://schemas.microsoft.com/office/drawing/2014/main" xmlns="" id="{B5391C21-ADB9-4E7B-9B61-B567BF201197}"/>
                  </a:ext>
                </a:extLst>
              </p:cNvPr>
              <p:cNvGrpSpPr/>
              <p:nvPr/>
            </p:nvGrpSpPr>
            <p:grpSpPr>
              <a:xfrm rot="16200000">
                <a:off x="3971555" y="-151581"/>
                <a:ext cx="347394" cy="5563001"/>
                <a:chOff x="1861559" y="2468597"/>
                <a:chExt cx="1872217" cy="5563001"/>
              </a:xfrm>
            </p:grpSpPr>
            <p:sp>
              <p:nvSpPr>
                <p:cNvPr id="10" name="圆角矩形 10">
                  <a:extLst>
                    <a:ext uri="{FF2B5EF4-FFF2-40B4-BE49-F238E27FC236}">
                      <a16:creationId xmlns:a16="http://schemas.microsoft.com/office/drawing/2014/main" xmlns="" id="{9BF0115C-A4F7-4C2B-9E97-EB20F2714451}"/>
                    </a:ext>
                  </a:extLst>
                </p:cNvPr>
                <p:cNvSpPr/>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Arial"/>
                    <a:ea typeface="微软雅黑"/>
                    <a:cs typeface="+mn-cs"/>
                  </a:endParaRPr>
                </a:p>
              </p:txBody>
            </p:sp>
            <p:sp>
              <p:nvSpPr>
                <p:cNvPr id="11" name="圆角矩形 11">
                  <a:extLst>
                    <a:ext uri="{FF2B5EF4-FFF2-40B4-BE49-F238E27FC236}">
                      <a16:creationId xmlns:a16="http://schemas.microsoft.com/office/drawing/2014/main" xmlns="" id="{F61438CF-CA10-4245-8E92-B09F723A9538}"/>
                    </a:ext>
                  </a:extLst>
                </p:cNvPr>
                <p:cNvSpPr/>
                <p:nvPr/>
              </p:nvSpPr>
              <p:spPr>
                <a:xfrm>
                  <a:off x="1861575" y="7954129"/>
                  <a:ext cx="1872201"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9" name="TextBox 20">
                <a:extLst>
                  <a:ext uri="{FF2B5EF4-FFF2-40B4-BE49-F238E27FC236}">
                    <a16:creationId xmlns:a16="http://schemas.microsoft.com/office/drawing/2014/main" xmlns="" id="{834B031E-0838-4C81-92E7-4C6EEF3E3433}"/>
                  </a:ext>
                </a:extLst>
              </p:cNvPr>
              <p:cNvSpPr txBox="1"/>
              <p:nvPr/>
            </p:nvSpPr>
            <p:spPr>
              <a:xfrm>
                <a:off x="1615191" y="2410404"/>
                <a:ext cx="625157" cy="449580"/>
              </a:xfrm>
              <a:prstGeom prst="rect">
                <a:avLst/>
              </a:prstGeom>
              <a:solidFill>
                <a:srgbClr val="C00000"/>
              </a:solidFill>
            </p:spPr>
            <p:txBody>
              <a:bodyPr wrap="none" lIns="0" tIns="0" rIns="0" bIns="0" rtlCol="0" anchor="ctr">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6F2EA"/>
                    </a:solidFill>
                    <a:effectLst/>
                    <a:uLnTx/>
                    <a:uFillTx/>
                    <a:latin typeface="逼格青春体简2.0" panose="02010604000000000000" pitchFamily="2" charset="-122"/>
                    <a:ea typeface="逼格青春体简2.0" panose="02010604000000000000" pitchFamily="2" charset="-122"/>
                    <a:cs typeface="+mn-cs"/>
                  </a:rPr>
                  <a:t>01</a:t>
                </a:r>
                <a:endParaRPr kumimoji="0" lang="zh-CN" altLang="en-US" sz="2400" b="1" i="0" u="none" strike="noStrike" kern="0" cap="none" spc="0" normalizeH="0" baseline="0" noProof="0" dirty="0">
                  <a:ln>
                    <a:noFill/>
                  </a:ln>
                  <a:solidFill>
                    <a:srgbClr val="F6F2EA"/>
                  </a:solidFill>
                  <a:effectLst/>
                  <a:uLnTx/>
                  <a:uFillTx/>
                  <a:latin typeface="逼格青春体简2.0" panose="02010604000000000000" pitchFamily="2" charset="-122"/>
                  <a:ea typeface="逼格青春体简2.0" panose="02010604000000000000" pitchFamily="2" charset="-122"/>
                  <a:cs typeface="+mn-cs"/>
                </a:endParaRPr>
              </a:p>
            </p:txBody>
          </p:sp>
        </p:grpSp>
        <p:sp>
          <p:nvSpPr>
            <p:cNvPr id="6" name="文本框 21">
              <a:extLst>
                <a:ext uri="{FF2B5EF4-FFF2-40B4-BE49-F238E27FC236}">
                  <a16:creationId xmlns:a16="http://schemas.microsoft.com/office/drawing/2014/main" xmlns="" id="{7285276C-1433-452F-A174-3548F80C8F54}"/>
                </a:ext>
              </a:extLst>
            </p:cNvPr>
            <p:cNvSpPr txBox="1">
              <a:spLocks noChangeArrowheads="1"/>
            </p:cNvSpPr>
            <p:nvPr/>
          </p:nvSpPr>
          <p:spPr bwMode="auto">
            <a:xfrm>
              <a:off x="5905284" y="1645429"/>
              <a:ext cx="457814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lgn="ctr"/>
              <a:r>
                <a:rPr lang="zh-CN" altLang="en-US" sz="2000" b="1" dirty="0">
                  <a:solidFill>
                    <a:srgbClr val="C00000"/>
                  </a:solidFill>
                  <a:latin typeface="微软雅黑" panose="020B0503020204020204" pitchFamily="34" charset="-122"/>
                  <a:ea typeface="微软雅黑" panose="020B0503020204020204" pitchFamily="34" charset="-122"/>
                  <a:cs typeface="+mn-ea"/>
                  <a:sym typeface="+mn-lt"/>
                </a:rPr>
                <a:t>以不断深化自我革命持续推进不忘初心、牢记使命</a:t>
              </a:r>
            </a:p>
          </p:txBody>
        </p:sp>
      </p:grpSp>
      <p:grpSp>
        <p:nvGrpSpPr>
          <p:cNvPr id="12" name="组合 11">
            <a:extLst>
              <a:ext uri="{FF2B5EF4-FFF2-40B4-BE49-F238E27FC236}">
                <a16:creationId xmlns:a16="http://schemas.microsoft.com/office/drawing/2014/main" xmlns="" id="{414B5F2A-5FAB-489C-B107-6BF1F6ED6A67}"/>
              </a:ext>
            </a:extLst>
          </p:cNvPr>
          <p:cNvGrpSpPr/>
          <p:nvPr/>
        </p:nvGrpSpPr>
        <p:grpSpPr>
          <a:xfrm>
            <a:off x="1210615" y="3480191"/>
            <a:ext cx="7542208" cy="735251"/>
            <a:chOff x="4946493" y="1597309"/>
            <a:chExt cx="5776881" cy="735251"/>
          </a:xfrm>
        </p:grpSpPr>
        <p:grpSp>
          <p:nvGrpSpPr>
            <p:cNvPr id="13" name="组合 12">
              <a:extLst>
                <a:ext uri="{FF2B5EF4-FFF2-40B4-BE49-F238E27FC236}">
                  <a16:creationId xmlns:a16="http://schemas.microsoft.com/office/drawing/2014/main" xmlns="" id="{6684C5C2-E480-4E92-AFCA-6603260FDBC7}"/>
                </a:ext>
              </a:extLst>
            </p:cNvPr>
            <p:cNvGrpSpPr/>
            <p:nvPr/>
          </p:nvGrpSpPr>
          <p:grpSpPr>
            <a:xfrm>
              <a:off x="4946493" y="1597309"/>
              <a:ext cx="5776881" cy="453090"/>
              <a:chOff x="1363751" y="2406894"/>
              <a:chExt cx="5563001" cy="453090"/>
            </a:xfrm>
          </p:grpSpPr>
          <p:sp>
            <p:nvSpPr>
              <p:cNvPr id="15" name="TextBox 35">
                <a:extLst>
                  <a:ext uri="{FF2B5EF4-FFF2-40B4-BE49-F238E27FC236}">
                    <a16:creationId xmlns:a16="http://schemas.microsoft.com/office/drawing/2014/main" xmlns="" id="{B9916192-8D88-4801-8CEF-A858BAC77E84}"/>
                  </a:ext>
                </a:extLst>
              </p:cNvPr>
              <p:cNvSpPr txBox="1"/>
              <p:nvPr/>
            </p:nvSpPr>
            <p:spPr>
              <a:xfrm rot="16200000">
                <a:off x="3910391" y="-111448"/>
                <a:ext cx="448412" cy="5485096"/>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rgbClr val="C00000"/>
                    </a:solidFill>
                    <a:effectLst/>
                    <a:uLnTx/>
                    <a:uFillTx/>
                    <a:latin typeface="逼格青春粗黑体简2.0" panose="02010604000000000000" pitchFamily="2" charset="-122"/>
                    <a:ea typeface="逼格青春粗黑体简2.0" panose="02010604000000000000" pitchFamily="2" charset="-122"/>
                    <a:cs typeface="+mn-cs"/>
                  </a:rPr>
                  <a:t> </a:t>
                </a:r>
              </a:p>
            </p:txBody>
          </p:sp>
          <p:grpSp>
            <p:nvGrpSpPr>
              <p:cNvPr id="16" name="组合 15">
                <a:extLst>
                  <a:ext uri="{FF2B5EF4-FFF2-40B4-BE49-F238E27FC236}">
                    <a16:creationId xmlns:a16="http://schemas.microsoft.com/office/drawing/2014/main" xmlns="" id="{441B1A0D-D90B-4E99-A42E-680C81856D69}"/>
                  </a:ext>
                </a:extLst>
              </p:cNvPr>
              <p:cNvGrpSpPr/>
              <p:nvPr/>
            </p:nvGrpSpPr>
            <p:grpSpPr>
              <a:xfrm rot="16200000">
                <a:off x="3971555" y="-151581"/>
                <a:ext cx="347394" cy="5563001"/>
                <a:chOff x="1861559" y="2468597"/>
                <a:chExt cx="1872217" cy="5563001"/>
              </a:xfrm>
            </p:grpSpPr>
            <p:sp>
              <p:nvSpPr>
                <p:cNvPr id="18" name="圆角矩形 10">
                  <a:extLst>
                    <a:ext uri="{FF2B5EF4-FFF2-40B4-BE49-F238E27FC236}">
                      <a16:creationId xmlns:a16="http://schemas.microsoft.com/office/drawing/2014/main" xmlns="" id="{0B01B46D-8812-4C65-A9C6-96FEBB3B56FA}"/>
                    </a:ext>
                  </a:extLst>
                </p:cNvPr>
                <p:cNvSpPr/>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Arial"/>
                    <a:ea typeface="微软雅黑"/>
                    <a:cs typeface="+mn-cs"/>
                  </a:endParaRPr>
                </a:p>
              </p:txBody>
            </p:sp>
            <p:sp>
              <p:nvSpPr>
                <p:cNvPr id="19" name="圆角矩形 11">
                  <a:extLst>
                    <a:ext uri="{FF2B5EF4-FFF2-40B4-BE49-F238E27FC236}">
                      <a16:creationId xmlns:a16="http://schemas.microsoft.com/office/drawing/2014/main" xmlns="" id="{924CD5AC-4B23-4038-8FED-77F6D6F89DA2}"/>
                    </a:ext>
                  </a:extLst>
                </p:cNvPr>
                <p:cNvSpPr/>
                <p:nvPr/>
              </p:nvSpPr>
              <p:spPr>
                <a:xfrm>
                  <a:off x="1861575" y="7954129"/>
                  <a:ext cx="1872201"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17" name="TextBox 20">
                <a:extLst>
                  <a:ext uri="{FF2B5EF4-FFF2-40B4-BE49-F238E27FC236}">
                    <a16:creationId xmlns:a16="http://schemas.microsoft.com/office/drawing/2014/main" xmlns="" id="{69A51C2F-AB9F-483A-ACA8-60BF2888E4C3}"/>
                  </a:ext>
                </a:extLst>
              </p:cNvPr>
              <p:cNvSpPr txBox="1"/>
              <p:nvPr/>
            </p:nvSpPr>
            <p:spPr>
              <a:xfrm>
                <a:off x="1615191" y="2410404"/>
                <a:ext cx="625157" cy="449580"/>
              </a:xfrm>
              <a:prstGeom prst="rect">
                <a:avLst/>
              </a:prstGeom>
              <a:solidFill>
                <a:srgbClr val="C00000"/>
              </a:solidFill>
            </p:spPr>
            <p:txBody>
              <a:bodyPr wrap="none" lIns="0" tIns="0" rIns="0" bIns="0" rtlCol="0" anchor="ctr">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6F2EA"/>
                    </a:solidFill>
                    <a:effectLst/>
                    <a:uLnTx/>
                    <a:uFillTx/>
                    <a:latin typeface="逼格青春体简2.0" panose="02010604000000000000" pitchFamily="2" charset="-122"/>
                    <a:ea typeface="逼格青春体简2.0" panose="02010604000000000000" pitchFamily="2" charset="-122"/>
                    <a:cs typeface="+mn-cs"/>
                  </a:rPr>
                  <a:t>02</a:t>
                </a:r>
                <a:endParaRPr kumimoji="0" lang="zh-CN" altLang="en-US" sz="2400" b="1" i="0" u="none" strike="noStrike" kern="0" cap="none" spc="0" normalizeH="0" baseline="0" noProof="0" dirty="0">
                  <a:ln>
                    <a:noFill/>
                  </a:ln>
                  <a:solidFill>
                    <a:srgbClr val="F6F2EA"/>
                  </a:solidFill>
                  <a:effectLst/>
                  <a:uLnTx/>
                  <a:uFillTx/>
                  <a:latin typeface="逼格青春体简2.0" panose="02010604000000000000" pitchFamily="2" charset="-122"/>
                  <a:ea typeface="逼格青春体简2.0" panose="02010604000000000000" pitchFamily="2" charset="-122"/>
                  <a:cs typeface="+mn-cs"/>
                </a:endParaRPr>
              </a:p>
            </p:txBody>
          </p:sp>
        </p:grpSp>
        <p:sp>
          <p:nvSpPr>
            <p:cNvPr id="14" name="文本框 21">
              <a:extLst>
                <a:ext uri="{FF2B5EF4-FFF2-40B4-BE49-F238E27FC236}">
                  <a16:creationId xmlns:a16="http://schemas.microsoft.com/office/drawing/2014/main" xmlns="" id="{1FFE770B-2C69-4543-80A4-F0FA86BF1A86}"/>
                </a:ext>
              </a:extLst>
            </p:cNvPr>
            <p:cNvSpPr txBox="1">
              <a:spLocks noChangeArrowheads="1"/>
            </p:cNvSpPr>
            <p:nvPr/>
          </p:nvSpPr>
          <p:spPr bwMode="auto">
            <a:xfrm>
              <a:off x="6098478" y="1624674"/>
              <a:ext cx="40572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lgn="ctr"/>
              <a:r>
                <a:rPr lang="zh-CN" altLang="en-US" sz="2000" b="1" dirty="0">
                  <a:solidFill>
                    <a:srgbClr val="C00000"/>
                  </a:solidFill>
                  <a:latin typeface="微软雅黑" panose="020B0503020204020204" pitchFamily="34" charset="-122"/>
                  <a:ea typeface="微软雅黑" panose="020B0503020204020204" pitchFamily="34" charset="-122"/>
                  <a:cs typeface="+mn-ea"/>
                  <a:sym typeface="+mn-lt"/>
                </a:rPr>
                <a:t>越是长期执政，越不能丧失自我革命精神</a:t>
              </a:r>
            </a:p>
          </p:txBody>
        </p:sp>
      </p:grpSp>
      <p:grpSp>
        <p:nvGrpSpPr>
          <p:cNvPr id="20" name="组合 19">
            <a:extLst>
              <a:ext uri="{FF2B5EF4-FFF2-40B4-BE49-F238E27FC236}">
                <a16:creationId xmlns:a16="http://schemas.microsoft.com/office/drawing/2014/main" xmlns="" id="{E0A17B0B-0BD9-4110-929B-27C1D7D691B4}"/>
              </a:ext>
            </a:extLst>
          </p:cNvPr>
          <p:cNvGrpSpPr/>
          <p:nvPr/>
        </p:nvGrpSpPr>
        <p:grpSpPr>
          <a:xfrm>
            <a:off x="1210616" y="4264771"/>
            <a:ext cx="7542208" cy="749765"/>
            <a:chOff x="4946493" y="1597309"/>
            <a:chExt cx="5776881" cy="749765"/>
          </a:xfrm>
        </p:grpSpPr>
        <p:grpSp>
          <p:nvGrpSpPr>
            <p:cNvPr id="21" name="组合 20">
              <a:extLst>
                <a:ext uri="{FF2B5EF4-FFF2-40B4-BE49-F238E27FC236}">
                  <a16:creationId xmlns:a16="http://schemas.microsoft.com/office/drawing/2014/main" xmlns="" id="{A3322D6F-F64B-41DC-91F5-C50ACDD06C53}"/>
                </a:ext>
              </a:extLst>
            </p:cNvPr>
            <p:cNvGrpSpPr/>
            <p:nvPr/>
          </p:nvGrpSpPr>
          <p:grpSpPr>
            <a:xfrm>
              <a:off x="4946493" y="1597309"/>
              <a:ext cx="5776881" cy="453090"/>
              <a:chOff x="1363751" y="2406894"/>
              <a:chExt cx="5563001" cy="453090"/>
            </a:xfrm>
          </p:grpSpPr>
          <p:sp>
            <p:nvSpPr>
              <p:cNvPr id="23" name="TextBox 35">
                <a:extLst>
                  <a:ext uri="{FF2B5EF4-FFF2-40B4-BE49-F238E27FC236}">
                    <a16:creationId xmlns:a16="http://schemas.microsoft.com/office/drawing/2014/main" xmlns="" id="{F924ECEE-C9F4-417C-8F46-A291DDDAE837}"/>
                  </a:ext>
                </a:extLst>
              </p:cNvPr>
              <p:cNvSpPr txBox="1"/>
              <p:nvPr/>
            </p:nvSpPr>
            <p:spPr>
              <a:xfrm rot="16200000">
                <a:off x="3910391" y="-111448"/>
                <a:ext cx="448412" cy="5485096"/>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rgbClr val="C00000"/>
                    </a:solidFill>
                    <a:effectLst/>
                    <a:uLnTx/>
                    <a:uFillTx/>
                    <a:latin typeface="逼格青春粗黑体简2.0" panose="02010604000000000000" pitchFamily="2" charset="-122"/>
                    <a:ea typeface="逼格青春粗黑体简2.0" panose="02010604000000000000" pitchFamily="2" charset="-122"/>
                    <a:cs typeface="+mn-cs"/>
                  </a:rPr>
                  <a:t> </a:t>
                </a:r>
              </a:p>
            </p:txBody>
          </p:sp>
          <p:grpSp>
            <p:nvGrpSpPr>
              <p:cNvPr id="24" name="组合 23">
                <a:extLst>
                  <a:ext uri="{FF2B5EF4-FFF2-40B4-BE49-F238E27FC236}">
                    <a16:creationId xmlns:a16="http://schemas.microsoft.com/office/drawing/2014/main" xmlns="" id="{EE7065D7-1493-492D-9EC7-E0DD2CE4F349}"/>
                  </a:ext>
                </a:extLst>
              </p:cNvPr>
              <p:cNvGrpSpPr/>
              <p:nvPr/>
            </p:nvGrpSpPr>
            <p:grpSpPr>
              <a:xfrm rot="16200000">
                <a:off x="3971555" y="-151581"/>
                <a:ext cx="347394" cy="5563001"/>
                <a:chOff x="1861559" y="2468597"/>
                <a:chExt cx="1872217" cy="5563001"/>
              </a:xfrm>
            </p:grpSpPr>
            <p:sp>
              <p:nvSpPr>
                <p:cNvPr id="26" name="圆角矩形 10">
                  <a:extLst>
                    <a:ext uri="{FF2B5EF4-FFF2-40B4-BE49-F238E27FC236}">
                      <a16:creationId xmlns:a16="http://schemas.microsoft.com/office/drawing/2014/main" xmlns="" id="{866D86CD-2AB5-44DE-90E0-EFEF2F19207F}"/>
                    </a:ext>
                  </a:extLst>
                </p:cNvPr>
                <p:cNvSpPr/>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Arial"/>
                    <a:ea typeface="微软雅黑"/>
                    <a:cs typeface="+mn-cs"/>
                  </a:endParaRPr>
                </a:p>
              </p:txBody>
            </p:sp>
            <p:sp>
              <p:nvSpPr>
                <p:cNvPr id="27" name="圆角矩形 11">
                  <a:extLst>
                    <a:ext uri="{FF2B5EF4-FFF2-40B4-BE49-F238E27FC236}">
                      <a16:creationId xmlns:a16="http://schemas.microsoft.com/office/drawing/2014/main" xmlns="" id="{83173A7D-BA62-4AC6-AA9D-DBD388D0B928}"/>
                    </a:ext>
                  </a:extLst>
                </p:cNvPr>
                <p:cNvSpPr/>
                <p:nvPr/>
              </p:nvSpPr>
              <p:spPr>
                <a:xfrm>
                  <a:off x="1861575" y="7954129"/>
                  <a:ext cx="1872201"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25" name="TextBox 20">
                <a:extLst>
                  <a:ext uri="{FF2B5EF4-FFF2-40B4-BE49-F238E27FC236}">
                    <a16:creationId xmlns:a16="http://schemas.microsoft.com/office/drawing/2014/main" xmlns="" id="{3BF657B4-F828-4729-814E-8DF99C338C7F}"/>
                  </a:ext>
                </a:extLst>
              </p:cNvPr>
              <p:cNvSpPr txBox="1"/>
              <p:nvPr/>
            </p:nvSpPr>
            <p:spPr>
              <a:xfrm>
                <a:off x="1615191" y="2410404"/>
                <a:ext cx="625157" cy="449580"/>
              </a:xfrm>
              <a:prstGeom prst="rect">
                <a:avLst/>
              </a:prstGeom>
              <a:solidFill>
                <a:srgbClr val="C00000"/>
              </a:solidFill>
            </p:spPr>
            <p:txBody>
              <a:bodyPr wrap="none" lIns="0" tIns="0" rIns="0" bIns="0" rtlCol="0" anchor="ctr">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6F2EA"/>
                    </a:solidFill>
                    <a:effectLst/>
                    <a:uLnTx/>
                    <a:uFillTx/>
                    <a:latin typeface="逼格青春体简2.0" panose="02010604000000000000" pitchFamily="2" charset="-122"/>
                    <a:ea typeface="逼格青春体简2.0" panose="02010604000000000000" pitchFamily="2" charset="-122"/>
                    <a:cs typeface="+mn-cs"/>
                  </a:rPr>
                  <a:t>03</a:t>
                </a:r>
                <a:endParaRPr kumimoji="0" lang="zh-CN" altLang="en-US" sz="2400" b="1" i="0" u="none" strike="noStrike" kern="0" cap="none" spc="0" normalizeH="0" baseline="0" noProof="0" dirty="0">
                  <a:ln>
                    <a:noFill/>
                  </a:ln>
                  <a:solidFill>
                    <a:srgbClr val="F6F2EA"/>
                  </a:solidFill>
                  <a:effectLst/>
                  <a:uLnTx/>
                  <a:uFillTx/>
                  <a:latin typeface="逼格青春体简2.0" panose="02010604000000000000" pitchFamily="2" charset="-122"/>
                  <a:ea typeface="逼格青春体简2.0" panose="02010604000000000000" pitchFamily="2" charset="-122"/>
                  <a:cs typeface="+mn-cs"/>
                </a:endParaRPr>
              </a:p>
            </p:txBody>
          </p:sp>
        </p:grpSp>
        <p:sp>
          <p:nvSpPr>
            <p:cNvPr id="22" name="文本框 21">
              <a:extLst>
                <a:ext uri="{FF2B5EF4-FFF2-40B4-BE49-F238E27FC236}">
                  <a16:creationId xmlns:a16="http://schemas.microsoft.com/office/drawing/2014/main" xmlns="" id="{3397F8DC-56EE-4EFE-B7EF-B39AE3E725D9}"/>
                </a:ext>
              </a:extLst>
            </p:cNvPr>
            <p:cNvSpPr txBox="1">
              <a:spLocks noChangeArrowheads="1"/>
            </p:cNvSpPr>
            <p:nvPr/>
          </p:nvSpPr>
          <p:spPr bwMode="auto">
            <a:xfrm>
              <a:off x="6005174" y="1639188"/>
              <a:ext cx="44811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lgn="ctr"/>
              <a:r>
                <a:rPr lang="zh-CN" altLang="en-US" sz="2000" b="1" dirty="0">
                  <a:solidFill>
                    <a:srgbClr val="C00000"/>
                  </a:solidFill>
                  <a:latin typeface="微软雅黑" panose="020B0503020204020204" pitchFamily="34" charset="-122"/>
                  <a:ea typeface="微软雅黑" panose="020B0503020204020204" pitchFamily="34" charset="-122"/>
                  <a:cs typeface="+mn-ea"/>
                  <a:sym typeface="+mn-lt"/>
                </a:rPr>
                <a:t>坚持以伟大自我革命引领伟大社会革命</a:t>
              </a:r>
            </a:p>
          </p:txBody>
        </p:sp>
      </p:grpSp>
      <p:grpSp>
        <p:nvGrpSpPr>
          <p:cNvPr id="28" name="组合 27">
            <a:extLst>
              <a:ext uri="{FF2B5EF4-FFF2-40B4-BE49-F238E27FC236}">
                <a16:creationId xmlns:a16="http://schemas.microsoft.com/office/drawing/2014/main" xmlns="" id="{19D2CCA2-531A-4C80-8A93-98201057C2C0}"/>
              </a:ext>
            </a:extLst>
          </p:cNvPr>
          <p:cNvGrpSpPr/>
          <p:nvPr/>
        </p:nvGrpSpPr>
        <p:grpSpPr>
          <a:xfrm>
            <a:off x="1210616" y="5044672"/>
            <a:ext cx="7542208" cy="688210"/>
            <a:chOff x="4946493" y="1597309"/>
            <a:chExt cx="5776881" cy="688210"/>
          </a:xfrm>
        </p:grpSpPr>
        <p:grpSp>
          <p:nvGrpSpPr>
            <p:cNvPr id="29" name="组合 28">
              <a:extLst>
                <a:ext uri="{FF2B5EF4-FFF2-40B4-BE49-F238E27FC236}">
                  <a16:creationId xmlns:a16="http://schemas.microsoft.com/office/drawing/2014/main" xmlns="" id="{F54F3794-9F07-4151-B912-1CAAF49781EE}"/>
                </a:ext>
              </a:extLst>
            </p:cNvPr>
            <p:cNvGrpSpPr/>
            <p:nvPr/>
          </p:nvGrpSpPr>
          <p:grpSpPr>
            <a:xfrm>
              <a:off x="4946493" y="1597309"/>
              <a:ext cx="5776881" cy="453090"/>
              <a:chOff x="1363751" y="2406894"/>
              <a:chExt cx="5563001" cy="453090"/>
            </a:xfrm>
          </p:grpSpPr>
          <p:sp>
            <p:nvSpPr>
              <p:cNvPr id="31" name="TextBox 35">
                <a:extLst>
                  <a:ext uri="{FF2B5EF4-FFF2-40B4-BE49-F238E27FC236}">
                    <a16:creationId xmlns:a16="http://schemas.microsoft.com/office/drawing/2014/main" xmlns="" id="{DAFD607B-F635-462C-80B5-90EAA0527A8D}"/>
                  </a:ext>
                </a:extLst>
              </p:cNvPr>
              <p:cNvSpPr txBox="1"/>
              <p:nvPr/>
            </p:nvSpPr>
            <p:spPr>
              <a:xfrm rot="16200000">
                <a:off x="3910391" y="-111448"/>
                <a:ext cx="448412" cy="5485096"/>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rgbClr val="C00000"/>
                    </a:solidFill>
                    <a:effectLst/>
                    <a:uLnTx/>
                    <a:uFillTx/>
                    <a:latin typeface="逼格青春粗黑体简2.0" panose="02010604000000000000" pitchFamily="2" charset="-122"/>
                    <a:ea typeface="逼格青春粗黑体简2.0" panose="02010604000000000000" pitchFamily="2" charset="-122"/>
                    <a:cs typeface="+mn-cs"/>
                  </a:rPr>
                  <a:t> </a:t>
                </a:r>
              </a:p>
            </p:txBody>
          </p:sp>
          <p:grpSp>
            <p:nvGrpSpPr>
              <p:cNvPr id="32" name="组合 31">
                <a:extLst>
                  <a:ext uri="{FF2B5EF4-FFF2-40B4-BE49-F238E27FC236}">
                    <a16:creationId xmlns:a16="http://schemas.microsoft.com/office/drawing/2014/main" xmlns="" id="{591794F4-B43A-4904-A3AA-774E3FCEAC50}"/>
                  </a:ext>
                </a:extLst>
              </p:cNvPr>
              <p:cNvGrpSpPr/>
              <p:nvPr/>
            </p:nvGrpSpPr>
            <p:grpSpPr>
              <a:xfrm rot="16200000">
                <a:off x="3971555" y="-151581"/>
                <a:ext cx="347394" cy="5563001"/>
                <a:chOff x="1861559" y="2468597"/>
                <a:chExt cx="1872217" cy="5563001"/>
              </a:xfrm>
            </p:grpSpPr>
            <p:sp>
              <p:nvSpPr>
                <p:cNvPr id="34" name="圆角矩形 10">
                  <a:extLst>
                    <a:ext uri="{FF2B5EF4-FFF2-40B4-BE49-F238E27FC236}">
                      <a16:creationId xmlns:a16="http://schemas.microsoft.com/office/drawing/2014/main" xmlns="" id="{1579EEAA-6A28-42C1-ABA6-349546C9C6DF}"/>
                    </a:ext>
                  </a:extLst>
                </p:cNvPr>
                <p:cNvSpPr/>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Arial"/>
                    <a:ea typeface="微软雅黑"/>
                    <a:cs typeface="+mn-cs"/>
                  </a:endParaRPr>
                </a:p>
              </p:txBody>
            </p:sp>
            <p:sp>
              <p:nvSpPr>
                <p:cNvPr id="35" name="圆角矩形 11">
                  <a:extLst>
                    <a:ext uri="{FF2B5EF4-FFF2-40B4-BE49-F238E27FC236}">
                      <a16:creationId xmlns:a16="http://schemas.microsoft.com/office/drawing/2014/main" xmlns="" id="{14B931C7-936B-4FDD-BCA4-36F1FE045045}"/>
                    </a:ext>
                  </a:extLst>
                </p:cNvPr>
                <p:cNvSpPr/>
                <p:nvPr/>
              </p:nvSpPr>
              <p:spPr>
                <a:xfrm>
                  <a:off x="1861575" y="7954129"/>
                  <a:ext cx="1872201"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33" name="TextBox 20">
                <a:extLst>
                  <a:ext uri="{FF2B5EF4-FFF2-40B4-BE49-F238E27FC236}">
                    <a16:creationId xmlns:a16="http://schemas.microsoft.com/office/drawing/2014/main" xmlns="" id="{2995F622-8737-47F2-A4E6-4C846ACA480E}"/>
                  </a:ext>
                </a:extLst>
              </p:cNvPr>
              <p:cNvSpPr txBox="1"/>
              <p:nvPr/>
            </p:nvSpPr>
            <p:spPr>
              <a:xfrm>
                <a:off x="1615191" y="2410404"/>
                <a:ext cx="625157" cy="449580"/>
              </a:xfrm>
              <a:prstGeom prst="rect">
                <a:avLst/>
              </a:prstGeom>
              <a:solidFill>
                <a:srgbClr val="C00000"/>
              </a:solidFill>
            </p:spPr>
            <p:txBody>
              <a:bodyPr wrap="none" lIns="0" tIns="0" rIns="0" bIns="0" rtlCol="0" anchor="ctr">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6F2EA"/>
                    </a:solidFill>
                    <a:effectLst/>
                    <a:uLnTx/>
                    <a:uFillTx/>
                    <a:latin typeface="逼格青春体简2.0" panose="02010604000000000000" pitchFamily="2" charset="-122"/>
                    <a:ea typeface="逼格青春体简2.0" panose="02010604000000000000" pitchFamily="2" charset="-122"/>
                    <a:cs typeface="+mn-cs"/>
                  </a:rPr>
                  <a:t>04</a:t>
                </a:r>
                <a:endParaRPr kumimoji="0" lang="zh-CN" altLang="en-US" sz="2400" b="1" i="0" u="none" strike="noStrike" kern="0" cap="none" spc="0" normalizeH="0" baseline="0" noProof="0" dirty="0">
                  <a:ln>
                    <a:noFill/>
                  </a:ln>
                  <a:solidFill>
                    <a:srgbClr val="F6F2EA"/>
                  </a:solidFill>
                  <a:effectLst/>
                  <a:uLnTx/>
                  <a:uFillTx/>
                  <a:latin typeface="逼格青春体简2.0" panose="02010604000000000000" pitchFamily="2" charset="-122"/>
                  <a:ea typeface="逼格青春体简2.0" panose="02010604000000000000" pitchFamily="2" charset="-122"/>
                  <a:cs typeface="+mn-cs"/>
                </a:endParaRPr>
              </a:p>
            </p:txBody>
          </p:sp>
        </p:grpSp>
        <p:sp>
          <p:nvSpPr>
            <p:cNvPr id="30" name="文本框 29">
              <a:extLst>
                <a:ext uri="{FF2B5EF4-FFF2-40B4-BE49-F238E27FC236}">
                  <a16:creationId xmlns:a16="http://schemas.microsoft.com/office/drawing/2014/main" xmlns="" id="{A8FF60BD-11DC-4885-83D2-EE2F081A2CCE}"/>
                </a:ext>
              </a:extLst>
            </p:cNvPr>
            <p:cNvSpPr txBox="1">
              <a:spLocks noChangeArrowheads="1"/>
            </p:cNvSpPr>
            <p:nvPr/>
          </p:nvSpPr>
          <p:spPr bwMode="auto">
            <a:xfrm>
              <a:off x="5822085" y="1639188"/>
              <a:ext cx="48473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lgn="ctr"/>
              <a:r>
                <a:rPr lang="zh-CN" altLang="en-US" sz="1800" b="1" dirty="0">
                  <a:solidFill>
                    <a:srgbClr val="C00000"/>
                  </a:solidFill>
                  <a:latin typeface="微软雅黑" panose="020B0503020204020204" pitchFamily="34" charset="-122"/>
                  <a:ea typeface="微软雅黑" panose="020B0503020204020204" pitchFamily="34" charset="-122"/>
                  <a:cs typeface="+mn-ea"/>
                  <a:sym typeface="+mn-lt"/>
                </a:rPr>
                <a:t>着力解决党自身存在的突出问题，不断把自我革命推向深入</a:t>
              </a:r>
            </a:p>
            <a:p>
              <a:pPr lvl="0" algn="ctr"/>
              <a:endParaRPr lang="zh-CN" altLang="en-US" sz="1800" b="1" dirty="0">
                <a:solidFill>
                  <a:srgbClr val="C00000"/>
                </a:solidFill>
                <a:latin typeface="微软雅黑" panose="020B0503020204020204" pitchFamily="34" charset="-122"/>
                <a:ea typeface="微软雅黑" panose="020B0503020204020204" pitchFamily="34" charset="-122"/>
                <a:cs typeface="+mn-ea"/>
                <a:sym typeface="+mn-lt"/>
              </a:endParaRPr>
            </a:p>
          </p:txBody>
        </p:sp>
      </p:grpSp>
      <p:sp>
        <p:nvSpPr>
          <p:cNvPr id="45" name="党">
            <a:extLst>
              <a:ext uri="{FF2B5EF4-FFF2-40B4-BE49-F238E27FC236}">
                <a16:creationId xmlns:a16="http://schemas.microsoft.com/office/drawing/2014/main" xmlns="" id="{D32963BD-C7C8-48E6-9B2F-4C6CA037D2F4}"/>
              </a:ext>
            </a:extLst>
          </p:cNvPr>
          <p:cNvSpPr txBox="1"/>
          <p:nvPr/>
        </p:nvSpPr>
        <p:spPr>
          <a:xfrm>
            <a:off x="1053273" y="620930"/>
            <a:ext cx="3290967" cy="646331"/>
          </a:xfrm>
          <a:prstGeom prst="rect">
            <a:avLst/>
          </a:prstGeom>
          <a:noFill/>
        </p:spPr>
        <p:txBody>
          <a:bodyPr wrap="square" rtlCol="0">
            <a:spAutoFit/>
          </a:bodyPr>
          <a:lstStyle>
            <a:defPPr>
              <a:defRPr lang="zh-CN"/>
            </a:defPPr>
            <a:lvl1pPr>
              <a:defRPr sz="6000" b="1" kern="100">
                <a:ln w="19050" cap="flat" cmpd="sng">
                  <a:solidFill>
                    <a:srgbClr val="FBE8CC"/>
                  </a:solidFill>
                </a:ln>
                <a:gradFill flip="none" rotWithShape="1">
                  <a:gsLst>
                    <a:gs pos="82000">
                      <a:srgbClr val="FF583E"/>
                    </a:gs>
                    <a:gs pos="0">
                      <a:srgbClr val="FA602B"/>
                    </a:gs>
                    <a:gs pos="100000">
                      <a:srgbClr val="AF5137"/>
                    </a:gs>
                    <a:gs pos="64000">
                      <a:srgbClr val="764815"/>
                    </a:gs>
                    <a:gs pos="53000">
                      <a:srgbClr val="0F0501"/>
                    </a:gs>
                  </a:gsLst>
                  <a:path path="circle">
                    <a:fillToRect r="100000" b="100000"/>
                  </a:path>
                  <a:tileRect l="-100000" t="-100000"/>
                </a:gradFill>
                <a:effectLst>
                  <a:outerShdw blurRad="50800" dist="50800" dir="5400000" algn="ctr" rotWithShape="0">
                    <a:srgbClr val="4E2504">
                      <a:alpha val="24000"/>
                    </a:srgbClr>
                  </a:outerShdw>
                </a:effectLst>
                <a:latin typeface="华康俪金黑W8" panose="020B0809000000000000" pitchFamily="49" charset="-122"/>
                <a:ea typeface="华康俪金黑W8" panose="020B0809000000000000" pitchFamily="49" charset="-122"/>
              </a:defRPr>
            </a:lvl1pPr>
          </a:lstStyle>
          <a:p>
            <a:pPr>
              <a:lnSpc>
                <a:spcPct val="90000"/>
              </a:lnSpc>
            </a:pPr>
            <a:r>
              <a:rPr lang="zh-CN" altLang="en-US" sz="4000" dirty="0">
                <a:ln w="9525" cap="flat" cmpd="sng">
                  <a:noFill/>
                </a:ln>
                <a:solidFill>
                  <a:srgbClr val="C00000"/>
                </a:solidFill>
                <a:effectLst/>
                <a:latin typeface="字体视界-一风尚黑体" panose="02000500000000000000" pitchFamily="2" charset="-122"/>
                <a:ea typeface="字体视界-一风尚黑体" panose="02000500000000000000" pitchFamily="2" charset="-122"/>
              </a:rPr>
              <a:t>目录</a:t>
            </a:r>
            <a:r>
              <a:rPr lang="en-US" altLang="zh-CN" sz="4000" dirty="0">
                <a:ln w="9525" cap="flat" cmpd="sng">
                  <a:noFill/>
                </a:ln>
                <a:solidFill>
                  <a:srgbClr val="C00000"/>
                </a:solidFill>
                <a:effectLst/>
                <a:latin typeface="字体视界-一风尚黑体" panose="02000500000000000000" pitchFamily="2" charset="-122"/>
                <a:ea typeface="字体视界-一风尚黑体" panose="02000500000000000000" pitchFamily="2" charset="-122"/>
              </a:rPr>
              <a:t>/</a:t>
            </a:r>
            <a:r>
              <a:rPr lang="en-US" altLang="zh-CN" sz="2800" dirty="0">
                <a:ln w="9525" cap="flat" cmpd="sng">
                  <a:noFill/>
                </a:ln>
                <a:solidFill>
                  <a:srgbClr val="C00000"/>
                </a:solidFill>
                <a:effectLst/>
                <a:latin typeface="字体视界-一风尚黑体" panose="02000500000000000000" pitchFamily="2" charset="-122"/>
                <a:ea typeface="字体视界-一风尚黑体" panose="02000500000000000000" pitchFamily="2" charset="-122"/>
              </a:rPr>
              <a:t>Content</a:t>
            </a:r>
            <a:r>
              <a:rPr lang="en-US" altLang="zh-CN" sz="4000" dirty="0">
                <a:ln w="9525" cap="flat" cmpd="sng">
                  <a:noFill/>
                </a:ln>
                <a:solidFill>
                  <a:srgbClr val="C00000"/>
                </a:solidFill>
                <a:effectLst/>
                <a:latin typeface="字体视界-一风尚黑体" panose="02000500000000000000" pitchFamily="2" charset="-122"/>
                <a:ea typeface="字体视界-一风尚黑体" panose="02000500000000000000" pitchFamily="2" charset="-122"/>
              </a:rPr>
              <a:t> </a:t>
            </a:r>
          </a:p>
        </p:txBody>
      </p:sp>
      <p:cxnSp>
        <p:nvCxnSpPr>
          <p:cNvPr id="48" name="直接连接符 47">
            <a:extLst>
              <a:ext uri="{FF2B5EF4-FFF2-40B4-BE49-F238E27FC236}">
                <a16:creationId xmlns:a16="http://schemas.microsoft.com/office/drawing/2014/main" xmlns="" id="{87FCDD5C-1D04-4496-8F2E-48C613CC2A23}"/>
              </a:ext>
            </a:extLst>
          </p:cNvPr>
          <p:cNvCxnSpPr>
            <a:cxnSpLocks/>
          </p:cNvCxnSpPr>
          <p:nvPr/>
        </p:nvCxnSpPr>
        <p:spPr>
          <a:xfrm>
            <a:off x="823311" y="1305361"/>
            <a:ext cx="103378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0" name="图片 49">
            <a:extLst>
              <a:ext uri="{FF2B5EF4-FFF2-40B4-BE49-F238E27FC236}">
                <a16:creationId xmlns:a16="http://schemas.microsoft.com/office/drawing/2014/main" xmlns="" id="{BEDC1FD8-41AA-4071-8317-B6249FCAEBF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438060" y="857615"/>
            <a:ext cx="3746000" cy="6534925"/>
          </a:xfrm>
          <a:prstGeom prst="rect">
            <a:avLst/>
          </a:prstGeom>
        </p:spPr>
      </p:pic>
    </p:spTree>
    <p:extLst>
      <p:ext uri="{BB962C8B-B14F-4D97-AF65-F5344CB8AC3E}">
        <p14:creationId xmlns:p14="http://schemas.microsoft.com/office/powerpoint/2010/main" val="2260400049"/>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25000"/>
                                  </p:iterate>
                                  <p:childTnLst>
                                    <p:set>
                                      <p:cBhvr>
                                        <p:cTn id="6" dur="1" fill="hold">
                                          <p:stCondLst>
                                            <p:cond delay="0"/>
                                          </p:stCondLst>
                                        </p:cTn>
                                        <p:tgtEl>
                                          <p:spTgt spid="45"/>
                                        </p:tgtEl>
                                        <p:attrNameLst>
                                          <p:attrName>style.visibility</p:attrName>
                                        </p:attrNameLst>
                                      </p:cBhvr>
                                      <p:to>
                                        <p:strVal val="visible"/>
                                      </p:to>
                                    </p:set>
                                    <p:anim calcmode="lin" valueType="num">
                                      <p:cBhvr>
                                        <p:cTn id="7" dur="1000" fill="hold"/>
                                        <p:tgtEl>
                                          <p:spTgt spid="45"/>
                                        </p:tgtEl>
                                        <p:attrNameLst>
                                          <p:attrName>ppt_w</p:attrName>
                                        </p:attrNameLst>
                                      </p:cBhvr>
                                      <p:tavLst>
                                        <p:tav tm="0">
                                          <p:val>
                                            <p:fltVal val="0"/>
                                          </p:val>
                                        </p:tav>
                                        <p:tav tm="100000">
                                          <p:val>
                                            <p:strVal val="#ppt_w"/>
                                          </p:val>
                                        </p:tav>
                                      </p:tavLst>
                                    </p:anim>
                                    <p:anim calcmode="lin" valueType="num">
                                      <p:cBhvr>
                                        <p:cTn id="8" dur="1000" fill="hold"/>
                                        <p:tgtEl>
                                          <p:spTgt spid="45"/>
                                        </p:tgtEl>
                                        <p:attrNameLst>
                                          <p:attrName>ppt_h</p:attrName>
                                        </p:attrNameLst>
                                      </p:cBhvr>
                                      <p:tavLst>
                                        <p:tav tm="0">
                                          <p:val>
                                            <p:fltVal val="0"/>
                                          </p:val>
                                        </p:tav>
                                        <p:tav tm="100000">
                                          <p:val>
                                            <p:strVal val="#ppt_h"/>
                                          </p:val>
                                        </p:tav>
                                      </p:tavLst>
                                    </p:anim>
                                    <p:anim calcmode="lin" valueType="num">
                                      <p:cBhvr>
                                        <p:cTn id="9" dur="1000" fill="hold"/>
                                        <p:tgtEl>
                                          <p:spTgt spid="45"/>
                                        </p:tgtEl>
                                        <p:attrNameLst>
                                          <p:attrName>ppt_x</p:attrName>
                                        </p:attrNameLst>
                                      </p:cBhvr>
                                      <p:tavLst>
                                        <p:tav tm="0">
                                          <p:val>
                                            <p:fltVal val="0.5"/>
                                          </p:val>
                                        </p:tav>
                                        <p:tav tm="100000">
                                          <p:val>
                                            <p:strVal val="#ppt_x"/>
                                          </p:val>
                                        </p:tav>
                                      </p:tavLst>
                                    </p:anim>
                                    <p:anim calcmode="lin" valueType="num">
                                      <p:cBhvr>
                                        <p:cTn id="10" dur="1000" fill="hold"/>
                                        <p:tgtEl>
                                          <p:spTgt spid="45"/>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wipe(left)">
                                      <p:cBhvr>
                                        <p:cTn id="15" dur="500"/>
                                        <p:tgtEl>
                                          <p:spTgt spid="48"/>
                                        </p:tgtEl>
                                      </p:cBhvr>
                                    </p:animEffect>
                                  </p:childTnLst>
                                </p:cTn>
                              </p:par>
                            </p:childTnLst>
                          </p:cTn>
                        </p:par>
                        <p:par>
                          <p:cTn id="16" fill="hold">
                            <p:stCondLst>
                              <p:cond delay="500"/>
                            </p:stCondLst>
                            <p:childTnLst>
                              <p:par>
                                <p:cTn id="17" presetID="2" presetClass="entr" presetSubtype="2"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2"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1+#ppt_w/2"/>
                                          </p:val>
                                        </p:tav>
                                        <p:tav tm="100000">
                                          <p:val>
                                            <p:strVal val="#ppt_x"/>
                                          </p:val>
                                        </p:tav>
                                      </p:tavLst>
                                    </p:anim>
                                    <p:anim calcmode="lin" valueType="num">
                                      <p:cBhvr additive="base">
                                        <p:cTn id="25" dur="50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2"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2"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1+#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a16="http://schemas.microsoft.com/office/drawing/2014/main" xmlns="" id="{151D7289-FF55-4197-A46C-3DC9281FF6C0}"/>
              </a:ext>
            </a:extLst>
          </p:cNvPr>
          <p:cNvSpPr/>
          <p:nvPr/>
        </p:nvSpPr>
        <p:spPr>
          <a:xfrm>
            <a:off x="20025" y="2945237"/>
            <a:ext cx="12192000" cy="2628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21">
            <a:extLst>
              <a:ext uri="{FF2B5EF4-FFF2-40B4-BE49-F238E27FC236}">
                <a16:creationId xmlns:a16="http://schemas.microsoft.com/office/drawing/2014/main" xmlns="" id="{7285276C-1433-452F-A174-3548F80C8F54}"/>
              </a:ext>
            </a:extLst>
          </p:cNvPr>
          <p:cNvSpPr txBox="1">
            <a:spLocks noChangeArrowheads="1"/>
          </p:cNvSpPr>
          <p:nvPr/>
        </p:nvSpPr>
        <p:spPr bwMode="auto">
          <a:xfrm>
            <a:off x="1064653" y="3429000"/>
            <a:ext cx="1006269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lgn="ctr"/>
            <a:r>
              <a:rPr lang="zh-CN" altLang="en-US" sz="5400" b="1" dirty="0">
                <a:solidFill>
                  <a:schemeClr val="bg1"/>
                </a:solidFill>
                <a:latin typeface="思源宋体 CN Heavy" panose="02020900000000000000" pitchFamily="18" charset="-122"/>
                <a:ea typeface="思源宋体 CN Heavy" panose="02020900000000000000" pitchFamily="18" charset="-122"/>
                <a:sym typeface="+mn-lt"/>
              </a:rPr>
              <a:t>以不断深化自我革命持续推进</a:t>
            </a:r>
          </a:p>
          <a:p>
            <a:pPr lvl="0" algn="ctr"/>
            <a:r>
              <a:rPr lang="zh-CN" altLang="en-US" sz="5400" b="1" dirty="0">
                <a:solidFill>
                  <a:schemeClr val="bg1"/>
                </a:solidFill>
                <a:latin typeface="思源宋体 CN Heavy" panose="02020900000000000000" pitchFamily="18" charset="-122"/>
                <a:ea typeface="思源宋体 CN Heavy" panose="02020900000000000000" pitchFamily="18" charset="-122"/>
                <a:sym typeface="+mn-lt"/>
              </a:rPr>
              <a:t>不忘初心、牢记使命</a:t>
            </a:r>
          </a:p>
        </p:txBody>
      </p:sp>
      <p:sp>
        <p:nvSpPr>
          <p:cNvPr id="45" name="党">
            <a:extLst>
              <a:ext uri="{FF2B5EF4-FFF2-40B4-BE49-F238E27FC236}">
                <a16:creationId xmlns:a16="http://schemas.microsoft.com/office/drawing/2014/main" xmlns="" id="{D32963BD-C7C8-48E6-9B2F-4C6CA037D2F4}"/>
              </a:ext>
            </a:extLst>
          </p:cNvPr>
          <p:cNvSpPr txBox="1"/>
          <p:nvPr/>
        </p:nvSpPr>
        <p:spPr>
          <a:xfrm>
            <a:off x="4450516" y="1001468"/>
            <a:ext cx="3290967" cy="646331"/>
          </a:xfrm>
          <a:prstGeom prst="rect">
            <a:avLst/>
          </a:prstGeom>
          <a:noFill/>
        </p:spPr>
        <p:txBody>
          <a:bodyPr wrap="square" rtlCol="0">
            <a:spAutoFit/>
          </a:bodyPr>
          <a:lstStyle>
            <a:defPPr>
              <a:defRPr lang="zh-CN"/>
            </a:defPPr>
            <a:lvl1pPr>
              <a:defRPr sz="6000" b="1" kern="100">
                <a:ln w="19050" cap="flat" cmpd="sng">
                  <a:solidFill>
                    <a:srgbClr val="FBE8CC"/>
                  </a:solidFill>
                </a:ln>
                <a:gradFill flip="none" rotWithShape="1">
                  <a:gsLst>
                    <a:gs pos="82000">
                      <a:srgbClr val="FF583E"/>
                    </a:gs>
                    <a:gs pos="0">
                      <a:srgbClr val="FA602B"/>
                    </a:gs>
                    <a:gs pos="100000">
                      <a:srgbClr val="AF5137"/>
                    </a:gs>
                    <a:gs pos="64000">
                      <a:srgbClr val="764815"/>
                    </a:gs>
                    <a:gs pos="53000">
                      <a:srgbClr val="0F0501"/>
                    </a:gs>
                  </a:gsLst>
                  <a:path path="circle">
                    <a:fillToRect r="100000" b="100000"/>
                  </a:path>
                  <a:tileRect l="-100000" t="-100000"/>
                </a:gradFill>
                <a:effectLst>
                  <a:outerShdw blurRad="50800" dist="50800" dir="5400000" algn="ctr" rotWithShape="0">
                    <a:srgbClr val="4E2504">
                      <a:alpha val="24000"/>
                    </a:srgbClr>
                  </a:outerShdw>
                </a:effectLst>
                <a:latin typeface="华康俪金黑W8" panose="020B0809000000000000" pitchFamily="49" charset="-122"/>
                <a:ea typeface="华康俪金黑W8" panose="020B0809000000000000" pitchFamily="49" charset="-122"/>
              </a:defRPr>
            </a:lvl1pPr>
          </a:lstStyle>
          <a:p>
            <a:pPr algn="ctr">
              <a:lnSpc>
                <a:spcPct val="90000"/>
              </a:lnSpc>
            </a:pPr>
            <a:r>
              <a:rPr lang="zh-CN" altLang="en-US" sz="4000" dirty="0">
                <a:ln w="9525" cap="flat" cmpd="sng">
                  <a:noFill/>
                </a:ln>
                <a:solidFill>
                  <a:srgbClr val="C00000"/>
                </a:solidFill>
                <a:effectLst/>
                <a:latin typeface="字体视界-一风尚黑体" panose="02000500000000000000" pitchFamily="2" charset="-122"/>
                <a:ea typeface="字体视界-一风尚黑体" panose="02000500000000000000" pitchFamily="2" charset="-122"/>
              </a:rPr>
              <a:t>第一部分</a:t>
            </a:r>
            <a:endParaRPr lang="en-US" altLang="zh-CN" sz="4000" dirty="0">
              <a:ln w="9525" cap="flat" cmpd="sng">
                <a:noFill/>
              </a:ln>
              <a:solidFill>
                <a:srgbClr val="C00000"/>
              </a:solidFill>
              <a:effectLst/>
              <a:latin typeface="字体视界-一风尚黑体" panose="02000500000000000000" pitchFamily="2" charset="-122"/>
              <a:ea typeface="字体视界-一风尚黑体" panose="02000500000000000000" pitchFamily="2" charset="-122"/>
            </a:endParaRPr>
          </a:p>
        </p:txBody>
      </p:sp>
      <p:grpSp>
        <p:nvGrpSpPr>
          <p:cNvPr id="7" name="PA-102226">
            <a:extLst>
              <a:ext uri="{FF2B5EF4-FFF2-40B4-BE49-F238E27FC236}">
                <a16:creationId xmlns:a16="http://schemas.microsoft.com/office/drawing/2014/main" xmlns="" id="{2959FEFC-43E1-4F5A-B58A-47E6CD3D4125}"/>
              </a:ext>
            </a:extLst>
          </p:cNvPr>
          <p:cNvGrpSpPr/>
          <p:nvPr>
            <p:custDataLst>
              <p:tags r:id="rId1"/>
            </p:custDataLst>
          </p:nvPr>
        </p:nvGrpSpPr>
        <p:grpSpPr>
          <a:xfrm>
            <a:off x="3799268" y="1757130"/>
            <a:ext cx="4593462" cy="158730"/>
            <a:chOff x="1170035" y="1491630"/>
            <a:chExt cx="6740066" cy="255096"/>
          </a:xfrm>
          <a:solidFill>
            <a:srgbClr val="C00000"/>
          </a:solidFill>
        </p:grpSpPr>
        <p:grpSp>
          <p:nvGrpSpPr>
            <p:cNvPr id="9" name="组合 8">
              <a:extLst>
                <a:ext uri="{FF2B5EF4-FFF2-40B4-BE49-F238E27FC236}">
                  <a16:creationId xmlns:a16="http://schemas.microsoft.com/office/drawing/2014/main" xmlns="" id="{6C6B6B14-D7AA-49D1-A855-7A79D3F97D29}"/>
                </a:ext>
              </a:extLst>
            </p:cNvPr>
            <p:cNvGrpSpPr/>
            <p:nvPr/>
          </p:nvGrpSpPr>
          <p:grpSpPr>
            <a:xfrm>
              <a:off x="4118171" y="1491630"/>
              <a:ext cx="887762" cy="255096"/>
              <a:chOff x="3965502" y="1879809"/>
              <a:chExt cx="1193100" cy="342834"/>
            </a:xfrm>
            <a:grpFill/>
          </p:grpSpPr>
          <p:sp>
            <p:nvSpPr>
              <p:cNvPr id="13" name="PA-dark-star-shape_15445">
                <a:extLst>
                  <a:ext uri="{FF2B5EF4-FFF2-40B4-BE49-F238E27FC236}">
                    <a16:creationId xmlns:a16="http://schemas.microsoft.com/office/drawing/2014/main" xmlns="" id="{BC0990B4-2A50-4435-BF15-146DB02F622F}"/>
                  </a:ext>
                </a:extLst>
              </p:cNvPr>
              <p:cNvSpPr>
                <a:spLocks noChangeAspect="1"/>
              </p:cNvSpPr>
              <p:nvPr>
                <p:custDataLst>
                  <p:tags r:id="rId4"/>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4" name="PA-dark-star-shape_15445">
                <a:extLst>
                  <a:ext uri="{FF2B5EF4-FFF2-40B4-BE49-F238E27FC236}">
                    <a16:creationId xmlns:a16="http://schemas.microsoft.com/office/drawing/2014/main" xmlns="" id="{B0EACC99-4120-4D94-A7F0-60C5C0586AA1}"/>
                  </a:ext>
                </a:extLst>
              </p:cNvPr>
              <p:cNvSpPr>
                <a:spLocks noChangeAspect="1"/>
              </p:cNvSpPr>
              <p:nvPr>
                <p:custDataLst>
                  <p:tags r:id="rId5"/>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5" name="PA-dark-star-shape_15445">
                <a:extLst>
                  <a:ext uri="{FF2B5EF4-FFF2-40B4-BE49-F238E27FC236}">
                    <a16:creationId xmlns:a16="http://schemas.microsoft.com/office/drawing/2014/main" xmlns="" id="{EF5C45ED-703E-43EB-AF7C-C93D2112397C}"/>
                  </a:ext>
                </a:extLst>
              </p:cNvPr>
              <p:cNvSpPr>
                <a:spLocks noChangeAspect="1"/>
              </p:cNvSpPr>
              <p:nvPr>
                <p:custDataLst>
                  <p:tags r:id="rId6"/>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6" name="PA-dark-star-shape_15445">
                <a:extLst>
                  <a:ext uri="{FF2B5EF4-FFF2-40B4-BE49-F238E27FC236}">
                    <a16:creationId xmlns:a16="http://schemas.microsoft.com/office/drawing/2014/main" xmlns="" id="{762E3083-3B3B-4DFF-BE9E-EA554AF4FB80}"/>
                  </a:ext>
                </a:extLst>
              </p:cNvPr>
              <p:cNvSpPr>
                <a:spLocks noChangeAspect="1"/>
              </p:cNvSpPr>
              <p:nvPr>
                <p:custDataLst>
                  <p:tags r:id="rId7"/>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7" name="PA-dark-star-shape_15445">
                <a:extLst>
                  <a:ext uri="{FF2B5EF4-FFF2-40B4-BE49-F238E27FC236}">
                    <a16:creationId xmlns:a16="http://schemas.microsoft.com/office/drawing/2014/main" xmlns="" id="{E4809B53-AE61-4534-9446-8056442B8D2E}"/>
                  </a:ext>
                </a:extLst>
              </p:cNvPr>
              <p:cNvSpPr>
                <a:spLocks noChangeAspect="1"/>
              </p:cNvSpPr>
              <p:nvPr>
                <p:custDataLst>
                  <p:tags r:id="rId8"/>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grpSp>
        <p:grpSp>
          <p:nvGrpSpPr>
            <p:cNvPr id="10" name="组合 9">
              <a:extLst>
                <a:ext uri="{FF2B5EF4-FFF2-40B4-BE49-F238E27FC236}">
                  <a16:creationId xmlns:a16="http://schemas.microsoft.com/office/drawing/2014/main" xmlns="" id="{B8344033-CB8D-43D3-8141-80C56A70F504}"/>
                </a:ext>
              </a:extLst>
            </p:cNvPr>
            <p:cNvGrpSpPr/>
            <p:nvPr/>
          </p:nvGrpSpPr>
          <p:grpSpPr>
            <a:xfrm>
              <a:off x="1170035" y="1619178"/>
              <a:ext cx="6740066" cy="0"/>
              <a:chOff x="1170035" y="2082167"/>
              <a:chExt cx="6740066" cy="0"/>
            </a:xfrm>
            <a:grpFill/>
          </p:grpSpPr>
          <p:cxnSp>
            <p:nvCxnSpPr>
              <p:cNvPr id="11" name="PA-直接连接符 6">
                <a:extLst>
                  <a:ext uri="{FF2B5EF4-FFF2-40B4-BE49-F238E27FC236}">
                    <a16:creationId xmlns:a16="http://schemas.microsoft.com/office/drawing/2014/main" xmlns="" id="{F1E7A2A0-D453-41FB-8A56-F895E5B3DCEB}"/>
                  </a:ext>
                </a:extLst>
              </p:cNvPr>
              <p:cNvCxnSpPr>
                <a:cxnSpLocks/>
              </p:cNvCxnSpPr>
              <p:nvPr>
                <p:custDataLst>
                  <p:tags r:id="rId2"/>
                </p:custDataLst>
              </p:nvPr>
            </p:nvCxnSpPr>
            <p:spPr>
              <a:xfrm>
                <a:off x="5148064" y="2082167"/>
                <a:ext cx="2762037" cy="0"/>
              </a:xfrm>
              <a:prstGeom prst="line">
                <a:avLst/>
              </a:prstGeom>
              <a:grpFill/>
              <a:ln w="15875" cap="flat" cmpd="sng" algn="ctr">
                <a:solidFill>
                  <a:srgbClr val="E71E17"/>
                </a:solidFill>
                <a:prstDash val="solid"/>
                <a:miter lim="800000"/>
              </a:ln>
              <a:effectLst/>
            </p:spPr>
          </p:cxnSp>
          <p:cxnSp>
            <p:nvCxnSpPr>
              <p:cNvPr id="12" name="PA-直接连接符 7">
                <a:extLst>
                  <a:ext uri="{FF2B5EF4-FFF2-40B4-BE49-F238E27FC236}">
                    <a16:creationId xmlns:a16="http://schemas.microsoft.com/office/drawing/2014/main" xmlns="" id="{5D2AB277-4D08-451F-ABC3-18C1C40F5052}"/>
                  </a:ext>
                </a:extLst>
              </p:cNvPr>
              <p:cNvCxnSpPr>
                <a:cxnSpLocks/>
              </p:cNvCxnSpPr>
              <p:nvPr>
                <p:custDataLst>
                  <p:tags r:id="rId3"/>
                </p:custDataLst>
              </p:nvPr>
            </p:nvCxnSpPr>
            <p:spPr>
              <a:xfrm>
                <a:off x="1170035" y="2082167"/>
                <a:ext cx="2825901" cy="0"/>
              </a:xfrm>
              <a:prstGeom prst="line">
                <a:avLst/>
              </a:prstGeom>
              <a:grpFill/>
              <a:ln w="15875" cap="flat" cmpd="sng" algn="ctr">
                <a:solidFill>
                  <a:srgbClr val="E71E17"/>
                </a:solidFill>
                <a:prstDash val="solid"/>
                <a:miter lim="800000"/>
              </a:ln>
              <a:effectLst/>
            </p:spPr>
          </p:cxnSp>
        </p:grpSp>
      </p:grpSp>
      <p:sp>
        <p:nvSpPr>
          <p:cNvPr id="18" name="矩形 17">
            <a:extLst>
              <a:ext uri="{FF2B5EF4-FFF2-40B4-BE49-F238E27FC236}">
                <a16:creationId xmlns:a16="http://schemas.microsoft.com/office/drawing/2014/main" xmlns="" id="{FA3E158C-7C6C-425F-ADD9-04699F80AD58}"/>
              </a:ext>
            </a:extLst>
          </p:cNvPr>
          <p:cNvSpPr/>
          <p:nvPr/>
        </p:nvSpPr>
        <p:spPr>
          <a:xfrm>
            <a:off x="3326007" y="2096463"/>
            <a:ext cx="5539984"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100" normalizeH="0" baseline="0" noProof="0" dirty="0">
                <a:ln>
                  <a:noFill/>
                </a:ln>
                <a:solidFill>
                  <a:srgbClr val="C00000"/>
                </a:solidFill>
                <a:uLnTx/>
                <a:uFillTx/>
                <a:cs typeface="+mn-ea"/>
                <a:sym typeface="+mn-lt"/>
              </a:rPr>
              <a:t>深入学习</a:t>
            </a:r>
            <a:r>
              <a:rPr kumimoji="0" lang="en-US" altLang="zh-CN" sz="2000" b="0" i="0" u="none" strike="noStrike" kern="1200" cap="none" spc="-100" normalizeH="0" baseline="0" noProof="0" dirty="0">
                <a:ln>
                  <a:noFill/>
                </a:ln>
                <a:solidFill>
                  <a:srgbClr val="C00000"/>
                </a:solidFill>
                <a:uLnTx/>
                <a:uFillTx/>
                <a:cs typeface="+mn-ea"/>
                <a:sym typeface="+mn-lt"/>
              </a:rPr>
              <a:t>《</a:t>
            </a:r>
            <a:r>
              <a:rPr kumimoji="0" lang="zh-CN" altLang="en-US" sz="2000" b="0" i="0" u="none" strike="noStrike" kern="1200" cap="none" spc="-100" normalizeH="0" baseline="0" noProof="0" dirty="0">
                <a:ln>
                  <a:noFill/>
                </a:ln>
                <a:solidFill>
                  <a:srgbClr val="C00000"/>
                </a:solidFill>
                <a:uLnTx/>
                <a:uFillTx/>
                <a:cs typeface="+mn-ea"/>
                <a:sym typeface="+mn-lt"/>
              </a:rPr>
              <a:t>治国理政</a:t>
            </a:r>
            <a:r>
              <a:rPr kumimoji="0" lang="en-US" altLang="zh-CN" sz="2000" b="0" i="0" u="none" strike="noStrike" kern="1200" cap="none" spc="-100" normalizeH="0" baseline="0" noProof="0" dirty="0">
                <a:ln>
                  <a:noFill/>
                </a:ln>
                <a:solidFill>
                  <a:srgbClr val="C00000"/>
                </a:solidFill>
                <a:uLnTx/>
                <a:uFillTx/>
                <a:cs typeface="+mn-ea"/>
                <a:sym typeface="+mn-lt"/>
              </a:rPr>
              <a:t>》</a:t>
            </a:r>
            <a:r>
              <a:rPr kumimoji="0" lang="zh-CN" altLang="en-US" sz="2000" b="0" i="0" u="none" strike="noStrike" kern="1200" cap="none" spc="-100" normalizeH="0" baseline="0" noProof="0" dirty="0">
                <a:ln>
                  <a:noFill/>
                </a:ln>
                <a:solidFill>
                  <a:srgbClr val="C00000"/>
                </a:solidFill>
                <a:uLnTx/>
                <a:uFillTx/>
                <a:cs typeface="+mn-ea"/>
                <a:sym typeface="+mn-lt"/>
              </a:rPr>
              <a:t>第三卷有关重要论述</a:t>
            </a:r>
            <a:endParaRPr kumimoji="0" lang="en-US" altLang="zh-CN" sz="2000" b="0" i="0" u="none" strike="noStrike" kern="1200" cap="none" spc="-100" normalizeH="0" baseline="0" noProof="0" dirty="0">
              <a:ln>
                <a:noFill/>
              </a:ln>
              <a:solidFill>
                <a:srgbClr val="C00000"/>
              </a:solidFill>
              <a:uLnTx/>
              <a:uFillTx/>
              <a:cs typeface="+mn-ea"/>
              <a:sym typeface="+mn-lt"/>
            </a:endParaRPr>
          </a:p>
        </p:txBody>
      </p:sp>
    </p:spTree>
    <p:extLst>
      <p:ext uri="{BB962C8B-B14F-4D97-AF65-F5344CB8AC3E}">
        <p14:creationId xmlns:p14="http://schemas.microsoft.com/office/powerpoint/2010/main" val="23788324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25000"/>
                                  </p:iterate>
                                  <p:childTnLst>
                                    <p:set>
                                      <p:cBhvr>
                                        <p:cTn id="6" dur="1" fill="hold">
                                          <p:stCondLst>
                                            <p:cond delay="0"/>
                                          </p:stCondLst>
                                        </p:cTn>
                                        <p:tgtEl>
                                          <p:spTgt spid="45"/>
                                        </p:tgtEl>
                                        <p:attrNameLst>
                                          <p:attrName>style.visibility</p:attrName>
                                        </p:attrNameLst>
                                      </p:cBhvr>
                                      <p:to>
                                        <p:strVal val="visible"/>
                                      </p:to>
                                    </p:set>
                                    <p:anim calcmode="lin" valueType="num">
                                      <p:cBhvr>
                                        <p:cTn id="7" dur="1000" fill="hold"/>
                                        <p:tgtEl>
                                          <p:spTgt spid="45"/>
                                        </p:tgtEl>
                                        <p:attrNameLst>
                                          <p:attrName>ppt_w</p:attrName>
                                        </p:attrNameLst>
                                      </p:cBhvr>
                                      <p:tavLst>
                                        <p:tav tm="0">
                                          <p:val>
                                            <p:fltVal val="0"/>
                                          </p:val>
                                        </p:tav>
                                        <p:tav tm="100000">
                                          <p:val>
                                            <p:strVal val="#ppt_w"/>
                                          </p:val>
                                        </p:tav>
                                      </p:tavLst>
                                    </p:anim>
                                    <p:anim calcmode="lin" valueType="num">
                                      <p:cBhvr>
                                        <p:cTn id="8" dur="1000" fill="hold"/>
                                        <p:tgtEl>
                                          <p:spTgt spid="45"/>
                                        </p:tgtEl>
                                        <p:attrNameLst>
                                          <p:attrName>ppt_h</p:attrName>
                                        </p:attrNameLst>
                                      </p:cBhvr>
                                      <p:tavLst>
                                        <p:tav tm="0">
                                          <p:val>
                                            <p:fltVal val="0"/>
                                          </p:val>
                                        </p:tav>
                                        <p:tav tm="100000">
                                          <p:val>
                                            <p:strVal val="#ppt_h"/>
                                          </p:val>
                                        </p:tav>
                                      </p:tavLst>
                                    </p:anim>
                                    <p:anim calcmode="lin" valueType="num">
                                      <p:cBhvr>
                                        <p:cTn id="9" dur="1000" fill="hold"/>
                                        <p:tgtEl>
                                          <p:spTgt spid="45"/>
                                        </p:tgtEl>
                                        <p:attrNameLst>
                                          <p:attrName>ppt_x</p:attrName>
                                        </p:attrNameLst>
                                      </p:cBhvr>
                                      <p:tavLst>
                                        <p:tav tm="0">
                                          <p:val>
                                            <p:fltVal val="0.5"/>
                                          </p:val>
                                        </p:tav>
                                        <p:tav tm="100000">
                                          <p:val>
                                            <p:strVal val="#ppt_x"/>
                                          </p:val>
                                        </p:tav>
                                      </p:tavLst>
                                    </p:anim>
                                    <p:anim calcmode="lin" valueType="num">
                                      <p:cBhvr>
                                        <p:cTn id="10" dur="1000" fill="hold"/>
                                        <p:tgtEl>
                                          <p:spTgt spid="45"/>
                                        </p:tgtEl>
                                        <p:attrNameLst>
                                          <p:attrName>ppt_y</p:attrName>
                                        </p:attrNameLst>
                                      </p:cBhvr>
                                      <p:tavLst>
                                        <p:tav tm="0">
                                          <p:val>
                                            <p:fltVal val="0.5"/>
                                          </p:val>
                                        </p:tav>
                                        <p:tav tm="100000">
                                          <p:val>
                                            <p:strVal val="#ppt_y"/>
                                          </p:val>
                                        </p:tav>
                                      </p:tavLst>
                                    </p:anim>
                                  </p:childTnLst>
                                </p:cTn>
                              </p:par>
                            </p:childTnLst>
                          </p:cTn>
                        </p:par>
                        <p:par>
                          <p:cTn id="11" fill="hold">
                            <p:stCondLst>
                              <p:cond delay="1750"/>
                            </p:stCondLst>
                            <p:childTnLst>
                              <p:par>
                                <p:cTn id="12" presetID="16" presetClass="entr" presetSubtype="21" fill="hold" nodeType="afterEffect">
                                  <p:stCondLst>
                                    <p:cond delay="50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par>
                          <p:cTn id="15" fill="hold">
                            <p:stCondLst>
                              <p:cond delay="2750"/>
                            </p:stCondLst>
                            <p:childTnLst>
                              <p:par>
                                <p:cTn id="16" presetID="42"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6" grpId="0"/>
      <p:bldP spid="45"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B03DA75A-D668-4BC4-9FDB-65AF935FE2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892679" y="473048"/>
            <a:ext cx="1930127" cy="437167"/>
          </a:xfrm>
          <a:prstGeom prst="rect">
            <a:avLst/>
          </a:prstGeom>
        </p:spPr>
      </p:pic>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4" y="399245"/>
            <a:ext cx="100626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以不断深化自我革命持续推进不忘初心、牢记使命</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3" name="矩形: 圆角 18">
            <a:extLst>
              <a:ext uri="{FF2B5EF4-FFF2-40B4-BE49-F238E27FC236}">
                <a16:creationId xmlns:a16="http://schemas.microsoft.com/office/drawing/2014/main" xmlns="" id="{23B17DA9-6DA2-4D50-B1A7-9E29B94BA9C8}"/>
              </a:ext>
            </a:extLst>
          </p:cNvPr>
          <p:cNvSpPr/>
          <p:nvPr/>
        </p:nvSpPr>
        <p:spPr>
          <a:xfrm>
            <a:off x="723124" y="1509287"/>
            <a:ext cx="10945136" cy="640778"/>
          </a:xfrm>
          <a:prstGeom prst="roundRect">
            <a:avLst/>
          </a:prstGeom>
          <a:noFill/>
          <a:ln w="1270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00" cap="none" spc="0" normalizeH="0" baseline="0" noProof="0" dirty="0">
                <a:ln>
                  <a:noFill/>
                </a:ln>
                <a:solidFill>
                  <a:srgbClr val="C00000"/>
                </a:solidFill>
                <a:effectLst/>
                <a:uLnTx/>
                <a:uFillTx/>
                <a:cs typeface="+mn-ea"/>
                <a:sym typeface="+mn-lt"/>
              </a:rPr>
              <a:t>牢记初心使命，推进自我革命，两者是紧密联系、相互作用、相辅相成的</a:t>
            </a:r>
          </a:p>
        </p:txBody>
      </p:sp>
      <p:sp>
        <p:nvSpPr>
          <p:cNvPr id="74" name="Aitds3">
            <a:extLst>
              <a:ext uri="{FF2B5EF4-FFF2-40B4-BE49-F238E27FC236}">
                <a16:creationId xmlns:a16="http://schemas.microsoft.com/office/drawing/2014/main" xmlns="" id="{E2E12800-2368-42AC-935E-242FC28FCA34}"/>
              </a:ext>
            </a:extLst>
          </p:cNvPr>
          <p:cNvSpPr/>
          <p:nvPr/>
        </p:nvSpPr>
        <p:spPr>
          <a:xfrm>
            <a:off x="1434758" y="2250166"/>
            <a:ext cx="9521867" cy="1228028"/>
          </a:xfrm>
          <a:prstGeom prst="rect">
            <a:avLst/>
          </a:prstGeom>
        </p:spPr>
        <p:txBody>
          <a:bodyPr wrap="square">
            <a:spAutoFit/>
          </a:bodyPr>
          <a:lstStyle/>
          <a:p>
            <a:pPr marR="0" lvl="0" algn="ctr" defTabSz="914400" rtl="0" eaLnBrk="1" fontAlgn="auto" latinLnBrk="0" hangingPunct="1">
              <a:lnSpc>
                <a:spcPct val="140000"/>
              </a:lnSpc>
              <a:spcBef>
                <a:spcPts val="0"/>
              </a:spcBef>
              <a:spcAft>
                <a:spcPts val="0"/>
              </a:spcAft>
              <a:buClrTx/>
              <a:buSzTx/>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崇高理想、光荣使命是推进党的自我革命的前进方向和不懈动力；</a:t>
            </a:r>
            <a:endParaRPr kumimoji="0" lang="en-US" altLang="zh-CN" sz="1800" b="0" i="0" u="none" strike="noStrike" kern="1200" cap="none" spc="0" normalizeH="0" baseline="0" noProof="0" dirty="0">
              <a:ln>
                <a:noFill/>
              </a:ln>
              <a:solidFill>
                <a:prstClr val="black"/>
              </a:solidFill>
              <a:effectLst/>
              <a:uLnTx/>
              <a:uFillTx/>
              <a:cs typeface="+mn-ea"/>
              <a:sym typeface="+mn-lt"/>
            </a:endParaRPr>
          </a:p>
          <a:p>
            <a:pPr marR="0" lvl="0" algn="ctr" defTabSz="914400" rtl="0" eaLnBrk="1" fontAlgn="auto" latinLnBrk="0" hangingPunct="1">
              <a:lnSpc>
                <a:spcPct val="140000"/>
              </a:lnSpc>
              <a:spcBef>
                <a:spcPts val="0"/>
              </a:spcBef>
              <a:spcAft>
                <a:spcPts val="0"/>
              </a:spcAft>
              <a:buClrTx/>
              <a:buSzTx/>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勇于和善于自我革命，是我们党不断走向成熟的重要标志，也是共产党员做到不忘初心、牢记使命的内在力量和自觉行动。</a:t>
            </a:r>
            <a:endParaRPr kumimoji="0" lang="zh-CN" altLang="en-US" sz="1800" b="0" i="0" u="none" strike="noStrike" kern="1200" cap="none" spc="0" normalizeH="0" baseline="0" noProof="0" dirty="0">
              <a:ln>
                <a:noFill/>
              </a:ln>
              <a:solidFill>
                <a:srgbClr val="C00000"/>
              </a:solidFill>
              <a:effectLst/>
              <a:uLnTx/>
              <a:uFillTx/>
              <a:cs typeface="+mn-ea"/>
              <a:sym typeface="+mn-lt"/>
            </a:endParaRPr>
          </a:p>
        </p:txBody>
      </p:sp>
      <p:sp>
        <p:nvSpPr>
          <p:cNvPr id="75" name="矩形 74">
            <a:extLst>
              <a:ext uri="{FF2B5EF4-FFF2-40B4-BE49-F238E27FC236}">
                <a16:creationId xmlns:a16="http://schemas.microsoft.com/office/drawing/2014/main" xmlns="" id="{A5FEFEB9-EE1A-4CEB-BE7D-8879AC3A25AA}"/>
              </a:ext>
            </a:extLst>
          </p:cNvPr>
          <p:cNvSpPr/>
          <p:nvPr/>
        </p:nvSpPr>
        <p:spPr>
          <a:xfrm>
            <a:off x="2045051" y="4258166"/>
            <a:ext cx="2646878"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C00000"/>
                </a:solidFill>
                <a:effectLst/>
                <a:uLnTx/>
                <a:uFillTx/>
                <a:cs typeface="+mn-ea"/>
                <a:sym typeface="+mn-lt"/>
              </a:rPr>
              <a:t>习近平总书记指出</a:t>
            </a:r>
          </a:p>
        </p:txBody>
      </p:sp>
      <p:sp>
        <p:nvSpPr>
          <p:cNvPr id="76" name="Aitds3">
            <a:extLst>
              <a:ext uri="{FF2B5EF4-FFF2-40B4-BE49-F238E27FC236}">
                <a16:creationId xmlns:a16="http://schemas.microsoft.com/office/drawing/2014/main" xmlns="" id="{6E81EFE3-1F6A-48F1-B340-32AC9D56E03C}"/>
              </a:ext>
            </a:extLst>
          </p:cNvPr>
          <p:cNvSpPr/>
          <p:nvPr/>
        </p:nvSpPr>
        <p:spPr>
          <a:xfrm>
            <a:off x="2045050" y="4847501"/>
            <a:ext cx="4967871" cy="1230722"/>
          </a:xfrm>
          <a:prstGeom prst="rect">
            <a:avLst/>
          </a:prstGeom>
        </p:spPr>
        <p:txBody>
          <a:bodyPr wrap="square">
            <a:spAutoFit/>
          </a:bodyPr>
          <a:lstStyle/>
          <a:p>
            <a:pPr marR="0" lvl="0" algn="just" defTabSz="914400" rtl="0" eaLnBrk="1" fontAlgn="auto" latinLnBrk="0" hangingPunct="1">
              <a:lnSpc>
                <a:spcPct val="120000"/>
              </a:lnSpc>
              <a:spcBef>
                <a:spcPts val="0"/>
              </a:spcBef>
              <a:spcAft>
                <a:spcPts val="0"/>
              </a:spcAft>
              <a:buClrTx/>
              <a:buSzTx/>
              <a:tabLst/>
              <a:defRPr/>
            </a:pPr>
            <a:r>
              <a:rPr kumimoji="0" lang="zh-CN" altLang="en-US" sz="2100" b="0" i="0" u="none" strike="noStrike" kern="1200" cap="none" spc="0" normalizeH="0" baseline="0" noProof="0" dirty="0">
                <a:ln>
                  <a:noFill/>
                </a:ln>
                <a:solidFill>
                  <a:prstClr val="black"/>
                </a:solidFill>
                <a:effectLst/>
                <a:uLnTx/>
                <a:uFillTx/>
                <a:cs typeface="+mn-ea"/>
                <a:sym typeface="+mn-lt"/>
              </a:rPr>
              <a:t>“我们党作为百年大党，要始终得到人民拥护和支持，书写中华民族千秋伟业，必须始终牢记初心和使命”</a:t>
            </a:r>
            <a:endParaRPr kumimoji="0" lang="zh-CN" altLang="en-US" sz="2100" b="0" i="0" u="none" strike="noStrike" kern="1200" cap="none" spc="0" normalizeH="0" baseline="0" noProof="0" dirty="0">
              <a:ln>
                <a:noFill/>
              </a:ln>
              <a:solidFill>
                <a:srgbClr val="C00000"/>
              </a:solidFill>
              <a:effectLst/>
              <a:uLnTx/>
              <a:uFillTx/>
              <a:cs typeface="+mn-ea"/>
              <a:sym typeface="+mn-lt"/>
            </a:endParaRPr>
          </a:p>
        </p:txBody>
      </p:sp>
      <p:grpSp>
        <p:nvGrpSpPr>
          <p:cNvPr id="77" name="组合 76">
            <a:extLst>
              <a:ext uri="{FF2B5EF4-FFF2-40B4-BE49-F238E27FC236}">
                <a16:creationId xmlns:a16="http://schemas.microsoft.com/office/drawing/2014/main" xmlns="" id="{B00E08E5-DE75-4892-A904-616CFD1D6F48}"/>
              </a:ext>
            </a:extLst>
          </p:cNvPr>
          <p:cNvGrpSpPr/>
          <p:nvPr/>
        </p:nvGrpSpPr>
        <p:grpSpPr>
          <a:xfrm>
            <a:off x="7612148" y="4030225"/>
            <a:ext cx="3695504" cy="2428530"/>
            <a:chOff x="0" y="2477384"/>
            <a:chExt cx="12192000" cy="951208"/>
          </a:xfrm>
        </p:grpSpPr>
        <p:sp>
          <p:nvSpPr>
            <p:cNvPr id="78" name="矩形 77">
              <a:extLst>
                <a:ext uri="{FF2B5EF4-FFF2-40B4-BE49-F238E27FC236}">
                  <a16:creationId xmlns:a16="http://schemas.microsoft.com/office/drawing/2014/main" xmlns="" id="{1C725F31-8EDB-4DA0-9D2D-8A6BEA0626F6}"/>
                </a:ext>
              </a:extLst>
            </p:cNvPr>
            <p:cNvSpPr/>
            <p:nvPr/>
          </p:nvSpPr>
          <p:spPr>
            <a:xfrm>
              <a:off x="0" y="2477384"/>
              <a:ext cx="12192000" cy="9512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9" name="矩形 78">
              <a:extLst>
                <a:ext uri="{FF2B5EF4-FFF2-40B4-BE49-F238E27FC236}">
                  <a16:creationId xmlns:a16="http://schemas.microsoft.com/office/drawing/2014/main" xmlns="" id="{2CCB1103-9CF8-4D77-AA9B-C07984A54C1C}"/>
                </a:ext>
              </a:extLst>
            </p:cNvPr>
            <p:cNvSpPr/>
            <p:nvPr/>
          </p:nvSpPr>
          <p:spPr>
            <a:xfrm>
              <a:off x="794355" y="2562706"/>
              <a:ext cx="10603291" cy="830612"/>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white"/>
                  </a:solidFill>
                  <a:effectLst/>
                  <a:uLnTx/>
                  <a:uFillTx/>
                  <a:cs typeface="+mn-ea"/>
                  <a:sym typeface="+mn-lt"/>
                </a:rPr>
                <a:t>面对新的世情国情党情，面对前所未有的考验和挑战，做到不忘初心、牢记使命，并不是一件容易的事情，必须具有强烈的自我革命精神。</a:t>
              </a:r>
              <a:endParaRPr kumimoji="0" lang="en-US" altLang="zh-CN" sz="1900" b="0" i="0" u="none" strike="noStrike" kern="1200" cap="none" spc="0" normalizeH="0" baseline="0" noProof="0" dirty="0">
                <a:ln>
                  <a:noFill/>
                </a:ln>
                <a:solidFill>
                  <a:prstClr val="white"/>
                </a:solidFill>
                <a:effectLst/>
                <a:uLnTx/>
                <a:uFillTx/>
                <a:cs typeface="+mn-ea"/>
                <a:sym typeface="+mn-lt"/>
              </a:endParaRPr>
            </a:p>
          </p:txBody>
        </p:sp>
      </p:grpSp>
      <p:grpSp>
        <p:nvGrpSpPr>
          <p:cNvPr id="80" name="Group 4">
            <a:extLst>
              <a:ext uri="{FF2B5EF4-FFF2-40B4-BE49-F238E27FC236}">
                <a16:creationId xmlns:a16="http://schemas.microsoft.com/office/drawing/2014/main" xmlns="" id="{688D156B-860D-40F2-98C9-C8E51474FF5B}"/>
              </a:ext>
            </a:extLst>
          </p:cNvPr>
          <p:cNvGrpSpPr>
            <a:grpSpLocks noChangeAspect="1"/>
          </p:cNvGrpSpPr>
          <p:nvPr/>
        </p:nvGrpSpPr>
        <p:grpSpPr bwMode="auto">
          <a:xfrm>
            <a:off x="962089" y="4267330"/>
            <a:ext cx="903606" cy="461665"/>
            <a:chOff x="3222" y="1845"/>
            <a:chExt cx="1237" cy="632"/>
          </a:xfrm>
          <a:solidFill>
            <a:srgbClr val="C00000"/>
          </a:solidFill>
        </p:grpSpPr>
        <p:sp>
          <p:nvSpPr>
            <p:cNvPr id="81" name="Freeform 5">
              <a:extLst>
                <a:ext uri="{FF2B5EF4-FFF2-40B4-BE49-F238E27FC236}">
                  <a16:creationId xmlns:a16="http://schemas.microsoft.com/office/drawing/2014/main" xmlns="" id="{481E19D2-F90A-4DDB-B173-055C063FA9F8}"/>
                </a:ext>
              </a:extLst>
            </p:cNvPr>
            <p:cNvSpPr>
              <a:spLocks/>
            </p:cNvSpPr>
            <p:nvPr/>
          </p:nvSpPr>
          <p:spPr bwMode="auto">
            <a:xfrm>
              <a:off x="3608" y="1845"/>
              <a:ext cx="851" cy="632"/>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2" name="Rectangle 6">
              <a:extLst>
                <a:ext uri="{FF2B5EF4-FFF2-40B4-BE49-F238E27FC236}">
                  <a16:creationId xmlns:a16="http://schemas.microsoft.com/office/drawing/2014/main" xmlns="" id="{A677609A-371F-4DAF-8D4B-04AD27971AFA}"/>
                </a:ext>
              </a:extLst>
            </p:cNvPr>
            <p:cNvSpPr>
              <a:spLocks noChangeArrowheads="1"/>
            </p:cNvSpPr>
            <p:nvPr/>
          </p:nvSpPr>
          <p:spPr bwMode="auto">
            <a:xfrm>
              <a:off x="3222" y="1931"/>
              <a:ext cx="319" cy="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83" name="Line 106">
            <a:extLst>
              <a:ext uri="{FF2B5EF4-FFF2-40B4-BE49-F238E27FC236}">
                <a16:creationId xmlns:a16="http://schemas.microsoft.com/office/drawing/2014/main" xmlns="" id="{5966E484-7C8B-4ABF-9923-A6F283D7BF20}"/>
              </a:ext>
            </a:extLst>
          </p:cNvPr>
          <p:cNvSpPr>
            <a:spLocks noChangeShapeType="1"/>
          </p:cNvSpPr>
          <p:nvPr/>
        </p:nvSpPr>
        <p:spPr bwMode="auto">
          <a:xfrm flipH="1" flipV="1">
            <a:off x="2083688" y="4730375"/>
            <a:ext cx="2499168" cy="2552"/>
          </a:xfrm>
          <a:prstGeom prst="line">
            <a:avLst/>
          </a:prstGeom>
          <a:noFill/>
          <a:ln w="1270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4" name="矩形 83">
            <a:extLst>
              <a:ext uri="{FF2B5EF4-FFF2-40B4-BE49-F238E27FC236}">
                <a16:creationId xmlns:a16="http://schemas.microsoft.com/office/drawing/2014/main" xmlns="" id="{09A201AB-DBFE-4EB4-8C31-7C809ABB41C0}"/>
              </a:ext>
            </a:extLst>
          </p:cNvPr>
          <p:cNvSpPr/>
          <p:nvPr/>
        </p:nvSpPr>
        <p:spPr>
          <a:xfrm>
            <a:off x="962089" y="1389695"/>
            <a:ext cx="10345563" cy="238380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95177304"/>
      </p:ext>
    </p:extLst>
  </p:cSld>
  <p:clrMapOvr>
    <a:masterClrMapping/>
  </p:clrMapOvr>
  <p:transition spd="slow" advTm="200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p:cTn id="12" dur="1000" fill="hold"/>
                                            <p:tgtEl>
                                              <p:spTgt spid="73"/>
                                            </p:tgtEl>
                                            <p:attrNameLst>
                                              <p:attrName>ppt_w</p:attrName>
                                            </p:attrNameLst>
                                          </p:cBhvr>
                                          <p:tavLst>
                                            <p:tav tm="0">
                                              <p:val>
                                                <p:fltVal val="0"/>
                                              </p:val>
                                            </p:tav>
                                            <p:tav tm="100000">
                                              <p:val>
                                                <p:strVal val="#ppt_w"/>
                                              </p:val>
                                            </p:tav>
                                          </p:tavLst>
                                        </p:anim>
                                        <p:anim calcmode="lin" valueType="num">
                                          <p:cBhvr>
                                            <p:cTn id="13" dur="1000" fill="hold"/>
                                            <p:tgtEl>
                                              <p:spTgt spid="73"/>
                                            </p:tgtEl>
                                            <p:attrNameLst>
                                              <p:attrName>ppt_h</p:attrName>
                                            </p:attrNameLst>
                                          </p:cBhvr>
                                          <p:tavLst>
                                            <p:tav tm="0">
                                              <p:val>
                                                <p:fltVal val="0"/>
                                              </p:val>
                                            </p:tav>
                                            <p:tav tm="100000">
                                              <p:val>
                                                <p:strVal val="#ppt_h"/>
                                              </p:val>
                                            </p:tav>
                                          </p:tavLst>
                                        </p:anim>
                                        <p:animEffect transition="in" filter="fade">
                                          <p:cBhvr>
                                            <p:cTn id="14" dur="1000"/>
                                            <p:tgtEl>
                                              <p:spTgt spid="73"/>
                                            </p:tgtEl>
                                          </p:cBhvr>
                                        </p:animEffect>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wipe(up)">
                                          <p:cBhvr>
                                            <p:cTn id="18" dur="500"/>
                                            <p:tgtEl>
                                              <p:spTgt spid="74"/>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wipe(left)">
                                          <p:cBhvr>
                                            <p:cTn id="22" dur="500"/>
                                            <p:tgtEl>
                                              <p:spTgt spid="75"/>
                                            </p:tgtEl>
                                          </p:cBhvr>
                                        </p:animEffect>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wipe(up)">
                                          <p:cBhvr>
                                            <p:cTn id="26" dur="500"/>
                                            <p:tgtEl>
                                              <p:spTgt spid="76"/>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wipe(left)">
                                          <p:cBhvr>
                                            <p:cTn id="30" dur="500"/>
                                            <p:tgtEl>
                                              <p:spTgt spid="77"/>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80"/>
                                            </p:tgtEl>
                                            <p:attrNameLst>
                                              <p:attrName>style.visibility</p:attrName>
                                            </p:attrNameLst>
                                          </p:cBhvr>
                                          <p:to>
                                            <p:strVal val="visible"/>
                                          </p:to>
                                        </p:set>
                                        <p:animEffect transition="in" filter="wipe(left)">
                                          <p:cBhvr>
                                            <p:cTn id="34" dur="500"/>
                                            <p:tgtEl>
                                              <p:spTgt spid="80"/>
                                            </p:tgtEl>
                                          </p:cBhvr>
                                        </p:animEffect>
                                      </p:childTnLst>
                                    </p:cTn>
                                  </p:par>
                                </p:childTnLst>
                              </p:cTn>
                            </p:par>
                            <p:par>
                              <p:cTn id="35" fill="hold">
                                <p:stCondLst>
                                  <p:cond delay="4000"/>
                                </p:stCondLst>
                                <p:childTnLst>
                                  <p:par>
                                    <p:cTn id="36" presetID="2" presetClass="entr" presetSubtype="2" fill="hold" grpId="0" nodeType="afterEffect" p14:presetBounceEnd="100000">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14:bounceEnd="100000">
                                          <p:cBhvr additive="base">
                                            <p:cTn id="38" dur="500" fill="hold"/>
                                            <p:tgtEl>
                                              <p:spTgt spid="83"/>
                                            </p:tgtEl>
                                            <p:attrNameLst>
                                              <p:attrName>ppt_x</p:attrName>
                                            </p:attrNameLst>
                                          </p:cBhvr>
                                          <p:tavLst>
                                            <p:tav tm="0">
                                              <p:val>
                                                <p:strVal val="1+#ppt_w/2"/>
                                              </p:val>
                                            </p:tav>
                                            <p:tav tm="100000">
                                              <p:val>
                                                <p:strVal val="#ppt_x"/>
                                              </p:val>
                                            </p:tav>
                                          </p:tavLst>
                                        </p:anim>
                                        <p:anim calcmode="lin" valueType="num" p14:bounceEnd="100000">
                                          <p:cBhvr additive="base">
                                            <p:cTn id="39" dur="500" fill="hold"/>
                                            <p:tgtEl>
                                              <p:spTgt spid="83"/>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wipe(left)">
                                          <p:cBhvr>
                                            <p:cTn id="4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74" grpId="0"/>
          <p:bldP spid="75" grpId="0"/>
          <p:bldP spid="76" grpId="0"/>
          <p:bldP spid="83" grpId="0" animBg="1"/>
          <p:bldP spid="8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p:cTn id="12" dur="1000" fill="hold"/>
                                            <p:tgtEl>
                                              <p:spTgt spid="73"/>
                                            </p:tgtEl>
                                            <p:attrNameLst>
                                              <p:attrName>ppt_w</p:attrName>
                                            </p:attrNameLst>
                                          </p:cBhvr>
                                          <p:tavLst>
                                            <p:tav tm="0">
                                              <p:val>
                                                <p:fltVal val="0"/>
                                              </p:val>
                                            </p:tav>
                                            <p:tav tm="100000">
                                              <p:val>
                                                <p:strVal val="#ppt_w"/>
                                              </p:val>
                                            </p:tav>
                                          </p:tavLst>
                                        </p:anim>
                                        <p:anim calcmode="lin" valueType="num">
                                          <p:cBhvr>
                                            <p:cTn id="13" dur="1000" fill="hold"/>
                                            <p:tgtEl>
                                              <p:spTgt spid="73"/>
                                            </p:tgtEl>
                                            <p:attrNameLst>
                                              <p:attrName>ppt_h</p:attrName>
                                            </p:attrNameLst>
                                          </p:cBhvr>
                                          <p:tavLst>
                                            <p:tav tm="0">
                                              <p:val>
                                                <p:fltVal val="0"/>
                                              </p:val>
                                            </p:tav>
                                            <p:tav tm="100000">
                                              <p:val>
                                                <p:strVal val="#ppt_h"/>
                                              </p:val>
                                            </p:tav>
                                          </p:tavLst>
                                        </p:anim>
                                        <p:animEffect transition="in" filter="fade">
                                          <p:cBhvr>
                                            <p:cTn id="14" dur="1000"/>
                                            <p:tgtEl>
                                              <p:spTgt spid="73"/>
                                            </p:tgtEl>
                                          </p:cBhvr>
                                        </p:animEffect>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wipe(up)">
                                          <p:cBhvr>
                                            <p:cTn id="18" dur="500"/>
                                            <p:tgtEl>
                                              <p:spTgt spid="74"/>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wipe(left)">
                                          <p:cBhvr>
                                            <p:cTn id="22" dur="500"/>
                                            <p:tgtEl>
                                              <p:spTgt spid="75"/>
                                            </p:tgtEl>
                                          </p:cBhvr>
                                        </p:animEffect>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wipe(up)">
                                          <p:cBhvr>
                                            <p:cTn id="26" dur="500"/>
                                            <p:tgtEl>
                                              <p:spTgt spid="76"/>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wipe(left)">
                                          <p:cBhvr>
                                            <p:cTn id="30" dur="500"/>
                                            <p:tgtEl>
                                              <p:spTgt spid="77"/>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80"/>
                                            </p:tgtEl>
                                            <p:attrNameLst>
                                              <p:attrName>style.visibility</p:attrName>
                                            </p:attrNameLst>
                                          </p:cBhvr>
                                          <p:to>
                                            <p:strVal val="visible"/>
                                          </p:to>
                                        </p:set>
                                        <p:animEffect transition="in" filter="wipe(left)">
                                          <p:cBhvr>
                                            <p:cTn id="34" dur="500"/>
                                            <p:tgtEl>
                                              <p:spTgt spid="80"/>
                                            </p:tgtEl>
                                          </p:cBhvr>
                                        </p:animEffect>
                                      </p:childTnLst>
                                    </p:cTn>
                                  </p:par>
                                </p:childTnLst>
                              </p:cTn>
                            </p:par>
                            <p:par>
                              <p:cTn id="35" fill="hold">
                                <p:stCondLst>
                                  <p:cond delay="4000"/>
                                </p:stCondLst>
                                <p:childTnLst>
                                  <p:par>
                                    <p:cTn id="36" presetID="2" presetClass="entr" presetSubtype="2" fill="hold" grpId="0" nodeType="after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additive="base">
                                            <p:cTn id="38" dur="500" fill="hold"/>
                                            <p:tgtEl>
                                              <p:spTgt spid="83"/>
                                            </p:tgtEl>
                                            <p:attrNameLst>
                                              <p:attrName>ppt_x</p:attrName>
                                            </p:attrNameLst>
                                          </p:cBhvr>
                                          <p:tavLst>
                                            <p:tav tm="0">
                                              <p:val>
                                                <p:strVal val="1+#ppt_w/2"/>
                                              </p:val>
                                            </p:tav>
                                            <p:tav tm="100000">
                                              <p:val>
                                                <p:strVal val="#ppt_x"/>
                                              </p:val>
                                            </p:tav>
                                          </p:tavLst>
                                        </p:anim>
                                        <p:anim calcmode="lin" valueType="num">
                                          <p:cBhvr additive="base">
                                            <p:cTn id="39" dur="500" fill="hold"/>
                                            <p:tgtEl>
                                              <p:spTgt spid="83"/>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wipe(left)">
                                          <p:cBhvr>
                                            <p:cTn id="4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74" grpId="0"/>
          <p:bldP spid="75" grpId="0"/>
          <p:bldP spid="76" grpId="0"/>
          <p:bldP spid="83" grpId="0" animBg="1"/>
          <p:bldP spid="84"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B03DA75A-D668-4BC4-9FDB-65AF935FE2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892679" y="473048"/>
            <a:ext cx="1930127" cy="437167"/>
          </a:xfrm>
          <a:prstGeom prst="rect">
            <a:avLst/>
          </a:prstGeom>
        </p:spPr>
      </p:pic>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4" y="399245"/>
            <a:ext cx="100626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以不断深化自我革命持续推进不忘初心、牢记使命</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矩形 38">
            <a:extLst>
              <a:ext uri="{FF2B5EF4-FFF2-40B4-BE49-F238E27FC236}">
                <a16:creationId xmlns:a16="http://schemas.microsoft.com/office/drawing/2014/main" xmlns="" id="{69BBFBCA-A496-4C74-9E80-6A5045A3C3FD}"/>
              </a:ext>
            </a:extLst>
          </p:cNvPr>
          <p:cNvSpPr>
            <a:spLocks noChangeArrowheads="1"/>
          </p:cNvSpPr>
          <p:nvPr/>
        </p:nvSpPr>
        <p:spPr bwMode="auto">
          <a:xfrm>
            <a:off x="369193" y="1623621"/>
            <a:ext cx="11350581"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342900" marR="0" lvl="0" indent="-342900" algn="ctr"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2200" b="1" i="0" u="none" strike="noStrike" kern="1200" cap="none" spc="0" normalizeH="0" baseline="0" noProof="0" dirty="0">
                <a:ln>
                  <a:noFill/>
                </a:ln>
                <a:solidFill>
                  <a:srgbClr val="C00000"/>
                </a:solidFill>
                <a:effectLst/>
                <a:uLnTx/>
                <a:uFillTx/>
                <a:cs typeface="+mn-ea"/>
                <a:sym typeface="+mn-lt"/>
              </a:rPr>
              <a:t>牢记和践行初心使命，需要通过不断推进自我革命来保持党的先进性和纯洁性</a:t>
            </a:r>
          </a:p>
        </p:txBody>
      </p:sp>
      <p:sp>
        <p:nvSpPr>
          <p:cNvPr id="10" name="矩形 9">
            <a:extLst>
              <a:ext uri="{FF2B5EF4-FFF2-40B4-BE49-F238E27FC236}">
                <a16:creationId xmlns:a16="http://schemas.microsoft.com/office/drawing/2014/main" xmlns="" id="{D741F0C3-5131-4432-812D-55BB830EF02B}"/>
              </a:ext>
            </a:extLst>
          </p:cNvPr>
          <p:cNvSpPr/>
          <p:nvPr/>
        </p:nvSpPr>
        <p:spPr>
          <a:xfrm>
            <a:off x="1304949" y="2093137"/>
            <a:ext cx="9590578" cy="977191"/>
          </a:xfrm>
          <a:prstGeom prst="rect">
            <a:avLst/>
          </a:prstGeom>
        </p:spPr>
        <p:txBody>
          <a:bodyPr wrap="square">
            <a:spAutoFit/>
          </a:bodyPr>
          <a:lstStyle/>
          <a:p>
            <a:pPr marR="0" lvl="0" algn="l" defTabSz="914400" rtl="0" eaLnBrk="1" fontAlgn="auto" latinLnBrk="0" hangingPunct="1">
              <a:lnSpc>
                <a:spcPct val="150000"/>
              </a:lnSpc>
              <a:spcBef>
                <a:spcPts val="0"/>
              </a:spcBef>
              <a:spcAft>
                <a:spcPts val="0"/>
              </a:spcAft>
              <a:buClrTx/>
              <a:buSzTx/>
              <a:tabLst/>
              <a:defRPr/>
            </a:pPr>
            <a:r>
              <a:rPr kumimoji="0" lang="zh-CN" altLang="en-US" sz="2000" b="0" i="0" u="none" strike="noStrike" kern="1200" cap="none" spc="0" normalizeH="0" baseline="0" noProof="0" dirty="0">
                <a:ln>
                  <a:noFill/>
                </a:ln>
                <a:solidFill>
                  <a:srgbClr val="44546A">
                    <a:lumMod val="50000"/>
                  </a:srgbClr>
                </a:solidFill>
                <a:effectLst/>
                <a:uLnTx/>
                <a:uFillTx/>
                <a:cs typeface="+mn-ea"/>
                <a:sym typeface="+mn-lt"/>
              </a:rPr>
              <a:t>近百年来，从石库门到天安门，从兴业路到复兴路，党的初心使命始终坚守不移，党的自我革命持续推进。强大的政党是在自我革命中锻造出来的。</a:t>
            </a:r>
            <a:endParaRPr kumimoji="0" lang="en-US" altLang="zh-CN" sz="2000" b="0" i="0" u="none" strike="noStrike" kern="1200" cap="none" spc="0" normalizeH="0" baseline="0" noProof="0" dirty="0">
              <a:ln>
                <a:noFill/>
              </a:ln>
              <a:solidFill>
                <a:srgbClr val="E60000"/>
              </a:solidFill>
              <a:effectLst/>
              <a:uLnTx/>
              <a:uFillTx/>
              <a:cs typeface="+mn-ea"/>
              <a:sym typeface="+mn-lt"/>
            </a:endParaRPr>
          </a:p>
        </p:txBody>
      </p:sp>
      <p:sp>
        <p:nvSpPr>
          <p:cNvPr id="11" name="矩形 10">
            <a:extLst>
              <a:ext uri="{FF2B5EF4-FFF2-40B4-BE49-F238E27FC236}">
                <a16:creationId xmlns:a16="http://schemas.microsoft.com/office/drawing/2014/main" xmlns="" id="{0923F50B-6A38-48A1-84B9-AE9BDA97216E}"/>
              </a:ext>
            </a:extLst>
          </p:cNvPr>
          <p:cNvSpPr/>
          <p:nvPr/>
        </p:nvSpPr>
        <p:spPr>
          <a:xfrm>
            <a:off x="2173840" y="3429000"/>
            <a:ext cx="2646878"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C00000"/>
                </a:solidFill>
                <a:effectLst/>
                <a:uLnTx/>
                <a:uFillTx/>
                <a:cs typeface="+mn-ea"/>
                <a:sym typeface="+mn-lt"/>
              </a:rPr>
              <a:t>习近平总书记指出</a:t>
            </a:r>
          </a:p>
        </p:txBody>
      </p:sp>
      <p:grpSp>
        <p:nvGrpSpPr>
          <p:cNvPr id="12" name="Group 4">
            <a:extLst>
              <a:ext uri="{FF2B5EF4-FFF2-40B4-BE49-F238E27FC236}">
                <a16:creationId xmlns:a16="http://schemas.microsoft.com/office/drawing/2014/main" xmlns="" id="{DD30CF36-568D-4E4C-B20D-1E335C54A894}"/>
              </a:ext>
            </a:extLst>
          </p:cNvPr>
          <p:cNvGrpSpPr>
            <a:grpSpLocks noChangeAspect="1"/>
          </p:cNvGrpSpPr>
          <p:nvPr/>
        </p:nvGrpSpPr>
        <p:grpSpPr bwMode="auto">
          <a:xfrm>
            <a:off x="1090878" y="3438164"/>
            <a:ext cx="903606" cy="461665"/>
            <a:chOff x="3222" y="1845"/>
            <a:chExt cx="1237" cy="632"/>
          </a:xfrm>
          <a:solidFill>
            <a:srgbClr val="C00000"/>
          </a:solidFill>
        </p:grpSpPr>
        <p:sp>
          <p:nvSpPr>
            <p:cNvPr id="13" name="Freeform 5">
              <a:extLst>
                <a:ext uri="{FF2B5EF4-FFF2-40B4-BE49-F238E27FC236}">
                  <a16:creationId xmlns:a16="http://schemas.microsoft.com/office/drawing/2014/main" xmlns="" id="{0903DF3A-E51B-4610-A8CB-57B272D452DF}"/>
                </a:ext>
              </a:extLst>
            </p:cNvPr>
            <p:cNvSpPr>
              <a:spLocks/>
            </p:cNvSpPr>
            <p:nvPr/>
          </p:nvSpPr>
          <p:spPr bwMode="auto">
            <a:xfrm>
              <a:off x="3608" y="1845"/>
              <a:ext cx="851" cy="632"/>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4" name="Rectangle 6">
              <a:extLst>
                <a:ext uri="{FF2B5EF4-FFF2-40B4-BE49-F238E27FC236}">
                  <a16:creationId xmlns:a16="http://schemas.microsoft.com/office/drawing/2014/main" xmlns="" id="{5470A54E-108D-49BB-9214-84E66DBD536F}"/>
                </a:ext>
              </a:extLst>
            </p:cNvPr>
            <p:cNvSpPr>
              <a:spLocks noChangeArrowheads="1"/>
            </p:cNvSpPr>
            <p:nvPr/>
          </p:nvSpPr>
          <p:spPr bwMode="auto">
            <a:xfrm>
              <a:off x="3222" y="1931"/>
              <a:ext cx="319" cy="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15" name="Line 106">
            <a:extLst>
              <a:ext uri="{FF2B5EF4-FFF2-40B4-BE49-F238E27FC236}">
                <a16:creationId xmlns:a16="http://schemas.microsoft.com/office/drawing/2014/main" xmlns="" id="{471F2F31-E0E8-4C3E-A5DF-FB663E366589}"/>
              </a:ext>
            </a:extLst>
          </p:cNvPr>
          <p:cNvSpPr>
            <a:spLocks noChangeShapeType="1"/>
          </p:cNvSpPr>
          <p:nvPr/>
        </p:nvSpPr>
        <p:spPr bwMode="auto">
          <a:xfrm flipH="1" flipV="1">
            <a:off x="2212477" y="3901209"/>
            <a:ext cx="2499168" cy="2552"/>
          </a:xfrm>
          <a:prstGeom prst="line">
            <a:avLst/>
          </a:prstGeom>
          <a:noFill/>
          <a:ln w="1270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6" name="矩形 15">
            <a:extLst>
              <a:ext uri="{FF2B5EF4-FFF2-40B4-BE49-F238E27FC236}">
                <a16:creationId xmlns:a16="http://schemas.microsoft.com/office/drawing/2014/main" xmlns="" id="{803DDA12-5FF7-4A9D-A5B9-F7A8ABD7730C}"/>
              </a:ext>
            </a:extLst>
          </p:cNvPr>
          <p:cNvSpPr/>
          <p:nvPr/>
        </p:nvSpPr>
        <p:spPr>
          <a:xfrm>
            <a:off x="2085392" y="4127743"/>
            <a:ext cx="5332839" cy="2224583"/>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00" cap="none" spc="0" normalizeH="0" baseline="0" noProof="0" dirty="0">
                <a:ln>
                  <a:noFill/>
                </a:ln>
                <a:solidFill>
                  <a:prstClr val="black"/>
                </a:solidFill>
                <a:effectLst/>
                <a:uLnTx/>
                <a:uFillTx/>
                <a:cs typeface="+mn-ea"/>
                <a:sym typeface="+mn-lt"/>
              </a:rPr>
              <a:t>“回顾党的历史，我们党总是在推动社会革命的同时，勇于推动自我革命，始终坚持真理、修正错误，敢于正视问题、克服缺点，勇于刮骨疗毒、去腐生肌。正因为我们党始终坚持这样做，才能够在危难之际绝处逢生、失误之后拨乱反正，成为永远打不倒、压不垮的马克思主义政党。”</a:t>
            </a:r>
            <a:endParaRPr kumimoji="0" lang="en-US" altLang="zh-CN" sz="1800" b="0" i="0" u="none" strike="noStrike" kern="100" cap="none" spc="0" normalizeH="0" baseline="0" noProof="0" dirty="0">
              <a:ln>
                <a:noFill/>
              </a:ln>
              <a:solidFill>
                <a:prstClr val="black"/>
              </a:solidFill>
              <a:effectLst/>
              <a:uLnTx/>
              <a:uFillTx/>
              <a:cs typeface="+mn-ea"/>
              <a:sym typeface="+mn-lt"/>
            </a:endParaRPr>
          </a:p>
        </p:txBody>
      </p:sp>
      <p:pic>
        <p:nvPicPr>
          <p:cNvPr id="4" name="图片 3">
            <a:extLst>
              <a:ext uri="{FF2B5EF4-FFF2-40B4-BE49-F238E27FC236}">
                <a16:creationId xmlns:a16="http://schemas.microsoft.com/office/drawing/2014/main" xmlns="" id="{978E6911-261A-4A2D-83D4-5F20DC62D3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480357" y="3787673"/>
            <a:ext cx="4752341" cy="2993467"/>
          </a:xfrm>
          <a:prstGeom prst="rect">
            <a:avLst/>
          </a:prstGeom>
        </p:spPr>
      </p:pic>
    </p:spTree>
    <p:extLst>
      <p:ext uri="{BB962C8B-B14F-4D97-AF65-F5344CB8AC3E}">
        <p14:creationId xmlns:p14="http://schemas.microsoft.com/office/powerpoint/2010/main" val="1463551129"/>
      </p:ext>
    </p:extLst>
  </p:cSld>
  <p:clrMapOvr>
    <a:masterClrMapping/>
  </p:clrMapOvr>
  <p:transition spd="slow" advTm="200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par>
                              <p:cTn id="21" fill="hold">
                                <p:stCondLst>
                                  <p:cond delay="2000"/>
                                </p:stCondLst>
                                <p:childTnLst>
                                  <p:par>
                                    <p:cTn id="22" presetID="2" presetClass="entr" presetSubtype="2" fill="hold" grpId="0" nodeType="afterEffect" p14:presetBounceEnd="100000">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14:bounceEnd="100000">
                                          <p:cBhvr additive="base">
                                            <p:cTn id="24" dur="500" fill="hold"/>
                                            <p:tgtEl>
                                              <p:spTgt spid="15"/>
                                            </p:tgtEl>
                                            <p:attrNameLst>
                                              <p:attrName>ppt_x</p:attrName>
                                            </p:attrNameLst>
                                          </p:cBhvr>
                                          <p:tavLst>
                                            <p:tav tm="0">
                                              <p:val>
                                                <p:strVal val="1+#ppt_w/2"/>
                                              </p:val>
                                            </p:tav>
                                            <p:tav tm="100000">
                                              <p:val>
                                                <p:strVal val="#ppt_x"/>
                                              </p:val>
                                            </p:tav>
                                          </p:tavLst>
                                        </p:anim>
                                        <p:anim calcmode="lin" valueType="num" p14:bounceEnd="100000">
                                          <p:cBhvr additive="base">
                                            <p:cTn id="25" dur="500" fill="hold"/>
                                            <p:tgtEl>
                                              <p:spTgt spid="15"/>
                                            </p:tgtEl>
                                            <p:attrNameLst>
                                              <p:attrName>ppt_y</p:attrName>
                                            </p:attrNameLst>
                                          </p:cBhvr>
                                          <p:tavLst>
                                            <p:tav tm="0">
                                              <p:val>
                                                <p:strVal val="#ppt_y"/>
                                              </p:val>
                                            </p:tav>
                                            <p:tav tm="100000">
                                              <p:val>
                                                <p:strVal val="#ppt_y"/>
                                              </p:val>
                                            </p:tav>
                                          </p:tavLst>
                                        </p:anim>
                                      </p:childTnLst>
                                    </p:cTn>
                                  </p:par>
                                  <p:par>
                                    <p:cTn id="26" presetID="31" presetClass="entr" presetSubtype="0" fill="hold" grpId="0" nodeType="withEffect">
                                      <p:stCondLst>
                                        <p:cond delay="0"/>
                                      </p:stCondLst>
                                      <p:iterate type="lt">
                                        <p:tmPct val="476"/>
                                      </p:iterate>
                                      <p:childTnLst>
                                        <p:set>
                                          <p:cBhvr>
                                            <p:cTn id="27" dur="1" fill="hold">
                                              <p:stCondLst>
                                                <p:cond delay="0"/>
                                              </p:stCondLst>
                                            </p:cTn>
                                            <p:tgtEl>
                                              <p:spTgt spid="16"/>
                                            </p:tgtEl>
                                            <p:attrNameLst>
                                              <p:attrName>style.visibility</p:attrName>
                                            </p:attrNameLst>
                                          </p:cBhvr>
                                          <p:to>
                                            <p:strVal val="visible"/>
                                          </p:to>
                                        </p:set>
                                        <p:anim calcmode="lin" valueType="num">
                                          <p:cBhvr>
                                            <p:cTn id="28" dur="750" fill="hold"/>
                                            <p:tgtEl>
                                              <p:spTgt spid="16"/>
                                            </p:tgtEl>
                                            <p:attrNameLst>
                                              <p:attrName>ppt_w</p:attrName>
                                            </p:attrNameLst>
                                          </p:cBhvr>
                                          <p:tavLst>
                                            <p:tav tm="0">
                                              <p:val>
                                                <p:fltVal val="0"/>
                                              </p:val>
                                            </p:tav>
                                            <p:tav tm="100000">
                                              <p:val>
                                                <p:strVal val="#ppt_w"/>
                                              </p:val>
                                            </p:tav>
                                          </p:tavLst>
                                        </p:anim>
                                        <p:anim calcmode="lin" valueType="num">
                                          <p:cBhvr>
                                            <p:cTn id="29" dur="750" fill="hold"/>
                                            <p:tgtEl>
                                              <p:spTgt spid="16"/>
                                            </p:tgtEl>
                                            <p:attrNameLst>
                                              <p:attrName>ppt_h</p:attrName>
                                            </p:attrNameLst>
                                          </p:cBhvr>
                                          <p:tavLst>
                                            <p:tav tm="0">
                                              <p:val>
                                                <p:fltVal val="0"/>
                                              </p:val>
                                            </p:tav>
                                            <p:tav tm="100000">
                                              <p:val>
                                                <p:strVal val="#ppt_h"/>
                                              </p:val>
                                            </p:tav>
                                          </p:tavLst>
                                        </p:anim>
                                        <p:anim calcmode="lin" valueType="num">
                                          <p:cBhvr>
                                            <p:cTn id="30" dur="750" fill="hold"/>
                                            <p:tgtEl>
                                              <p:spTgt spid="16"/>
                                            </p:tgtEl>
                                            <p:attrNameLst>
                                              <p:attrName>style.rotation</p:attrName>
                                            </p:attrNameLst>
                                          </p:cBhvr>
                                          <p:tavLst>
                                            <p:tav tm="0">
                                              <p:val>
                                                <p:fltVal val="90"/>
                                              </p:val>
                                            </p:tav>
                                            <p:tav tm="100000">
                                              <p:val>
                                                <p:fltVal val="0"/>
                                              </p:val>
                                            </p:tav>
                                          </p:tavLst>
                                        </p:anim>
                                        <p:animEffect transition="in" filter="fade">
                                          <p:cBhvr>
                                            <p:cTn id="31" dur="75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10" grpId="0"/>
          <p:bldP spid="11" grpId="0"/>
          <p:bldP spid="15" grpId="0" animBg="1"/>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1+#ppt_w/2"/>
                                              </p:val>
                                            </p:tav>
                                            <p:tav tm="100000">
                                              <p:val>
                                                <p:strVal val="#ppt_x"/>
                                              </p:val>
                                            </p:tav>
                                          </p:tavLst>
                                        </p:anim>
                                        <p:anim calcmode="lin" valueType="num">
                                          <p:cBhvr additive="base">
                                            <p:cTn id="25" dur="500" fill="hold"/>
                                            <p:tgtEl>
                                              <p:spTgt spid="15"/>
                                            </p:tgtEl>
                                            <p:attrNameLst>
                                              <p:attrName>ppt_y</p:attrName>
                                            </p:attrNameLst>
                                          </p:cBhvr>
                                          <p:tavLst>
                                            <p:tav tm="0">
                                              <p:val>
                                                <p:strVal val="#ppt_y"/>
                                              </p:val>
                                            </p:tav>
                                            <p:tav tm="100000">
                                              <p:val>
                                                <p:strVal val="#ppt_y"/>
                                              </p:val>
                                            </p:tav>
                                          </p:tavLst>
                                        </p:anim>
                                      </p:childTnLst>
                                    </p:cTn>
                                  </p:par>
                                  <p:par>
                                    <p:cTn id="26" presetID="31" presetClass="entr" presetSubtype="0" fill="hold" grpId="0" nodeType="withEffect">
                                      <p:stCondLst>
                                        <p:cond delay="0"/>
                                      </p:stCondLst>
                                      <p:iterate type="lt">
                                        <p:tmPct val="476"/>
                                      </p:iterate>
                                      <p:childTnLst>
                                        <p:set>
                                          <p:cBhvr>
                                            <p:cTn id="27" dur="1" fill="hold">
                                              <p:stCondLst>
                                                <p:cond delay="0"/>
                                              </p:stCondLst>
                                            </p:cTn>
                                            <p:tgtEl>
                                              <p:spTgt spid="16"/>
                                            </p:tgtEl>
                                            <p:attrNameLst>
                                              <p:attrName>style.visibility</p:attrName>
                                            </p:attrNameLst>
                                          </p:cBhvr>
                                          <p:to>
                                            <p:strVal val="visible"/>
                                          </p:to>
                                        </p:set>
                                        <p:anim calcmode="lin" valueType="num">
                                          <p:cBhvr>
                                            <p:cTn id="28" dur="750" fill="hold"/>
                                            <p:tgtEl>
                                              <p:spTgt spid="16"/>
                                            </p:tgtEl>
                                            <p:attrNameLst>
                                              <p:attrName>ppt_w</p:attrName>
                                            </p:attrNameLst>
                                          </p:cBhvr>
                                          <p:tavLst>
                                            <p:tav tm="0">
                                              <p:val>
                                                <p:fltVal val="0"/>
                                              </p:val>
                                            </p:tav>
                                            <p:tav tm="100000">
                                              <p:val>
                                                <p:strVal val="#ppt_w"/>
                                              </p:val>
                                            </p:tav>
                                          </p:tavLst>
                                        </p:anim>
                                        <p:anim calcmode="lin" valueType="num">
                                          <p:cBhvr>
                                            <p:cTn id="29" dur="750" fill="hold"/>
                                            <p:tgtEl>
                                              <p:spTgt spid="16"/>
                                            </p:tgtEl>
                                            <p:attrNameLst>
                                              <p:attrName>ppt_h</p:attrName>
                                            </p:attrNameLst>
                                          </p:cBhvr>
                                          <p:tavLst>
                                            <p:tav tm="0">
                                              <p:val>
                                                <p:fltVal val="0"/>
                                              </p:val>
                                            </p:tav>
                                            <p:tav tm="100000">
                                              <p:val>
                                                <p:strVal val="#ppt_h"/>
                                              </p:val>
                                            </p:tav>
                                          </p:tavLst>
                                        </p:anim>
                                        <p:anim calcmode="lin" valueType="num">
                                          <p:cBhvr>
                                            <p:cTn id="30" dur="750" fill="hold"/>
                                            <p:tgtEl>
                                              <p:spTgt spid="16"/>
                                            </p:tgtEl>
                                            <p:attrNameLst>
                                              <p:attrName>style.rotation</p:attrName>
                                            </p:attrNameLst>
                                          </p:cBhvr>
                                          <p:tavLst>
                                            <p:tav tm="0">
                                              <p:val>
                                                <p:fltVal val="90"/>
                                              </p:val>
                                            </p:tav>
                                            <p:tav tm="100000">
                                              <p:val>
                                                <p:fltVal val="0"/>
                                              </p:val>
                                            </p:tav>
                                          </p:tavLst>
                                        </p:anim>
                                        <p:animEffect transition="in" filter="fade">
                                          <p:cBhvr>
                                            <p:cTn id="31" dur="75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10" grpId="0"/>
          <p:bldP spid="11" grpId="0"/>
          <p:bldP spid="15" grpId="0" animBg="1"/>
          <p:bldP spid="16"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B03DA75A-D668-4BC4-9FDB-65AF935FE2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892679" y="473048"/>
            <a:ext cx="1930127" cy="437167"/>
          </a:xfrm>
          <a:prstGeom prst="rect">
            <a:avLst/>
          </a:prstGeom>
        </p:spPr>
      </p:pic>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4" y="399245"/>
            <a:ext cx="100626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以不断深化自我革命持续推进不忘初心、牢记使命</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矩形 38">
            <a:extLst>
              <a:ext uri="{FF2B5EF4-FFF2-40B4-BE49-F238E27FC236}">
                <a16:creationId xmlns:a16="http://schemas.microsoft.com/office/drawing/2014/main" xmlns="" id="{AB10BC33-3FCD-4DF2-939C-AD6CE3DC6BDE}"/>
              </a:ext>
            </a:extLst>
          </p:cNvPr>
          <p:cNvSpPr>
            <a:spLocks noChangeArrowheads="1"/>
          </p:cNvSpPr>
          <p:nvPr/>
        </p:nvSpPr>
        <p:spPr bwMode="auto">
          <a:xfrm>
            <a:off x="369193" y="1623621"/>
            <a:ext cx="11350581"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342900" marR="0" lvl="0" indent="-342900" algn="ctr"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2200" b="1" i="0" u="none" strike="noStrike" kern="1200" cap="none" spc="0" normalizeH="0" baseline="0" noProof="0" dirty="0">
                <a:ln>
                  <a:noFill/>
                </a:ln>
                <a:solidFill>
                  <a:srgbClr val="C00000"/>
                </a:solidFill>
                <a:effectLst/>
                <a:uLnTx/>
                <a:uFillTx/>
                <a:cs typeface="+mn-ea"/>
                <a:sym typeface="+mn-lt"/>
              </a:rPr>
              <a:t>牢记和践行初心使命，必须以正视问题的勇气和刀刃向内的自觉不断推进自我革命</a:t>
            </a:r>
          </a:p>
        </p:txBody>
      </p:sp>
      <p:sp>
        <p:nvSpPr>
          <p:cNvPr id="7" name="矩形 6">
            <a:extLst>
              <a:ext uri="{FF2B5EF4-FFF2-40B4-BE49-F238E27FC236}">
                <a16:creationId xmlns:a16="http://schemas.microsoft.com/office/drawing/2014/main" xmlns="" id="{94CCCA94-00E8-4AAD-A53B-C71F3FFFCFAA}"/>
              </a:ext>
            </a:extLst>
          </p:cNvPr>
          <p:cNvSpPr/>
          <p:nvPr/>
        </p:nvSpPr>
        <p:spPr>
          <a:xfrm>
            <a:off x="1304949" y="2093137"/>
            <a:ext cx="9912550" cy="1892121"/>
          </a:xfrm>
          <a:prstGeom prst="rect">
            <a:avLst/>
          </a:prstGeom>
        </p:spPr>
        <p:txBody>
          <a:bodyPr wrap="square">
            <a:spAutoFit/>
          </a:bodyPr>
          <a:lstStyle/>
          <a:p>
            <a:pPr lvl="0">
              <a:lnSpc>
                <a:spcPct val="150000"/>
              </a:lnSpc>
              <a:defRPr/>
            </a:pPr>
            <a:r>
              <a:rPr lang="zh-CN" altLang="en-US" sz="2000" dirty="0">
                <a:solidFill>
                  <a:srgbClr val="44546A">
                    <a:lumMod val="50000"/>
                  </a:srgbClr>
                </a:solidFill>
                <a:cs typeface="+mn-ea"/>
                <a:sym typeface="+mn-lt"/>
              </a:rPr>
              <a:t>中国共产党除了国家、民族、人民的利益，没有任何自己的特殊利益。唯有这样的党，才能克服其他政党不能克服的阶级局限和利益局限，而具有无可比拟的先进性；才能直面自己的缺点错误、毫不留情批评自己、绝不容忍内部腐败分子，而具有无可比拟的纯洁性。</a:t>
            </a:r>
          </a:p>
        </p:txBody>
      </p:sp>
      <p:sp>
        <p:nvSpPr>
          <p:cNvPr id="8" name="矩形 7">
            <a:extLst>
              <a:ext uri="{FF2B5EF4-FFF2-40B4-BE49-F238E27FC236}">
                <a16:creationId xmlns:a16="http://schemas.microsoft.com/office/drawing/2014/main" xmlns="" id="{05AB1C7D-0E63-4563-ABBF-32D186561D20}"/>
              </a:ext>
            </a:extLst>
          </p:cNvPr>
          <p:cNvSpPr/>
          <p:nvPr/>
        </p:nvSpPr>
        <p:spPr>
          <a:xfrm>
            <a:off x="7245801" y="4143842"/>
            <a:ext cx="2646878"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C00000"/>
                </a:solidFill>
                <a:effectLst/>
                <a:uLnTx/>
                <a:uFillTx/>
                <a:cs typeface="+mn-ea"/>
                <a:sym typeface="+mn-lt"/>
              </a:rPr>
              <a:t>习近平总书记指出</a:t>
            </a:r>
          </a:p>
        </p:txBody>
      </p:sp>
      <p:grpSp>
        <p:nvGrpSpPr>
          <p:cNvPr id="9" name="Group 4">
            <a:extLst>
              <a:ext uri="{FF2B5EF4-FFF2-40B4-BE49-F238E27FC236}">
                <a16:creationId xmlns:a16="http://schemas.microsoft.com/office/drawing/2014/main" xmlns="" id="{FC39723C-C46E-49B0-8E64-CAF97A83D8C4}"/>
              </a:ext>
            </a:extLst>
          </p:cNvPr>
          <p:cNvGrpSpPr>
            <a:grpSpLocks noChangeAspect="1"/>
          </p:cNvGrpSpPr>
          <p:nvPr/>
        </p:nvGrpSpPr>
        <p:grpSpPr bwMode="auto">
          <a:xfrm>
            <a:off x="6162839" y="4153006"/>
            <a:ext cx="903606" cy="461665"/>
            <a:chOff x="3222" y="1845"/>
            <a:chExt cx="1237" cy="632"/>
          </a:xfrm>
          <a:solidFill>
            <a:srgbClr val="C00000"/>
          </a:solidFill>
        </p:grpSpPr>
        <p:sp>
          <p:nvSpPr>
            <p:cNvPr id="10" name="Freeform 5">
              <a:extLst>
                <a:ext uri="{FF2B5EF4-FFF2-40B4-BE49-F238E27FC236}">
                  <a16:creationId xmlns:a16="http://schemas.microsoft.com/office/drawing/2014/main" xmlns="" id="{F5C756CC-A638-49C5-B274-88EE108BFA13}"/>
                </a:ext>
              </a:extLst>
            </p:cNvPr>
            <p:cNvSpPr>
              <a:spLocks/>
            </p:cNvSpPr>
            <p:nvPr/>
          </p:nvSpPr>
          <p:spPr bwMode="auto">
            <a:xfrm>
              <a:off x="3608" y="1845"/>
              <a:ext cx="851" cy="632"/>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 name="Rectangle 6">
              <a:extLst>
                <a:ext uri="{FF2B5EF4-FFF2-40B4-BE49-F238E27FC236}">
                  <a16:creationId xmlns:a16="http://schemas.microsoft.com/office/drawing/2014/main" xmlns="" id="{73BE2E7E-A09D-4398-9004-6B7FEEE92FA6}"/>
                </a:ext>
              </a:extLst>
            </p:cNvPr>
            <p:cNvSpPr>
              <a:spLocks noChangeArrowheads="1"/>
            </p:cNvSpPr>
            <p:nvPr/>
          </p:nvSpPr>
          <p:spPr bwMode="auto">
            <a:xfrm>
              <a:off x="3222" y="1931"/>
              <a:ext cx="319" cy="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12" name="Line 106">
            <a:extLst>
              <a:ext uri="{FF2B5EF4-FFF2-40B4-BE49-F238E27FC236}">
                <a16:creationId xmlns:a16="http://schemas.microsoft.com/office/drawing/2014/main" xmlns="" id="{3994DE29-E211-4969-A966-65C1D7C76573}"/>
              </a:ext>
            </a:extLst>
          </p:cNvPr>
          <p:cNvSpPr>
            <a:spLocks noChangeShapeType="1"/>
          </p:cNvSpPr>
          <p:nvPr/>
        </p:nvSpPr>
        <p:spPr bwMode="auto">
          <a:xfrm flipH="1" flipV="1">
            <a:off x="7284438" y="4616051"/>
            <a:ext cx="2499168" cy="2552"/>
          </a:xfrm>
          <a:prstGeom prst="line">
            <a:avLst/>
          </a:prstGeom>
          <a:noFill/>
          <a:ln w="1270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矩形 12">
            <a:extLst>
              <a:ext uri="{FF2B5EF4-FFF2-40B4-BE49-F238E27FC236}">
                <a16:creationId xmlns:a16="http://schemas.microsoft.com/office/drawing/2014/main" xmlns="" id="{6CEBDA2F-0AA9-491B-A4A1-3AE0CDD08C7F}"/>
              </a:ext>
            </a:extLst>
          </p:cNvPr>
          <p:cNvSpPr/>
          <p:nvPr/>
        </p:nvSpPr>
        <p:spPr>
          <a:xfrm>
            <a:off x="6044484" y="5003506"/>
            <a:ext cx="5173016" cy="1144288"/>
          </a:xfrm>
          <a:prstGeom prst="rect">
            <a:avLst/>
          </a:prstGeom>
        </p:spPr>
        <p:txBody>
          <a:bodyPr wrap="square">
            <a:spAutoFit/>
          </a:bodyPr>
          <a:lstStyle/>
          <a:p>
            <a:pPr lvl="0" algn="just">
              <a:lnSpc>
                <a:spcPct val="130000"/>
              </a:lnSpc>
              <a:defRPr/>
            </a:pPr>
            <a:r>
              <a:rPr lang="zh-CN" altLang="en-US" kern="100" dirty="0">
                <a:solidFill>
                  <a:prstClr val="black"/>
                </a:solidFill>
                <a:cs typeface="+mn-ea"/>
                <a:sym typeface="+mn-lt"/>
              </a:rPr>
              <a:t>“中国共产党的伟大不在于不犯错误，而在于从不讳疾忌医，敢于直面问题，勇于自我革命，具有极强的自我修复能力。”</a:t>
            </a:r>
          </a:p>
        </p:txBody>
      </p:sp>
      <p:sp>
        <p:nvSpPr>
          <p:cNvPr id="14" name="矩形 13">
            <a:extLst>
              <a:ext uri="{FF2B5EF4-FFF2-40B4-BE49-F238E27FC236}">
                <a16:creationId xmlns:a16="http://schemas.microsoft.com/office/drawing/2014/main" xmlns="" id="{D4F0325C-1EB7-47D9-AD00-3AF502C3E2EF}"/>
              </a:ext>
            </a:extLst>
          </p:cNvPr>
          <p:cNvSpPr/>
          <p:nvPr/>
        </p:nvSpPr>
        <p:spPr>
          <a:xfrm>
            <a:off x="1027021" y="4409771"/>
            <a:ext cx="4565625" cy="1712135"/>
          </a:xfrm>
          <a:prstGeom prst="rect">
            <a:avLst/>
          </a:prstGeom>
          <a:solidFill>
            <a:srgbClr val="C00000"/>
          </a:solid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schemeClr val="bg1"/>
                </a:solidFill>
                <a:effectLst/>
                <a:uLnTx/>
                <a:uFillTx/>
                <a:cs typeface="+mn-ea"/>
                <a:sym typeface="+mn-lt"/>
              </a:rPr>
              <a:t>新时代党的自我革命任重而道远，必须以刀刃向内、刮骨疗毒的自觉和勇气强化“四个自我”，既要施药动刀，又要固本培元，不断纯洁党的队伍，坚决保证党的肌体健康。</a:t>
            </a:r>
          </a:p>
        </p:txBody>
      </p:sp>
    </p:spTree>
    <p:extLst>
      <p:ext uri="{BB962C8B-B14F-4D97-AF65-F5344CB8AC3E}">
        <p14:creationId xmlns:p14="http://schemas.microsoft.com/office/powerpoint/2010/main" val="3317437660"/>
      </p:ext>
    </p:extLst>
  </p:cSld>
  <p:clrMapOvr>
    <a:masterClrMapping/>
  </p:clrMapOvr>
  <p:transition spd="slow" advTm="200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par>
                              <p:cTn id="21" fill="hold">
                                <p:stCondLst>
                                  <p:cond delay="2000"/>
                                </p:stCondLst>
                                <p:childTnLst>
                                  <p:par>
                                    <p:cTn id="22" presetID="2" presetClass="entr" presetSubtype="2" fill="hold" grpId="0" nodeType="afterEffect" p14:presetBounceEnd="100000">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14:bounceEnd="100000">
                                          <p:cBhvr additive="base">
                                            <p:cTn id="24" dur="500" fill="hold"/>
                                            <p:tgtEl>
                                              <p:spTgt spid="12"/>
                                            </p:tgtEl>
                                            <p:attrNameLst>
                                              <p:attrName>ppt_x</p:attrName>
                                            </p:attrNameLst>
                                          </p:cBhvr>
                                          <p:tavLst>
                                            <p:tav tm="0">
                                              <p:val>
                                                <p:strVal val="1+#ppt_w/2"/>
                                              </p:val>
                                            </p:tav>
                                            <p:tav tm="100000">
                                              <p:val>
                                                <p:strVal val="#ppt_x"/>
                                              </p:val>
                                            </p:tav>
                                          </p:tavLst>
                                        </p:anim>
                                        <p:anim calcmode="lin" valueType="num" p14:bounceEnd="100000">
                                          <p:cBhvr additive="base">
                                            <p:cTn id="25" dur="500" fill="hold"/>
                                            <p:tgtEl>
                                              <p:spTgt spid="12"/>
                                            </p:tgtEl>
                                            <p:attrNameLst>
                                              <p:attrName>ppt_y</p:attrName>
                                            </p:attrNameLst>
                                          </p:cBhvr>
                                          <p:tavLst>
                                            <p:tav tm="0">
                                              <p:val>
                                                <p:strVal val="#ppt_y"/>
                                              </p:val>
                                            </p:tav>
                                            <p:tav tm="100000">
                                              <p:val>
                                                <p:strVal val="#ppt_y"/>
                                              </p:val>
                                            </p:tav>
                                          </p:tavLst>
                                        </p:anim>
                                      </p:childTnLst>
                                    </p:cTn>
                                  </p:par>
                                  <p:par>
                                    <p:cTn id="26" presetID="31" presetClass="entr" presetSubtype="0" fill="hold" grpId="0" nodeType="withEffect">
                                      <p:stCondLst>
                                        <p:cond delay="0"/>
                                      </p:stCondLst>
                                      <p:iterate type="lt">
                                        <p:tmPct val="476"/>
                                      </p:iterate>
                                      <p:childTnLst>
                                        <p:set>
                                          <p:cBhvr>
                                            <p:cTn id="27" dur="1" fill="hold">
                                              <p:stCondLst>
                                                <p:cond delay="0"/>
                                              </p:stCondLst>
                                            </p:cTn>
                                            <p:tgtEl>
                                              <p:spTgt spid="13"/>
                                            </p:tgtEl>
                                            <p:attrNameLst>
                                              <p:attrName>style.visibility</p:attrName>
                                            </p:attrNameLst>
                                          </p:cBhvr>
                                          <p:to>
                                            <p:strVal val="visible"/>
                                          </p:to>
                                        </p:set>
                                        <p:anim calcmode="lin" valueType="num">
                                          <p:cBhvr>
                                            <p:cTn id="28" dur="750" fill="hold"/>
                                            <p:tgtEl>
                                              <p:spTgt spid="13"/>
                                            </p:tgtEl>
                                            <p:attrNameLst>
                                              <p:attrName>ppt_w</p:attrName>
                                            </p:attrNameLst>
                                          </p:cBhvr>
                                          <p:tavLst>
                                            <p:tav tm="0">
                                              <p:val>
                                                <p:fltVal val="0"/>
                                              </p:val>
                                            </p:tav>
                                            <p:tav tm="100000">
                                              <p:val>
                                                <p:strVal val="#ppt_w"/>
                                              </p:val>
                                            </p:tav>
                                          </p:tavLst>
                                        </p:anim>
                                        <p:anim calcmode="lin" valueType="num">
                                          <p:cBhvr>
                                            <p:cTn id="29" dur="750" fill="hold"/>
                                            <p:tgtEl>
                                              <p:spTgt spid="13"/>
                                            </p:tgtEl>
                                            <p:attrNameLst>
                                              <p:attrName>ppt_h</p:attrName>
                                            </p:attrNameLst>
                                          </p:cBhvr>
                                          <p:tavLst>
                                            <p:tav tm="0">
                                              <p:val>
                                                <p:fltVal val="0"/>
                                              </p:val>
                                            </p:tav>
                                            <p:tav tm="100000">
                                              <p:val>
                                                <p:strVal val="#ppt_h"/>
                                              </p:val>
                                            </p:tav>
                                          </p:tavLst>
                                        </p:anim>
                                        <p:anim calcmode="lin" valueType="num">
                                          <p:cBhvr>
                                            <p:cTn id="30" dur="750" fill="hold"/>
                                            <p:tgtEl>
                                              <p:spTgt spid="13"/>
                                            </p:tgtEl>
                                            <p:attrNameLst>
                                              <p:attrName>style.rotation</p:attrName>
                                            </p:attrNameLst>
                                          </p:cBhvr>
                                          <p:tavLst>
                                            <p:tav tm="0">
                                              <p:val>
                                                <p:fltVal val="90"/>
                                              </p:val>
                                            </p:tav>
                                            <p:tav tm="100000">
                                              <p:val>
                                                <p:fltVal val="0"/>
                                              </p:val>
                                            </p:tav>
                                          </p:tavLst>
                                        </p:anim>
                                        <p:animEffect transition="in" filter="fade">
                                          <p:cBhvr>
                                            <p:cTn id="31" dur="750"/>
                                            <p:tgtEl>
                                              <p:spTgt spid="13"/>
                                            </p:tgtEl>
                                          </p:cBhvr>
                                        </p:animEffect>
                                      </p:childTnLst>
                                    </p:cTn>
                                  </p:par>
                                </p:childTnLst>
                              </p:cTn>
                            </p:par>
                            <p:par>
                              <p:cTn id="32" fill="hold">
                                <p:stCondLst>
                                  <p:cond delay="2939"/>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 grpId="0"/>
          <p:bldP spid="8" grpId="0"/>
          <p:bldP spid="12" grpId="0" animBg="1"/>
          <p:bldP spid="13"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1+#ppt_w/2"/>
                                              </p:val>
                                            </p:tav>
                                            <p:tav tm="100000">
                                              <p:val>
                                                <p:strVal val="#ppt_x"/>
                                              </p:val>
                                            </p:tav>
                                          </p:tavLst>
                                        </p:anim>
                                        <p:anim calcmode="lin" valueType="num">
                                          <p:cBhvr additive="base">
                                            <p:cTn id="25" dur="500" fill="hold"/>
                                            <p:tgtEl>
                                              <p:spTgt spid="12"/>
                                            </p:tgtEl>
                                            <p:attrNameLst>
                                              <p:attrName>ppt_y</p:attrName>
                                            </p:attrNameLst>
                                          </p:cBhvr>
                                          <p:tavLst>
                                            <p:tav tm="0">
                                              <p:val>
                                                <p:strVal val="#ppt_y"/>
                                              </p:val>
                                            </p:tav>
                                            <p:tav tm="100000">
                                              <p:val>
                                                <p:strVal val="#ppt_y"/>
                                              </p:val>
                                            </p:tav>
                                          </p:tavLst>
                                        </p:anim>
                                      </p:childTnLst>
                                    </p:cTn>
                                  </p:par>
                                  <p:par>
                                    <p:cTn id="26" presetID="31" presetClass="entr" presetSubtype="0" fill="hold" grpId="0" nodeType="withEffect">
                                      <p:stCondLst>
                                        <p:cond delay="0"/>
                                      </p:stCondLst>
                                      <p:iterate type="lt">
                                        <p:tmPct val="476"/>
                                      </p:iterate>
                                      <p:childTnLst>
                                        <p:set>
                                          <p:cBhvr>
                                            <p:cTn id="27" dur="1" fill="hold">
                                              <p:stCondLst>
                                                <p:cond delay="0"/>
                                              </p:stCondLst>
                                            </p:cTn>
                                            <p:tgtEl>
                                              <p:spTgt spid="13"/>
                                            </p:tgtEl>
                                            <p:attrNameLst>
                                              <p:attrName>style.visibility</p:attrName>
                                            </p:attrNameLst>
                                          </p:cBhvr>
                                          <p:to>
                                            <p:strVal val="visible"/>
                                          </p:to>
                                        </p:set>
                                        <p:anim calcmode="lin" valueType="num">
                                          <p:cBhvr>
                                            <p:cTn id="28" dur="750" fill="hold"/>
                                            <p:tgtEl>
                                              <p:spTgt spid="13"/>
                                            </p:tgtEl>
                                            <p:attrNameLst>
                                              <p:attrName>ppt_w</p:attrName>
                                            </p:attrNameLst>
                                          </p:cBhvr>
                                          <p:tavLst>
                                            <p:tav tm="0">
                                              <p:val>
                                                <p:fltVal val="0"/>
                                              </p:val>
                                            </p:tav>
                                            <p:tav tm="100000">
                                              <p:val>
                                                <p:strVal val="#ppt_w"/>
                                              </p:val>
                                            </p:tav>
                                          </p:tavLst>
                                        </p:anim>
                                        <p:anim calcmode="lin" valueType="num">
                                          <p:cBhvr>
                                            <p:cTn id="29" dur="750" fill="hold"/>
                                            <p:tgtEl>
                                              <p:spTgt spid="13"/>
                                            </p:tgtEl>
                                            <p:attrNameLst>
                                              <p:attrName>ppt_h</p:attrName>
                                            </p:attrNameLst>
                                          </p:cBhvr>
                                          <p:tavLst>
                                            <p:tav tm="0">
                                              <p:val>
                                                <p:fltVal val="0"/>
                                              </p:val>
                                            </p:tav>
                                            <p:tav tm="100000">
                                              <p:val>
                                                <p:strVal val="#ppt_h"/>
                                              </p:val>
                                            </p:tav>
                                          </p:tavLst>
                                        </p:anim>
                                        <p:anim calcmode="lin" valueType="num">
                                          <p:cBhvr>
                                            <p:cTn id="30" dur="750" fill="hold"/>
                                            <p:tgtEl>
                                              <p:spTgt spid="13"/>
                                            </p:tgtEl>
                                            <p:attrNameLst>
                                              <p:attrName>style.rotation</p:attrName>
                                            </p:attrNameLst>
                                          </p:cBhvr>
                                          <p:tavLst>
                                            <p:tav tm="0">
                                              <p:val>
                                                <p:fltVal val="90"/>
                                              </p:val>
                                            </p:tav>
                                            <p:tav tm="100000">
                                              <p:val>
                                                <p:fltVal val="0"/>
                                              </p:val>
                                            </p:tav>
                                          </p:tavLst>
                                        </p:anim>
                                        <p:animEffect transition="in" filter="fade">
                                          <p:cBhvr>
                                            <p:cTn id="31" dur="750"/>
                                            <p:tgtEl>
                                              <p:spTgt spid="13"/>
                                            </p:tgtEl>
                                          </p:cBhvr>
                                        </p:animEffect>
                                      </p:childTnLst>
                                    </p:cTn>
                                  </p:par>
                                </p:childTnLst>
                              </p:cTn>
                            </p:par>
                            <p:par>
                              <p:cTn id="32" fill="hold">
                                <p:stCondLst>
                                  <p:cond delay="2939"/>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 grpId="0"/>
          <p:bldP spid="8" grpId="0"/>
          <p:bldP spid="12" grpId="0" animBg="1"/>
          <p:bldP spid="13" grpId="0"/>
          <p:bldP spid="14"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a16="http://schemas.microsoft.com/office/drawing/2014/main" xmlns="" id="{151D7289-FF55-4197-A46C-3DC9281FF6C0}"/>
              </a:ext>
            </a:extLst>
          </p:cNvPr>
          <p:cNvSpPr/>
          <p:nvPr/>
        </p:nvSpPr>
        <p:spPr>
          <a:xfrm>
            <a:off x="20025" y="2945237"/>
            <a:ext cx="12192000" cy="2628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21">
            <a:extLst>
              <a:ext uri="{FF2B5EF4-FFF2-40B4-BE49-F238E27FC236}">
                <a16:creationId xmlns:a16="http://schemas.microsoft.com/office/drawing/2014/main" xmlns="" id="{7285276C-1433-452F-A174-3548F80C8F54}"/>
              </a:ext>
            </a:extLst>
          </p:cNvPr>
          <p:cNvSpPr txBox="1">
            <a:spLocks noChangeArrowheads="1"/>
          </p:cNvSpPr>
          <p:nvPr/>
        </p:nvSpPr>
        <p:spPr bwMode="auto">
          <a:xfrm>
            <a:off x="1064653" y="3429000"/>
            <a:ext cx="1006269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lgn="ctr"/>
            <a:r>
              <a:rPr lang="zh-CN" altLang="en-US" sz="5400" b="1" dirty="0">
                <a:solidFill>
                  <a:schemeClr val="bg1"/>
                </a:solidFill>
                <a:latin typeface="思源宋体 CN Heavy" panose="02020900000000000000" pitchFamily="18" charset="-122"/>
                <a:ea typeface="思源宋体 CN Heavy" panose="02020900000000000000" pitchFamily="18" charset="-122"/>
                <a:sym typeface="+mn-lt"/>
              </a:rPr>
              <a:t>越是长期执政</a:t>
            </a:r>
          </a:p>
          <a:p>
            <a:pPr lvl="0" algn="ctr"/>
            <a:r>
              <a:rPr lang="zh-CN" altLang="en-US" sz="5400" b="1" dirty="0">
                <a:solidFill>
                  <a:schemeClr val="bg1"/>
                </a:solidFill>
                <a:latin typeface="思源宋体 CN Heavy" panose="02020900000000000000" pitchFamily="18" charset="-122"/>
                <a:ea typeface="思源宋体 CN Heavy" panose="02020900000000000000" pitchFamily="18" charset="-122"/>
                <a:sym typeface="+mn-lt"/>
              </a:rPr>
              <a:t>越不能丧失自我革命精神</a:t>
            </a:r>
          </a:p>
        </p:txBody>
      </p:sp>
      <p:sp>
        <p:nvSpPr>
          <p:cNvPr id="45" name="党">
            <a:extLst>
              <a:ext uri="{FF2B5EF4-FFF2-40B4-BE49-F238E27FC236}">
                <a16:creationId xmlns:a16="http://schemas.microsoft.com/office/drawing/2014/main" xmlns="" id="{D32963BD-C7C8-48E6-9B2F-4C6CA037D2F4}"/>
              </a:ext>
            </a:extLst>
          </p:cNvPr>
          <p:cNvSpPr txBox="1"/>
          <p:nvPr/>
        </p:nvSpPr>
        <p:spPr>
          <a:xfrm>
            <a:off x="4450516" y="1001468"/>
            <a:ext cx="3290967" cy="646331"/>
          </a:xfrm>
          <a:prstGeom prst="rect">
            <a:avLst/>
          </a:prstGeom>
          <a:noFill/>
        </p:spPr>
        <p:txBody>
          <a:bodyPr wrap="square" rtlCol="0">
            <a:spAutoFit/>
          </a:bodyPr>
          <a:lstStyle>
            <a:defPPr>
              <a:defRPr lang="zh-CN"/>
            </a:defPPr>
            <a:lvl1pPr>
              <a:defRPr sz="6000" b="1" kern="100">
                <a:ln w="19050" cap="flat" cmpd="sng">
                  <a:solidFill>
                    <a:srgbClr val="FBE8CC"/>
                  </a:solidFill>
                </a:ln>
                <a:gradFill flip="none" rotWithShape="1">
                  <a:gsLst>
                    <a:gs pos="82000">
                      <a:srgbClr val="FF583E"/>
                    </a:gs>
                    <a:gs pos="0">
                      <a:srgbClr val="FA602B"/>
                    </a:gs>
                    <a:gs pos="100000">
                      <a:srgbClr val="AF5137"/>
                    </a:gs>
                    <a:gs pos="64000">
                      <a:srgbClr val="764815"/>
                    </a:gs>
                    <a:gs pos="53000">
                      <a:srgbClr val="0F0501"/>
                    </a:gs>
                  </a:gsLst>
                  <a:path path="circle">
                    <a:fillToRect r="100000" b="100000"/>
                  </a:path>
                  <a:tileRect l="-100000" t="-100000"/>
                </a:gradFill>
                <a:effectLst>
                  <a:outerShdw blurRad="50800" dist="50800" dir="5400000" algn="ctr" rotWithShape="0">
                    <a:srgbClr val="4E2504">
                      <a:alpha val="24000"/>
                    </a:srgbClr>
                  </a:outerShdw>
                </a:effectLst>
                <a:latin typeface="华康俪金黑W8" panose="020B0809000000000000" pitchFamily="49" charset="-122"/>
                <a:ea typeface="华康俪金黑W8" panose="020B0809000000000000" pitchFamily="49" charset="-122"/>
              </a:defRPr>
            </a:lvl1pPr>
          </a:lstStyle>
          <a:p>
            <a:pPr algn="ctr">
              <a:lnSpc>
                <a:spcPct val="90000"/>
              </a:lnSpc>
            </a:pPr>
            <a:r>
              <a:rPr lang="zh-CN" altLang="en-US" sz="4000" dirty="0">
                <a:ln w="9525" cap="flat" cmpd="sng">
                  <a:noFill/>
                </a:ln>
                <a:solidFill>
                  <a:srgbClr val="C00000"/>
                </a:solidFill>
                <a:effectLst/>
                <a:latin typeface="字体视界-一风尚黑体" panose="02000500000000000000" pitchFamily="2" charset="-122"/>
                <a:ea typeface="字体视界-一风尚黑体" panose="02000500000000000000" pitchFamily="2" charset="-122"/>
              </a:rPr>
              <a:t>第二部分</a:t>
            </a:r>
            <a:endParaRPr lang="en-US" altLang="zh-CN" sz="4000" dirty="0">
              <a:ln w="9525" cap="flat" cmpd="sng">
                <a:noFill/>
              </a:ln>
              <a:solidFill>
                <a:srgbClr val="C00000"/>
              </a:solidFill>
              <a:effectLst/>
              <a:latin typeface="字体视界-一风尚黑体" panose="02000500000000000000" pitchFamily="2" charset="-122"/>
              <a:ea typeface="字体视界-一风尚黑体" panose="02000500000000000000" pitchFamily="2" charset="-122"/>
            </a:endParaRPr>
          </a:p>
        </p:txBody>
      </p:sp>
      <p:grpSp>
        <p:nvGrpSpPr>
          <p:cNvPr id="7" name="PA-102226">
            <a:extLst>
              <a:ext uri="{FF2B5EF4-FFF2-40B4-BE49-F238E27FC236}">
                <a16:creationId xmlns:a16="http://schemas.microsoft.com/office/drawing/2014/main" xmlns="" id="{2959FEFC-43E1-4F5A-B58A-47E6CD3D4125}"/>
              </a:ext>
            </a:extLst>
          </p:cNvPr>
          <p:cNvGrpSpPr/>
          <p:nvPr>
            <p:custDataLst>
              <p:tags r:id="rId1"/>
            </p:custDataLst>
          </p:nvPr>
        </p:nvGrpSpPr>
        <p:grpSpPr>
          <a:xfrm>
            <a:off x="3799268" y="1757130"/>
            <a:ext cx="4593462" cy="158730"/>
            <a:chOff x="1170035" y="1491630"/>
            <a:chExt cx="6740066" cy="255096"/>
          </a:xfrm>
          <a:solidFill>
            <a:srgbClr val="C00000"/>
          </a:solidFill>
        </p:grpSpPr>
        <p:grpSp>
          <p:nvGrpSpPr>
            <p:cNvPr id="9" name="组合 8">
              <a:extLst>
                <a:ext uri="{FF2B5EF4-FFF2-40B4-BE49-F238E27FC236}">
                  <a16:creationId xmlns:a16="http://schemas.microsoft.com/office/drawing/2014/main" xmlns="" id="{6C6B6B14-D7AA-49D1-A855-7A79D3F97D29}"/>
                </a:ext>
              </a:extLst>
            </p:cNvPr>
            <p:cNvGrpSpPr/>
            <p:nvPr/>
          </p:nvGrpSpPr>
          <p:grpSpPr>
            <a:xfrm>
              <a:off x="4118171" y="1491630"/>
              <a:ext cx="887762" cy="255096"/>
              <a:chOff x="3965502" y="1879809"/>
              <a:chExt cx="1193100" cy="342834"/>
            </a:xfrm>
            <a:grpFill/>
          </p:grpSpPr>
          <p:sp>
            <p:nvSpPr>
              <p:cNvPr id="13" name="PA-dark-star-shape_15445">
                <a:extLst>
                  <a:ext uri="{FF2B5EF4-FFF2-40B4-BE49-F238E27FC236}">
                    <a16:creationId xmlns:a16="http://schemas.microsoft.com/office/drawing/2014/main" xmlns="" id="{BC0990B4-2A50-4435-BF15-146DB02F622F}"/>
                  </a:ext>
                </a:extLst>
              </p:cNvPr>
              <p:cNvSpPr>
                <a:spLocks noChangeAspect="1"/>
              </p:cNvSpPr>
              <p:nvPr>
                <p:custDataLst>
                  <p:tags r:id="rId4"/>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4" name="PA-dark-star-shape_15445">
                <a:extLst>
                  <a:ext uri="{FF2B5EF4-FFF2-40B4-BE49-F238E27FC236}">
                    <a16:creationId xmlns:a16="http://schemas.microsoft.com/office/drawing/2014/main" xmlns="" id="{B0EACC99-4120-4D94-A7F0-60C5C0586AA1}"/>
                  </a:ext>
                </a:extLst>
              </p:cNvPr>
              <p:cNvSpPr>
                <a:spLocks noChangeAspect="1"/>
              </p:cNvSpPr>
              <p:nvPr>
                <p:custDataLst>
                  <p:tags r:id="rId5"/>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5" name="PA-dark-star-shape_15445">
                <a:extLst>
                  <a:ext uri="{FF2B5EF4-FFF2-40B4-BE49-F238E27FC236}">
                    <a16:creationId xmlns:a16="http://schemas.microsoft.com/office/drawing/2014/main" xmlns="" id="{EF5C45ED-703E-43EB-AF7C-C93D2112397C}"/>
                  </a:ext>
                </a:extLst>
              </p:cNvPr>
              <p:cNvSpPr>
                <a:spLocks noChangeAspect="1"/>
              </p:cNvSpPr>
              <p:nvPr>
                <p:custDataLst>
                  <p:tags r:id="rId6"/>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6" name="PA-dark-star-shape_15445">
                <a:extLst>
                  <a:ext uri="{FF2B5EF4-FFF2-40B4-BE49-F238E27FC236}">
                    <a16:creationId xmlns:a16="http://schemas.microsoft.com/office/drawing/2014/main" xmlns="" id="{762E3083-3B3B-4DFF-BE9E-EA554AF4FB80}"/>
                  </a:ext>
                </a:extLst>
              </p:cNvPr>
              <p:cNvSpPr>
                <a:spLocks noChangeAspect="1"/>
              </p:cNvSpPr>
              <p:nvPr>
                <p:custDataLst>
                  <p:tags r:id="rId7"/>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17" name="PA-dark-star-shape_15445">
                <a:extLst>
                  <a:ext uri="{FF2B5EF4-FFF2-40B4-BE49-F238E27FC236}">
                    <a16:creationId xmlns:a16="http://schemas.microsoft.com/office/drawing/2014/main" xmlns="" id="{E4809B53-AE61-4534-9446-8056442B8D2E}"/>
                  </a:ext>
                </a:extLst>
              </p:cNvPr>
              <p:cNvSpPr>
                <a:spLocks noChangeAspect="1"/>
              </p:cNvSpPr>
              <p:nvPr>
                <p:custDataLst>
                  <p:tags r:id="rId8"/>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grpSp>
        <p:grpSp>
          <p:nvGrpSpPr>
            <p:cNvPr id="10" name="组合 9">
              <a:extLst>
                <a:ext uri="{FF2B5EF4-FFF2-40B4-BE49-F238E27FC236}">
                  <a16:creationId xmlns:a16="http://schemas.microsoft.com/office/drawing/2014/main" xmlns="" id="{B8344033-CB8D-43D3-8141-80C56A70F504}"/>
                </a:ext>
              </a:extLst>
            </p:cNvPr>
            <p:cNvGrpSpPr/>
            <p:nvPr/>
          </p:nvGrpSpPr>
          <p:grpSpPr>
            <a:xfrm>
              <a:off x="1170035" y="1619178"/>
              <a:ext cx="6740066" cy="0"/>
              <a:chOff x="1170035" y="2082167"/>
              <a:chExt cx="6740066" cy="0"/>
            </a:xfrm>
            <a:grpFill/>
          </p:grpSpPr>
          <p:cxnSp>
            <p:nvCxnSpPr>
              <p:cNvPr id="11" name="PA-直接连接符 6">
                <a:extLst>
                  <a:ext uri="{FF2B5EF4-FFF2-40B4-BE49-F238E27FC236}">
                    <a16:creationId xmlns:a16="http://schemas.microsoft.com/office/drawing/2014/main" xmlns="" id="{F1E7A2A0-D453-41FB-8A56-F895E5B3DCEB}"/>
                  </a:ext>
                </a:extLst>
              </p:cNvPr>
              <p:cNvCxnSpPr>
                <a:cxnSpLocks/>
              </p:cNvCxnSpPr>
              <p:nvPr>
                <p:custDataLst>
                  <p:tags r:id="rId2"/>
                </p:custDataLst>
              </p:nvPr>
            </p:nvCxnSpPr>
            <p:spPr>
              <a:xfrm>
                <a:off x="5148064" y="2082167"/>
                <a:ext cx="2762037" cy="0"/>
              </a:xfrm>
              <a:prstGeom prst="line">
                <a:avLst/>
              </a:prstGeom>
              <a:grpFill/>
              <a:ln w="15875" cap="flat" cmpd="sng" algn="ctr">
                <a:solidFill>
                  <a:srgbClr val="E71E17"/>
                </a:solidFill>
                <a:prstDash val="solid"/>
                <a:miter lim="800000"/>
              </a:ln>
              <a:effectLst/>
            </p:spPr>
          </p:cxnSp>
          <p:cxnSp>
            <p:nvCxnSpPr>
              <p:cNvPr id="12" name="PA-直接连接符 7">
                <a:extLst>
                  <a:ext uri="{FF2B5EF4-FFF2-40B4-BE49-F238E27FC236}">
                    <a16:creationId xmlns:a16="http://schemas.microsoft.com/office/drawing/2014/main" xmlns="" id="{5D2AB277-4D08-451F-ABC3-18C1C40F5052}"/>
                  </a:ext>
                </a:extLst>
              </p:cNvPr>
              <p:cNvCxnSpPr>
                <a:cxnSpLocks/>
              </p:cNvCxnSpPr>
              <p:nvPr>
                <p:custDataLst>
                  <p:tags r:id="rId3"/>
                </p:custDataLst>
              </p:nvPr>
            </p:nvCxnSpPr>
            <p:spPr>
              <a:xfrm>
                <a:off x="1170035" y="2082167"/>
                <a:ext cx="2825901" cy="0"/>
              </a:xfrm>
              <a:prstGeom prst="line">
                <a:avLst/>
              </a:prstGeom>
              <a:grpFill/>
              <a:ln w="15875" cap="flat" cmpd="sng" algn="ctr">
                <a:solidFill>
                  <a:srgbClr val="E71E17"/>
                </a:solidFill>
                <a:prstDash val="solid"/>
                <a:miter lim="800000"/>
              </a:ln>
              <a:effectLst/>
            </p:spPr>
          </p:cxnSp>
        </p:grpSp>
      </p:grpSp>
      <p:sp>
        <p:nvSpPr>
          <p:cNvPr id="18" name="矩形 17">
            <a:extLst>
              <a:ext uri="{FF2B5EF4-FFF2-40B4-BE49-F238E27FC236}">
                <a16:creationId xmlns:a16="http://schemas.microsoft.com/office/drawing/2014/main" xmlns="" id="{FA3E158C-7C6C-425F-ADD9-04699F80AD58}"/>
              </a:ext>
            </a:extLst>
          </p:cNvPr>
          <p:cNvSpPr/>
          <p:nvPr/>
        </p:nvSpPr>
        <p:spPr>
          <a:xfrm>
            <a:off x="3326007" y="2096463"/>
            <a:ext cx="5539984"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100" normalizeH="0" baseline="0" noProof="0" dirty="0">
                <a:ln>
                  <a:noFill/>
                </a:ln>
                <a:solidFill>
                  <a:srgbClr val="C00000"/>
                </a:solidFill>
                <a:uLnTx/>
                <a:uFillTx/>
                <a:cs typeface="+mn-ea"/>
                <a:sym typeface="+mn-lt"/>
              </a:rPr>
              <a:t>深入学习</a:t>
            </a:r>
            <a:r>
              <a:rPr kumimoji="0" lang="en-US" altLang="zh-CN" sz="2000" b="0" i="0" u="none" strike="noStrike" kern="1200" cap="none" spc="-100" normalizeH="0" baseline="0" noProof="0" dirty="0">
                <a:ln>
                  <a:noFill/>
                </a:ln>
                <a:solidFill>
                  <a:srgbClr val="C00000"/>
                </a:solidFill>
                <a:uLnTx/>
                <a:uFillTx/>
                <a:cs typeface="+mn-ea"/>
                <a:sym typeface="+mn-lt"/>
              </a:rPr>
              <a:t>《</a:t>
            </a:r>
            <a:r>
              <a:rPr kumimoji="0" lang="zh-CN" altLang="en-US" sz="2000" b="0" i="0" u="none" strike="noStrike" kern="1200" cap="none" spc="-100" normalizeH="0" baseline="0" noProof="0" dirty="0">
                <a:ln>
                  <a:noFill/>
                </a:ln>
                <a:solidFill>
                  <a:srgbClr val="C00000"/>
                </a:solidFill>
                <a:uLnTx/>
                <a:uFillTx/>
                <a:cs typeface="+mn-ea"/>
                <a:sym typeface="+mn-lt"/>
              </a:rPr>
              <a:t>治国理政</a:t>
            </a:r>
            <a:r>
              <a:rPr kumimoji="0" lang="en-US" altLang="zh-CN" sz="2000" b="0" i="0" u="none" strike="noStrike" kern="1200" cap="none" spc="-100" normalizeH="0" baseline="0" noProof="0" dirty="0">
                <a:ln>
                  <a:noFill/>
                </a:ln>
                <a:solidFill>
                  <a:srgbClr val="C00000"/>
                </a:solidFill>
                <a:uLnTx/>
                <a:uFillTx/>
                <a:cs typeface="+mn-ea"/>
                <a:sym typeface="+mn-lt"/>
              </a:rPr>
              <a:t>》</a:t>
            </a:r>
            <a:r>
              <a:rPr kumimoji="0" lang="zh-CN" altLang="en-US" sz="2000" b="0" i="0" u="none" strike="noStrike" kern="1200" cap="none" spc="-100" normalizeH="0" baseline="0" noProof="0" dirty="0">
                <a:ln>
                  <a:noFill/>
                </a:ln>
                <a:solidFill>
                  <a:srgbClr val="C00000"/>
                </a:solidFill>
                <a:uLnTx/>
                <a:uFillTx/>
                <a:cs typeface="+mn-ea"/>
                <a:sym typeface="+mn-lt"/>
              </a:rPr>
              <a:t>第三卷有关重要论述</a:t>
            </a:r>
            <a:endParaRPr kumimoji="0" lang="en-US" altLang="zh-CN" sz="2000" b="0" i="0" u="none" strike="noStrike" kern="1200" cap="none" spc="-100" normalizeH="0" baseline="0" noProof="0" dirty="0">
              <a:ln>
                <a:noFill/>
              </a:ln>
              <a:solidFill>
                <a:srgbClr val="C00000"/>
              </a:solidFill>
              <a:uLnTx/>
              <a:uFillTx/>
              <a:cs typeface="+mn-ea"/>
              <a:sym typeface="+mn-lt"/>
            </a:endParaRPr>
          </a:p>
        </p:txBody>
      </p:sp>
    </p:spTree>
    <p:extLst>
      <p:ext uri="{BB962C8B-B14F-4D97-AF65-F5344CB8AC3E}">
        <p14:creationId xmlns:p14="http://schemas.microsoft.com/office/powerpoint/2010/main" val="3034155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25000"/>
                                  </p:iterate>
                                  <p:childTnLst>
                                    <p:set>
                                      <p:cBhvr>
                                        <p:cTn id="6" dur="1" fill="hold">
                                          <p:stCondLst>
                                            <p:cond delay="0"/>
                                          </p:stCondLst>
                                        </p:cTn>
                                        <p:tgtEl>
                                          <p:spTgt spid="45"/>
                                        </p:tgtEl>
                                        <p:attrNameLst>
                                          <p:attrName>style.visibility</p:attrName>
                                        </p:attrNameLst>
                                      </p:cBhvr>
                                      <p:to>
                                        <p:strVal val="visible"/>
                                      </p:to>
                                    </p:set>
                                    <p:anim calcmode="lin" valueType="num">
                                      <p:cBhvr>
                                        <p:cTn id="7" dur="1000" fill="hold"/>
                                        <p:tgtEl>
                                          <p:spTgt spid="45"/>
                                        </p:tgtEl>
                                        <p:attrNameLst>
                                          <p:attrName>ppt_w</p:attrName>
                                        </p:attrNameLst>
                                      </p:cBhvr>
                                      <p:tavLst>
                                        <p:tav tm="0">
                                          <p:val>
                                            <p:fltVal val="0"/>
                                          </p:val>
                                        </p:tav>
                                        <p:tav tm="100000">
                                          <p:val>
                                            <p:strVal val="#ppt_w"/>
                                          </p:val>
                                        </p:tav>
                                      </p:tavLst>
                                    </p:anim>
                                    <p:anim calcmode="lin" valueType="num">
                                      <p:cBhvr>
                                        <p:cTn id="8" dur="1000" fill="hold"/>
                                        <p:tgtEl>
                                          <p:spTgt spid="45"/>
                                        </p:tgtEl>
                                        <p:attrNameLst>
                                          <p:attrName>ppt_h</p:attrName>
                                        </p:attrNameLst>
                                      </p:cBhvr>
                                      <p:tavLst>
                                        <p:tav tm="0">
                                          <p:val>
                                            <p:fltVal val="0"/>
                                          </p:val>
                                        </p:tav>
                                        <p:tav tm="100000">
                                          <p:val>
                                            <p:strVal val="#ppt_h"/>
                                          </p:val>
                                        </p:tav>
                                      </p:tavLst>
                                    </p:anim>
                                    <p:anim calcmode="lin" valueType="num">
                                      <p:cBhvr>
                                        <p:cTn id="9" dur="1000" fill="hold"/>
                                        <p:tgtEl>
                                          <p:spTgt spid="45"/>
                                        </p:tgtEl>
                                        <p:attrNameLst>
                                          <p:attrName>ppt_x</p:attrName>
                                        </p:attrNameLst>
                                      </p:cBhvr>
                                      <p:tavLst>
                                        <p:tav tm="0">
                                          <p:val>
                                            <p:fltVal val="0.5"/>
                                          </p:val>
                                        </p:tav>
                                        <p:tav tm="100000">
                                          <p:val>
                                            <p:strVal val="#ppt_x"/>
                                          </p:val>
                                        </p:tav>
                                      </p:tavLst>
                                    </p:anim>
                                    <p:anim calcmode="lin" valueType="num">
                                      <p:cBhvr>
                                        <p:cTn id="10" dur="1000" fill="hold"/>
                                        <p:tgtEl>
                                          <p:spTgt spid="45"/>
                                        </p:tgtEl>
                                        <p:attrNameLst>
                                          <p:attrName>ppt_y</p:attrName>
                                        </p:attrNameLst>
                                      </p:cBhvr>
                                      <p:tavLst>
                                        <p:tav tm="0">
                                          <p:val>
                                            <p:fltVal val="0.5"/>
                                          </p:val>
                                        </p:tav>
                                        <p:tav tm="100000">
                                          <p:val>
                                            <p:strVal val="#ppt_y"/>
                                          </p:val>
                                        </p:tav>
                                      </p:tavLst>
                                    </p:anim>
                                  </p:childTnLst>
                                </p:cTn>
                              </p:par>
                            </p:childTnLst>
                          </p:cTn>
                        </p:par>
                        <p:par>
                          <p:cTn id="11" fill="hold">
                            <p:stCondLst>
                              <p:cond delay="1750"/>
                            </p:stCondLst>
                            <p:childTnLst>
                              <p:par>
                                <p:cTn id="12" presetID="16" presetClass="entr" presetSubtype="21" fill="hold" nodeType="afterEffect">
                                  <p:stCondLst>
                                    <p:cond delay="50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par>
                          <p:cTn id="15" fill="hold">
                            <p:stCondLst>
                              <p:cond delay="2750"/>
                            </p:stCondLst>
                            <p:childTnLst>
                              <p:par>
                                <p:cTn id="16" presetID="42"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6" grpId="0"/>
      <p:bldP spid="45"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B03DA75A-D668-4BC4-9FDB-65AF935FE2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892679" y="473048"/>
            <a:ext cx="1930127" cy="437167"/>
          </a:xfrm>
          <a:prstGeom prst="rect">
            <a:avLst/>
          </a:prstGeom>
        </p:spPr>
      </p:pic>
      <p:sp>
        <p:nvSpPr>
          <p:cNvPr id="72" name="文本框 21">
            <a:extLst>
              <a:ext uri="{FF2B5EF4-FFF2-40B4-BE49-F238E27FC236}">
                <a16:creationId xmlns:a16="http://schemas.microsoft.com/office/drawing/2014/main" xmlns="" id="{F50BCEF0-6B8C-4219-AA48-17D961B47B7D}"/>
              </a:ext>
            </a:extLst>
          </p:cNvPr>
          <p:cNvSpPr txBox="1">
            <a:spLocks noChangeArrowheads="1"/>
          </p:cNvSpPr>
          <p:nvPr/>
        </p:nvSpPr>
        <p:spPr bwMode="auto">
          <a:xfrm>
            <a:off x="369194" y="399245"/>
            <a:ext cx="100626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3200" dirty="0">
                <a:solidFill>
                  <a:srgbClr val="C00000"/>
                </a:solidFill>
                <a:latin typeface="思源宋体 CN Heavy" panose="02020900000000000000" pitchFamily="18" charset="-122"/>
                <a:ea typeface="思源宋体 CN Heavy" panose="02020900000000000000" pitchFamily="18" charset="-122"/>
                <a:sym typeface="+mn-lt"/>
              </a:rPr>
              <a:t>越是长期执政越不能丧失自我革命精神</a:t>
            </a:r>
          </a:p>
        </p:txBody>
      </p:sp>
      <p:cxnSp>
        <p:nvCxnSpPr>
          <p:cNvPr id="5" name="直接连接符 4">
            <a:extLst>
              <a:ext uri="{FF2B5EF4-FFF2-40B4-BE49-F238E27FC236}">
                <a16:creationId xmlns:a16="http://schemas.microsoft.com/office/drawing/2014/main" xmlns="" id="{19FE1A9B-0143-471F-B8CC-D5B4AF2B8A7B}"/>
              </a:ext>
            </a:extLst>
          </p:cNvPr>
          <p:cNvCxnSpPr/>
          <p:nvPr/>
        </p:nvCxnSpPr>
        <p:spPr>
          <a:xfrm>
            <a:off x="369194" y="1009778"/>
            <a:ext cx="114536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a16="http://schemas.microsoft.com/office/drawing/2014/main" xmlns="" id="{05AB1C7D-0E63-4563-ABBF-32D186561D20}"/>
              </a:ext>
            </a:extLst>
          </p:cNvPr>
          <p:cNvSpPr/>
          <p:nvPr/>
        </p:nvSpPr>
        <p:spPr>
          <a:xfrm>
            <a:off x="2124301" y="1529431"/>
            <a:ext cx="2646878"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C00000"/>
                </a:solidFill>
                <a:effectLst/>
                <a:uLnTx/>
                <a:uFillTx/>
                <a:cs typeface="+mn-ea"/>
                <a:sym typeface="+mn-lt"/>
              </a:rPr>
              <a:t>习近平总书记指出</a:t>
            </a:r>
          </a:p>
        </p:txBody>
      </p:sp>
      <p:grpSp>
        <p:nvGrpSpPr>
          <p:cNvPr id="9" name="Group 4">
            <a:extLst>
              <a:ext uri="{FF2B5EF4-FFF2-40B4-BE49-F238E27FC236}">
                <a16:creationId xmlns:a16="http://schemas.microsoft.com/office/drawing/2014/main" xmlns="" id="{FC39723C-C46E-49B0-8E64-CAF97A83D8C4}"/>
              </a:ext>
            </a:extLst>
          </p:cNvPr>
          <p:cNvGrpSpPr>
            <a:grpSpLocks noChangeAspect="1"/>
          </p:cNvGrpSpPr>
          <p:nvPr/>
        </p:nvGrpSpPr>
        <p:grpSpPr bwMode="auto">
          <a:xfrm>
            <a:off x="1041339" y="1538595"/>
            <a:ext cx="903606" cy="461665"/>
            <a:chOff x="3222" y="1845"/>
            <a:chExt cx="1237" cy="632"/>
          </a:xfrm>
          <a:solidFill>
            <a:srgbClr val="C00000"/>
          </a:solidFill>
        </p:grpSpPr>
        <p:sp>
          <p:nvSpPr>
            <p:cNvPr id="10" name="Freeform 5">
              <a:extLst>
                <a:ext uri="{FF2B5EF4-FFF2-40B4-BE49-F238E27FC236}">
                  <a16:creationId xmlns:a16="http://schemas.microsoft.com/office/drawing/2014/main" xmlns="" id="{F5C756CC-A638-49C5-B274-88EE108BFA13}"/>
                </a:ext>
              </a:extLst>
            </p:cNvPr>
            <p:cNvSpPr>
              <a:spLocks/>
            </p:cNvSpPr>
            <p:nvPr/>
          </p:nvSpPr>
          <p:spPr bwMode="auto">
            <a:xfrm>
              <a:off x="3608" y="1845"/>
              <a:ext cx="851" cy="632"/>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 name="Rectangle 6">
              <a:extLst>
                <a:ext uri="{FF2B5EF4-FFF2-40B4-BE49-F238E27FC236}">
                  <a16:creationId xmlns:a16="http://schemas.microsoft.com/office/drawing/2014/main" xmlns="" id="{73BE2E7E-A09D-4398-9004-6B7FEEE92FA6}"/>
                </a:ext>
              </a:extLst>
            </p:cNvPr>
            <p:cNvSpPr>
              <a:spLocks noChangeArrowheads="1"/>
            </p:cNvSpPr>
            <p:nvPr/>
          </p:nvSpPr>
          <p:spPr bwMode="auto">
            <a:xfrm>
              <a:off x="3222" y="1931"/>
              <a:ext cx="319" cy="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12" name="Line 106">
            <a:extLst>
              <a:ext uri="{FF2B5EF4-FFF2-40B4-BE49-F238E27FC236}">
                <a16:creationId xmlns:a16="http://schemas.microsoft.com/office/drawing/2014/main" xmlns="" id="{3994DE29-E211-4969-A966-65C1D7C76573}"/>
              </a:ext>
            </a:extLst>
          </p:cNvPr>
          <p:cNvSpPr>
            <a:spLocks noChangeShapeType="1"/>
          </p:cNvSpPr>
          <p:nvPr/>
        </p:nvSpPr>
        <p:spPr bwMode="auto">
          <a:xfrm flipH="1" flipV="1">
            <a:off x="2162938" y="2001640"/>
            <a:ext cx="2499168" cy="2552"/>
          </a:xfrm>
          <a:prstGeom prst="line">
            <a:avLst/>
          </a:prstGeom>
          <a:noFill/>
          <a:ln w="1270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矩形 12">
            <a:extLst>
              <a:ext uri="{FF2B5EF4-FFF2-40B4-BE49-F238E27FC236}">
                <a16:creationId xmlns:a16="http://schemas.microsoft.com/office/drawing/2014/main" xmlns="" id="{6CEBDA2F-0AA9-491B-A4A1-3AE0CDD08C7F}"/>
              </a:ext>
            </a:extLst>
          </p:cNvPr>
          <p:cNvSpPr/>
          <p:nvPr/>
        </p:nvSpPr>
        <p:spPr>
          <a:xfrm>
            <a:off x="2018540" y="2094416"/>
            <a:ext cx="8839202" cy="832664"/>
          </a:xfrm>
          <a:prstGeom prst="rect">
            <a:avLst/>
          </a:prstGeom>
        </p:spPr>
        <p:txBody>
          <a:bodyPr wrap="square">
            <a:spAutoFit/>
          </a:bodyPr>
          <a:lstStyle/>
          <a:p>
            <a:pPr lvl="0" algn="just">
              <a:lnSpc>
                <a:spcPct val="140000"/>
              </a:lnSpc>
              <a:defRPr/>
            </a:pPr>
            <a:r>
              <a:rPr lang="zh-CN" altLang="en-US" dirty="0">
                <a:solidFill>
                  <a:prstClr val="black"/>
                </a:solidFill>
                <a:cs typeface="+mn-ea"/>
                <a:sym typeface="+mn-lt"/>
              </a:rPr>
              <a:t>“越是长期执政，越不能丢掉马克思主义政党的本色，越不能忘记党的初心使命，越不能丧失自我革命精神。”</a:t>
            </a:r>
          </a:p>
        </p:txBody>
      </p:sp>
      <p:cxnSp>
        <p:nvCxnSpPr>
          <p:cNvPr id="15" name="直接连接符 14">
            <a:extLst>
              <a:ext uri="{FF2B5EF4-FFF2-40B4-BE49-F238E27FC236}">
                <a16:creationId xmlns:a16="http://schemas.microsoft.com/office/drawing/2014/main" xmlns="" id="{45F3599E-1D86-49B8-9193-0D74E6286A55}"/>
              </a:ext>
            </a:extLst>
          </p:cNvPr>
          <p:cNvCxnSpPr>
            <a:cxnSpLocks/>
          </p:cNvCxnSpPr>
          <p:nvPr/>
        </p:nvCxnSpPr>
        <p:spPr>
          <a:xfrm flipH="1">
            <a:off x="1373058" y="3164447"/>
            <a:ext cx="1290964"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6" name="组合 15">
            <a:extLst>
              <a:ext uri="{FF2B5EF4-FFF2-40B4-BE49-F238E27FC236}">
                <a16:creationId xmlns:a16="http://schemas.microsoft.com/office/drawing/2014/main" xmlns="" id="{D64184F3-25C6-400E-8AB0-0CE8BE3C7A88}"/>
              </a:ext>
            </a:extLst>
          </p:cNvPr>
          <p:cNvGrpSpPr/>
          <p:nvPr/>
        </p:nvGrpSpPr>
        <p:grpSpPr>
          <a:xfrm rot="16200000">
            <a:off x="1123298" y="2827693"/>
            <a:ext cx="499524" cy="173986"/>
            <a:chOff x="5707987" y="4682325"/>
            <a:chExt cx="499524" cy="173986"/>
          </a:xfrm>
        </p:grpSpPr>
        <p:cxnSp>
          <p:nvCxnSpPr>
            <p:cNvPr id="17" name="直接连接符 16">
              <a:extLst>
                <a:ext uri="{FF2B5EF4-FFF2-40B4-BE49-F238E27FC236}">
                  <a16:creationId xmlns:a16="http://schemas.microsoft.com/office/drawing/2014/main" xmlns="" id="{1D2E78E0-1CE6-496F-8832-FAD6E1A44F85}"/>
                </a:ext>
              </a:extLst>
            </p:cNvPr>
            <p:cNvCxnSpPr>
              <a:cxnSpLocks/>
            </p:cNvCxnSpPr>
            <p:nvPr/>
          </p:nvCxnSpPr>
          <p:spPr>
            <a:xfrm rot="5400000" flipV="1">
              <a:off x="5891834" y="4585927"/>
              <a:ext cx="0" cy="36769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圆: 空心 54">
              <a:extLst>
                <a:ext uri="{FF2B5EF4-FFF2-40B4-BE49-F238E27FC236}">
                  <a16:creationId xmlns:a16="http://schemas.microsoft.com/office/drawing/2014/main" xmlns="" id="{6AE0C484-846D-4CF3-983F-B75B37066A64}"/>
                </a:ext>
              </a:extLst>
            </p:cNvPr>
            <p:cNvSpPr/>
            <p:nvPr/>
          </p:nvSpPr>
          <p:spPr>
            <a:xfrm>
              <a:off x="6033525" y="4682325"/>
              <a:ext cx="173986" cy="173986"/>
            </a:xfrm>
            <a:prstGeom prst="don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19" name="矩形 18">
            <a:extLst>
              <a:ext uri="{FF2B5EF4-FFF2-40B4-BE49-F238E27FC236}">
                <a16:creationId xmlns:a16="http://schemas.microsoft.com/office/drawing/2014/main" xmlns="" id="{9B214FE6-0067-46F7-8255-1B1E68E6DCB9}"/>
              </a:ext>
            </a:extLst>
          </p:cNvPr>
          <p:cNvSpPr/>
          <p:nvPr/>
        </p:nvSpPr>
        <p:spPr>
          <a:xfrm>
            <a:off x="2664022" y="3168528"/>
            <a:ext cx="8534246" cy="1712135"/>
          </a:xfrm>
          <a:prstGeom prst="rect">
            <a:avLst/>
          </a:prstGeom>
          <a:ln>
            <a:solidFill>
              <a:srgbClr val="C00000"/>
            </a:solidFill>
          </a:ln>
        </p:spPr>
        <p:txBody>
          <a:bodyPr wrap="square">
            <a:spAutoFit/>
          </a:bodyPr>
          <a:lstStyle/>
          <a:p>
            <a:pPr marL="0" marR="0" lvl="0" indent="0" algn="l" defTabSz="1218936" rtl="0" eaLnBrk="1" fontAlgn="auto" latinLnBrk="0" hangingPunct="1">
              <a:lnSpc>
                <a:spcPct val="15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prstClr val="black"/>
                </a:solidFill>
                <a:effectLst/>
                <a:uLnTx/>
                <a:uFillTx/>
                <a:cs typeface="+mn-ea"/>
                <a:sym typeface="+mn-lt"/>
              </a:rPr>
              <a:t>党的执政地位不是与生俱来的，是历史的选择、人民的选择。党的执政地位也不是一劳永逸、一成不变的。“我们党作为百年大党，如何永葆先进性和纯洁性、永葆青春活力，如何永远得到人民拥护和支持，如何实现长期执政，是我们必须回答好、解决好的一个根本性问题。”</a:t>
            </a:r>
          </a:p>
        </p:txBody>
      </p:sp>
      <p:sp>
        <p:nvSpPr>
          <p:cNvPr id="20" name="矩形 19">
            <a:extLst>
              <a:ext uri="{FF2B5EF4-FFF2-40B4-BE49-F238E27FC236}">
                <a16:creationId xmlns:a16="http://schemas.microsoft.com/office/drawing/2014/main" xmlns="" id="{6452E3A3-6AA7-448C-AB99-4DB32247057E}"/>
              </a:ext>
            </a:extLst>
          </p:cNvPr>
          <p:cNvSpPr/>
          <p:nvPr/>
        </p:nvSpPr>
        <p:spPr>
          <a:xfrm>
            <a:off x="887606" y="5050623"/>
            <a:ext cx="6994222" cy="461665"/>
          </a:xfrm>
          <a:prstGeom prst="rect">
            <a:avLst/>
          </a:prstGeom>
        </p:spPr>
        <p:txBody>
          <a:bodyPr wrap="none">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2400" b="1" i="0" u="none" strike="noStrike" kern="1200" cap="none" spc="0" normalizeH="0" baseline="0" noProof="0" dirty="0">
                <a:ln>
                  <a:noFill/>
                </a:ln>
                <a:solidFill>
                  <a:srgbClr val="E60000"/>
                </a:solidFill>
                <a:effectLst/>
                <a:uLnTx/>
                <a:uFillTx/>
                <a:cs typeface="+mn-ea"/>
                <a:sym typeface="+mn-lt"/>
              </a:rPr>
              <a:t>习近平总书记深刻总结我们党的建设的历史经验</a:t>
            </a:r>
            <a:endParaRPr kumimoji="0" lang="en-US" altLang="zh-CN" sz="2400" b="1" i="0" u="none" strike="noStrike" kern="1200" cap="none" spc="0" normalizeH="0" baseline="0" noProof="0" dirty="0">
              <a:ln>
                <a:noFill/>
              </a:ln>
              <a:solidFill>
                <a:srgbClr val="E60000"/>
              </a:solidFill>
              <a:effectLst/>
              <a:uLnTx/>
              <a:uFillTx/>
              <a:cs typeface="+mn-ea"/>
              <a:sym typeface="+mn-lt"/>
            </a:endParaRPr>
          </a:p>
        </p:txBody>
      </p:sp>
      <p:sp>
        <p:nvSpPr>
          <p:cNvPr id="21" name="Aitds3">
            <a:extLst>
              <a:ext uri="{FF2B5EF4-FFF2-40B4-BE49-F238E27FC236}">
                <a16:creationId xmlns:a16="http://schemas.microsoft.com/office/drawing/2014/main" xmlns="" id="{B555F491-85C9-4745-8016-35EBA06E255A}"/>
              </a:ext>
            </a:extLst>
          </p:cNvPr>
          <p:cNvSpPr/>
          <p:nvPr/>
        </p:nvSpPr>
        <p:spPr>
          <a:xfrm>
            <a:off x="887606" y="5613201"/>
            <a:ext cx="10310662" cy="750398"/>
          </a:xfrm>
          <a:prstGeom prst="rect">
            <a:avLst/>
          </a:prstGeom>
        </p:spPr>
        <p:txBody>
          <a:bodyPr wrap="square">
            <a:spAutoFit/>
          </a:bodyPr>
          <a:lstStyle/>
          <a:p>
            <a:pPr marL="0" marR="0" lvl="0" indent="0" algn="just" defTabSz="914400" rtl="0" eaLnBrk="1" fontAlgn="auto" latinLnBrk="0" hangingPunct="1">
              <a:lnSpc>
                <a:spcPct val="14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cs typeface="+mn-ea"/>
                <a:sym typeface="+mn-lt"/>
              </a:rPr>
              <a:t>指出我们党“始终保持了自我革命精神，保持了承认并改正错误的勇气，一次次拿起手术刀来革除自身的病症，一次次靠自己解决了自身问题。”</a:t>
            </a:r>
          </a:p>
        </p:txBody>
      </p:sp>
    </p:spTree>
    <p:extLst>
      <p:ext uri="{BB962C8B-B14F-4D97-AF65-F5344CB8AC3E}">
        <p14:creationId xmlns:p14="http://schemas.microsoft.com/office/powerpoint/2010/main" val="2350311590"/>
      </p:ext>
    </p:extLst>
  </p:cSld>
  <p:clrMapOvr>
    <a:masterClrMapping/>
  </p:clrMapOvr>
  <mc:AlternateContent xmlns:mc="http://schemas.openxmlformats.org/markup-compatibility/2006" xmlns:p14="http://schemas.microsoft.com/office/powerpoint/2010/main">
    <mc:Choice Requires="p14">
      <p:transition spd="slow" p14:dur="900" advTm="2000">
        <p14:warp dir="in"/>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500"/>
                                </p:stCondLst>
                                <p:childTnLst>
                                  <p:par>
                                    <p:cTn id="18" presetID="2" presetClass="entr" presetSubtype="2" fill="hold" grpId="0" nodeType="afterEffect" p14:presetBounceEnd="100000">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14:bounceEnd="100000">
                                          <p:cBhvr additive="base">
                                            <p:cTn id="20" dur="500" fill="hold"/>
                                            <p:tgtEl>
                                              <p:spTgt spid="12"/>
                                            </p:tgtEl>
                                            <p:attrNameLst>
                                              <p:attrName>ppt_x</p:attrName>
                                            </p:attrNameLst>
                                          </p:cBhvr>
                                          <p:tavLst>
                                            <p:tav tm="0">
                                              <p:val>
                                                <p:strVal val="1+#ppt_w/2"/>
                                              </p:val>
                                            </p:tav>
                                            <p:tav tm="100000">
                                              <p:val>
                                                <p:strVal val="#ppt_x"/>
                                              </p:val>
                                            </p:tav>
                                          </p:tavLst>
                                        </p:anim>
                                        <p:anim calcmode="lin" valueType="num" p14:bounceEnd="100000">
                                          <p:cBhvr additive="base">
                                            <p:cTn id="21" dur="500" fill="hold"/>
                                            <p:tgtEl>
                                              <p:spTgt spid="12"/>
                                            </p:tgtEl>
                                            <p:attrNameLst>
                                              <p:attrName>ppt_y</p:attrName>
                                            </p:attrNameLst>
                                          </p:cBhvr>
                                          <p:tavLst>
                                            <p:tav tm="0">
                                              <p:val>
                                                <p:strVal val="#ppt_y"/>
                                              </p:val>
                                            </p:tav>
                                            <p:tav tm="100000">
                                              <p:val>
                                                <p:strVal val="#ppt_y"/>
                                              </p:val>
                                            </p:tav>
                                          </p:tavLst>
                                        </p:anim>
                                      </p:childTnLst>
                                    </p:cTn>
                                  </p:par>
                                  <p:par>
                                    <p:cTn id="22" presetID="31" presetClass="entr" presetSubtype="0" fill="hold" grpId="0" nodeType="withEffect">
                                      <p:stCondLst>
                                        <p:cond delay="0"/>
                                      </p:stCondLst>
                                      <p:iterate type="lt">
                                        <p:tmPct val="476"/>
                                      </p:iterate>
                                      <p:childTnLst>
                                        <p:set>
                                          <p:cBhvr>
                                            <p:cTn id="23" dur="1" fill="hold">
                                              <p:stCondLst>
                                                <p:cond delay="0"/>
                                              </p:stCondLst>
                                            </p:cTn>
                                            <p:tgtEl>
                                              <p:spTgt spid="13"/>
                                            </p:tgtEl>
                                            <p:attrNameLst>
                                              <p:attrName>style.visibility</p:attrName>
                                            </p:attrNameLst>
                                          </p:cBhvr>
                                          <p:to>
                                            <p:strVal val="visible"/>
                                          </p:to>
                                        </p:set>
                                        <p:anim calcmode="lin" valueType="num">
                                          <p:cBhvr>
                                            <p:cTn id="24" dur="750" fill="hold"/>
                                            <p:tgtEl>
                                              <p:spTgt spid="13"/>
                                            </p:tgtEl>
                                            <p:attrNameLst>
                                              <p:attrName>ppt_w</p:attrName>
                                            </p:attrNameLst>
                                          </p:cBhvr>
                                          <p:tavLst>
                                            <p:tav tm="0">
                                              <p:val>
                                                <p:fltVal val="0"/>
                                              </p:val>
                                            </p:tav>
                                            <p:tav tm="100000">
                                              <p:val>
                                                <p:strVal val="#ppt_w"/>
                                              </p:val>
                                            </p:tav>
                                          </p:tavLst>
                                        </p:anim>
                                        <p:anim calcmode="lin" valueType="num">
                                          <p:cBhvr>
                                            <p:cTn id="25" dur="750" fill="hold"/>
                                            <p:tgtEl>
                                              <p:spTgt spid="13"/>
                                            </p:tgtEl>
                                            <p:attrNameLst>
                                              <p:attrName>ppt_h</p:attrName>
                                            </p:attrNameLst>
                                          </p:cBhvr>
                                          <p:tavLst>
                                            <p:tav tm="0">
                                              <p:val>
                                                <p:fltVal val="0"/>
                                              </p:val>
                                            </p:tav>
                                            <p:tav tm="100000">
                                              <p:val>
                                                <p:strVal val="#ppt_h"/>
                                              </p:val>
                                            </p:tav>
                                          </p:tavLst>
                                        </p:anim>
                                        <p:anim calcmode="lin" valueType="num">
                                          <p:cBhvr>
                                            <p:cTn id="26" dur="750" fill="hold"/>
                                            <p:tgtEl>
                                              <p:spTgt spid="13"/>
                                            </p:tgtEl>
                                            <p:attrNameLst>
                                              <p:attrName>style.rotation</p:attrName>
                                            </p:attrNameLst>
                                          </p:cBhvr>
                                          <p:tavLst>
                                            <p:tav tm="0">
                                              <p:val>
                                                <p:fltVal val="90"/>
                                              </p:val>
                                            </p:tav>
                                            <p:tav tm="100000">
                                              <p:val>
                                                <p:fltVal val="0"/>
                                              </p:val>
                                            </p:tav>
                                          </p:tavLst>
                                        </p:anim>
                                        <p:animEffect transition="in" filter="fade">
                                          <p:cBhvr>
                                            <p:cTn id="27" dur="750"/>
                                            <p:tgtEl>
                                              <p:spTgt spid="13"/>
                                            </p:tgtEl>
                                          </p:cBhvr>
                                        </p:animEffect>
                                      </p:childTnLst>
                                    </p:cTn>
                                  </p:par>
                                </p:childTnLst>
                              </p:cTn>
                            </p:par>
                            <p:par>
                              <p:cTn id="28" fill="hold">
                                <p:stCondLst>
                                  <p:cond delay="2421"/>
                                </p:stCondLst>
                                <p:childTnLst>
                                  <p:par>
                                    <p:cTn id="29" presetID="22" presetClass="entr" presetSubtype="1"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2921"/>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3421"/>
                                </p:stCondLst>
                                <p:childTnLst>
                                  <p:par>
                                    <p:cTn id="37" presetID="2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1000"/>
                                            <p:tgtEl>
                                              <p:spTgt spid="19"/>
                                            </p:tgtEl>
                                          </p:cBhvr>
                                        </p:animEffect>
                                      </p:childTnLst>
                                    </p:cTn>
                                  </p:par>
                                </p:childTnLst>
                              </p:cTn>
                            </p:par>
                            <p:par>
                              <p:cTn id="40" fill="hold">
                                <p:stCondLst>
                                  <p:cond delay="4421"/>
                                </p:stCondLst>
                                <p:childTnLst>
                                  <p:par>
                                    <p:cTn id="41" presetID="42"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300"/>
                                            <p:tgtEl>
                                              <p:spTgt spid="20"/>
                                            </p:tgtEl>
                                          </p:cBhvr>
                                        </p:animEffect>
                                        <p:anim calcmode="lin" valueType="num">
                                          <p:cBhvr>
                                            <p:cTn id="44" dur="300" fill="hold"/>
                                            <p:tgtEl>
                                              <p:spTgt spid="20"/>
                                            </p:tgtEl>
                                            <p:attrNameLst>
                                              <p:attrName>ppt_x</p:attrName>
                                            </p:attrNameLst>
                                          </p:cBhvr>
                                          <p:tavLst>
                                            <p:tav tm="0">
                                              <p:val>
                                                <p:strVal val="#ppt_x"/>
                                              </p:val>
                                            </p:tav>
                                            <p:tav tm="100000">
                                              <p:val>
                                                <p:strVal val="#ppt_x"/>
                                              </p:val>
                                            </p:tav>
                                          </p:tavLst>
                                        </p:anim>
                                        <p:anim calcmode="lin" valueType="num">
                                          <p:cBhvr>
                                            <p:cTn id="45" dur="300" fill="hold"/>
                                            <p:tgtEl>
                                              <p:spTgt spid="20"/>
                                            </p:tgtEl>
                                            <p:attrNameLst>
                                              <p:attrName>ppt_y</p:attrName>
                                            </p:attrNameLst>
                                          </p:cBhvr>
                                          <p:tavLst>
                                            <p:tav tm="0">
                                              <p:val>
                                                <p:strVal val="#ppt_y+.1"/>
                                              </p:val>
                                            </p:tav>
                                            <p:tav tm="100000">
                                              <p:val>
                                                <p:strVal val="#ppt_y"/>
                                              </p:val>
                                            </p:tav>
                                          </p:tavLst>
                                        </p:anim>
                                      </p:childTnLst>
                                    </p:cTn>
                                  </p:par>
                                </p:childTnLst>
                              </p:cTn>
                            </p:par>
                            <p:par>
                              <p:cTn id="46" fill="hold">
                                <p:stCondLst>
                                  <p:cond delay="4721"/>
                                </p:stCondLst>
                                <p:childTnLst>
                                  <p:par>
                                    <p:cTn id="47" presetID="22" presetClass="entr" presetSubtype="1"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up)">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8" grpId="0"/>
          <p:bldP spid="12" grpId="0" animBg="1"/>
          <p:bldP spid="13" grpId="0"/>
          <p:bldP spid="19" grpId="0" animBg="1"/>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1+#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par>
                                    <p:cTn id="22" presetID="31" presetClass="entr" presetSubtype="0" fill="hold" grpId="0" nodeType="withEffect">
                                      <p:stCondLst>
                                        <p:cond delay="0"/>
                                      </p:stCondLst>
                                      <p:iterate type="lt">
                                        <p:tmPct val="476"/>
                                      </p:iterate>
                                      <p:childTnLst>
                                        <p:set>
                                          <p:cBhvr>
                                            <p:cTn id="23" dur="1" fill="hold">
                                              <p:stCondLst>
                                                <p:cond delay="0"/>
                                              </p:stCondLst>
                                            </p:cTn>
                                            <p:tgtEl>
                                              <p:spTgt spid="13"/>
                                            </p:tgtEl>
                                            <p:attrNameLst>
                                              <p:attrName>style.visibility</p:attrName>
                                            </p:attrNameLst>
                                          </p:cBhvr>
                                          <p:to>
                                            <p:strVal val="visible"/>
                                          </p:to>
                                        </p:set>
                                        <p:anim calcmode="lin" valueType="num">
                                          <p:cBhvr>
                                            <p:cTn id="24" dur="750" fill="hold"/>
                                            <p:tgtEl>
                                              <p:spTgt spid="13"/>
                                            </p:tgtEl>
                                            <p:attrNameLst>
                                              <p:attrName>ppt_w</p:attrName>
                                            </p:attrNameLst>
                                          </p:cBhvr>
                                          <p:tavLst>
                                            <p:tav tm="0">
                                              <p:val>
                                                <p:fltVal val="0"/>
                                              </p:val>
                                            </p:tav>
                                            <p:tav tm="100000">
                                              <p:val>
                                                <p:strVal val="#ppt_w"/>
                                              </p:val>
                                            </p:tav>
                                          </p:tavLst>
                                        </p:anim>
                                        <p:anim calcmode="lin" valueType="num">
                                          <p:cBhvr>
                                            <p:cTn id="25" dur="750" fill="hold"/>
                                            <p:tgtEl>
                                              <p:spTgt spid="13"/>
                                            </p:tgtEl>
                                            <p:attrNameLst>
                                              <p:attrName>ppt_h</p:attrName>
                                            </p:attrNameLst>
                                          </p:cBhvr>
                                          <p:tavLst>
                                            <p:tav tm="0">
                                              <p:val>
                                                <p:fltVal val="0"/>
                                              </p:val>
                                            </p:tav>
                                            <p:tav tm="100000">
                                              <p:val>
                                                <p:strVal val="#ppt_h"/>
                                              </p:val>
                                            </p:tav>
                                          </p:tavLst>
                                        </p:anim>
                                        <p:anim calcmode="lin" valueType="num">
                                          <p:cBhvr>
                                            <p:cTn id="26" dur="750" fill="hold"/>
                                            <p:tgtEl>
                                              <p:spTgt spid="13"/>
                                            </p:tgtEl>
                                            <p:attrNameLst>
                                              <p:attrName>style.rotation</p:attrName>
                                            </p:attrNameLst>
                                          </p:cBhvr>
                                          <p:tavLst>
                                            <p:tav tm="0">
                                              <p:val>
                                                <p:fltVal val="90"/>
                                              </p:val>
                                            </p:tav>
                                            <p:tav tm="100000">
                                              <p:val>
                                                <p:fltVal val="0"/>
                                              </p:val>
                                            </p:tav>
                                          </p:tavLst>
                                        </p:anim>
                                        <p:animEffect transition="in" filter="fade">
                                          <p:cBhvr>
                                            <p:cTn id="27" dur="750"/>
                                            <p:tgtEl>
                                              <p:spTgt spid="13"/>
                                            </p:tgtEl>
                                          </p:cBhvr>
                                        </p:animEffect>
                                      </p:childTnLst>
                                    </p:cTn>
                                  </p:par>
                                </p:childTnLst>
                              </p:cTn>
                            </p:par>
                            <p:par>
                              <p:cTn id="28" fill="hold">
                                <p:stCondLst>
                                  <p:cond delay="2421"/>
                                </p:stCondLst>
                                <p:childTnLst>
                                  <p:par>
                                    <p:cTn id="29" presetID="22" presetClass="entr" presetSubtype="1"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2921"/>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3421"/>
                                </p:stCondLst>
                                <p:childTnLst>
                                  <p:par>
                                    <p:cTn id="37" presetID="2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1000"/>
                                            <p:tgtEl>
                                              <p:spTgt spid="19"/>
                                            </p:tgtEl>
                                          </p:cBhvr>
                                        </p:animEffect>
                                      </p:childTnLst>
                                    </p:cTn>
                                  </p:par>
                                </p:childTnLst>
                              </p:cTn>
                            </p:par>
                            <p:par>
                              <p:cTn id="40" fill="hold">
                                <p:stCondLst>
                                  <p:cond delay="4421"/>
                                </p:stCondLst>
                                <p:childTnLst>
                                  <p:par>
                                    <p:cTn id="41" presetID="42"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300"/>
                                            <p:tgtEl>
                                              <p:spTgt spid="20"/>
                                            </p:tgtEl>
                                          </p:cBhvr>
                                        </p:animEffect>
                                        <p:anim calcmode="lin" valueType="num">
                                          <p:cBhvr>
                                            <p:cTn id="44" dur="300" fill="hold"/>
                                            <p:tgtEl>
                                              <p:spTgt spid="20"/>
                                            </p:tgtEl>
                                            <p:attrNameLst>
                                              <p:attrName>ppt_x</p:attrName>
                                            </p:attrNameLst>
                                          </p:cBhvr>
                                          <p:tavLst>
                                            <p:tav tm="0">
                                              <p:val>
                                                <p:strVal val="#ppt_x"/>
                                              </p:val>
                                            </p:tav>
                                            <p:tav tm="100000">
                                              <p:val>
                                                <p:strVal val="#ppt_x"/>
                                              </p:val>
                                            </p:tav>
                                          </p:tavLst>
                                        </p:anim>
                                        <p:anim calcmode="lin" valueType="num">
                                          <p:cBhvr>
                                            <p:cTn id="45" dur="300" fill="hold"/>
                                            <p:tgtEl>
                                              <p:spTgt spid="20"/>
                                            </p:tgtEl>
                                            <p:attrNameLst>
                                              <p:attrName>ppt_y</p:attrName>
                                            </p:attrNameLst>
                                          </p:cBhvr>
                                          <p:tavLst>
                                            <p:tav tm="0">
                                              <p:val>
                                                <p:strVal val="#ppt_y+.1"/>
                                              </p:val>
                                            </p:tav>
                                            <p:tav tm="100000">
                                              <p:val>
                                                <p:strVal val="#ppt_y"/>
                                              </p:val>
                                            </p:tav>
                                          </p:tavLst>
                                        </p:anim>
                                      </p:childTnLst>
                                    </p:cTn>
                                  </p:par>
                                </p:childTnLst>
                              </p:cTn>
                            </p:par>
                            <p:par>
                              <p:cTn id="46" fill="hold">
                                <p:stCondLst>
                                  <p:cond delay="4721"/>
                                </p:stCondLst>
                                <p:childTnLst>
                                  <p:par>
                                    <p:cTn id="47" presetID="22" presetClass="entr" presetSubtype="1"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up)">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8" grpId="0"/>
          <p:bldP spid="12" grpId="0" animBg="1"/>
          <p:bldP spid="13" grpId="0"/>
          <p:bldP spid="19" grpId="0"/>
          <p:bldP spid="20" grpId="0"/>
          <p:bldP spid="21"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PA" val="v5.2.5"/>
</p:tagLst>
</file>

<file path=ppt/tags/tag10.xml><?xml version="1.0" encoding="utf-8"?>
<p:tagLst xmlns:a="http://schemas.openxmlformats.org/drawingml/2006/main" xmlns:r="http://schemas.openxmlformats.org/officeDocument/2006/relationships" xmlns:p="http://schemas.openxmlformats.org/presentationml/2006/main">
  <p:tag name="PA" val="v5.2.5"/>
</p:tagLst>
</file>

<file path=ppt/tags/tag11.xml><?xml version="1.0" encoding="utf-8"?>
<p:tagLst xmlns:a="http://schemas.openxmlformats.org/drawingml/2006/main" xmlns:r="http://schemas.openxmlformats.org/officeDocument/2006/relationships" xmlns:p="http://schemas.openxmlformats.org/presentationml/2006/main">
  <p:tag name="PA" val="v5.2.5"/>
</p:tagLst>
</file>

<file path=ppt/tags/tag12.xml><?xml version="1.0" encoding="utf-8"?>
<p:tagLst xmlns:a="http://schemas.openxmlformats.org/drawingml/2006/main" xmlns:r="http://schemas.openxmlformats.org/officeDocument/2006/relationships" xmlns:p="http://schemas.openxmlformats.org/presentationml/2006/main">
  <p:tag name="PA" val="v5.2.5"/>
</p:tagLst>
</file>

<file path=ppt/tags/tag13.xml><?xml version="1.0" encoding="utf-8"?>
<p:tagLst xmlns:a="http://schemas.openxmlformats.org/drawingml/2006/main" xmlns:r="http://schemas.openxmlformats.org/officeDocument/2006/relationships" xmlns:p="http://schemas.openxmlformats.org/presentationml/2006/main">
  <p:tag name="PA" val="v5.2.5"/>
</p:tagLst>
</file>

<file path=ppt/tags/tag14.xml><?xml version="1.0" encoding="utf-8"?>
<p:tagLst xmlns:a="http://schemas.openxmlformats.org/drawingml/2006/main" xmlns:r="http://schemas.openxmlformats.org/officeDocument/2006/relationships" xmlns:p="http://schemas.openxmlformats.org/presentationml/2006/main">
  <p:tag name="PA" val="v5.2.5"/>
</p:tagLst>
</file>

<file path=ppt/tags/tag15.xml><?xml version="1.0" encoding="utf-8"?>
<p:tagLst xmlns:a="http://schemas.openxmlformats.org/drawingml/2006/main" xmlns:r="http://schemas.openxmlformats.org/officeDocument/2006/relationships" xmlns:p="http://schemas.openxmlformats.org/presentationml/2006/main">
  <p:tag name="PA" val="v5.2.5"/>
</p:tagLst>
</file>

<file path=ppt/tags/tag16.xml><?xml version="1.0" encoding="utf-8"?>
<p:tagLst xmlns:a="http://schemas.openxmlformats.org/drawingml/2006/main" xmlns:r="http://schemas.openxmlformats.org/officeDocument/2006/relationships" xmlns:p="http://schemas.openxmlformats.org/presentationml/2006/main">
  <p:tag name="PA" val="v5.2.5"/>
</p:tagLst>
</file>

<file path=ppt/tags/tag17.xml><?xml version="1.0" encoding="utf-8"?>
<p:tagLst xmlns:a="http://schemas.openxmlformats.org/drawingml/2006/main" xmlns:r="http://schemas.openxmlformats.org/officeDocument/2006/relationships" xmlns:p="http://schemas.openxmlformats.org/presentationml/2006/main">
  <p:tag name="PA" val="v5.2.5"/>
</p:tagLst>
</file>

<file path=ppt/tags/tag18.xml><?xml version="1.0" encoding="utf-8"?>
<p:tagLst xmlns:a="http://schemas.openxmlformats.org/drawingml/2006/main" xmlns:r="http://schemas.openxmlformats.org/officeDocument/2006/relationships" xmlns:p="http://schemas.openxmlformats.org/presentationml/2006/main">
  <p:tag name="PA" val="v5.2.5"/>
</p:tagLst>
</file>

<file path=ppt/tags/tag19.xml><?xml version="1.0" encoding="utf-8"?>
<p:tagLst xmlns:a="http://schemas.openxmlformats.org/drawingml/2006/main" xmlns:r="http://schemas.openxmlformats.org/officeDocument/2006/relationships" xmlns:p="http://schemas.openxmlformats.org/presentationml/2006/main">
  <p:tag name="PA" val="v5.2.5"/>
</p:tagLst>
</file>

<file path=ppt/tags/tag2.xml><?xml version="1.0" encoding="utf-8"?>
<p:tagLst xmlns:a="http://schemas.openxmlformats.org/drawingml/2006/main" xmlns:r="http://schemas.openxmlformats.org/officeDocument/2006/relationships" xmlns:p="http://schemas.openxmlformats.org/presentationml/2006/main">
  <p:tag name="PA" val="v5.2.5"/>
</p:tagLst>
</file>

<file path=ppt/tags/tag20.xml><?xml version="1.0" encoding="utf-8"?>
<p:tagLst xmlns:a="http://schemas.openxmlformats.org/drawingml/2006/main" xmlns:r="http://schemas.openxmlformats.org/officeDocument/2006/relationships" xmlns:p="http://schemas.openxmlformats.org/presentationml/2006/main">
  <p:tag name="PA" val="v5.2.5"/>
</p:tagLst>
</file>

<file path=ppt/tags/tag21.xml><?xml version="1.0" encoding="utf-8"?>
<p:tagLst xmlns:a="http://schemas.openxmlformats.org/drawingml/2006/main" xmlns:r="http://schemas.openxmlformats.org/officeDocument/2006/relationships" xmlns:p="http://schemas.openxmlformats.org/presentationml/2006/main">
  <p:tag name="PA" val="v5.2.5"/>
</p:tagLst>
</file>

<file path=ppt/tags/tag22.xml><?xml version="1.0" encoding="utf-8"?>
<p:tagLst xmlns:a="http://schemas.openxmlformats.org/drawingml/2006/main" xmlns:r="http://schemas.openxmlformats.org/officeDocument/2006/relationships" xmlns:p="http://schemas.openxmlformats.org/presentationml/2006/main">
  <p:tag name="PA" val="v5.2.5"/>
</p:tagLst>
</file>

<file path=ppt/tags/tag23.xml><?xml version="1.0" encoding="utf-8"?>
<p:tagLst xmlns:a="http://schemas.openxmlformats.org/drawingml/2006/main" xmlns:r="http://schemas.openxmlformats.org/officeDocument/2006/relationships" xmlns:p="http://schemas.openxmlformats.org/presentationml/2006/main">
  <p:tag name="PA" val="v5.2.5"/>
</p:tagLst>
</file>

<file path=ppt/tags/tag24.xml><?xml version="1.0" encoding="utf-8"?>
<p:tagLst xmlns:a="http://schemas.openxmlformats.org/drawingml/2006/main" xmlns:r="http://schemas.openxmlformats.org/officeDocument/2006/relationships" xmlns:p="http://schemas.openxmlformats.org/presentationml/2006/main">
  <p:tag name="PA" val="v5.2.5"/>
</p:tagLst>
</file>

<file path=ppt/tags/tag25.xml><?xml version="1.0" encoding="utf-8"?>
<p:tagLst xmlns:a="http://schemas.openxmlformats.org/drawingml/2006/main" xmlns:r="http://schemas.openxmlformats.org/officeDocument/2006/relationships" xmlns:p="http://schemas.openxmlformats.org/presentationml/2006/main">
  <p:tag name="PA" val="v5.2.5"/>
</p:tagLst>
</file>

<file path=ppt/tags/tag26.xml><?xml version="1.0" encoding="utf-8"?>
<p:tagLst xmlns:a="http://schemas.openxmlformats.org/drawingml/2006/main" xmlns:r="http://schemas.openxmlformats.org/officeDocument/2006/relationships" xmlns:p="http://schemas.openxmlformats.org/presentationml/2006/main">
  <p:tag name="PA" val="v5.2.5"/>
</p:tagLst>
</file>

<file path=ppt/tags/tag27.xml><?xml version="1.0" encoding="utf-8"?>
<p:tagLst xmlns:a="http://schemas.openxmlformats.org/drawingml/2006/main" xmlns:r="http://schemas.openxmlformats.org/officeDocument/2006/relationships" xmlns:p="http://schemas.openxmlformats.org/presentationml/2006/main">
  <p:tag name="PA" val="v5.2.5"/>
</p:tagLst>
</file>

<file path=ppt/tags/tag28.xml><?xml version="1.0" encoding="utf-8"?>
<p:tagLst xmlns:a="http://schemas.openxmlformats.org/drawingml/2006/main" xmlns:r="http://schemas.openxmlformats.org/officeDocument/2006/relationships" xmlns:p="http://schemas.openxmlformats.org/presentationml/2006/main">
  <p:tag name="PA" val="v5.2.5"/>
</p:tagLst>
</file>

<file path=ppt/tags/tag29.xml><?xml version="1.0" encoding="utf-8"?>
<p:tagLst xmlns:a="http://schemas.openxmlformats.org/drawingml/2006/main" xmlns:r="http://schemas.openxmlformats.org/officeDocument/2006/relationships" xmlns:p="http://schemas.openxmlformats.org/presentationml/2006/main">
  <p:tag name="PA" val="v5.2.5"/>
</p:tagLst>
</file>

<file path=ppt/tags/tag3.xml><?xml version="1.0" encoding="utf-8"?>
<p:tagLst xmlns:a="http://schemas.openxmlformats.org/drawingml/2006/main" xmlns:r="http://schemas.openxmlformats.org/officeDocument/2006/relationships" xmlns:p="http://schemas.openxmlformats.org/presentationml/2006/main">
  <p:tag name="PA" val="v5.2.5"/>
</p:tagLst>
</file>

<file path=ppt/tags/tag30.xml><?xml version="1.0" encoding="utf-8"?>
<p:tagLst xmlns:a="http://schemas.openxmlformats.org/drawingml/2006/main" xmlns:r="http://schemas.openxmlformats.org/officeDocument/2006/relationships" xmlns:p="http://schemas.openxmlformats.org/presentationml/2006/main">
  <p:tag name="PA" val="v5.2.5"/>
</p:tagLst>
</file>

<file path=ppt/tags/tag31.xml><?xml version="1.0" encoding="utf-8"?>
<p:tagLst xmlns:a="http://schemas.openxmlformats.org/drawingml/2006/main" xmlns:r="http://schemas.openxmlformats.org/officeDocument/2006/relationships" xmlns:p="http://schemas.openxmlformats.org/presentationml/2006/main">
  <p:tag name="PA" val="v5.2.5"/>
</p:tagLst>
</file>

<file path=ppt/tags/tag32.xml><?xml version="1.0" encoding="utf-8"?>
<p:tagLst xmlns:a="http://schemas.openxmlformats.org/drawingml/2006/main" xmlns:r="http://schemas.openxmlformats.org/officeDocument/2006/relationships" xmlns:p="http://schemas.openxmlformats.org/presentationml/2006/main">
  <p:tag name="PA" val="v5.2.5"/>
</p:tagLst>
</file>

<file path=ppt/tags/tag4.xml><?xml version="1.0" encoding="utf-8"?>
<p:tagLst xmlns:a="http://schemas.openxmlformats.org/drawingml/2006/main" xmlns:r="http://schemas.openxmlformats.org/officeDocument/2006/relationships" xmlns:p="http://schemas.openxmlformats.org/presentationml/2006/main">
  <p:tag name="PA" val="v5.2.5"/>
</p:tagLst>
</file>

<file path=ppt/tags/tag5.xml><?xml version="1.0" encoding="utf-8"?>
<p:tagLst xmlns:a="http://schemas.openxmlformats.org/drawingml/2006/main" xmlns:r="http://schemas.openxmlformats.org/officeDocument/2006/relationships" xmlns:p="http://schemas.openxmlformats.org/presentationml/2006/main">
  <p:tag name="PA" val="v5.2.5"/>
</p:tagLst>
</file>

<file path=ppt/tags/tag6.xml><?xml version="1.0" encoding="utf-8"?>
<p:tagLst xmlns:a="http://schemas.openxmlformats.org/drawingml/2006/main" xmlns:r="http://schemas.openxmlformats.org/officeDocument/2006/relationships" xmlns:p="http://schemas.openxmlformats.org/presentationml/2006/main">
  <p:tag name="PA" val="v5.2.5"/>
</p:tagLst>
</file>

<file path=ppt/tags/tag7.xml><?xml version="1.0" encoding="utf-8"?>
<p:tagLst xmlns:a="http://schemas.openxmlformats.org/drawingml/2006/main" xmlns:r="http://schemas.openxmlformats.org/officeDocument/2006/relationships" xmlns:p="http://schemas.openxmlformats.org/presentationml/2006/main">
  <p:tag name="PA" val="v5.2.5"/>
</p:tagLst>
</file>

<file path=ppt/tags/tag8.xml><?xml version="1.0" encoding="utf-8"?>
<p:tagLst xmlns:a="http://schemas.openxmlformats.org/drawingml/2006/main" xmlns:r="http://schemas.openxmlformats.org/officeDocument/2006/relationships" xmlns:p="http://schemas.openxmlformats.org/presentationml/2006/main">
  <p:tag name="PA" val="v5.2.5"/>
</p:tagLst>
</file>

<file path=ppt/tags/tag9.xml><?xml version="1.0" encoding="utf-8"?>
<p:tagLst xmlns:a="http://schemas.openxmlformats.org/drawingml/2006/main" xmlns:r="http://schemas.openxmlformats.org/officeDocument/2006/relationships" xmlns:p="http://schemas.openxmlformats.org/presentationml/2006/main">
  <p:tag name="PA" val="v5.2.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1773</TotalTime>
  <Words>3054</Words>
  <Application>Microsoft Office PowerPoint</Application>
  <PresentationFormat>宽屏</PresentationFormat>
  <Paragraphs>153</Paragraphs>
  <Slides>25</Slides>
  <Notes>2</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25</vt:i4>
      </vt:variant>
    </vt:vector>
  </HeadingPairs>
  <TitlesOfParts>
    <vt:vector size="41" baseType="lpstr">
      <vt:lpstr>Meiryo</vt:lpstr>
      <vt:lpstr>逼格青春粗黑体简2.0</vt:lpstr>
      <vt:lpstr>逼格青春体简2.0</vt:lpstr>
      <vt:lpstr>等线</vt:lpstr>
      <vt:lpstr>等线 Light</vt:lpstr>
      <vt:lpstr>汉仪大宋简</vt:lpstr>
      <vt:lpstr>思源宋体 CN Heavy</vt:lpstr>
      <vt:lpstr>宋体</vt:lpstr>
      <vt:lpstr>微软雅黑</vt:lpstr>
      <vt:lpstr>字体视界-一风尚黑体</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131</cp:revision>
  <dcterms:created xsi:type="dcterms:W3CDTF">2019-06-11T09:29:47Z</dcterms:created>
  <dcterms:modified xsi:type="dcterms:W3CDTF">2021-06-12T08:01:32Z</dcterms:modified>
</cp:coreProperties>
</file>