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62" r:id="rId5"/>
    <p:sldId id="366" r:id="rId6"/>
    <p:sldId id="258" r:id="rId7"/>
    <p:sldId id="364" r:id="rId8"/>
    <p:sldId id="365" r:id="rId9"/>
    <p:sldId id="367" r:id="rId10"/>
    <p:sldId id="376" r:id="rId11"/>
    <p:sldId id="369" r:id="rId12"/>
    <p:sldId id="263" r:id="rId13"/>
    <p:sldId id="368" r:id="rId14"/>
    <p:sldId id="377" r:id="rId15"/>
    <p:sldId id="371" r:id="rId16"/>
    <p:sldId id="264" r:id="rId17"/>
    <p:sldId id="370" r:id="rId18"/>
    <p:sldId id="378" r:id="rId19"/>
    <p:sldId id="373" r:id="rId20"/>
    <p:sldId id="265" r:id="rId21"/>
    <p:sldId id="379" r:id="rId22"/>
    <p:sldId id="38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6A4B3-7630-45A3-AA10-2857EA7BD9E9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E3880-24B4-4948-B345-9DC9DFF32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358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E3880-24B4-4948-B345-9DC9DFF326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36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8147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F40593-E011-4227-AAD5-5B2789972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19CF353-DD82-48C8-81D1-0F2E1879C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7AF344-0121-4AED-BC44-45D15390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FE32592-4991-4CF1-98BC-1BF18180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D3BE643-C96B-4C40-B551-7A0F187BF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32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45C6F03-7A5F-40CF-9484-CAD4BF0E1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349A57A-EF26-4848-915F-92508BE81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1957A07-CECC-4BF6-911D-F4CBC2E6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3C01EA1-1B9A-44CD-94E6-E79432A7C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EDBC18-A4EB-4514-BDA6-4CEBAA0C9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53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24DFF2BC-C32A-4896-9EB3-00034365E3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957EA6A-99BA-4F75-BF76-B88152D35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C39311-2F3B-4B9E-ABB1-68F8DCA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2287449-20BD-4C69-AEF6-B79F8E21B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1FDD1C5-866F-4CCB-9DB8-ADCFF7FE3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3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252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787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72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991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809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6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32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4EAADFF-F0FA-4B44-9365-D41315E9F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282893C-E9B2-4758-ACAC-993FB7509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05A22F-09E5-469A-9FB2-786B2DB0B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1854CB5-F38B-4CBA-89BF-52A632E94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172922C-AF68-4DEF-B0D0-4C4E22828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6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2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690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9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243429-CDB2-4053-B83D-E212811C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CEFA089-A4EC-4510-8323-CC6FC1E59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D99F0AC-4C54-45C6-9917-5FAE426D9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3A24D0-29EE-4089-8A96-A7AF009F9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3F196C5-C789-4161-8198-8B032F92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34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EBA160B-27DE-44F0-A54A-7E585C5DE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5F039F4-5B8E-4874-A8F8-D009E9CAC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2ED3B8E-CAA2-45FC-A557-CA9E0AF9A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0B60FDC-471B-4C57-A012-85001ACE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E700F35-0BE5-448D-867F-D8F192F5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18FCB92-BC36-47E3-9619-BC61319C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96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0F7F4E-04CE-417F-91BB-4644C5BD4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05D8B3-EE73-4C39-A08A-AD55E2311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3B68253-ACF9-4C30-A45C-DA55F5D5D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3925AB6-72B0-4537-A392-6D6C914D2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C979E2A-34EF-4FDF-B6B9-0400E005EB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B06F2FF-7EF4-4702-9F08-83183843E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5DA4FAD9-E29E-49B4-BFA9-283D57894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31FC6CD-0652-43C6-8D61-DA6F38148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60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15F2EE1-D0F8-4233-94C4-5DCC64A26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DAABB71-835A-43A5-B6FC-FAC106A3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EC58B43-88E3-429B-9115-F34D7A439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421080C-7C0C-4771-A564-5606FF7B8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09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3F835D7D-E02B-41E2-903F-DAA909428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45C05F33-24D1-4836-918E-C182B119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D57B5B8-EE76-498B-BFAF-4BD2F859A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21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E79C756-DF63-479A-BF27-87D01A598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DF63869-2EA1-44CA-9B6E-48B31A4DF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E8BE77A-F004-4B26-AEC0-A22007DA5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DD285B1-DFD4-48BD-A94E-BA70D3C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1D0DBD-FC64-4C3D-95C4-CEEFB7506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DA7765B-087C-4B84-B919-E486912E5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84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8ADCFF-671F-4EB0-BCF9-DB64F3227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295ECF0-02CA-48CE-A6FC-0C508928C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76C4D70-76DB-4F07-914D-B5AA22556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7E3330-D135-40FD-A8A0-A65F9DCE1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6BDA5A4-80F2-4230-BEA5-86F55C75A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5AE409A-0AAB-4ED1-B1F5-1ABEED99A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84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95D4920-B89F-4C00-BDD9-B78ABF2EE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C1EBE1E-8B37-4C27-929A-A5CDCEB02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21EB3E9-A7A7-4C9A-A346-686A134B87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C58E4-5174-463C-BF11-546A1725ED41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097877-6B5C-4A56-8398-B06DF5D34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D3A518-36B3-4893-ADCA-70CAC5B68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399A7-B84D-444D-99CD-524C039EA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68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6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7C5C09-9951-4249-90CF-EAF4DA71D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1575" y="1706369"/>
            <a:ext cx="5292118" cy="529211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123AE47-A9AA-491D-8D4A-C8375CE47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785" y="450102"/>
            <a:ext cx="876035" cy="8760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805E198-15CB-4DA3-8A67-581D91489B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62" y="2034482"/>
            <a:ext cx="7308181" cy="196655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E1C5DDE-0683-4323-8D76-8EFE0CA90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614" y="279919"/>
            <a:ext cx="1190301" cy="11903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228F122-17B8-4677-A530-978CA71F77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87" y="4842581"/>
            <a:ext cx="850209" cy="85020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E94F041-5612-4C4D-AD3F-C656266773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935" y="1600634"/>
            <a:ext cx="562537" cy="562537"/>
          </a:xfrm>
          <a:prstGeom prst="rect">
            <a:avLst/>
          </a:prstGeom>
        </p:spPr>
      </p:pic>
      <p:sp>
        <p:nvSpPr>
          <p:cNvPr id="26" name="标题 4">
            <a:extLst>
              <a:ext uri="{FF2B5EF4-FFF2-40B4-BE49-F238E27FC236}">
                <a16:creationId xmlns="" xmlns:a16="http://schemas.microsoft.com/office/drawing/2014/main" id="{191A30FC-833B-48A2-B316-5C4232A69768}"/>
              </a:ext>
            </a:extLst>
          </p:cNvPr>
          <p:cNvSpPr txBox="1">
            <a:spLocks/>
          </p:cNvSpPr>
          <p:nvPr/>
        </p:nvSpPr>
        <p:spPr>
          <a:xfrm>
            <a:off x="1649400" y="3880607"/>
            <a:ext cx="618301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ctr"/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8B56A2C4-C24D-4B09-A4C3-ADD2AAF2D56C}"/>
              </a:ext>
            </a:extLst>
          </p:cNvPr>
          <p:cNvSpPr txBox="1"/>
          <p:nvPr/>
        </p:nvSpPr>
        <p:spPr>
          <a:xfrm>
            <a:off x="1932208" y="4422398"/>
            <a:ext cx="539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 Life isn't about waiting for the storm to pass. it's about learning to dance Life isn't it's about learning to dance in the rain.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30D5751-E759-4F9A-96E7-DACDFD946350}"/>
              </a:ext>
            </a:extLst>
          </p:cNvPr>
          <p:cNvSpPr txBox="1"/>
          <p:nvPr/>
        </p:nvSpPr>
        <p:spPr>
          <a:xfrm>
            <a:off x="2045496" y="5072099"/>
            <a:ext cx="539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汇报时间：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752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16D92074-39B1-476E-AE2F-4A2572AFD7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2D62D0A5-F786-436A-AF35-BB383DEBAA09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AD7233-58CF-40D9-9448-CC420649F654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咬伤急救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DDE8E9-0085-4BC3-8EFA-A08CE1B47B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6" name="Group 31">
            <a:extLst>
              <a:ext uri="{FF2B5EF4-FFF2-40B4-BE49-F238E27FC236}">
                <a16:creationId xmlns="" xmlns:a16="http://schemas.microsoft.com/office/drawing/2014/main" id="{EC146D9F-A2C6-465F-9A94-5D864C18B56A}"/>
              </a:ext>
            </a:extLst>
          </p:cNvPr>
          <p:cNvGrpSpPr/>
          <p:nvPr/>
        </p:nvGrpSpPr>
        <p:grpSpPr>
          <a:xfrm>
            <a:off x="822957" y="1606249"/>
            <a:ext cx="2907880" cy="2407095"/>
            <a:chOff x="822957" y="1797801"/>
            <a:chExt cx="2907880" cy="2407095"/>
          </a:xfrm>
        </p:grpSpPr>
        <p:sp>
          <p:nvSpPr>
            <p:cNvPr id="8" name="Oval 8">
              <a:extLst>
                <a:ext uri="{FF2B5EF4-FFF2-40B4-BE49-F238E27FC236}">
                  <a16:creationId xmlns="" xmlns:a16="http://schemas.microsoft.com/office/drawing/2014/main" id="{7431759E-7A2F-4F2A-9A25-049157D2EC87}"/>
                </a:ext>
              </a:extLst>
            </p:cNvPr>
            <p:cNvSpPr/>
            <p:nvPr/>
          </p:nvSpPr>
          <p:spPr>
            <a:xfrm>
              <a:off x="1816345" y="1797801"/>
              <a:ext cx="867226" cy="867226"/>
            </a:xfrm>
            <a:prstGeom prst="ellipse">
              <a:avLst/>
            </a:prstGeom>
            <a:solidFill>
              <a:srgbClr val="184BC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39">
              <a:extLst>
                <a:ext uri="{FF2B5EF4-FFF2-40B4-BE49-F238E27FC236}">
                  <a16:creationId xmlns="" xmlns:a16="http://schemas.microsoft.com/office/drawing/2014/main" id="{409050B5-7C4B-4B77-A4AD-AF736BC7E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5478" y="2069015"/>
              <a:ext cx="408960" cy="324798"/>
            </a:xfrm>
            <a:custGeom>
              <a:avLst/>
              <a:gdLst>
                <a:gd name="connsiteX0" fmla="*/ 428625 w 547688"/>
                <a:gd name="connsiteY0" fmla="*/ 0 h 434976"/>
                <a:gd name="connsiteX1" fmla="*/ 520700 w 547688"/>
                <a:gd name="connsiteY1" fmla="*/ 0 h 434976"/>
                <a:gd name="connsiteX2" fmla="*/ 520700 w 547688"/>
                <a:gd name="connsiteY2" fmla="*/ 420688 h 434976"/>
                <a:gd name="connsiteX3" fmla="*/ 547688 w 547688"/>
                <a:gd name="connsiteY3" fmla="*/ 420688 h 434976"/>
                <a:gd name="connsiteX4" fmla="*/ 547688 w 547688"/>
                <a:gd name="connsiteY4" fmla="*/ 434976 h 434976"/>
                <a:gd name="connsiteX5" fmla="*/ 0 w 547688"/>
                <a:gd name="connsiteY5" fmla="*/ 434976 h 434976"/>
                <a:gd name="connsiteX6" fmla="*/ 0 w 547688"/>
                <a:gd name="connsiteY6" fmla="*/ 420688 h 434976"/>
                <a:gd name="connsiteX7" fmla="*/ 12700 w 547688"/>
                <a:gd name="connsiteY7" fmla="*/ 420688 h 434976"/>
                <a:gd name="connsiteX8" fmla="*/ 12700 w 547688"/>
                <a:gd name="connsiteY8" fmla="*/ 171450 h 434976"/>
                <a:gd name="connsiteX9" fmla="*/ 104775 w 547688"/>
                <a:gd name="connsiteY9" fmla="*/ 171450 h 434976"/>
                <a:gd name="connsiteX10" fmla="*/ 104775 w 547688"/>
                <a:gd name="connsiteY10" fmla="*/ 420688 h 434976"/>
                <a:gd name="connsiteX11" fmla="*/ 153988 w 547688"/>
                <a:gd name="connsiteY11" fmla="*/ 420688 h 434976"/>
                <a:gd name="connsiteX12" fmla="*/ 153988 w 547688"/>
                <a:gd name="connsiteY12" fmla="*/ 84138 h 434976"/>
                <a:gd name="connsiteX13" fmla="*/ 244476 w 547688"/>
                <a:gd name="connsiteY13" fmla="*/ 84138 h 434976"/>
                <a:gd name="connsiteX14" fmla="*/ 244476 w 547688"/>
                <a:gd name="connsiteY14" fmla="*/ 420688 h 434976"/>
                <a:gd name="connsiteX15" fmla="*/ 288925 w 547688"/>
                <a:gd name="connsiteY15" fmla="*/ 420688 h 434976"/>
                <a:gd name="connsiteX16" fmla="*/ 288925 w 547688"/>
                <a:gd name="connsiteY16" fmla="*/ 206375 h 434976"/>
                <a:gd name="connsiteX17" fmla="*/ 381000 w 547688"/>
                <a:gd name="connsiteY17" fmla="*/ 206375 h 434976"/>
                <a:gd name="connsiteX18" fmla="*/ 381000 w 547688"/>
                <a:gd name="connsiteY18" fmla="*/ 420688 h 434976"/>
                <a:gd name="connsiteX19" fmla="*/ 428625 w 547688"/>
                <a:gd name="connsiteY19" fmla="*/ 420688 h 43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47688" h="434976">
                  <a:moveTo>
                    <a:pt x="428625" y="0"/>
                  </a:moveTo>
                  <a:lnTo>
                    <a:pt x="520700" y="0"/>
                  </a:lnTo>
                  <a:lnTo>
                    <a:pt x="520700" y="420688"/>
                  </a:lnTo>
                  <a:lnTo>
                    <a:pt x="547688" y="420688"/>
                  </a:lnTo>
                  <a:lnTo>
                    <a:pt x="547688" y="434976"/>
                  </a:lnTo>
                  <a:lnTo>
                    <a:pt x="0" y="434976"/>
                  </a:lnTo>
                  <a:lnTo>
                    <a:pt x="0" y="420688"/>
                  </a:lnTo>
                  <a:lnTo>
                    <a:pt x="12700" y="420688"/>
                  </a:lnTo>
                  <a:lnTo>
                    <a:pt x="12700" y="171450"/>
                  </a:lnTo>
                  <a:lnTo>
                    <a:pt x="104775" y="171450"/>
                  </a:lnTo>
                  <a:lnTo>
                    <a:pt x="104775" y="420688"/>
                  </a:lnTo>
                  <a:lnTo>
                    <a:pt x="153988" y="420688"/>
                  </a:lnTo>
                  <a:lnTo>
                    <a:pt x="153988" y="84138"/>
                  </a:lnTo>
                  <a:lnTo>
                    <a:pt x="244476" y="84138"/>
                  </a:lnTo>
                  <a:lnTo>
                    <a:pt x="244476" y="420688"/>
                  </a:lnTo>
                  <a:lnTo>
                    <a:pt x="288925" y="420688"/>
                  </a:lnTo>
                  <a:lnTo>
                    <a:pt x="288925" y="206375"/>
                  </a:lnTo>
                  <a:lnTo>
                    <a:pt x="381000" y="206375"/>
                  </a:lnTo>
                  <a:lnTo>
                    <a:pt x="381000" y="420688"/>
                  </a:lnTo>
                  <a:lnTo>
                    <a:pt x="428625" y="4206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TextBox 52">
              <a:extLst>
                <a:ext uri="{FF2B5EF4-FFF2-40B4-BE49-F238E27FC236}">
                  <a16:creationId xmlns="" xmlns:a16="http://schemas.microsoft.com/office/drawing/2014/main" id="{F4847E32-573F-4748-AFE9-99DCAF7A8A95}"/>
                </a:ext>
              </a:extLst>
            </p:cNvPr>
            <p:cNvSpPr txBox="1"/>
            <p:nvPr/>
          </p:nvSpPr>
          <p:spPr>
            <a:xfrm>
              <a:off x="822957" y="2727568"/>
              <a:ext cx="2907880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 anchor="ctr" anchorCtr="0">
              <a:spAutoFit/>
            </a:bodyPr>
            <a:lstStyle>
              <a:defPPr>
                <a:defRPr lang="en-US"/>
              </a:defPPr>
              <a:lvl1pPr algn="ctr">
                <a:defRPr sz="1600" spc="300">
                  <a:solidFill>
                    <a:srgbClr val="FFFFFF"/>
                  </a:solidFill>
                  <a:cs typeface="+mn-ea"/>
                </a:defRPr>
              </a:lvl1pPr>
            </a:lstStyle>
            <a:p>
              <a:pPr algn="just"/>
              <a:r>
                <a:rPr lang="zh-CN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无论是猫还是狗，它们的唾液中常常带有狂犬病毒，即使是健康的猫狗，也难免带有这种致命的病毒。</a:t>
              </a:r>
            </a:p>
          </p:txBody>
        </p:sp>
      </p:grpSp>
      <p:grpSp>
        <p:nvGrpSpPr>
          <p:cNvPr id="11" name="Group 56">
            <a:extLst>
              <a:ext uri="{FF2B5EF4-FFF2-40B4-BE49-F238E27FC236}">
                <a16:creationId xmlns="" xmlns:a16="http://schemas.microsoft.com/office/drawing/2014/main" id="{8C232565-89DD-406E-9AAA-326BD0BFAD3F}"/>
              </a:ext>
            </a:extLst>
          </p:cNvPr>
          <p:cNvGrpSpPr/>
          <p:nvPr/>
        </p:nvGrpSpPr>
        <p:grpSpPr>
          <a:xfrm>
            <a:off x="796018" y="4075886"/>
            <a:ext cx="2907879" cy="2541136"/>
            <a:chOff x="796017" y="4075886"/>
            <a:chExt cx="2907879" cy="2541136"/>
          </a:xfrm>
        </p:grpSpPr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762BA5A0-360F-4641-AD38-D2C4172EA324}"/>
                </a:ext>
              </a:extLst>
            </p:cNvPr>
            <p:cNvSpPr/>
            <p:nvPr/>
          </p:nvSpPr>
          <p:spPr>
            <a:xfrm>
              <a:off x="1816345" y="4075886"/>
              <a:ext cx="867226" cy="867226"/>
            </a:xfrm>
            <a:prstGeom prst="ellipse">
              <a:avLst/>
            </a:prstGeom>
            <a:solidFill>
              <a:srgbClr val="184BC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40">
              <a:extLst>
                <a:ext uri="{FF2B5EF4-FFF2-40B4-BE49-F238E27FC236}">
                  <a16:creationId xmlns="" xmlns:a16="http://schemas.microsoft.com/office/drawing/2014/main" id="{16C681E0-48E9-4F63-80E5-D0AADD1C1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3900" y="4319926"/>
              <a:ext cx="411332" cy="386438"/>
            </a:xfrm>
            <a:custGeom>
              <a:avLst/>
              <a:gdLst>
                <a:gd name="connsiteX0" fmla="*/ 468313 w 550863"/>
                <a:gd name="connsiteY0" fmla="*/ 100012 h 517525"/>
                <a:gd name="connsiteX1" fmla="*/ 288925 w 550863"/>
                <a:gd name="connsiteY1" fmla="*/ 373063 h 517525"/>
                <a:gd name="connsiteX2" fmla="*/ 276225 w 550863"/>
                <a:gd name="connsiteY2" fmla="*/ 473075 h 517525"/>
                <a:gd name="connsiteX3" fmla="*/ 222250 w 550863"/>
                <a:gd name="connsiteY3" fmla="*/ 319087 h 517525"/>
                <a:gd name="connsiteX4" fmla="*/ 550863 w 550863"/>
                <a:gd name="connsiteY4" fmla="*/ 0 h 517525"/>
                <a:gd name="connsiteX5" fmla="*/ 205481 w 550863"/>
                <a:gd name="connsiteY5" fmla="*/ 301625 h 517525"/>
                <a:gd name="connsiteX6" fmla="*/ 0 w 550863"/>
                <a:gd name="connsiteY6" fmla="*/ 279768 h 517525"/>
                <a:gd name="connsiteX7" fmla="*/ 550863 w 550863"/>
                <a:gd name="connsiteY7" fmla="*/ 0 h 517525"/>
                <a:gd name="connsiteX8" fmla="*/ 550863 w 550863"/>
                <a:gd name="connsiteY8" fmla="*/ 0 h 517525"/>
                <a:gd name="connsiteX9" fmla="*/ 493713 w 550863"/>
                <a:gd name="connsiteY9" fmla="*/ 517525 h 517525"/>
                <a:gd name="connsiteX10" fmla="*/ 314325 w 550863"/>
                <a:gd name="connsiteY10" fmla="*/ 368300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863" h="517525">
                  <a:moveTo>
                    <a:pt x="468313" y="100012"/>
                  </a:moveTo>
                  <a:lnTo>
                    <a:pt x="288925" y="373063"/>
                  </a:lnTo>
                  <a:lnTo>
                    <a:pt x="276225" y="473075"/>
                  </a:lnTo>
                  <a:lnTo>
                    <a:pt x="222250" y="319087"/>
                  </a:lnTo>
                  <a:close/>
                  <a:moveTo>
                    <a:pt x="550863" y="0"/>
                  </a:moveTo>
                  <a:cubicBezTo>
                    <a:pt x="542119" y="8743"/>
                    <a:pt x="209852" y="301625"/>
                    <a:pt x="205481" y="301625"/>
                  </a:cubicBezTo>
                  <a:cubicBezTo>
                    <a:pt x="201109" y="301625"/>
                    <a:pt x="0" y="279768"/>
                    <a:pt x="0" y="279768"/>
                  </a:cubicBezTo>
                  <a:cubicBezTo>
                    <a:pt x="0" y="279768"/>
                    <a:pt x="0" y="279768"/>
                    <a:pt x="550863" y="0"/>
                  </a:cubicBezTo>
                  <a:close/>
                  <a:moveTo>
                    <a:pt x="550863" y="0"/>
                  </a:moveTo>
                  <a:lnTo>
                    <a:pt x="493713" y="517525"/>
                  </a:lnTo>
                  <a:lnTo>
                    <a:pt x="314325" y="368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TextBox 46">
              <a:extLst>
                <a:ext uri="{FF2B5EF4-FFF2-40B4-BE49-F238E27FC236}">
                  <a16:creationId xmlns="" xmlns:a16="http://schemas.microsoft.com/office/drawing/2014/main" id="{775DCCC5-B540-4D27-A9B5-02BF1075E89B}"/>
                </a:ext>
              </a:extLst>
            </p:cNvPr>
            <p:cNvSpPr txBox="1"/>
            <p:nvPr/>
          </p:nvSpPr>
          <p:spPr>
            <a:xfrm>
              <a:off x="796017" y="4862696"/>
              <a:ext cx="2907879" cy="17543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 anchor="ctr" anchorCtr="0">
              <a:spAutoFit/>
            </a:bodyPr>
            <a:lstStyle>
              <a:defPPr>
                <a:defRPr lang="en-US"/>
              </a:defPPr>
              <a:lvl1pPr algn="ctr">
                <a:defRPr sz="1600" spc="300">
                  <a:solidFill>
                    <a:srgbClr val="FFFFFF"/>
                  </a:solidFill>
                  <a:cs typeface="+mn-ea"/>
                </a:defRPr>
              </a:lvl1pPr>
            </a:lstStyle>
            <a:p>
              <a:pPr algn="just"/>
              <a:r>
                <a:rPr lang="zh-CN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如果动物抓伤、咬伤人的皮肤，它携带的狂犬病毒，会从破损的皮肤处进入人体中，短的1-2月就会出现狂犬病的症状。</a:t>
              </a:r>
              <a:endPara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5" name="Group 34">
            <a:extLst>
              <a:ext uri="{FF2B5EF4-FFF2-40B4-BE49-F238E27FC236}">
                <a16:creationId xmlns="" xmlns:a16="http://schemas.microsoft.com/office/drawing/2014/main" id="{2EDEE1CB-8823-4CFC-9E12-831668444E5F}"/>
              </a:ext>
            </a:extLst>
          </p:cNvPr>
          <p:cNvGrpSpPr/>
          <p:nvPr/>
        </p:nvGrpSpPr>
        <p:grpSpPr>
          <a:xfrm>
            <a:off x="8163889" y="4075886"/>
            <a:ext cx="2907878" cy="2106459"/>
            <a:chOff x="8398013" y="4075886"/>
            <a:chExt cx="2907878" cy="2106459"/>
          </a:xfrm>
        </p:grpSpPr>
        <p:sp>
          <p:nvSpPr>
            <p:cNvPr id="16" name="Oval 17">
              <a:extLst>
                <a:ext uri="{FF2B5EF4-FFF2-40B4-BE49-F238E27FC236}">
                  <a16:creationId xmlns="" xmlns:a16="http://schemas.microsoft.com/office/drawing/2014/main" id="{4B9E5321-B92C-4E34-A2A4-C124081C69C5}"/>
                </a:ext>
              </a:extLst>
            </p:cNvPr>
            <p:cNvSpPr/>
            <p:nvPr/>
          </p:nvSpPr>
          <p:spPr>
            <a:xfrm>
              <a:off x="9508430" y="4075886"/>
              <a:ext cx="867226" cy="867226"/>
            </a:xfrm>
            <a:prstGeom prst="ellipse">
              <a:avLst/>
            </a:prstGeom>
            <a:solidFill>
              <a:srgbClr val="184BC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59">
              <a:extLst>
                <a:ext uri="{FF2B5EF4-FFF2-40B4-BE49-F238E27FC236}">
                  <a16:creationId xmlns="" xmlns:a16="http://schemas.microsoft.com/office/drawing/2014/main" id="{71FBA165-7F62-4F94-B1FD-CD8753CDC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3122" y="4316476"/>
              <a:ext cx="417842" cy="389888"/>
            </a:xfrm>
            <a:custGeom>
              <a:avLst/>
              <a:gdLst>
                <a:gd name="T0" fmla="*/ 21 w 120"/>
                <a:gd name="T1" fmla="*/ 64 h 112"/>
                <a:gd name="T2" fmla="*/ 12 w 120"/>
                <a:gd name="T3" fmla="*/ 64 h 112"/>
                <a:gd name="T4" fmla="*/ 0 w 120"/>
                <a:gd name="T5" fmla="*/ 54 h 112"/>
                <a:gd name="T6" fmla="*/ 8 w 120"/>
                <a:gd name="T7" fmla="*/ 32 h 112"/>
                <a:gd name="T8" fmla="*/ 24 w 120"/>
                <a:gd name="T9" fmla="*/ 37 h 112"/>
                <a:gd name="T10" fmla="*/ 33 w 120"/>
                <a:gd name="T11" fmla="*/ 36 h 112"/>
                <a:gd name="T12" fmla="*/ 32 w 120"/>
                <a:gd name="T13" fmla="*/ 40 h 112"/>
                <a:gd name="T14" fmla="*/ 37 w 120"/>
                <a:gd name="T15" fmla="*/ 56 h 112"/>
                <a:gd name="T16" fmla="*/ 21 w 120"/>
                <a:gd name="T17" fmla="*/ 64 h 112"/>
                <a:gd name="T18" fmla="*/ 24 w 120"/>
                <a:gd name="T19" fmla="*/ 32 h 112"/>
                <a:gd name="T20" fmla="*/ 8 w 120"/>
                <a:gd name="T21" fmla="*/ 16 h 112"/>
                <a:gd name="T22" fmla="*/ 24 w 120"/>
                <a:gd name="T23" fmla="*/ 0 h 112"/>
                <a:gd name="T24" fmla="*/ 40 w 120"/>
                <a:gd name="T25" fmla="*/ 16 h 112"/>
                <a:gd name="T26" fmla="*/ 24 w 120"/>
                <a:gd name="T27" fmla="*/ 32 h 112"/>
                <a:gd name="T28" fmla="*/ 87 w 120"/>
                <a:gd name="T29" fmla="*/ 112 h 112"/>
                <a:gd name="T30" fmla="*/ 33 w 120"/>
                <a:gd name="T31" fmla="*/ 112 h 112"/>
                <a:gd name="T32" fmla="*/ 16 w 120"/>
                <a:gd name="T33" fmla="*/ 95 h 112"/>
                <a:gd name="T34" fmla="*/ 38 w 120"/>
                <a:gd name="T35" fmla="*/ 60 h 112"/>
                <a:gd name="T36" fmla="*/ 60 w 120"/>
                <a:gd name="T37" fmla="*/ 68 h 112"/>
                <a:gd name="T38" fmla="*/ 83 w 120"/>
                <a:gd name="T39" fmla="*/ 60 h 112"/>
                <a:gd name="T40" fmla="*/ 104 w 120"/>
                <a:gd name="T41" fmla="*/ 95 h 112"/>
                <a:gd name="T42" fmla="*/ 87 w 120"/>
                <a:gd name="T43" fmla="*/ 112 h 112"/>
                <a:gd name="T44" fmla="*/ 60 w 120"/>
                <a:gd name="T45" fmla="*/ 64 h 112"/>
                <a:gd name="T46" fmla="*/ 36 w 120"/>
                <a:gd name="T47" fmla="*/ 40 h 112"/>
                <a:gd name="T48" fmla="*/ 60 w 120"/>
                <a:gd name="T49" fmla="*/ 16 h 112"/>
                <a:gd name="T50" fmla="*/ 84 w 120"/>
                <a:gd name="T51" fmla="*/ 40 h 112"/>
                <a:gd name="T52" fmla="*/ 60 w 120"/>
                <a:gd name="T53" fmla="*/ 64 h 112"/>
                <a:gd name="T54" fmla="*/ 96 w 120"/>
                <a:gd name="T55" fmla="*/ 32 h 112"/>
                <a:gd name="T56" fmla="*/ 80 w 120"/>
                <a:gd name="T57" fmla="*/ 16 h 112"/>
                <a:gd name="T58" fmla="*/ 96 w 120"/>
                <a:gd name="T59" fmla="*/ 0 h 112"/>
                <a:gd name="T60" fmla="*/ 112 w 120"/>
                <a:gd name="T61" fmla="*/ 16 h 112"/>
                <a:gd name="T62" fmla="*/ 96 w 120"/>
                <a:gd name="T63" fmla="*/ 32 h 112"/>
                <a:gd name="T64" fmla="*/ 108 w 120"/>
                <a:gd name="T65" fmla="*/ 64 h 112"/>
                <a:gd name="T66" fmla="*/ 100 w 120"/>
                <a:gd name="T67" fmla="*/ 64 h 112"/>
                <a:gd name="T68" fmla="*/ 83 w 120"/>
                <a:gd name="T69" fmla="*/ 56 h 112"/>
                <a:gd name="T70" fmla="*/ 88 w 120"/>
                <a:gd name="T71" fmla="*/ 40 h 112"/>
                <a:gd name="T72" fmla="*/ 88 w 120"/>
                <a:gd name="T73" fmla="*/ 36 h 112"/>
                <a:gd name="T74" fmla="*/ 96 w 120"/>
                <a:gd name="T75" fmla="*/ 37 h 112"/>
                <a:gd name="T76" fmla="*/ 112 w 120"/>
                <a:gd name="T77" fmla="*/ 32 h 112"/>
                <a:gd name="T78" fmla="*/ 120 w 120"/>
                <a:gd name="T79" fmla="*/ 54 h 112"/>
                <a:gd name="T80" fmla="*/ 108 w 120"/>
                <a:gd name="T81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12">
                  <a:moveTo>
                    <a:pt x="21" y="64"/>
                  </a:moveTo>
                  <a:cubicBezTo>
                    <a:pt x="12" y="64"/>
                    <a:pt x="12" y="64"/>
                    <a:pt x="12" y="64"/>
                  </a:cubicBezTo>
                  <a:cubicBezTo>
                    <a:pt x="6" y="64"/>
                    <a:pt x="0" y="61"/>
                    <a:pt x="0" y="54"/>
                  </a:cubicBezTo>
                  <a:cubicBezTo>
                    <a:pt x="0" y="49"/>
                    <a:pt x="0" y="32"/>
                    <a:pt x="8" y="32"/>
                  </a:cubicBezTo>
                  <a:cubicBezTo>
                    <a:pt x="9" y="32"/>
                    <a:pt x="16" y="37"/>
                    <a:pt x="24" y="37"/>
                  </a:cubicBezTo>
                  <a:cubicBezTo>
                    <a:pt x="27" y="37"/>
                    <a:pt x="30" y="36"/>
                    <a:pt x="33" y="36"/>
                  </a:cubicBezTo>
                  <a:cubicBezTo>
                    <a:pt x="32" y="37"/>
                    <a:pt x="32" y="38"/>
                    <a:pt x="32" y="40"/>
                  </a:cubicBezTo>
                  <a:cubicBezTo>
                    <a:pt x="32" y="45"/>
                    <a:pt x="34" y="51"/>
                    <a:pt x="37" y="56"/>
                  </a:cubicBezTo>
                  <a:cubicBezTo>
                    <a:pt x="31" y="56"/>
                    <a:pt x="25" y="59"/>
                    <a:pt x="21" y="64"/>
                  </a:cubicBezTo>
                  <a:close/>
                  <a:moveTo>
                    <a:pt x="24" y="32"/>
                  </a:moveTo>
                  <a:cubicBezTo>
                    <a:pt x="15" y="32"/>
                    <a:pt x="8" y="24"/>
                    <a:pt x="8" y="16"/>
                  </a:cubicBezTo>
                  <a:cubicBezTo>
                    <a:pt x="8" y="7"/>
                    <a:pt x="15" y="0"/>
                    <a:pt x="24" y="0"/>
                  </a:cubicBezTo>
                  <a:cubicBezTo>
                    <a:pt x="33" y="0"/>
                    <a:pt x="40" y="7"/>
                    <a:pt x="40" y="16"/>
                  </a:cubicBezTo>
                  <a:cubicBezTo>
                    <a:pt x="40" y="24"/>
                    <a:pt x="33" y="32"/>
                    <a:pt x="24" y="32"/>
                  </a:cubicBezTo>
                  <a:close/>
                  <a:moveTo>
                    <a:pt x="87" y="112"/>
                  </a:moveTo>
                  <a:cubicBezTo>
                    <a:pt x="33" y="112"/>
                    <a:pt x="33" y="112"/>
                    <a:pt x="33" y="112"/>
                  </a:cubicBezTo>
                  <a:cubicBezTo>
                    <a:pt x="23" y="112"/>
                    <a:pt x="16" y="106"/>
                    <a:pt x="16" y="95"/>
                  </a:cubicBezTo>
                  <a:cubicBezTo>
                    <a:pt x="16" y="81"/>
                    <a:pt x="20" y="60"/>
                    <a:pt x="38" y="60"/>
                  </a:cubicBezTo>
                  <a:cubicBezTo>
                    <a:pt x="40" y="60"/>
                    <a:pt x="48" y="68"/>
                    <a:pt x="60" y="68"/>
                  </a:cubicBezTo>
                  <a:cubicBezTo>
                    <a:pt x="73" y="68"/>
                    <a:pt x="80" y="60"/>
                    <a:pt x="83" y="60"/>
                  </a:cubicBezTo>
                  <a:cubicBezTo>
                    <a:pt x="101" y="60"/>
                    <a:pt x="104" y="81"/>
                    <a:pt x="104" y="95"/>
                  </a:cubicBezTo>
                  <a:cubicBezTo>
                    <a:pt x="104" y="106"/>
                    <a:pt x="97" y="112"/>
                    <a:pt x="87" y="112"/>
                  </a:cubicBezTo>
                  <a:close/>
                  <a:moveTo>
                    <a:pt x="60" y="64"/>
                  </a:moveTo>
                  <a:cubicBezTo>
                    <a:pt x="47" y="64"/>
                    <a:pt x="36" y="53"/>
                    <a:pt x="36" y="40"/>
                  </a:cubicBezTo>
                  <a:cubicBezTo>
                    <a:pt x="36" y="26"/>
                    <a:pt x="47" y="16"/>
                    <a:pt x="60" y="16"/>
                  </a:cubicBezTo>
                  <a:cubicBezTo>
                    <a:pt x="73" y="16"/>
                    <a:pt x="84" y="26"/>
                    <a:pt x="84" y="40"/>
                  </a:cubicBezTo>
                  <a:cubicBezTo>
                    <a:pt x="84" y="53"/>
                    <a:pt x="73" y="64"/>
                    <a:pt x="60" y="64"/>
                  </a:cubicBezTo>
                  <a:close/>
                  <a:moveTo>
                    <a:pt x="96" y="32"/>
                  </a:moveTo>
                  <a:cubicBezTo>
                    <a:pt x="87" y="32"/>
                    <a:pt x="80" y="24"/>
                    <a:pt x="80" y="16"/>
                  </a:cubicBezTo>
                  <a:cubicBezTo>
                    <a:pt x="80" y="7"/>
                    <a:pt x="87" y="0"/>
                    <a:pt x="96" y="0"/>
                  </a:cubicBezTo>
                  <a:cubicBezTo>
                    <a:pt x="105" y="0"/>
                    <a:pt x="112" y="7"/>
                    <a:pt x="112" y="16"/>
                  </a:cubicBezTo>
                  <a:cubicBezTo>
                    <a:pt x="112" y="24"/>
                    <a:pt x="105" y="32"/>
                    <a:pt x="96" y="32"/>
                  </a:cubicBezTo>
                  <a:close/>
                  <a:moveTo>
                    <a:pt x="108" y="64"/>
                  </a:moveTo>
                  <a:cubicBezTo>
                    <a:pt x="100" y="64"/>
                    <a:pt x="100" y="64"/>
                    <a:pt x="100" y="64"/>
                  </a:cubicBezTo>
                  <a:cubicBezTo>
                    <a:pt x="95" y="59"/>
                    <a:pt x="90" y="56"/>
                    <a:pt x="83" y="56"/>
                  </a:cubicBezTo>
                  <a:cubicBezTo>
                    <a:pt x="86" y="51"/>
                    <a:pt x="88" y="45"/>
                    <a:pt x="88" y="40"/>
                  </a:cubicBezTo>
                  <a:cubicBezTo>
                    <a:pt x="88" y="38"/>
                    <a:pt x="88" y="37"/>
                    <a:pt x="88" y="36"/>
                  </a:cubicBezTo>
                  <a:cubicBezTo>
                    <a:pt x="91" y="36"/>
                    <a:pt x="93" y="37"/>
                    <a:pt x="96" y="37"/>
                  </a:cubicBezTo>
                  <a:cubicBezTo>
                    <a:pt x="105" y="37"/>
                    <a:pt x="111" y="32"/>
                    <a:pt x="112" y="32"/>
                  </a:cubicBezTo>
                  <a:cubicBezTo>
                    <a:pt x="120" y="32"/>
                    <a:pt x="120" y="49"/>
                    <a:pt x="120" y="54"/>
                  </a:cubicBezTo>
                  <a:cubicBezTo>
                    <a:pt x="120" y="61"/>
                    <a:pt x="114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TextBox 49">
              <a:extLst>
                <a:ext uri="{FF2B5EF4-FFF2-40B4-BE49-F238E27FC236}">
                  <a16:creationId xmlns="" xmlns:a16="http://schemas.microsoft.com/office/drawing/2014/main" id="{ECCFE010-2841-4C7B-95DA-63DB0236808A}"/>
                </a:ext>
              </a:extLst>
            </p:cNvPr>
            <p:cNvSpPr txBox="1"/>
            <p:nvPr/>
          </p:nvSpPr>
          <p:spPr>
            <a:xfrm>
              <a:off x="8398013" y="4982016"/>
              <a:ext cx="2907878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 anchor="ctr" anchorCtr="0">
              <a:spAutoFit/>
            </a:bodyPr>
            <a:lstStyle>
              <a:defPPr>
                <a:defRPr lang="en-US"/>
              </a:defPPr>
              <a:lvl1pPr algn="ctr">
                <a:defRPr sz="1600" spc="300">
                  <a:solidFill>
                    <a:srgbClr val="FFFFFF"/>
                  </a:solidFill>
                  <a:cs typeface="+mn-ea"/>
                </a:defRPr>
              </a:lvl1pPr>
            </a:lstStyle>
            <a:p>
              <a:pPr algn="just"/>
              <a:r>
                <a:rPr lang="zh-CN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同时一定要进行狂犬疫苗的注射。狂犬病的死亡率极高，一旦发病治疗几乎是无望的。</a:t>
              </a:r>
            </a:p>
          </p:txBody>
        </p:sp>
      </p:grpSp>
      <p:grpSp>
        <p:nvGrpSpPr>
          <p:cNvPr id="20" name="Group 32">
            <a:extLst>
              <a:ext uri="{FF2B5EF4-FFF2-40B4-BE49-F238E27FC236}">
                <a16:creationId xmlns="" xmlns:a16="http://schemas.microsoft.com/office/drawing/2014/main" id="{6E4EA0EB-549F-48CE-AA6C-2258F0EDF5FC}"/>
              </a:ext>
            </a:extLst>
          </p:cNvPr>
          <p:cNvGrpSpPr/>
          <p:nvPr/>
        </p:nvGrpSpPr>
        <p:grpSpPr>
          <a:xfrm>
            <a:off x="8163887" y="1564416"/>
            <a:ext cx="2907879" cy="2470735"/>
            <a:chOff x="8398012" y="1797801"/>
            <a:chExt cx="2907879" cy="2470735"/>
          </a:xfrm>
        </p:grpSpPr>
        <p:sp>
          <p:nvSpPr>
            <p:cNvPr id="21" name="Oval 14">
              <a:extLst>
                <a:ext uri="{FF2B5EF4-FFF2-40B4-BE49-F238E27FC236}">
                  <a16:creationId xmlns="" xmlns:a16="http://schemas.microsoft.com/office/drawing/2014/main" id="{7F5EF472-4ABF-488E-AF6F-8D4F18E69394}"/>
                </a:ext>
              </a:extLst>
            </p:cNvPr>
            <p:cNvSpPr/>
            <p:nvPr/>
          </p:nvSpPr>
          <p:spPr>
            <a:xfrm>
              <a:off x="9508430" y="1797801"/>
              <a:ext cx="867226" cy="867226"/>
            </a:xfrm>
            <a:prstGeom prst="ellipse">
              <a:avLst/>
            </a:prstGeom>
            <a:solidFill>
              <a:srgbClr val="184BC1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Group 35">
              <a:extLst>
                <a:ext uri="{FF2B5EF4-FFF2-40B4-BE49-F238E27FC236}">
                  <a16:creationId xmlns="" xmlns:a16="http://schemas.microsoft.com/office/drawing/2014/main" id="{59384039-68DA-4A86-8B40-B73F1BDAA426}"/>
                </a:ext>
              </a:extLst>
            </p:cNvPr>
            <p:cNvGrpSpPr/>
            <p:nvPr/>
          </p:nvGrpSpPr>
          <p:grpSpPr>
            <a:xfrm>
              <a:off x="9768975" y="2054197"/>
              <a:ext cx="346136" cy="354434"/>
              <a:chOff x="7591426" y="1806575"/>
              <a:chExt cx="463550" cy="474663"/>
            </a:xfrm>
            <a:solidFill>
              <a:schemeClr val="bg1"/>
            </a:solidFill>
          </p:grpSpPr>
          <p:sp>
            <p:nvSpPr>
              <p:cNvPr id="24" name="Freeform 36">
                <a:extLst>
                  <a:ext uri="{FF2B5EF4-FFF2-40B4-BE49-F238E27FC236}">
                    <a16:creationId xmlns="" xmlns:a16="http://schemas.microsoft.com/office/drawing/2014/main" id="{CBC16537-FFCD-41C0-A27C-8C6A5D20C5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91426" y="1806575"/>
                <a:ext cx="463550" cy="474663"/>
              </a:xfrm>
              <a:custGeom>
                <a:avLst/>
                <a:gdLst>
                  <a:gd name="T0" fmla="*/ 77 w 106"/>
                  <a:gd name="T1" fmla="*/ 42 h 108"/>
                  <a:gd name="T2" fmla="*/ 85 w 106"/>
                  <a:gd name="T3" fmla="*/ 39 h 108"/>
                  <a:gd name="T4" fmla="*/ 97 w 106"/>
                  <a:gd name="T5" fmla="*/ 36 h 108"/>
                  <a:gd name="T6" fmla="*/ 106 w 106"/>
                  <a:gd name="T7" fmla="*/ 20 h 108"/>
                  <a:gd name="T8" fmla="*/ 104 w 106"/>
                  <a:gd name="T9" fmla="*/ 19 h 108"/>
                  <a:gd name="T10" fmla="*/ 94 w 106"/>
                  <a:gd name="T11" fmla="*/ 26 h 108"/>
                  <a:gd name="T12" fmla="*/ 93 w 106"/>
                  <a:gd name="T13" fmla="*/ 26 h 108"/>
                  <a:gd name="T14" fmla="*/ 86 w 106"/>
                  <a:gd name="T15" fmla="*/ 22 h 108"/>
                  <a:gd name="T16" fmla="*/ 85 w 106"/>
                  <a:gd name="T17" fmla="*/ 21 h 108"/>
                  <a:gd name="T18" fmla="*/ 85 w 106"/>
                  <a:gd name="T19" fmla="*/ 14 h 108"/>
                  <a:gd name="T20" fmla="*/ 86 w 106"/>
                  <a:gd name="T21" fmla="*/ 12 h 108"/>
                  <a:gd name="T22" fmla="*/ 97 w 106"/>
                  <a:gd name="T23" fmla="*/ 6 h 108"/>
                  <a:gd name="T24" fmla="*/ 97 w 106"/>
                  <a:gd name="T25" fmla="*/ 4 h 108"/>
                  <a:gd name="T26" fmla="*/ 77 w 106"/>
                  <a:gd name="T27" fmla="*/ 4 h 108"/>
                  <a:gd name="T28" fmla="*/ 68 w 106"/>
                  <a:gd name="T29" fmla="*/ 21 h 108"/>
                  <a:gd name="T30" fmla="*/ 65 w 106"/>
                  <a:gd name="T31" fmla="*/ 30 h 108"/>
                  <a:gd name="T32" fmla="*/ 28 w 106"/>
                  <a:gd name="T33" fmla="*/ 66 h 108"/>
                  <a:gd name="T34" fmla="*/ 21 w 106"/>
                  <a:gd name="T35" fmla="*/ 69 h 108"/>
                  <a:gd name="T36" fmla="*/ 9 w 106"/>
                  <a:gd name="T37" fmla="*/ 72 h 108"/>
                  <a:gd name="T38" fmla="*/ 0 w 106"/>
                  <a:gd name="T39" fmla="*/ 87 h 108"/>
                  <a:gd name="T40" fmla="*/ 2 w 106"/>
                  <a:gd name="T41" fmla="*/ 88 h 108"/>
                  <a:gd name="T42" fmla="*/ 12 w 106"/>
                  <a:gd name="T43" fmla="*/ 82 h 108"/>
                  <a:gd name="T44" fmla="*/ 14 w 106"/>
                  <a:gd name="T45" fmla="*/ 82 h 108"/>
                  <a:gd name="T46" fmla="*/ 20 w 106"/>
                  <a:gd name="T47" fmla="*/ 86 h 108"/>
                  <a:gd name="T48" fmla="*/ 21 w 106"/>
                  <a:gd name="T49" fmla="*/ 87 h 108"/>
                  <a:gd name="T50" fmla="*/ 21 w 106"/>
                  <a:gd name="T51" fmla="*/ 94 h 108"/>
                  <a:gd name="T52" fmla="*/ 20 w 106"/>
                  <a:gd name="T53" fmla="*/ 95 h 108"/>
                  <a:gd name="T54" fmla="*/ 9 w 106"/>
                  <a:gd name="T55" fmla="*/ 102 h 108"/>
                  <a:gd name="T56" fmla="*/ 9 w 106"/>
                  <a:gd name="T57" fmla="*/ 104 h 108"/>
                  <a:gd name="T58" fmla="*/ 29 w 106"/>
                  <a:gd name="T59" fmla="*/ 103 h 108"/>
                  <a:gd name="T60" fmla="*/ 38 w 106"/>
                  <a:gd name="T61" fmla="*/ 86 h 108"/>
                  <a:gd name="T62" fmla="*/ 41 w 106"/>
                  <a:gd name="T63" fmla="*/ 79 h 108"/>
                  <a:gd name="T64" fmla="*/ 77 w 106"/>
                  <a:gd name="T65" fmla="*/ 42 h 108"/>
                  <a:gd name="T66" fmla="*/ 39 w 106"/>
                  <a:gd name="T67" fmla="*/ 63 h 108"/>
                  <a:gd name="T68" fmla="*/ 62 w 106"/>
                  <a:gd name="T69" fmla="*/ 40 h 108"/>
                  <a:gd name="T70" fmla="*/ 67 w 106"/>
                  <a:gd name="T71" fmla="*/ 40 h 108"/>
                  <a:gd name="T72" fmla="*/ 67 w 106"/>
                  <a:gd name="T73" fmla="*/ 45 h 108"/>
                  <a:gd name="T74" fmla="*/ 44 w 106"/>
                  <a:gd name="T75" fmla="*/ 68 h 108"/>
                  <a:gd name="T76" fmla="*/ 39 w 106"/>
                  <a:gd name="T77" fmla="*/ 68 h 108"/>
                  <a:gd name="T78" fmla="*/ 39 w 106"/>
                  <a:gd name="T79" fmla="*/ 6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" h="108">
                    <a:moveTo>
                      <a:pt x="77" y="42"/>
                    </a:moveTo>
                    <a:cubicBezTo>
                      <a:pt x="79" y="40"/>
                      <a:pt x="82" y="39"/>
                      <a:pt x="85" y="39"/>
                    </a:cubicBezTo>
                    <a:cubicBezTo>
                      <a:pt x="89" y="39"/>
                      <a:pt x="93" y="38"/>
                      <a:pt x="97" y="36"/>
                    </a:cubicBezTo>
                    <a:cubicBezTo>
                      <a:pt x="103" y="32"/>
                      <a:pt x="106" y="26"/>
                      <a:pt x="106" y="20"/>
                    </a:cubicBezTo>
                    <a:cubicBezTo>
                      <a:pt x="106" y="19"/>
                      <a:pt x="105" y="19"/>
                      <a:pt x="104" y="19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4" y="26"/>
                      <a:pt x="93" y="26"/>
                      <a:pt x="93" y="26"/>
                    </a:cubicBezTo>
                    <a:cubicBezTo>
                      <a:pt x="86" y="22"/>
                      <a:pt x="86" y="22"/>
                      <a:pt x="86" y="22"/>
                    </a:cubicBezTo>
                    <a:cubicBezTo>
                      <a:pt x="86" y="22"/>
                      <a:pt x="85" y="21"/>
                      <a:pt x="85" y="21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5" y="13"/>
                      <a:pt x="85" y="13"/>
                      <a:pt x="86" y="12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8" y="5"/>
                      <a:pt x="98" y="4"/>
                      <a:pt x="97" y="4"/>
                    </a:cubicBezTo>
                    <a:cubicBezTo>
                      <a:pt x="91" y="0"/>
                      <a:pt x="83" y="0"/>
                      <a:pt x="77" y="4"/>
                    </a:cubicBezTo>
                    <a:cubicBezTo>
                      <a:pt x="71" y="8"/>
                      <a:pt x="67" y="14"/>
                      <a:pt x="68" y="21"/>
                    </a:cubicBezTo>
                    <a:cubicBezTo>
                      <a:pt x="69" y="24"/>
                      <a:pt x="67" y="27"/>
                      <a:pt x="65" y="30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7" y="68"/>
                      <a:pt x="24" y="69"/>
                      <a:pt x="21" y="69"/>
                    </a:cubicBezTo>
                    <a:cubicBezTo>
                      <a:pt x="17" y="69"/>
                      <a:pt x="13" y="70"/>
                      <a:pt x="9" y="72"/>
                    </a:cubicBezTo>
                    <a:cubicBezTo>
                      <a:pt x="4" y="76"/>
                      <a:pt x="0" y="81"/>
                      <a:pt x="0" y="87"/>
                    </a:cubicBezTo>
                    <a:cubicBezTo>
                      <a:pt x="0" y="88"/>
                      <a:pt x="1" y="89"/>
                      <a:pt x="2" y="88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3" y="82"/>
                      <a:pt x="13" y="82"/>
                      <a:pt x="14" y="82"/>
                    </a:cubicBezTo>
                    <a:cubicBezTo>
                      <a:pt x="20" y="86"/>
                      <a:pt x="20" y="86"/>
                      <a:pt x="20" y="86"/>
                    </a:cubicBezTo>
                    <a:cubicBezTo>
                      <a:pt x="21" y="86"/>
                      <a:pt x="21" y="86"/>
                      <a:pt x="21" y="87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1" y="95"/>
                      <a:pt x="21" y="95"/>
                      <a:pt x="20" y="95"/>
                    </a:cubicBezTo>
                    <a:cubicBezTo>
                      <a:pt x="9" y="102"/>
                      <a:pt x="9" y="102"/>
                      <a:pt x="9" y="102"/>
                    </a:cubicBezTo>
                    <a:cubicBezTo>
                      <a:pt x="9" y="103"/>
                      <a:pt x="9" y="104"/>
                      <a:pt x="9" y="104"/>
                    </a:cubicBezTo>
                    <a:cubicBezTo>
                      <a:pt x="15" y="108"/>
                      <a:pt x="23" y="108"/>
                      <a:pt x="29" y="103"/>
                    </a:cubicBezTo>
                    <a:cubicBezTo>
                      <a:pt x="35" y="99"/>
                      <a:pt x="39" y="93"/>
                      <a:pt x="38" y="86"/>
                    </a:cubicBezTo>
                    <a:cubicBezTo>
                      <a:pt x="38" y="83"/>
                      <a:pt x="39" y="81"/>
                      <a:pt x="41" y="79"/>
                    </a:cubicBezTo>
                    <a:lnTo>
                      <a:pt x="77" y="42"/>
                    </a:lnTo>
                    <a:close/>
                    <a:moveTo>
                      <a:pt x="39" y="63"/>
                    </a:moveTo>
                    <a:cubicBezTo>
                      <a:pt x="62" y="40"/>
                      <a:pt x="62" y="40"/>
                      <a:pt x="62" y="40"/>
                    </a:cubicBezTo>
                    <a:cubicBezTo>
                      <a:pt x="63" y="39"/>
                      <a:pt x="66" y="39"/>
                      <a:pt x="67" y="40"/>
                    </a:cubicBezTo>
                    <a:cubicBezTo>
                      <a:pt x="68" y="41"/>
                      <a:pt x="68" y="44"/>
                      <a:pt x="67" y="45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3" y="69"/>
                      <a:pt x="41" y="69"/>
                      <a:pt x="39" y="68"/>
                    </a:cubicBezTo>
                    <a:cubicBezTo>
                      <a:pt x="38" y="66"/>
                      <a:pt x="38" y="64"/>
                      <a:pt x="3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37">
                <a:extLst>
                  <a:ext uri="{FF2B5EF4-FFF2-40B4-BE49-F238E27FC236}">
                    <a16:creationId xmlns="" xmlns:a16="http://schemas.microsoft.com/office/drawing/2014/main" id="{4CF12B69-628E-4416-A332-D482F84A5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4126" y="1828800"/>
                <a:ext cx="196850" cy="201613"/>
              </a:xfrm>
              <a:custGeom>
                <a:avLst/>
                <a:gdLst>
                  <a:gd name="T0" fmla="*/ 33 w 124"/>
                  <a:gd name="T1" fmla="*/ 47 h 127"/>
                  <a:gd name="T2" fmla="*/ 113 w 124"/>
                  <a:gd name="T3" fmla="*/ 127 h 127"/>
                  <a:gd name="T4" fmla="*/ 124 w 124"/>
                  <a:gd name="T5" fmla="*/ 113 h 127"/>
                  <a:gd name="T6" fmla="*/ 47 w 124"/>
                  <a:gd name="T7" fmla="*/ 33 h 127"/>
                  <a:gd name="T8" fmla="*/ 36 w 124"/>
                  <a:gd name="T9" fmla="*/ 17 h 127"/>
                  <a:gd name="T10" fmla="*/ 8 w 124"/>
                  <a:gd name="T11" fmla="*/ 0 h 127"/>
                  <a:gd name="T12" fmla="*/ 5 w 124"/>
                  <a:gd name="T13" fmla="*/ 5 h 127"/>
                  <a:gd name="T14" fmla="*/ 0 w 124"/>
                  <a:gd name="T15" fmla="*/ 11 h 127"/>
                  <a:gd name="T16" fmla="*/ 17 w 124"/>
                  <a:gd name="T17" fmla="*/ 36 h 127"/>
                  <a:gd name="T18" fmla="*/ 33 w 124"/>
                  <a:gd name="T19" fmla="*/ 4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127">
                    <a:moveTo>
                      <a:pt x="33" y="47"/>
                    </a:moveTo>
                    <a:lnTo>
                      <a:pt x="113" y="127"/>
                    </a:lnTo>
                    <a:lnTo>
                      <a:pt x="124" y="113"/>
                    </a:lnTo>
                    <a:lnTo>
                      <a:pt x="47" y="33"/>
                    </a:lnTo>
                    <a:lnTo>
                      <a:pt x="36" y="17"/>
                    </a:lnTo>
                    <a:lnTo>
                      <a:pt x="8" y="0"/>
                    </a:lnTo>
                    <a:lnTo>
                      <a:pt x="5" y="5"/>
                    </a:lnTo>
                    <a:lnTo>
                      <a:pt x="0" y="11"/>
                    </a:lnTo>
                    <a:lnTo>
                      <a:pt x="17" y="36"/>
                    </a:lnTo>
                    <a:lnTo>
                      <a:pt x="3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38">
                <a:extLst>
                  <a:ext uri="{FF2B5EF4-FFF2-40B4-BE49-F238E27FC236}">
                    <a16:creationId xmlns="" xmlns:a16="http://schemas.microsoft.com/office/drawing/2014/main" id="{43F33C30-97F2-4BCA-A06E-3F5FFC7F8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5901" y="2060575"/>
                <a:ext cx="209550" cy="211138"/>
              </a:xfrm>
              <a:custGeom>
                <a:avLst/>
                <a:gdLst>
                  <a:gd name="T0" fmla="*/ 22 w 48"/>
                  <a:gd name="T1" fmla="*/ 11 h 48"/>
                  <a:gd name="T2" fmla="*/ 21 w 48"/>
                  <a:gd name="T3" fmla="*/ 11 h 48"/>
                  <a:gd name="T4" fmla="*/ 19 w 48"/>
                  <a:gd name="T5" fmla="*/ 11 h 48"/>
                  <a:gd name="T6" fmla="*/ 18 w 48"/>
                  <a:gd name="T7" fmla="*/ 10 h 48"/>
                  <a:gd name="T8" fmla="*/ 13 w 48"/>
                  <a:gd name="T9" fmla="*/ 6 h 48"/>
                  <a:gd name="T10" fmla="*/ 14 w 48"/>
                  <a:gd name="T11" fmla="*/ 5 h 48"/>
                  <a:gd name="T12" fmla="*/ 14 w 48"/>
                  <a:gd name="T13" fmla="*/ 2 h 48"/>
                  <a:gd name="T14" fmla="*/ 13 w 48"/>
                  <a:gd name="T15" fmla="*/ 1 h 48"/>
                  <a:gd name="T16" fmla="*/ 10 w 48"/>
                  <a:gd name="T17" fmla="*/ 1 h 48"/>
                  <a:gd name="T18" fmla="*/ 8 w 48"/>
                  <a:gd name="T19" fmla="*/ 3 h 48"/>
                  <a:gd name="T20" fmla="*/ 5 w 48"/>
                  <a:gd name="T21" fmla="*/ 0 h 48"/>
                  <a:gd name="T22" fmla="*/ 0 w 48"/>
                  <a:gd name="T23" fmla="*/ 5 h 48"/>
                  <a:gd name="T24" fmla="*/ 3 w 48"/>
                  <a:gd name="T25" fmla="*/ 8 h 48"/>
                  <a:gd name="T26" fmla="*/ 0 w 48"/>
                  <a:gd name="T27" fmla="*/ 11 h 48"/>
                  <a:gd name="T28" fmla="*/ 0 w 48"/>
                  <a:gd name="T29" fmla="*/ 13 h 48"/>
                  <a:gd name="T30" fmla="*/ 2 w 48"/>
                  <a:gd name="T31" fmla="*/ 15 h 48"/>
                  <a:gd name="T32" fmla="*/ 4 w 48"/>
                  <a:gd name="T33" fmla="*/ 15 h 48"/>
                  <a:gd name="T34" fmla="*/ 5 w 48"/>
                  <a:gd name="T35" fmla="*/ 13 h 48"/>
                  <a:gd name="T36" fmla="*/ 10 w 48"/>
                  <a:gd name="T37" fmla="*/ 18 h 48"/>
                  <a:gd name="T38" fmla="*/ 10 w 48"/>
                  <a:gd name="T39" fmla="*/ 19 h 48"/>
                  <a:gd name="T40" fmla="*/ 10 w 48"/>
                  <a:gd name="T41" fmla="*/ 21 h 48"/>
                  <a:gd name="T42" fmla="*/ 11 w 48"/>
                  <a:gd name="T43" fmla="*/ 22 h 48"/>
                  <a:gd name="T44" fmla="*/ 36 w 48"/>
                  <a:gd name="T45" fmla="*/ 47 h 48"/>
                  <a:gd name="T46" fmla="*/ 39 w 48"/>
                  <a:gd name="T47" fmla="*/ 47 h 48"/>
                  <a:gd name="T48" fmla="*/ 43 w 48"/>
                  <a:gd name="T49" fmla="*/ 43 h 48"/>
                  <a:gd name="T50" fmla="*/ 47 w 48"/>
                  <a:gd name="T51" fmla="*/ 39 h 48"/>
                  <a:gd name="T52" fmla="*/ 47 w 48"/>
                  <a:gd name="T53" fmla="*/ 36 h 48"/>
                  <a:gd name="T54" fmla="*/ 22 w 48"/>
                  <a:gd name="T55" fmla="*/ 1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48">
                    <a:moveTo>
                      <a:pt x="22" y="11"/>
                    </a:moveTo>
                    <a:cubicBezTo>
                      <a:pt x="22" y="11"/>
                      <a:pt x="21" y="11"/>
                      <a:pt x="21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5" y="4"/>
                      <a:pt x="15" y="3"/>
                      <a:pt x="14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1" y="0"/>
                      <a:pt x="10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3" y="15"/>
                      <a:pt x="4" y="15"/>
                      <a:pt x="4" y="15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1" y="22"/>
                      <a:pt x="11" y="22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8"/>
                      <a:pt x="38" y="48"/>
                      <a:pt x="39" y="47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8" y="38"/>
                      <a:pt x="48" y="37"/>
                      <a:pt x="47" y="36"/>
                    </a:cubicBezTo>
                    <a:lnTo>
                      <a:pt x="2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55">
              <a:extLst>
                <a:ext uri="{FF2B5EF4-FFF2-40B4-BE49-F238E27FC236}">
                  <a16:creationId xmlns="" xmlns:a16="http://schemas.microsoft.com/office/drawing/2014/main" id="{868FD6D8-05F6-4562-84B2-61DA54629599}"/>
                </a:ext>
              </a:extLst>
            </p:cNvPr>
            <p:cNvSpPr txBox="1"/>
            <p:nvPr/>
          </p:nvSpPr>
          <p:spPr>
            <a:xfrm>
              <a:off x="8398012" y="2514210"/>
              <a:ext cx="2907879" cy="17543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 anchor="ctr" anchorCtr="0">
              <a:spAutoFit/>
            </a:bodyPr>
            <a:lstStyle>
              <a:defPPr>
                <a:defRPr lang="en-US"/>
              </a:defPPr>
              <a:lvl1pPr algn="ctr">
                <a:defRPr sz="1600" spc="300">
                  <a:solidFill>
                    <a:srgbClr val="FFFFFF"/>
                  </a:solidFill>
                  <a:cs typeface="+mn-ea"/>
                </a:defRPr>
              </a:lvl1pPr>
            </a:lstStyle>
            <a:p>
              <a:pPr algn="just"/>
              <a:r>
                <a:rPr lang="zh-CN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被宠物抓、咬伤后，应立即用大量的肥皂水，反复多次地冲洗伤口，尽量减少病毒的侵入，这样处理后，应马上到医院去治疗。</a:t>
              </a:r>
              <a:endPara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51DBF46-859B-441F-A683-EE7FD2FC21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26" y="1043366"/>
            <a:ext cx="5329886" cy="532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09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7A1D7D2-2BCE-446C-8148-5C63CAD3CF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22A69CA-A884-42B9-ADFB-9894207447B1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AD7233-58CF-40D9-9448-CC420649F654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咬伤急救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DDE8E9-0085-4BC3-8EFA-A08CE1B47B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37BA1BD-2D3E-4E39-8F03-CB576B054D92}"/>
              </a:ext>
            </a:extLst>
          </p:cNvPr>
          <p:cNvSpPr/>
          <p:nvPr/>
        </p:nvSpPr>
        <p:spPr>
          <a:xfrm>
            <a:off x="1017963" y="2085124"/>
            <a:ext cx="3262432" cy="442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lnSpc>
                <a:spcPts val="2500"/>
              </a:lnSpc>
              <a:buFont typeface="Wingdings" panose="05000000000000000000" pitchFamily="2" charset="2"/>
              <a:buChar char="n"/>
            </a:pPr>
            <a:r>
              <a:rPr lang="zh-CN" altLang="zh-CN" sz="3600" b="1" spc="300" dirty="0">
                <a:solidFill>
                  <a:srgbClr val="184B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毒蛇咬伤</a:t>
            </a:r>
            <a:r>
              <a:rPr lang="zh-CN" altLang="en-US" sz="3600" b="1" spc="300" dirty="0">
                <a:solidFill>
                  <a:srgbClr val="184B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</a:t>
            </a:r>
            <a:endParaRPr lang="zh-CN" altLang="zh-CN" sz="3600" b="1" spc="300" dirty="0">
              <a:solidFill>
                <a:srgbClr val="184BC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7014B8F-06BE-4576-9624-0E401A50B29B}"/>
              </a:ext>
            </a:extLst>
          </p:cNvPr>
          <p:cNvSpPr/>
          <p:nvPr/>
        </p:nvSpPr>
        <p:spPr>
          <a:xfrm>
            <a:off x="957911" y="2794672"/>
            <a:ext cx="6919413" cy="10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1、绑扎伤肢，在咬伤肢体近侧约5－10厘米处用止血带或橡胶带等绑扎，以阻止静脉血和淋巴液回流，然后用手挤压伤口周围或口吸〔口腔粘膜破溃者忌吸〕，将毒液排出体外。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9F78CDE-AB6E-453A-8230-258295273C40}"/>
              </a:ext>
            </a:extLst>
          </p:cNvPr>
          <p:cNvSpPr/>
          <p:nvPr/>
        </p:nvSpPr>
        <p:spPr>
          <a:xfrm>
            <a:off x="966089" y="4122154"/>
            <a:ext cx="6919413" cy="71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2、冲洗伤口，先用肥皂水和清水清洗周围皮肤，再用生理盐水、0.1%高锰酸钾或净水反复冲洗伤口。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FE4B4F3-BEB3-4842-B6E4-CF7537D2E5A8}"/>
              </a:ext>
            </a:extLst>
          </p:cNvPr>
          <p:cNvSpPr/>
          <p:nvPr/>
        </p:nvSpPr>
        <p:spPr>
          <a:xfrm>
            <a:off x="966089" y="5101070"/>
            <a:ext cx="6919413" cy="708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3、局部降温，先将伤肢浸于4－7摄氏度的冷水中3－4小时，然后改用冰袋，可减少毒素吸收速度，降低毒素中酶的活力。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C4911B3-F56D-4619-A9BE-6211111871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67705" y="2306435"/>
            <a:ext cx="3967843" cy="396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85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16488D5-9D96-474B-9195-8730095B47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55837C3-C74E-42F7-8D81-B8F8D3AF8398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AD7233-58CF-40D9-9448-CC420649F654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咬伤急救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DDE8E9-0085-4BC3-8EFA-A08CE1B47B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D284EEA-DCD3-477D-88DC-C442C0A46C1B}"/>
              </a:ext>
            </a:extLst>
          </p:cNvPr>
          <p:cNvSpPr/>
          <p:nvPr/>
        </p:nvSpPr>
        <p:spPr>
          <a:xfrm>
            <a:off x="4659466" y="2473868"/>
            <a:ext cx="3085237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可用弱碱性溶液如3%氨水、肥皂水等外敷，以中和酸性中毒。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D8DCB05-996F-4983-A3D1-491EA14EC937}"/>
              </a:ext>
            </a:extLst>
          </p:cNvPr>
          <p:cNvSpPr/>
          <p:nvPr/>
        </p:nvSpPr>
        <p:spPr>
          <a:xfrm>
            <a:off x="7048929" y="1408109"/>
            <a:ext cx="2037737" cy="646331"/>
          </a:xfrm>
          <a:prstGeom prst="rect">
            <a:avLst/>
          </a:prstGeom>
          <a:solidFill>
            <a:srgbClr val="184BC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蜂</a:t>
            </a:r>
            <a:r>
              <a:rPr lang="en-US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螫</a:t>
            </a:r>
            <a:r>
              <a:rPr lang="en-US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伤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63AD112-B8A4-4760-8D4D-61F14DF8263F}"/>
              </a:ext>
            </a:extLst>
          </p:cNvPr>
          <p:cNvSpPr/>
          <p:nvPr/>
        </p:nvSpPr>
        <p:spPr>
          <a:xfrm>
            <a:off x="8067798" y="2451395"/>
            <a:ext cx="3085237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黄蜂螫伤可用弱酸性溶液〔如醋〕中和，用小针挑拔或纱布擦拭，取出蜂刺。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1B38E68A-0500-4CD7-A807-2E6FD47E12E4}"/>
              </a:ext>
            </a:extLst>
          </p:cNvPr>
          <p:cNvSpPr/>
          <p:nvPr/>
        </p:nvSpPr>
        <p:spPr>
          <a:xfrm>
            <a:off x="8125703" y="4187394"/>
            <a:ext cx="3027332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全身症状较重者宜速到医院诊疗。对蜂群螫伤或伤口已有化脓迹象者宜加用抗菌素。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A58EC1E-5536-4AAE-926F-7F3AB3E510B0}"/>
              </a:ext>
            </a:extLst>
          </p:cNvPr>
          <p:cNvSpPr/>
          <p:nvPr/>
        </p:nvSpPr>
        <p:spPr>
          <a:xfrm>
            <a:off x="4659466" y="4240024"/>
            <a:ext cx="3085237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局部症状较重者，也以火罐拔毒和局部封闭疗法，并予止痛剂。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8093276-1D27-451C-8E4C-45038AA45F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42" y="1408109"/>
            <a:ext cx="4769982" cy="476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54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9200659-FC53-4A6E-BF6B-A562B1FEB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545" y="451830"/>
            <a:ext cx="6858000" cy="6858000"/>
          </a:xfrm>
          <a:prstGeom prst="rect">
            <a:avLst/>
          </a:prstGeom>
        </p:spPr>
      </p:pic>
      <p:sp>
        <p:nvSpPr>
          <p:cNvPr id="27" name="标题 4">
            <a:extLst>
              <a:ext uri="{FF2B5EF4-FFF2-40B4-BE49-F238E27FC236}">
                <a16:creationId xmlns="" xmlns:a16="http://schemas.microsoft.com/office/drawing/2014/main" id="{1CB3C63D-04BD-4AF7-9244-47CDF71CB711}"/>
              </a:ext>
            </a:extLst>
          </p:cNvPr>
          <p:cNvSpPr txBox="1">
            <a:spLocks/>
          </p:cNvSpPr>
          <p:nvPr/>
        </p:nvSpPr>
        <p:spPr>
          <a:xfrm>
            <a:off x="6398710" y="4108966"/>
            <a:ext cx="537715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just"/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EA273C9-7182-446E-B0CB-F4B9692082AB}"/>
              </a:ext>
            </a:extLst>
          </p:cNvPr>
          <p:cNvGrpSpPr/>
          <p:nvPr/>
        </p:nvGrpSpPr>
        <p:grpSpPr>
          <a:xfrm>
            <a:off x="6266203" y="1956072"/>
            <a:ext cx="5074920" cy="1924758"/>
            <a:chOff x="6266203" y="1956072"/>
            <a:chExt cx="5074920" cy="1924758"/>
          </a:xfrm>
        </p:grpSpPr>
        <p:sp>
          <p:nvSpPr>
            <p:cNvPr id="26" name="文本框 94">
              <a:extLst>
                <a:ext uri="{FF2B5EF4-FFF2-40B4-BE49-F238E27FC236}">
                  <a16:creationId xmlns="" xmlns:a16="http://schemas.microsoft.com/office/drawing/2014/main" id="{25997B5F-17CC-4C05-869F-0E31745D0C04}"/>
                </a:ext>
              </a:extLst>
            </p:cNvPr>
            <p:cNvSpPr txBox="1"/>
            <p:nvPr/>
          </p:nvSpPr>
          <p:spPr>
            <a:xfrm>
              <a:off x="6266203" y="1956072"/>
              <a:ext cx="5074920" cy="1924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 defTabSz="91412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针对状况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885C0A2A-F24A-4BD9-AFE5-C28BC33CAEA7}"/>
                </a:ext>
              </a:extLst>
            </p:cNvPr>
            <p:cNvCxnSpPr/>
            <p:nvPr/>
          </p:nvCxnSpPr>
          <p:spPr>
            <a:xfrm>
              <a:off x="6398710" y="3880830"/>
              <a:ext cx="474173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39AE239-6A3B-4425-A6F3-367F43984B58}"/>
              </a:ext>
            </a:extLst>
          </p:cNvPr>
          <p:cNvGrpSpPr/>
          <p:nvPr/>
        </p:nvGrpSpPr>
        <p:grpSpPr>
          <a:xfrm>
            <a:off x="1439988" y="2374303"/>
            <a:ext cx="6817488" cy="2005908"/>
            <a:chOff x="1441207" y="2476400"/>
            <a:chExt cx="6817488" cy="2005908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7BDF6A9-F23D-4928-BBDA-D673F755F1BC}"/>
                </a:ext>
              </a:extLst>
            </p:cNvPr>
            <p:cNvSpPr/>
            <p:nvPr/>
          </p:nvSpPr>
          <p:spPr>
            <a:xfrm>
              <a:off x="3855573" y="2476400"/>
              <a:ext cx="1988756" cy="2005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87AA444-CD08-4D74-A96D-0630DF777005}"/>
                </a:ext>
              </a:extLst>
            </p:cNvPr>
            <p:cNvSpPr txBox="1"/>
            <p:nvPr/>
          </p:nvSpPr>
          <p:spPr>
            <a:xfrm>
              <a:off x="1441207" y="2774433"/>
              <a:ext cx="681748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b="1" dirty="0">
                  <a:solidFill>
                    <a:srgbClr val="184BC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944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51935D0-FF6D-4759-84F7-DBC4337CF9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69C6E55-3512-4F7A-8BB0-3CA0F2F8A504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E96DF1-5FEE-4F1C-BB36-02C3DE2AA662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针对状况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E91289-99A7-42D1-83FF-4BD95ED3B2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A68A772-6217-4440-93FC-BACF8708AC2F}"/>
              </a:ext>
            </a:extLst>
          </p:cNvPr>
          <p:cNvGrpSpPr/>
          <p:nvPr/>
        </p:nvGrpSpPr>
        <p:grpSpPr>
          <a:xfrm>
            <a:off x="1006521" y="1140776"/>
            <a:ext cx="10669096" cy="5978540"/>
            <a:chOff x="1252936" y="774536"/>
            <a:chExt cx="10498768" cy="5917876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8DA67175-BF8B-42CF-8128-2AB749516CD3}"/>
                </a:ext>
              </a:extLst>
            </p:cNvPr>
            <p:cNvGrpSpPr/>
            <p:nvPr/>
          </p:nvGrpSpPr>
          <p:grpSpPr>
            <a:xfrm>
              <a:off x="1252936" y="2176771"/>
              <a:ext cx="9609360" cy="3416601"/>
              <a:chOff x="1252936" y="2176771"/>
              <a:chExt cx="9609360" cy="3416601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74770D39-123B-46BE-8146-61158C707B3F}"/>
                  </a:ext>
                </a:extLst>
              </p:cNvPr>
              <p:cNvSpPr/>
              <p:nvPr/>
            </p:nvSpPr>
            <p:spPr>
              <a:xfrm>
                <a:off x="1252936" y="2176771"/>
                <a:ext cx="9348334" cy="3416601"/>
              </a:xfrm>
              <a:prstGeom prst="rect">
                <a:avLst/>
              </a:prstGeom>
              <a:noFill/>
              <a:ln w="571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82D3092E-4349-4DC3-8FB5-A5DB3766CCBD}"/>
                  </a:ext>
                </a:extLst>
              </p:cNvPr>
              <p:cNvSpPr txBox="1"/>
              <p:nvPr/>
            </p:nvSpPr>
            <p:spPr>
              <a:xfrm>
                <a:off x="1869990" y="2531332"/>
                <a:ext cx="3861504" cy="28192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wrap="square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50000"/>
                  </a:lnSpc>
                  <a:defRPr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明楷 W03" panose="00000500000000000000" pitchFamily="2" charset="-122"/>
                    <a:ea typeface="仓耳明楷 W03" panose="00000500000000000000" pitchFamily="2" charset="-122"/>
                  </a:defRPr>
                </a:lvl1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一、皮肤苍白、出冷汗、脉搏加快，如每分钟超过一百次，都是休克的象徵。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二、处理休克的一个方法是将伤者双足提高，增加心脏和脑部的血液供应。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三、保持伤者温暖。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四、立刻通知医生或送往急症室诊治。</a:t>
                </a: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4199E008-EB76-4980-B732-B6B63AD5CF17}"/>
                  </a:ext>
                </a:extLst>
              </p:cNvPr>
              <p:cNvSpPr/>
              <p:nvPr/>
            </p:nvSpPr>
            <p:spPr>
              <a:xfrm>
                <a:off x="10601270" y="2176771"/>
                <a:ext cx="261026" cy="3416598"/>
              </a:xfrm>
              <a:prstGeom prst="rect">
                <a:avLst/>
              </a:prstGeom>
              <a:solidFill>
                <a:srgbClr val="184BC1"/>
              </a:solidFill>
              <a:ln w="127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8B5ED841-9100-4CCA-B24E-1F7F051C52EC}"/>
                </a:ext>
              </a:extLst>
            </p:cNvPr>
            <p:cNvGrpSpPr/>
            <p:nvPr/>
          </p:nvGrpSpPr>
          <p:grpSpPr>
            <a:xfrm>
              <a:off x="1522206" y="1281387"/>
              <a:ext cx="6667304" cy="719472"/>
              <a:chOff x="1522206" y="1281387"/>
              <a:chExt cx="6667304" cy="719472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0FAC0262-112B-4628-BF8D-A613734A31AA}"/>
                  </a:ext>
                </a:extLst>
              </p:cNvPr>
              <p:cNvSpPr txBox="1"/>
              <p:nvPr/>
            </p:nvSpPr>
            <p:spPr>
              <a:xfrm>
                <a:off x="1747158" y="1281387"/>
                <a:ext cx="6442352" cy="410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ts val="25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2400" b="1" dirty="0">
                    <a:solidFill>
                      <a:srgbClr val="184BC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休克目标：检定和救治休克，送院治理。</a:t>
                </a:r>
              </a:p>
            </p:txBody>
          </p:sp>
          <p:cxnSp>
            <p:nvCxnSpPr>
              <p:cNvPr id="12" name="直接连接符 11">
                <a:extLst>
                  <a:ext uri="{FF2B5EF4-FFF2-40B4-BE49-F238E27FC236}">
                    <a16:creationId xmlns="" xmlns:a16="http://schemas.microsoft.com/office/drawing/2014/main" id="{2F58D2B6-F0D1-4073-9A76-F0BEE473BE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2206" y="1897812"/>
                <a:ext cx="6544399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CA5D3CC8-A039-4E08-AEA5-7D4BB33907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2207" y="2000859"/>
                <a:ext cx="6544398" cy="0"/>
              </a:xfrm>
              <a:prstGeom prst="line">
                <a:avLst/>
              </a:prstGeom>
              <a:ln w="571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45EDE40-33BF-44AC-89A6-724958311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655693" y="774536"/>
              <a:ext cx="6096011" cy="59178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6144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5CB5AAE-A03D-402A-82A7-6654AE4576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67C99F2-0658-4587-9FDA-B4A60471DD3B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E96DF1-5FEE-4F1C-BB36-02C3DE2AA662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针对状况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E91289-99A7-42D1-83FF-4BD95ED3B2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0E5DF6B0-1E31-45C5-9FE5-36BF1BA7DE6B}"/>
              </a:ext>
            </a:extLst>
          </p:cNvPr>
          <p:cNvGrpSpPr/>
          <p:nvPr/>
        </p:nvGrpSpPr>
        <p:grpSpPr>
          <a:xfrm>
            <a:off x="479177" y="1044506"/>
            <a:ext cx="5143179" cy="1436348"/>
            <a:chOff x="479177" y="1044506"/>
            <a:chExt cx="5143179" cy="143634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8E2DE09-C597-4495-92F8-3B1E6145DC6B}"/>
                </a:ext>
              </a:extLst>
            </p:cNvPr>
            <p:cNvSpPr/>
            <p:nvPr/>
          </p:nvSpPr>
          <p:spPr>
            <a:xfrm>
              <a:off x="1833099" y="1190949"/>
              <a:ext cx="3789257" cy="1289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肌肉抽筋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目标：使肌肉松弛，减少抽筋。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5E731D8A-5A6D-4556-B0F7-6C661FEB7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9177" y="1044506"/>
              <a:ext cx="1353922" cy="135392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B0669A9-371C-4CE5-9D78-1AFB271A709A}"/>
              </a:ext>
            </a:extLst>
          </p:cNvPr>
          <p:cNvGrpSpPr/>
          <p:nvPr/>
        </p:nvGrpSpPr>
        <p:grpSpPr>
          <a:xfrm>
            <a:off x="496519" y="2428487"/>
            <a:ext cx="4948463" cy="1353922"/>
            <a:chOff x="496519" y="2428487"/>
            <a:chExt cx="4948463" cy="1353922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772670F-EBA0-4E13-AB6A-DC41A3CC9750}"/>
                </a:ext>
              </a:extLst>
            </p:cNvPr>
            <p:cNvSpPr/>
            <p:nvPr/>
          </p:nvSpPr>
          <p:spPr>
            <a:xfrm>
              <a:off x="1833099" y="2480854"/>
              <a:ext cx="3611883" cy="124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手抽筋：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慢慢拉直患者的手指，然后轻轻按摩。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55206AD0-38AA-47C4-B421-963C35E84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6519" y="2428487"/>
              <a:ext cx="1353922" cy="1353922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4158239-A93D-437B-8546-D457218FE843}"/>
              </a:ext>
            </a:extLst>
          </p:cNvPr>
          <p:cNvGrpSpPr/>
          <p:nvPr/>
        </p:nvGrpSpPr>
        <p:grpSpPr>
          <a:xfrm>
            <a:off x="493152" y="3770759"/>
            <a:ext cx="9848739" cy="1353922"/>
            <a:chOff x="493152" y="3770759"/>
            <a:chExt cx="9848739" cy="1353922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648E7A07-82AA-481C-B2F0-C81A384D716B}"/>
                </a:ext>
              </a:extLst>
            </p:cNvPr>
            <p:cNvSpPr/>
            <p:nvPr/>
          </p:nvSpPr>
          <p:spPr>
            <a:xfrm>
              <a:off x="1809190" y="3812468"/>
              <a:ext cx="8532701" cy="124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大腿抽筋：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将膝部拉直，一手放在脚跟下，抬高腿部，另一手按压膝部，轻轻按摩抽筋的肌肉。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2AB3808-5B57-4182-9192-E54CA2D05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3152" y="3770759"/>
              <a:ext cx="1353922" cy="1353922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06D47EC-DD49-4969-A2C7-B9046FF12D65}"/>
              </a:ext>
            </a:extLst>
          </p:cNvPr>
          <p:cNvGrpSpPr/>
          <p:nvPr/>
        </p:nvGrpSpPr>
        <p:grpSpPr>
          <a:xfrm>
            <a:off x="517061" y="5038454"/>
            <a:ext cx="10642921" cy="1353922"/>
            <a:chOff x="517061" y="5038454"/>
            <a:chExt cx="10642921" cy="1353922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C70B0AC5-DDFC-4232-8B41-D56474DB1055}"/>
                </a:ext>
              </a:extLst>
            </p:cNvPr>
            <p:cNvSpPr/>
            <p:nvPr/>
          </p:nvSpPr>
          <p:spPr>
            <a:xfrm>
              <a:off x="1833099" y="5061656"/>
              <a:ext cx="9326883" cy="124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小腿抽筋：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小心伸直膝盖，轻轻抬起腿部，将脚掌向上屈，慢慢压向小腿。轻轻按摩抽筋的肌肉。</a:t>
              </a: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24147F22-7009-4339-BA38-B4F3BA7C7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7061" y="5038454"/>
              <a:ext cx="1353922" cy="1353922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8EB6F6D-4D68-40EA-B2A8-1530202D8A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434" y="1089980"/>
            <a:ext cx="3789257" cy="348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23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3814A4-9330-4013-8341-DFFB193341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A958740-50A7-4883-BC5A-DB0DB01E6D88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E96DF1-5FEE-4F1C-BB36-02C3DE2AA662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针对状况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E91289-99A7-42D1-83FF-4BD95ED3B2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735A273-CC7D-4F9D-836B-7053B40B42D2}"/>
              </a:ext>
            </a:extLst>
          </p:cNvPr>
          <p:cNvSpPr/>
          <p:nvPr/>
        </p:nvSpPr>
        <p:spPr>
          <a:xfrm>
            <a:off x="4540277" y="1706843"/>
            <a:ext cx="6894803" cy="4429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184B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小儿痉挛</a:t>
            </a:r>
            <a:endParaRPr lang="zh-CN" altLang="en-US" sz="3200" b="1" dirty="0">
              <a:solidFill>
                <a:srgbClr val="184BC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目标：在发作时，加以保护；在发作后刚恢伤意识时，加以照顾。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一、癫痫或小儿痉挛发作时，应注意不可让他撞伤头部。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二、若牙关咬紧时，决不可强硬撬开，以免造成伤害。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三、不要企图强行停止抽搐，因为通常抽搐会在数分钟内自行停止。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四、尽可能解松病人衣物，以保持呼吸道畅通。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五、抽搐停止后，一般会进入昏睡状态，清除伤者口内的呕吐物或假牙等。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六、将伤者半侧身伏卧。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七、速送院诊治。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539831F-4783-48A6-B601-D7603072D3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20" y="1424642"/>
            <a:ext cx="4993628" cy="499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16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9200659-FC53-4A6E-BF6B-A562B1FEB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545" y="451830"/>
            <a:ext cx="6858000" cy="6858000"/>
          </a:xfrm>
          <a:prstGeom prst="rect">
            <a:avLst/>
          </a:prstGeom>
        </p:spPr>
      </p:pic>
      <p:sp>
        <p:nvSpPr>
          <p:cNvPr id="27" name="标题 4">
            <a:extLst>
              <a:ext uri="{FF2B5EF4-FFF2-40B4-BE49-F238E27FC236}">
                <a16:creationId xmlns="" xmlns:a16="http://schemas.microsoft.com/office/drawing/2014/main" id="{1CB3C63D-04BD-4AF7-9244-47CDF71CB711}"/>
              </a:ext>
            </a:extLst>
          </p:cNvPr>
          <p:cNvSpPr txBox="1">
            <a:spLocks/>
          </p:cNvSpPr>
          <p:nvPr/>
        </p:nvSpPr>
        <p:spPr>
          <a:xfrm>
            <a:off x="6398710" y="4108966"/>
            <a:ext cx="537715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just"/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EA273C9-7182-446E-B0CB-F4B9692082AB}"/>
              </a:ext>
            </a:extLst>
          </p:cNvPr>
          <p:cNvGrpSpPr/>
          <p:nvPr/>
        </p:nvGrpSpPr>
        <p:grpSpPr>
          <a:xfrm>
            <a:off x="6266203" y="1956072"/>
            <a:ext cx="5074920" cy="1924758"/>
            <a:chOff x="6266203" y="1956072"/>
            <a:chExt cx="5074920" cy="1924758"/>
          </a:xfrm>
        </p:grpSpPr>
        <p:sp>
          <p:nvSpPr>
            <p:cNvPr id="26" name="文本框 94">
              <a:extLst>
                <a:ext uri="{FF2B5EF4-FFF2-40B4-BE49-F238E27FC236}">
                  <a16:creationId xmlns="" xmlns:a16="http://schemas.microsoft.com/office/drawing/2014/main" id="{25997B5F-17CC-4C05-869F-0E31745D0C04}"/>
                </a:ext>
              </a:extLst>
            </p:cNvPr>
            <p:cNvSpPr txBox="1"/>
            <p:nvPr/>
          </p:nvSpPr>
          <p:spPr>
            <a:xfrm>
              <a:off x="6266203" y="1956072"/>
              <a:ext cx="5074920" cy="1924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 defTabSz="91412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其他内容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885C0A2A-F24A-4BD9-AFE5-C28BC33CAEA7}"/>
                </a:ext>
              </a:extLst>
            </p:cNvPr>
            <p:cNvCxnSpPr/>
            <p:nvPr/>
          </p:nvCxnSpPr>
          <p:spPr>
            <a:xfrm>
              <a:off x="6398710" y="3880830"/>
              <a:ext cx="474173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39AE239-6A3B-4425-A6F3-367F43984B58}"/>
              </a:ext>
            </a:extLst>
          </p:cNvPr>
          <p:cNvGrpSpPr/>
          <p:nvPr/>
        </p:nvGrpSpPr>
        <p:grpSpPr>
          <a:xfrm>
            <a:off x="1439988" y="2374303"/>
            <a:ext cx="6817488" cy="2005908"/>
            <a:chOff x="1441207" y="2476400"/>
            <a:chExt cx="6817488" cy="2005908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7BDF6A9-F23D-4928-BBDA-D673F755F1BC}"/>
                </a:ext>
              </a:extLst>
            </p:cNvPr>
            <p:cNvSpPr/>
            <p:nvPr/>
          </p:nvSpPr>
          <p:spPr>
            <a:xfrm>
              <a:off x="3855573" y="2476400"/>
              <a:ext cx="1988756" cy="2005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87AA444-CD08-4D74-A96D-0630DF777005}"/>
                </a:ext>
              </a:extLst>
            </p:cNvPr>
            <p:cNvSpPr txBox="1"/>
            <p:nvPr/>
          </p:nvSpPr>
          <p:spPr>
            <a:xfrm>
              <a:off x="1441207" y="2774433"/>
              <a:ext cx="681748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b="1" dirty="0">
                  <a:solidFill>
                    <a:srgbClr val="184BC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202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25ACD19-0459-4A57-AB52-2002E5FDFE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0CEDAF7-DA57-4228-A206-32788C79CA01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18428FF-229E-4A7A-92F7-A5443943A095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其他内容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4A89FEE-1EF5-44A5-AC2E-EF3F476EDF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C4C1361-26A4-4B55-BE1F-52485A6177CC}"/>
              </a:ext>
            </a:extLst>
          </p:cNvPr>
          <p:cNvGrpSpPr/>
          <p:nvPr/>
        </p:nvGrpSpPr>
        <p:grpSpPr>
          <a:xfrm>
            <a:off x="784103" y="2186699"/>
            <a:ext cx="3352515" cy="3553256"/>
            <a:chOff x="5958679" y="1573938"/>
            <a:chExt cx="3819099" cy="355325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679D9B8-25A0-4365-9FB2-D528669A2603}"/>
                </a:ext>
              </a:extLst>
            </p:cNvPr>
            <p:cNvSpPr txBox="1"/>
            <p:nvPr/>
          </p:nvSpPr>
          <p:spPr>
            <a:xfrm>
              <a:off x="5958679" y="2488523"/>
              <a:ext cx="3819099" cy="26386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如有大量出血，应立刻止血。若呼吸停止时，应施行人工呼吸。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若发生心跳停止的情形，应立即展开心肺复苏术。处理休克，垫高下肢与保暖。</a:t>
              </a:r>
            </a:p>
            <a:p>
              <a:pPr algn="ctr">
                <a:lnSpc>
                  <a:spcPts val="25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874F1A5-2045-4B09-9874-5DFB1D00178D}"/>
                </a:ext>
              </a:extLst>
            </p:cNvPr>
            <p:cNvSpPr txBox="1"/>
            <p:nvPr/>
          </p:nvSpPr>
          <p:spPr>
            <a:xfrm>
              <a:off x="6402247" y="1573938"/>
              <a:ext cx="2931964" cy="584775"/>
            </a:xfrm>
            <a:prstGeom prst="rect">
              <a:avLst/>
            </a:prstGeom>
            <a:solidFill>
              <a:srgbClr val="184BC1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野外急救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5096CA5-5BD8-45C0-B5FD-5A7ECD4E5C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851" y="832413"/>
            <a:ext cx="6025587" cy="602558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0B73576-DF96-43F7-8738-9157B1CA9E74}"/>
              </a:ext>
            </a:extLst>
          </p:cNvPr>
          <p:cNvGrpSpPr/>
          <p:nvPr/>
        </p:nvGrpSpPr>
        <p:grpSpPr>
          <a:xfrm>
            <a:off x="8190270" y="2186699"/>
            <a:ext cx="3352515" cy="3225923"/>
            <a:chOff x="5930450" y="1648657"/>
            <a:chExt cx="3819099" cy="3225923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68FC36B8-F547-44D3-8BBF-B2333E4B0469}"/>
                </a:ext>
              </a:extLst>
            </p:cNvPr>
            <p:cNvSpPr txBox="1"/>
            <p:nvPr/>
          </p:nvSpPr>
          <p:spPr>
            <a:xfrm>
              <a:off x="5930450" y="2563242"/>
              <a:ext cx="3819099" cy="23113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其次，尽快将患者移到避风处，如帐篷或天然的避风处，以防止伤害加重。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头及胸部受伤，若为横伤，可采取仰卧曲膝的姿势，若为直伤，则应采取仰卧平躺的姿势。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672BA63-819C-461A-97F6-1BF815217D9A}"/>
                </a:ext>
              </a:extLst>
            </p:cNvPr>
            <p:cNvSpPr txBox="1"/>
            <p:nvPr/>
          </p:nvSpPr>
          <p:spPr>
            <a:xfrm>
              <a:off x="6220357" y="1648657"/>
              <a:ext cx="3239285" cy="584775"/>
            </a:xfrm>
            <a:prstGeom prst="rect">
              <a:avLst/>
            </a:prstGeom>
            <a:solidFill>
              <a:srgbClr val="184BC1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野外急救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527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AA4E156-3D44-4B95-9123-4A34F8D6C1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84A809F-A6D1-4B76-BE65-9A64948B7335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18428FF-229E-4A7A-92F7-A5443943A095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其他内容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4A89FEE-1EF5-44A5-AC2E-EF3F476EDF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6" name="Rectangle 28">
            <a:extLst>
              <a:ext uri="{FF2B5EF4-FFF2-40B4-BE49-F238E27FC236}">
                <a16:creationId xmlns="" xmlns:a16="http://schemas.microsoft.com/office/drawing/2014/main" id="{0EC0F3AF-10E9-4EBE-AC9C-63ADC7D86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739" y="1868248"/>
            <a:ext cx="2608406" cy="646331"/>
          </a:xfrm>
          <a:prstGeom prst="rect">
            <a:avLst/>
          </a:prstGeom>
          <a:solidFill>
            <a:srgbClr val="184BC1"/>
          </a:solidFill>
          <a:ln>
            <a:solidFill>
              <a:srgbClr val="0070C0"/>
            </a:solidFill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p"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点穴急救</a:t>
            </a:r>
          </a:p>
        </p:txBody>
      </p:sp>
      <p:sp>
        <p:nvSpPr>
          <p:cNvPr id="8" name="Text Box 34">
            <a:extLst>
              <a:ext uri="{FF2B5EF4-FFF2-40B4-BE49-F238E27FC236}">
                <a16:creationId xmlns="" xmlns:a16="http://schemas.microsoft.com/office/drawing/2014/main" id="{D2CFE55F-E33F-466E-AF0C-C0EBB28F8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86" y="2712904"/>
            <a:ext cx="3386394" cy="3182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止头痛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头痛发作时，患者自己可用双手食指分别按压头部双侧太阳穴 位于眉梢与外眼角中间向后一寸凹陷处，压至有胀痛感并按顺时针方向旋转约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分钟，头痛便可减轻。</a:t>
            </a:r>
          </a:p>
        </p:txBody>
      </p:sp>
      <p:sp>
        <p:nvSpPr>
          <p:cNvPr id="9" name="Rectangle 28">
            <a:extLst>
              <a:ext uri="{FF2B5EF4-FFF2-40B4-BE49-F238E27FC236}">
                <a16:creationId xmlns="" xmlns:a16="http://schemas.microsoft.com/office/drawing/2014/main" id="{F9A024B9-5D29-4E9D-BE66-8A14C3B03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836" y="1868248"/>
            <a:ext cx="2783779" cy="646331"/>
          </a:xfrm>
          <a:prstGeom prst="rect">
            <a:avLst/>
          </a:prstGeom>
          <a:solidFill>
            <a:srgbClr val="184BC1"/>
          </a:solidFill>
          <a:ln>
            <a:solidFill>
              <a:srgbClr val="0070C0"/>
            </a:solidFill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p"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点穴急救</a:t>
            </a:r>
          </a:p>
        </p:txBody>
      </p:sp>
      <p:sp>
        <p:nvSpPr>
          <p:cNvPr id="10" name="Text Box 34">
            <a:extLst>
              <a:ext uri="{FF2B5EF4-FFF2-40B4-BE49-F238E27FC236}">
                <a16:creationId xmlns="" xmlns:a16="http://schemas.microsoft.com/office/drawing/2014/main" id="{3E78AEE4-DA4B-472B-9BBE-22008D629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1158" y="2712699"/>
            <a:ext cx="3207271" cy="276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治便秘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便秘者在大便时倘若用左手中指点压左侧天枢穴位于肚脐左侧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寸处，至有明显酸胀感即按住不动，坚持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分钟左右，就会有便感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;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440C94A-0A13-473F-BFE8-7681521018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8562" y="2271435"/>
            <a:ext cx="4670385" cy="467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6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/>
      <p:bldP spid="9" grpId="0" bldLvl="0" animBg="1"/>
      <p:bldP spid="9" grpId="1" animBg="1"/>
      <p:bldP spid="10" grpId="0" bldLvl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9BCB2B7-E460-4193-8565-9DD8D9A3D7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7C5C09-9951-4249-90CF-EAF4DA71D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109" y="1685188"/>
            <a:ext cx="5356359" cy="5356359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446FCD0-EBBE-4734-9ECF-0461839A5CBE}"/>
              </a:ext>
            </a:extLst>
          </p:cNvPr>
          <p:cNvGrpSpPr/>
          <p:nvPr/>
        </p:nvGrpSpPr>
        <p:grpSpPr>
          <a:xfrm>
            <a:off x="7129" y="0"/>
            <a:ext cx="12199128" cy="6890811"/>
            <a:chOff x="0" y="-12227"/>
            <a:chExt cx="12199128" cy="6890811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8836978-DE46-42C6-9F43-5D565C1013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8" y="12706"/>
              <a:ext cx="12192000" cy="6816833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E406DCCB-3F08-4876-921B-5FF97514B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9706" y="-12227"/>
              <a:ext cx="6195166" cy="56253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3C40649E-A195-4797-84D3-5A1FFAC6D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704824"/>
              <a:ext cx="12184871" cy="1173760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F38AAD5-7EE1-427B-96EB-E60E87B4711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263" y="5830788"/>
            <a:ext cx="2612608" cy="1027212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B6A3C98-38FB-4539-BCB8-17DC852693D7}"/>
              </a:ext>
            </a:extLst>
          </p:cNvPr>
          <p:cNvGrpSpPr/>
          <p:nvPr/>
        </p:nvGrpSpPr>
        <p:grpSpPr>
          <a:xfrm>
            <a:off x="1538851" y="2503939"/>
            <a:ext cx="4443726" cy="688928"/>
            <a:chOff x="5378899" y="1305903"/>
            <a:chExt cx="4693270" cy="72761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矩形: 圆角 78">
              <a:extLst>
                <a:ext uri="{FF2B5EF4-FFF2-40B4-BE49-F238E27FC236}">
                  <a16:creationId xmlns="" xmlns:a16="http://schemas.microsoft.com/office/drawing/2014/main" id="{7FCFCB8D-66BE-4753-8564-4C061F70CAAB}"/>
                </a:ext>
              </a:extLst>
            </p:cNvPr>
            <p:cNvSpPr/>
            <p:nvPr/>
          </p:nvSpPr>
          <p:spPr>
            <a:xfrm flipH="1">
              <a:off x="5378899" y="1305903"/>
              <a:ext cx="4693270" cy="727616"/>
            </a:xfrm>
            <a:prstGeom prst="roundRect">
              <a:avLst>
                <a:gd name="adj" fmla="val 50000"/>
              </a:avLst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94">
              <a:extLst>
                <a:ext uri="{FF2B5EF4-FFF2-40B4-BE49-F238E27FC236}">
                  <a16:creationId xmlns="" xmlns:a16="http://schemas.microsoft.com/office/drawing/2014/main" id="{FA5D6B26-67E4-4D9E-A821-A193B3338D79}"/>
                </a:ext>
              </a:extLst>
            </p:cNvPr>
            <p:cNvSpPr txBox="1"/>
            <p:nvPr/>
          </p:nvSpPr>
          <p:spPr>
            <a:xfrm>
              <a:off x="6017374" y="1408101"/>
              <a:ext cx="3608168" cy="552467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none" rtlCol="0">
              <a:spAutoFit/>
            </a:bodyPr>
            <a:lstStyle/>
            <a:p>
              <a:pPr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99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第一部分：生活急救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FA8159C1-EDD4-40D9-9A1F-8D8C7768DFED}"/>
              </a:ext>
            </a:extLst>
          </p:cNvPr>
          <p:cNvGrpSpPr/>
          <p:nvPr/>
        </p:nvGrpSpPr>
        <p:grpSpPr>
          <a:xfrm>
            <a:off x="1538851" y="3429000"/>
            <a:ext cx="4443726" cy="688928"/>
            <a:chOff x="5378899" y="2457128"/>
            <a:chExt cx="4693270" cy="72761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0" name="矩形: 圆角 86">
              <a:extLst>
                <a:ext uri="{FF2B5EF4-FFF2-40B4-BE49-F238E27FC236}">
                  <a16:creationId xmlns="" xmlns:a16="http://schemas.microsoft.com/office/drawing/2014/main" id="{41D27221-2E9A-461C-A23F-03BB5C2C4F5B}"/>
                </a:ext>
              </a:extLst>
            </p:cNvPr>
            <p:cNvSpPr/>
            <p:nvPr/>
          </p:nvSpPr>
          <p:spPr>
            <a:xfrm flipH="1">
              <a:off x="5378899" y="2457128"/>
              <a:ext cx="4693270" cy="727616"/>
            </a:xfrm>
            <a:prstGeom prst="roundRect">
              <a:avLst>
                <a:gd name="adj" fmla="val 50000"/>
              </a:avLst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95">
              <a:extLst>
                <a:ext uri="{FF2B5EF4-FFF2-40B4-BE49-F238E27FC236}">
                  <a16:creationId xmlns="" xmlns:a16="http://schemas.microsoft.com/office/drawing/2014/main" id="{21143B6F-C0C1-4DCB-A008-75B74D1CBBA5}"/>
                </a:ext>
              </a:extLst>
            </p:cNvPr>
            <p:cNvSpPr txBox="1"/>
            <p:nvPr/>
          </p:nvSpPr>
          <p:spPr>
            <a:xfrm>
              <a:off x="6017374" y="2559326"/>
              <a:ext cx="3608168" cy="552467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none" rtlCol="0">
              <a:spAutoFit/>
            </a:bodyPr>
            <a:lstStyle/>
            <a:p>
              <a:pPr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99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第二部分：咬伤急救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87DC6B2-DB49-481E-8757-7791282967D0}"/>
              </a:ext>
            </a:extLst>
          </p:cNvPr>
          <p:cNvGrpSpPr/>
          <p:nvPr/>
        </p:nvGrpSpPr>
        <p:grpSpPr>
          <a:xfrm>
            <a:off x="1538851" y="4356701"/>
            <a:ext cx="4443726" cy="688928"/>
            <a:chOff x="5378899" y="3608353"/>
            <a:chExt cx="4693270" cy="72761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矩形: 圆角 89">
              <a:extLst>
                <a:ext uri="{FF2B5EF4-FFF2-40B4-BE49-F238E27FC236}">
                  <a16:creationId xmlns="" xmlns:a16="http://schemas.microsoft.com/office/drawing/2014/main" id="{E0564FD6-A497-4E0B-A926-8F24849B2B2E}"/>
                </a:ext>
              </a:extLst>
            </p:cNvPr>
            <p:cNvSpPr/>
            <p:nvPr/>
          </p:nvSpPr>
          <p:spPr>
            <a:xfrm flipH="1">
              <a:off x="5378899" y="3608353"/>
              <a:ext cx="4693270" cy="727616"/>
            </a:xfrm>
            <a:prstGeom prst="roundRect">
              <a:avLst>
                <a:gd name="adj" fmla="val 50000"/>
              </a:avLst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96">
              <a:extLst>
                <a:ext uri="{FF2B5EF4-FFF2-40B4-BE49-F238E27FC236}">
                  <a16:creationId xmlns="" xmlns:a16="http://schemas.microsoft.com/office/drawing/2014/main" id="{1A1BB366-3DEC-4082-91AF-A574CBA1BEAF}"/>
                </a:ext>
              </a:extLst>
            </p:cNvPr>
            <p:cNvSpPr txBox="1"/>
            <p:nvPr/>
          </p:nvSpPr>
          <p:spPr>
            <a:xfrm>
              <a:off x="6017374" y="3710551"/>
              <a:ext cx="3608168" cy="552467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none" rtlCol="0">
              <a:spAutoFit/>
            </a:bodyPr>
            <a:lstStyle/>
            <a:p>
              <a:pPr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99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第三部分：针对状况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A62A34C-6C1F-40A1-BC17-48B9E4F36A4B}"/>
              </a:ext>
            </a:extLst>
          </p:cNvPr>
          <p:cNvGrpSpPr/>
          <p:nvPr/>
        </p:nvGrpSpPr>
        <p:grpSpPr>
          <a:xfrm>
            <a:off x="1538851" y="5272790"/>
            <a:ext cx="4443726" cy="688928"/>
            <a:chOff x="5378899" y="4759578"/>
            <a:chExt cx="4693270" cy="72761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6" name="矩形: 圆角 92">
              <a:extLst>
                <a:ext uri="{FF2B5EF4-FFF2-40B4-BE49-F238E27FC236}">
                  <a16:creationId xmlns="" xmlns:a16="http://schemas.microsoft.com/office/drawing/2014/main" id="{D7358B51-DFCC-46CD-A683-2938E323E046}"/>
                </a:ext>
              </a:extLst>
            </p:cNvPr>
            <p:cNvSpPr/>
            <p:nvPr/>
          </p:nvSpPr>
          <p:spPr>
            <a:xfrm flipH="1">
              <a:off x="5378899" y="4759578"/>
              <a:ext cx="4693270" cy="727616"/>
            </a:xfrm>
            <a:prstGeom prst="roundRect">
              <a:avLst>
                <a:gd name="adj" fmla="val 50000"/>
              </a:avLst>
            </a:prstGeom>
            <a:grp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文本框 97">
              <a:extLst>
                <a:ext uri="{FF2B5EF4-FFF2-40B4-BE49-F238E27FC236}">
                  <a16:creationId xmlns="" xmlns:a16="http://schemas.microsoft.com/office/drawing/2014/main" id="{3A9C1D6E-42FF-47C2-9D2B-3C9A58E1E954}"/>
                </a:ext>
              </a:extLst>
            </p:cNvPr>
            <p:cNvSpPr txBox="1"/>
            <p:nvPr/>
          </p:nvSpPr>
          <p:spPr>
            <a:xfrm>
              <a:off x="6017374" y="4861776"/>
              <a:ext cx="3608168" cy="552467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none" rtlCol="0">
              <a:spAutoFit/>
            </a:bodyPr>
            <a:lstStyle/>
            <a:p>
              <a:pPr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99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第四部分：其他内容</a:t>
              </a:r>
            </a:p>
          </p:txBody>
        </p:sp>
      </p:grpSp>
      <p:sp>
        <p:nvSpPr>
          <p:cNvPr id="38" name="文本框 13">
            <a:extLst>
              <a:ext uri="{FF2B5EF4-FFF2-40B4-BE49-F238E27FC236}">
                <a16:creationId xmlns="" xmlns:a16="http://schemas.microsoft.com/office/drawing/2014/main" id="{47C92262-2D39-44B7-94A7-0C4B7DDFACEA}"/>
              </a:ext>
            </a:extLst>
          </p:cNvPr>
          <p:cNvSpPr txBox="1"/>
          <p:nvPr/>
        </p:nvSpPr>
        <p:spPr>
          <a:xfrm>
            <a:off x="2492978" y="1076464"/>
            <a:ext cx="2608378" cy="1200314"/>
          </a:xfrm>
          <a:prstGeom prst="rect">
            <a:avLst/>
          </a:prstGeom>
          <a:noFill/>
        </p:spPr>
        <p:txBody>
          <a:bodyPr vert="horz" wrap="none" lIns="91426" tIns="45713" rIns="91426" bIns="45713" rtlCol="0">
            <a:spAutoFit/>
          </a:bodyPr>
          <a:lstStyle/>
          <a:p>
            <a:pPr algn="ctr"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目  录</a:t>
            </a:r>
          </a:p>
        </p:txBody>
      </p:sp>
    </p:spTree>
    <p:extLst>
      <p:ext uri="{BB962C8B-B14F-4D97-AF65-F5344CB8AC3E}">
        <p14:creationId xmlns:p14="http://schemas.microsoft.com/office/powerpoint/2010/main" val="3568610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7C5C09-9951-4249-90CF-EAF4DA71D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1575" y="1706369"/>
            <a:ext cx="5292118" cy="529211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123AE47-A9AA-491D-8D4A-C8375CE47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785" y="450102"/>
            <a:ext cx="876035" cy="8760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805E198-15CB-4DA3-8A67-581D91489B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62" y="2034482"/>
            <a:ext cx="7308181" cy="196655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E1C5DDE-0683-4323-8D76-8EFE0CA90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614" y="279919"/>
            <a:ext cx="1190301" cy="11903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228F122-17B8-4677-A530-978CA71F77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87" y="4842581"/>
            <a:ext cx="850209" cy="85020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E94F041-5612-4C4D-AD3F-C656266773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935" y="1600634"/>
            <a:ext cx="562537" cy="562537"/>
          </a:xfrm>
          <a:prstGeom prst="rect">
            <a:avLst/>
          </a:prstGeom>
        </p:spPr>
      </p:pic>
      <p:sp>
        <p:nvSpPr>
          <p:cNvPr id="26" name="标题 4">
            <a:extLst>
              <a:ext uri="{FF2B5EF4-FFF2-40B4-BE49-F238E27FC236}">
                <a16:creationId xmlns="" xmlns:a16="http://schemas.microsoft.com/office/drawing/2014/main" id="{191A30FC-833B-48A2-B316-5C4232A69768}"/>
              </a:ext>
            </a:extLst>
          </p:cNvPr>
          <p:cNvSpPr txBox="1">
            <a:spLocks/>
          </p:cNvSpPr>
          <p:nvPr/>
        </p:nvSpPr>
        <p:spPr>
          <a:xfrm>
            <a:off x="1649400" y="3880607"/>
            <a:ext cx="618301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ctr"/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20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8B56A2C4-C24D-4B09-A4C3-ADD2AAF2D56C}"/>
              </a:ext>
            </a:extLst>
          </p:cNvPr>
          <p:cNvSpPr txBox="1"/>
          <p:nvPr/>
        </p:nvSpPr>
        <p:spPr>
          <a:xfrm>
            <a:off x="1932208" y="4422398"/>
            <a:ext cx="539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 Life isn't about waiting for the storm to pass. it's about learning to dance Life isn't it's about learning to dance in the rain.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30D5751-E759-4F9A-96E7-DACDFD946350}"/>
              </a:ext>
            </a:extLst>
          </p:cNvPr>
          <p:cNvSpPr txBox="1"/>
          <p:nvPr/>
        </p:nvSpPr>
        <p:spPr>
          <a:xfrm>
            <a:off x="2045496" y="5072099"/>
            <a:ext cx="539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汇报时间：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5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81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9200659-FC53-4A6E-BF6B-A562B1FEB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545" y="451830"/>
            <a:ext cx="6858000" cy="6858000"/>
          </a:xfrm>
          <a:prstGeom prst="rect">
            <a:avLst/>
          </a:prstGeom>
        </p:spPr>
      </p:pic>
      <p:sp>
        <p:nvSpPr>
          <p:cNvPr id="27" name="标题 4">
            <a:extLst>
              <a:ext uri="{FF2B5EF4-FFF2-40B4-BE49-F238E27FC236}">
                <a16:creationId xmlns="" xmlns:a16="http://schemas.microsoft.com/office/drawing/2014/main" id="{1CB3C63D-04BD-4AF7-9244-47CDF71CB711}"/>
              </a:ext>
            </a:extLst>
          </p:cNvPr>
          <p:cNvSpPr txBox="1">
            <a:spLocks/>
          </p:cNvSpPr>
          <p:nvPr/>
        </p:nvSpPr>
        <p:spPr>
          <a:xfrm>
            <a:off x="6398710" y="4108966"/>
            <a:ext cx="537715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just"/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EA273C9-7182-446E-B0CB-F4B9692082AB}"/>
              </a:ext>
            </a:extLst>
          </p:cNvPr>
          <p:cNvGrpSpPr/>
          <p:nvPr/>
        </p:nvGrpSpPr>
        <p:grpSpPr>
          <a:xfrm>
            <a:off x="6266203" y="1956072"/>
            <a:ext cx="5074920" cy="1924758"/>
            <a:chOff x="6266203" y="1956072"/>
            <a:chExt cx="5074920" cy="1924758"/>
          </a:xfrm>
        </p:grpSpPr>
        <p:sp>
          <p:nvSpPr>
            <p:cNvPr id="26" name="文本框 94">
              <a:extLst>
                <a:ext uri="{FF2B5EF4-FFF2-40B4-BE49-F238E27FC236}">
                  <a16:creationId xmlns="" xmlns:a16="http://schemas.microsoft.com/office/drawing/2014/main" id="{25997B5F-17CC-4C05-869F-0E31745D0C04}"/>
                </a:ext>
              </a:extLst>
            </p:cNvPr>
            <p:cNvSpPr txBox="1"/>
            <p:nvPr/>
          </p:nvSpPr>
          <p:spPr>
            <a:xfrm>
              <a:off x="6266203" y="1956072"/>
              <a:ext cx="5074920" cy="1924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 defTabSz="91412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生活急救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885C0A2A-F24A-4BD9-AFE5-C28BC33CAEA7}"/>
                </a:ext>
              </a:extLst>
            </p:cNvPr>
            <p:cNvCxnSpPr/>
            <p:nvPr/>
          </p:nvCxnSpPr>
          <p:spPr>
            <a:xfrm>
              <a:off x="6398710" y="3880830"/>
              <a:ext cx="474173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39AE239-6A3B-4425-A6F3-367F43984B58}"/>
              </a:ext>
            </a:extLst>
          </p:cNvPr>
          <p:cNvGrpSpPr/>
          <p:nvPr/>
        </p:nvGrpSpPr>
        <p:grpSpPr>
          <a:xfrm>
            <a:off x="1439988" y="2374303"/>
            <a:ext cx="6817488" cy="2005908"/>
            <a:chOff x="1441207" y="2476400"/>
            <a:chExt cx="6817488" cy="2005908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7BDF6A9-F23D-4928-BBDA-D673F755F1BC}"/>
                </a:ext>
              </a:extLst>
            </p:cNvPr>
            <p:cNvSpPr/>
            <p:nvPr/>
          </p:nvSpPr>
          <p:spPr>
            <a:xfrm>
              <a:off x="3855573" y="2476400"/>
              <a:ext cx="1988756" cy="2005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87AA444-CD08-4D74-A96D-0630DF777005}"/>
                </a:ext>
              </a:extLst>
            </p:cNvPr>
            <p:cNvSpPr txBox="1"/>
            <p:nvPr/>
          </p:nvSpPr>
          <p:spPr>
            <a:xfrm>
              <a:off x="1441207" y="2774433"/>
              <a:ext cx="681748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b="1" dirty="0">
                  <a:solidFill>
                    <a:srgbClr val="184BC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232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FB09775-B58F-44C0-84B4-486232BDEA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24E5714-CB27-47E4-92C2-F5464617A8A5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D770ACA-3D21-46A2-B3EE-DDAA7399E896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生活急救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BA98D7-2922-4572-8F4C-0554D4E70E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24476A1-6565-4352-8BBE-F19A4C4B06AD}"/>
              </a:ext>
            </a:extLst>
          </p:cNvPr>
          <p:cNvGrpSpPr/>
          <p:nvPr/>
        </p:nvGrpSpPr>
        <p:grpSpPr>
          <a:xfrm>
            <a:off x="776696" y="2582682"/>
            <a:ext cx="6387464" cy="1286891"/>
            <a:chOff x="470268" y="2303016"/>
            <a:chExt cx="6841625" cy="1286891"/>
          </a:xfrm>
        </p:grpSpPr>
        <p:sp>
          <p:nvSpPr>
            <p:cNvPr id="8" name="TextBox 18">
              <a:extLst>
                <a:ext uri="{FF2B5EF4-FFF2-40B4-BE49-F238E27FC236}">
                  <a16:creationId xmlns="" xmlns:a16="http://schemas.microsoft.com/office/drawing/2014/main" id="{295BE379-F959-4BCF-B6FB-5304FBA32491}"/>
                </a:ext>
              </a:extLst>
            </p:cNvPr>
            <p:cNvSpPr txBox="1"/>
            <p:nvPr/>
          </p:nvSpPr>
          <p:spPr>
            <a:xfrm flipH="1">
              <a:off x="470268" y="2423554"/>
              <a:ext cx="1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eaLnBrk="1" hangingPunct="1">
                <a:defRPr/>
              </a:pP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3D3C0F6-3311-449B-BBC9-9FAA9A9A8FA3}"/>
                </a:ext>
              </a:extLst>
            </p:cNvPr>
            <p:cNvSpPr/>
            <p:nvPr/>
          </p:nvSpPr>
          <p:spPr>
            <a:xfrm>
              <a:off x="470268" y="2303016"/>
              <a:ext cx="6841625" cy="12868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先翻开下眼睑检查，再翻开上眼睑检查；找到异物时，用水浸湿棉签，沾取异物；用流动水冲洗眼睛。冲洗中让患者不断地眨眼。 </a:t>
              </a: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F0128594-BC9F-434E-B2FE-B0C6639652A4}"/>
              </a:ext>
            </a:extLst>
          </p:cNvPr>
          <p:cNvCxnSpPr>
            <a:cxnSpLocks/>
          </p:cNvCxnSpPr>
          <p:nvPr/>
        </p:nvCxnSpPr>
        <p:spPr>
          <a:xfrm>
            <a:off x="776696" y="4065580"/>
            <a:ext cx="6218464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5244987B-C62D-44C9-814C-070D8A7BF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6" y="1959626"/>
            <a:ext cx="2492990" cy="565150"/>
          </a:xfrm>
          <a:prstGeom prst="rect">
            <a:avLst/>
          </a:prstGeom>
          <a:solidFill>
            <a:srgbClr val="184BC1"/>
          </a:solidFill>
          <a:ln>
            <a:noFill/>
          </a:ln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眼中进人异物时 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CC0D6AE-324C-4572-A082-CD50A31D0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881" y="2054516"/>
            <a:ext cx="5332599" cy="5332599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4845FD8-B6CF-43B1-B0BE-0549B39EC58D}"/>
              </a:ext>
            </a:extLst>
          </p:cNvPr>
          <p:cNvGrpSpPr/>
          <p:nvPr/>
        </p:nvGrpSpPr>
        <p:grpSpPr>
          <a:xfrm>
            <a:off x="790576" y="4998439"/>
            <a:ext cx="6387464" cy="1028936"/>
            <a:chOff x="470268" y="2303016"/>
            <a:chExt cx="6841625" cy="1028936"/>
          </a:xfrm>
        </p:grpSpPr>
        <p:sp>
          <p:nvSpPr>
            <p:cNvPr id="20" name="TextBox 18">
              <a:extLst>
                <a:ext uri="{FF2B5EF4-FFF2-40B4-BE49-F238E27FC236}">
                  <a16:creationId xmlns="" xmlns:a16="http://schemas.microsoft.com/office/drawing/2014/main" id="{C3056C48-7BCA-46CC-9E5B-B0501602CAE9}"/>
                </a:ext>
              </a:extLst>
            </p:cNvPr>
            <p:cNvSpPr txBox="1"/>
            <p:nvPr/>
          </p:nvSpPr>
          <p:spPr>
            <a:xfrm flipH="1">
              <a:off x="470268" y="2423554"/>
              <a:ext cx="1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cs typeface="+mn-ea"/>
                </a:defRPr>
              </a:lvl1pPr>
            </a:lstStyle>
            <a:p>
              <a:pPr eaLnBrk="1" hangingPunct="1">
                <a:defRPr/>
              </a:pP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BB25361E-4AC9-47CC-812C-30220DF000B5}"/>
                </a:ext>
              </a:extLst>
            </p:cNvPr>
            <p:cNvSpPr/>
            <p:nvPr/>
          </p:nvSpPr>
          <p:spPr>
            <a:xfrm>
              <a:off x="470268" y="2303016"/>
              <a:ext cx="6841625" cy="1028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2500"/>
                </a:lnSpc>
                <a:buFont typeface="Wingdings" panose="05000000000000000000" pitchFamily="2" charset="2"/>
                <a:buChar char="u"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若是昆虫，用光照耳，即可飞出。</a:t>
              </a:r>
              <a:endPara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342900" indent="-342900">
                <a:lnSpc>
                  <a:spcPts val="2500"/>
                </a:lnSpc>
                <a:buFont typeface="Wingdings" panose="05000000000000000000" pitchFamily="2" charset="2"/>
                <a:buChar char="u"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若是豆类等物，不要强行取出，要到耳鼻喉科医生那里就诊。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3225688-DBBF-4B91-80EE-1AA9CA794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6" y="4261588"/>
            <a:ext cx="2492990" cy="565150"/>
          </a:xfrm>
          <a:prstGeom prst="rect">
            <a:avLst/>
          </a:prstGeom>
          <a:solidFill>
            <a:srgbClr val="184BC1"/>
          </a:solidFill>
          <a:ln>
            <a:noFill/>
          </a:ln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耳内进入异物时</a:t>
            </a:r>
          </a:p>
        </p:txBody>
      </p:sp>
    </p:spTree>
    <p:extLst>
      <p:ext uri="{BB962C8B-B14F-4D97-AF65-F5344CB8AC3E}">
        <p14:creationId xmlns:p14="http://schemas.microsoft.com/office/powerpoint/2010/main" val="2459631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8620C06-43EB-455B-A92E-380C6596F3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BE29A38-4601-4CFA-9B3B-DDA9D6C19FFE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D770ACA-3D21-46A2-B3EE-DDAA7399E896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生活急救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BA98D7-2922-4572-8F4C-0554D4E70E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04F37A02-4F35-40CB-8ED9-111A8839C07F}"/>
              </a:ext>
            </a:extLst>
          </p:cNvPr>
          <p:cNvSpPr/>
          <p:nvPr/>
        </p:nvSpPr>
        <p:spPr>
          <a:xfrm>
            <a:off x="472434" y="1910177"/>
            <a:ext cx="25715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3600" b="1" spc="600" dirty="0">
                <a:solidFill>
                  <a:srgbClr val="184B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牙痛时 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10CF0A6-E26E-475D-B9B7-7116474182D7}"/>
              </a:ext>
            </a:extLst>
          </p:cNvPr>
          <p:cNvGrpSpPr/>
          <p:nvPr/>
        </p:nvGrpSpPr>
        <p:grpSpPr>
          <a:xfrm>
            <a:off x="350520" y="2831164"/>
            <a:ext cx="8168640" cy="1188720"/>
            <a:chOff x="358140" y="2771326"/>
            <a:chExt cx="8168640" cy="1188720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9EBD2C62-C178-4C0A-97B2-8B952BEE0D3E}"/>
                </a:ext>
              </a:extLst>
            </p:cNvPr>
            <p:cNvSpPr/>
            <p:nvPr/>
          </p:nvSpPr>
          <p:spPr>
            <a:xfrm>
              <a:off x="1546860" y="2991796"/>
              <a:ext cx="6979920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p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（1）温水漱口，用牙签除去龋齿蚀孔中的食物。之后，用小苏打水漱口，再填入用小苏打粉团成的小九；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558598C-223F-4065-B6D0-7E9258C7A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" y="2771326"/>
              <a:ext cx="1188720" cy="1188720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08FDC02-DE44-4C2B-8C04-6E0F7FC63046}"/>
              </a:ext>
            </a:extLst>
          </p:cNvPr>
          <p:cNvGrpSpPr/>
          <p:nvPr/>
        </p:nvGrpSpPr>
        <p:grpSpPr>
          <a:xfrm>
            <a:off x="358140" y="4216761"/>
            <a:ext cx="8168640" cy="1916481"/>
            <a:chOff x="358140" y="4216761"/>
            <a:chExt cx="8168640" cy="1916481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B20153E9-0822-473B-849A-439838B26D98}"/>
                </a:ext>
              </a:extLst>
            </p:cNvPr>
            <p:cNvSpPr/>
            <p:nvPr/>
          </p:nvSpPr>
          <p:spPr>
            <a:xfrm>
              <a:off x="1546860" y="4430853"/>
              <a:ext cx="6979920" cy="17023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p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口服阿司匹林。接触到植物性刺激物时碰漆而受刺激时，应先用橄榄油擦掉漆。决不可抓搔皮肤。没有橄榄油，就用多脂肥皂在流动水下把刺激物冲洗干净。勿烤火或日晒。涂可的松软膏。重症或有发热时，请皮肤科医生诊治。 </a:t>
              </a:r>
            </a:p>
          </p:txBody>
        </p:sp>
        <p:pic>
          <p:nvPicPr>
            <p:cNvPr id="43" name="图片 42">
              <a:extLst>
                <a:ext uri="{FF2B5EF4-FFF2-40B4-BE49-F238E27FC236}">
                  <a16:creationId xmlns="" xmlns:a16="http://schemas.microsoft.com/office/drawing/2014/main" id="{54F0F18F-97B7-4BDA-9D92-8D561AC5B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" y="4216761"/>
              <a:ext cx="1188720" cy="1188720"/>
            </a:xfrm>
            <a:prstGeom prst="rect">
              <a:avLst/>
            </a:prstGeom>
          </p:spPr>
        </p:pic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B1D651F-FAD6-40B4-8674-5788A8F9F2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80" y="1634824"/>
            <a:ext cx="4770120" cy="477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89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9C59DA05-EC82-4F81-8633-9A32F5BE1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BCD0B847-C621-4A6C-ACCB-76B0172141CB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D770ACA-3D21-46A2-B3EE-DDAA7399E896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生活急救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BA98D7-2922-4572-8F4C-0554D4E70E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F648784-A987-48C6-ADBF-4ACDBE04DE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3"/>
          <a:stretch/>
        </p:blipFill>
        <p:spPr>
          <a:xfrm flipH="1">
            <a:off x="182886" y="198120"/>
            <a:ext cx="11536680" cy="665988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CF2B135-9951-4366-BE77-BB90C2CA010F}"/>
              </a:ext>
            </a:extLst>
          </p:cNvPr>
          <p:cNvSpPr/>
          <p:nvPr/>
        </p:nvSpPr>
        <p:spPr>
          <a:xfrm>
            <a:off x="1973292" y="1810801"/>
            <a:ext cx="5296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3200" b="1" spc="300" dirty="0">
                <a:solidFill>
                  <a:srgbClr val="184B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头部受到强烈打击时 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58E5C78-3F1A-401D-8461-267A251AE9D0}"/>
              </a:ext>
            </a:extLst>
          </p:cNvPr>
          <p:cNvGrpSpPr/>
          <p:nvPr/>
        </p:nvGrpSpPr>
        <p:grpSpPr>
          <a:xfrm>
            <a:off x="1973292" y="2593696"/>
            <a:ext cx="6553780" cy="1005846"/>
            <a:chOff x="2605460" y="2574682"/>
            <a:chExt cx="6553780" cy="1005846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5148E478-41C5-4454-904D-48C355F9D3AD}"/>
                </a:ext>
              </a:extLst>
            </p:cNvPr>
            <p:cNvSpPr/>
            <p:nvPr/>
          </p:nvSpPr>
          <p:spPr>
            <a:xfrm>
              <a:off x="3534091" y="2721755"/>
              <a:ext cx="5625149" cy="7072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陷人昏迷状态者，要轻轻地翻身，使成侧卧位，并记录时间； 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FB030A9-9CCE-4B39-B9D0-82BAA6876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460" y="2574682"/>
              <a:ext cx="1005846" cy="1005846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2E88E5B-EF17-4BF7-B0F8-A9839548ED90}"/>
              </a:ext>
            </a:extLst>
          </p:cNvPr>
          <p:cNvGrpSpPr/>
          <p:nvPr/>
        </p:nvGrpSpPr>
        <p:grpSpPr>
          <a:xfrm>
            <a:off x="1973292" y="3597571"/>
            <a:ext cx="6340245" cy="1005846"/>
            <a:chOff x="2605460" y="3578557"/>
            <a:chExt cx="6340245" cy="1005846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655554CD-6DC3-49D5-8EAD-C1257432D695}"/>
                </a:ext>
              </a:extLst>
            </p:cNvPr>
            <p:cNvSpPr/>
            <p:nvPr/>
          </p:nvSpPr>
          <p:spPr>
            <a:xfrm>
              <a:off x="3527773" y="3748168"/>
              <a:ext cx="5417932" cy="394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安静地转送至脑神经外科医生处。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4E00EC50-1EFC-4D85-958C-3B4531583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460" y="3578557"/>
              <a:ext cx="1005846" cy="1005846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E19CBC3D-1C81-45C0-A147-8AB4BC6AE5F3}"/>
              </a:ext>
            </a:extLst>
          </p:cNvPr>
          <p:cNvGrpSpPr/>
          <p:nvPr/>
        </p:nvGrpSpPr>
        <p:grpSpPr>
          <a:xfrm>
            <a:off x="1973292" y="4575771"/>
            <a:ext cx="6553780" cy="1005846"/>
            <a:chOff x="2605460" y="4461803"/>
            <a:chExt cx="6553780" cy="1005846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47DDE66-D53D-4778-80C0-0C36B2FDE24E}"/>
                </a:ext>
              </a:extLst>
            </p:cNvPr>
            <p:cNvSpPr/>
            <p:nvPr/>
          </p:nvSpPr>
          <p:spPr>
            <a:xfrm>
              <a:off x="3534091" y="4581561"/>
              <a:ext cx="5625149" cy="7072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不可让病人受震动或使病人颈部前屈而尽量保持后仰位置； 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C68783CC-4A13-4877-B9E9-70F2CAA44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460" y="4461803"/>
              <a:ext cx="1005846" cy="1005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7723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1FBB005-9794-4565-AE49-AB78725AFE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2B7CED8-B33F-44A8-807C-B5B7316EA554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5757DA4-E8BD-4472-9F4C-5C8BA723BB9B}"/>
              </a:ext>
            </a:extLst>
          </p:cNvPr>
          <p:cNvSpPr/>
          <p:nvPr/>
        </p:nvSpPr>
        <p:spPr>
          <a:xfrm>
            <a:off x="1341120" y="1630680"/>
            <a:ext cx="10119360" cy="43129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D770ACA-3D21-46A2-B3EE-DDAA7399E896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生活急救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BA98D7-2922-4572-8F4C-0554D4E70E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5EA2737E-1F18-4F9B-905C-FB5CB135D5BA}"/>
              </a:ext>
            </a:extLst>
          </p:cNvPr>
          <p:cNvSpPr/>
          <p:nvPr/>
        </p:nvSpPr>
        <p:spPr>
          <a:xfrm>
            <a:off x="2358411" y="2107708"/>
            <a:ext cx="3330348" cy="1349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如果烧伤的部位是头和颈部，则不用包扎，应采用暴露疗法，只在创面涂以烧伤药膏即可。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685BF307-25F8-463E-9B69-434A48C33C6D}"/>
              </a:ext>
            </a:extLst>
          </p:cNvPr>
          <p:cNvSpPr/>
          <p:nvPr/>
        </p:nvSpPr>
        <p:spPr>
          <a:xfrm>
            <a:off x="2282829" y="4050935"/>
            <a:ext cx="3461772" cy="1349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如果烧伤后有水泡形成，最好不要刺破水泡，以免感染，如水泡较大需要到医院请医生处理。　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BF138EC4-441E-4FC6-A2E3-083AC7CA45C4}"/>
              </a:ext>
            </a:extLst>
          </p:cNvPr>
          <p:cNvSpPr/>
          <p:nvPr/>
        </p:nvSpPr>
        <p:spPr>
          <a:xfrm>
            <a:off x="6335929" y="2100740"/>
            <a:ext cx="3250092" cy="1349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如果烧伤后，水泡已破，且局部被脏物污染，则应用生理盐水冲洗，周围也应清洁消毒。　</a:t>
            </a:r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="" xmlns:a16="http://schemas.microsoft.com/office/drawing/2014/main" id="{69DCC289-CE94-4387-9686-DEE57FD1F68A}"/>
              </a:ext>
            </a:extLst>
          </p:cNvPr>
          <p:cNvSpPr/>
          <p:nvPr/>
        </p:nvSpPr>
        <p:spPr>
          <a:xfrm>
            <a:off x="6289895" y="4096469"/>
            <a:ext cx="3461772" cy="1027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对于小面积轻度烧伤，可用冷水及时冲洗局部，以降低温度，减轻痛感与肿胀。。</a:t>
            </a:r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5D312FA-AC2A-4B01-90EB-699598A378F5}"/>
              </a:ext>
            </a:extLst>
          </p:cNvPr>
          <p:cNvSpPr/>
          <p:nvPr/>
        </p:nvSpPr>
        <p:spPr>
          <a:xfrm>
            <a:off x="990600" y="2386364"/>
            <a:ext cx="677108" cy="2637902"/>
          </a:xfrm>
          <a:prstGeom prst="rect">
            <a:avLst/>
          </a:prstGeom>
          <a:solidFill>
            <a:srgbClr val="184BC1"/>
          </a:solidFill>
        </p:spPr>
        <p:txBody>
          <a:bodyPr vert="eaVert" wrap="none">
            <a:spAutoFit/>
          </a:bodyPr>
          <a:lstStyle/>
          <a:p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烧 伤 烫 伤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56AE702-7681-419D-B447-526C1555B1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872" y="4136278"/>
            <a:ext cx="2637902" cy="263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21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  <p:bldP spid="9" grpId="0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F10CEBA-A8B7-4EE7-A65F-C030BAD0B1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28E9B9B-AD0B-49CF-B164-9366FBFECE17}"/>
              </a:ext>
            </a:extLst>
          </p:cNvPr>
          <p:cNvSpPr/>
          <p:nvPr/>
        </p:nvSpPr>
        <p:spPr>
          <a:xfrm>
            <a:off x="304800" y="198120"/>
            <a:ext cx="11536680" cy="64922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D770ACA-3D21-46A2-B3EE-DDAA7399E896}"/>
              </a:ext>
            </a:extLst>
          </p:cNvPr>
          <p:cNvSpPr txBox="1"/>
          <p:nvPr/>
        </p:nvSpPr>
        <p:spPr>
          <a:xfrm>
            <a:off x="1173480" y="4397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生活急救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BA98D7-2922-4572-8F4C-0554D4E70E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4" y="320040"/>
            <a:ext cx="701046" cy="701046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6ED7BA23-A916-4994-83FC-6A80675E3E7D}"/>
              </a:ext>
            </a:extLst>
          </p:cNvPr>
          <p:cNvGrpSpPr/>
          <p:nvPr/>
        </p:nvGrpSpPr>
        <p:grpSpPr>
          <a:xfrm>
            <a:off x="868590" y="2592024"/>
            <a:ext cx="6827609" cy="2951898"/>
            <a:chOff x="890588" y="1445450"/>
            <a:chExt cx="6827609" cy="2951898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70FE077-88FC-4626-A189-7087ED479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770" y="1445450"/>
              <a:ext cx="6411427" cy="29518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如果患者出现呕吐，立刻将其置于稳定性侧卧位，让呕吐物流出。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对于昏迷者，确保气道畅通。保持患者温暖，尤其是在潮湿和寒冷的情况下。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检查呼吸、脉搏及反应程度，如有必要立即使用心肺复苏。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将患者置于稳定性侧卧位，密切监视病情，每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10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分钟检查并记录呼吸、脉搏和反应程度。</a:t>
              </a:r>
            </a:p>
          </p:txBody>
        </p:sp>
        <p:sp>
          <p:nvSpPr>
            <p:cNvPr id="15" name="燕尾形 3">
              <a:extLst>
                <a:ext uri="{FF2B5EF4-FFF2-40B4-BE49-F238E27FC236}">
                  <a16:creationId xmlns="" xmlns:a16="http://schemas.microsoft.com/office/drawing/2014/main" id="{EA0608CB-319F-43E9-8EE6-D7A5F689A2E3}"/>
                </a:ext>
              </a:extLst>
            </p:cNvPr>
            <p:cNvSpPr/>
            <p:nvPr/>
          </p:nvSpPr>
          <p:spPr>
            <a:xfrm>
              <a:off x="890588" y="1624012"/>
              <a:ext cx="247650" cy="249238"/>
            </a:xfrm>
            <a:prstGeom prst="chevron">
              <a:avLst/>
            </a:prstGeom>
            <a:solidFill>
              <a:srgbClr val="184BC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燕尾形 4">
              <a:extLst>
                <a:ext uri="{FF2B5EF4-FFF2-40B4-BE49-F238E27FC236}">
                  <a16:creationId xmlns="" xmlns:a16="http://schemas.microsoft.com/office/drawing/2014/main" id="{CCBF5918-1FD7-4E2A-8601-6FB0250C84C0}"/>
                </a:ext>
              </a:extLst>
            </p:cNvPr>
            <p:cNvSpPr/>
            <p:nvPr/>
          </p:nvSpPr>
          <p:spPr>
            <a:xfrm>
              <a:off x="890588" y="2730500"/>
              <a:ext cx="247650" cy="247650"/>
            </a:xfrm>
            <a:prstGeom prst="chevron">
              <a:avLst/>
            </a:prstGeom>
            <a:solidFill>
              <a:srgbClr val="184BC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燕尾形 5">
              <a:extLst>
                <a:ext uri="{FF2B5EF4-FFF2-40B4-BE49-F238E27FC236}">
                  <a16:creationId xmlns="" xmlns:a16="http://schemas.microsoft.com/office/drawing/2014/main" id="{96311796-DD0F-4295-84B0-BCDE14AEC145}"/>
                </a:ext>
              </a:extLst>
            </p:cNvPr>
            <p:cNvSpPr/>
            <p:nvPr/>
          </p:nvSpPr>
          <p:spPr>
            <a:xfrm>
              <a:off x="890588" y="3781425"/>
              <a:ext cx="247650" cy="247650"/>
            </a:xfrm>
            <a:prstGeom prst="chevron">
              <a:avLst/>
            </a:prstGeom>
            <a:solidFill>
              <a:srgbClr val="184BC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D08B8048-C431-4F1B-AC38-69359CD12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590" y="1760411"/>
            <a:ext cx="3337650" cy="565150"/>
          </a:xfrm>
          <a:prstGeom prst="rect">
            <a:avLst/>
          </a:prstGeom>
          <a:solidFill>
            <a:srgbClr val="184BC1"/>
          </a:solidFill>
          <a:ln>
            <a:noFill/>
          </a:ln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酒精中毒急救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E380814-FE8E-49FF-93C3-81A8B094B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516" y="1760411"/>
            <a:ext cx="4465230" cy="398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65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45DFF72-B804-442A-8FBE-305BFED99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9200659-FC53-4A6E-BF6B-A562B1FEB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545" y="451830"/>
            <a:ext cx="6858000" cy="6858000"/>
          </a:xfrm>
          <a:prstGeom prst="rect">
            <a:avLst/>
          </a:prstGeom>
        </p:spPr>
      </p:pic>
      <p:sp>
        <p:nvSpPr>
          <p:cNvPr id="27" name="标题 4">
            <a:extLst>
              <a:ext uri="{FF2B5EF4-FFF2-40B4-BE49-F238E27FC236}">
                <a16:creationId xmlns="" xmlns:a16="http://schemas.microsoft.com/office/drawing/2014/main" id="{1CB3C63D-04BD-4AF7-9244-47CDF71CB711}"/>
              </a:ext>
            </a:extLst>
          </p:cNvPr>
          <p:cNvSpPr txBox="1">
            <a:spLocks/>
          </p:cNvSpPr>
          <p:nvPr/>
        </p:nvSpPr>
        <p:spPr>
          <a:xfrm>
            <a:off x="6398710" y="4108966"/>
            <a:ext cx="537715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7200">
                <a:solidFill>
                  <a:srgbClr val="5A59A4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pPr algn="just"/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生活急救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急救常识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中毒急救</a:t>
            </a:r>
            <a:r>
              <a:rPr lang="en-US" altLang="zh-CN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应急救护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EA273C9-7182-446E-B0CB-F4B9692082AB}"/>
              </a:ext>
            </a:extLst>
          </p:cNvPr>
          <p:cNvGrpSpPr/>
          <p:nvPr/>
        </p:nvGrpSpPr>
        <p:grpSpPr>
          <a:xfrm>
            <a:off x="6266203" y="1956072"/>
            <a:ext cx="5074920" cy="1924758"/>
            <a:chOff x="6266203" y="1956072"/>
            <a:chExt cx="5074920" cy="1924758"/>
          </a:xfrm>
        </p:grpSpPr>
        <p:sp>
          <p:nvSpPr>
            <p:cNvPr id="26" name="文本框 94">
              <a:extLst>
                <a:ext uri="{FF2B5EF4-FFF2-40B4-BE49-F238E27FC236}">
                  <a16:creationId xmlns="" xmlns:a16="http://schemas.microsoft.com/office/drawing/2014/main" id="{25997B5F-17CC-4C05-869F-0E31745D0C04}"/>
                </a:ext>
              </a:extLst>
            </p:cNvPr>
            <p:cNvSpPr txBox="1"/>
            <p:nvPr/>
          </p:nvSpPr>
          <p:spPr>
            <a:xfrm>
              <a:off x="6266203" y="1956072"/>
              <a:ext cx="5074920" cy="1924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 defTabSz="91412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咬伤急救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885C0A2A-F24A-4BD9-AFE5-C28BC33CAEA7}"/>
                </a:ext>
              </a:extLst>
            </p:cNvPr>
            <p:cNvCxnSpPr/>
            <p:nvPr/>
          </p:nvCxnSpPr>
          <p:spPr>
            <a:xfrm>
              <a:off x="6398710" y="3880830"/>
              <a:ext cx="474173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39AE239-6A3B-4425-A6F3-367F43984B58}"/>
              </a:ext>
            </a:extLst>
          </p:cNvPr>
          <p:cNvGrpSpPr/>
          <p:nvPr/>
        </p:nvGrpSpPr>
        <p:grpSpPr>
          <a:xfrm>
            <a:off x="1439988" y="2374303"/>
            <a:ext cx="6817488" cy="2005908"/>
            <a:chOff x="1441207" y="2476400"/>
            <a:chExt cx="6817488" cy="2005908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7BDF6A9-F23D-4928-BBDA-D673F755F1BC}"/>
                </a:ext>
              </a:extLst>
            </p:cNvPr>
            <p:cNvSpPr/>
            <p:nvPr/>
          </p:nvSpPr>
          <p:spPr>
            <a:xfrm>
              <a:off x="3855573" y="2476400"/>
              <a:ext cx="1988756" cy="2005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87AA444-CD08-4D74-A96D-0630DF777005}"/>
                </a:ext>
              </a:extLst>
            </p:cNvPr>
            <p:cNvSpPr txBox="1"/>
            <p:nvPr/>
          </p:nvSpPr>
          <p:spPr>
            <a:xfrm>
              <a:off x="1441207" y="2774433"/>
              <a:ext cx="681748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12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b="1" dirty="0">
                  <a:solidFill>
                    <a:srgbClr val="184BC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4051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1462</Words>
  <Application>Microsoft Office PowerPoint</Application>
  <PresentationFormat>宽屏</PresentationFormat>
  <Paragraphs>118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等线 Light</vt:lpstr>
      <vt:lpstr>汉仪雅酷黑 75W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</cp:revision>
  <dcterms:created xsi:type="dcterms:W3CDTF">2020-12-13T14:44:32Z</dcterms:created>
  <dcterms:modified xsi:type="dcterms:W3CDTF">2021-06-12T08:13:09Z</dcterms:modified>
</cp:coreProperties>
</file>