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9"/>
  </p:notesMasterIdLst>
  <p:sldIdLst>
    <p:sldId id="259" r:id="rId4"/>
    <p:sldId id="257" r:id="rId5"/>
    <p:sldId id="256" r:id="rId6"/>
    <p:sldId id="262" r:id="rId7"/>
    <p:sldId id="264" r:id="rId8"/>
    <p:sldId id="265" r:id="rId9"/>
    <p:sldId id="260" r:id="rId10"/>
    <p:sldId id="266" r:id="rId11"/>
    <p:sldId id="267" r:id="rId12"/>
    <p:sldId id="268" r:id="rId13"/>
    <p:sldId id="270" r:id="rId14"/>
    <p:sldId id="271" r:id="rId15"/>
    <p:sldId id="274" r:id="rId16"/>
    <p:sldId id="276" r:id="rId17"/>
    <p:sldId id="277" r:id="rId18"/>
    <p:sldId id="278" r:id="rId19"/>
    <p:sldId id="903" r:id="rId20"/>
    <p:sldId id="261" r:id="rId21"/>
    <p:sldId id="904" r:id="rId22"/>
    <p:sldId id="905" r:id="rId23"/>
    <p:sldId id="906" r:id="rId24"/>
    <p:sldId id="907" r:id="rId25"/>
    <p:sldId id="908" r:id="rId26"/>
    <p:sldId id="909" r:id="rId27"/>
    <p:sldId id="91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FC9400"/>
    <a:srgbClr val="2C4D88"/>
    <a:srgbClr val="4472C4"/>
    <a:srgbClr val="55A3D3"/>
    <a:srgbClr val="FFAC33"/>
    <a:srgbClr val="264378"/>
    <a:srgbClr val="4E79C6"/>
    <a:srgbClr val="305494"/>
    <a:srgbClr val="FE4F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81777C-A417-4FF2-8211-6667BB34313D}" type="datetimeFigureOut">
              <a:rPr lang="zh-CN" altLang="en-US" smtClean="0"/>
              <a:t>2021/9/3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BE7503-9CEB-49E7-A88B-01DDF9BC1CD1}" type="slidenum">
              <a:rPr lang="zh-CN" altLang="en-US" smtClean="0"/>
              <a:t>‹#›</a:t>
            </a:fld>
            <a:endParaRPr lang="zh-CN" altLang="en-US"/>
          </a:p>
        </p:txBody>
      </p:sp>
    </p:spTree>
    <p:extLst>
      <p:ext uri="{BB962C8B-B14F-4D97-AF65-F5344CB8AC3E}">
        <p14:creationId xmlns:p14="http://schemas.microsoft.com/office/powerpoint/2010/main" val="1917276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EBE7503-9CEB-49E7-A88B-01DDF9BC1CD1}" type="slidenum">
              <a:rPr lang="zh-CN" altLang="en-US" smtClean="0"/>
              <a:t>12</a:t>
            </a:fld>
            <a:endParaRPr lang="zh-CN" altLang="en-US"/>
          </a:p>
        </p:txBody>
      </p:sp>
    </p:spTree>
    <p:extLst>
      <p:ext uri="{BB962C8B-B14F-4D97-AF65-F5344CB8AC3E}">
        <p14:creationId xmlns:p14="http://schemas.microsoft.com/office/powerpoint/2010/main" val="2789454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91585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92427A-9111-4D1E-BD0C-61634883FA0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80864C6-20A5-4646-BBBD-DCFE012285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9A40CB71-ECA5-4FBE-B7F9-A4CFC0361651}"/>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5" name="页脚占位符 4">
            <a:extLst>
              <a:ext uri="{FF2B5EF4-FFF2-40B4-BE49-F238E27FC236}">
                <a16:creationId xmlns:a16="http://schemas.microsoft.com/office/drawing/2014/main" xmlns="" id="{328FED6A-2A62-410C-909F-3988B8C6EBF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4282EDE-090C-49C0-99DA-98AD0AD007DF}"/>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3172726976"/>
      </p:ext>
    </p:extLst>
  </p:cSld>
  <p:clrMapOvr>
    <a:masterClrMapping/>
  </p:clrMapOvr>
  <p:transition spd="slow" advClick="0" advTm="6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29264E3-F7B7-4476-80A4-1603381E0D7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F018C9D4-4681-4C4A-8DEB-2F5C44B204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73A89AAA-3B1A-41ED-94B9-744CA69BB9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56625CB-404C-4DBB-A260-90740AAE9334}"/>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6" name="页脚占位符 5">
            <a:extLst>
              <a:ext uri="{FF2B5EF4-FFF2-40B4-BE49-F238E27FC236}">
                <a16:creationId xmlns:a16="http://schemas.microsoft.com/office/drawing/2014/main" xmlns="" id="{71C82846-F11A-4158-BE0D-17A1858744D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9AAAA86-3B7E-4E76-8030-D861F093B1AD}"/>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3603150521"/>
      </p:ext>
    </p:extLst>
  </p:cSld>
  <p:clrMapOvr>
    <a:masterClrMapping/>
  </p:clrMapOvr>
  <p:transition spd="slow" advClick="0" advTm="6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4363CC7-8C1F-49D6-99B2-97C0C3B5F13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0D41248-8642-45F3-950B-B1C2D9282BB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21375CB-BB8A-4A56-A3F0-618CC3AD4B54}"/>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5" name="页脚占位符 4">
            <a:extLst>
              <a:ext uri="{FF2B5EF4-FFF2-40B4-BE49-F238E27FC236}">
                <a16:creationId xmlns:a16="http://schemas.microsoft.com/office/drawing/2014/main" xmlns="" id="{C5F5E7E3-10AC-4D42-8907-FCF09A2EB10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16C4294-4AB4-458F-B68F-D019F1F532A7}"/>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4010828788"/>
      </p:ext>
    </p:extLst>
  </p:cSld>
  <p:clrMapOvr>
    <a:masterClrMapping/>
  </p:clrMapOvr>
  <p:transition spd="slow" advClick="0" advTm="6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8A829DD-D809-42C0-BAA6-96AB70AEE71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077FBAF-C7E1-490C-A7EB-64906E923D1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F3D54EF-44F3-4D94-A47A-FA06DC2D602A}"/>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5" name="页脚占位符 4">
            <a:extLst>
              <a:ext uri="{FF2B5EF4-FFF2-40B4-BE49-F238E27FC236}">
                <a16:creationId xmlns:a16="http://schemas.microsoft.com/office/drawing/2014/main" xmlns="" id="{D62C91FC-ACF1-4E0F-A308-DED9D2C6389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92118C0-B98A-448F-8EF7-49DC64802A7E}"/>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3470485866"/>
      </p:ext>
    </p:extLst>
  </p:cSld>
  <p:clrMapOvr>
    <a:masterClrMapping/>
  </p:clrMapOvr>
  <p:transition spd="slow" advClick="0" advTm="6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2021/9/3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91191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2021/9/3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274508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44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1849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8137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07159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966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2F6D087-4669-4172-9782-B250E66C425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081F5335-4E2D-4770-956B-36D728C12DC0}"/>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DEF1FE0-9D91-43A5-95CA-8F2FD1CC821E}"/>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5" name="页脚占位符 4">
            <a:extLst>
              <a:ext uri="{FF2B5EF4-FFF2-40B4-BE49-F238E27FC236}">
                <a16:creationId xmlns:a16="http://schemas.microsoft.com/office/drawing/2014/main" xmlns="" id="{C1E185B3-F776-48E2-A85D-0043E6BA498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280E08D-4F98-4160-AC59-6516536D4E76}"/>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44602851"/>
      </p:ext>
    </p:extLst>
  </p:cSld>
  <p:clrMapOvr>
    <a:masterClrMapping/>
  </p:clrMapOvr>
  <p:transition spd="slow" advClick="0" advTm="6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608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0300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0980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9540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83890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48522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6860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CBE0628-6AB1-4942-9990-00DADCDFB30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1FCAD088-E85D-4DAF-B4E4-E00A8E45F1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92FB665-559F-4C07-8EAF-CB39B5E56178}"/>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5" name="页脚占位符 4">
            <a:extLst>
              <a:ext uri="{FF2B5EF4-FFF2-40B4-BE49-F238E27FC236}">
                <a16:creationId xmlns:a16="http://schemas.microsoft.com/office/drawing/2014/main" xmlns="" id="{98CA1D54-78C4-4A2E-B472-D9A4406E939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0F0EE13-1887-4784-B505-E829D01F2D76}"/>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276588533"/>
      </p:ext>
    </p:extLst>
  </p:cSld>
  <p:clrMapOvr>
    <a:masterClrMapping/>
  </p:clrMapOvr>
  <p:transition spd="slow" advClick="0" advTm="6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28D9E1E-D201-45F8-B2ED-D18885661BA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C3D330F-2E6F-4F27-BFD9-D81B8E21ACC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A936C96F-1D61-4461-A6D0-550A997C674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7D69D52E-FB02-4B7F-978B-253BF4BCE344}"/>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6" name="页脚占位符 5">
            <a:extLst>
              <a:ext uri="{FF2B5EF4-FFF2-40B4-BE49-F238E27FC236}">
                <a16:creationId xmlns:a16="http://schemas.microsoft.com/office/drawing/2014/main" xmlns="" id="{3D096AE0-F373-4692-AF18-E211601975B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E1C1AF5-F43C-4261-8060-6922FD8476F5}"/>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940401720"/>
      </p:ext>
    </p:extLst>
  </p:cSld>
  <p:clrMapOvr>
    <a:masterClrMapping/>
  </p:clrMapOvr>
  <p:transition spd="slow" advClick="0" advTm="6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FC3031C-6820-4BAA-B6A9-AE6CEE4A486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305E37F-A69A-41FB-8EDC-D123153327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01180D33-BEBB-47BB-AC8B-2CA6C259545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5892201E-1681-4F96-ADF5-F1E2AD0E5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3525346D-202D-46BF-B478-6296F0EA38C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E145EE6-178B-4D81-BD2E-8BAEA758F4B5}"/>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8" name="页脚占位符 7">
            <a:extLst>
              <a:ext uri="{FF2B5EF4-FFF2-40B4-BE49-F238E27FC236}">
                <a16:creationId xmlns:a16="http://schemas.microsoft.com/office/drawing/2014/main" xmlns="" id="{F37F3323-CA9F-4202-8EF2-30A9F99CF5A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F6F7BB8-D745-4DFF-A1E7-02B44A0B9E1D}"/>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2831737604"/>
      </p:ext>
    </p:extLst>
  </p:cSld>
  <p:clrMapOvr>
    <a:masterClrMapping/>
  </p:clrMapOvr>
  <p:transition spd="slow" advClick="0" advTm="6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FC3031C-6820-4BAA-B6A9-AE6CEE4A486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305E37F-A69A-41FB-8EDC-D123153327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01180D33-BEBB-47BB-AC8B-2CA6C259545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5892201E-1681-4F96-ADF5-F1E2AD0E5D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3525346D-202D-46BF-B478-6296F0EA38C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E145EE6-178B-4D81-BD2E-8BAEA758F4B5}"/>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8" name="页脚占位符 7">
            <a:extLst>
              <a:ext uri="{FF2B5EF4-FFF2-40B4-BE49-F238E27FC236}">
                <a16:creationId xmlns:a16="http://schemas.microsoft.com/office/drawing/2014/main" xmlns="" id="{F37F3323-CA9F-4202-8EF2-30A9F99CF5A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F6F7BB8-D745-4DFF-A1E7-02B44A0B9E1D}"/>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
        <p:nvSpPr>
          <p:cNvPr id="11" name="TextBox 10"/>
          <p:cNvSpPr txBox="1"/>
          <p:nvPr userDrawn="1"/>
        </p:nvSpPr>
        <p:spPr>
          <a:xfrm>
            <a:off x="2085504" y="685800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4009849905"/>
      </p:ext>
    </p:extLst>
  </p:cSld>
  <p:clrMapOvr>
    <a:masterClrMapping/>
  </p:clrMapOvr>
  <p:transition spd="slow" advClick="0" advTm="6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9376DC-3431-4062-A28C-55632443B37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BF09B01-0967-4830-A89C-89DEC6F4A7D1}"/>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4" name="页脚占位符 3">
            <a:extLst>
              <a:ext uri="{FF2B5EF4-FFF2-40B4-BE49-F238E27FC236}">
                <a16:creationId xmlns:a16="http://schemas.microsoft.com/office/drawing/2014/main" xmlns="" id="{DEC0D1F7-D803-4A59-84EC-58B851C2520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75335D00-8ADE-4D97-B3AA-8DA93CABCD68}"/>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2948845497"/>
      </p:ext>
    </p:extLst>
  </p:cSld>
  <p:clrMapOvr>
    <a:masterClrMapping/>
  </p:clrMapOvr>
  <p:transition spd="slow" advClick="0" advTm="6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8A1A3B2C-773B-4A77-8DAF-2E9ABF2CF058}"/>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3" name="页脚占位符 2">
            <a:extLst>
              <a:ext uri="{FF2B5EF4-FFF2-40B4-BE49-F238E27FC236}">
                <a16:creationId xmlns:a16="http://schemas.microsoft.com/office/drawing/2014/main" xmlns="" id="{9C853952-42B8-4E76-B0B2-5F33030655D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766F343-66E4-4BBF-BC56-F41947F952D1}"/>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1422705371"/>
      </p:ext>
    </p:extLst>
  </p:cSld>
  <p:clrMapOvr>
    <a:masterClrMapping/>
  </p:clrMapOvr>
  <p:transition spd="slow" advClick="0" advTm="6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3D2F956-0ADE-4DA3-8D50-4A6800A8BF4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9A139228-F4C9-4983-B730-FE7FA5F8C1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3BB7B0EA-C21D-420B-8DB5-A4451067DD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8DEEB94-34D9-410E-BBE7-902D8B991BE2}"/>
              </a:ext>
            </a:extLst>
          </p:cNvPr>
          <p:cNvSpPr>
            <a:spLocks noGrp="1"/>
          </p:cNvSpPr>
          <p:nvPr>
            <p:ph type="dt" sz="half" idx="10"/>
          </p:nvPr>
        </p:nvSpPr>
        <p:spPr/>
        <p:txBody>
          <a:bodyPr/>
          <a:lstStyle/>
          <a:p>
            <a:fld id="{EC3602EE-3805-4E55-9A33-5C7BEEEEB271}" type="datetimeFigureOut">
              <a:rPr lang="zh-CN" altLang="en-US" smtClean="0"/>
              <a:t>2021/9/3</a:t>
            </a:fld>
            <a:endParaRPr lang="zh-CN" altLang="en-US"/>
          </a:p>
        </p:txBody>
      </p:sp>
      <p:sp>
        <p:nvSpPr>
          <p:cNvPr id="6" name="页脚占位符 5">
            <a:extLst>
              <a:ext uri="{FF2B5EF4-FFF2-40B4-BE49-F238E27FC236}">
                <a16:creationId xmlns:a16="http://schemas.microsoft.com/office/drawing/2014/main" xmlns="" id="{AB4BBCA9-5303-43BC-81F9-7D99804C64B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7E29B78-4EDB-4A2C-A0DC-81B516D8267C}"/>
              </a:ext>
            </a:extLst>
          </p:cNvPr>
          <p:cNvSpPr>
            <a:spLocks noGrp="1"/>
          </p:cNvSpPr>
          <p:nvPr>
            <p:ph type="sldNum" sz="quarter" idx="12"/>
          </p:nvPr>
        </p:nvSpPr>
        <p:spPr/>
        <p:txBody>
          <a:body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3817749642"/>
      </p:ext>
    </p:extLst>
  </p:cSld>
  <p:clrMapOvr>
    <a:masterClrMapping/>
  </p:clrMapOvr>
  <p:transition spd="slow" advClick="0" advTm="6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048C26D-8276-4CA8-901E-7D47A0DD86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A99AFB2-4FC9-4C63-AC5B-C7ABAD531A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F317F5D-61B7-4B33-A70A-FB85441EBB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3602EE-3805-4E55-9A33-5C7BEEEEB271}" type="datetimeFigureOut">
              <a:rPr lang="zh-CN" altLang="en-US" smtClean="0"/>
              <a:t>2021/9/3</a:t>
            </a:fld>
            <a:endParaRPr lang="zh-CN" altLang="en-US"/>
          </a:p>
        </p:txBody>
      </p:sp>
      <p:sp>
        <p:nvSpPr>
          <p:cNvPr id="5" name="页脚占位符 4">
            <a:extLst>
              <a:ext uri="{FF2B5EF4-FFF2-40B4-BE49-F238E27FC236}">
                <a16:creationId xmlns:a16="http://schemas.microsoft.com/office/drawing/2014/main" xmlns="" id="{B15FFFCB-381B-4F6E-8C9D-8086E7F84C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50FD29F6-A697-4274-95DC-7DC6D8BD32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99DF0B-F090-4290-B13A-63FAF8748DC3}" type="slidenum">
              <a:rPr lang="zh-CN" altLang="en-US" smtClean="0"/>
              <a:t>‹#›</a:t>
            </a:fld>
            <a:endParaRPr lang="zh-CN" altLang="en-US"/>
          </a:p>
        </p:txBody>
      </p:sp>
    </p:spTree>
    <p:extLst>
      <p:ext uri="{BB962C8B-B14F-4D97-AF65-F5344CB8AC3E}">
        <p14:creationId xmlns:p14="http://schemas.microsoft.com/office/powerpoint/2010/main" val="3243746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ransition spd="slow" advClick="0" advTm="6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315475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02315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a:extLst>
              <a:ext uri="{FF2B5EF4-FFF2-40B4-BE49-F238E27FC236}">
                <a16:creationId xmlns:a16="http://schemas.microsoft.com/office/drawing/2014/main" xmlns="" id="{818742B3-6DA0-4C34-997B-82CBE9936635}"/>
              </a:ext>
            </a:extLst>
          </p:cNvPr>
          <p:cNvSpPr/>
          <p:nvPr/>
        </p:nvSpPr>
        <p:spPr>
          <a:xfrm>
            <a:off x="0" y="1877"/>
            <a:ext cx="5281602" cy="6856123"/>
          </a:xfrm>
          <a:custGeom>
            <a:avLst/>
            <a:gdLst>
              <a:gd name="connsiteX0" fmla="*/ 0 w 6258954"/>
              <a:gd name="connsiteY0" fmla="*/ 6844091 h 6844091"/>
              <a:gd name="connsiteX1" fmla="*/ 0 w 6258954"/>
              <a:gd name="connsiteY1" fmla="*/ 0 h 6844091"/>
              <a:gd name="connsiteX2" fmla="*/ 6258954 w 6258954"/>
              <a:gd name="connsiteY2" fmla="*/ 0 h 6844091"/>
              <a:gd name="connsiteX3" fmla="*/ 6258954 w 6258954"/>
              <a:gd name="connsiteY3" fmla="*/ 6844091 h 6844091"/>
              <a:gd name="connsiteX4" fmla="*/ 0 w 6258954"/>
              <a:gd name="connsiteY4" fmla="*/ 6844091 h 6844091"/>
              <a:gd name="connsiteX0" fmla="*/ 0 w 6258954"/>
              <a:gd name="connsiteY0" fmla="*/ 6856123 h 6856123"/>
              <a:gd name="connsiteX1" fmla="*/ 0 w 6258954"/>
              <a:gd name="connsiteY1" fmla="*/ 12032 h 6856123"/>
              <a:gd name="connsiteX2" fmla="*/ 5176112 w 6258954"/>
              <a:gd name="connsiteY2" fmla="*/ 0 h 6856123"/>
              <a:gd name="connsiteX3" fmla="*/ 6258954 w 6258954"/>
              <a:gd name="connsiteY3" fmla="*/ 6856123 h 6856123"/>
              <a:gd name="connsiteX4" fmla="*/ 0 w 6258954"/>
              <a:gd name="connsiteY4" fmla="*/ 6856123 h 6856123"/>
              <a:gd name="connsiteX0" fmla="*/ 0 w 5176112"/>
              <a:gd name="connsiteY0" fmla="*/ 6856123 h 6856123"/>
              <a:gd name="connsiteX1" fmla="*/ 0 w 5176112"/>
              <a:gd name="connsiteY1" fmla="*/ 12032 h 6856123"/>
              <a:gd name="connsiteX2" fmla="*/ 5176112 w 5176112"/>
              <a:gd name="connsiteY2" fmla="*/ 0 h 6856123"/>
              <a:gd name="connsiteX3" fmla="*/ 3972954 w 5176112"/>
              <a:gd name="connsiteY3" fmla="*/ 6856123 h 6856123"/>
              <a:gd name="connsiteX4" fmla="*/ 0 w 5176112"/>
              <a:gd name="connsiteY4" fmla="*/ 6856123 h 6856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6112" h="6856123">
                <a:moveTo>
                  <a:pt x="0" y="6856123"/>
                </a:moveTo>
                <a:lnTo>
                  <a:pt x="0" y="12032"/>
                </a:lnTo>
                <a:lnTo>
                  <a:pt x="5176112" y="0"/>
                </a:lnTo>
                <a:lnTo>
                  <a:pt x="3972954" y="6856123"/>
                </a:lnTo>
                <a:lnTo>
                  <a:pt x="0" y="6856123"/>
                </a:lnTo>
                <a:close/>
              </a:path>
            </a:pathLst>
          </a:custGeom>
          <a:blipFill dpi="0" rotWithShape="1">
            <a:blip r:embed="rId2" cstate="screen">
              <a:extLst>
                <a:ext uri="{28A0092B-C50C-407E-A947-70E740481C1C}">
                  <a14:useLocalDpi xmlns:a14="http://schemas.microsoft.com/office/drawing/2010/main"/>
                </a:ext>
              </a:extLst>
            </a:blip>
            <a:srcRect/>
            <a:tile tx="0" ty="-10172700" sx="40000" sy="40000" flip="xy"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Freeform 9">
            <a:extLst>
              <a:ext uri="{FF2B5EF4-FFF2-40B4-BE49-F238E27FC236}">
                <a16:creationId xmlns:a16="http://schemas.microsoft.com/office/drawing/2014/main" xmlns="" id="{5E60B2EE-D60A-410F-BA00-88FF00BF68EA}"/>
              </a:ext>
            </a:extLst>
          </p:cNvPr>
          <p:cNvSpPr>
            <a:spLocks/>
          </p:cNvSpPr>
          <p:nvPr/>
        </p:nvSpPr>
        <p:spPr bwMode="auto">
          <a:xfrm flipH="1">
            <a:off x="4731824" y="-14598"/>
            <a:ext cx="1501753" cy="6897482"/>
          </a:xfrm>
          <a:custGeom>
            <a:avLst/>
            <a:gdLst>
              <a:gd name="T0" fmla="*/ 907 w 907"/>
              <a:gd name="T1" fmla="*/ 1869 h 1869"/>
              <a:gd name="T2" fmla="*/ 101 w 907"/>
              <a:gd name="T3" fmla="*/ 0 h 1869"/>
              <a:gd name="T4" fmla="*/ 0 w 907"/>
              <a:gd name="T5" fmla="*/ 0 h 1869"/>
              <a:gd name="T6" fmla="*/ 806 w 907"/>
              <a:gd name="T7" fmla="*/ 1869 h 1869"/>
              <a:gd name="T8" fmla="*/ 907 w 907"/>
              <a:gd name="T9" fmla="*/ 1869 h 1869"/>
              <a:gd name="connsiteX0" fmla="*/ 10000 w 10000"/>
              <a:gd name="connsiteY0" fmla="*/ 10000 h 10035"/>
              <a:gd name="connsiteX1" fmla="*/ 1114 w 10000"/>
              <a:gd name="connsiteY1" fmla="*/ 0 h 10035"/>
              <a:gd name="connsiteX2" fmla="*/ 0 w 10000"/>
              <a:gd name="connsiteY2" fmla="*/ 0 h 10035"/>
              <a:gd name="connsiteX3" fmla="*/ 7809 w 10000"/>
              <a:gd name="connsiteY3" fmla="*/ 10035 h 10035"/>
              <a:gd name="connsiteX4" fmla="*/ 10000 w 10000"/>
              <a:gd name="connsiteY4" fmla="*/ 10000 h 10035"/>
              <a:gd name="connsiteX0" fmla="*/ 9282 w 9282"/>
              <a:gd name="connsiteY0" fmla="*/ 10088 h 10088"/>
              <a:gd name="connsiteX1" fmla="*/ 1114 w 9282"/>
              <a:gd name="connsiteY1" fmla="*/ 0 h 10088"/>
              <a:gd name="connsiteX2" fmla="*/ 0 w 9282"/>
              <a:gd name="connsiteY2" fmla="*/ 0 h 10088"/>
              <a:gd name="connsiteX3" fmla="*/ 7809 w 9282"/>
              <a:gd name="connsiteY3" fmla="*/ 10035 h 10088"/>
              <a:gd name="connsiteX4" fmla="*/ 9282 w 9282"/>
              <a:gd name="connsiteY4" fmla="*/ 10088 h 10088"/>
              <a:gd name="connsiteX0" fmla="*/ 9613 w 9613"/>
              <a:gd name="connsiteY0" fmla="*/ 10017 h 10017"/>
              <a:gd name="connsiteX1" fmla="*/ 1200 w 9613"/>
              <a:gd name="connsiteY1" fmla="*/ 0 h 10017"/>
              <a:gd name="connsiteX2" fmla="*/ 0 w 9613"/>
              <a:gd name="connsiteY2" fmla="*/ 0 h 10017"/>
              <a:gd name="connsiteX3" fmla="*/ 8413 w 9613"/>
              <a:gd name="connsiteY3" fmla="*/ 9947 h 10017"/>
              <a:gd name="connsiteX4" fmla="*/ 9613 w 9613"/>
              <a:gd name="connsiteY4" fmla="*/ 10017 h 10017"/>
              <a:gd name="connsiteX0" fmla="*/ 10000 w 10000"/>
              <a:gd name="connsiteY0" fmla="*/ 9896 h 9930"/>
              <a:gd name="connsiteX1" fmla="*/ 1248 w 10000"/>
              <a:gd name="connsiteY1" fmla="*/ 0 h 9930"/>
              <a:gd name="connsiteX2" fmla="*/ 0 w 10000"/>
              <a:gd name="connsiteY2" fmla="*/ 0 h 9930"/>
              <a:gd name="connsiteX3" fmla="*/ 8752 w 10000"/>
              <a:gd name="connsiteY3" fmla="*/ 9930 h 9930"/>
              <a:gd name="connsiteX4" fmla="*/ 10000 w 10000"/>
              <a:gd name="connsiteY4" fmla="*/ 9896 h 9930"/>
              <a:gd name="connsiteX0" fmla="*/ 10041 w 10041"/>
              <a:gd name="connsiteY0" fmla="*/ 10019 h 10019"/>
              <a:gd name="connsiteX1" fmla="*/ 1248 w 10041"/>
              <a:gd name="connsiteY1" fmla="*/ 0 h 10019"/>
              <a:gd name="connsiteX2" fmla="*/ 0 w 10041"/>
              <a:gd name="connsiteY2" fmla="*/ 0 h 10019"/>
              <a:gd name="connsiteX3" fmla="*/ 8752 w 10041"/>
              <a:gd name="connsiteY3" fmla="*/ 10000 h 10019"/>
              <a:gd name="connsiteX4" fmla="*/ 10041 w 10041"/>
              <a:gd name="connsiteY4" fmla="*/ 10019 h 10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1" h="10019">
                <a:moveTo>
                  <a:pt x="10041" y="10019"/>
                </a:moveTo>
                <a:lnTo>
                  <a:pt x="1248" y="0"/>
                </a:lnTo>
                <a:lnTo>
                  <a:pt x="0" y="0"/>
                </a:lnTo>
                <a:lnTo>
                  <a:pt x="8752" y="10000"/>
                </a:lnTo>
                <a:lnTo>
                  <a:pt x="10041" y="10019"/>
                </a:lnTo>
                <a:close/>
              </a:path>
            </a:pathLst>
          </a:custGeom>
          <a:solidFill>
            <a:srgbClr val="FF5A49"/>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 name="Freeform 10">
            <a:extLst>
              <a:ext uri="{FF2B5EF4-FFF2-40B4-BE49-F238E27FC236}">
                <a16:creationId xmlns:a16="http://schemas.microsoft.com/office/drawing/2014/main" xmlns="" id="{BF39D0AD-28EB-486A-8BC0-C7122630E926}"/>
              </a:ext>
            </a:extLst>
          </p:cNvPr>
          <p:cNvSpPr>
            <a:spLocks/>
          </p:cNvSpPr>
          <p:nvPr/>
        </p:nvSpPr>
        <p:spPr bwMode="auto">
          <a:xfrm rot="21045891" flipH="1">
            <a:off x="4284308" y="-48776"/>
            <a:ext cx="1640589" cy="3089499"/>
          </a:xfrm>
          <a:custGeom>
            <a:avLst/>
            <a:gdLst>
              <a:gd name="T0" fmla="*/ 1131 w 1131"/>
              <a:gd name="T1" fmla="*/ 1745 h 1745"/>
              <a:gd name="T2" fmla="*/ 377 w 1131"/>
              <a:gd name="T3" fmla="*/ 0 h 1745"/>
              <a:gd name="T4" fmla="*/ 0 w 1131"/>
              <a:gd name="T5" fmla="*/ 0 h 1745"/>
              <a:gd name="T6" fmla="*/ 754 w 1131"/>
              <a:gd name="T7" fmla="*/ 1745 h 1745"/>
              <a:gd name="T8" fmla="*/ 1131 w 1131"/>
              <a:gd name="T9" fmla="*/ 1745 h 1745"/>
            </a:gdLst>
            <a:ahLst/>
            <a:cxnLst>
              <a:cxn ang="0">
                <a:pos x="T0" y="T1"/>
              </a:cxn>
              <a:cxn ang="0">
                <a:pos x="T2" y="T3"/>
              </a:cxn>
              <a:cxn ang="0">
                <a:pos x="T4" y="T5"/>
              </a:cxn>
              <a:cxn ang="0">
                <a:pos x="T6" y="T7"/>
              </a:cxn>
              <a:cxn ang="0">
                <a:pos x="T8" y="T9"/>
              </a:cxn>
            </a:cxnLst>
            <a:rect l="0" t="0" r="r" b="b"/>
            <a:pathLst>
              <a:path w="1131" h="1745">
                <a:moveTo>
                  <a:pt x="1131" y="1745"/>
                </a:moveTo>
                <a:lnTo>
                  <a:pt x="377" y="0"/>
                </a:lnTo>
                <a:lnTo>
                  <a:pt x="0" y="0"/>
                </a:lnTo>
                <a:lnTo>
                  <a:pt x="754" y="1745"/>
                </a:lnTo>
                <a:lnTo>
                  <a:pt x="1131" y="1745"/>
                </a:lnTo>
                <a:close/>
              </a:path>
            </a:pathLst>
          </a:custGeom>
          <a:solidFill>
            <a:srgbClr val="003466"/>
          </a:solidFill>
          <a:ln>
            <a:noFill/>
          </a:ln>
          <a:effectLst>
            <a:outerShdw blurRad="508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1" name="Freeform 13">
            <a:extLst>
              <a:ext uri="{FF2B5EF4-FFF2-40B4-BE49-F238E27FC236}">
                <a16:creationId xmlns:a16="http://schemas.microsoft.com/office/drawing/2014/main" xmlns="" id="{61E2187E-39F4-4FF1-9920-838EF8870278}"/>
              </a:ext>
            </a:extLst>
          </p:cNvPr>
          <p:cNvSpPr>
            <a:spLocks/>
          </p:cNvSpPr>
          <p:nvPr/>
        </p:nvSpPr>
        <p:spPr bwMode="auto">
          <a:xfrm flipH="1">
            <a:off x="10741399" y="5208970"/>
            <a:ext cx="613421" cy="1364346"/>
          </a:xfrm>
          <a:custGeom>
            <a:avLst/>
            <a:gdLst>
              <a:gd name="T0" fmla="*/ 391 w 391"/>
              <a:gd name="T1" fmla="*/ 808 h 808"/>
              <a:gd name="T2" fmla="*/ 44 w 391"/>
              <a:gd name="T3" fmla="*/ 0 h 808"/>
              <a:gd name="T4" fmla="*/ 0 w 391"/>
              <a:gd name="T5" fmla="*/ 0 h 808"/>
              <a:gd name="T6" fmla="*/ 348 w 391"/>
              <a:gd name="T7" fmla="*/ 808 h 808"/>
              <a:gd name="T8" fmla="*/ 391 w 391"/>
              <a:gd name="T9" fmla="*/ 808 h 808"/>
            </a:gdLst>
            <a:ahLst/>
            <a:cxnLst>
              <a:cxn ang="0">
                <a:pos x="T0" y="T1"/>
              </a:cxn>
              <a:cxn ang="0">
                <a:pos x="T2" y="T3"/>
              </a:cxn>
              <a:cxn ang="0">
                <a:pos x="T4" y="T5"/>
              </a:cxn>
              <a:cxn ang="0">
                <a:pos x="T6" y="T7"/>
              </a:cxn>
              <a:cxn ang="0">
                <a:pos x="T8" y="T9"/>
              </a:cxn>
            </a:cxnLst>
            <a:rect l="0" t="0" r="r" b="b"/>
            <a:pathLst>
              <a:path w="391" h="808">
                <a:moveTo>
                  <a:pt x="391" y="808"/>
                </a:moveTo>
                <a:lnTo>
                  <a:pt x="44" y="0"/>
                </a:lnTo>
                <a:lnTo>
                  <a:pt x="0" y="0"/>
                </a:lnTo>
                <a:lnTo>
                  <a:pt x="348" y="808"/>
                </a:lnTo>
                <a:lnTo>
                  <a:pt x="391" y="808"/>
                </a:lnTo>
                <a:close/>
              </a:path>
            </a:pathLst>
          </a:custGeom>
          <a:solidFill>
            <a:srgbClr val="FF5A49"/>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2" name="Freeform 14">
            <a:extLst>
              <a:ext uri="{FF2B5EF4-FFF2-40B4-BE49-F238E27FC236}">
                <a16:creationId xmlns:a16="http://schemas.microsoft.com/office/drawing/2014/main" xmlns="" id="{FBEE32BC-4F82-412E-ACE2-9C1E3B315274}"/>
              </a:ext>
            </a:extLst>
          </p:cNvPr>
          <p:cNvSpPr>
            <a:spLocks/>
          </p:cNvSpPr>
          <p:nvPr/>
        </p:nvSpPr>
        <p:spPr bwMode="auto">
          <a:xfrm flipH="1">
            <a:off x="10693386" y="4694168"/>
            <a:ext cx="731579" cy="1196975"/>
          </a:xfrm>
          <a:custGeom>
            <a:avLst/>
            <a:gdLst>
              <a:gd name="T0" fmla="*/ 488 w 488"/>
              <a:gd name="T1" fmla="*/ 754 h 754"/>
              <a:gd name="T2" fmla="*/ 163 w 488"/>
              <a:gd name="T3" fmla="*/ 0 h 754"/>
              <a:gd name="T4" fmla="*/ 0 w 488"/>
              <a:gd name="T5" fmla="*/ 0 h 754"/>
              <a:gd name="T6" fmla="*/ 325 w 488"/>
              <a:gd name="T7" fmla="*/ 754 h 754"/>
              <a:gd name="T8" fmla="*/ 488 w 488"/>
              <a:gd name="T9" fmla="*/ 754 h 754"/>
            </a:gdLst>
            <a:ahLst/>
            <a:cxnLst>
              <a:cxn ang="0">
                <a:pos x="T0" y="T1"/>
              </a:cxn>
              <a:cxn ang="0">
                <a:pos x="T2" y="T3"/>
              </a:cxn>
              <a:cxn ang="0">
                <a:pos x="T4" y="T5"/>
              </a:cxn>
              <a:cxn ang="0">
                <a:pos x="T6" y="T7"/>
              </a:cxn>
              <a:cxn ang="0">
                <a:pos x="T8" y="T9"/>
              </a:cxn>
            </a:cxnLst>
            <a:rect l="0" t="0" r="r" b="b"/>
            <a:pathLst>
              <a:path w="488" h="754">
                <a:moveTo>
                  <a:pt x="488" y="754"/>
                </a:moveTo>
                <a:lnTo>
                  <a:pt x="163" y="0"/>
                </a:lnTo>
                <a:lnTo>
                  <a:pt x="0" y="0"/>
                </a:lnTo>
                <a:lnTo>
                  <a:pt x="325" y="754"/>
                </a:lnTo>
                <a:lnTo>
                  <a:pt x="488" y="754"/>
                </a:lnTo>
                <a:close/>
              </a:path>
            </a:pathLst>
          </a:custGeom>
          <a:solidFill>
            <a:srgbClr val="55A3D3"/>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3" name="Freeform 15">
            <a:extLst>
              <a:ext uri="{FF2B5EF4-FFF2-40B4-BE49-F238E27FC236}">
                <a16:creationId xmlns:a16="http://schemas.microsoft.com/office/drawing/2014/main" xmlns="" id="{645857B8-FB10-4191-A21D-754F8F6CD000}"/>
              </a:ext>
            </a:extLst>
          </p:cNvPr>
          <p:cNvSpPr>
            <a:spLocks/>
          </p:cNvSpPr>
          <p:nvPr/>
        </p:nvSpPr>
        <p:spPr bwMode="auto">
          <a:xfrm flipH="1">
            <a:off x="11382460" y="5840795"/>
            <a:ext cx="817030" cy="1003300"/>
          </a:xfrm>
          <a:custGeom>
            <a:avLst/>
            <a:gdLst>
              <a:gd name="T0" fmla="*/ 545 w 545"/>
              <a:gd name="T1" fmla="*/ 632 h 632"/>
              <a:gd name="T2" fmla="*/ 271 w 545"/>
              <a:gd name="T3" fmla="*/ 0 h 632"/>
              <a:gd name="T4" fmla="*/ 0 w 545"/>
              <a:gd name="T5" fmla="*/ 0 h 632"/>
              <a:gd name="T6" fmla="*/ 271 w 545"/>
              <a:gd name="T7" fmla="*/ 632 h 632"/>
              <a:gd name="T8" fmla="*/ 545 w 545"/>
              <a:gd name="T9" fmla="*/ 632 h 632"/>
            </a:gdLst>
            <a:ahLst/>
            <a:cxnLst>
              <a:cxn ang="0">
                <a:pos x="T0" y="T1"/>
              </a:cxn>
              <a:cxn ang="0">
                <a:pos x="T2" y="T3"/>
              </a:cxn>
              <a:cxn ang="0">
                <a:pos x="T4" y="T5"/>
              </a:cxn>
              <a:cxn ang="0">
                <a:pos x="T6" y="T7"/>
              </a:cxn>
              <a:cxn ang="0">
                <a:pos x="T8" y="T9"/>
              </a:cxn>
            </a:cxnLst>
            <a:rect l="0" t="0" r="r" b="b"/>
            <a:pathLst>
              <a:path w="545" h="632">
                <a:moveTo>
                  <a:pt x="545" y="632"/>
                </a:moveTo>
                <a:lnTo>
                  <a:pt x="271" y="0"/>
                </a:lnTo>
                <a:lnTo>
                  <a:pt x="0" y="0"/>
                </a:lnTo>
                <a:lnTo>
                  <a:pt x="271" y="632"/>
                </a:lnTo>
                <a:lnTo>
                  <a:pt x="545" y="632"/>
                </a:ln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4" name="Freeform 16">
            <a:extLst>
              <a:ext uri="{FF2B5EF4-FFF2-40B4-BE49-F238E27FC236}">
                <a16:creationId xmlns:a16="http://schemas.microsoft.com/office/drawing/2014/main" xmlns="" id="{073ACDB7-F5EA-45C1-A76F-4DDD96634150}"/>
              </a:ext>
            </a:extLst>
          </p:cNvPr>
          <p:cNvSpPr>
            <a:spLocks/>
          </p:cNvSpPr>
          <p:nvPr/>
        </p:nvSpPr>
        <p:spPr bwMode="auto">
          <a:xfrm flipH="1">
            <a:off x="10864585" y="5850320"/>
            <a:ext cx="719586" cy="1004888"/>
          </a:xfrm>
          <a:custGeom>
            <a:avLst/>
            <a:gdLst>
              <a:gd name="T0" fmla="*/ 480 w 480"/>
              <a:gd name="T1" fmla="*/ 633 h 633"/>
              <a:gd name="T2" fmla="*/ 209 w 480"/>
              <a:gd name="T3" fmla="*/ 0 h 633"/>
              <a:gd name="T4" fmla="*/ 0 w 480"/>
              <a:gd name="T5" fmla="*/ 0 h 633"/>
              <a:gd name="T6" fmla="*/ 271 w 480"/>
              <a:gd name="T7" fmla="*/ 633 h 633"/>
              <a:gd name="T8" fmla="*/ 480 w 480"/>
              <a:gd name="T9" fmla="*/ 633 h 633"/>
            </a:gdLst>
            <a:ahLst/>
            <a:cxnLst>
              <a:cxn ang="0">
                <a:pos x="T0" y="T1"/>
              </a:cxn>
              <a:cxn ang="0">
                <a:pos x="T2" y="T3"/>
              </a:cxn>
              <a:cxn ang="0">
                <a:pos x="T4" y="T5"/>
              </a:cxn>
              <a:cxn ang="0">
                <a:pos x="T6" y="T7"/>
              </a:cxn>
              <a:cxn ang="0">
                <a:pos x="T8" y="T9"/>
              </a:cxn>
            </a:cxnLst>
            <a:rect l="0" t="0" r="r" b="b"/>
            <a:pathLst>
              <a:path w="480" h="633">
                <a:moveTo>
                  <a:pt x="480" y="633"/>
                </a:moveTo>
                <a:lnTo>
                  <a:pt x="209" y="0"/>
                </a:lnTo>
                <a:lnTo>
                  <a:pt x="0" y="0"/>
                </a:lnTo>
                <a:lnTo>
                  <a:pt x="271" y="633"/>
                </a:lnTo>
                <a:lnTo>
                  <a:pt x="480" y="633"/>
                </a:lnTo>
                <a:close/>
              </a:path>
            </a:pathLst>
          </a:custGeom>
          <a:solidFill>
            <a:srgbClr val="55A3D3"/>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7" name="Freeform 10">
            <a:extLst>
              <a:ext uri="{FF2B5EF4-FFF2-40B4-BE49-F238E27FC236}">
                <a16:creationId xmlns:a16="http://schemas.microsoft.com/office/drawing/2014/main" xmlns="" id="{B380B671-12FF-4058-88C6-2A51DC96E0BD}"/>
              </a:ext>
            </a:extLst>
          </p:cNvPr>
          <p:cNvSpPr>
            <a:spLocks/>
          </p:cNvSpPr>
          <p:nvPr/>
        </p:nvSpPr>
        <p:spPr bwMode="auto">
          <a:xfrm rot="20470752" flipH="1">
            <a:off x="3444717" y="4655881"/>
            <a:ext cx="2060599" cy="2169803"/>
          </a:xfrm>
          <a:custGeom>
            <a:avLst/>
            <a:gdLst>
              <a:gd name="T0" fmla="*/ 1131 w 1131"/>
              <a:gd name="T1" fmla="*/ 1745 h 1745"/>
              <a:gd name="T2" fmla="*/ 377 w 1131"/>
              <a:gd name="T3" fmla="*/ 0 h 1745"/>
              <a:gd name="T4" fmla="*/ 0 w 1131"/>
              <a:gd name="T5" fmla="*/ 0 h 1745"/>
              <a:gd name="T6" fmla="*/ 754 w 1131"/>
              <a:gd name="T7" fmla="*/ 1745 h 1745"/>
              <a:gd name="T8" fmla="*/ 1131 w 1131"/>
              <a:gd name="T9" fmla="*/ 1745 h 1745"/>
            </a:gdLst>
            <a:ahLst/>
            <a:cxnLst>
              <a:cxn ang="0">
                <a:pos x="T0" y="T1"/>
              </a:cxn>
              <a:cxn ang="0">
                <a:pos x="T2" y="T3"/>
              </a:cxn>
              <a:cxn ang="0">
                <a:pos x="T4" y="T5"/>
              </a:cxn>
              <a:cxn ang="0">
                <a:pos x="T6" y="T7"/>
              </a:cxn>
              <a:cxn ang="0">
                <a:pos x="T8" y="T9"/>
              </a:cxn>
            </a:cxnLst>
            <a:rect l="0" t="0" r="r" b="b"/>
            <a:pathLst>
              <a:path w="1131" h="1745">
                <a:moveTo>
                  <a:pt x="1131" y="1745"/>
                </a:moveTo>
                <a:lnTo>
                  <a:pt x="377" y="0"/>
                </a:lnTo>
                <a:lnTo>
                  <a:pt x="0" y="0"/>
                </a:lnTo>
                <a:lnTo>
                  <a:pt x="754" y="1745"/>
                </a:lnTo>
                <a:lnTo>
                  <a:pt x="1131" y="1745"/>
                </a:lnTo>
                <a:close/>
              </a:path>
            </a:pathLst>
          </a:custGeom>
          <a:solidFill>
            <a:srgbClr val="003466"/>
          </a:solidFill>
          <a:ln>
            <a:noFill/>
          </a:ln>
          <a:effectLst>
            <a:outerShdw blurRad="508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8" name="文本框 12">
            <a:extLst>
              <a:ext uri="{FF2B5EF4-FFF2-40B4-BE49-F238E27FC236}">
                <a16:creationId xmlns:a16="http://schemas.microsoft.com/office/drawing/2014/main" xmlns="" id="{88161F9D-A831-4CAD-9FAE-45AFF9004143}"/>
              </a:ext>
            </a:extLst>
          </p:cNvPr>
          <p:cNvSpPr txBox="1"/>
          <p:nvPr/>
        </p:nvSpPr>
        <p:spPr>
          <a:xfrm>
            <a:off x="5966656" y="1720072"/>
            <a:ext cx="5799746" cy="11079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accent1">
                    <a:lumMod val="50000"/>
                  </a:schemeClr>
                </a:solidFill>
                <a:cs typeface="+mn-ea"/>
                <a:sym typeface="+mn-lt"/>
              </a:rPr>
              <a:t>成本管理培训</a:t>
            </a:r>
          </a:p>
        </p:txBody>
      </p:sp>
      <p:sp>
        <p:nvSpPr>
          <p:cNvPr id="19" name="文本框 13">
            <a:extLst>
              <a:ext uri="{FF2B5EF4-FFF2-40B4-BE49-F238E27FC236}">
                <a16:creationId xmlns:a16="http://schemas.microsoft.com/office/drawing/2014/main" xmlns="" id="{0E95D5E2-AE16-4A86-8F6B-04376EEC26AE}"/>
              </a:ext>
            </a:extLst>
          </p:cNvPr>
          <p:cNvSpPr txBox="1"/>
          <p:nvPr/>
        </p:nvSpPr>
        <p:spPr>
          <a:xfrm>
            <a:off x="5998849" y="3051281"/>
            <a:ext cx="418737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chemeClr val="accent1">
                    <a:lumMod val="50000"/>
                  </a:schemeClr>
                </a:solidFill>
                <a:cs typeface="+mn-ea"/>
                <a:sym typeface="+mn-lt"/>
              </a:rPr>
              <a:t>成本分析与报告</a:t>
            </a:r>
          </a:p>
        </p:txBody>
      </p:sp>
      <p:cxnSp>
        <p:nvCxnSpPr>
          <p:cNvPr id="20" name="直接连接符 19">
            <a:extLst>
              <a:ext uri="{FF2B5EF4-FFF2-40B4-BE49-F238E27FC236}">
                <a16:creationId xmlns:a16="http://schemas.microsoft.com/office/drawing/2014/main" xmlns="" id="{31552AED-E5ED-4D31-B757-B916F9D4CF98}"/>
              </a:ext>
            </a:extLst>
          </p:cNvPr>
          <p:cNvCxnSpPr>
            <a:cxnSpLocks/>
          </p:cNvCxnSpPr>
          <p:nvPr/>
        </p:nvCxnSpPr>
        <p:spPr>
          <a:xfrm>
            <a:off x="6144709" y="3603456"/>
            <a:ext cx="2344234" cy="0"/>
          </a:xfrm>
          <a:prstGeom prst="line">
            <a:avLst/>
          </a:prstGeom>
          <a:ln>
            <a:solidFill>
              <a:srgbClr val="59707A"/>
            </a:solidFill>
          </a:ln>
        </p:spPr>
        <p:style>
          <a:lnRef idx="1">
            <a:schemeClr val="accent1"/>
          </a:lnRef>
          <a:fillRef idx="0">
            <a:schemeClr val="accent1"/>
          </a:fillRef>
          <a:effectRef idx="0">
            <a:schemeClr val="accent1"/>
          </a:effectRef>
          <a:fontRef idx="minor">
            <a:schemeClr val="tx1"/>
          </a:fontRef>
        </p:style>
      </p:cxnSp>
      <p:sp>
        <p:nvSpPr>
          <p:cNvPr id="21" name="文本框 15">
            <a:extLst>
              <a:ext uri="{FF2B5EF4-FFF2-40B4-BE49-F238E27FC236}">
                <a16:creationId xmlns:a16="http://schemas.microsoft.com/office/drawing/2014/main" xmlns="" id="{CD6E7B29-0ED3-4FD0-9655-A5954EA93A53}"/>
              </a:ext>
            </a:extLst>
          </p:cNvPr>
          <p:cNvSpPr txBox="1"/>
          <p:nvPr/>
        </p:nvSpPr>
        <p:spPr>
          <a:xfrm>
            <a:off x="6056124" y="3770326"/>
            <a:ext cx="4909280"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accent1">
                    <a:lumMod val="50000"/>
                  </a:schemeClr>
                </a:solidFill>
                <a:cs typeface="+mn-ea"/>
                <a:sym typeface="+mn-lt"/>
              </a:rPr>
              <a:t>适用于财务、出纳培训；财务机构培训</a:t>
            </a:r>
            <a:r>
              <a:rPr lang="en-US" altLang="zh-CN" sz="1400" dirty="0">
                <a:solidFill>
                  <a:schemeClr val="accent1">
                    <a:lumMod val="50000"/>
                  </a:schemeClr>
                </a:solidFill>
                <a:cs typeface="+mn-ea"/>
                <a:sym typeface="+mn-lt"/>
              </a:rPr>
              <a:t>PPT</a:t>
            </a:r>
            <a:r>
              <a:rPr lang="zh-CN" altLang="en-US" sz="1400" dirty="0">
                <a:solidFill>
                  <a:schemeClr val="accent1">
                    <a:lumMod val="50000"/>
                  </a:schemeClr>
                </a:solidFill>
                <a:cs typeface="+mn-ea"/>
                <a:sym typeface="+mn-lt"/>
              </a:rPr>
              <a:t>模板</a:t>
            </a:r>
          </a:p>
        </p:txBody>
      </p:sp>
      <p:sp>
        <p:nvSpPr>
          <p:cNvPr id="22" name="文本框 16">
            <a:extLst>
              <a:ext uri="{FF2B5EF4-FFF2-40B4-BE49-F238E27FC236}">
                <a16:creationId xmlns:a16="http://schemas.microsoft.com/office/drawing/2014/main" xmlns="" id="{3AA71262-035F-4713-98FB-A10F098347E5}"/>
              </a:ext>
            </a:extLst>
          </p:cNvPr>
          <p:cNvSpPr txBox="1"/>
          <p:nvPr/>
        </p:nvSpPr>
        <p:spPr>
          <a:xfrm>
            <a:off x="6017899" y="4589893"/>
            <a:ext cx="472350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accent1">
                    <a:lumMod val="50000"/>
                  </a:schemeClr>
                </a:solidFill>
                <a:cs typeface="+mn-ea"/>
                <a:sym typeface="+mn-lt"/>
              </a:rPr>
              <a:t>汇报人</a:t>
            </a:r>
            <a:r>
              <a:rPr lang="zh-CN" altLang="en-US" sz="2000" b="1" dirty="0" smtClean="0">
                <a:solidFill>
                  <a:schemeClr val="accent1">
                    <a:lumMod val="50000"/>
                  </a:schemeClr>
                </a:solidFill>
                <a:cs typeface="+mn-ea"/>
                <a:sym typeface="+mn-lt"/>
              </a:rPr>
              <a:t>：</a:t>
            </a:r>
            <a:r>
              <a:rPr lang="zh-CN" altLang="en-US" sz="2000" b="1" dirty="0">
                <a:solidFill>
                  <a:schemeClr val="accent1">
                    <a:lumMod val="50000"/>
                  </a:schemeClr>
                </a:solidFill>
                <a:cs typeface="+mn-ea"/>
                <a:sym typeface="+mn-lt"/>
              </a:rPr>
              <a:t>优</a:t>
            </a:r>
            <a:r>
              <a:rPr lang="zh-CN" altLang="en-US" sz="2000" b="1" dirty="0" smtClean="0">
                <a:solidFill>
                  <a:schemeClr val="accent1">
                    <a:lumMod val="50000"/>
                  </a:schemeClr>
                </a:solidFill>
                <a:cs typeface="+mn-ea"/>
                <a:sym typeface="+mn-lt"/>
              </a:rPr>
              <a:t>品</a:t>
            </a:r>
            <a:r>
              <a:rPr lang="en-US" altLang="zh-CN" sz="2000" b="1" dirty="0" smtClean="0">
                <a:solidFill>
                  <a:schemeClr val="accent1">
                    <a:lumMod val="50000"/>
                  </a:schemeClr>
                </a:solidFill>
                <a:cs typeface="+mn-ea"/>
                <a:sym typeface="+mn-lt"/>
              </a:rPr>
              <a:t>PPT</a:t>
            </a:r>
            <a:r>
              <a:rPr lang="zh-CN" altLang="en-US" sz="2000" b="1" dirty="0" smtClean="0">
                <a:solidFill>
                  <a:schemeClr val="accent1">
                    <a:lumMod val="50000"/>
                  </a:schemeClr>
                </a:solidFill>
                <a:cs typeface="+mn-ea"/>
                <a:sym typeface="+mn-lt"/>
              </a:rPr>
              <a:t>     时</a:t>
            </a:r>
            <a:r>
              <a:rPr lang="zh-CN" altLang="en-US" sz="2000" b="1" dirty="0">
                <a:solidFill>
                  <a:schemeClr val="accent1">
                    <a:lumMod val="50000"/>
                  </a:schemeClr>
                </a:solidFill>
                <a:cs typeface="+mn-ea"/>
                <a:sym typeface="+mn-lt"/>
              </a:rPr>
              <a:t>间：</a:t>
            </a:r>
            <a:r>
              <a:rPr lang="en-US" altLang="zh-CN" sz="2000" b="1" dirty="0" smtClean="0">
                <a:solidFill>
                  <a:schemeClr val="accent1">
                    <a:lumMod val="50000"/>
                  </a:schemeClr>
                </a:solidFill>
                <a:cs typeface="+mn-ea"/>
                <a:sym typeface="+mn-lt"/>
              </a:rPr>
              <a:t>20XX</a:t>
            </a:r>
            <a:r>
              <a:rPr lang="zh-CN" altLang="en-US" sz="2000" b="1" dirty="0" smtClean="0">
                <a:solidFill>
                  <a:schemeClr val="accent1">
                    <a:lumMod val="50000"/>
                  </a:schemeClr>
                </a:solidFill>
                <a:cs typeface="+mn-ea"/>
                <a:sym typeface="+mn-lt"/>
              </a:rPr>
              <a:t>年</a:t>
            </a:r>
            <a:endParaRPr lang="zh-CN" altLang="en-US" sz="2000" b="1" dirty="0">
              <a:solidFill>
                <a:schemeClr val="accent1">
                  <a:lumMod val="50000"/>
                </a:schemeClr>
              </a:solidFill>
              <a:cs typeface="+mn-ea"/>
              <a:sym typeface="+mn-lt"/>
            </a:endParaRPr>
          </a:p>
        </p:txBody>
      </p:sp>
      <p:sp>
        <p:nvSpPr>
          <p:cNvPr id="25" name="文本框 24">
            <a:extLst>
              <a:ext uri="{FF2B5EF4-FFF2-40B4-BE49-F238E27FC236}">
                <a16:creationId xmlns:a16="http://schemas.microsoft.com/office/drawing/2014/main" xmlns="" id="{85788179-BE4E-4D46-ADD7-55D248251B2A}"/>
              </a:ext>
            </a:extLst>
          </p:cNvPr>
          <p:cNvSpPr txBox="1"/>
          <p:nvPr/>
        </p:nvSpPr>
        <p:spPr>
          <a:xfrm>
            <a:off x="10693386" y="232787"/>
            <a:ext cx="1296610" cy="523220"/>
          </a:xfrm>
          <a:prstGeom prst="rect">
            <a:avLst/>
          </a:prstGeom>
          <a:noFill/>
        </p:spPr>
        <p:txBody>
          <a:bodyPr wrap="square" rtlCol="0">
            <a:spAutoFit/>
          </a:bodyPr>
          <a:lstStyle/>
          <a:p>
            <a:r>
              <a:rPr lang="en-US" altLang="zh-CN" sz="2800" dirty="0">
                <a:solidFill>
                  <a:srgbClr val="395B77"/>
                </a:solidFill>
                <a:cs typeface="+mn-ea"/>
                <a:sym typeface="+mn-lt"/>
              </a:rPr>
              <a:t>LOGO</a:t>
            </a:r>
            <a:endParaRPr lang="zh-CN" altLang="en-US" sz="2800" dirty="0">
              <a:solidFill>
                <a:srgbClr val="395B77"/>
              </a:solidFill>
              <a:cs typeface="+mn-ea"/>
              <a:sym typeface="+mn-lt"/>
            </a:endParaRPr>
          </a:p>
        </p:txBody>
      </p:sp>
    </p:spTree>
    <p:extLst>
      <p:ext uri="{BB962C8B-B14F-4D97-AF65-F5344CB8AC3E}">
        <p14:creationId xmlns:p14="http://schemas.microsoft.com/office/powerpoint/2010/main" val="630517666"/>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1000"/>
                                        <p:tgtEl>
                                          <p:spTgt spid="2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1000"/>
                                        <p:tgtEl>
                                          <p:spTgt spid="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1000"/>
                                        <p:tgtEl>
                                          <p:spTgt spid="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1000"/>
                                        <p:tgtEl>
                                          <p:spTgt spid="17"/>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1000"/>
                                        <p:tgtEl>
                                          <p:spTgt spid="11"/>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1000"/>
                                        <p:tgtEl>
                                          <p:spTgt spid="12"/>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1000"/>
                                        <p:tgtEl>
                                          <p:spTgt spid="14"/>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1000"/>
                                        <p:tgtEl>
                                          <p:spTgt spid="13"/>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fltVal val="0"/>
                                          </p:val>
                                        </p:tav>
                                        <p:tav tm="100000">
                                          <p:val>
                                            <p:strVal val="#ppt_w"/>
                                          </p:val>
                                        </p:tav>
                                      </p:tavLst>
                                    </p:anim>
                                    <p:anim calcmode="lin" valueType="num">
                                      <p:cBhvr>
                                        <p:cTn id="37" dur="1000" fill="hold"/>
                                        <p:tgtEl>
                                          <p:spTgt spid="18"/>
                                        </p:tgtEl>
                                        <p:attrNameLst>
                                          <p:attrName>ppt_h</p:attrName>
                                        </p:attrNameLst>
                                      </p:cBhvr>
                                      <p:tavLst>
                                        <p:tav tm="0">
                                          <p:val>
                                            <p:fltVal val="0"/>
                                          </p:val>
                                        </p:tav>
                                        <p:tav tm="100000">
                                          <p:val>
                                            <p:strVal val="#ppt_h"/>
                                          </p:val>
                                        </p:tav>
                                      </p:tavLst>
                                    </p:anim>
                                    <p:animEffect transition="in" filter="fade">
                                      <p:cBhvr>
                                        <p:cTn id="38" dur="1000"/>
                                        <p:tgtEl>
                                          <p:spTgt spid="18"/>
                                        </p:tgtEl>
                                      </p:cBhvr>
                                    </p:animEffect>
                                  </p:childTnLst>
                                </p:cTn>
                              </p:par>
                            </p:childTnLst>
                          </p:cTn>
                        </p:par>
                        <p:par>
                          <p:cTn id="39" fill="hold">
                            <p:stCondLst>
                              <p:cond delay="3000"/>
                            </p:stCondLst>
                            <p:childTnLst>
                              <p:par>
                                <p:cTn id="40" presetID="42" presetClass="entr" presetSubtype="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1" grpId="0" animBg="1"/>
      <p:bldP spid="12" grpId="0" animBg="1"/>
      <p:bldP spid="13" grpId="0" animBg="1"/>
      <p:bldP spid="14" grpId="0" animBg="1"/>
      <p:bldP spid="17" grpId="0" animBg="1"/>
      <p:bldP spid="18" grpId="0"/>
      <p:bldP spid="19" grpId="0"/>
      <p:bldP spid="21" grpId="0"/>
      <p:bldP spid="22"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295636" y="60172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
        <p:nvSpPr>
          <p:cNvPr id="33" name="文本框 32">
            <a:extLst>
              <a:ext uri="{FF2B5EF4-FFF2-40B4-BE49-F238E27FC236}">
                <a16:creationId xmlns:a16="http://schemas.microsoft.com/office/drawing/2014/main" xmlns="" id="{7ACCBB2B-7E7C-4A3A-BF76-F212FD87C06C}"/>
              </a:ext>
            </a:extLst>
          </p:cNvPr>
          <p:cNvSpPr txBox="1"/>
          <p:nvPr/>
        </p:nvSpPr>
        <p:spPr>
          <a:xfrm>
            <a:off x="8056371" y="1549551"/>
            <a:ext cx="3211167" cy="1015663"/>
          </a:xfrm>
          <a:prstGeom prst="rect">
            <a:avLst/>
          </a:prstGeom>
          <a:noFill/>
        </p:spPr>
        <p:txBody>
          <a:bodyPr wrap="square" rtlCol="0">
            <a:spAutoFit/>
          </a:bodyPr>
          <a:lstStyle/>
          <a:p>
            <a:pPr>
              <a:lnSpc>
                <a:spcPct val="125000"/>
              </a:lnSpc>
            </a:pPr>
            <a:r>
              <a:rPr lang="zh-CN" altLang="en-US" sz="1200" dirty="0">
                <a:cs typeface="+mn-ea"/>
                <a:sym typeface="+mn-lt"/>
              </a:rPr>
              <a:t>是指企业建立时的先天条件给企业成本带来的影响，如企业设置的地点和资源条件，生产规模和技术装配生产，生产的专业化和协作情况等。</a:t>
            </a:r>
          </a:p>
        </p:txBody>
      </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16" name="矩形 15">
            <a:extLst>
              <a:ext uri="{FF2B5EF4-FFF2-40B4-BE49-F238E27FC236}">
                <a16:creationId xmlns:a16="http://schemas.microsoft.com/office/drawing/2014/main" xmlns="" id="{88FB3978-3423-4FBF-B9C9-778148E58345}"/>
              </a:ext>
            </a:extLst>
          </p:cNvPr>
          <p:cNvSpPr/>
          <p:nvPr/>
        </p:nvSpPr>
        <p:spPr>
          <a:xfrm>
            <a:off x="719917" y="1434780"/>
            <a:ext cx="5093271"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影响成本变动的因素</a:t>
            </a:r>
          </a:p>
        </p:txBody>
      </p:sp>
      <p:sp>
        <p:nvSpPr>
          <p:cNvPr id="15" name="ïs1iḓê">
            <a:extLst>
              <a:ext uri="{FF2B5EF4-FFF2-40B4-BE49-F238E27FC236}">
                <a16:creationId xmlns:a16="http://schemas.microsoft.com/office/drawing/2014/main" xmlns="" id="{9F98A1F3-14CF-4AB8-B21C-0E2C08BBB199}"/>
              </a:ext>
            </a:extLst>
          </p:cNvPr>
          <p:cNvSpPr/>
          <p:nvPr/>
        </p:nvSpPr>
        <p:spPr>
          <a:xfrm>
            <a:off x="6375046" y="1234475"/>
            <a:ext cx="1463728" cy="1391683"/>
          </a:xfrm>
          <a:prstGeom prst="rect">
            <a:avLst/>
          </a:prstGeom>
          <a:solidFill>
            <a:schemeClr val="accent1"/>
          </a:solidFill>
          <a:ln w="254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17" name="iṡ1ídê">
            <a:extLst>
              <a:ext uri="{FF2B5EF4-FFF2-40B4-BE49-F238E27FC236}">
                <a16:creationId xmlns:a16="http://schemas.microsoft.com/office/drawing/2014/main" xmlns="" id="{55822675-76E6-494E-AA80-B8F5D5FCF262}"/>
              </a:ext>
            </a:extLst>
          </p:cNvPr>
          <p:cNvSpPr txBox="1"/>
          <p:nvPr/>
        </p:nvSpPr>
        <p:spPr>
          <a:xfrm>
            <a:off x="8056371" y="1180219"/>
            <a:ext cx="3211168" cy="369332"/>
          </a:xfrm>
          <a:prstGeom prst="rect">
            <a:avLst/>
          </a:prstGeom>
          <a:noFill/>
        </p:spPr>
        <p:txBody>
          <a:bodyPr wrap="square" rtlCol="0">
            <a:spAutoFit/>
          </a:bodyPr>
          <a:lstStyle/>
          <a:p>
            <a:r>
              <a:rPr lang="zh-CN" altLang="en-US" b="1" dirty="0">
                <a:cs typeface="+mn-ea"/>
                <a:sym typeface="+mn-lt"/>
              </a:rPr>
              <a:t>建厂时形成的固有因素</a:t>
            </a:r>
          </a:p>
        </p:txBody>
      </p:sp>
      <p:sp>
        <p:nvSpPr>
          <p:cNvPr id="19" name="îṩľîdê">
            <a:extLst>
              <a:ext uri="{FF2B5EF4-FFF2-40B4-BE49-F238E27FC236}">
                <a16:creationId xmlns:a16="http://schemas.microsoft.com/office/drawing/2014/main" xmlns="" id="{994BA91D-A391-439E-AC5F-9F563D8246B9}"/>
              </a:ext>
            </a:extLst>
          </p:cNvPr>
          <p:cNvSpPr/>
          <p:nvPr/>
        </p:nvSpPr>
        <p:spPr>
          <a:xfrm>
            <a:off x="6846295" y="1673221"/>
            <a:ext cx="521228" cy="514191"/>
          </a:xfrm>
          <a:custGeom>
            <a:avLst/>
            <a:gdLst>
              <a:gd name="connsiteX0" fmla="*/ 381864 w 533400"/>
              <a:gd name="connsiteY0" fmla="*/ 621 h 533400"/>
              <a:gd name="connsiteX1" fmla="*/ 381864 w 533400"/>
              <a:gd name="connsiteY1" fmla="*/ 114921 h 533400"/>
              <a:gd name="connsiteX2" fmla="*/ 534264 w 533400"/>
              <a:gd name="connsiteY2" fmla="*/ 114921 h 533400"/>
              <a:gd name="connsiteX3" fmla="*/ 534264 w 533400"/>
              <a:gd name="connsiteY3" fmla="*/ 419721 h 533400"/>
              <a:gd name="connsiteX4" fmla="*/ 381864 w 533400"/>
              <a:gd name="connsiteY4" fmla="*/ 419721 h 533400"/>
              <a:gd name="connsiteX5" fmla="*/ 381864 w 533400"/>
              <a:gd name="connsiteY5" fmla="*/ 534021 h 533400"/>
              <a:gd name="connsiteX6" fmla="*/ 153264 w 533400"/>
              <a:gd name="connsiteY6" fmla="*/ 534021 h 533400"/>
              <a:gd name="connsiteX7" fmla="*/ 153264 w 533400"/>
              <a:gd name="connsiteY7" fmla="*/ 419721 h 533400"/>
              <a:gd name="connsiteX8" fmla="*/ 864 w 533400"/>
              <a:gd name="connsiteY8" fmla="*/ 419721 h 533400"/>
              <a:gd name="connsiteX9" fmla="*/ 864 w 533400"/>
              <a:gd name="connsiteY9" fmla="*/ 182549 h 533400"/>
              <a:gd name="connsiteX10" fmla="*/ 63729 w 533400"/>
              <a:gd name="connsiteY10" fmla="*/ 114921 h 533400"/>
              <a:gd name="connsiteX11" fmla="*/ 153264 w 533400"/>
              <a:gd name="connsiteY11" fmla="*/ 114921 h 533400"/>
              <a:gd name="connsiteX12" fmla="*/ 153264 w 533400"/>
              <a:gd name="connsiteY12" fmla="*/ 621 h 533400"/>
              <a:gd name="connsiteX13" fmla="*/ 381864 w 533400"/>
              <a:gd name="connsiteY13" fmla="*/ 621 h 533400"/>
              <a:gd name="connsiteX14" fmla="*/ 362814 w 533400"/>
              <a:gd name="connsiteY14" fmla="*/ 286371 h 533400"/>
              <a:gd name="connsiteX15" fmla="*/ 172314 w 533400"/>
              <a:gd name="connsiteY15" fmla="*/ 286371 h 533400"/>
              <a:gd name="connsiteX16" fmla="*/ 172314 w 533400"/>
              <a:gd name="connsiteY16" fmla="*/ 514971 h 533400"/>
              <a:gd name="connsiteX17" fmla="*/ 362814 w 533400"/>
              <a:gd name="connsiteY17" fmla="*/ 514971 h 533400"/>
              <a:gd name="connsiteX18" fmla="*/ 362814 w 533400"/>
              <a:gd name="connsiteY18" fmla="*/ 286371 h 533400"/>
              <a:gd name="connsiteX19" fmla="*/ 515214 w 533400"/>
              <a:gd name="connsiteY19" fmla="*/ 133971 h 533400"/>
              <a:gd name="connsiteX20" fmla="*/ 71349 w 533400"/>
              <a:gd name="connsiteY20" fmla="*/ 133971 h 533400"/>
              <a:gd name="connsiteX21" fmla="*/ 19914 w 533400"/>
              <a:gd name="connsiteY21" fmla="*/ 190169 h 533400"/>
              <a:gd name="connsiteX22" fmla="*/ 19914 w 533400"/>
              <a:gd name="connsiteY22" fmla="*/ 400671 h 533400"/>
              <a:gd name="connsiteX23" fmla="*/ 153264 w 533400"/>
              <a:gd name="connsiteY23" fmla="*/ 400671 h 533400"/>
              <a:gd name="connsiteX24" fmla="*/ 153264 w 533400"/>
              <a:gd name="connsiteY24" fmla="*/ 267321 h 533400"/>
              <a:gd name="connsiteX25" fmla="*/ 381864 w 533400"/>
              <a:gd name="connsiteY25" fmla="*/ 267321 h 533400"/>
              <a:gd name="connsiteX26" fmla="*/ 381864 w 533400"/>
              <a:gd name="connsiteY26" fmla="*/ 400671 h 533400"/>
              <a:gd name="connsiteX27" fmla="*/ 515214 w 533400"/>
              <a:gd name="connsiteY27" fmla="*/ 400671 h 533400"/>
              <a:gd name="connsiteX28" fmla="*/ 515214 w 533400"/>
              <a:gd name="connsiteY28" fmla="*/ 133971 h 533400"/>
              <a:gd name="connsiteX29" fmla="*/ 462827 w 533400"/>
              <a:gd name="connsiteY29" fmla="*/ 172071 h 533400"/>
              <a:gd name="connsiteX30" fmla="*/ 477114 w 533400"/>
              <a:gd name="connsiteY30" fmla="*/ 186359 h 533400"/>
              <a:gd name="connsiteX31" fmla="*/ 462827 w 533400"/>
              <a:gd name="connsiteY31" fmla="*/ 200646 h 533400"/>
              <a:gd name="connsiteX32" fmla="*/ 448539 w 533400"/>
              <a:gd name="connsiteY32" fmla="*/ 186359 h 533400"/>
              <a:gd name="connsiteX33" fmla="*/ 462827 w 533400"/>
              <a:gd name="connsiteY33" fmla="*/ 172071 h 533400"/>
              <a:gd name="connsiteX34" fmla="*/ 362814 w 533400"/>
              <a:gd name="connsiteY34" fmla="*/ 19671 h 533400"/>
              <a:gd name="connsiteX35" fmla="*/ 172314 w 533400"/>
              <a:gd name="connsiteY35" fmla="*/ 19671 h 533400"/>
              <a:gd name="connsiteX36" fmla="*/ 172314 w 533400"/>
              <a:gd name="connsiteY36" fmla="*/ 114921 h 533400"/>
              <a:gd name="connsiteX37" fmla="*/ 362814 w 533400"/>
              <a:gd name="connsiteY37" fmla="*/ 114921 h 533400"/>
              <a:gd name="connsiteX38" fmla="*/ 362814 w 533400"/>
              <a:gd name="connsiteY38" fmla="*/ 196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33400" h="533400">
                <a:moveTo>
                  <a:pt x="381864" y="621"/>
                </a:moveTo>
                <a:lnTo>
                  <a:pt x="381864" y="114921"/>
                </a:lnTo>
                <a:lnTo>
                  <a:pt x="534264" y="114921"/>
                </a:lnTo>
                <a:lnTo>
                  <a:pt x="534264" y="419721"/>
                </a:lnTo>
                <a:lnTo>
                  <a:pt x="381864" y="419721"/>
                </a:lnTo>
                <a:lnTo>
                  <a:pt x="381864" y="534021"/>
                </a:lnTo>
                <a:lnTo>
                  <a:pt x="153264" y="534021"/>
                </a:lnTo>
                <a:lnTo>
                  <a:pt x="153264" y="419721"/>
                </a:lnTo>
                <a:lnTo>
                  <a:pt x="864" y="419721"/>
                </a:lnTo>
                <a:lnTo>
                  <a:pt x="864" y="182549"/>
                </a:lnTo>
                <a:lnTo>
                  <a:pt x="63729" y="114921"/>
                </a:lnTo>
                <a:lnTo>
                  <a:pt x="153264" y="114921"/>
                </a:lnTo>
                <a:lnTo>
                  <a:pt x="153264" y="621"/>
                </a:lnTo>
                <a:lnTo>
                  <a:pt x="381864" y="621"/>
                </a:lnTo>
                <a:close/>
                <a:moveTo>
                  <a:pt x="362814" y="286371"/>
                </a:moveTo>
                <a:lnTo>
                  <a:pt x="172314" y="286371"/>
                </a:lnTo>
                <a:lnTo>
                  <a:pt x="172314" y="514971"/>
                </a:lnTo>
                <a:lnTo>
                  <a:pt x="362814" y="514971"/>
                </a:lnTo>
                <a:lnTo>
                  <a:pt x="362814" y="286371"/>
                </a:lnTo>
                <a:close/>
                <a:moveTo>
                  <a:pt x="515214" y="133971"/>
                </a:moveTo>
                <a:lnTo>
                  <a:pt x="71349" y="133971"/>
                </a:lnTo>
                <a:lnTo>
                  <a:pt x="19914" y="190169"/>
                </a:lnTo>
                <a:lnTo>
                  <a:pt x="19914" y="400671"/>
                </a:lnTo>
                <a:lnTo>
                  <a:pt x="153264" y="400671"/>
                </a:lnTo>
                <a:lnTo>
                  <a:pt x="153264" y="267321"/>
                </a:lnTo>
                <a:lnTo>
                  <a:pt x="381864" y="267321"/>
                </a:lnTo>
                <a:lnTo>
                  <a:pt x="381864" y="400671"/>
                </a:lnTo>
                <a:lnTo>
                  <a:pt x="515214" y="400671"/>
                </a:lnTo>
                <a:lnTo>
                  <a:pt x="515214" y="133971"/>
                </a:lnTo>
                <a:close/>
                <a:moveTo>
                  <a:pt x="462827" y="172071"/>
                </a:moveTo>
                <a:cubicBezTo>
                  <a:pt x="470446" y="172071"/>
                  <a:pt x="477114" y="178739"/>
                  <a:pt x="477114" y="186359"/>
                </a:cubicBezTo>
                <a:cubicBezTo>
                  <a:pt x="477114" y="193979"/>
                  <a:pt x="470446" y="200646"/>
                  <a:pt x="462827" y="200646"/>
                </a:cubicBezTo>
                <a:cubicBezTo>
                  <a:pt x="455207" y="200646"/>
                  <a:pt x="448539" y="193979"/>
                  <a:pt x="448539" y="186359"/>
                </a:cubicBezTo>
                <a:cubicBezTo>
                  <a:pt x="448539" y="178739"/>
                  <a:pt x="455207" y="172071"/>
                  <a:pt x="462827" y="172071"/>
                </a:cubicBezTo>
                <a:close/>
                <a:moveTo>
                  <a:pt x="362814" y="19671"/>
                </a:moveTo>
                <a:lnTo>
                  <a:pt x="172314" y="19671"/>
                </a:lnTo>
                <a:lnTo>
                  <a:pt x="172314" y="114921"/>
                </a:lnTo>
                <a:lnTo>
                  <a:pt x="362814" y="114921"/>
                </a:lnTo>
                <a:lnTo>
                  <a:pt x="362814" y="19671"/>
                </a:lnTo>
                <a:close/>
              </a:path>
            </a:pathLst>
          </a:custGeom>
          <a:solidFill>
            <a:schemeClr val="bg1"/>
          </a:solidFill>
          <a:ln w="9525" cap="flat">
            <a:noFill/>
            <a:prstDash val="solid"/>
            <a:miter/>
          </a:ln>
        </p:spPr>
        <p:txBody>
          <a:bodyPr rtlCol="0" anchor="ctr"/>
          <a:lstStyle/>
          <a:p>
            <a:endParaRPr lang="zh-CN" altLang="en-US">
              <a:cs typeface="+mn-ea"/>
              <a:sym typeface="+mn-lt"/>
            </a:endParaRPr>
          </a:p>
        </p:txBody>
      </p:sp>
      <p:sp>
        <p:nvSpPr>
          <p:cNvPr id="20" name="îš1iḓé">
            <a:extLst>
              <a:ext uri="{FF2B5EF4-FFF2-40B4-BE49-F238E27FC236}">
                <a16:creationId xmlns:a16="http://schemas.microsoft.com/office/drawing/2014/main" xmlns="" id="{835AB688-ABE0-418D-A79C-7288BF286905}"/>
              </a:ext>
            </a:extLst>
          </p:cNvPr>
          <p:cNvSpPr/>
          <p:nvPr/>
        </p:nvSpPr>
        <p:spPr>
          <a:xfrm>
            <a:off x="6375046" y="3040533"/>
            <a:ext cx="1463728" cy="1391683"/>
          </a:xfrm>
          <a:prstGeom prst="rect">
            <a:avLst/>
          </a:prstGeom>
          <a:solidFill>
            <a:schemeClr val="accent1">
              <a:lumMod val="60000"/>
              <a:lumOff val="40000"/>
            </a:schemeClr>
          </a:solidFill>
          <a:ln w="254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21" name="îšļîḓè">
            <a:extLst>
              <a:ext uri="{FF2B5EF4-FFF2-40B4-BE49-F238E27FC236}">
                <a16:creationId xmlns:a16="http://schemas.microsoft.com/office/drawing/2014/main" xmlns="" id="{0398B72C-83C0-4DA0-9394-57CD2B9242B0}"/>
              </a:ext>
            </a:extLst>
          </p:cNvPr>
          <p:cNvSpPr txBox="1"/>
          <p:nvPr/>
        </p:nvSpPr>
        <p:spPr>
          <a:xfrm>
            <a:off x="8056371" y="2986278"/>
            <a:ext cx="3211168" cy="369332"/>
          </a:xfrm>
          <a:prstGeom prst="rect">
            <a:avLst/>
          </a:prstGeom>
          <a:noFill/>
        </p:spPr>
        <p:txBody>
          <a:bodyPr wrap="square" rtlCol="0">
            <a:spAutoFit/>
          </a:bodyPr>
          <a:lstStyle/>
          <a:p>
            <a:r>
              <a:rPr lang="zh-CN" altLang="en-US" b="1" dirty="0">
                <a:cs typeface="+mn-ea"/>
                <a:sym typeface="+mn-lt"/>
              </a:rPr>
              <a:t>国民经济因素</a:t>
            </a:r>
          </a:p>
        </p:txBody>
      </p:sp>
      <p:sp>
        <p:nvSpPr>
          <p:cNvPr id="23" name="ïṩļiḓê">
            <a:extLst>
              <a:ext uri="{FF2B5EF4-FFF2-40B4-BE49-F238E27FC236}">
                <a16:creationId xmlns:a16="http://schemas.microsoft.com/office/drawing/2014/main" xmlns="" id="{EBE08A7E-39CD-43AB-8CE4-A60CDEDFDA8C}"/>
              </a:ext>
            </a:extLst>
          </p:cNvPr>
          <p:cNvSpPr/>
          <p:nvPr/>
        </p:nvSpPr>
        <p:spPr>
          <a:xfrm>
            <a:off x="6375046" y="4846592"/>
            <a:ext cx="1463728" cy="1391683"/>
          </a:xfrm>
          <a:prstGeom prst="rect">
            <a:avLst/>
          </a:prstGeom>
          <a:solidFill>
            <a:schemeClr val="accent1">
              <a:lumMod val="40000"/>
              <a:lumOff val="60000"/>
            </a:schemeClr>
          </a:solidFill>
          <a:ln w="254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24" name="î$lïḋé">
            <a:extLst>
              <a:ext uri="{FF2B5EF4-FFF2-40B4-BE49-F238E27FC236}">
                <a16:creationId xmlns:a16="http://schemas.microsoft.com/office/drawing/2014/main" xmlns="" id="{C1D31BF5-69F7-4F74-84DB-128A1588D5AA}"/>
              </a:ext>
            </a:extLst>
          </p:cNvPr>
          <p:cNvSpPr txBox="1"/>
          <p:nvPr/>
        </p:nvSpPr>
        <p:spPr>
          <a:xfrm>
            <a:off x="8056371" y="4792337"/>
            <a:ext cx="3211168" cy="369332"/>
          </a:xfrm>
          <a:prstGeom prst="rect">
            <a:avLst/>
          </a:prstGeom>
          <a:noFill/>
        </p:spPr>
        <p:txBody>
          <a:bodyPr wrap="square" rtlCol="0">
            <a:spAutoFit/>
          </a:bodyPr>
          <a:lstStyle/>
          <a:p>
            <a:r>
              <a:rPr lang="zh-CN" altLang="en-US" b="1" dirty="0">
                <a:cs typeface="+mn-ea"/>
                <a:sym typeface="+mn-lt"/>
              </a:rPr>
              <a:t>技术原因</a:t>
            </a:r>
          </a:p>
        </p:txBody>
      </p:sp>
      <p:sp>
        <p:nvSpPr>
          <p:cNvPr id="27" name="íṡ1íḍè">
            <a:extLst>
              <a:ext uri="{FF2B5EF4-FFF2-40B4-BE49-F238E27FC236}">
                <a16:creationId xmlns:a16="http://schemas.microsoft.com/office/drawing/2014/main" xmlns="" id="{239CF509-8C4A-4EF1-9444-DE26F6EE3A49}"/>
              </a:ext>
            </a:extLst>
          </p:cNvPr>
          <p:cNvSpPr/>
          <p:nvPr/>
        </p:nvSpPr>
        <p:spPr>
          <a:xfrm>
            <a:off x="6840210" y="3517299"/>
            <a:ext cx="533400" cy="438150"/>
          </a:xfrm>
          <a:custGeom>
            <a:avLst/>
            <a:gdLst>
              <a:gd name="connsiteX0" fmla="*/ 534392 w 533400"/>
              <a:gd name="connsiteY0" fmla="*/ 621 h 438150"/>
              <a:gd name="connsiteX1" fmla="*/ 534392 w 533400"/>
              <a:gd name="connsiteY1" fmla="*/ 372096 h 438150"/>
              <a:gd name="connsiteX2" fmla="*/ 204827 w 533400"/>
              <a:gd name="connsiteY2" fmla="*/ 372096 h 438150"/>
              <a:gd name="connsiteX3" fmla="*/ 115292 w 533400"/>
              <a:gd name="connsiteY3" fmla="*/ 438771 h 438150"/>
              <a:gd name="connsiteX4" fmla="*/ 115292 w 533400"/>
              <a:gd name="connsiteY4" fmla="*/ 372096 h 438150"/>
              <a:gd name="connsiteX5" fmla="*/ 992 w 533400"/>
              <a:gd name="connsiteY5" fmla="*/ 372096 h 438150"/>
              <a:gd name="connsiteX6" fmla="*/ 992 w 533400"/>
              <a:gd name="connsiteY6" fmla="*/ 621 h 438150"/>
              <a:gd name="connsiteX7" fmla="*/ 534392 w 533400"/>
              <a:gd name="connsiteY7" fmla="*/ 621 h 438150"/>
              <a:gd name="connsiteX8" fmla="*/ 515342 w 533400"/>
              <a:gd name="connsiteY8" fmla="*/ 19671 h 438150"/>
              <a:gd name="connsiteX9" fmla="*/ 20042 w 533400"/>
              <a:gd name="connsiteY9" fmla="*/ 19671 h 438150"/>
              <a:gd name="connsiteX10" fmla="*/ 20042 w 533400"/>
              <a:gd name="connsiteY10" fmla="*/ 353046 h 438150"/>
              <a:gd name="connsiteX11" fmla="*/ 134342 w 533400"/>
              <a:gd name="connsiteY11" fmla="*/ 353046 h 438150"/>
              <a:gd name="connsiteX12" fmla="*/ 134342 w 533400"/>
              <a:gd name="connsiteY12" fmla="*/ 400671 h 438150"/>
              <a:gd name="connsiteX13" fmla="*/ 198160 w 533400"/>
              <a:gd name="connsiteY13" fmla="*/ 353046 h 438150"/>
              <a:gd name="connsiteX14" fmla="*/ 515342 w 533400"/>
              <a:gd name="connsiteY14" fmla="*/ 353046 h 438150"/>
              <a:gd name="connsiteX15" fmla="*/ 515342 w 533400"/>
              <a:gd name="connsiteY15" fmla="*/ 19671 h 438150"/>
              <a:gd name="connsiteX16" fmla="*/ 134342 w 533400"/>
              <a:gd name="connsiteY16" fmla="*/ 143496 h 438150"/>
              <a:gd name="connsiteX17" fmla="*/ 177205 w 533400"/>
              <a:gd name="connsiteY17" fmla="*/ 186359 h 438150"/>
              <a:gd name="connsiteX18" fmla="*/ 134342 w 533400"/>
              <a:gd name="connsiteY18" fmla="*/ 229221 h 438150"/>
              <a:gd name="connsiteX19" fmla="*/ 91480 w 533400"/>
              <a:gd name="connsiteY19" fmla="*/ 186359 h 438150"/>
              <a:gd name="connsiteX20" fmla="*/ 134342 w 533400"/>
              <a:gd name="connsiteY20" fmla="*/ 143496 h 438150"/>
              <a:gd name="connsiteX21" fmla="*/ 267692 w 533400"/>
              <a:gd name="connsiteY21" fmla="*/ 143496 h 438150"/>
              <a:gd name="connsiteX22" fmla="*/ 310555 w 533400"/>
              <a:gd name="connsiteY22" fmla="*/ 186359 h 438150"/>
              <a:gd name="connsiteX23" fmla="*/ 267692 w 533400"/>
              <a:gd name="connsiteY23" fmla="*/ 229221 h 438150"/>
              <a:gd name="connsiteX24" fmla="*/ 224830 w 533400"/>
              <a:gd name="connsiteY24" fmla="*/ 186359 h 438150"/>
              <a:gd name="connsiteX25" fmla="*/ 267692 w 533400"/>
              <a:gd name="connsiteY25" fmla="*/ 143496 h 438150"/>
              <a:gd name="connsiteX26" fmla="*/ 401042 w 533400"/>
              <a:gd name="connsiteY26" fmla="*/ 143496 h 438150"/>
              <a:gd name="connsiteX27" fmla="*/ 443905 w 533400"/>
              <a:gd name="connsiteY27" fmla="*/ 186359 h 438150"/>
              <a:gd name="connsiteX28" fmla="*/ 401042 w 533400"/>
              <a:gd name="connsiteY28" fmla="*/ 229221 h 438150"/>
              <a:gd name="connsiteX29" fmla="*/ 358180 w 533400"/>
              <a:gd name="connsiteY29" fmla="*/ 186359 h 438150"/>
              <a:gd name="connsiteX30" fmla="*/ 401042 w 533400"/>
              <a:gd name="connsiteY30" fmla="*/ 143496 h 438150"/>
              <a:gd name="connsiteX31" fmla="*/ 134342 w 533400"/>
              <a:gd name="connsiteY31" fmla="*/ 162546 h 438150"/>
              <a:gd name="connsiteX32" fmla="*/ 110530 w 533400"/>
              <a:gd name="connsiteY32" fmla="*/ 186359 h 438150"/>
              <a:gd name="connsiteX33" fmla="*/ 134342 w 533400"/>
              <a:gd name="connsiteY33" fmla="*/ 210171 h 438150"/>
              <a:gd name="connsiteX34" fmla="*/ 158155 w 533400"/>
              <a:gd name="connsiteY34" fmla="*/ 186359 h 438150"/>
              <a:gd name="connsiteX35" fmla="*/ 134342 w 533400"/>
              <a:gd name="connsiteY35" fmla="*/ 162546 h 438150"/>
              <a:gd name="connsiteX36" fmla="*/ 267692 w 533400"/>
              <a:gd name="connsiteY36" fmla="*/ 162546 h 438150"/>
              <a:gd name="connsiteX37" fmla="*/ 243880 w 533400"/>
              <a:gd name="connsiteY37" fmla="*/ 186359 h 438150"/>
              <a:gd name="connsiteX38" fmla="*/ 267692 w 533400"/>
              <a:gd name="connsiteY38" fmla="*/ 210171 h 438150"/>
              <a:gd name="connsiteX39" fmla="*/ 291505 w 533400"/>
              <a:gd name="connsiteY39" fmla="*/ 186359 h 438150"/>
              <a:gd name="connsiteX40" fmla="*/ 267692 w 533400"/>
              <a:gd name="connsiteY40" fmla="*/ 162546 h 438150"/>
              <a:gd name="connsiteX41" fmla="*/ 401042 w 533400"/>
              <a:gd name="connsiteY41" fmla="*/ 162546 h 438150"/>
              <a:gd name="connsiteX42" fmla="*/ 377230 w 533400"/>
              <a:gd name="connsiteY42" fmla="*/ 186359 h 438150"/>
              <a:gd name="connsiteX43" fmla="*/ 401042 w 533400"/>
              <a:gd name="connsiteY43" fmla="*/ 210171 h 438150"/>
              <a:gd name="connsiteX44" fmla="*/ 424855 w 533400"/>
              <a:gd name="connsiteY44" fmla="*/ 186359 h 438150"/>
              <a:gd name="connsiteX45" fmla="*/ 401042 w 533400"/>
              <a:gd name="connsiteY45" fmla="*/ 162546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33400" h="438150">
                <a:moveTo>
                  <a:pt x="534392" y="621"/>
                </a:moveTo>
                <a:lnTo>
                  <a:pt x="534392" y="372096"/>
                </a:lnTo>
                <a:lnTo>
                  <a:pt x="204827" y="372096"/>
                </a:lnTo>
                <a:lnTo>
                  <a:pt x="115292" y="438771"/>
                </a:lnTo>
                <a:lnTo>
                  <a:pt x="115292" y="372096"/>
                </a:lnTo>
                <a:lnTo>
                  <a:pt x="992" y="372096"/>
                </a:lnTo>
                <a:lnTo>
                  <a:pt x="992" y="621"/>
                </a:lnTo>
                <a:lnTo>
                  <a:pt x="534392" y="621"/>
                </a:lnTo>
                <a:close/>
                <a:moveTo>
                  <a:pt x="515342" y="19671"/>
                </a:moveTo>
                <a:lnTo>
                  <a:pt x="20042" y="19671"/>
                </a:lnTo>
                <a:lnTo>
                  <a:pt x="20042" y="353046"/>
                </a:lnTo>
                <a:lnTo>
                  <a:pt x="134342" y="353046"/>
                </a:lnTo>
                <a:lnTo>
                  <a:pt x="134342" y="400671"/>
                </a:lnTo>
                <a:lnTo>
                  <a:pt x="198160" y="353046"/>
                </a:lnTo>
                <a:lnTo>
                  <a:pt x="515342" y="353046"/>
                </a:lnTo>
                <a:lnTo>
                  <a:pt x="515342" y="19671"/>
                </a:lnTo>
                <a:close/>
                <a:moveTo>
                  <a:pt x="134342" y="143496"/>
                </a:moveTo>
                <a:cubicBezTo>
                  <a:pt x="158155" y="143496"/>
                  <a:pt x="177205" y="162546"/>
                  <a:pt x="177205" y="186359"/>
                </a:cubicBezTo>
                <a:cubicBezTo>
                  <a:pt x="177205" y="210171"/>
                  <a:pt x="158155" y="229221"/>
                  <a:pt x="134342" y="229221"/>
                </a:cubicBezTo>
                <a:cubicBezTo>
                  <a:pt x="110530" y="229221"/>
                  <a:pt x="91480" y="210171"/>
                  <a:pt x="91480" y="186359"/>
                </a:cubicBezTo>
                <a:cubicBezTo>
                  <a:pt x="91480" y="162546"/>
                  <a:pt x="110530" y="143496"/>
                  <a:pt x="134342" y="143496"/>
                </a:cubicBezTo>
                <a:close/>
                <a:moveTo>
                  <a:pt x="267692" y="143496"/>
                </a:moveTo>
                <a:cubicBezTo>
                  <a:pt x="291505" y="143496"/>
                  <a:pt x="310555" y="162546"/>
                  <a:pt x="310555" y="186359"/>
                </a:cubicBezTo>
                <a:cubicBezTo>
                  <a:pt x="310555" y="210171"/>
                  <a:pt x="291505" y="229221"/>
                  <a:pt x="267692" y="229221"/>
                </a:cubicBezTo>
                <a:cubicBezTo>
                  <a:pt x="243880" y="229221"/>
                  <a:pt x="224830" y="210171"/>
                  <a:pt x="224830" y="186359"/>
                </a:cubicBezTo>
                <a:cubicBezTo>
                  <a:pt x="224830" y="162546"/>
                  <a:pt x="243880" y="143496"/>
                  <a:pt x="267692" y="143496"/>
                </a:cubicBezTo>
                <a:close/>
                <a:moveTo>
                  <a:pt x="401042" y="143496"/>
                </a:moveTo>
                <a:cubicBezTo>
                  <a:pt x="424855" y="143496"/>
                  <a:pt x="443905" y="162546"/>
                  <a:pt x="443905" y="186359"/>
                </a:cubicBezTo>
                <a:cubicBezTo>
                  <a:pt x="443905" y="210171"/>
                  <a:pt x="424855" y="229221"/>
                  <a:pt x="401042" y="229221"/>
                </a:cubicBezTo>
                <a:cubicBezTo>
                  <a:pt x="377230" y="229221"/>
                  <a:pt x="358180" y="210171"/>
                  <a:pt x="358180" y="186359"/>
                </a:cubicBezTo>
                <a:cubicBezTo>
                  <a:pt x="358180" y="162546"/>
                  <a:pt x="377230" y="143496"/>
                  <a:pt x="401042" y="143496"/>
                </a:cubicBezTo>
                <a:close/>
                <a:moveTo>
                  <a:pt x="134342" y="162546"/>
                </a:moveTo>
                <a:cubicBezTo>
                  <a:pt x="121007" y="162546"/>
                  <a:pt x="110530" y="173024"/>
                  <a:pt x="110530" y="186359"/>
                </a:cubicBezTo>
                <a:cubicBezTo>
                  <a:pt x="110530" y="199694"/>
                  <a:pt x="121007" y="210171"/>
                  <a:pt x="134342" y="210171"/>
                </a:cubicBezTo>
                <a:cubicBezTo>
                  <a:pt x="147677" y="210171"/>
                  <a:pt x="158155" y="199694"/>
                  <a:pt x="158155" y="186359"/>
                </a:cubicBezTo>
                <a:cubicBezTo>
                  <a:pt x="158155" y="173024"/>
                  <a:pt x="147677" y="162546"/>
                  <a:pt x="134342" y="162546"/>
                </a:cubicBezTo>
                <a:close/>
                <a:moveTo>
                  <a:pt x="267692" y="162546"/>
                </a:moveTo>
                <a:cubicBezTo>
                  <a:pt x="254357" y="162546"/>
                  <a:pt x="243880" y="173024"/>
                  <a:pt x="243880" y="186359"/>
                </a:cubicBezTo>
                <a:cubicBezTo>
                  <a:pt x="243880" y="199694"/>
                  <a:pt x="254357" y="210171"/>
                  <a:pt x="267692" y="210171"/>
                </a:cubicBezTo>
                <a:cubicBezTo>
                  <a:pt x="281027" y="210171"/>
                  <a:pt x="291505" y="199694"/>
                  <a:pt x="291505" y="186359"/>
                </a:cubicBezTo>
                <a:cubicBezTo>
                  <a:pt x="291505" y="173024"/>
                  <a:pt x="281027" y="162546"/>
                  <a:pt x="267692" y="162546"/>
                </a:cubicBezTo>
                <a:close/>
                <a:moveTo>
                  <a:pt x="401042" y="162546"/>
                </a:moveTo>
                <a:cubicBezTo>
                  <a:pt x="387707" y="162546"/>
                  <a:pt x="377230" y="173024"/>
                  <a:pt x="377230" y="186359"/>
                </a:cubicBezTo>
                <a:cubicBezTo>
                  <a:pt x="377230" y="199694"/>
                  <a:pt x="387707" y="210171"/>
                  <a:pt x="401042" y="210171"/>
                </a:cubicBezTo>
                <a:cubicBezTo>
                  <a:pt x="414377" y="210171"/>
                  <a:pt x="424855" y="199694"/>
                  <a:pt x="424855" y="186359"/>
                </a:cubicBezTo>
                <a:cubicBezTo>
                  <a:pt x="424855" y="173024"/>
                  <a:pt x="414377" y="162546"/>
                  <a:pt x="401042" y="162546"/>
                </a:cubicBezTo>
                <a:close/>
              </a:path>
            </a:pathLst>
          </a:custGeom>
          <a:solidFill>
            <a:schemeClr val="bg1"/>
          </a:solidFill>
          <a:ln w="9525" cap="flat">
            <a:noFill/>
            <a:prstDash val="solid"/>
            <a:miter/>
          </a:ln>
        </p:spPr>
        <p:txBody>
          <a:bodyPr rtlCol="0" anchor="ctr"/>
          <a:lstStyle/>
          <a:p>
            <a:endParaRPr lang="zh-CN" altLang="en-US">
              <a:cs typeface="+mn-ea"/>
              <a:sym typeface="+mn-lt"/>
            </a:endParaRPr>
          </a:p>
        </p:txBody>
      </p:sp>
      <p:sp>
        <p:nvSpPr>
          <p:cNvPr id="29" name="íŝḷiḍé">
            <a:extLst>
              <a:ext uri="{FF2B5EF4-FFF2-40B4-BE49-F238E27FC236}">
                <a16:creationId xmlns:a16="http://schemas.microsoft.com/office/drawing/2014/main" xmlns="" id="{E22BF19A-114C-4306-94D2-E391658158D3}"/>
              </a:ext>
            </a:extLst>
          </p:cNvPr>
          <p:cNvSpPr/>
          <p:nvPr/>
        </p:nvSpPr>
        <p:spPr>
          <a:xfrm>
            <a:off x="6906885" y="5275733"/>
            <a:ext cx="400050" cy="533400"/>
          </a:xfrm>
          <a:custGeom>
            <a:avLst/>
            <a:gdLst>
              <a:gd name="connsiteX0" fmla="*/ 296523 w 400050"/>
              <a:gd name="connsiteY0" fmla="*/ 621 h 533400"/>
              <a:gd name="connsiteX1" fmla="*/ 296523 w 400050"/>
              <a:gd name="connsiteY1" fmla="*/ 38721 h 533400"/>
              <a:gd name="connsiteX2" fmla="*/ 401298 w 400050"/>
              <a:gd name="connsiteY2" fmla="*/ 38721 h 533400"/>
              <a:gd name="connsiteX3" fmla="*/ 401298 w 400050"/>
              <a:gd name="connsiteY3" fmla="*/ 534021 h 533400"/>
              <a:gd name="connsiteX4" fmla="*/ 1248 w 400050"/>
              <a:gd name="connsiteY4" fmla="*/ 534021 h 533400"/>
              <a:gd name="connsiteX5" fmla="*/ 1248 w 400050"/>
              <a:gd name="connsiteY5" fmla="*/ 38721 h 533400"/>
              <a:gd name="connsiteX6" fmla="*/ 106023 w 400050"/>
              <a:gd name="connsiteY6" fmla="*/ 38721 h 533400"/>
              <a:gd name="connsiteX7" fmla="*/ 106023 w 400050"/>
              <a:gd name="connsiteY7" fmla="*/ 621 h 533400"/>
              <a:gd name="connsiteX8" fmla="*/ 296523 w 400050"/>
              <a:gd name="connsiteY8" fmla="*/ 621 h 533400"/>
              <a:gd name="connsiteX9" fmla="*/ 106023 w 400050"/>
              <a:gd name="connsiteY9" fmla="*/ 57771 h 533400"/>
              <a:gd name="connsiteX10" fmla="*/ 20298 w 400050"/>
              <a:gd name="connsiteY10" fmla="*/ 57771 h 533400"/>
              <a:gd name="connsiteX11" fmla="*/ 20298 w 400050"/>
              <a:gd name="connsiteY11" fmla="*/ 514971 h 533400"/>
              <a:gd name="connsiteX12" fmla="*/ 382248 w 400050"/>
              <a:gd name="connsiteY12" fmla="*/ 514971 h 533400"/>
              <a:gd name="connsiteX13" fmla="*/ 382248 w 400050"/>
              <a:gd name="connsiteY13" fmla="*/ 57771 h 533400"/>
              <a:gd name="connsiteX14" fmla="*/ 296523 w 400050"/>
              <a:gd name="connsiteY14" fmla="*/ 57771 h 533400"/>
              <a:gd name="connsiteX15" fmla="*/ 296523 w 400050"/>
              <a:gd name="connsiteY15" fmla="*/ 95871 h 533400"/>
              <a:gd name="connsiteX16" fmla="*/ 106023 w 400050"/>
              <a:gd name="connsiteY16" fmla="*/ 95871 h 533400"/>
              <a:gd name="connsiteX17" fmla="*/ 106023 w 400050"/>
              <a:gd name="connsiteY17" fmla="*/ 57771 h 533400"/>
              <a:gd name="connsiteX18" fmla="*/ 201273 w 400050"/>
              <a:gd name="connsiteY18" fmla="*/ 343521 h 533400"/>
              <a:gd name="connsiteX19" fmla="*/ 201273 w 400050"/>
              <a:gd name="connsiteY19" fmla="*/ 362571 h 533400"/>
              <a:gd name="connsiteX20" fmla="*/ 86973 w 400050"/>
              <a:gd name="connsiteY20" fmla="*/ 362571 h 533400"/>
              <a:gd name="connsiteX21" fmla="*/ 86973 w 400050"/>
              <a:gd name="connsiteY21" fmla="*/ 343521 h 533400"/>
              <a:gd name="connsiteX22" fmla="*/ 201273 w 400050"/>
              <a:gd name="connsiteY22" fmla="*/ 343521 h 533400"/>
              <a:gd name="connsiteX23" fmla="*/ 315573 w 400050"/>
              <a:gd name="connsiteY23" fmla="*/ 267321 h 533400"/>
              <a:gd name="connsiteX24" fmla="*/ 315573 w 400050"/>
              <a:gd name="connsiteY24" fmla="*/ 286371 h 533400"/>
              <a:gd name="connsiteX25" fmla="*/ 86973 w 400050"/>
              <a:gd name="connsiteY25" fmla="*/ 286371 h 533400"/>
              <a:gd name="connsiteX26" fmla="*/ 86973 w 400050"/>
              <a:gd name="connsiteY26" fmla="*/ 267321 h 533400"/>
              <a:gd name="connsiteX27" fmla="*/ 315573 w 400050"/>
              <a:gd name="connsiteY27" fmla="*/ 267321 h 533400"/>
              <a:gd name="connsiteX28" fmla="*/ 315573 w 400050"/>
              <a:gd name="connsiteY28" fmla="*/ 191121 h 533400"/>
              <a:gd name="connsiteX29" fmla="*/ 315573 w 400050"/>
              <a:gd name="connsiteY29" fmla="*/ 210171 h 533400"/>
              <a:gd name="connsiteX30" fmla="*/ 86973 w 400050"/>
              <a:gd name="connsiteY30" fmla="*/ 210171 h 533400"/>
              <a:gd name="connsiteX31" fmla="*/ 86973 w 400050"/>
              <a:gd name="connsiteY31" fmla="*/ 191121 h 533400"/>
              <a:gd name="connsiteX32" fmla="*/ 315573 w 400050"/>
              <a:gd name="connsiteY32" fmla="*/ 191121 h 533400"/>
              <a:gd name="connsiteX33" fmla="*/ 277473 w 400050"/>
              <a:gd name="connsiteY33" fmla="*/ 19671 h 533400"/>
              <a:gd name="connsiteX34" fmla="*/ 125073 w 400050"/>
              <a:gd name="connsiteY34" fmla="*/ 19671 h 533400"/>
              <a:gd name="connsiteX35" fmla="*/ 125073 w 400050"/>
              <a:gd name="connsiteY35" fmla="*/ 76821 h 533400"/>
              <a:gd name="connsiteX36" fmla="*/ 277473 w 400050"/>
              <a:gd name="connsiteY36" fmla="*/ 76821 h 533400"/>
              <a:gd name="connsiteX37" fmla="*/ 277473 w 400050"/>
              <a:gd name="connsiteY37" fmla="*/ 196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0050" h="533400">
                <a:moveTo>
                  <a:pt x="296523" y="621"/>
                </a:moveTo>
                <a:lnTo>
                  <a:pt x="296523" y="38721"/>
                </a:lnTo>
                <a:lnTo>
                  <a:pt x="401298" y="38721"/>
                </a:lnTo>
                <a:lnTo>
                  <a:pt x="401298" y="534021"/>
                </a:lnTo>
                <a:lnTo>
                  <a:pt x="1248" y="534021"/>
                </a:lnTo>
                <a:lnTo>
                  <a:pt x="1248" y="38721"/>
                </a:lnTo>
                <a:lnTo>
                  <a:pt x="106023" y="38721"/>
                </a:lnTo>
                <a:lnTo>
                  <a:pt x="106023" y="621"/>
                </a:lnTo>
                <a:lnTo>
                  <a:pt x="296523" y="621"/>
                </a:lnTo>
                <a:close/>
                <a:moveTo>
                  <a:pt x="106023" y="57771"/>
                </a:moveTo>
                <a:lnTo>
                  <a:pt x="20298" y="57771"/>
                </a:lnTo>
                <a:lnTo>
                  <a:pt x="20298" y="514971"/>
                </a:lnTo>
                <a:lnTo>
                  <a:pt x="382248" y="514971"/>
                </a:lnTo>
                <a:lnTo>
                  <a:pt x="382248" y="57771"/>
                </a:lnTo>
                <a:lnTo>
                  <a:pt x="296523" y="57771"/>
                </a:lnTo>
                <a:lnTo>
                  <a:pt x="296523" y="95871"/>
                </a:lnTo>
                <a:lnTo>
                  <a:pt x="106023" y="95871"/>
                </a:lnTo>
                <a:lnTo>
                  <a:pt x="106023" y="57771"/>
                </a:lnTo>
                <a:close/>
                <a:moveTo>
                  <a:pt x="201273" y="343521"/>
                </a:moveTo>
                <a:lnTo>
                  <a:pt x="201273" y="362571"/>
                </a:lnTo>
                <a:lnTo>
                  <a:pt x="86973" y="362571"/>
                </a:lnTo>
                <a:lnTo>
                  <a:pt x="86973" y="343521"/>
                </a:lnTo>
                <a:lnTo>
                  <a:pt x="201273" y="343521"/>
                </a:lnTo>
                <a:close/>
                <a:moveTo>
                  <a:pt x="315573" y="267321"/>
                </a:moveTo>
                <a:lnTo>
                  <a:pt x="315573" y="286371"/>
                </a:lnTo>
                <a:lnTo>
                  <a:pt x="86973" y="286371"/>
                </a:lnTo>
                <a:lnTo>
                  <a:pt x="86973" y="267321"/>
                </a:lnTo>
                <a:lnTo>
                  <a:pt x="315573" y="267321"/>
                </a:lnTo>
                <a:close/>
                <a:moveTo>
                  <a:pt x="315573" y="191121"/>
                </a:moveTo>
                <a:lnTo>
                  <a:pt x="315573" y="210171"/>
                </a:lnTo>
                <a:lnTo>
                  <a:pt x="86973" y="210171"/>
                </a:lnTo>
                <a:lnTo>
                  <a:pt x="86973" y="191121"/>
                </a:lnTo>
                <a:lnTo>
                  <a:pt x="315573" y="191121"/>
                </a:lnTo>
                <a:close/>
                <a:moveTo>
                  <a:pt x="277473" y="19671"/>
                </a:moveTo>
                <a:lnTo>
                  <a:pt x="125073" y="19671"/>
                </a:lnTo>
                <a:lnTo>
                  <a:pt x="125073" y="76821"/>
                </a:lnTo>
                <a:lnTo>
                  <a:pt x="277473" y="76821"/>
                </a:lnTo>
                <a:lnTo>
                  <a:pt x="277473" y="19671"/>
                </a:lnTo>
                <a:close/>
              </a:path>
            </a:pathLst>
          </a:custGeom>
          <a:solidFill>
            <a:schemeClr val="bg1"/>
          </a:solidFill>
          <a:ln w="9525" cap="flat">
            <a:noFill/>
            <a:prstDash val="solid"/>
            <a:miter/>
          </a:ln>
        </p:spPr>
        <p:txBody>
          <a:bodyPr rtlCol="0" anchor="ctr"/>
          <a:lstStyle/>
          <a:p>
            <a:endParaRPr lang="zh-CN" altLang="en-US">
              <a:cs typeface="+mn-ea"/>
              <a:sym typeface="+mn-lt"/>
            </a:endParaRPr>
          </a:p>
        </p:txBody>
      </p:sp>
      <p:sp>
        <p:nvSpPr>
          <p:cNvPr id="31" name="îṥḷiḓe">
            <a:extLst>
              <a:ext uri="{FF2B5EF4-FFF2-40B4-BE49-F238E27FC236}">
                <a16:creationId xmlns:a16="http://schemas.microsoft.com/office/drawing/2014/main" xmlns="" id="{A6BA15B8-DDF1-4FCE-AF74-43306BE0833E}"/>
              </a:ext>
            </a:extLst>
          </p:cNvPr>
          <p:cNvSpPr/>
          <p:nvPr/>
        </p:nvSpPr>
        <p:spPr>
          <a:xfrm>
            <a:off x="719916" y="3040533"/>
            <a:ext cx="5219601" cy="3197742"/>
          </a:xfrm>
          <a:prstGeom prst="rect">
            <a:avLst/>
          </a:prstGeom>
          <a:blipFill>
            <a:blip r:embed="rId3" cstate="screen">
              <a:extLst>
                <a:ext uri="{28A0092B-C50C-407E-A947-70E740481C1C}">
                  <a14:useLocalDpi xmlns:a14="http://schemas.microsoft.com/office/drawing/2010/main"/>
                </a:ext>
              </a:extLst>
            </a:blip>
            <a:stretch>
              <a:fillRect/>
            </a:stretch>
          </a:blip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35" name="文本框 34">
            <a:extLst>
              <a:ext uri="{FF2B5EF4-FFF2-40B4-BE49-F238E27FC236}">
                <a16:creationId xmlns:a16="http://schemas.microsoft.com/office/drawing/2014/main" xmlns="" id="{E2E2A5EF-DF0E-45D8-97AA-1A7C2059841C}"/>
              </a:ext>
            </a:extLst>
          </p:cNvPr>
          <p:cNvSpPr txBox="1"/>
          <p:nvPr/>
        </p:nvSpPr>
        <p:spPr>
          <a:xfrm>
            <a:off x="8056370" y="3320369"/>
            <a:ext cx="3211167" cy="1015663"/>
          </a:xfrm>
          <a:prstGeom prst="rect">
            <a:avLst/>
          </a:prstGeom>
          <a:noFill/>
        </p:spPr>
        <p:txBody>
          <a:bodyPr wrap="square" rtlCol="0">
            <a:spAutoFit/>
          </a:bodyPr>
          <a:lstStyle/>
          <a:p>
            <a:pPr>
              <a:lnSpc>
                <a:spcPct val="125000"/>
              </a:lnSpc>
              <a:spcBef>
                <a:spcPct val="20000"/>
              </a:spcBef>
              <a:buFontTx/>
              <a:buNone/>
            </a:pPr>
            <a:r>
              <a:rPr lang="zh-CN" altLang="en-US" sz="1200" dirty="0">
                <a:cs typeface="+mn-ea"/>
                <a:sym typeface="+mn-lt"/>
              </a:rPr>
              <a:t>是指国家对整个国民经济作出的安排给企业成本带来的影响。如物资供应体制的改变，职工工资制度变化，国家下达的生产指标（品种、数量）的变化等等。</a:t>
            </a:r>
          </a:p>
        </p:txBody>
      </p:sp>
      <p:sp>
        <p:nvSpPr>
          <p:cNvPr id="37" name="文本框 36">
            <a:extLst>
              <a:ext uri="{FF2B5EF4-FFF2-40B4-BE49-F238E27FC236}">
                <a16:creationId xmlns:a16="http://schemas.microsoft.com/office/drawing/2014/main" xmlns="" id="{EDCC32C0-4ECA-404B-9207-397D651CC5CF}"/>
              </a:ext>
            </a:extLst>
          </p:cNvPr>
          <p:cNvSpPr txBox="1"/>
          <p:nvPr/>
        </p:nvSpPr>
        <p:spPr>
          <a:xfrm>
            <a:off x="8056369" y="5129882"/>
            <a:ext cx="3211167" cy="784830"/>
          </a:xfrm>
          <a:prstGeom prst="rect">
            <a:avLst/>
          </a:prstGeom>
          <a:noFill/>
        </p:spPr>
        <p:txBody>
          <a:bodyPr wrap="square" rtlCol="0">
            <a:spAutoFit/>
          </a:bodyPr>
          <a:lstStyle/>
          <a:p>
            <a:pPr>
              <a:lnSpc>
                <a:spcPct val="125000"/>
              </a:lnSpc>
            </a:pPr>
            <a:r>
              <a:rPr lang="zh-CN" altLang="en-US" sz="1200" dirty="0">
                <a:cs typeface="+mn-ea"/>
                <a:sym typeface="+mn-lt"/>
              </a:rPr>
              <a:t>生产技术因素，产品生产的技术革新和技术革命，代用材料的采用，工艺技术作业线的改革，都是降低产品成本的重要源泉。</a:t>
            </a:r>
          </a:p>
        </p:txBody>
      </p:sp>
    </p:spTree>
    <p:extLst>
      <p:ext uri="{BB962C8B-B14F-4D97-AF65-F5344CB8AC3E}">
        <p14:creationId xmlns:p14="http://schemas.microsoft.com/office/powerpoint/2010/main" val="2865608345"/>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4" presetClass="entr" presetSubtype="1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up)">
                                      <p:cBhvr>
                                        <p:cTn id="35" dur="500"/>
                                        <p:tgtEl>
                                          <p:spTgt spid="1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up)">
                                      <p:cBhvr>
                                        <p:cTn id="38" dur="500"/>
                                        <p:tgtEl>
                                          <p:spTgt spid="19"/>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up)">
                                      <p:cBhvr>
                                        <p:cTn id="44" dur="500"/>
                                        <p:tgtEl>
                                          <p:spTgt spid="2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up)">
                                      <p:cBhvr>
                                        <p:cTn id="50" dur="500"/>
                                        <p:tgtEl>
                                          <p:spTgt spid="2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up)">
                                      <p:cBhvr>
                                        <p:cTn id="53" dur="500"/>
                                        <p:tgtEl>
                                          <p:spTgt spid="27"/>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up)">
                                      <p:cBhvr>
                                        <p:cTn id="56" dur="500"/>
                                        <p:tgtEl>
                                          <p:spTgt spid="2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up)">
                                      <p:cBhvr>
                                        <p:cTn id="59" dur="500"/>
                                        <p:tgtEl>
                                          <p:spTgt spid="3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wipe(up)">
                                      <p:cBhvr>
                                        <p:cTn id="6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4" grpId="0" animBg="1"/>
      <p:bldP spid="5" grpId="0" animBg="1"/>
      <p:bldP spid="7" grpId="0"/>
      <p:bldP spid="16" grpId="0" animBg="1"/>
      <p:bldP spid="15" grpId="0" animBg="1"/>
      <p:bldP spid="17" grpId="0"/>
      <p:bldP spid="19" grpId="0" animBg="1"/>
      <p:bldP spid="20" grpId="0" animBg="1"/>
      <p:bldP spid="21" grpId="0"/>
      <p:bldP spid="23" grpId="0" animBg="1"/>
      <p:bldP spid="24" grpId="0"/>
      <p:bldP spid="27" grpId="0" animBg="1"/>
      <p:bldP spid="29" grpId="0" animBg="1"/>
      <p:bldP spid="31" grpId="0" animBg="1"/>
      <p:bldP spid="35"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32">
            <a:extLst>
              <a:ext uri="{FF2B5EF4-FFF2-40B4-BE49-F238E27FC236}">
                <a16:creationId xmlns:a16="http://schemas.microsoft.com/office/drawing/2014/main" xmlns="" id="{7ACCBB2B-7E7C-4A3A-BF76-F212FD87C06C}"/>
              </a:ext>
            </a:extLst>
          </p:cNvPr>
          <p:cNvSpPr txBox="1"/>
          <p:nvPr/>
        </p:nvSpPr>
        <p:spPr>
          <a:xfrm>
            <a:off x="6654291" y="1950643"/>
            <a:ext cx="4817792" cy="4373120"/>
          </a:xfrm>
          <a:prstGeom prst="rect">
            <a:avLst/>
          </a:prstGeom>
          <a:noFill/>
        </p:spPr>
        <p:txBody>
          <a:bodyPr wrap="square" rtlCol="0">
            <a:spAutoFit/>
          </a:bodyPr>
          <a:lstStyle/>
          <a:p>
            <a:pPr>
              <a:lnSpc>
                <a:spcPct val="125000"/>
              </a:lnSpc>
            </a:pPr>
            <a:r>
              <a:rPr lang="zh-CN" altLang="en-US" sz="1600" dirty="0">
                <a:cs typeface="+mn-ea"/>
                <a:sym typeface="+mn-lt"/>
              </a:rPr>
              <a:t>企业经营管理因素，是指企业经营管理工作的质量给企业成本带来的影响。</a:t>
            </a:r>
          </a:p>
          <a:p>
            <a:pPr marL="285750" indent="-285750">
              <a:lnSpc>
                <a:spcPct val="125000"/>
              </a:lnSpc>
              <a:buFont typeface="Wingdings" panose="05000000000000000000" pitchFamily="2" charset="2"/>
              <a:buChar char="p"/>
            </a:pPr>
            <a:r>
              <a:rPr lang="zh-CN" altLang="en-US" sz="1600" dirty="0">
                <a:cs typeface="+mn-ea"/>
                <a:sym typeface="+mn-lt"/>
              </a:rPr>
              <a:t>计划偏离</a:t>
            </a:r>
          </a:p>
          <a:p>
            <a:pPr marL="285750" indent="-285750">
              <a:lnSpc>
                <a:spcPct val="125000"/>
              </a:lnSpc>
              <a:buFont typeface="Wingdings" panose="05000000000000000000" pitchFamily="2" charset="2"/>
              <a:buChar char="p"/>
            </a:pPr>
            <a:r>
              <a:rPr lang="zh-CN" altLang="en-US" sz="1600" dirty="0">
                <a:cs typeface="+mn-ea"/>
                <a:sym typeface="+mn-lt"/>
              </a:rPr>
              <a:t>核算影响</a:t>
            </a:r>
          </a:p>
          <a:p>
            <a:pPr marL="285750" indent="-285750">
              <a:lnSpc>
                <a:spcPct val="125000"/>
              </a:lnSpc>
              <a:buFont typeface="Wingdings" panose="05000000000000000000" pitchFamily="2" charset="2"/>
              <a:buChar char="p"/>
            </a:pPr>
            <a:r>
              <a:rPr lang="zh-CN" altLang="en-US" sz="1600" dirty="0">
                <a:cs typeface="+mn-ea"/>
                <a:sym typeface="+mn-lt"/>
              </a:rPr>
              <a:t>偶然情况</a:t>
            </a:r>
          </a:p>
          <a:p>
            <a:pPr marL="285750" indent="-285750">
              <a:lnSpc>
                <a:spcPct val="125000"/>
              </a:lnSpc>
              <a:buFont typeface="Wingdings" panose="05000000000000000000" pitchFamily="2" charset="2"/>
              <a:buChar char="p"/>
            </a:pPr>
            <a:r>
              <a:rPr lang="zh-CN" altLang="en-US" sz="1600" dirty="0">
                <a:cs typeface="+mn-ea"/>
                <a:sym typeface="+mn-lt"/>
              </a:rPr>
              <a:t>经营管理</a:t>
            </a:r>
          </a:p>
          <a:p>
            <a:pPr marL="540000" lvl="1" indent="-285750">
              <a:lnSpc>
                <a:spcPct val="125000"/>
              </a:lnSpc>
              <a:buFont typeface="Arial" panose="020B0604020202020204" pitchFamily="34" charset="0"/>
              <a:buChar char="•"/>
            </a:pPr>
            <a:r>
              <a:rPr lang="zh-CN" altLang="en-US" sz="1600" dirty="0">
                <a:cs typeface="+mn-ea"/>
                <a:sym typeface="+mn-lt"/>
              </a:rPr>
              <a:t>材料价格：供应商的选择、材料购买政策的改变、材料等级变化</a:t>
            </a:r>
          </a:p>
          <a:p>
            <a:pPr marL="540000" lvl="1" indent="-285750">
              <a:lnSpc>
                <a:spcPct val="125000"/>
              </a:lnSpc>
              <a:buFont typeface="Arial" panose="020B0604020202020204" pitchFamily="34" charset="0"/>
              <a:buChar char="•"/>
            </a:pPr>
            <a:r>
              <a:rPr lang="zh-CN" altLang="en-US" sz="1600" dirty="0">
                <a:cs typeface="+mn-ea"/>
                <a:sym typeface="+mn-lt"/>
              </a:rPr>
              <a:t>材料耗用量：废品率变化、材料质量变化</a:t>
            </a:r>
          </a:p>
          <a:p>
            <a:pPr marL="540000" lvl="1" indent="-285750">
              <a:lnSpc>
                <a:spcPct val="125000"/>
              </a:lnSpc>
              <a:buFont typeface="Arial" panose="020B0604020202020204" pitchFamily="34" charset="0"/>
              <a:buChar char="•"/>
            </a:pPr>
            <a:r>
              <a:rPr lang="zh-CN" altLang="en-US" sz="1600" dirty="0">
                <a:cs typeface="+mn-ea"/>
                <a:sym typeface="+mn-lt"/>
              </a:rPr>
              <a:t>人工费率：薪资调整、用人标准改变</a:t>
            </a:r>
          </a:p>
          <a:p>
            <a:pPr marL="540000" lvl="1" indent="-285750">
              <a:lnSpc>
                <a:spcPct val="125000"/>
              </a:lnSpc>
              <a:buFont typeface="Arial" panose="020B0604020202020204" pitchFamily="34" charset="0"/>
              <a:buChar char="•"/>
            </a:pPr>
            <a:r>
              <a:rPr lang="zh-CN" altLang="en-US" sz="1600" dirty="0">
                <a:cs typeface="+mn-ea"/>
                <a:sym typeface="+mn-lt"/>
              </a:rPr>
              <a:t>人工效率：工作条件变化、用人标准改变</a:t>
            </a:r>
          </a:p>
          <a:p>
            <a:pPr marL="540000" lvl="1" indent="-285750">
              <a:lnSpc>
                <a:spcPct val="125000"/>
              </a:lnSpc>
              <a:buFont typeface="Arial" panose="020B0604020202020204" pitchFamily="34" charset="0"/>
              <a:buChar char="•"/>
            </a:pPr>
            <a:r>
              <a:rPr lang="zh-CN" altLang="en-US" sz="1600" dirty="0">
                <a:cs typeface="+mn-ea"/>
                <a:sym typeface="+mn-lt"/>
              </a:rPr>
              <a:t>变动费用：费用项目的价格变化</a:t>
            </a:r>
          </a:p>
          <a:p>
            <a:pPr marL="540000" lvl="1" indent="-285750">
              <a:lnSpc>
                <a:spcPct val="125000"/>
              </a:lnSpc>
              <a:buFont typeface="Arial" panose="020B0604020202020204" pitchFamily="34" charset="0"/>
              <a:buChar char="•"/>
            </a:pPr>
            <a:r>
              <a:rPr lang="zh-CN" altLang="en-US" sz="1600" dirty="0">
                <a:cs typeface="+mn-ea"/>
                <a:sym typeface="+mn-lt"/>
              </a:rPr>
              <a:t>固定费用：单个费用项目金额变化、生产数量变化、产能利用率的提高 </a:t>
            </a:r>
          </a:p>
        </p:txBody>
      </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16" name="矩形 15">
            <a:extLst>
              <a:ext uri="{FF2B5EF4-FFF2-40B4-BE49-F238E27FC236}">
                <a16:creationId xmlns:a16="http://schemas.microsoft.com/office/drawing/2014/main" xmlns="" id="{88FB3978-3423-4FBF-B9C9-778148E58345}"/>
              </a:ext>
            </a:extLst>
          </p:cNvPr>
          <p:cNvSpPr/>
          <p:nvPr/>
        </p:nvSpPr>
        <p:spPr>
          <a:xfrm>
            <a:off x="719917" y="1434780"/>
            <a:ext cx="5093271"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影响成本变动的因素</a:t>
            </a:r>
          </a:p>
        </p:txBody>
      </p:sp>
      <p:sp>
        <p:nvSpPr>
          <p:cNvPr id="17" name="iṡ1ídê">
            <a:extLst>
              <a:ext uri="{FF2B5EF4-FFF2-40B4-BE49-F238E27FC236}">
                <a16:creationId xmlns:a16="http://schemas.microsoft.com/office/drawing/2014/main" xmlns="" id="{55822675-76E6-494E-AA80-B8F5D5FCF262}"/>
              </a:ext>
            </a:extLst>
          </p:cNvPr>
          <p:cNvSpPr txBox="1"/>
          <p:nvPr/>
        </p:nvSpPr>
        <p:spPr>
          <a:xfrm>
            <a:off x="6654291" y="1434780"/>
            <a:ext cx="3211168" cy="461665"/>
          </a:xfrm>
          <a:prstGeom prst="rect">
            <a:avLst/>
          </a:prstGeom>
          <a:noFill/>
        </p:spPr>
        <p:txBody>
          <a:bodyPr wrap="square" rtlCol="0">
            <a:spAutoFit/>
          </a:bodyPr>
          <a:lstStyle/>
          <a:p>
            <a:r>
              <a:rPr lang="zh-CN" altLang="en-US" sz="2400" b="1" dirty="0">
                <a:cs typeface="+mn-ea"/>
                <a:sym typeface="+mn-lt"/>
              </a:rPr>
              <a:t>管理原因</a:t>
            </a:r>
          </a:p>
        </p:txBody>
      </p:sp>
      <p:sp>
        <p:nvSpPr>
          <p:cNvPr id="31" name="îṥḷiḓe">
            <a:extLst>
              <a:ext uri="{FF2B5EF4-FFF2-40B4-BE49-F238E27FC236}">
                <a16:creationId xmlns:a16="http://schemas.microsoft.com/office/drawing/2014/main" xmlns="" id="{A6BA15B8-DDF1-4FCE-AF74-43306BE0833E}"/>
              </a:ext>
            </a:extLst>
          </p:cNvPr>
          <p:cNvSpPr/>
          <p:nvPr/>
        </p:nvSpPr>
        <p:spPr>
          <a:xfrm>
            <a:off x="719916" y="3040533"/>
            <a:ext cx="5219601" cy="3197742"/>
          </a:xfrm>
          <a:prstGeom prst="rect">
            <a:avLst/>
          </a:prstGeom>
          <a:blipFill>
            <a:blip r:embed="rId3" cstate="screen">
              <a:extLst>
                <a:ext uri="{28A0092B-C50C-407E-A947-70E740481C1C}">
                  <a14:useLocalDpi xmlns:a14="http://schemas.microsoft.com/office/drawing/2010/main"/>
                </a:ext>
              </a:extLst>
            </a:blip>
            <a:stretch>
              <a:fillRect/>
            </a:stretch>
          </a:blip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Tree>
    <p:extLst>
      <p:ext uri="{BB962C8B-B14F-4D97-AF65-F5344CB8AC3E}">
        <p14:creationId xmlns:p14="http://schemas.microsoft.com/office/powerpoint/2010/main" val="535664992"/>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4" presetClass="entr" presetSubtype="1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4" grpId="0" animBg="1"/>
      <p:bldP spid="5" grpId="0" animBg="1"/>
      <p:bldP spid="7" grpId="0"/>
      <p:bldP spid="16" grpId="0" animBg="1"/>
      <p:bldP spid="17" grpId="0"/>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16" name="矩形 15">
            <a:extLst>
              <a:ext uri="{FF2B5EF4-FFF2-40B4-BE49-F238E27FC236}">
                <a16:creationId xmlns:a16="http://schemas.microsoft.com/office/drawing/2014/main" xmlns="" id="{88FB3978-3423-4FBF-B9C9-778148E58345}"/>
              </a:ext>
            </a:extLst>
          </p:cNvPr>
          <p:cNvSpPr/>
          <p:nvPr/>
        </p:nvSpPr>
        <p:spPr>
          <a:xfrm>
            <a:off x="2084646" y="1234475"/>
            <a:ext cx="3100520"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成本分析方法</a:t>
            </a:r>
          </a:p>
        </p:txBody>
      </p:sp>
      <p:grpSp>
        <p:nvGrpSpPr>
          <p:cNvPr id="63" name="#46159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4294DEE-3181-4EEB-B8DA-CA26BA21253F}"/>
              </a:ext>
            </a:extLst>
          </p:cNvPr>
          <p:cNvGrpSpPr>
            <a:grpSpLocks noChangeAspect="1"/>
          </p:cNvGrpSpPr>
          <p:nvPr>
            <p:custDataLst>
              <p:tags r:id="rId1"/>
            </p:custDataLst>
          </p:nvPr>
        </p:nvGrpSpPr>
        <p:grpSpPr>
          <a:xfrm>
            <a:off x="0" y="2456395"/>
            <a:ext cx="12192000" cy="3882573"/>
            <a:chOff x="0" y="2260598"/>
            <a:chExt cx="12192000" cy="3882573"/>
          </a:xfrm>
        </p:grpSpPr>
        <p:cxnSp>
          <p:nvCxnSpPr>
            <p:cNvPr id="64" name="直接连接符 63">
              <a:extLst>
                <a:ext uri="{FF2B5EF4-FFF2-40B4-BE49-F238E27FC236}">
                  <a16:creationId xmlns:a16="http://schemas.microsoft.com/office/drawing/2014/main" xmlns="" id="{246EE70D-215B-43CC-A7FC-E2409086653D}"/>
                </a:ext>
              </a:extLst>
            </p:cNvPr>
            <p:cNvCxnSpPr/>
            <p:nvPr/>
          </p:nvCxnSpPr>
          <p:spPr>
            <a:xfrm>
              <a:off x="0" y="6143171"/>
              <a:ext cx="12192000" cy="0"/>
            </a:xfrm>
            <a:prstGeom prst="line">
              <a:avLst/>
            </a:prstGeom>
            <a:ln w="3175" cap="rnd">
              <a:solidFill>
                <a:srgbClr val="FC9400"/>
              </a:solidFill>
              <a:round/>
            </a:ln>
          </p:spPr>
          <p:style>
            <a:lnRef idx="1">
              <a:schemeClr val="accent1"/>
            </a:lnRef>
            <a:fillRef idx="0">
              <a:schemeClr val="accent1"/>
            </a:fillRef>
            <a:effectRef idx="0">
              <a:schemeClr val="accent1"/>
            </a:effectRef>
            <a:fontRef idx="minor">
              <a:schemeClr val="tx1"/>
            </a:fontRef>
          </p:style>
        </p:cxnSp>
        <p:grpSp>
          <p:nvGrpSpPr>
            <p:cNvPr id="65" name="ïṩļiďê">
              <a:extLst>
                <a:ext uri="{FF2B5EF4-FFF2-40B4-BE49-F238E27FC236}">
                  <a16:creationId xmlns:a16="http://schemas.microsoft.com/office/drawing/2014/main" xmlns="" id="{64F92D7B-F8A5-4EF4-B9D5-E9DCC3EF5972}"/>
                </a:ext>
              </a:extLst>
            </p:cNvPr>
            <p:cNvGrpSpPr/>
            <p:nvPr/>
          </p:nvGrpSpPr>
          <p:grpSpPr>
            <a:xfrm>
              <a:off x="660400" y="2260598"/>
              <a:ext cx="3158590" cy="3882573"/>
              <a:chOff x="994080" y="2260598"/>
              <a:chExt cx="3158590" cy="3882573"/>
            </a:xfrm>
          </p:grpSpPr>
          <p:cxnSp>
            <p:nvCxnSpPr>
              <p:cNvPr id="96" name="直接连接符 95">
                <a:extLst>
                  <a:ext uri="{FF2B5EF4-FFF2-40B4-BE49-F238E27FC236}">
                    <a16:creationId xmlns:a16="http://schemas.microsoft.com/office/drawing/2014/main" xmlns="" id="{BB8CE1F9-44B1-49D3-84E6-49C267EA2B15}"/>
                  </a:ext>
                </a:extLst>
              </p:cNvPr>
              <p:cNvCxnSpPr/>
              <p:nvPr/>
            </p:nvCxnSpPr>
            <p:spPr>
              <a:xfrm>
                <a:off x="1567543" y="3414485"/>
                <a:ext cx="0" cy="2728686"/>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grpSp>
            <p:nvGrpSpPr>
              <p:cNvPr id="97" name="iṣḷïḑè">
                <a:extLst>
                  <a:ext uri="{FF2B5EF4-FFF2-40B4-BE49-F238E27FC236}">
                    <a16:creationId xmlns:a16="http://schemas.microsoft.com/office/drawing/2014/main" xmlns="" id="{2A780FBF-B8AB-4520-BD20-33788A1EB885}"/>
                  </a:ext>
                </a:extLst>
              </p:cNvPr>
              <p:cNvGrpSpPr/>
              <p:nvPr/>
            </p:nvGrpSpPr>
            <p:grpSpPr>
              <a:xfrm>
                <a:off x="994080" y="2260598"/>
                <a:ext cx="1146925" cy="1146926"/>
                <a:chOff x="4787894" y="2120893"/>
                <a:chExt cx="2616213" cy="2616215"/>
              </a:xfrm>
            </p:grpSpPr>
            <p:sp>
              <p:nvSpPr>
                <p:cNvPr id="100" name="ïṧľïḑè">
                  <a:extLst>
                    <a:ext uri="{FF2B5EF4-FFF2-40B4-BE49-F238E27FC236}">
                      <a16:creationId xmlns:a16="http://schemas.microsoft.com/office/drawing/2014/main" xmlns="" id="{981CA619-5D2D-4596-AB1A-7C2595BEFA89}"/>
                    </a:ext>
                  </a:extLst>
                </p:cNvPr>
                <p:cNvSpPr/>
                <p:nvPr/>
              </p:nvSpPr>
              <p:spPr>
                <a:xfrm rot="2830953">
                  <a:off x="4787893" y="2120894"/>
                  <a:ext cx="2616215" cy="2616213"/>
                </a:xfrm>
                <a:prstGeom prst="roundRect">
                  <a:avLst>
                    <a:gd name="adj" fmla="val 50000"/>
                  </a:avLst>
                </a:prstGeom>
                <a:solidFill>
                  <a:srgbClr val="4472C4"/>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101" name="ïşļïde">
                  <a:extLst>
                    <a:ext uri="{FF2B5EF4-FFF2-40B4-BE49-F238E27FC236}">
                      <a16:creationId xmlns:a16="http://schemas.microsoft.com/office/drawing/2014/main" xmlns="" id="{0963BADB-CA32-4611-9CA4-73DA17FED905}"/>
                    </a:ext>
                  </a:extLst>
                </p:cNvPr>
                <p:cNvSpPr/>
                <p:nvPr/>
              </p:nvSpPr>
              <p:spPr>
                <a:xfrm>
                  <a:off x="5003800" y="2336801"/>
                  <a:ext cx="2184401" cy="2184399"/>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01</a:t>
                  </a:r>
                  <a:endParaRPr lang="zh-CN" altLang="en-US" sz="2400" b="1" dirty="0">
                    <a:solidFill>
                      <a:schemeClr val="bg1"/>
                    </a:solidFill>
                    <a:cs typeface="+mn-ea"/>
                    <a:sym typeface="+mn-lt"/>
                  </a:endParaRPr>
                </a:p>
              </p:txBody>
            </p:sp>
          </p:grpSp>
          <p:sp>
            <p:nvSpPr>
              <p:cNvPr id="99" name="ï$ļîḍé">
                <a:extLst>
                  <a:ext uri="{FF2B5EF4-FFF2-40B4-BE49-F238E27FC236}">
                    <a16:creationId xmlns:a16="http://schemas.microsoft.com/office/drawing/2014/main" xmlns="" id="{D68039A4-CA17-4E78-B6AA-66B318E87934}"/>
                  </a:ext>
                </a:extLst>
              </p:cNvPr>
              <p:cNvSpPr txBox="1"/>
              <p:nvPr/>
            </p:nvSpPr>
            <p:spPr>
              <a:xfrm>
                <a:off x="2157475" y="2651087"/>
                <a:ext cx="1995195" cy="400110"/>
              </a:xfrm>
              <a:prstGeom prst="rect">
                <a:avLst/>
              </a:prstGeom>
              <a:noFill/>
            </p:spPr>
            <p:txBody>
              <a:bodyPr wrap="square" rtlCol="0">
                <a:spAutoFit/>
              </a:bodyPr>
              <a:lstStyle/>
              <a:p>
                <a:r>
                  <a:rPr lang="zh-CN" altLang="en-US" sz="2000" b="1" spc="300" dirty="0">
                    <a:solidFill>
                      <a:schemeClr val="tx1">
                        <a:lumMod val="85000"/>
                        <a:lumOff val="15000"/>
                      </a:schemeClr>
                    </a:solidFill>
                    <a:cs typeface="+mn-ea"/>
                    <a:sym typeface="+mn-lt"/>
                  </a:rPr>
                  <a:t>对比分析法</a:t>
                </a:r>
              </a:p>
            </p:txBody>
          </p:sp>
        </p:grpSp>
        <p:grpSp>
          <p:nvGrpSpPr>
            <p:cNvPr id="66" name="îŝ1iḍe">
              <a:extLst>
                <a:ext uri="{FF2B5EF4-FFF2-40B4-BE49-F238E27FC236}">
                  <a16:creationId xmlns:a16="http://schemas.microsoft.com/office/drawing/2014/main" xmlns="" id="{918A2D57-CDEC-495E-95EB-9B80B203D86A}"/>
                </a:ext>
              </a:extLst>
            </p:cNvPr>
            <p:cNvGrpSpPr/>
            <p:nvPr/>
          </p:nvGrpSpPr>
          <p:grpSpPr>
            <a:xfrm>
              <a:off x="3369856" y="3119889"/>
              <a:ext cx="3158590" cy="3023282"/>
              <a:chOff x="994080" y="2260598"/>
              <a:chExt cx="3158590" cy="3023282"/>
            </a:xfrm>
          </p:grpSpPr>
          <p:cxnSp>
            <p:nvCxnSpPr>
              <p:cNvPr id="90" name="直接连接符 89">
                <a:extLst>
                  <a:ext uri="{FF2B5EF4-FFF2-40B4-BE49-F238E27FC236}">
                    <a16:creationId xmlns:a16="http://schemas.microsoft.com/office/drawing/2014/main" xmlns="" id="{1BFE4C8A-D8E9-4F3B-B4BA-BC339D070871}"/>
                  </a:ext>
                </a:extLst>
              </p:cNvPr>
              <p:cNvCxnSpPr>
                <a:cxnSpLocks/>
              </p:cNvCxnSpPr>
              <p:nvPr/>
            </p:nvCxnSpPr>
            <p:spPr>
              <a:xfrm>
                <a:off x="1567543" y="3414485"/>
                <a:ext cx="0" cy="1869395"/>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grpSp>
            <p:nvGrpSpPr>
              <p:cNvPr id="91" name="íṡḻiḋê">
                <a:extLst>
                  <a:ext uri="{FF2B5EF4-FFF2-40B4-BE49-F238E27FC236}">
                    <a16:creationId xmlns:a16="http://schemas.microsoft.com/office/drawing/2014/main" xmlns="" id="{8480DE96-BC7C-4C62-84E0-05DFF684BE30}"/>
                  </a:ext>
                </a:extLst>
              </p:cNvPr>
              <p:cNvGrpSpPr/>
              <p:nvPr/>
            </p:nvGrpSpPr>
            <p:grpSpPr>
              <a:xfrm>
                <a:off x="994080" y="2260598"/>
                <a:ext cx="1146925" cy="1146926"/>
                <a:chOff x="4787894" y="2120893"/>
                <a:chExt cx="2616213" cy="2616215"/>
              </a:xfrm>
            </p:grpSpPr>
            <p:sp>
              <p:nvSpPr>
                <p:cNvPr id="94" name="îṡ1ïďé">
                  <a:extLst>
                    <a:ext uri="{FF2B5EF4-FFF2-40B4-BE49-F238E27FC236}">
                      <a16:creationId xmlns:a16="http://schemas.microsoft.com/office/drawing/2014/main" xmlns="" id="{04E33F62-0DBD-44C8-B100-4E7B0EA0A706}"/>
                    </a:ext>
                  </a:extLst>
                </p:cNvPr>
                <p:cNvSpPr/>
                <p:nvPr/>
              </p:nvSpPr>
              <p:spPr>
                <a:xfrm rot="2830953">
                  <a:off x="4787893" y="2120894"/>
                  <a:ext cx="2616215" cy="2616213"/>
                </a:xfrm>
                <a:prstGeom prst="roundRect">
                  <a:avLst>
                    <a:gd name="adj" fmla="val 50000"/>
                  </a:avLst>
                </a:prstGeom>
                <a:solidFill>
                  <a:srgbClr val="FC9400"/>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95" name="i$ļïḑe">
                  <a:extLst>
                    <a:ext uri="{FF2B5EF4-FFF2-40B4-BE49-F238E27FC236}">
                      <a16:creationId xmlns:a16="http://schemas.microsoft.com/office/drawing/2014/main" xmlns="" id="{C0684F3C-39BC-418D-89A6-077614894041}"/>
                    </a:ext>
                  </a:extLst>
                </p:cNvPr>
                <p:cNvSpPr/>
                <p:nvPr/>
              </p:nvSpPr>
              <p:spPr>
                <a:xfrm>
                  <a:off x="5003800" y="2336801"/>
                  <a:ext cx="2184401" cy="2184399"/>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02</a:t>
                  </a:r>
                </a:p>
              </p:txBody>
            </p:sp>
          </p:grpSp>
          <p:sp>
            <p:nvSpPr>
              <p:cNvPr id="93" name="îS1íḑè">
                <a:extLst>
                  <a:ext uri="{FF2B5EF4-FFF2-40B4-BE49-F238E27FC236}">
                    <a16:creationId xmlns:a16="http://schemas.microsoft.com/office/drawing/2014/main" xmlns="" id="{AADC240C-F2EA-4EE0-AB6B-AB956018DAF8}"/>
                  </a:ext>
                </a:extLst>
              </p:cNvPr>
              <p:cNvSpPr txBox="1"/>
              <p:nvPr/>
            </p:nvSpPr>
            <p:spPr>
              <a:xfrm>
                <a:off x="2157475" y="2651087"/>
                <a:ext cx="1995195" cy="400110"/>
              </a:xfrm>
              <a:prstGeom prst="rect">
                <a:avLst/>
              </a:prstGeom>
              <a:noFill/>
            </p:spPr>
            <p:txBody>
              <a:bodyPr wrap="square" rtlCol="0">
                <a:spAutoFit/>
              </a:bodyPr>
              <a:lstStyle/>
              <a:p>
                <a:r>
                  <a:rPr lang="zh-CN" altLang="en-US" sz="2000" b="1" spc="300" dirty="0">
                    <a:solidFill>
                      <a:schemeClr val="tx1">
                        <a:lumMod val="85000"/>
                        <a:lumOff val="15000"/>
                      </a:schemeClr>
                    </a:solidFill>
                    <a:cs typeface="+mn-ea"/>
                    <a:sym typeface="+mn-lt"/>
                  </a:rPr>
                  <a:t>连锁替代法</a:t>
                </a:r>
              </a:p>
            </p:txBody>
          </p:sp>
        </p:grpSp>
        <p:grpSp>
          <p:nvGrpSpPr>
            <p:cNvPr id="67" name="ïṡ1iďè">
              <a:extLst>
                <a:ext uri="{FF2B5EF4-FFF2-40B4-BE49-F238E27FC236}">
                  <a16:creationId xmlns:a16="http://schemas.microsoft.com/office/drawing/2014/main" xmlns="" id="{9458C3B7-4731-46E9-B518-409D4D794BF6}"/>
                </a:ext>
              </a:extLst>
            </p:cNvPr>
            <p:cNvGrpSpPr/>
            <p:nvPr/>
          </p:nvGrpSpPr>
          <p:grpSpPr>
            <a:xfrm>
              <a:off x="6079312" y="2260598"/>
              <a:ext cx="3158590" cy="3882573"/>
              <a:chOff x="994080" y="2260598"/>
              <a:chExt cx="3158590" cy="3882573"/>
            </a:xfrm>
          </p:grpSpPr>
          <p:cxnSp>
            <p:nvCxnSpPr>
              <p:cNvPr id="75" name="直接连接符 74">
                <a:extLst>
                  <a:ext uri="{FF2B5EF4-FFF2-40B4-BE49-F238E27FC236}">
                    <a16:creationId xmlns:a16="http://schemas.microsoft.com/office/drawing/2014/main" xmlns="" id="{5A2E46F5-69ED-4330-A2B8-706A7D5A1263}"/>
                  </a:ext>
                </a:extLst>
              </p:cNvPr>
              <p:cNvCxnSpPr/>
              <p:nvPr/>
            </p:nvCxnSpPr>
            <p:spPr>
              <a:xfrm>
                <a:off x="1567543" y="3414485"/>
                <a:ext cx="0" cy="2728686"/>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grpSp>
            <p:nvGrpSpPr>
              <p:cNvPr id="76" name="îŝļiḑé">
                <a:extLst>
                  <a:ext uri="{FF2B5EF4-FFF2-40B4-BE49-F238E27FC236}">
                    <a16:creationId xmlns:a16="http://schemas.microsoft.com/office/drawing/2014/main" xmlns="" id="{07F5F7F5-A165-409A-9192-4401DAE12E65}"/>
                  </a:ext>
                </a:extLst>
              </p:cNvPr>
              <p:cNvGrpSpPr/>
              <p:nvPr/>
            </p:nvGrpSpPr>
            <p:grpSpPr>
              <a:xfrm>
                <a:off x="994080" y="2260598"/>
                <a:ext cx="1146925" cy="1146926"/>
                <a:chOff x="4787894" y="2120893"/>
                <a:chExt cx="2616213" cy="2616215"/>
              </a:xfrm>
            </p:grpSpPr>
            <p:sp>
              <p:nvSpPr>
                <p:cNvPr id="84" name="išḷîdè">
                  <a:extLst>
                    <a:ext uri="{FF2B5EF4-FFF2-40B4-BE49-F238E27FC236}">
                      <a16:creationId xmlns:a16="http://schemas.microsoft.com/office/drawing/2014/main" xmlns="" id="{CA5E81D4-FF67-4F96-A555-C33B96FEA476}"/>
                    </a:ext>
                  </a:extLst>
                </p:cNvPr>
                <p:cNvSpPr/>
                <p:nvPr/>
              </p:nvSpPr>
              <p:spPr>
                <a:xfrm rot="2830953">
                  <a:off x="4787893" y="2120894"/>
                  <a:ext cx="2616215" cy="2616213"/>
                </a:xfrm>
                <a:prstGeom prst="roundRect">
                  <a:avLst>
                    <a:gd name="adj" fmla="val 50000"/>
                  </a:avLst>
                </a:prstGeom>
                <a:solidFill>
                  <a:srgbClr val="55A3D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88" name="í$ľïḋe">
                  <a:extLst>
                    <a:ext uri="{FF2B5EF4-FFF2-40B4-BE49-F238E27FC236}">
                      <a16:creationId xmlns:a16="http://schemas.microsoft.com/office/drawing/2014/main" xmlns="" id="{D995795E-D5C3-4FDC-9B75-A189EDAE92D4}"/>
                    </a:ext>
                  </a:extLst>
                </p:cNvPr>
                <p:cNvSpPr/>
                <p:nvPr/>
              </p:nvSpPr>
              <p:spPr>
                <a:xfrm>
                  <a:off x="5003800" y="2336801"/>
                  <a:ext cx="2184401" cy="2184399"/>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03</a:t>
                  </a:r>
                  <a:endParaRPr lang="zh-CN" altLang="en-US" sz="2400" b="1" dirty="0">
                    <a:solidFill>
                      <a:schemeClr val="bg1"/>
                    </a:solidFill>
                    <a:cs typeface="+mn-ea"/>
                    <a:sym typeface="+mn-lt"/>
                  </a:endParaRPr>
                </a:p>
              </p:txBody>
            </p:sp>
          </p:grpSp>
          <p:sp>
            <p:nvSpPr>
              <p:cNvPr id="80" name="îŝľîdê">
                <a:extLst>
                  <a:ext uri="{FF2B5EF4-FFF2-40B4-BE49-F238E27FC236}">
                    <a16:creationId xmlns:a16="http://schemas.microsoft.com/office/drawing/2014/main" xmlns="" id="{8F23E97F-1E51-4D77-9B1A-8EF40E34E0F1}"/>
                  </a:ext>
                </a:extLst>
              </p:cNvPr>
              <p:cNvSpPr txBox="1"/>
              <p:nvPr/>
            </p:nvSpPr>
            <p:spPr>
              <a:xfrm>
                <a:off x="2157475" y="2651087"/>
                <a:ext cx="1995195" cy="400110"/>
              </a:xfrm>
              <a:prstGeom prst="rect">
                <a:avLst/>
              </a:prstGeom>
              <a:noFill/>
            </p:spPr>
            <p:txBody>
              <a:bodyPr wrap="square" rtlCol="0">
                <a:spAutoFit/>
              </a:bodyPr>
              <a:lstStyle/>
              <a:p>
                <a:r>
                  <a:rPr lang="zh-CN" altLang="en-US" sz="2000" b="1" spc="300" dirty="0">
                    <a:solidFill>
                      <a:schemeClr val="tx1">
                        <a:lumMod val="85000"/>
                        <a:lumOff val="15000"/>
                      </a:schemeClr>
                    </a:solidFill>
                    <a:cs typeface="+mn-ea"/>
                    <a:sym typeface="+mn-lt"/>
                  </a:rPr>
                  <a:t>相关分析法</a:t>
                </a:r>
              </a:p>
            </p:txBody>
          </p:sp>
        </p:grpSp>
        <p:grpSp>
          <p:nvGrpSpPr>
            <p:cNvPr id="68" name="ïṡlïḓe">
              <a:extLst>
                <a:ext uri="{FF2B5EF4-FFF2-40B4-BE49-F238E27FC236}">
                  <a16:creationId xmlns:a16="http://schemas.microsoft.com/office/drawing/2014/main" xmlns="" id="{4C7219AF-D952-496F-8EE1-F482CAA24AE6}"/>
                </a:ext>
              </a:extLst>
            </p:cNvPr>
            <p:cNvGrpSpPr/>
            <p:nvPr/>
          </p:nvGrpSpPr>
          <p:grpSpPr>
            <a:xfrm>
              <a:off x="8788767" y="3119889"/>
              <a:ext cx="3158590" cy="3023282"/>
              <a:chOff x="994080" y="2260598"/>
              <a:chExt cx="3158590" cy="3023282"/>
            </a:xfrm>
          </p:grpSpPr>
          <p:cxnSp>
            <p:nvCxnSpPr>
              <p:cNvPr id="69" name="直接连接符 68">
                <a:extLst>
                  <a:ext uri="{FF2B5EF4-FFF2-40B4-BE49-F238E27FC236}">
                    <a16:creationId xmlns:a16="http://schemas.microsoft.com/office/drawing/2014/main" xmlns="" id="{E2880640-3C50-4812-A594-C4F13C307D54}"/>
                  </a:ext>
                </a:extLst>
              </p:cNvPr>
              <p:cNvCxnSpPr>
                <a:cxnSpLocks/>
              </p:cNvCxnSpPr>
              <p:nvPr/>
            </p:nvCxnSpPr>
            <p:spPr>
              <a:xfrm>
                <a:off x="1567543" y="3414485"/>
                <a:ext cx="0" cy="1869395"/>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grpSp>
            <p:nvGrpSpPr>
              <p:cNvPr id="70" name="iS1îḍê">
                <a:extLst>
                  <a:ext uri="{FF2B5EF4-FFF2-40B4-BE49-F238E27FC236}">
                    <a16:creationId xmlns:a16="http://schemas.microsoft.com/office/drawing/2014/main" xmlns="" id="{11D682BE-494A-4CAC-9C6A-FCD76D1B757B}"/>
                  </a:ext>
                </a:extLst>
              </p:cNvPr>
              <p:cNvGrpSpPr/>
              <p:nvPr/>
            </p:nvGrpSpPr>
            <p:grpSpPr>
              <a:xfrm>
                <a:off x="994080" y="2260598"/>
                <a:ext cx="1146925" cy="1146926"/>
                <a:chOff x="4787894" y="2120893"/>
                <a:chExt cx="2616213" cy="2616215"/>
              </a:xfrm>
            </p:grpSpPr>
            <p:sp>
              <p:nvSpPr>
                <p:cNvPr id="73" name="iŝḷîḋè">
                  <a:extLst>
                    <a:ext uri="{FF2B5EF4-FFF2-40B4-BE49-F238E27FC236}">
                      <a16:creationId xmlns:a16="http://schemas.microsoft.com/office/drawing/2014/main" xmlns="" id="{8EC9801D-0AA0-4D87-9135-AD4586CD1290}"/>
                    </a:ext>
                  </a:extLst>
                </p:cNvPr>
                <p:cNvSpPr/>
                <p:nvPr/>
              </p:nvSpPr>
              <p:spPr>
                <a:xfrm rot="2830953">
                  <a:off x="4787893" y="2120894"/>
                  <a:ext cx="2616215" cy="2616213"/>
                </a:xfrm>
                <a:prstGeom prst="roundRect">
                  <a:avLst>
                    <a:gd name="adj" fmla="val 50000"/>
                  </a:avLst>
                </a:prstGeom>
                <a:solidFill>
                  <a:srgbClr val="FFAC3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74" name="ísḷïḓê">
                  <a:extLst>
                    <a:ext uri="{FF2B5EF4-FFF2-40B4-BE49-F238E27FC236}">
                      <a16:creationId xmlns:a16="http://schemas.microsoft.com/office/drawing/2014/main" xmlns="" id="{075D62CE-7AFB-4CB2-B674-0A5A1159BD12}"/>
                    </a:ext>
                  </a:extLst>
                </p:cNvPr>
                <p:cNvSpPr/>
                <p:nvPr/>
              </p:nvSpPr>
              <p:spPr>
                <a:xfrm>
                  <a:off x="5003800" y="2336801"/>
                  <a:ext cx="2184401" cy="2184399"/>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04</a:t>
                  </a:r>
                </a:p>
              </p:txBody>
            </p:sp>
          </p:grpSp>
          <p:sp>
            <p:nvSpPr>
              <p:cNvPr id="72" name="îŝlídé">
                <a:extLst>
                  <a:ext uri="{FF2B5EF4-FFF2-40B4-BE49-F238E27FC236}">
                    <a16:creationId xmlns:a16="http://schemas.microsoft.com/office/drawing/2014/main" xmlns="" id="{5BCD124D-B4D2-4B18-A33B-D41DB62CFCA0}"/>
                  </a:ext>
                </a:extLst>
              </p:cNvPr>
              <p:cNvSpPr txBox="1"/>
              <p:nvPr/>
            </p:nvSpPr>
            <p:spPr>
              <a:xfrm>
                <a:off x="2157475" y="2651087"/>
                <a:ext cx="1995195" cy="400110"/>
              </a:xfrm>
              <a:prstGeom prst="rect">
                <a:avLst/>
              </a:prstGeom>
              <a:noFill/>
            </p:spPr>
            <p:txBody>
              <a:bodyPr wrap="square" rtlCol="0">
                <a:spAutoFit/>
              </a:bodyPr>
              <a:lstStyle/>
              <a:p>
                <a:r>
                  <a:rPr lang="zh-CN" altLang="en-US" sz="2000" b="1" spc="300" dirty="0">
                    <a:solidFill>
                      <a:schemeClr val="tx1">
                        <a:lumMod val="85000"/>
                        <a:lumOff val="15000"/>
                      </a:schemeClr>
                    </a:solidFill>
                    <a:cs typeface="+mn-ea"/>
                    <a:sym typeface="+mn-lt"/>
                  </a:rPr>
                  <a:t>共同比分析法</a:t>
                </a:r>
              </a:p>
            </p:txBody>
          </p:sp>
        </p:grpSp>
      </p:grpSp>
    </p:spTree>
    <p:extLst>
      <p:ext uri="{BB962C8B-B14F-4D97-AF65-F5344CB8AC3E}">
        <p14:creationId xmlns:p14="http://schemas.microsoft.com/office/powerpoint/2010/main" val="2481014016"/>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down)">
                                      <p:cBhvr>
                                        <p:cTn id="2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16" name="矩形 15">
            <a:extLst>
              <a:ext uri="{FF2B5EF4-FFF2-40B4-BE49-F238E27FC236}">
                <a16:creationId xmlns:a16="http://schemas.microsoft.com/office/drawing/2014/main" xmlns="" id="{88FB3978-3423-4FBF-B9C9-778148E58345}"/>
              </a:ext>
            </a:extLst>
          </p:cNvPr>
          <p:cNvSpPr/>
          <p:nvPr/>
        </p:nvSpPr>
        <p:spPr>
          <a:xfrm>
            <a:off x="2756789" y="1265024"/>
            <a:ext cx="6099234"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成本分析方法</a:t>
            </a:r>
            <a:r>
              <a:rPr lang="en-US" altLang="zh-CN" sz="3200" b="1" spc="300" dirty="0">
                <a:cs typeface="+mn-ea"/>
                <a:sym typeface="+mn-lt"/>
              </a:rPr>
              <a:t>-</a:t>
            </a:r>
            <a:r>
              <a:rPr lang="zh-CN" altLang="en-US" sz="3200" b="1" spc="300" dirty="0">
                <a:cs typeface="+mn-ea"/>
                <a:sym typeface="+mn-lt"/>
              </a:rPr>
              <a:t>对比分析法</a:t>
            </a:r>
          </a:p>
        </p:txBody>
      </p:sp>
      <p:grpSp>
        <p:nvGrpSpPr>
          <p:cNvPr id="63" name="#46159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4294DEE-3181-4EEB-B8DA-CA26BA21253F}"/>
              </a:ext>
            </a:extLst>
          </p:cNvPr>
          <p:cNvGrpSpPr>
            <a:grpSpLocks noChangeAspect="1"/>
          </p:cNvGrpSpPr>
          <p:nvPr>
            <p:custDataLst>
              <p:tags r:id="rId1"/>
            </p:custDataLst>
          </p:nvPr>
        </p:nvGrpSpPr>
        <p:grpSpPr>
          <a:xfrm>
            <a:off x="-19290" y="1785861"/>
            <a:ext cx="12192000" cy="4553107"/>
            <a:chOff x="-19290" y="1590064"/>
            <a:chExt cx="12192000" cy="4553107"/>
          </a:xfrm>
        </p:grpSpPr>
        <p:cxnSp>
          <p:nvCxnSpPr>
            <p:cNvPr id="64" name="直接连接符 63">
              <a:extLst>
                <a:ext uri="{FF2B5EF4-FFF2-40B4-BE49-F238E27FC236}">
                  <a16:creationId xmlns:a16="http://schemas.microsoft.com/office/drawing/2014/main" xmlns="" id="{246EE70D-215B-43CC-A7FC-E2409086653D}"/>
                </a:ext>
              </a:extLst>
            </p:cNvPr>
            <p:cNvCxnSpPr/>
            <p:nvPr/>
          </p:nvCxnSpPr>
          <p:spPr>
            <a:xfrm>
              <a:off x="-19290" y="6143171"/>
              <a:ext cx="12192000" cy="0"/>
            </a:xfrm>
            <a:prstGeom prst="line">
              <a:avLst/>
            </a:prstGeom>
            <a:ln w="3175" cap="rnd">
              <a:solidFill>
                <a:srgbClr val="FC9400"/>
              </a:solidFill>
              <a:round/>
            </a:ln>
          </p:spPr>
          <p:style>
            <a:lnRef idx="1">
              <a:schemeClr val="accent1"/>
            </a:lnRef>
            <a:fillRef idx="0">
              <a:schemeClr val="accent1"/>
            </a:fillRef>
            <a:effectRef idx="0">
              <a:schemeClr val="accent1"/>
            </a:effectRef>
            <a:fontRef idx="minor">
              <a:schemeClr val="tx1"/>
            </a:fontRef>
          </p:style>
        </p:cxnSp>
        <p:grpSp>
          <p:nvGrpSpPr>
            <p:cNvPr id="65" name="ïṩļiďê">
              <a:extLst>
                <a:ext uri="{FF2B5EF4-FFF2-40B4-BE49-F238E27FC236}">
                  <a16:creationId xmlns:a16="http://schemas.microsoft.com/office/drawing/2014/main" xmlns="" id="{64F92D7B-F8A5-4EF4-B9D5-E9DCC3EF5972}"/>
                </a:ext>
              </a:extLst>
            </p:cNvPr>
            <p:cNvGrpSpPr/>
            <p:nvPr/>
          </p:nvGrpSpPr>
          <p:grpSpPr>
            <a:xfrm>
              <a:off x="660400" y="1590064"/>
              <a:ext cx="1146925" cy="4553107"/>
              <a:chOff x="994080" y="1590064"/>
              <a:chExt cx="1146925" cy="4553107"/>
            </a:xfrm>
          </p:grpSpPr>
          <p:cxnSp>
            <p:nvCxnSpPr>
              <p:cNvPr id="96" name="直接连接符 95">
                <a:extLst>
                  <a:ext uri="{FF2B5EF4-FFF2-40B4-BE49-F238E27FC236}">
                    <a16:creationId xmlns:a16="http://schemas.microsoft.com/office/drawing/2014/main" xmlns="" id="{BB8CE1F9-44B1-49D3-84E6-49C267EA2B15}"/>
                  </a:ext>
                </a:extLst>
              </p:cNvPr>
              <p:cNvCxnSpPr>
                <a:cxnSpLocks/>
              </p:cNvCxnSpPr>
              <p:nvPr/>
            </p:nvCxnSpPr>
            <p:spPr>
              <a:xfrm>
                <a:off x="1567543" y="2380637"/>
                <a:ext cx="0" cy="3762534"/>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grpSp>
            <p:nvGrpSpPr>
              <p:cNvPr id="97" name="iṣḷïḑè">
                <a:extLst>
                  <a:ext uri="{FF2B5EF4-FFF2-40B4-BE49-F238E27FC236}">
                    <a16:creationId xmlns:a16="http://schemas.microsoft.com/office/drawing/2014/main" xmlns="" id="{2A780FBF-B8AB-4520-BD20-33788A1EB885}"/>
                  </a:ext>
                </a:extLst>
              </p:cNvPr>
              <p:cNvGrpSpPr/>
              <p:nvPr/>
            </p:nvGrpSpPr>
            <p:grpSpPr>
              <a:xfrm>
                <a:off x="994080" y="1590064"/>
                <a:ext cx="1146925" cy="1146926"/>
                <a:chOff x="4787926" y="591344"/>
                <a:chExt cx="2616213" cy="2616215"/>
              </a:xfrm>
            </p:grpSpPr>
            <p:sp>
              <p:nvSpPr>
                <p:cNvPr id="100" name="ïṧľïḑè">
                  <a:extLst>
                    <a:ext uri="{FF2B5EF4-FFF2-40B4-BE49-F238E27FC236}">
                      <a16:creationId xmlns:a16="http://schemas.microsoft.com/office/drawing/2014/main" xmlns="" id="{981CA619-5D2D-4596-AB1A-7C2595BEFA89}"/>
                    </a:ext>
                  </a:extLst>
                </p:cNvPr>
                <p:cNvSpPr/>
                <p:nvPr/>
              </p:nvSpPr>
              <p:spPr>
                <a:xfrm rot="2830953">
                  <a:off x="4787925" y="591345"/>
                  <a:ext cx="2616215" cy="2616213"/>
                </a:xfrm>
                <a:prstGeom prst="roundRect">
                  <a:avLst>
                    <a:gd name="adj" fmla="val 50000"/>
                  </a:avLst>
                </a:prstGeom>
                <a:solidFill>
                  <a:srgbClr val="4472C4"/>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101" name="ïşļïde">
                  <a:extLst>
                    <a:ext uri="{FF2B5EF4-FFF2-40B4-BE49-F238E27FC236}">
                      <a16:creationId xmlns:a16="http://schemas.microsoft.com/office/drawing/2014/main" xmlns="" id="{0963BADB-CA32-4611-9CA4-73DA17FED905}"/>
                    </a:ext>
                  </a:extLst>
                </p:cNvPr>
                <p:cNvSpPr/>
                <p:nvPr/>
              </p:nvSpPr>
              <p:spPr>
                <a:xfrm>
                  <a:off x="5003828" y="807246"/>
                  <a:ext cx="2184400" cy="2184400"/>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01</a:t>
                  </a:r>
                  <a:endParaRPr lang="zh-CN" altLang="en-US" sz="2400" b="1" dirty="0">
                    <a:solidFill>
                      <a:schemeClr val="bg1"/>
                    </a:solidFill>
                    <a:cs typeface="+mn-ea"/>
                    <a:sym typeface="+mn-lt"/>
                  </a:endParaRPr>
                </a:p>
              </p:txBody>
            </p:sp>
          </p:grpSp>
        </p:grpSp>
        <p:grpSp>
          <p:nvGrpSpPr>
            <p:cNvPr id="66" name="îŝ1iḍe">
              <a:extLst>
                <a:ext uri="{FF2B5EF4-FFF2-40B4-BE49-F238E27FC236}">
                  <a16:creationId xmlns:a16="http://schemas.microsoft.com/office/drawing/2014/main" xmlns="" id="{918A2D57-CDEC-495E-95EB-9B80B203D86A}"/>
                </a:ext>
              </a:extLst>
            </p:cNvPr>
            <p:cNvGrpSpPr/>
            <p:nvPr/>
          </p:nvGrpSpPr>
          <p:grpSpPr>
            <a:xfrm>
              <a:off x="9278726" y="5371004"/>
              <a:ext cx="539999" cy="772167"/>
              <a:chOff x="6902950" y="4511713"/>
              <a:chExt cx="539999" cy="772167"/>
            </a:xfrm>
          </p:grpSpPr>
          <p:cxnSp>
            <p:nvCxnSpPr>
              <p:cNvPr id="90" name="直接连接符 89">
                <a:extLst>
                  <a:ext uri="{FF2B5EF4-FFF2-40B4-BE49-F238E27FC236}">
                    <a16:creationId xmlns:a16="http://schemas.microsoft.com/office/drawing/2014/main" xmlns="" id="{1BFE4C8A-D8E9-4F3B-B4BA-BC339D070871}"/>
                  </a:ext>
                </a:extLst>
              </p:cNvPr>
              <p:cNvCxnSpPr>
                <a:cxnSpLocks/>
              </p:cNvCxnSpPr>
              <p:nvPr/>
            </p:nvCxnSpPr>
            <p:spPr>
              <a:xfrm>
                <a:off x="7156573" y="4709104"/>
                <a:ext cx="0" cy="574776"/>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grpSp>
            <p:nvGrpSpPr>
              <p:cNvPr id="91" name="íṡḻiḋê">
                <a:extLst>
                  <a:ext uri="{FF2B5EF4-FFF2-40B4-BE49-F238E27FC236}">
                    <a16:creationId xmlns:a16="http://schemas.microsoft.com/office/drawing/2014/main" xmlns="" id="{8480DE96-BC7C-4C62-84E0-05DFF684BE30}"/>
                  </a:ext>
                </a:extLst>
              </p:cNvPr>
              <p:cNvGrpSpPr/>
              <p:nvPr/>
            </p:nvGrpSpPr>
            <p:grpSpPr>
              <a:xfrm>
                <a:off x="6902950" y="4511713"/>
                <a:ext cx="539999" cy="540000"/>
                <a:chOff x="18266450" y="7255975"/>
                <a:chExt cx="1231778" cy="1231774"/>
              </a:xfrm>
            </p:grpSpPr>
            <p:sp>
              <p:nvSpPr>
                <p:cNvPr id="94" name="îṡ1ïďé">
                  <a:extLst>
                    <a:ext uri="{FF2B5EF4-FFF2-40B4-BE49-F238E27FC236}">
                      <a16:creationId xmlns:a16="http://schemas.microsoft.com/office/drawing/2014/main" xmlns="" id="{04E33F62-0DBD-44C8-B100-4E7B0EA0A706}"/>
                    </a:ext>
                  </a:extLst>
                </p:cNvPr>
                <p:cNvSpPr/>
                <p:nvPr/>
              </p:nvSpPr>
              <p:spPr>
                <a:xfrm rot="2830953">
                  <a:off x="18266452" y="7255973"/>
                  <a:ext cx="1231774" cy="1231778"/>
                </a:xfrm>
                <a:prstGeom prst="roundRect">
                  <a:avLst>
                    <a:gd name="adj" fmla="val 50000"/>
                  </a:avLst>
                </a:prstGeom>
                <a:solidFill>
                  <a:srgbClr val="FC9400"/>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endParaRPr lang="zh-CN" altLang="en-US" sz="2000" b="1" dirty="0">
                    <a:solidFill>
                      <a:schemeClr val="bg1"/>
                    </a:solidFill>
                    <a:cs typeface="+mn-ea"/>
                    <a:sym typeface="+mn-lt"/>
                  </a:endParaRPr>
                </a:p>
              </p:txBody>
            </p:sp>
            <p:sp>
              <p:nvSpPr>
                <p:cNvPr id="95" name="i$ļïḑe">
                  <a:extLst>
                    <a:ext uri="{FF2B5EF4-FFF2-40B4-BE49-F238E27FC236}">
                      <a16:creationId xmlns:a16="http://schemas.microsoft.com/office/drawing/2014/main" xmlns="" id="{C0684F3C-39BC-418D-89A6-077614894041}"/>
                    </a:ext>
                  </a:extLst>
                </p:cNvPr>
                <p:cNvSpPr/>
                <p:nvPr/>
              </p:nvSpPr>
              <p:spPr>
                <a:xfrm>
                  <a:off x="18415903" y="7426951"/>
                  <a:ext cx="903306" cy="903301"/>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62500" lnSpcReduction="20000"/>
                </a:bodyPr>
                <a:lstStyle/>
                <a:p>
                  <a:pPr algn="ctr" defTabSz="914354"/>
                  <a:endParaRPr lang="en-US" altLang="zh-CN" sz="2400" b="1" dirty="0">
                    <a:solidFill>
                      <a:schemeClr val="bg1"/>
                    </a:solidFill>
                    <a:cs typeface="+mn-ea"/>
                    <a:sym typeface="+mn-lt"/>
                  </a:endParaRPr>
                </a:p>
              </p:txBody>
            </p:sp>
          </p:grpSp>
        </p:grpSp>
        <p:grpSp>
          <p:nvGrpSpPr>
            <p:cNvPr id="67" name="ïṡ1iďè">
              <a:extLst>
                <a:ext uri="{FF2B5EF4-FFF2-40B4-BE49-F238E27FC236}">
                  <a16:creationId xmlns:a16="http://schemas.microsoft.com/office/drawing/2014/main" xmlns="" id="{9458C3B7-4731-46E9-B518-409D4D794BF6}"/>
                </a:ext>
              </a:extLst>
            </p:cNvPr>
            <p:cNvGrpSpPr/>
            <p:nvPr/>
          </p:nvGrpSpPr>
          <p:grpSpPr>
            <a:xfrm>
              <a:off x="9501304" y="4212017"/>
              <a:ext cx="900000" cy="1931154"/>
              <a:chOff x="4416072" y="4212017"/>
              <a:chExt cx="900000" cy="1931154"/>
            </a:xfrm>
          </p:grpSpPr>
          <p:cxnSp>
            <p:nvCxnSpPr>
              <p:cNvPr id="75" name="直接连接符 74">
                <a:extLst>
                  <a:ext uri="{FF2B5EF4-FFF2-40B4-BE49-F238E27FC236}">
                    <a16:creationId xmlns:a16="http://schemas.microsoft.com/office/drawing/2014/main" xmlns="" id="{5A2E46F5-69ED-4330-A2B8-706A7D5A1263}"/>
                  </a:ext>
                </a:extLst>
              </p:cNvPr>
              <p:cNvCxnSpPr>
                <a:cxnSpLocks/>
              </p:cNvCxnSpPr>
              <p:nvPr/>
            </p:nvCxnSpPr>
            <p:spPr>
              <a:xfrm>
                <a:off x="4859383" y="4900619"/>
                <a:ext cx="0" cy="1242552"/>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grpSp>
            <p:nvGrpSpPr>
              <p:cNvPr id="76" name="îŝļiḑé">
                <a:extLst>
                  <a:ext uri="{FF2B5EF4-FFF2-40B4-BE49-F238E27FC236}">
                    <a16:creationId xmlns:a16="http://schemas.microsoft.com/office/drawing/2014/main" xmlns="" id="{07F5F7F5-A165-409A-9192-4401DAE12E65}"/>
                  </a:ext>
                </a:extLst>
              </p:cNvPr>
              <p:cNvGrpSpPr/>
              <p:nvPr/>
            </p:nvGrpSpPr>
            <p:grpSpPr>
              <a:xfrm>
                <a:off x="4416072" y="4212017"/>
                <a:ext cx="900000" cy="900000"/>
                <a:chOff x="12593675" y="6572261"/>
                <a:chExt cx="2052962" cy="2052960"/>
              </a:xfrm>
            </p:grpSpPr>
            <p:sp>
              <p:nvSpPr>
                <p:cNvPr id="84" name="išḷîdè">
                  <a:extLst>
                    <a:ext uri="{FF2B5EF4-FFF2-40B4-BE49-F238E27FC236}">
                      <a16:creationId xmlns:a16="http://schemas.microsoft.com/office/drawing/2014/main" xmlns="" id="{CA5E81D4-FF67-4F96-A555-C33B96FEA476}"/>
                    </a:ext>
                  </a:extLst>
                </p:cNvPr>
                <p:cNvSpPr/>
                <p:nvPr/>
              </p:nvSpPr>
              <p:spPr>
                <a:xfrm rot="2830953">
                  <a:off x="12593676" y="6572260"/>
                  <a:ext cx="2052960" cy="2052962"/>
                </a:xfrm>
                <a:prstGeom prst="roundRect">
                  <a:avLst>
                    <a:gd name="adj" fmla="val 50000"/>
                  </a:avLst>
                </a:prstGeom>
                <a:solidFill>
                  <a:srgbClr val="55A3D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88" name="í$ľïḋe">
                  <a:extLst>
                    <a:ext uri="{FF2B5EF4-FFF2-40B4-BE49-F238E27FC236}">
                      <a16:creationId xmlns:a16="http://schemas.microsoft.com/office/drawing/2014/main" xmlns="" id="{D995795E-D5C3-4FDC-9B75-A189EDAE92D4}"/>
                    </a:ext>
                  </a:extLst>
                </p:cNvPr>
                <p:cNvSpPr/>
                <p:nvPr/>
              </p:nvSpPr>
              <p:spPr>
                <a:xfrm>
                  <a:off x="12757912" y="6717590"/>
                  <a:ext cx="1724488" cy="1724486"/>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400" b="1" dirty="0">
                    <a:solidFill>
                      <a:schemeClr val="bg1"/>
                    </a:solidFill>
                    <a:cs typeface="+mn-ea"/>
                    <a:sym typeface="+mn-lt"/>
                  </a:endParaRPr>
                </a:p>
              </p:txBody>
            </p:sp>
          </p:grpSp>
        </p:grpSp>
        <p:grpSp>
          <p:nvGrpSpPr>
            <p:cNvPr id="68" name="ïṡlïḓe">
              <a:extLst>
                <a:ext uri="{FF2B5EF4-FFF2-40B4-BE49-F238E27FC236}">
                  <a16:creationId xmlns:a16="http://schemas.microsoft.com/office/drawing/2014/main" xmlns="" id="{4C7219AF-D952-496F-8EE1-F482CAA24AE6}"/>
                </a:ext>
              </a:extLst>
            </p:cNvPr>
            <p:cNvGrpSpPr/>
            <p:nvPr/>
          </p:nvGrpSpPr>
          <p:grpSpPr>
            <a:xfrm>
              <a:off x="10180087" y="5034115"/>
              <a:ext cx="719999" cy="1109056"/>
              <a:chOff x="2385400" y="4174824"/>
              <a:chExt cx="719999" cy="1109056"/>
            </a:xfrm>
          </p:grpSpPr>
          <p:cxnSp>
            <p:nvCxnSpPr>
              <p:cNvPr id="69" name="直接连接符 68">
                <a:extLst>
                  <a:ext uri="{FF2B5EF4-FFF2-40B4-BE49-F238E27FC236}">
                    <a16:creationId xmlns:a16="http://schemas.microsoft.com/office/drawing/2014/main" xmlns="" id="{E2880640-3C50-4812-A594-C4F13C307D54}"/>
                  </a:ext>
                </a:extLst>
              </p:cNvPr>
              <p:cNvCxnSpPr>
                <a:cxnSpLocks/>
              </p:cNvCxnSpPr>
              <p:nvPr/>
            </p:nvCxnSpPr>
            <p:spPr>
              <a:xfrm>
                <a:off x="2733885" y="4550076"/>
                <a:ext cx="0" cy="733804"/>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grpSp>
            <p:nvGrpSpPr>
              <p:cNvPr id="70" name="iS1îḍê">
                <a:extLst>
                  <a:ext uri="{FF2B5EF4-FFF2-40B4-BE49-F238E27FC236}">
                    <a16:creationId xmlns:a16="http://schemas.microsoft.com/office/drawing/2014/main" xmlns="" id="{11D682BE-494A-4CAC-9C6A-FCD76D1B757B}"/>
                  </a:ext>
                </a:extLst>
              </p:cNvPr>
              <p:cNvGrpSpPr/>
              <p:nvPr/>
            </p:nvGrpSpPr>
            <p:grpSpPr>
              <a:xfrm>
                <a:off x="2385400" y="4174824"/>
                <a:ext cx="719999" cy="719999"/>
                <a:chOff x="7961592" y="6487384"/>
                <a:chExt cx="1642368" cy="1642366"/>
              </a:xfrm>
            </p:grpSpPr>
            <p:sp>
              <p:nvSpPr>
                <p:cNvPr id="73" name="iŝḷîḋè">
                  <a:extLst>
                    <a:ext uri="{FF2B5EF4-FFF2-40B4-BE49-F238E27FC236}">
                      <a16:creationId xmlns:a16="http://schemas.microsoft.com/office/drawing/2014/main" xmlns="" id="{8EC9801D-0AA0-4D87-9135-AD4586CD1290}"/>
                    </a:ext>
                  </a:extLst>
                </p:cNvPr>
                <p:cNvSpPr/>
                <p:nvPr/>
              </p:nvSpPr>
              <p:spPr>
                <a:xfrm rot="2830953">
                  <a:off x="7961593" y="6487383"/>
                  <a:ext cx="1642366" cy="1642368"/>
                </a:xfrm>
                <a:prstGeom prst="roundRect">
                  <a:avLst>
                    <a:gd name="adj" fmla="val 50000"/>
                  </a:avLst>
                </a:prstGeom>
                <a:solidFill>
                  <a:srgbClr val="FFAC3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74" name="ísḷïḓê">
                  <a:extLst>
                    <a:ext uri="{FF2B5EF4-FFF2-40B4-BE49-F238E27FC236}">
                      <a16:creationId xmlns:a16="http://schemas.microsoft.com/office/drawing/2014/main" xmlns="" id="{075D62CE-7AFB-4CB2-B674-0A5A1159BD12}"/>
                    </a:ext>
                  </a:extLst>
                </p:cNvPr>
                <p:cNvSpPr/>
                <p:nvPr/>
              </p:nvSpPr>
              <p:spPr>
                <a:xfrm>
                  <a:off x="8113144" y="6640453"/>
                  <a:ext cx="1313896" cy="1313895"/>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p>
                  <a:pPr algn="ctr" defTabSz="914354"/>
                  <a:endParaRPr lang="en-US" altLang="zh-CN" sz="2400" b="1" dirty="0">
                    <a:solidFill>
                      <a:schemeClr val="bg1"/>
                    </a:solidFill>
                    <a:cs typeface="+mn-ea"/>
                    <a:sym typeface="+mn-lt"/>
                  </a:endParaRPr>
                </a:p>
              </p:txBody>
            </p:sp>
          </p:grpSp>
        </p:grpSp>
      </p:grpSp>
      <p:sp>
        <p:nvSpPr>
          <p:cNvPr id="13" name="文本框 12">
            <a:extLst>
              <a:ext uri="{FF2B5EF4-FFF2-40B4-BE49-F238E27FC236}">
                <a16:creationId xmlns:a16="http://schemas.microsoft.com/office/drawing/2014/main" xmlns="" id="{A3B67C17-2A36-4AA1-B014-B428EA9E4AD3}"/>
              </a:ext>
            </a:extLst>
          </p:cNvPr>
          <p:cNvSpPr txBox="1"/>
          <p:nvPr/>
        </p:nvSpPr>
        <p:spPr>
          <a:xfrm>
            <a:off x="2084646" y="2015173"/>
            <a:ext cx="7082519" cy="3570208"/>
          </a:xfrm>
          <a:prstGeom prst="rect">
            <a:avLst/>
          </a:prstGeom>
          <a:noFill/>
        </p:spPr>
        <p:txBody>
          <a:bodyPr wrap="square" rtlCol="0">
            <a:spAutoFit/>
          </a:bodyPr>
          <a:lstStyle/>
          <a:p>
            <a:pPr algn="just">
              <a:lnSpc>
                <a:spcPct val="150000"/>
              </a:lnSpc>
            </a:pPr>
            <a:r>
              <a:rPr lang="zh-CN" altLang="en-US" sz="2000" dirty="0">
                <a:cs typeface="+mn-ea"/>
                <a:sym typeface="+mn-lt"/>
              </a:rPr>
              <a:t>通过成本指标在不同时期（或不同情况）的数据的对比，来揭露矛盾的一种方法，成本指标的对比，必须注意指标的可比性。</a:t>
            </a:r>
            <a:endParaRPr lang="en-US" altLang="zh-CN" sz="2000" dirty="0">
              <a:cs typeface="+mn-ea"/>
              <a:sym typeface="+mn-lt"/>
            </a:endParaRPr>
          </a:p>
          <a:p>
            <a:pPr lvl="1" algn="just">
              <a:lnSpc>
                <a:spcPct val="150000"/>
              </a:lnSpc>
              <a:spcBef>
                <a:spcPct val="20000"/>
              </a:spcBef>
              <a:buFontTx/>
              <a:buChar char="–"/>
            </a:pPr>
            <a:r>
              <a:rPr lang="zh-CN" altLang="en-US" sz="2000" dirty="0">
                <a:cs typeface="+mn-ea"/>
                <a:sym typeface="+mn-lt"/>
              </a:rPr>
              <a:t>比较形式</a:t>
            </a:r>
          </a:p>
          <a:p>
            <a:pPr marL="1257300" lvl="2" indent="-342900" algn="just">
              <a:lnSpc>
                <a:spcPct val="150000"/>
              </a:lnSpc>
              <a:spcBef>
                <a:spcPct val="20000"/>
              </a:spcBef>
              <a:buSzPct val="70000"/>
              <a:buFont typeface="Wingdings" panose="05000000000000000000" pitchFamily="2" charset="2"/>
              <a:buChar char="l"/>
            </a:pPr>
            <a:r>
              <a:rPr lang="zh-CN" altLang="en-US" sz="2000" dirty="0">
                <a:cs typeface="+mn-ea"/>
                <a:sym typeface="+mn-lt"/>
              </a:rPr>
              <a:t>绝对数比较，如上年产品单位成本10元，本年产品单位成本为9.5元；</a:t>
            </a:r>
          </a:p>
          <a:p>
            <a:pPr marL="1257300" lvl="2" indent="-342900" algn="just">
              <a:lnSpc>
                <a:spcPct val="150000"/>
              </a:lnSpc>
              <a:spcBef>
                <a:spcPct val="20000"/>
              </a:spcBef>
              <a:buSzPct val="70000"/>
              <a:buFont typeface="Wingdings" panose="05000000000000000000" pitchFamily="2" charset="2"/>
              <a:buChar char="l"/>
            </a:pPr>
            <a:r>
              <a:rPr lang="zh-CN" altLang="en-US" sz="2000" dirty="0">
                <a:cs typeface="+mn-ea"/>
                <a:sym typeface="+mn-lt"/>
              </a:rPr>
              <a:t>增减数比较，如本年成本比上年降低0.5元；</a:t>
            </a:r>
          </a:p>
          <a:p>
            <a:pPr marL="1257300" lvl="2" indent="-342900" algn="just">
              <a:lnSpc>
                <a:spcPct val="150000"/>
              </a:lnSpc>
              <a:spcBef>
                <a:spcPct val="20000"/>
              </a:spcBef>
              <a:buSzPct val="70000"/>
              <a:buFont typeface="Wingdings" panose="05000000000000000000" pitchFamily="2" charset="2"/>
              <a:buChar char="l"/>
            </a:pPr>
            <a:r>
              <a:rPr lang="zh-CN" altLang="en-US" sz="2000" dirty="0">
                <a:cs typeface="+mn-ea"/>
                <a:sym typeface="+mn-lt"/>
              </a:rPr>
              <a:t>指数比较，如本年成本比上年降低5%。</a:t>
            </a:r>
          </a:p>
        </p:txBody>
      </p:sp>
    </p:spTree>
    <p:extLst>
      <p:ext uri="{BB962C8B-B14F-4D97-AF65-F5344CB8AC3E}">
        <p14:creationId xmlns:p14="http://schemas.microsoft.com/office/powerpoint/2010/main" val="950150545"/>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down)">
                                      <p:cBhvr>
                                        <p:cTn id="25" dur="500"/>
                                        <p:tgtEl>
                                          <p:spTgt spid="63"/>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grpSp>
        <p:nvGrpSpPr>
          <p:cNvPr id="63" name="#46159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4294DEE-3181-4EEB-B8DA-CA26BA21253F}"/>
              </a:ext>
            </a:extLst>
          </p:cNvPr>
          <p:cNvGrpSpPr>
            <a:grpSpLocks noChangeAspect="1"/>
          </p:cNvGrpSpPr>
          <p:nvPr>
            <p:custDataLst>
              <p:tags r:id="rId1"/>
            </p:custDataLst>
          </p:nvPr>
        </p:nvGrpSpPr>
        <p:grpSpPr>
          <a:xfrm>
            <a:off x="0" y="1837425"/>
            <a:ext cx="12192000" cy="4501543"/>
            <a:chOff x="0" y="1641628"/>
            <a:chExt cx="12192000" cy="4501543"/>
          </a:xfrm>
        </p:grpSpPr>
        <p:cxnSp>
          <p:nvCxnSpPr>
            <p:cNvPr id="64" name="直接连接符 63">
              <a:extLst>
                <a:ext uri="{FF2B5EF4-FFF2-40B4-BE49-F238E27FC236}">
                  <a16:creationId xmlns:a16="http://schemas.microsoft.com/office/drawing/2014/main" xmlns="" id="{246EE70D-215B-43CC-A7FC-E2409086653D}"/>
                </a:ext>
              </a:extLst>
            </p:cNvPr>
            <p:cNvCxnSpPr/>
            <p:nvPr/>
          </p:nvCxnSpPr>
          <p:spPr>
            <a:xfrm>
              <a:off x="0" y="6143171"/>
              <a:ext cx="12192000" cy="0"/>
            </a:xfrm>
            <a:prstGeom prst="line">
              <a:avLst/>
            </a:prstGeom>
            <a:ln w="3175" cap="rnd">
              <a:solidFill>
                <a:srgbClr val="FC9400"/>
              </a:solidFill>
              <a:round/>
            </a:ln>
          </p:spPr>
          <p:style>
            <a:lnRef idx="1">
              <a:schemeClr val="accent1"/>
            </a:lnRef>
            <a:fillRef idx="0">
              <a:schemeClr val="accent1"/>
            </a:fillRef>
            <a:effectRef idx="0">
              <a:schemeClr val="accent1"/>
            </a:effectRef>
            <a:fontRef idx="minor">
              <a:schemeClr val="tx1"/>
            </a:fontRef>
          </p:style>
        </p:cxnSp>
        <p:grpSp>
          <p:nvGrpSpPr>
            <p:cNvPr id="65" name="ïṩļiďê">
              <a:extLst>
                <a:ext uri="{FF2B5EF4-FFF2-40B4-BE49-F238E27FC236}">
                  <a16:creationId xmlns:a16="http://schemas.microsoft.com/office/drawing/2014/main" xmlns="" id="{64F92D7B-F8A5-4EF4-B9D5-E9DCC3EF5972}"/>
                </a:ext>
              </a:extLst>
            </p:cNvPr>
            <p:cNvGrpSpPr/>
            <p:nvPr/>
          </p:nvGrpSpPr>
          <p:grpSpPr>
            <a:xfrm>
              <a:off x="885352" y="4808955"/>
              <a:ext cx="720000" cy="1334216"/>
              <a:chOff x="1219032" y="4808955"/>
              <a:chExt cx="720000" cy="1334216"/>
            </a:xfrm>
          </p:grpSpPr>
          <p:cxnSp>
            <p:nvCxnSpPr>
              <p:cNvPr id="96" name="直接连接符 95">
                <a:extLst>
                  <a:ext uri="{FF2B5EF4-FFF2-40B4-BE49-F238E27FC236}">
                    <a16:creationId xmlns:a16="http://schemas.microsoft.com/office/drawing/2014/main" xmlns="" id="{BB8CE1F9-44B1-49D3-84E6-49C267EA2B15}"/>
                  </a:ext>
                </a:extLst>
              </p:cNvPr>
              <p:cNvCxnSpPr>
                <a:cxnSpLocks/>
              </p:cNvCxnSpPr>
              <p:nvPr/>
            </p:nvCxnSpPr>
            <p:spPr>
              <a:xfrm>
                <a:off x="1567543" y="5297952"/>
                <a:ext cx="0" cy="845219"/>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grpSp>
            <p:nvGrpSpPr>
              <p:cNvPr id="97" name="iṣḷïḑè">
                <a:extLst>
                  <a:ext uri="{FF2B5EF4-FFF2-40B4-BE49-F238E27FC236}">
                    <a16:creationId xmlns:a16="http://schemas.microsoft.com/office/drawing/2014/main" xmlns="" id="{2A780FBF-B8AB-4520-BD20-33788A1EB885}"/>
                  </a:ext>
                </a:extLst>
              </p:cNvPr>
              <p:cNvGrpSpPr/>
              <p:nvPr/>
            </p:nvGrpSpPr>
            <p:grpSpPr>
              <a:xfrm>
                <a:off x="1219032" y="4808955"/>
                <a:ext cx="720000" cy="720001"/>
                <a:chOff x="5301072" y="7933864"/>
                <a:chExt cx="1642371" cy="1642371"/>
              </a:xfrm>
            </p:grpSpPr>
            <p:sp>
              <p:nvSpPr>
                <p:cNvPr id="100" name="ïṧľïḑè">
                  <a:extLst>
                    <a:ext uri="{FF2B5EF4-FFF2-40B4-BE49-F238E27FC236}">
                      <a16:creationId xmlns:a16="http://schemas.microsoft.com/office/drawing/2014/main" xmlns="" id="{981CA619-5D2D-4596-AB1A-7C2595BEFA89}"/>
                    </a:ext>
                  </a:extLst>
                </p:cNvPr>
                <p:cNvSpPr/>
                <p:nvPr/>
              </p:nvSpPr>
              <p:spPr>
                <a:xfrm rot="2830953">
                  <a:off x="5301072" y="7933864"/>
                  <a:ext cx="1642371" cy="1642371"/>
                </a:xfrm>
                <a:prstGeom prst="roundRect">
                  <a:avLst>
                    <a:gd name="adj" fmla="val 50000"/>
                  </a:avLst>
                </a:prstGeom>
                <a:solidFill>
                  <a:srgbClr val="4472C4"/>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101" name="ïşļïde">
                  <a:extLst>
                    <a:ext uri="{FF2B5EF4-FFF2-40B4-BE49-F238E27FC236}">
                      <a16:creationId xmlns:a16="http://schemas.microsoft.com/office/drawing/2014/main" xmlns="" id="{0963BADB-CA32-4611-9CA4-73DA17FED905}"/>
                    </a:ext>
                  </a:extLst>
                </p:cNvPr>
                <p:cNvSpPr/>
                <p:nvPr/>
              </p:nvSpPr>
              <p:spPr>
                <a:xfrm>
                  <a:off x="5455761" y="8107551"/>
                  <a:ext cx="1231776" cy="1231774"/>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endParaRPr lang="zh-CN" altLang="en-US" sz="2400" b="1" dirty="0">
                    <a:solidFill>
                      <a:schemeClr val="bg1"/>
                    </a:solidFill>
                    <a:cs typeface="+mn-ea"/>
                    <a:sym typeface="+mn-lt"/>
                  </a:endParaRPr>
                </a:p>
              </p:txBody>
            </p:sp>
          </p:grpSp>
        </p:grpSp>
        <p:grpSp>
          <p:nvGrpSpPr>
            <p:cNvPr id="66" name="îŝ1iḍe">
              <a:extLst>
                <a:ext uri="{FF2B5EF4-FFF2-40B4-BE49-F238E27FC236}">
                  <a16:creationId xmlns:a16="http://schemas.microsoft.com/office/drawing/2014/main" xmlns="" id="{918A2D57-CDEC-495E-95EB-9B80B203D86A}"/>
                </a:ext>
              </a:extLst>
            </p:cNvPr>
            <p:cNvGrpSpPr/>
            <p:nvPr/>
          </p:nvGrpSpPr>
          <p:grpSpPr>
            <a:xfrm>
              <a:off x="1282012" y="1641628"/>
              <a:ext cx="1146925" cy="4501543"/>
              <a:chOff x="-1093764" y="782337"/>
              <a:chExt cx="1146925" cy="4501543"/>
            </a:xfrm>
          </p:grpSpPr>
          <p:cxnSp>
            <p:nvCxnSpPr>
              <p:cNvPr id="90" name="直接连接符 89">
                <a:extLst>
                  <a:ext uri="{FF2B5EF4-FFF2-40B4-BE49-F238E27FC236}">
                    <a16:creationId xmlns:a16="http://schemas.microsoft.com/office/drawing/2014/main" xmlns="" id="{1BFE4C8A-D8E9-4F3B-B4BA-BC339D070871}"/>
                  </a:ext>
                </a:extLst>
              </p:cNvPr>
              <p:cNvCxnSpPr>
                <a:cxnSpLocks/>
              </p:cNvCxnSpPr>
              <p:nvPr/>
            </p:nvCxnSpPr>
            <p:spPr>
              <a:xfrm>
                <a:off x="-520337" y="1572917"/>
                <a:ext cx="0" cy="3710963"/>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grpSp>
            <p:nvGrpSpPr>
              <p:cNvPr id="91" name="íṡḻiḋê">
                <a:extLst>
                  <a:ext uri="{FF2B5EF4-FFF2-40B4-BE49-F238E27FC236}">
                    <a16:creationId xmlns:a16="http://schemas.microsoft.com/office/drawing/2014/main" xmlns="" id="{8480DE96-BC7C-4C62-84E0-05DFF684BE30}"/>
                  </a:ext>
                </a:extLst>
              </p:cNvPr>
              <p:cNvGrpSpPr/>
              <p:nvPr/>
            </p:nvGrpSpPr>
            <p:grpSpPr>
              <a:xfrm>
                <a:off x="-1093764" y="782337"/>
                <a:ext cx="1146925" cy="1146926"/>
                <a:chOff x="25401" y="-1251065"/>
                <a:chExt cx="2616213" cy="2616215"/>
              </a:xfrm>
            </p:grpSpPr>
            <p:sp>
              <p:nvSpPr>
                <p:cNvPr id="94" name="îṡ1ïďé">
                  <a:extLst>
                    <a:ext uri="{FF2B5EF4-FFF2-40B4-BE49-F238E27FC236}">
                      <a16:creationId xmlns:a16="http://schemas.microsoft.com/office/drawing/2014/main" xmlns="" id="{04E33F62-0DBD-44C8-B100-4E7B0EA0A706}"/>
                    </a:ext>
                  </a:extLst>
                </p:cNvPr>
                <p:cNvSpPr/>
                <p:nvPr/>
              </p:nvSpPr>
              <p:spPr>
                <a:xfrm rot="2830953">
                  <a:off x="25400" y="-1251064"/>
                  <a:ext cx="2616215" cy="2616213"/>
                </a:xfrm>
                <a:prstGeom prst="roundRect">
                  <a:avLst>
                    <a:gd name="adj" fmla="val 50000"/>
                  </a:avLst>
                </a:prstGeom>
                <a:solidFill>
                  <a:srgbClr val="FC9400"/>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95" name="i$ļïḑe">
                  <a:extLst>
                    <a:ext uri="{FF2B5EF4-FFF2-40B4-BE49-F238E27FC236}">
                      <a16:creationId xmlns:a16="http://schemas.microsoft.com/office/drawing/2014/main" xmlns="" id="{C0684F3C-39BC-418D-89A6-077614894041}"/>
                    </a:ext>
                  </a:extLst>
                </p:cNvPr>
                <p:cNvSpPr/>
                <p:nvPr/>
              </p:nvSpPr>
              <p:spPr>
                <a:xfrm>
                  <a:off x="241302" y="-1035201"/>
                  <a:ext cx="2184400" cy="2184400"/>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02</a:t>
                  </a:r>
                </a:p>
              </p:txBody>
            </p:sp>
          </p:grpSp>
        </p:grpSp>
      </p:grpSp>
      <p:cxnSp>
        <p:nvCxnSpPr>
          <p:cNvPr id="39" name="直接连接符 38">
            <a:extLst>
              <a:ext uri="{FF2B5EF4-FFF2-40B4-BE49-F238E27FC236}">
                <a16:creationId xmlns:a16="http://schemas.microsoft.com/office/drawing/2014/main" xmlns="" id="{4340378C-A0F6-4BDB-B8AD-A124BD32A845}"/>
              </a:ext>
            </a:extLst>
          </p:cNvPr>
          <p:cNvCxnSpPr>
            <a:cxnSpLocks/>
          </p:cNvCxnSpPr>
          <p:nvPr/>
        </p:nvCxnSpPr>
        <p:spPr>
          <a:xfrm>
            <a:off x="10218935" y="5096416"/>
            <a:ext cx="0" cy="1242552"/>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sp>
        <p:nvSpPr>
          <p:cNvPr id="40" name="išḷîdè">
            <a:extLst>
              <a:ext uri="{FF2B5EF4-FFF2-40B4-BE49-F238E27FC236}">
                <a16:creationId xmlns:a16="http://schemas.microsoft.com/office/drawing/2014/main" xmlns="" id="{CE70EBE7-65C7-4ADE-8575-E25B298A71BF}"/>
              </a:ext>
            </a:extLst>
          </p:cNvPr>
          <p:cNvSpPr/>
          <p:nvPr/>
        </p:nvSpPr>
        <p:spPr>
          <a:xfrm rot="2830953">
            <a:off x="9775624" y="4407814"/>
            <a:ext cx="900000" cy="900000"/>
          </a:xfrm>
          <a:prstGeom prst="roundRect">
            <a:avLst>
              <a:gd name="adj" fmla="val 50000"/>
            </a:avLst>
          </a:prstGeom>
          <a:solidFill>
            <a:srgbClr val="55A3D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41" name="í$ľïḋe">
            <a:extLst>
              <a:ext uri="{FF2B5EF4-FFF2-40B4-BE49-F238E27FC236}">
                <a16:creationId xmlns:a16="http://schemas.microsoft.com/office/drawing/2014/main" xmlns="" id="{537B686B-2E64-4663-A367-6266B1C962E9}"/>
              </a:ext>
            </a:extLst>
          </p:cNvPr>
          <p:cNvSpPr/>
          <p:nvPr/>
        </p:nvSpPr>
        <p:spPr>
          <a:xfrm>
            <a:off x="9847624" y="4471525"/>
            <a:ext cx="756000" cy="756000"/>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400" b="1" dirty="0">
              <a:solidFill>
                <a:schemeClr val="bg1"/>
              </a:solidFill>
              <a:cs typeface="+mn-ea"/>
              <a:sym typeface="+mn-lt"/>
            </a:endParaRPr>
          </a:p>
        </p:txBody>
      </p:sp>
      <p:cxnSp>
        <p:nvCxnSpPr>
          <p:cNvPr id="42" name="直接连接符 41">
            <a:extLst>
              <a:ext uri="{FF2B5EF4-FFF2-40B4-BE49-F238E27FC236}">
                <a16:creationId xmlns:a16="http://schemas.microsoft.com/office/drawing/2014/main" xmlns="" id="{D4EB4B9F-53C7-4E8E-ADA1-8116950AE138}"/>
              </a:ext>
            </a:extLst>
          </p:cNvPr>
          <p:cNvCxnSpPr>
            <a:cxnSpLocks/>
          </p:cNvCxnSpPr>
          <p:nvPr/>
        </p:nvCxnSpPr>
        <p:spPr>
          <a:xfrm>
            <a:off x="10802892" y="5605164"/>
            <a:ext cx="0" cy="733804"/>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sp>
        <p:nvSpPr>
          <p:cNvPr id="43" name="iŝḷîḋè">
            <a:extLst>
              <a:ext uri="{FF2B5EF4-FFF2-40B4-BE49-F238E27FC236}">
                <a16:creationId xmlns:a16="http://schemas.microsoft.com/office/drawing/2014/main" xmlns="" id="{38C7752C-5D55-41A0-BB6B-657E02FB8F85}"/>
              </a:ext>
            </a:extLst>
          </p:cNvPr>
          <p:cNvSpPr/>
          <p:nvPr/>
        </p:nvSpPr>
        <p:spPr>
          <a:xfrm rot="2830953">
            <a:off x="10454407" y="5229912"/>
            <a:ext cx="719999" cy="719999"/>
          </a:xfrm>
          <a:prstGeom prst="roundRect">
            <a:avLst>
              <a:gd name="adj" fmla="val 50000"/>
            </a:avLst>
          </a:prstGeom>
          <a:solidFill>
            <a:srgbClr val="FFAC3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44" name="ísḷïḓê">
            <a:extLst>
              <a:ext uri="{FF2B5EF4-FFF2-40B4-BE49-F238E27FC236}">
                <a16:creationId xmlns:a16="http://schemas.microsoft.com/office/drawing/2014/main" xmlns="" id="{E521B72C-F9F4-4230-B9DB-1DA9CD908666}"/>
              </a:ext>
            </a:extLst>
          </p:cNvPr>
          <p:cNvSpPr/>
          <p:nvPr/>
        </p:nvSpPr>
        <p:spPr>
          <a:xfrm>
            <a:off x="10520846" y="5297016"/>
            <a:ext cx="576000" cy="576000"/>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p>
            <a:pPr algn="ctr" defTabSz="914354"/>
            <a:endParaRPr lang="en-US" altLang="zh-CN" sz="2400" b="1" dirty="0">
              <a:solidFill>
                <a:schemeClr val="bg1"/>
              </a:solidFill>
              <a:cs typeface="+mn-ea"/>
              <a:sym typeface="+mn-lt"/>
            </a:endParaRPr>
          </a:p>
        </p:txBody>
      </p:sp>
      <p:sp>
        <p:nvSpPr>
          <p:cNvPr id="50" name="文本框 49">
            <a:extLst>
              <a:ext uri="{FF2B5EF4-FFF2-40B4-BE49-F238E27FC236}">
                <a16:creationId xmlns:a16="http://schemas.microsoft.com/office/drawing/2014/main" xmlns="" id="{37D2270E-757A-437C-9ADF-7D918BDFB2C5}"/>
              </a:ext>
            </a:extLst>
          </p:cNvPr>
          <p:cNvSpPr txBox="1"/>
          <p:nvPr/>
        </p:nvSpPr>
        <p:spPr>
          <a:xfrm>
            <a:off x="2524406" y="2066637"/>
            <a:ext cx="7064964" cy="3970318"/>
          </a:xfrm>
          <a:prstGeom prst="rect">
            <a:avLst/>
          </a:prstGeom>
          <a:noFill/>
        </p:spPr>
        <p:txBody>
          <a:bodyPr wrap="square">
            <a:spAutoFit/>
          </a:bodyPr>
          <a:lstStyle/>
          <a:p>
            <a:pPr algn="just">
              <a:lnSpc>
                <a:spcPct val="140000"/>
              </a:lnSpc>
              <a:buFontTx/>
              <a:buNone/>
            </a:pPr>
            <a:r>
              <a:rPr lang="zh-CN" altLang="en-US" sz="2000" dirty="0">
                <a:cs typeface="+mn-ea"/>
                <a:sym typeface="+mn-lt"/>
              </a:rPr>
              <a:t>确定引起某指标变动的各个因素影响程度的方法。在几个相互联系的因素共同影响着某一指标的情况下，可以用来计算各个因素对指标发生变动的影响程度。</a:t>
            </a:r>
            <a:endParaRPr lang="en-US" altLang="zh-CN" sz="2000" dirty="0">
              <a:cs typeface="+mn-ea"/>
              <a:sym typeface="+mn-lt"/>
            </a:endParaRPr>
          </a:p>
          <a:p>
            <a:pPr algn="just">
              <a:lnSpc>
                <a:spcPct val="140000"/>
              </a:lnSpc>
              <a:buFontTx/>
              <a:buNone/>
            </a:pPr>
            <a:r>
              <a:rPr lang="zh-CN" altLang="en-US" sz="2000" dirty="0">
                <a:cs typeface="+mn-ea"/>
                <a:sym typeface="+mn-lt"/>
              </a:rPr>
              <a:t>计算方法：</a:t>
            </a:r>
            <a:endParaRPr lang="en-US" altLang="zh-CN" sz="2000" dirty="0">
              <a:cs typeface="+mn-ea"/>
              <a:sym typeface="+mn-lt"/>
            </a:endParaRPr>
          </a:p>
          <a:p>
            <a:pPr marL="342900" indent="-342900" algn="just">
              <a:lnSpc>
                <a:spcPct val="140000"/>
              </a:lnSpc>
              <a:buSzPct val="70000"/>
              <a:buFont typeface="Wingdings" panose="05000000000000000000" pitchFamily="2" charset="2"/>
              <a:buChar char="l"/>
            </a:pPr>
            <a:r>
              <a:rPr lang="zh-CN" altLang="en-US" sz="2000" dirty="0">
                <a:cs typeface="+mn-ea"/>
                <a:sym typeface="+mn-lt"/>
              </a:rPr>
              <a:t>在计算某一因素对某指标的影响时，假定只有这个因素在变动而其它因素不变；</a:t>
            </a:r>
            <a:endParaRPr lang="en-US" altLang="zh-CN" sz="2000" dirty="0">
              <a:cs typeface="+mn-ea"/>
              <a:sym typeface="+mn-lt"/>
            </a:endParaRPr>
          </a:p>
          <a:p>
            <a:pPr marL="342900" indent="-342900" algn="just">
              <a:lnSpc>
                <a:spcPct val="140000"/>
              </a:lnSpc>
              <a:buSzPct val="70000"/>
              <a:buFont typeface="Wingdings" panose="05000000000000000000" pitchFamily="2" charset="2"/>
              <a:buChar char="l"/>
            </a:pPr>
            <a:r>
              <a:rPr lang="zh-CN" altLang="en-US" sz="2000" dirty="0">
                <a:cs typeface="+mn-ea"/>
                <a:sym typeface="+mn-lt"/>
              </a:rPr>
              <a:t>确定各个因素替代顺序，然后按照这一顺序替代计算；</a:t>
            </a:r>
            <a:endParaRPr lang="en-US" altLang="zh-CN" sz="2000" dirty="0">
              <a:cs typeface="+mn-ea"/>
              <a:sym typeface="+mn-lt"/>
            </a:endParaRPr>
          </a:p>
          <a:p>
            <a:pPr marL="342900" indent="-342900" algn="just">
              <a:lnSpc>
                <a:spcPct val="140000"/>
              </a:lnSpc>
              <a:buSzPct val="70000"/>
              <a:buFont typeface="Wingdings" panose="05000000000000000000" pitchFamily="2" charset="2"/>
              <a:buChar char="l"/>
            </a:pPr>
            <a:r>
              <a:rPr lang="zh-CN" altLang="en-US" sz="2000" dirty="0">
                <a:cs typeface="+mn-ea"/>
                <a:sym typeface="+mn-lt"/>
              </a:rPr>
              <a:t>把这个指标与该因素替代前的指标相比较，确定该因素变动所造成的影响。</a:t>
            </a:r>
          </a:p>
        </p:txBody>
      </p:sp>
      <p:sp>
        <p:nvSpPr>
          <p:cNvPr id="53" name="矩形 52">
            <a:extLst>
              <a:ext uri="{FF2B5EF4-FFF2-40B4-BE49-F238E27FC236}">
                <a16:creationId xmlns:a16="http://schemas.microsoft.com/office/drawing/2014/main" xmlns="" id="{6D6F528B-9B85-43A6-8362-FF279FEEEB00}"/>
              </a:ext>
            </a:extLst>
          </p:cNvPr>
          <p:cNvSpPr/>
          <p:nvPr/>
        </p:nvSpPr>
        <p:spPr>
          <a:xfrm>
            <a:off x="2756789" y="1265024"/>
            <a:ext cx="6099234"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成本分析方法</a:t>
            </a:r>
            <a:r>
              <a:rPr lang="en-US" altLang="zh-CN" sz="3200" b="1" spc="300" dirty="0">
                <a:cs typeface="+mn-ea"/>
                <a:sym typeface="+mn-lt"/>
              </a:rPr>
              <a:t>-</a:t>
            </a:r>
            <a:r>
              <a:rPr lang="zh-CN" altLang="en-US" sz="3200" b="1" spc="300" dirty="0">
                <a:cs typeface="+mn-ea"/>
                <a:sym typeface="+mn-lt"/>
              </a:rPr>
              <a:t>连锁替代法</a:t>
            </a:r>
          </a:p>
        </p:txBody>
      </p:sp>
    </p:spTree>
    <p:extLst>
      <p:ext uri="{BB962C8B-B14F-4D97-AF65-F5344CB8AC3E}">
        <p14:creationId xmlns:p14="http://schemas.microsoft.com/office/powerpoint/2010/main" val="601833165"/>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down)">
                                      <p:cBhvr>
                                        <p:cTn id="29" dur="500"/>
                                        <p:tgtEl>
                                          <p:spTgt spid="39"/>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down)">
                                      <p:cBhvr>
                                        <p:cTn id="35" dur="500"/>
                                        <p:tgtEl>
                                          <p:spTgt spid="41"/>
                                        </p:tgtEl>
                                      </p:cBhvr>
                                    </p:animEffect>
                                  </p:childTnLst>
                                </p:cTn>
                              </p:par>
                              <p:par>
                                <p:cTn id="36" presetID="22" presetClass="entr" presetSubtype="4" fill="hold"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down)">
                                      <p:cBhvr>
                                        <p:cTn id="38" dur="500"/>
                                        <p:tgtEl>
                                          <p:spTgt spid="42"/>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down)">
                                      <p:cBhvr>
                                        <p:cTn id="41" dur="500"/>
                                        <p:tgtEl>
                                          <p:spTgt spid="4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down)">
                                      <p:cBhvr>
                                        <p:cTn id="44" dur="500"/>
                                        <p:tgtEl>
                                          <p:spTgt spid="44"/>
                                        </p:tgtEl>
                                      </p:cBhvr>
                                    </p:animEffect>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1000"/>
                                        <p:tgtEl>
                                          <p:spTgt spid="50"/>
                                        </p:tgtEl>
                                      </p:cBhvr>
                                    </p:animEffect>
                                    <p:anim calcmode="lin" valueType="num">
                                      <p:cBhvr>
                                        <p:cTn id="49" dur="1000" fill="hold"/>
                                        <p:tgtEl>
                                          <p:spTgt spid="50"/>
                                        </p:tgtEl>
                                        <p:attrNameLst>
                                          <p:attrName>ppt_x</p:attrName>
                                        </p:attrNameLst>
                                      </p:cBhvr>
                                      <p:tavLst>
                                        <p:tav tm="0">
                                          <p:val>
                                            <p:strVal val="#ppt_x"/>
                                          </p:val>
                                        </p:tav>
                                        <p:tav tm="100000">
                                          <p:val>
                                            <p:strVal val="#ppt_x"/>
                                          </p:val>
                                        </p:tav>
                                      </p:tavLst>
                                    </p:anim>
                                    <p:anim calcmode="lin" valueType="num">
                                      <p:cBhvr>
                                        <p:cTn id="50"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40" grpId="0" animBg="1"/>
      <p:bldP spid="41" grpId="0" animBg="1"/>
      <p:bldP spid="43" grpId="0" animBg="1"/>
      <p:bldP spid="44" grpId="0" animBg="1"/>
      <p:bldP spid="50" grpId="0"/>
      <p:bldP spid="5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grpSp>
        <p:nvGrpSpPr>
          <p:cNvPr id="63" name="#46159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4294DEE-3181-4EEB-B8DA-CA26BA21253F}"/>
              </a:ext>
            </a:extLst>
          </p:cNvPr>
          <p:cNvGrpSpPr>
            <a:grpSpLocks noChangeAspect="1"/>
          </p:cNvGrpSpPr>
          <p:nvPr>
            <p:custDataLst>
              <p:tags r:id="rId1"/>
            </p:custDataLst>
          </p:nvPr>
        </p:nvGrpSpPr>
        <p:grpSpPr>
          <a:xfrm>
            <a:off x="0" y="4148615"/>
            <a:ext cx="12192000" cy="2190353"/>
            <a:chOff x="0" y="3952818"/>
            <a:chExt cx="12192000" cy="2190353"/>
          </a:xfrm>
        </p:grpSpPr>
        <p:cxnSp>
          <p:nvCxnSpPr>
            <p:cNvPr id="64" name="直接连接符 63">
              <a:extLst>
                <a:ext uri="{FF2B5EF4-FFF2-40B4-BE49-F238E27FC236}">
                  <a16:creationId xmlns:a16="http://schemas.microsoft.com/office/drawing/2014/main" xmlns="" id="{246EE70D-215B-43CC-A7FC-E2409086653D}"/>
                </a:ext>
              </a:extLst>
            </p:cNvPr>
            <p:cNvCxnSpPr/>
            <p:nvPr/>
          </p:nvCxnSpPr>
          <p:spPr>
            <a:xfrm>
              <a:off x="0" y="6143171"/>
              <a:ext cx="12192000" cy="0"/>
            </a:xfrm>
            <a:prstGeom prst="line">
              <a:avLst/>
            </a:prstGeom>
            <a:ln w="3175" cap="rnd">
              <a:solidFill>
                <a:srgbClr val="FC9400"/>
              </a:solidFill>
              <a:round/>
            </a:ln>
          </p:spPr>
          <p:style>
            <a:lnRef idx="1">
              <a:schemeClr val="accent1"/>
            </a:lnRef>
            <a:fillRef idx="0">
              <a:schemeClr val="accent1"/>
            </a:fillRef>
            <a:effectRef idx="0">
              <a:schemeClr val="accent1"/>
            </a:effectRef>
            <a:fontRef idx="minor">
              <a:schemeClr val="tx1"/>
            </a:fontRef>
          </p:style>
        </p:cxnSp>
        <p:grpSp>
          <p:nvGrpSpPr>
            <p:cNvPr id="65" name="ïṩļiďê">
              <a:extLst>
                <a:ext uri="{FF2B5EF4-FFF2-40B4-BE49-F238E27FC236}">
                  <a16:creationId xmlns:a16="http://schemas.microsoft.com/office/drawing/2014/main" xmlns="" id="{64F92D7B-F8A5-4EF4-B9D5-E9DCC3EF5972}"/>
                </a:ext>
              </a:extLst>
            </p:cNvPr>
            <p:cNvGrpSpPr/>
            <p:nvPr/>
          </p:nvGrpSpPr>
          <p:grpSpPr>
            <a:xfrm>
              <a:off x="306244" y="4808955"/>
              <a:ext cx="720000" cy="1334216"/>
              <a:chOff x="639924" y="4808955"/>
              <a:chExt cx="720000" cy="1334216"/>
            </a:xfrm>
          </p:grpSpPr>
          <p:cxnSp>
            <p:nvCxnSpPr>
              <p:cNvPr id="96" name="直接连接符 95">
                <a:extLst>
                  <a:ext uri="{FF2B5EF4-FFF2-40B4-BE49-F238E27FC236}">
                    <a16:creationId xmlns:a16="http://schemas.microsoft.com/office/drawing/2014/main" xmlns="" id="{BB8CE1F9-44B1-49D3-84E6-49C267EA2B15}"/>
                  </a:ext>
                </a:extLst>
              </p:cNvPr>
              <p:cNvCxnSpPr>
                <a:cxnSpLocks/>
              </p:cNvCxnSpPr>
              <p:nvPr/>
            </p:nvCxnSpPr>
            <p:spPr>
              <a:xfrm>
                <a:off x="988423" y="5297952"/>
                <a:ext cx="0" cy="845219"/>
              </a:xfrm>
              <a:prstGeom prst="line">
                <a:avLst/>
              </a:prstGeom>
              <a:ln w="38100" cap="rnd">
                <a:solidFill>
                  <a:schemeClr val="accent1"/>
                </a:solidFill>
                <a:round/>
                <a:tailEnd type="oval"/>
              </a:ln>
            </p:spPr>
            <p:style>
              <a:lnRef idx="1">
                <a:schemeClr val="accent1"/>
              </a:lnRef>
              <a:fillRef idx="0">
                <a:schemeClr val="accent1"/>
              </a:fillRef>
              <a:effectRef idx="0">
                <a:schemeClr val="accent1"/>
              </a:effectRef>
              <a:fontRef idx="minor">
                <a:schemeClr val="tx1"/>
              </a:fontRef>
            </p:style>
          </p:cxnSp>
          <p:grpSp>
            <p:nvGrpSpPr>
              <p:cNvPr id="97" name="iṣḷïḑè">
                <a:extLst>
                  <a:ext uri="{FF2B5EF4-FFF2-40B4-BE49-F238E27FC236}">
                    <a16:creationId xmlns:a16="http://schemas.microsoft.com/office/drawing/2014/main" xmlns="" id="{2A780FBF-B8AB-4520-BD20-33788A1EB885}"/>
                  </a:ext>
                </a:extLst>
              </p:cNvPr>
              <p:cNvGrpSpPr/>
              <p:nvPr/>
            </p:nvGrpSpPr>
            <p:grpSpPr>
              <a:xfrm>
                <a:off x="639924" y="4808955"/>
                <a:ext cx="720000" cy="720001"/>
                <a:chOff x="3980085" y="7933884"/>
                <a:chExt cx="1642371" cy="1642371"/>
              </a:xfrm>
            </p:grpSpPr>
            <p:sp>
              <p:nvSpPr>
                <p:cNvPr id="100" name="ïṧľïḑè">
                  <a:extLst>
                    <a:ext uri="{FF2B5EF4-FFF2-40B4-BE49-F238E27FC236}">
                      <a16:creationId xmlns:a16="http://schemas.microsoft.com/office/drawing/2014/main" xmlns="" id="{981CA619-5D2D-4596-AB1A-7C2595BEFA89}"/>
                    </a:ext>
                  </a:extLst>
                </p:cNvPr>
                <p:cNvSpPr/>
                <p:nvPr/>
              </p:nvSpPr>
              <p:spPr>
                <a:xfrm rot="2830953">
                  <a:off x="3980085" y="7933884"/>
                  <a:ext cx="1642371" cy="1642371"/>
                </a:xfrm>
                <a:prstGeom prst="roundRect">
                  <a:avLst>
                    <a:gd name="adj" fmla="val 50000"/>
                  </a:avLst>
                </a:prstGeom>
                <a:solidFill>
                  <a:srgbClr val="4472C4"/>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101" name="ïşļïde">
                  <a:extLst>
                    <a:ext uri="{FF2B5EF4-FFF2-40B4-BE49-F238E27FC236}">
                      <a16:creationId xmlns:a16="http://schemas.microsoft.com/office/drawing/2014/main" xmlns="" id="{0963BADB-CA32-4611-9CA4-73DA17FED905}"/>
                    </a:ext>
                  </a:extLst>
                </p:cNvPr>
                <p:cNvSpPr/>
                <p:nvPr/>
              </p:nvSpPr>
              <p:spPr>
                <a:xfrm>
                  <a:off x="4134761" y="8107568"/>
                  <a:ext cx="1231776" cy="1231774"/>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endParaRPr lang="zh-CN" altLang="en-US" sz="2400" b="1" dirty="0">
                    <a:solidFill>
                      <a:schemeClr val="bg1"/>
                    </a:solidFill>
                    <a:cs typeface="+mn-ea"/>
                    <a:sym typeface="+mn-lt"/>
                  </a:endParaRPr>
                </a:p>
              </p:txBody>
            </p:sp>
          </p:grpSp>
        </p:grpSp>
        <p:grpSp>
          <p:nvGrpSpPr>
            <p:cNvPr id="66" name="îŝ1iḍe">
              <a:extLst>
                <a:ext uri="{FF2B5EF4-FFF2-40B4-BE49-F238E27FC236}">
                  <a16:creationId xmlns:a16="http://schemas.microsoft.com/office/drawing/2014/main" xmlns="" id="{918A2D57-CDEC-495E-95EB-9B80B203D86A}"/>
                </a:ext>
              </a:extLst>
            </p:cNvPr>
            <p:cNvGrpSpPr/>
            <p:nvPr/>
          </p:nvGrpSpPr>
          <p:grpSpPr>
            <a:xfrm>
              <a:off x="833001" y="3952818"/>
              <a:ext cx="900000" cy="2190353"/>
              <a:chOff x="-1542775" y="3093527"/>
              <a:chExt cx="900000" cy="2190353"/>
            </a:xfrm>
          </p:grpSpPr>
          <p:cxnSp>
            <p:nvCxnSpPr>
              <p:cNvPr id="90" name="直接连接符 89">
                <a:extLst>
                  <a:ext uri="{FF2B5EF4-FFF2-40B4-BE49-F238E27FC236}">
                    <a16:creationId xmlns:a16="http://schemas.microsoft.com/office/drawing/2014/main" xmlns="" id="{1BFE4C8A-D8E9-4F3B-B4BA-BC339D070871}"/>
                  </a:ext>
                </a:extLst>
              </p:cNvPr>
              <p:cNvCxnSpPr>
                <a:cxnSpLocks/>
              </p:cNvCxnSpPr>
              <p:nvPr/>
            </p:nvCxnSpPr>
            <p:spPr>
              <a:xfrm>
                <a:off x="-1099457" y="3623592"/>
                <a:ext cx="0" cy="1660288"/>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grpSp>
            <p:nvGrpSpPr>
              <p:cNvPr id="91" name="íṡḻiḋê">
                <a:extLst>
                  <a:ext uri="{FF2B5EF4-FFF2-40B4-BE49-F238E27FC236}">
                    <a16:creationId xmlns:a16="http://schemas.microsoft.com/office/drawing/2014/main" xmlns="" id="{8480DE96-BC7C-4C62-84E0-05DFF684BE30}"/>
                  </a:ext>
                </a:extLst>
              </p:cNvPr>
              <p:cNvGrpSpPr/>
              <p:nvPr/>
            </p:nvGrpSpPr>
            <p:grpSpPr>
              <a:xfrm>
                <a:off x="-1542775" y="3093527"/>
                <a:ext cx="900000" cy="900000"/>
                <a:chOff x="-998830" y="4020917"/>
                <a:chExt cx="2052963" cy="2052963"/>
              </a:xfrm>
            </p:grpSpPr>
            <p:sp>
              <p:nvSpPr>
                <p:cNvPr id="94" name="îṡ1ïďé">
                  <a:extLst>
                    <a:ext uri="{FF2B5EF4-FFF2-40B4-BE49-F238E27FC236}">
                      <a16:creationId xmlns:a16="http://schemas.microsoft.com/office/drawing/2014/main" xmlns="" id="{04E33F62-0DBD-44C8-B100-4E7B0EA0A706}"/>
                    </a:ext>
                  </a:extLst>
                </p:cNvPr>
                <p:cNvSpPr/>
                <p:nvPr/>
              </p:nvSpPr>
              <p:spPr>
                <a:xfrm rot="2830953">
                  <a:off x="-998830" y="4020917"/>
                  <a:ext cx="2052963" cy="2052963"/>
                </a:xfrm>
                <a:prstGeom prst="roundRect">
                  <a:avLst>
                    <a:gd name="adj" fmla="val 50000"/>
                  </a:avLst>
                </a:prstGeom>
                <a:solidFill>
                  <a:srgbClr val="FC9400"/>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95" name="i$ļïḑe">
                  <a:extLst>
                    <a:ext uri="{FF2B5EF4-FFF2-40B4-BE49-F238E27FC236}">
                      <a16:creationId xmlns:a16="http://schemas.microsoft.com/office/drawing/2014/main" xmlns="" id="{C0684F3C-39BC-418D-89A6-077614894041}"/>
                    </a:ext>
                  </a:extLst>
                </p:cNvPr>
                <p:cNvSpPr/>
                <p:nvPr/>
              </p:nvSpPr>
              <p:spPr>
                <a:xfrm>
                  <a:off x="-801608" y="4214087"/>
                  <a:ext cx="1642368" cy="1642368"/>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en-US" altLang="zh-CN" sz="2400" b="1" dirty="0">
                    <a:solidFill>
                      <a:schemeClr val="bg1"/>
                    </a:solidFill>
                    <a:cs typeface="+mn-ea"/>
                    <a:sym typeface="+mn-lt"/>
                  </a:endParaRPr>
                </a:p>
              </p:txBody>
            </p:sp>
          </p:grpSp>
        </p:grpSp>
      </p:grpSp>
      <p:sp>
        <p:nvSpPr>
          <p:cNvPr id="50" name="文本框 49">
            <a:extLst>
              <a:ext uri="{FF2B5EF4-FFF2-40B4-BE49-F238E27FC236}">
                <a16:creationId xmlns:a16="http://schemas.microsoft.com/office/drawing/2014/main" xmlns="" id="{37D2270E-757A-437C-9ADF-7D918BDFB2C5}"/>
              </a:ext>
            </a:extLst>
          </p:cNvPr>
          <p:cNvSpPr txBox="1"/>
          <p:nvPr/>
        </p:nvSpPr>
        <p:spPr>
          <a:xfrm>
            <a:off x="3061935" y="3010228"/>
            <a:ext cx="3053429" cy="2677656"/>
          </a:xfrm>
          <a:prstGeom prst="rect">
            <a:avLst/>
          </a:prstGeom>
          <a:noFill/>
        </p:spPr>
        <p:txBody>
          <a:bodyPr wrap="square">
            <a:spAutoFit/>
          </a:bodyPr>
          <a:lstStyle/>
          <a:p>
            <a:pPr algn="just">
              <a:lnSpc>
                <a:spcPct val="140000"/>
              </a:lnSpc>
              <a:buFontTx/>
              <a:buNone/>
            </a:pPr>
            <a:r>
              <a:rPr lang="zh-CN" altLang="en-US" sz="2000" dirty="0">
                <a:cs typeface="+mn-ea"/>
                <a:sym typeface="+mn-lt"/>
              </a:rPr>
              <a:t>企业的各种经济指标，存在着相互依存关系，一个指标变了，就会影响到其他经济指标。例如：生产数量的变化，必然会引起成本的相应变化。</a:t>
            </a:r>
          </a:p>
        </p:txBody>
      </p:sp>
      <p:sp>
        <p:nvSpPr>
          <p:cNvPr id="53" name="矩形 52">
            <a:extLst>
              <a:ext uri="{FF2B5EF4-FFF2-40B4-BE49-F238E27FC236}">
                <a16:creationId xmlns:a16="http://schemas.microsoft.com/office/drawing/2014/main" xmlns="" id="{6D6F528B-9B85-43A6-8362-FF279FEEEB00}"/>
              </a:ext>
            </a:extLst>
          </p:cNvPr>
          <p:cNvSpPr/>
          <p:nvPr/>
        </p:nvSpPr>
        <p:spPr>
          <a:xfrm>
            <a:off x="2756789" y="1265024"/>
            <a:ext cx="6099234"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成本分析方法</a:t>
            </a:r>
          </a:p>
        </p:txBody>
      </p:sp>
      <p:cxnSp>
        <p:nvCxnSpPr>
          <p:cNvPr id="33" name="直接连接符 32">
            <a:extLst>
              <a:ext uri="{FF2B5EF4-FFF2-40B4-BE49-F238E27FC236}">
                <a16:creationId xmlns:a16="http://schemas.microsoft.com/office/drawing/2014/main" xmlns="" id="{39FFA7DE-DC8C-4FC7-AA9B-4FF559D130A5}"/>
              </a:ext>
            </a:extLst>
          </p:cNvPr>
          <p:cNvCxnSpPr>
            <a:cxnSpLocks/>
          </p:cNvCxnSpPr>
          <p:nvPr/>
        </p:nvCxnSpPr>
        <p:spPr>
          <a:xfrm>
            <a:off x="2373599" y="2628005"/>
            <a:ext cx="0" cy="3710963"/>
          </a:xfrm>
          <a:prstGeom prst="line">
            <a:avLst/>
          </a:prstGeom>
          <a:ln w="38100" cap="rnd">
            <a:solidFill>
              <a:srgbClr val="4472C4"/>
            </a:solidFill>
            <a:round/>
            <a:tailEnd type="oval"/>
          </a:ln>
        </p:spPr>
        <p:style>
          <a:lnRef idx="1">
            <a:schemeClr val="accent1"/>
          </a:lnRef>
          <a:fillRef idx="0">
            <a:schemeClr val="accent1"/>
          </a:fillRef>
          <a:effectRef idx="0">
            <a:schemeClr val="accent1"/>
          </a:effectRef>
          <a:fontRef idx="minor">
            <a:schemeClr val="tx1"/>
          </a:fontRef>
        </p:style>
      </p:cxnSp>
      <p:sp>
        <p:nvSpPr>
          <p:cNvPr id="34" name="îṡ1ïďé">
            <a:extLst>
              <a:ext uri="{FF2B5EF4-FFF2-40B4-BE49-F238E27FC236}">
                <a16:creationId xmlns:a16="http://schemas.microsoft.com/office/drawing/2014/main" xmlns="" id="{1827C52C-9E14-4A00-9616-0C12E25BA70D}"/>
              </a:ext>
            </a:extLst>
          </p:cNvPr>
          <p:cNvSpPr/>
          <p:nvPr/>
        </p:nvSpPr>
        <p:spPr>
          <a:xfrm rot="2830953">
            <a:off x="1800172" y="1837426"/>
            <a:ext cx="1146926" cy="1146925"/>
          </a:xfrm>
          <a:prstGeom prst="roundRect">
            <a:avLst>
              <a:gd name="adj" fmla="val 50000"/>
            </a:avLst>
          </a:prstGeom>
          <a:solidFill>
            <a:srgbClr val="55A3D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35" name="i$ļïḑe">
            <a:extLst>
              <a:ext uri="{FF2B5EF4-FFF2-40B4-BE49-F238E27FC236}">
                <a16:creationId xmlns:a16="http://schemas.microsoft.com/office/drawing/2014/main" xmlns="" id="{4944D6D1-E498-414D-9505-6DEE3A65C0E5}"/>
              </a:ext>
            </a:extLst>
          </p:cNvPr>
          <p:cNvSpPr/>
          <p:nvPr/>
        </p:nvSpPr>
        <p:spPr>
          <a:xfrm>
            <a:off x="1894821" y="1932058"/>
            <a:ext cx="957622" cy="957622"/>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03</a:t>
            </a:r>
          </a:p>
        </p:txBody>
      </p:sp>
      <p:cxnSp>
        <p:nvCxnSpPr>
          <p:cNvPr id="36" name="直接连接符 35">
            <a:extLst>
              <a:ext uri="{FF2B5EF4-FFF2-40B4-BE49-F238E27FC236}">
                <a16:creationId xmlns:a16="http://schemas.microsoft.com/office/drawing/2014/main" xmlns="" id="{A94F1FF7-E51B-469D-ABC1-42D3652699F2}"/>
              </a:ext>
            </a:extLst>
          </p:cNvPr>
          <p:cNvCxnSpPr>
            <a:cxnSpLocks/>
          </p:cNvCxnSpPr>
          <p:nvPr/>
        </p:nvCxnSpPr>
        <p:spPr>
          <a:xfrm>
            <a:off x="6886761" y="3205976"/>
            <a:ext cx="0" cy="3132992"/>
          </a:xfrm>
          <a:prstGeom prst="line">
            <a:avLst/>
          </a:prstGeom>
          <a:ln w="38100" cap="rnd">
            <a:solidFill>
              <a:srgbClr val="FFAC33"/>
            </a:solidFill>
            <a:round/>
            <a:tailEnd type="oval"/>
          </a:ln>
        </p:spPr>
        <p:style>
          <a:lnRef idx="1">
            <a:schemeClr val="accent1"/>
          </a:lnRef>
          <a:fillRef idx="0">
            <a:schemeClr val="accent1"/>
          </a:fillRef>
          <a:effectRef idx="0">
            <a:schemeClr val="accent1"/>
          </a:effectRef>
          <a:fontRef idx="minor">
            <a:schemeClr val="tx1"/>
          </a:fontRef>
        </p:style>
      </p:cxnSp>
      <p:sp>
        <p:nvSpPr>
          <p:cNvPr id="37" name="îṡ1ïďé">
            <a:extLst>
              <a:ext uri="{FF2B5EF4-FFF2-40B4-BE49-F238E27FC236}">
                <a16:creationId xmlns:a16="http://schemas.microsoft.com/office/drawing/2014/main" xmlns="" id="{5CD8A4D2-6D28-41D4-AF48-CD20CA91B71B}"/>
              </a:ext>
            </a:extLst>
          </p:cNvPr>
          <p:cNvSpPr/>
          <p:nvPr/>
        </p:nvSpPr>
        <p:spPr>
          <a:xfrm rot="2830953">
            <a:off x="6313334" y="2415397"/>
            <a:ext cx="1146926" cy="1146925"/>
          </a:xfrm>
          <a:prstGeom prst="roundRect">
            <a:avLst>
              <a:gd name="adj" fmla="val 50000"/>
            </a:avLst>
          </a:prstGeom>
          <a:solidFill>
            <a:srgbClr val="FFAC33"/>
          </a:solidFill>
          <a:ln w="381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cs typeface="+mn-ea"/>
              <a:sym typeface="+mn-lt"/>
            </a:endParaRPr>
          </a:p>
        </p:txBody>
      </p:sp>
      <p:sp>
        <p:nvSpPr>
          <p:cNvPr id="38" name="i$ļïḑe">
            <a:extLst>
              <a:ext uri="{FF2B5EF4-FFF2-40B4-BE49-F238E27FC236}">
                <a16:creationId xmlns:a16="http://schemas.microsoft.com/office/drawing/2014/main" xmlns="" id="{9B74289F-8A05-45AC-ABBB-D4EF9A14062A}"/>
              </a:ext>
            </a:extLst>
          </p:cNvPr>
          <p:cNvSpPr/>
          <p:nvPr/>
        </p:nvSpPr>
        <p:spPr>
          <a:xfrm>
            <a:off x="6407983" y="2510029"/>
            <a:ext cx="957622" cy="957622"/>
          </a:xfrm>
          <a:prstGeom prst="roundRect">
            <a:avLst>
              <a:gd name="adj" fmla="val 50000"/>
            </a:avLst>
          </a:prstGeom>
          <a:noFill/>
          <a:ln w="38100" cap="rnd">
            <a:gradFill>
              <a:gsLst>
                <a:gs pos="54000">
                  <a:schemeClr val="bg1">
                    <a:alpha val="0"/>
                  </a:schemeClr>
                </a:gs>
                <a:gs pos="27000">
                  <a:schemeClr val="bg1"/>
                </a:gs>
                <a:gs pos="85000">
                  <a:schemeClr val="bg1"/>
                </a:gs>
              </a:gsLst>
              <a:lin ang="4500000" scaled="0"/>
            </a:gra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2400" b="1" dirty="0">
                <a:solidFill>
                  <a:schemeClr val="bg1"/>
                </a:solidFill>
                <a:cs typeface="+mn-ea"/>
                <a:sym typeface="+mn-lt"/>
              </a:rPr>
              <a:t>04</a:t>
            </a:r>
          </a:p>
        </p:txBody>
      </p:sp>
      <p:sp>
        <p:nvSpPr>
          <p:cNvPr id="11" name="文本框 10">
            <a:extLst>
              <a:ext uri="{FF2B5EF4-FFF2-40B4-BE49-F238E27FC236}">
                <a16:creationId xmlns:a16="http://schemas.microsoft.com/office/drawing/2014/main" xmlns="" id="{149C45B6-7371-4887-AA6E-B51B11BC800F}"/>
              </a:ext>
            </a:extLst>
          </p:cNvPr>
          <p:cNvSpPr txBox="1"/>
          <p:nvPr/>
        </p:nvSpPr>
        <p:spPr>
          <a:xfrm>
            <a:off x="7606685" y="3708697"/>
            <a:ext cx="3053429" cy="1815882"/>
          </a:xfrm>
          <a:prstGeom prst="rect">
            <a:avLst/>
          </a:prstGeom>
          <a:noFill/>
        </p:spPr>
        <p:txBody>
          <a:bodyPr wrap="square">
            <a:spAutoFit/>
          </a:bodyPr>
          <a:lstStyle/>
          <a:p>
            <a:pPr algn="just">
              <a:lnSpc>
                <a:spcPct val="140000"/>
              </a:lnSpc>
              <a:buFontTx/>
              <a:buNone/>
            </a:pPr>
            <a:r>
              <a:rPr lang="zh-CN" altLang="en-US" sz="2000" dirty="0">
                <a:cs typeface="+mn-ea"/>
                <a:sym typeface="+mn-lt"/>
              </a:rPr>
              <a:t>两个或两个以上会计期间的共同报表并列进行趋势分析</a:t>
            </a:r>
            <a:r>
              <a:rPr lang="en-US" altLang="zh-CN" sz="2000" dirty="0">
                <a:cs typeface="+mn-ea"/>
                <a:sym typeface="+mn-lt"/>
              </a:rPr>
              <a:t>,</a:t>
            </a:r>
            <a:r>
              <a:rPr lang="zh-CN" altLang="en-US" sz="2000" dirty="0">
                <a:cs typeface="+mn-ea"/>
                <a:sym typeface="+mn-lt"/>
              </a:rPr>
              <a:t>可以揭示项目结构上的变化。</a:t>
            </a:r>
          </a:p>
        </p:txBody>
      </p:sp>
      <p:sp>
        <p:nvSpPr>
          <p:cNvPr id="12" name="îŝľîdê">
            <a:extLst>
              <a:ext uri="{FF2B5EF4-FFF2-40B4-BE49-F238E27FC236}">
                <a16:creationId xmlns:a16="http://schemas.microsoft.com/office/drawing/2014/main" xmlns="" id="{C9D64B42-2995-4B60-91B3-97BC6ED8ABE8}"/>
              </a:ext>
            </a:extLst>
          </p:cNvPr>
          <p:cNvSpPr txBox="1"/>
          <p:nvPr/>
        </p:nvSpPr>
        <p:spPr>
          <a:xfrm>
            <a:off x="3063218" y="2207441"/>
            <a:ext cx="2776961" cy="523220"/>
          </a:xfrm>
          <a:prstGeom prst="rect">
            <a:avLst/>
          </a:prstGeom>
          <a:noFill/>
        </p:spPr>
        <p:txBody>
          <a:bodyPr wrap="square" rtlCol="0">
            <a:spAutoFit/>
          </a:bodyPr>
          <a:lstStyle/>
          <a:p>
            <a:r>
              <a:rPr lang="zh-CN" altLang="en-US" sz="2800" b="1" spc="300" dirty="0">
                <a:solidFill>
                  <a:schemeClr val="tx1">
                    <a:lumMod val="85000"/>
                    <a:lumOff val="15000"/>
                  </a:schemeClr>
                </a:solidFill>
                <a:cs typeface="+mn-ea"/>
                <a:sym typeface="+mn-lt"/>
              </a:rPr>
              <a:t>相关分析法</a:t>
            </a:r>
          </a:p>
        </p:txBody>
      </p:sp>
      <p:sp>
        <p:nvSpPr>
          <p:cNvPr id="13" name="îŝlídé">
            <a:extLst>
              <a:ext uri="{FF2B5EF4-FFF2-40B4-BE49-F238E27FC236}">
                <a16:creationId xmlns:a16="http://schemas.microsoft.com/office/drawing/2014/main" xmlns="" id="{79D818EE-A521-48CD-933E-56EA72C8369D}"/>
              </a:ext>
            </a:extLst>
          </p:cNvPr>
          <p:cNvSpPr txBox="1"/>
          <p:nvPr/>
        </p:nvSpPr>
        <p:spPr>
          <a:xfrm>
            <a:off x="7573503" y="2765165"/>
            <a:ext cx="2776961" cy="523220"/>
          </a:xfrm>
          <a:prstGeom prst="rect">
            <a:avLst/>
          </a:prstGeom>
          <a:noFill/>
        </p:spPr>
        <p:txBody>
          <a:bodyPr wrap="square" rtlCol="0">
            <a:spAutoFit/>
          </a:bodyPr>
          <a:lstStyle/>
          <a:p>
            <a:r>
              <a:rPr lang="zh-CN" altLang="en-US" sz="2800" b="1" spc="300" dirty="0">
                <a:solidFill>
                  <a:schemeClr val="tx1">
                    <a:lumMod val="85000"/>
                    <a:lumOff val="15000"/>
                  </a:schemeClr>
                </a:solidFill>
                <a:cs typeface="+mn-ea"/>
                <a:sym typeface="+mn-lt"/>
              </a:rPr>
              <a:t>共同比分析法</a:t>
            </a:r>
          </a:p>
        </p:txBody>
      </p:sp>
    </p:spTree>
    <p:extLst>
      <p:ext uri="{BB962C8B-B14F-4D97-AF65-F5344CB8AC3E}">
        <p14:creationId xmlns:p14="http://schemas.microsoft.com/office/powerpoint/2010/main" val="2441032298"/>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1000"/>
                                        <p:tgtEl>
                                          <p:spTgt spid="53"/>
                                        </p:tgtEl>
                                      </p:cBhvr>
                                    </p:animEffect>
                                    <p:anim calcmode="lin" valueType="num">
                                      <p:cBhvr>
                                        <p:cTn id="21" dur="1000" fill="hold"/>
                                        <p:tgtEl>
                                          <p:spTgt spid="53"/>
                                        </p:tgtEl>
                                        <p:attrNameLst>
                                          <p:attrName>ppt_x</p:attrName>
                                        </p:attrNameLst>
                                      </p:cBhvr>
                                      <p:tavLst>
                                        <p:tav tm="0">
                                          <p:val>
                                            <p:strVal val="#ppt_x"/>
                                          </p:val>
                                        </p:tav>
                                        <p:tav tm="100000">
                                          <p:val>
                                            <p:strVal val="#ppt_x"/>
                                          </p:val>
                                        </p:tav>
                                      </p:tavLst>
                                    </p:anim>
                                    <p:anim calcmode="lin" valueType="num">
                                      <p:cBhvr>
                                        <p:cTn id="22" dur="1000" fill="hold"/>
                                        <p:tgtEl>
                                          <p:spTgt spid="53"/>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down)">
                                      <p:cBhvr>
                                        <p:cTn id="29" dur="500"/>
                                        <p:tgtEl>
                                          <p:spTgt spid="33"/>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down)">
                                      <p:cBhvr>
                                        <p:cTn id="32" dur="500"/>
                                        <p:tgtEl>
                                          <p:spTgt spid="35"/>
                                        </p:tgtEl>
                                      </p:cBhvr>
                                    </p:animEffect>
                                  </p:childTnLst>
                                </p:cTn>
                              </p:par>
                              <p:par>
                                <p:cTn id="33" presetID="22" presetClass="entr" presetSubtype="4"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down)">
                                      <p:cBhvr>
                                        <p:cTn id="35" dur="500"/>
                                        <p:tgtEl>
                                          <p:spTgt spid="36"/>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down)">
                                      <p:cBhvr>
                                        <p:cTn id="38" dur="500"/>
                                        <p:tgtEl>
                                          <p:spTgt spid="38"/>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down)">
                                      <p:cBhvr>
                                        <p:cTn id="41" dur="500"/>
                                        <p:tgtEl>
                                          <p:spTgt spid="3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down)">
                                      <p:cBhvr>
                                        <p:cTn id="44" dur="500"/>
                                        <p:tgtEl>
                                          <p:spTgt spid="37"/>
                                        </p:tgtEl>
                                      </p:cBhvr>
                                    </p:animEffect>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1000"/>
                                        <p:tgtEl>
                                          <p:spTgt spid="50"/>
                                        </p:tgtEl>
                                      </p:cBhvr>
                                    </p:animEffect>
                                    <p:anim calcmode="lin" valueType="num">
                                      <p:cBhvr>
                                        <p:cTn id="54" dur="1000" fill="hold"/>
                                        <p:tgtEl>
                                          <p:spTgt spid="50"/>
                                        </p:tgtEl>
                                        <p:attrNameLst>
                                          <p:attrName>ppt_x</p:attrName>
                                        </p:attrNameLst>
                                      </p:cBhvr>
                                      <p:tavLst>
                                        <p:tav tm="0">
                                          <p:val>
                                            <p:strVal val="#ppt_x"/>
                                          </p:val>
                                        </p:tav>
                                        <p:tav tm="100000">
                                          <p:val>
                                            <p:strVal val="#ppt_x"/>
                                          </p:val>
                                        </p:tav>
                                      </p:tavLst>
                                    </p:anim>
                                    <p:anim calcmode="lin" valueType="num">
                                      <p:cBhvr>
                                        <p:cTn id="55" dur="1000" fill="hold"/>
                                        <p:tgtEl>
                                          <p:spTgt spid="5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anim calcmode="lin" valueType="num">
                                      <p:cBhvr>
                                        <p:cTn id="64" dur="1000" fill="hold"/>
                                        <p:tgtEl>
                                          <p:spTgt spid="11"/>
                                        </p:tgtEl>
                                        <p:attrNameLst>
                                          <p:attrName>ppt_x</p:attrName>
                                        </p:attrNameLst>
                                      </p:cBhvr>
                                      <p:tavLst>
                                        <p:tav tm="0">
                                          <p:val>
                                            <p:strVal val="#ppt_x"/>
                                          </p:val>
                                        </p:tav>
                                        <p:tav tm="100000">
                                          <p:val>
                                            <p:strVal val="#ppt_x"/>
                                          </p:val>
                                        </p:tav>
                                      </p:tavLst>
                                    </p:anim>
                                    <p:anim calcmode="lin" valueType="num">
                                      <p:cBhvr>
                                        <p:cTn id="6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50" grpId="0"/>
      <p:bldP spid="53" grpId="0" animBg="1"/>
      <p:bldP spid="34" grpId="0" animBg="1"/>
      <p:bldP spid="35" grpId="0" animBg="1"/>
      <p:bldP spid="37" grpId="0" animBg="1"/>
      <p:bldP spid="38" grpId="0" animBg="1"/>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39233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63C3C0EA-B17C-4753-8244-096939CFE122}"/>
              </a:ext>
            </a:extLst>
          </p:cNvPr>
          <p:cNvGrpSpPr>
            <a:grpSpLocks noChangeAspect="1"/>
          </p:cNvGrpSpPr>
          <p:nvPr>
            <p:custDataLst>
              <p:tags r:id="rId1"/>
            </p:custDataLst>
          </p:nvPr>
        </p:nvGrpSpPr>
        <p:grpSpPr>
          <a:xfrm>
            <a:off x="0" y="1234475"/>
            <a:ext cx="12192000" cy="5604913"/>
            <a:chOff x="0" y="1253087"/>
            <a:chExt cx="12192000" cy="5604913"/>
          </a:xfrm>
        </p:grpSpPr>
        <p:sp>
          <p:nvSpPr>
            <p:cNvPr id="59" name="ïSľídé">
              <a:extLst>
                <a:ext uri="{FF2B5EF4-FFF2-40B4-BE49-F238E27FC236}">
                  <a16:creationId xmlns:a16="http://schemas.microsoft.com/office/drawing/2014/main" xmlns="" id="{F40D2CA6-18E0-45E8-AE63-6C9FDEF37EC3}"/>
                </a:ext>
              </a:extLst>
            </p:cNvPr>
            <p:cNvSpPr/>
            <p:nvPr/>
          </p:nvSpPr>
          <p:spPr>
            <a:xfrm flipV="1">
              <a:off x="3873500" y="1305705"/>
              <a:ext cx="4445000" cy="2702207"/>
            </a:xfrm>
            <a:prstGeom prst="blockArc">
              <a:avLst>
                <a:gd name="adj1" fmla="val 10800000"/>
                <a:gd name="adj2" fmla="val 0"/>
                <a:gd name="adj3" fmla="val 897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60" name="íṩlïḑè">
              <a:extLst>
                <a:ext uri="{FF2B5EF4-FFF2-40B4-BE49-F238E27FC236}">
                  <a16:creationId xmlns:a16="http://schemas.microsoft.com/office/drawing/2014/main" xmlns="" id="{D31A4826-7779-4C85-868D-E5A93C874905}"/>
                </a:ext>
              </a:extLst>
            </p:cNvPr>
            <p:cNvGrpSpPr/>
            <p:nvPr/>
          </p:nvGrpSpPr>
          <p:grpSpPr>
            <a:xfrm>
              <a:off x="694935" y="2187023"/>
              <a:ext cx="11329424" cy="4348216"/>
              <a:chOff x="694935" y="1501223"/>
              <a:chExt cx="11329424" cy="4348216"/>
            </a:xfrm>
          </p:grpSpPr>
          <p:grpSp>
            <p:nvGrpSpPr>
              <p:cNvPr id="71" name="îṡlíḓe">
                <a:extLst>
                  <a:ext uri="{FF2B5EF4-FFF2-40B4-BE49-F238E27FC236}">
                    <a16:creationId xmlns:a16="http://schemas.microsoft.com/office/drawing/2014/main" xmlns="" id="{822A95DC-6EF9-41B4-BA63-F4E50DA56B38}"/>
                  </a:ext>
                </a:extLst>
              </p:cNvPr>
              <p:cNvGrpSpPr/>
              <p:nvPr/>
            </p:nvGrpSpPr>
            <p:grpSpPr>
              <a:xfrm>
                <a:off x="3592202" y="1531911"/>
                <a:ext cx="878198" cy="878196"/>
                <a:chOff x="1711594" y="2493391"/>
                <a:chExt cx="506338" cy="506336"/>
              </a:xfrm>
            </p:grpSpPr>
            <p:sp>
              <p:nvSpPr>
                <p:cNvPr id="103" name="iṡḻïḑè">
                  <a:extLst>
                    <a:ext uri="{FF2B5EF4-FFF2-40B4-BE49-F238E27FC236}">
                      <a16:creationId xmlns:a16="http://schemas.microsoft.com/office/drawing/2014/main" xmlns="" id="{24B69EDC-41A6-44D6-B0A9-03E83CD6054B}"/>
                    </a:ext>
                  </a:extLst>
                </p:cNvPr>
                <p:cNvSpPr/>
                <p:nvPr/>
              </p:nvSpPr>
              <p:spPr bwMode="auto">
                <a:xfrm>
                  <a:off x="1711594" y="2493391"/>
                  <a:ext cx="506338" cy="506336"/>
                </a:xfrm>
                <a:prstGeom prst="ellipse">
                  <a:avLst/>
                </a:prstGeom>
                <a:solidFill>
                  <a:schemeClr val="accent1"/>
                </a:solidFill>
                <a:ln w="28575">
                  <a:solidFill>
                    <a:schemeClr val="bg1"/>
                  </a:solidFill>
                  <a:round/>
                  <a:headEnd/>
                  <a:tailEnd/>
                </a:ln>
              </p:spPr>
              <p:txBody>
                <a:bodyPr anchor="ctr"/>
                <a:lstStyle/>
                <a:p>
                  <a:pPr algn="ctr"/>
                  <a:endParaRPr>
                    <a:cs typeface="+mn-ea"/>
                    <a:sym typeface="+mn-lt"/>
                  </a:endParaRPr>
                </a:p>
              </p:txBody>
            </p:sp>
            <p:sp>
              <p:nvSpPr>
                <p:cNvPr id="104" name="iṣľíde">
                  <a:extLst>
                    <a:ext uri="{FF2B5EF4-FFF2-40B4-BE49-F238E27FC236}">
                      <a16:creationId xmlns:a16="http://schemas.microsoft.com/office/drawing/2014/main" xmlns="" id="{59BF4C68-4DE3-4214-8318-5F820ADBE309}"/>
                    </a:ext>
                  </a:extLst>
                </p:cNvPr>
                <p:cNvSpPr/>
                <p:nvPr/>
              </p:nvSpPr>
              <p:spPr bwMode="auto">
                <a:xfrm>
                  <a:off x="1833727" y="2641568"/>
                  <a:ext cx="262071" cy="237512"/>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cs typeface="+mn-ea"/>
                    <a:sym typeface="+mn-lt"/>
                  </a:endParaRPr>
                </a:p>
              </p:txBody>
            </p:sp>
          </p:grpSp>
          <p:grpSp>
            <p:nvGrpSpPr>
              <p:cNvPr id="77" name="ísḻídé">
                <a:extLst>
                  <a:ext uri="{FF2B5EF4-FFF2-40B4-BE49-F238E27FC236}">
                    <a16:creationId xmlns:a16="http://schemas.microsoft.com/office/drawing/2014/main" xmlns="" id="{3C067190-3716-492D-9D6D-92AF5164DAF6}"/>
                  </a:ext>
                </a:extLst>
              </p:cNvPr>
              <p:cNvGrpSpPr/>
              <p:nvPr/>
            </p:nvGrpSpPr>
            <p:grpSpPr>
              <a:xfrm>
                <a:off x="7681602" y="1531911"/>
                <a:ext cx="878198" cy="878196"/>
                <a:chOff x="1711594" y="2493391"/>
                <a:chExt cx="506338" cy="506336"/>
              </a:xfrm>
            </p:grpSpPr>
            <p:sp>
              <p:nvSpPr>
                <p:cNvPr id="98" name="ïŝľíḋê">
                  <a:extLst>
                    <a:ext uri="{FF2B5EF4-FFF2-40B4-BE49-F238E27FC236}">
                      <a16:creationId xmlns:a16="http://schemas.microsoft.com/office/drawing/2014/main" xmlns="" id="{99E9E872-5019-4154-980A-F01D54B4D2BA}"/>
                    </a:ext>
                  </a:extLst>
                </p:cNvPr>
                <p:cNvSpPr/>
                <p:nvPr/>
              </p:nvSpPr>
              <p:spPr bwMode="auto">
                <a:xfrm>
                  <a:off x="1711594" y="2493391"/>
                  <a:ext cx="506338" cy="506336"/>
                </a:xfrm>
                <a:prstGeom prst="ellipse">
                  <a:avLst/>
                </a:prstGeom>
                <a:solidFill>
                  <a:schemeClr val="accent1"/>
                </a:solidFill>
                <a:ln w="28575">
                  <a:solidFill>
                    <a:schemeClr val="bg1"/>
                  </a:solidFill>
                  <a:round/>
                  <a:headEnd/>
                  <a:tailEnd/>
                </a:ln>
              </p:spPr>
              <p:txBody>
                <a:bodyPr anchor="ctr"/>
                <a:lstStyle/>
                <a:p>
                  <a:pPr algn="ctr"/>
                  <a:endParaRPr>
                    <a:cs typeface="+mn-ea"/>
                    <a:sym typeface="+mn-lt"/>
                  </a:endParaRPr>
                </a:p>
              </p:txBody>
            </p:sp>
            <p:sp>
              <p:nvSpPr>
                <p:cNvPr id="102" name="î$ḷïḍê">
                  <a:extLst>
                    <a:ext uri="{FF2B5EF4-FFF2-40B4-BE49-F238E27FC236}">
                      <a16:creationId xmlns:a16="http://schemas.microsoft.com/office/drawing/2014/main" xmlns="" id="{62DC0721-B44D-44C0-8DE0-C4CB9EA0547D}"/>
                    </a:ext>
                  </a:extLst>
                </p:cNvPr>
                <p:cNvSpPr/>
                <p:nvPr/>
              </p:nvSpPr>
              <p:spPr bwMode="auto">
                <a:xfrm>
                  <a:off x="1833727" y="2641568"/>
                  <a:ext cx="262071" cy="237512"/>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cs typeface="+mn-ea"/>
                    <a:sym typeface="+mn-lt"/>
                  </a:endParaRPr>
                </a:p>
              </p:txBody>
            </p:sp>
          </p:grpSp>
          <p:grpSp>
            <p:nvGrpSpPr>
              <p:cNvPr id="78" name="işľîḋé">
                <a:extLst>
                  <a:ext uri="{FF2B5EF4-FFF2-40B4-BE49-F238E27FC236}">
                    <a16:creationId xmlns:a16="http://schemas.microsoft.com/office/drawing/2014/main" xmlns="" id="{32AE3CCC-A676-43B8-89A9-3278ABAE1E46}"/>
                  </a:ext>
                </a:extLst>
              </p:cNvPr>
              <p:cNvGrpSpPr/>
              <p:nvPr/>
            </p:nvGrpSpPr>
            <p:grpSpPr>
              <a:xfrm>
                <a:off x="5656901" y="2725711"/>
                <a:ext cx="878198" cy="878196"/>
                <a:chOff x="1711594" y="2493391"/>
                <a:chExt cx="506338" cy="506336"/>
              </a:xfrm>
            </p:grpSpPr>
            <p:sp>
              <p:nvSpPr>
                <p:cNvPr id="89" name="iṩḻîdè">
                  <a:extLst>
                    <a:ext uri="{FF2B5EF4-FFF2-40B4-BE49-F238E27FC236}">
                      <a16:creationId xmlns:a16="http://schemas.microsoft.com/office/drawing/2014/main" xmlns="" id="{FC5A9C63-E4AB-4199-BCD4-FAAFAAD01F90}"/>
                    </a:ext>
                  </a:extLst>
                </p:cNvPr>
                <p:cNvSpPr/>
                <p:nvPr/>
              </p:nvSpPr>
              <p:spPr bwMode="auto">
                <a:xfrm>
                  <a:off x="1711594" y="2493391"/>
                  <a:ext cx="506338" cy="506336"/>
                </a:xfrm>
                <a:prstGeom prst="ellipse">
                  <a:avLst/>
                </a:prstGeom>
                <a:solidFill>
                  <a:srgbClr val="FC9400"/>
                </a:solidFill>
                <a:ln w="28575">
                  <a:solidFill>
                    <a:schemeClr val="bg1"/>
                  </a:solidFill>
                  <a:round/>
                  <a:headEnd/>
                  <a:tailEnd/>
                </a:ln>
              </p:spPr>
              <p:txBody>
                <a:bodyPr anchor="ctr"/>
                <a:lstStyle/>
                <a:p>
                  <a:pPr algn="ctr"/>
                  <a:endParaRPr>
                    <a:cs typeface="+mn-ea"/>
                    <a:sym typeface="+mn-lt"/>
                  </a:endParaRPr>
                </a:p>
              </p:txBody>
            </p:sp>
            <p:sp>
              <p:nvSpPr>
                <p:cNvPr id="92" name="i$ḻíḑé">
                  <a:extLst>
                    <a:ext uri="{FF2B5EF4-FFF2-40B4-BE49-F238E27FC236}">
                      <a16:creationId xmlns:a16="http://schemas.microsoft.com/office/drawing/2014/main" xmlns="" id="{6A3A7882-BCB5-4EC5-90D4-257380AD1BD7}"/>
                    </a:ext>
                  </a:extLst>
                </p:cNvPr>
                <p:cNvSpPr/>
                <p:nvPr/>
              </p:nvSpPr>
              <p:spPr bwMode="auto">
                <a:xfrm>
                  <a:off x="1833727" y="2641568"/>
                  <a:ext cx="262071" cy="237512"/>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cs typeface="+mn-ea"/>
                    <a:sym typeface="+mn-lt"/>
                  </a:endParaRPr>
                </a:p>
              </p:txBody>
            </p:sp>
          </p:grpSp>
          <p:sp>
            <p:nvSpPr>
              <p:cNvPr id="79" name="íšľiḑe">
                <a:extLst>
                  <a:ext uri="{FF2B5EF4-FFF2-40B4-BE49-F238E27FC236}">
                    <a16:creationId xmlns:a16="http://schemas.microsoft.com/office/drawing/2014/main" xmlns="" id="{63BD54D0-BC2A-4E6C-A91E-91034501130C}"/>
                  </a:ext>
                </a:extLst>
              </p:cNvPr>
              <p:cNvSpPr txBox="1"/>
              <p:nvPr/>
            </p:nvSpPr>
            <p:spPr>
              <a:xfrm>
                <a:off x="694935" y="1501223"/>
                <a:ext cx="3321241" cy="509424"/>
              </a:xfrm>
              <a:prstGeom prst="rect">
                <a:avLst/>
              </a:prstGeom>
              <a:noFill/>
            </p:spPr>
            <p:txBody>
              <a:bodyPr wrap="square" lIns="91440" tIns="45720" rIns="91440" bIns="45720" rtlCol="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b="1" dirty="0">
                    <a:cs typeface="+mn-ea"/>
                    <a:sym typeface="+mn-lt"/>
                  </a:rPr>
                  <a:t>直接材料成本差异的计算</a:t>
                </a:r>
                <a:r>
                  <a:rPr lang="en-US" altLang="zh-CN" b="1" dirty="0">
                    <a:cs typeface="+mn-ea"/>
                    <a:sym typeface="+mn-lt"/>
                  </a:rPr>
                  <a:t>:</a:t>
                </a:r>
                <a:endParaRPr lang="id-ID" b="1" dirty="0">
                  <a:cs typeface="+mn-ea"/>
                  <a:sym typeface="+mn-lt"/>
                </a:endParaRPr>
              </a:p>
            </p:txBody>
          </p:sp>
          <p:sp>
            <p:nvSpPr>
              <p:cNvPr id="81" name="iṡlíde">
                <a:extLst>
                  <a:ext uri="{FF2B5EF4-FFF2-40B4-BE49-F238E27FC236}">
                    <a16:creationId xmlns:a16="http://schemas.microsoft.com/office/drawing/2014/main" xmlns="" id="{CA38FC61-4A41-4DC6-83DC-3BDB7558F71C}"/>
                  </a:ext>
                </a:extLst>
              </p:cNvPr>
              <p:cNvSpPr/>
              <p:nvPr/>
            </p:nvSpPr>
            <p:spPr bwMode="auto">
              <a:xfrm>
                <a:off x="694935" y="2106002"/>
                <a:ext cx="3067883" cy="285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pPr>
                <a:r>
                  <a:rPr lang="zh-CN" altLang="en-US" sz="1400" dirty="0">
                    <a:solidFill>
                      <a:schemeClr val="accent2"/>
                    </a:solidFill>
                    <a:cs typeface="+mn-ea"/>
                    <a:sym typeface="+mn-lt"/>
                  </a:rPr>
                  <a:t>直接材料的价格差异</a:t>
                </a:r>
                <a:r>
                  <a:rPr lang="zh-CN" altLang="en-US" sz="1400" dirty="0">
                    <a:cs typeface="+mn-ea"/>
                    <a:sym typeface="+mn-lt"/>
                  </a:rPr>
                  <a:t>=（实际价格—标准价格）× 实际数量</a:t>
                </a:r>
                <a:endParaRPr lang="en-US" altLang="zh-CN" sz="1400" dirty="0">
                  <a:cs typeface="+mn-ea"/>
                  <a:sym typeface="+mn-lt"/>
                </a:endParaRPr>
              </a:p>
              <a:p>
                <a:pPr algn="just">
                  <a:lnSpc>
                    <a:spcPct val="150000"/>
                  </a:lnSpc>
                </a:pPr>
                <a:r>
                  <a:rPr lang="zh-CN" altLang="en-US" sz="1400" dirty="0">
                    <a:solidFill>
                      <a:srgbClr val="FF66FF"/>
                    </a:solidFill>
                    <a:cs typeface="+mn-ea"/>
                    <a:sym typeface="+mn-lt"/>
                  </a:rPr>
                  <a:t>直接材料的数量差异</a:t>
                </a:r>
                <a:r>
                  <a:rPr lang="zh-CN" altLang="en-US" sz="1400" dirty="0">
                    <a:cs typeface="+mn-ea"/>
                    <a:sym typeface="+mn-lt"/>
                  </a:rPr>
                  <a:t>=（实际数量—标准数量）× 标准价格</a:t>
                </a:r>
                <a:endParaRPr lang="en-US" altLang="zh-CN" sz="1400" dirty="0">
                  <a:cs typeface="+mn-ea"/>
                  <a:sym typeface="+mn-lt"/>
                </a:endParaRPr>
              </a:p>
              <a:p>
                <a:pPr algn="just">
                  <a:lnSpc>
                    <a:spcPct val="150000"/>
                  </a:lnSpc>
                </a:pPr>
                <a:r>
                  <a:rPr lang="zh-CN" altLang="en-US" sz="1400" dirty="0">
                    <a:cs typeface="+mn-ea"/>
                    <a:sym typeface="+mn-lt"/>
                  </a:rPr>
                  <a:t>直接材料的成本差异=</a:t>
                </a:r>
                <a:r>
                  <a:rPr lang="zh-CN" altLang="en-US" sz="1400" dirty="0">
                    <a:solidFill>
                      <a:schemeClr val="accent2"/>
                    </a:solidFill>
                    <a:cs typeface="+mn-ea"/>
                    <a:sym typeface="+mn-lt"/>
                  </a:rPr>
                  <a:t>直接材料的价格差异</a:t>
                </a:r>
                <a:r>
                  <a:rPr lang="zh-CN" altLang="en-US" sz="1400" dirty="0">
                    <a:cs typeface="+mn-ea"/>
                    <a:sym typeface="+mn-lt"/>
                  </a:rPr>
                  <a:t>+</a:t>
                </a:r>
                <a:r>
                  <a:rPr lang="zh-CN" altLang="en-US" sz="1400" dirty="0">
                    <a:solidFill>
                      <a:srgbClr val="FF66FF"/>
                    </a:solidFill>
                    <a:cs typeface="+mn-ea"/>
                    <a:sym typeface="+mn-lt"/>
                  </a:rPr>
                  <a:t>直接材料的数量差异</a:t>
                </a:r>
                <a:endParaRPr lang="en-US" altLang="zh-CN" sz="1400" dirty="0">
                  <a:solidFill>
                    <a:srgbClr val="FF66FF"/>
                  </a:solidFill>
                  <a:cs typeface="+mn-ea"/>
                  <a:sym typeface="+mn-lt"/>
                </a:endParaRPr>
              </a:p>
              <a:p>
                <a:pPr algn="just">
                  <a:lnSpc>
                    <a:spcPct val="150000"/>
                  </a:lnSpc>
                </a:pPr>
                <a:r>
                  <a:rPr lang="zh-CN" altLang="en-US" sz="1400" dirty="0">
                    <a:cs typeface="+mn-ea"/>
                    <a:sym typeface="+mn-lt"/>
                  </a:rPr>
                  <a:t>=材料的实际成本—材料的标准成本</a:t>
                </a:r>
                <a:endParaRPr lang="en-US" altLang="zh-CN" sz="1400" dirty="0">
                  <a:cs typeface="+mn-ea"/>
                  <a:sym typeface="+mn-lt"/>
                </a:endParaRPr>
              </a:p>
            </p:txBody>
          </p:sp>
          <p:sp>
            <p:nvSpPr>
              <p:cNvPr id="82" name="îṡḻîďê">
                <a:extLst>
                  <a:ext uri="{FF2B5EF4-FFF2-40B4-BE49-F238E27FC236}">
                    <a16:creationId xmlns:a16="http://schemas.microsoft.com/office/drawing/2014/main" xmlns="" id="{E3E35006-C816-483D-82BE-55E8CA501E98}"/>
                  </a:ext>
                </a:extLst>
              </p:cNvPr>
              <p:cNvSpPr txBox="1"/>
              <p:nvPr/>
            </p:nvSpPr>
            <p:spPr>
              <a:xfrm>
                <a:off x="8703118" y="1501223"/>
                <a:ext cx="3321241" cy="509424"/>
              </a:xfrm>
              <a:prstGeom prst="rect">
                <a:avLst/>
              </a:prstGeom>
              <a:noFill/>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b="1" dirty="0">
                    <a:cs typeface="+mn-ea"/>
                    <a:sym typeface="+mn-lt"/>
                  </a:rPr>
                  <a:t>直接人工成本差异的计算  </a:t>
                </a:r>
              </a:p>
            </p:txBody>
          </p:sp>
          <p:sp>
            <p:nvSpPr>
              <p:cNvPr id="83" name="ïśḻiḓe">
                <a:extLst>
                  <a:ext uri="{FF2B5EF4-FFF2-40B4-BE49-F238E27FC236}">
                    <a16:creationId xmlns:a16="http://schemas.microsoft.com/office/drawing/2014/main" xmlns="" id="{417ED84D-2AFE-4B17-94A1-06E137CEBF38}"/>
                  </a:ext>
                </a:extLst>
              </p:cNvPr>
              <p:cNvSpPr/>
              <p:nvPr/>
            </p:nvSpPr>
            <p:spPr bwMode="auto">
              <a:xfrm>
                <a:off x="8703118" y="2106002"/>
                <a:ext cx="3067883" cy="2926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just">
                  <a:lnSpc>
                    <a:spcPct val="150000"/>
                  </a:lnSpc>
                  <a:buFontTx/>
                  <a:buNone/>
                </a:pPr>
                <a:r>
                  <a:rPr lang="zh-CN" altLang="en-US" sz="1400" dirty="0">
                    <a:cs typeface="+mn-ea"/>
                    <a:sym typeface="+mn-lt"/>
                  </a:rPr>
                  <a:t>工资率差异=（实际工资率—标准工资率）×实际工时</a:t>
                </a:r>
                <a:endParaRPr lang="en-US" altLang="zh-CN" sz="1400" dirty="0">
                  <a:cs typeface="+mn-ea"/>
                  <a:sym typeface="+mn-lt"/>
                </a:endParaRPr>
              </a:p>
              <a:p>
                <a:pPr algn="just">
                  <a:lnSpc>
                    <a:spcPct val="150000"/>
                  </a:lnSpc>
                  <a:buFontTx/>
                  <a:buNone/>
                </a:pPr>
                <a:r>
                  <a:rPr lang="zh-CN" altLang="en-US" sz="1400" dirty="0">
                    <a:cs typeface="+mn-ea"/>
                    <a:sym typeface="+mn-lt"/>
                  </a:rPr>
                  <a:t>直接人工效率差异=（实际工时—标准工时）×标准工资率</a:t>
                </a:r>
                <a:endParaRPr lang="en-US" altLang="zh-CN" sz="1400" dirty="0">
                  <a:cs typeface="+mn-ea"/>
                  <a:sym typeface="+mn-lt"/>
                </a:endParaRPr>
              </a:p>
              <a:p>
                <a:pPr algn="just">
                  <a:lnSpc>
                    <a:spcPct val="150000"/>
                  </a:lnSpc>
                  <a:buFontTx/>
                  <a:buNone/>
                </a:pPr>
                <a:r>
                  <a:rPr lang="zh-CN" altLang="en-US" sz="1400" dirty="0">
                    <a:cs typeface="+mn-ea"/>
                    <a:sym typeface="+mn-lt"/>
                  </a:rPr>
                  <a:t>直接人工的成本差异=直接人工工资率差异+直接人工的效率差异</a:t>
                </a:r>
                <a:endParaRPr lang="en-US" altLang="zh-CN" sz="1400" dirty="0">
                  <a:cs typeface="+mn-ea"/>
                  <a:sym typeface="+mn-lt"/>
                </a:endParaRPr>
              </a:p>
              <a:p>
                <a:pPr algn="just">
                  <a:lnSpc>
                    <a:spcPct val="150000"/>
                  </a:lnSpc>
                  <a:buFontTx/>
                  <a:buNone/>
                </a:pPr>
                <a:r>
                  <a:rPr lang="zh-CN" altLang="en-US" sz="1400" dirty="0">
                    <a:cs typeface="+mn-ea"/>
                    <a:sym typeface="+mn-lt"/>
                  </a:rPr>
                  <a:t>=人工的实际成本—人工的标准成本</a:t>
                </a:r>
                <a:endParaRPr lang="en-US" altLang="zh-CN" sz="1400" dirty="0">
                  <a:cs typeface="+mn-ea"/>
                  <a:sym typeface="+mn-lt"/>
                </a:endParaRPr>
              </a:p>
            </p:txBody>
          </p:sp>
          <p:sp>
            <p:nvSpPr>
              <p:cNvPr id="87" name="íṩ1îďè">
                <a:extLst>
                  <a:ext uri="{FF2B5EF4-FFF2-40B4-BE49-F238E27FC236}">
                    <a16:creationId xmlns:a16="http://schemas.microsoft.com/office/drawing/2014/main" xmlns="" id="{45E0991F-A438-426E-97A0-C725455E4A0E}"/>
                  </a:ext>
                </a:extLst>
              </p:cNvPr>
              <p:cNvSpPr/>
              <p:nvPr/>
            </p:nvSpPr>
            <p:spPr bwMode="auto">
              <a:xfrm>
                <a:off x="4697218" y="3687026"/>
                <a:ext cx="2797564" cy="216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buFont typeface="Arial" panose="020B0604020202020204" pitchFamily="34" charset="0"/>
                  <a:buChar char="•"/>
                </a:pPr>
                <a:r>
                  <a:rPr lang="zh-CN" altLang="en-US" sz="1600" dirty="0">
                    <a:cs typeface="+mn-ea"/>
                    <a:sym typeface="+mn-lt"/>
                  </a:rPr>
                  <a:t>制造费用耗费差异主要受管理人员的工资率、工时、税率、折旧率的影响。</a:t>
                </a:r>
              </a:p>
              <a:p>
                <a:pPr marL="171450" indent="-171450">
                  <a:lnSpc>
                    <a:spcPct val="150000"/>
                  </a:lnSpc>
                  <a:buFont typeface="Arial" panose="020B0604020202020204" pitchFamily="34" charset="0"/>
                  <a:buChar char="•"/>
                </a:pPr>
                <a:r>
                  <a:rPr lang="zh-CN" altLang="en-US" sz="1600" dirty="0">
                    <a:cs typeface="+mn-ea"/>
                    <a:sym typeface="+mn-lt"/>
                  </a:rPr>
                  <a:t>制造费用效率差异主要受现有生产能力利用程度的影响。</a:t>
                </a:r>
                <a:endParaRPr lang="en-US" altLang="zh-CN" sz="1600" dirty="0">
                  <a:cs typeface="+mn-ea"/>
                  <a:sym typeface="+mn-lt"/>
                </a:endParaRPr>
              </a:p>
            </p:txBody>
          </p:sp>
        </p:grpSp>
        <p:sp>
          <p:nvSpPr>
            <p:cNvPr id="61" name="íṡļïḑe">
              <a:extLst>
                <a:ext uri="{FF2B5EF4-FFF2-40B4-BE49-F238E27FC236}">
                  <a16:creationId xmlns:a16="http://schemas.microsoft.com/office/drawing/2014/main" xmlns="" id="{91742F9D-2854-4B3D-84B5-F4FA14DB9032}"/>
                </a:ext>
              </a:extLst>
            </p:cNvPr>
            <p:cNvSpPr/>
            <p:nvPr/>
          </p:nvSpPr>
          <p:spPr>
            <a:xfrm>
              <a:off x="0" y="4372826"/>
              <a:ext cx="12192000" cy="2485174"/>
            </a:xfrm>
            <a:custGeom>
              <a:avLst/>
              <a:gdLst>
                <a:gd name="connsiteX0" fmla="*/ 0 w 12192000"/>
                <a:gd name="connsiteY0" fmla="*/ 0 h 2485174"/>
                <a:gd name="connsiteX1" fmla="*/ 16366 w 12192000"/>
                <a:gd name="connsiteY1" fmla="*/ 15461 h 2485174"/>
                <a:gd name="connsiteX2" fmla="*/ 6096000 w 12192000"/>
                <a:gd name="connsiteY2" fmla="*/ 2283646 h 2485174"/>
                <a:gd name="connsiteX3" fmla="*/ 12175634 w 12192000"/>
                <a:gd name="connsiteY3" fmla="*/ 15461 h 2485174"/>
                <a:gd name="connsiteX4" fmla="*/ 12192000 w 12192000"/>
                <a:gd name="connsiteY4" fmla="*/ 0 h 2485174"/>
                <a:gd name="connsiteX5" fmla="*/ 12192000 w 12192000"/>
                <a:gd name="connsiteY5" fmla="*/ 2485174 h 2485174"/>
                <a:gd name="connsiteX6" fmla="*/ 0 w 12192000"/>
                <a:gd name="connsiteY6" fmla="*/ 2485174 h 2485174"/>
                <a:gd name="connsiteX7" fmla="*/ 0 w 12192000"/>
                <a:gd name="connsiteY7" fmla="*/ 0 h 2485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2485174">
                  <a:moveTo>
                    <a:pt x="0" y="0"/>
                  </a:moveTo>
                  <a:lnTo>
                    <a:pt x="16366" y="15461"/>
                  </a:lnTo>
                  <a:cubicBezTo>
                    <a:pt x="1572280" y="1416862"/>
                    <a:pt x="3721755" y="2283646"/>
                    <a:pt x="6096000" y="2283646"/>
                  </a:cubicBezTo>
                  <a:cubicBezTo>
                    <a:pt x="8470246" y="2283646"/>
                    <a:pt x="10619720" y="1416862"/>
                    <a:pt x="12175634" y="15461"/>
                  </a:cubicBezTo>
                  <a:lnTo>
                    <a:pt x="12192000" y="0"/>
                  </a:lnTo>
                  <a:lnTo>
                    <a:pt x="12192000" y="2485174"/>
                  </a:lnTo>
                  <a:lnTo>
                    <a:pt x="0" y="2485174"/>
                  </a:lnTo>
                  <a:lnTo>
                    <a:pt x="0" y="0"/>
                  </a:lnTo>
                  <a:close/>
                </a:path>
              </a:pathLst>
            </a:custGeom>
            <a:solidFill>
              <a:schemeClr val="bg1">
                <a:lumMod val="9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2" name="íṧľîďé">
              <a:extLst>
                <a:ext uri="{FF2B5EF4-FFF2-40B4-BE49-F238E27FC236}">
                  <a16:creationId xmlns:a16="http://schemas.microsoft.com/office/drawing/2014/main" xmlns="" id="{BBB7B7AD-8689-4DD2-9A94-128325441D15}"/>
                </a:ext>
              </a:extLst>
            </p:cNvPr>
            <p:cNvSpPr/>
            <p:nvPr/>
          </p:nvSpPr>
          <p:spPr>
            <a:xfrm>
              <a:off x="2832100" y="1253087"/>
              <a:ext cx="6527800" cy="588414"/>
            </a:xfrm>
            <a:prstGeom prst="rect">
              <a:avLst/>
            </a:prstGeom>
            <a:solidFill>
              <a:srgbClr val="2C4D88"/>
            </a:solidFill>
          </p:spPr>
          <p:txBody>
            <a:bodyPr anchor="ctr">
              <a:normAutofit/>
            </a:bodyPr>
            <a:lstStyle/>
            <a:p>
              <a:pPr algn="ctr">
                <a:buSzPct val="25000"/>
              </a:pPr>
              <a:r>
                <a:rPr lang="zh-CN" altLang="en-US" sz="3200" b="1" dirty="0">
                  <a:solidFill>
                    <a:schemeClr val="bg1"/>
                  </a:solidFill>
                  <a:cs typeface="+mn-ea"/>
                  <a:sym typeface="+mn-lt"/>
                </a:rPr>
                <a:t>成本差异</a:t>
              </a:r>
              <a:r>
                <a:rPr lang="en-US" altLang="zh-CN" sz="3200" b="1" dirty="0">
                  <a:solidFill>
                    <a:schemeClr val="bg1"/>
                  </a:solidFill>
                  <a:cs typeface="+mn-ea"/>
                  <a:sym typeface="+mn-lt"/>
                </a:rPr>
                <a:t>——</a:t>
              </a:r>
              <a:r>
                <a:rPr lang="zh-CN" altLang="en-US" sz="3200" b="1" dirty="0">
                  <a:solidFill>
                    <a:schemeClr val="bg1"/>
                  </a:solidFill>
                  <a:cs typeface="+mn-ea"/>
                  <a:sym typeface="+mn-lt"/>
                </a:rPr>
                <a:t>成本的差异分析</a:t>
              </a:r>
              <a:endParaRPr lang="en-US" altLang="zh-CN" sz="3200" b="1" dirty="0">
                <a:solidFill>
                  <a:schemeClr val="bg1"/>
                </a:solidFill>
                <a:cs typeface="+mn-ea"/>
                <a:sym typeface="+mn-lt"/>
              </a:endParaRPr>
            </a:p>
          </p:txBody>
        </p:sp>
      </p:gr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Tree>
    <p:extLst>
      <p:ext uri="{BB962C8B-B14F-4D97-AF65-F5344CB8AC3E}">
        <p14:creationId xmlns:p14="http://schemas.microsoft.com/office/powerpoint/2010/main" val="2167095224"/>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1000"/>
                                        <p:tgtEl>
                                          <p:spTgt spid="58"/>
                                        </p:tgtEl>
                                      </p:cBhvr>
                                    </p:animEffect>
                                    <p:anim calcmode="lin" valueType="num">
                                      <p:cBhvr>
                                        <p:cTn id="21" dur="1000" fill="hold"/>
                                        <p:tgtEl>
                                          <p:spTgt spid="58"/>
                                        </p:tgtEl>
                                        <p:attrNameLst>
                                          <p:attrName>ppt_x</p:attrName>
                                        </p:attrNameLst>
                                      </p:cBhvr>
                                      <p:tavLst>
                                        <p:tav tm="0">
                                          <p:val>
                                            <p:strVal val="#ppt_x"/>
                                          </p:val>
                                        </p:tav>
                                        <p:tav tm="100000">
                                          <p:val>
                                            <p:strVal val="#ppt_x"/>
                                          </p:val>
                                        </p:tav>
                                      </p:tavLst>
                                    </p:anim>
                                    <p:anim calcmode="lin" valueType="num">
                                      <p:cBhvr>
                                        <p:cTn id="22"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2" name="íṧľîďé">
            <a:extLst>
              <a:ext uri="{FF2B5EF4-FFF2-40B4-BE49-F238E27FC236}">
                <a16:creationId xmlns:a16="http://schemas.microsoft.com/office/drawing/2014/main" xmlns="" id="{D8005386-6F67-4D17-9CCB-95AD66922188}"/>
              </a:ext>
            </a:extLst>
          </p:cNvPr>
          <p:cNvSpPr/>
          <p:nvPr/>
        </p:nvSpPr>
        <p:spPr>
          <a:xfrm>
            <a:off x="2832100" y="1021115"/>
            <a:ext cx="6527800" cy="588414"/>
          </a:xfrm>
          <a:prstGeom prst="rect">
            <a:avLst/>
          </a:prstGeom>
          <a:noFill/>
        </p:spPr>
        <p:txBody>
          <a:bodyPr anchor="ctr">
            <a:normAutofit/>
          </a:bodyPr>
          <a:lstStyle/>
          <a:p>
            <a:pPr algn="ctr">
              <a:buSzPct val="25000"/>
            </a:pPr>
            <a:r>
              <a:rPr lang="zh-CN" altLang="en-US" sz="2800" b="1" dirty="0">
                <a:solidFill>
                  <a:srgbClr val="2C4D88"/>
                </a:solidFill>
                <a:cs typeface="+mn-ea"/>
                <a:sym typeface="+mn-lt"/>
              </a:rPr>
              <a:t>成本差异及其责任分析</a:t>
            </a:r>
            <a:endParaRPr lang="en-US" altLang="zh-CN" sz="2800" b="1" dirty="0">
              <a:solidFill>
                <a:srgbClr val="2C4D88"/>
              </a:solidFill>
              <a:cs typeface="+mn-ea"/>
              <a:sym typeface="+mn-lt"/>
            </a:endParaRPr>
          </a:p>
        </p:txBody>
      </p:sp>
      <p:graphicFrame>
        <p:nvGraphicFramePr>
          <p:cNvPr id="3" name="表格 10">
            <a:extLst>
              <a:ext uri="{FF2B5EF4-FFF2-40B4-BE49-F238E27FC236}">
                <a16:creationId xmlns:a16="http://schemas.microsoft.com/office/drawing/2014/main" xmlns="" id="{8AF2ECF9-CFBA-4F89-B0A3-108D6940634C}"/>
              </a:ext>
            </a:extLst>
          </p:cNvPr>
          <p:cNvGraphicFramePr>
            <a:graphicFrameLocks noGrp="1"/>
          </p:cNvGraphicFramePr>
          <p:nvPr>
            <p:extLst>
              <p:ext uri="{D42A27DB-BD31-4B8C-83A1-F6EECF244321}">
                <p14:modId xmlns:p14="http://schemas.microsoft.com/office/powerpoint/2010/main" val="936672588"/>
              </p:ext>
            </p:extLst>
          </p:nvPr>
        </p:nvGraphicFramePr>
        <p:xfrm>
          <a:off x="1236000" y="1582641"/>
          <a:ext cx="9720000" cy="4955540"/>
        </p:xfrm>
        <a:graphic>
          <a:graphicData uri="http://schemas.openxmlformats.org/drawingml/2006/table">
            <a:tbl>
              <a:tblPr firstRow="1" bandRow="1">
                <a:tableStyleId>{5C22544A-7EE6-4342-B048-85BDC9FD1C3A}</a:tableStyleId>
              </a:tblPr>
              <a:tblGrid>
                <a:gridCol w="400889">
                  <a:extLst>
                    <a:ext uri="{9D8B030D-6E8A-4147-A177-3AD203B41FA5}">
                      <a16:colId xmlns:a16="http://schemas.microsoft.com/office/drawing/2014/main" xmlns="" val="939877952"/>
                    </a:ext>
                  </a:extLst>
                </a:gridCol>
                <a:gridCol w="2141153">
                  <a:extLst>
                    <a:ext uri="{9D8B030D-6E8A-4147-A177-3AD203B41FA5}">
                      <a16:colId xmlns:a16="http://schemas.microsoft.com/office/drawing/2014/main" xmlns="" val="2557077829"/>
                    </a:ext>
                  </a:extLst>
                </a:gridCol>
                <a:gridCol w="1661160">
                  <a:extLst>
                    <a:ext uri="{9D8B030D-6E8A-4147-A177-3AD203B41FA5}">
                      <a16:colId xmlns:a16="http://schemas.microsoft.com/office/drawing/2014/main" xmlns="" val="1999981453"/>
                    </a:ext>
                  </a:extLst>
                </a:gridCol>
                <a:gridCol w="5516798">
                  <a:extLst>
                    <a:ext uri="{9D8B030D-6E8A-4147-A177-3AD203B41FA5}">
                      <a16:colId xmlns:a16="http://schemas.microsoft.com/office/drawing/2014/main" xmlns="" val="179975485"/>
                    </a:ext>
                  </a:extLst>
                </a:gridCol>
              </a:tblGrid>
              <a:tr h="370840">
                <a:tc rowSpan="13">
                  <a:txBody>
                    <a:bodyPr/>
                    <a:lstStyle/>
                    <a:p>
                      <a:pPr algn="dist"/>
                      <a:r>
                        <a:rPr lang="zh-CN" altLang="en-US" sz="1800" spc="300" dirty="0">
                          <a:solidFill>
                            <a:schemeClr val="bg1"/>
                          </a:solidFill>
                          <a:latin typeface="+mn-lt"/>
                          <a:ea typeface="+mn-ea"/>
                          <a:cs typeface="+mn-ea"/>
                          <a:sym typeface="+mn-lt"/>
                        </a:rPr>
                        <a:t>归集到产品的成本组成</a:t>
                      </a:r>
                    </a:p>
                  </a:txBody>
                  <a:tcPr vert="eaVert">
                    <a:solidFill>
                      <a:srgbClr val="4472C4"/>
                    </a:solidFill>
                  </a:tcPr>
                </a:tc>
                <a:tc>
                  <a:txBody>
                    <a:bodyPr/>
                    <a:lstStyle/>
                    <a:p>
                      <a:pPr algn="ctr"/>
                      <a:r>
                        <a:rPr lang="zh-CN" altLang="en-US" sz="1800" dirty="0">
                          <a:latin typeface="+mn-lt"/>
                          <a:ea typeface="+mn-ea"/>
                          <a:cs typeface="+mn-ea"/>
                          <a:sym typeface="+mn-lt"/>
                        </a:rPr>
                        <a:t>材料差异</a:t>
                      </a:r>
                    </a:p>
                  </a:txBody>
                  <a:tcPr/>
                </a:tc>
                <a:tc>
                  <a:txBody>
                    <a:bodyPr/>
                    <a:lstStyle/>
                    <a:p>
                      <a:pPr algn="ctr"/>
                      <a:r>
                        <a:rPr lang="zh-CN" altLang="en-US" sz="1800" b="1" kern="1200" dirty="0">
                          <a:solidFill>
                            <a:schemeClr val="lt1"/>
                          </a:solidFill>
                          <a:latin typeface="+mn-lt"/>
                          <a:ea typeface="+mn-ea"/>
                          <a:cs typeface="+mn-ea"/>
                          <a:sym typeface="+mn-lt"/>
                        </a:rPr>
                        <a:t>相关责任中心</a:t>
                      </a:r>
                    </a:p>
                  </a:txBody>
                  <a:tcPr/>
                </a:tc>
                <a:tc>
                  <a:txBody>
                    <a:bodyPr/>
                    <a:lstStyle/>
                    <a:p>
                      <a:pPr algn="ctr"/>
                      <a:r>
                        <a:rPr lang="zh-CN" altLang="en-US" sz="1800" b="1" kern="1200" dirty="0">
                          <a:solidFill>
                            <a:schemeClr val="lt1"/>
                          </a:solidFill>
                          <a:latin typeface="+mn-lt"/>
                          <a:ea typeface="+mn-ea"/>
                          <a:cs typeface="+mn-ea"/>
                          <a:sym typeface="+mn-lt"/>
                        </a:rPr>
                        <a:t>考核内容</a:t>
                      </a:r>
                    </a:p>
                  </a:txBody>
                  <a:tcPr/>
                </a:tc>
                <a:extLst>
                  <a:ext uri="{0D108BD9-81ED-4DB2-BD59-A6C34878D82A}">
                    <a16:rowId xmlns:a16="http://schemas.microsoft.com/office/drawing/2014/main" xmlns="" val="3460493744"/>
                  </a:ext>
                </a:extLst>
              </a:tr>
              <a:tr h="370840">
                <a:tc vMerge="1">
                  <a:txBody>
                    <a:bodyPr/>
                    <a:lstStyle/>
                    <a:p>
                      <a:endParaRPr lang="zh-CN" altLang="en-US" dirty="0"/>
                    </a:p>
                  </a:txBody>
                  <a:tcPr/>
                </a:tc>
                <a:tc>
                  <a:txBody>
                    <a:bodyPr/>
                    <a:lstStyle/>
                    <a:p>
                      <a:pPr algn="ctr"/>
                      <a:r>
                        <a:rPr lang="zh-CN" altLang="en-US" sz="1400" dirty="0">
                          <a:latin typeface="+mn-lt"/>
                          <a:ea typeface="+mn-ea"/>
                          <a:cs typeface="+mn-ea"/>
                          <a:sym typeface="+mn-lt"/>
                        </a:rPr>
                        <a:t>采购价格差异 </a:t>
                      </a:r>
                      <a:r>
                        <a:rPr lang="en-US" altLang="zh-CN" sz="1400" dirty="0">
                          <a:latin typeface="+mn-lt"/>
                          <a:ea typeface="+mn-ea"/>
                          <a:cs typeface="+mn-ea"/>
                          <a:sym typeface="+mn-lt"/>
                        </a:rPr>
                        <a:t>(PPV) </a:t>
                      </a:r>
                    </a:p>
                  </a:txBody>
                  <a:tcPr/>
                </a:tc>
                <a:tc rowSpan="2">
                  <a:txBody>
                    <a:bodyPr/>
                    <a:lstStyle/>
                    <a:p>
                      <a:pPr algn="ctr">
                        <a:lnSpc>
                          <a:spcPct val="200000"/>
                        </a:lnSpc>
                      </a:pPr>
                      <a:r>
                        <a:rPr lang="zh-CN" altLang="en-US" sz="1400" dirty="0">
                          <a:latin typeface="+mn-lt"/>
                          <a:ea typeface="+mn-ea"/>
                          <a:cs typeface="+mn-ea"/>
                          <a:sym typeface="+mn-lt"/>
                        </a:rPr>
                        <a:t>采购</a:t>
                      </a:r>
                      <a:endParaRPr lang="en-US" altLang="zh-CN" sz="1400" dirty="0">
                        <a:latin typeface="+mn-lt"/>
                        <a:ea typeface="+mn-ea"/>
                        <a:cs typeface="+mn-ea"/>
                        <a:sym typeface="+mn-lt"/>
                      </a:endParaRPr>
                    </a:p>
                  </a:txBody>
                  <a:tcPr/>
                </a:tc>
                <a:tc rowSpan="2">
                  <a:txBody>
                    <a:bodyPr/>
                    <a:lstStyle/>
                    <a:p>
                      <a:pPr algn="ctr" eaLnBrk="0" hangingPunct="0">
                        <a:lnSpc>
                          <a:spcPct val="250000"/>
                        </a:lnSpc>
                        <a:spcBef>
                          <a:spcPct val="0"/>
                        </a:spcBef>
                        <a:buFontTx/>
                        <a:buNone/>
                      </a:pPr>
                      <a:r>
                        <a:rPr kumimoji="0" lang="zh-CN" altLang="en-GB" sz="1400" dirty="0">
                          <a:latin typeface="+mn-lt"/>
                          <a:ea typeface="+mn-ea"/>
                          <a:cs typeface="+mn-ea"/>
                          <a:sym typeface="+mn-lt"/>
                        </a:rPr>
                        <a:t>实际原材料采购成本（含运费</a:t>
                      </a:r>
                      <a:r>
                        <a:rPr kumimoji="0" lang="zh-CN" altLang="en-US" sz="1400" dirty="0">
                          <a:latin typeface="+mn-lt"/>
                          <a:ea typeface="+mn-ea"/>
                          <a:cs typeface="+mn-ea"/>
                          <a:sym typeface="+mn-lt"/>
                        </a:rPr>
                        <a:t>）</a:t>
                      </a:r>
                      <a:r>
                        <a:rPr kumimoji="0" lang="zh-CN" altLang="en-GB" sz="1400" dirty="0">
                          <a:latin typeface="+mn-lt"/>
                          <a:ea typeface="+mn-ea"/>
                          <a:cs typeface="+mn-ea"/>
                          <a:sym typeface="+mn-lt"/>
                        </a:rPr>
                        <a:t>与目标成本的差异</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2233544445"/>
                  </a:ext>
                </a:extLst>
              </a:tr>
              <a:tr h="370840">
                <a:tc vMerge="1">
                  <a:txBody>
                    <a:bodyPr/>
                    <a:lstStyle/>
                    <a:p>
                      <a:endParaRPr lang="zh-CN" altLang="en-US"/>
                    </a:p>
                  </a:txBody>
                  <a:tcPr/>
                </a:tc>
                <a:tc>
                  <a:txBody>
                    <a:bodyPr/>
                    <a:lstStyle/>
                    <a:p>
                      <a:pPr algn="ctr"/>
                      <a:r>
                        <a:rPr lang="zh-CN" altLang="en-US" sz="1400" dirty="0">
                          <a:latin typeface="+mn-lt"/>
                          <a:ea typeface="+mn-ea"/>
                          <a:cs typeface="+mn-ea"/>
                          <a:sym typeface="+mn-lt"/>
                        </a:rPr>
                        <a:t>材料耗用差异 </a:t>
                      </a:r>
                      <a:r>
                        <a:rPr lang="en-US" altLang="zh-CN" sz="1400" dirty="0">
                          <a:latin typeface="+mn-lt"/>
                          <a:ea typeface="+mn-ea"/>
                          <a:cs typeface="+mn-ea"/>
                          <a:sym typeface="+mn-lt"/>
                        </a:rPr>
                        <a:t>(MV) </a:t>
                      </a:r>
                    </a:p>
                  </a:txBody>
                  <a:tcPr/>
                </a:tc>
                <a:tc vMerge="1">
                  <a:txBody>
                    <a:bodyPr/>
                    <a:lstStyle/>
                    <a:p>
                      <a:endParaRPr lang="zh-CN" altLang="en-US" dirty="0"/>
                    </a:p>
                  </a:txBody>
                  <a:tcPr/>
                </a:tc>
                <a:tc vMerge="1">
                  <a:txBody>
                    <a:bodyPr/>
                    <a:lstStyle/>
                    <a:p>
                      <a:endParaRPr lang="zh-CN" altLang="en-US" dirty="0"/>
                    </a:p>
                  </a:txBody>
                  <a:tcPr/>
                </a:tc>
                <a:extLst>
                  <a:ext uri="{0D108BD9-81ED-4DB2-BD59-A6C34878D82A}">
                    <a16:rowId xmlns:a16="http://schemas.microsoft.com/office/drawing/2014/main" xmlns="" val="866515987"/>
                  </a:ext>
                </a:extLst>
              </a:tr>
              <a:tr h="370840">
                <a:tc vMerge="1">
                  <a:txBody>
                    <a:bodyPr/>
                    <a:lstStyle/>
                    <a:p>
                      <a:endParaRPr lang="zh-CN" altLang="en-US"/>
                    </a:p>
                  </a:txBody>
                  <a:tcPr/>
                </a:tc>
                <a:tc>
                  <a:txBody>
                    <a:bodyPr/>
                    <a:lstStyle/>
                    <a:p>
                      <a:pPr algn="ctr"/>
                      <a:r>
                        <a:rPr lang="zh-CN" altLang="en-US" sz="1400" dirty="0">
                          <a:latin typeface="+mn-lt"/>
                          <a:ea typeface="+mn-ea"/>
                          <a:cs typeface="+mn-ea"/>
                          <a:sym typeface="+mn-lt"/>
                        </a:rPr>
                        <a:t>单位材料成本差异 </a:t>
                      </a:r>
                      <a:r>
                        <a:rPr lang="en-US" altLang="zh-CN" sz="1400" dirty="0">
                          <a:latin typeface="+mn-lt"/>
                          <a:ea typeface="+mn-ea"/>
                          <a:cs typeface="+mn-ea"/>
                          <a:sym typeface="+mn-lt"/>
                        </a:rPr>
                        <a:t>(UCV)</a:t>
                      </a:r>
                    </a:p>
                  </a:txBody>
                  <a:tcPr/>
                </a:tc>
                <a:tc rowSpan="2">
                  <a:txBody>
                    <a:bodyPr/>
                    <a:lstStyle/>
                    <a:p>
                      <a:pPr algn="ctr">
                        <a:lnSpc>
                          <a:spcPct val="250000"/>
                        </a:lnSpc>
                      </a:pPr>
                      <a:r>
                        <a:rPr lang="zh-CN" altLang="en-US" sz="1400" dirty="0">
                          <a:latin typeface="+mn-lt"/>
                          <a:ea typeface="+mn-ea"/>
                          <a:cs typeface="+mn-ea"/>
                          <a:sym typeface="+mn-lt"/>
                        </a:rPr>
                        <a:t>车间、技术、生产</a:t>
                      </a:r>
                    </a:p>
                  </a:txBody>
                  <a:tcPr/>
                </a:tc>
                <a:tc rowSpan="2">
                  <a:txBody>
                    <a:bodyPr/>
                    <a:lstStyle/>
                    <a:p>
                      <a:pPr marL="0" marR="0" lvl="0" indent="0" algn="ctr" defTabSz="914400" rtl="0" eaLnBrk="1" fontAlgn="auto" latinLnBrk="0" hangingPunct="1">
                        <a:lnSpc>
                          <a:spcPct val="250000"/>
                        </a:lnSpc>
                        <a:spcBef>
                          <a:spcPts val="0"/>
                        </a:spcBef>
                        <a:spcAft>
                          <a:spcPts val="0"/>
                        </a:spcAft>
                        <a:buClrTx/>
                        <a:buSzTx/>
                        <a:buFontTx/>
                        <a:buNone/>
                        <a:tabLst/>
                        <a:defRPr/>
                      </a:pPr>
                      <a:r>
                        <a:rPr kumimoji="0" lang="zh-CN" altLang="en-GB" sz="1400" dirty="0">
                          <a:latin typeface="+mn-lt"/>
                          <a:ea typeface="+mn-ea"/>
                          <a:cs typeface="+mn-ea"/>
                          <a:sym typeface="+mn-lt"/>
                        </a:rPr>
                        <a:t>材料的耗用，由工艺技术工场管理导致的浪费废品</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3167505663"/>
                  </a:ext>
                </a:extLst>
              </a:tr>
              <a:tr h="370840">
                <a:tc vMerge="1">
                  <a:txBody>
                    <a:bodyPr/>
                    <a:lstStyle/>
                    <a:p>
                      <a:endParaRPr lang="zh-CN" altLang="en-US"/>
                    </a:p>
                  </a:txBody>
                  <a:tcPr/>
                </a:tc>
                <a:tc>
                  <a:txBody>
                    <a:bodyPr/>
                    <a:lstStyle/>
                    <a:p>
                      <a:pPr algn="ctr"/>
                      <a:r>
                        <a:rPr lang="zh-CN" altLang="en-US" sz="1400" dirty="0">
                          <a:latin typeface="+mn-lt"/>
                          <a:ea typeface="+mn-ea"/>
                          <a:cs typeface="+mn-ea"/>
                          <a:sym typeface="+mn-lt"/>
                        </a:rPr>
                        <a:t>总材料成本差异</a:t>
                      </a:r>
                      <a:r>
                        <a:rPr lang="en-US" altLang="zh-CN" sz="1400" dirty="0">
                          <a:latin typeface="+mn-lt"/>
                          <a:ea typeface="+mn-ea"/>
                          <a:cs typeface="+mn-ea"/>
                          <a:sym typeface="+mn-lt"/>
                        </a:rPr>
                        <a:t>(TCV)</a:t>
                      </a:r>
                    </a:p>
                  </a:txBody>
                  <a:tcPr/>
                </a:tc>
                <a:tc vMerge="1">
                  <a:txBody>
                    <a:bodyPr/>
                    <a:lstStyle/>
                    <a:p>
                      <a:endParaRPr lang="zh-CN" altLang="en-US" dirty="0"/>
                    </a:p>
                  </a:txBody>
                  <a:tcPr/>
                </a:tc>
                <a:tc vMerge="1">
                  <a:txBody>
                    <a:bodyPr/>
                    <a:lstStyle/>
                    <a:p>
                      <a:endParaRPr lang="zh-CN" altLang="en-US" dirty="0"/>
                    </a:p>
                  </a:txBody>
                  <a:tcPr/>
                </a:tc>
                <a:extLst>
                  <a:ext uri="{0D108BD9-81ED-4DB2-BD59-A6C34878D82A}">
                    <a16:rowId xmlns:a16="http://schemas.microsoft.com/office/drawing/2014/main" xmlns="" val="1359902971"/>
                  </a:ext>
                </a:extLst>
              </a:tr>
              <a:tr h="370840">
                <a:tc vMerge="1">
                  <a:txBody>
                    <a:bodyPr/>
                    <a:lstStyle/>
                    <a:p>
                      <a:endParaRPr lang="zh-CN" altLang="en-US"/>
                    </a:p>
                  </a:txBody>
                  <a:tcPr/>
                </a:tc>
                <a:tc>
                  <a:txBody>
                    <a:bodyPr/>
                    <a:lstStyle/>
                    <a:p>
                      <a:pPr algn="ctr"/>
                      <a:r>
                        <a:rPr lang="zh-CN" altLang="en-US" sz="1400" dirty="0">
                          <a:latin typeface="+mn-lt"/>
                          <a:ea typeface="+mn-ea"/>
                          <a:cs typeface="+mn-ea"/>
                          <a:sym typeface="+mn-lt"/>
                        </a:rPr>
                        <a:t>产量差异 </a:t>
                      </a:r>
                      <a:r>
                        <a:rPr lang="en-US" altLang="zh-CN" sz="1400" dirty="0">
                          <a:latin typeface="+mn-lt"/>
                          <a:ea typeface="+mn-ea"/>
                          <a:cs typeface="+mn-ea"/>
                          <a:sym typeface="+mn-lt"/>
                        </a:rPr>
                        <a:t>(VV)</a:t>
                      </a:r>
                    </a:p>
                  </a:txBody>
                  <a:tcPr/>
                </a:tc>
                <a:tc rowSpan="2">
                  <a:txBody>
                    <a:bodyPr/>
                    <a:lstStyle/>
                    <a:p>
                      <a:pPr marL="0" marR="0" lvl="0" indent="0" algn="ctr" defTabSz="914400" rtl="0" eaLnBrk="1" fontAlgn="auto" latinLnBrk="0" hangingPunct="1">
                        <a:lnSpc>
                          <a:spcPct val="250000"/>
                        </a:lnSpc>
                        <a:spcBef>
                          <a:spcPts val="0"/>
                        </a:spcBef>
                        <a:spcAft>
                          <a:spcPts val="0"/>
                        </a:spcAft>
                        <a:buClrTx/>
                        <a:buSzTx/>
                        <a:buFontTx/>
                        <a:buNone/>
                        <a:tabLst/>
                        <a:defRPr/>
                      </a:pPr>
                      <a:r>
                        <a:rPr lang="zh-CN" altLang="en-US" sz="1400" dirty="0">
                          <a:latin typeface="+mn-lt"/>
                          <a:ea typeface="+mn-ea"/>
                          <a:cs typeface="+mn-ea"/>
                          <a:sym typeface="+mn-lt"/>
                        </a:rPr>
                        <a:t>生产、采购</a:t>
                      </a:r>
                    </a:p>
                  </a:txBody>
                  <a:tcPr/>
                </a:tc>
                <a:tc rowSpan="2">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GB" sz="1400" dirty="0">
                          <a:latin typeface="+mn-lt"/>
                          <a:ea typeface="+mn-ea"/>
                          <a:cs typeface="+mn-ea"/>
                          <a:sym typeface="+mn-lt"/>
                        </a:rPr>
                        <a:t>实际产量和预算产量的差异，反应了未按计划生产的影响，或紧急采购订单的影响；</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4178888518"/>
                  </a:ext>
                </a:extLst>
              </a:tr>
              <a:tr h="370840">
                <a:tc vMerge="1">
                  <a:txBody>
                    <a:bodyPr/>
                    <a:lstStyle/>
                    <a:p>
                      <a:endParaRPr lang="zh-CN"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400" dirty="0">
                          <a:latin typeface="+mn-lt"/>
                          <a:ea typeface="+mn-ea"/>
                          <a:cs typeface="+mn-ea"/>
                          <a:sym typeface="+mn-lt"/>
                        </a:rPr>
                        <a:t>材料成本差异总额</a:t>
                      </a:r>
                    </a:p>
                  </a:txBody>
                  <a:tcPr/>
                </a:tc>
                <a:tc vMerge="1">
                  <a:txBody>
                    <a:bodyPr/>
                    <a:lstStyle/>
                    <a:p>
                      <a:endParaRPr lang="zh-CN" altLang="en-US" dirty="0"/>
                    </a:p>
                  </a:txBody>
                  <a:tcPr/>
                </a:tc>
                <a:tc vMerge="1">
                  <a:txBody>
                    <a:bodyPr/>
                    <a:lstStyle/>
                    <a:p>
                      <a:endParaRPr lang="zh-CN" altLang="en-US" dirty="0"/>
                    </a:p>
                  </a:txBody>
                  <a:tcPr/>
                </a:tc>
                <a:extLst>
                  <a:ext uri="{0D108BD9-81ED-4DB2-BD59-A6C34878D82A}">
                    <a16:rowId xmlns:a16="http://schemas.microsoft.com/office/drawing/2014/main" xmlns="" val="1713583570"/>
                  </a:ext>
                </a:extLst>
              </a:tr>
              <a:tr h="370840">
                <a:tc vMerge="1">
                  <a:txBody>
                    <a:bodyPr/>
                    <a:lstStyle/>
                    <a:p>
                      <a:endParaRPr lang="zh-CN" altLang="en-US"/>
                    </a:p>
                  </a:txBody>
                  <a:tcPr/>
                </a:tc>
                <a:tc>
                  <a:txBody>
                    <a:bodyPr/>
                    <a:lstStyle/>
                    <a:p>
                      <a:pPr algn="ctr"/>
                      <a:r>
                        <a:rPr lang="zh-CN" altLang="en-US" sz="1800" b="1" kern="1200" dirty="0">
                          <a:solidFill>
                            <a:schemeClr val="lt1"/>
                          </a:solidFill>
                          <a:latin typeface="+mn-lt"/>
                          <a:ea typeface="+mn-ea"/>
                          <a:cs typeface="+mn-ea"/>
                          <a:sym typeface="+mn-lt"/>
                        </a:rPr>
                        <a:t>生产成本差异</a:t>
                      </a:r>
                    </a:p>
                  </a:txBody>
                  <a:tcPr>
                    <a:solidFill>
                      <a:srgbClr val="4472C4"/>
                    </a:solidFill>
                  </a:tcPr>
                </a:tc>
                <a:tc>
                  <a:txBody>
                    <a:bodyPr/>
                    <a:lstStyle/>
                    <a:p>
                      <a:pPr algn="ctr"/>
                      <a:r>
                        <a:rPr lang="zh-CN" altLang="en-US" sz="1800" b="1" kern="1200" dirty="0">
                          <a:solidFill>
                            <a:schemeClr val="lt1"/>
                          </a:solidFill>
                          <a:latin typeface="+mn-lt"/>
                          <a:ea typeface="+mn-ea"/>
                          <a:cs typeface="+mn-ea"/>
                          <a:sym typeface="+mn-lt"/>
                        </a:rPr>
                        <a:t>相关责任中心</a:t>
                      </a:r>
                    </a:p>
                  </a:txBody>
                  <a:tcPr>
                    <a:solidFill>
                      <a:srgbClr val="4472C4"/>
                    </a:solidFill>
                  </a:tcPr>
                </a:tc>
                <a:tc>
                  <a:txBody>
                    <a:bodyPr/>
                    <a:lstStyle/>
                    <a:p>
                      <a:pPr algn="ctr"/>
                      <a:r>
                        <a:rPr lang="zh-CN" altLang="en-US" sz="1800" b="1" kern="1200" dirty="0">
                          <a:solidFill>
                            <a:schemeClr val="lt1"/>
                          </a:solidFill>
                          <a:latin typeface="+mn-lt"/>
                          <a:ea typeface="+mn-ea"/>
                          <a:cs typeface="+mn-ea"/>
                          <a:sym typeface="+mn-lt"/>
                        </a:rPr>
                        <a:t>考核内容</a:t>
                      </a:r>
                    </a:p>
                  </a:txBody>
                  <a:tcPr>
                    <a:solidFill>
                      <a:srgbClr val="4472C4"/>
                    </a:solidFill>
                  </a:tcPr>
                </a:tc>
                <a:extLst>
                  <a:ext uri="{0D108BD9-81ED-4DB2-BD59-A6C34878D82A}">
                    <a16:rowId xmlns:a16="http://schemas.microsoft.com/office/drawing/2014/main" xmlns="" val="3802991189"/>
                  </a:ext>
                </a:extLst>
              </a:tr>
              <a:tr h="370840">
                <a:tc vMerge="1">
                  <a:txBody>
                    <a:bodyPr/>
                    <a:lstStyle/>
                    <a:p>
                      <a:endParaRPr lang="zh-CN" altLang="en-US"/>
                    </a:p>
                  </a:txBody>
                  <a:tcPr/>
                </a:tc>
                <a:tc>
                  <a:txBody>
                    <a:bodyPr/>
                    <a:lstStyle/>
                    <a:p>
                      <a:pPr algn="ctr" eaLnBrk="0" hangingPunct="0">
                        <a:lnSpc>
                          <a:spcPct val="175000"/>
                        </a:lnSpc>
                        <a:spcBef>
                          <a:spcPct val="0"/>
                        </a:spcBef>
                        <a:buFontTx/>
                        <a:buNone/>
                      </a:pPr>
                      <a:r>
                        <a:rPr kumimoji="0" lang="zh-CN" altLang="en-GB" sz="1400" dirty="0">
                          <a:latin typeface="+mn-lt"/>
                          <a:ea typeface="+mn-ea"/>
                          <a:cs typeface="+mn-ea"/>
                          <a:sym typeface="+mn-lt"/>
                        </a:rPr>
                        <a:t>分摊率差异 (</a:t>
                      </a:r>
                      <a:r>
                        <a:rPr kumimoji="0" lang="en-GB" altLang="zh-CN" sz="1400" dirty="0">
                          <a:latin typeface="+mn-lt"/>
                          <a:ea typeface="+mn-ea"/>
                          <a:cs typeface="+mn-ea"/>
                          <a:sym typeface="+mn-lt"/>
                        </a:rPr>
                        <a:t>RV)</a:t>
                      </a:r>
                      <a:endParaRPr kumimoji="0" lang="en-US" altLang="zh-CN" sz="1400" dirty="0">
                        <a:latin typeface="+mn-lt"/>
                        <a:ea typeface="+mn-ea"/>
                        <a:cs typeface="+mn-ea"/>
                        <a:sym typeface="+mn-lt"/>
                      </a:endParaRPr>
                    </a:p>
                  </a:txBody>
                  <a:tcPr/>
                </a:tc>
                <a:tc>
                  <a:txBody>
                    <a:bodyPr/>
                    <a:lstStyle/>
                    <a:p>
                      <a:pPr algn="ctr">
                        <a:lnSpc>
                          <a:spcPct val="175000"/>
                        </a:lnSpc>
                      </a:pPr>
                      <a:r>
                        <a:rPr lang="zh-CN" altLang="en-US" sz="1400" dirty="0">
                          <a:latin typeface="+mn-lt"/>
                          <a:ea typeface="+mn-ea"/>
                          <a:cs typeface="+mn-ea"/>
                          <a:sym typeface="+mn-lt"/>
                        </a:rPr>
                        <a:t>车间</a:t>
                      </a:r>
                    </a:p>
                  </a:txBody>
                  <a:tcPr/>
                </a:tc>
                <a:tc>
                  <a:txBody>
                    <a:bodyPr/>
                    <a:lstStyle/>
                    <a:p>
                      <a:pPr algn="ctr" eaLnBrk="0" hangingPunct="0">
                        <a:lnSpc>
                          <a:spcPct val="100000"/>
                        </a:lnSpc>
                        <a:spcBef>
                          <a:spcPct val="0"/>
                        </a:spcBef>
                        <a:buFontTx/>
                        <a:buNone/>
                      </a:pPr>
                      <a:r>
                        <a:rPr kumimoji="0" lang="zh-CN" altLang="en-GB" sz="1400" dirty="0">
                          <a:latin typeface="+mn-lt"/>
                          <a:ea typeface="+mn-ea"/>
                          <a:cs typeface="+mn-ea"/>
                          <a:sym typeface="+mn-lt"/>
                        </a:rPr>
                        <a:t>各项生产成本如人工成本、母盘费用等单位产品金额差异；</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789867156"/>
                  </a:ext>
                </a:extLst>
              </a:tr>
              <a:tr h="370840">
                <a:tc vMerge="1">
                  <a:txBody>
                    <a:bodyPr/>
                    <a:lstStyle/>
                    <a:p>
                      <a:endParaRPr lang="zh-CN" altLang="en-US"/>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GB" sz="1400" dirty="0">
                          <a:latin typeface="+mn-lt"/>
                          <a:ea typeface="+mn-ea"/>
                          <a:cs typeface="+mn-ea"/>
                          <a:sym typeface="+mn-lt"/>
                        </a:rPr>
                        <a:t>效率差异 </a:t>
                      </a:r>
                      <a:r>
                        <a:rPr kumimoji="0" lang="en-GB" altLang="zh-CN" sz="1400" dirty="0">
                          <a:latin typeface="+mn-lt"/>
                          <a:ea typeface="+mn-ea"/>
                          <a:cs typeface="+mn-ea"/>
                          <a:sym typeface="+mn-lt"/>
                        </a:rPr>
                        <a:t>(EV)</a:t>
                      </a:r>
                    </a:p>
                  </a:txBody>
                  <a:tcPr/>
                </a:tc>
                <a:tc>
                  <a:txBody>
                    <a:bodyPr/>
                    <a:lstStyle/>
                    <a:p>
                      <a:pPr algn="ctr">
                        <a:lnSpc>
                          <a:spcPct val="150000"/>
                        </a:lnSpc>
                      </a:pPr>
                      <a:r>
                        <a:rPr lang="zh-CN" altLang="en-US" sz="1400" dirty="0">
                          <a:latin typeface="+mn-lt"/>
                          <a:ea typeface="+mn-ea"/>
                          <a:cs typeface="+mn-ea"/>
                          <a:sym typeface="+mn-lt"/>
                        </a:rPr>
                        <a:t>车间</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GB" sz="1400" dirty="0">
                          <a:latin typeface="+mn-lt"/>
                          <a:ea typeface="+mn-ea"/>
                          <a:cs typeface="+mn-ea"/>
                          <a:sym typeface="+mn-lt"/>
                        </a:rPr>
                        <a:t>生产环节生产率的差异；</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3888600652"/>
                  </a:ext>
                </a:extLst>
              </a:tr>
              <a:tr h="370840">
                <a:tc vMerge="1">
                  <a:txBody>
                    <a:bodyPr/>
                    <a:lstStyle/>
                    <a:p>
                      <a:endParaRPr lang="zh-CN" altLang="en-US"/>
                    </a:p>
                  </a:txBody>
                  <a:tcPr/>
                </a:tc>
                <a:tc>
                  <a:txBody>
                    <a:bodyPr/>
                    <a:lstStyle/>
                    <a:p>
                      <a:pPr marL="0" algn="ctr" defTabSz="914400" rtl="0" eaLnBrk="1" latinLnBrk="0" hangingPunct="1">
                        <a:lnSpc>
                          <a:spcPct val="100000"/>
                        </a:lnSpc>
                        <a:spcBef>
                          <a:spcPct val="0"/>
                        </a:spcBef>
                        <a:buFontTx/>
                        <a:buNone/>
                      </a:pPr>
                      <a:r>
                        <a:rPr lang="zh-CN" altLang="en-GB" sz="1800" b="1" kern="1200" dirty="0">
                          <a:solidFill>
                            <a:schemeClr val="lt1"/>
                          </a:solidFill>
                          <a:latin typeface="+mn-lt"/>
                          <a:ea typeface="+mn-ea"/>
                          <a:cs typeface="+mn-ea"/>
                          <a:sym typeface="+mn-lt"/>
                        </a:rPr>
                        <a:t>制造费用分摊差异</a:t>
                      </a:r>
                    </a:p>
                  </a:txBody>
                  <a:tcPr>
                    <a:solidFill>
                      <a:srgbClr val="4472C4"/>
                    </a:solidFill>
                  </a:tcPr>
                </a:tc>
                <a:tc>
                  <a:txBody>
                    <a:bodyPr/>
                    <a:lstStyle/>
                    <a:p>
                      <a:pPr marL="0" algn="ctr" defTabSz="914400" rtl="0" eaLnBrk="1" latinLnBrk="0" hangingPunct="1"/>
                      <a:r>
                        <a:rPr lang="zh-CN" altLang="en-US" sz="1800" b="1" kern="1200" dirty="0">
                          <a:solidFill>
                            <a:schemeClr val="lt1"/>
                          </a:solidFill>
                          <a:latin typeface="+mn-lt"/>
                          <a:ea typeface="+mn-ea"/>
                          <a:cs typeface="+mn-ea"/>
                          <a:sym typeface="+mn-lt"/>
                        </a:rPr>
                        <a:t>相关责任中心</a:t>
                      </a:r>
                    </a:p>
                  </a:txBody>
                  <a:tcPr>
                    <a:solidFill>
                      <a:srgbClr val="4472C4"/>
                    </a:solidFill>
                  </a:tcPr>
                </a:tc>
                <a:tc>
                  <a:txBody>
                    <a:bodyPr/>
                    <a:lstStyle/>
                    <a:p>
                      <a:pPr marL="0" algn="ctr" defTabSz="914400" rtl="0" eaLnBrk="1" latinLnBrk="0" hangingPunct="1"/>
                      <a:r>
                        <a:rPr lang="zh-CN" altLang="en-US" sz="1800" b="1" kern="1200" dirty="0">
                          <a:solidFill>
                            <a:schemeClr val="lt1"/>
                          </a:solidFill>
                          <a:latin typeface="+mn-lt"/>
                          <a:ea typeface="+mn-ea"/>
                          <a:cs typeface="+mn-ea"/>
                          <a:sym typeface="+mn-lt"/>
                        </a:rPr>
                        <a:t>考核内容</a:t>
                      </a:r>
                    </a:p>
                  </a:txBody>
                  <a:tcPr>
                    <a:solidFill>
                      <a:srgbClr val="4472C4"/>
                    </a:solidFill>
                  </a:tcPr>
                </a:tc>
                <a:extLst>
                  <a:ext uri="{0D108BD9-81ED-4DB2-BD59-A6C34878D82A}">
                    <a16:rowId xmlns:a16="http://schemas.microsoft.com/office/drawing/2014/main" xmlns="" val="2357327827"/>
                  </a:ext>
                </a:extLst>
              </a:tr>
              <a:tr h="370840">
                <a:tc vMerge="1">
                  <a:txBody>
                    <a:bodyPr/>
                    <a:lstStyle/>
                    <a:p>
                      <a:endParaRPr lang="zh-CN" altLang="en-US" dirty="0"/>
                    </a:p>
                  </a:txBody>
                  <a:tcPr/>
                </a:tc>
                <a:tc>
                  <a:txBody>
                    <a:bodyPr/>
                    <a:lstStyle/>
                    <a:p>
                      <a:pPr algn="ctr" eaLnBrk="0" hangingPunct="0">
                        <a:lnSpc>
                          <a:spcPct val="100000"/>
                        </a:lnSpc>
                        <a:spcBef>
                          <a:spcPct val="0"/>
                        </a:spcBef>
                        <a:buFontTx/>
                        <a:buNone/>
                      </a:pPr>
                      <a:r>
                        <a:rPr kumimoji="0" lang="zh-CN" altLang="en-GB" sz="1400" dirty="0">
                          <a:latin typeface="+mn-lt"/>
                          <a:ea typeface="+mn-ea"/>
                          <a:cs typeface="+mn-ea"/>
                          <a:sym typeface="+mn-lt"/>
                        </a:rPr>
                        <a:t>制造费用差异 </a:t>
                      </a:r>
                      <a:r>
                        <a:rPr kumimoji="0" lang="en-GB" altLang="zh-CN" sz="1400" dirty="0">
                          <a:latin typeface="+mn-lt"/>
                          <a:ea typeface="+mn-ea"/>
                          <a:cs typeface="+mn-ea"/>
                          <a:sym typeface="+mn-lt"/>
                        </a:rPr>
                        <a:t>(OV)</a:t>
                      </a:r>
                      <a:endParaRPr kumimoji="0" lang="en-US" altLang="zh-CN" sz="1400" dirty="0">
                        <a:latin typeface="+mn-lt"/>
                        <a:ea typeface="+mn-ea"/>
                        <a:cs typeface="+mn-ea"/>
                        <a:sym typeface="+mn-lt"/>
                      </a:endParaRPr>
                    </a:p>
                  </a:txBody>
                  <a:tcPr/>
                </a:tc>
                <a:tc>
                  <a:txBody>
                    <a:bodyPr/>
                    <a:lstStyle/>
                    <a:p>
                      <a:pPr algn="ctr"/>
                      <a:r>
                        <a:rPr lang="zh-CN" altLang="en-US" sz="1400" dirty="0">
                          <a:latin typeface="+mn-lt"/>
                          <a:ea typeface="+mn-ea"/>
                          <a:cs typeface="+mn-ea"/>
                          <a:sym typeface="+mn-lt"/>
                        </a:rPr>
                        <a:t>车间</a:t>
                      </a:r>
                    </a:p>
                  </a:txBody>
                  <a:tcPr/>
                </a:tc>
                <a:tc>
                  <a:txBody>
                    <a:bodyPr/>
                    <a:lstStyle/>
                    <a:p>
                      <a:pPr algn="ctr" eaLnBrk="0" hangingPunct="0">
                        <a:lnSpc>
                          <a:spcPct val="100000"/>
                        </a:lnSpc>
                        <a:spcBef>
                          <a:spcPct val="0"/>
                        </a:spcBef>
                        <a:buFontTx/>
                        <a:buNone/>
                      </a:pPr>
                      <a:r>
                        <a:rPr kumimoji="0" lang="zh-CN" altLang="en-GB" sz="1400" dirty="0">
                          <a:latin typeface="+mn-lt"/>
                          <a:ea typeface="+mn-ea"/>
                          <a:cs typeface="+mn-ea"/>
                          <a:sym typeface="+mn-lt"/>
                        </a:rPr>
                        <a:t>固定制造费用的总额差异；</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2644102619"/>
                  </a:ext>
                </a:extLst>
              </a:tr>
              <a:tr h="370840">
                <a:tc vMerge="1">
                  <a:txBody>
                    <a:bodyPr/>
                    <a:lstStyle/>
                    <a:p>
                      <a:endParaRPr lang="zh-CN" altLang="en-US" dirty="0"/>
                    </a:p>
                  </a:txBody>
                  <a:tcPr/>
                </a:tc>
                <a:tc>
                  <a:txBody>
                    <a:bodyPr/>
                    <a:lstStyle/>
                    <a:p>
                      <a:pPr algn="ctr" eaLnBrk="0" hangingPunct="0">
                        <a:lnSpc>
                          <a:spcPct val="100000"/>
                        </a:lnSpc>
                        <a:spcBef>
                          <a:spcPct val="0"/>
                        </a:spcBef>
                        <a:buFontTx/>
                        <a:buNone/>
                      </a:pPr>
                      <a:r>
                        <a:rPr kumimoji="0" lang="zh-CN" altLang="en-GB" sz="1400" dirty="0">
                          <a:latin typeface="+mn-lt"/>
                          <a:ea typeface="+mn-ea"/>
                          <a:cs typeface="+mn-ea"/>
                          <a:sym typeface="+mn-lt"/>
                        </a:rPr>
                        <a:t>产能利用差异</a:t>
                      </a:r>
                      <a:r>
                        <a:rPr kumimoji="0" lang="zh-CN" altLang="en-GB" sz="1400" i="1" dirty="0">
                          <a:latin typeface="+mn-lt"/>
                          <a:ea typeface="+mn-ea"/>
                          <a:cs typeface="+mn-ea"/>
                          <a:sym typeface="+mn-lt"/>
                        </a:rPr>
                        <a:t> </a:t>
                      </a:r>
                      <a:endParaRPr kumimoji="0" lang="zh-CN" altLang="en-US" sz="1400" i="1" dirty="0">
                        <a:latin typeface="+mn-lt"/>
                        <a:ea typeface="+mn-ea"/>
                        <a:cs typeface="+mn-ea"/>
                        <a:sym typeface="+mn-lt"/>
                      </a:endParaRPr>
                    </a:p>
                  </a:txBody>
                  <a:tcPr/>
                </a:tc>
                <a:tc>
                  <a:txBody>
                    <a:bodyPr/>
                    <a:lstStyle/>
                    <a:p>
                      <a:pPr algn="ctr">
                        <a:lnSpc>
                          <a:spcPct val="100000"/>
                        </a:lnSpc>
                      </a:pPr>
                      <a:r>
                        <a:rPr lang="zh-CN" altLang="en-US" sz="1400" dirty="0">
                          <a:latin typeface="+mn-lt"/>
                          <a:ea typeface="+mn-ea"/>
                          <a:cs typeface="+mn-ea"/>
                          <a:sym typeface="+mn-lt"/>
                        </a:rPr>
                        <a:t>生产库</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GB" sz="1400" dirty="0">
                          <a:latin typeface="+mn-lt"/>
                          <a:ea typeface="+mn-ea"/>
                          <a:cs typeface="+mn-ea"/>
                          <a:sym typeface="+mn-lt"/>
                        </a:rPr>
                        <a:t>由于生产能力未充分利用或过度利用对成本的影响；</a:t>
                      </a:r>
                      <a:endParaRPr kumimoji="0" lang="zh-CN" altLang="en-US" sz="1400" dirty="0">
                        <a:latin typeface="+mn-lt"/>
                        <a:ea typeface="+mn-ea"/>
                        <a:cs typeface="+mn-ea"/>
                        <a:sym typeface="+mn-lt"/>
                      </a:endParaRPr>
                    </a:p>
                  </a:txBody>
                  <a:tcPr/>
                </a:tc>
                <a:extLst>
                  <a:ext uri="{0D108BD9-81ED-4DB2-BD59-A6C34878D82A}">
                    <a16:rowId xmlns:a16="http://schemas.microsoft.com/office/drawing/2014/main" xmlns="" val="3792696161"/>
                  </a:ext>
                </a:extLst>
              </a:tr>
            </a:tbl>
          </a:graphicData>
        </a:graphic>
      </p:graphicFrame>
    </p:spTree>
    <p:extLst>
      <p:ext uri="{BB962C8B-B14F-4D97-AF65-F5344CB8AC3E}">
        <p14:creationId xmlns:p14="http://schemas.microsoft.com/office/powerpoint/2010/main" val="1230795962"/>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randombar(horizont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8000"/>
            <a:lum/>
          </a:blip>
          <a:srcRect/>
          <a:tile tx="-508000" ty="-1149350" sx="50000" sy="58000" flip="none" algn="tl"/>
        </a:blipFill>
        <a:effectLst/>
      </p:bgPr>
    </p:bg>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48972559-FB2E-4AB6-9F18-F201A57CC939}"/>
              </a:ext>
            </a:extLst>
          </p:cNvPr>
          <p:cNvGrpSpPr/>
          <p:nvPr/>
        </p:nvGrpSpPr>
        <p:grpSpPr>
          <a:xfrm>
            <a:off x="0" y="2202440"/>
            <a:ext cx="12192000" cy="2419703"/>
            <a:chOff x="170694" y="177982"/>
            <a:chExt cx="3936004" cy="781165"/>
          </a:xfrm>
        </p:grpSpPr>
        <p:sp>
          <p:nvSpPr>
            <p:cNvPr id="5" name="等腰三角形 4">
              <a:extLst>
                <a:ext uri="{FF2B5EF4-FFF2-40B4-BE49-F238E27FC236}">
                  <a16:creationId xmlns:a16="http://schemas.microsoft.com/office/drawing/2014/main" xmlns="" id="{FB8F40FD-AF8B-4AF6-B35D-17D08E823F21}"/>
                </a:ext>
              </a:extLst>
            </p:cNvPr>
            <p:cNvSpPr/>
            <p:nvPr/>
          </p:nvSpPr>
          <p:spPr>
            <a:xfrm>
              <a:off x="1233863" y="177982"/>
              <a:ext cx="355284" cy="356514"/>
            </a:xfrm>
            <a:prstGeom prst="triangle">
              <a:avLst/>
            </a:prstGeom>
            <a:solidFill>
              <a:srgbClr val="395B7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6" name="等腰三角形 5">
              <a:extLst>
                <a:ext uri="{FF2B5EF4-FFF2-40B4-BE49-F238E27FC236}">
                  <a16:creationId xmlns:a16="http://schemas.microsoft.com/office/drawing/2014/main" xmlns="" id="{93971E8E-93A9-4480-8271-B527509175BD}"/>
                </a:ext>
              </a:extLst>
            </p:cNvPr>
            <p:cNvSpPr/>
            <p:nvPr/>
          </p:nvSpPr>
          <p:spPr>
            <a:xfrm flipV="1">
              <a:off x="200258" y="602633"/>
              <a:ext cx="355284" cy="356514"/>
            </a:xfrm>
            <a:prstGeom prst="triangle">
              <a:avLst/>
            </a:prstGeom>
            <a:solidFill>
              <a:srgbClr val="395B7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7" name="矩形 6">
              <a:extLst>
                <a:ext uri="{FF2B5EF4-FFF2-40B4-BE49-F238E27FC236}">
                  <a16:creationId xmlns:a16="http://schemas.microsoft.com/office/drawing/2014/main" xmlns="" id="{EAEF7C2D-77F0-4B95-A4B9-2098CF1D0167}"/>
                </a:ext>
              </a:extLst>
            </p:cNvPr>
            <p:cNvSpPr/>
            <p:nvPr/>
          </p:nvSpPr>
          <p:spPr>
            <a:xfrm>
              <a:off x="170694" y="261768"/>
              <a:ext cx="3936004" cy="611981"/>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cs typeface="+mn-ea"/>
                <a:sym typeface="+mn-lt"/>
              </a:endParaRPr>
            </a:p>
          </p:txBody>
        </p:sp>
        <p:sp>
          <p:nvSpPr>
            <p:cNvPr id="8" name="平行四边形 7">
              <a:extLst>
                <a:ext uri="{FF2B5EF4-FFF2-40B4-BE49-F238E27FC236}">
                  <a16:creationId xmlns:a16="http://schemas.microsoft.com/office/drawing/2014/main" xmlns="" id="{BF1450AD-58F3-4E85-BD73-DE1842BD4E9D}"/>
                </a:ext>
              </a:extLst>
            </p:cNvPr>
            <p:cNvSpPr/>
            <p:nvPr/>
          </p:nvSpPr>
          <p:spPr>
            <a:xfrm>
              <a:off x="376965" y="178257"/>
              <a:ext cx="1036076" cy="779005"/>
            </a:xfrm>
            <a:prstGeom prst="parallelogram">
              <a:avLst>
                <a:gd name="adj" fmla="val 48207"/>
              </a:avLst>
            </a:prstGeom>
            <a:solidFill>
              <a:srgbClr val="73B3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9" name="文本框 6">
              <a:extLst>
                <a:ext uri="{FF2B5EF4-FFF2-40B4-BE49-F238E27FC236}">
                  <a16:creationId xmlns:a16="http://schemas.microsoft.com/office/drawing/2014/main" xmlns="" id="{7D515041-5D08-41D9-9062-7FFF33A405CC}"/>
                </a:ext>
              </a:extLst>
            </p:cNvPr>
            <p:cNvSpPr txBox="1"/>
            <p:nvPr/>
          </p:nvSpPr>
          <p:spPr>
            <a:xfrm>
              <a:off x="650907" y="284178"/>
              <a:ext cx="569115" cy="506741"/>
            </a:xfrm>
            <a:prstGeom prst="rect">
              <a:avLst/>
            </a:prstGeom>
            <a:noFill/>
          </p:spPr>
          <p:txBody>
            <a:bodyPr wrap="square" lIns="91440" tIns="45720" rIns="91440" bIns="45720" rtlCol="0">
              <a:spAutoFit/>
            </a:bodyPr>
            <a:lstStyle>
              <a:defPPr>
                <a:defRPr lang="zh-CN"/>
              </a:defPPr>
              <a:lvl1pPr>
                <a:defRPr sz="9600">
                  <a:solidFill>
                    <a:schemeClr val="bg1"/>
                  </a:solidFill>
                  <a:cs typeface="+mn-ea"/>
                </a:defRPr>
              </a:lvl1pPr>
            </a:lstStyle>
            <a:p>
              <a:r>
                <a:rPr lang="en-US" altLang="zh-CN" dirty="0">
                  <a:sym typeface="+mn-lt"/>
                </a:rPr>
                <a:t>03</a:t>
              </a:r>
              <a:endParaRPr lang="zh-CN" altLang="en-US" dirty="0">
                <a:sym typeface="+mn-lt"/>
              </a:endParaRPr>
            </a:p>
          </p:txBody>
        </p:sp>
      </p:grpSp>
      <p:sp>
        <p:nvSpPr>
          <p:cNvPr id="10" name="TextBox 48">
            <a:extLst>
              <a:ext uri="{FF2B5EF4-FFF2-40B4-BE49-F238E27FC236}">
                <a16:creationId xmlns:a16="http://schemas.microsoft.com/office/drawing/2014/main" xmlns="" id="{28F49242-211D-4328-A874-70DDBEE0513C}"/>
              </a:ext>
            </a:extLst>
          </p:cNvPr>
          <p:cNvSpPr txBox="1"/>
          <p:nvPr/>
        </p:nvSpPr>
        <p:spPr>
          <a:xfrm>
            <a:off x="3970635" y="2844229"/>
            <a:ext cx="5522281" cy="1107998"/>
          </a:xfrm>
          <a:prstGeom prst="rect">
            <a:avLst/>
          </a:prstGeom>
          <a:noFill/>
        </p:spPr>
        <p:txBody>
          <a:bodyPr wrap="square" lIns="91445" tIns="45721" rIns="91445" bIns="45721" rtlCol="0">
            <a:spAutoFit/>
          </a:bodyPr>
          <a:lstStyle/>
          <a:p>
            <a:pPr algn="ctr"/>
            <a:r>
              <a:rPr lang="zh-CN" altLang="en-US" sz="6600" b="1" spc="600" dirty="0">
                <a:solidFill>
                  <a:schemeClr val="bg1"/>
                </a:solidFill>
                <a:cs typeface="+mn-ea"/>
                <a:sym typeface="+mn-lt"/>
              </a:rPr>
              <a:t>成本报告</a:t>
            </a:r>
          </a:p>
        </p:txBody>
      </p:sp>
      <p:grpSp>
        <p:nvGrpSpPr>
          <p:cNvPr id="12" name="组合 11">
            <a:extLst>
              <a:ext uri="{FF2B5EF4-FFF2-40B4-BE49-F238E27FC236}">
                <a16:creationId xmlns:a16="http://schemas.microsoft.com/office/drawing/2014/main" xmlns="" id="{BCC6D3BA-5ACD-49D6-BB01-74A63797AF53}"/>
              </a:ext>
            </a:extLst>
          </p:cNvPr>
          <p:cNvGrpSpPr/>
          <p:nvPr/>
        </p:nvGrpSpPr>
        <p:grpSpPr>
          <a:xfrm>
            <a:off x="7920203" y="1699760"/>
            <a:ext cx="576064" cy="577112"/>
            <a:chOff x="6084168" y="1274820"/>
            <a:chExt cx="432048" cy="432834"/>
          </a:xfrm>
        </p:grpSpPr>
        <p:sp>
          <p:nvSpPr>
            <p:cNvPr id="13" name="椭圆 22">
              <a:extLst>
                <a:ext uri="{FF2B5EF4-FFF2-40B4-BE49-F238E27FC236}">
                  <a16:creationId xmlns:a16="http://schemas.microsoft.com/office/drawing/2014/main" xmlns="" id="{8155D92F-F797-4AD1-AE75-4C2FFEE79674}"/>
                </a:ext>
              </a:extLst>
            </p:cNvPr>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4" name="Freeform 59">
              <a:extLst>
                <a:ext uri="{FF2B5EF4-FFF2-40B4-BE49-F238E27FC236}">
                  <a16:creationId xmlns:a16="http://schemas.microsoft.com/office/drawing/2014/main" xmlns="" id="{73580BD8-40C5-4FB0-B7B2-6AA59477265A}"/>
                </a:ext>
              </a:extLst>
            </p:cNvPr>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15" name="组合 14">
            <a:extLst>
              <a:ext uri="{FF2B5EF4-FFF2-40B4-BE49-F238E27FC236}">
                <a16:creationId xmlns:a16="http://schemas.microsoft.com/office/drawing/2014/main" xmlns="" id="{CB8C1DF3-D0C4-4C0B-9182-9FC14A1912DE}"/>
              </a:ext>
            </a:extLst>
          </p:cNvPr>
          <p:cNvGrpSpPr/>
          <p:nvPr/>
        </p:nvGrpSpPr>
        <p:grpSpPr>
          <a:xfrm>
            <a:off x="6192011" y="1700284"/>
            <a:ext cx="576064" cy="576064"/>
            <a:chOff x="4788024" y="1275213"/>
            <a:chExt cx="432048" cy="432048"/>
          </a:xfrm>
        </p:grpSpPr>
        <p:sp>
          <p:nvSpPr>
            <p:cNvPr id="16" name="椭圆 65">
              <a:extLst>
                <a:ext uri="{FF2B5EF4-FFF2-40B4-BE49-F238E27FC236}">
                  <a16:creationId xmlns:a16="http://schemas.microsoft.com/office/drawing/2014/main" xmlns="" id="{0A2E7B9F-FF42-40E5-B519-CDBA208F6195}"/>
                </a:ext>
              </a:extLst>
            </p:cNvPr>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7" name="Freeform 110">
              <a:extLst>
                <a:ext uri="{FF2B5EF4-FFF2-40B4-BE49-F238E27FC236}">
                  <a16:creationId xmlns:a16="http://schemas.microsoft.com/office/drawing/2014/main" xmlns="" id="{9BD30E7C-3B95-49C0-BD7B-B8C3D32D4BDA}"/>
                </a:ext>
              </a:extLst>
            </p:cNvPr>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18" name="组合 17">
            <a:extLst>
              <a:ext uri="{FF2B5EF4-FFF2-40B4-BE49-F238E27FC236}">
                <a16:creationId xmlns:a16="http://schemas.microsoft.com/office/drawing/2014/main" xmlns="" id="{7C760738-532B-4BD6-8EFF-6E8C8A1C45C5}"/>
              </a:ext>
            </a:extLst>
          </p:cNvPr>
          <p:cNvGrpSpPr/>
          <p:nvPr/>
        </p:nvGrpSpPr>
        <p:grpSpPr>
          <a:xfrm>
            <a:off x="7056107" y="1699760"/>
            <a:ext cx="577111" cy="577112"/>
            <a:chOff x="5436096" y="1274820"/>
            <a:chExt cx="432833" cy="432834"/>
          </a:xfrm>
        </p:grpSpPr>
        <p:sp>
          <p:nvSpPr>
            <p:cNvPr id="19" name="椭圆 16">
              <a:extLst>
                <a:ext uri="{FF2B5EF4-FFF2-40B4-BE49-F238E27FC236}">
                  <a16:creationId xmlns:a16="http://schemas.microsoft.com/office/drawing/2014/main" xmlns="" id="{E24AA4C8-CCB6-4DC4-B882-D1EA78514A34}"/>
                </a:ext>
              </a:extLst>
            </p:cNvPr>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0" name="Freeform 16">
              <a:extLst>
                <a:ext uri="{FF2B5EF4-FFF2-40B4-BE49-F238E27FC236}">
                  <a16:creationId xmlns:a16="http://schemas.microsoft.com/office/drawing/2014/main" xmlns="" id="{486E1B57-2E33-41AE-BACA-3FE2D26E60A1}"/>
                </a:ext>
              </a:extLst>
            </p:cNvPr>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21" name="组合 20">
            <a:extLst>
              <a:ext uri="{FF2B5EF4-FFF2-40B4-BE49-F238E27FC236}">
                <a16:creationId xmlns:a16="http://schemas.microsoft.com/office/drawing/2014/main" xmlns="" id="{CD6190F4-9852-4CB5-8935-918567163590}"/>
              </a:ext>
            </a:extLst>
          </p:cNvPr>
          <p:cNvGrpSpPr/>
          <p:nvPr/>
        </p:nvGrpSpPr>
        <p:grpSpPr>
          <a:xfrm>
            <a:off x="4463819" y="1699760"/>
            <a:ext cx="577111" cy="577112"/>
            <a:chOff x="3491880" y="1274820"/>
            <a:chExt cx="432833" cy="432834"/>
          </a:xfrm>
        </p:grpSpPr>
        <p:sp>
          <p:nvSpPr>
            <p:cNvPr id="22" name="椭圆 16">
              <a:extLst>
                <a:ext uri="{FF2B5EF4-FFF2-40B4-BE49-F238E27FC236}">
                  <a16:creationId xmlns:a16="http://schemas.microsoft.com/office/drawing/2014/main" xmlns="" id="{6811E3C5-9E9E-465A-A695-0EDF7EDAE534}"/>
                </a:ext>
              </a:extLst>
            </p:cNvPr>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3" name="Freeform 75">
              <a:extLst>
                <a:ext uri="{FF2B5EF4-FFF2-40B4-BE49-F238E27FC236}">
                  <a16:creationId xmlns:a16="http://schemas.microsoft.com/office/drawing/2014/main" xmlns="" id="{30CF6229-CD33-4C21-8649-1D51BED8F9A3}"/>
                </a:ext>
              </a:extLst>
            </p:cNvPr>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24" name="组合 23">
            <a:extLst>
              <a:ext uri="{FF2B5EF4-FFF2-40B4-BE49-F238E27FC236}">
                <a16:creationId xmlns:a16="http://schemas.microsoft.com/office/drawing/2014/main" xmlns="" id="{795F566C-F9BB-45F3-864B-326D911331D0}"/>
              </a:ext>
            </a:extLst>
          </p:cNvPr>
          <p:cNvGrpSpPr/>
          <p:nvPr/>
        </p:nvGrpSpPr>
        <p:grpSpPr>
          <a:xfrm>
            <a:off x="5327915" y="1699760"/>
            <a:ext cx="577111" cy="577112"/>
            <a:chOff x="4139952" y="1274820"/>
            <a:chExt cx="432833" cy="432834"/>
          </a:xfrm>
        </p:grpSpPr>
        <p:sp>
          <p:nvSpPr>
            <p:cNvPr id="25" name="椭圆 16">
              <a:extLst>
                <a:ext uri="{FF2B5EF4-FFF2-40B4-BE49-F238E27FC236}">
                  <a16:creationId xmlns:a16="http://schemas.microsoft.com/office/drawing/2014/main" xmlns="" id="{95492D96-E354-4CB6-A223-CBB58FCB9055}"/>
                </a:ext>
              </a:extLst>
            </p:cNvPr>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6" name="Freeform 84">
              <a:extLst>
                <a:ext uri="{FF2B5EF4-FFF2-40B4-BE49-F238E27FC236}">
                  <a16:creationId xmlns:a16="http://schemas.microsoft.com/office/drawing/2014/main" xmlns="" id="{2FF852DA-C4DF-48BB-9444-1ECE0A581B10}"/>
                </a:ext>
              </a:extLst>
            </p:cNvPr>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sp>
        <p:nvSpPr>
          <p:cNvPr id="28" name="文本框 27">
            <a:extLst>
              <a:ext uri="{FF2B5EF4-FFF2-40B4-BE49-F238E27FC236}">
                <a16:creationId xmlns:a16="http://schemas.microsoft.com/office/drawing/2014/main" xmlns="" id="{281FE7EA-E85F-49ED-82EA-39C9B6431498}"/>
              </a:ext>
            </a:extLst>
          </p:cNvPr>
          <p:cNvSpPr txBox="1"/>
          <p:nvPr/>
        </p:nvSpPr>
        <p:spPr>
          <a:xfrm>
            <a:off x="10693386" y="232787"/>
            <a:ext cx="1296610" cy="523220"/>
          </a:xfrm>
          <a:prstGeom prst="rect">
            <a:avLst/>
          </a:prstGeom>
          <a:noFill/>
        </p:spPr>
        <p:txBody>
          <a:bodyPr wrap="square" rtlCol="0">
            <a:spAutoFit/>
          </a:bodyPr>
          <a:lstStyle>
            <a:defPPr>
              <a:defRPr lang="zh-CN"/>
            </a:defPPr>
            <a:lvl1pPr>
              <a:defRPr sz="2800">
                <a:solidFill>
                  <a:srgbClr val="395B77"/>
                </a:solidFill>
                <a:cs typeface="+mn-ea"/>
              </a:defRPr>
            </a:lvl1pPr>
          </a:lstStyle>
          <a:p>
            <a:r>
              <a:rPr lang="en-US" altLang="zh-CN" dirty="0">
                <a:sym typeface="+mn-lt"/>
              </a:rPr>
              <a:t>LOGO</a:t>
            </a:r>
            <a:endParaRPr lang="zh-CN" altLang="en-US" dirty="0">
              <a:sym typeface="+mn-lt"/>
            </a:endParaRPr>
          </a:p>
        </p:txBody>
      </p:sp>
    </p:spTree>
    <p:extLst>
      <p:ext uri="{BB962C8B-B14F-4D97-AF65-F5344CB8AC3E}">
        <p14:creationId xmlns:p14="http://schemas.microsoft.com/office/powerpoint/2010/main" val="2151432676"/>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20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nodeType="withEffect">
                                  <p:stCondLst>
                                    <p:cond delay="40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6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nodeType="withEffect">
                                  <p:stCondLst>
                                    <p:cond delay="8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2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2"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成本报告</a:t>
            </a:r>
          </a:p>
        </p:txBody>
      </p:sp>
      <p:sp>
        <p:nvSpPr>
          <p:cNvPr id="16" name="矩形 15">
            <a:extLst>
              <a:ext uri="{FF2B5EF4-FFF2-40B4-BE49-F238E27FC236}">
                <a16:creationId xmlns:a16="http://schemas.microsoft.com/office/drawing/2014/main" xmlns="" id="{88FB3978-3423-4FBF-B9C9-778148E58345}"/>
              </a:ext>
            </a:extLst>
          </p:cNvPr>
          <p:cNvSpPr/>
          <p:nvPr/>
        </p:nvSpPr>
        <p:spPr>
          <a:xfrm>
            <a:off x="2084646" y="1234475"/>
            <a:ext cx="3100520"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成本管理报告</a:t>
            </a:r>
          </a:p>
        </p:txBody>
      </p:sp>
      <p:sp>
        <p:nvSpPr>
          <p:cNvPr id="28" name="椭圆 27">
            <a:extLst>
              <a:ext uri="{FF2B5EF4-FFF2-40B4-BE49-F238E27FC236}">
                <a16:creationId xmlns:a16="http://schemas.microsoft.com/office/drawing/2014/main" xmlns="" id="{8A8AF6D1-6C90-4792-969D-9150D5A54D84}"/>
              </a:ext>
            </a:extLst>
          </p:cNvPr>
          <p:cNvSpPr/>
          <p:nvPr/>
        </p:nvSpPr>
        <p:spPr>
          <a:xfrm>
            <a:off x="1793392" y="2733819"/>
            <a:ext cx="2363189" cy="2363189"/>
          </a:xfrm>
          <a:prstGeom prst="ellipse">
            <a:avLst/>
          </a:prstGeom>
          <a:solidFill>
            <a:srgbClr val="55A3D3"/>
          </a:solidFill>
          <a:ln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a16="http://schemas.microsoft.com/office/drawing/2014/main" xmlns="" id="{6B597166-7373-413F-BFBB-A0DB666C8023}"/>
              </a:ext>
            </a:extLst>
          </p:cNvPr>
          <p:cNvSpPr/>
          <p:nvPr/>
        </p:nvSpPr>
        <p:spPr>
          <a:xfrm>
            <a:off x="1678842" y="2619269"/>
            <a:ext cx="2592288" cy="2592288"/>
          </a:xfrm>
          <a:prstGeom prst="ellipse">
            <a:avLst/>
          </a:prstGeom>
          <a:noFill/>
          <a:ln cmpd="sng">
            <a:solidFill>
              <a:srgbClr val="FC9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1" name="直接连接符 30">
            <a:extLst>
              <a:ext uri="{FF2B5EF4-FFF2-40B4-BE49-F238E27FC236}">
                <a16:creationId xmlns:a16="http://schemas.microsoft.com/office/drawing/2014/main" xmlns="" id="{E9394919-5486-4E1E-A0F4-2080F0FAD0AF}"/>
              </a:ext>
            </a:extLst>
          </p:cNvPr>
          <p:cNvCxnSpPr>
            <a:cxnSpLocks/>
          </p:cNvCxnSpPr>
          <p:nvPr/>
        </p:nvCxnSpPr>
        <p:spPr>
          <a:xfrm>
            <a:off x="3178845" y="5211557"/>
            <a:ext cx="244782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2" name="组合 31">
            <a:extLst>
              <a:ext uri="{FF2B5EF4-FFF2-40B4-BE49-F238E27FC236}">
                <a16:creationId xmlns:a16="http://schemas.microsoft.com/office/drawing/2014/main" xmlns="" id="{2C3F1B7F-55B2-4660-A533-79AD0773572B}"/>
              </a:ext>
            </a:extLst>
          </p:cNvPr>
          <p:cNvGrpSpPr/>
          <p:nvPr/>
        </p:nvGrpSpPr>
        <p:grpSpPr>
          <a:xfrm>
            <a:off x="5063218" y="2259229"/>
            <a:ext cx="738356" cy="720080"/>
            <a:chOff x="3995936" y="1495374"/>
            <a:chExt cx="738356" cy="720080"/>
          </a:xfrm>
        </p:grpSpPr>
        <p:sp>
          <p:nvSpPr>
            <p:cNvPr id="33" name="椭圆 32">
              <a:extLst>
                <a:ext uri="{FF2B5EF4-FFF2-40B4-BE49-F238E27FC236}">
                  <a16:creationId xmlns:a16="http://schemas.microsoft.com/office/drawing/2014/main" xmlns="" id="{02AD8798-07E5-465E-8482-041F0C005D97}"/>
                </a:ext>
              </a:extLst>
            </p:cNvPr>
            <p:cNvSpPr/>
            <p:nvPr/>
          </p:nvSpPr>
          <p:spPr>
            <a:xfrm>
              <a:off x="3995936" y="1495374"/>
              <a:ext cx="720080" cy="720080"/>
            </a:xfrm>
            <a:prstGeom prst="ellipse">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TextBox 15">
              <a:extLst>
                <a:ext uri="{FF2B5EF4-FFF2-40B4-BE49-F238E27FC236}">
                  <a16:creationId xmlns:a16="http://schemas.microsoft.com/office/drawing/2014/main" xmlns="" id="{33FB4F45-5660-44B9-8836-DA52B837052B}"/>
                </a:ext>
              </a:extLst>
            </p:cNvPr>
            <p:cNvSpPr txBox="1"/>
            <p:nvPr/>
          </p:nvSpPr>
          <p:spPr>
            <a:xfrm>
              <a:off x="4007811" y="1569123"/>
              <a:ext cx="726481" cy="646331"/>
            </a:xfrm>
            <a:prstGeom prst="rect">
              <a:avLst/>
            </a:prstGeom>
            <a:noFill/>
          </p:spPr>
          <p:txBody>
            <a:bodyPr wrap="non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grpSp>
        <p:nvGrpSpPr>
          <p:cNvPr id="35" name="组合 34">
            <a:extLst>
              <a:ext uri="{FF2B5EF4-FFF2-40B4-BE49-F238E27FC236}">
                <a16:creationId xmlns:a16="http://schemas.microsoft.com/office/drawing/2014/main" xmlns="" id="{84854AE5-8793-4D79-96CA-A34EC0052261}"/>
              </a:ext>
            </a:extLst>
          </p:cNvPr>
          <p:cNvGrpSpPr/>
          <p:nvPr/>
        </p:nvGrpSpPr>
        <p:grpSpPr>
          <a:xfrm>
            <a:off x="5063218" y="4851517"/>
            <a:ext cx="726481" cy="720080"/>
            <a:chOff x="3995936" y="4087662"/>
            <a:chExt cx="726481" cy="720080"/>
          </a:xfrm>
        </p:grpSpPr>
        <p:sp>
          <p:nvSpPr>
            <p:cNvPr id="36" name="椭圆 35">
              <a:extLst>
                <a:ext uri="{FF2B5EF4-FFF2-40B4-BE49-F238E27FC236}">
                  <a16:creationId xmlns:a16="http://schemas.microsoft.com/office/drawing/2014/main" xmlns="" id="{23899772-B3DB-42EA-B6B0-1E2C9925A8B0}"/>
                </a:ext>
              </a:extLst>
            </p:cNvPr>
            <p:cNvSpPr/>
            <p:nvPr/>
          </p:nvSpPr>
          <p:spPr>
            <a:xfrm>
              <a:off x="3995936" y="4087662"/>
              <a:ext cx="720080" cy="720080"/>
            </a:xfrm>
            <a:prstGeom prst="ellipse">
              <a:avLst/>
            </a:prstGeom>
            <a:solidFill>
              <a:srgbClr val="FC9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TextBox 21">
              <a:extLst>
                <a:ext uri="{FF2B5EF4-FFF2-40B4-BE49-F238E27FC236}">
                  <a16:creationId xmlns:a16="http://schemas.microsoft.com/office/drawing/2014/main" xmlns="" id="{78BEA14B-ABE8-42FC-87D9-A40D34FCE4C1}"/>
                </a:ext>
              </a:extLst>
            </p:cNvPr>
            <p:cNvSpPr txBox="1"/>
            <p:nvPr/>
          </p:nvSpPr>
          <p:spPr>
            <a:xfrm>
              <a:off x="3995936" y="4129253"/>
              <a:ext cx="726481" cy="646331"/>
            </a:xfrm>
            <a:prstGeom prst="rect">
              <a:avLst/>
            </a:prstGeom>
            <a:noFill/>
          </p:spPr>
          <p:txBody>
            <a:bodyPr wrap="non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sp>
        <p:nvSpPr>
          <p:cNvPr id="38" name="TextBox 22">
            <a:extLst>
              <a:ext uri="{FF2B5EF4-FFF2-40B4-BE49-F238E27FC236}">
                <a16:creationId xmlns:a16="http://schemas.microsoft.com/office/drawing/2014/main" xmlns="" id="{AE020AC6-757D-490B-B90C-5215B288EFF7}"/>
              </a:ext>
            </a:extLst>
          </p:cNvPr>
          <p:cNvSpPr txBox="1"/>
          <p:nvPr/>
        </p:nvSpPr>
        <p:spPr bwMode="auto">
          <a:xfrm>
            <a:off x="5954155" y="2547261"/>
            <a:ext cx="3546569" cy="1569660"/>
          </a:xfrm>
          <a:prstGeom prst="rect">
            <a:avLst/>
          </a:prstGeom>
          <a:noFill/>
        </p:spPr>
        <p:txBody>
          <a:bodyPr wrap="square">
            <a:spAutoFit/>
          </a:bodyPr>
          <a:lstStyle/>
          <a:p>
            <a:pPr marL="171450" indent="-171450">
              <a:lnSpc>
                <a:spcPct val="150000"/>
              </a:lnSpc>
              <a:buFont typeface="Arial" panose="020B0604020202020204" pitchFamily="34" charset="0"/>
              <a:buChar char="•"/>
            </a:pPr>
            <a:r>
              <a:rPr lang="zh-CN" altLang="en-US" sz="1600" dirty="0">
                <a:solidFill>
                  <a:schemeClr val="tx1">
                    <a:lumMod val="75000"/>
                    <a:lumOff val="25000"/>
                  </a:schemeClr>
                </a:solidFill>
                <a:cs typeface="+mn-ea"/>
                <a:sym typeface="+mn-lt"/>
              </a:rPr>
              <a:t>（商品）产品成本表</a:t>
            </a:r>
          </a:p>
          <a:p>
            <a:pPr marL="171450" indent="-171450">
              <a:lnSpc>
                <a:spcPct val="150000"/>
              </a:lnSpc>
              <a:buFont typeface="Arial" panose="020B0604020202020204" pitchFamily="34" charset="0"/>
              <a:buChar char="•"/>
            </a:pPr>
            <a:r>
              <a:rPr lang="zh-CN" altLang="en-US" sz="1600" dirty="0">
                <a:solidFill>
                  <a:schemeClr val="tx1">
                    <a:lumMod val="75000"/>
                    <a:lumOff val="25000"/>
                  </a:schemeClr>
                </a:solidFill>
                <a:cs typeface="+mn-ea"/>
                <a:sym typeface="+mn-lt"/>
              </a:rPr>
              <a:t>主要产品单位成本表</a:t>
            </a:r>
          </a:p>
          <a:p>
            <a:pPr marL="171450" indent="-171450">
              <a:lnSpc>
                <a:spcPct val="150000"/>
              </a:lnSpc>
              <a:buFont typeface="Arial" panose="020B0604020202020204" pitchFamily="34" charset="0"/>
              <a:buChar char="•"/>
            </a:pPr>
            <a:r>
              <a:rPr lang="zh-CN" altLang="en-US" sz="1600" dirty="0">
                <a:solidFill>
                  <a:schemeClr val="tx1">
                    <a:lumMod val="75000"/>
                    <a:lumOff val="25000"/>
                  </a:schemeClr>
                </a:solidFill>
                <a:cs typeface="+mn-ea"/>
                <a:sym typeface="+mn-lt"/>
              </a:rPr>
              <a:t>制造费用明细表</a:t>
            </a:r>
          </a:p>
          <a:p>
            <a:pPr marL="171450" indent="-171450">
              <a:lnSpc>
                <a:spcPct val="150000"/>
              </a:lnSpc>
              <a:buFont typeface="Arial" panose="020B0604020202020204" pitchFamily="34" charset="0"/>
              <a:buChar char="•"/>
            </a:pPr>
            <a:r>
              <a:rPr lang="zh-CN" altLang="en-US" sz="1600" dirty="0">
                <a:solidFill>
                  <a:schemeClr val="tx1">
                    <a:lumMod val="75000"/>
                    <a:lumOff val="25000"/>
                  </a:schemeClr>
                </a:solidFill>
                <a:cs typeface="+mn-ea"/>
                <a:sym typeface="+mn-lt"/>
              </a:rPr>
              <a:t>其他成本报告</a:t>
            </a:r>
          </a:p>
        </p:txBody>
      </p:sp>
      <p:sp>
        <p:nvSpPr>
          <p:cNvPr id="39" name="矩形 38">
            <a:extLst>
              <a:ext uri="{FF2B5EF4-FFF2-40B4-BE49-F238E27FC236}">
                <a16:creationId xmlns:a16="http://schemas.microsoft.com/office/drawing/2014/main" xmlns="" id="{18913D66-E4C8-4003-A0EF-8B8325270187}"/>
              </a:ext>
            </a:extLst>
          </p:cNvPr>
          <p:cNvSpPr/>
          <p:nvPr/>
        </p:nvSpPr>
        <p:spPr bwMode="auto">
          <a:xfrm>
            <a:off x="5968520" y="2181195"/>
            <a:ext cx="2020887" cy="400110"/>
          </a:xfrm>
          <a:prstGeom prst="rect">
            <a:avLst/>
          </a:prstGeom>
        </p:spPr>
        <p:txBody>
          <a:bodyPr>
            <a:spAutoFit/>
          </a:bodyPr>
          <a:lstStyle/>
          <a:p>
            <a:pPr>
              <a:defRPr/>
            </a:pPr>
            <a:r>
              <a:rPr lang="zh-CN" altLang="en-US" sz="2000" b="1" dirty="0">
                <a:solidFill>
                  <a:schemeClr val="tx1">
                    <a:lumMod val="75000"/>
                    <a:lumOff val="25000"/>
                  </a:schemeClr>
                </a:solidFill>
                <a:cs typeface="+mn-ea"/>
                <a:sym typeface="+mn-lt"/>
              </a:rPr>
              <a:t>成本报表：</a:t>
            </a:r>
          </a:p>
        </p:txBody>
      </p:sp>
      <p:sp>
        <p:nvSpPr>
          <p:cNvPr id="43" name="矩形 42">
            <a:extLst>
              <a:ext uri="{FF2B5EF4-FFF2-40B4-BE49-F238E27FC236}">
                <a16:creationId xmlns:a16="http://schemas.microsoft.com/office/drawing/2014/main" xmlns="" id="{70AA996B-F234-4131-82F6-989E9F9AEC58}"/>
              </a:ext>
            </a:extLst>
          </p:cNvPr>
          <p:cNvSpPr/>
          <p:nvPr/>
        </p:nvSpPr>
        <p:spPr bwMode="auto">
          <a:xfrm>
            <a:off x="5954155" y="4219630"/>
            <a:ext cx="2825513" cy="1938992"/>
          </a:xfrm>
          <a:prstGeom prst="rect">
            <a:avLst/>
          </a:prstGeom>
        </p:spPr>
        <p:txBody>
          <a:bodyPr wrap="square">
            <a:spAutoFit/>
          </a:bodyPr>
          <a:lstStyle/>
          <a:p>
            <a:pPr>
              <a:lnSpc>
                <a:spcPct val="150000"/>
              </a:lnSpc>
              <a:defRPr/>
            </a:pPr>
            <a:r>
              <a:rPr lang="zh-CN" altLang="en-US" sz="2000" b="1" dirty="0">
                <a:solidFill>
                  <a:schemeClr val="tx1">
                    <a:lumMod val="75000"/>
                    <a:lumOff val="25000"/>
                  </a:schemeClr>
                </a:solidFill>
                <a:cs typeface="+mn-ea"/>
                <a:sym typeface="+mn-lt"/>
              </a:rPr>
              <a:t>成 本 报 告</a:t>
            </a:r>
          </a:p>
          <a:p>
            <a:pPr>
              <a:lnSpc>
                <a:spcPct val="150000"/>
              </a:lnSpc>
              <a:defRPr/>
            </a:pPr>
            <a:r>
              <a:rPr lang="zh-CN" altLang="en-US" sz="2000" b="1" dirty="0">
                <a:solidFill>
                  <a:schemeClr val="tx1">
                    <a:lumMod val="75000"/>
                    <a:lumOff val="25000"/>
                  </a:schemeClr>
                </a:solidFill>
                <a:cs typeface="+mn-ea"/>
                <a:sym typeface="+mn-lt"/>
              </a:rPr>
              <a:t>财务成本分析报告</a:t>
            </a:r>
          </a:p>
          <a:p>
            <a:pPr>
              <a:lnSpc>
                <a:spcPct val="150000"/>
              </a:lnSpc>
              <a:defRPr/>
            </a:pPr>
            <a:r>
              <a:rPr lang="zh-CN" altLang="en-US" sz="2000" b="1" dirty="0">
                <a:solidFill>
                  <a:schemeClr val="tx1">
                    <a:lumMod val="75000"/>
                    <a:lumOff val="25000"/>
                  </a:schemeClr>
                </a:solidFill>
                <a:cs typeface="+mn-ea"/>
                <a:sym typeface="+mn-lt"/>
              </a:rPr>
              <a:t>成本控制报告</a:t>
            </a:r>
          </a:p>
          <a:p>
            <a:pPr>
              <a:lnSpc>
                <a:spcPct val="150000"/>
              </a:lnSpc>
              <a:defRPr/>
            </a:pPr>
            <a:r>
              <a:rPr lang="zh-CN" altLang="en-US" sz="2000" b="1" dirty="0">
                <a:solidFill>
                  <a:schemeClr val="tx1">
                    <a:lumMod val="75000"/>
                    <a:lumOff val="25000"/>
                  </a:schemeClr>
                </a:solidFill>
                <a:cs typeface="+mn-ea"/>
                <a:sym typeface="+mn-lt"/>
              </a:rPr>
              <a:t>目标利润分析报告</a:t>
            </a:r>
          </a:p>
        </p:txBody>
      </p:sp>
      <p:cxnSp>
        <p:nvCxnSpPr>
          <p:cNvPr id="50" name="直接连接符 49">
            <a:extLst>
              <a:ext uri="{FF2B5EF4-FFF2-40B4-BE49-F238E27FC236}">
                <a16:creationId xmlns:a16="http://schemas.microsoft.com/office/drawing/2014/main" xmlns="" id="{FA1CFCC3-DDCF-4AAD-A263-004FF4D289FC}"/>
              </a:ext>
            </a:extLst>
          </p:cNvPr>
          <p:cNvCxnSpPr>
            <a:cxnSpLocks/>
          </p:cNvCxnSpPr>
          <p:nvPr/>
        </p:nvCxnSpPr>
        <p:spPr>
          <a:xfrm>
            <a:off x="3353748" y="2656143"/>
            <a:ext cx="1709470"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51" name="矩形 71">
            <a:extLst>
              <a:ext uri="{FF2B5EF4-FFF2-40B4-BE49-F238E27FC236}">
                <a16:creationId xmlns:a16="http://schemas.microsoft.com/office/drawing/2014/main" xmlns="" id="{49739E52-B51F-4057-AD03-FFC01136E66E}"/>
              </a:ext>
            </a:extLst>
          </p:cNvPr>
          <p:cNvSpPr>
            <a:spLocks noChangeArrowheads="1"/>
          </p:cNvSpPr>
          <p:nvPr/>
        </p:nvSpPr>
        <p:spPr bwMode="auto">
          <a:xfrm>
            <a:off x="2508618" y="3234465"/>
            <a:ext cx="1126288" cy="1361895"/>
          </a:xfrm>
          <a:prstGeom prst="rect">
            <a:avLst/>
          </a:prstGeom>
          <a:noFill/>
          <a:ln w="9525">
            <a:noFill/>
            <a:miter lim="800000"/>
            <a:headEnd/>
            <a:tailEnd/>
          </a:ln>
        </p:spPr>
        <p:txBody>
          <a:bodyPr wrap="square" lIns="68561" tIns="34282" rIns="68561" bIns="34282">
            <a:spAutoFit/>
          </a:bodyPr>
          <a:lstStyle/>
          <a:p>
            <a:pPr defTabSz="684008"/>
            <a:r>
              <a:rPr lang="zh-CN" altLang="en-US" sz="2800" b="1" spc="300" dirty="0">
                <a:solidFill>
                  <a:schemeClr val="bg1"/>
                </a:solidFill>
                <a:cs typeface="+mn-ea"/>
                <a:sym typeface="+mn-lt"/>
              </a:rPr>
              <a:t>成本管理报告</a:t>
            </a:r>
          </a:p>
        </p:txBody>
      </p:sp>
      <p:pic>
        <p:nvPicPr>
          <p:cNvPr id="17" name="图片 16">
            <a:extLst>
              <a:ext uri="{FF2B5EF4-FFF2-40B4-BE49-F238E27FC236}">
                <a16:creationId xmlns:a16="http://schemas.microsoft.com/office/drawing/2014/main" xmlns="" id="{56C5BAB1-0CEF-4A97-AB99-1BC585D13A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22375" y="2619269"/>
            <a:ext cx="2680635" cy="2369657"/>
          </a:xfrm>
          <a:prstGeom prst="rect">
            <a:avLst/>
          </a:prstGeom>
        </p:spPr>
      </p:pic>
    </p:spTree>
    <p:extLst>
      <p:ext uri="{BB962C8B-B14F-4D97-AF65-F5344CB8AC3E}">
        <p14:creationId xmlns:p14="http://schemas.microsoft.com/office/powerpoint/2010/main" val="900051210"/>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p:stCondLst>
                              <p:cond delay="4000"/>
                            </p:stCondLst>
                            <p:childTnLst>
                              <p:par>
                                <p:cTn id="47" presetID="21" presetClass="entr" presetSubtype="1"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heel(1)">
                                      <p:cBhvr>
                                        <p:cTn id="49" dur="2000"/>
                                        <p:tgtEl>
                                          <p:spTgt spid="32"/>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anim calcmode="lin" valueType="num">
                                      <p:cBhvr>
                                        <p:cTn id="53" dur="1000" fill="hold"/>
                                        <p:tgtEl>
                                          <p:spTgt spid="39"/>
                                        </p:tgtEl>
                                        <p:attrNameLst>
                                          <p:attrName>ppt_x</p:attrName>
                                        </p:attrNameLst>
                                      </p:cBhvr>
                                      <p:tavLst>
                                        <p:tav tm="0">
                                          <p:val>
                                            <p:strVal val="#ppt_x"/>
                                          </p:val>
                                        </p:tav>
                                        <p:tav tm="100000">
                                          <p:val>
                                            <p:strVal val="#ppt_x"/>
                                          </p:val>
                                        </p:tav>
                                      </p:tavLst>
                                    </p:anim>
                                    <p:anim calcmode="lin" valueType="num">
                                      <p:cBhvr>
                                        <p:cTn id="54" dur="1000" fill="hold"/>
                                        <p:tgtEl>
                                          <p:spTgt spid="3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par>
                          <p:cTn id="64" fill="hold">
                            <p:stCondLst>
                              <p:cond delay="6500"/>
                            </p:stCondLst>
                            <p:childTnLst>
                              <p:par>
                                <p:cTn id="65" presetID="21" presetClass="entr" presetSubtype="1"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heel(1)">
                                      <p:cBhvr>
                                        <p:cTn id="67" dur="2000"/>
                                        <p:tgtEl>
                                          <p:spTgt spid="35"/>
                                        </p:tgtEl>
                                      </p:cBhvr>
                                    </p:animEffect>
                                  </p:childTnLst>
                                </p:cTn>
                              </p:par>
                            </p:childTnLst>
                          </p:cTn>
                        </p:par>
                        <p:par>
                          <p:cTn id="68" fill="hold">
                            <p:stCondLst>
                              <p:cond delay="8500"/>
                            </p:stCondLst>
                            <p:childTnLst>
                              <p:par>
                                <p:cTn id="69" presetID="42" presetClass="entr" presetSubtype="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P spid="28" grpId="0" animBg="1"/>
      <p:bldP spid="29" grpId="0" animBg="1"/>
      <p:bldP spid="38" grpId="0"/>
      <p:bldP spid="39" grpId="0"/>
      <p:bldP spid="43" grpId="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śľïḋè">
            <a:extLst>
              <a:ext uri="{FF2B5EF4-FFF2-40B4-BE49-F238E27FC236}">
                <a16:creationId xmlns:a16="http://schemas.microsoft.com/office/drawing/2014/main" xmlns="" id="{2F9BB2D0-0F9C-4A30-9E16-6D207E769053}"/>
              </a:ext>
            </a:extLst>
          </p:cNvPr>
          <p:cNvSpPr/>
          <p:nvPr/>
        </p:nvSpPr>
        <p:spPr bwMode="auto">
          <a:xfrm>
            <a:off x="3621031" y="1130300"/>
            <a:ext cx="4872044" cy="4603750"/>
          </a:xfrm>
          <a:prstGeom prst="ellipse">
            <a:avLst/>
          </a:prstGeom>
          <a:noFill/>
          <a:ln w="19050">
            <a:solidFill>
              <a:srgbClr val="395B7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5" name="íŝľîdè">
            <a:extLst>
              <a:ext uri="{FF2B5EF4-FFF2-40B4-BE49-F238E27FC236}">
                <a16:creationId xmlns:a16="http://schemas.microsoft.com/office/drawing/2014/main" xmlns="" id="{367B0877-0696-4A7F-B63A-9B56581711A6}"/>
              </a:ext>
            </a:extLst>
          </p:cNvPr>
          <p:cNvSpPr/>
          <p:nvPr/>
        </p:nvSpPr>
        <p:spPr bwMode="auto">
          <a:xfrm>
            <a:off x="518018" y="0"/>
            <a:ext cx="5668372" cy="6858000"/>
          </a:xfrm>
          <a:custGeom>
            <a:avLst/>
            <a:gdLst>
              <a:gd name="connsiteX0" fmla="*/ 1715698 w 5356225"/>
              <a:gd name="connsiteY0" fmla="*/ 0 h 6858000"/>
              <a:gd name="connsiteX1" fmla="*/ 5356225 w 5356225"/>
              <a:gd name="connsiteY1" fmla="*/ 0 h 6858000"/>
              <a:gd name="connsiteX2" fmla="*/ 5356225 w 5356225"/>
              <a:gd name="connsiteY2" fmla="*/ 6858000 h 6858000"/>
              <a:gd name="connsiteX3" fmla="*/ 873607 w 5356225"/>
              <a:gd name="connsiteY3" fmla="*/ 6858000 h 6858000"/>
              <a:gd name="connsiteX4" fmla="*/ 775439 w 5356225"/>
              <a:gd name="connsiteY4" fmla="*/ 6704873 h 6858000"/>
              <a:gd name="connsiteX5" fmla="*/ 0 w 5356225"/>
              <a:gd name="connsiteY5" fmla="*/ 3927475 h 6858000"/>
              <a:gd name="connsiteX6" fmla="*/ 1568802 w 5356225"/>
              <a:gd name="connsiteY6" fmla="*/ 1400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56225" h="6858000">
                <a:moveTo>
                  <a:pt x="1715698" y="0"/>
                </a:moveTo>
                <a:lnTo>
                  <a:pt x="5356225" y="0"/>
                </a:lnTo>
                <a:lnTo>
                  <a:pt x="5356225" y="6858000"/>
                </a:lnTo>
                <a:lnTo>
                  <a:pt x="873607" y="6858000"/>
                </a:lnTo>
                <a:lnTo>
                  <a:pt x="775439" y="6704873"/>
                </a:lnTo>
                <a:cubicBezTo>
                  <a:pt x="283365" y="5895028"/>
                  <a:pt x="0" y="4944343"/>
                  <a:pt x="0" y="3927475"/>
                </a:cubicBezTo>
                <a:cubicBezTo>
                  <a:pt x="0" y="2448395"/>
                  <a:pt x="599516" y="1109339"/>
                  <a:pt x="1568802" y="140052"/>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p>
            <a:pPr algn="ctr"/>
            <a:endParaRPr lang="zh-CN" altLang="en-US" dirty="0">
              <a:cs typeface="+mn-ea"/>
              <a:sym typeface="+mn-lt"/>
            </a:endParaRPr>
          </a:p>
        </p:txBody>
      </p:sp>
      <p:sp>
        <p:nvSpPr>
          <p:cNvPr id="6" name="í$lîḋe">
            <a:extLst>
              <a:ext uri="{FF2B5EF4-FFF2-40B4-BE49-F238E27FC236}">
                <a16:creationId xmlns:a16="http://schemas.microsoft.com/office/drawing/2014/main" xmlns="" id="{8147EC2D-87EF-47D0-99E1-A5E850F10C7C}"/>
              </a:ext>
            </a:extLst>
          </p:cNvPr>
          <p:cNvSpPr/>
          <p:nvPr/>
        </p:nvSpPr>
        <p:spPr bwMode="auto">
          <a:xfrm>
            <a:off x="5448862" y="2713207"/>
            <a:ext cx="1501934" cy="1419225"/>
          </a:xfrm>
          <a:prstGeom prst="ellipse">
            <a:avLst/>
          </a:prstGeom>
          <a:noFill/>
          <a:ln w="19050">
            <a:solidFill>
              <a:schemeClr val="bg1">
                <a:lumMod val="50000"/>
              </a:schemeClr>
            </a:solidFill>
            <a:prstDash val="sysDash"/>
            <a:round/>
          </a:ln>
        </p:spPr>
        <p:txBody>
          <a:bodyPr vert="horz" wrap="none" lIns="91440" tIns="45720" rIns="91440" bIns="45720" numCol="1" rtlCol="0" anchor="ctr" anchorCtr="1" compatLnSpc="1"/>
          <a:lstStyle/>
          <a:p>
            <a:pPr algn="just"/>
            <a:endParaRPr lang="zh-CN" altLang="en-US" sz="1200" b="1" dirty="0">
              <a:solidFill>
                <a:schemeClr val="tx1">
                  <a:lumMod val="75000"/>
                  <a:lumOff val="25000"/>
                </a:schemeClr>
              </a:solidFill>
              <a:cs typeface="+mn-ea"/>
              <a:sym typeface="+mn-lt"/>
            </a:endParaRPr>
          </a:p>
        </p:txBody>
      </p:sp>
      <p:sp>
        <p:nvSpPr>
          <p:cNvPr id="7" name="îS1îḋé">
            <a:extLst>
              <a:ext uri="{FF2B5EF4-FFF2-40B4-BE49-F238E27FC236}">
                <a16:creationId xmlns:a16="http://schemas.microsoft.com/office/drawing/2014/main" xmlns="" id="{08CD69E5-2B48-41D8-A335-3E91DE72179B}"/>
              </a:ext>
            </a:extLst>
          </p:cNvPr>
          <p:cNvSpPr/>
          <p:nvPr/>
        </p:nvSpPr>
        <p:spPr bwMode="auto">
          <a:xfrm>
            <a:off x="5721025" y="2970382"/>
            <a:ext cx="957609" cy="904875"/>
          </a:xfrm>
          <a:prstGeom prst="ellipse">
            <a:avLst/>
          </a:prstGeom>
          <a:solidFill>
            <a:schemeClr val="bg2">
              <a:alpha val="84000"/>
            </a:schemeClr>
          </a:solidFill>
          <a:ln w="19050">
            <a:noFill/>
            <a:round/>
          </a:ln>
        </p:spPr>
        <p:txBody>
          <a:bodyPr vert="horz" wrap="none" lIns="91440" tIns="45720" rIns="91440" bIns="45720" numCol="1" rtlCol="0" anchor="ctr" anchorCtr="1" compatLnSpc="1"/>
          <a:lstStyle/>
          <a:p>
            <a:pPr algn="ctr"/>
            <a:endParaRPr lang="zh-CN" altLang="en-US" sz="1200" b="1" dirty="0">
              <a:solidFill>
                <a:schemeClr val="tx1">
                  <a:lumMod val="75000"/>
                  <a:lumOff val="25000"/>
                </a:schemeClr>
              </a:solidFill>
              <a:cs typeface="+mn-ea"/>
              <a:sym typeface="+mn-lt"/>
            </a:endParaRPr>
          </a:p>
        </p:txBody>
      </p:sp>
      <p:sp>
        <p:nvSpPr>
          <p:cNvPr id="8" name="íṥľíde">
            <a:extLst>
              <a:ext uri="{FF2B5EF4-FFF2-40B4-BE49-F238E27FC236}">
                <a16:creationId xmlns:a16="http://schemas.microsoft.com/office/drawing/2014/main" xmlns="" id="{8959120D-0096-4254-8058-33B38EA2A9A7}"/>
              </a:ext>
            </a:extLst>
          </p:cNvPr>
          <p:cNvSpPr/>
          <p:nvPr/>
        </p:nvSpPr>
        <p:spPr>
          <a:xfrm>
            <a:off x="8296818" y="1738827"/>
            <a:ext cx="3299270" cy="502370"/>
          </a:xfrm>
          <a:prstGeom prst="rect">
            <a:avLst/>
          </a:prstGeom>
        </p:spPr>
        <p:txBody>
          <a:bodyPr wrap="square" lIns="91440" tIns="45720" rIns="91440" bIns="45720" anchor="ctr" anchorCtr="0">
            <a:noAutofit/>
          </a:bodyPr>
          <a:lstStyle/>
          <a:p>
            <a:pPr>
              <a:lnSpc>
                <a:spcPct val="120000"/>
              </a:lnSpc>
            </a:pPr>
            <a:r>
              <a:rPr lang="zh-CN" altLang="en-US" sz="3600" b="1" spc="300" dirty="0">
                <a:solidFill>
                  <a:schemeClr val="accent1">
                    <a:lumMod val="50000"/>
                  </a:schemeClr>
                </a:solidFill>
                <a:cs typeface="+mn-ea"/>
                <a:sym typeface="+mn-lt"/>
              </a:rPr>
              <a:t>成本管理概述</a:t>
            </a:r>
          </a:p>
        </p:txBody>
      </p:sp>
      <p:sp>
        <p:nvSpPr>
          <p:cNvPr id="9" name="ï$1ïdé">
            <a:extLst>
              <a:ext uri="{FF2B5EF4-FFF2-40B4-BE49-F238E27FC236}">
                <a16:creationId xmlns:a16="http://schemas.microsoft.com/office/drawing/2014/main" xmlns="" id="{BE8D8D12-5459-4F5D-9453-F46A07F4D9AB}"/>
              </a:ext>
            </a:extLst>
          </p:cNvPr>
          <p:cNvSpPr/>
          <p:nvPr/>
        </p:nvSpPr>
        <p:spPr bwMode="auto">
          <a:xfrm>
            <a:off x="7921492" y="1954797"/>
            <a:ext cx="185253" cy="175051"/>
          </a:xfrm>
          <a:prstGeom prst="ellipse">
            <a:avLst/>
          </a:prstGeom>
          <a:solidFill>
            <a:srgbClr val="FF5A49"/>
          </a:solidFill>
          <a:ln w="88900">
            <a:solidFill>
              <a:srgbClr val="BC3649">
                <a:alpha val="33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11" name="ïŝḷîďè">
            <a:extLst>
              <a:ext uri="{FF2B5EF4-FFF2-40B4-BE49-F238E27FC236}">
                <a16:creationId xmlns:a16="http://schemas.microsoft.com/office/drawing/2014/main" xmlns="" id="{E7223B85-97EE-4B43-85D3-CB2D545BCA3D}"/>
              </a:ext>
            </a:extLst>
          </p:cNvPr>
          <p:cNvSpPr/>
          <p:nvPr/>
        </p:nvSpPr>
        <p:spPr bwMode="auto">
          <a:xfrm>
            <a:off x="8389338" y="3478541"/>
            <a:ext cx="185253" cy="175051"/>
          </a:xfrm>
          <a:prstGeom prst="ellipse">
            <a:avLst/>
          </a:prstGeom>
          <a:solidFill>
            <a:srgbClr val="FF5A49"/>
          </a:solidFill>
          <a:ln w="88900">
            <a:solidFill>
              <a:srgbClr val="BC3649">
                <a:alpha val="33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12" name="ïŝ1îḑé">
            <a:extLst>
              <a:ext uri="{FF2B5EF4-FFF2-40B4-BE49-F238E27FC236}">
                <a16:creationId xmlns:a16="http://schemas.microsoft.com/office/drawing/2014/main" xmlns="" id="{C9357B2F-5C36-4CE4-845E-C8A77F623941}"/>
              </a:ext>
            </a:extLst>
          </p:cNvPr>
          <p:cNvSpPr/>
          <p:nvPr/>
        </p:nvSpPr>
        <p:spPr bwMode="auto">
          <a:xfrm>
            <a:off x="7707131" y="4967068"/>
            <a:ext cx="185253" cy="175051"/>
          </a:xfrm>
          <a:prstGeom prst="ellipse">
            <a:avLst/>
          </a:prstGeom>
          <a:solidFill>
            <a:srgbClr val="FF5A49"/>
          </a:solidFill>
          <a:ln w="88900">
            <a:solidFill>
              <a:srgbClr val="BC3649">
                <a:alpha val="33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14" name="iṣḻídé">
            <a:extLst>
              <a:ext uri="{FF2B5EF4-FFF2-40B4-BE49-F238E27FC236}">
                <a16:creationId xmlns:a16="http://schemas.microsoft.com/office/drawing/2014/main" xmlns="" id="{866DEC22-669E-4578-A409-2CA7F0AC0F41}"/>
              </a:ext>
            </a:extLst>
          </p:cNvPr>
          <p:cNvSpPr/>
          <p:nvPr/>
        </p:nvSpPr>
        <p:spPr>
          <a:xfrm>
            <a:off x="8740881" y="3314882"/>
            <a:ext cx="3299270" cy="502370"/>
          </a:xfrm>
          <a:prstGeom prst="rect">
            <a:avLst/>
          </a:prstGeom>
        </p:spPr>
        <p:txBody>
          <a:bodyPr wrap="square" lIns="91440" tIns="45720" rIns="91440" bIns="45720" anchor="ctr" anchorCtr="0">
            <a:noAutofit/>
          </a:bodyPr>
          <a:lstStyle/>
          <a:p>
            <a:pPr>
              <a:lnSpc>
                <a:spcPct val="120000"/>
              </a:lnSpc>
            </a:pPr>
            <a:r>
              <a:rPr lang="zh-CN" altLang="en-US" sz="3600" b="1" spc="300" dirty="0">
                <a:solidFill>
                  <a:schemeClr val="accent1">
                    <a:lumMod val="50000"/>
                  </a:schemeClr>
                </a:solidFill>
                <a:cs typeface="+mn-ea"/>
                <a:sym typeface="+mn-lt"/>
              </a:rPr>
              <a:t>成本分析</a:t>
            </a:r>
          </a:p>
        </p:txBody>
      </p:sp>
      <p:sp>
        <p:nvSpPr>
          <p:cNvPr id="15" name="íşļidè">
            <a:extLst>
              <a:ext uri="{FF2B5EF4-FFF2-40B4-BE49-F238E27FC236}">
                <a16:creationId xmlns:a16="http://schemas.microsoft.com/office/drawing/2014/main" xmlns="" id="{9E97D499-90B3-48E9-B3F5-C109ED242152}"/>
              </a:ext>
            </a:extLst>
          </p:cNvPr>
          <p:cNvSpPr/>
          <p:nvPr/>
        </p:nvSpPr>
        <p:spPr>
          <a:xfrm>
            <a:off x="8296818" y="4890937"/>
            <a:ext cx="3299270" cy="502370"/>
          </a:xfrm>
          <a:prstGeom prst="rect">
            <a:avLst/>
          </a:prstGeom>
        </p:spPr>
        <p:txBody>
          <a:bodyPr wrap="square" lIns="91440" tIns="45720" rIns="91440" bIns="45720" anchor="ctr" anchorCtr="0">
            <a:noAutofit/>
          </a:bodyPr>
          <a:lstStyle/>
          <a:p>
            <a:pPr>
              <a:lnSpc>
                <a:spcPct val="120000"/>
              </a:lnSpc>
            </a:pPr>
            <a:r>
              <a:rPr lang="zh-CN" altLang="en-US" sz="3600" b="1" spc="300" dirty="0">
                <a:solidFill>
                  <a:schemeClr val="accent1">
                    <a:lumMod val="50000"/>
                  </a:schemeClr>
                </a:solidFill>
                <a:cs typeface="+mn-ea"/>
                <a:sym typeface="+mn-lt"/>
              </a:rPr>
              <a:t>成本报告</a:t>
            </a:r>
          </a:p>
        </p:txBody>
      </p:sp>
      <p:sp>
        <p:nvSpPr>
          <p:cNvPr id="16" name="iSľîdè">
            <a:extLst>
              <a:ext uri="{FF2B5EF4-FFF2-40B4-BE49-F238E27FC236}">
                <a16:creationId xmlns:a16="http://schemas.microsoft.com/office/drawing/2014/main" xmlns="" id="{B4117876-EC25-47A1-AFA2-62E2DF13F2E6}"/>
              </a:ext>
            </a:extLst>
          </p:cNvPr>
          <p:cNvSpPr/>
          <p:nvPr/>
        </p:nvSpPr>
        <p:spPr bwMode="auto">
          <a:xfrm flipH="1">
            <a:off x="6175522" y="1994610"/>
            <a:ext cx="1516157" cy="2868781"/>
          </a:xfrm>
          <a:custGeom>
            <a:avLst/>
            <a:gdLst>
              <a:gd name="connsiteX0" fmla="*/ 708664 w 708664"/>
              <a:gd name="connsiteY0" fmla="*/ 0 h 1419035"/>
              <a:gd name="connsiteX1" fmla="*/ 708664 w 708664"/>
              <a:gd name="connsiteY1" fmla="*/ 1419035 h 1419035"/>
              <a:gd name="connsiteX2" fmla="*/ 566602 w 708664"/>
              <a:gd name="connsiteY2" fmla="*/ 1404713 h 1419035"/>
              <a:gd name="connsiteX3" fmla="*/ 0 w 708664"/>
              <a:gd name="connsiteY3" fmla="*/ 709517 h 1419035"/>
              <a:gd name="connsiteX4" fmla="*/ 566602 w 708664"/>
              <a:gd name="connsiteY4" fmla="*/ 14321 h 1419035"/>
              <a:gd name="connsiteX0-1" fmla="*/ 708664 w 800104"/>
              <a:gd name="connsiteY0-2" fmla="*/ 1419035 h 1510475"/>
              <a:gd name="connsiteX1-3" fmla="*/ 566602 w 800104"/>
              <a:gd name="connsiteY1-4" fmla="*/ 1404713 h 1510475"/>
              <a:gd name="connsiteX2-5" fmla="*/ 0 w 800104"/>
              <a:gd name="connsiteY2-6" fmla="*/ 709517 h 1510475"/>
              <a:gd name="connsiteX3-7" fmla="*/ 566602 w 800104"/>
              <a:gd name="connsiteY3-8" fmla="*/ 14321 h 1510475"/>
              <a:gd name="connsiteX4-9" fmla="*/ 708664 w 800104"/>
              <a:gd name="connsiteY4-10" fmla="*/ 0 h 1510475"/>
              <a:gd name="connsiteX5" fmla="*/ 800104 w 800104"/>
              <a:gd name="connsiteY5" fmla="*/ 1510475 h 1510475"/>
              <a:gd name="connsiteX0-11" fmla="*/ 708664 w 708664"/>
              <a:gd name="connsiteY0-12" fmla="*/ 1419035 h 1419035"/>
              <a:gd name="connsiteX1-13" fmla="*/ 566602 w 708664"/>
              <a:gd name="connsiteY1-14" fmla="*/ 1404713 h 1419035"/>
              <a:gd name="connsiteX2-15" fmla="*/ 0 w 708664"/>
              <a:gd name="connsiteY2-16" fmla="*/ 709517 h 1419035"/>
              <a:gd name="connsiteX3-17" fmla="*/ 566602 w 708664"/>
              <a:gd name="connsiteY3-18" fmla="*/ 14321 h 1419035"/>
              <a:gd name="connsiteX4-19" fmla="*/ 708664 w 708664"/>
              <a:gd name="connsiteY4-20" fmla="*/ 0 h 141903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08664" h="1419035">
                <a:moveTo>
                  <a:pt x="708664" y="1419035"/>
                </a:moveTo>
                <a:lnTo>
                  <a:pt x="566602" y="1404713"/>
                </a:lnTo>
                <a:cubicBezTo>
                  <a:pt x="243243" y="1338545"/>
                  <a:pt x="0" y="1052437"/>
                  <a:pt x="0" y="709517"/>
                </a:cubicBezTo>
                <a:cubicBezTo>
                  <a:pt x="0" y="366598"/>
                  <a:pt x="243243" y="80490"/>
                  <a:pt x="566602" y="14321"/>
                </a:cubicBezTo>
                <a:lnTo>
                  <a:pt x="708664" y="0"/>
                </a:lnTo>
              </a:path>
            </a:pathLst>
          </a:custGeom>
          <a:noFill/>
          <a:ln w="19050">
            <a:solidFill>
              <a:srgbClr val="FF5A4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cxnSp>
        <p:nvCxnSpPr>
          <p:cNvPr id="18" name="直接连接符 17">
            <a:extLst>
              <a:ext uri="{FF2B5EF4-FFF2-40B4-BE49-F238E27FC236}">
                <a16:creationId xmlns:a16="http://schemas.microsoft.com/office/drawing/2014/main" xmlns="" id="{597131E9-9EAA-4B78-81A2-F205475FA814}"/>
              </a:ext>
            </a:extLst>
          </p:cNvPr>
          <p:cNvCxnSpPr/>
          <p:nvPr/>
        </p:nvCxnSpPr>
        <p:spPr>
          <a:xfrm>
            <a:off x="2514164" y="4207542"/>
            <a:ext cx="844808" cy="0"/>
          </a:xfrm>
          <a:prstGeom prst="line">
            <a:avLst/>
          </a:prstGeom>
          <a:ln w="63500">
            <a:solidFill>
              <a:srgbClr val="003466"/>
            </a:solidFill>
          </a:ln>
        </p:spPr>
        <p:style>
          <a:lnRef idx="1">
            <a:schemeClr val="accent1"/>
          </a:lnRef>
          <a:fillRef idx="0">
            <a:schemeClr val="accent1"/>
          </a:fillRef>
          <a:effectRef idx="0">
            <a:schemeClr val="accent1"/>
          </a:effectRef>
          <a:fontRef idx="minor">
            <a:schemeClr val="tx1"/>
          </a:fontRef>
        </p:style>
      </p:cxnSp>
      <p:sp>
        <p:nvSpPr>
          <p:cNvPr id="17" name="í$1îḍè">
            <a:extLst>
              <a:ext uri="{FF2B5EF4-FFF2-40B4-BE49-F238E27FC236}">
                <a16:creationId xmlns:a16="http://schemas.microsoft.com/office/drawing/2014/main" xmlns="" id="{6AF9E600-3B5A-4D2E-835D-1E5D2313A88E}"/>
              </a:ext>
            </a:extLst>
          </p:cNvPr>
          <p:cNvSpPr/>
          <p:nvPr/>
        </p:nvSpPr>
        <p:spPr>
          <a:xfrm>
            <a:off x="2109199" y="3224227"/>
            <a:ext cx="2990834" cy="1186050"/>
          </a:xfrm>
          <a:prstGeom prst="rect">
            <a:avLst/>
          </a:prstGeom>
          <a:noFill/>
        </p:spPr>
        <p:txBody>
          <a:bodyPr wrap="square" lIns="91440" tIns="45720" rIns="91440" bIns="45720" anchor="ctr" anchorCtr="0">
            <a:normAutofit/>
          </a:bodyPr>
          <a:lstStyle/>
          <a:p>
            <a:pPr algn="ctr">
              <a:lnSpc>
                <a:spcPct val="120000"/>
              </a:lnSpc>
            </a:pPr>
            <a:r>
              <a:rPr lang="zh-CN" altLang="en-US" sz="3600" b="1" dirty="0">
                <a:solidFill>
                  <a:srgbClr val="003466"/>
                </a:solidFill>
                <a:cs typeface="+mn-ea"/>
                <a:sym typeface="+mn-lt"/>
              </a:rPr>
              <a:t>目录  </a:t>
            </a:r>
            <a:r>
              <a:rPr lang="en-US" altLang="zh-CN" sz="3600" b="1" dirty="0">
                <a:solidFill>
                  <a:srgbClr val="003466"/>
                </a:solidFill>
                <a:cs typeface="+mn-ea"/>
                <a:sym typeface="+mn-lt"/>
              </a:rPr>
              <a:t>C</a:t>
            </a:r>
            <a:r>
              <a:rPr lang="en-US" altLang="zh-CN" sz="1600" b="1" dirty="0">
                <a:solidFill>
                  <a:srgbClr val="003466"/>
                </a:solidFill>
                <a:cs typeface="+mn-ea"/>
                <a:sym typeface="+mn-lt"/>
              </a:rPr>
              <a:t>ON</a:t>
            </a:r>
            <a:r>
              <a:rPr lang="en-US" altLang="zh-CN" sz="500" b="1" dirty="0">
                <a:solidFill>
                  <a:srgbClr val="003466"/>
                </a:solidFill>
                <a:cs typeface="+mn-ea"/>
                <a:sym typeface="+mn-lt"/>
              </a:rPr>
              <a:t> </a:t>
            </a:r>
            <a:r>
              <a:rPr lang="en-US" altLang="zh-CN" sz="1600" b="1" dirty="0">
                <a:solidFill>
                  <a:srgbClr val="003466"/>
                </a:solidFill>
                <a:cs typeface="+mn-ea"/>
                <a:sym typeface="+mn-lt"/>
              </a:rPr>
              <a:t>TENTS</a:t>
            </a:r>
            <a:endParaRPr lang="en-US" altLang="zh-CN" b="1" dirty="0">
              <a:solidFill>
                <a:srgbClr val="003466"/>
              </a:solidFill>
              <a:cs typeface="+mn-ea"/>
              <a:sym typeface="+mn-lt"/>
            </a:endParaRPr>
          </a:p>
        </p:txBody>
      </p:sp>
    </p:spTree>
    <p:extLst>
      <p:ext uri="{BB962C8B-B14F-4D97-AF65-F5344CB8AC3E}">
        <p14:creationId xmlns:p14="http://schemas.microsoft.com/office/powerpoint/2010/main" val="2933384903"/>
      </p:ext>
    </p:extLst>
  </p:cSld>
  <p:clrMapOvr>
    <a:masterClrMapping/>
  </p:clrMapOvr>
  <mc:AlternateContent xmlns:mc="http://schemas.openxmlformats.org/markup-compatibility/2006" xmlns:p14="http://schemas.microsoft.com/office/powerpoint/2010/main">
    <mc:Choice Requires="p14">
      <p:transition p14:dur="0" advClick="0" advTm="6000"/>
    </mc:Choice>
    <mc:Fallback xmlns="">
      <p:transition advClick="0"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2000"/>
                                        <p:tgtEl>
                                          <p:spTgt spid="1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P spid="14" grpId="0"/>
      <p:bldP spid="15"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2"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成本报告</a:t>
            </a:r>
          </a:p>
        </p:txBody>
      </p:sp>
      <p:sp>
        <p:nvSpPr>
          <p:cNvPr id="16" name="矩形 15">
            <a:extLst>
              <a:ext uri="{FF2B5EF4-FFF2-40B4-BE49-F238E27FC236}">
                <a16:creationId xmlns:a16="http://schemas.microsoft.com/office/drawing/2014/main" xmlns="" id="{88FB3978-3423-4FBF-B9C9-778148E58345}"/>
              </a:ext>
            </a:extLst>
          </p:cNvPr>
          <p:cNvSpPr/>
          <p:nvPr/>
        </p:nvSpPr>
        <p:spPr>
          <a:xfrm>
            <a:off x="2084646" y="1234475"/>
            <a:ext cx="3100520"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成本报表</a:t>
            </a:r>
          </a:p>
        </p:txBody>
      </p:sp>
      <p:sp>
        <p:nvSpPr>
          <p:cNvPr id="2" name="iṧ1iḍè">
            <a:extLst>
              <a:ext uri="{FF2B5EF4-FFF2-40B4-BE49-F238E27FC236}">
                <a16:creationId xmlns:a16="http://schemas.microsoft.com/office/drawing/2014/main" xmlns="" id="{BA31EC30-6128-4CC3-8346-89F5CF99A8C9}"/>
              </a:ext>
            </a:extLst>
          </p:cNvPr>
          <p:cNvSpPr/>
          <p:nvPr/>
        </p:nvSpPr>
        <p:spPr bwMode="auto">
          <a:xfrm>
            <a:off x="346842" y="2432800"/>
            <a:ext cx="11498316" cy="903968"/>
          </a:xfrm>
          <a:prstGeom prst="homePlate">
            <a:avLst>
              <a:gd name="adj" fmla="val 35856"/>
            </a:avLst>
          </a:prstGeom>
          <a:solidFill>
            <a:srgbClr val="FC9400"/>
          </a:solidFill>
          <a:ln w="25400" algn="ctr">
            <a:noFill/>
            <a:miter lim="800000"/>
            <a:headEnd/>
            <a:tailEnd/>
          </a:ln>
          <a:effectLst/>
        </p:spPr>
        <p:txBody>
          <a:bodyPr wrap="square" lIns="91440" tIns="45720" rIns="91440" bIns="45720" anchor="ctr">
            <a:normAutofit/>
          </a:bodyPr>
          <a:lstStyle/>
          <a:p>
            <a:pPr algn="ctr"/>
            <a:r>
              <a:rPr lang="zh-CN" altLang="en-US" sz="2400" b="1" dirty="0">
                <a:solidFill>
                  <a:schemeClr val="bg1"/>
                </a:solidFill>
                <a:cs typeface="+mn-ea"/>
                <a:sym typeface="+mn-lt"/>
              </a:rPr>
              <a:t>反映企业在一定期间内各种主要产品的单位成本的构成及其变动情况的会计报表。</a:t>
            </a:r>
            <a:endParaRPr lang="en-US" altLang="zh-CN" sz="2400" b="1" dirty="0">
              <a:solidFill>
                <a:schemeClr val="bg1"/>
              </a:solidFill>
              <a:cs typeface="+mn-ea"/>
              <a:sym typeface="+mn-lt"/>
            </a:endParaRPr>
          </a:p>
          <a:p>
            <a:pPr algn="ctr"/>
            <a:endParaRPr lang="zh-CN" altLang="en-US" dirty="0">
              <a:cs typeface="+mn-ea"/>
              <a:sym typeface="+mn-lt"/>
            </a:endParaRPr>
          </a:p>
        </p:txBody>
      </p:sp>
      <p:sp>
        <p:nvSpPr>
          <p:cNvPr id="3" name="ïśļïdé">
            <a:extLst>
              <a:ext uri="{FF2B5EF4-FFF2-40B4-BE49-F238E27FC236}">
                <a16:creationId xmlns:a16="http://schemas.microsoft.com/office/drawing/2014/main" xmlns="" id="{9B79F4AE-445F-4039-9DC1-DB9829BA29C5}"/>
              </a:ext>
            </a:extLst>
          </p:cNvPr>
          <p:cNvSpPr/>
          <p:nvPr/>
        </p:nvSpPr>
        <p:spPr bwMode="gray">
          <a:xfrm>
            <a:off x="695272" y="3673996"/>
            <a:ext cx="5004045" cy="2665844"/>
          </a:xfrm>
          <a:prstGeom prst="rect">
            <a:avLst/>
          </a:prstGeom>
          <a:noFill/>
          <a:ln w="19050">
            <a:solidFill>
              <a:schemeClr val="bg1">
                <a:lumMod val="9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t">
            <a:noAutofit/>
          </a:bodyPr>
          <a:lstStyle/>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应按不同产品类别、不同规格列示产品成本</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应列示产品单位成本及总成本情况</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应分别按成本项目列示产品成本</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应列示历史先进水平或上年实际平均单位成本或本期计划单位成本和本期实际单位成本及本年累计实际平均单位成本</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列示产品成本及分类情况能反映企业主要产品情况。</a:t>
            </a:r>
            <a:endParaRPr lang="en-US" altLang="zh-CN" sz="1600" dirty="0">
              <a:solidFill>
                <a:schemeClr val="tx1"/>
              </a:solidFill>
              <a:cs typeface="+mn-ea"/>
              <a:sym typeface="+mn-lt"/>
            </a:endParaRPr>
          </a:p>
        </p:txBody>
      </p:sp>
      <p:sp>
        <p:nvSpPr>
          <p:cNvPr id="11" name="îSľidé">
            <a:extLst>
              <a:ext uri="{FF2B5EF4-FFF2-40B4-BE49-F238E27FC236}">
                <a16:creationId xmlns:a16="http://schemas.microsoft.com/office/drawing/2014/main" xmlns="" id="{481EBD45-A594-4CAE-9415-C5B63A5B8C89}"/>
              </a:ext>
            </a:extLst>
          </p:cNvPr>
          <p:cNvSpPr/>
          <p:nvPr/>
        </p:nvSpPr>
        <p:spPr bwMode="gray">
          <a:xfrm>
            <a:off x="695270" y="3019346"/>
            <a:ext cx="5004045" cy="592537"/>
          </a:xfrm>
          <a:prstGeom prst="rect">
            <a:avLst/>
          </a:prstGeom>
          <a:solidFill>
            <a:srgbClr val="4472C4"/>
          </a:solidFill>
          <a:ln w="19050">
            <a:no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91440" tIns="45720" rIns="91440" bIns="45720" anchor="ctr">
            <a:normAutofit/>
          </a:bodyPr>
          <a:lstStyle/>
          <a:p>
            <a:pPr algn="ctr"/>
            <a:r>
              <a:rPr lang="zh-CN" altLang="en-US" sz="2400" dirty="0">
                <a:solidFill>
                  <a:schemeClr val="bg1"/>
                </a:solidFill>
                <a:cs typeface="+mn-ea"/>
                <a:sym typeface="+mn-lt"/>
              </a:rPr>
              <a:t>基本要求</a:t>
            </a:r>
            <a:endParaRPr lang="en-US" altLang="zh-CN" sz="2400" dirty="0">
              <a:solidFill>
                <a:schemeClr val="bg1"/>
              </a:solidFill>
              <a:cs typeface="+mn-ea"/>
              <a:sym typeface="+mn-lt"/>
            </a:endParaRPr>
          </a:p>
        </p:txBody>
      </p:sp>
      <p:sp>
        <p:nvSpPr>
          <p:cNvPr id="12" name="ïṩľíḋé">
            <a:extLst>
              <a:ext uri="{FF2B5EF4-FFF2-40B4-BE49-F238E27FC236}">
                <a16:creationId xmlns:a16="http://schemas.microsoft.com/office/drawing/2014/main" xmlns="" id="{35E6C249-E39D-4BEC-BE43-B4CBDA960211}"/>
              </a:ext>
            </a:extLst>
          </p:cNvPr>
          <p:cNvSpPr/>
          <p:nvPr/>
        </p:nvSpPr>
        <p:spPr bwMode="gray">
          <a:xfrm>
            <a:off x="6096002" y="3673996"/>
            <a:ext cx="5004045" cy="2665844"/>
          </a:xfrm>
          <a:prstGeom prst="rect">
            <a:avLst/>
          </a:prstGeom>
          <a:noFill/>
          <a:ln w="19050">
            <a:solidFill>
              <a:schemeClr val="bg1">
                <a:lumMod val="9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t">
            <a:noAutofit/>
          </a:bodyPr>
          <a:lstStyle/>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产品类别及规格的分类方式由企业据实际情况决定</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根据成本历史资料填列各成本项目的历史水平</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根据本年计划资料填列各成本项目年计划单位成本</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根据实际成本资料填各成本项目本期实际单位成本</a:t>
            </a:r>
            <a:r>
              <a:rPr lang="en-US" altLang="zh-CN" sz="1600" dirty="0">
                <a:solidFill>
                  <a:schemeClr val="tx1"/>
                </a:solidFill>
                <a:cs typeface="+mn-ea"/>
                <a:sym typeface="+mn-lt"/>
              </a:rPr>
              <a:t>;</a:t>
            </a:r>
          </a:p>
          <a:p>
            <a:pPr marL="171450" indent="-171450">
              <a:lnSpc>
                <a:spcPct val="150000"/>
              </a:lnSpc>
              <a:buFont typeface="Arial" panose="020B0604020202020204" pitchFamily="34" charset="0"/>
              <a:buChar char="•"/>
              <a:tabLst>
                <a:tab pos="228594" algn="l"/>
              </a:tabLst>
              <a:defRPr/>
            </a:pPr>
            <a:r>
              <a:rPr lang="zh-CN" altLang="en-US" sz="1600" dirty="0">
                <a:solidFill>
                  <a:schemeClr val="tx1"/>
                </a:solidFill>
                <a:cs typeface="+mn-ea"/>
                <a:sym typeface="+mn-lt"/>
              </a:rPr>
              <a:t>各成本项目的本年累计实际平均单位成本。</a:t>
            </a:r>
          </a:p>
        </p:txBody>
      </p:sp>
      <p:sp>
        <p:nvSpPr>
          <p:cNvPr id="13" name="îṧļïḋé">
            <a:extLst>
              <a:ext uri="{FF2B5EF4-FFF2-40B4-BE49-F238E27FC236}">
                <a16:creationId xmlns:a16="http://schemas.microsoft.com/office/drawing/2014/main" xmlns="" id="{9F4FCD76-8438-47D3-B4EA-507400937CF1}"/>
              </a:ext>
            </a:extLst>
          </p:cNvPr>
          <p:cNvSpPr/>
          <p:nvPr/>
        </p:nvSpPr>
        <p:spPr bwMode="gray">
          <a:xfrm>
            <a:off x="6096000" y="3019346"/>
            <a:ext cx="5004045" cy="592537"/>
          </a:xfrm>
          <a:prstGeom prst="rect">
            <a:avLst/>
          </a:prstGeom>
          <a:solidFill>
            <a:srgbClr val="4472C4"/>
          </a:solidFill>
          <a:ln w="19050">
            <a:noFill/>
            <a:miter lim="800000"/>
            <a:headEnd/>
            <a:tailEnd/>
          </a:ln>
          <a:effectLst/>
        </p:spPr>
        <p:style>
          <a:lnRef idx="3">
            <a:schemeClr val="lt1"/>
          </a:lnRef>
          <a:fillRef idx="1">
            <a:schemeClr val="accent1"/>
          </a:fillRef>
          <a:effectRef idx="1">
            <a:schemeClr val="accent1"/>
          </a:effectRef>
          <a:fontRef idx="minor">
            <a:schemeClr val="lt1"/>
          </a:fontRef>
        </p:style>
        <p:txBody>
          <a:bodyPr wrap="square" lIns="91440" tIns="45720" rIns="91440" bIns="45720" anchor="ctr">
            <a:normAutofit/>
          </a:bodyPr>
          <a:lstStyle/>
          <a:p>
            <a:pPr algn="ctr"/>
            <a:r>
              <a:rPr lang="zh-CN" altLang="en-US" sz="2400" dirty="0">
                <a:solidFill>
                  <a:schemeClr val="bg1"/>
                </a:solidFill>
                <a:cs typeface="+mn-ea"/>
                <a:sym typeface="+mn-lt"/>
              </a:rPr>
              <a:t>填列方法</a:t>
            </a:r>
            <a:endParaRPr lang="en-US" altLang="zh-CN" sz="2400" dirty="0">
              <a:solidFill>
                <a:schemeClr val="bg1"/>
              </a:solidFill>
              <a:cs typeface="+mn-ea"/>
              <a:sym typeface="+mn-lt"/>
            </a:endParaRPr>
          </a:p>
        </p:txBody>
      </p:sp>
    </p:spTree>
    <p:extLst>
      <p:ext uri="{BB962C8B-B14F-4D97-AF65-F5344CB8AC3E}">
        <p14:creationId xmlns:p14="http://schemas.microsoft.com/office/powerpoint/2010/main" val="2467401243"/>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up)">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P spid="2" grpId="0" animBg="1"/>
      <p:bldP spid="3"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iṧlîḑé">
            <a:extLst>
              <a:ext uri="{FF2B5EF4-FFF2-40B4-BE49-F238E27FC236}">
                <a16:creationId xmlns:a16="http://schemas.microsoft.com/office/drawing/2014/main" xmlns="" id="{1080895D-AB85-4E2B-9D99-9452C7D103CE}"/>
              </a:ext>
            </a:extLst>
          </p:cNvPr>
          <p:cNvSpPr/>
          <p:nvPr/>
        </p:nvSpPr>
        <p:spPr>
          <a:xfrm>
            <a:off x="7541295" y="1616474"/>
            <a:ext cx="1405356" cy="1126775"/>
          </a:xfrm>
          <a:prstGeom prst="roundRect">
            <a:avLst>
              <a:gd name="adj" fmla="val 7130"/>
            </a:avLst>
          </a:prstGeom>
          <a:solidFill>
            <a:srgbClr val="FC9400">
              <a:alpha val="37000"/>
            </a:srgbClr>
          </a:solidFill>
          <a:ln>
            <a:noFill/>
          </a:ln>
          <a:effectLst>
            <a:outerShdw blurRad="558800" dist="50800" dir="5400000" sx="96000" sy="96000" algn="ctr" rotWithShape="0">
              <a:srgbClr val="00206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2"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成本报告</a:t>
            </a:r>
          </a:p>
        </p:txBody>
      </p:sp>
      <p:sp>
        <p:nvSpPr>
          <p:cNvPr id="16" name="矩形 15">
            <a:extLst>
              <a:ext uri="{FF2B5EF4-FFF2-40B4-BE49-F238E27FC236}">
                <a16:creationId xmlns:a16="http://schemas.microsoft.com/office/drawing/2014/main" xmlns="" id="{88FB3978-3423-4FBF-B9C9-778148E58345}"/>
              </a:ext>
            </a:extLst>
          </p:cNvPr>
          <p:cNvSpPr/>
          <p:nvPr/>
        </p:nvSpPr>
        <p:spPr>
          <a:xfrm>
            <a:off x="1765738" y="1233188"/>
            <a:ext cx="4011354"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财务成本分析报告</a:t>
            </a:r>
          </a:p>
        </p:txBody>
      </p:sp>
      <p:sp>
        <p:nvSpPr>
          <p:cNvPr id="14" name="ïŝľïḓê">
            <a:extLst>
              <a:ext uri="{FF2B5EF4-FFF2-40B4-BE49-F238E27FC236}">
                <a16:creationId xmlns:a16="http://schemas.microsoft.com/office/drawing/2014/main" xmlns="" id="{07C3B87D-0C0F-470D-9B38-33CC4270BEB4}"/>
              </a:ext>
            </a:extLst>
          </p:cNvPr>
          <p:cNvSpPr/>
          <p:nvPr/>
        </p:nvSpPr>
        <p:spPr>
          <a:xfrm>
            <a:off x="7937169" y="2249873"/>
            <a:ext cx="3416631" cy="3416631"/>
          </a:xfrm>
          <a:prstGeom prst="roundRect">
            <a:avLst>
              <a:gd name="adj" fmla="val 2259"/>
            </a:avLst>
          </a:prstGeom>
          <a:blipFill dpi="0" rotWithShape="1">
            <a:blip r:embed="rId3" cstate="screen">
              <a:alphaModFix amt="83000"/>
              <a:extLst>
                <a:ext uri="{28A0092B-C50C-407E-A947-70E740481C1C}">
                  <a14:useLocalDpi xmlns:a14="http://schemas.microsoft.com/office/drawing/2010/main"/>
                </a:ext>
              </a:extLst>
            </a:blip>
            <a:srcRect/>
            <a:stretch>
              <a:fillRect/>
            </a:stretch>
          </a:blipFill>
          <a:ln w="38100">
            <a:noFill/>
            <a:round/>
            <a:headEnd/>
            <a:tailEnd/>
          </a:ln>
          <a:effectLst>
            <a:outerShdw blurRad="355600" dist="508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cs typeface="+mn-ea"/>
              <a:sym typeface="+mn-lt"/>
            </a:endParaRPr>
          </a:p>
        </p:txBody>
      </p:sp>
      <p:sp>
        <p:nvSpPr>
          <p:cNvPr id="17" name="isļíḍé">
            <a:extLst>
              <a:ext uri="{FF2B5EF4-FFF2-40B4-BE49-F238E27FC236}">
                <a16:creationId xmlns:a16="http://schemas.microsoft.com/office/drawing/2014/main" xmlns="" id="{4F950F70-0C0E-446B-A54A-1EBCFC3A775D}"/>
              </a:ext>
            </a:extLst>
          </p:cNvPr>
          <p:cNvSpPr txBox="1"/>
          <p:nvPr/>
        </p:nvSpPr>
        <p:spPr>
          <a:xfrm>
            <a:off x="838200" y="1908934"/>
            <a:ext cx="6294120" cy="230832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2400" b="1" dirty="0">
                <a:solidFill>
                  <a:schemeClr val="tx1">
                    <a:lumMod val="85000"/>
                    <a:lumOff val="15000"/>
                  </a:schemeClr>
                </a:solidFill>
                <a:cs typeface="+mn-ea"/>
                <a:sym typeface="+mn-lt"/>
              </a:rPr>
              <a:t>企业利用会计核算、统计核算、业务核算等资料对企业生产、流通和经营管理过程中的成本情况进行分析和总结所做的书面报告。主要包括以下内容：</a:t>
            </a:r>
          </a:p>
        </p:txBody>
      </p:sp>
      <p:sp>
        <p:nvSpPr>
          <p:cNvPr id="31" name="îṡḻïďé">
            <a:extLst>
              <a:ext uri="{FF2B5EF4-FFF2-40B4-BE49-F238E27FC236}">
                <a16:creationId xmlns:a16="http://schemas.microsoft.com/office/drawing/2014/main" xmlns="" id="{2B73535C-02C7-4851-B218-D00A5651BF91}"/>
              </a:ext>
            </a:extLst>
          </p:cNvPr>
          <p:cNvSpPr txBox="1"/>
          <p:nvPr/>
        </p:nvSpPr>
        <p:spPr>
          <a:xfrm>
            <a:off x="4587419" y="4336676"/>
            <a:ext cx="3144470" cy="1477328"/>
          </a:xfrm>
          <a:prstGeom prst="rect">
            <a:avLst/>
          </a:prstGeom>
          <a:noFill/>
        </p:spPr>
        <p:txBody>
          <a:bodyPr wrap="square" numCol="1"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生产任务完成情况；</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利润指标分析；</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成本指标分析。</a:t>
            </a:r>
          </a:p>
        </p:txBody>
      </p:sp>
      <p:sp>
        <p:nvSpPr>
          <p:cNvPr id="32" name="îṡḻïďé">
            <a:extLst>
              <a:ext uri="{FF2B5EF4-FFF2-40B4-BE49-F238E27FC236}">
                <a16:creationId xmlns:a16="http://schemas.microsoft.com/office/drawing/2014/main" xmlns="" id="{E93E14B2-2212-44C3-B6E9-6AAAAF9CA689}"/>
              </a:ext>
            </a:extLst>
          </p:cNvPr>
          <p:cNvSpPr txBox="1"/>
          <p:nvPr/>
        </p:nvSpPr>
        <p:spPr>
          <a:xfrm>
            <a:off x="838200" y="4336676"/>
            <a:ext cx="3144470" cy="1477328"/>
          </a:xfrm>
          <a:prstGeom prst="rect">
            <a:avLst/>
          </a:prstGeom>
          <a:noFill/>
        </p:spPr>
        <p:txBody>
          <a:bodyPr wrap="square" numCol="1"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撰写分析报告的目的；</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企业经营状况；</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经济指标完成情况；</a:t>
            </a:r>
          </a:p>
        </p:txBody>
      </p:sp>
      <p:cxnSp>
        <p:nvCxnSpPr>
          <p:cNvPr id="38" name="直接连接符 37">
            <a:extLst>
              <a:ext uri="{FF2B5EF4-FFF2-40B4-BE49-F238E27FC236}">
                <a16:creationId xmlns:a16="http://schemas.microsoft.com/office/drawing/2014/main" xmlns="" id="{3FD39852-1662-4C50-99F6-CC8898BF825A}"/>
              </a:ext>
            </a:extLst>
          </p:cNvPr>
          <p:cNvCxnSpPr>
            <a:cxnSpLocks/>
          </p:cNvCxnSpPr>
          <p:nvPr/>
        </p:nvCxnSpPr>
        <p:spPr>
          <a:xfrm>
            <a:off x="838200" y="4137566"/>
            <a:ext cx="629412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0449011"/>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arn(inVertical)">
                                      <p:cBhvr>
                                        <p:cTn id="25" dur="500"/>
                                        <p:tgtEl>
                                          <p:spTgt spid="38"/>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inVertical)">
                                      <p:cBhvr>
                                        <p:cTn id="28" dur="500"/>
                                        <p:tgtEl>
                                          <p:spTgt spid="1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5" grpId="0" animBg="1"/>
      <p:bldP spid="7" grpId="0"/>
      <p:bldP spid="16" grpId="0" animBg="1"/>
      <p:bldP spid="14" grpId="0" animBg="1"/>
      <p:bldP spid="17"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iṧlîḑé">
            <a:extLst>
              <a:ext uri="{FF2B5EF4-FFF2-40B4-BE49-F238E27FC236}">
                <a16:creationId xmlns:a16="http://schemas.microsoft.com/office/drawing/2014/main" xmlns="" id="{1080895D-AB85-4E2B-9D99-9452C7D103CE}"/>
              </a:ext>
            </a:extLst>
          </p:cNvPr>
          <p:cNvSpPr/>
          <p:nvPr/>
        </p:nvSpPr>
        <p:spPr>
          <a:xfrm>
            <a:off x="7541295" y="1616474"/>
            <a:ext cx="1405356" cy="1126775"/>
          </a:xfrm>
          <a:prstGeom prst="roundRect">
            <a:avLst>
              <a:gd name="adj" fmla="val 7130"/>
            </a:avLst>
          </a:prstGeom>
          <a:solidFill>
            <a:srgbClr val="FC9400">
              <a:alpha val="37000"/>
            </a:srgbClr>
          </a:solidFill>
          <a:ln>
            <a:noFill/>
          </a:ln>
          <a:effectLst>
            <a:outerShdw blurRad="558800" dist="50800" dir="5400000" sx="96000" sy="96000" algn="ctr" rotWithShape="0">
              <a:srgbClr val="00206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2"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成本报告</a:t>
            </a:r>
          </a:p>
        </p:txBody>
      </p:sp>
      <p:sp>
        <p:nvSpPr>
          <p:cNvPr id="16" name="矩形 15">
            <a:extLst>
              <a:ext uri="{FF2B5EF4-FFF2-40B4-BE49-F238E27FC236}">
                <a16:creationId xmlns:a16="http://schemas.microsoft.com/office/drawing/2014/main" xmlns="" id="{88FB3978-3423-4FBF-B9C9-778148E58345}"/>
              </a:ext>
            </a:extLst>
          </p:cNvPr>
          <p:cNvSpPr/>
          <p:nvPr/>
        </p:nvSpPr>
        <p:spPr>
          <a:xfrm>
            <a:off x="1765738" y="1233188"/>
            <a:ext cx="4011354"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成本控制报告</a:t>
            </a:r>
          </a:p>
        </p:txBody>
      </p:sp>
      <p:sp>
        <p:nvSpPr>
          <p:cNvPr id="14" name="ïŝľïḓê">
            <a:extLst>
              <a:ext uri="{FF2B5EF4-FFF2-40B4-BE49-F238E27FC236}">
                <a16:creationId xmlns:a16="http://schemas.microsoft.com/office/drawing/2014/main" xmlns="" id="{07C3B87D-0C0F-470D-9B38-33CC4270BEB4}"/>
              </a:ext>
            </a:extLst>
          </p:cNvPr>
          <p:cNvSpPr/>
          <p:nvPr/>
        </p:nvSpPr>
        <p:spPr>
          <a:xfrm>
            <a:off x="7937169" y="2249873"/>
            <a:ext cx="3416631" cy="3416631"/>
          </a:xfrm>
          <a:prstGeom prst="roundRect">
            <a:avLst>
              <a:gd name="adj" fmla="val 2259"/>
            </a:avLst>
          </a:prstGeom>
          <a:blipFill dpi="0" rotWithShape="1">
            <a:blip r:embed="rId3" cstate="screen">
              <a:alphaModFix amt="83000"/>
              <a:extLst>
                <a:ext uri="{28A0092B-C50C-407E-A947-70E740481C1C}">
                  <a14:useLocalDpi xmlns:a14="http://schemas.microsoft.com/office/drawing/2010/main"/>
                </a:ext>
              </a:extLst>
            </a:blip>
            <a:srcRect/>
            <a:stretch>
              <a:fillRect/>
            </a:stretch>
          </a:blipFill>
          <a:ln w="38100">
            <a:noFill/>
            <a:round/>
            <a:headEnd/>
            <a:tailEnd/>
          </a:ln>
          <a:effectLst>
            <a:outerShdw blurRad="355600" dist="508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cs typeface="+mn-ea"/>
              <a:sym typeface="+mn-lt"/>
            </a:endParaRPr>
          </a:p>
        </p:txBody>
      </p:sp>
      <p:sp>
        <p:nvSpPr>
          <p:cNvPr id="17" name="isļíḍé">
            <a:extLst>
              <a:ext uri="{FF2B5EF4-FFF2-40B4-BE49-F238E27FC236}">
                <a16:creationId xmlns:a16="http://schemas.microsoft.com/office/drawing/2014/main" xmlns="" id="{4F950F70-0C0E-446B-A54A-1EBCFC3A775D}"/>
              </a:ext>
            </a:extLst>
          </p:cNvPr>
          <p:cNvSpPr txBox="1"/>
          <p:nvPr/>
        </p:nvSpPr>
        <p:spPr>
          <a:xfrm>
            <a:off x="838200" y="1908934"/>
            <a:ext cx="6294120" cy="17543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2400" b="1" dirty="0">
                <a:solidFill>
                  <a:schemeClr val="tx1">
                    <a:lumMod val="85000"/>
                    <a:lumOff val="15000"/>
                  </a:schemeClr>
                </a:solidFill>
                <a:cs typeface="+mn-ea"/>
                <a:sym typeface="+mn-lt"/>
              </a:rPr>
              <a:t>部门或员工向董事会或总经理汇报成本控制工作，反映控制情况，提出建议，答复查询的书面报告。主要包括以下内容：</a:t>
            </a:r>
          </a:p>
        </p:txBody>
      </p:sp>
      <p:sp>
        <p:nvSpPr>
          <p:cNvPr id="32" name="îṡḻïďé">
            <a:extLst>
              <a:ext uri="{FF2B5EF4-FFF2-40B4-BE49-F238E27FC236}">
                <a16:creationId xmlns:a16="http://schemas.microsoft.com/office/drawing/2014/main" xmlns="" id="{E93E14B2-2212-44C3-B6E9-6AAAAF9CA689}"/>
              </a:ext>
            </a:extLst>
          </p:cNvPr>
          <p:cNvSpPr txBox="1"/>
          <p:nvPr/>
        </p:nvSpPr>
        <p:spPr>
          <a:xfrm>
            <a:off x="840790" y="3981814"/>
            <a:ext cx="6489650" cy="1477328"/>
          </a:xfrm>
          <a:prstGeom prst="rect">
            <a:avLst/>
          </a:prstGeom>
          <a:noFill/>
        </p:spPr>
        <p:txBody>
          <a:bodyPr wrap="square" numCol="1"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报告的依据；</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成本控制的具体措施；</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成本控制的经验、成效。</a:t>
            </a:r>
          </a:p>
        </p:txBody>
      </p:sp>
      <p:cxnSp>
        <p:nvCxnSpPr>
          <p:cNvPr id="38" name="直接连接符 37">
            <a:extLst>
              <a:ext uri="{FF2B5EF4-FFF2-40B4-BE49-F238E27FC236}">
                <a16:creationId xmlns:a16="http://schemas.microsoft.com/office/drawing/2014/main" xmlns="" id="{3FD39852-1662-4C50-99F6-CC8898BF825A}"/>
              </a:ext>
            </a:extLst>
          </p:cNvPr>
          <p:cNvCxnSpPr>
            <a:cxnSpLocks/>
          </p:cNvCxnSpPr>
          <p:nvPr/>
        </p:nvCxnSpPr>
        <p:spPr>
          <a:xfrm>
            <a:off x="838200" y="3665126"/>
            <a:ext cx="629412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2677383"/>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arn(inVertical)">
                                      <p:cBhvr>
                                        <p:cTn id="25" dur="500"/>
                                        <p:tgtEl>
                                          <p:spTgt spid="38"/>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inVertical)">
                                      <p:cBhvr>
                                        <p:cTn id="28" dur="500"/>
                                        <p:tgtEl>
                                          <p:spTgt spid="1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5" grpId="0" animBg="1"/>
      <p:bldP spid="7" grpId="0"/>
      <p:bldP spid="16" grpId="0" animBg="1"/>
      <p:bldP spid="14" grpId="0" animBg="1"/>
      <p:bldP spid="17"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iṧlîḑé">
            <a:extLst>
              <a:ext uri="{FF2B5EF4-FFF2-40B4-BE49-F238E27FC236}">
                <a16:creationId xmlns:a16="http://schemas.microsoft.com/office/drawing/2014/main" xmlns="" id="{1080895D-AB85-4E2B-9D99-9452C7D103CE}"/>
              </a:ext>
            </a:extLst>
          </p:cNvPr>
          <p:cNvSpPr/>
          <p:nvPr/>
        </p:nvSpPr>
        <p:spPr>
          <a:xfrm>
            <a:off x="7541295" y="1616474"/>
            <a:ext cx="1405356" cy="1126775"/>
          </a:xfrm>
          <a:prstGeom prst="roundRect">
            <a:avLst>
              <a:gd name="adj" fmla="val 7130"/>
            </a:avLst>
          </a:prstGeom>
          <a:solidFill>
            <a:srgbClr val="FC9400">
              <a:alpha val="37000"/>
            </a:srgbClr>
          </a:solidFill>
          <a:ln>
            <a:noFill/>
          </a:ln>
          <a:effectLst>
            <a:outerShdw blurRad="558800" dist="50800" dir="5400000" sx="96000" sy="96000" algn="ctr" rotWithShape="0">
              <a:srgbClr val="002060">
                <a:alpha val="2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2"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成本报告</a:t>
            </a:r>
          </a:p>
        </p:txBody>
      </p:sp>
      <p:sp>
        <p:nvSpPr>
          <p:cNvPr id="16" name="矩形 15">
            <a:extLst>
              <a:ext uri="{FF2B5EF4-FFF2-40B4-BE49-F238E27FC236}">
                <a16:creationId xmlns:a16="http://schemas.microsoft.com/office/drawing/2014/main" xmlns="" id="{88FB3978-3423-4FBF-B9C9-778148E58345}"/>
              </a:ext>
            </a:extLst>
          </p:cNvPr>
          <p:cNvSpPr/>
          <p:nvPr/>
        </p:nvSpPr>
        <p:spPr>
          <a:xfrm>
            <a:off x="1765738" y="1233188"/>
            <a:ext cx="4011354"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目标利润分析报告</a:t>
            </a:r>
          </a:p>
        </p:txBody>
      </p:sp>
      <p:sp>
        <p:nvSpPr>
          <p:cNvPr id="14" name="ïŝľïḓê">
            <a:extLst>
              <a:ext uri="{FF2B5EF4-FFF2-40B4-BE49-F238E27FC236}">
                <a16:creationId xmlns:a16="http://schemas.microsoft.com/office/drawing/2014/main" xmlns="" id="{07C3B87D-0C0F-470D-9B38-33CC4270BEB4}"/>
              </a:ext>
            </a:extLst>
          </p:cNvPr>
          <p:cNvSpPr/>
          <p:nvPr/>
        </p:nvSpPr>
        <p:spPr>
          <a:xfrm>
            <a:off x="7937169" y="2249873"/>
            <a:ext cx="3416631" cy="3416631"/>
          </a:xfrm>
          <a:prstGeom prst="roundRect">
            <a:avLst>
              <a:gd name="adj" fmla="val 2259"/>
            </a:avLst>
          </a:prstGeom>
          <a:blipFill dpi="0" rotWithShape="1">
            <a:blip r:embed="rId3" cstate="screen">
              <a:alphaModFix amt="83000"/>
              <a:extLst>
                <a:ext uri="{28A0092B-C50C-407E-A947-70E740481C1C}">
                  <a14:useLocalDpi xmlns:a14="http://schemas.microsoft.com/office/drawing/2010/main"/>
                </a:ext>
              </a:extLst>
            </a:blip>
            <a:srcRect/>
            <a:stretch>
              <a:fillRect/>
            </a:stretch>
          </a:blipFill>
          <a:ln w="38100">
            <a:noFill/>
            <a:round/>
            <a:headEnd/>
            <a:tailEnd/>
          </a:ln>
          <a:effectLst>
            <a:outerShdw blurRad="355600" dist="50800" dir="54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cs typeface="+mn-ea"/>
              <a:sym typeface="+mn-lt"/>
            </a:endParaRPr>
          </a:p>
        </p:txBody>
      </p:sp>
      <p:sp>
        <p:nvSpPr>
          <p:cNvPr id="17" name="isļíḍé">
            <a:extLst>
              <a:ext uri="{FF2B5EF4-FFF2-40B4-BE49-F238E27FC236}">
                <a16:creationId xmlns:a16="http://schemas.microsoft.com/office/drawing/2014/main" xmlns="" id="{4F950F70-0C0E-446B-A54A-1EBCFC3A775D}"/>
              </a:ext>
            </a:extLst>
          </p:cNvPr>
          <p:cNvSpPr txBox="1"/>
          <p:nvPr/>
        </p:nvSpPr>
        <p:spPr>
          <a:xfrm>
            <a:off x="838200" y="1908934"/>
            <a:ext cx="6294120" cy="230832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2400" b="1" dirty="0">
                <a:solidFill>
                  <a:schemeClr val="tx1">
                    <a:lumMod val="85000"/>
                    <a:lumOff val="15000"/>
                  </a:schemeClr>
                </a:solidFill>
                <a:cs typeface="+mn-ea"/>
                <a:sym typeface="+mn-lt"/>
              </a:rPr>
              <a:t>公司财务部对本公司利润实现情况所作的分析、研究及评价，能够衡量公司是否达到预期目标利润，同时也可以反映公司经营状况的好坏。主要包括以下内容：</a:t>
            </a:r>
          </a:p>
        </p:txBody>
      </p:sp>
      <p:sp>
        <p:nvSpPr>
          <p:cNvPr id="32" name="îṡḻïďé">
            <a:extLst>
              <a:ext uri="{FF2B5EF4-FFF2-40B4-BE49-F238E27FC236}">
                <a16:creationId xmlns:a16="http://schemas.microsoft.com/office/drawing/2014/main" xmlns="" id="{E93E14B2-2212-44C3-B6E9-6AAAAF9CA689}"/>
              </a:ext>
            </a:extLst>
          </p:cNvPr>
          <p:cNvSpPr txBox="1"/>
          <p:nvPr/>
        </p:nvSpPr>
        <p:spPr>
          <a:xfrm>
            <a:off x="838200" y="4473836"/>
            <a:ext cx="4800600" cy="1477328"/>
          </a:xfrm>
          <a:prstGeom prst="rect">
            <a:avLst/>
          </a:prstGeom>
          <a:noFill/>
        </p:spPr>
        <p:txBody>
          <a:bodyPr wrap="square" numCol="1"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利润实现情况的总体描述；</a:t>
            </a:r>
          </a:p>
          <a:p>
            <a:pPr marL="342900" indent="-342900">
              <a:lnSpc>
                <a:spcPct val="150000"/>
              </a:lnSpc>
              <a:buFont typeface="Arial" panose="020B0604020202020204" pitchFamily="34" charset="0"/>
              <a:buChar char="•"/>
            </a:pPr>
            <a:r>
              <a:rPr lang="zh-CN" altLang="en-US" sz="2000" dirty="0">
                <a:solidFill>
                  <a:schemeClr val="bg1">
                    <a:lumMod val="50000"/>
                  </a:schemeClr>
                </a:solidFill>
                <a:cs typeface="+mn-ea"/>
                <a:sym typeface="+mn-lt"/>
              </a:rPr>
              <a:t>影响目标利润的因素分析。</a:t>
            </a:r>
          </a:p>
          <a:p>
            <a:pPr marL="342900" indent="-342900">
              <a:lnSpc>
                <a:spcPct val="150000"/>
              </a:lnSpc>
              <a:buFont typeface="Arial" panose="020B0604020202020204" pitchFamily="34" charset="0"/>
              <a:buChar char="•"/>
            </a:pPr>
            <a:endParaRPr lang="zh-CN" altLang="en-US" sz="2000" dirty="0">
              <a:solidFill>
                <a:schemeClr val="bg1">
                  <a:lumMod val="50000"/>
                </a:schemeClr>
              </a:solidFill>
              <a:cs typeface="+mn-ea"/>
              <a:sym typeface="+mn-lt"/>
            </a:endParaRPr>
          </a:p>
        </p:txBody>
      </p:sp>
      <p:cxnSp>
        <p:nvCxnSpPr>
          <p:cNvPr id="38" name="直接连接符 37">
            <a:extLst>
              <a:ext uri="{FF2B5EF4-FFF2-40B4-BE49-F238E27FC236}">
                <a16:creationId xmlns:a16="http://schemas.microsoft.com/office/drawing/2014/main" xmlns="" id="{3FD39852-1662-4C50-99F6-CC8898BF825A}"/>
              </a:ext>
            </a:extLst>
          </p:cNvPr>
          <p:cNvCxnSpPr>
            <a:cxnSpLocks/>
          </p:cNvCxnSpPr>
          <p:nvPr/>
        </p:nvCxnSpPr>
        <p:spPr>
          <a:xfrm>
            <a:off x="838200" y="4183286"/>
            <a:ext cx="629412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5944444"/>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6" presetClass="entr" presetSubtype="21"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barn(inVertical)">
                                      <p:cBhvr>
                                        <p:cTn id="25" dur="500"/>
                                        <p:tgtEl>
                                          <p:spTgt spid="38"/>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inVertical)">
                                      <p:cBhvr>
                                        <p:cTn id="28" dur="500"/>
                                        <p:tgtEl>
                                          <p:spTgt spid="1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5" grpId="0" animBg="1"/>
      <p:bldP spid="7" grpId="0"/>
      <p:bldP spid="16" grpId="0" animBg="1"/>
      <p:bldP spid="14" grpId="0" animBg="1"/>
      <p:bldP spid="17"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a:extLst>
              <a:ext uri="{FF2B5EF4-FFF2-40B4-BE49-F238E27FC236}">
                <a16:creationId xmlns:a16="http://schemas.microsoft.com/office/drawing/2014/main" xmlns="" id="{818742B3-6DA0-4C34-997B-82CBE9936635}"/>
              </a:ext>
            </a:extLst>
          </p:cNvPr>
          <p:cNvSpPr/>
          <p:nvPr/>
        </p:nvSpPr>
        <p:spPr>
          <a:xfrm>
            <a:off x="0" y="1877"/>
            <a:ext cx="5281602" cy="6856123"/>
          </a:xfrm>
          <a:custGeom>
            <a:avLst/>
            <a:gdLst>
              <a:gd name="connsiteX0" fmla="*/ 0 w 6258954"/>
              <a:gd name="connsiteY0" fmla="*/ 6844091 h 6844091"/>
              <a:gd name="connsiteX1" fmla="*/ 0 w 6258954"/>
              <a:gd name="connsiteY1" fmla="*/ 0 h 6844091"/>
              <a:gd name="connsiteX2" fmla="*/ 6258954 w 6258954"/>
              <a:gd name="connsiteY2" fmla="*/ 0 h 6844091"/>
              <a:gd name="connsiteX3" fmla="*/ 6258954 w 6258954"/>
              <a:gd name="connsiteY3" fmla="*/ 6844091 h 6844091"/>
              <a:gd name="connsiteX4" fmla="*/ 0 w 6258954"/>
              <a:gd name="connsiteY4" fmla="*/ 6844091 h 6844091"/>
              <a:gd name="connsiteX0" fmla="*/ 0 w 6258954"/>
              <a:gd name="connsiteY0" fmla="*/ 6856123 h 6856123"/>
              <a:gd name="connsiteX1" fmla="*/ 0 w 6258954"/>
              <a:gd name="connsiteY1" fmla="*/ 12032 h 6856123"/>
              <a:gd name="connsiteX2" fmla="*/ 5176112 w 6258954"/>
              <a:gd name="connsiteY2" fmla="*/ 0 h 6856123"/>
              <a:gd name="connsiteX3" fmla="*/ 6258954 w 6258954"/>
              <a:gd name="connsiteY3" fmla="*/ 6856123 h 6856123"/>
              <a:gd name="connsiteX4" fmla="*/ 0 w 6258954"/>
              <a:gd name="connsiteY4" fmla="*/ 6856123 h 6856123"/>
              <a:gd name="connsiteX0" fmla="*/ 0 w 5176112"/>
              <a:gd name="connsiteY0" fmla="*/ 6856123 h 6856123"/>
              <a:gd name="connsiteX1" fmla="*/ 0 w 5176112"/>
              <a:gd name="connsiteY1" fmla="*/ 12032 h 6856123"/>
              <a:gd name="connsiteX2" fmla="*/ 5176112 w 5176112"/>
              <a:gd name="connsiteY2" fmla="*/ 0 h 6856123"/>
              <a:gd name="connsiteX3" fmla="*/ 3972954 w 5176112"/>
              <a:gd name="connsiteY3" fmla="*/ 6856123 h 6856123"/>
              <a:gd name="connsiteX4" fmla="*/ 0 w 5176112"/>
              <a:gd name="connsiteY4" fmla="*/ 6856123 h 68561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6112" h="6856123">
                <a:moveTo>
                  <a:pt x="0" y="6856123"/>
                </a:moveTo>
                <a:lnTo>
                  <a:pt x="0" y="12032"/>
                </a:lnTo>
                <a:lnTo>
                  <a:pt x="5176112" y="0"/>
                </a:lnTo>
                <a:lnTo>
                  <a:pt x="3972954" y="6856123"/>
                </a:lnTo>
                <a:lnTo>
                  <a:pt x="0" y="6856123"/>
                </a:lnTo>
                <a:close/>
              </a:path>
            </a:pathLst>
          </a:custGeom>
          <a:blipFill dpi="0" rotWithShape="1">
            <a:blip r:embed="rId2" cstate="screen">
              <a:extLst>
                <a:ext uri="{28A0092B-C50C-407E-A947-70E740481C1C}">
                  <a14:useLocalDpi xmlns:a14="http://schemas.microsoft.com/office/drawing/2010/main"/>
                </a:ext>
              </a:extLst>
            </a:blip>
            <a:srcRect/>
            <a:tile tx="0" ty="-10172700" sx="40000" sy="40000" flip="xy"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Freeform 9">
            <a:extLst>
              <a:ext uri="{FF2B5EF4-FFF2-40B4-BE49-F238E27FC236}">
                <a16:creationId xmlns:a16="http://schemas.microsoft.com/office/drawing/2014/main" xmlns="" id="{5E60B2EE-D60A-410F-BA00-88FF00BF68EA}"/>
              </a:ext>
            </a:extLst>
          </p:cNvPr>
          <p:cNvSpPr>
            <a:spLocks/>
          </p:cNvSpPr>
          <p:nvPr/>
        </p:nvSpPr>
        <p:spPr bwMode="auto">
          <a:xfrm flipH="1">
            <a:off x="4731824" y="-14598"/>
            <a:ext cx="1501753" cy="6897482"/>
          </a:xfrm>
          <a:custGeom>
            <a:avLst/>
            <a:gdLst>
              <a:gd name="T0" fmla="*/ 907 w 907"/>
              <a:gd name="T1" fmla="*/ 1869 h 1869"/>
              <a:gd name="T2" fmla="*/ 101 w 907"/>
              <a:gd name="T3" fmla="*/ 0 h 1869"/>
              <a:gd name="T4" fmla="*/ 0 w 907"/>
              <a:gd name="T5" fmla="*/ 0 h 1869"/>
              <a:gd name="T6" fmla="*/ 806 w 907"/>
              <a:gd name="T7" fmla="*/ 1869 h 1869"/>
              <a:gd name="T8" fmla="*/ 907 w 907"/>
              <a:gd name="T9" fmla="*/ 1869 h 1869"/>
              <a:gd name="connsiteX0" fmla="*/ 10000 w 10000"/>
              <a:gd name="connsiteY0" fmla="*/ 10000 h 10035"/>
              <a:gd name="connsiteX1" fmla="*/ 1114 w 10000"/>
              <a:gd name="connsiteY1" fmla="*/ 0 h 10035"/>
              <a:gd name="connsiteX2" fmla="*/ 0 w 10000"/>
              <a:gd name="connsiteY2" fmla="*/ 0 h 10035"/>
              <a:gd name="connsiteX3" fmla="*/ 7809 w 10000"/>
              <a:gd name="connsiteY3" fmla="*/ 10035 h 10035"/>
              <a:gd name="connsiteX4" fmla="*/ 10000 w 10000"/>
              <a:gd name="connsiteY4" fmla="*/ 10000 h 10035"/>
              <a:gd name="connsiteX0" fmla="*/ 9282 w 9282"/>
              <a:gd name="connsiteY0" fmla="*/ 10088 h 10088"/>
              <a:gd name="connsiteX1" fmla="*/ 1114 w 9282"/>
              <a:gd name="connsiteY1" fmla="*/ 0 h 10088"/>
              <a:gd name="connsiteX2" fmla="*/ 0 w 9282"/>
              <a:gd name="connsiteY2" fmla="*/ 0 h 10088"/>
              <a:gd name="connsiteX3" fmla="*/ 7809 w 9282"/>
              <a:gd name="connsiteY3" fmla="*/ 10035 h 10088"/>
              <a:gd name="connsiteX4" fmla="*/ 9282 w 9282"/>
              <a:gd name="connsiteY4" fmla="*/ 10088 h 10088"/>
              <a:gd name="connsiteX0" fmla="*/ 9613 w 9613"/>
              <a:gd name="connsiteY0" fmla="*/ 10017 h 10017"/>
              <a:gd name="connsiteX1" fmla="*/ 1200 w 9613"/>
              <a:gd name="connsiteY1" fmla="*/ 0 h 10017"/>
              <a:gd name="connsiteX2" fmla="*/ 0 w 9613"/>
              <a:gd name="connsiteY2" fmla="*/ 0 h 10017"/>
              <a:gd name="connsiteX3" fmla="*/ 8413 w 9613"/>
              <a:gd name="connsiteY3" fmla="*/ 9947 h 10017"/>
              <a:gd name="connsiteX4" fmla="*/ 9613 w 9613"/>
              <a:gd name="connsiteY4" fmla="*/ 10017 h 10017"/>
              <a:gd name="connsiteX0" fmla="*/ 10000 w 10000"/>
              <a:gd name="connsiteY0" fmla="*/ 9896 h 9930"/>
              <a:gd name="connsiteX1" fmla="*/ 1248 w 10000"/>
              <a:gd name="connsiteY1" fmla="*/ 0 h 9930"/>
              <a:gd name="connsiteX2" fmla="*/ 0 w 10000"/>
              <a:gd name="connsiteY2" fmla="*/ 0 h 9930"/>
              <a:gd name="connsiteX3" fmla="*/ 8752 w 10000"/>
              <a:gd name="connsiteY3" fmla="*/ 9930 h 9930"/>
              <a:gd name="connsiteX4" fmla="*/ 10000 w 10000"/>
              <a:gd name="connsiteY4" fmla="*/ 9896 h 9930"/>
              <a:gd name="connsiteX0" fmla="*/ 10041 w 10041"/>
              <a:gd name="connsiteY0" fmla="*/ 10019 h 10019"/>
              <a:gd name="connsiteX1" fmla="*/ 1248 w 10041"/>
              <a:gd name="connsiteY1" fmla="*/ 0 h 10019"/>
              <a:gd name="connsiteX2" fmla="*/ 0 w 10041"/>
              <a:gd name="connsiteY2" fmla="*/ 0 h 10019"/>
              <a:gd name="connsiteX3" fmla="*/ 8752 w 10041"/>
              <a:gd name="connsiteY3" fmla="*/ 10000 h 10019"/>
              <a:gd name="connsiteX4" fmla="*/ 10041 w 10041"/>
              <a:gd name="connsiteY4" fmla="*/ 10019 h 10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1" h="10019">
                <a:moveTo>
                  <a:pt x="10041" y="10019"/>
                </a:moveTo>
                <a:lnTo>
                  <a:pt x="1248" y="0"/>
                </a:lnTo>
                <a:lnTo>
                  <a:pt x="0" y="0"/>
                </a:lnTo>
                <a:lnTo>
                  <a:pt x="8752" y="10000"/>
                </a:lnTo>
                <a:lnTo>
                  <a:pt x="10041" y="10019"/>
                </a:lnTo>
                <a:close/>
              </a:path>
            </a:pathLst>
          </a:custGeom>
          <a:solidFill>
            <a:srgbClr val="FF5A49"/>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9" name="Freeform 10">
            <a:extLst>
              <a:ext uri="{FF2B5EF4-FFF2-40B4-BE49-F238E27FC236}">
                <a16:creationId xmlns:a16="http://schemas.microsoft.com/office/drawing/2014/main" xmlns="" id="{BF39D0AD-28EB-486A-8BC0-C7122630E926}"/>
              </a:ext>
            </a:extLst>
          </p:cNvPr>
          <p:cNvSpPr>
            <a:spLocks/>
          </p:cNvSpPr>
          <p:nvPr/>
        </p:nvSpPr>
        <p:spPr bwMode="auto">
          <a:xfrm rot="21045891" flipH="1">
            <a:off x="4284308" y="-48776"/>
            <a:ext cx="1640589" cy="3089499"/>
          </a:xfrm>
          <a:custGeom>
            <a:avLst/>
            <a:gdLst>
              <a:gd name="T0" fmla="*/ 1131 w 1131"/>
              <a:gd name="T1" fmla="*/ 1745 h 1745"/>
              <a:gd name="T2" fmla="*/ 377 w 1131"/>
              <a:gd name="T3" fmla="*/ 0 h 1745"/>
              <a:gd name="T4" fmla="*/ 0 w 1131"/>
              <a:gd name="T5" fmla="*/ 0 h 1745"/>
              <a:gd name="T6" fmla="*/ 754 w 1131"/>
              <a:gd name="T7" fmla="*/ 1745 h 1745"/>
              <a:gd name="T8" fmla="*/ 1131 w 1131"/>
              <a:gd name="T9" fmla="*/ 1745 h 1745"/>
            </a:gdLst>
            <a:ahLst/>
            <a:cxnLst>
              <a:cxn ang="0">
                <a:pos x="T0" y="T1"/>
              </a:cxn>
              <a:cxn ang="0">
                <a:pos x="T2" y="T3"/>
              </a:cxn>
              <a:cxn ang="0">
                <a:pos x="T4" y="T5"/>
              </a:cxn>
              <a:cxn ang="0">
                <a:pos x="T6" y="T7"/>
              </a:cxn>
              <a:cxn ang="0">
                <a:pos x="T8" y="T9"/>
              </a:cxn>
            </a:cxnLst>
            <a:rect l="0" t="0" r="r" b="b"/>
            <a:pathLst>
              <a:path w="1131" h="1745">
                <a:moveTo>
                  <a:pt x="1131" y="1745"/>
                </a:moveTo>
                <a:lnTo>
                  <a:pt x="377" y="0"/>
                </a:lnTo>
                <a:lnTo>
                  <a:pt x="0" y="0"/>
                </a:lnTo>
                <a:lnTo>
                  <a:pt x="754" y="1745"/>
                </a:lnTo>
                <a:lnTo>
                  <a:pt x="1131" y="1745"/>
                </a:lnTo>
                <a:close/>
              </a:path>
            </a:pathLst>
          </a:custGeom>
          <a:solidFill>
            <a:srgbClr val="003466"/>
          </a:solidFill>
          <a:ln>
            <a:noFill/>
          </a:ln>
          <a:effectLst>
            <a:outerShdw blurRad="508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1" name="Freeform 13">
            <a:extLst>
              <a:ext uri="{FF2B5EF4-FFF2-40B4-BE49-F238E27FC236}">
                <a16:creationId xmlns:a16="http://schemas.microsoft.com/office/drawing/2014/main" xmlns="" id="{61E2187E-39F4-4FF1-9920-838EF8870278}"/>
              </a:ext>
            </a:extLst>
          </p:cNvPr>
          <p:cNvSpPr>
            <a:spLocks/>
          </p:cNvSpPr>
          <p:nvPr/>
        </p:nvSpPr>
        <p:spPr bwMode="auto">
          <a:xfrm flipH="1">
            <a:off x="10741399" y="5208970"/>
            <a:ext cx="613421" cy="1364346"/>
          </a:xfrm>
          <a:custGeom>
            <a:avLst/>
            <a:gdLst>
              <a:gd name="T0" fmla="*/ 391 w 391"/>
              <a:gd name="T1" fmla="*/ 808 h 808"/>
              <a:gd name="T2" fmla="*/ 44 w 391"/>
              <a:gd name="T3" fmla="*/ 0 h 808"/>
              <a:gd name="T4" fmla="*/ 0 w 391"/>
              <a:gd name="T5" fmla="*/ 0 h 808"/>
              <a:gd name="T6" fmla="*/ 348 w 391"/>
              <a:gd name="T7" fmla="*/ 808 h 808"/>
              <a:gd name="T8" fmla="*/ 391 w 391"/>
              <a:gd name="T9" fmla="*/ 808 h 808"/>
            </a:gdLst>
            <a:ahLst/>
            <a:cxnLst>
              <a:cxn ang="0">
                <a:pos x="T0" y="T1"/>
              </a:cxn>
              <a:cxn ang="0">
                <a:pos x="T2" y="T3"/>
              </a:cxn>
              <a:cxn ang="0">
                <a:pos x="T4" y="T5"/>
              </a:cxn>
              <a:cxn ang="0">
                <a:pos x="T6" y="T7"/>
              </a:cxn>
              <a:cxn ang="0">
                <a:pos x="T8" y="T9"/>
              </a:cxn>
            </a:cxnLst>
            <a:rect l="0" t="0" r="r" b="b"/>
            <a:pathLst>
              <a:path w="391" h="808">
                <a:moveTo>
                  <a:pt x="391" y="808"/>
                </a:moveTo>
                <a:lnTo>
                  <a:pt x="44" y="0"/>
                </a:lnTo>
                <a:lnTo>
                  <a:pt x="0" y="0"/>
                </a:lnTo>
                <a:lnTo>
                  <a:pt x="348" y="808"/>
                </a:lnTo>
                <a:lnTo>
                  <a:pt x="391" y="808"/>
                </a:lnTo>
                <a:close/>
              </a:path>
            </a:pathLst>
          </a:custGeom>
          <a:solidFill>
            <a:srgbClr val="FF5A49"/>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2" name="Freeform 14">
            <a:extLst>
              <a:ext uri="{FF2B5EF4-FFF2-40B4-BE49-F238E27FC236}">
                <a16:creationId xmlns:a16="http://schemas.microsoft.com/office/drawing/2014/main" xmlns="" id="{FBEE32BC-4F82-412E-ACE2-9C1E3B315274}"/>
              </a:ext>
            </a:extLst>
          </p:cNvPr>
          <p:cNvSpPr>
            <a:spLocks/>
          </p:cNvSpPr>
          <p:nvPr/>
        </p:nvSpPr>
        <p:spPr bwMode="auto">
          <a:xfrm flipH="1">
            <a:off x="10693386" y="4694168"/>
            <a:ext cx="731579" cy="1196975"/>
          </a:xfrm>
          <a:custGeom>
            <a:avLst/>
            <a:gdLst>
              <a:gd name="T0" fmla="*/ 488 w 488"/>
              <a:gd name="T1" fmla="*/ 754 h 754"/>
              <a:gd name="T2" fmla="*/ 163 w 488"/>
              <a:gd name="T3" fmla="*/ 0 h 754"/>
              <a:gd name="T4" fmla="*/ 0 w 488"/>
              <a:gd name="T5" fmla="*/ 0 h 754"/>
              <a:gd name="T6" fmla="*/ 325 w 488"/>
              <a:gd name="T7" fmla="*/ 754 h 754"/>
              <a:gd name="T8" fmla="*/ 488 w 488"/>
              <a:gd name="T9" fmla="*/ 754 h 754"/>
            </a:gdLst>
            <a:ahLst/>
            <a:cxnLst>
              <a:cxn ang="0">
                <a:pos x="T0" y="T1"/>
              </a:cxn>
              <a:cxn ang="0">
                <a:pos x="T2" y="T3"/>
              </a:cxn>
              <a:cxn ang="0">
                <a:pos x="T4" y="T5"/>
              </a:cxn>
              <a:cxn ang="0">
                <a:pos x="T6" y="T7"/>
              </a:cxn>
              <a:cxn ang="0">
                <a:pos x="T8" y="T9"/>
              </a:cxn>
            </a:cxnLst>
            <a:rect l="0" t="0" r="r" b="b"/>
            <a:pathLst>
              <a:path w="488" h="754">
                <a:moveTo>
                  <a:pt x="488" y="754"/>
                </a:moveTo>
                <a:lnTo>
                  <a:pt x="163" y="0"/>
                </a:lnTo>
                <a:lnTo>
                  <a:pt x="0" y="0"/>
                </a:lnTo>
                <a:lnTo>
                  <a:pt x="325" y="754"/>
                </a:lnTo>
                <a:lnTo>
                  <a:pt x="488" y="754"/>
                </a:lnTo>
                <a:close/>
              </a:path>
            </a:pathLst>
          </a:custGeom>
          <a:solidFill>
            <a:srgbClr val="55A3D3"/>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3" name="Freeform 15">
            <a:extLst>
              <a:ext uri="{FF2B5EF4-FFF2-40B4-BE49-F238E27FC236}">
                <a16:creationId xmlns:a16="http://schemas.microsoft.com/office/drawing/2014/main" xmlns="" id="{645857B8-FB10-4191-A21D-754F8F6CD000}"/>
              </a:ext>
            </a:extLst>
          </p:cNvPr>
          <p:cNvSpPr>
            <a:spLocks/>
          </p:cNvSpPr>
          <p:nvPr/>
        </p:nvSpPr>
        <p:spPr bwMode="auto">
          <a:xfrm flipH="1">
            <a:off x="11382460" y="5840795"/>
            <a:ext cx="817030" cy="1003300"/>
          </a:xfrm>
          <a:custGeom>
            <a:avLst/>
            <a:gdLst>
              <a:gd name="T0" fmla="*/ 545 w 545"/>
              <a:gd name="T1" fmla="*/ 632 h 632"/>
              <a:gd name="T2" fmla="*/ 271 w 545"/>
              <a:gd name="T3" fmla="*/ 0 h 632"/>
              <a:gd name="T4" fmla="*/ 0 w 545"/>
              <a:gd name="T5" fmla="*/ 0 h 632"/>
              <a:gd name="T6" fmla="*/ 271 w 545"/>
              <a:gd name="T7" fmla="*/ 632 h 632"/>
              <a:gd name="T8" fmla="*/ 545 w 545"/>
              <a:gd name="T9" fmla="*/ 632 h 632"/>
            </a:gdLst>
            <a:ahLst/>
            <a:cxnLst>
              <a:cxn ang="0">
                <a:pos x="T0" y="T1"/>
              </a:cxn>
              <a:cxn ang="0">
                <a:pos x="T2" y="T3"/>
              </a:cxn>
              <a:cxn ang="0">
                <a:pos x="T4" y="T5"/>
              </a:cxn>
              <a:cxn ang="0">
                <a:pos x="T6" y="T7"/>
              </a:cxn>
              <a:cxn ang="0">
                <a:pos x="T8" y="T9"/>
              </a:cxn>
            </a:cxnLst>
            <a:rect l="0" t="0" r="r" b="b"/>
            <a:pathLst>
              <a:path w="545" h="632">
                <a:moveTo>
                  <a:pt x="545" y="632"/>
                </a:moveTo>
                <a:lnTo>
                  <a:pt x="271" y="0"/>
                </a:lnTo>
                <a:lnTo>
                  <a:pt x="0" y="0"/>
                </a:lnTo>
                <a:lnTo>
                  <a:pt x="271" y="632"/>
                </a:lnTo>
                <a:lnTo>
                  <a:pt x="545" y="632"/>
                </a:ln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4" name="Freeform 16">
            <a:extLst>
              <a:ext uri="{FF2B5EF4-FFF2-40B4-BE49-F238E27FC236}">
                <a16:creationId xmlns:a16="http://schemas.microsoft.com/office/drawing/2014/main" xmlns="" id="{073ACDB7-F5EA-45C1-A76F-4DDD96634150}"/>
              </a:ext>
            </a:extLst>
          </p:cNvPr>
          <p:cNvSpPr>
            <a:spLocks/>
          </p:cNvSpPr>
          <p:nvPr/>
        </p:nvSpPr>
        <p:spPr bwMode="auto">
          <a:xfrm flipH="1">
            <a:off x="10864585" y="5850320"/>
            <a:ext cx="719586" cy="1004888"/>
          </a:xfrm>
          <a:custGeom>
            <a:avLst/>
            <a:gdLst>
              <a:gd name="T0" fmla="*/ 480 w 480"/>
              <a:gd name="T1" fmla="*/ 633 h 633"/>
              <a:gd name="T2" fmla="*/ 209 w 480"/>
              <a:gd name="T3" fmla="*/ 0 h 633"/>
              <a:gd name="T4" fmla="*/ 0 w 480"/>
              <a:gd name="T5" fmla="*/ 0 h 633"/>
              <a:gd name="T6" fmla="*/ 271 w 480"/>
              <a:gd name="T7" fmla="*/ 633 h 633"/>
              <a:gd name="T8" fmla="*/ 480 w 480"/>
              <a:gd name="T9" fmla="*/ 633 h 633"/>
            </a:gdLst>
            <a:ahLst/>
            <a:cxnLst>
              <a:cxn ang="0">
                <a:pos x="T0" y="T1"/>
              </a:cxn>
              <a:cxn ang="0">
                <a:pos x="T2" y="T3"/>
              </a:cxn>
              <a:cxn ang="0">
                <a:pos x="T4" y="T5"/>
              </a:cxn>
              <a:cxn ang="0">
                <a:pos x="T6" y="T7"/>
              </a:cxn>
              <a:cxn ang="0">
                <a:pos x="T8" y="T9"/>
              </a:cxn>
            </a:cxnLst>
            <a:rect l="0" t="0" r="r" b="b"/>
            <a:pathLst>
              <a:path w="480" h="633">
                <a:moveTo>
                  <a:pt x="480" y="633"/>
                </a:moveTo>
                <a:lnTo>
                  <a:pt x="209" y="0"/>
                </a:lnTo>
                <a:lnTo>
                  <a:pt x="0" y="0"/>
                </a:lnTo>
                <a:lnTo>
                  <a:pt x="271" y="633"/>
                </a:lnTo>
                <a:lnTo>
                  <a:pt x="480" y="633"/>
                </a:lnTo>
                <a:close/>
              </a:path>
            </a:pathLst>
          </a:custGeom>
          <a:solidFill>
            <a:srgbClr val="55A3D3"/>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7" name="Freeform 10">
            <a:extLst>
              <a:ext uri="{FF2B5EF4-FFF2-40B4-BE49-F238E27FC236}">
                <a16:creationId xmlns:a16="http://schemas.microsoft.com/office/drawing/2014/main" xmlns="" id="{B380B671-12FF-4058-88C6-2A51DC96E0BD}"/>
              </a:ext>
            </a:extLst>
          </p:cNvPr>
          <p:cNvSpPr>
            <a:spLocks/>
          </p:cNvSpPr>
          <p:nvPr/>
        </p:nvSpPr>
        <p:spPr bwMode="auto">
          <a:xfrm rot="20470752" flipH="1">
            <a:off x="3444717" y="4655881"/>
            <a:ext cx="2060599" cy="2169803"/>
          </a:xfrm>
          <a:custGeom>
            <a:avLst/>
            <a:gdLst>
              <a:gd name="T0" fmla="*/ 1131 w 1131"/>
              <a:gd name="T1" fmla="*/ 1745 h 1745"/>
              <a:gd name="T2" fmla="*/ 377 w 1131"/>
              <a:gd name="T3" fmla="*/ 0 h 1745"/>
              <a:gd name="T4" fmla="*/ 0 w 1131"/>
              <a:gd name="T5" fmla="*/ 0 h 1745"/>
              <a:gd name="T6" fmla="*/ 754 w 1131"/>
              <a:gd name="T7" fmla="*/ 1745 h 1745"/>
              <a:gd name="T8" fmla="*/ 1131 w 1131"/>
              <a:gd name="T9" fmla="*/ 1745 h 1745"/>
            </a:gdLst>
            <a:ahLst/>
            <a:cxnLst>
              <a:cxn ang="0">
                <a:pos x="T0" y="T1"/>
              </a:cxn>
              <a:cxn ang="0">
                <a:pos x="T2" y="T3"/>
              </a:cxn>
              <a:cxn ang="0">
                <a:pos x="T4" y="T5"/>
              </a:cxn>
              <a:cxn ang="0">
                <a:pos x="T6" y="T7"/>
              </a:cxn>
              <a:cxn ang="0">
                <a:pos x="T8" y="T9"/>
              </a:cxn>
            </a:cxnLst>
            <a:rect l="0" t="0" r="r" b="b"/>
            <a:pathLst>
              <a:path w="1131" h="1745">
                <a:moveTo>
                  <a:pt x="1131" y="1745"/>
                </a:moveTo>
                <a:lnTo>
                  <a:pt x="377" y="0"/>
                </a:lnTo>
                <a:lnTo>
                  <a:pt x="0" y="0"/>
                </a:lnTo>
                <a:lnTo>
                  <a:pt x="754" y="1745"/>
                </a:lnTo>
                <a:lnTo>
                  <a:pt x="1131" y="1745"/>
                </a:lnTo>
                <a:close/>
              </a:path>
            </a:pathLst>
          </a:custGeom>
          <a:solidFill>
            <a:srgbClr val="003466"/>
          </a:solidFill>
          <a:ln>
            <a:noFill/>
          </a:ln>
          <a:effectLst>
            <a:outerShdw blurRad="50800" dist="381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cs typeface="+mn-ea"/>
              <a:sym typeface="+mn-lt"/>
            </a:endParaRPr>
          </a:p>
        </p:txBody>
      </p:sp>
      <p:sp>
        <p:nvSpPr>
          <p:cNvPr id="18" name="文本框 12">
            <a:extLst>
              <a:ext uri="{FF2B5EF4-FFF2-40B4-BE49-F238E27FC236}">
                <a16:creationId xmlns:a16="http://schemas.microsoft.com/office/drawing/2014/main" xmlns="" id="{88161F9D-A831-4CAD-9FAE-45AFF9004143}"/>
              </a:ext>
            </a:extLst>
          </p:cNvPr>
          <p:cNvSpPr txBox="1"/>
          <p:nvPr/>
        </p:nvSpPr>
        <p:spPr>
          <a:xfrm>
            <a:off x="5966656" y="1720072"/>
            <a:ext cx="5799746" cy="110799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6600" b="1" dirty="0">
                <a:solidFill>
                  <a:schemeClr val="accent1">
                    <a:lumMod val="50000"/>
                  </a:schemeClr>
                </a:solidFill>
                <a:cs typeface="+mn-ea"/>
                <a:sym typeface="+mn-lt"/>
              </a:rPr>
              <a:t>感谢观看！</a:t>
            </a:r>
          </a:p>
        </p:txBody>
      </p:sp>
      <p:sp>
        <p:nvSpPr>
          <p:cNvPr id="19" name="文本框 13">
            <a:extLst>
              <a:ext uri="{FF2B5EF4-FFF2-40B4-BE49-F238E27FC236}">
                <a16:creationId xmlns:a16="http://schemas.microsoft.com/office/drawing/2014/main" xmlns="" id="{0E95D5E2-AE16-4A86-8F6B-04376EEC26AE}"/>
              </a:ext>
            </a:extLst>
          </p:cNvPr>
          <p:cNvSpPr txBox="1"/>
          <p:nvPr/>
        </p:nvSpPr>
        <p:spPr>
          <a:xfrm>
            <a:off x="6096000" y="3483740"/>
            <a:ext cx="4966552"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accent1">
                    <a:lumMod val="50000"/>
                  </a:schemeClr>
                </a:solidFill>
                <a:cs typeface="+mn-ea"/>
                <a:sym typeface="+mn-lt"/>
              </a:rPr>
              <a:t>成本管理培训</a:t>
            </a:r>
            <a:r>
              <a:rPr lang="en-US" altLang="zh-CN" sz="1600" dirty="0">
                <a:solidFill>
                  <a:schemeClr val="accent1">
                    <a:lumMod val="50000"/>
                  </a:schemeClr>
                </a:solidFill>
                <a:cs typeface="+mn-ea"/>
                <a:sym typeface="+mn-lt"/>
              </a:rPr>
              <a:t>——</a:t>
            </a:r>
            <a:r>
              <a:rPr lang="zh-CN" altLang="en-US" sz="1600" dirty="0">
                <a:solidFill>
                  <a:schemeClr val="accent1">
                    <a:lumMod val="50000"/>
                  </a:schemeClr>
                </a:solidFill>
                <a:cs typeface="+mn-ea"/>
                <a:sym typeface="+mn-lt"/>
              </a:rPr>
              <a:t>成本分析与报告</a:t>
            </a:r>
          </a:p>
        </p:txBody>
      </p:sp>
      <p:cxnSp>
        <p:nvCxnSpPr>
          <p:cNvPr id="20" name="直接连接符 19">
            <a:extLst>
              <a:ext uri="{FF2B5EF4-FFF2-40B4-BE49-F238E27FC236}">
                <a16:creationId xmlns:a16="http://schemas.microsoft.com/office/drawing/2014/main" xmlns="" id="{31552AED-E5ED-4D31-B757-B916F9D4CF98}"/>
              </a:ext>
            </a:extLst>
          </p:cNvPr>
          <p:cNvCxnSpPr>
            <a:cxnSpLocks/>
          </p:cNvCxnSpPr>
          <p:nvPr/>
        </p:nvCxnSpPr>
        <p:spPr>
          <a:xfrm>
            <a:off x="6144709" y="3852834"/>
            <a:ext cx="3631058" cy="0"/>
          </a:xfrm>
          <a:prstGeom prst="line">
            <a:avLst/>
          </a:prstGeom>
          <a:ln>
            <a:solidFill>
              <a:srgbClr val="59707A"/>
            </a:solidFill>
          </a:ln>
        </p:spPr>
        <p:style>
          <a:lnRef idx="1">
            <a:schemeClr val="accent1"/>
          </a:lnRef>
          <a:fillRef idx="0">
            <a:schemeClr val="accent1"/>
          </a:fillRef>
          <a:effectRef idx="0">
            <a:schemeClr val="accent1"/>
          </a:effectRef>
          <a:fontRef idx="minor">
            <a:schemeClr val="tx1"/>
          </a:fontRef>
        </p:style>
      </p:cxnSp>
      <p:sp>
        <p:nvSpPr>
          <p:cNvPr id="21" name="文本框 15">
            <a:extLst>
              <a:ext uri="{FF2B5EF4-FFF2-40B4-BE49-F238E27FC236}">
                <a16:creationId xmlns:a16="http://schemas.microsoft.com/office/drawing/2014/main" xmlns="" id="{CD6E7B29-0ED3-4FD0-9655-A5954EA93A53}"/>
              </a:ext>
            </a:extLst>
          </p:cNvPr>
          <p:cNvSpPr txBox="1"/>
          <p:nvPr/>
        </p:nvSpPr>
        <p:spPr>
          <a:xfrm>
            <a:off x="6056124" y="4019704"/>
            <a:ext cx="4909280" cy="30777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accent1">
                    <a:lumMod val="50000"/>
                  </a:schemeClr>
                </a:solidFill>
                <a:cs typeface="+mn-ea"/>
                <a:sym typeface="+mn-lt"/>
              </a:rPr>
              <a:t>适用于财务、出纳培训；财务机构培训</a:t>
            </a:r>
            <a:r>
              <a:rPr lang="en-US" altLang="zh-CN" sz="1400" dirty="0">
                <a:solidFill>
                  <a:schemeClr val="accent1">
                    <a:lumMod val="50000"/>
                  </a:schemeClr>
                </a:solidFill>
                <a:cs typeface="+mn-ea"/>
                <a:sym typeface="+mn-lt"/>
              </a:rPr>
              <a:t>PPT</a:t>
            </a:r>
            <a:r>
              <a:rPr lang="zh-CN" altLang="en-US" sz="1400" dirty="0">
                <a:solidFill>
                  <a:schemeClr val="accent1">
                    <a:lumMod val="50000"/>
                  </a:schemeClr>
                </a:solidFill>
                <a:cs typeface="+mn-ea"/>
                <a:sym typeface="+mn-lt"/>
              </a:rPr>
              <a:t>模板</a:t>
            </a:r>
          </a:p>
        </p:txBody>
      </p:sp>
      <p:sp>
        <p:nvSpPr>
          <p:cNvPr id="22" name="文本框 16">
            <a:extLst>
              <a:ext uri="{FF2B5EF4-FFF2-40B4-BE49-F238E27FC236}">
                <a16:creationId xmlns:a16="http://schemas.microsoft.com/office/drawing/2014/main" xmlns="" id="{3AA71262-035F-4713-98FB-A10F098347E5}"/>
              </a:ext>
            </a:extLst>
          </p:cNvPr>
          <p:cNvSpPr txBox="1"/>
          <p:nvPr/>
        </p:nvSpPr>
        <p:spPr>
          <a:xfrm>
            <a:off x="6017899" y="4589893"/>
            <a:ext cx="472350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accent1">
                    <a:lumMod val="50000"/>
                  </a:schemeClr>
                </a:solidFill>
                <a:cs typeface="+mn-ea"/>
                <a:sym typeface="+mn-lt"/>
              </a:rPr>
              <a:t>汇报人</a:t>
            </a:r>
            <a:r>
              <a:rPr lang="zh-CN" altLang="en-US" sz="2000" b="1" dirty="0" smtClean="0">
                <a:solidFill>
                  <a:schemeClr val="accent1">
                    <a:lumMod val="50000"/>
                  </a:schemeClr>
                </a:solidFill>
                <a:cs typeface="+mn-ea"/>
                <a:sym typeface="+mn-lt"/>
              </a:rPr>
              <a:t>：</a:t>
            </a:r>
            <a:r>
              <a:rPr lang="zh-CN" altLang="en-US" sz="2000" b="1" dirty="0">
                <a:solidFill>
                  <a:schemeClr val="accent1">
                    <a:lumMod val="50000"/>
                  </a:schemeClr>
                </a:solidFill>
                <a:cs typeface="+mn-ea"/>
                <a:sym typeface="+mn-lt"/>
              </a:rPr>
              <a:t>优品</a:t>
            </a:r>
            <a:r>
              <a:rPr lang="en-US" altLang="zh-CN" sz="2000" b="1" dirty="0" smtClean="0">
                <a:solidFill>
                  <a:schemeClr val="accent1">
                    <a:lumMod val="50000"/>
                  </a:schemeClr>
                </a:solidFill>
                <a:cs typeface="+mn-ea"/>
                <a:sym typeface="+mn-lt"/>
              </a:rPr>
              <a:t>PPT</a:t>
            </a:r>
            <a:r>
              <a:rPr lang="zh-CN" altLang="en-US" sz="2000" b="1" dirty="0" smtClean="0">
                <a:solidFill>
                  <a:schemeClr val="accent1">
                    <a:lumMod val="50000"/>
                  </a:schemeClr>
                </a:solidFill>
                <a:cs typeface="+mn-ea"/>
                <a:sym typeface="+mn-lt"/>
              </a:rPr>
              <a:t>     时</a:t>
            </a:r>
            <a:r>
              <a:rPr lang="zh-CN" altLang="en-US" sz="2000" b="1" dirty="0">
                <a:solidFill>
                  <a:schemeClr val="accent1">
                    <a:lumMod val="50000"/>
                  </a:schemeClr>
                </a:solidFill>
                <a:cs typeface="+mn-ea"/>
                <a:sym typeface="+mn-lt"/>
              </a:rPr>
              <a:t>间：</a:t>
            </a:r>
            <a:r>
              <a:rPr lang="en-US" altLang="zh-CN" sz="2000" b="1" dirty="0" smtClean="0">
                <a:solidFill>
                  <a:schemeClr val="accent1">
                    <a:lumMod val="50000"/>
                  </a:schemeClr>
                </a:solidFill>
                <a:cs typeface="+mn-ea"/>
                <a:sym typeface="+mn-lt"/>
              </a:rPr>
              <a:t>20XX</a:t>
            </a:r>
            <a:r>
              <a:rPr lang="zh-CN" altLang="en-US" sz="2000" b="1" dirty="0" smtClean="0">
                <a:solidFill>
                  <a:schemeClr val="accent1">
                    <a:lumMod val="50000"/>
                  </a:schemeClr>
                </a:solidFill>
                <a:cs typeface="+mn-ea"/>
                <a:sym typeface="+mn-lt"/>
              </a:rPr>
              <a:t>年</a:t>
            </a:r>
            <a:endParaRPr lang="zh-CN" altLang="en-US" sz="2000" b="1" dirty="0">
              <a:solidFill>
                <a:schemeClr val="accent1">
                  <a:lumMod val="50000"/>
                </a:schemeClr>
              </a:solidFill>
              <a:cs typeface="+mn-ea"/>
              <a:sym typeface="+mn-lt"/>
            </a:endParaRPr>
          </a:p>
        </p:txBody>
      </p:sp>
      <p:sp>
        <p:nvSpPr>
          <p:cNvPr id="25" name="文本框 24">
            <a:extLst>
              <a:ext uri="{FF2B5EF4-FFF2-40B4-BE49-F238E27FC236}">
                <a16:creationId xmlns:a16="http://schemas.microsoft.com/office/drawing/2014/main" xmlns="" id="{85788179-BE4E-4D46-ADD7-55D248251B2A}"/>
              </a:ext>
            </a:extLst>
          </p:cNvPr>
          <p:cNvSpPr txBox="1"/>
          <p:nvPr/>
        </p:nvSpPr>
        <p:spPr>
          <a:xfrm>
            <a:off x="10693386" y="232787"/>
            <a:ext cx="1296610" cy="523220"/>
          </a:xfrm>
          <a:prstGeom prst="rect">
            <a:avLst/>
          </a:prstGeom>
          <a:noFill/>
        </p:spPr>
        <p:txBody>
          <a:bodyPr wrap="square" rtlCol="0">
            <a:spAutoFit/>
          </a:bodyPr>
          <a:lstStyle>
            <a:defPPr>
              <a:defRPr lang="zh-CN"/>
            </a:defPPr>
            <a:lvl1pPr>
              <a:defRPr sz="2800">
                <a:solidFill>
                  <a:srgbClr val="395B77"/>
                </a:solidFill>
                <a:cs typeface="+mn-ea"/>
              </a:defRPr>
            </a:lvl1pPr>
          </a:lstStyle>
          <a:p>
            <a:r>
              <a:rPr lang="en-US" altLang="zh-CN" dirty="0">
                <a:sym typeface="+mn-lt"/>
              </a:rPr>
              <a:t>LOGO</a:t>
            </a:r>
            <a:endParaRPr lang="zh-CN" altLang="en-US" dirty="0">
              <a:sym typeface="+mn-lt"/>
            </a:endParaRPr>
          </a:p>
        </p:txBody>
      </p:sp>
    </p:spTree>
    <p:extLst>
      <p:ext uri="{BB962C8B-B14F-4D97-AF65-F5344CB8AC3E}">
        <p14:creationId xmlns:p14="http://schemas.microsoft.com/office/powerpoint/2010/main" val="3948669281"/>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1000"/>
                                        <p:tgtEl>
                                          <p:spTgt spid="2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1000"/>
                                        <p:tgtEl>
                                          <p:spTgt spid="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1000"/>
                                        <p:tgtEl>
                                          <p:spTgt spid="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1000"/>
                                        <p:tgtEl>
                                          <p:spTgt spid="17"/>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arn(inVertical)">
                                      <p:cBhvr>
                                        <p:cTn id="23" dur="1000"/>
                                        <p:tgtEl>
                                          <p:spTgt spid="11"/>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1000"/>
                                        <p:tgtEl>
                                          <p:spTgt spid="12"/>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1000"/>
                                        <p:tgtEl>
                                          <p:spTgt spid="14"/>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arn(inVertical)">
                                      <p:cBhvr>
                                        <p:cTn id="32" dur="1000"/>
                                        <p:tgtEl>
                                          <p:spTgt spid="13"/>
                                        </p:tgtEl>
                                      </p:cBhvr>
                                    </p:animEffect>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fltVal val="0"/>
                                          </p:val>
                                        </p:tav>
                                        <p:tav tm="100000">
                                          <p:val>
                                            <p:strVal val="#ppt_w"/>
                                          </p:val>
                                        </p:tav>
                                      </p:tavLst>
                                    </p:anim>
                                    <p:anim calcmode="lin" valueType="num">
                                      <p:cBhvr>
                                        <p:cTn id="37" dur="1000" fill="hold"/>
                                        <p:tgtEl>
                                          <p:spTgt spid="18"/>
                                        </p:tgtEl>
                                        <p:attrNameLst>
                                          <p:attrName>ppt_h</p:attrName>
                                        </p:attrNameLst>
                                      </p:cBhvr>
                                      <p:tavLst>
                                        <p:tav tm="0">
                                          <p:val>
                                            <p:fltVal val="0"/>
                                          </p:val>
                                        </p:tav>
                                        <p:tav tm="100000">
                                          <p:val>
                                            <p:strVal val="#ppt_h"/>
                                          </p:val>
                                        </p:tav>
                                      </p:tavLst>
                                    </p:anim>
                                    <p:animEffect transition="in" filter="fade">
                                      <p:cBhvr>
                                        <p:cTn id="38" dur="1000"/>
                                        <p:tgtEl>
                                          <p:spTgt spid="18"/>
                                        </p:tgtEl>
                                      </p:cBhvr>
                                    </p:animEffect>
                                  </p:childTnLst>
                                </p:cTn>
                              </p:par>
                            </p:childTnLst>
                          </p:cTn>
                        </p:par>
                        <p:par>
                          <p:cTn id="39" fill="hold">
                            <p:stCondLst>
                              <p:cond delay="3000"/>
                            </p:stCondLst>
                            <p:childTnLst>
                              <p:par>
                                <p:cTn id="40" presetID="42" presetClass="entr" presetSubtype="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1000"/>
                                        <p:tgtEl>
                                          <p:spTgt spid="22"/>
                                        </p:tgtEl>
                                      </p:cBhvr>
                                    </p:animEffect>
                                    <p:anim calcmode="lin" valueType="num">
                                      <p:cBhvr>
                                        <p:cTn id="59" dur="1000" fill="hold"/>
                                        <p:tgtEl>
                                          <p:spTgt spid="22"/>
                                        </p:tgtEl>
                                        <p:attrNameLst>
                                          <p:attrName>ppt_x</p:attrName>
                                        </p:attrNameLst>
                                      </p:cBhvr>
                                      <p:tavLst>
                                        <p:tav tm="0">
                                          <p:val>
                                            <p:strVal val="#ppt_x"/>
                                          </p:val>
                                        </p:tav>
                                        <p:tav tm="100000">
                                          <p:val>
                                            <p:strVal val="#ppt_x"/>
                                          </p:val>
                                        </p:tav>
                                      </p:tavLst>
                                    </p:anim>
                                    <p:anim calcmode="lin" valueType="num">
                                      <p:cBhvr>
                                        <p:cTn id="6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1" grpId="0" animBg="1"/>
      <p:bldP spid="12" grpId="0" animBg="1"/>
      <p:bldP spid="13" grpId="0" animBg="1"/>
      <p:bldP spid="14" grpId="0" animBg="1"/>
      <p:bldP spid="17" grpId="0" animBg="1"/>
      <p:bldP spid="18" grpId="0"/>
      <p:bldP spid="19" grpId="0"/>
      <p:bldP spid="21" grpId="0"/>
      <p:bldP spid="22"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4881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8000"/>
            <a:lum/>
          </a:blip>
          <a:srcRect/>
          <a:tile tx="-508000" ty="-1149350" sx="50000" sy="58000" flip="none" algn="tl"/>
        </a:blipFill>
        <a:effectLst/>
      </p:bgPr>
    </p:bg>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48972559-FB2E-4AB6-9F18-F201A57CC939}"/>
              </a:ext>
            </a:extLst>
          </p:cNvPr>
          <p:cNvGrpSpPr/>
          <p:nvPr/>
        </p:nvGrpSpPr>
        <p:grpSpPr>
          <a:xfrm>
            <a:off x="0" y="2202440"/>
            <a:ext cx="12192000" cy="2419703"/>
            <a:chOff x="170694" y="177982"/>
            <a:chExt cx="3936004" cy="781165"/>
          </a:xfrm>
        </p:grpSpPr>
        <p:sp>
          <p:nvSpPr>
            <p:cNvPr id="5" name="等腰三角形 4">
              <a:extLst>
                <a:ext uri="{FF2B5EF4-FFF2-40B4-BE49-F238E27FC236}">
                  <a16:creationId xmlns:a16="http://schemas.microsoft.com/office/drawing/2014/main" xmlns="" id="{FB8F40FD-AF8B-4AF6-B35D-17D08E823F21}"/>
                </a:ext>
              </a:extLst>
            </p:cNvPr>
            <p:cNvSpPr/>
            <p:nvPr/>
          </p:nvSpPr>
          <p:spPr>
            <a:xfrm>
              <a:off x="1233863" y="177982"/>
              <a:ext cx="355284" cy="356514"/>
            </a:xfrm>
            <a:prstGeom prst="triangle">
              <a:avLst/>
            </a:prstGeom>
            <a:solidFill>
              <a:srgbClr val="395B7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6" name="等腰三角形 5">
              <a:extLst>
                <a:ext uri="{FF2B5EF4-FFF2-40B4-BE49-F238E27FC236}">
                  <a16:creationId xmlns:a16="http://schemas.microsoft.com/office/drawing/2014/main" xmlns="" id="{93971E8E-93A9-4480-8271-B527509175BD}"/>
                </a:ext>
              </a:extLst>
            </p:cNvPr>
            <p:cNvSpPr/>
            <p:nvPr/>
          </p:nvSpPr>
          <p:spPr>
            <a:xfrm flipV="1">
              <a:off x="200258" y="602633"/>
              <a:ext cx="355284" cy="356514"/>
            </a:xfrm>
            <a:prstGeom prst="triangle">
              <a:avLst/>
            </a:prstGeom>
            <a:solidFill>
              <a:srgbClr val="395B7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7" name="矩形 6">
              <a:extLst>
                <a:ext uri="{FF2B5EF4-FFF2-40B4-BE49-F238E27FC236}">
                  <a16:creationId xmlns:a16="http://schemas.microsoft.com/office/drawing/2014/main" xmlns="" id="{EAEF7C2D-77F0-4B95-A4B9-2098CF1D0167}"/>
                </a:ext>
              </a:extLst>
            </p:cNvPr>
            <p:cNvSpPr/>
            <p:nvPr/>
          </p:nvSpPr>
          <p:spPr>
            <a:xfrm>
              <a:off x="170694" y="261768"/>
              <a:ext cx="3936004" cy="611981"/>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cs typeface="+mn-ea"/>
                <a:sym typeface="+mn-lt"/>
              </a:endParaRPr>
            </a:p>
          </p:txBody>
        </p:sp>
        <p:sp>
          <p:nvSpPr>
            <p:cNvPr id="8" name="平行四边形 7">
              <a:extLst>
                <a:ext uri="{FF2B5EF4-FFF2-40B4-BE49-F238E27FC236}">
                  <a16:creationId xmlns:a16="http://schemas.microsoft.com/office/drawing/2014/main" xmlns="" id="{BF1450AD-58F3-4E85-BD73-DE1842BD4E9D}"/>
                </a:ext>
              </a:extLst>
            </p:cNvPr>
            <p:cNvSpPr/>
            <p:nvPr/>
          </p:nvSpPr>
          <p:spPr>
            <a:xfrm>
              <a:off x="376965" y="178257"/>
              <a:ext cx="1036076" cy="779005"/>
            </a:xfrm>
            <a:prstGeom prst="parallelogram">
              <a:avLst>
                <a:gd name="adj" fmla="val 48207"/>
              </a:avLst>
            </a:prstGeom>
            <a:solidFill>
              <a:srgbClr val="73B3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9" name="文本框 6">
              <a:extLst>
                <a:ext uri="{FF2B5EF4-FFF2-40B4-BE49-F238E27FC236}">
                  <a16:creationId xmlns:a16="http://schemas.microsoft.com/office/drawing/2014/main" xmlns="" id="{7D515041-5D08-41D9-9062-7FFF33A405CC}"/>
                </a:ext>
              </a:extLst>
            </p:cNvPr>
            <p:cNvSpPr txBox="1"/>
            <p:nvPr/>
          </p:nvSpPr>
          <p:spPr>
            <a:xfrm>
              <a:off x="650907" y="284178"/>
              <a:ext cx="569115" cy="506741"/>
            </a:xfrm>
            <a:prstGeom prst="rect">
              <a:avLst/>
            </a:prstGeom>
            <a:noFill/>
          </p:spPr>
          <p:txBody>
            <a:bodyPr wrap="square" lIns="91440" tIns="45720" rIns="91440" bIns="45720" rtlCol="0">
              <a:spAutoFit/>
            </a:bodyPr>
            <a:lstStyle/>
            <a:p>
              <a:r>
                <a:rPr lang="en-US" altLang="zh-CN" sz="9600" dirty="0">
                  <a:solidFill>
                    <a:schemeClr val="bg1"/>
                  </a:solidFill>
                  <a:cs typeface="+mn-ea"/>
                  <a:sym typeface="+mn-lt"/>
                </a:rPr>
                <a:t>01</a:t>
              </a:r>
              <a:endParaRPr lang="zh-CN" altLang="en-US" sz="9600" dirty="0">
                <a:solidFill>
                  <a:schemeClr val="bg1"/>
                </a:solidFill>
                <a:cs typeface="+mn-ea"/>
                <a:sym typeface="+mn-lt"/>
              </a:endParaRPr>
            </a:p>
          </p:txBody>
        </p:sp>
      </p:grpSp>
      <p:sp>
        <p:nvSpPr>
          <p:cNvPr id="10" name="TextBox 48">
            <a:extLst>
              <a:ext uri="{FF2B5EF4-FFF2-40B4-BE49-F238E27FC236}">
                <a16:creationId xmlns:a16="http://schemas.microsoft.com/office/drawing/2014/main" xmlns="" id="{28F49242-211D-4328-A874-70DDBEE0513C}"/>
              </a:ext>
            </a:extLst>
          </p:cNvPr>
          <p:cNvSpPr txBox="1"/>
          <p:nvPr/>
        </p:nvSpPr>
        <p:spPr>
          <a:xfrm>
            <a:off x="3970635" y="2844229"/>
            <a:ext cx="6733877" cy="1107998"/>
          </a:xfrm>
          <a:prstGeom prst="rect">
            <a:avLst/>
          </a:prstGeom>
          <a:noFill/>
        </p:spPr>
        <p:txBody>
          <a:bodyPr wrap="square" lIns="91445" tIns="45721" rIns="91445" bIns="45721" rtlCol="0">
            <a:spAutoFit/>
          </a:bodyPr>
          <a:lstStyle/>
          <a:p>
            <a:r>
              <a:rPr lang="zh-CN" altLang="en-US" sz="6600" b="1" spc="600" dirty="0">
                <a:solidFill>
                  <a:schemeClr val="bg1"/>
                </a:solidFill>
                <a:cs typeface="+mn-ea"/>
                <a:sym typeface="+mn-lt"/>
              </a:rPr>
              <a:t>成本管理概述</a:t>
            </a:r>
          </a:p>
        </p:txBody>
      </p:sp>
      <p:grpSp>
        <p:nvGrpSpPr>
          <p:cNvPr id="12" name="组合 11">
            <a:extLst>
              <a:ext uri="{FF2B5EF4-FFF2-40B4-BE49-F238E27FC236}">
                <a16:creationId xmlns:a16="http://schemas.microsoft.com/office/drawing/2014/main" xmlns="" id="{BCC6D3BA-5ACD-49D6-BB01-74A63797AF53}"/>
              </a:ext>
            </a:extLst>
          </p:cNvPr>
          <p:cNvGrpSpPr/>
          <p:nvPr/>
        </p:nvGrpSpPr>
        <p:grpSpPr>
          <a:xfrm>
            <a:off x="7920203" y="1699760"/>
            <a:ext cx="576064" cy="577112"/>
            <a:chOff x="6084168" y="1274820"/>
            <a:chExt cx="432048" cy="432834"/>
          </a:xfrm>
        </p:grpSpPr>
        <p:sp>
          <p:nvSpPr>
            <p:cNvPr id="13" name="椭圆 22">
              <a:extLst>
                <a:ext uri="{FF2B5EF4-FFF2-40B4-BE49-F238E27FC236}">
                  <a16:creationId xmlns:a16="http://schemas.microsoft.com/office/drawing/2014/main" xmlns="" id="{8155D92F-F797-4AD1-AE75-4C2FFEE79674}"/>
                </a:ext>
              </a:extLst>
            </p:cNvPr>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4" name="Freeform 59">
              <a:extLst>
                <a:ext uri="{FF2B5EF4-FFF2-40B4-BE49-F238E27FC236}">
                  <a16:creationId xmlns:a16="http://schemas.microsoft.com/office/drawing/2014/main" xmlns="" id="{73580BD8-40C5-4FB0-B7B2-6AA59477265A}"/>
                </a:ext>
              </a:extLst>
            </p:cNvPr>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15" name="组合 14">
            <a:extLst>
              <a:ext uri="{FF2B5EF4-FFF2-40B4-BE49-F238E27FC236}">
                <a16:creationId xmlns:a16="http://schemas.microsoft.com/office/drawing/2014/main" xmlns="" id="{CB8C1DF3-D0C4-4C0B-9182-9FC14A1912DE}"/>
              </a:ext>
            </a:extLst>
          </p:cNvPr>
          <p:cNvGrpSpPr/>
          <p:nvPr/>
        </p:nvGrpSpPr>
        <p:grpSpPr>
          <a:xfrm>
            <a:off x="6192011" y="1700284"/>
            <a:ext cx="576064" cy="576064"/>
            <a:chOff x="4788024" y="1275213"/>
            <a:chExt cx="432048" cy="432048"/>
          </a:xfrm>
        </p:grpSpPr>
        <p:sp>
          <p:nvSpPr>
            <p:cNvPr id="16" name="椭圆 65">
              <a:extLst>
                <a:ext uri="{FF2B5EF4-FFF2-40B4-BE49-F238E27FC236}">
                  <a16:creationId xmlns:a16="http://schemas.microsoft.com/office/drawing/2014/main" xmlns="" id="{0A2E7B9F-FF42-40E5-B519-CDBA208F6195}"/>
                </a:ext>
              </a:extLst>
            </p:cNvPr>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7" name="Freeform 110">
              <a:extLst>
                <a:ext uri="{FF2B5EF4-FFF2-40B4-BE49-F238E27FC236}">
                  <a16:creationId xmlns:a16="http://schemas.microsoft.com/office/drawing/2014/main" xmlns="" id="{9BD30E7C-3B95-49C0-BD7B-B8C3D32D4BDA}"/>
                </a:ext>
              </a:extLst>
            </p:cNvPr>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18" name="组合 17">
            <a:extLst>
              <a:ext uri="{FF2B5EF4-FFF2-40B4-BE49-F238E27FC236}">
                <a16:creationId xmlns:a16="http://schemas.microsoft.com/office/drawing/2014/main" xmlns="" id="{7C760738-532B-4BD6-8EFF-6E8C8A1C45C5}"/>
              </a:ext>
            </a:extLst>
          </p:cNvPr>
          <p:cNvGrpSpPr/>
          <p:nvPr/>
        </p:nvGrpSpPr>
        <p:grpSpPr>
          <a:xfrm>
            <a:off x="7056107" y="1699760"/>
            <a:ext cx="577111" cy="577112"/>
            <a:chOff x="5436096" y="1274820"/>
            <a:chExt cx="432833" cy="432834"/>
          </a:xfrm>
        </p:grpSpPr>
        <p:sp>
          <p:nvSpPr>
            <p:cNvPr id="19" name="椭圆 16">
              <a:extLst>
                <a:ext uri="{FF2B5EF4-FFF2-40B4-BE49-F238E27FC236}">
                  <a16:creationId xmlns:a16="http://schemas.microsoft.com/office/drawing/2014/main" xmlns="" id="{E24AA4C8-CCB6-4DC4-B882-D1EA78514A34}"/>
                </a:ext>
              </a:extLst>
            </p:cNvPr>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0" name="Freeform 16">
              <a:extLst>
                <a:ext uri="{FF2B5EF4-FFF2-40B4-BE49-F238E27FC236}">
                  <a16:creationId xmlns:a16="http://schemas.microsoft.com/office/drawing/2014/main" xmlns="" id="{486E1B57-2E33-41AE-BACA-3FE2D26E60A1}"/>
                </a:ext>
              </a:extLst>
            </p:cNvPr>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21" name="组合 20">
            <a:extLst>
              <a:ext uri="{FF2B5EF4-FFF2-40B4-BE49-F238E27FC236}">
                <a16:creationId xmlns:a16="http://schemas.microsoft.com/office/drawing/2014/main" xmlns="" id="{CD6190F4-9852-4CB5-8935-918567163590}"/>
              </a:ext>
            </a:extLst>
          </p:cNvPr>
          <p:cNvGrpSpPr/>
          <p:nvPr/>
        </p:nvGrpSpPr>
        <p:grpSpPr>
          <a:xfrm>
            <a:off x="4463819" y="1699760"/>
            <a:ext cx="577111" cy="577112"/>
            <a:chOff x="3491880" y="1274820"/>
            <a:chExt cx="432833" cy="432834"/>
          </a:xfrm>
        </p:grpSpPr>
        <p:sp>
          <p:nvSpPr>
            <p:cNvPr id="22" name="椭圆 16">
              <a:extLst>
                <a:ext uri="{FF2B5EF4-FFF2-40B4-BE49-F238E27FC236}">
                  <a16:creationId xmlns:a16="http://schemas.microsoft.com/office/drawing/2014/main" xmlns="" id="{6811E3C5-9E9E-465A-A695-0EDF7EDAE534}"/>
                </a:ext>
              </a:extLst>
            </p:cNvPr>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3" name="Freeform 75">
              <a:extLst>
                <a:ext uri="{FF2B5EF4-FFF2-40B4-BE49-F238E27FC236}">
                  <a16:creationId xmlns:a16="http://schemas.microsoft.com/office/drawing/2014/main" xmlns="" id="{30CF6229-CD33-4C21-8649-1D51BED8F9A3}"/>
                </a:ext>
              </a:extLst>
            </p:cNvPr>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24" name="组合 23">
            <a:extLst>
              <a:ext uri="{FF2B5EF4-FFF2-40B4-BE49-F238E27FC236}">
                <a16:creationId xmlns:a16="http://schemas.microsoft.com/office/drawing/2014/main" xmlns="" id="{795F566C-F9BB-45F3-864B-326D911331D0}"/>
              </a:ext>
            </a:extLst>
          </p:cNvPr>
          <p:cNvGrpSpPr/>
          <p:nvPr/>
        </p:nvGrpSpPr>
        <p:grpSpPr>
          <a:xfrm>
            <a:off x="5327915" y="1699760"/>
            <a:ext cx="577111" cy="577112"/>
            <a:chOff x="4139952" y="1274820"/>
            <a:chExt cx="432833" cy="432834"/>
          </a:xfrm>
        </p:grpSpPr>
        <p:sp>
          <p:nvSpPr>
            <p:cNvPr id="25" name="椭圆 16">
              <a:extLst>
                <a:ext uri="{FF2B5EF4-FFF2-40B4-BE49-F238E27FC236}">
                  <a16:creationId xmlns:a16="http://schemas.microsoft.com/office/drawing/2014/main" xmlns="" id="{95492D96-E354-4CB6-A223-CBB58FCB9055}"/>
                </a:ext>
              </a:extLst>
            </p:cNvPr>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6" name="Freeform 84">
              <a:extLst>
                <a:ext uri="{FF2B5EF4-FFF2-40B4-BE49-F238E27FC236}">
                  <a16:creationId xmlns:a16="http://schemas.microsoft.com/office/drawing/2014/main" xmlns="" id="{2FF852DA-C4DF-48BB-9444-1ECE0A581B10}"/>
                </a:ext>
              </a:extLst>
            </p:cNvPr>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sp>
        <p:nvSpPr>
          <p:cNvPr id="28" name="文本框 27">
            <a:extLst>
              <a:ext uri="{FF2B5EF4-FFF2-40B4-BE49-F238E27FC236}">
                <a16:creationId xmlns:a16="http://schemas.microsoft.com/office/drawing/2014/main" xmlns="" id="{281FE7EA-E85F-49ED-82EA-39C9B6431498}"/>
              </a:ext>
            </a:extLst>
          </p:cNvPr>
          <p:cNvSpPr txBox="1"/>
          <p:nvPr/>
        </p:nvSpPr>
        <p:spPr>
          <a:xfrm>
            <a:off x="10693386" y="232787"/>
            <a:ext cx="1296610" cy="523220"/>
          </a:xfrm>
          <a:prstGeom prst="rect">
            <a:avLst/>
          </a:prstGeom>
          <a:noFill/>
        </p:spPr>
        <p:txBody>
          <a:bodyPr wrap="square" rtlCol="0">
            <a:spAutoFit/>
          </a:bodyPr>
          <a:lstStyle>
            <a:defPPr>
              <a:defRPr lang="zh-CN"/>
            </a:defPPr>
            <a:lvl1pPr>
              <a:defRPr sz="2800">
                <a:solidFill>
                  <a:srgbClr val="395B77"/>
                </a:solidFill>
                <a:cs typeface="+mn-ea"/>
              </a:defRPr>
            </a:lvl1pPr>
          </a:lstStyle>
          <a:p>
            <a:r>
              <a:rPr lang="en-US" altLang="zh-CN" dirty="0">
                <a:sym typeface="+mn-lt"/>
              </a:rPr>
              <a:t>LOGO</a:t>
            </a:r>
            <a:endParaRPr lang="zh-CN" altLang="en-US" dirty="0">
              <a:sym typeface="+mn-lt"/>
            </a:endParaRPr>
          </a:p>
        </p:txBody>
      </p:sp>
    </p:spTree>
    <p:extLst>
      <p:ext uri="{BB962C8B-B14F-4D97-AF65-F5344CB8AC3E}">
        <p14:creationId xmlns:p14="http://schemas.microsoft.com/office/powerpoint/2010/main" val="2676431507"/>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20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nodeType="withEffect">
                                  <p:stCondLst>
                                    <p:cond delay="40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6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nodeType="withEffect">
                                  <p:stCondLst>
                                    <p:cond delay="8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2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1741126" y="194589"/>
            <a:ext cx="2031325"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项目成本概述</a:t>
            </a:r>
          </a:p>
        </p:txBody>
      </p:sp>
      <p:sp>
        <p:nvSpPr>
          <p:cNvPr id="11" name="矩形 10">
            <a:extLst>
              <a:ext uri="{FF2B5EF4-FFF2-40B4-BE49-F238E27FC236}">
                <a16:creationId xmlns:a16="http://schemas.microsoft.com/office/drawing/2014/main" xmlns="" id="{AABA3993-2F6F-4B8F-A622-1024249A7A12}"/>
              </a:ext>
            </a:extLst>
          </p:cNvPr>
          <p:cNvSpPr/>
          <p:nvPr/>
        </p:nvSpPr>
        <p:spPr>
          <a:xfrm>
            <a:off x="6832072" y="2619073"/>
            <a:ext cx="4335396" cy="3430133"/>
          </a:xfrm>
          <a:prstGeom prst="rect">
            <a:avLst/>
          </a:prstGeom>
        </p:spPr>
        <p:txBody>
          <a:bodyPr wrap="square" lIns="68543" tIns="34272" rIns="68543" bIns="3427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nSpc>
                <a:spcPct val="150000"/>
              </a:lnSpc>
              <a:spcBef>
                <a:spcPct val="10000"/>
              </a:spcBef>
              <a:buFont typeface="Wingdings" panose="05000000000000000000" pitchFamily="2" charset="2"/>
              <a:buChar char="ü"/>
            </a:pPr>
            <a:r>
              <a:rPr lang="zh-CN" altLang="en-US" sz="2400" dirty="0">
                <a:cs typeface="+mn-ea"/>
                <a:sym typeface="+mn-lt"/>
              </a:rPr>
              <a:t>成本是企业在生产经营过程中以货币表现的各种</a:t>
            </a:r>
            <a:r>
              <a:rPr lang="zh-CN" altLang="en-US" sz="2400" dirty="0">
                <a:solidFill>
                  <a:schemeClr val="accent2"/>
                </a:solidFill>
                <a:cs typeface="+mn-ea"/>
                <a:sym typeface="+mn-lt"/>
              </a:rPr>
              <a:t>经济资源</a:t>
            </a:r>
            <a:r>
              <a:rPr lang="zh-CN" altLang="en-US" sz="2400" dirty="0">
                <a:cs typeface="+mn-ea"/>
                <a:sym typeface="+mn-lt"/>
              </a:rPr>
              <a:t>的价值</a:t>
            </a:r>
            <a:r>
              <a:rPr lang="zh-CN" altLang="en-US" sz="2400" dirty="0">
                <a:solidFill>
                  <a:schemeClr val="accent1"/>
                </a:solidFill>
                <a:cs typeface="+mn-ea"/>
                <a:sym typeface="+mn-lt"/>
              </a:rPr>
              <a:t>消耗</a:t>
            </a:r>
            <a:r>
              <a:rPr lang="zh-CN" altLang="en-US" sz="2400" dirty="0">
                <a:cs typeface="+mn-ea"/>
                <a:sym typeface="+mn-lt"/>
              </a:rPr>
              <a:t>。</a:t>
            </a:r>
          </a:p>
          <a:p>
            <a:pPr marL="342900" indent="-342900">
              <a:lnSpc>
                <a:spcPct val="150000"/>
              </a:lnSpc>
              <a:spcBef>
                <a:spcPct val="10000"/>
              </a:spcBef>
              <a:buFont typeface="Wingdings" panose="05000000000000000000" pitchFamily="2" charset="2"/>
              <a:buChar char="ü"/>
            </a:pPr>
            <a:r>
              <a:rPr kumimoji="0" lang="zh-CN" altLang="en-GB" sz="2400" dirty="0">
                <a:solidFill>
                  <a:srgbClr val="000000"/>
                </a:solidFill>
                <a:cs typeface="+mn-ea"/>
                <a:sym typeface="+mn-lt"/>
              </a:rPr>
              <a:t>成本管理是</a:t>
            </a:r>
            <a:r>
              <a:rPr lang="zh-CN" altLang="en-US" sz="2400" dirty="0">
                <a:cs typeface="+mn-ea"/>
                <a:sym typeface="+mn-lt"/>
              </a:rPr>
              <a:t>成本</a:t>
            </a:r>
            <a:r>
              <a:rPr lang="zh-CN" altLang="en-US" sz="2400" dirty="0">
                <a:solidFill>
                  <a:schemeClr val="hlink"/>
                </a:solidFill>
                <a:cs typeface="+mn-ea"/>
                <a:sym typeface="+mn-lt"/>
              </a:rPr>
              <a:t>核算</a:t>
            </a:r>
            <a:r>
              <a:rPr lang="zh-CN" altLang="en-US" sz="2400" dirty="0">
                <a:cs typeface="+mn-ea"/>
                <a:sym typeface="+mn-lt"/>
              </a:rPr>
              <a:t>、</a:t>
            </a:r>
            <a:r>
              <a:rPr lang="zh-CN" altLang="en-US" sz="2400" dirty="0">
                <a:solidFill>
                  <a:schemeClr val="hlink"/>
                </a:solidFill>
                <a:cs typeface="+mn-ea"/>
                <a:sym typeface="+mn-lt"/>
              </a:rPr>
              <a:t>分析</a:t>
            </a:r>
            <a:r>
              <a:rPr lang="zh-CN" altLang="en-US" sz="2400" dirty="0">
                <a:cs typeface="+mn-ea"/>
                <a:sym typeface="+mn-lt"/>
              </a:rPr>
              <a:t>、</a:t>
            </a:r>
            <a:r>
              <a:rPr lang="zh-CN" altLang="en-US" sz="2400" dirty="0">
                <a:solidFill>
                  <a:schemeClr val="hlink"/>
                </a:solidFill>
                <a:cs typeface="+mn-ea"/>
                <a:sym typeface="+mn-lt"/>
              </a:rPr>
              <a:t>决策</a:t>
            </a:r>
            <a:r>
              <a:rPr lang="zh-CN" altLang="en-US" sz="2400" dirty="0">
                <a:cs typeface="+mn-ea"/>
                <a:sym typeface="+mn-lt"/>
              </a:rPr>
              <a:t>和</a:t>
            </a:r>
            <a:r>
              <a:rPr lang="zh-CN" altLang="en-US" sz="2400" dirty="0">
                <a:solidFill>
                  <a:schemeClr val="hlink"/>
                </a:solidFill>
                <a:cs typeface="+mn-ea"/>
                <a:sym typeface="+mn-lt"/>
              </a:rPr>
              <a:t>控制</a:t>
            </a:r>
            <a:r>
              <a:rPr lang="zh-CN" altLang="en-US" sz="2400" dirty="0">
                <a:cs typeface="+mn-ea"/>
                <a:sym typeface="+mn-lt"/>
              </a:rPr>
              <a:t>等一系列管理行为的总称</a:t>
            </a:r>
            <a:r>
              <a:rPr kumimoji="0" lang="zh-CN" altLang="en-GB" sz="2400" dirty="0">
                <a:solidFill>
                  <a:srgbClr val="000000"/>
                </a:solidFill>
                <a:cs typeface="+mn-ea"/>
                <a:sym typeface="+mn-lt"/>
              </a:rPr>
              <a:t>.</a:t>
            </a:r>
            <a:endParaRPr kumimoji="0" lang="zh-CN" altLang="en-US" sz="2400" dirty="0">
              <a:solidFill>
                <a:srgbClr val="000000"/>
              </a:solidFill>
              <a:cs typeface="+mn-ea"/>
              <a:sym typeface="+mn-lt"/>
            </a:endParaRPr>
          </a:p>
        </p:txBody>
      </p:sp>
      <p:sp>
        <p:nvSpPr>
          <p:cNvPr id="12" name="Freeform 4">
            <a:extLst>
              <a:ext uri="{FF2B5EF4-FFF2-40B4-BE49-F238E27FC236}">
                <a16:creationId xmlns:a16="http://schemas.microsoft.com/office/drawing/2014/main" xmlns="" id="{D3CB3261-1219-498A-8FB4-9D1683546ADF}"/>
              </a:ext>
            </a:extLst>
          </p:cNvPr>
          <p:cNvSpPr>
            <a:spLocks/>
          </p:cNvSpPr>
          <p:nvPr/>
        </p:nvSpPr>
        <p:spPr bwMode="auto">
          <a:xfrm>
            <a:off x="2177535" y="2669614"/>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lumMod val="75000"/>
            </a:schemeClr>
          </a:solidFill>
          <a:ln w="3175" cap="flat" cmpd="sng" algn="ctr">
            <a:noFill/>
            <a:prstDash val="solid"/>
          </a:ln>
          <a:effectLst/>
        </p:spPr>
        <p:txBody>
          <a:bodyPr lIns="0" tIns="34272" rIns="0"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434" fontAlgn="base">
              <a:lnSpc>
                <a:spcPct val="120000"/>
              </a:lnSpc>
              <a:spcBef>
                <a:spcPts val="450"/>
              </a:spcBef>
              <a:spcAft>
                <a:spcPts val="450"/>
              </a:spcAft>
              <a:defRPr/>
            </a:pPr>
            <a:endParaRPr lang="en-US" sz="2100" kern="0" dirty="0">
              <a:solidFill>
                <a:sysClr val="window" lastClr="FFFFFF"/>
              </a:solidFill>
              <a:cs typeface="+mn-ea"/>
              <a:sym typeface="+mn-lt"/>
            </a:endParaRPr>
          </a:p>
        </p:txBody>
      </p:sp>
      <p:sp>
        <p:nvSpPr>
          <p:cNvPr id="13" name="Freeform 6">
            <a:extLst>
              <a:ext uri="{FF2B5EF4-FFF2-40B4-BE49-F238E27FC236}">
                <a16:creationId xmlns:a16="http://schemas.microsoft.com/office/drawing/2014/main" xmlns="" id="{EDB82470-C7A6-40F3-B968-62958458D64E}"/>
              </a:ext>
            </a:extLst>
          </p:cNvPr>
          <p:cNvSpPr>
            <a:spLocks/>
          </p:cNvSpPr>
          <p:nvPr/>
        </p:nvSpPr>
        <p:spPr bwMode="auto">
          <a:xfrm>
            <a:off x="3669246" y="3622005"/>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p:spPr>
        <p:txBody>
          <a:bodyPr lIns="0" tIns="34272" rIns="0"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434" fontAlgn="base">
              <a:lnSpc>
                <a:spcPct val="120000"/>
              </a:lnSpc>
              <a:spcBef>
                <a:spcPts val="450"/>
              </a:spcBef>
              <a:spcAft>
                <a:spcPts val="450"/>
              </a:spcAft>
              <a:defRPr/>
            </a:pPr>
            <a:endParaRPr lang="en-US" sz="2100" kern="0" dirty="0">
              <a:solidFill>
                <a:srgbClr val="414455"/>
              </a:solidFill>
              <a:cs typeface="+mn-ea"/>
              <a:sym typeface="+mn-lt"/>
            </a:endParaRPr>
          </a:p>
        </p:txBody>
      </p:sp>
      <p:sp>
        <p:nvSpPr>
          <p:cNvPr id="14" name="Freeform 8">
            <a:extLst>
              <a:ext uri="{FF2B5EF4-FFF2-40B4-BE49-F238E27FC236}">
                <a16:creationId xmlns:a16="http://schemas.microsoft.com/office/drawing/2014/main" xmlns="" id="{19662F98-BFA1-44E6-85DF-3BC357B02A89}"/>
              </a:ext>
            </a:extLst>
          </p:cNvPr>
          <p:cNvSpPr>
            <a:spLocks/>
          </p:cNvSpPr>
          <p:nvPr/>
        </p:nvSpPr>
        <p:spPr bwMode="auto">
          <a:xfrm>
            <a:off x="1024532" y="3755514"/>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p:spPr>
        <p:txBody>
          <a:bodyPr lIns="0" tIns="34272" rIns="0"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434" fontAlgn="base">
              <a:lnSpc>
                <a:spcPct val="120000"/>
              </a:lnSpc>
              <a:spcBef>
                <a:spcPts val="450"/>
              </a:spcBef>
              <a:spcAft>
                <a:spcPts val="450"/>
              </a:spcAft>
              <a:defRPr/>
            </a:pPr>
            <a:endParaRPr lang="en-US" sz="2100" kern="0" dirty="0">
              <a:solidFill>
                <a:sysClr val="window" lastClr="FFFFFF"/>
              </a:solidFill>
              <a:cs typeface="+mn-ea"/>
              <a:sym typeface="+mn-lt"/>
            </a:endParaRPr>
          </a:p>
        </p:txBody>
      </p:sp>
      <p:sp>
        <p:nvSpPr>
          <p:cNvPr id="15" name="Freeform 6">
            <a:extLst>
              <a:ext uri="{FF2B5EF4-FFF2-40B4-BE49-F238E27FC236}">
                <a16:creationId xmlns:a16="http://schemas.microsoft.com/office/drawing/2014/main" xmlns="" id="{2E50C5A9-3381-42CD-AC53-1AADBA620947}"/>
              </a:ext>
            </a:extLst>
          </p:cNvPr>
          <p:cNvSpPr>
            <a:spLocks/>
          </p:cNvSpPr>
          <p:nvPr/>
        </p:nvSpPr>
        <p:spPr bwMode="auto">
          <a:xfrm>
            <a:off x="4782709" y="2724642"/>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lumMod val="75000"/>
            </a:schemeClr>
          </a:solidFill>
          <a:ln w="3175" cap="flat" cmpd="sng" algn="ctr">
            <a:noFill/>
            <a:prstDash val="solid"/>
          </a:ln>
          <a:effectLst/>
        </p:spPr>
        <p:txBody>
          <a:bodyPr lIns="0" tIns="34272" rIns="0"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434" fontAlgn="base">
              <a:lnSpc>
                <a:spcPct val="120000"/>
              </a:lnSpc>
              <a:spcBef>
                <a:spcPts val="450"/>
              </a:spcBef>
              <a:spcAft>
                <a:spcPts val="450"/>
              </a:spcAft>
            </a:pPr>
            <a:endParaRPr lang="en-US" sz="2100" kern="0" dirty="0">
              <a:solidFill>
                <a:sysClr val="window" lastClr="FFFFFF"/>
              </a:solidFill>
              <a:cs typeface="+mn-ea"/>
              <a:sym typeface="+mn-lt"/>
            </a:endParaRPr>
          </a:p>
        </p:txBody>
      </p:sp>
      <p:sp>
        <p:nvSpPr>
          <p:cNvPr id="16" name="矩形 15">
            <a:extLst>
              <a:ext uri="{FF2B5EF4-FFF2-40B4-BE49-F238E27FC236}">
                <a16:creationId xmlns:a16="http://schemas.microsoft.com/office/drawing/2014/main" xmlns="" id="{88FB3978-3423-4FBF-B9C9-778148E58345}"/>
              </a:ext>
            </a:extLst>
          </p:cNvPr>
          <p:cNvSpPr/>
          <p:nvPr/>
        </p:nvSpPr>
        <p:spPr>
          <a:xfrm>
            <a:off x="3453538" y="1711301"/>
            <a:ext cx="2760058"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成本的定义</a:t>
            </a:r>
          </a:p>
        </p:txBody>
      </p:sp>
      <p:sp>
        <p:nvSpPr>
          <p:cNvPr id="17" name="椭圆 16">
            <a:extLst>
              <a:ext uri="{FF2B5EF4-FFF2-40B4-BE49-F238E27FC236}">
                <a16:creationId xmlns:a16="http://schemas.microsoft.com/office/drawing/2014/main" xmlns="" id="{4AE22980-CF81-4219-855A-FE1C3AE46373}"/>
              </a:ext>
            </a:extLst>
          </p:cNvPr>
          <p:cNvSpPr/>
          <p:nvPr/>
        </p:nvSpPr>
        <p:spPr>
          <a:xfrm>
            <a:off x="1373123" y="4099607"/>
            <a:ext cx="804412" cy="843394"/>
          </a:xfrm>
          <a:prstGeom prst="ellipse">
            <a:avLst/>
          </a:prstGeom>
          <a:solidFill>
            <a:srgbClr val="FC9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13E86615-1747-451A-9EB3-DBCE65832836}"/>
              </a:ext>
            </a:extLst>
          </p:cNvPr>
          <p:cNvSpPr/>
          <p:nvPr/>
        </p:nvSpPr>
        <p:spPr>
          <a:xfrm>
            <a:off x="4031234" y="3975108"/>
            <a:ext cx="652960" cy="676855"/>
          </a:xfrm>
          <a:prstGeom prst="ellipse">
            <a:avLst/>
          </a:prstGeom>
          <a:solidFill>
            <a:srgbClr val="FC9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9BC990CA-CAF5-46F3-A8B3-F14E44388F5E}"/>
              </a:ext>
            </a:extLst>
          </p:cNvPr>
          <p:cNvSpPr/>
          <p:nvPr/>
        </p:nvSpPr>
        <p:spPr>
          <a:xfrm>
            <a:off x="2524088" y="3006704"/>
            <a:ext cx="1080000" cy="1080000"/>
          </a:xfrm>
          <a:prstGeom prst="ellipse">
            <a:avLst/>
          </a:prstGeom>
          <a:solidFill>
            <a:srgbClr val="55A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a16="http://schemas.microsoft.com/office/drawing/2014/main" xmlns="" id="{6D0E87C2-B548-4A1C-9374-5F94A46A636D}"/>
              </a:ext>
            </a:extLst>
          </p:cNvPr>
          <p:cNvSpPr/>
          <p:nvPr/>
        </p:nvSpPr>
        <p:spPr>
          <a:xfrm>
            <a:off x="5164259" y="3119359"/>
            <a:ext cx="905372" cy="867781"/>
          </a:xfrm>
          <a:prstGeom prst="ellipse">
            <a:avLst/>
          </a:prstGeom>
          <a:solidFill>
            <a:srgbClr val="55A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8353887" y="1332000"/>
            <a:ext cx="1988598" cy="276999"/>
          </a:xfrm>
          <a:prstGeom prst="rect">
            <a:avLst/>
          </a:prstGeom>
          <a:noFill/>
        </p:spPr>
        <p:txBody>
          <a:bodyPr wrap="square" rtlCol="0">
            <a:spAutoFit/>
          </a:bodyPr>
          <a:lstStyle/>
          <a:p>
            <a:r>
              <a:rPr lang="en-US" altLang="zh-CN" sz="1200" dirty="0">
                <a:solidFill>
                  <a:srgbClr val="FEFEFE"/>
                </a:solidFill>
              </a:rPr>
              <a:t>https://www.ypppt.com/</a:t>
            </a:r>
            <a:endParaRPr lang="zh-CN" altLang="en-US" sz="1200" dirty="0">
              <a:solidFill>
                <a:srgbClr val="FEFEFE"/>
              </a:solidFill>
            </a:endParaRPr>
          </a:p>
        </p:txBody>
      </p:sp>
    </p:spTree>
    <p:extLst>
      <p:ext uri="{BB962C8B-B14F-4D97-AF65-F5344CB8AC3E}">
        <p14:creationId xmlns:p14="http://schemas.microsoft.com/office/powerpoint/2010/main" val="357104900"/>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8" presetClass="emph" presetSubtype="0" repeatCount="indefinite" fill="hold" grpId="1" nodeType="withEffect">
                                  <p:stCondLst>
                                    <p:cond delay="1500"/>
                                  </p:stCondLst>
                                  <p:childTnLst>
                                    <p:animRot by="64800000">
                                      <p:cBhvr>
                                        <p:cTn id="21" dur="7500" fill="hold"/>
                                        <p:tgtEl>
                                          <p:spTgt spid="15"/>
                                        </p:tgtEl>
                                        <p:attrNameLst>
                                          <p:attrName>r</p:attrName>
                                        </p:attrNameLst>
                                      </p:cBhvr>
                                    </p:animRot>
                                  </p:childTnLst>
                                </p:cTn>
                              </p:par>
                              <p:par>
                                <p:cTn id="22" presetID="10" presetClass="entr" presetSubtype="0" fill="hold" grpId="0" nodeType="withEffect">
                                  <p:stCondLst>
                                    <p:cond delay="150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8" presetClass="emph" presetSubtype="0" repeatCount="indefinite" fill="hold" grpId="1" nodeType="withEffect">
                                  <p:stCondLst>
                                    <p:cond delay="1500"/>
                                  </p:stCondLst>
                                  <p:childTnLst>
                                    <p:animRot by="64800000">
                                      <p:cBhvr>
                                        <p:cTn id="26" dur="7500" fill="hold"/>
                                        <p:tgtEl>
                                          <p:spTgt spid="12"/>
                                        </p:tgtEl>
                                        <p:attrNameLst>
                                          <p:attrName>r</p:attrName>
                                        </p:attrNameLst>
                                      </p:cBhvr>
                                    </p:animRot>
                                  </p:childTnLst>
                                </p:cTn>
                              </p:par>
                              <p:par>
                                <p:cTn id="27" presetID="10" presetClass="entr" presetSubtype="0" fill="hold" grpId="0" nodeType="withEffect">
                                  <p:stCondLst>
                                    <p:cond delay="1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13"/>
                                        </p:tgtEl>
                                        <p:attrNameLst>
                                          <p:attrName>r</p:attrName>
                                        </p:attrNameLst>
                                      </p:cBhvr>
                                    </p:animRot>
                                  </p:childTnLst>
                                </p:cTn>
                              </p:par>
                              <p:par>
                                <p:cTn id="32" presetID="10" presetClass="entr" presetSubtype="0" fill="hold" grpId="0" nodeType="withEffect">
                                  <p:stCondLst>
                                    <p:cond delay="15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8" presetClass="emph" presetSubtype="0" repeatCount="indefinite" fill="hold" grpId="1" nodeType="withEffect">
                                  <p:stCondLst>
                                    <p:cond delay="1500"/>
                                  </p:stCondLst>
                                  <p:childTnLst>
                                    <p:animRot by="64800000">
                                      <p:cBhvr>
                                        <p:cTn id="36" dur="7500" fill="hold"/>
                                        <p:tgtEl>
                                          <p:spTgt spid="14"/>
                                        </p:tgtEl>
                                        <p:attrNameLst>
                                          <p:attrName>r</p:attrName>
                                        </p:attrNameLst>
                                      </p:cBhvr>
                                    </p:animRot>
                                  </p:childTnLst>
                                </p:cTn>
                              </p:par>
                              <p:par>
                                <p:cTn id="37" presetID="10" presetClass="entr" presetSubtype="0" fill="hold" grpId="0" nodeType="withEffect">
                                  <p:stCondLst>
                                    <p:cond delay="150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150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15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150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42" presetClass="entr" presetSubtype="0" fill="hold" grpId="0" nodeType="withEffect">
                                  <p:stCondLst>
                                    <p:cond delay="15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150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1" grpId="0"/>
      <p:bldP spid="12" grpId="0" animBg="1"/>
      <p:bldP spid="12" grpId="1" animBg="1"/>
      <p:bldP spid="13" grpId="0" animBg="1"/>
      <p:bldP spid="13" grpId="1" animBg="1"/>
      <p:bldP spid="14" grpId="0" animBg="1"/>
      <p:bldP spid="14" grpId="1" animBg="1"/>
      <p:bldP spid="15" grpId="0" animBg="1"/>
      <p:bldP spid="15" grpId="1" animBg="1"/>
      <p:bldP spid="16" grpId="0" animBg="1"/>
      <p:bldP spid="17" grpId="0" animBg="1"/>
      <p:bldP spid="19" grpId="0" animBg="1"/>
      <p:bldP spid="21"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1789">
            <a:extLst>
              <a:ext uri="{FF2B5EF4-FFF2-40B4-BE49-F238E27FC236}">
                <a16:creationId xmlns:a16="http://schemas.microsoft.com/office/drawing/2014/main" xmlns="" id="{4C9AEB54-7250-4100-990E-EB1E25A83B51}"/>
              </a:ext>
            </a:extLst>
          </p:cNvPr>
          <p:cNvSpPr/>
          <p:nvPr/>
        </p:nvSpPr>
        <p:spPr>
          <a:xfrm flipH="1">
            <a:off x="1731139" y="3551820"/>
            <a:ext cx="3963590" cy="85875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51" name="Shape 1789">
            <a:extLst>
              <a:ext uri="{FF2B5EF4-FFF2-40B4-BE49-F238E27FC236}">
                <a16:creationId xmlns:a16="http://schemas.microsoft.com/office/drawing/2014/main" xmlns="" id="{73CB7B4F-E507-4268-B088-5E631E23F98B}"/>
              </a:ext>
            </a:extLst>
          </p:cNvPr>
          <p:cNvSpPr/>
          <p:nvPr/>
        </p:nvSpPr>
        <p:spPr>
          <a:xfrm flipH="1" flipV="1">
            <a:off x="6581539" y="3551820"/>
            <a:ext cx="3708321" cy="846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1741126" y="194589"/>
            <a:ext cx="2031325"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项目成本概述</a:t>
            </a:r>
          </a:p>
        </p:txBody>
      </p:sp>
      <p:sp>
        <p:nvSpPr>
          <p:cNvPr id="86" name="文本框 85">
            <a:extLst>
              <a:ext uri="{FF2B5EF4-FFF2-40B4-BE49-F238E27FC236}">
                <a16:creationId xmlns:a16="http://schemas.microsoft.com/office/drawing/2014/main" xmlns="" id="{CFFDBBE7-562E-4F65-98E2-009BE4EC64F1}"/>
              </a:ext>
            </a:extLst>
          </p:cNvPr>
          <p:cNvSpPr txBox="1"/>
          <p:nvPr/>
        </p:nvSpPr>
        <p:spPr>
          <a:xfrm>
            <a:off x="1680116" y="1331999"/>
            <a:ext cx="4415884" cy="1077218"/>
          </a:xfrm>
          <a:prstGeom prst="rect">
            <a:avLst/>
          </a:prstGeom>
          <a:solidFill>
            <a:srgbClr val="2C4D88"/>
          </a:solidFill>
        </p:spPr>
        <p:txBody>
          <a:bodyPr wrap="square">
            <a:spAutoFit/>
          </a:bodyPr>
          <a:lstStyle/>
          <a:p>
            <a:r>
              <a:rPr lang="zh-CN" altLang="en-US" sz="3200" b="1" spc="300" dirty="0">
                <a:solidFill>
                  <a:schemeClr val="bg1"/>
                </a:solidFill>
                <a:cs typeface="+mn-ea"/>
                <a:sym typeface="+mn-lt"/>
              </a:rPr>
              <a:t>成本管理的七大职能：</a:t>
            </a:r>
          </a:p>
        </p:txBody>
      </p:sp>
      <p:sp>
        <p:nvSpPr>
          <p:cNvPr id="28" name="Shape 1787">
            <a:extLst>
              <a:ext uri="{FF2B5EF4-FFF2-40B4-BE49-F238E27FC236}">
                <a16:creationId xmlns:a16="http://schemas.microsoft.com/office/drawing/2014/main" xmlns="" id="{B0EB5742-B835-45C6-9C62-F2F37DED326E}"/>
              </a:ext>
            </a:extLst>
          </p:cNvPr>
          <p:cNvSpPr/>
          <p:nvPr/>
        </p:nvSpPr>
        <p:spPr>
          <a:xfrm>
            <a:off x="6139624" y="3506277"/>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29" name="Shape 1785">
            <a:extLst>
              <a:ext uri="{FF2B5EF4-FFF2-40B4-BE49-F238E27FC236}">
                <a16:creationId xmlns:a16="http://schemas.microsoft.com/office/drawing/2014/main" xmlns="" id="{4AB67594-C321-4AD6-8CA3-F396ECE4A592}"/>
              </a:ext>
            </a:extLst>
          </p:cNvPr>
          <p:cNvSpPr/>
          <p:nvPr/>
        </p:nvSpPr>
        <p:spPr>
          <a:xfrm>
            <a:off x="6139624" y="3506278"/>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30" name="Shape 1786">
            <a:extLst>
              <a:ext uri="{FF2B5EF4-FFF2-40B4-BE49-F238E27FC236}">
                <a16:creationId xmlns:a16="http://schemas.microsoft.com/office/drawing/2014/main" xmlns="" id="{9D912317-C40D-4EEC-830D-DE684889211B}"/>
              </a:ext>
            </a:extLst>
          </p:cNvPr>
          <p:cNvSpPr/>
          <p:nvPr/>
        </p:nvSpPr>
        <p:spPr>
          <a:xfrm>
            <a:off x="6144075" y="3506277"/>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31" name="Shape 1788">
            <a:extLst>
              <a:ext uri="{FF2B5EF4-FFF2-40B4-BE49-F238E27FC236}">
                <a16:creationId xmlns:a16="http://schemas.microsoft.com/office/drawing/2014/main" xmlns="" id="{B5CDBFD9-B4A8-4D7E-9F87-80689A2FFB15}"/>
              </a:ext>
            </a:extLst>
          </p:cNvPr>
          <p:cNvSpPr/>
          <p:nvPr/>
        </p:nvSpPr>
        <p:spPr>
          <a:xfrm flipH="1">
            <a:off x="4584957" y="3506277"/>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32" name="Shape 1789">
            <a:extLst>
              <a:ext uri="{FF2B5EF4-FFF2-40B4-BE49-F238E27FC236}">
                <a16:creationId xmlns:a16="http://schemas.microsoft.com/office/drawing/2014/main" xmlns="" id="{AF2EE784-2417-4772-96B8-56AAD2F90B34}"/>
              </a:ext>
            </a:extLst>
          </p:cNvPr>
          <p:cNvSpPr/>
          <p:nvPr/>
        </p:nvSpPr>
        <p:spPr>
          <a:xfrm flipH="1">
            <a:off x="3030293" y="3506277"/>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cs typeface="+mn-ea"/>
              <a:sym typeface="+mn-lt"/>
            </a:endParaRPr>
          </a:p>
        </p:txBody>
      </p:sp>
      <p:sp>
        <p:nvSpPr>
          <p:cNvPr id="33" name="Shape 1794">
            <a:extLst>
              <a:ext uri="{FF2B5EF4-FFF2-40B4-BE49-F238E27FC236}">
                <a16:creationId xmlns:a16="http://schemas.microsoft.com/office/drawing/2014/main" xmlns="" id="{4AB3E61E-EAA3-4226-8284-EA35DBA1FBFC}"/>
              </a:ext>
            </a:extLst>
          </p:cNvPr>
          <p:cNvSpPr/>
          <p:nvPr/>
        </p:nvSpPr>
        <p:spPr>
          <a:xfrm>
            <a:off x="2329815" y="4337123"/>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cs typeface="+mn-ea"/>
              <a:sym typeface="+mn-lt"/>
            </a:endParaRPr>
          </a:p>
        </p:txBody>
      </p:sp>
      <p:sp>
        <p:nvSpPr>
          <p:cNvPr id="34" name="Shape 1796">
            <a:extLst>
              <a:ext uri="{FF2B5EF4-FFF2-40B4-BE49-F238E27FC236}">
                <a16:creationId xmlns:a16="http://schemas.microsoft.com/office/drawing/2014/main" xmlns="" id="{C02DC1AF-F74E-40B4-B088-14F43CFA8046}"/>
              </a:ext>
            </a:extLst>
          </p:cNvPr>
          <p:cNvSpPr/>
          <p:nvPr/>
        </p:nvSpPr>
        <p:spPr>
          <a:xfrm>
            <a:off x="3876701" y="4337123"/>
            <a:ext cx="1419101" cy="441752"/>
          </a:xfrm>
          <a:prstGeom prst="roundRect">
            <a:avLst>
              <a:gd name="adj" fmla="val 50000"/>
            </a:avLst>
          </a:prstGeom>
          <a:solidFill>
            <a:srgbClr val="FC9400"/>
          </a:solidFill>
          <a:ln w="12700">
            <a:miter lim="400000"/>
          </a:ln>
        </p:spPr>
        <p:txBody>
          <a:bodyPr lIns="14288" tIns="14288" rIns="14288" bIns="14288" anchor="ctr"/>
          <a:lstStyle/>
          <a:p>
            <a:pPr lvl="0"/>
            <a:endParaRPr sz="1300">
              <a:cs typeface="+mn-ea"/>
              <a:sym typeface="+mn-lt"/>
            </a:endParaRPr>
          </a:p>
        </p:txBody>
      </p:sp>
      <p:sp>
        <p:nvSpPr>
          <p:cNvPr id="35" name="Shape 1798">
            <a:extLst>
              <a:ext uri="{FF2B5EF4-FFF2-40B4-BE49-F238E27FC236}">
                <a16:creationId xmlns:a16="http://schemas.microsoft.com/office/drawing/2014/main" xmlns="" id="{74B003FD-8E90-4698-929E-F39D5B400B59}"/>
              </a:ext>
            </a:extLst>
          </p:cNvPr>
          <p:cNvSpPr/>
          <p:nvPr/>
        </p:nvSpPr>
        <p:spPr>
          <a:xfrm>
            <a:off x="5412711" y="4337123"/>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cs typeface="+mn-ea"/>
              <a:sym typeface="+mn-lt"/>
            </a:endParaRPr>
          </a:p>
        </p:txBody>
      </p:sp>
      <p:sp>
        <p:nvSpPr>
          <p:cNvPr id="36" name="Shape 1800">
            <a:extLst>
              <a:ext uri="{FF2B5EF4-FFF2-40B4-BE49-F238E27FC236}">
                <a16:creationId xmlns:a16="http://schemas.microsoft.com/office/drawing/2014/main" xmlns="" id="{5881EB7F-349A-46CE-B171-7B1783A9623B}"/>
              </a:ext>
            </a:extLst>
          </p:cNvPr>
          <p:cNvSpPr/>
          <p:nvPr/>
        </p:nvSpPr>
        <p:spPr>
          <a:xfrm>
            <a:off x="6929250" y="4337123"/>
            <a:ext cx="1419101" cy="441752"/>
          </a:xfrm>
          <a:prstGeom prst="roundRect">
            <a:avLst>
              <a:gd name="adj" fmla="val 50000"/>
            </a:avLst>
          </a:prstGeom>
          <a:solidFill>
            <a:srgbClr val="FC9400"/>
          </a:solidFill>
          <a:ln w="12700">
            <a:miter lim="400000"/>
          </a:ln>
        </p:spPr>
        <p:txBody>
          <a:bodyPr lIns="14288" tIns="14288" rIns="14288" bIns="14288" anchor="ctr"/>
          <a:lstStyle/>
          <a:p>
            <a:pPr lvl="0"/>
            <a:endParaRPr sz="1300">
              <a:cs typeface="+mn-ea"/>
              <a:sym typeface="+mn-lt"/>
            </a:endParaRPr>
          </a:p>
        </p:txBody>
      </p:sp>
      <p:sp>
        <p:nvSpPr>
          <p:cNvPr id="37" name="Shape 1802">
            <a:extLst>
              <a:ext uri="{FF2B5EF4-FFF2-40B4-BE49-F238E27FC236}">
                <a16:creationId xmlns:a16="http://schemas.microsoft.com/office/drawing/2014/main" xmlns="" id="{FC90EAF0-6450-4F9E-A9F0-BF821AE600BC}"/>
              </a:ext>
            </a:extLst>
          </p:cNvPr>
          <p:cNvSpPr/>
          <p:nvPr/>
        </p:nvSpPr>
        <p:spPr>
          <a:xfrm>
            <a:off x="8464086" y="4337123"/>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cs typeface="+mn-ea"/>
              <a:sym typeface="+mn-lt"/>
            </a:endParaRPr>
          </a:p>
        </p:txBody>
      </p:sp>
      <p:grpSp>
        <p:nvGrpSpPr>
          <p:cNvPr id="38" name="Group 33">
            <a:extLst>
              <a:ext uri="{FF2B5EF4-FFF2-40B4-BE49-F238E27FC236}">
                <a16:creationId xmlns:a16="http://schemas.microsoft.com/office/drawing/2014/main" xmlns="" id="{E16D34E7-5275-4A90-8F8A-3A3C68529FE0}"/>
              </a:ext>
            </a:extLst>
          </p:cNvPr>
          <p:cNvGrpSpPr/>
          <p:nvPr/>
        </p:nvGrpSpPr>
        <p:grpSpPr>
          <a:xfrm>
            <a:off x="5344640" y="2358387"/>
            <a:ext cx="1555237" cy="1617339"/>
            <a:chOff x="5526407" y="1696816"/>
            <a:chExt cx="1191141" cy="1191141"/>
          </a:xfrm>
        </p:grpSpPr>
        <p:sp>
          <p:nvSpPr>
            <p:cNvPr id="39" name="Shape 1790">
              <a:extLst>
                <a:ext uri="{FF2B5EF4-FFF2-40B4-BE49-F238E27FC236}">
                  <a16:creationId xmlns:a16="http://schemas.microsoft.com/office/drawing/2014/main" xmlns="" id="{76B72605-E8AF-40A9-BD22-547159ABBF3F}"/>
                </a:ext>
              </a:extLst>
            </p:cNvPr>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A3D3"/>
            </a:solidFill>
            <a:ln w="12700">
              <a:miter lim="400000"/>
            </a:ln>
          </p:spPr>
          <p:txBody>
            <a:bodyPr lIns="19050" tIns="19050" rIns="19050" bIns="19050" anchor="ctr"/>
            <a:lstStyle/>
            <a:p>
              <a:pPr lvl="0"/>
              <a:endParaRPr sz="1300">
                <a:cs typeface="+mn-ea"/>
                <a:sym typeface="+mn-lt"/>
              </a:endParaRPr>
            </a:p>
          </p:txBody>
        </p:sp>
        <p:sp>
          <p:nvSpPr>
            <p:cNvPr id="40" name="Shape 1804">
              <a:extLst>
                <a:ext uri="{FF2B5EF4-FFF2-40B4-BE49-F238E27FC236}">
                  <a16:creationId xmlns:a16="http://schemas.microsoft.com/office/drawing/2014/main" xmlns="" id="{231357D2-6755-4256-863B-E28E87874E00}"/>
                </a:ext>
              </a:extLst>
            </p:cNvPr>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cs typeface="+mn-ea"/>
                <a:sym typeface="+mn-lt"/>
              </a:endParaRPr>
            </a:p>
          </p:txBody>
        </p:sp>
      </p:grpSp>
      <p:sp>
        <p:nvSpPr>
          <p:cNvPr id="41" name="Text Placeholder 3">
            <a:extLst>
              <a:ext uri="{FF2B5EF4-FFF2-40B4-BE49-F238E27FC236}">
                <a16:creationId xmlns:a16="http://schemas.microsoft.com/office/drawing/2014/main" xmlns="" id="{43D86B54-8638-4456-BA15-B547670E8E93}"/>
              </a:ext>
            </a:extLst>
          </p:cNvPr>
          <p:cNvSpPr txBox="1">
            <a:spLocks/>
          </p:cNvSpPr>
          <p:nvPr/>
        </p:nvSpPr>
        <p:spPr>
          <a:xfrm>
            <a:off x="3882516" y="4404720"/>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000" b="1" spc="300" dirty="0">
                <a:solidFill>
                  <a:schemeClr val="bg1"/>
                </a:solidFill>
                <a:cs typeface="+mn-ea"/>
                <a:sym typeface="+mn-lt"/>
              </a:rPr>
              <a:t>计划</a:t>
            </a:r>
            <a:endParaRPr lang="en-GB" altLang="zh-CN" sz="2000" b="1" spc="300" dirty="0">
              <a:solidFill>
                <a:schemeClr val="bg1"/>
              </a:solidFill>
              <a:cs typeface="+mn-ea"/>
              <a:sym typeface="+mn-lt"/>
            </a:endParaRPr>
          </a:p>
        </p:txBody>
      </p:sp>
      <p:sp>
        <p:nvSpPr>
          <p:cNvPr id="42" name="Text Placeholder 3">
            <a:extLst>
              <a:ext uri="{FF2B5EF4-FFF2-40B4-BE49-F238E27FC236}">
                <a16:creationId xmlns:a16="http://schemas.microsoft.com/office/drawing/2014/main" xmlns="" id="{310FC9DA-9406-4BF2-BDBB-E428D775811F}"/>
              </a:ext>
            </a:extLst>
          </p:cNvPr>
          <p:cNvSpPr txBox="1">
            <a:spLocks/>
          </p:cNvSpPr>
          <p:nvPr/>
        </p:nvSpPr>
        <p:spPr>
          <a:xfrm>
            <a:off x="5418524" y="4404720"/>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spc="300" dirty="0">
                <a:solidFill>
                  <a:schemeClr val="bg1"/>
                </a:solidFill>
                <a:latin typeface="+mn-lt"/>
                <a:ea typeface="+mn-ea"/>
                <a:cs typeface="+mn-ea"/>
                <a:sym typeface="+mn-lt"/>
              </a:rPr>
              <a:t>核算</a:t>
            </a:r>
            <a:endParaRPr lang="en-GB" altLang="zh-CN" sz="2000" b="1" spc="300" dirty="0">
              <a:solidFill>
                <a:schemeClr val="bg1"/>
              </a:solidFill>
              <a:latin typeface="+mn-lt"/>
              <a:ea typeface="+mn-ea"/>
              <a:cs typeface="+mn-ea"/>
              <a:sym typeface="+mn-lt"/>
            </a:endParaRPr>
          </a:p>
        </p:txBody>
      </p:sp>
      <p:sp>
        <p:nvSpPr>
          <p:cNvPr id="43" name="Text Placeholder 3">
            <a:extLst>
              <a:ext uri="{FF2B5EF4-FFF2-40B4-BE49-F238E27FC236}">
                <a16:creationId xmlns:a16="http://schemas.microsoft.com/office/drawing/2014/main" xmlns="" id="{B547350B-CD07-4D99-96FD-6E11519ED73B}"/>
              </a:ext>
            </a:extLst>
          </p:cNvPr>
          <p:cNvSpPr txBox="1">
            <a:spLocks/>
          </p:cNvSpPr>
          <p:nvPr/>
        </p:nvSpPr>
        <p:spPr>
          <a:xfrm>
            <a:off x="6935065" y="4404720"/>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spc="300" dirty="0">
                <a:solidFill>
                  <a:schemeClr val="bg1"/>
                </a:solidFill>
                <a:latin typeface="+mn-lt"/>
                <a:ea typeface="+mn-ea"/>
                <a:cs typeface="+mn-ea"/>
                <a:sym typeface="+mn-lt"/>
              </a:rPr>
              <a:t>控制</a:t>
            </a:r>
            <a:endParaRPr lang="en-GB" altLang="zh-CN" sz="2000" b="1" spc="300" dirty="0">
              <a:solidFill>
                <a:schemeClr val="bg1"/>
              </a:solidFill>
              <a:latin typeface="+mn-lt"/>
              <a:ea typeface="+mn-ea"/>
              <a:cs typeface="+mn-ea"/>
              <a:sym typeface="+mn-lt"/>
            </a:endParaRPr>
          </a:p>
        </p:txBody>
      </p:sp>
      <p:sp>
        <p:nvSpPr>
          <p:cNvPr id="44" name="Text Placeholder 3">
            <a:extLst>
              <a:ext uri="{FF2B5EF4-FFF2-40B4-BE49-F238E27FC236}">
                <a16:creationId xmlns:a16="http://schemas.microsoft.com/office/drawing/2014/main" xmlns="" id="{C3BDEE97-AFA2-448B-A9F9-239D8F4D18CD}"/>
              </a:ext>
            </a:extLst>
          </p:cNvPr>
          <p:cNvSpPr txBox="1">
            <a:spLocks/>
          </p:cNvSpPr>
          <p:nvPr/>
        </p:nvSpPr>
        <p:spPr>
          <a:xfrm>
            <a:off x="2347407" y="4404720"/>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spc="300" dirty="0">
                <a:solidFill>
                  <a:schemeClr val="bg1"/>
                </a:solidFill>
                <a:latin typeface="+mn-lt"/>
                <a:ea typeface="+mn-ea"/>
                <a:cs typeface="+mn-ea"/>
                <a:sym typeface="+mn-lt"/>
              </a:rPr>
              <a:t>决策</a:t>
            </a:r>
            <a:endParaRPr lang="en-GB" altLang="zh-CN" sz="2000" b="1" spc="300" dirty="0">
              <a:solidFill>
                <a:schemeClr val="bg1"/>
              </a:solidFill>
              <a:latin typeface="+mn-lt"/>
              <a:ea typeface="+mn-ea"/>
              <a:cs typeface="+mn-ea"/>
              <a:sym typeface="+mn-lt"/>
            </a:endParaRPr>
          </a:p>
        </p:txBody>
      </p:sp>
      <p:sp>
        <p:nvSpPr>
          <p:cNvPr id="45" name="Text Placeholder 3">
            <a:extLst>
              <a:ext uri="{FF2B5EF4-FFF2-40B4-BE49-F238E27FC236}">
                <a16:creationId xmlns:a16="http://schemas.microsoft.com/office/drawing/2014/main" xmlns="" id="{36459297-5BE2-4778-92F0-1655A14E17C9}"/>
              </a:ext>
            </a:extLst>
          </p:cNvPr>
          <p:cNvSpPr txBox="1">
            <a:spLocks/>
          </p:cNvSpPr>
          <p:nvPr/>
        </p:nvSpPr>
        <p:spPr>
          <a:xfrm>
            <a:off x="8474663" y="4404000"/>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spc="300" dirty="0">
                <a:solidFill>
                  <a:schemeClr val="bg1"/>
                </a:solidFill>
                <a:latin typeface="+mn-lt"/>
                <a:ea typeface="+mn-ea"/>
                <a:cs typeface="+mn-ea"/>
                <a:sym typeface="+mn-lt"/>
              </a:rPr>
              <a:t>分析</a:t>
            </a:r>
            <a:endParaRPr lang="en-GB" altLang="zh-CN" sz="2000" b="1" spc="300" dirty="0">
              <a:solidFill>
                <a:schemeClr val="bg1"/>
              </a:solidFill>
              <a:latin typeface="+mn-lt"/>
              <a:ea typeface="+mn-ea"/>
              <a:cs typeface="+mn-ea"/>
              <a:sym typeface="+mn-lt"/>
            </a:endParaRPr>
          </a:p>
        </p:txBody>
      </p:sp>
      <p:sp>
        <p:nvSpPr>
          <p:cNvPr id="47" name="Shape 1794">
            <a:extLst>
              <a:ext uri="{FF2B5EF4-FFF2-40B4-BE49-F238E27FC236}">
                <a16:creationId xmlns:a16="http://schemas.microsoft.com/office/drawing/2014/main" xmlns="" id="{8FD2A087-C8AF-4CEC-9421-E8B6DF6BC969}"/>
              </a:ext>
            </a:extLst>
          </p:cNvPr>
          <p:cNvSpPr/>
          <p:nvPr/>
        </p:nvSpPr>
        <p:spPr>
          <a:xfrm>
            <a:off x="770858" y="4336403"/>
            <a:ext cx="1419101" cy="441752"/>
          </a:xfrm>
          <a:prstGeom prst="roundRect">
            <a:avLst>
              <a:gd name="adj" fmla="val 50000"/>
            </a:avLst>
          </a:prstGeom>
          <a:solidFill>
            <a:srgbClr val="FC9400"/>
          </a:solidFill>
          <a:ln w="12700">
            <a:miter lim="400000"/>
          </a:ln>
        </p:spPr>
        <p:txBody>
          <a:bodyPr lIns="14288" tIns="14288" rIns="14288" bIns="14288" anchor="ctr"/>
          <a:lstStyle/>
          <a:p>
            <a:pPr lvl="0"/>
            <a:endParaRPr sz="1300">
              <a:cs typeface="+mn-ea"/>
              <a:sym typeface="+mn-lt"/>
            </a:endParaRPr>
          </a:p>
        </p:txBody>
      </p:sp>
      <p:sp>
        <p:nvSpPr>
          <p:cNvPr id="48" name="Text Placeholder 3">
            <a:extLst>
              <a:ext uri="{FF2B5EF4-FFF2-40B4-BE49-F238E27FC236}">
                <a16:creationId xmlns:a16="http://schemas.microsoft.com/office/drawing/2014/main" xmlns="" id="{D85C5049-C09C-4A9F-AC08-37C3F0D621C9}"/>
              </a:ext>
            </a:extLst>
          </p:cNvPr>
          <p:cNvSpPr txBox="1">
            <a:spLocks/>
          </p:cNvSpPr>
          <p:nvPr/>
        </p:nvSpPr>
        <p:spPr>
          <a:xfrm>
            <a:off x="788451" y="4404000"/>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spc="300" dirty="0">
                <a:solidFill>
                  <a:schemeClr val="bg1"/>
                </a:solidFill>
                <a:latin typeface="+mn-lt"/>
                <a:ea typeface="+mn-ea"/>
                <a:cs typeface="+mn-ea"/>
                <a:sym typeface="+mn-lt"/>
              </a:rPr>
              <a:t>预测</a:t>
            </a:r>
            <a:endParaRPr lang="en-GB" altLang="zh-CN" sz="2000" b="1" spc="300" dirty="0">
              <a:solidFill>
                <a:schemeClr val="bg1"/>
              </a:solidFill>
              <a:latin typeface="+mn-lt"/>
              <a:ea typeface="+mn-ea"/>
              <a:cs typeface="+mn-ea"/>
              <a:sym typeface="+mn-lt"/>
            </a:endParaRPr>
          </a:p>
        </p:txBody>
      </p:sp>
      <p:sp>
        <p:nvSpPr>
          <p:cNvPr id="49" name="Shape 1794">
            <a:extLst>
              <a:ext uri="{FF2B5EF4-FFF2-40B4-BE49-F238E27FC236}">
                <a16:creationId xmlns:a16="http://schemas.microsoft.com/office/drawing/2014/main" xmlns="" id="{3CDFF505-4BF6-4BA2-AC74-8FB317683CC3}"/>
              </a:ext>
            </a:extLst>
          </p:cNvPr>
          <p:cNvSpPr/>
          <p:nvPr/>
        </p:nvSpPr>
        <p:spPr>
          <a:xfrm>
            <a:off x="9996080" y="4336403"/>
            <a:ext cx="1419101" cy="441752"/>
          </a:xfrm>
          <a:prstGeom prst="roundRect">
            <a:avLst>
              <a:gd name="adj" fmla="val 50000"/>
            </a:avLst>
          </a:prstGeom>
          <a:solidFill>
            <a:srgbClr val="FC9400"/>
          </a:solidFill>
          <a:ln w="12700">
            <a:miter lim="400000"/>
          </a:ln>
        </p:spPr>
        <p:txBody>
          <a:bodyPr lIns="14288" tIns="14288" rIns="14288" bIns="14288" anchor="ctr"/>
          <a:lstStyle/>
          <a:p>
            <a:pPr lvl="0"/>
            <a:endParaRPr sz="1300">
              <a:cs typeface="+mn-ea"/>
              <a:sym typeface="+mn-lt"/>
            </a:endParaRPr>
          </a:p>
        </p:txBody>
      </p:sp>
      <p:sp>
        <p:nvSpPr>
          <p:cNvPr id="50" name="Text Placeholder 3">
            <a:extLst>
              <a:ext uri="{FF2B5EF4-FFF2-40B4-BE49-F238E27FC236}">
                <a16:creationId xmlns:a16="http://schemas.microsoft.com/office/drawing/2014/main" xmlns="" id="{0A757922-414D-4ED1-B3BB-C1313CA658F9}"/>
              </a:ext>
            </a:extLst>
          </p:cNvPr>
          <p:cNvSpPr txBox="1">
            <a:spLocks/>
          </p:cNvSpPr>
          <p:nvPr/>
        </p:nvSpPr>
        <p:spPr>
          <a:xfrm>
            <a:off x="10013672" y="4404000"/>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spc="300" dirty="0">
                <a:solidFill>
                  <a:schemeClr val="bg1"/>
                </a:solidFill>
                <a:latin typeface="+mn-lt"/>
                <a:ea typeface="+mn-ea"/>
                <a:cs typeface="+mn-ea"/>
                <a:sym typeface="+mn-lt"/>
              </a:rPr>
              <a:t>考核</a:t>
            </a:r>
            <a:endParaRPr lang="en-GB" altLang="zh-CN" sz="2000" b="1" spc="300" dirty="0">
              <a:solidFill>
                <a:schemeClr val="bg1"/>
              </a:solidFill>
              <a:latin typeface="+mn-lt"/>
              <a:ea typeface="+mn-ea"/>
              <a:cs typeface="+mn-ea"/>
              <a:sym typeface="+mn-lt"/>
            </a:endParaRPr>
          </a:p>
        </p:txBody>
      </p:sp>
      <p:sp>
        <p:nvSpPr>
          <p:cNvPr id="52" name="Freeform 6">
            <a:extLst>
              <a:ext uri="{FF2B5EF4-FFF2-40B4-BE49-F238E27FC236}">
                <a16:creationId xmlns:a16="http://schemas.microsoft.com/office/drawing/2014/main" xmlns="" id="{42AF93AA-A7CF-43BA-90A0-632BC414A33E}"/>
              </a:ext>
            </a:extLst>
          </p:cNvPr>
          <p:cNvSpPr>
            <a:spLocks/>
          </p:cNvSpPr>
          <p:nvPr/>
        </p:nvSpPr>
        <p:spPr bwMode="auto">
          <a:xfrm>
            <a:off x="10008040" y="6122361"/>
            <a:ext cx="757452" cy="735639"/>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p:spPr>
        <p:txBody>
          <a:bodyPr lIns="0" tIns="34272" rIns="0"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434" fontAlgn="base">
              <a:lnSpc>
                <a:spcPct val="120000"/>
              </a:lnSpc>
              <a:spcBef>
                <a:spcPts val="450"/>
              </a:spcBef>
              <a:spcAft>
                <a:spcPts val="450"/>
              </a:spcAft>
              <a:defRPr/>
            </a:pPr>
            <a:endParaRPr lang="en-US" sz="2100" kern="0" dirty="0">
              <a:solidFill>
                <a:srgbClr val="414455"/>
              </a:solidFill>
              <a:cs typeface="+mn-ea"/>
              <a:sym typeface="+mn-lt"/>
            </a:endParaRPr>
          </a:p>
        </p:txBody>
      </p:sp>
      <p:sp>
        <p:nvSpPr>
          <p:cNvPr id="53" name="Freeform 6">
            <a:extLst>
              <a:ext uri="{FF2B5EF4-FFF2-40B4-BE49-F238E27FC236}">
                <a16:creationId xmlns:a16="http://schemas.microsoft.com/office/drawing/2014/main" xmlns="" id="{6DC6E1D9-253A-4F13-A292-BBAA66895DE2}"/>
              </a:ext>
            </a:extLst>
          </p:cNvPr>
          <p:cNvSpPr>
            <a:spLocks/>
          </p:cNvSpPr>
          <p:nvPr/>
        </p:nvSpPr>
        <p:spPr bwMode="auto">
          <a:xfrm>
            <a:off x="11251106" y="5224999"/>
            <a:ext cx="914960" cy="888612"/>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lumMod val="75000"/>
            </a:schemeClr>
          </a:solidFill>
          <a:ln w="3175" cap="flat" cmpd="sng" algn="ctr">
            <a:noFill/>
            <a:prstDash val="solid"/>
          </a:ln>
          <a:effectLst/>
        </p:spPr>
        <p:txBody>
          <a:bodyPr lIns="0" tIns="34272" rIns="0"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434" fontAlgn="base">
              <a:lnSpc>
                <a:spcPct val="120000"/>
              </a:lnSpc>
              <a:spcBef>
                <a:spcPts val="450"/>
              </a:spcBef>
              <a:spcAft>
                <a:spcPts val="450"/>
              </a:spcAft>
            </a:pPr>
            <a:endParaRPr lang="en-US" sz="2100" kern="0" dirty="0">
              <a:solidFill>
                <a:sysClr val="window" lastClr="FFFFFF"/>
              </a:solidFill>
              <a:cs typeface="+mn-ea"/>
              <a:sym typeface="+mn-lt"/>
            </a:endParaRPr>
          </a:p>
        </p:txBody>
      </p:sp>
      <p:sp>
        <p:nvSpPr>
          <p:cNvPr id="54" name="椭圆 53">
            <a:extLst>
              <a:ext uri="{FF2B5EF4-FFF2-40B4-BE49-F238E27FC236}">
                <a16:creationId xmlns:a16="http://schemas.microsoft.com/office/drawing/2014/main" xmlns="" id="{43516CAC-44B7-4A90-9645-83796A680841}"/>
              </a:ext>
            </a:extLst>
          </p:cNvPr>
          <p:cNvSpPr/>
          <p:nvPr/>
        </p:nvSpPr>
        <p:spPr>
          <a:xfrm>
            <a:off x="10210534" y="6308784"/>
            <a:ext cx="358213" cy="360511"/>
          </a:xfrm>
          <a:prstGeom prst="ellipse">
            <a:avLst/>
          </a:prstGeom>
          <a:solidFill>
            <a:srgbClr val="FC9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椭圆 54">
            <a:extLst>
              <a:ext uri="{FF2B5EF4-FFF2-40B4-BE49-F238E27FC236}">
                <a16:creationId xmlns:a16="http://schemas.microsoft.com/office/drawing/2014/main" xmlns="" id="{B34293B1-AB08-48FB-A544-8429CB224C97}"/>
              </a:ext>
            </a:extLst>
          </p:cNvPr>
          <p:cNvSpPr/>
          <p:nvPr/>
        </p:nvSpPr>
        <p:spPr>
          <a:xfrm>
            <a:off x="11457498" y="5440843"/>
            <a:ext cx="496686" cy="462202"/>
          </a:xfrm>
          <a:prstGeom prst="ellipse">
            <a:avLst/>
          </a:prstGeom>
          <a:solidFill>
            <a:srgbClr val="55A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305461989"/>
      </p:ext>
    </p:extLst>
  </p:cSld>
  <p:clrMapOvr>
    <a:masterClrMapping/>
  </p:clrMapOvr>
  <p:transition spd="slow" advClick="0" advTm="10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400"/>
                                  </p:stCondLst>
                                  <p:childTnLst>
                                    <p:set>
                                      <p:cBhvr>
                                        <p:cTn id="18" dur="1" fill="hold">
                                          <p:stCondLst>
                                            <p:cond delay="0"/>
                                          </p:stCondLst>
                                        </p:cTn>
                                        <p:tgtEl>
                                          <p:spTgt spid="86"/>
                                        </p:tgtEl>
                                        <p:attrNameLst>
                                          <p:attrName>style.visibility</p:attrName>
                                        </p:attrNameLst>
                                      </p:cBhvr>
                                      <p:to>
                                        <p:strVal val="visible"/>
                                      </p:to>
                                    </p:set>
                                    <p:animEffect transition="in" filter="fade">
                                      <p:cBhvr>
                                        <p:cTn id="19" dur="600"/>
                                        <p:tgtEl>
                                          <p:spTgt spid="86"/>
                                        </p:tgtEl>
                                      </p:cBhvr>
                                    </p:animEffect>
                                    <p:anim calcmode="lin" valueType="num">
                                      <p:cBhvr>
                                        <p:cTn id="20" dur="600" fill="hold"/>
                                        <p:tgtEl>
                                          <p:spTgt spid="86"/>
                                        </p:tgtEl>
                                        <p:attrNameLst>
                                          <p:attrName>ppt_x</p:attrName>
                                        </p:attrNameLst>
                                      </p:cBhvr>
                                      <p:tavLst>
                                        <p:tav tm="0">
                                          <p:val>
                                            <p:strVal val="#ppt_x"/>
                                          </p:val>
                                        </p:tav>
                                        <p:tav tm="100000">
                                          <p:val>
                                            <p:strVal val="#ppt_x"/>
                                          </p:val>
                                        </p:tav>
                                      </p:tavLst>
                                    </p:anim>
                                    <p:anim calcmode="lin" valueType="num">
                                      <p:cBhvr>
                                        <p:cTn id="21" dur="600" fill="hold"/>
                                        <p:tgtEl>
                                          <p:spTgt spid="86"/>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up)">
                                      <p:cBhvr>
                                        <p:cTn id="31" dur="300"/>
                                        <p:tgtEl>
                                          <p:spTgt spid="46"/>
                                        </p:tgtEl>
                                      </p:cBhvr>
                                    </p:animEffect>
                                  </p:childTnLst>
                                </p:cTn>
                              </p:par>
                            </p:childTnLst>
                          </p:cTn>
                        </p:par>
                        <p:par>
                          <p:cTn id="32" fill="hold">
                            <p:stCondLst>
                              <p:cond delay="180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p:stCondLst>
                              <p:cond delay="2300"/>
                            </p:stCondLst>
                            <p:childTnLst>
                              <p:par>
                                <p:cTn id="40" presetID="22" presetClass="entr" presetSubtype="1"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up)">
                                      <p:cBhvr>
                                        <p:cTn id="42" dur="300"/>
                                        <p:tgtEl>
                                          <p:spTgt spid="32"/>
                                        </p:tgtEl>
                                      </p:cBhvr>
                                    </p:animEffect>
                                  </p:childTnLst>
                                </p:cTn>
                              </p:par>
                            </p:childTnLst>
                          </p:cTn>
                        </p:par>
                        <p:par>
                          <p:cTn id="43" fill="hold">
                            <p:stCondLst>
                              <p:cond delay="2600"/>
                            </p:stCondLst>
                            <p:childTnLst>
                              <p:par>
                                <p:cTn id="44" presetID="10"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par>
                          <p:cTn id="50" fill="hold">
                            <p:stCondLst>
                              <p:cond delay="3100"/>
                            </p:stCondLst>
                            <p:childTnLst>
                              <p:par>
                                <p:cTn id="51" presetID="22" presetClass="entr" presetSubtype="1"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up)">
                                      <p:cBhvr>
                                        <p:cTn id="53" dur="300"/>
                                        <p:tgtEl>
                                          <p:spTgt spid="31"/>
                                        </p:tgtEl>
                                      </p:cBhvr>
                                    </p:animEffect>
                                  </p:childTnLst>
                                </p:cTn>
                              </p:par>
                            </p:childTnLst>
                          </p:cTn>
                        </p:par>
                        <p:par>
                          <p:cTn id="54" fill="hold">
                            <p:stCondLst>
                              <p:cond delay="3400"/>
                            </p:stCondLst>
                            <p:childTnLst>
                              <p:par>
                                <p:cTn id="55" presetID="10"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1">
                                            <p:txEl>
                                              <p:pRg st="0" end="0"/>
                                            </p:txEl>
                                          </p:spTgt>
                                        </p:tgtEl>
                                        <p:attrNameLst>
                                          <p:attrName>style.visibility</p:attrName>
                                        </p:attrNameLst>
                                      </p:cBhvr>
                                      <p:to>
                                        <p:strVal val="visible"/>
                                      </p:to>
                                    </p:set>
                                    <p:animEffect transition="in" filter="fade">
                                      <p:cBhvr>
                                        <p:cTn id="60" dur="500"/>
                                        <p:tgtEl>
                                          <p:spTgt spid="41">
                                            <p:txEl>
                                              <p:pRg st="0" end="0"/>
                                            </p:txEl>
                                          </p:spTgt>
                                        </p:tgtEl>
                                      </p:cBhvr>
                                    </p:animEffect>
                                  </p:childTnLst>
                                </p:cTn>
                              </p:par>
                            </p:childTnLst>
                          </p:cTn>
                        </p:par>
                        <p:par>
                          <p:cTn id="61" fill="hold">
                            <p:stCondLst>
                              <p:cond delay="3900"/>
                            </p:stCondLst>
                            <p:childTnLst>
                              <p:par>
                                <p:cTn id="62" presetID="22" presetClass="entr" presetSubtype="1"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up)">
                                      <p:cBhvr>
                                        <p:cTn id="64" dur="300"/>
                                        <p:tgtEl>
                                          <p:spTgt spid="28"/>
                                        </p:tgtEl>
                                      </p:cBhvr>
                                    </p:animEffect>
                                  </p:childTnLst>
                                </p:cTn>
                              </p:par>
                            </p:childTnLst>
                          </p:cTn>
                        </p:par>
                        <p:par>
                          <p:cTn id="65" fill="hold">
                            <p:stCondLst>
                              <p:cond delay="4200"/>
                            </p:stCondLst>
                            <p:childTnLst>
                              <p:par>
                                <p:cTn id="66" presetID="10" presetClass="entr" presetSubtype="0"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500"/>
                                        <p:tgtEl>
                                          <p:spTgt spid="3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childTnLst>
                          </p:cTn>
                        </p:par>
                        <p:par>
                          <p:cTn id="72" fill="hold">
                            <p:stCondLst>
                              <p:cond delay="4700"/>
                            </p:stCondLst>
                            <p:childTnLst>
                              <p:par>
                                <p:cTn id="73" presetID="22" presetClass="entr" presetSubtype="1"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300"/>
                                        <p:tgtEl>
                                          <p:spTgt spid="30"/>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500"/>
                                        <p:tgtEl>
                                          <p:spTgt spid="43"/>
                                        </p:tgtEl>
                                      </p:cBhvr>
                                    </p:animEffect>
                                  </p:childTnLst>
                                </p:cTn>
                              </p:par>
                            </p:childTnLst>
                          </p:cTn>
                        </p:par>
                        <p:par>
                          <p:cTn id="83" fill="hold">
                            <p:stCondLst>
                              <p:cond delay="5500"/>
                            </p:stCondLst>
                            <p:childTnLst>
                              <p:par>
                                <p:cTn id="84" presetID="22" presetClass="entr" presetSubtype="1"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wipe(up)">
                                      <p:cBhvr>
                                        <p:cTn id="86" dur="300"/>
                                        <p:tgtEl>
                                          <p:spTgt spid="29"/>
                                        </p:tgtEl>
                                      </p:cBhvr>
                                    </p:animEffect>
                                  </p:childTnLst>
                                </p:cTn>
                              </p:par>
                            </p:childTnLst>
                          </p:cTn>
                        </p:par>
                        <p:par>
                          <p:cTn id="87" fill="hold">
                            <p:stCondLst>
                              <p:cond delay="5800"/>
                            </p:stCondLst>
                            <p:childTnLst>
                              <p:par>
                                <p:cTn id="88" presetID="10" presetClass="entr" presetSubtype="0"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childTnLst>
                          </p:cTn>
                        </p:par>
                        <p:par>
                          <p:cTn id="94" fill="hold">
                            <p:stCondLst>
                              <p:cond delay="6300"/>
                            </p:stCondLst>
                            <p:childTnLst>
                              <p:par>
                                <p:cTn id="95" presetID="22" presetClass="entr" presetSubtype="1" fill="hold" grpId="0" nodeType="after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up)">
                                      <p:cBhvr>
                                        <p:cTn id="97" dur="300"/>
                                        <p:tgtEl>
                                          <p:spTgt spid="51"/>
                                        </p:tgtEl>
                                      </p:cBhvr>
                                    </p:animEffect>
                                  </p:childTnLst>
                                </p:cTn>
                              </p:par>
                            </p:childTnLst>
                          </p:cTn>
                        </p:par>
                        <p:par>
                          <p:cTn id="98" fill="hold">
                            <p:stCondLst>
                              <p:cond delay="6600"/>
                            </p:stCondLst>
                            <p:childTnLst>
                              <p:par>
                                <p:cTn id="99" presetID="10" presetClass="entr" presetSubtype="0" fill="hold" grpId="0"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Effect transition="in" filter="fade">
                                      <p:cBhvr>
                                        <p:cTn id="104" dur="500"/>
                                        <p:tgtEl>
                                          <p:spTgt spid="50"/>
                                        </p:tgtEl>
                                      </p:cBhvr>
                                    </p:animEffect>
                                  </p:childTnLst>
                                </p:cTn>
                              </p:par>
                              <p:par>
                                <p:cTn id="105" presetID="10" presetClass="entr" presetSubtype="0" fill="hold" grpId="0" nodeType="withEffect">
                                  <p:stCondLst>
                                    <p:cond delay="1500"/>
                                  </p:stCondLst>
                                  <p:childTnLst>
                                    <p:set>
                                      <p:cBhvr>
                                        <p:cTn id="106" dur="1" fill="hold">
                                          <p:stCondLst>
                                            <p:cond delay="0"/>
                                          </p:stCondLst>
                                        </p:cTn>
                                        <p:tgtEl>
                                          <p:spTgt spid="53"/>
                                        </p:tgtEl>
                                        <p:attrNameLst>
                                          <p:attrName>style.visibility</p:attrName>
                                        </p:attrNameLst>
                                      </p:cBhvr>
                                      <p:to>
                                        <p:strVal val="visible"/>
                                      </p:to>
                                    </p:set>
                                    <p:animEffect transition="in" filter="fade">
                                      <p:cBhvr>
                                        <p:cTn id="107" dur="500"/>
                                        <p:tgtEl>
                                          <p:spTgt spid="53"/>
                                        </p:tgtEl>
                                      </p:cBhvr>
                                    </p:animEffect>
                                  </p:childTnLst>
                                </p:cTn>
                              </p:par>
                              <p:par>
                                <p:cTn id="108" presetID="8" presetClass="emph" presetSubtype="0" repeatCount="indefinite" fill="hold" grpId="1" nodeType="withEffect">
                                  <p:stCondLst>
                                    <p:cond delay="1500"/>
                                  </p:stCondLst>
                                  <p:childTnLst>
                                    <p:animRot by="64800000">
                                      <p:cBhvr>
                                        <p:cTn id="109" dur="7500" fill="hold"/>
                                        <p:tgtEl>
                                          <p:spTgt spid="53"/>
                                        </p:tgtEl>
                                        <p:attrNameLst>
                                          <p:attrName>r</p:attrName>
                                        </p:attrNameLst>
                                      </p:cBhvr>
                                    </p:animRot>
                                  </p:childTnLst>
                                </p:cTn>
                              </p:par>
                              <p:par>
                                <p:cTn id="110" presetID="10" presetClass="entr" presetSubtype="0" fill="hold" grpId="0" nodeType="withEffect">
                                  <p:stCondLst>
                                    <p:cond delay="1500"/>
                                  </p:stCondLst>
                                  <p:childTnLst>
                                    <p:set>
                                      <p:cBhvr>
                                        <p:cTn id="111" dur="1" fill="hold">
                                          <p:stCondLst>
                                            <p:cond delay="0"/>
                                          </p:stCondLst>
                                        </p:cTn>
                                        <p:tgtEl>
                                          <p:spTgt spid="52"/>
                                        </p:tgtEl>
                                        <p:attrNameLst>
                                          <p:attrName>style.visibility</p:attrName>
                                        </p:attrNameLst>
                                      </p:cBhvr>
                                      <p:to>
                                        <p:strVal val="visible"/>
                                      </p:to>
                                    </p:set>
                                    <p:animEffect transition="in" filter="fade">
                                      <p:cBhvr>
                                        <p:cTn id="112" dur="500"/>
                                        <p:tgtEl>
                                          <p:spTgt spid="52"/>
                                        </p:tgtEl>
                                      </p:cBhvr>
                                    </p:animEffect>
                                  </p:childTnLst>
                                </p:cTn>
                              </p:par>
                              <p:par>
                                <p:cTn id="113" presetID="8" presetClass="emph" presetSubtype="0" repeatCount="indefinite" fill="hold" grpId="1" nodeType="withEffect">
                                  <p:stCondLst>
                                    <p:cond delay="1500"/>
                                  </p:stCondLst>
                                  <p:childTnLst>
                                    <p:animRot by="64800000">
                                      <p:cBhvr>
                                        <p:cTn id="114" dur="7500" fill="hold"/>
                                        <p:tgtEl>
                                          <p:spTgt spid="52"/>
                                        </p:tgtEl>
                                        <p:attrNameLst>
                                          <p:attrName>r</p:attrName>
                                        </p:attrNameLst>
                                      </p:cBhvr>
                                    </p:animRot>
                                  </p:childTnLst>
                                </p:cTn>
                              </p:par>
                              <p:par>
                                <p:cTn id="115" presetID="10" presetClass="entr" presetSubtype="0" fill="hold" grpId="0" nodeType="withEffect">
                                  <p:stCondLst>
                                    <p:cond delay="1500"/>
                                  </p:stCondLst>
                                  <p:childTnLst>
                                    <p:set>
                                      <p:cBhvr>
                                        <p:cTn id="116" dur="1" fill="hold">
                                          <p:stCondLst>
                                            <p:cond delay="0"/>
                                          </p:stCondLst>
                                        </p:cTn>
                                        <p:tgtEl>
                                          <p:spTgt spid="54"/>
                                        </p:tgtEl>
                                        <p:attrNameLst>
                                          <p:attrName>style.visibility</p:attrName>
                                        </p:attrNameLst>
                                      </p:cBhvr>
                                      <p:to>
                                        <p:strVal val="visible"/>
                                      </p:to>
                                    </p:set>
                                    <p:animEffect transition="in" filter="fade">
                                      <p:cBhvr>
                                        <p:cTn id="117" dur="500"/>
                                        <p:tgtEl>
                                          <p:spTgt spid="54"/>
                                        </p:tgtEl>
                                      </p:cBhvr>
                                    </p:animEffect>
                                  </p:childTnLst>
                                </p:cTn>
                              </p:par>
                              <p:par>
                                <p:cTn id="118" presetID="10" presetClass="entr" presetSubtype="0" fill="hold" grpId="0" nodeType="withEffect">
                                  <p:stCondLst>
                                    <p:cond delay="150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animBg="1"/>
      <p:bldP spid="4" grpId="0" animBg="1"/>
      <p:bldP spid="5" grpId="0" animBg="1"/>
      <p:bldP spid="7" grpId="0"/>
      <p:bldP spid="8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41" grpId="0" build="p"/>
      <p:bldP spid="42" grpId="0"/>
      <p:bldP spid="43" grpId="0"/>
      <p:bldP spid="44" grpId="0"/>
      <p:bldP spid="45" grpId="0"/>
      <p:bldP spid="47" grpId="0" animBg="1"/>
      <p:bldP spid="48" grpId="0"/>
      <p:bldP spid="49" grpId="0" animBg="1"/>
      <p:bldP spid="50" grpId="0"/>
      <p:bldP spid="52" grpId="0" animBg="1"/>
      <p:bldP spid="52" grpId="1" animBg="1"/>
      <p:bldP spid="53" grpId="0" animBg="1"/>
      <p:bldP spid="53" grpId="1" animBg="1"/>
      <p:bldP spid="54" grpId="0" animBg="1"/>
      <p:bldP spid="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1741126" y="194589"/>
            <a:ext cx="2031325"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项目成本概述</a:t>
            </a:r>
          </a:p>
        </p:txBody>
      </p:sp>
      <p:sp>
        <p:nvSpPr>
          <p:cNvPr id="16" name="矩形 15">
            <a:extLst>
              <a:ext uri="{FF2B5EF4-FFF2-40B4-BE49-F238E27FC236}">
                <a16:creationId xmlns:a16="http://schemas.microsoft.com/office/drawing/2014/main" xmlns="" id="{88FB3978-3423-4FBF-B9C9-778148E58345}"/>
              </a:ext>
            </a:extLst>
          </p:cNvPr>
          <p:cNvSpPr/>
          <p:nvPr/>
        </p:nvSpPr>
        <p:spPr>
          <a:xfrm>
            <a:off x="1765738" y="1081034"/>
            <a:ext cx="2213800" cy="479610"/>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000" b="1" spc="300" dirty="0">
                <a:cs typeface="+mn-ea"/>
                <a:sym typeface="+mn-lt"/>
              </a:rPr>
              <a:t>成本管理流程图</a:t>
            </a:r>
          </a:p>
        </p:txBody>
      </p:sp>
      <p:sp>
        <p:nvSpPr>
          <p:cNvPr id="259" name="Text Box 3">
            <a:extLst>
              <a:ext uri="{FF2B5EF4-FFF2-40B4-BE49-F238E27FC236}">
                <a16:creationId xmlns:a16="http://schemas.microsoft.com/office/drawing/2014/main" xmlns="" id="{5CCA2B4E-EDB6-4A34-A1D5-E07229D52ECE}"/>
              </a:ext>
            </a:extLst>
          </p:cNvPr>
          <p:cNvSpPr txBox="1">
            <a:spLocks noChangeArrowheads="1"/>
          </p:cNvSpPr>
          <p:nvPr/>
        </p:nvSpPr>
        <p:spPr bwMode="auto">
          <a:xfrm>
            <a:off x="4798020" y="1274125"/>
            <a:ext cx="2667000" cy="553357"/>
          </a:xfrm>
          <a:prstGeom prst="rect">
            <a:avLst/>
          </a:prstGeom>
          <a:solidFill>
            <a:srgbClr val="4E79C6"/>
          </a:solidFill>
          <a:ln w="9525">
            <a:noFill/>
            <a:prstDash val="sysDot"/>
            <a:miter lim="800000"/>
            <a:headEnd/>
            <a:tailEnd/>
          </a:ln>
          <a:effectLst/>
        </p:spPr>
        <p:txBody>
          <a:bodyPr>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dirty="0">
                <a:ln>
                  <a:noFill/>
                </a:ln>
                <a:solidFill>
                  <a:schemeClr val="bg1"/>
                </a:solidFill>
                <a:effectLst/>
                <a:uLnTx/>
                <a:uFillTx/>
                <a:cs typeface="+mn-ea"/>
                <a:sym typeface="+mn-lt"/>
              </a:rPr>
              <a:t>成本管理目标</a:t>
            </a:r>
          </a:p>
        </p:txBody>
      </p:sp>
      <p:sp>
        <p:nvSpPr>
          <p:cNvPr id="260" name="Text Box 4">
            <a:extLst>
              <a:ext uri="{FF2B5EF4-FFF2-40B4-BE49-F238E27FC236}">
                <a16:creationId xmlns:a16="http://schemas.microsoft.com/office/drawing/2014/main" xmlns="" id="{1EE624E0-BBA7-4AB9-8D08-9365F0FB32DA}"/>
              </a:ext>
            </a:extLst>
          </p:cNvPr>
          <p:cNvSpPr txBox="1">
            <a:spLocks noChangeArrowheads="1"/>
          </p:cNvSpPr>
          <p:nvPr/>
        </p:nvSpPr>
        <p:spPr bwMode="auto">
          <a:xfrm>
            <a:off x="2043707" y="2173375"/>
            <a:ext cx="2297112" cy="612775"/>
          </a:xfrm>
          <a:prstGeom prst="rect">
            <a:avLst/>
          </a:prstGeom>
          <a:solidFill>
            <a:srgbClr val="4E79C6"/>
          </a:solidFill>
          <a:ln w="9525">
            <a:noFill/>
            <a:prstDash val="sysDot"/>
            <a:miter lim="800000"/>
            <a:headEnd/>
            <a:tailEnd/>
          </a:ln>
          <a:effectLst/>
        </p:spPr>
        <p:txBody>
          <a:bodyPr>
            <a:norm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a:ln>
                  <a:noFill/>
                </a:ln>
                <a:solidFill>
                  <a:schemeClr val="bg1"/>
                </a:solidFill>
                <a:effectLst/>
                <a:uLnTx/>
                <a:uFillTx/>
                <a:cs typeface="+mn-ea"/>
                <a:sym typeface="+mn-lt"/>
              </a:rPr>
              <a:t>制定成本计划</a:t>
            </a:r>
          </a:p>
        </p:txBody>
      </p:sp>
      <p:sp>
        <p:nvSpPr>
          <p:cNvPr id="261" name="Text Box 5">
            <a:extLst>
              <a:ext uri="{FF2B5EF4-FFF2-40B4-BE49-F238E27FC236}">
                <a16:creationId xmlns:a16="http://schemas.microsoft.com/office/drawing/2014/main" xmlns="" id="{E275C6E3-B305-4738-9277-9FFC2191E62B}"/>
              </a:ext>
            </a:extLst>
          </p:cNvPr>
          <p:cNvSpPr txBox="1">
            <a:spLocks noChangeArrowheads="1"/>
          </p:cNvSpPr>
          <p:nvPr/>
        </p:nvSpPr>
        <p:spPr bwMode="auto">
          <a:xfrm>
            <a:off x="5015507" y="2173375"/>
            <a:ext cx="2297113" cy="612775"/>
          </a:xfrm>
          <a:prstGeom prst="rect">
            <a:avLst/>
          </a:prstGeom>
          <a:solidFill>
            <a:srgbClr val="4E79C6"/>
          </a:solidFill>
          <a:ln w="9525">
            <a:noFill/>
            <a:prstDash val="sysDot"/>
            <a:miter lim="800000"/>
            <a:headEnd/>
            <a:tailEnd/>
          </a:ln>
          <a:effectLst/>
        </p:spPr>
        <p:txBody>
          <a:bodyPr>
            <a:norm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dirty="0">
                <a:ln>
                  <a:noFill/>
                </a:ln>
                <a:solidFill>
                  <a:schemeClr val="bg1"/>
                </a:solidFill>
                <a:effectLst/>
                <a:uLnTx/>
                <a:uFillTx/>
                <a:cs typeface="+mn-ea"/>
                <a:sym typeface="+mn-lt"/>
              </a:rPr>
              <a:t>执行成本计划</a:t>
            </a:r>
          </a:p>
        </p:txBody>
      </p:sp>
      <p:sp>
        <p:nvSpPr>
          <p:cNvPr id="262" name="Text Box 6">
            <a:extLst>
              <a:ext uri="{FF2B5EF4-FFF2-40B4-BE49-F238E27FC236}">
                <a16:creationId xmlns:a16="http://schemas.microsoft.com/office/drawing/2014/main" xmlns="" id="{5E452B74-7E71-4A86-A699-23F1E513D1BB}"/>
              </a:ext>
            </a:extLst>
          </p:cNvPr>
          <p:cNvSpPr txBox="1">
            <a:spLocks noChangeArrowheads="1"/>
          </p:cNvSpPr>
          <p:nvPr/>
        </p:nvSpPr>
        <p:spPr bwMode="auto">
          <a:xfrm>
            <a:off x="7987308" y="2173375"/>
            <a:ext cx="2297112" cy="612775"/>
          </a:xfrm>
          <a:prstGeom prst="rect">
            <a:avLst/>
          </a:prstGeom>
          <a:solidFill>
            <a:srgbClr val="4E79C6"/>
          </a:solidFill>
          <a:ln w="9525">
            <a:noFill/>
            <a:prstDash val="sysDot"/>
            <a:miter lim="800000"/>
            <a:headEnd/>
            <a:tailEnd/>
          </a:ln>
          <a:effectLst/>
        </p:spPr>
        <p:txBody>
          <a:bodyPr>
            <a:norm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a:ln>
                  <a:noFill/>
                </a:ln>
                <a:solidFill>
                  <a:schemeClr val="bg1"/>
                </a:solidFill>
                <a:effectLst/>
                <a:uLnTx/>
                <a:uFillTx/>
                <a:cs typeface="+mn-ea"/>
                <a:sym typeface="+mn-lt"/>
              </a:rPr>
              <a:t>检查成本计划</a:t>
            </a:r>
          </a:p>
        </p:txBody>
      </p:sp>
      <p:sp>
        <p:nvSpPr>
          <p:cNvPr id="263" name="Text Box 7">
            <a:extLst>
              <a:ext uri="{FF2B5EF4-FFF2-40B4-BE49-F238E27FC236}">
                <a16:creationId xmlns:a16="http://schemas.microsoft.com/office/drawing/2014/main" xmlns="" id="{289A5939-1A72-441D-B149-3AB67B4D66A2}"/>
              </a:ext>
            </a:extLst>
          </p:cNvPr>
          <p:cNvSpPr txBox="1">
            <a:spLocks noChangeArrowheads="1"/>
          </p:cNvSpPr>
          <p:nvPr/>
        </p:nvSpPr>
        <p:spPr bwMode="auto">
          <a:xfrm>
            <a:off x="1878059"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dirty="0">
                <a:ln>
                  <a:noFill/>
                </a:ln>
                <a:solidFill>
                  <a:schemeClr val="bg1"/>
                </a:solidFill>
                <a:effectLst/>
                <a:uLnTx/>
                <a:uFillTx/>
                <a:cs typeface="+mn-ea"/>
                <a:sym typeface="+mn-lt"/>
              </a:rPr>
              <a:t>成本预测</a:t>
            </a:r>
          </a:p>
        </p:txBody>
      </p:sp>
      <p:sp>
        <p:nvSpPr>
          <p:cNvPr id="264" name="Text Box 8">
            <a:extLst>
              <a:ext uri="{FF2B5EF4-FFF2-40B4-BE49-F238E27FC236}">
                <a16:creationId xmlns:a16="http://schemas.microsoft.com/office/drawing/2014/main" xmlns="" id="{7F320D17-E60D-4094-8993-4DC3EF0ED8C9}"/>
              </a:ext>
            </a:extLst>
          </p:cNvPr>
          <p:cNvSpPr txBox="1">
            <a:spLocks noChangeArrowheads="1"/>
          </p:cNvSpPr>
          <p:nvPr/>
        </p:nvSpPr>
        <p:spPr bwMode="auto">
          <a:xfrm>
            <a:off x="2933747"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dirty="0">
                <a:ln>
                  <a:noFill/>
                </a:ln>
                <a:solidFill>
                  <a:schemeClr val="bg1"/>
                </a:solidFill>
                <a:effectLst/>
                <a:uLnTx/>
                <a:uFillTx/>
                <a:cs typeface="+mn-ea"/>
                <a:sym typeface="+mn-lt"/>
              </a:rPr>
              <a:t>成本决策</a:t>
            </a:r>
          </a:p>
        </p:txBody>
      </p:sp>
      <p:sp>
        <p:nvSpPr>
          <p:cNvPr id="265" name="Text Box 9">
            <a:extLst>
              <a:ext uri="{FF2B5EF4-FFF2-40B4-BE49-F238E27FC236}">
                <a16:creationId xmlns:a16="http://schemas.microsoft.com/office/drawing/2014/main" xmlns="" id="{F791871D-7CB0-46D7-AC01-CC2A5B906F07}"/>
              </a:ext>
            </a:extLst>
          </p:cNvPr>
          <p:cNvSpPr txBox="1">
            <a:spLocks noChangeArrowheads="1"/>
          </p:cNvSpPr>
          <p:nvPr/>
        </p:nvSpPr>
        <p:spPr bwMode="auto">
          <a:xfrm>
            <a:off x="3848147"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a:ln>
                  <a:noFill/>
                </a:ln>
                <a:solidFill>
                  <a:schemeClr val="bg1"/>
                </a:solidFill>
                <a:effectLst/>
                <a:uLnTx/>
                <a:uFillTx/>
                <a:cs typeface="+mn-ea"/>
                <a:sym typeface="+mn-lt"/>
              </a:rPr>
              <a:t>成本计划</a:t>
            </a:r>
          </a:p>
        </p:txBody>
      </p:sp>
      <p:sp>
        <p:nvSpPr>
          <p:cNvPr id="266" name="Text Box 10">
            <a:extLst>
              <a:ext uri="{FF2B5EF4-FFF2-40B4-BE49-F238E27FC236}">
                <a16:creationId xmlns:a16="http://schemas.microsoft.com/office/drawing/2014/main" xmlns="" id="{1582F8CF-827E-47B2-9E7C-56B69BEA9145}"/>
              </a:ext>
            </a:extLst>
          </p:cNvPr>
          <p:cNvSpPr txBox="1">
            <a:spLocks noChangeArrowheads="1"/>
          </p:cNvSpPr>
          <p:nvPr/>
        </p:nvSpPr>
        <p:spPr bwMode="auto">
          <a:xfrm>
            <a:off x="5143547"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a:ln>
                  <a:noFill/>
                </a:ln>
                <a:solidFill>
                  <a:schemeClr val="bg1"/>
                </a:solidFill>
                <a:effectLst/>
                <a:uLnTx/>
                <a:uFillTx/>
                <a:cs typeface="+mn-ea"/>
                <a:sym typeface="+mn-lt"/>
              </a:rPr>
              <a:t>成本核算</a:t>
            </a:r>
          </a:p>
        </p:txBody>
      </p:sp>
      <p:sp>
        <p:nvSpPr>
          <p:cNvPr id="267" name="Text Box 11">
            <a:extLst>
              <a:ext uri="{FF2B5EF4-FFF2-40B4-BE49-F238E27FC236}">
                <a16:creationId xmlns:a16="http://schemas.microsoft.com/office/drawing/2014/main" xmlns="" id="{0568DE46-16CA-4FD7-953F-62BD21CC4408}"/>
              </a:ext>
            </a:extLst>
          </p:cNvPr>
          <p:cNvSpPr txBox="1">
            <a:spLocks noChangeArrowheads="1"/>
          </p:cNvSpPr>
          <p:nvPr/>
        </p:nvSpPr>
        <p:spPr bwMode="auto">
          <a:xfrm>
            <a:off x="6678659"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a:ln>
                  <a:noFill/>
                </a:ln>
                <a:solidFill>
                  <a:schemeClr val="bg1"/>
                </a:solidFill>
                <a:effectLst/>
                <a:uLnTx/>
                <a:uFillTx/>
                <a:cs typeface="+mn-ea"/>
                <a:sym typeface="+mn-lt"/>
              </a:rPr>
              <a:t>成本控制</a:t>
            </a:r>
          </a:p>
        </p:txBody>
      </p:sp>
      <p:sp>
        <p:nvSpPr>
          <p:cNvPr id="268" name="Text Box 12">
            <a:extLst>
              <a:ext uri="{FF2B5EF4-FFF2-40B4-BE49-F238E27FC236}">
                <a16:creationId xmlns:a16="http://schemas.microsoft.com/office/drawing/2014/main" xmlns="" id="{F35720D5-E489-411C-951C-69D38052A8D9}"/>
              </a:ext>
            </a:extLst>
          </p:cNvPr>
          <p:cNvSpPr txBox="1">
            <a:spLocks noChangeArrowheads="1"/>
          </p:cNvSpPr>
          <p:nvPr/>
        </p:nvSpPr>
        <p:spPr bwMode="auto">
          <a:xfrm>
            <a:off x="8191546"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a:ln>
                  <a:noFill/>
                </a:ln>
                <a:solidFill>
                  <a:schemeClr val="bg1"/>
                </a:solidFill>
                <a:effectLst/>
                <a:uLnTx/>
                <a:uFillTx/>
                <a:cs typeface="+mn-ea"/>
                <a:sym typeface="+mn-lt"/>
              </a:rPr>
              <a:t>成本考核</a:t>
            </a:r>
          </a:p>
        </p:txBody>
      </p:sp>
      <p:sp>
        <p:nvSpPr>
          <p:cNvPr id="269" name="Text Box 13">
            <a:extLst>
              <a:ext uri="{FF2B5EF4-FFF2-40B4-BE49-F238E27FC236}">
                <a16:creationId xmlns:a16="http://schemas.microsoft.com/office/drawing/2014/main" xmlns="" id="{790B0454-FA58-410B-A352-D0665A07CCF5}"/>
              </a:ext>
            </a:extLst>
          </p:cNvPr>
          <p:cNvSpPr txBox="1">
            <a:spLocks noChangeArrowheads="1"/>
          </p:cNvSpPr>
          <p:nvPr/>
        </p:nvSpPr>
        <p:spPr bwMode="auto">
          <a:xfrm>
            <a:off x="9726659" y="3163974"/>
            <a:ext cx="568874" cy="1219200"/>
          </a:xfrm>
          <a:prstGeom prst="rect">
            <a:avLst/>
          </a:prstGeom>
          <a:solidFill>
            <a:srgbClr val="55A3D3"/>
          </a:solidFill>
          <a:ln w="9525">
            <a:noFill/>
            <a:miter lim="800000"/>
            <a:headEnd/>
            <a:tailEnd/>
          </a:ln>
          <a:effectLst/>
        </p:spPr>
        <p:txBody>
          <a:bodyPr vert="eaVert">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000" b="0" i="0" u="none" strike="noStrike" kern="0" cap="none" spc="0" normalizeH="0" baseline="0" noProof="0">
                <a:ln>
                  <a:noFill/>
                </a:ln>
                <a:solidFill>
                  <a:schemeClr val="bg1"/>
                </a:solidFill>
                <a:effectLst/>
                <a:uLnTx/>
                <a:uFillTx/>
                <a:cs typeface="+mn-ea"/>
                <a:sym typeface="+mn-lt"/>
              </a:rPr>
              <a:t>成本分析</a:t>
            </a:r>
          </a:p>
        </p:txBody>
      </p:sp>
      <p:sp>
        <p:nvSpPr>
          <p:cNvPr id="270" name="Text Box 14">
            <a:extLst>
              <a:ext uri="{FF2B5EF4-FFF2-40B4-BE49-F238E27FC236}">
                <a16:creationId xmlns:a16="http://schemas.microsoft.com/office/drawing/2014/main" xmlns="" id="{2C4C92B4-297A-408F-AB10-D587D6EF4204}"/>
              </a:ext>
            </a:extLst>
          </p:cNvPr>
          <p:cNvSpPr txBox="1">
            <a:spLocks noChangeArrowheads="1"/>
          </p:cNvSpPr>
          <p:nvPr/>
        </p:nvSpPr>
        <p:spPr bwMode="auto">
          <a:xfrm>
            <a:off x="2207220" y="4684800"/>
            <a:ext cx="2057400" cy="553357"/>
          </a:xfrm>
          <a:prstGeom prst="rect">
            <a:avLst/>
          </a:prstGeom>
          <a:solidFill>
            <a:schemeClr val="accent5">
              <a:lumMod val="40000"/>
              <a:lumOff val="60000"/>
            </a:schemeClr>
          </a:solidFill>
          <a:ln w="9525">
            <a:noFill/>
            <a:miter lim="800000"/>
            <a:headEnd/>
            <a:tailEnd/>
          </a:ln>
          <a:effectLst/>
        </p:spPr>
        <p:txBody>
          <a:bodyPr>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dirty="0">
                <a:ln>
                  <a:noFill/>
                </a:ln>
                <a:solidFill>
                  <a:schemeClr val="bg1"/>
                </a:solidFill>
                <a:effectLst/>
                <a:uLnTx/>
                <a:uFillTx/>
                <a:cs typeface="+mn-ea"/>
                <a:sym typeface="+mn-lt"/>
              </a:rPr>
              <a:t>成本事前控制</a:t>
            </a:r>
          </a:p>
        </p:txBody>
      </p:sp>
      <p:sp>
        <p:nvSpPr>
          <p:cNvPr id="271" name="Text Box 15">
            <a:extLst>
              <a:ext uri="{FF2B5EF4-FFF2-40B4-BE49-F238E27FC236}">
                <a16:creationId xmlns:a16="http://schemas.microsoft.com/office/drawing/2014/main" xmlns="" id="{9FD66824-ACCB-448D-AC96-05146252F363}"/>
              </a:ext>
            </a:extLst>
          </p:cNvPr>
          <p:cNvSpPr txBox="1">
            <a:spLocks noChangeArrowheads="1"/>
          </p:cNvSpPr>
          <p:nvPr/>
        </p:nvSpPr>
        <p:spPr bwMode="auto">
          <a:xfrm>
            <a:off x="5255220" y="4684800"/>
            <a:ext cx="2057400" cy="553357"/>
          </a:xfrm>
          <a:prstGeom prst="rect">
            <a:avLst/>
          </a:prstGeom>
          <a:solidFill>
            <a:schemeClr val="accent5">
              <a:lumMod val="40000"/>
              <a:lumOff val="60000"/>
            </a:schemeClr>
          </a:solidFill>
          <a:ln w="9525">
            <a:noFill/>
            <a:miter lim="800000"/>
            <a:headEnd/>
            <a:tailEnd/>
          </a:ln>
          <a:effectLst/>
        </p:spPr>
        <p:txBody>
          <a:bodyPr>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a:ln>
                  <a:noFill/>
                </a:ln>
                <a:solidFill>
                  <a:schemeClr val="bg1"/>
                </a:solidFill>
                <a:effectLst/>
                <a:uLnTx/>
                <a:uFillTx/>
                <a:cs typeface="+mn-ea"/>
                <a:sym typeface="+mn-lt"/>
              </a:rPr>
              <a:t>成本事中控制</a:t>
            </a:r>
          </a:p>
        </p:txBody>
      </p:sp>
      <p:sp>
        <p:nvSpPr>
          <p:cNvPr id="272" name="Text Box 16">
            <a:extLst>
              <a:ext uri="{FF2B5EF4-FFF2-40B4-BE49-F238E27FC236}">
                <a16:creationId xmlns:a16="http://schemas.microsoft.com/office/drawing/2014/main" xmlns="" id="{1332278D-D85B-4A08-8BE3-CA439E4F15AC}"/>
              </a:ext>
            </a:extLst>
          </p:cNvPr>
          <p:cNvSpPr txBox="1">
            <a:spLocks noChangeArrowheads="1"/>
          </p:cNvSpPr>
          <p:nvPr/>
        </p:nvSpPr>
        <p:spPr bwMode="auto">
          <a:xfrm>
            <a:off x="8303220" y="4684800"/>
            <a:ext cx="2057400" cy="553357"/>
          </a:xfrm>
          <a:prstGeom prst="rect">
            <a:avLst/>
          </a:prstGeom>
          <a:solidFill>
            <a:schemeClr val="accent5">
              <a:lumMod val="40000"/>
              <a:lumOff val="60000"/>
            </a:schemeClr>
          </a:solidFill>
          <a:ln w="9525">
            <a:noFill/>
            <a:miter lim="800000"/>
            <a:headEnd/>
            <a:tailEnd/>
          </a:ln>
          <a:effectLst/>
        </p:spPr>
        <p:txBody>
          <a:bodyPr>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a:ln>
                  <a:noFill/>
                </a:ln>
                <a:solidFill>
                  <a:schemeClr val="bg1"/>
                </a:solidFill>
                <a:effectLst/>
                <a:uLnTx/>
                <a:uFillTx/>
                <a:cs typeface="+mn-ea"/>
                <a:sym typeface="+mn-lt"/>
              </a:rPr>
              <a:t>成本事后控制</a:t>
            </a:r>
          </a:p>
        </p:txBody>
      </p:sp>
      <p:sp>
        <p:nvSpPr>
          <p:cNvPr id="273" name="Text Box 17">
            <a:extLst>
              <a:ext uri="{FF2B5EF4-FFF2-40B4-BE49-F238E27FC236}">
                <a16:creationId xmlns:a16="http://schemas.microsoft.com/office/drawing/2014/main" xmlns="" id="{D4AA2188-B318-4F48-BFA6-7ECBDBE8C21A}"/>
              </a:ext>
            </a:extLst>
          </p:cNvPr>
          <p:cNvSpPr txBox="1">
            <a:spLocks noChangeArrowheads="1"/>
          </p:cNvSpPr>
          <p:nvPr/>
        </p:nvSpPr>
        <p:spPr bwMode="auto">
          <a:xfrm>
            <a:off x="4950420" y="5824225"/>
            <a:ext cx="2057400" cy="553357"/>
          </a:xfrm>
          <a:prstGeom prst="rect">
            <a:avLst/>
          </a:prstGeom>
          <a:solidFill>
            <a:srgbClr val="55A3D3"/>
          </a:solidFill>
          <a:ln w="9525">
            <a:noFill/>
            <a:miter lim="800000"/>
            <a:headEnd/>
            <a:tailEnd/>
          </a:ln>
          <a:effectLst/>
        </p:spPr>
        <p:txBody>
          <a:bodyPr>
            <a:spAutoFit/>
          </a:bodyPr>
          <a:lstStyle/>
          <a:p>
            <a:pPr marL="0" marR="0" lvl="0" indent="0" algn="ctr" defTabSz="914400" eaLnBrk="1" fontAlgn="base" latinLnBrk="0" hangingPunct="1">
              <a:lnSpc>
                <a:spcPct val="140000"/>
              </a:lnSpc>
              <a:spcBef>
                <a:spcPct val="50000"/>
              </a:spcBef>
              <a:spcAft>
                <a:spcPct val="0"/>
              </a:spcAft>
              <a:buClrTx/>
              <a:buSzTx/>
              <a:buFont typeface="Wingdings" panose="05000000000000000000" pitchFamily="2" charset="2"/>
              <a:buNone/>
              <a:tabLst/>
              <a:defRPr/>
            </a:pPr>
            <a:r>
              <a:rPr kumimoji="1" lang="zh-CN" altLang="en-US" sz="2400" b="0" i="0" u="none" strike="noStrike" kern="0" cap="none" spc="0" normalizeH="0" baseline="0" noProof="0" dirty="0">
                <a:ln>
                  <a:noFill/>
                </a:ln>
                <a:solidFill>
                  <a:schemeClr val="bg1"/>
                </a:solidFill>
                <a:effectLst/>
                <a:uLnTx/>
                <a:uFillTx/>
                <a:cs typeface="+mn-ea"/>
                <a:sym typeface="+mn-lt"/>
              </a:rPr>
              <a:t>成本报告</a:t>
            </a:r>
          </a:p>
        </p:txBody>
      </p:sp>
      <p:sp>
        <p:nvSpPr>
          <p:cNvPr id="274" name="Line 18">
            <a:extLst>
              <a:ext uri="{FF2B5EF4-FFF2-40B4-BE49-F238E27FC236}">
                <a16:creationId xmlns:a16="http://schemas.microsoft.com/office/drawing/2014/main" xmlns="" id="{D41EE017-A2D8-48E1-BD57-CF5297406725}"/>
              </a:ext>
            </a:extLst>
          </p:cNvPr>
          <p:cNvSpPr>
            <a:spLocks noChangeShapeType="1"/>
          </p:cNvSpPr>
          <p:nvPr/>
        </p:nvSpPr>
        <p:spPr bwMode="auto">
          <a:xfrm>
            <a:off x="6093420" y="1886899"/>
            <a:ext cx="0" cy="286476"/>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75" name="Line 19">
            <a:extLst>
              <a:ext uri="{FF2B5EF4-FFF2-40B4-BE49-F238E27FC236}">
                <a16:creationId xmlns:a16="http://schemas.microsoft.com/office/drawing/2014/main" xmlns="" id="{98106362-178E-470D-9023-6E66A53F240A}"/>
              </a:ext>
            </a:extLst>
          </p:cNvPr>
          <p:cNvSpPr>
            <a:spLocks noChangeShapeType="1"/>
          </p:cNvSpPr>
          <p:nvPr/>
        </p:nvSpPr>
        <p:spPr bwMode="auto">
          <a:xfrm>
            <a:off x="2893020" y="1963099"/>
            <a:ext cx="63246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76" name="Line 20">
            <a:extLst>
              <a:ext uri="{FF2B5EF4-FFF2-40B4-BE49-F238E27FC236}">
                <a16:creationId xmlns:a16="http://schemas.microsoft.com/office/drawing/2014/main" xmlns="" id="{F1D447F3-1E73-456A-9704-9E2976C9663D}"/>
              </a:ext>
            </a:extLst>
          </p:cNvPr>
          <p:cNvSpPr>
            <a:spLocks noChangeShapeType="1"/>
          </p:cNvSpPr>
          <p:nvPr/>
        </p:nvSpPr>
        <p:spPr bwMode="auto">
          <a:xfrm>
            <a:off x="2893020" y="1963099"/>
            <a:ext cx="0" cy="2286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77" name="Line 21">
            <a:extLst>
              <a:ext uri="{FF2B5EF4-FFF2-40B4-BE49-F238E27FC236}">
                <a16:creationId xmlns:a16="http://schemas.microsoft.com/office/drawing/2014/main" xmlns="" id="{8325BF9C-22E9-44AA-A196-1013EC0AC4BB}"/>
              </a:ext>
            </a:extLst>
          </p:cNvPr>
          <p:cNvSpPr>
            <a:spLocks noChangeShapeType="1"/>
          </p:cNvSpPr>
          <p:nvPr/>
        </p:nvSpPr>
        <p:spPr bwMode="auto">
          <a:xfrm>
            <a:off x="9217620" y="1963099"/>
            <a:ext cx="0" cy="2286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78" name="Line 22">
            <a:extLst>
              <a:ext uri="{FF2B5EF4-FFF2-40B4-BE49-F238E27FC236}">
                <a16:creationId xmlns:a16="http://schemas.microsoft.com/office/drawing/2014/main" xmlns="" id="{987E99C6-09F6-4109-961E-2CA85F1109C4}"/>
              </a:ext>
            </a:extLst>
          </p:cNvPr>
          <p:cNvSpPr>
            <a:spLocks noChangeShapeType="1"/>
          </p:cNvSpPr>
          <p:nvPr/>
        </p:nvSpPr>
        <p:spPr bwMode="auto">
          <a:xfrm>
            <a:off x="3197820" y="2779800"/>
            <a:ext cx="0" cy="384175"/>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79" name="Line 23">
            <a:extLst>
              <a:ext uri="{FF2B5EF4-FFF2-40B4-BE49-F238E27FC236}">
                <a16:creationId xmlns:a16="http://schemas.microsoft.com/office/drawing/2014/main" xmlns="" id="{74B2BE6E-DEB9-4E66-AD62-264935C53F01}"/>
              </a:ext>
            </a:extLst>
          </p:cNvPr>
          <p:cNvSpPr>
            <a:spLocks noChangeShapeType="1"/>
          </p:cNvSpPr>
          <p:nvPr/>
        </p:nvSpPr>
        <p:spPr bwMode="auto">
          <a:xfrm>
            <a:off x="2054820" y="2935374"/>
            <a:ext cx="21336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0" name="Line 24">
            <a:extLst>
              <a:ext uri="{FF2B5EF4-FFF2-40B4-BE49-F238E27FC236}">
                <a16:creationId xmlns:a16="http://schemas.microsoft.com/office/drawing/2014/main" xmlns="" id="{835BB49F-545E-4F0A-B799-C727A489DFF8}"/>
              </a:ext>
            </a:extLst>
          </p:cNvPr>
          <p:cNvSpPr>
            <a:spLocks noChangeShapeType="1"/>
          </p:cNvSpPr>
          <p:nvPr/>
        </p:nvSpPr>
        <p:spPr bwMode="auto">
          <a:xfrm>
            <a:off x="2054820" y="2935374"/>
            <a:ext cx="0" cy="2286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1" name="Line 25">
            <a:extLst>
              <a:ext uri="{FF2B5EF4-FFF2-40B4-BE49-F238E27FC236}">
                <a16:creationId xmlns:a16="http://schemas.microsoft.com/office/drawing/2014/main" xmlns="" id="{35B62591-B557-4239-BC2B-00C48A7E60F7}"/>
              </a:ext>
            </a:extLst>
          </p:cNvPr>
          <p:cNvSpPr>
            <a:spLocks noChangeShapeType="1"/>
          </p:cNvSpPr>
          <p:nvPr/>
        </p:nvSpPr>
        <p:spPr bwMode="auto">
          <a:xfrm>
            <a:off x="4188420" y="2935374"/>
            <a:ext cx="0" cy="2286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2" name="Line 26">
            <a:extLst>
              <a:ext uri="{FF2B5EF4-FFF2-40B4-BE49-F238E27FC236}">
                <a16:creationId xmlns:a16="http://schemas.microsoft.com/office/drawing/2014/main" xmlns="" id="{10416F8E-0A1B-48CC-8F52-91F971840EBC}"/>
              </a:ext>
            </a:extLst>
          </p:cNvPr>
          <p:cNvSpPr>
            <a:spLocks noChangeShapeType="1"/>
          </p:cNvSpPr>
          <p:nvPr/>
        </p:nvSpPr>
        <p:spPr bwMode="auto">
          <a:xfrm>
            <a:off x="5255220" y="2932199"/>
            <a:ext cx="16764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3" name="Line 27">
            <a:extLst>
              <a:ext uri="{FF2B5EF4-FFF2-40B4-BE49-F238E27FC236}">
                <a16:creationId xmlns:a16="http://schemas.microsoft.com/office/drawing/2014/main" xmlns="" id="{64CB12F1-03A3-4BF7-A978-72F2B9C93587}"/>
              </a:ext>
            </a:extLst>
          </p:cNvPr>
          <p:cNvSpPr>
            <a:spLocks noChangeShapeType="1"/>
          </p:cNvSpPr>
          <p:nvPr/>
        </p:nvSpPr>
        <p:spPr bwMode="auto">
          <a:xfrm>
            <a:off x="5255220" y="2935374"/>
            <a:ext cx="0" cy="2286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4" name="Line 28">
            <a:extLst>
              <a:ext uri="{FF2B5EF4-FFF2-40B4-BE49-F238E27FC236}">
                <a16:creationId xmlns:a16="http://schemas.microsoft.com/office/drawing/2014/main" xmlns="" id="{6A2EC91D-AE7F-43E4-811E-9E868740ECF5}"/>
              </a:ext>
            </a:extLst>
          </p:cNvPr>
          <p:cNvSpPr>
            <a:spLocks noChangeShapeType="1"/>
          </p:cNvSpPr>
          <p:nvPr/>
        </p:nvSpPr>
        <p:spPr bwMode="auto">
          <a:xfrm>
            <a:off x="6942733" y="2935374"/>
            <a:ext cx="0" cy="2286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5" name="Line 29">
            <a:extLst>
              <a:ext uri="{FF2B5EF4-FFF2-40B4-BE49-F238E27FC236}">
                <a16:creationId xmlns:a16="http://schemas.microsoft.com/office/drawing/2014/main" xmlns="" id="{21B620C5-3114-4077-B88D-01F7D61398F4}"/>
              </a:ext>
            </a:extLst>
          </p:cNvPr>
          <p:cNvSpPr>
            <a:spLocks noChangeShapeType="1"/>
          </p:cNvSpPr>
          <p:nvPr/>
        </p:nvSpPr>
        <p:spPr bwMode="auto">
          <a:xfrm>
            <a:off x="8379420" y="2935374"/>
            <a:ext cx="16002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6" name="Line 30">
            <a:extLst>
              <a:ext uri="{FF2B5EF4-FFF2-40B4-BE49-F238E27FC236}">
                <a16:creationId xmlns:a16="http://schemas.microsoft.com/office/drawing/2014/main" xmlns="" id="{40310CDA-BD5B-4270-9BEC-804D7932F435}"/>
              </a:ext>
            </a:extLst>
          </p:cNvPr>
          <p:cNvSpPr>
            <a:spLocks noChangeShapeType="1"/>
          </p:cNvSpPr>
          <p:nvPr/>
        </p:nvSpPr>
        <p:spPr bwMode="auto">
          <a:xfrm>
            <a:off x="8379420" y="2935374"/>
            <a:ext cx="0" cy="22860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7" name="Line 31">
            <a:extLst>
              <a:ext uri="{FF2B5EF4-FFF2-40B4-BE49-F238E27FC236}">
                <a16:creationId xmlns:a16="http://schemas.microsoft.com/office/drawing/2014/main" xmlns="" id="{C79F8687-42BE-4ABE-964B-35FDB5939305}"/>
              </a:ext>
            </a:extLst>
          </p:cNvPr>
          <p:cNvSpPr>
            <a:spLocks noChangeShapeType="1"/>
          </p:cNvSpPr>
          <p:nvPr/>
        </p:nvSpPr>
        <p:spPr bwMode="auto">
          <a:xfrm>
            <a:off x="9979620" y="2935374"/>
            <a:ext cx="0" cy="228600"/>
          </a:xfrm>
          <a:prstGeom prst="line">
            <a:avLst/>
          </a:prstGeom>
          <a:noFill/>
          <a:ln w="9525">
            <a:solidFill>
              <a:sysClr val="windowText" lastClr="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8" name="Line 32">
            <a:extLst>
              <a:ext uri="{FF2B5EF4-FFF2-40B4-BE49-F238E27FC236}">
                <a16:creationId xmlns:a16="http://schemas.microsoft.com/office/drawing/2014/main" xmlns="" id="{9A26C3F4-06FB-4791-AF5C-C604557BBBA7}"/>
              </a:ext>
            </a:extLst>
          </p:cNvPr>
          <p:cNvSpPr>
            <a:spLocks noChangeShapeType="1"/>
          </p:cNvSpPr>
          <p:nvPr/>
        </p:nvSpPr>
        <p:spPr bwMode="auto">
          <a:xfrm>
            <a:off x="2054820" y="4535574"/>
            <a:ext cx="21336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89" name="Line 33">
            <a:extLst>
              <a:ext uri="{FF2B5EF4-FFF2-40B4-BE49-F238E27FC236}">
                <a16:creationId xmlns:a16="http://schemas.microsoft.com/office/drawing/2014/main" xmlns="" id="{AF6452EC-8556-4780-B5F1-B72743E32E1D}"/>
              </a:ext>
            </a:extLst>
          </p:cNvPr>
          <p:cNvSpPr>
            <a:spLocks noChangeShapeType="1"/>
          </p:cNvSpPr>
          <p:nvPr/>
        </p:nvSpPr>
        <p:spPr bwMode="auto">
          <a:xfrm>
            <a:off x="2054820" y="43831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0" name="Line 34">
            <a:extLst>
              <a:ext uri="{FF2B5EF4-FFF2-40B4-BE49-F238E27FC236}">
                <a16:creationId xmlns:a16="http://schemas.microsoft.com/office/drawing/2014/main" xmlns="" id="{0237496B-2F3B-4D04-AAAB-26FDDBA06974}"/>
              </a:ext>
            </a:extLst>
          </p:cNvPr>
          <p:cNvSpPr>
            <a:spLocks noChangeShapeType="1"/>
          </p:cNvSpPr>
          <p:nvPr/>
        </p:nvSpPr>
        <p:spPr bwMode="auto">
          <a:xfrm>
            <a:off x="4188420" y="43831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1" name="Line 35">
            <a:extLst>
              <a:ext uri="{FF2B5EF4-FFF2-40B4-BE49-F238E27FC236}">
                <a16:creationId xmlns:a16="http://schemas.microsoft.com/office/drawing/2014/main" xmlns="" id="{8797B2BB-A541-4102-ABEC-786498CD8389}"/>
              </a:ext>
            </a:extLst>
          </p:cNvPr>
          <p:cNvSpPr>
            <a:spLocks noChangeShapeType="1"/>
          </p:cNvSpPr>
          <p:nvPr/>
        </p:nvSpPr>
        <p:spPr bwMode="auto">
          <a:xfrm>
            <a:off x="3197820" y="4383174"/>
            <a:ext cx="0" cy="3048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2" name="Line 36">
            <a:extLst>
              <a:ext uri="{FF2B5EF4-FFF2-40B4-BE49-F238E27FC236}">
                <a16:creationId xmlns:a16="http://schemas.microsoft.com/office/drawing/2014/main" xmlns="" id="{25E79A9E-5B1D-4E4D-8C05-98C1ED35801E}"/>
              </a:ext>
            </a:extLst>
          </p:cNvPr>
          <p:cNvSpPr>
            <a:spLocks noChangeShapeType="1"/>
          </p:cNvSpPr>
          <p:nvPr/>
        </p:nvSpPr>
        <p:spPr bwMode="auto">
          <a:xfrm>
            <a:off x="5331420" y="4532399"/>
            <a:ext cx="16764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3" name="Line 37">
            <a:extLst>
              <a:ext uri="{FF2B5EF4-FFF2-40B4-BE49-F238E27FC236}">
                <a16:creationId xmlns:a16="http://schemas.microsoft.com/office/drawing/2014/main" xmlns="" id="{E35849E8-3AD2-4F51-A330-713E6C3F3E45}"/>
              </a:ext>
            </a:extLst>
          </p:cNvPr>
          <p:cNvSpPr>
            <a:spLocks noChangeShapeType="1"/>
          </p:cNvSpPr>
          <p:nvPr/>
        </p:nvSpPr>
        <p:spPr bwMode="auto">
          <a:xfrm>
            <a:off x="5331420" y="43831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4" name="Line 38">
            <a:extLst>
              <a:ext uri="{FF2B5EF4-FFF2-40B4-BE49-F238E27FC236}">
                <a16:creationId xmlns:a16="http://schemas.microsoft.com/office/drawing/2014/main" xmlns="" id="{DC9D50C6-9E62-460F-911A-895B46D111F0}"/>
              </a:ext>
            </a:extLst>
          </p:cNvPr>
          <p:cNvSpPr>
            <a:spLocks noChangeShapeType="1"/>
          </p:cNvSpPr>
          <p:nvPr/>
        </p:nvSpPr>
        <p:spPr bwMode="auto">
          <a:xfrm>
            <a:off x="7018933" y="43831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5" name="Line 39">
            <a:extLst>
              <a:ext uri="{FF2B5EF4-FFF2-40B4-BE49-F238E27FC236}">
                <a16:creationId xmlns:a16="http://schemas.microsoft.com/office/drawing/2014/main" xmlns="" id="{9066FB19-D632-4656-9A05-AEAA628635FE}"/>
              </a:ext>
            </a:extLst>
          </p:cNvPr>
          <p:cNvSpPr>
            <a:spLocks noChangeShapeType="1"/>
          </p:cNvSpPr>
          <p:nvPr/>
        </p:nvSpPr>
        <p:spPr bwMode="auto">
          <a:xfrm>
            <a:off x="6169620" y="4532400"/>
            <a:ext cx="0" cy="155575"/>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6" name="Line 40">
            <a:extLst>
              <a:ext uri="{FF2B5EF4-FFF2-40B4-BE49-F238E27FC236}">
                <a16:creationId xmlns:a16="http://schemas.microsoft.com/office/drawing/2014/main" xmlns="" id="{CF826AF8-87BA-4E02-9BE2-3075E1FAC433}"/>
              </a:ext>
            </a:extLst>
          </p:cNvPr>
          <p:cNvSpPr>
            <a:spLocks noChangeShapeType="1"/>
          </p:cNvSpPr>
          <p:nvPr/>
        </p:nvSpPr>
        <p:spPr bwMode="auto">
          <a:xfrm>
            <a:off x="9141420" y="27829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7" name="Line 41">
            <a:extLst>
              <a:ext uri="{FF2B5EF4-FFF2-40B4-BE49-F238E27FC236}">
                <a16:creationId xmlns:a16="http://schemas.microsoft.com/office/drawing/2014/main" xmlns="" id="{E2270ED5-80A9-4D21-B5E0-18EBF7E933D6}"/>
              </a:ext>
            </a:extLst>
          </p:cNvPr>
          <p:cNvSpPr>
            <a:spLocks noChangeShapeType="1"/>
          </p:cNvSpPr>
          <p:nvPr/>
        </p:nvSpPr>
        <p:spPr bwMode="auto">
          <a:xfrm>
            <a:off x="8379420" y="4535574"/>
            <a:ext cx="1676400" cy="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8" name="Line 42">
            <a:extLst>
              <a:ext uri="{FF2B5EF4-FFF2-40B4-BE49-F238E27FC236}">
                <a16:creationId xmlns:a16="http://schemas.microsoft.com/office/drawing/2014/main" xmlns="" id="{F7402D54-3827-472B-9524-401A5F521635}"/>
              </a:ext>
            </a:extLst>
          </p:cNvPr>
          <p:cNvSpPr>
            <a:spLocks noChangeShapeType="1"/>
          </p:cNvSpPr>
          <p:nvPr/>
        </p:nvSpPr>
        <p:spPr bwMode="auto">
          <a:xfrm>
            <a:off x="8379420" y="43831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299" name="Line 43">
            <a:extLst>
              <a:ext uri="{FF2B5EF4-FFF2-40B4-BE49-F238E27FC236}">
                <a16:creationId xmlns:a16="http://schemas.microsoft.com/office/drawing/2014/main" xmlns="" id="{F8AD83DA-CBAC-422A-8496-4267224B254A}"/>
              </a:ext>
            </a:extLst>
          </p:cNvPr>
          <p:cNvSpPr>
            <a:spLocks noChangeShapeType="1"/>
          </p:cNvSpPr>
          <p:nvPr/>
        </p:nvSpPr>
        <p:spPr bwMode="auto">
          <a:xfrm>
            <a:off x="10055820" y="4383174"/>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300" name="Line 44">
            <a:extLst>
              <a:ext uri="{FF2B5EF4-FFF2-40B4-BE49-F238E27FC236}">
                <a16:creationId xmlns:a16="http://schemas.microsoft.com/office/drawing/2014/main" xmlns="" id="{071AD6F4-2FDF-41A3-907E-812D8C786435}"/>
              </a:ext>
            </a:extLst>
          </p:cNvPr>
          <p:cNvSpPr>
            <a:spLocks noChangeShapeType="1"/>
          </p:cNvSpPr>
          <p:nvPr/>
        </p:nvSpPr>
        <p:spPr bwMode="auto">
          <a:xfrm flipH="1">
            <a:off x="9293820" y="4535574"/>
            <a:ext cx="0" cy="15240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301" name="Line 45">
            <a:extLst>
              <a:ext uri="{FF2B5EF4-FFF2-40B4-BE49-F238E27FC236}">
                <a16:creationId xmlns:a16="http://schemas.microsoft.com/office/drawing/2014/main" xmlns="" id="{C7754384-D4F2-4014-AEED-4D417940E87F}"/>
              </a:ext>
            </a:extLst>
          </p:cNvPr>
          <p:cNvSpPr>
            <a:spLocks noChangeShapeType="1"/>
          </p:cNvSpPr>
          <p:nvPr/>
        </p:nvSpPr>
        <p:spPr bwMode="auto">
          <a:xfrm>
            <a:off x="3197820" y="5449974"/>
            <a:ext cx="2971800" cy="0"/>
          </a:xfrm>
          <a:prstGeom prst="line">
            <a:avLst/>
          </a:prstGeom>
          <a:noFill/>
          <a:ln w="19050">
            <a:solidFill>
              <a:srgbClr val="FC94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02" name="Line 46">
            <a:extLst>
              <a:ext uri="{FF2B5EF4-FFF2-40B4-BE49-F238E27FC236}">
                <a16:creationId xmlns:a16="http://schemas.microsoft.com/office/drawing/2014/main" xmlns="" id="{4F16E234-FDEA-456A-AE37-E6E336F32793}"/>
              </a:ext>
            </a:extLst>
          </p:cNvPr>
          <p:cNvSpPr>
            <a:spLocks noChangeShapeType="1"/>
          </p:cNvSpPr>
          <p:nvPr/>
        </p:nvSpPr>
        <p:spPr bwMode="auto">
          <a:xfrm>
            <a:off x="2969220" y="5602374"/>
            <a:ext cx="6400800" cy="0"/>
          </a:xfrm>
          <a:prstGeom prst="line">
            <a:avLst/>
          </a:prstGeom>
          <a:noFill/>
          <a:ln w="19050">
            <a:solidFill>
              <a:srgbClr val="FC94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03" name="Line 47">
            <a:extLst>
              <a:ext uri="{FF2B5EF4-FFF2-40B4-BE49-F238E27FC236}">
                <a16:creationId xmlns:a16="http://schemas.microsoft.com/office/drawing/2014/main" xmlns="" id="{B5424E26-7672-4DDB-B4F0-35CCD27EC773}"/>
              </a:ext>
            </a:extLst>
          </p:cNvPr>
          <p:cNvSpPr>
            <a:spLocks noChangeShapeType="1"/>
          </p:cNvSpPr>
          <p:nvPr/>
        </p:nvSpPr>
        <p:spPr bwMode="auto">
          <a:xfrm>
            <a:off x="6169620" y="5297574"/>
            <a:ext cx="0" cy="152400"/>
          </a:xfrm>
          <a:prstGeom prst="line">
            <a:avLst/>
          </a:prstGeom>
          <a:noFill/>
          <a:ln w="19050">
            <a:solidFill>
              <a:srgbClr val="FC94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04" name="Line 48">
            <a:extLst>
              <a:ext uri="{FF2B5EF4-FFF2-40B4-BE49-F238E27FC236}">
                <a16:creationId xmlns:a16="http://schemas.microsoft.com/office/drawing/2014/main" xmlns="" id="{1DFE5111-D67B-48CB-B622-64EC7B3FFEED}"/>
              </a:ext>
            </a:extLst>
          </p:cNvPr>
          <p:cNvSpPr>
            <a:spLocks noChangeShapeType="1"/>
          </p:cNvSpPr>
          <p:nvPr/>
        </p:nvSpPr>
        <p:spPr bwMode="auto">
          <a:xfrm flipV="1">
            <a:off x="3197820" y="5297574"/>
            <a:ext cx="0" cy="152400"/>
          </a:xfrm>
          <a:prstGeom prst="line">
            <a:avLst/>
          </a:prstGeom>
          <a:noFill/>
          <a:ln w="19050">
            <a:solidFill>
              <a:srgbClr val="FC9400"/>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05" name="Text Box 49">
            <a:extLst>
              <a:ext uri="{FF2B5EF4-FFF2-40B4-BE49-F238E27FC236}">
                <a16:creationId xmlns:a16="http://schemas.microsoft.com/office/drawing/2014/main" xmlns="" id="{BEC4FD9C-E45E-45E6-9E2D-96FE9FFE1036}"/>
              </a:ext>
            </a:extLst>
          </p:cNvPr>
          <p:cNvSpPr txBox="1">
            <a:spLocks noChangeArrowheads="1"/>
          </p:cNvSpPr>
          <p:nvPr/>
        </p:nvSpPr>
        <p:spPr bwMode="auto">
          <a:xfrm>
            <a:off x="4188420" y="4989600"/>
            <a:ext cx="1066800" cy="476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140000"/>
              </a:lnSpc>
              <a:spcBef>
                <a:spcPct val="50000"/>
              </a:spcBef>
              <a:spcAft>
                <a:spcPct val="0"/>
              </a:spcAft>
              <a:buFont typeface="Wingdings" panose="05000000000000000000" pitchFamily="2" charset="2"/>
              <a:buNone/>
            </a:pPr>
            <a:r>
              <a:rPr kumimoji="1" lang="zh-CN" altLang="en-US" sz="2000" dirty="0">
                <a:solidFill>
                  <a:srgbClr val="FC9400"/>
                </a:solidFill>
                <a:cs typeface="+mn-ea"/>
                <a:sym typeface="+mn-lt"/>
              </a:rPr>
              <a:t>反馈</a:t>
            </a:r>
          </a:p>
        </p:txBody>
      </p:sp>
      <p:sp>
        <p:nvSpPr>
          <p:cNvPr id="306" name="Line 50">
            <a:extLst>
              <a:ext uri="{FF2B5EF4-FFF2-40B4-BE49-F238E27FC236}">
                <a16:creationId xmlns:a16="http://schemas.microsoft.com/office/drawing/2014/main" xmlns="" id="{B0288D4B-005A-4865-9E7C-9586A60AE9DA}"/>
              </a:ext>
            </a:extLst>
          </p:cNvPr>
          <p:cNvSpPr>
            <a:spLocks noChangeShapeType="1"/>
          </p:cNvSpPr>
          <p:nvPr/>
        </p:nvSpPr>
        <p:spPr bwMode="auto">
          <a:xfrm flipV="1">
            <a:off x="2969220" y="5297574"/>
            <a:ext cx="0" cy="304800"/>
          </a:xfrm>
          <a:prstGeom prst="line">
            <a:avLst/>
          </a:prstGeom>
          <a:noFill/>
          <a:ln w="19050">
            <a:solidFill>
              <a:srgbClr val="FC9400"/>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07" name="Line 51">
            <a:extLst>
              <a:ext uri="{FF2B5EF4-FFF2-40B4-BE49-F238E27FC236}">
                <a16:creationId xmlns:a16="http://schemas.microsoft.com/office/drawing/2014/main" xmlns="" id="{93E9CC80-A3E5-4713-A617-AF294E1A932C}"/>
              </a:ext>
            </a:extLst>
          </p:cNvPr>
          <p:cNvSpPr>
            <a:spLocks noChangeShapeType="1"/>
          </p:cNvSpPr>
          <p:nvPr/>
        </p:nvSpPr>
        <p:spPr bwMode="auto">
          <a:xfrm>
            <a:off x="9370020" y="5297574"/>
            <a:ext cx="0" cy="304800"/>
          </a:xfrm>
          <a:prstGeom prst="line">
            <a:avLst/>
          </a:prstGeom>
          <a:noFill/>
          <a:ln w="19050">
            <a:solidFill>
              <a:srgbClr val="FC9400"/>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08" name="Text Box 52">
            <a:extLst>
              <a:ext uri="{FF2B5EF4-FFF2-40B4-BE49-F238E27FC236}">
                <a16:creationId xmlns:a16="http://schemas.microsoft.com/office/drawing/2014/main" xmlns="" id="{9D226A3D-9C75-441C-94E8-B9E98C3D1C45}"/>
              </a:ext>
            </a:extLst>
          </p:cNvPr>
          <p:cNvSpPr txBox="1">
            <a:spLocks noChangeArrowheads="1"/>
          </p:cNvSpPr>
          <p:nvPr/>
        </p:nvSpPr>
        <p:spPr bwMode="auto">
          <a:xfrm>
            <a:off x="7084020" y="5142000"/>
            <a:ext cx="1066800" cy="476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lnSpc>
                <a:spcPct val="140000"/>
              </a:lnSpc>
              <a:spcBef>
                <a:spcPct val="50000"/>
              </a:spcBef>
              <a:spcAft>
                <a:spcPct val="0"/>
              </a:spcAft>
              <a:buFont typeface="Wingdings" panose="05000000000000000000" pitchFamily="2" charset="2"/>
              <a:buNone/>
            </a:pPr>
            <a:r>
              <a:rPr kumimoji="1" lang="zh-CN" altLang="en-US" sz="2000" dirty="0">
                <a:solidFill>
                  <a:srgbClr val="FC9400"/>
                </a:solidFill>
                <a:cs typeface="+mn-ea"/>
                <a:sym typeface="+mn-lt"/>
              </a:rPr>
              <a:t>反馈</a:t>
            </a:r>
          </a:p>
        </p:txBody>
      </p:sp>
      <p:sp>
        <p:nvSpPr>
          <p:cNvPr id="309" name="Line 53">
            <a:extLst>
              <a:ext uri="{FF2B5EF4-FFF2-40B4-BE49-F238E27FC236}">
                <a16:creationId xmlns:a16="http://schemas.microsoft.com/office/drawing/2014/main" xmlns="" id="{4EDC0634-3FA9-4950-BB30-DF99250AACED}"/>
              </a:ext>
            </a:extLst>
          </p:cNvPr>
          <p:cNvSpPr>
            <a:spLocks noChangeShapeType="1"/>
          </p:cNvSpPr>
          <p:nvPr/>
        </p:nvSpPr>
        <p:spPr bwMode="auto">
          <a:xfrm flipV="1">
            <a:off x="6703020" y="5297574"/>
            <a:ext cx="0" cy="304800"/>
          </a:xfrm>
          <a:prstGeom prst="line">
            <a:avLst/>
          </a:prstGeom>
          <a:noFill/>
          <a:ln w="19050">
            <a:solidFill>
              <a:srgbClr val="FC9400"/>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10" name="Line 54">
            <a:extLst>
              <a:ext uri="{FF2B5EF4-FFF2-40B4-BE49-F238E27FC236}">
                <a16:creationId xmlns:a16="http://schemas.microsoft.com/office/drawing/2014/main" xmlns="" id="{95271CBC-988A-4300-AF29-D0BFB7E911A3}"/>
              </a:ext>
            </a:extLst>
          </p:cNvPr>
          <p:cNvSpPr>
            <a:spLocks noChangeShapeType="1"/>
          </p:cNvSpPr>
          <p:nvPr/>
        </p:nvSpPr>
        <p:spPr bwMode="auto">
          <a:xfrm>
            <a:off x="2435820" y="5678574"/>
            <a:ext cx="7315200" cy="0"/>
          </a:xfrm>
          <a:prstGeom prst="line">
            <a:avLst/>
          </a:prstGeom>
          <a:noFill/>
          <a:ln w="19050">
            <a:solidFill>
              <a:srgbClr val="55A3D3"/>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11" name="Line 55">
            <a:extLst>
              <a:ext uri="{FF2B5EF4-FFF2-40B4-BE49-F238E27FC236}">
                <a16:creationId xmlns:a16="http://schemas.microsoft.com/office/drawing/2014/main" xmlns="" id="{F892E099-4FED-427C-AB73-7E0307BEE1BD}"/>
              </a:ext>
            </a:extLst>
          </p:cNvPr>
          <p:cNvSpPr>
            <a:spLocks noChangeShapeType="1"/>
          </p:cNvSpPr>
          <p:nvPr/>
        </p:nvSpPr>
        <p:spPr bwMode="auto">
          <a:xfrm>
            <a:off x="2435820" y="5297574"/>
            <a:ext cx="0" cy="381000"/>
          </a:xfrm>
          <a:prstGeom prst="line">
            <a:avLst/>
          </a:prstGeom>
          <a:noFill/>
          <a:ln w="19050">
            <a:solidFill>
              <a:srgbClr val="55A3D3"/>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12" name="Line 56">
            <a:extLst>
              <a:ext uri="{FF2B5EF4-FFF2-40B4-BE49-F238E27FC236}">
                <a16:creationId xmlns:a16="http://schemas.microsoft.com/office/drawing/2014/main" xmlns="" id="{9A05A0E7-A9D8-4F8B-A741-38BD9199A330}"/>
              </a:ext>
            </a:extLst>
          </p:cNvPr>
          <p:cNvSpPr>
            <a:spLocks noChangeShapeType="1"/>
          </p:cNvSpPr>
          <p:nvPr/>
        </p:nvSpPr>
        <p:spPr bwMode="auto">
          <a:xfrm>
            <a:off x="9751020" y="5297574"/>
            <a:ext cx="0" cy="381000"/>
          </a:xfrm>
          <a:prstGeom prst="line">
            <a:avLst/>
          </a:prstGeom>
          <a:noFill/>
          <a:ln w="19050">
            <a:solidFill>
              <a:srgbClr val="55A3D3"/>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13" name="Line 57">
            <a:extLst>
              <a:ext uri="{FF2B5EF4-FFF2-40B4-BE49-F238E27FC236}">
                <a16:creationId xmlns:a16="http://schemas.microsoft.com/office/drawing/2014/main" xmlns="" id="{194CEB8A-E11D-45BD-9E04-2C812E4B76D9}"/>
              </a:ext>
            </a:extLst>
          </p:cNvPr>
          <p:cNvSpPr>
            <a:spLocks noChangeShapeType="1"/>
          </p:cNvSpPr>
          <p:nvPr/>
        </p:nvSpPr>
        <p:spPr bwMode="auto">
          <a:xfrm>
            <a:off x="6017220" y="5297574"/>
            <a:ext cx="0" cy="533400"/>
          </a:xfrm>
          <a:prstGeom prst="line">
            <a:avLst/>
          </a:prstGeom>
          <a:noFill/>
          <a:ln w="19050">
            <a:solidFill>
              <a:srgbClr val="55A3D3"/>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lnSpc>
                <a:spcPct val="150000"/>
              </a:lnSpc>
              <a:spcBef>
                <a:spcPct val="20000"/>
              </a:spcBef>
              <a:spcAft>
                <a:spcPct val="0"/>
              </a:spcAft>
              <a:buFontTx/>
              <a:buChar char="•"/>
            </a:pPr>
            <a:endParaRPr kumimoji="1" lang="zh-CN" altLang="en-US">
              <a:solidFill>
                <a:prstClr val="black"/>
              </a:solidFill>
              <a:cs typeface="+mn-ea"/>
              <a:sym typeface="+mn-lt"/>
            </a:endParaRPr>
          </a:p>
        </p:txBody>
      </p:sp>
      <p:sp>
        <p:nvSpPr>
          <p:cNvPr id="314" name="Line 58">
            <a:extLst>
              <a:ext uri="{FF2B5EF4-FFF2-40B4-BE49-F238E27FC236}">
                <a16:creationId xmlns:a16="http://schemas.microsoft.com/office/drawing/2014/main" xmlns="" id="{8F9CC41A-9125-4B55-940E-E040352EC9DF}"/>
              </a:ext>
            </a:extLst>
          </p:cNvPr>
          <p:cNvSpPr>
            <a:spLocks noChangeShapeType="1"/>
          </p:cNvSpPr>
          <p:nvPr/>
        </p:nvSpPr>
        <p:spPr bwMode="auto">
          <a:xfrm>
            <a:off x="4340820" y="2478174"/>
            <a:ext cx="685800" cy="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315" name="Line 59">
            <a:extLst>
              <a:ext uri="{FF2B5EF4-FFF2-40B4-BE49-F238E27FC236}">
                <a16:creationId xmlns:a16="http://schemas.microsoft.com/office/drawing/2014/main" xmlns="" id="{D0898D90-BB7C-4A71-BE63-5D1A9C11BB13}"/>
              </a:ext>
            </a:extLst>
          </p:cNvPr>
          <p:cNvSpPr>
            <a:spLocks noChangeShapeType="1"/>
          </p:cNvSpPr>
          <p:nvPr/>
        </p:nvSpPr>
        <p:spPr bwMode="auto">
          <a:xfrm>
            <a:off x="7312620" y="2478174"/>
            <a:ext cx="685800" cy="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316" name="Line 60">
            <a:extLst>
              <a:ext uri="{FF2B5EF4-FFF2-40B4-BE49-F238E27FC236}">
                <a16:creationId xmlns:a16="http://schemas.microsoft.com/office/drawing/2014/main" xmlns="" id="{19C9A90E-5891-49C1-97BE-45059E215340}"/>
              </a:ext>
            </a:extLst>
          </p:cNvPr>
          <p:cNvSpPr>
            <a:spLocks noChangeShapeType="1"/>
          </p:cNvSpPr>
          <p:nvPr/>
        </p:nvSpPr>
        <p:spPr bwMode="auto">
          <a:xfrm>
            <a:off x="4264620" y="4992774"/>
            <a:ext cx="914400" cy="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317" name="Line 61">
            <a:extLst>
              <a:ext uri="{FF2B5EF4-FFF2-40B4-BE49-F238E27FC236}">
                <a16:creationId xmlns:a16="http://schemas.microsoft.com/office/drawing/2014/main" xmlns="" id="{B560C738-1E34-480F-BFD6-BE87DFA3CF5B}"/>
              </a:ext>
            </a:extLst>
          </p:cNvPr>
          <p:cNvSpPr>
            <a:spLocks noChangeShapeType="1"/>
          </p:cNvSpPr>
          <p:nvPr/>
        </p:nvSpPr>
        <p:spPr bwMode="auto">
          <a:xfrm>
            <a:off x="7236420" y="4992774"/>
            <a:ext cx="1066800" cy="0"/>
          </a:xfrm>
          <a:prstGeom prst="line">
            <a:avLst/>
          </a:prstGeom>
          <a:noFill/>
          <a:ln w="19050">
            <a:solidFill>
              <a:srgbClr val="264378"/>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
        <p:nvSpPr>
          <p:cNvPr id="318" name="Line 62">
            <a:extLst>
              <a:ext uri="{FF2B5EF4-FFF2-40B4-BE49-F238E27FC236}">
                <a16:creationId xmlns:a16="http://schemas.microsoft.com/office/drawing/2014/main" xmlns="" id="{8842E951-A2A8-4D78-B98E-8A92064A8D0E}"/>
              </a:ext>
            </a:extLst>
          </p:cNvPr>
          <p:cNvSpPr>
            <a:spLocks noChangeShapeType="1"/>
          </p:cNvSpPr>
          <p:nvPr/>
        </p:nvSpPr>
        <p:spPr bwMode="auto">
          <a:xfrm>
            <a:off x="6093420" y="2779799"/>
            <a:ext cx="0" cy="152400"/>
          </a:xfrm>
          <a:prstGeom prst="line">
            <a:avLst/>
          </a:prstGeom>
          <a:noFill/>
          <a:ln w="19050">
            <a:solidFill>
              <a:srgbClr val="264378"/>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eaLnBrk="1" fontAlgn="base" latinLnBrk="0" hangingPunct="1">
              <a:lnSpc>
                <a:spcPct val="150000"/>
              </a:lnSpc>
              <a:spcBef>
                <a:spcPct val="20000"/>
              </a:spcBef>
              <a:spcAft>
                <a:spcPct val="0"/>
              </a:spcAft>
              <a:buClrTx/>
              <a:buSzTx/>
              <a:buFontTx/>
              <a:buChar char="•"/>
              <a:tabLst/>
              <a:defRPr/>
            </a:pPr>
            <a:endParaRPr kumimoji="1" lang="zh-CN" altLang="en-US" sz="1800" b="0" i="0" u="none" strike="noStrike" kern="0" cap="none" spc="0" normalizeH="0" baseline="0" noProof="0">
              <a:ln>
                <a:noFill/>
              </a:ln>
              <a:solidFill>
                <a:prstClr val="black"/>
              </a:solidFill>
              <a:effectLst/>
              <a:uLnTx/>
              <a:uFillTx/>
              <a:cs typeface="+mn-ea"/>
              <a:sym typeface="+mn-lt"/>
            </a:endParaRPr>
          </a:p>
        </p:txBody>
      </p:sp>
    </p:spTree>
    <p:extLst>
      <p:ext uri="{BB962C8B-B14F-4D97-AF65-F5344CB8AC3E}">
        <p14:creationId xmlns:p14="http://schemas.microsoft.com/office/powerpoint/2010/main" val="1678261067"/>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259"/>
                                        </p:tgtEl>
                                        <p:attrNameLst>
                                          <p:attrName>style.visibility</p:attrName>
                                        </p:attrNameLst>
                                      </p:cBhvr>
                                      <p:to>
                                        <p:strVal val="visible"/>
                                      </p:to>
                                    </p:set>
                                    <p:animEffect transition="in" filter="wipe(up)">
                                      <p:cBhvr>
                                        <p:cTn id="25" dur="500"/>
                                        <p:tgtEl>
                                          <p:spTgt spid="25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274"/>
                                        </p:tgtEl>
                                        <p:attrNameLst>
                                          <p:attrName>style.visibility</p:attrName>
                                        </p:attrNameLst>
                                      </p:cBhvr>
                                      <p:to>
                                        <p:strVal val="visible"/>
                                      </p:to>
                                    </p:set>
                                    <p:animEffect transition="in" filter="wipe(up)">
                                      <p:cBhvr>
                                        <p:cTn id="29" dur="500"/>
                                        <p:tgtEl>
                                          <p:spTgt spid="274"/>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75"/>
                                        </p:tgtEl>
                                        <p:attrNameLst>
                                          <p:attrName>style.visibility</p:attrName>
                                        </p:attrNameLst>
                                      </p:cBhvr>
                                      <p:to>
                                        <p:strVal val="visible"/>
                                      </p:to>
                                    </p:set>
                                    <p:animEffect transition="in" filter="wipe(up)">
                                      <p:cBhvr>
                                        <p:cTn id="32" dur="500"/>
                                        <p:tgtEl>
                                          <p:spTgt spid="27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76"/>
                                        </p:tgtEl>
                                        <p:attrNameLst>
                                          <p:attrName>style.visibility</p:attrName>
                                        </p:attrNameLst>
                                      </p:cBhvr>
                                      <p:to>
                                        <p:strVal val="visible"/>
                                      </p:to>
                                    </p:set>
                                    <p:animEffect transition="in" filter="wipe(up)">
                                      <p:cBhvr>
                                        <p:cTn id="35" dur="500"/>
                                        <p:tgtEl>
                                          <p:spTgt spid="27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77"/>
                                        </p:tgtEl>
                                        <p:attrNameLst>
                                          <p:attrName>style.visibility</p:attrName>
                                        </p:attrNameLst>
                                      </p:cBhvr>
                                      <p:to>
                                        <p:strVal val="visible"/>
                                      </p:to>
                                    </p:set>
                                    <p:animEffect transition="in" filter="wipe(up)">
                                      <p:cBhvr>
                                        <p:cTn id="38" dur="500"/>
                                        <p:tgtEl>
                                          <p:spTgt spid="277"/>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260"/>
                                        </p:tgtEl>
                                        <p:attrNameLst>
                                          <p:attrName>style.visibility</p:attrName>
                                        </p:attrNameLst>
                                      </p:cBhvr>
                                      <p:to>
                                        <p:strVal val="visible"/>
                                      </p:to>
                                    </p:set>
                                    <p:animEffect transition="in" filter="wipe(left)">
                                      <p:cBhvr>
                                        <p:cTn id="42" dur="500"/>
                                        <p:tgtEl>
                                          <p:spTgt spid="26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14"/>
                                        </p:tgtEl>
                                        <p:attrNameLst>
                                          <p:attrName>style.visibility</p:attrName>
                                        </p:attrNameLst>
                                      </p:cBhvr>
                                      <p:to>
                                        <p:strVal val="visible"/>
                                      </p:to>
                                    </p:set>
                                    <p:animEffect transition="in" filter="wipe(left)">
                                      <p:cBhvr>
                                        <p:cTn id="45" dur="500"/>
                                        <p:tgtEl>
                                          <p:spTgt spid="31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1"/>
                                        </p:tgtEl>
                                        <p:attrNameLst>
                                          <p:attrName>style.visibility</p:attrName>
                                        </p:attrNameLst>
                                      </p:cBhvr>
                                      <p:to>
                                        <p:strVal val="visible"/>
                                      </p:to>
                                    </p:set>
                                    <p:animEffect transition="in" filter="wipe(left)">
                                      <p:cBhvr>
                                        <p:cTn id="48" dur="500"/>
                                        <p:tgtEl>
                                          <p:spTgt spid="26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15"/>
                                        </p:tgtEl>
                                        <p:attrNameLst>
                                          <p:attrName>style.visibility</p:attrName>
                                        </p:attrNameLst>
                                      </p:cBhvr>
                                      <p:to>
                                        <p:strVal val="visible"/>
                                      </p:to>
                                    </p:set>
                                    <p:animEffect transition="in" filter="wipe(left)">
                                      <p:cBhvr>
                                        <p:cTn id="51" dur="500"/>
                                        <p:tgtEl>
                                          <p:spTgt spid="3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62"/>
                                        </p:tgtEl>
                                        <p:attrNameLst>
                                          <p:attrName>style.visibility</p:attrName>
                                        </p:attrNameLst>
                                      </p:cBhvr>
                                      <p:to>
                                        <p:strVal val="visible"/>
                                      </p:to>
                                    </p:set>
                                    <p:animEffect transition="in" filter="wipe(left)">
                                      <p:cBhvr>
                                        <p:cTn id="54" dur="500"/>
                                        <p:tgtEl>
                                          <p:spTgt spid="262"/>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278"/>
                                        </p:tgtEl>
                                        <p:attrNameLst>
                                          <p:attrName>style.visibility</p:attrName>
                                        </p:attrNameLst>
                                      </p:cBhvr>
                                      <p:to>
                                        <p:strVal val="visible"/>
                                      </p:to>
                                    </p:set>
                                    <p:animEffect transition="in" filter="wipe(up)">
                                      <p:cBhvr>
                                        <p:cTn id="58" dur="500"/>
                                        <p:tgtEl>
                                          <p:spTgt spid="278"/>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279"/>
                                        </p:tgtEl>
                                        <p:attrNameLst>
                                          <p:attrName>style.visibility</p:attrName>
                                        </p:attrNameLst>
                                      </p:cBhvr>
                                      <p:to>
                                        <p:strVal val="visible"/>
                                      </p:to>
                                    </p:set>
                                    <p:animEffect transition="in" filter="wipe(up)">
                                      <p:cBhvr>
                                        <p:cTn id="61" dur="500"/>
                                        <p:tgtEl>
                                          <p:spTgt spid="279"/>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80"/>
                                        </p:tgtEl>
                                        <p:attrNameLst>
                                          <p:attrName>style.visibility</p:attrName>
                                        </p:attrNameLst>
                                      </p:cBhvr>
                                      <p:to>
                                        <p:strVal val="visible"/>
                                      </p:to>
                                    </p:set>
                                    <p:animEffect transition="in" filter="wipe(up)">
                                      <p:cBhvr>
                                        <p:cTn id="64" dur="500"/>
                                        <p:tgtEl>
                                          <p:spTgt spid="280"/>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81"/>
                                        </p:tgtEl>
                                        <p:attrNameLst>
                                          <p:attrName>style.visibility</p:attrName>
                                        </p:attrNameLst>
                                      </p:cBhvr>
                                      <p:to>
                                        <p:strVal val="visible"/>
                                      </p:to>
                                    </p:set>
                                    <p:animEffect transition="in" filter="wipe(up)">
                                      <p:cBhvr>
                                        <p:cTn id="67" dur="500"/>
                                        <p:tgtEl>
                                          <p:spTgt spid="28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282"/>
                                        </p:tgtEl>
                                        <p:attrNameLst>
                                          <p:attrName>style.visibility</p:attrName>
                                        </p:attrNameLst>
                                      </p:cBhvr>
                                      <p:to>
                                        <p:strVal val="visible"/>
                                      </p:to>
                                    </p:set>
                                    <p:animEffect transition="in" filter="wipe(up)">
                                      <p:cBhvr>
                                        <p:cTn id="70" dur="500"/>
                                        <p:tgtEl>
                                          <p:spTgt spid="282"/>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283"/>
                                        </p:tgtEl>
                                        <p:attrNameLst>
                                          <p:attrName>style.visibility</p:attrName>
                                        </p:attrNameLst>
                                      </p:cBhvr>
                                      <p:to>
                                        <p:strVal val="visible"/>
                                      </p:to>
                                    </p:set>
                                    <p:animEffect transition="in" filter="wipe(up)">
                                      <p:cBhvr>
                                        <p:cTn id="73" dur="500"/>
                                        <p:tgtEl>
                                          <p:spTgt spid="283"/>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284"/>
                                        </p:tgtEl>
                                        <p:attrNameLst>
                                          <p:attrName>style.visibility</p:attrName>
                                        </p:attrNameLst>
                                      </p:cBhvr>
                                      <p:to>
                                        <p:strVal val="visible"/>
                                      </p:to>
                                    </p:set>
                                    <p:animEffect transition="in" filter="wipe(up)">
                                      <p:cBhvr>
                                        <p:cTn id="76" dur="500"/>
                                        <p:tgtEl>
                                          <p:spTgt spid="284"/>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285"/>
                                        </p:tgtEl>
                                        <p:attrNameLst>
                                          <p:attrName>style.visibility</p:attrName>
                                        </p:attrNameLst>
                                      </p:cBhvr>
                                      <p:to>
                                        <p:strVal val="visible"/>
                                      </p:to>
                                    </p:set>
                                    <p:animEffect transition="in" filter="wipe(up)">
                                      <p:cBhvr>
                                        <p:cTn id="79" dur="500"/>
                                        <p:tgtEl>
                                          <p:spTgt spid="285"/>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286"/>
                                        </p:tgtEl>
                                        <p:attrNameLst>
                                          <p:attrName>style.visibility</p:attrName>
                                        </p:attrNameLst>
                                      </p:cBhvr>
                                      <p:to>
                                        <p:strVal val="visible"/>
                                      </p:to>
                                    </p:set>
                                    <p:animEffect transition="in" filter="wipe(up)">
                                      <p:cBhvr>
                                        <p:cTn id="82" dur="500"/>
                                        <p:tgtEl>
                                          <p:spTgt spid="286"/>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287"/>
                                        </p:tgtEl>
                                        <p:attrNameLst>
                                          <p:attrName>style.visibility</p:attrName>
                                        </p:attrNameLst>
                                      </p:cBhvr>
                                      <p:to>
                                        <p:strVal val="visible"/>
                                      </p:to>
                                    </p:set>
                                    <p:animEffect transition="in" filter="wipe(up)">
                                      <p:cBhvr>
                                        <p:cTn id="85" dur="500"/>
                                        <p:tgtEl>
                                          <p:spTgt spid="287"/>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96"/>
                                        </p:tgtEl>
                                        <p:attrNameLst>
                                          <p:attrName>style.visibility</p:attrName>
                                        </p:attrNameLst>
                                      </p:cBhvr>
                                      <p:to>
                                        <p:strVal val="visible"/>
                                      </p:to>
                                    </p:set>
                                    <p:animEffect transition="in" filter="wipe(up)">
                                      <p:cBhvr>
                                        <p:cTn id="88" dur="500"/>
                                        <p:tgtEl>
                                          <p:spTgt spid="296"/>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318"/>
                                        </p:tgtEl>
                                        <p:attrNameLst>
                                          <p:attrName>style.visibility</p:attrName>
                                        </p:attrNameLst>
                                      </p:cBhvr>
                                      <p:to>
                                        <p:strVal val="visible"/>
                                      </p:to>
                                    </p:set>
                                    <p:animEffect transition="in" filter="wipe(up)">
                                      <p:cBhvr>
                                        <p:cTn id="91" dur="500"/>
                                        <p:tgtEl>
                                          <p:spTgt spid="318"/>
                                        </p:tgtEl>
                                      </p:cBhvr>
                                    </p:animEffect>
                                  </p:childTnLst>
                                </p:cTn>
                              </p:par>
                            </p:childTnLst>
                          </p:cTn>
                        </p:par>
                        <p:par>
                          <p:cTn id="92" fill="hold">
                            <p:stCondLst>
                              <p:cond delay="4500"/>
                            </p:stCondLst>
                            <p:childTnLst>
                              <p:par>
                                <p:cTn id="93" presetID="22" presetClass="entr" presetSubtype="1" fill="hold" grpId="0" nodeType="afterEffect">
                                  <p:stCondLst>
                                    <p:cond delay="0"/>
                                  </p:stCondLst>
                                  <p:childTnLst>
                                    <p:set>
                                      <p:cBhvr>
                                        <p:cTn id="94" dur="1" fill="hold">
                                          <p:stCondLst>
                                            <p:cond delay="0"/>
                                          </p:stCondLst>
                                        </p:cTn>
                                        <p:tgtEl>
                                          <p:spTgt spid="264"/>
                                        </p:tgtEl>
                                        <p:attrNameLst>
                                          <p:attrName>style.visibility</p:attrName>
                                        </p:attrNameLst>
                                      </p:cBhvr>
                                      <p:to>
                                        <p:strVal val="visible"/>
                                      </p:to>
                                    </p:set>
                                    <p:animEffect transition="in" filter="wipe(up)">
                                      <p:cBhvr>
                                        <p:cTn id="95" dur="500"/>
                                        <p:tgtEl>
                                          <p:spTgt spid="264"/>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263"/>
                                        </p:tgtEl>
                                        <p:attrNameLst>
                                          <p:attrName>style.visibility</p:attrName>
                                        </p:attrNameLst>
                                      </p:cBhvr>
                                      <p:to>
                                        <p:strVal val="visible"/>
                                      </p:to>
                                    </p:set>
                                    <p:animEffect transition="in" filter="wipe(up)">
                                      <p:cBhvr>
                                        <p:cTn id="98" dur="500"/>
                                        <p:tgtEl>
                                          <p:spTgt spid="263"/>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265"/>
                                        </p:tgtEl>
                                        <p:attrNameLst>
                                          <p:attrName>style.visibility</p:attrName>
                                        </p:attrNameLst>
                                      </p:cBhvr>
                                      <p:to>
                                        <p:strVal val="visible"/>
                                      </p:to>
                                    </p:set>
                                    <p:animEffect transition="in" filter="wipe(up)">
                                      <p:cBhvr>
                                        <p:cTn id="101" dur="500"/>
                                        <p:tgtEl>
                                          <p:spTgt spid="265"/>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266"/>
                                        </p:tgtEl>
                                        <p:attrNameLst>
                                          <p:attrName>style.visibility</p:attrName>
                                        </p:attrNameLst>
                                      </p:cBhvr>
                                      <p:to>
                                        <p:strVal val="visible"/>
                                      </p:to>
                                    </p:set>
                                    <p:animEffect transition="in" filter="wipe(up)">
                                      <p:cBhvr>
                                        <p:cTn id="104" dur="500"/>
                                        <p:tgtEl>
                                          <p:spTgt spid="266"/>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267"/>
                                        </p:tgtEl>
                                        <p:attrNameLst>
                                          <p:attrName>style.visibility</p:attrName>
                                        </p:attrNameLst>
                                      </p:cBhvr>
                                      <p:to>
                                        <p:strVal val="visible"/>
                                      </p:to>
                                    </p:set>
                                    <p:animEffect transition="in" filter="wipe(up)">
                                      <p:cBhvr>
                                        <p:cTn id="107" dur="500"/>
                                        <p:tgtEl>
                                          <p:spTgt spid="267"/>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268"/>
                                        </p:tgtEl>
                                        <p:attrNameLst>
                                          <p:attrName>style.visibility</p:attrName>
                                        </p:attrNameLst>
                                      </p:cBhvr>
                                      <p:to>
                                        <p:strVal val="visible"/>
                                      </p:to>
                                    </p:set>
                                    <p:animEffect transition="in" filter="wipe(up)">
                                      <p:cBhvr>
                                        <p:cTn id="110" dur="500"/>
                                        <p:tgtEl>
                                          <p:spTgt spid="268"/>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269"/>
                                        </p:tgtEl>
                                        <p:attrNameLst>
                                          <p:attrName>style.visibility</p:attrName>
                                        </p:attrNameLst>
                                      </p:cBhvr>
                                      <p:to>
                                        <p:strVal val="visible"/>
                                      </p:to>
                                    </p:set>
                                    <p:animEffect transition="in" filter="wipe(up)">
                                      <p:cBhvr>
                                        <p:cTn id="113" dur="500"/>
                                        <p:tgtEl>
                                          <p:spTgt spid="269"/>
                                        </p:tgtEl>
                                      </p:cBhvr>
                                    </p:animEffect>
                                  </p:childTnLst>
                                </p:cTn>
                              </p:par>
                            </p:childTnLst>
                          </p:cTn>
                        </p:par>
                        <p:par>
                          <p:cTn id="114" fill="hold">
                            <p:stCondLst>
                              <p:cond delay="5000"/>
                            </p:stCondLst>
                            <p:childTnLst>
                              <p:par>
                                <p:cTn id="115" presetID="22" presetClass="entr" presetSubtype="1" fill="hold" grpId="0" nodeType="afterEffect">
                                  <p:stCondLst>
                                    <p:cond delay="0"/>
                                  </p:stCondLst>
                                  <p:childTnLst>
                                    <p:set>
                                      <p:cBhvr>
                                        <p:cTn id="116" dur="1" fill="hold">
                                          <p:stCondLst>
                                            <p:cond delay="0"/>
                                          </p:stCondLst>
                                        </p:cTn>
                                        <p:tgtEl>
                                          <p:spTgt spid="288"/>
                                        </p:tgtEl>
                                        <p:attrNameLst>
                                          <p:attrName>style.visibility</p:attrName>
                                        </p:attrNameLst>
                                      </p:cBhvr>
                                      <p:to>
                                        <p:strVal val="visible"/>
                                      </p:to>
                                    </p:set>
                                    <p:animEffect transition="in" filter="wipe(up)">
                                      <p:cBhvr>
                                        <p:cTn id="117" dur="500"/>
                                        <p:tgtEl>
                                          <p:spTgt spid="288"/>
                                        </p:tgtEl>
                                      </p:cBhvr>
                                    </p:animEffect>
                                  </p:childTnLst>
                                </p:cTn>
                              </p:par>
                              <p:par>
                                <p:cTn id="118" presetID="22" presetClass="entr" presetSubtype="1" fill="hold" grpId="0" nodeType="withEffect">
                                  <p:stCondLst>
                                    <p:cond delay="0"/>
                                  </p:stCondLst>
                                  <p:childTnLst>
                                    <p:set>
                                      <p:cBhvr>
                                        <p:cTn id="119" dur="1" fill="hold">
                                          <p:stCondLst>
                                            <p:cond delay="0"/>
                                          </p:stCondLst>
                                        </p:cTn>
                                        <p:tgtEl>
                                          <p:spTgt spid="289"/>
                                        </p:tgtEl>
                                        <p:attrNameLst>
                                          <p:attrName>style.visibility</p:attrName>
                                        </p:attrNameLst>
                                      </p:cBhvr>
                                      <p:to>
                                        <p:strVal val="visible"/>
                                      </p:to>
                                    </p:set>
                                    <p:animEffect transition="in" filter="wipe(up)">
                                      <p:cBhvr>
                                        <p:cTn id="120" dur="500"/>
                                        <p:tgtEl>
                                          <p:spTgt spid="289"/>
                                        </p:tgtEl>
                                      </p:cBhvr>
                                    </p:animEffect>
                                  </p:childTnLst>
                                </p:cTn>
                              </p:par>
                              <p:par>
                                <p:cTn id="121" presetID="22" presetClass="entr" presetSubtype="1" fill="hold" grpId="0" nodeType="withEffect">
                                  <p:stCondLst>
                                    <p:cond delay="0"/>
                                  </p:stCondLst>
                                  <p:childTnLst>
                                    <p:set>
                                      <p:cBhvr>
                                        <p:cTn id="122" dur="1" fill="hold">
                                          <p:stCondLst>
                                            <p:cond delay="0"/>
                                          </p:stCondLst>
                                        </p:cTn>
                                        <p:tgtEl>
                                          <p:spTgt spid="290"/>
                                        </p:tgtEl>
                                        <p:attrNameLst>
                                          <p:attrName>style.visibility</p:attrName>
                                        </p:attrNameLst>
                                      </p:cBhvr>
                                      <p:to>
                                        <p:strVal val="visible"/>
                                      </p:to>
                                    </p:set>
                                    <p:animEffect transition="in" filter="wipe(up)">
                                      <p:cBhvr>
                                        <p:cTn id="123" dur="500"/>
                                        <p:tgtEl>
                                          <p:spTgt spid="290"/>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291"/>
                                        </p:tgtEl>
                                        <p:attrNameLst>
                                          <p:attrName>style.visibility</p:attrName>
                                        </p:attrNameLst>
                                      </p:cBhvr>
                                      <p:to>
                                        <p:strVal val="visible"/>
                                      </p:to>
                                    </p:set>
                                    <p:animEffect transition="in" filter="wipe(up)">
                                      <p:cBhvr>
                                        <p:cTn id="126" dur="500"/>
                                        <p:tgtEl>
                                          <p:spTgt spid="29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292"/>
                                        </p:tgtEl>
                                        <p:attrNameLst>
                                          <p:attrName>style.visibility</p:attrName>
                                        </p:attrNameLst>
                                      </p:cBhvr>
                                      <p:to>
                                        <p:strVal val="visible"/>
                                      </p:to>
                                    </p:set>
                                    <p:animEffect transition="in" filter="wipe(up)">
                                      <p:cBhvr>
                                        <p:cTn id="129" dur="500"/>
                                        <p:tgtEl>
                                          <p:spTgt spid="292"/>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293"/>
                                        </p:tgtEl>
                                        <p:attrNameLst>
                                          <p:attrName>style.visibility</p:attrName>
                                        </p:attrNameLst>
                                      </p:cBhvr>
                                      <p:to>
                                        <p:strVal val="visible"/>
                                      </p:to>
                                    </p:set>
                                    <p:animEffect transition="in" filter="wipe(up)">
                                      <p:cBhvr>
                                        <p:cTn id="132" dur="500"/>
                                        <p:tgtEl>
                                          <p:spTgt spid="293"/>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294"/>
                                        </p:tgtEl>
                                        <p:attrNameLst>
                                          <p:attrName>style.visibility</p:attrName>
                                        </p:attrNameLst>
                                      </p:cBhvr>
                                      <p:to>
                                        <p:strVal val="visible"/>
                                      </p:to>
                                    </p:set>
                                    <p:animEffect transition="in" filter="wipe(up)">
                                      <p:cBhvr>
                                        <p:cTn id="135" dur="500"/>
                                        <p:tgtEl>
                                          <p:spTgt spid="294"/>
                                        </p:tgtEl>
                                      </p:cBhvr>
                                    </p:animEffect>
                                  </p:childTnLst>
                                </p:cTn>
                              </p:par>
                              <p:par>
                                <p:cTn id="136" presetID="22" presetClass="entr" presetSubtype="1" fill="hold" grpId="0" nodeType="withEffect">
                                  <p:stCondLst>
                                    <p:cond delay="0"/>
                                  </p:stCondLst>
                                  <p:childTnLst>
                                    <p:set>
                                      <p:cBhvr>
                                        <p:cTn id="137" dur="1" fill="hold">
                                          <p:stCondLst>
                                            <p:cond delay="0"/>
                                          </p:stCondLst>
                                        </p:cTn>
                                        <p:tgtEl>
                                          <p:spTgt spid="295"/>
                                        </p:tgtEl>
                                        <p:attrNameLst>
                                          <p:attrName>style.visibility</p:attrName>
                                        </p:attrNameLst>
                                      </p:cBhvr>
                                      <p:to>
                                        <p:strVal val="visible"/>
                                      </p:to>
                                    </p:set>
                                    <p:animEffect transition="in" filter="wipe(up)">
                                      <p:cBhvr>
                                        <p:cTn id="138" dur="500"/>
                                        <p:tgtEl>
                                          <p:spTgt spid="29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297"/>
                                        </p:tgtEl>
                                        <p:attrNameLst>
                                          <p:attrName>style.visibility</p:attrName>
                                        </p:attrNameLst>
                                      </p:cBhvr>
                                      <p:to>
                                        <p:strVal val="visible"/>
                                      </p:to>
                                    </p:set>
                                    <p:animEffect transition="in" filter="wipe(up)">
                                      <p:cBhvr>
                                        <p:cTn id="141" dur="500"/>
                                        <p:tgtEl>
                                          <p:spTgt spid="297"/>
                                        </p:tgtEl>
                                      </p:cBhvr>
                                    </p:animEffect>
                                  </p:childTnLst>
                                </p:cTn>
                              </p:par>
                              <p:par>
                                <p:cTn id="142" presetID="22" presetClass="entr" presetSubtype="1" fill="hold" grpId="0" nodeType="withEffect">
                                  <p:stCondLst>
                                    <p:cond delay="0"/>
                                  </p:stCondLst>
                                  <p:childTnLst>
                                    <p:set>
                                      <p:cBhvr>
                                        <p:cTn id="143" dur="1" fill="hold">
                                          <p:stCondLst>
                                            <p:cond delay="0"/>
                                          </p:stCondLst>
                                        </p:cTn>
                                        <p:tgtEl>
                                          <p:spTgt spid="298"/>
                                        </p:tgtEl>
                                        <p:attrNameLst>
                                          <p:attrName>style.visibility</p:attrName>
                                        </p:attrNameLst>
                                      </p:cBhvr>
                                      <p:to>
                                        <p:strVal val="visible"/>
                                      </p:to>
                                    </p:set>
                                    <p:animEffect transition="in" filter="wipe(up)">
                                      <p:cBhvr>
                                        <p:cTn id="144" dur="500"/>
                                        <p:tgtEl>
                                          <p:spTgt spid="29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299"/>
                                        </p:tgtEl>
                                        <p:attrNameLst>
                                          <p:attrName>style.visibility</p:attrName>
                                        </p:attrNameLst>
                                      </p:cBhvr>
                                      <p:to>
                                        <p:strVal val="visible"/>
                                      </p:to>
                                    </p:set>
                                    <p:animEffect transition="in" filter="wipe(up)">
                                      <p:cBhvr>
                                        <p:cTn id="147" dur="500"/>
                                        <p:tgtEl>
                                          <p:spTgt spid="299"/>
                                        </p:tgtEl>
                                      </p:cBhvr>
                                    </p:animEffect>
                                  </p:childTnLst>
                                </p:cTn>
                              </p:par>
                              <p:par>
                                <p:cTn id="148" presetID="22" presetClass="entr" presetSubtype="1" fill="hold" grpId="0" nodeType="withEffect">
                                  <p:stCondLst>
                                    <p:cond delay="0"/>
                                  </p:stCondLst>
                                  <p:childTnLst>
                                    <p:set>
                                      <p:cBhvr>
                                        <p:cTn id="149" dur="1" fill="hold">
                                          <p:stCondLst>
                                            <p:cond delay="0"/>
                                          </p:stCondLst>
                                        </p:cTn>
                                        <p:tgtEl>
                                          <p:spTgt spid="300"/>
                                        </p:tgtEl>
                                        <p:attrNameLst>
                                          <p:attrName>style.visibility</p:attrName>
                                        </p:attrNameLst>
                                      </p:cBhvr>
                                      <p:to>
                                        <p:strVal val="visible"/>
                                      </p:to>
                                    </p:set>
                                    <p:animEffect transition="in" filter="wipe(up)">
                                      <p:cBhvr>
                                        <p:cTn id="150" dur="500"/>
                                        <p:tgtEl>
                                          <p:spTgt spid="300"/>
                                        </p:tgtEl>
                                      </p:cBhvr>
                                    </p:animEffect>
                                  </p:childTnLst>
                                </p:cTn>
                              </p:par>
                            </p:childTnLst>
                          </p:cTn>
                        </p:par>
                        <p:par>
                          <p:cTn id="151" fill="hold">
                            <p:stCondLst>
                              <p:cond delay="5500"/>
                            </p:stCondLst>
                            <p:childTnLst>
                              <p:par>
                                <p:cTn id="152" presetID="22" presetClass="entr" presetSubtype="8" fill="hold" grpId="0" nodeType="afterEffect">
                                  <p:stCondLst>
                                    <p:cond delay="0"/>
                                  </p:stCondLst>
                                  <p:childTnLst>
                                    <p:set>
                                      <p:cBhvr>
                                        <p:cTn id="153" dur="1" fill="hold">
                                          <p:stCondLst>
                                            <p:cond delay="0"/>
                                          </p:stCondLst>
                                        </p:cTn>
                                        <p:tgtEl>
                                          <p:spTgt spid="270"/>
                                        </p:tgtEl>
                                        <p:attrNameLst>
                                          <p:attrName>style.visibility</p:attrName>
                                        </p:attrNameLst>
                                      </p:cBhvr>
                                      <p:to>
                                        <p:strVal val="visible"/>
                                      </p:to>
                                    </p:set>
                                    <p:animEffect transition="in" filter="wipe(left)">
                                      <p:cBhvr>
                                        <p:cTn id="154" dur="500"/>
                                        <p:tgtEl>
                                          <p:spTgt spid="270"/>
                                        </p:tgtEl>
                                      </p:cBhvr>
                                    </p:animEffect>
                                  </p:childTnLst>
                                </p:cTn>
                              </p:par>
                              <p:par>
                                <p:cTn id="155" presetID="22" presetClass="entr" presetSubtype="8" fill="hold" grpId="0" nodeType="withEffect">
                                  <p:stCondLst>
                                    <p:cond delay="0"/>
                                  </p:stCondLst>
                                  <p:childTnLst>
                                    <p:set>
                                      <p:cBhvr>
                                        <p:cTn id="156" dur="1" fill="hold">
                                          <p:stCondLst>
                                            <p:cond delay="0"/>
                                          </p:stCondLst>
                                        </p:cTn>
                                        <p:tgtEl>
                                          <p:spTgt spid="316"/>
                                        </p:tgtEl>
                                        <p:attrNameLst>
                                          <p:attrName>style.visibility</p:attrName>
                                        </p:attrNameLst>
                                      </p:cBhvr>
                                      <p:to>
                                        <p:strVal val="visible"/>
                                      </p:to>
                                    </p:set>
                                    <p:animEffect transition="in" filter="wipe(left)">
                                      <p:cBhvr>
                                        <p:cTn id="157" dur="500"/>
                                        <p:tgtEl>
                                          <p:spTgt spid="316"/>
                                        </p:tgtEl>
                                      </p:cBhvr>
                                    </p:animEffect>
                                  </p:childTnLst>
                                </p:cTn>
                              </p:par>
                              <p:par>
                                <p:cTn id="158" presetID="22" presetClass="entr" presetSubtype="8" fill="hold" grpId="0" nodeType="withEffect">
                                  <p:stCondLst>
                                    <p:cond delay="0"/>
                                  </p:stCondLst>
                                  <p:childTnLst>
                                    <p:set>
                                      <p:cBhvr>
                                        <p:cTn id="159" dur="1" fill="hold">
                                          <p:stCondLst>
                                            <p:cond delay="0"/>
                                          </p:stCondLst>
                                        </p:cTn>
                                        <p:tgtEl>
                                          <p:spTgt spid="271"/>
                                        </p:tgtEl>
                                        <p:attrNameLst>
                                          <p:attrName>style.visibility</p:attrName>
                                        </p:attrNameLst>
                                      </p:cBhvr>
                                      <p:to>
                                        <p:strVal val="visible"/>
                                      </p:to>
                                    </p:set>
                                    <p:animEffect transition="in" filter="wipe(left)">
                                      <p:cBhvr>
                                        <p:cTn id="160" dur="500"/>
                                        <p:tgtEl>
                                          <p:spTgt spid="271"/>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317"/>
                                        </p:tgtEl>
                                        <p:attrNameLst>
                                          <p:attrName>style.visibility</p:attrName>
                                        </p:attrNameLst>
                                      </p:cBhvr>
                                      <p:to>
                                        <p:strVal val="visible"/>
                                      </p:to>
                                    </p:set>
                                    <p:animEffect transition="in" filter="wipe(left)">
                                      <p:cBhvr>
                                        <p:cTn id="163" dur="500"/>
                                        <p:tgtEl>
                                          <p:spTgt spid="317"/>
                                        </p:tgtEl>
                                      </p:cBhvr>
                                    </p:animEffect>
                                  </p:childTnLst>
                                </p:cTn>
                              </p:par>
                              <p:par>
                                <p:cTn id="164" presetID="22" presetClass="entr" presetSubtype="8" fill="hold" grpId="0" nodeType="withEffect">
                                  <p:stCondLst>
                                    <p:cond delay="0"/>
                                  </p:stCondLst>
                                  <p:childTnLst>
                                    <p:set>
                                      <p:cBhvr>
                                        <p:cTn id="165" dur="1" fill="hold">
                                          <p:stCondLst>
                                            <p:cond delay="0"/>
                                          </p:stCondLst>
                                        </p:cTn>
                                        <p:tgtEl>
                                          <p:spTgt spid="272"/>
                                        </p:tgtEl>
                                        <p:attrNameLst>
                                          <p:attrName>style.visibility</p:attrName>
                                        </p:attrNameLst>
                                      </p:cBhvr>
                                      <p:to>
                                        <p:strVal val="visible"/>
                                      </p:to>
                                    </p:set>
                                    <p:animEffect transition="in" filter="wipe(left)">
                                      <p:cBhvr>
                                        <p:cTn id="166" dur="500"/>
                                        <p:tgtEl>
                                          <p:spTgt spid="272"/>
                                        </p:tgtEl>
                                      </p:cBhvr>
                                    </p:animEffect>
                                  </p:childTnLst>
                                </p:cTn>
                              </p:par>
                            </p:childTnLst>
                          </p:cTn>
                        </p:par>
                        <p:par>
                          <p:cTn id="167" fill="hold">
                            <p:stCondLst>
                              <p:cond delay="6000"/>
                            </p:stCondLst>
                            <p:childTnLst>
                              <p:par>
                                <p:cTn id="168" presetID="22" presetClass="entr" presetSubtype="2" fill="hold" grpId="0" nodeType="afterEffect">
                                  <p:stCondLst>
                                    <p:cond delay="0"/>
                                  </p:stCondLst>
                                  <p:childTnLst>
                                    <p:set>
                                      <p:cBhvr>
                                        <p:cTn id="169" dur="1" fill="hold">
                                          <p:stCondLst>
                                            <p:cond delay="0"/>
                                          </p:stCondLst>
                                        </p:cTn>
                                        <p:tgtEl>
                                          <p:spTgt spid="301"/>
                                        </p:tgtEl>
                                        <p:attrNameLst>
                                          <p:attrName>style.visibility</p:attrName>
                                        </p:attrNameLst>
                                      </p:cBhvr>
                                      <p:to>
                                        <p:strVal val="visible"/>
                                      </p:to>
                                    </p:set>
                                    <p:animEffect transition="in" filter="wipe(right)">
                                      <p:cBhvr>
                                        <p:cTn id="170" dur="500"/>
                                        <p:tgtEl>
                                          <p:spTgt spid="301"/>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302"/>
                                        </p:tgtEl>
                                        <p:attrNameLst>
                                          <p:attrName>style.visibility</p:attrName>
                                        </p:attrNameLst>
                                      </p:cBhvr>
                                      <p:to>
                                        <p:strVal val="visible"/>
                                      </p:to>
                                    </p:set>
                                    <p:animEffect transition="in" filter="wipe(right)">
                                      <p:cBhvr>
                                        <p:cTn id="173" dur="500"/>
                                        <p:tgtEl>
                                          <p:spTgt spid="302"/>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303"/>
                                        </p:tgtEl>
                                        <p:attrNameLst>
                                          <p:attrName>style.visibility</p:attrName>
                                        </p:attrNameLst>
                                      </p:cBhvr>
                                      <p:to>
                                        <p:strVal val="visible"/>
                                      </p:to>
                                    </p:set>
                                    <p:animEffect transition="in" filter="wipe(right)">
                                      <p:cBhvr>
                                        <p:cTn id="176" dur="500"/>
                                        <p:tgtEl>
                                          <p:spTgt spid="303"/>
                                        </p:tgtEl>
                                      </p:cBhvr>
                                    </p:animEffect>
                                  </p:childTnLst>
                                </p:cTn>
                              </p:par>
                              <p:par>
                                <p:cTn id="177" presetID="22" presetClass="entr" presetSubtype="2" fill="hold" grpId="0" nodeType="withEffect">
                                  <p:stCondLst>
                                    <p:cond delay="0"/>
                                  </p:stCondLst>
                                  <p:childTnLst>
                                    <p:set>
                                      <p:cBhvr>
                                        <p:cTn id="178" dur="1" fill="hold">
                                          <p:stCondLst>
                                            <p:cond delay="0"/>
                                          </p:stCondLst>
                                        </p:cTn>
                                        <p:tgtEl>
                                          <p:spTgt spid="304"/>
                                        </p:tgtEl>
                                        <p:attrNameLst>
                                          <p:attrName>style.visibility</p:attrName>
                                        </p:attrNameLst>
                                      </p:cBhvr>
                                      <p:to>
                                        <p:strVal val="visible"/>
                                      </p:to>
                                    </p:set>
                                    <p:animEffect transition="in" filter="wipe(right)">
                                      <p:cBhvr>
                                        <p:cTn id="179" dur="500"/>
                                        <p:tgtEl>
                                          <p:spTgt spid="304"/>
                                        </p:tgtEl>
                                      </p:cBhvr>
                                    </p:animEffect>
                                  </p:childTnLst>
                                </p:cTn>
                              </p:par>
                              <p:par>
                                <p:cTn id="180" presetID="22" presetClass="entr" presetSubtype="2" fill="hold" grpId="0" nodeType="withEffect">
                                  <p:stCondLst>
                                    <p:cond delay="0"/>
                                  </p:stCondLst>
                                  <p:childTnLst>
                                    <p:set>
                                      <p:cBhvr>
                                        <p:cTn id="181" dur="1" fill="hold">
                                          <p:stCondLst>
                                            <p:cond delay="0"/>
                                          </p:stCondLst>
                                        </p:cTn>
                                        <p:tgtEl>
                                          <p:spTgt spid="306"/>
                                        </p:tgtEl>
                                        <p:attrNameLst>
                                          <p:attrName>style.visibility</p:attrName>
                                        </p:attrNameLst>
                                      </p:cBhvr>
                                      <p:to>
                                        <p:strVal val="visible"/>
                                      </p:to>
                                    </p:set>
                                    <p:animEffect transition="in" filter="wipe(right)">
                                      <p:cBhvr>
                                        <p:cTn id="182" dur="500"/>
                                        <p:tgtEl>
                                          <p:spTgt spid="306"/>
                                        </p:tgtEl>
                                      </p:cBhvr>
                                    </p:animEffect>
                                  </p:childTnLst>
                                </p:cTn>
                              </p:par>
                              <p:par>
                                <p:cTn id="183" presetID="22" presetClass="entr" presetSubtype="2" fill="hold" grpId="0" nodeType="withEffect">
                                  <p:stCondLst>
                                    <p:cond delay="0"/>
                                  </p:stCondLst>
                                  <p:childTnLst>
                                    <p:set>
                                      <p:cBhvr>
                                        <p:cTn id="184" dur="1" fill="hold">
                                          <p:stCondLst>
                                            <p:cond delay="0"/>
                                          </p:stCondLst>
                                        </p:cTn>
                                        <p:tgtEl>
                                          <p:spTgt spid="307"/>
                                        </p:tgtEl>
                                        <p:attrNameLst>
                                          <p:attrName>style.visibility</p:attrName>
                                        </p:attrNameLst>
                                      </p:cBhvr>
                                      <p:to>
                                        <p:strVal val="visible"/>
                                      </p:to>
                                    </p:set>
                                    <p:animEffect transition="in" filter="wipe(right)">
                                      <p:cBhvr>
                                        <p:cTn id="185" dur="500"/>
                                        <p:tgtEl>
                                          <p:spTgt spid="307"/>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309"/>
                                        </p:tgtEl>
                                        <p:attrNameLst>
                                          <p:attrName>style.visibility</p:attrName>
                                        </p:attrNameLst>
                                      </p:cBhvr>
                                      <p:to>
                                        <p:strVal val="visible"/>
                                      </p:to>
                                    </p:set>
                                    <p:animEffect transition="in" filter="wipe(right)">
                                      <p:cBhvr>
                                        <p:cTn id="188" dur="500"/>
                                        <p:tgtEl>
                                          <p:spTgt spid="309"/>
                                        </p:tgtEl>
                                      </p:cBhvr>
                                    </p:animEffect>
                                  </p:childTnLst>
                                </p:cTn>
                              </p:par>
                              <p:par>
                                <p:cTn id="189" presetID="22" presetClass="entr" presetSubtype="2" fill="hold" grpId="0" nodeType="withEffect">
                                  <p:stCondLst>
                                    <p:cond delay="0"/>
                                  </p:stCondLst>
                                  <p:childTnLst>
                                    <p:set>
                                      <p:cBhvr>
                                        <p:cTn id="190" dur="1" fill="hold">
                                          <p:stCondLst>
                                            <p:cond delay="0"/>
                                          </p:stCondLst>
                                        </p:cTn>
                                        <p:tgtEl>
                                          <p:spTgt spid="308"/>
                                        </p:tgtEl>
                                        <p:attrNameLst>
                                          <p:attrName>style.visibility</p:attrName>
                                        </p:attrNameLst>
                                      </p:cBhvr>
                                      <p:to>
                                        <p:strVal val="visible"/>
                                      </p:to>
                                    </p:set>
                                    <p:animEffect transition="in" filter="wipe(right)">
                                      <p:cBhvr>
                                        <p:cTn id="191" dur="500"/>
                                        <p:tgtEl>
                                          <p:spTgt spid="308"/>
                                        </p:tgtEl>
                                      </p:cBhvr>
                                    </p:animEffect>
                                  </p:childTnLst>
                                </p:cTn>
                              </p:par>
                              <p:par>
                                <p:cTn id="192" presetID="22" presetClass="entr" presetSubtype="2" fill="hold" grpId="0" nodeType="withEffect">
                                  <p:stCondLst>
                                    <p:cond delay="0"/>
                                  </p:stCondLst>
                                  <p:childTnLst>
                                    <p:set>
                                      <p:cBhvr>
                                        <p:cTn id="193" dur="1" fill="hold">
                                          <p:stCondLst>
                                            <p:cond delay="0"/>
                                          </p:stCondLst>
                                        </p:cTn>
                                        <p:tgtEl>
                                          <p:spTgt spid="305"/>
                                        </p:tgtEl>
                                        <p:attrNameLst>
                                          <p:attrName>style.visibility</p:attrName>
                                        </p:attrNameLst>
                                      </p:cBhvr>
                                      <p:to>
                                        <p:strVal val="visible"/>
                                      </p:to>
                                    </p:set>
                                    <p:animEffect transition="in" filter="wipe(right)">
                                      <p:cBhvr>
                                        <p:cTn id="194" dur="500"/>
                                        <p:tgtEl>
                                          <p:spTgt spid="305"/>
                                        </p:tgtEl>
                                      </p:cBhvr>
                                    </p:animEffect>
                                  </p:childTnLst>
                                </p:cTn>
                              </p:par>
                              <p:par>
                                <p:cTn id="195" presetID="22" presetClass="entr" presetSubtype="1" fill="hold" grpId="0" nodeType="withEffect">
                                  <p:stCondLst>
                                    <p:cond delay="0"/>
                                  </p:stCondLst>
                                  <p:childTnLst>
                                    <p:set>
                                      <p:cBhvr>
                                        <p:cTn id="196" dur="1" fill="hold">
                                          <p:stCondLst>
                                            <p:cond delay="0"/>
                                          </p:stCondLst>
                                        </p:cTn>
                                        <p:tgtEl>
                                          <p:spTgt spid="313"/>
                                        </p:tgtEl>
                                        <p:attrNameLst>
                                          <p:attrName>style.visibility</p:attrName>
                                        </p:attrNameLst>
                                      </p:cBhvr>
                                      <p:to>
                                        <p:strVal val="visible"/>
                                      </p:to>
                                    </p:set>
                                    <p:animEffect transition="in" filter="wipe(up)">
                                      <p:cBhvr>
                                        <p:cTn id="197" dur="500"/>
                                        <p:tgtEl>
                                          <p:spTgt spid="313"/>
                                        </p:tgtEl>
                                      </p:cBhvr>
                                    </p:animEffect>
                                  </p:childTnLst>
                                </p:cTn>
                              </p:par>
                              <p:par>
                                <p:cTn id="198" presetID="22" presetClass="entr" presetSubtype="1" fill="hold" grpId="0" nodeType="withEffect">
                                  <p:stCondLst>
                                    <p:cond delay="0"/>
                                  </p:stCondLst>
                                  <p:childTnLst>
                                    <p:set>
                                      <p:cBhvr>
                                        <p:cTn id="199" dur="1" fill="hold">
                                          <p:stCondLst>
                                            <p:cond delay="0"/>
                                          </p:stCondLst>
                                        </p:cTn>
                                        <p:tgtEl>
                                          <p:spTgt spid="310"/>
                                        </p:tgtEl>
                                        <p:attrNameLst>
                                          <p:attrName>style.visibility</p:attrName>
                                        </p:attrNameLst>
                                      </p:cBhvr>
                                      <p:to>
                                        <p:strVal val="visible"/>
                                      </p:to>
                                    </p:set>
                                    <p:animEffect transition="in" filter="wipe(up)">
                                      <p:cBhvr>
                                        <p:cTn id="200" dur="500"/>
                                        <p:tgtEl>
                                          <p:spTgt spid="310"/>
                                        </p:tgtEl>
                                      </p:cBhvr>
                                    </p:animEffect>
                                  </p:childTnLst>
                                </p:cTn>
                              </p:par>
                              <p:par>
                                <p:cTn id="201" presetID="22" presetClass="entr" presetSubtype="1" fill="hold" grpId="0" nodeType="withEffect">
                                  <p:stCondLst>
                                    <p:cond delay="0"/>
                                  </p:stCondLst>
                                  <p:childTnLst>
                                    <p:set>
                                      <p:cBhvr>
                                        <p:cTn id="202" dur="1" fill="hold">
                                          <p:stCondLst>
                                            <p:cond delay="0"/>
                                          </p:stCondLst>
                                        </p:cTn>
                                        <p:tgtEl>
                                          <p:spTgt spid="312"/>
                                        </p:tgtEl>
                                        <p:attrNameLst>
                                          <p:attrName>style.visibility</p:attrName>
                                        </p:attrNameLst>
                                      </p:cBhvr>
                                      <p:to>
                                        <p:strVal val="visible"/>
                                      </p:to>
                                    </p:set>
                                    <p:animEffect transition="in" filter="wipe(up)">
                                      <p:cBhvr>
                                        <p:cTn id="203" dur="500"/>
                                        <p:tgtEl>
                                          <p:spTgt spid="312"/>
                                        </p:tgtEl>
                                      </p:cBhvr>
                                    </p:animEffect>
                                  </p:childTnLst>
                                </p:cTn>
                              </p:par>
                              <p:par>
                                <p:cTn id="204" presetID="22" presetClass="entr" presetSubtype="1" fill="hold" grpId="0" nodeType="withEffect">
                                  <p:stCondLst>
                                    <p:cond delay="0"/>
                                  </p:stCondLst>
                                  <p:childTnLst>
                                    <p:set>
                                      <p:cBhvr>
                                        <p:cTn id="205" dur="1" fill="hold">
                                          <p:stCondLst>
                                            <p:cond delay="0"/>
                                          </p:stCondLst>
                                        </p:cTn>
                                        <p:tgtEl>
                                          <p:spTgt spid="311"/>
                                        </p:tgtEl>
                                        <p:attrNameLst>
                                          <p:attrName>style.visibility</p:attrName>
                                        </p:attrNameLst>
                                      </p:cBhvr>
                                      <p:to>
                                        <p:strVal val="visible"/>
                                      </p:to>
                                    </p:set>
                                    <p:animEffect transition="in" filter="wipe(up)">
                                      <p:cBhvr>
                                        <p:cTn id="206" dur="500"/>
                                        <p:tgtEl>
                                          <p:spTgt spid="311"/>
                                        </p:tgtEl>
                                      </p:cBhvr>
                                    </p:animEffect>
                                  </p:childTnLst>
                                </p:cTn>
                              </p:par>
                            </p:childTnLst>
                          </p:cTn>
                        </p:par>
                        <p:par>
                          <p:cTn id="207" fill="hold">
                            <p:stCondLst>
                              <p:cond delay="6500"/>
                            </p:stCondLst>
                            <p:childTnLst>
                              <p:par>
                                <p:cTn id="208" presetID="22" presetClass="entr" presetSubtype="1" fill="hold" grpId="0" nodeType="afterEffect">
                                  <p:stCondLst>
                                    <p:cond delay="0"/>
                                  </p:stCondLst>
                                  <p:childTnLst>
                                    <p:set>
                                      <p:cBhvr>
                                        <p:cTn id="209" dur="1" fill="hold">
                                          <p:stCondLst>
                                            <p:cond delay="0"/>
                                          </p:stCondLst>
                                        </p:cTn>
                                        <p:tgtEl>
                                          <p:spTgt spid="273"/>
                                        </p:tgtEl>
                                        <p:attrNameLst>
                                          <p:attrName>style.visibility</p:attrName>
                                        </p:attrNameLst>
                                      </p:cBhvr>
                                      <p:to>
                                        <p:strVal val="visible"/>
                                      </p:to>
                                    </p:set>
                                    <p:animEffect transition="in" filter="wipe(up)">
                                      <p:cBhvr>
                                        <p:cTn id="210" dur="5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P spid="259" grpId="0" animBg="1"/>
      <p:bldP spid="260" grpId="0" animBg="1"/>
      <p:bldP spid="261" grpId="0" animBg="1"/>
      <p:bldP spid="262" grpId="0" animBg="1"/>
      <p:bldP spid="263" grpId="0" animBg="1"/>
      <p:bldP spid="264" grpId="0" animBg="1"/>
      <p:bldP spid="265" grpId="0" animBg="1"/>
      <p:bldP spid="266" grpId="0" animBg="1"/>
      <p:bldP spid="267" grpId="0" animBg="1"/>
      <p:bldP spid="268" grpId="0" animBg="1"/>
      <p:bldP spid="269" grpId="0" animBg="1"/>
      <p:bldP spid="270" grpId="0" animBg="1"/>
      <p:bldP spid="271" grpId="0" animBg="1"/>
      <p:bldP spid="272" grpId="0" animBg="1"/>
      <p:bldP spid="273" grpId="0" animBg="1"/>
      <p:bldP spid="274" grpId="0" animBg="1"/>
      <p:bldP spid="275" grpId="0" animBg="1"/>
      <p:bldP spid="276" grpId="0" animBg="1"/>
      <p:bldP spid="277" grpId="0" animBg="1"/>
      <p:bldP spid="278" grpId="0" animBg="1"/>
      <p:bldP spid="279" grpId="0" animBg="1"/>
      <p:bldP spid="280" grpId="0" animBg="1"/>
      <p:bldP spid="281" grpId="0" animBg="1"/>
      <p:bldP spid="282" grpId="0" animBg="1"/>
      <p:bldP spid="283" grpId="0" animBg="1"/>
      <p:bldP spid="284" grpId="0" animBg="1"/>
      <p:bldP spid="285" grpId="0" animBg="1"/>
      <p:bldP spid="286" grpId="0" animBg="1"/>
      <p:bldP spid="287" grpId="0" animBg="1"/>
      <p:bldP spid="288" grpId="0" animBg="1"/>
      <p:bldP spid="289" grpId="0" animBg="1"/>
      <p:bldP spid="290" grpId="0" animBg="1"/>
      <p:bldP spid="291" grpId="0" animBg="1"/>
      <p:bldP spid="292" grpId="0" animBg="1"/>
      <p:bldP spid="293" grpId="0" animBg="1"/>
      <p:bldP spid="294" grpId="0" animBg="1"/>
      <p:bldP spid="295" grpId="0" animBg="1"/>
      <p:bldP spid="296" grpId="0" animBg="1"/>
      <p:bldP spid="297" grpId="0" animBg="1"/>
      <p:bldP spid="298" grpId="0" animBg="1"/>
      <p:bldP spid="299" grpId="0" animBg="1"/>
      <p:bldP spid="300" grpId="0" animBg="1"/>
      <p:bldP spid="301" grpId="0" animBg="1"/>
      <p:bldP spid="302" grpId="0" animBg="1"/>
      <p:bldP spid="303" grpId="0" animBg="1"/>
      <p:bldP spid="304" grpId="0" animBg="1"/>
      <p:bldP spid="305" grpId="0"/>
      <p:bldP spid="306" grpId="0" animBg="1"/>
      <p:bldP spid="307" grpId="0" animBg="1"/>
      <p:bldP spid="308" grpId="0"/>
      <p:bldP spid="309" grpId="0" animBg="1"/>
      <p:bldP spid="310" grpId="0" animBg="1"/>
      <p:bldP spid="311" grpId="0" animBg="1"/>
      <p:bldP spid="312" grpId="0" animBg="1"/>
      <p:bldP spid="313" grpId="0" animBg="1"/>
      <p:bldP spid="314" grpId="0" animBg="1"/>
      <p:bldP spid="315" grpId="0" animBg="1"/>
      <p:bldP spid="316" grpId="0" animBg="1"/>
      <p:bldP spid="317" grpId="0" animBg="1"/>
      <p:bldP spid="3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8000"/>
            <a:lum/>
          </a:blip>
          <a:srcRect/>
          <a:tile tx="-508000" ty="-1149350" sx="50000" sy="58000" flip="none" algn="tl"/>
        </a:blipFill>
        <a:effectLst/>
      </p:bgPr>
    </p:bg>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48972559-FB2E-4AB6-9F18-F201A57CC939}"/>
              </a:ext>
            </a:extLst>
          </p:cNvPr>
          <p:cNvGrpSpPr/>
          <p:nvPr/>
        </p:nvGrpSpPr>
        <p:grpSpPr>
          <a:xfrm>
            <a:off x="0" y="2202440"/>
            <a:ext cx="12192000" cy="2419703"/>
            <a:chOff x="170694" y="177982"/>
            <a:chExt cx="3936004" cy="781165"/>
          </a:xfrm>
        </p:grpSpPr>
        <p:sp>
          <p:nvSpPr>
            <p:cNvPr id="5" name="等腰三角形 4">
              <a:extLst>
                <a:ext uri="{FF2B5EF4-FFF2-40B4-BE49-F238E27FC236}">
                  <a16:creationId xmlns:a16="http://schemas.microsoft.com/office/drawing/2014/main" xmlns="" id="{FB8F40FD-AF8B-4AF6-B35D-17D08E823F21}"/>
                </a:ext>
              </a:extLst>
            </p:cNvPr>
            <p:cNvSpPr/>
            <p:nvPr/>
          </p:nvSpPr>
          <p:spPr>
            <a:xfrm>
              <a:off x="1233863" y="177982"/>
              <a:ext cx="355284" cy="356514"/>
            </a:xfrm>
            <a:prstGeom prst="triangle">
              <a:avLst/>
            </a:prstGeom>
            <a:solidFill>
              <a:srgbClr val="395B7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6" name="等腰三角形 5">
              <a:extLst>
                <a:ext uri="{FF2B5EF4-FFF2-40B4-BE49-F238E27FC236}">
                  <a16:creationId xmlns:a16="http://schemas.microsoft.com/office/drawing/2014/main" xmlns="" id="{93971E8E-93A9-4480-8271-B527509175BD}"/>
                </a:ext>
              </a:extLst>
            </p:cNvPr>
            <p:cNvSpPr/>
            <p:nvPr/>
          </p:nvSpPr>
          <p:spPr>
            <a:xfrm flipV="1">
              <a:off x="200258" y="602633"/>
              <a:ext cx="355284" cy="356514"/>
            </a:xfrm>
            <a:prstGeom prst="triangle">
              <a:avLst/>
            </a:prstGeom>
            <a:solidFill>
              <a:srgbClr val="395B7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7" name="矩形 6">
              <a:extLst>
                <a:ext uri="{FF2B5EF4-FFF2-40B4-BE49-F238E27FC236}">
                  <a16:creationId xmlns:a16="http://schemas.microsoft.com/office/drawing/2014/main" xmlns="" id="{EAEF7C2D-77F0-4B95-A4B9-2098CF1D0167}"/>
                </a:ext>
              </a:extLst>
            </p:cNvPr>
            <p:cNvSpPr/>
            <p:nvPr/>
          </p:nvSpPr>
          <p:spPr>
            <a:xfrm>
              <a:off x="170694" y="261768"/>
              <a:ext cx="3936004" cy="611981"/>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dirty="0">
                <a:cs typeface="+mn-ea"/>
                <a:sym typeface="+mn-lt"/>
              </a:endParaRPr>
            </a:p>
          </p:txBody>
        </p:sp>
        <p:sp>
          <p:nvSpPr>
            <p:cNvPr id="8" name="平行四边形 7">
              <a:extLst>
                <a:ext uri="{FF2B5EF4-FFF2-40B4-BE49-F238E27FC236}">
                  <a16:creationId xmlns:a16="http://schemas.microsoft.com/office/drawing/2014/main" xmlns="" id="{BF1450AD-58F3-4E85-BD73-DE1842BD4E9D}"/>
                </a:ext>
              </a:extLst>
            </p:cNvPr>
            <p:cNvSpPr/>
            <p:nvPr/>
          </p:nvSpPr>
          <p:spPr>
            <a:xfrm>
              <a:off x="376965" y="178257"/>
              <a:ext cx="1036076" cy="779005"/>
            </a:xfrm>
            <a:prstGeom prst="parallelogram">
              <a:avLst>
                <a:gd name="adj" fmla="val 48207"/>
              </a:avLst>
            </a:prstGeom>
            <a:solidFill>
              <a:srgbClr val="73B3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9" name="文本框 6">
              <a:extLst>
                <a:ext uri="{FF2B5EF4-FFF2-40B4-BE49-F238E27FC236}">
                  <a16:creationId xmlns:a16="http://schemas.microsoft.com/office/drawing/2014/main" xmlns="" id="{7D515041-5D08-41D9-9062-7FFF33A405CC}"/>
                </a:ext>
              </a:extLst>
            </p:cNvPr>
            <p:cNvSpPr txBox="1"/>
            <p:nvPr/>
          </p:nvSpPr>
          <p:spPr>
            <a:xfrm>
              <a:off x="650907" y="284178"/>
              <a:ext cx="569115" cy="506741"/>
            </a:xfrm>
            <a:prstGeom prst="rect">
              <a:avLst/>
            </a:prstGeom>
            <a:noFill/>
          </p:spPr>
          <p:txBody>
            <a:bodyPr wrap="square" lIns="91440" tIns="45720" rIns="91440" bIns="45720" rtlCol="0">
              <a:spAutoFit/>
            </a:bodyPr>
            <a:lstStyle>
              <a:defPPr>
                <a:defRPr lang="zh-CN"/>
              </a:defPPr>
              <a:lvl1pPr>
                <a:defRPr sz="9600">
                  <a:solidFill>
                    <a:schemeClr val="bg1"/>
                  </a:solidFill>
                  <a:cs typeface="+mn-ea"/>
                </a:defRPr>
              </a:lvl1pPr>
            </a:lstStyle>
            <a:p>
              <a:r>
                <a:rPr lang="en-US" altLang="zh-CN" dirty="0">
                  <a:sym typeface="+mn-lt"/>
                </a:rPr>
                <a:t>02</a:t>
              </a:r>
              <a:endParaRPr lang="zh-CN" altLang="en-US" dirty="0">
                <a:sym typeface="+mn-lt"/>
              </a:endParaRPr>
            </a:p>
          </p:txBody>
        </p:sp>
      </p:grpSp>
      <p:sp>
        <p:nvSpPr>
          <p:cNvPr id="10" name="TextBox 48">
            <a:extLst>
              <a:ext uri="{FF2B5EF4-FFF2-40B4-BE49-F238E27FC236}">
                <a16:creationId xmlns:a16="http://schemas.microsoft.com/office/drawing/2014/main" xmlns="" id="{28F49242-211D-4328-A874-70DDBEE0513C}"/>
              </a:ext>
            </a:extLst>
          </p:cNvPr>
          <p:cNvSpPr txBox="1"/>
          <p:nvPr/>
        </p:nvSpPr>
        <p:spPr>
          <a:xfrm>
            <a:off x="3970635" y="2844229"/>
            <a:ext cx="5522281" cy="1107998"/>
          </a:xfrm>
          <a:prstGeom prst="rect">
            <a:avLst/>
          </a:prstGeom>
          <a:noFill/>
        </p:spPr>
        <p:txBody>
          <a:bodyPr wrap="square" lIns="91445" tIns="45721" rIns="91445" bIns="45721" rtlCol="0">
            <a:spAutoFit/>
          </a:bodyPr>
          <a:lstStyle/>
          <a:p>
            <a:pPr algn="ctr"/>
            <a:r>
              <a:rPr lang="zh-CN" altLang="en-US" sz="6600" b="1" spc="600" dirty="0">
                <a:solidFill>
                  <a:schemeClr val="bg1"/>
                </a:solidFill>
                <a:cs typeface="+mn-ea"/>
                <a:sym typeface="+mn-lt"/>
              </a:rPr>
              <a:t>成本分析</a:t>
            </a:r>
          </a:p>
        </p:txBody>
      </p:sp>
      <p:grpSp>
        <p:nvGrpSpPr>
          <p:cNvPr id="12" name="组合 11">
            <a:extLst>
              <a:ext uri="{FF2B5EF4-FFF2-40B4-BE49-F238E27FC236}">
                <a16:creationId xmlns:a16="http://schemas.microsoft.com/office/drawing/2014/main" xmlns="" id="{BCC6D3BA-5ACD-49D6-BB01-74A63797AF53}"/>
              </a:ext>
            </a:extLst>
          </p:cNvPr>
          <p:cNvGrpSpPr/>
          <p:nvPr/>
        </p:nvGrpSpPr>
        <p:grpSpPr>
          <a:xfrm>
            <a:off x="7920203" y="1699760"/>
            <a:ext cx="576064" cy="577112"/>
            <a:chOff x="6084168" y="1274820"/>
            <a:chExt cx="432048" cy="432834"/>
          </a:xfrm>
        </p:grpSpPr>
        <p:sp>
          <p:nvSpPr>
            <p:cNvPr id="13" name="椭圆 22">
              <a:extLst>
                <a:ext uri="{FF2B5EF4-FFF2-40B4-BE49-F238E27FC236}">
                  <a16:creationId xmlns:a16="http://schemas.microsoft.com/office/drawing/2014/main" xmlns="" id="{8155D92F-F797-4AD1-AE75-4C2FFEE79674}"/>
                </a:ext>
              </a:extLst>
            </p:cNvPr>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4" name="Freeform 59">
              <a:extLst>
                <a:ext uri="{FF2B5EF4-FFF2-40B4-BE49-F238E27FC236}">
                  <a16:creationId xmlns:a16="http://schemas.microsoft.com/office/drawing/2014/main" xmlns="" id="{73580BD8-40C5-4FB0-B7B2-6AA59477265A}"/>
                </a:ext>
              </a:extLst>
            </p:cNvPr>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15" name="组合 14">
            <a:extLst>
              <a:ext uri="{FF2B5EF4-FFF2-40B4-BE49-F238E27FC236}">
                <a16:creationId xmlns:a16="http://schemas.microsoft.com/office/drawing/2014/main" xmlns="" id="{CB8C1DF3-D0C4-4C0B-9182-9FC14A1912DE}"/>
              </a:ext>
            </a:extLst>
          </p:cNvPr>
          <p:cNvGrpSpPr/>
          <p:nvPr/>
        </p:nvGrpSpPr>
        <p:grpSpPr>
          <a:xfrm>
            <a:off x="6192011" y="1700284"/>
            <a:ext cx="576064" cy="576064"/>
            <a:chOff x="4788024" y="1275213"/>
            <a:chExt cx="432048" cy="432048"/>
          </a:xfrm>
        </p:grpSpPr>
        <p:sp>
          <p:nvSpPr>
            <p:cNvPr id="16" name="椭圆 65">
              <a:extLst>
                <a:ext uri="{FF2B5EF4-FFF2-40B4-BE49-F238E27FC236}">
                  <a16:creationId xmlns:a16="http://schemas.microsoft.com/office/drawing/2014/main" xmlns="" id="{0A2E7B9F-FF42-40E5-B519-CDBA208F6195}"/>
                </a:ext>
              </a:extLst>
            </p:cNvPr>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17" name="Freeform 110">
              <a:extLst>
                <a:ext uri="{FF2B5EF4-FFF2-40B4-BE49-F238E27FC236}">
                  <a16:creationId xmlns:a16="http://schemas.microsoft.com/office/drawing/2014/main" xmlns="" id="{9BD30E7C-3B95-49C0-BD7B-B8C3D32D4BDA}"/>
                </a:ext>
              </a:extLst>
            </p:cNvPr>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18" name="组合 17">
            <a:extLst>
              <a:ext uri="{FF2B5EF4-FFF2-40B4-BE49-F238E27FC236}">
                <a16:creationId xmlns:a16="http://schemas.microsoft.com/office/drawing/2014/main" xmlns="" id="{7C760738-532B-4BD6-8EFF-6E8C8A1C45C5}"/>
              </a:ext>
            </a:extLst>
          </p:cNvPr>
          <p:cNvGrpSpPr/>
          <p:nvPr/>
        </p:nvGrpSpPr>
        <p:grpSpPr>
          <a:xfrm>
            <a:off x="7056107" y="1699760"/>
            <a:ext cx="577111" cy="577112"/>
            <a:chOff x="5436096" y="1274820"/>
            <a:chExt cx="432833" cy="432834"/>
          </a:xfrm>
        </p:grpSpPr>
        <p:sp>
          <p:nvSpPr>
            <p:cNvPr id="19" name="椭圆 16">
              <a:extLst>
                <a:ext uri="{FF2B5EF4-FFF2-40B4-BE49-F238E27FC236}">
                  <a16:creationId xmlns:a16="http://schemas.microsoft.com/office/drawing/2014/main" xmlns="" id="{E24AA4C8-CCB6-4DC4-B882-D1EA78514A34}"/>
                </a:ext>
              </a:extLst>
            </p:cNvPr>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0" name="Freeform 16">
              <a:extLst>
                <a:ext uri="{FF2B5EF4-FFF2-40B4-BE49-F238E27FC236}">
                  <a16:creationId xmlns:a16="http://schemas.microsoft.com/office/drawing/2014/main" xmlns="" id="{486E1B57-2E33-41AE-BACA-3FE2D26E60A1}"/>
                </a:ext>
              </a:extLst>
            </p:cNvPr>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21" name="组合 20">
            <a:extLst>
              <a:ext uri="{FF2B5EF4-FFF2-40B4-BE49-F238E27FC236}">
                <a16:creationId xmlns:a16="http://schemas.microsoft.com/office/drawing/2014/main" xmlns="" id="{CD6190F4-9852-4CB5-8935-918567163590}"/>
              </a:ext>
            </a:extLst>
          </p:cNvPr>
          <p:cNvGrpSpPr/>
          <p:nvPr/>
        </p:nvGrpSpPr>
        <p:grpSpPr>
          <a:xfrm>
            <a:off x="4463819" y="1699760"/>
            <a:ext cx="577111" cy="577112"/>
            <a:chOff x="3491880" y="1274820"/>
            <a:chExt cx="432833" cy="432834"/>
          </a:xfrm>
        </p:grpSpPr>
        <p:sp>
          <p:nvSpPr>
            <p:cNvPr id="22" name="椭圆 16">
              <a:extLst>
                <a:ext uri="{FF2B5EF4-FFF2-40B4-BE49-F238E27FC236}">
                  <a16:creationId xmlns:a16="http://schemas.microsoft.com/office/drawing/2014/main" xmlns="" id="{6811E3C5-9E9E-465A-A695-0EDF7EDAE534}"/>
                </a:ext>
              </a:extLst>
            </p:cNvPr>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3" name="Freeform 75">
              <a:extLst>
                <a:ext uri="{FF2B5EF4-FFF2-40B4-BE49-F238E27FC236}">
                  <a16:creationId xmlns:a16="http://schemas.microsoft.com/office/drawing/2014/main" xmlns="" id="{30CF6229-CD33-4C21-8649-1D51BED8F9A3}"/>
                </a:ext>
              </a:extLst>
            </p:cNvPr>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24" name="组合 23">
            <a:extLst>
              <a:ext uri="{FF2B5EF4-FFF2-40B4-BE49-F238E27FC236}">
                <a16:creationId xmlns:a16="http://schemas.microsoft.com/office/drawing/2014/main" xmlns="" id="{795F566C-F9BB-45F3-864B-326D911331D0}"/>
              </a:ext>
            </a:extLst>
          </p:cNvPr>
          <p:cNvGrpSpPr/>
          <p:nvPr/>
        </p:nvGrpSpPr>
        <p:grpSpPr>
          <a:xfrm>
            <a:off x="5327915" y="1699760"/>
            <a:ext cx="577111" cy="577112"/>
            <a:chOff x="4139952" y="1274820"/>
            <a:chExt cx="432833" cy="432834"/>
          </a:xfrm>
        </p:grpSpPr>
        <p:sp>
          <p:nvSpPr>
            <p:cNvPr id="25" name="椭圆 16">
              <a:extLst>
                <a:ext uri="{FF2B5EF4-FFF2-40B4-BE49-F238E27FC236}">
                  <a16:creationId xmlns:a16="http://schemas.microsoft.com/office/drawing/2014/main" xmlns="" id="{95492D96-E354-4CB6-A223-CBB58FCB9055}"/>
                </a:ext>
              </a:extLst>
            </p:cNvPr>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26" name="Freeform 84">
              <a:extLst>
                <a:ext uri="{FF2B5EF4-FFF2-40B4-BE49-F238E27FC236}">
                  <a16:creationId xmlns:a16="http://schemas.microsoft.com/office/drawing/2014/main" xmlns="" id="{2FF852DA-C4DF-48BB-9444-1ECE0A581B10}"/>
                </a:ext>
              </a:extLst>
            </p:cNvPr>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sp>
        <p:nvSpPr>
          <p:cNvPr id="28" name="文本框 27">
            <a:extLst>
              <a:ext uri="{FF2B5EF4-FFF2-40B4-BE49-F238E27FC236}">
                <a16:creationId xmlns:a16="http://schemas.microsoft.com/office/drawing/2014/main" xmlns="" id="{281FE7EA-E85F-49ED-82EA-39C9B6431498}"/>
              </a:ext>
            </a:extLst>
          </p:cNvPr>
          <p:cNvSpPr txBox="1"/>
          <p:nvPr/>
        </p:nvSpPr>
        <p:spPr>
          <a:xfrm>
            <a:off x="10693386" y="232787"/>
            <a:ext cx="1296610" cy="523220"/>
          </a:xfrm>
          <a:prstGeom prst="rect">
            <a:avLst/>
          </a:prstGeom>
          <a:noFill/>
        </p:spPr>
        <p:txBody>
          <a:bodyPr wrap="square" rtlCol="0">
            <a:spAutoFit/>
          </a:bodyPr>
          <a:lstStyle>
            <a:defPPr>
              <a:defRPr lang="zh-CN"/>
            </a:defPPr>
            <a:lvl1pPr>
              <a:defRPr sz="2800">
                <a:solidFill>
                  <a:srgbClr val="395B77"/>
                </a:solidFill>
                <a:cs typeface="+mn-ea"/>
              </a:defRPr>
            </a:lvl1pPr>
          </a:lstStyle>
          <a:p>
            <a:r>
              <a:rPr lang="en-US" altLang="zh-CN" dirty="0">
                <a:sym typeface="+mn-lt"/>
              </a:rPr>
              <a:t>LOGO</a:t>
            </a:r>
            <a:endParaRPr lang="zh-CN" altLang="en-US" dirty="0">
              <a:sym typeface="+mn-lt"/>
            </a:endParaRPr>
          </a:p>
        </p:txBody>
      </p:sp>
    </p:spTree>
    <p:extLst>
      <p:ext uri="{BB962C8B-B14F-4D97-AF65-F5344CB8AC3E}">
        <p14:creationId xmlns:p14="http://schemas.microsoft.com/office/powerpoint/2010/main" val="1182806926"/>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20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nodeType="withEffect">
                                  <p:stCondLst>
                                    <p:cond delay="40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6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53" presetClass="entr" presetSubtype="16" fill="hold" nodeType="withEffect">
                                  <p:stCondLst>
                                    <p:cond delay="8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2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16" name="矩形 15">
            <a:extLst>
              <a:ext uri="{FF2B5EF4-FFF2-40B4-BE49-F238E27FC236}">
                <a16:creationId xmlns:a16="http://schemas.microsoft.com/office/drawing/2014/main" xmlns="" id="{88FB3978-3423-4FBF-B9C9-778148E58345}"/>
              </a:ext>
            </a:extLst>
          </p:cNvPr>
          <p:cNvSpPr/>
          <p:nvPr/>
        </p:nvSpPr>
        <p:spPr>
          <a:xfrm>
            <a:off x="2084646" y="1234475"/>
            <a:ext cx="2760058"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成本分析</a:t>
            </a:r>
          </a:p>
        </p:txBody>
      </p:sp>
      <p:grpSp>
        <p:nvGrpSpPr>
          <p:cNvPr id="20" name="Group 14">
            <a:extLst>
              <a:ext uri="{FF2B5EF4-FFF2-40B4-BE49-F238E27FC236}">
                <a16:creationId xmlns:a16="http://schemas.microsoft.com/office/drawing/2014/main" xmlns="" id="{7D79D414-65D8-4979-97EE-6BF8EA3ED257}"/>
              </a:ext>
            </a:extLst>
          </p:cNvPr>
          <p:cNvGrpSpPr/>
          <p:nvPr/>
        </p:nvGrpSpPr>
        <p:grpSpPr>
          <a:xfrm>
            <a:off x="5564135" y="3285019"/>
            <a:ext cx="1061000" cy="1214343"/>
            <a:chOff x="5379142" y="2991066"/>
            <a:chExt cx="1414667" cy="1619124"/>
          </a:xfrm>
        </p:grpSpPr>
        <p:sp>
          <p:nvSpPr>
            <p:cNvPr id="22" name="Shape 1723">
              <a:extLst>
                <a:ext uri="{FF2B5EF4-FFF2-40B4-BE49-F238E27FC236}">
                  <a16:creationId xmlns:a16="http://schemas.microsoft.com/office/drawing/2014/main" xmlns="" id="{1A510242-ACA5-440F-A5C5-EFE853C8EE41}"/>
                </a:ext>
              </a:extLst>
            </p:cNvPr>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cs typeface="+mn-ea"/>
                <a:sym typeface="+mn-lt"/>
              </a:endParaRPr>
            </a:p>
          </p:txBody>
        </p:sp>
        <p:sp>
          <p:nvSpPr>
            <p:cNvPr id="24" name="Shape 1726">
              <a:extLst>
                <a:ext uri="{FF2B5EF4-FFF2-40B4-BE49-F238E27FC236}">
                  <a16:creationId xmlns:a16="http://schemas.microsoft.com/office/drawing/2014/main" xmlns="" id="{BA526FB2-C4FC-4607-B660-10EB36BD025C}"/>
                </a:ext>
              </a:extLst>
            </p:cNvPr>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cs typeface="+mn-ea"/>
                <a:sym typeface="+mn-lt"/>
              </a:endParaRPr>
            </a:p>
          </p:txBody>
        </p:sp>
      </p:grpSp>
      <p:grpSp>
        <p:nvGrpSpPr>
          <p:cNvPr id="25" name="Group 12">
            <a:extLst>
              <a:ext uri="{FF2B5EF4-FFF2-40B4-BE49-F238E27FC236}">
                <a16:creationId xmlns:a16="http://schemas.microsoft.com/office/drawing/2014/main" xmlns="" id="{1CA6B09C-C648-41AD-8077-74E647EC3B78}"/>
              </a:ext>
            </a:extLst>
          </p:cNvPr>
          <p:cNvGrpSpPr/>
          <p:nvPr/>
        </p:nvGrpSpPr>
        <p:grpSpPr>
          <a:xfrm>
            <a:off x="4202681" y="3441276"/>
            <a:ext cx="1061000" cy="1214343"/>
            <a:chOff x="3563871" y="3199409"/>
            <a:chExt cx="1414666" cy="1619124"/>
          </a:xfrm>
        </p:grpSpPr>
        <p:sp>
          <p:nvSpPr>
            <p:cNvPr id="26" name="Shape 1722">
              <a:extLst>
                <a:ext uri="{FF2B5EF4-FFF2-40B4-BE49-F238E27FC236}">
                  <a16:creationId xmlns:a16="http://schemas.microsoft.com/office/drawing/2014/main" xmlns="" id="{49C707A2-D820-47B2-9A6E-16445FDCAFC6}"/>
                </a:ext>
              </a:extLst>
            </p:cNvPr>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cs typeface="+mn-ea"/>
                <a:sym typeface="+mn-lt"/>
              </a:endParaRPr>
            </a:p>
          </p:txBody>
        </p:sp>
        <p:sp>
          <p:nvSpPr>
            <p:cNvPr id="27" name="Shape 1729">
              <a:extLst>
                <a:ext uri="{FF2B5EF4-FFF2-40B4-BE49-F238E27FC236}">
                  <a16:creationId xmlns:a16="http://schemas.microsoft.com/office/drawing/2014/main" xmlns="" id="{18C55E93-6F4E-46F6-A906-F183B5E0606D}"/>
                </a:ext>
              </a:extLst>
            </p:cNvPr>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cs typeface="+mn-ea"/>
                <a:sym typeface="+mn-lt"/>
              </a:endParaRPr>
            </a:p>
          </p:txBody>
        </p:sp>
      </p:grpSp>
      <p:grpSp>
        <p:nvGrpSpPr>
          <p:cNvPr id="28" name="Group 11">
            <a:extLst>
              <a:ext uri="{FF2B5EF4-FFF2-40B4-BE49-F238E27FC236}">
                <a16:creationId xmlns:a16="http://schemas.microsoft.com/office/drawing/2014/main" xmlns="" id="{2DC14431-A187-4B74-8050-56861A6C3F3A}"/>
              </a:ext>
            </a:extLst>
          </p:cNvPr>
          <p:cNvGrpSpPr/>
          <p:nvPr/>
        </p:nvGrpSpPr>
        <p:grpSpPr>
          <a:xfrm>
            <a:off x="2837085" y="3285019"/>
            <a:ext cx="1061000" cy="1214343"/>
            <a:chOff x="1743076" y="2991066"/>
            <a:chExt cx="1414666" cy="1619124"/>
          </a:xfrm>
        </p:grpSpPr>
        <p:sp>
          <p:nvSpPr>
            <p:cNvPr id="29" name="Shape 1721">
              <a:extLst>
                <a:ext uri="{FF2B5EF4-FFF2-40B4-BE49-F238E27FC236}">
                  <a16:creationId xmlns:a16="http://schemas.microsoft.com/office/drawing/2014/main" xmlns="" id="{713F6878-83F8-44AB-B2A4-B2E5D44A00EF}"/>
                </a:ext>
              </a:extLst>
            </p:cNvPr>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cs typeface="+mn-ea"/>
                <a:sym typeface="+mn-lt"/>
              </a:endParaRPr>
            </a:p>
          </p:txBody>
        </p:sp>
        <p:sp>
          <p:nvSpPr>
            <p:cNvPr id="30" name="Shape 1732">
              <a:extLst>
                <a:ext uri="{FF2B5EF4-FFF2-40B4-BE49-F238E27FC236}">
                  <a16:creationId xmlns:a16="http://schemas.microsoft.com/office/drawing/2014/main" xmlns="" id="{80BE03F2-E970-4E25-A4F0-DA957C70DC87}"/>
                </a:ext>
              </a:extLst>
            </p:cNvPr>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cs typeface="+mn-ea"/>
                <a:sym typeface="+mn-lt"/>
              </a:endParaRPr>
            </a:p>
          </p:txBody>
        </p:sp>
      </p:grpSp>
      <p:grpSp>
        <p:nvGrpSpPr>
          <p:cNvPr id="31" name="Group 15">
            <a:extLst>
              <a:ext uri="{FF2B5EF4-FFF2-40B4-BE49-F238E27FC236}">
                <a16:creationId xmlns:a16="http://schemas.microsoft.com/office/drawing/2014/main" xmlns="" id="{A7C6AD1A-FD06-43DF-99D1-0EB1C7E79A85}"/>
              </a:ext>
            </a:extLst>
          </p:cNvPr>
          <p:cNvGrpSpPr/>
          <p:nvPr/>
        </p:nvGrpSpPr>
        <p:grpSpPr>
          <a:xfrm>
            <a:off x="6929731" y="3441276"/>
            <a:ext cx="1061000" cy="1214344"/>
            <a:chOff x="7199937" y="3199409"/>
            <a:chExt cx="1414666" cy="1619125"/>
          </a:xfrm>
        </p:grpSpPr>
        <p:sp>
          <p:nvSpPr>
            <p:cNvPr id="32" name="Shape 1724">
              <a:extLst>
                <a:ext uri="{FF2B5EF4-FFF2-40B4-BE49-F238E27FC236}">
                  <a16:creationId xmlns:a16="http://schemas.microsoft.com/office/drawing/2014/main" xmlns="" id="{670AB869-3583-4EF8-8DD8-21B0929515C0}"/>
                </a:ext>
              </a:extLst>
            </p:cNvPr>
            <p:cNvSpPr/>
            <p:nvPr/>
          </p:nvSpPr>
          <p:spPr>
            <a:xfrm rot="8100000">
              <a:off x="7199937" y="3403868"/>
              <a:ext cx="1414666" cy="1414666"/>
            </a:xfrm>
            <a:prstGeom prst="roundRect">
              <a:avLst>
                <a:gd name="adj" fmla="val 15000"/>
              </a:avLst>
            </a:prstGeom>
            <a:solidFill>
              <a:srgbClr val="4472C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cs typeface="+mn-ea"/>
                <a:sym typeface="+mn-lt"/>
              </a:endParaRPr>
            </a:p>
          </p:txBody>
        </p:sp>
        <p:sp>
          <p:nvSpPr>
            <p:cNvPr id="33" name="Shape 1735">
              <a:extLst>
                <a:ext uri="{FF2B5EF4-FFF2-40B4-BE49-F238E27FC236}">
                  <a16:creationId xmlns:a16="http://schemas.microsoft.com/office/drawing/2014/main" xmlns="" id="{F84B1966-DDD0-494F-BE22-894F4FB998A6}"/>
                </a:ext>
              </a:extLst>
            </p:cNvPr>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cs typeface="+mn-ea"/>
                <a:sym typeface="+mn-lt"/>
              </a:endParaRPr>
            </a:p>
          </p:txBody>
        </p:sp>
      </p:grpSp>
      <p:grpSp>
        <p:nvGrpSpPr>
          <p:cNvPr id="34" name="Group 16">
            <a:extLst>
              <a:ext uri="{FF2B5EF4-FFF2-40B4-BE49-F238E27FC236}">
                <a16:creationId xmlns:a16="http://schemas.microsoft.com/office/drawing/2014/main" xmlns="" id="{9819B98A-833B-480A-B311-3305B5A7CAFB}"/>
              </a:ext>
            </a:extLst>
          </p:cNvPr>
          <p:cNvGrpSpPr/>
          <p:nvPr/>
        </p:nvGrpSpPr>
        <p:grpSpPr>
          <a:xfrm>
            <a:off x="8291185" y="3285019"/>
            <a:ext cx="1061000" cy="1214343"/>
            <a:chOff x="9015209" y="2991066"/>
            <a:chExt cx="1414666" cy="1619124"/>
          </a:xfrm>
        </p:grpSpPr>
        <p:sp>
          <p:nvSpPr>
            <p:cNvPr id="35" name="Shape 1725">
              <a:extLst>
                <a:ext uri="{FF2B5EF4-FFF2-40B4-BE49-F238E27FC236}">
                  <a16:creationId xmlns:a16="http://schemas.microsoft.com/office/drawing/2014/main" xmlns="" id="{8CD1C66E-6CC2-42AA-8285-9D34F9453CF3}"/>
                </a:ext>
              </a:extLst>
            </p:cNvPr>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cs typeface="+mn-ea"/>
                <a:sym typeface="+mn-lt"/>
              </a:endParaRPr>
            </a:p>
          </p:txBody>
        </p:sp>
        <p:sp>
          <p:nvSpPr>
            <p:cNvPr id="36" name="Shape 1738">
              <a:extLst>
                <a:ext uri="{FF2B5EF4-FFF2-40B4-BE49-F238E27FC236}">
                  <a16:creationId xmlns:a16="http://schemas.microsoft.com/office/drawing/2014/main" xmlns="" id="{B1C3866D-1261-4147-A9A8-C0FBA1400EC3}"/>
                </a:ext>
              </a:extLst>
            </p:cNvPr>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cs typeface="+mn-ea"/>
                <a:sym typeface="+mn-lt"/>
              </a:endParaRPr>
            </a:p>
          </p:txBody>
        </p:sp>
      </p:grpSp>
      <p:sp>
        <p:nvSpPr>
          <p:cNvPr id="37" name="Text Placeholder 4">
            <a:extLst>
              <a:ext uri="{FF2B5EF4-FFF2-40B4-BE49-F238E27FC236}">
                <a16:creationId xmlns:a16="http://schemas.microsoft.com/office/drawing/2014/main" xmlns="" id="{27C8DB43-57F7-4CA8-8362-7495A5D3573E}"/>
              </a:ext>
            </a:extLst>
          </p:cNvPr>
          <p:cNvSpPr txBox="1">
            <a:spLocks/>
          </p:cNvSpPr>
          <p:nvPr/>
        </p:nvSpPr>
        <p:spPr>
          <a:xfrm>
            <a:off x="2913528" y="3868449"/>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400" b="1" dirty="0">
                <a:solidFill>
                  <a:schemeClr val="bg1"/>
                </a:solidFill>
                <a:cs typeface="+mn-ea"/>
                <a:sym typeface="+mn-lt"/>
              </a:rPr>
              <a:t>01</a:t>
            </a:r>
            <a:endParaRPr lang="en-GB" altLang="zh-CN" sz="2400" b="1" dirty="0">
              <a:solidFill>
                <a:schemeClr val="bg1"/>
              </a:solidFill>
              <a:cs typeface="+mn-ea"/>
              <a:sym typeface="+mn-lt"/>
            </a:endParaRPr>
          </a:p>
        </p:txBody>
      </p:sp>
      <p:sp>
        <p:nvSpPr>
          <p:cNvPr id="38" name="Text Placeholder 4">
            <a:extLst>
              <a:ext uri="{FF2B5EF4-FFF2-40B4-BE49-F238E27FC236}">
                <a16:creationId xmlns:a16="http://schemas.microsoft.com/office/drawing/2014/main" xmlns="" id="{2B4D3B85-6979-4D7E-AEE8-45ED59AAA8EA}"/>
              </a:ext>
            </a:extLst>
          </p:cNvPr>
          <p:cNvSpPr txBox="1">
            <a:spLocks/>
          </p:cNvSpPr>
          <p:nvPr/>
        </p:nvSpPr>
        <p:spPr>
          <a:xfrm>
            <a:off x="4277052" y="3868449"/>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400" b="1" dirty="0">
                <a:solidFill>
                  <a:schemeClr val="bg1"/>
                </a:solidFill>
                <a:cs typeface="+mn-ea"/>
                <a:sym typeface="+mn-lt"/>
              </a:rPr>
              <a:t>02</a:t>
            </a:r>
            <a:endParaRPr lang="en-GB" altLang="zh-CN" sz="2400" b="1" dirty="0">
              <a:solidFill>
                <a:schemeClr val="bg1"/>
              </a:solidFill>
              <a:cs typeface="+mn-ea"/>
              <a:sym typeface="+mn-lt"/>
            </a:endParaRPr>
          </a:p>
        </p:txBody>
      </p:sp>
      <p:sp>
        <p:nvSpPr>
          <p:cNvPr id="39" name="Text Placeholder 4">
            <a:extLst>
              <a:ext uri="{FF2B5EF4-FFF2-40B4-BE49-F238E27FC236}">
                <a16:creationId xmlns:a16="http://schemas.microsoft.com/office/drawing/2014/main" xmlns="" id="{A700C8D6-486E-4B00-A8A7-4D85E174BBF2}"/>
              </a:ext>
            </a:extLst>
          </p:cNvPr>
          <p:cNvSpPr txBox="1">
            <a:spLocks/>
          </p:cNvSpPr>
          <p:nvPr/>
        </p:nvSpPr>
        <p:spPr>
          <a:xfrm>
            <a:off x="5640043" y="3868449"/>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400" b="1" dirty="0">
                <a:solidFill>
                  <a:schemeClr val="bg1"/>
                </a:solidFill>
                <a:cs typeface="+mn-ea"/>
                <a:sym typeface="+mn-lt"/>
              </a:rPr>
              <a:t>03</a:t>
            </a:r>
            <a:endParaRPr lang="en-GB" altLang="zh-CN" sz="2400" b="1" dirty="0">
              <a:solidFill>
                <a:schemeClr val="bg1"/>
              </a:solidFill>
              <a:cs typeface="+mn-ea"/>
              <a:sym typeface="+mn-lt"/>
            </a:endParaRPr>
          </a:p>
        </p:txBody>
      </p:sp>
      <p:sp>
        <p:nvSpPr>
          <p:cNvPr id="40" name="Text Placeholder 4">
            <a:extLst>
              <a:ext uri="{FF2B5EF4-FFF2-40B4-BE49-F238E27FC236}">
                <a16:creationId xmlns:a16="http://schemas.microsoft.com/office/drawing/2014/main" xmlns="" id="{21B9CFA1-E06D-45F1-8E7D-801F51E01EA0}"/>
              </a:ext>
            </a:extLst>
          </p:cNvPr>
          <p:cNvSpPr txBox="1">
            <a:spLocks/>
          </p:cNvSpPr>
          <p:nvPr/>
        </p:nvSpPr>
        <p:spPr>
          <a:xfrm>
            <a:off x="7003567" y="3868449"/>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400" b="1" dirty="0">
                <a:solidFill>
                  <a:schemeClr val="bg1"/>
                </a:solidFill>
                <a:cs typeface="+mn-ea"/>
                <a:sym typeface="+mn-lt"/>
              </a:rPr>
              <a:t>04</a:t>
            </a:r>
            <a:endParaRPr lang="en-GB" altLang="zh-CN" sz="2400" b="1" dirty="0">
              <a:solidFill>
                <a:schemeClr val="bg1"/>
              </a:solidFill>
              <a:cs typeface="+mn-ea"/>
              <a:sym typeface="+mn-lt"/>
            </a:endParaRPr>
          </a:p>
        </p:txBody>
      </p:sp>
      <p:sp>
        <p:nvSpPr>
          <p:cNvPr id="41" name="Text Placeholder 4">
            <a:extLst>
              <a:ext uri="{FF2B5EF4-FFF2-40B4-BE49-F238E27FC236}">
                <a16:creationId xmlns:a16="http://schemas.microsoft.com/office/drawing/2014/main" xmlns="" id="{3DCC58CA-49E6-4248-B817-14A2EB5BA4CD}"/>
              </a:ext>
            </a:extLst>
          </p:cNvPr>
          <p:cNvSpPr txBox="1">
            <a:spLocks/>
          </p:cNvSpPr>
          <p:nvPr/>
        </p:nvSpPr>
        <p:spPr>
          <a:xfrm>
            <a:off x="8367629" y="3868449"/>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400" b="1" dirty="0">
                <a:solidFill>
                  <a:schemeClr val="bg1"/>
                </a:solidFill>
                <a:cs typeface="+mn-ea"/>
                <a:sym typeface="+mn-lt"/>
              </a:rPr>
              <a:t>05</a:t>
            </a:r>
            <a:endParaRPr lang="en-GB" altLang="zh-CN" sz="2400" b="1" dirty="0">
              <a:solidFill>
                <a:schemeClr val="bg1"/>
              </a:solidFill>
              <a:cs typeface="+mn-ea"/>
              <a:sym typeface="+mn-lt"/>
            </a:endParaRPr>
          </a:p>
        </p:txBody>
      </p:sp>
      <p:sp>
        <p:nvSpPr>
          <p:cNvPr id="42" name="TextBox 21">
            <a:extLst>
              <a:ext uri="{FF2B5EF4-FFF2-40B4-BE49-F238E27FC236}">
                <a16:creationId xmlns:a16="http://schemas.microsoft.com/office/drawing/2014/main" xmlns="" id="{0B15D431-C24E-406F-8B1B-73B9F617D6A3}"/>
              </a:ext>
            </a:extLst>
          </p:cNvPr>
          <p:cNvSpPr txBox="1"/>
          <p:nvPr/>
        </p:nvSpPr>
        <p:spPr>
          <a:xfrm>
            <a:off x="2501378" y="2298741"/>
            <a:ext cx="2079857" cy="565924"/>
          </a:xfrm>
          <a:prstGeom prst="rect">
            <a:avLst/>
          </a:prstGeom>
          <a:noFill/>
        </p:spPr>
        <p:txBody>
          <a:bodyPr wrap="square" lIns="0" tIns="0" rIns="0" bIns="0" rtlCol="0">
            <a:spAutoFit/>
          </a:bodyPr>
          <a:lstStyle/>
          <a:p>
            <a:pPr algn="ctr">
              <a:lnSpc>
                <a:spcPct val="120000"/>
              </a:lnSpc>
            </a:pPr>
            <a:r>
              <a:rPr lang="zh-CN" altLang="en-US" sz="1600" dirty="0">
                <a:solidFill>
                  <a:srgbClr val="264378"/>
                </a:solidFill>
                <a:cs typeface="+mn-ea"/>
                <a:sym typeface="+mn-lt"/>
              </a:rPr>
              <a:t>利用成本计划、成本核算和其他有关资料；</a:t>
            </a:r>
          </a:p>
        </p:txBody>
      </p:sp>
      <p:sp>
        <p:nvSpPr>
          <p:cNvPr id="43" name="TextBox 22">
            <a:extLst>
              <a:ext uri="{FF2B5EF4-FFF2-40B4-BE49-F238E27FC236}">
                <a16:creationId xmlns:a16="http://schemas.microsoft.com/office/drawing/2014/main" xmlns="" id="{0646AA6F-84AC-482A-A021-F0D24FFE35EE}"/>
              </a:ext>
            </a:extLst>
          </p:cNvPr>
          <p:cNvSpPr txBox="1"/>
          <p:nvPr/>
        </p:nvSpPr>
        <p:spPr>
          <a:xfrm>
            <a:off x="3869530" y="4909613"/>
            <a:ext cx="2079857" cy="270459"/>
          </a:xfrm>
          <a:prstGeom prst="rect">
            <a:avLst/>
          </a:prstGeom>
          <a:noFill/>
        </p:spPr>
        <p:txBody>
          <a:bodyPr wrap="square" lIns="0" tIns="0" rIns="0" bIns="0" rtlCol="0">
            <a:spAutoFit/>
          </a:bodyPr>
          <a:lstStyle/>
          <a:p>
            <a:pPr algn="ctr">
              <a:lnSpc>
                <a:spcPct val="120000"/>
              </a:lnSpc>
            </a:pPr>
            <a:r>
              <a:rPr lang="zh-CN" altLang="en-US" sz="1600" dirty="0">
                <a:solidFill>
                  <a:srgbClr val="264378"/>
                </a:solidFill>
                <a:cs typeface="+mn-ea"/>
                <a:sym typeface="+mn-lt"/>
              </a:rPr>
              <a:t>揭示成本计划完成情况；</a:t>
            </a:r>
            <a:endParaRPr lang="en-US" altLang="zh-CN" sz="1600" dirty="0">
              <a:solidFill>
                <a:srgbClr val="264378"/>
              </a:solidFill>
              <a:cs typeface="+mn-ea"/>
              <a:sym typeface="+mn-lt"/>
            </a:endParaRPr>
          </a:p>
        </p:txBody>
      </p:sp>
      <p:sp>
        <p:nvSpPr>
          <p:cNvPr id="44" name="TextBox 23">
            <a:extLst>
              <a:ext uri="{FF2B5EF4-FFF2-40B4-BE49-F238E27FC236}">
                <a16:creationId xmlns:a16="http://schemas.microsoft.com/office/drawing/2014/main" xmlns="" id="{A5A04781-B65D-42AD-B07B-B17101521353}"/>
              </a:ext>
            </a:extLst>
          </p:cNvPr>
          <p:cNvSpPr txBox="1"/>
          <p:nvPr/>
        </p:nvSpPr>
        <p:spPr>
          <a:xfrm>
            <a:off x="5222861" y="2485675"/>
            <a:ext cx="2079857" cy="261225"/>
          </a:xfrm>
          <a:prstGeom prst="rect">
            <a:avLst/>
          </a:prstGeom>
          <a:noFill/>
        </p:spPr>
        <p:txBody>
          <a:bodyPr wrap="square" lIns="0" tIns="0" rIns="0" bIns="0" rtlCol="0">
            <a:spAutoFit/>
          </a:bodyPr>
          <a:lstStyle/>
          <a:p>
            <a:pPr algn="ctr">
              <a:lnSpc>
                <a:spcPct val="115000"/>
              </a:lnSpc>
              <a:spcBef>
                <a:spcPct val="20000"/>
              </a:spcBef>
            </a:pPr>
            <a:r>
              <a:rPr lang="zh-CN" altLang="en-US" sz="1600" dirty="0">
                <a:solidFill>
                  <a:srgbClr val="264378"/>
                </a:solidFill>
                <a:cs typeface="+mn-ea"/>
                <a:sym typeface="+mn-lt"/>
              </a:rPr>
              <a:t>控制实际成本的支出；</a:t>
            </a:r>
          </a:p>
        </p:txBody>
      </p:sp>
      <p:sp>
        <p:nvSpPr>
          <p:cNvPr id="45" name="TextBox 24">
            <a:extLst>
              <a:ext uri="{FF2B5EF4-FFF2-40B4-BE49-F238E27FC236}">
                <a16:creationId xmlns:a16="http://schemas.microsoft.com/office/drawing/2014/main" xmlns="" id="{20E3F8C7-E0B9-43F8-A003-30F93ADF8675}"/>
              </a:ext>
            </a:extLst>
          </p:cNvPr>
          <p:cNvSpPr txBox="1"/>
          <p:nvPr/>
        </p:nvSpPr>
        <p:spPr>
          <a:xfrm>
            <a:off x="6595183" y="4909613"/>
            <a:ext cx="2079857" cy="270459"/>
          </a:xfrm>
          <a:prstGeom prst="rect">
            <a:avLst/>
          </a:prstGeom>
          <a:noFill/>
        </p:spPr>
        <p:txBody>
          <a:bodyPr wrap="square" lIns="0" tIns="0" rIns="0" bIns="0" rtlCol="0">
            <a:spAutoFit/>
          </a:bodyPr>
          <a:lstStyle/>
          <a:p>
            <a:pPr algn="ctr">
              <a:lnSpc>
                <a:spcPct val="120000"/>
              </a:lnSpc>
            </a:pPr>
            <a:r>
              <a:rPr lang="zh-CN" altLang="en-US" sz="1600" dirty="0">
                <a:solidFill>
                  <a:srgbClr val="264378"/>
                </a:solidFill>
                <a:cs typeface="+mn-ea"/>
                <a:sym typeface="+mn-lt"/>
              </a:rPr>
              <a:t>查明成本升降的原因；</a:t>
            </a:r>
            <a:endParaRPr lang="en-US" altLang="zh-CN" sz="1600" dirty="0">
              <a:solidFill>
                <a:srgbClr val="264378"/>
              </a:solidFill>
              <a:cs typeface="+mn-ea"/>
              <a:sym typeface="+mn-lt"/>
            </a:endParaRPr>
          </a:p>
        </p:txBody>
      </p:sp>
      <p:sp>
        <p:nvSpPr>
          <p:cNvPr id="46" name="TextBox 25">
            <a:extLst>
              <a:ext uri="{FF2B5EF4-FFF2-40B4-BE49-F238E27FC236}">
                <a16:creationId xmlns:a16="http://schemas.microsoft.com/office/drawing/2014/main" xmlns="" id="{90601C4C-A92C-48C5-8983-121F5FD47E94}"/>
              </a:ext>
            </a:extLst>
          </p:cNvPr>
          <p:cNvSpPr txBox="1"/>
          <p:nvPr/>
        </p:nvSpPr>
        <p:spPr>
          <a:xfrm>
            <a:off x="7944345" y="2298741"/>
            <a:ext cx="2079857" cy="565924"/>
          </a:xfrm>
          <a:prstGeom prst="rect">
            <a:avLst/>
          </a:prstGeom>
          <a:noFill/>
        </p:spPr>
        <p:txBody>
          <a:bodyPr wrap="square" lIns="0" tIns="0" rIns="0" bIns="0" rtlCol="0">
            <a:spAutoFit/>
          </a:bodyPr>
          <a:lstStyle/>
          <a:p>
            <a:pPr algn="ctr">
              <a:lnSpc>
                <a:spcPct val="120000"/>
              </a:lnSpc>
            </a:pPr>
            <a:r>
              <a:rPr lang="zh-CN" altLang="en-US" sz="1600" dirty="0">
                <a:solidFill>
                  <a:srgbClr val="264378"/>
                </a:solidFill>
                <a:cs typeface="+mn-ea"/>
                <a:sym typeface="+mn-lt"/>
              </a:rPr>
              <a:t>寻求降低成本的途径和方法。</a:t>
            </a:r>
          </a:p>
        </p:txBody>
      </p:sp>
    </p:spTree>
    <p:extLst>
      <p:ext uri="{BB962C8B-B14F-4D97-AF65-F5344CB8AC3E}">
        <p14:creationId xmlns:p14="http://schemas.microsoft.com/office/powerpoint/2010/main" val="4216519786"/>
      </p:ext>
    </p:extLst>
  </p:cSld>
  <p:clrMapOvr>
    <a:masterClrMapping/>
  </p:clrMapOvr>
  <p:transition spd="slow" advClick="0" advTm="6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9"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dissolv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7">
                                            <p:txEl>
                                              <p:pRg st="0" end="0"/>
                                            </p:txEl>
                                          </p:spTgt>
                                        </p:tgtEl>
                                        <p:attrNameLst>
                                          <p:attrName>style.visibility</p:attrName>
                                        </p:attrNameLst>
                                      </p:cBhvr>
                                      <p:to>
                                        <p:strVal val="visible"/>
                                      </p:to>
                                    </p:set>
                                    <p:animEffect transition="in" filter="fade">
                                      <p:cBhvr>
                                        <p:cTn id="28" dur="500"/>
                                        <p:tgtEl>
                                          <p:spTgt spid="37">
                                            <p:txEl>
                                              <p:pRg st="0" end="0"/>
                                            </p:txEl>
                                          </p:spTgt>
                                        </p:tgtEl>
                                      </p:cBhvr>
                                    </p:animEffect>
                                  </p:childTnLst>
                                </p:cTn>
                              </p:par>
                            </p:childTnLst>
                          </p:cTn>
                        </p:par>
                        <p:par>
                          <p:cTn id="29" fill="hold">
                            <p:stCondLst>
                              <p:cond delay="3000"/>
                            </p:stCondLst>
                            <p:childTnLst>
                              <p:par>
                                <p:cTn id="30" presetID="18" presetClass="entr" presetSubtype="6"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strips(downRight)">
                                      <p:cBhvr>
                                        <p:cTn id="32" dur="500"/>
                                        <p:tgtEl>
                                          <p:spTgt spid="42"/>
                                        </p:tgtEl>
                                      </p:cBhvr>
                                    </p:animEffect>
                                  </p:childTnLst>
                                </p:cTn>
                              </p:par>
                            </p:childTnLst>
                          </p:cTn>
                        </p:par>
                        <p:par>
                          <p:cTn id="33" fill="hold">
                            <p:stCondLst>
                              <p:cond delay="3500"/>
                            </p:stCondLst>
                            <p:childTnLst>
                              <p:par>
                                <p:cTn id="34" presetID="9" presetClass="entr" presetSubtype="0"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dissolve">
                                      <p:cBhvr>
                                        <p:cTn id="36" dur="5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8">
                                            <p:txEl>
                                              <p:pRg st="0" end="0"/>
                                            </p:txEl>
                                          </p:spTgt>
                                        </p:tgtEl>
                                        <p:attrNameLst>
                                          <p:attrName>style.visibility</p:attrName>
                                        </p:attrNameLst>
                                      </p:cBhvr>
                                      <p:to>
                                        <p:strVal val="visible"/>
                                      </p:to>
                                    </p:set>
                                    <p:animEffect transition="in" filter="fade">
                                      <p:cBhvr>
                                        <p:cTn id="39" dur="500"/>
                                        <p:tgtEl>
                                          <p:spTgt spid="38">
                                            <p:txEl>
                                              <p:pRg st="0" end="0"/>
                                            </p:txEl>
                                          </p:spTgt>
                                        </p:tgtEl>
                                      </p:cBhvr>
                                    </p:animEffect>
                                  </p:childTnLst>
                                </p:cTn>
                              </p:par>
                            </p:childTnLst>
                          </p:cTn>
                        </p:par>
                        <p:par>
                          <p:cTn id="40" fill="hold">
                            <p:stCondLst>
                              <p:cond delay="4000"/>
                            </p:stCondLst>
                            <p:childTnLst>
                              <p:par>
                                <p:cTn id="41" presetID="18" presetClass="entr" presetSubtype="6"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strips(downRight)">
                                      <p:cBhvr>
                                        <p:cTn id="43" dur="500"/>
                                        <p:tgtEl>
                                          <p:spTgt spid="43"/>
                                        </p:tgtEl>
                                      </p:cBhvr>
                                    </p:animEffect>
                                  </p:childTnLst>
                                </p:cTn>
                              </p:par>
                            </p:childTnLst>
                          </p:cTn>
                        </p:par>
                        <p:par>
                          <p:cTn id="44" fill="hold">
                            <p:stCondLst>
                              <p:cond delay="4500"/>
                            </p:stCondLst>
                            <p:childTnLst>
                              <p:par>
                                <p:cTn id="45" presetID="9"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dissolv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9">
                                            <p:txEl>
                                              <p:pRg st="0" end="0"/>
                                            </p:txEl>
                                          </p:spTgt>
                                        </p:tgtEl>
                                        <p:attrNameLst>
                                          <p:attrName>style.visibility</p:attrName>
                                        </p:attrNameLst>
                                      </p:cBhvr>
                                      <p:to>
                                        <p:strVal val="visible"/>
                                      </p:to>
                                    </p:set>
                                    <p:animEffect transition="in" filter="fade">
                                      <p:cBhvr>
                                        <p:cTn id="50" dur="500"/>
                                        <p:tgtEl>
                                          <p:spTgt spid="39">
                                            <p:txEl>
                                              <p:pRg st="0" end="0"/>
                                            </p:txEl>
                                          </p:spTgt>
                                        </p:tgtEl>
                                      </p:cBhvr>
                                    </p:animEffect>
                                  </p:childTnLst>
                                </p:cTn>
                              </p:par>
                            </p:childTnLst>
                          </p:cTn>
                        </p:par>
                        <p:par>
                          <p:cTn id="51" fill="hold">
                            <p:stCondLst>
                              <p:cond delay="5000"/>
                            </p:stCondLst>
                            <p:childTnLst>
                              <p:par>
                                <p:cTn id="52" presetID="18" presetClass="entr" presetSubtype="6"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strips(downRight)">
                                      <p:cBhvr>
                                        <p:cTn id="54" dur="500"/>
                                        <p:tgtEl>
                                          <p:spTgt spid="44"/>
                                        </p:tgtEl>
                                      </p:cBhvr>
                                    </p:animEffect>
                                  </p:childTnLst>
                                </p:cTn>
                              </p:par>
                            </p:childTnLst>
                          </p:cTn>
                        </p:par>
                        <p:par>
                          <p:cTn id="55" fill="hold">
                            <p:stCondLst>
                              <p:cond delay="5500"/>
                            </p:stCondLst>
                            <p:childTnLst>
                              <p:par>
                                <p:cTn id="56" presetID="9" presetClass="entr" presetSubtype="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dissolve">
                                      <p:cBhvr>
                                        <p:cTn id="58" dur="500"/>
                                        <p:tgtEl>
                                          <p:spTgt spid="3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0">
                                            <p:txEl>
                                              <p:pRg st="0" end="0"/>
                                            </p:txEl>
                                          </p:spTgt>
                                        </p:tgtEl>
                                        <p:attrNameLst>
                                          <p:attrName>style.visibility</p:attrName>
                                        </p:attrNameLst>
                                      </p:cBhvr>
                                      <p:to>
                                        <p:strVal val="visible"/>
                                      </p:to>
                                    </p:set>
                                    <p:animEffect transition="in" filter="fade">
                                      <p:cBhvr>
                                        <p:cTn id="61" dur="500"/>
                                        <p:tgtEl>
                                          <p:spTgt spid="40">
                                            <p:txEl>
                                              <p:pRg st="0" end="0"/>
                                            </p:txEl>
                                          </p:spTgt>
                                        </p:tgtEl>
                                      </p:cBhvr>
                                    </p:animEffect>
                                  </p:childTnLst>
                                </p:cTn>
                              </p:par>
                            </p:childTnLst>
                          </p:cTn>
                        </p:par>
                        <p:par>
                          <p:cTn id="62" fill="hold">
                            <p:stCondLst>
                              <p:cond delay="6000"/>
                            </p:stCondLst>
                            <p:childTnLst>
                              <p:par>
                                <p:cTn id="63" presetID="18" presetClass="entr" presetSubtype="6"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strips(downRight)">
                                      <p:cBhvr>
                                        <p:cTn id="65" dur="500"/>
                                        <p:tgtEl>
                                          <p:spTgt spid="45"/>
                                        </p:tgtEl>
                                      </p:cBhvr>
                                    </p:animEffect>
                                  </p:childTnLst>
                                </p:cTn>
                              </p:par>
                            </p:childTnLst>
                          </p:cTn>
                        </p:par>
                        <p:par>
                          <p:cTn id="66" fill="hold">
                            <p:stCondLst>
                              <p:cond delay="6500"/>
                            </p:stCondLst>
                            <p:childTnLst>
                              <p:par>
                                <p:cTn id="67" presetID="9" presetClass="entr" presetSubtype="0"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dissolve">
                                      <p:cBhvr>
                                        <p:cTn id="69" dur="500"/>
                                        <p:tgtEl>
                                          <p:spTgt spid="34"/>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1">
                                            <p:txEl>
                                              <p:pRg st="0" end="0"/>
                                            </p:txEl>
                                          </p:spTgt>
                                        </p:tgtEl>
                                        <p:attrNameLst>
                                          <p:attrName>style.visibility</p:attrName>
                                        </p:attrNameLst>
                                      </p:cBhvr>
                                      <p:to>
                                        <p:strVal val="visible"/>
                                      </p:to>
                                    </p:set>
                                    <p:animEffect transition="in" filter="fade">
                                      <p:cBhvr>
                                        <p:cTn id="72" dur="500"/>
                                        <p:tgtEl>
                                          <p:spTgt spid="41">
                                            <p:txEl>
                                              <p:pRg st="0" end="0"/>
                                            </p:txEl>
                                          </p:spTgt>
                                        </p:tgtEl>
                                      </p:cBhvr>
                                    </p:animEffect>
                                  </p:childTnLst>
                                </p:cTn>
                              </p:par>
                            </p:childTnLst>
                          </p:cTn>
                        </p:par>
                        <p:par>
                          <p:cTn id="73" fill="hold">
                            <p:stCondLst>
                              <p:cond delay="7000"/>
                            </p:stCondLst>
                            <p:childTnLst>
                              <p:par>
                                <p:cTn id="74" presetID="18" presetClass="entr" presetSubtype="6"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strips(downRight)">
                                      <p:cBhvr>
                                        <p:cTn id="7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P spid="37" grpId="0" build="p"/>
      <p:bldP spid="38" grpId="0" build="p"/>
      <p:bldP spid="39" grpId="0" build="p"/>
      <p:bldP spid="40" grpId="0" build="p"/>
      <p:bldP spid="41" grpId="0" build="p"/>
      <p:bldP spid="42" grpId="0"/>
      <p:bldP spid="43" grpId="0"/>
      <p:bldP spid="44" grpId="0"/>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A19A05E-D3FE-4D6E-9620-2E992C29CA28}"/>
              </a:ext>
            </a:extLst>
          </p:cNvPr>
          <p:cNvSpPr/>
          <p:nvPr/>
        </p:nvSpPr>
        <p:spPr>
          <a:xfrm>
            <a:off x="1765738" y="753752"/>
            <a:ext cx="10079420" cy="136634"/>
          </a:xfrm>
          <a:prstGeom prst="rect">
            <a:avLst/>
          </a:prstGeom>
          <a:solidFill>
            <a:srgbClr val="003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3466"/>
              </a:solidFill>
              <a:cs typeface="+mn-ea"/>
              <a:sym typeface="+mn-lt"/>
            </a:endParaRPr>
          </a:p>
        </p:txBody>
      </p:sp>
      <p:sp>
        <p:nvSpPr>
          <p:cNvPr id="5" name="椭圆 4">
            <a:extLst>
              <a:ext uri="{FF2B5EF4-FFF2-40B4-BE49-F238E27FC236}">
                <a16:creationId xmlns:a16="http://schemas.microsoft.com/office/drawing/2014/main" xmlns="" id="{4737B946-6685-429C-9828-A42F5F60A523}"/>
              </a:ext>
            </a:extLst>
          </p:cNvPr>
          <p:cNvSpPr/>
          <p:nvPr/>
        </p:nvSpPr>
        <p:spPr>
          <a:xfrm>
            <a:off x="346842" y="0"/>
            <a:ext cx="1332000" cy="1332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A44451C1-E0E6-4559-AE78-7D78AD0093AE}"/>
              </a:ext>
            </a:extLst>
          </p:cNvPr>
          <p:cNvGrpSpPr/>
          <p:nvPr/>
        </p:nvGrpSpPr>
        <p:grpSpPr>
          <a:xfrm>
            <a:off x="11330808" y="372047"/>
            <a:ext cx="514350" cy="284207"/>
            <a:chOff x="10501313" y="528290"/>
            <a:chExt cx="514350" cy="332185"/>
          </a:xfrm>
          <a:solidFill>
            <a:srgbClr val="395B77"/>
          </a:solidFill>
        </p:grpSpPr>
        <p:sp>
          <p:nvSpPr>
            <p:cNvPr id="8" name="矩形 7">
              <a:extLst>
                <a:ext uri="{FF2B5EF4-FFF2-40B4-BE49-F238E27FC236}">
                  <a16:creationId xmlns:a16="http://schemas.microsoft.com/office/drawing/2014/main" xmlns="" id="{145D0146-A818-49F4-A62A-8D4F637E36C4}"/>
                </a:ext>
              </a:extLst>
            </p:cNvPr>
            <p:cNvSpPr/>
            <p:nvPr/>
          </p:nvSpPr>
          <p:spPr>
            <a:xfrm>
              <a:off x="10501313" y="700088"/>
              <a:ext cx="102306" cy="160387"/>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9" name="矩形 8">
              <a:extLst>
                <a:ext uri="{FF2B5EF4-FFF2-40B4-BE49-F238E27FC236}">
                  <a16:creationId xmlns:a16="http://schemas.microsoft.com/office/drawing/2014/main" xmlns="" id="{E25A07AE-151E-431B-BE20-9A0E73694D30}"/>
                </a:ext>
              </a:extLst>
            </p:cNvPr>
            <p:cNvSpPr/>
            <p:nvPr/>
          </p:nvSpPr>
          <p:spPr>
            <a:xfrm>
              <a:off x="10707335" y="597694"/>
              <a:ext cx="102306" cy="262781"/>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sp>
          <p:nvSpPr>
            <p:cNvPr id="10" name="矩形 9">
              <a:extLst>
                <a:ext uri="{FF2B5EF4-FFF2-40B4-BE49-F238E27FC236}">
                  <a16:creationId xmlns:a16="http://schemas.microsoft.com/office/drawing/2014/main" xmlns="" id="{3FCD4E52-D36C-4027-B580-ECF339E34B12}"/>
                </a:ext>
              </a:extLst>
            </p:cNvPr>
            <p:cNvSpPr/>
            <p:nvPr/>
          </p:nvSpPr>
          <p:spPr>
            <a:xfrm>
              <a:off x="10913357" y="528290"/>
              <a:ext cx="102306" cy="332185"/>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cs typeface="+mn-ea"/>
                <a:sym typeface="+mn-lt"/>
              </a:endParaRPr>
            </a:p>
          </p:txBody>
        </p:sp>
      </p:grpSp>
      <p:sp>
        <p:nvSpPr>
          <p:cNvPr id="7" name="矩形 6">
            <a:extLst>
              <a:ext uri="{FF2B5EF4-FFF2-40B4-BE49-F238E27FC236}">
                <a16:creationId xmlns:a16="http://schemas.microsoft.com/office/drawing/2014/main" xmlns="" id="{3B2C5B1C-C5D5-4F35-8988-EB3A4965FA97}"/>
              </a:ext>
            </a:extLst>
          </p:cNvPr>
          <p:cNvSpPr/>
          <p:nvPr/>
        </p:nvSpPr>
        <p:spPr>
          <a:xfrm>
            <a:off x="2048903" y="194589"/>
            <a:ext cx="1415772" cy="46166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rgbClr val="003466"/>
                </a:solidFill>
                <a:cs typeface="+mn-ea"/>
                <a:sym typeface="+mn-lt"/>
              </a:rPr>
              <a:t>成本分析</a:t>
            </a:r>
          </a:p>
        </p:txBody>
      </p:sp>
      <p:sp>
        <p:nvSpPr>
          <p:cNvPr id="16" name="矩形 15">
            <a:extLst>
              <a:ext uri="{FF2B5EF4-FFF2-40B4-BE49-F238E27FC236}">
                <a16:creationId xmlns:a16="http://schemas.microsoft.com/office/drawing/2014/main" xmlns="" id="{88FB3978-3423-4FBF-B9C9-778148E58345}"/>
              </a:ext>
            </a:extLst>
          </p:cNvPr>
          <p:cNvSpPr/>
          <p:nvPr/>
        </p:nvSpPr>
        <p:spPr>
          <a:xfrm>
            <a:off x="2084646" y="1234475"/>
            <a:ext cx="3100520" cy="567779"/>
          </a:xfrm>
          <a:prstGeom prst="rect">
            <a:avLst/>
          </a:prstGeom>
          <a:solidFill>
            <a:srgbClr val="2C4D88"/>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b="1" spc="300" dirty="0">
                <a:cs typeface="+mn-ea"/>
                <a:sym typeface="+mn-lt"/>
              </a:rPr>
              <a:t>成本分析内容</a:t>
            </a:r>
          </a:p>
        </p:txBody>
      </p:sp>
      <p:sp>
        <p:nvSpPr>
          <p:cNvPr id="78" name="îS1iḋê">
            <a:extLst>
              <a:ext uri="{FF2B5EF4-FFF2-40B4-BE49-F238E27FC236}">
                <a16:creationId xmlns:a16="http://schemas.microsoft.com/office/drawing/2014/main" xmlns="" id="{8268B5A4-5A93-4493-8D30-041B4B282A62}"/>
              </a:ext>
            </a:extLst>
          </p:cNvPr>
          <p:cNvSpPr txBox="1"/>
          <p:nvPr/>
        </p:nvSpPr>
        <p:spPr>
          <a:xfrm>
            <a:off x="1013341" y="2370023"/>
            <a:ext cx="426266" cy="348147"/>
          </a:xfrm>
          <a:prstGeom prst="rect">
            <a:avLst/>
          </a:prstGeom>
          <a:noFill/>
        </p:spPr>
        <p:txBody>
          <a:bodyPr wrap="square" lIns="91440" tIns="45720" rIns="91440" bIns="45720" rtlCol="0" anchor="ctr" anchorCtr="0">
            <a:prstTxWarp prst="textPlain">
              <a:avLst/>
            </a:prstTxWarp>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dirty="0">
                <a:solidFill>
                  <a:srgbClr val="FC9400"/>
                </a:solidFill>
                <a:cs typeface="+mn-ea"/>
                <a:sym typeface="+mn-lt"/>
              </a:rPr>
              <a:t>0</a:t>
            </a:r>
            <a:r>
              <a:rPr lang="en-US" altLang="zh-CN" sz="100" b="1" dirty="0">
                <a:solidFill>
                  <a:srgbClr val="FC9400"/>
                </a:solidFill>
                <a:cs typeface="+mn-ea"/>
                <a:sym typeface="+mn-lt"/>
              </a:rPr>
              <a:t> </a:t>
            </a:r>
            <a:r>
              <a:rPr lang="en-US" altLang="zh-CN" sz="1600" b="1" dirty="0">
                <a:solidFill>
                  <a:srgbClr val="FC9400"/>
                </a:solidFill>
                <a:cs typeface="+mn-ea"/>
                <a:sym typeface="+mn-lt"/>
              </a:rPr>
              <a:t>1</a:t>
            </a:r>
            <a:endParaRPr lang="id-ID" sz="1600" b="1" dirty="0">
              <a:solidFill>
                <a:srgbClr val="FC9400"/>
              </a:solidFill>
              <a:cs typeface="+mn-ea"/>
              <a:sym typeface="+mn-lt"/>
            </a:endParaRPr>
          </a:p>
        </p:txBody>
      </p:sp>
      <p:sp>
        <p:nvSpPr>
          <p:cNvPr id="79" name="íŝḷïdé">
            <a:extLst>
              <a:ext uri="{FF2B5EF4-FFF2-40B4-BE49-F238E27FC236}">
                <a16:creationId xmlns:a16="http://schemas.microsoft.com/office/drawing/2014/main" xmlns="" id="{699B6A32-1B0A-40C1-896E-B879779768DD}"/>
              </a:ext>
            </a:extLst>
          </p:cNvPr>
          <p:cNvSpPr/>
          <p:nvPr/>
        </p:nvSpPr>
        <p:spPr>
          <a:xfrm>
            <a:off x="1775023" y="1992082"/>
            <a:ext cx="4130237" cy="1119054"/>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609585" rtl="0" eaLnBrk="1" latinLnBrk="0" hangingPunct="1">
              <a:defRPr sz="2400" kern="1200">
                <a:solidFill>
                  <a:schemeClr val="lt1"/>
                </a:solidFill>
              </a:defRPr>
            </a:lvl1pPr>
            <a:lvl2pPr marL="609585" algn="l" defTabSz="609585" rtl="0" eaLnBrk="1" latinLnBrk="0" hangingPunct="1">
              <a:defRPr sz="2400" kern="1200">
                <a:solidFill>
                  <a:schemeClr val="lt1"/>
                </a:solidFill>
              </a:defRPr>
            </a:lvl2pPr>
            <a:lvl3pPr marL="1219170" algn="l" defTabSz="609585" rtl="0" eaLnBrk="1" latinLnBrk="0" hangingPunct="1">
              <a:defRPr sz="2400" kern="1200">
                <a:solidFill>
                  <a:schemeClr val="lt1"/>
                </a:solidFill>
              </a:defRPr>
            </a:lvl3pPr>
            <a:lvl4pPr marL="1828754" algn="l" defTabSz="609585" rtl="0" eaLnBrk="1" latinLnBrk="0" hangingPunct="1">
              <a:defRPr sz="2400" kern="1200">
                <a:solidFill>
                  <a:schemeClr val="lt1"/>
                </a:solidFill>
              </a:defRPr>
            </a:lvl4pPr>
            <a:lvl5pPr marL="2438339" algn="l" defTabSz="609585" rtl="0" eaLnBrk="1" latinLnBrk="0" hangingPunct="1">
              <a:defRPr sz="2400" kern="1200">
                <a:solidFill>
                  <a:schemeClr val="lt1"/>
                </a:solidFill>
              </a:defRPr>
            </a:lvl5pPr>
            <a:lvl6pPr marL="3047924" algn="l" defTabSz="609585" rtl="0" eaLnBrk="1" latinLnBrk="0" hangingPunct="1">
              <a:defRPr sz="2400" kern="1200">
                <a:solidFill>
                  <a:schemeClr val="lt1"/>
                </a:solidFill>
              </a:defRPr>
            </a:lvl6pPr>
            <a:lvl7pPr marL="3657509" algn="l" defTabSz="609585" rtl="0" eaLnBrk="1" latinLnBrk="0" hangingPunct="1">
              <a:defRPr sz="2400" kern="1200">
                <a:solidFill>
                  <a:schemeClr val="lt1"/>
                </a:solidFill>
              </a:defRPr>
            </a:lvl7pPr>
            <a:lvl8pPr marL="4267093" algn="l" defTabSz="609585" rtl="0" eaLnBrk="1" latinLnBrk="0" hangingPunct="1">
              <a:defRPr sz="2400" kern="1200">
                <a:solidFill>
                  <a:schemeClr val="lt1"/>
                </a:solidFill>
              </a:defRPr>
            </a:lvl8pPr>
            <a:lvl9pPr marL="4876678" algn="l" defTabSz="609585" rtl="0" eaLnBrk="1" latinLnBrk="0" hangingPunct="1">
              <a:defRPr sz="2400" kern="1200">
                <a:solidFill>
                  <a:schemeClr val="lt1"/>
                </a:solidFill>
              </a:defRPr>
            </a:lvl9pPr>
          </a:lstStyle>
          <a:p>
            <a:pPr lvl="0">
              <a:lnSpc>
                <a:spcPct val="120000"/>
              </a:lnSpc>
            </a:pPr>
            <a:r>
              <a:rPr lang="zh-CN" altLang="en-US" sz="2000" dirty="0">
                <a:solidFill>
                  <a:srgbClr val="264378"/>
                </a:solidFill>
                <a:cs typeface="+mn-ea"/>
                <a:sym typeface="+mn-lt"/>
              </a:rPr>
              <a:t>在核算资料的基础上，深入分析，正确评价企业成本计划的执行结果。</a:t>
            </a:r>
          </a:p>
        </p:txBody>
      </p:sp>
      <p:cxnSp>
        <p:nvCxnSpPr>
          <p:cNvPr id="81" name="直接连接符 80">
            <a:extLst>
              <a:ext uri="{FF2B5EF4-FFF2-40B4-BE49-F238E27FC236}">
                <a16:creationId xmlns:a16="http://schemas.microsoft.com/office/drawing/2014/main" xmlns="" id="{4D12DC2F-5217-41F7-8923-6DB4EE114A2A}"/>
              </a:ext>
            </a:extLst>
          </p:cNvPr>
          <p:cNvCxnSpPr/>
          <p:nvPr/>
        </p:nvCxnSpPr>
        <p:spPr>
          <a:xfrm>
            <a:off x="1632817" y="2111781"/>
            <a:ext cx="0" cy="912523"/>
          </a:xfrm>
          <a:prstGeom prst="line">
            <a:avLst/>
          </a:prstGeom>
          <a:ln w="3175">
            <a:solidFill>
              <a:srgbClr val="55A3D3"/>
            </a:solidFill>
          </a:ln>
        </p:spPr>
        <p:style>
          <a:lnRef idx="1">
            <a:schemeClr val="accent1"/>
          </a:lnRef>
          <a:fillRef idx="0">
            <a:schemeClr val="accent1"/>
          </a:fillRef>
          <a:effectRef idx="0">
            <a:schemeClr val="accent1"/>
          </a:effectRef>
          <a:fontRef idx="minor">
            <a:schemeClr val="tx1"/>
          </a:fontRef>
        </p:style>
      </p:cxnSp>
      <p:sp>
        <p:nvSpPr>
          <p:cNvPr id="82" name="ïṧľíḍè">
            <a:extLst>
              <a:ext uri="{FF2B5EF4-FFF2-40B4-BE49-F238E27FC236}">
                <a16:creationId xmlns:a16="http://schemas.microsoft.com/office/drawing/2014/main" xmlns="" id="{08D7A1D9-CC9D-46A5-BDBB-7FD2670BDB92}"/>
              </a:ext>
            </a:extLst>
          </p:cNvPr>
          <p:cNvSpPr txBox="1"/>
          <p:nvPr/>
        </p:nvSpPr>
        <p:spPr>
          <a:xfrm>
            <a:off x="1013341" y="3900335"/>
            <a:ext cx="426266" cy="348147"/>
          </a:xfrm>
          <a:prstGeom prst="rect">
            <a:avLst/>
          </a:prstGeom>
          <a:noFill/>
        </p:spPr>
        <p:txBody>
          <a:bodyPr wrap="square" lIns="91440" tIns="45720" rIns="91440" bIns="45720" rtlCol="0" anchor="ctr" anchorCtr="0">
            <a:prstTxWarp prst="textPlain">
              <a:avLst/>
            </a:prstTxWarp>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a:solidFill>
                  <a:srgbClr val="FC9400"/>
                </a:solidFill>
                <a:cs typeface="+mn-ea"/>
                <a:sym typeface="+mn-lt"/>
              </a:rPr>
              <a:t>0</a:t>
            </a:r>
            <a:r>
              <a:rPr lang="en-US" altLang="zh-CN" sz="100" b="1">
                <a:solidFill>
                  <a:srgbClr val="FC9400"/>
                </a:solidFill>
                <a:cs typeface="+mn-ea"/>
                <a:sym typeface="+mn-lt"/>
              </a:rPr>
              <a:t> </a:t>
            </a:r>
            <a:r>
              <a:rPr lang="en-US" altLang="zh-CN" sz="1600" b="1">
                <a:solidFill>
                  <a:srgbClr val="FC9400"/>
                </a:solidFill>
                <a:cs typeface="+mn-ea"/>
                <a:sym typeface="+mn-lt"/>
              </a:rPr>
              <a:t>2</a:t>
            </a:r>
            <a:endParaRPr lang="id-ID" sz="1600" b="1" dirty="0">
              <a:solidFill>
                <a:srgbClr val="FC9400"/>
              </a:solidFill>
              <a:cs typeface="+mn-ea"/>
              <a:sym typeface="+mn-lt"/>
            </a:endParaRPr>
          </a:p>
        </p:txBody>
      </p:sp>
      <p:sp>
        <p:nvSpPr>
          <p:cNvPr id="83" name="ïs1íḍè">
            <a:extLst>
              <a:ext uri="{FF2B5EF4-FFF2-40B4-BE49-F238E27FC236}">
                <a16:creationId xmlns:a16="http://schemas.microsoft.com/office/drawing/2014/main" xmlns="" id="{32EE96FF-DF2A-484E-A03F-6744EBE42224}"/>
              </a:ext>
            </a:extLst>
          </p:cNvPr>
          <p:cNvSpPr/>
          <p:nvPr/>
        </p:nvSpPr>
        <p:spPr>
          <a:xfrm>
            <a:off x="1775023" y="3522394"/>
            <a:ext cx="4130237" cy="1119054"/>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609585" rtl="0" eaLnBrk="1" latinLnBrk="0" hangingPunct="1">
              <a:defRPr sz="2400" kern="1200">
                <a:solidFill>
                  <a:schemeClr val="lt1"/>
                </a:solidFill>
              </a:defRPr>
            </a:lvl1pPr>
            <a:lvl2pPr marL="609585" algn="l" defTabSz="609585" rtl="0" eaLnBrk="1" latinLnBrk="0" hangingPunct="1">
              <a:defRPr sz="2400" kern="1200">
                <a:solidFill>
                  <a:schemeClr val="lt1"/>
                </a:solidFill>
              </a:defRPr>
            </a:lvl2pPr>
            <a:lvl3pPr marL="1219170" algn="l" defTabSz="609585" rtl="0" eaLnBrk="1" latinLnBrk="0" hangingPunct="1">
              <a:defRPr sz="2400" kern="1200">
                <a:solidFill>
                  <a:schemeClr val="lt1"/>
                </a:solidFill>
              </a:defRPr>
            </a:lvl3pPr>
            <a:lvl4pPr marL="1828754" algn="l" defTabSz="609585" rtl="0" eaLnBrk="1" latinLnBrk="0" hangingPunct="1">
              <a:defRPr sz="2400" kern="1200">
                <a:solidFill>
                  <a:schemeClr val="lt1"/>
                </a:solidFill>
              </a:defRPr>
            </a:lvl4pPr>
            <a:lvl5pPr marL="2438339" algn="l" defTabSz="609585" rtl="0" eaLnBrk="1" latinLnBrk="0" hangingPunct="1">
              <a:defRPr sz="2400" kern="1200">
                <a:solidFill>
                  <a:schemeClr val="lt1"/>
                </a:solidFill>
              </a:defRPr>
            </a:lvl5pPr>
            <a:lvl6pPr marL="3047924" algn="l" defTabSz="609585" rtl="0" eaLnBrk="1" latinLnBrk="0" hangingPunct="1">
              <a:defRPr sz="2400" kern="1200">
                <a:solidFill>
                  <a:schemeClr val="lt1"/>
                </a:solidFill>
              </a:defRPr>
            </a:lvl6pPr>
            <a:lvl7pPr marL="3657509" algn="l" defTabSz="609585" rtl="0" eaLnBrk="1" latinLnBrk="0" hangingPunct="1">
              <a:defRPr sz="2400" kern="1200">
                <a:solidFill>
                  <a:schemeClr val="lt1"/>
                </a:solidFill>
              </a:defRPr>
            </a:lvl7pPr>
            <a:lvl8pPr marL="4267093" algn="l" defTabSz="609585" rtl="0" eaLnBrk="1" latinLnBrk="0" hangingPunct="1">
              <a:defRPr sz="2400" kern="1200">
                <a:solidFill>
                  <a:schemeClr val="lt1"/>
                </a:solidFill>
              </a:defRPr>
            </a:lvl8pPr>
            <a:lvl9pPr marL="4876678" algn="l" defTabSz="609585" rtl="0" eaLnBrk="1" latinLnBrk="0" hangingPunct="1">
              <a:defRPr sz="2400" kern="1200">
                <a:solidFill>
                  <a:schemeClr val="lt1"/>
                </a:solidFill>
              </a:defRPr>
            </a:lvl9pPr>
          </a:lstStyle>
          <a:p>
            <a:pPr>
              <a:lnSpc>
                <a:spcPct val="120000"/>
              </a:lnSpc>
            </a:pPr>
            <a:r>
              <a:rPr lang="zh-CN" altLang="en-US" sz="2000" dirty="0">
                <a:solidFill>
                  <a:srgbClr val="264378"/>
                </a:solidFill>
                <a:cs typeface="+mn-ea"/>
                <a:sym typeface="+mn-lt"/>
              </a:rPr>
              <a:t>揭示成本升降的原因，正确地查明影响成本高低的各种因素及其原因。</a:t>
            </a:r>
          </a:p>
        </p:txBody>
      </p:sp>
      <p:cxnSp>
        <p:nvCxnSpPr>
          <p:cNvPr id="85" name="直接连接符 84">
            <a:extLst>
              <a:ext uri="{FF2B5EF4-FFF2-40B4-BE49-F238E27FC236}">
                <a16:creationId xmlns:a16="http://schemas.microsoft.com/office/drawing/2014/main" xmlns="" id="{9C23E4F1-C5C1-404A-A33F-3900685360EF}"/>
              </a:ext>
            </a:extLst>
          </p:cNvPr>
          <p:cNvCxnSpPr/>
          <p:nvPr/>
        </p:nvCxnSpPr>
        <p:spPr>
          <a:xfrm>
            <a:off x="1632817" y="3642093"/>
            <a:ext cx="0" cy="912523"/>
          </a:xfrm>
          <a:prstGeom prst="line">
            <a:avLst/>
          </a:prstGeom>
          <a:ln w="3175">
            <a:solidFill>
              <a:srgbClr val="55A3D3"/>
            </a:solidFill>
          </a:ln>
        </p:spPr>
        <p:style>
          <a:lnRef idx="1">
            <a:schemeClr val="accent1"/>
          </a:lnRef>
          <a:fillRef idx="0">
            <a:schemeClr val="accent1"/>
          </a:fillRef>
          <a:effectRef idx="0">
            <a:schemeClr val="accent1"/>
          </a:effectRef>
          <a:fontRef idx="minor">
            <a:schemeClr val="tx1"/>
          </a:fontRef>
        </p:style>
      </p:cxnSp>
      <p:sp>
        <p:nvSpPr>
          <p:cNvPr id="86" name="ïṣļïḑe">
            <a:extLst>
              <a:ext uri="{FF2B5EF4-FFF2-40B4-BE49-F238E27FC236}">
                <a16:creationId xmlns:a16="http://schemas.microsoft.com/office/drawing/2014/main" xmlns="" id="{3D1BDEFD-C2C9-4828-9A04-5CEFF6EC0CE0}"/>
              </a:ext>
            </a:extLst>
          </p:cNvPr>
          <p:cNvSpPr txBox="1"/>
          <p:nvPr/>
        </p:nvSpPr>
        <p:spPr>
          <a:xfrm>
            <a:off x="1013341" y="5430647"/>
            <a:ext cx="426266" cy="348147"/>
          </a:xfrm>
          <a:prstGeom prst="rect">
            <a:avLst/>
          </a:prstGeom>
          <a:noFill/>
        </p:spPr>
        <p:txBody>
          <a:bodyPr wrap="square" lIns="91440" tIns="45720" rIns="91440" bIns="45720" rtlCol="0" anchor="ctr" anchorCtr="0">
            <a:prstTxWarp prst="textPlain">
              <a:avLst/>
            </a:prstTxWarp>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a:solidFill>
                  <a:srgbClr val="FC9400"/>
                </a:solidFill>
                <a:cs typeface="+mn-ea"/>
                <a:sym typeface="+mn-lt"/>
              </a:rPr>
              <a:t>0</a:t>
            </a:r>
            <a:r>
              <a:rPr lang="en-US" altLang="zh-CN" sz="100" b="1">
                <a:solidFill>
                  <a:srgbClr val="FC9400"/>
                </a:solidFill>
                <a:cs typeface="+mn-ea"/>
                <a:sym typeface="+mn-lt"/>
              </a:rPr>
              <a:t> </a:t>
            </a:r>
            <a:r>
              <a:rPr lang="en-US" altLang="zh-CN" sz="1600" b="1">
                <a:solidFill>
                  <a:srgbClr val="FC9400"/>
                </a:solidFill>
                <a:cs typeface="+mn-ea"/>
                <a:sym typeface="+mn-lt"/>
              </a:rPr>
              <a:t>3</a:t>
            </a:r>
            <a:endParaRPr lang="id-ID" sz="1600" b="1" dirty="0">
              <a:solidFill>
                <a:srgbClr val="FC9400"/>
              </a:solidFill>
              <a:cs typeface="+mn-ea"/>
              <a:sym typeface="+mn-lt"/>
            </a:endParaRPr>
          </a:p>
        </p:txBody>
      </p:sp>
      <p:sp>
        <p:nvSpPr>
          <p:cNvPr id="87" name="íṣľiḍè">
            <a:extLst>
              <a:ext uri="{FF2B5EF4-FFF2-40B4-BE49-F238E27FC236}">
                <a16:creationId xmlns:a16="http://schemas.microsoft.com/office/drawing/2014/main" xmlns="" id="{97A258EC-F9F1-42A2-9F15-9DFEB143E203}"/>
              </a:ext>
            </a:extLst>
          </p:cNvPr>
          <p:cNvSpPr/>
          <p:nvPr/>
        </p:nvSpPr>
        <p:spPr>
          <a:xfrm>
            <a:off x="1775023" y="5052706"/>
            <a:ext cx="4130237" cy="1119054"/>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defPPr>
              <a:defRPr lang="en-US"/>
            </a:defPPr>
            <a:lvl1pPr marL="0" algn="l" defTabSz="609585" rtl="0" eaLnBrk="1" latinLnBrk="0" hangingPunct="1">
              <a:defRPr sz="2400" kern="1200">
                <a:solidFill>
                  <a:schemeClr val="lt1"/>
                </a:solidFill>
              </a:defRPr>
            </a:lvl1pPr>
            <a:lvl2pPr marL="609585" algn="l" defTabSz="609585" rtl="0" eaLnBrk="1" latinLnBrk="0" hangingPunct="1">
              <a:defRPr sz="2400" kern="1200">
                <a:solidFill>
                  <a:schemeClr val="lt1"/>
                </a:solidFill>
              </a:defRPr>
            </a:lvl2pPr>
            <a:lvl3pPr marL="1219170" algn="l" defTabSz="609585" rtl="0" eaLnBrk="1" latinLnBrk="0" hangingPunct="1">
              <a:defRPr sz="2400" kern="1200">
                <a:solidFill>
                  <a:schemeClr val="lt1"/>
                </a:solidFill>
              </a:defRPr>
            </a:lvl3pPr>
            <a:lvl4pPr marL="1828754" algn="l" defTabSz="609585" rtl="0" eaLnBrk="1" latinLnBrk="0" hangingPunct="1">
              <a:defRPr sz="2400" kern="1200">
                <a:solidFill>
                  <a:schemeClr val="lt1"/>
                </a:solidFill>
              </a:defRPr>
            </a:lvl4pPr>
            <a:lvl5pPr marL="2438339" algn="l" defTabSz="609585" rtl="0" eaLnBrk="1" latinLnBrk="0" hangingPunct="1">
              <a:defRPr sz="2400" kern="1200">
                <a:solidFill>
                  <a:schemeClr val="lt1"/>
                </a:solidFill>
              </a:defRPr>
            </a:lvl5pPr>
            <a:lvl6pPr marL="3047924" algn="l" defTabSz="609585" rtl="0" eaLnBrk="1" latinLnBrk="0" hangingPunct="1">
              <a:defRPr sz="2400" kern="1200">
                <a:solidFill>
                  <a:schemeClr val="lt1"/>
                </a:solidFill>
              </a:defRPr>
            </a:lvl6pPr>
            <a:lvl7pPr marL="3657509" algn="l" defTabSz="609585" rtl="0" eaLnBrk="1" latinLnBrk="0" hangingPunct="1">
              <a:defRPr sz="2400" kern="1200">
                <a:solidFill>
                  <a:schemeClr val="lt1"/>
                </a:solidFill>
              </a:defRPr>
            </a:lvl7pPr>
            <a:lvl8pPr marL="4267093" algn="l" defTabSz="609585" rtl="0" eaLnBrk="1" latinLnBrk="0" hangingPunct="1">
              <a:defRPr sz="2400" kern="1200">
                <a:solidFill>
                  <a:schemeClr val="lt1"/>
                </a:solidFill>
              </a:defRPr>
            </a:lvl8pPr>
            <a:lvl9pPr marL="4876678" algn="l" defTabSz="609585" rtl="0" eaLnBrk="1" latinLnBrk="0" hangingPunct="1">
              <a:defRPr sz="2400" kern="1200">
                <a:solidFill>
                  <a:schemeClr val="lt1"/>
                </a:solidFill>
              </a:defRPr>
            </a:lvl9pPr>
          </a:lstStyle>
          <a:p>
            <a:pPr lvl="0">
              <a:lnSpc>
                <a:spcPct val="120000"/>
              </a:lnSpc>
            </a:pPr>
            <a:r>
              <a:rPr lang="zh-CN" altLang="en-US" sz="2000" dirty="0">
                <a:solidFill>
                  <a:srgbClr val="264378"/>
                </a:solidFill>
                <a:cs typeface="+mn-ea"/>
                <a:sym typeface="+mn-lt"/>
              </a:rPr>
              <a:t>寻求进一步降低成本的途径和方法。</a:t>
            </a:r>
          </a:p>
        </p:txBody>
      </p:sp>
      <p:cxnSp>
        <p:nvCxnSpPr>
          <p:cNvPr id="89" name="直接连接符 88">
            <a:extLst>
              <a:ext uri="{FF2B5EF4-FFF2-40B4-BE49-F238E27FC236}">
                <a16:creationId xmlns:a16="http://schemas.microsoft.com/office/drawing/2014/main" xmlns="" id="{1D085BE0-7FC8-4755-BEBC-7456A62D8138}"/>
              </a:ext>
            </a:extLst>
          </p:cNvPr>
          <p:cNvCxnSpPr/>
          <p:nvPr/>
        </p:nvCxnSpPr>
        <p:spPr>
          <a:xfrm>
            <a:off x="1632817" y="5172405"/>
            <a:ext cx="0" cy="912523"/>
          </a:xfrm>
          <a:prstGeom prst="line">
            <a:avLst/>
          </a:prstGeom>
          <a:ln w="3175">
            <a:solidFill>
              <a:srgbClr val="55A3D3"/>
            </a:solidFill>
          </a:ln>
        </p:spPr>
        <p:style>
          <a:lnRef idx="1">
            <a:schemeClr val="accent1"/>
          </a:lnRef>
          <a:fillRef idx="0">
            <a:schemeClr val="accent1"/>
          </a:fillRef>
          <a:effectRef idx="0">
            <a:schemeClr val="accent1"/>
          </a:effectRef>
          <a:fontRef idx="minor">
            <a:schemeClr val="tx1"/>
          </a:fontRef>
        </p:style>
      </p:cxnSp>
      <p:sp>
        <p:nvSpPr>
          <p:cNvPr id="2" name="ïşľîďé">
            <a:extLst>
              <a:ext uri="{FF2B5EF4-FFF2-40B4-BE49-F238E27FC236}">
                <a16:creationId xmlns:a16="http://schemas.microsoft.com/office/drawing/2014/main" xmlns="" id="{536C7D8C-742B-4E03-8717-0437F1BB4821}"/>
              </a:ext>
            </a:extLst>
          </p:cNvPr>
          <p:cNvSpPr/>
          <p:nvPr/>
        </p:nvSpPr>
        <p:spPr>
          <a:xfrm>
            <a:off x="7837548" y="2884229"/>
            <a:ext cx="3970005" cy="1660304"/>
          </a:xfrm>
          <a:prstGeom prst="rect">
            <a:avLst/>
          </a:prstGeom>
          <a:solidFill>
            <a:srgbClr val="FC94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3" name="iṣ1íḑê">
            <a:extLst>
              <a:ext uri="{FF2B5EF4-FFF2-40B4-BE49-F238E27FC236}">
                <a16:creationId xmlns:a16="http://schemas.microsoft.com/office/drawing/2014/main" xmlns="" id="{BD94A3B1-7A75-4934-9FE9-EE9FA0F00F4B}"/>
              </a:ext>
            </a:extLst>
          </p:cNvPr>
          <p:cNvSpPr/>
          <p:nvPr/>
        </p:nvSpPr>
        <p:spPr>
          <a:xfrm>
            <a:off x="5711554" y="2022596"/>
            <a:ext cx="3543300" cy="3543300"/>
          </a:xfrm>
          <a:prstGeom prst="ellipse">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a:cs typeface="+mn-ea"/>
              <a:sym typeface="+mn-lt"/>
            </a:endParaRPr>
          </a:p>
        </p:txBody>
      </p:sp>
      <p:sp>
        <p:nvSpPr>
          <p:cNvPr id="11" name="ïšḻiḓe">
            <a:extLst>
              <a:ext uri="{FF2B5EF4-FFF2-40B4-BE49-F238E27FC236}">
                <a16:creationId xmlns:a16="http://schemas.microsoft.com/office/drawing/2014/main" xmlns="" id="{BA4184CD-C3AB-47A0-BC5B-0397F8768BE9}"/>
              </a:ext>
            </a:extLst>
          </p:cNvPr>
          <p:cNvSpPr/>
          <p:nvPr/>
        </p:nvSpPr>
        <p:spPr>
          <a:xfrm>
            <a:off x="5992430" y="2302311"/>
            <a:ext cx="2983871" cy="2983870"/>
          </a:xfrm>
          <a:prstGeom prst="ellipse">
            <a:avLst/>
          </a:prstGeom>
          <a:noFill/>
          <a:ln w="19050">
            <a:solidFill>
              <a:srgbClr val="FC94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en-US" dirty="0">
              <a:cs typeface="+mn-ea"/>
              <a:sym typeface="+mn-lt"/>
            </a:endParaRPr>
          </a:p>
        </p:txBody>
      </p:sp>
      <p:sp>
        <p:nvSpPr>
          <p:cNvPr id="12" name="îṥḷîďe">
            <a:extLst>
              <a:ext uri="{FF2B5EF4-FFF2-40B4-BE49-F238E27FC236}">
                <a16:creationId xmlns:a16="http://schemas.microsoft.com/office/drawing/2014/main" xmlns="" id="{A6E4411F-8C7C-421D-8A24-4DCA6C2C1E4F}"/>
              </a:ext>
            </a:extLst>
          </p:cNvPr>
          <p:cNvSpPr/>
          <p:nvPr/>
        </p:nvSpPr>
        <p:spPr>
          <a:xfrm>
            <a:off x="5990107" y="2302311"/>
            <a:ext cx="2983871" cy="2983870"/>
          </a:xfrm>
          <a:prstGeom prst="arc">
            <a:avLst>
              <a:gd name="adj1" fmla="val 16124419"/>
              <a:gd name="adj2" fmla="val 8450803"/>
            </a:avLst>
          </a:prstGeom>
          <a:ln w="111125" cap="rnd">
            <a:solidFill>
              <a:schemeClr val="accent1"/>
            </a:solidFill>
            <a:round/>
            <a:tailEnd type="none"/>
          </a:ln>
        </p:spPr>
        <p:style>
          <a:lnRef idx="1">
            <a:schemeClr val="accent1"/>
          </a:lnRef>
          <a:fillRef idx="0">
            <a:schemeClr val="accent1"/>
          </a:fillRef>
          <a:effectRef idx="0">
            <a:schemeClr val="accent1"/>
          </a:effectRef>
          <a:fontRef idx="minor">
            <a:schemeClr val="tx1"/>
          </a:fontRef>
        </p:style>
        <p:txBody>
          <a:bodyPr wrap="square" lIns="91440" tIns="45720" rIns="91440" bIns="45720" rtlCol="0" anchor="ctr">
            <a:normAutofit/>
          </a:bodyPr>
          <a:lstStyle/>
          <a:p>
            <a:pPr algn="ctr"/>
            <a:endParaRPr lang="en-US" dirty="0">
              <a:cs typeface="+mn-ea"/>
              <a:sym typeface="+mn-lt"/>
            </a:endParaRPr>
          </a:p>
        </p:txBody>
      </p:sp>
      <p:sp>
        <p:nvSpPr>
          <p:cNvPr id="13" name="iŝḷidê">
            <a:extLst>
              <a:ext uri="{FF2B5EF4-FFF2-40B4-BE49-F238E27FC236}">
                <a16:creationId xmlns:a16="http://schemas.microsoft.com/office/drawing/2014/main" xmlns="" id="{85574045-9770-43ED-AD4A-7A3DC0DB0628}"/>
              </a:ext>
            </a:extLst>
          </p:cNvPr>
          <p:cNvSpPr/>
          <p:nvPr/>
        </p:nvSpPr>
        <p:spPr>
          <a:xfrm>
            <a:off x="6236996" y="2544097"/>
            <a:ext cx="2490092" cy="2500297"/>
          </a:xfrm>
          <a:prstGeom prst="ellipse">
            <a:avLst/>
          </a:prstGeom>
          <a:blipFill>
            <a:blip r:embed="rId3" cstate="screen">
              <a:extLst>
                <a:ext uri="{28A0092B-C50C-407E-A947-70E740481C1C}">
                  <a14:useLocalDpi xmlns:a14="http://schemas.microsoft.com/office/drawing/2010/main"/>
                </a:ext>
              </a:extLst>
            </a:blip>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a:solidFill>
                <a:schemeClr val="bg1"/>
              </a:solidFill>
              <a:cs typeface="+mn-ea"/>
              <a:sym typeface="+mn-lt"/>
            </a:endParaRPr>
          </a:p>
        </p:txBody>
      </p:sp>
      <p:sp>
        <p:nvSpPr>
          <p:cNvPr id="14" name="文本框 13">
            <a:extLst>
              <a:ext uri="{FF2B5EF4-FFF2-40B4-BE49-F238E27FC236}">
                <a16:creationId xmlns:a16="http://schemas.microsoft.com/office/drawing/2014/main" xmlns="" id="{D64B1726-BBDB-476A-8244-76FDA4752D39}"/>
              </a:ext>
            </a:extLst>
          </p:cNvPr>
          <p:cNvSpPr txBox="1"/>
          <p:nvPr/>
        </p:nvSpPr>
        <p:spPr>
          <a:xfrm>
            <a:off x="9264182" y="2806704"/>
            <a:ext cx="2490321" cy="1670778"/>
          </a:xfrm>
          <a:prstGeom prst="rect">
            <a:avLst/>
          </a:prstGeom>
          <a:noFill/>
        </p:spPr>
        <p:txBody>
          <a:bodyPr wrap="square" rtlCol="0">
            <a:spAutoFit/>
          </a:bodyPr>
          <a:lstStyle/>
          <a:p>
            <a:pPr algn="just">
              <a:lnSpc>
                <a:spcPct val="200000"/>
              </a:lnSpc>
            </a:pPr>
            <a:r>
              <a:rPr lang="zh-CN" altLang="en-US" dirty="0">
                <a:solidFill>
                  <a:schemeClr val="bg1"/>
                </a:solidFill>
                <a:cs typeface="+mn-ea"/>
                <a:sym typeface="+mn-lt"/>
              </a:rPr>
              <a:t>可以结合企业生产经营条件的变化，选定适应新情况的成本水平。</a:t>
            </a:r>
          </a:p>
        </p:txBody>
      </p:sp>
    </p:spTree>
    <p:extLst>
      <p:ext uri="{BB962C8B-B14F-4D97-AF65-F5344CB8AC3E}">
        <p14:creationId xmlns:p14="http://schemas.microsoft.com/office/powerpoint/2010/main" val="3085193080"/>
      </p:ext>
    </p:extLst>
  </p:cSld>
  <p:clrMapOvr>
    <a:masterClrMapping/>
  </p:clrMapOvr>
  <p:transition spd="slow" advClick="0" advTm="8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22" presetClass="entr" presetSubtype="8"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1000"/>
                                        <p:tgtEl>
                                          <p:spTgt spid="6"/>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2" presetClass="entr" presetSubtype="1"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up)">
                                      <p:cBhvr>
                                        <p:cTn id="25" dur="500"/>
                                        <p:tgtEl>
                                          <p:spTgt spid="8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up)">
                                      <p:cBhvr>
                                        <p:cTn id="28" dur="500"/>
                                        <p:tgtEl>
                                          <p:spTgt spid="78"/>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ipe(up)">
                                      <p:cBhvr>
                                        <p:cTn id="31" dur="500"/>
                                        <p:tgtEl>
                                          <p:spTgt spid="79"/>
                                        </p:tgtEl>
                                      </p:cBhvr>
                                    </p:animEffect>
                                  </p:childTnLst>
                                </p:cTn>
                              </p:par>
                            </p:childTnLst>
                          </p:cTn>
                        </p:par>
                        <p:par>
                          <p:cTn id="32" fill="hold">
                            <p:stCondLst>
                              <p:cond delay="4000"/>
                            </p:stCondLst>
                            <p:childTnLst>
                              <p:par>
                                <p:cTn id="33" presetID="14" presetClass="entr" presetSubtype="1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randombar(horizontal)">
                                      <p:cBhvr>
                                        <p:cTn id="35" dur="500"/>
                                        <p:tgtEl>
                                          <p:spTgt spid="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randombar(horizontal)">
                                      <p:cBhvr>
                                        <p:cTn id="38" dur="500"/>
                                        <p:tgtEl>
                                          <p:spTgt spid="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randombar(horizontal)">
                                      <p:cBhvr>
                                        <p:cTn id="41" dur="500"/>
                                        <p:tgtEl>
                                          <p:spTgt spid="11"/>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randombar(horizontal)">
                                      <p:cBhvr>
                                        <p:cTn id="47" dur="500"/>
                                        <p:tgtEl>
                                          <p:spTgt spid="13"/>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randombar(horizontal)">
                                      <p:cBhvr>
                                        <p:cTn id="50" dur="500"/>
                                        <p:tgtEl>
                                          <p:spTgt spid="14"/>
                                        </p:tgtEl>
                                      </p:cBhvr>
                                    </p:animEffect>
                                  </p:childTnLst>
                                </p:cTn>
                              </p:par>
                            </p:childTnLst>
                          </p:cTn>
                        </p:par>
                        <p:par>
                          <p:cTn id="51" fill="hold">
                            <p:stCondLst>
                              <p:cond delay="4500"/>
                            </p:stCondLst>
                            <p:childTnLst>
                              <p:par>
                                <p:cTn id="52" presetID="22" presetClass="entr" presetSubtype="1" fill="hold" nodeType="afterEffect">
                                  <p:stCondLst>
                                    <p:cond delay="0"/>
                                  </p:stCondLst>
                                  <p:childTnLst>
                                    <p:set>
                                      <p:cBhvr>
                                        <p:cTn id="53" dur="1" fill="hold">
                                          <p:stCondLst>
                                            <p:cond delay="0"/>
                                          </p:stCondLst>
                                        </p:cTn>
                                        <p:tgtEl>
                                          <p:spTgt spid="85"/>
                                        </p:tgtEl>
                                        <p:attrNameLst>
                                          <p:attrName>style.visibility</p:attrName>
                                        </p:attrNameLst>
                                      </p:cBhvr>
                                      <p:to>
                                        <p:strVal val="visible"/>
                                      </p:to>
                                    </p:set>
                                    <p:animEffect transition="in" filter="wipe(up)">
                                      <p:cBhvr>
                                        <p:cTn id="54" dur="500"/>
                                        <p:tgtEl>
                                          <p:spTgt spid="85"/>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wipe(up)">
                                      <p:cBhvr>
                                        <p:cTn id="57" dur="500"/>
                                        <p:tgtEl>
                                          <p:spTgt spid="82"/>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wipe(up)">
                                      <p:cBhvr>
                                        <p:cTn id="60" dur="500"/>
                                        <p:tgtEl>
                                          <p:spTgt spid="83"/>
                                        </p:tgtEl>
                                      </p:cBhvr>
                                    </p:animEffect>
                                  </p:childTnLst>
                                </p:cTn>
                              </p:par>
                            </p:childTnLst>
                          </p:cTn>
                        </p:par>
                        <p:par>
                          <p:cTn id="61" fill="hold">
                            <p:stCondLst>
                              <p:cond delay="5000"/>
                            </p:stCondLst>
                            <p:childTnLst>
                              <p:par>
                                <p:cTn id="62" presetID="22" presetClass="entr" presetSubtype="1" fill="hold" grpId="0" nodeType="afterEffect">
                                  <p:stCondLst>
                                    <p:cond delay="0"/>
                                  </p:stCondLst>
                                  <p:childTnLst>
                                    <p:set>
                                      <p:cBhvr>
                                        <p:cTn id="63" dur="1" fill="hold">
                                          <p:stCondLst>
                                            <p:cond delay="0"/>
                                          </p:stCondLst>
                                        </p:cTn>
                                        <p:tgtEl>
                                          <p:spTgt spid="86"/>
                                        </p:tgtEl>
                                        <p:attrNameLst>
                                          <p:attrName>style.visibility</p:attrName>
                                        </p:attrNameLst>
                                      </p:cBhvr>
                                      <p:to>
                                        <p:strVal val="visible"/>
                                      </p:to>
                                    </p:set>
                                    <p:animEffect transition="in" filter="wipe(up)">
                                      <p:cBhvr>
                                        <p:cTn id="64" dur="500"/>
                                        <p:tgtEl>
                                          <p:spTgt spid="86"/>
                                        </p:tgtEl>
                                      </p:cBhvr>
                                    </p:animEffect>
                                  </p:childTnLst>
                                </p:cTn>
                              </p:par>
                              <p:par>
                                <p:cTn id="65" presetID="22" presetClass="entr" presetSubtype="1" fill="hold" nodeType="with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wipe(up)">
                                      <p:cBhvr>
                                        <p:cTn id="67" dur="500"/>
                                        <p:tgtEl>
                                          <p:spTgt spid="89"/>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up)">
                                      <p:cBhvr>
                                        <p:cTn id="70"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6" grpId="0" animBg="1"/>
      <p:bldP spid="78" grpId="0"/>
      <p:bldP spid="79" grpId="0"/>
      <p:bldP spid="82" grpId="0"/>
      <p:bldP spid="83" grpId="0"/>
      <p:bldP spid="86" grpId="0"/>
      <p:bldP spid="87" grpId="0"/>
      <p:bldP spid="2" grpId="0" animBg="1"/>
      <p:bldP spid="3" grpId="0" animBg="1"/>
      <p:bldP spid="11" grpId="0" animBg="1"/>
      <p:bldP spid="12" grpId="0" animBg="1"/>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461591"/>
</p:tagLst>
</file>

<file path=ppt/tags/tag2.xml><?xml version="1.0" encoding="utf-8"?>
<p:tagLst xmlns:a="http://schemas.openxmlformats.org/drawingml/2006/main" xmlns:r="http://schemas.openxmlformats.org/officeDocument/2006/relationships" xmlns:p="http://schemas.openxmlformats.org/presentationml/2006/main">
  <p:tag name="ISLIDE.DIAGRAM" val="#461591"/>
</p:tagLst>
</file>

<file path=ppt/tags/tag3.xml><?xml version="1.0" encoding="utf-8"?>
<p:tagLst xmlns:a="http://schemas.openxmlformats.org/drawingml/2006/main" xmlns:r="http://schemas.openxmlformats.org/officeDocument/2006/relationships" xmlns:p="http://schemas.openxmlformats.org/presentationml/2006/main">
  <p:tag name="ISLIDE.DIAGRAM" val="#461591"/>
</p:tagLst>
</file>

<file path=ppt/tags/tag4.xml><?xml version="1.0" encoding="utf-8"?>
<p:tagLst xmlns:a="http://schemas.openxmlformats.org/drawingml/2006/main" xmlns:r="http://schemas.openxmlformats.org/officeDocument/2006/relationships" xmlns:p="http://schemas.openxmlformats.org/presentationml/2006/main">
  <p:tag name="ISLIDE.DIAGRAM" val="#461591"/>
</p:tagLst>
</file>

<file path=ppt/tags/tag5.xml><?xml version="1.0" encoding="utf-8"?>
<p:tagLst xmlns:a="http://schemas.openxmlformats.org/drawingml/2006/main" xmlns:r="http://schemas.openxmlformats.org/officeDocument/2006/relationships" xmlns:p="http://schemas.openxmlformats.org/presentationml/2006/main">
  <p:tag name="ISLIDE.DIAGRAM" val="#39233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0iuv3rh">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1283</TotalTime>
  <Words>1692</Words>
  <Application>Microsoft Office PowerPoint</Application>
  <PresentationFormat>宽屏</PresentationFormat>
  <Paragraphs>244</Paragraphs>
  <Slides>25</Slides>
  <Notes>2</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25</vt:i4>
      </vt:variant>
    </vt:vector>
  </HeadingPairs>
  <TitlesOfParts>
    <vt:vector size="38" baseType="lpstr">
      <vt:lpstr>Aller Light</vt:lpstr>
      <vt:lpstr>Meiryo</vt:lpstr>
      <vt:lpstr>等线</vt:lpstr>
      <vt:lpstr>宋体</vt:lpstr>
      <vt:lpstr>微软雅黑</vt:lpstr>
      <vt:lpstr>Arial</vt:lpstr>
      <vt:lpstr>Calibri</vt:lpstr>
      <vt:lpstr>Calibri Light</vt:lpstr>
      <vt:lpstr>Helvetica</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66</cp:revision>
  <dcterms:created xsi:type="dcterms:W3CDTF">2020-08-11T09:44:56Z</dcterms:created>
  <dcterms:modified xsi:type="dcterms:W3CDTF">2021-09-03T07:25:12Z</dcterms:modified>
</cp:coreProperties>
</file>