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8" r:id="rId2"/>
    <p:sldMasterId id="2147483672" r:id="rId3"/>
  </p:sldMasterIdLst>
  <p:notesMasterIdLst>
    <p:notesMasterId r:id="rId30"/>
  </p:notesMasterIdLst>
  <p:sldIdLst>
    <p:sldId id="301" r:id="rId4"/>
    <p:sldId id="302" r:id="rId5"/>
    <p:sldId id="303" r:id="rId6"/>
    <p:sldId id="292" r:id="rId7"/>
    <p:sldId id="294" r:id="rId8"/>
    <p:sldId id="295" r:id="rId9"/>
    <p:sldId id="262" r:id="rId10"/>
    <p:sldId id="263" r:id="rId11"/>
    <p:sldId id="264" r:id="rId12"/>
    <p:sldId id="265" r:id="rId13"/>
    <p:sldId id="288" r:id="rId14"/>
    <p:sldId id="273" r:id="rId15"/>
    <p:sldId id="274" r:id="rId16"/>
    <p:sldId id="275" r:id="rId17"/>
    <p:sldId id="266" r:id="rId18"/>
    <p:sldId id="267" r:id="rId19"/>
    <p:sldId id="268" r:id="rId20"/>
    <p:sldId id="289" r:id="rId21"/>
    <p:sldId id="286" r:id="rId22"/>
    <p:sldId id="269" r:id="rId23"/>
    <p:sldId id="276" r:id="rId24"/>
    <p:sldId id="285" r:id="rId25"/>
    <p:sldId id="290" r:id="rId26"/>
    <p:sldId id="284" r:id="rId27"/>
    <p:sldId id="270" r:id="rId28"/>
    <p:sldId id="304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AA0B8"/>
    <a:srgbClr val="3490A6"/>
    <a:srgbClr val="C6C6C6"/>
    <a:srgbClr val="116778"/>
    <a:srgbClr val="50B1C8"/>
    <a:srgbClr val="1BC7BF"/>
    <a:srgbClr val="32899E"/>
    <a:srgbClr val="1AB2AB"/>
    <a:srgbClr val="F56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1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58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4D5C9-E48F-4805-BADF-515063F2CDCB}" type="datetimeFigureOut">
              <a:rPr lang="zh-CN" altLang="en-US" smtClean="0"/>
              <a:t>2021/9/8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DE270-C923-4C0C-BAB1-0E9A4DCE9C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7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389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518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447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929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397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291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958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4236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808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43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948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1648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255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218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3379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430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01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873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341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79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77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9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E270-C923-4C0C-BAB1-0E9A4DCE9CA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606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4284663" y="1606550"/>
            <a:ext cx="4062412" cy="33972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72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10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586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21854" y="654018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6797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647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112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78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2021/9/8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69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614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40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8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278130" y="234315"/>
            <a:ext cx="11635740" cy="6389370"/>
          </a:xfrm>
          <a:prstGeom prst="rect">
            <a:avLst/>
          </a:prstGeom>
          <a:solidFill>
            <a:schemeClr val="bg1"/>
          </a:solidFill>
          <a:ln>
            <a:solidFill>
              <a:srgbClr val="1167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220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77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76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25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536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599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08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798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1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55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23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86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22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72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19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38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10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7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图片 272">
            <a:extLst>
              <a:ext uri="{FF2B5EF4-FFF2-40B4-BE49-F238E27FC236}">
                <a16:creationId xmlns="" xmlns:a16="http://schemas.microsoft.com/office/drawing/2014/main" id="{AE946DBD-93D8-4042-A83D-68AB341633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3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:fade/>
      </p:transition>
    </mc:Choice>
    <mc:Fallback xmlns="">
      <p:transition spd="slow" advTm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04945" y="2811709"/>
            <a:ext cx="1855042" cy="805070"/>
            <a:chOff x="1746950" y="2779916"/>
            <a:chExt cx="1855042" cy="805070"/>
          </a:xfrm>
        </p:grpSpPr>
        <p:sp>
          <p:nvSpPr>
            <p:cNvPr id="20" name="任意多边形 19"/>
            <p:cNvSpPr/>
            <p:nvPr/>
          </p:nvSpPr>
          <p:spPr>
            <a:xfrm>
              <a:off x="1746950" y="2779916"/>
              <a:ext cx="1855042" cy="805070"/>
            </a:xfrm>
            <a:custGeom>
              <a:avLst/>
              <a:gdLst>
                <a:gd name="connsiteX0" fmla="*/ 0 w 2065468"/>
                <a:gd name="connsiteY0" fmla="*/ 0 h 896393"/>
                <a:gd name="connsiteX1" fmla="*/ 2065468 w 2065468"/>
                <a:gd name="connsiteY1" fmla="*/ 0 h 896393"/>
                <a:gd name="connsiteX2" fmla="*/ 2065468 w 2065468"/>
                <a:gd name="connsiteY2" fmla="*/ 774551 h 896393"/>
                <a:gd name="connsiteX3" fmla="*/ 1186605 w 2065468"/>
                <a:gd name="connsiteY3" fmla="*/ 774551 h 896393"/>
                <a:gd name="connsiteX4" fmla="*/ 1032735 w 2065468"/>
                <a:gd name="connsiteY4" fmla="*/ 896393 h 896393"/>
                <a:gd name="connsiteX5" fmla="*/ 878865 w 2065468"/>
                <a:gd name="connsiteY5" fmla="*/ 774551 h 896393"/>
                <a:gd name="connsiteX6" fmla="*/ 0 w 2065468"/>
                <a:gd name="connsiteY6" fmla="*/ 774551 h 8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468" h="896393">
                  <a:moveTo>
                    <a:pt x="0" y="0"/>
                  </a:moveTo>
                  <a:lnTo>
                    <a:pt x="2065468" y="0"/>
                  </a:lnTo>
                  <a:lnTo>
                    <a:pt x="2065468" y="774551"/>
                  </a:lnTo>
                  <a:lnTo>
                    <a:pt x="1186605" y="774551"/>
                  </a:lnTo>
                  <a:lnTo>
                    <a:pt x="1032735" y="896393"/>
                  </a:lnTo>
                  <a:lnTo>
                    <a:pt x="878865" y="774551"/>
                  </a:lnTo>
                  <a:lnTo>
                    <a:pt x="0" y="7745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949429" y="2857556"/>
              <a:ext cx="14524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当</a:t>
              </a:r>
              <a:r>
                <a:rPr lang="zh-CN" altLang="en-US" sz="1400" b="1" dirty="0">
                  <a:solidFill>
                    <a:srgbClr val="000000"/>
                  </a:solidFill>
                  <a:cs typeface="+mn-ea"/>
                  <a:sym typeface="+mn-lt"/>
                </a:rPr>
                <a:t>发生下述情况时，应及时汇报：</a:t>
              </a:r>
              <a:endParaRPr lang="en-US" altLang="zh-CN" sz="14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25753" y="2815022"/>
            <a:ext cx="1855042" cy="805070"/>
            <a:chOff x="4036264" y="2783229"/>
            <a:chExt cx="1855042" cy="805070"/>
          </a:xfrm>
        </p:grpSpPr>
        <p:sp>
          <p:nvSpPr>
            <p:cNvPr id="24" name="任意多边形 23"/>
            <p:cNvSpPr/>
            <p:nvPr/>
          </p:nvSpPr>
          <p:spPr>
            <a:xfrm>
              <a:off x="4036264" y="2783229"/>
              <a:ext cx="1855042" cy="805070"/>
            </a:xfrm>
            <a:custGeom>
              <a:avLst/>
              <a:gdLst>
                <a:gd name="connsiteX0" fmla="*/ 0 w 2065468"/>
                <a:gd name="connsiteY0" fmla="*/ 0 h 896393"/>
                <a:gd name="connsiteX1" fmla="*/ 2065468 w 2065468"/>
                <a:gd name="connsiteY1" fmla="*/ 0 h 896393"/>
                <a:gd name="connsiteX2" fmla="*/ 2065468 w 2065468"/>
                <a:gd name="connsiteY2" fmla="*/ 774551 h 896393"/>
                <a:gd name="connsiteX3" fmla="*/ 1186605 w 2065468"/>
                <a:gd name="connsiteY3" fmla="*/ 774551 h 896393"/>
                <a:gd name="connsiteX4" fmla="*/ 1032735 w 2065468"/>
                <a:gd name="connsiteY4" fmla="*/ 896393 h 896393"/>
                <a:gd name="connsiteX5" fmla="*/ 878865 w 2065468"/>
                <a:gd name="connsiteY5" fmla="*/ 774551 h 896393"/>
                <a:gd name="connsiteX6" fmla="*/ 0 w 2065468"/>
                <a:gd name="connsiteY6" fmla="*/ 774551 h 8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468" h="896393">
                  <a:moveTo>
                    <a:pt x="0" y="0"/>
                  </a:moveTo>
                  <a:lnTo>
                    <a:pt x="2065468" y="0"/>
                  </a:lnTo>
                  <a:lnTo>
                    <a:pt x="2065468" y="774551"/>
                  </a:lnTo>
                  <a:lnTo>
                    <a:pt x="1186605" y="774551"/>
                  </a:lnTo>
                  <a:lnTo>
                    <a:pt x="1032735" y="896393"/>
                  </a:lnTo>
                  <a:lnTo>
                    <a:pt x="878865" y="774551"/>
                  </a:lnTo>
                  <a:lnTo>
                    <a:pt x="0" y="7745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330411" y="2975994"/>
              <a:ext cx="15326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预案</a:t>
              </a:r>
              <a:r>
                <a:rPr lang="zh-CN" altLang="en-US" sz="1400" b="1" dirty="0">
                  <a:solidFill>
                    <a:srgbClr val="000000"/>
                  </a:solidFill>
                  <a:cs typeface="+mn-ea"/>
                  <a:sym typeface="+mn-lt"/>
                </a:rPr>
                <a:t>启动程序：</a:t>
              </a:r>
              <a:endParaRPr lang="en-US" altLang="zh-CN" sz="14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78747" y="2798456"/>
            <a:ext cx="1855042" cy="805070"/>
            <a:chOff x="6315638" y="2766664"/>
            <a:chExt cx="1855042" cy="805070"/>
          </a:xfrm>
        </p:grpSpPr>
        <p:sp>
          <p:nvSpPr>
            <p:cNvPr id="35" name="任意多边形 34"/>
            <p:cNvSpPr/>
            <p:nvPr/>
          </p:nvSpPr>
          <p:spPr>
            <a:xfrm>
              <a:off x="6315638" y="2766664"/>
              <a:ext cx="1855042" cy="805070"/>
            </a:xfrm>
            <a:custGeom>
              <a:avLst/>
              <a:gdLst>
                <a:gd name="connsiteX0" fmla="*/ 0 w 2065468"/>
                <a:gd name="connsiteY0" fmla="*/ 0 h 896393"/>
                <a:gd name="connsiteX1" fmla="*/ 2065468 w 2065468"/>
                <a:gd name="connsiteY1" fmla="*/ 0 h 896393"/>
                <a:gd name="connsiteX2" fmla="*/ 2065468 w 2065468"/>
                <a:gd name="connsiteY2" fmla="*/ 774551 h 896393"/>
                <a:gd name="connsiteX3" fmla="*/ 1186605 w 2065468"/>
                <a:gd name="connsiteY3" fmla="*/ 774551 h 896393"/>
                <a:gd name="connsiteX4" fmla="*/ 1032735 w 2065468"/>
                <a:gd name="connsiteY4" fmla="*/ 896393 h 896393"/>
                <a:gd name="connsiteX5" fmla="*/ 878865 w 2065468"/>
                <a:gd name="connsiteY5" fmla="*/ 774551 h 896393"/>
                <a:gd name="connsiteX6" fmla="*/ 0 w 2065468"/>
                <a:gd name="connsiteY6" fmla="*/ 774551 h 8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468" h="896393">
                  <a:moveTo>
                    <a:pt x="0" y="0"/>
                  </a:moveTo>
                  <a:lnTo>
                    <a:pt x="2065468" y="0"/>
                  </a:lnTo>
                  <a:lnTo>
                    <a:pt x="2065468" y="774551"/>
                  </a:lnTo>
                  <a:lnTo>
                    <a:pt x="1186605" y="774551"/>
                  </a:lnTo>
                  <a:lnTo>
                    <a:pt x="1032735" y="896393"/>
                  </a:lnTo>
                  <a:lnTo>
                    <a:pt x="878865" y="774551"/>
                  </a:lnTo>
                  <a:lnTo>
                    <a:pt x="0" y="7745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28512" y="2846131"/>
              <a:ext cx="13136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对</a:t>
              </a:r>
              <a:r>
                <a:rPr lang="zh-CN" altLang="en-US" sz="1400" b="1" dirty="0">
                  <a:solidFill>
                    <a:srgbClr val="000000"/>
                  </a:solidFill>
                  <a:cs typeface="+mn-ea"/>
                  <a:sym typeface="+mn-lt"/>
                </a:rPr>
                <a:t>一般</a:t>
              </a:r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废物渗</a:t>
              </a:r>
              <a:endParaRPr lang="en-US" altLang="zh-CN" sz="1400" b="1">
                <a:solidFill>
                  <a:srgbClr val="000000"/>
                </a:solidFill>
                <a:cs typeface="+mn-ea"/>
                <a:sym typeface="+mn-lt"/>
              </a:endParaRPr>
            </a:p>
            <a:p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漏处置</a:t>
              </a:r>
              <a:r>
                <a:rPr lang="zh-CN" altLang="en-US" sz="1400" b="1" dirty="0">
                  <a:solidFill>
                    <a:srgbClr val="000000"/>
                  </a:solidFill>
                  <a:cs typeface="+mn-ea"/>
                  <a:sym typeface="+mn-lt"/>
                </a:rPr>
                <a:t>办法：</a:t>
              </a:r>
              <a:endParaRPr lang="en-US" altLang="zh-CN" sz="14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437084" y="1188107"/>
            <a:ext cx="7257203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01468" y="1153457"/>
            <a:ext cx="7105519" cy="49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（四）医疗废物流失、渗漏、扩散或发生意外事故的应急处理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8944952" y="2814980"/>
            <a:ext cx="1855042" cy="805070"/>
            <a:chOff x="8920739" y="2771613"/>
            <a:chExt cx="1855042" cy="805070"/>
          </a:xfrm>
        </p:grpSpPr>
        <p:sp>
          <p:nvSpPr>
            <p:cNvPr id="36" name="任意多边形 35"/>
            <p:cNvSpPr/>
            <p:nvPr/>
          </p:nvSpPr>
          <p:spPr>
            <a:xfrm>
              <a:off x="8920739" y="2771613"/>
              <a:ext cx="1855042" cy="805070"/>
            </a:xfrm>
            <a:custGeom>
              <a:avLst/>
              <a:gdLst>
                <a:gd name="connsiteX0" fmla="*/ 0 w 2065468"/>
                <a:gd name="connsiteY0" fmla="*/ 0 h 896393"/>
                <a:gd name="connsiteX1" fmla="*/ 2065468 w 2065468"/>
                <a:gd name="connsiteY1" fmla="*/ 0 h 896393"/>
                <a:gd name="connsiteX2" fmla="*/ 2065468 w 2065468"/>
                <a:gd name="connsiteY2" fmla="*/ 774551 h 896393"/>
                <a:gd name="connsiteX3" fmla="*/ 1186605 w 2065468"/>
                <a:gd name="connsiteY3" fmla="*/ 774551 h 896393"/>
                <a:gd name="connsiteX4" fmla="*/ 1032735 w 2065468"/>
                <a:gd name="connsiteY4" fmla="*/ 896393 h 896393"/>
                <a:gd name="connsiteX5" fmla="*/ 878865 w 2065468"/>
                <a:gd name="connsiteY5" fmla="*/ 774551 h 896393"/>
                <a:gd name="connsiteX6" fmla="*/ 0 w 2065468"/>
                <a:gd name="connsiteY6" fmla="*/ 774551 h 896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5468" h="896393">
                  <a:moveTo>
                    <a:pt x="0" y="0"/>
                  </a:moveTo>
                  <a:lnTo>
                    <a:pt x="2065468" y="0"/>
                  </a:lnTo>
                  <a:lnTo>
                    <a:pt x="2065468" y="774551"/>
                  </a:lnTo>
                  <a:lnTo>
                    <a:pt x="1186605" y="774551"/>
                  </a:lnTo>
                  <a:lnTo>
                    <a:pt x="1032735" y="896393"/>
                  </a:lnTo>
                  <a:lnTo>
                    <a:pt x="878865" y="774551"/>
                  </a:lnTo>
                  <a:lnTo>
                    <a:pt x="0" y="7745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9231476" y="2842988"/>
              <a:ext cx="14019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>
                  <a:solidFill>
                    <a:srgbClr val="000000"/>
                  </a:solidFill>
                  <a:cs typeface="+mn-ea"/>
                  <a:sym typeface="+mn-lt"/>
                </a:rPr>
                <a:t>医疗</a:t>
              </a:r>
              <a:r>
                <a:rPr lang="zh-CN" altLang="en-US" sz="1400" b="1" dirty="0">
                  <a:solidFill>
                    <a:srgbClr val="000000"/>
                  </a:solidFill>
                  <a:cs typeface="+mn-ea"/>
                  <a:sym typeface="+mn-lt"/>
                </a:rPr>
                <a:t>废物丢失的处置办法：</a:t>
              </a:r>
              <a:endParaRPr lang="en-US" altLang="zh-CN" sz="1400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2312594" y="3889469"/>
            <a:ext cx="332917" cy="3329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>
                <a:solidFill>
                  <a:srgbClr val="116778"/>
                </a:solidFill>
                <a:cs typeface="+mn-ea"/>
                <a:sym typeface="+mn-lt"/>
              </a:rPr>
              <a:t>1</a:t>
            </a:r>
            <a:endParaRPr lang="zh-CN" altLang="en-US" b="1">
              <a:solidFill>
                <a:srgbClr val="116778"/>
              </a:solidFill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08590" y="3877894"/>
            <a:ext cx="332917" cy="3329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1BC7BF"/>
                </a:solidFill>
                <a:cs typeface="+mn-ea"/>
                <a:sym typeface="+mn-lt"/>
              </a:rPr>
              <a:t>2</a:t>
            </a:r>
            <a:endParaRPr lang="zh-CN" altLang="en-US">
              <a:solidFill>
                <a:srgbClr val="1BC7BF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246712" y="3888651"/>
            <a:ext cx="332917" cy="3329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3AA0B8"/>
                </a:solidFill>
                <a:cs typeface="+mn-ea"/>
                <a:sym typeface="+mn-lt"/>
              </a:rPr>
              <a:t>3</a:t>
            </a:r>
            <a:endParaRPr lang="zh-CN" altLang="en-US">
              <a:solidFill>
                <a:srgbClr val="3AA0B8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722828" y="3878712"/>
            <a:ext cx="332917" cy="33291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rgbClr val="F56268"/>
                </a:solidFill>
                <a:cs typeface="+mn-ea"/>
                <a:sym typeface="+mn-lt"/>
              </a:rPr>
              <a:t>4</a:t>
            </a:r>
            <a:endParaRPr lang="zh-CN" altLang="en-US">
              <a:solidFill>
                <a:srgbClr val="F56268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73269" y="4309241"/>
            <a:ext cx="11655972" cy="2322787"/>
            <a:chOff x="273269" y="4309241"/>
            <a:chExt cx="11655972" cy="2322787"/>
          </a:xfrm>
          <a:solidFill>
            <a:srgbClr val="3490A6"/>
          </a:solidFill>
        </p:grpSpPr>
        <p:sp>
          <p:nvSpPr>
            <p:cNvPr id="55" name="矩形 54"/>
            <p:cNvSpPr/>
            <p:nvPr/>
          </p:nvSpPr>
          <p:spPr>
            <a:xfrm>
              <a:off x="273269" y="4309241"/>
              <a:ext cx="11655972" cy="2322787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206959" y="4540100"/>
              <a:ext cx="9931079" cy="1725874"/>
              <a:chOff x="1206959" y="4445507"/>
              <a:chExt cx="9931079" cy="1725874"/>
            </a:xfrm>
            <a:grpFill/>
          </p:grpSpPr>
          <p:sp>
            <p:nvSpPr>
              <p:cNvPr id="34" name="任意多边形 33"/>
              <p:cNvSpPr/>
              <p:nvPr/>
            </p:nvSpPr>
            <p:spPr>
              <a:xfrm>
                <a:off x="1206959" y="4445507"/>
                <a:ext cx="9897792" cy="311553"/>
              </a:xfrm>
              <a:custGeom>
                <a:avLst/>
                <a:gdLst>
                  <a:gd name="connsiteX0" fmla="*/ 0 w 9560689"/>
                  <a:gd name="connsiteY0" fmla="*/ 143719 h 300942"/>
                  <a:gd name="connsiteX1" fmla="*/ 0 w 9560689"/>
                  <a:gd name="connsiteY1" fmla="*/ 143720 h 300942"/>
                  <a:gd name="connsiteX2" fmla="*/ 0 w 9560689"/>
                  <a:gd name="connsiteY2" fmla="*/ 143720 h 300942"/>
                  <a:gd name="connsiteX3" fmla="*/ 810229 w 9560689"/>
                  <a:gd name="connsiteY3" fmla="*/ 0 h 300942"/>
                  <a:gd name="connsiteX4" fmla="*/ 1504709 w 9560689"/>
                  <a:gd name="connsiteY4" fmla="*/ 0 h 300942"/>
                  <a:gd name="connsiteX5" fmla="*/ 1611109 w 9560689"/>
                  <a:gd name="connsiteY5" fmla="*/ 44072 h 300942"/>
                  <a:gd name="connsiteX6" fmla="*/ 1627568 w 9560689"/>
                  <a:gd name="connsiteY6" fmla="*/ 68484 h 300942"/>
                  <a:gd name="connsiteX7" fmla="*/ 3068539 w 9560689"/>
                  <a:gd name="connsiteY7" fmla="*/ 68484 h 300942"/>
                  <a:gd name="connsiteX8" fmla="*/ 3084998 w 9560689"/>
                  <a:gd name="connsiteY8" fmla="*/ 44072 h 300942"/>
                  <a:gd name="connsiteX9" fmla="*/ 3191397 w 9560689"/>
                  <a:gd name="connsiteY9" fmla="*/ 0 h 300942"/>
                  <a:gd name="connsiteX10" fmla="*/ 3885878 w 9560689"/>
                  <a:gd name="connsiteY10" fmla="*/ 0 h 300942"/>
                  <a:gd name="connsiteX11" fmla="*/ 3992278 w 9560689"/>
                  <a:gd name="connsiteY11" fmla="*/ 44072 h 300942"/>
                  <a:gd name="connsiteX12" fmla="*/ 4008737 w 9560689"/>
                  <a:gd name="connsiteY12" fmla="*/ 68484 h 300942"/>
                  <a:gd name="connsiteX13" fmla="*/ 5449708 w 9560689"/>
                  <a:gd name="connsiteY13" fmla="*/ 68484 h 300942"/>
                  <a:gd name="connsiteX14" fmla="*/ 5466167 w 9560689"/>
                  <a:gd name="connsiteY14" fmla="*/ 44072 h 300942"/>
                  <a:gd name="connsiteX15" fmla="*/ 5572566 w 9560689"/>
                  <a:gd name="connsiteY15" fmla="*/ 0 h 300942"/>
                  <a:gd name="connsiteX16" fmla="*/ 6267047 w 9560689"/>
                  <a:gd name="connsiteY16" fmla="*/ 0 h 300942"/>
                  <a:gd name="connsiteX17" fmla="*/ 6373446 w 9560689"/>
                  <a:gd name="connsiteY17" fmla="*/ 44072 h 300942"/>
                  <a:gd name="connsiteX18" fmla="*/ 6389905 w 9560689"/>
                  <a:gd name="connsiteY18" fmla="*/ 68484 h 300942"/>
                  <a:gd name="connsiteX19" fmla="*/ 7830878 w 9560689"/>
                  <a:gd name="connsiteY19" fmla="*/ 68484 h 300942"/>
                  <a:gd name="connsiteX20" fmla="*/ 7847337 w 9560689"/>
                  <a:gd name="connsiteY20" fmla="*/ 44072 h 300942"/>
                  <a:gd name="connsiteX21" fmla="*/ 7953736 w 9560689"/>
                  <a:gd name="connsiteY21" fmla="*/ 0 h 300942"/>
                  <a:gd name="connsiteX22" fmla="*/ 8648217 w 9560689"/>
                  <a:gd name="connsiteY22" fmla="*/ 0 h 300942"/>
                  <a:gd name="connsiteX23" fmla="*/ 8754616 w 9560689"/>
                  <a:gd name="connsiteY23" fmla="*/ 44072 h 300942"/>
                  <a:gd name="connsiteX24" fmla="*/ 8771075 w 9560689"/>
                  <a:gd name="connsiteY24" fmla="*/ 68484 h 300942"/>
                  <a:gd name="connsiteX25" fmla="*/ 9485453 w 9560689"/>
                  <a:gd name="connsiteY25" fmla="*/ 68484 h 300942"/>
                  <a:gd name="connsiteX26" fmla="*/ 9560689 w 9560689"/>
                  <a:gd name="connsiteY26" fmla="*/ 143720 h 300942"/>
                  <a:gd name="connsiteX27" fmla="*/ 9560688 w 9560689"/>
                  <a:gd name="connsiteY27" fmla="*/ 143720 h 300942"/>
                  <a:gd name="connsiteX28" fmla="*/ 9485452 w 9560689"/>
                  <a:gd name="connsiteY28" fmla="*/ 218956 h 300942"/>
                  <a:gd name="connsiteX29" fmla="*/ 8780179 w 9560689"/>
                  <a:gd name="connsiteY29" fmla="*/ 218956 h 300942"/>
                  <a:gd name="connsiteX30" fmla="*/ 8754616 w 9560689"/>
                  <a:gd name="connsiteY30" fmla="*/ 256870 h 300942"/>
                  <a:gd name="connsiteX31" fmla="*/ 8648217 w 9560689"/>
                  <a:gd name="connsiteY31" fmla="*/ 300942 h 300942"/>
                  <a:gd name="connsiteX32" fmla="*/ 7953736 w 9560689"/>
                  <a:gd name="connsiteY32" fmla="*/ 300942 h 300942"/>
                  <a:gd name="connsiteX33" fmla="*/ 7847337 w 9560689"/>
                  <a:gd name="connsiteY33" fmla="*/ 256870 h 300942"/>
                  <a:gd name="connsiteX34" fmla="*/ 7821774 w 9560689"/>
                  <a:gd name="connsiteY34" fmla="*/ 218956 h 300942"/>
                  <a:gd name="connsiteX35" fmla="*/ 6399009 w 9560689"/>
                  <a:gd name="connsiteY35" fmla="*/ 218956 h 300942"/>
                  <a:gd name="connsiteX36" fmla="*/ 6373446 w 9560689"/>
                  <a:gd name="connsiteY36" fmla="*/ 256870 h 300942"/>
                  <a:gd name="connsiteX37" fmla="*/ 6267047 w 9560689"/>
                  <a:gd name="connsiteY37" fmla="*/ 300942 h 300942"/>
                  <a:gd name="connsiteX38" fmla="*/ 5572566 w 9560689"/>
                  <a:gd name="connsiteY38" fmla="*/ 300942 h 300942"/>
                  <a:gd name="connsiteX39" fmla="*/ 5466167 w 9560689"/>
                  <a:gd name="connsiteY39" fmla="*/ 256870 h 300942"/>
                  <a:gd name="connsiteX40" fmla="*/ 5440605 w 9560689"/>
                  <a:gd name="connsiteY40" fmla="*/ 218956 h 300942"/>
                  <a:gd name="connsiteX41" fmla="*/ 4017840 w 9560689"/>
                  <a:gd name="connsiteY41" fmla="*/ 218956 h 300942"/>
                  <a:gd name="connsiteX42" fmla="*/ 3992278 w 9560689"/>
                  <a:gd name="connsiteY42" fmla="*/ 256870 h 300942"/>
                  <a:gd name="connsiteX43" fmla="*/ 3885878 w 9560689"/>
                  <a:gd name="connsiteY43" fmla="*/ 300942 h 300942"/>
                  <a:gd name="connsiteX44" fmla="*/ 3191397 w 9560689"/>
                  <a:gd name="connsiteY44" fmla="*/ 300942 h 300942"/>
                  <a:gd name="connsiteX45" fmla="*/ 3084998 w 9560689"/>
                  <a:gd name="connsiteY45" fmla="*/ 256870 h 300942"/>
                  <a:gd name="connsiteX46" fmla="*/ 3059436 w 9560689"/>
                  <a:gd name="connsiteY46" fmla="*/ 218956 h 300942"/>
                  <a:gd name="connsiteX47" fmla="*/ 1636672 w 9560689"/>
                  <a:gd name="connsiteY47" fmla="*/ 218955 h 300942"/>
                  <a:gd name="connsiteX48" fmla="*/ 1611109 w 9560689"/>
                  <a:gd name="connsiteY48" fmla="*/ 256870 h 300942"/>
                  <a:gd name="connsiteX49" fmla="*/ 1504709 w 9560689"/>
                  <a:gd name="connsiteY49" fmla="*/ 300942 h 300942"/>
                  <a:gd name="connsiteX50" fmla="*/ 810229 w 9560689"/>
                  <a:gd name="connsiteY50" fmla="*/ 300942 h 300942"/>
                  <a:gd name="connsiteX51" fmla="*/ 703829 w 9560689"/>
                  <a:gd name="connsiteY51" fmla="*/ 256870 h 300942"/>
                  <a:gd name="connsiteX52" fmla="*/ 678266 w 9560689"/>
                  <a:gd name="connsiteY52" fmla="*/ 218955 h 300942"/>
                  <a:gd name="connsiteX53" fmla="*/ 75236 w 9560689"/>
                  <a:gd name="connsiteY53" fmla="*/ 218955 h 300942"/>
                  <a:gd name="connsiteX54" fmla="*/ 5912 w 9560689"/>
                  <a:gd name="connsiteY54" fmla="*/ 173005 h 300942"/>
                  <a:gd name="connsiteX55" fmla="*/ 0 w 9560689"/>
                  <a:gd name="connsiteY55" fmla="*/ 143720 h 300942"/>
                  <a:gd name="connsiteX56" fmla="*/ 5912 w 9560689"/>
                  <a:gd name="connsiteY56" fmla="*/ 114435 h 300942"/>
                  <a:gd name="connsiteX57" fmla="*/ 75236 w 9560689"/>
                  <a:gd name="connsiteY57" fmla="*/ 68484 h 300942"/>
                  <a:gd name="connsiteX58" fmla="*/ 687370 w 9560689"/>
                  <a:gd name="connsiteY58" fmla="*/ 68484 h 300942"/>
                  <a:gd name="connsiteX59" fmla="*/ 703829 w 9560689"/>
                  <a:gd name="connsiteY59" fmla="*/ 44072 h 300942"/>
                  <a:gd name="connsiteX60" fmla="*/ 810229 w 9560689"/>
                  <a:gd name="connsiteY60" fmla="*/ 0 h 30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9560689" h="300942">
                    <a:moveTo>
                      <a:pt x="0" y="143719"/>
                    </a:moveTo>
                    <a:lnTo>
                      <a:pt x="0" y="143720"/>
                    </a:lnTo>
                    <a:lnTo>
                      <a:pt x="0" y="143720"/>
                    </a:lnTo>
                    <a:close/>
                    <a:moveTo>
                      <a:pt x="810229" y="0"/>
                    </a:moveTo>
                    <a:lnTo>
                      <a:pt x="1504709" y="0"/>
                    </a:lnTo>
                    <a:cubicBezTo>
                      <a:pt x="1546261" y="0"/>
                      <a:pt x="1583879" y="16842"/>
                      <a:pt x="1611109" y="44072"/>
                    </a:cubicBezTo>
                    <a:lnTo>
                      <a:pt x="1627568" y="68484"/>
                    </a:lnTo>
                    <a:lnTo>
                      <a:pt x="3068539" y="68484"/>
                    </a:lnTo>
                    <a:lnTo>
                      <a:pt x="3084998" y="44072"/>
                    </a:lnTo>
                    <a:cubicBezTo>
                      <a:pt x="3112228" y="16842"/>
                      <a:pt x="3149846" y="0"/>
                      <a:pt x="3191397" y="0"/>
                    </a:cubicBezTo>
                    <a:lnTo>
                      <a:pt x="3885878" y="0"/>
                    </a:lnTo>
                    <a:cubicBezTo>
                      <a:pt x="3927430" y="0"/>
                      <a:pt x="3965048" y="16842"/>
                      <a:pt x="3992278" y="44072"/>
                    </a:cubicBezTo>
                    <a:lnTo>
                      <a:pt x="4008737" y="68484"/>
                    </a:lnTo>
                    <a:lnTo>
                      <a:pt x="5449708" y="68484"/>
                    </a:lnTo>
                    <a:lnTo>
                      <a:pt x="5466167" y="44072"/>
                    </a:lnTo>
                    <a:cubicBezTo>
                      <a:pt x="5493397" y="16842"/>
                      <a:pt x="5531015" y="0"/>
                      <a:pt x="5572566" y="0"/>
                    </a:cubicBezTo>
                    <a:lnTo>
                      <a:pt x="6267047" y="0"/>
                    </a:lnTo>
                    <a:cubicBezTo>
                      <a:pt x="6308599" y="0"/>
                      <a:pt x="6346216" y="16842"/>
                      <a:pt x="6373446" y="44072"/>
                    </a:cubicBezTo>
                    <a:lnTo>
                      <a:pt x="6389905" y="68484"/>
                    </a:lnTo>
                    <a:lnTo>
                      <a:pt x="7830878" y="68484"/>
                    </a:lnTo>
                    <a:lnTo>
                      <a:pt x="7847337" y="44072"/>
                    </a:lnTo>
                    <a:cubicBezTo>
                      <a:pt x="7874567" y="16842"/>
                      <a:pt x="7912184" y="0"/>
                      <a:pt x="7953736" y="0"/>
                    </a:cubicBezTo>
                    <a:lnTo>
                      <a:pt x="8648217" y="0"/>
                    </a:lnTo>
                    <a:cubicBezTo>
                      <a:pt x="8689768" y="0"/>
                      <a:pt x="8727386" y="16842"/>
                      <a:pt x="8754616" y="44072"/>
                    </a:cubicBezTo>
                    <a:lnTo>
                      <a:pt x="8771075" y="68484"/>
                    </a:lnTo>
                    <a:lnTo>
                      <a:pt x="9485453" y="68484"/>
                    </a:lnTo>
                    <a:cubicBezTo>
                      <a:pt x="9527005" y="68484"/>
                      <a:pt x="9560689" y="102168"/>
                      <a:pt x="9560689" y="143720"/>
                    </a:cubicBezTo>
                    <a:lnTo>
                      <a:pt x="9560688" y="143720"/>
                    </a:lnTo>
                    <a:cubicBezTo>
                      <a:pt x="9560688" y="185272"/>
                      <a:pt x="9527004" y="218956"/>
                      <a:pt x="9485452" y="218956"/>
                    </a:cubicBezTo>
                    <a:lnTo>
                      <a:pt x="8780179" y="218956"/>
                    </a:lnTo>
                    <a:lnTo>
                      <a:pt x="8754616" y="256870"/>
                    </a:lnTo>
                    <a:cubicBezTo>
                      <a:pt x="8727386" y="284100"/>
                      <a:pt x="8689768" y="300942"/>
                      <a:pt x="8648217" y="300942"/>
                    </a:cubicBezTo>
                    <a:lnTo>
                      <a:pt x="7953736" y="300942"/>
                    </a:lnTo>
                    <a:cubicBezTo>
                      <a:pt x="7912184" y="300942"/>
                      <a:pt x="7874567" y="284100"/>
                      <a:pt x="7847337" y="256870"/>
                    </a:cubicBezTo>
                    <a:lnTo>
                      <a:pt x="7821774" y="218956"/>
                    </a:lnTo>
                    <a:lnTo>
                      <a:pt x="6399009" y="218956"/>
                    </a:lnTo>
                    <a:lnTo>
                      <a:pt x="6373446" y="256870"/>
                    </a:lnTo>
                    <a:cubicBezTo>
                      <a:pt x="6346216" y="284100"/>
                      <a:pt x="6308599" y="300942"/>
                      <a:pt x="6267047" y="300942"/>
                    </a:cubicBezTo>
                    <a:lnTo>
                      <a:pt x="5572566" y="300942"/>
                    </a:lnTo>
                    <a:cubicBezTo>
                      <a:pt x="5531015" y="300942"/>
                      <a:pt x="5493397" y="284100"/>
                      <a:pt x="5466167" y="256870"/>
                    </a:cubicBezTo>
                    <a:lnTo>
                      <a:pt x="5440605" y="218956"/>
                    </a:lnTo>
                    <a:lnTo>
                      <a:pt x="4017840" y="218956"/>
                    </a:lnTo>
                    <a:lnTo>
                      <a:pt x="3992278" y="256870"/>
                    </a:lnTo>
                    <a:cubicBezTo>
                      <a:pt x="3965048" y="284100"/>
                      <a:pt x="3927430" y="300942"/>
                      <a:pt x="3885878" y="300942"/>
                    </a:cubicBezTo>
                    <a:lnTo>
                      <a:pt x="3191397" y="300942"/>
                    </a:lnTo>
                    <a:cubicBezTo>
                      <a:pt x="3149846" y="300942"/>
                      <a:pt x="3112228" y="284100"/>
                      <a:pt x="3084998" y="256870"/>
                    </a:cubicBezTo>
                    <a:lnTo>
                      <a:pt x="3059436" y="218956"/>
                    </a:lnTo>
                    <a:lnTo>
                      <a:pt x="1636672" y="218955"/>
                    </a:lnTo>
                    <a:lnTo>
                      <a:pt x="1611109" y="256870"/>
                    </a:lnTo>
                    <a:cubicBezTo>
                      <a:pt x="1583879" y="284100"/>
                      <a:pt x="1546261" y="300942"/>
                      <a:pt x="1504709" y="300942"/>
                    </a:cubicBezTo>
                    <a:lnTo>
                      <a:pt x="810229" y="300942"/>
                    </a:lnTo>
                    <a:cubicBezTo>
                      <a:pt x="768677" y="300942"/>
                      <a:pt x="731059" y="284100"/>
                      <a:pt x="703829" y="256870"/>
                    </a:cubicBezTo>
                    <a:lnTo>
                      <a:pt x="678266" y="218955"/>
                    </a:lnTo>
                    <a:lnTo>
                      <a:pt x="75236" y="218955"/>
                    </a:lnTo>
                    <a:cubicBezTo>
                      <a:pt x="44072" y="218955"/>
                      <a:pt x="17334" y="200008"/>
                      <a:pt x="5912" y="173005"/>
                    </a:cubicBezTo>
                    <a:lnTo>
                      <a:pt x="0" y="143720"/>
                    </a:lnTo>
                    <a:lnTo>
                      <a:pt x="5912" y="114435"/>
                    </a:lnTo>
                    <a:cubicBezTo>
                      <a:pt x="17334" y="87432"/>
                      <a:pt x="44072" y="68484"/>
                      <a:pt x="75236" y="68484"/>
                    </a:cubicBezTo>
                    <a:lnTo>
                      <a:pt x="687370" y="68484"/>
                    </a:lnTo>
                    <a:lnTo>
                      <a:pt x="703829" y="44072"/>
                    </a:lnTo>
                    <a:cubicBezTo>
                      <a:pt x="731059" y="16842"/>
                      <a:pt x="768677" y="0"/>
                      <a:pt x="810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2329704" y="4631869"/>
                <a:ext cx="8808334" cy="1516285"/>
              </a:xfrm>
              <a:custGeom>
                <a:avLst/>
                <a:gdLst>
                  <a:gd name="connsiteX0" fmla="*/ 69450 w 8808334"/>
                  <a:gd name="connsiteY0" fmla="*/ 0 h 1516285"/>
                  <a:gd name="connsiteX1" fmla="*/ 138897 w 8808334"/>
                  <a:gd name="connsiteY1" fmla="*/ 69448 h 1516285"/>
                  <a:gd name="connsiteX2" fmla="*/ 138897 w 8808334"/>
                  <a:gd name="connsiteY2" fmla="*/ 833376 h 1516285"/>
                  <a:gd name="connsiteX3" fmla="*/ 665744 w 8808334"/>
                  <a:gd name="connsiteY3" fmla="*/ 833376 h 1516285"/>
                  <a:gd name="connsiteX4" fmla="*/ 665744 w 8808334"/>
                  <a:gd name="connsiteY4" fmla="*/ 803732 h 1516285"/>
                  <a:gd name="connsiteX5" fmla="*/ 709538 w 8808334"/>
                  <a:gd name="connsiteY5" fmla="*/ 759938 h 1516285"/>
                  <a:gd name="connsiteX6" fmla="*/ 1557371 w 8808334"/>
                  <a:gd name="connsiteY6" fmla="*/ 759938 h 1516285"/>
                  <a:gd name="connsiteX7" fmla="*/ 1601165 w 8808334"/>
                  <a:gd name="connsiteY7" fmla="*/ 803732 h 1516285"/>
                  <a:gd name="connsiteX8" fmla="*/ 1601165 w 8808334"/>
                  <a:gd name="connsiteY8" fmla="*/ 833376 h 1516285"/>
                  <a:gd name="connsiteX9" fmla="*/ 2478913 w 8808334"/>
                  <a:gd name="connsiteY9" fmla="*/ 833376 h 1516285"/>
                  <a:gd name="connsiteX10" fmla="*/ 2478913 w 8808334"/>
                  <a:gd name="connsiteY10" fmla="*/ 122496 h 1516285"/>
                  <a:gd name="connsiteX11" fmla="*/ 2541608 w 8808334"/>
                  <a:gd name="connsiteY11" fmla="*/ 59801 h 1516285"/>
                  <a:gd name="connsiteX12" fmla="*/ 2604303 w 8808334"/>
                  <a:gd name="connsiteY12" fmla="*/ 122496 h 1516285"/>
                  <a:gd name="connsiteX13" fmla="*/ 2604303 w 8808334"/>
                  <a:gd name="connsiteY13" fmla="*/ 499640 h 1516285"/>
                  <a:gd name="connsiteX14" fmla="*/ 4980973 w 8808334"/>
                  <a:gd name="connsiteY14" fmla="*/ 499640 h 1516285"/>
                  <a:gd name="connsiteX15" fmla="*/ 4980973 w 8808334"/>
                  <a:gd name="connsiteY15" fmla="*/ 123462 h 1516285"/>
                  <a:gd name="connsiteX16" fmla="*/ 5042704 w 8808334"/>
                  <a:gd name="connsiteY16" fmla="*/ 61731 h 1516285"/>
                  <a:gd name="connsiteX17" fmla="*/ 5104435 w 8808334"/>
                  <a:gd name="connsiteY17" fmla="*/ 123462 h 1516285"/>
                  <a:gd name="connsiteX18" fmla="*/ 5104435 w 8808334"/>
                  <a:gd name="connsiteY18" fmla="*/ 563302 h 1516285"/>
                  <a:gd name="connsiteX19" fmla="*/ 5042704 w 8808334"/>
                  <a:gd name="connsiteY19" fmla="*/ 625033 h 1516285"/>
                  <a:gd name="connsiteX20" fmla="*/ 5022637 w 8808334"/>
                  <a:gd name="connsiteY20" fmla="*/ 620981 h 1516285"/>
                  <a:gd name="connsiteX21" fmla="*/ 5021185 w 8808334"/>
                  <a:gd name="connsiteY21" fmla="*/ 621961 h 1516285"/>
                  <a:gd name="connsiteX22" fmla="*/ 4996404 w 8808334"/>
                  <a:gd name="connsiteY22" fmla="*/ 626964 h 1516285"/>
                  <a:gd name="connsiteX23" fmla="*/ 4109012 w 8808334"/>
                  <a:gd name="connsiteY23" fmla="*/ 626963 h 1516285"/>
                  <a:gd name="connsiteX24" fmla="*/ 4109011 w 8808334"/>
                  <a:gd name="connsiteY24" fmla="*/ 1402466 h 1516285"/>
                  <a:gd name="connsiteX25" fmla="*/ 7451175 w 8808334"/>
                  <a:gd name="connsiteY25" fmla="*/ 1402466 h 1516285"/>
                  <a:gd name="connsiteX26" fmla="*/ 7446381 w 8808334"/>
                  <a:gd name="connsiteY26" fmla="*/ 1390892 h 1516285"/>
                  <a:gd name="connsiteX27" fmla="*/ 7446381 w 8808334"/>
                  <a:gd name="connsiteY27" fmla="*/ 1033206 h 1516285"/>
                  <a:gd name="connsiteX28" fmla="*/ 7420393 w 8808334"/>
                  <a:gd name="connsiteY28" fmla="*/ 1033206 h 1516285"/>
                  <a:gd name="connsiteX29" fmla="*/ 7371344 w 8808334"/>
                  <a:gd name="connsiteY29" fmla="*/ 984157 h 1516285"/>
                  <a:gd name="connsiteX30" fmla="*/ 7371344 w 8808334"/>
                  <a:gd name="connsiteY30" fmla="*/ 451634 h 1516285"/>
                  <a:gd name="connsiteX31" fmla="*/ 7420393 w 8808334"/>
                  <a:gd name="connsiteY31" fmla="*/ 402585 h 1516285"/>
                  <a:gd name="connsiteX32" fmla="*/ 7446381 w 8808334"/>
                  <a:gd name="connsiteY32" fmla="*/ 402585 h 1516285"/>
                  <a:gd name="connsiteX33" fmla="*/ 7446381 w 8808334"/>
                  <a:gd name="connsiteY33" fmla="*/ 94524 h 1516285"/>
                  <a:gd name="connsiteX34" fmla="*/ 7513899 w 8808334"/>
                  <a:gd name="connsiteY34" fmla="*/ 27006 h 1516285"/>
                  <a:gd name="connsiteX35" fmla="*/ 7581417 w 8808334"/>
                  <a:gd name="connsiteY35" fmla="*/ 94524 h 1516285"/>
                  <a:gd name="connsiteX36" fmla="*/ 7581417 w 8808334"/>
                  <a:gd name="connsiteY36" fmla="*/ 402585 h 1516285"/>
                  <a:gd name="connsiteX37" fmla="*/ 7616585 w 8808334"/>
                  <a:gd name="connsiteY37" fmla="*/ 402585 h 1516285"/>
                  <a:gd name="connsiteX38" fmla="*/ 7665634 w 8808334"/>
                  <a:gd name="connsiteY38" fmla="*/ 451634 h 1516285"/>
                  <a:gd name="connsiteX39" fmla="*/ 7665634 w 8808334"/>
                  <a:gd name="connsiteY39" fmla="*/ 984157 h 1516285"/>
                  <a:gd name="connsiteX40" fmla="*/ 7616585 w 8808334"/>
                  <a:gd name="connsiteY40" fmla="*/ 1033206 h 1516285"/>
                  <a:gd name="connsiteX41" fmla="*/ 7581416 w 8808334"/>
                  <a:gd name="connsiteY41" fmla="*/ 1033206 h 1516285"/>
                  <a:gd name="connsiteX42" fmla="*/ 7581416 w 8808334"/>
                  <a:gd name="connsiteY42" fmla="*/ 1390893 h 1516285"/>
                  <a:gd name="connsiteX43" fmla="*/ 7576622 w 8808334"/>
                  <a:gd name="connsiteY43" fmla="*/ 1402466 h 1516285"/>
                  <a:gd name="connsiteX44" fmla="*/ 8751425 w 8808334"/>
                  <a:gd name="connsiteY44" fmla="*/ 1402466 h 1516285"/>
                  <a:gd name="connsiteX45" fmla="*/ 8808334 w 8808334"/>
                  <a:gd name="connsiteY45" fmla="*/ 1459375 h 1516285"/>
                  <a:gd name="connsiteX46" fmla="*/ 8751425 w 8808334"/>
                  <a:gd name="connsiteY46" fmla="*/ 1516284 h 1516285"/>
                  <a:gd name="connsiteX47" fmla="*/ 4041498 w 8808334"/>
                  <a:gd name="connsiteY47" fmla="*/ 1516284 h 1516285"/>
                  <a:gd name="connsiteX48" fmla="*/ 4041493 w 8808334"/>
                  <a:gd name="connsiteY48" fmla="*/ 1516285 h 1516285"/>
                  <a:gd name="connsiteX49" fmla="*/ 4041494 w 8808334"/>
                  <a:gd name="connsiteY49" fmla="*/ 1516284 h 1516285"/>
                  <a:gd name="connsiteX50" fmla="*/ 4028954 w 8808334"/>
                  <a:gd name="connsiteY50" fmla="*/ 1516284 h 1516285"/>
                  <a:gd name="connsiteX51" fmla="*/ 3972045 w 8808334"/>
                  <a:gd name="connsiteY51" fmla="*/ 1459375 h 1516285"/>
                  <a:gd name="connsiteX52" fmla="*/ 3975208 w 8808334"/>
                  <a:gd name="connsiteY52" fmla="*/ 1451740 h 1516285"/>
                  <a:gd name="connsiteX53" fmla="*/ 3973976 w 8808334"/>
                  <a:gd name="connsiteY53" fmla="*/ 1448766 h 1516285"/>
                  <a:gd name="connsiteX54" fmla="*/ 3973976 w 8808334"/>
                  <a:gd name="connsiteY54" fmla="*/ 626963 h 1516285"/>
                  <a:gd name="connsiteX55" fmla="*/ 2604303 w 8808334"/>
                  <a:gd name="connsiteY55" fmla="*/ 626963 h 1516285"/>
                  <a:gd name="connsiteX56" fmla="*/ 2604303 w 8808334"/>
                  <a:gd name="connsiteY56" fmla="*/ 1279967 h 1516285"/>
                  <a:gd name="connsiteX57" fmla="*/ 2541608 w 8808334"/>
                  <a:gd name="connsiteY57" fmla="*/ 1342662 h 1516285"/>
                  <a:gd name="connsiteX58" fmla="*/ 2478913 w 8808334"/>
                  <a:gd name="connsiteY58" fmla="*/ 1279967 h 1516285"/>
                  <a:gd name="connsiteX59" fmla="*/ 2478913 w 8808334"/>
                  <a:gd name="connsiteY59" fmla="*/ 960700 h 1516285"/>
                  <a:gd name="connsiteX60" fmla="*/ 1601165 w 8808334"/>
                  <a:gd name="connsiteY60" fmla="*/ 960700 h 1516285"/>
                  <a:gd name="connsiteX61" fmla="*/ 1601165 w 8808334"/>
                  <a:gd name="connsiteY61" fmla="*/ 978903 h 1516285"/>
                  <a:gd name="connsiteX62" fmla="*/ 1557371 w 8808334"/>
                  <a:gd name="connsiteY62" fmla="*/ 1022697 h 1516285"/>
                  <a:gd name="connsiteX63" fmla="*/ 709538 w 8808334"/>
                  <a:gd name="connsiteY63" fmla="*/ 1022697 h 1516285"/>
                  <a:gd name="connsiteX64" fmla="*/ 665744 w 8808334"/>
                  <a:gd name="connsiteY64" fmla="*/ 978903 h 1516285"/>
                  <a:gd name="connsiteX65" fmla="*/ 665744 w 8808334"/>
                  <a:gd name="connsiteY65" fmla="*/ 960700 h 1516285"/>
                  <a:gd name="connsiteX66" fmla="*/ 63663 w 8808334"/>
                  <a:gd name="connsiteY66" fmla="*/ 960699 h 1516285"/>
                  <a:gd name="connsiteX67" fmla="*/ 18646 w 8808334"/>
                  <a:gd name="connsiteY67" fmla="*/ 942053 h 1516285"/>
                  <a:gd name="connsiteX68" fmla="*/ 0 w 8808334"/>
                  <a:gd name="connsiteY68" fmla="*/ 897037 h 1516285"/>
                  <a:gd name="connsiteX69" fmla="*/ 10789 w 8808334"/>
                  <a:gd name="connsiteY69" fmla="*/ 870993 h 1516285"/>
                  <a:gd name="connsiteX70" fmla="*/ 2 w 8808334"/>
                  <a:gd name="connsiteY70" fmla="*/ 844952 h 1516285"/>
                  <a:gd name="connsiteX71" fmla="*/ 2 w 8808334"/>
                  <a:gd name="connsiteY71" fmla="*/ 69448 h 1516285"/>
                  <a:gd name="connsiteX72" fmla="*/ 69450 w 8808334"/>
                  <a:gd name="connsiteY72" fmla="*/ 0 h 1516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8808334" h="1516285">
                    <a:moveTo>
                      <a:pt x="69450" y="0"/>
                    </a:moveTo>
                    <a:cubicBezTo>
                      <a:pt x="107804" y="0"/>
                      <a:pt x="138897" y="31093"/>
                      <a:pt x="138897" y="69448"/>
                    </a:cubicBezTo>
                    <a:lnTo>
                      <a:pt x="138897" y="833376"/>
                    </a:lnTo>
                    <a:lnTo>
                      <a:pt x="665744" y="833376"/>
                    </a:lnTo>
                    <a:lnTo>
                      <a:pt x="665744" y="803732"/>
                    </a:lnTo>
                    <a:cubicBezTo>
                      <a:pt x="665744" y="779545"/>
                      <a:pt x="685351" y="759938"/>
                      <a:pt x="709538" y="759938"/>
                    </a:cubicBezTo>
                    <a:lnTo>
                      <a:pt x="1557371" y="759938"/>
                    </a:lnTo>
                    <a:cubicBezTo>
                      <a:pt x="1581558" y="759938"/>
                      <a:pt x="1601165" y="779545"/>
                      <a:pt x="1601165" y="803732"/>
                    </a:cubicBezTo>
                    <a:lnTo>
                      <a:pt x="1601165" y="833376"/>
                    </a:lnTo>
                    <a:lnTo>
                      <a:pt x="2478913" y="833376"/>
                    </a:lnTo>
                    <a:lnTo>
                      <a:pt x="2478913" y="122496"/>
                    </a:lnTo>
                    <a:cubicBezTo>
                      <a:pt x="2478913" y="87871"/>
                      <a:pt x="2506983" y="59801"/>
                      <a:pt x="2541608" y="59801"/>
                    </a:cubicBezTo>
                    <a:cubicBezTo>
                      <a:pt x="2576233" y="59801"/>
                      <a:pt x="2604303" y="87871"/>
                      <a:pt x="2604303" y="122496"/>
                    </a:cubicBezTo>
                    <a:lnTo>
                      <a:pt x="2604303" y="499640"/>
                    </a:lnTo>
                    <a:lnTo>
                      <a:pt x="4980973" y="499640"/>
                    </a:lnTo>
                    <a:lnTo>
                      <a:pt x="4980973" y="123462"/>
                    </a:lnTo>
                    <a:cubicBezTo>
                      <a:pt x="4980973" y="89369"/>
                      <a:pt x="5008611" y="61731"/>
                      <a:pt x="5042704" y="61731"/>
                    </a:cubicBezTo>
                    <a:cubicBezTo>
                      <a:pt x="5076797" y="61731"/>
                      <a:pt x="5104435" y="89369"/>
                      <a:pt x="5104435" y="123462"/>
                    </a:cubicBezTo>
                    <a:lnTo>
                      <a:pt x="5104435" y="563302"/>
                    </a:lnTo>
                    <a:cubicBezTo>
                      <a:pt x="5104435" y="597395"/>
                      <a:pt x="5076797" y="625033"/>
                      <a:pt x="5042704" y="625033"/>
                    </a:cubicBezTo>
                    <a:lnTo>
                      <a:pt x="5022637" y="620981"/>
                    </a:lnTo>
                    <a:lnTo>
                      <a:pt x="5021185" y="621961"/>
                    </a:lnTo>
                    <a:cubicBezTo>
                      <a:pt x="5013568" y="625182"/>
                      <a:pt x="5005194" y="626964"/>
                      <a:pt x="4996404" y="626964"/>
                    </a:cubicBezTo>
                    <a:lnTo>
                      <a:pt x="4109012" y="626963"/>
                    </a:lnTo>
                    <a:lnTo>
                      <a:pt x="4109011" y="1402466"/>
                    </a:lnTo>
                    <a:lnTo>
                      <a:pt x="7451175" y="1402466"/>
                    </a:lnTo>
                    <a:lnTo>
                      <a:pt x="7446381" y="1390892"/>
                    </a:lnTo>
                    <a:lnTo>
                      <a:pt x="7446381" y="1033206"/>
                    </a:lnTo>
                    <a:lnTo>
                      <a:pt x="7420393" y="1033206"/>
                    </a:lnTo>
                    <a:cubicBezTo>
                      <a:pt x="7393304" y="1033206"/>
                      <a:pt x="7371344" y="1011246"/>
                      <a:pt x="7371344" y="984157"/>
                    </a:cubicBezTo>
                    <a:lnTo>
                      <a:pt x="7371344" y="451634"/>
                    </a:lnTo>
                    <a:cubicBezTo>
                      <a:pt x="7371344" y="424545"/>
                      <a:pt x="7393304" y="402585"/>
                      <a:pt x="7420393" y="402585"/>
                    </a:cubicBezTo>
                    <a:lnTo>
                      <a:pt x="7446381" y="402585"/>
                    </a:lnTo>
                    <a:lnTo>
                      <a:pt x="7446381" y="94524"/>
                    </a:lnTo>
                    <a:cubicBezTo>
                      <a:pt x="7446381" y="57235"/>
                      <a:pt x="7476610" y="27006"/>
                      <a:pt x="7513899" y="27006"/>
                    </a:cubicBezTo>
                    <a:cubicBezTo>
                      <a:pt x="7551188" y="27006"/>
                      <a:pt x="7581417" y="57235"/>
                      <a:pt x="7581417" y="94524"/>
                    </a:cubicBezTo>
                    <a:lnTo>
                      <a:pt x="7581417" y="402585"/>
                    </a:lnTo>
                    <a:lnTo>
                      <a:pt x="7616585" y="402585"/>
                    </a:lnTo>
                    <a:cubicBezTo>
                      <a:pt x="7643674" y="402585"/>
                      <a:pt x="7665634" y="424545"/>
                      <a:pt x="7665634" y="451634"/>
                    </a:cubicBezTo>
                    <a:lnTo>
                      <a:pt x="7665634" y="984157"/>
                    </a:lnTo>
                    <a:cubicBezTo>
                      <a:pt x="7665634" y="1011246"/>
                      <a:pt x="7643674" y="1033206"/>
                      <a:pt x="7616585" y="1033206"/>
                    </a:cubicBezTo>
                    <a:lnTo>
                      <a:pt x="7581416" y="1033206"/>
                    </a:lnTo>
                    <a:lnTo>
                      <a:pt x="7581416" y="1390893"/>
                    </a:lnTo>
                    <a:lnTo>
                      <a:pt x="7576622" y="1402466"/>
                    </a:lnTo>
                    <a:lnTo>
                      <a:pt x="8751425" y="1402466"/>
                    </a:lnTo>
                    <a:cubicBezTo>
                      <a:pt x="8782855" y="1402466"/>
                      <a:pt x="8808334" y="1427945"/>
                      <a:pt x="8808334" y="1459375"/>
                    </a:cubicBezTo>
                    <a:cubicBezTo>
                      <a:pt x="8808334" y="1490805"/>
                      <a:pt x="8782855" y="1516284"/>
                      <a:pt x="8751425" y="1516284"/>
                    </a:cubicBezTo>
                    <a:lnTo>
                      <a:pt x="4041498" y="1516284"/>
                    </a:lnTo>
                    <a:lnTo>
                      <a:pt x="4041493" y="1516285"/>
                    </a:lnTo>
                    <a:lnTo>
                      <a:pt x="4041494" y="1516284"/>
                    </a:lnTo>
                    <a:lnTo>
                      <a:pt x="4028954" y="1516284"/>
                    </a:lnTo>
                    <a:cubicBezTo>
                      <a:pt x="3997524" y="1516284"/>
                      <a:pt x="3972045" y="1490805"/>
                      <a:pt x="3972045" y="1459375"/>
                    </a:cubicBezTo>
                    <a:lnTo>
                      <a:pt x="3975208" y="1451740"/>
                    </a:lnTo>
                    <a:lnTo>
                      <a:pt x="3973976" y="1448766"/>
                    </a:lnTo>
                    <a:lnTo>
                      <a:pt x="3973976" y="626963"/>
                    </a:lnTo>
                    <a:lnTo>
                      <a:pt x="2604303" y="626963"/>
                    </a:lnTo>
                    <a:lnTo>
                      <a:pt x="2604303" y="1279967"/>
                    </a:lnTo>
                    <a:cubicBezTo>
                      <a:pt x="2604303" y="1314592"/>
                      <a:pt x="2576233" y="1342662"/>
                      <a:pt x="2541608" y="1342662"/>
                    </a:cubicBezTo>
                    <a:cubicBezTo>
                      <a:pt x="2506983" y="1342662"/>
                      <a:pt x="2478913" y="1314592"/>
                      <a:pt x="2478913" y="1279967"/>
                    </a:cubicBezTo>
                    <a:lnTo>
                      <a:pt x="2478913" y="960700"/>
                    </a:lnTo>
                    <a:lnTo>
                      <a:pt x="1601165" y="960700"/>
                    </a:lnTo>
                    <a:lnTo>
                      <a:pt x="1601165" y="978903"/>
                    </a:lnTo>
                    <a:cubicBezTo>
                      <a:pt x="1601165" y="1003090"/>
                      <a:pt x="1581558" y="1022697"/>
                      <a:pt x="1557371" y="1022697"/>
                    </a:cubicBezTo>
                    <a:lnTo>
                      <a:pt x="709538" y="1022697"/>
                    </a:lnTo>
                    <a:cubicBezTo>
                      <a:pt x="685351" y="1022697"/>
                      <a:pt x="665744" y="1003090"/>
                      <a:pt x="665744" y="978903"/>
                    </a:cubicBezTo>
                    <a:lnTo>
                      <a:pt x="665744" y="960700"/>
                    </a:lnTo>
                    <a:lnTo>
                      <a:pt x="63663" y="960699"/>
                    </a:lnTo>
                    <a:cubicBezTo>
                      <a:pt x="46082" y="960699"/>
                      <a:pt x="30167" y="953573"/>
                      <a:pt x="18646" y="942053"/>
                    </a:cubicBezTo>
                    <a:lnTo>
                      <a:pt x="0" y="897037"/>
                    </a:lnTo>
                    <a:lnTo>
                      <a:pt x="10789" y="870993"/>
                    </a:lnTo>
                    <a:lnTo>
                      <a:pt x="2" y="844952"/>
                    </a:lnTo>
                    <a:lnTo>
                      <a:pt x="2" y="69448"/>
                    </a:lnTo>
                    <a:cubicBezTo>
                      <a:pt x="2" y="31093"/>
                      <a:pt x="31095" y="0"/>
                      <a:pt x="694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6251896" y="5846669"/>
                <a:ext cx="428770" cy="324712"/>
              </a:xfrm>
              <a:custGeom>
                <a:avLst/>
                <a:gdLst>
                  <a:gd name="connsiteX0" fmla="*/ 3148 w 420832"/>
                  <a:gd name="connsiteY0" fmla="*/ 0 h 316923"/>
                  <a:gd name="connsiteX1" fmla="*/ 248716 w 420832"/>
                  <a:gd name="connsiteY1" fmla="*/ 0 h 316923"/>
                  <a:gd name="connsiteX2" fmla="*/ 256534 w 420832"/>
                  <a:gd name="connsiteY2" fmla="*/ 38725 h 316923"/>
                  <a:gd name="connsiteX3" fmla="*/ 381002 w 420832"/>
                  <a:gd name="connsiteY3" fmla="*/ 121228 h 316923"/>
                  <a:gd name="connsiteX4" fmla="*/ 420832 w 420832"/>
                  <a:gd name="connsiteY4" fmla="*/ 121228 h 316923"/>
                  <a:gd name="connsiteX5" fmla="*/ 420832 w 420832"/>
                  <a:gd name="connsiteY5" fmla="*/ 314825 h 316923"/>
                  <a:gd name="connsiteX6" fmla="*/ 410439 w 420832"/>
                  <a:gd name="connsiteY6" fmla="*/ 316923 h 316923"/>
                  <a:gd name="connsiteX7" fmla="*/ 135084 w 420832"/>
                  <a:gd name="connsiteY7" fmla="*/ 316923 h 316923"/>
                  <a:gd name="connsiteX8" fmla="*/ 0 w 420832"/>
                  <a:gd name="connsiteY8" fmla="*/ 181839 h 316923"/>
                  <a:gd name="connsiteX9" fmla="*/ 0 w 420832"/>
                  <a:gd name="connsiteY9" fmla="*/ 15589 h 316923"/>
                  <a:gd name="connsiteX0" fmla="*/ 3148 w 420832"/>
                  <a:gd name="connsiteY0" fmla="*/ 4119 h 321042"/>
                  <a:gd name="connsiteX1" fmla="*/ 207527 w 420832"/>
                  <a:gd name="connsiteY1" fmla="*/ 0 h 321042"/>
                  <a:gd name="connsiteX2" fmla="*/ 256534 w 420832"/>
                  <a:gd name="connsiteY2" fmla="*/ 42844 h 321042"/>
                  <a:gd name="connsiteX3" fmla="*/ 381002 w 420832"/>
                  <a:gd name="connsiteY3" fmla="*/ 125347 h 321042"/>
                  <a:gd name="connsiteX4" fmla="*/ 420832 w 420832"/>
                  <a:gd name="connsiteY4" fmla="*/ 125347 h 321042"/>
                  <a:gd name="connsiteX5" fmla="*/ 420832 w 420832"/>
                  <a:gd name="connsiteY5" fmla="*/ 318944 h 321042"/>
                  <a:gd name="connsiteX6" fmla="*/ 410439 w 420832"/>
                  <a:gd name="connsiteY6" fmla="*/ 321042 h 321042"/>
                  <a:gd name="connsiteX7" fmla="*/ 135084 w 420832"/>
                  <a:gd name="connsiteY7" fmla="*/ 321042 h 321042"/>
                  <a:gd name="connsiteX8" fmla="*/ 0 w 420832"/>
                  <a:gd name="connsiteY8" fmla="*/ 185958 h 321042"/>
                  <a:gd name="connsiteX9" fmla="*/ 0 w 420832"/>
                  <a:gd name="connsiteY9" fmla="*/ 19708 h 321042"/>
                  <a:gd name="connsiteX10" fmla="*/ 3148 w 420832"/>
                  <a:gd name="connsiteY10" fmla="*/ 4119 h 321042"/>
                  <a:gd name="connsiteX0" fmla="*/ 3148 w 420832"/>
                  <a:gd name="connsiteY0" fmla="*/ 4119 h 321042"/>
                  <a:gd name="connsiteX1" fmla="*/ 207527 w 420832"/>
                  <a:gd name="connsiteY1" fmla="*/ 0 h 321042"/>
                  <a:gd name="connsiteX2" fmla="*/ 256534 w 420832"/>
                  <a:gd name="connsiteY2" fmla="*/ 42844 h 321042"/>
                  <a:gd name="connsiteX3" fmla="*/ 381002 w 420832"/>
                  <a:gd name="connsiteY3" fmla="*/ 125347 h 321042"/>
                  <a:gd name="connsiteX4" fmla="*/ 416713 w 420832"/>
                  <a:gd name="connsiteY4" fmla="*/ 158298 h 321042"/>
                  <a:gd name="connsiteX5" fmla="*/ 420832 w 420832"/>
                  <a:gd name="connsiteY5" fmla="*/ 318944 h 321042"/>
                  <a:gd name="connsiteX6" fmla="*/ 410439 w 420832"/>
                  <a:gd name="connsiteY6" fmla="*/ 321042 h 321042"/>
                  <a:gd name="connsiteX7" fmla="*/ 135084 w 420832"/>
                  <a:gd name="connsiteY7" fmla="*/ 321042 h 321042"/>
                  <a:gd name="connsiteX8" fmla="*/ 0 w 420832"/>
                  <a:gd name="connsiteY8" fmla="*/ 185958 h 321042"/>
                  <a:gd name="connsiteX9" fmla="*/ 0 w 420832"/>
                  <a:gd name="connsiteY9" fmla="*/ 19708 h 321042"/>
                  <a:gd name="connsiteX10" fmla="*/ 3148 w 420832"/>
                  <a:gd name="connsiteY10" fmla="*/ 4119 h 321042"/>
                  <a:gd name="connsiteX0" fmla="*/ 3148 w 420832"/>
                  <a:gd name="connsiteY0" fmla="*/ 4119 h 321042"/>
                  <a:gd name="connsiteX1" fmla="*/ 207527 w 420832"/>
                  <a:gd name="connsiteY1" fmla="*/ 0 h 321042"/>
                  <a:gd name="connsiteX2" fmla="*/ 235939 w 420832"/>
                  <a:gd name="connsiteY2" fmla="*/ 46963 h 321042"/>
                  <a:gd name="connsiteX3" fmla="*/ 381002 w 420832"/>
                  <a:gd name="connsiteY3" fmla="*/ 125347 h 321042"/>
                  <a:gd name="connsiteX4" fmla="*/ 416713 w 420832"/>
                  <a:gd name="connsiteY4" fmla="*/ 158298 h 321042"/>
                  <a:gd name="connsiteX5" fmla="*/ 420832 w 420832"/>
                  <a:gd name="connsiteY5" fmla="*/ 318944 h 321042"/>
                  <a:gd name="connsiteX6" fmla="*/ 410439 w 420832"/>
                  <a:gd name="connsiteY6" fmla="*/ 321042 h 321042"/>
                  <a:gd name="connsiteX7" fmla="*/ 135084 w 420832"/>
                  <a:gd name="connsiteY7" fmla="*/ 321042 h 321042"/>
                  <a:gd name="connsiteX8" fmla="*/ 0 w 420832"/>
                  <a:gd name="connsiteY8" fmla="*/ 185958 h 321042"/>
                  <a:gd name="connsiteX9" fmla="*/ 0 w 420832"/>
                  <a:gd name="connsiteY9" fmla="*/ 19708 h 321042"/>
                  <a:gd name="connsiteX10" fmla="*/ 3148 w 420832"/>
                  <a:gd name="connsiteY10" fmla="*/ 4119 h 321042"/>
                  <a:gd name="connsiteX0" fmla="*/ 3148 w 420832"/>
                  <a:gd name="connsiteY0" fmla="*/ 4119 h 321042"/>
                  <a:gd name="connsiteX1" fmla="*/ 207527 w 420832"/>
                  <a:gd name="connsiteY1" fmla="*/ 0 h 321042"/>
                  <a:gd name="connsiteX2" fmla="*/ 235939 w 420832"/>
                  <a:gd name="connsiteY2" fmla="*/ 46963 h 321042"/>
                  <a:gd name="connsiteX3" fmla="*/ 381002 w 420832"/>
                  <a:gd name="connsiteY3" fmla="*/ 141823 h 321042"/>
                  <a:gd name="connsiteX4" fmla="*/ 416713 w 420832"/>
                  <a:gd name="connsiteY4" fmla="*/ 158298 h 321042"/>
                  <a:gd name="connsiteX5" fmla="*/ 420832 w 420832"/>
                  <a:gd name="connsiteY5" fmla="*/ 318944 h 321042"/>
                  <a:gd name="connsiteX6" fmla="*/ 410439 w 420832"/>
                  <a:gd name="connsiteY6" fmla="*/ 321042 h 321042"/>
                  <a:gd name="connsiteX7" fmla="*/ 135084 w 420832"/>
                  <a:gd name="connsiteY7" fmla="*/ 321042 h 321042"/>
                  <a:gd name="connsiteX8" fmla="*/ 0 w 420832"/>
                  <a:gd name="connsiteY8" fmla="*/ 185958 h 321042"/>
                  <a:gd name="connsiteX9" fmla="*/ 0 w 420832"/>
                  <a:gd name="connsiteY9" fmla="*/ 19708 h 321042"/>
                  <a:gd name="connsiteX10" fmla="*/ 3148 w 420832"/>
                  <a:gd name="connsiteY10" fmla="*/ 4119 h 321042"/>
                  <a:gd name="connsiteX0" fmla="*/ 3148 w 419660"/>
                  <a:gd name="connsiteY0" fmla="*/ 4119 h 321042"/>
                  <a:gd name="connsiteX1" fmla="*/ 207527 w 419660"/>
                  <a:gd name="connsiteY1" fmla="*/ 0 h 321042"/>
                  <a:gd name="connsiteX2" fmla="*/ 235939 w 419660"/>
                  <a:gd name="connsiteY2" fmla="*/ 46963 h 321042"/>
                  <a:gd name="connsiteX3" fmla="*/ 381002 w 419660"/>
                  <a:gd name="connsiteY3" fmla="*/ 141823 h 321042"/>
                  <a:gd name="connsiteX4" fmla="*/ 416713 w 419660"/>
                  <a:gd name="connsiteY4" fmla="*/ 158298 h 321042"/>
                  <a:gd name="connsiteX5" fmla="*/ 419660 w 419660"/>
                  <a:gd name="connsiteY5" fmla="*/ 303713 h 321042"/>
                  <a:gd name="connsiteX6" fmla="*/ 410439 w 419660"/>
                  <a:gd name="connsiteY6" fmla="*/ 321042 h 321042"/>
                  <a:gd name="connsiteX7" fmla="*/ 135084 w 419660"/>
                  <a:gd name="connsiteY7" fmla="*/ 321042 h 321042"/>
                  <a:gd name="connsiteX8" fmla="*/ 0 w 419660"/>
                  <a:gd name="connsiteY8" fmla="*/ 185958 h 321042"/>
                  <a:gd name="connsiteX9" fmla="*/ 0 w 419660"/>
                  <a:gd name="connsiteY9" fmla="*/ 19708 h 321042"/>
                  <a:gd name="connsiteX10" fmla="*/ 3148 w 419660"/>
                  <a:gd name="connsiteY10" fmla="*/ 4119 h 321042"/>
                  <a:gd name="connsiteX0" fmla="*/ 3148 w 419660"/>
                  <a:gd name="connsiteY0" fmla="*/ 4119 h 321042"/>
                  <a:gd name="connsiteX1" fmla="*/ 207527 w 419660"/>
                  <a:gd name="connsiteY1" fmla="*/ 0 h 321042"/>
                  <a:gd name="connsiteX2" fmla="*/ 235939 w 419660"/>
                  <a:gd name="connsiteY2" fmla="*/ 46963 h 321042"/>
                  <a:gd name="connsiteX3" fmla="*/ 381002 w 419660"/>
                  <a:gd name="connsiteY3" fmla="*/ 141823 h 321042"/>
                  <a:gd name="connsiteX4" fmla="*/ 416713 w 419660"/>
                  <a:gd name="connsiteY4" fmla="*/ 158298 h 321042"/>
                  <a:gd name="connsiteX5" fmla="*/ 419660 w 419660"/>
                  <a:gd name="connsiteY5" fmla="*/ 303713 h 321042"/>
                  <a:gd name="connsiteX6" fmla="*/ 392864 w 419660"/>
                  <a:gd name="connsiteY6" fmla="*/ 321042 h 321042"/>
                  <a:gd name="connsiteX7" fmla="*/ 135084 w 419660"/>
                  <a:gd name="connsiteY7" fmla="*/ 321042 h 321042"/>
                  <a:gd name="connsiteX8" fmla="*/ 0 w 419660"/>
                  <a:gd name="connsiteY8" fmla="*/ 185958 h 321042"/>
                  <a:gd name="connsiteX9" fmla="*/ 0 w 419660"/>
                  <a:gd name="connsiteY9" fmla="*/ 19708 h 321042"/>
                  <a:gd name="connsiteX10" fmla="*/ 3148 w 419660"/>
                  <a:gd name="connsiteY10" fmla="*/ 4119 h 321042"/>
                  <a:gd name="connsiteX0" fmla="*/ 3148 w 419660"/>
                  <a:gd name="connsiteY0" fmla="*/ 4119 h 321042"/>
                  <a:gd name="connsiteX1" fmla="*/ 207527 w 419660"/>
                  <a:gd name="connsiteY1" fmla="*/ 0 h 321042"/>
                  <a:gd name="connsiteX2" fmla="*/ 235939 w 419660"/>
                  <a:gd name="connsiteY2" fmla="*/ 46963 h 321042"/>
                  <a:gd name="connsiteX3" fmla="*/ 381002 w 419660"/>
                  <a:gd name="connsiteY3" fmla="*/ 141823 h 321042"/>
                  <a:gd name="connsiteX4" fmla="*/ 416713 w 419660"/>
                  <a:gd name="connsiteY4" fmla="*/ 158298 h 321042"/>
                  <a:gd name="connsiteX5" fmla="*/ 419660 w 419660"/>
                  <a:gd name="connsiteY5" fmla="*/ 303713 h 321042"/>
                  <a:gd name="connsiteX6" fmla="*/ 392864 w 419660"/>
                  <a:gd name="connsiteY6" fmla="*/ 321042 h 321042"/>
                  <a:gd name="connsiteX7" fmla="*/ 135084 w 419660"/>
                  <a:gd name="connsiteY7" fmla="*/ 321042 h 321042"/>
                  <a:gd name="connsiteX8" fmla="*/ 0 w 419660"/>
                  <a:gd name="connsiteY8" fmla="*/ 185958 h 321042"/>
                  <a:gd name="connsiteX9" fmla="*/ 0 w 419660"/>
                  <a:gd name="connsiteY9" fmla="*/ 19708 h 321042"/>
                  <a:gd name="connsiteX10" fmla="*/ 3148 w 419660"/>
                  <a:gd name="connsiteY10" fmla="*/ 4119 h 321042"/>
                  <a:gd name="connsiteX0" fmla="*/ 3148 w 419660"/>
                  <a:gd name="connsiteY0" fmla="*/ 4119 h 321044"/>
                  <a:gd name="connsiteX1" fmla="*/ 207527 w 419660"/>
                  <a:gd name="connsiteY1" fmla="*/ 0 h 321044"/>
                  <a:gd name="connsiteX2" fmla="*/ 235939 w 419660"/>
                  <a:gd name="connsiteY2" fmla="*/ 46963 h 321044"/>
                  <a:gd name="connsiteX3" fmla="*/ 381002 w 419660"/>
                  <a:gd name="connsiteY3" fmla="*/ 141823 h 321044"/>
                  <a:gd name="connsiteX4" fmla="*/ 416713 w 419660"/>
                  <a:gd name="connsiteY4" fmla="*/ 158298 h 321044"/>
                  <a:gd name="connsiteX5" fmla="*/ 419660 w 419660"/>
                  <a:gd name="connsiteY5" fmla="*/ 303713 h 321044"/>
                  <a:gd name="connsiteX6" fmla="*/ 392864 w 419660"/>
                  <a:gd name="connsiteY6" fmla="*/ 321042 h 321044"/>
                  <a:gd name="connsiteX7" fmla="*/ 135084 w 419660"/>
                  <a:gd name="connsiteY7" fmla="*/ 321042 h 321044"/>
                  <a:gd name="connsiteX8" fmla="*/ 0 w 419660"/>
                  <a:gd name="connsiteY8" fmla="*/ 185958 h 321044"/>
                  <a:gd name="connsiteX9" fmla="*/ 0 w 419660"/>
                  <a:gd name="connsiteY9" fmla="*/ 19708 h 321044"/>
                  <a:gd name="connsiteX10" fmla="*/ 3148 w 419660"/>
                  <a:gd name="connsiteY10" fmla="*/ 4119 h 321044"/>
                  <a:gd name="connsiteX0" fmla="*/ 23066 w 419660"/>
                  <a:gd name="connsiteY0" fmla="*/ 4119 h 321044"/>
                  <a:gd name="connsiteX1" fmla="*/ 207527 w 419660"/>
                  <a:gd name="connsiteY1" fmla="*/ 0 h 321044"/>
                  <a:gd name="connsiteX2" fmla="*/ 235939 w 419660"/>
                  <a:gd name="connsiteY2" fmla="*/ 46963 h 321044"/>
                  <a:gd name="connsiteX3" fmla="*/ 381002 w 419660"/>
                  <a:gd name="connsiteY3" fmla="*/ 141823 h 321044"/>
                  <a:gd name="connsiteX4" fmla="*/ 416713 w 419660"/>
                  <a:gd name="connsiteY4" fmla="*/ 158298 h 321044"/>
                  <a:gd name="connsiteX5" fmla="*/ 419660 w 419660"/>
                  <a:gd name="connsiteY5" fmla="*/ 303713 h 321044"/>
                  <a:gd name="connsiteX6" fmla="*/ 392864 w 419660"/>
                  <a:gd name="connsiteY6" fmla="*/ 321042 h 321044"/>
                  <a:gd name="connsiteX7" fmla="*/ 135084 w 419660"/>
                  <a:gd name="connsiteY7" fmla="*/ 321042 h 321044"/>
                  <a:gd name="connsiteX8" fmla="*/ 0 w 419660"/>
                  <a:gd name="connsiteY8" fmla="*/ 185958 h 321044"/>
                  <a:gd name="connsiteX9" fmla="*/ 0 w 419660"/>
                  <a:gd name="connsiteY9" fmla="*/ 19708 h 321044"/>
                  <a:gd name="connsiteX10" fmla="*/ 23066 w 419660"/>
                  <a:gd name="connsiteY10" fmla="*/ 4119 h 321044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3066 w 419660"/>
                  <a:gd name="connsiteY0" fmla="*/ 1776 h 318701"/>
                  <a:gd name="connsiteX1" fmla="*/ 206355 w 419660"/>
                  <a:gd name="connsiteY1" fmla="*/ 0 h 318701"/>
                  <a:gd name="connsiteX2" fmla="*/ 235939 w 419660"/>
                  <a:gd name="connsiteY2" fmla="*/ 44620 h 318701"/>
                  <a:gd name="connsiteX3" fmla="*/ 381002 w 419660"/>
                  <a:gd name="connsiteY3" fmla="*/ 139480 h 318701"/>
                  <a:gd name="connsiteX4" fmla="*/ 416713 w 419660"/>
                  <a:gd name="connsiteY4" fmla="*/ 155955 h 318701"/>
                  <a:gd name="connsiteX5" fmla="*/ 419660 w 419660"/>
                  <a:gd name="connsiteY5" fmla="*/ 301370 h 318701"/>
                  <a:gd name="connsiteX6" fmla="*/ 392864 w 419660"/>
                  <a:gd name="connsiteY6" fmla="*/ 318699 h 318701"/>
                  <a:gd name="connsiteX7" fmla="*/ 135084 w 419660"/>
                  <a:gd name="connsiteY7" fmla="*/ 318699 h 318701"/>
                  <a:gd name="connsiteX8" fmla="*/ 0 w 419660"/>
                  <a:gd name="connsiteY8" fmla="*/ 183615 h 318701"/>
                  <a:gd name="connsiteX9" fmla="*/ 0 w 419660"/>
                  <a:gd name="connsiteY9" fmla="*/ 17365 h 318701"/>
                  <a:gd name="connsiteX10" fmla="*/ 23066 w 419660"/>
                  <a:gd name="connsiteY10" fmla="*/ 1776 h 318701"/>
                  <a:gd name="connsiteX0" fmla="*/ 24238 w 420832"/>
                  <a:gd name="connsiteY0" fmla="*/ 1776 h 318701"/>
                  <a:gd name="connsiteX1" fmla="*/ 207527 w 420832"/>
                  <a:gd name="connsiteY1" fmla="*/ 0 h 318701"/>
                  <a:gd name="connsiteX2" fmla="*/ 237111 w 420832"/>
                  <a:gd name="connsiteY2" fmla="*/ 44620 h 318701"/>
                  <a:gd name="connsiteX3" fmla="*/ 382174 w 420832"/>
                  <a:gd name="connsiteY3" fmla="*/ 139480 h 318701"/>
                  <a:gd name="connsiteX4" fmla="*/ 417885 w 420832"/>
                  <a:gd name="connsiteY4" fmla="*/ 155955 h 318701"/>
                  <a:gd name="connsiteX5" fmla="*/ 420832 w 420832"/>
                  <a:gd name="connsiteY5" fmla="*/ 301370 h 318701"/>
                  <a:gd name="connsiteX6" fmla="*/ 394036 w 420832"/>
                  <a:gd name="connsiteY6" fmla="*/ 318699 h 318701"/>
                  <a:gd name="connsiteX7" fmla="*/ 136256 w 420832"/>
                  <a:gd name="connsiteY7" fmla="*/ 318699 h 318701"/>
                  <a:gd name="connsiteX8" fmla="*/ 1172 w 420832"/>
                  <a:gd name="connsiteY8" fmla="*/ 183615 h 318701"/>
                  <a:gd name="connsiteX9" fmla="*/ 0 w 420832"/>
                  <a:gd name="connsiteY9" fmla="*/ 31425 h 318701"/>
                  <a:gd name="connsiteX10" fmla="*/ 24238 w 420832"/>
                  <a:gd name="connsiteY10" fmla="*/ 1776 h 318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0832" h="318701">
                    <a:moveTo>
                      <a:pt x="24238" y="1776"/>
                    </a:moveTo>
                    <a:lnTo>
                      <a:pt x="207527" y="0"/>
                    </a:lnTo>
                    <a:cubicBezTo>
                      <a:pt x="223021" y="5879"/>
                      <a:pt x="234505" y="31712"/>
                      <a:pt x="237111" y="44620"/>
                    </a:cubicBezTo>
                    <a:cubicBezTo>
                      <a:pt x="227156" y="154029"/>
                      <a:pt x="326220" y="139480"/>
                      <a:pt x="382174" y="139480"/>
                    </a:cubicBezTo>
                    <a:cubicBezTo>
                      <a:pt x="399936" y="140286"/>
                      <a:pt x="407153" y="138747"/>
                      <a:pt x="417885" y="155955"/>
                    </a:cubicBezTo>
                    <a:cubicBezTo>
                      <a:pt x="418867" y="204427"/>
                      <a:pt x="419850" y="252898"/>
                      <a:pt x="420832" y="301370"/>
                    </a:cubicBezTo>
                    <a:cubicBezTo>
                      <a:pt x="413072" y="316519"/>
                      <a:pt x="413513" y="318781"/>
                      <a:pt x="394036" y="318699"/>
                    </a:cubicBezTo>
                    <a:lnTo>
                      <a:pt x="136256" y="318699"/>
                    </a:lnTo>
                    <a:cubicBezTo>
                      <a:pt x="61651" y="318699"/>
                      <a:pt x="1172" y="258220"/>
                      <a:pt x="1172" y="183615"/>
                    </a:cubicBezTo>
                    <a:cubicBezTo>
                      <a:pt x="781" y="132885"/>
                      <a:pt x="391" y="82155"/>
                      <a:pt x="0" y="31425"/>
                    </a:cubicBezTo>
                    <a:lnTo>
                      <a:pt x="24238" y="17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24521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61826" y="871369"/>
            <a:ext cx="4937760" cy="817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54423" y="5430339"/>
            <a:ext cx="1890859" cy="336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）放射性核素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污染。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03088" y="957133"/>
            <a:ext cx="4402728" cy="49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cs typeface="+mn-ea"/>
                <a:sym typeface="+mn-lt"/>
              </a:rPr>
              <a:t>当</a:t>
            </a: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发生下述情况时，应及时汇报：</a:t>
            </a:r>
            <a:endParaRPr lang="en-US" altLang="zh-CN" sz="20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68187" y="957431"/>
            <a:ext cx="699247" cy="634701"/>
            <a:chOff x="968187" y="957431"/>
            <a:chExt cx="699247" cy="634701"/>
          </a:xfrm>
        </p:grpSpPr>
        <p:sp>
          <p:nvSpPr>
            <p:cNvPr id="6" name="矩形 5"/>
            <p:cNvSpPr/>
            <p:nvPr/>
          </p:nvSpPr>
          <p:spPr>
            <a:xfrm>
              <a:off x="968187" y="957431"/>
              <a:ext cx="699247" cy="634701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18795" y="1032734"/>
              <a:ext cx="375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6494" y="2455770"/>
            <a:ext cx="195431" cy="3250602"/>
            <a:chOff x="4668819" y="2312895"/>
            <a:chExt cx="195431" cy="325060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765638" y="2474261"/>
              <a:ext cx="0" cy="296911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4668819" y="2312895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681369" y="2928591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681369" y="3544287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681370" y="4159983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692128" y="4775679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681369" y="5391375"/>
              <a:ext cx="172122" cy="172122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5668720" y="2357175"/>
            <a:ext cx="44608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1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）实验室所用的菌落及病原株培养基和保菌液丢失、渗漏，其浓度和数量足以对人致病的；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70222" y="2973962"/>
            <a:ext cx="3974165" cy="336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2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）传染病人的血液、体液、排泄物等造成大面积污染。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56545" y="3576886"/>
            <a:ext cx="3820277" cy="336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3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）使用过的一次性注射器、输液管及其他器具丢失。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92580" y="4198852"/>
            <a:ext cx="2896947" cy="336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4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）过期淘汰的药品、疫苗、血清丢失。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22509" y="4752035"/>
            <a:ext cx="46006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5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）具有度性、腐蚀性、易燃性、反映性或度性的四面体固体、液体、气体，如甲醛、摄影用剂、有机化合物等丢失、渗漏。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8618220" y="6423660"/>
            <a:ext cx="3291841" cy="217170"/>
          </a:xfrm>
          <a:custGeom>
            <a:avLst/>
            <a:gdLst>
              <a:gd name="connsiteX0" fmla="*/ 83382 w 5694051"/>
              <a:gd name="connsiteY0" fmla="*/ 0 h 308610"/>
              <a:gd name="connsiteX1" fmla="*/ 5694051 w 5694051"/>
              <a:gd name="connsiteY1" fmla="*/ 0 h 308610"/>
              <a:gd name="connsiteX2" fmla="*/ 5694051 w 5694051"/>
              <a:gd name="connsiteY2" fmla="*/ 308610 h 308610"/>
              <a:gd name="connsiteX3" fmla="*/ 0 w 5694051"/>
              <a:gd name="connsiteY3" fmla="*/ 308610 h 30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4051" h="308610">
                <a:moveTo>
                  <a:pt x="83382" y="0"/>
                </a:moveTo>
                <a:lnTo>
                  <a:pt x="5694051" y="0"/>
                </a:lnTo>
                <a:lnTo>
                  <a:pt x="5694051" y="308610"/>
                </a:lnTo>
                <a:lnTo>
                  <a:pt x="0" y="308610"/>
                </a:lnTo>
                <a:close/>
              </a:path>
            </a:pathLst>
          </a:cu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0BDAF3E-CA16-4306-9BC7-98AD2E53F94F}"/>
              </a:ext>
            </a:extLst>
          </p:cNvPr>
          <p:cNvGrpSpPr/>
          <p:nvPr/>
        </p:nvGrpSpPr>
        <p:grpSpPr>
          <a:xfrm>
            <a:off x="2083161" y="2113238"/>
            <a:ext cx="2193564" cy="3665928"/>
            <a:chOff x="1242102" y="1360686"/>
            <a:chExt cx="2923181" cy="4885281"/>
          </a:xfrm>
        </p:grpSpPr>
        <p:sp>
          <p:nvSpPr>
            <p:cNvPr id="27" name="Freeform 13">
              <a:extLst>
                <a:ext uri="{FF2B5EF4-FFF2-40B4-BE49-F238E27FC236}">
                  <a16:creationId xmlns="" xmlns:a16="http://schemas.microsoft.com/office/drawing/2014/main" id="{3D1D52E8-081E-4420-BF77-536DAAC2B3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2102" y="1360686"/>
              <a:ext cx="2923181" cy="3455962"/>
            </a:xfrm>
            <a:custGeom>
              <a:avLst/>
              <a:gdLst>
                <a:gd name="T0" fmla="*/ 774 w 1058"/>
                <a:gd name="T1" fmla="*/ 1252 h 1252"/>
                <a:gd name="T2" fmla="*/ 283 w 1058"/>
                <a:gd name="T3" fmla="*/ 1252 h 1252"/>
                <a:gd name="T4" fmla="*/ 248 w 1058"/>
                <a:gd name="T5" fmla="*/ 1218 h 1252"/>
                <a:gd name="T6" fmla="*/ 142 w 1058"/>
                <a:gd name="T7" fmla="*/ 887 h 1252"/>
                <a:gd name="T8" fmla="*/ 110 w 1058"/>
                <a:gd name="T9" fmla="*/ 831 h 1252"/>
                <a:gd name="T10" fmla="*/ 0 w 1058"/>
                <a:gd name="T11" fmla="*/ 529 h 1252"/>
                <a:gd name="T12" fmla="*/ 529 w 1058"/>
                <a:gd name="T13" fmla="*/ 0 h 1252"/>
                <a:gd name="T14" fmla="*/ 1058 w 1058"/>
                <a:gd name="T15" fmla="*/ 529 h 1252"/>
                <a:gd name="T16" fmla="*/ 947 w 1058"/>
                <a:gd name="T17" fmla="*/ 831 h 1252"/>
                <a:gd name="T18" fmla="*/ 916 w 1058"/>
                <a:gd name="T19" fmla="*/ 887 h 1252"/>
                <a:gd name="T20" fmla="*/ 810 w 1058"/>
                <a:gd name="T21" fmla="*/ 1218 h 1252"/>
                <a:gd name="T22" fmla="*/ 774 w 1058"/>
                <a:gd name="T23" fmla="*/ 1252 h 1252"/>
                <a:gd name="T24" fmla="*/ 315 w 1058"/>
                <a:gd name="T25" fmla="*/ 1180 h 1252"/>
                <a:gd name="T26" fmla="*/ 742 w 1058"/>
                <a:gd name="T27" fmla="*/ 1180 h 1252"/>
                <a:gd name="T28" fmla="*/ 851 w 1058"/>
                <a:gd name="T29" fmla="*/ 857 h 1252"/>
                <a:gd name="T30" fmla="*/ 885 w 1058"/>
                <a:gd name="T31" fmla="*/ 794 h 1252"/>
                <a:gd name="T32" fmla="*/ 986 w 1058"/>
                <a:gd name="T33" fmla="*/ 529 h 1252"/>
                <a:gd name="T34" fmla="*/ 529 w 1058"/>
                <a:gd name="T35" fmla="*/ 72 h 1252"/>
                <a:gd name="T36" fmla="*/ 72 w 1058"/>
                <a:gd name="T37" fmla="*/ 529 h 1252"/>
                <a:gd name="T38" fmla="*/ 172 w 1058"/>
                <a:gd name="T39" fmla="*/ 794 h 1252"/>
                <a:gd name="T40" fmla="*/ 207 w 1058"/>
                <a:gd name="T41" fmla="*/ 857 h 1252"/>
                <a:gd name="T42" fmla="*/ 315 w 1058"/>
                <a:gd name="T43" fmla="*/ 118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1252">
                  <a:moveTo>
                    <a:pt x="774" y="1252"/>
                  </a:moveTo>
                  <a:cubicBezTo>
                    <a:pt x="283" y="1252"/>
                    <a:pt x="283" y="1252"/>
                    <a:pt x="283" y="1252"/>
                  </a:cubicBezTo>
                  <a:cubicBezTo>
                    <a:pt x="264" y="1252"/>
                    <a:pt x="249" y="1237"/>
                    <a:pt x="248" y="1218"/>
                  </a:cubicBezTo>
                  <a:cubicBezTo>
                    <a:pt x="247" y="1217"/>
                    <a:pt x="239" y="1097"/>
                    <a:pt x="142" y="887"/>
                  </a:cubicBezTo>
                  <a:cubicBezTo>
                    <a:pt x="135" y="873"/>
                    <a:pt x="123" y="853"/>
                    <a:pt x="110" y="831"/>
                  </a:cubicBezTo>
                  <a:cubicBezTo>
                    <a:pt x="66" y="755"/>
                    <a:pt x="0" y="640"/>
                    <a:pt x="0" y="529"/>
                  </a:cubicBezTo>
                  <a:cubicBezTo>
                    <a:pt x="0" y="238"/>
                    <a:pt x="237" y="0"/>
                    <a:pt x="529" y="0"/>
                  </a:cubicBezTo>
                  <a:cubicBezTo>
                    <a:pt x="820" y="0"/>
                    <a:pt x="1058" y="238"/>
                    <a:pt x="1058" y="529"/>
                  </a:cubicBezTo>
                  <a:cubicBezTo>
                    <a:pt x="1058" y="640"/>
                    <a:pt x="991" y="755"/>
                    <a:pt x="947" y="831"/>
                  </a:cubicBezTo>
                  <a:cubicBezTo>
                    <a:pt x="934" y="853"/>
                    <a:pt x="923" y="873"/>
                    <a:pt x="916" y="887"/>
                  </a:cubicBezTo>
                  <a:cubicBezTo>
                    <a:pt x="818" y="1097"/>
                    <a:pt x="810" y="1217"/>
                    <a:pt x="810" y="1218"/>
                  </a:cubicBezTo>
                  <a:cubicBezTo>
                    <a:pt x="809" y="1237"/>
                    <a:pt x="793" y="1252"/>
                    <a:pt x="774" y="1252"/>
                  </a:cubicBezTo>
                  <a:close/>
                  <a:moveTo>
                    <a:pt x="315" y="1180"/>
                  </a:moveTo>
                  <a:cubicBezTo>
                    <a:pt x="742" y="1180"/>
                    <a:pt x="742" y="1180"/>
                    <a:pt x="742" y="1180"/>
                  </a:cubicBezTo>
                  <a:cubicBezTo>
                    <a:pt x="751" y="1127"/>
                    <a:pt x="776" y="1017"/>
                    <a:pt x="851" y="857"/>
                  </a:cubicBezTo>
                  <a:cubicBezTo>
                    <a:pt x="859" y="840"/>
                    <a:pt x="871" y="819"/>
                    <a:pt x="885" y="794"/>
                  </a:cubicBezTo>
                  <a:cubicBezTo>
                    <a:pt x="928" y="721"/>
                    <a:pt x="986" y="621"/>
                    <a:pt x="986" y="529"/>
                  </a:cubicBezTo>
                  <a:cubicBezTo>
                    <a:pt x="986" y="277"/>
                    <a:pt x="781" y="72"/>
                    <a:pt x="529" y="72"/>
                  </a:cubicBezTo>
                  <a:cubicBezTo>
                    <a:pt x="277" y="72"/>
                    <a:pt x="72" y="277"/>
                    <a:pt x="72" y="529"/>
                  </a:cubicBezTo>
                  <a:cubicBezTo>
                    <a:pt x="72" y="621"/>
                    <a:pt x="130" y="721"/>
                    <a:pt x="172" y="794"/>
                  </a:cubicBezTo>
                  <a:cubicBezTo>
                    <a:pt x="187" y="819"/>
                    <a:pt x="199" y="840"/>
                    <a:pt x="207" y="857"/>
                  </a:cubicBezTo>
                  <a:cubicBezTo>
                    <a:pt x="281" y="1017"/>
                    <a:pt x="307" y="1127"/>
                    <a:pt x="315" y="11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 defTabSz="866943" fontAlgn="base">
                <a:lnSpc>
                  <a:spcPct val="120000"/>
                </a:lnSpc>
              </a:pPr>
              <a:endParaRPr lang="id-ID" sz="758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="" xmlns:a16="http://schemas.microsoft.com/office/drawing/2014/main" id="{5E4E761E-DCE5-47DA-AF65-B623B9E2C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55837" y="5047605"/>
              <a:ext cx="1494000" cy="1198362"/>
            </a:xfrm>
            <a:custGeom>
              <a:avLst/>
              <a:gdLst>
                <a:gd name="T0" fmla="*/ 495 w 541"/>
                <a:gd name="T1" fmla="*/ 223 h 434"/>
                <a:gd name="T2" fmla="*/ 540 w 541"/>
                <a:gd name="T3" fmla="*/ 168 h 434"/>
                <a:gd name="T4" fmla="*/ 494 w 541"/>
                <a:gd name="T5" fmla="*/ 112 h 434"/>
                <a:gd name="T6" fmla="*/ 540 w 541"/>
                <a:gd name="T7" fmla="*/ 57 h 434"/>
                <a:gd name="T8" fmla="*/ 483 w 541"/>
                <a:gd name="T9" fmla="*/ 0 h 434"/>
                <a:gd name="T10" fmla="*/ 56 w 541"/>
                <a:gd name="T11" fmla="*/ 0 h 434"/>
                <a:gd name="T12" fmla="*/ 0 w 541"/>
                <a:gd name="T13" fmla="*/ 56 h 434"/>
                <a:gd name="T14" fmla="*/ 46 w 541"/>
                <a:gd name="T15" fmla="*/ 112 h 434"/>
                <a:gd name="T16" fmla="*/ 0 w 541"/>
                <a:gd name="T17" fmla="*/ 167 h 434"/>
                <a:gd name="T18" fmla="*/ 46 w 541"/>
                <a:gd name="T19" fmla="*/ 223 h 434"/>
                <a:gd name="T20" fmla="*/ 1 w 541"/>
                <a:gd name="T21" fmla="*/ 278 h 434"/>
                <a:gd name="T22" fmla="*/ 57 w 541"/>
                <a:gd name="T23" fmla="*/ 334 h 434"/>
                <a:gd name="T24" fmla="*/ 157 w 541"/>
                <a:gd name="T25" fmla="*/ 334 h 434"/>
                <a:gd name="T26" fmla="*/ 161 w 541"/>
                <a:gd name="T27" fmla="*/ 351 h 434"/>
                <a:gd name="T28" fmla="*/ 272 w 541"/>
                <a:gd name="T29" fmla="*/ 433 h 434"/>
                <a:gd name="T30" fmla="*/ 383 w 541"/>
                <a:gd name="T31" fmla="*/ 335 h 434"/>
                <a:gd name="T32" fmla="*/ 484 w 541"/>
                <a:gd name="T33" fmla="*/ 335 h 434"/>
                <a:gd name="T34" fmla="*/ 541 w 541"/>
                <a:gd name="T35" fmla="*/ 278 h 434"/>
                <a:gd name="T36" fmla="*/ 495 w 541"/>
                <a:gd name="T37" fmla="*/ 223 h 434"/>
                <a:gd name="T38" fmla="*/ 423 w 541"/>
                <a:gd name="T39" fmla="*/ 241 h 434"/>
                <a:gd name="T40" fmla="*/ 118 w 541"/>
                <a:gd name="T41" fmla="*/ 241 h 434"/>
                <a:gd name="T42" fmla="*/ 104 w 541"/>
                <a:gd name="T43" fmla="*/ 227 h 434"/>
                <a:gd name="T44" fmla="*/ 118 w 541"/>
                <a:gd name="T45" fmla="*/ 213 h 434"/>
                <a:gd name="T46" fmla="*/ 423 w 541"/>
                <a:gd name="T47" fmla="*/ 213 h 434"/>
                <a:gd name="T48" fmla="*/ 437 w 541"/>
                <a:gd name="T49" fmla="*/ 227 h 434"/>
                <a:gd name="T50" fmla="*/ 423 w 541"/>
                <a:gd name="T51" fmla="*/ 241 h 434"/>
                <a:gd name="T52" fmla="*/ 423 w 541"/>
                <a:gd name="T53" fmla="*/ 116 h 434"/>
                <a:gd name="T54" fmla="*/ 118 w 541"/>
                <a:gd name="T55" fmla="*/ 116 h 434"/>
                <a:gd name="T56" fmla="*/ 104 w 541"/>
                <a:gd name="T57" fmla="*/ 102 h 434"/>
                <a:gd name="T58" fmla="*/ 118 w 541"/>
                <a:gd name="T59" fmla="*/ 88 h 434"/>
                <a:gd name="T60" fmla="*/ 423 w 541"/>
                <a:gd name="T61" fmla="*/ 88 h 434"/>
                <a:gd name="T62" fmla="*/ 437 w 541"/>
                <a:gd name="T63" fmla="*/ 102 h 434"/>
                <a:gd name="T64" fmla="*/ 423 w 541"/>
                <a:gd name="T65" fmla="*/ 11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1" h="434">
                  <a:moveTo>
                    <a:pt x="495" y="223"/>
                  </a:moveTo>
                  <a:cubicBezTo>
                    <a:pt x="521" y="218"/>
                    <a:pt x="540" y="195"/>
                    <a:pt x="540" y="168"/>
                  </a:cubicBezTo>
                  <a:cubicBezTo>
                    <a:pt x="540" y="140"/>
                    <a:pt x="520" y="117"/>
                    <a:pt x="494" y="112"/>
                  </a:cubicBezTo>
                  <a:cubicBezTo>
                    <a:pt x="520" y="107"/>
                    <a:pt x="540" y="84"/>
                    <a:pt x="540" y="57"/>
                  </a:cubicBezTo>
                  <a:cubicBezTo>
                    <a:pt x="540" y="26"/>
                    <a:pt x="514" y="0"/>
                    <a:pt x="4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4"/>
                    <a:pt x="20" y="107"/>
                    <a:pt x="46" y="112"/>
                  </a:cubicBezTo>
                  <a:cubicBezTo>
                    <a:pt x="20" y="117"/>
                    <a:pt x="0" y="140"/>
                    <a:pt x="0" y="167"/>
                  </a:cubicBezTo>
                  <a:cubicBezTo>
                    <a:pt x="0" y="195"/>
                    <a:pt x="20" y="218"/>
                    <a:pt x="46" y="223"/>
                  </a:cubicBezTo>
                  <a:cubicBezTo>
                    <a:pt x="20" y="228"/>
                    <a:pt x="1" y="250"/>
                    <a:pt x="1" y="278"/>
                  </a:cubicBezTo>
                  <a:cubicBezTo>
                    <a:pt x="1" y="309"/>
                    <a:pt x="26" y="334"/>
                    <a:pt x="57" y="334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58" y="340"/>
                    <a:pt x="159" y="345"/>
                    <a:pt x="161" y="351"/>
                  </a:cubicBezTo>
                  <a:cubicBezTo>
                    <a:pt x="175" y="399"/>
                    <a:pt x="219" y="434"/>
                    <a:pt x="272" y="433"/>
                  </a:cubicBezTo>
                  <a:cubicBezTo>
                    <a:pt x="331" y="433"/>
                    <a:pt x="380" y="392"/>
                    <a:pt x="383" y="335"/>
                  </a:cubicBezTo>
                  <a:cubicBezTo>
                    <a:pt x="484" y="335"/>
                    <a:pt x="484" y="335"/>
                    <a:pt x="484" y="335"/>
                  </a:cubicBezTo>
                  <a:cubicBezTo>
                    <a:pt x="515" y="335"/>
                    <a:pt x="541" y="309"/>
                    <a:pt x="541" y="278"/>
                  </a:cubicBezTo>
                  <a:cubicBezTo>
                    <a:pt x="541" y="251"/>
                    <a:pt x="521" y="228"/>
                    <a:pt x="495" y="223"/>
                  </a:cubicBezTo>
                  <a:close/>
                  <a:moveTo>
                    <a:pt x="423" y="241"/>
                  </a:moveTo>
                  <a:cubicBezTo>
                    <a:pt x="118" y="241"/>
                    <a:pt x="118" y="241"/>
                    <a:pt x="118" y="241"/>
                  </a:cubicBezTo>
                  <a:cubicBezTo>
                    <a:pt x="110" y="241"/>
                    <a:pt x="104" y="234"/>
                    <a:pt x="104" y="227"/>
                  </a:cubicBezTo>
                  <a:cubicBezTo>
                    <a:pt x="104" y="219"/>
                    <a:pt x="110" y="213"/>
                    <a:pt x="118" y="213"/>
                  </a:cubicBezTo>
                  <a:cubicBezTo>
                    <a:pt x="423" y="213"/>
                    <a:pt x="423" y="213"/>
                    <a:pt x="423" y="213"/>
                  </a:cubicBezTo>
                  <a:cubicBezTo>
                    <a:pt x="431" y="213"/>
                    <a:pt x="437" y="219"/>
                    <a:pt x="437" y="227"/>
                  </a:cubicBezTo>
                  <a:cubicBezTo>
                    <a:pt x="437" y="234"/>
                    <a:pt x="431" y="241"/>
                    <a:pt x="423" y="241"/>
                  </a:cubicBezTo>
                  <a:close/>
                  <a:moveTo>
                    <a:pt x="423" y="116"/>
                  </a:moveTo>
                  <a:cubicBezTo>
                    <a:pt x="118" y="116"/>
                    <a:pt x="118" y="116"/>
                    <a:pt x="118" y="116"/>
                  </a:cubicBezTo>
                  <a:cubicBezTo>
                    <a:pt x="110" y="116"/>
                    <a:pt x="104" y="110"/>
                    <a:pt x="104" y="102"/>
                  </a:cubicBezTo>
                  <a:cubicBezTo>
                    <a:pt x="104" y="95"/>
                    <a:pt x="110" y="88"/>
                    <a:pt x="118" y="88"/>
                  </a:cubicBezTo>
                  <a:cubicBezTo>
                    <a:pt x="423" y="88"/>
                    <a:pt x="423" y="88"/>
                    <a:pt x="423" y="88"/>
                  </a:cubicBezTo>
                  <a:cubicBezTo>
                    <a:pt x="431" y="88"/>
                    <a:pt x="437" y="95"/>
                    <a:pt x="437" y="102"/>
                  </a:cubicBezTo>
                  <a:cubicBezTo>
                    <a:pt x="437" y="110"/>
                    <a:pt x="431" y="116"/>
                    <a:pt x="423" y="1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pPr algn="just" defTabSz="866943" fontAlgn="base">
                <a:lnSpc>
                  <a:spcPct val="120000"/>
                </a:lnSpc>
              </a:pPr>
              <a:endParaRPr lang="id-ID" sz="758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12">
              <a:extLst>
                <a:ext uri="{FF2B5EF4-FFF2-40B4-BE49-F238E27FC236}">
                  <a16:creationId xmlns="" xmlns:a16="http://schemas.microsoft.com/office/drawing/2014/main" id="{B5FEAA98-400B-4A08-8CC2-91025EC4A735}"/>
                </a:ext>
              </a:extLst>
            </p:cNvPr>
            <p:cNvGrpSpPr/>
            <p:nvPr/>
          </p:nvGrpSpPr>
          <p:grpSpPr>
            <a:xfrm>
              <a:off x="1551195" y="1762719"/>
              <a:ext cx="2300613" cy="2059155"/>
              <a:chOff x="8169276" y="952501"/>
              <a:chExt cx="3781424" cy="3384550"/>
            </a:xfrm>
            <a:solidFill>
              <a:srgbClr val="E9CCA9"/>
            </a:solidFill>
          </p:grpSpPr>
          <p:sp>
            <p:nvSpPr>
              <p:cNvPr id="30" name="Freeform 10">
                <a:extLst>
                  <a:ext uri="{FF2B5EF4-FFF2-40B4-BE49-F238E27FC236}">
                    <a16:creationId xmlns="" xmlns:a16="http://schemas.microsoft.com/office/drawing/2014/main" id="{0C2A0AAB-6CBC-4743-BD42-0F99455FCD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7988" y="1533526"/>
                <a:ext cx="1392237" cy="1004888"/>
              </a:xfrm>
              <a:custGeom>
                <a:avLst/>
                <a:gdLst>
                  <a:gd name="T0" fmla="*/ 142 w 370"/>
                  <a:gd name="T1" fmla="*/ 228 h 267"/>
                  <a:gd name="T2" fmla="*/ 241 w 370"/>
                  <a:gd name="T3" fmla="*/ 248 h 267"/>
                  <a:gd name="T4" fmla="*/ 303 w 370"/>
                  <a:gd name="T5" fmla="*/ 226 h 267"/>
                  <a:gd name="T6" fmla="*/ 368 w 370"/>
                  <a:gd name="T7" fmla="*/ 107 h 267"/>
                  <a:gd name="T8" fmla="*/ 278 w 370"/>
                  <a:gd name="T9" fmla="*/ 11 h 267"/>
                  <a:gd name="T10" fmla="*/ 179 w 370"/>
                  <a:gd name="T11" fmla="*/ 58 h 267"/>
                  <a:gd name="T12" fmla="*/ 168 w 370"/>
                  <a:gd name="T13" fmla="*/ 65 h 267"/>
                  <a:gd name="T14" fmla="*/ 155 w 370"/>
                  <a:gd name="T15" fmla="*/ 60 h 267"/>
                  <a:gd name="T16" fmla="*/ 67 w 370"/>
                  <a:gd name="T17" fmla="*/ 47 h 267"/>
                  <a:gd name="T18" fmla="*/ 0 w 370"/>
                  <a:gd name="T19" fmla="*/ 116 h 267"/>
                  <a:gd name="T20" fmla="*/ 9 w 370"/>
                  <a:gd name="T21" fmla="*/ 121 h 267"/>
                  <a:gd name="T22" fmla="*/ 84 w 370"/>
                  <a:gd name="T23" fmla="*/ 267 h 267"/>
                  <a:gd name="T24" fmla="*/ 142 w 370"/>
                  <a:gd name="T25" fmla="*/ 22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0" h="267">
                    <a:moveTo>
                      <a:pt x="142" y="228"/>
                    </a:moveTo>
                    <a:cubicBezTo>
                      <a:pt x="189" y="219"/>
                      <a:pt x="225" y="237"/>
                      <a:pt x="241" y="248"/>
                    </a:cubicBezTo>
                    <a:cubicBezTo>
                      <a:pt x="253" y="241"/>
                      <a:pt x="275" y="230"/>
                      <a:pt x="303" y="226"/>
                    </a:cubicBezTo>
                    <a:cubicBezTo>
                      <a:pt x="304" y="191"/>
                      <a:pt x="319" y="134"/>
                      <a:pt x="368" y="107"/>
                    </a:cubicBezTo>
                    <a:cubicBezTo>
                      <a:pt x="370" y="82"/>
                      <a:pt x="350" y="22"/>
                      <a:pt x="278" y="11"/>
                    </a:cubicBezTo>
                    <a:cubicBezTo>
                      <a:pt x="211" y="0"/>
                      <a:pt x="181" y="56"/>
                      <a:pt x="179" y="58"/>
                    </a:cubicBezTo>
                    <a:cubicBezTo>
                      <a:pt x="177" y="62"/>
                      <a:pt x="173" y="65"/>
                      <a:pt x="168" y="65"/>
                    </a:cubicBezTo>
                    <a:cubicBezTo>
                      <a:pt x="163" y="66"/>
                      <a:pt x="158" y="64"/>
                      <a:pt x="155" y="60"/>
                    </a:cubicBezTo>
                    <a:cubicBezTo>
                      <a:pt x="155" y="59"/>
                      <a:pt x="133" y="32"/>
                      <a:pt x="67" y="47"/>
                    </a:cubicBezTo>
                    <a:cubicBezTo>
                      <a:pt x="14" y="60"/>
                      <a:pt x="2" y="101"/>
                      <a:pt x="0" y="116"/>
                    </a:cubicBezTo>
                    <a:cubicBezTo>
                      <a:pt x="3" y="117"/>
                      <a:pt x="6" y="119"/>
                      <a:pt x="9" y="121"/>
                    </a:cubicBezTo>
                    <a:cubicBezTo>
                      <a:pt x="63" y="161"/>
                      <a:pt x="80" y="224"/>
                      <a:pt x="84" y="267"/>
                    </a:cubicBezTo>
                    <a:cubicBezTo>
                      <a:pt x="96" y="250"/>
                      <a:pt x="114" y="234"/>
                      <a:pt x="142" y="22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pPr algn="just" defTabSz="866943" fontAlgn="base">
                  <a:lnSpc>
                    <a:spcPct val="120000"/>
                  </a:lnSpc>
                </a:pPr>
                <a:endParaRPr lang="id-ID" sz="758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1">
                <a:extLst>
                  <a:ext uri="{FF2B5EF4-FFF2-40B4-BE49-F238E27FC236}">
                    <a16:creationId xmlns="" xmlns:a16="http://schemas.microsoft.com/office/drawing/2014/main" id="{86582638-4F77-4C25-87B5-5FA9A2648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9276" y="952501"/>
                <a:ext cx="3781424" cy="3384550"/>
              </a:xfrm>
              <a:custGeom>
                <a:avLst/>
                <a:gdLst>
                  <a:gd name="T0" fmla="*/ 932 w 1005"/>
                  <a:gd name="T1" fmla="*/ 313 h 899"/>
                  <a:gd name="T2" fmla="*/ 693 w 1005"/>
                  <a:gd name="T3" fmla="*/ 126 h 899"/>
                  <a:gd name="T4" fmla="*/ 192 w 1005"/>
                  <a:gd name="T5" fmla="*/ 181 h 899"/>
                  <a:gd name="T6" fmla="*/ 261 w 1005"/>
                  <a:gd name="T7" fmla="*/ 549 h 899"/>
                  <a:gd name="T8" fmla="*/ 292 w 1005"/>
                  <a:gd name="T9" fmla="*/ 298 h 899"/>
                  <a:gd name="T10" fmla="*/ 155 w 1005"/>
                  <a:gd name="T11" fmla="*/ 377 h 899"/>
                  <a:gd name="T12" fmla="*/ 244 w 1005"/>
                  <a:gd name="T13" fmla="*/ 409 h 899"/>
                  <a:gd name="T14" fmla="*/ 255 w 1005"/>
                  <a:gd name="T15" fmla="*/ 435 h 899"/>
                  <a:gd name="T16" fmla="*/ 128 w 1005"/>
                  <a:gd name="T17" fmla="*/ 388 h 899"/>
                  <a:gd name="T18" fmla="*/ 274 w 1005"/>
                  <a:gd name="T19" fmla="*/ 257 h 899"/>
                  <a:gd name="T20" fmla="*/ 464 w 1005"/>
                  <a:gd name="T21" fmla="*/ 184 h 899"/>
                  <a:gd name="T22" fmla="*/ 673 w 1005"/>
                  <a:gd name="T23" fmla="*/ 190 h 899"/>
                  <a:gd name="T24" fmla="*/ 851 w 1005"/>
                  <a:gd name="T25" fmla="*/ 291 h 899"/>
                  <a:gd name="T26" fmla="*/ 914 w 1005"/>
                  <a:gd name="T27" fmla="*/ 518 h 899"/>
                  <a:gd name="T28" fmla="*/ 747 w 1005"/>
                  <a:gd name="T29" fmla="*/ 572 h 899"/>
                  <a:gd name="T30" fmla="*/ 474 w 1005"/>
                  <a:gd name="T31" fmla="*/ 615 h 899"/>
                  <a:gd name="T32" fmla="*/ 421 w 1005"/>
                  <a:gd name="T33" fmla="*/ 572 h 899"/>
                  <a:gd name="T34" fmla="*/ 446 w 1005"/>
                  <a:gd name="T35" fmla="*/ 560 h 899"/>
                  <a:gd name="T36" fmla="*/ 553 w 1005"/>
                  <a:gd name="T37" fmla="*/ 547 h 899"/>
                  <a:gd name="T38" fmla="*/ 854 w 1005"/>
                  <a:gd name="T39" fmla="*/ 560 h 899"/>
                  <a:gd name="T40" fmla="*/ 857 w 1005"/>
                  <a:gd name="T41" fmla="*/ 427 h 899"/>
                  <a:gd name="T42" fmla="*/ 831 w 1005"/>
                  <a:gd name="T43" fmla="*/ 311 h 899"/>
                  <a:gd name="T44" fmla="*/ 632 w 1005"/>
                  <a:gd name="T45" fmla="*/ 378 h 899"/>
                  <a:gd name="T46" fmla="*/ 742 w 1005"/>
                  <a:gd name="T47" fmla="*/ 461 h 899"/>
                  <a:gd name="T48" fmla="*/ 549 w 1005"/>
                  <a:gd name="T49" fmla="*/ 430 h 899"/>
                  <a:gd name="T50" fmla="*/ 447 w 1005"/>
                  <a:gd name="T51" fmla="*/ 410 h 899"/>
                  <a:gd name="T52" fmla="*/ 381 w 1005"/>
                  <a:gd name="T53" fmla="*/ 488 h 899"/>
                  <a:gd name="T54" fmla="*/ 300 w 1005"/>
                  <a:gd name="T55" fmla="*/ 535 h 899"/>
                  <a:gd name="T56" fmla="*/ 298 w 1005"/>
                  <a:gd name="T57" fmla="*/ 538 h 899"/>
                  <a:gd name="T58" fmla="*/ 274 w 1005"/>
                  <a:gd name="T59" fmla="*/ 618 h 899"/>
                  <a:gd name="T60" fmla="*/ 288 w 1005"/>
                  <a:gd name="T61" fmla="*/ 665 h 899"/>
                  <a:gd name="T62" fmla="*/ 352 w 1005"/>
                  <a:gd name="T63" fmla="*/ 724 h 899"/>
                  <a:gd name="T64" fmla="*/ 571 w 1005"/>
                  <a:gd name="T65" fmla="*/ 769 h 899"/>
                  <a:gd name="T66" fmla="*/ 570 w 1005"/>
                  <a:gd name="T67" fmla="*/ 769 h 899"/>
                  <a:gd name="T68" fmla="*/ 681 w 1005"/>
                  <a:gd name="T69" fmla="*/ 675 h 899"/>
                  <a:gd name="T70" fmla="*/ 650 w 1005"/>
                  <a:gd name="T71" fmla="*/ 634 h 899"/>
                  <a:gd name="T72" fmla="*/ 708 w 1005"/>
                  <a:gd name="T73" fmla="*/ 665 h 899"/>
                  <a:gd name="T74" fmla="*/ 691 w 1005"/>
                  <a:gd name="T75" fmla="*/ 750 h 899"/>
                  <a:gd name="T76" fmla="*/ 491 w 1005"/>
                  <a:gd name="T77" fmla="*/ 785 h 899"/>
                  <a:gd name="T78" fmla="*/ 787 w 1005"/>
                  <a:gd name="T79" fmla="*/ 830 h 899"/>
                  <a:gd name="T80" fmla="*/ 1001 w 1005"/>
                  <a:gd name="T81" fmla="*/ 474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5" h="899">
                    <a:moveTo>
                      <a:pt x="1001" y="474"/>
                    </a:moveTo>
                    <a:cubicBezTo>
                      <a:pt x="997" y="357"/>
                      <a:pt x="932" y="313"/>
                      <a:pt x="932" y="313"/>
                    </a:cubicBezTo>
                    <a:cubicBezTo>
                      <a:pt x="932" y="313"/>
                      <a:pt x="924" y="257"/>
                      <a:pt x="873" y="197"/>
                    </a:cubicBezTo>
                    <a:cubicBezTo>
                      <a:pt x="794" y="111"/>
                      <a:pt x="693" y="126"/>
                      <a:pt x="693" y="126"/>
                    </a:cubicBezTo>
                    <a:cubicBezTo>
                      <a:pt x="563" y="0"/>
                      <a:pt x="430" y="97"/>
                      <a:pt x="430" y="97"/>
                    </a:cubicBezTo>
                    <a:cubicBezTo>
                      <a:pt x="245" y="36"/>
                      <a:pt x="192" y="181"/>
                      <a:pt x="192" y="181"/>
                    </a:cubicBezTo>
                    <a:cubicBezTo>
                      <a:pt x="86" y="193"/>
                      <a:pt x="0" y="317"/>
                      <a:pt x="77" y="450"/>
                    </a:cubicBezTo>
                    <a:cubicBezTo>
                      <a:pt x="136" y="552"/>
                      <a:pt x="224" y="554"/>
                      <a:pt x="261" y="549"/>
                    </a:cubicBezTo>
                    <a:cubicBezTo>
                      <a:pt x="274" y="517"/>
                      <a:pt x="300" y="481"/>
                      <a:pt x="357" y="465"/>
                    </a:cubicBezTo>
                    <a:cubicBezTo>
                      <a:pt x="358" y="459"/>
                      <a:pt x="365" y="350"/>
                      <a:pt x="292" y="298"/>
                    </a:cubicBezTo>
                    <a:cubicBezTo>
                      <a:pt x="249" y="267"/>
                      <a:pt x="201" y="275"/>
                      <a:pt x="174" y="295"/>
                    </a:cubicBezTo>
                    <a:cubicBezTo>
                      <a:pt x="149" y="315"/>
                      <a:pt x="142" y="345"/>
                      <a:pt x="155" y="377"/>
                    </a:cubicBezTo>
                    <a:cubicBezTo>
                      <a:pt x="161" y="394"/>
                      <a:pt x="171" y="405"/>
                      <a:pt x="185" y="411"/>
                    </a:cubicBezTo>
                    <a:cubicBezTo>
                      <a:pt x="212" y="422"/>
                      <a:pt x="243" y="409"/>
                      <a:pt x="244" y="409"/>
                    </a:cubicBezTo>
                    <a:cubicBezTo>
                      <a:pt x="251" y="406"/>
                      <a:pt x="259" y="410"/>
                      <a:pt x="262" y="417"/>
                    </a:cubicBezTo>
                    <a:cubicBezTo>
                      <a:pt x="265" y="424"/>
                      <a:pt x="262" y="432"/>
                      <a:pt x="255" y="435"/>
                    </a:cubicBezTo>
                    <a:cubicBezTo>
                      <a:pt x="253" y="436"/>
                      <a:pt x="212" y="453"/>
                      <a:pt x="174" y="437"/>
                    </a:cubicBezTo>
                    <a:cubicBezTo>
                      <a:pt x="154" y="429"/>
                      <a:pt x="138" y="412"/>
                      <a:pt x="128" y="388"/>
                    </a:cubicBezTo>
                    <a:cubicBezTo>
                      <a:pt x="111" y="343"/>
                      <a:pt x="122" y="300"/>
                      <a:pt x="157" y="273"/>
                    </a:cubicBezTo>
                    <a:cubicBezTo>
                      <a:pt x="189" y="248"/>
                      <a:pt x="234" y="243"/>
                      <a:pt x="274" y="257"/>
                    </a:cubicBezTo>
                    <a:cubicBezTo>
                      <a:pt x="281" y="227"/>
                      <a:pt x="304" y="187"/>
                      <a:pt x="361" y="174"/>
                    </a:cubicBezTo>
                    <a:cubicBezTo>
                      <a:pt x="415" y="161"/>
                      <a:pt x="447" y="173"/>
                      <a:pt x="464" y="184"/>
                    </a:cubicBezTo>
                    <a:cubicBezTo>
                      <a:pt x="484" y="158"/>
                      <a:pt x="524" y="127"/>
                      <a:pt x="582" y="137"/>
                    </a:cubicBezTo>
                    <a:cubicBezTo>
                      <a:pt x="631" y="145"/>
                      <a:pt x="658" y="170"/>
                      <a:pt x="673" y="190"/>
                    </a:cubicBezTo>
                    <a:cubicBezTo>
                      <a:pt x="686" y="208"/>
                      <a:pt x="694" y="230"/>
                      <a:pt x="696" y="250"/>
                    </a:cubicBezTo>
                    <a:cubicBezTo>
                      <a:pt x="751" y="237"/>
                      <a:pt x="814" y="253"/>
                      <a:pt x="851" y="291"/>
                    </a:cubicBezTo>
                    <a:cubicBezTo>
                      <a:pt x="881" y="322"/>
                      <a:pt x="892" y="365"/>
                      <a:pt x="881" y="411"/>
                    </a:cubicBezTo>
                    <a:cubicBezTo>
                      <a:pt x="895" y="424"/>
                      <a:pt x="922" y="459"/>
                      <a:pt x="914" y="518"/>
                    </a:cubicBezTo>
                    <a:cubicBezTo>
                      <a:pt x="910" y="549"/>
                      <a:pt x="893" y="573"/>
                      <a:pt x="866" y="586"/>
                    </a:cubicBezTo>
                    <a:cubicBezTo>
                      <a:pt x="831" y="602"/>
                      <a:pt x="785" y="596"/>
                      <a:pt x="747" y="572"/>
                    </a:cubicBezTo>
                    <a:cubicBezTo>
                      <a:pt x="693" y="538"/>
                      <a:pt x="609" y="536"/>
                      <a:pt x="571" y="568"/>
                    </a:cubicBezTo>
                    <a:cubicBezTo>
                      <a:pt x="541" y="593"/>
                      <a:pt x="507" y="618"/>
                      <a:pt x="474" y="615"/>
                    </a:cubicBezTo>
                    <a:cubicBezTo>
                      <a:pt x="472" y="615"/>
                      <a:pt x="469" y="615"/>
                      <a:pt x="466" y="614"/>
                    </a:cubicBezTo>
                    <a:cubicBezTo>
                      <a:pt x="447" y="610"/>
                      <a:pt x="432" y="596"/>
                      <a:pt x="421" y="572"/>
                    </a:cubicBezTo>
                    <a:cubicBezTo>
                      <a:pt x="417" y="565"/>
                      <a:pt x="420" y="557"/>
                      <a:pt x="427" y="554"/>
                    </a:cubicBezTo>
                    <a:cubicBezTo>
                      <a:pt x="434" y="550"/>
                      <a:pt x="443" y="553"/>
                      <a:pt x="446" y="560"/>
                    </a:cubicBezTo>
                    <a:cubicBezTo>
                      <a:pt x="453" y="576"/>
                      <a:pt x="462" y="584"/>
                      <a:pt x="473" y="586"/>
                    </a:cubicBezTo>
                    <a:cubicBezTo>
                      <a:pt x="496" y="592"/>
                      <a:pt x="530" y="566"/>
                      <a:pt x="553" y="547"/>
                    </a:cubicBezTo>
                    <a:cubicBezTo>
                      <a:pt x="601" y="506"/>
                      <a:pt x="697" y="507"/>
                      <a:pt x="762" y="548"/>
                    </a:cubicBezTo>
                    <a:cubicBezTo>
                      <a:pt x="792" y="567"/>
                      <a:pt x="828" y="572"/>
                      <a:pt x="854" y="560"/>
                    </a:cubicBezTo>
                    <a:cubicBezTo>
                      <a:pt x="872" y="552"/>
                      <a:pt x="883" y="536"/>
                      <a:pt x="886" y="514"/>
                    </a:cubicBezTo>
                    <a:cubicBezTo>
                      <a:pt x="895" y="455"/>
                      <a:pt x="858" y="427"/>
                      <a:pt x="857" y="427"/>
                    </a:cubicBezTo>
                    <a:cubicBezTo>
                      <a:pt x="852" y="424"/>
                      <a:pt x="850" y="418"/>
                      <a:pt x="852" y="412"/>
                    </a:cubicBezTo>
                    <a:cubicBezTo>
                      <a:pt x="863" y="372"/>
                      <a:pt x="856" y="337"/>
                      <a:pt x="831" y="311"/>
                    </a:cubicBezTo>
                    <a:cubicBezTo>
                      <a:pt x="800" y="280"/>
                      <a:pt x="747" y="266"/>
                      <a:pt x="702" y="278"/>
                    </a:cubicBezTo>
                    <a:cubicBezTo>
                      <a:pt x="642" y="293"/>
                      <a:pt x="633" y="357"/>
                      <a:pt x="632" y="378"/>
                    </a:cubicBezTo>
                    <a:cubicBezTo>
                      <a:pt x="667" y="380"/>
                      <a:pt x="707" y="396"/>
                      <a:pt x="744" y="441"/>
                    </a:cubicBezTo>
                    <a:cubicBezTo>
                      <a:pt x="749" y="447"/>
                      <a:pt x="748" y="456"/>
                      <a:pt x="742" y="461"/>
                    </a:cubicBezTo>
                    <a:cubicBezTo>
                      <a:pt x="736" y="466"/>
                      <a:pt x="727" y="465"/>
                      <a:pt x="722" y="459"/>
                    </a:cubicBezTo>
                    <a:cubicBezTo>
                      <a:pt x="643" y="362"/>
                      <a:pt x="552" y="428"/>
                      <a:pt x="549" y="430"/>
                    </a:cubicBezTo>
                    <a:cubicBezTo>
                      <a:pt x="543" y="434"/>
                      <a:pt x="536" y="434"/>
                      <a:pt x="531" y="430"/>
                    </a:cubicBezTo>
                    <a:cubicBezTo>
                      <a:pt x="529" y="429"/>
                      <a:pt x="496" y="400"/>
                      <a:pt x="447" y="410"/>
                    </a:cubicBezTo>
                    <a:cubicBezTo>
                      <a:pt x="401" y="419"/>
                      <a:pt x="393" y="476"/>
                      <a:pt x="393" y="476"/>
                    </a:cubicBezTo>
                    <a:cubicBezTo>
                      <a:pt x="392" y="482"/>
                      <a:pt x="387" y="487"/>
                      <a:pt x="381" y="488"/>
                    </a:cubicBezTo>
                    <a:cubicBezTo>
                      <a:pt x="339" y="496"/>
                      <a:pt x="315" y="514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299" y="536"/>
                      <a:pt x="299" y="537"/>
                      <a:pt x="298" y="538"/>
                    </a:cubicBezTo>
                    <a:cubicBezTo>
                      <a:pt x="278" y="568"/>
                      <a:pt x="273" y="596"/>
                      <a:pt x="275" y="618"/>
                    </a:cubicBezTo>
                    <a:cubicBezTo>
                      <a:pt x="275" y="618"/>
                      <a:pt x="274" y="618"/>
                      <a:pt x="274" y="618"/>
                    </a:cubicBezTo>
                    <a:cubicBezTo>
                      <a:pt x="275" y="625"/>
                      <a:pt x="276" y="631"/>
                      <a:pt x="278" y="637"/>
                    </a:cubicBezTo>
                    <a:cubicBezTo>
                      <a:pt x="281" y="654"/>
                      <a:pt x="288" y="664"/>
                      <a:pt x="288" y="665"/>
                    </a:cubicBezTo>
                    <a:cubicBezTo>
                      <a:pt x="302" y="693"/>
                      <a:pt x="326" y="711"/>
                      <a:pt x="352" y="724"/>
                    </a:cubicBezTo>
                    <a:cubicBezTo>
                      <a:pt x="352" y="724"/>
                      <a:pt x="352" y="724"/>
                      <a:pt x="352" y="724"/>
                    </a:cubicBezTo>
                    <a:cubicBezTo>
                      <a:pt x="352" y="724"/>
                      <a:pt x="418" y="758"/>
                      <a:pt x="552" y="768"/>
                    </a:cubicBezTo>
                    <a:cubicBezTo>
                      <a:pt x="558" y="768"/>
                      <a:pt x="565" y="769"/>
                      <a:pt x="571" y="769"/>
                    </a:cubicBezTo>
                    <a:cubicBezTo>
                      <a:pt x="571" y="769"/>
                      <a:pt x="570" y="769"/>
                      <a:pt x="570" y="769"/>
                    </a:cubicBezTo>
                    <a:cubicBezTo>
                      <a:pt x="570" y="769"/>
                      <a:pt x="570" y="769"/>
                      <a:pt x="570" y="769"/>
                    </a:cubicBezTo>
                    <a:cubicBezTo>
                      <a:pt x="606" y="770"/>
                      <a:pt x="643" y="762"/>
                      <a:pt x="668" y="733"/>
                    </a:cubicBezTo>
                    <a:cubicBezTo>
                      <a:pt x="682" y="710"/>
                      <a:pt x="687" y="689"/>
                      <a:pt x="681" y="675"/>
                    </a:cubicBezTo>
                    <a:cubicBezTo>
                      <a:pt x="675" y="658"/>
                      <a:pt x="659" y="652"/>
                      <a:pt x="659" y="652"/>
                    </a:cubicBezTo>
                    <a:cubicBezTo>
                      <a:pt x="651" y="649"/>
                      <a:pt x="648" y="641"/>
                      <a:pt x="650" y="634"/>
                    </a:cubicBezTo>
                    <a:cubicBezTo>
                      <a:pt x="653" y="627"/>
                      <a:pt x="661" y="623"/>
                      <a:pt x="668" y="625"/>
                    </a:cubicBezTo>
                    <a:cubicBezTo>
                      <a:pt x="669" y="626"/>
                      <a:pt x="698" y="636"/>
                      <a:pt x="708" y="665"/>
                    </a:cubicBezTo>
                    <a:cubicBezTo>
                      <a:pt x="717" y="689"/>
                      <a:pt x="711" y="717"/>
                      <a:pt x="692" y="749"/>
                    </a:cubicBezTo>
                    <a:cubicBezTo>
                      <a:pt x="691" y="749"/>
                      <a:pt x="691" y="750"/>
                      <a:pt x="691" y="750"/>
                    </a:cubicBezTo>
                    <a:cubicBezTo>
                      <a:pt x="655" y="793"/>
                      <a:pt x="601" y="800"/>
                      <a:pt x="556" y="797"/>
                    </a:cubicBezTo>
                    <a:cubicBezTo>
                      <a:pt x="530" y="795"/>
                      <a:pt x="507" y="789"/>
                      <a:pt x="491" y="785"/>
                    </a:cubicBezTo>
                    <a:cubicBezTo>
                      <a:pt x="524" y="857"/>
                      <a:pt x="598" y="891"/>
                      <a:pt x="677" y="895"/>
                    </a:cubicBezTo>
                    <a:cubicBezTo>
                      <a:pt x="769" y="899"/>
                      <a:pt x="787" y="830"/>
                      <a:pt x="787" y="830"/>
                    </a:cubicBezTo>
                    <a:cubicBezTo>
                      <a:pt x="911" y="781"/>
                      <a:pt x="884" y="656"/>
                      <a:pt x="884" y="656"/>
                    </a:cubicBezTo>
                    <a:cubicBezTo>
                      <a:pt x="936" y="648"/>
                      <a:pt x="1005" y="590"/>
                      <a:pt x="1001" y="47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pPr algn="just" defTabSz="866943" fontAlgn="base">
                  <a:lnSpc>
                    <a:spcPct val="120000"/>
                  </a:lnSpc>
                </a:pPr>
                <a:endParaRPr lang="id-ID" sz="758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1390253" y="668277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31898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8831" y="2390775"/>
            <a:ext cx="4963180" cy="330878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8134" y="2616374"/>
            <a:ext cx="38299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事发后，科室人员立即向医院后勤或院感办汇报，后勤总务或院感办接到报告后，要第一时间赶到现场，把情况立即向主管院长汇报，由院领导通知或组织人员迅速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处理。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 </a:t>
            </a:r>
          </a:p>
        </p:txBody>
      </p:sp>
      <p:sp>
        <p:nvSpPr>
          <p:cNvPr id="6" name="矩形 5"/>
          <p:cNvSpPr/>
          <p:nvPr/>
        </p:nvSpPr>
        <p:spPr>
          <a:xfrm>
            <a:off x="1161826" y="871369"/>
            <a:ext cx="3657600" cy="817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68187" y="957431"/>
            <a:ext cx="699247" cy="634701"/>
            <a:chOff x="968187" y="957431"/>
            <a:chExt cx="699247" cy="634701"/>
          </a:xfrm>
        </p:grpSpPr>
        <p:sp>
          <p:nvSpPr>
            <p:cNvPr id="7" name="矩形 6"/>
            <p:cNvSpPr/>
            <p:nvPr/>
          </p:nvSpPr>
          <p:spPr>
            <a:xfrm>
              <a:off x="968187" y="957431"/>
              <a:ext cx="699247" cy="634701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8795" y="1032734"/>
              <a:ext cx="375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038242" y="963525"/>
            <a:ext cx="2200272" cy="49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cs typeface="+mn-ea"/>
                <a:sym typeface="+mn-lt"/>
              </a:rPr>
              <a:t>预 案 启 动 程 序</a:t>
            </a: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：</a:t>
            </a:r>
            <a:endParaRPr lang="en-US" altLang="zh-CN" sz="20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132129" y="4373617"/>
            <a:ext cx="5479545" cy="1245932"/>
            <a:chOff x="1040524" y="3374806"/>
            <a:chExt cx="5479545" cy="1245932"/>
          </a:xfrm>
        </p:grpSpPr>
        <p:sp>
          <p:nvSpPr>
            <p:cNvPr id="4" name="矩形 3"/>
            <p:cNvSpPr/>
            <p:nvPr/>
          </p:nvSpPr>
          <p:spPr>
            <a:xfrm>
              <a:off x="1467677" y="3490563"/>
              <a:ext cx="4734340" cy="96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116778"/>
                  </a:solidFill>
                  <a:cs typeface="+mn-ea"/>
                  <a:sym typeface="+mn-lt"/>
                </a:rPr>
                <a:t>同时在</a:t>
              </a:r>
              <a:r>
                <a:rPr lang="en-US" altLang="zh-CN" sz="2000" b="1" dirty="0">
                  <a:solidFill>
                    <a:srgbClr val="116778"/>
                  </a:solidFill>
                  <a:cs typeface="+mn-ea"/>
                  <a:sym typeface="+mn-lt"/>
                </a:rPr>
                <a:t>48</a:t>
              </a:r>
              <a:r>
                <a:rPr lang="zh-CN" altLang="en-US" sz="2000" b="1" dirty="0">
                  <a:solidFill>
                    <a:srgbClr val="116778"/>
                  </a:solidFill>
                  <a:cs typeface="+mn-ea"/>
                  <a:sym typeface="+mn-lt"/>
                </a:rPr>
                <a:t>小时内医院要向卫生局、卫生监督、环保局等上级部门汇报事件经过。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1040524" y="3374806"/>
              <a:ext cx="5479545" cy="1245932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647369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60457" y="4810548"/>
            <a:ext cx="2078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要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立即封锁现场。尽快通知环保局等各上级卫生行政主管部门。</a:t>
            </a:r>
          </a:p>
        </p:txBody>
      </p:sp>
      <p:sp>
        <p:nvSpPr>
          <p:cNvPr id="6" name="矩形 5"/>
          <p:cNvSpPr/>
          <p:nvPr/>
        </p:nvSpPr>
        <p:spPr>
          <a:xfrm>
            <a:off x="1161826" y="871369"/>
            <a:ext cx="4173968" cy="817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8187" y="957431"/>
            <a:ext cx="699247" cy="634701"/>
            <a:chOff x="968187" y="957431"/>
            <a:chExt cx="699247" cy="634701"/>
          </a:xfrm>
        </p:grpSpPr>
        <p:sp>
          <p:nvSpPr>
            <p:cNvPr id="7" name="矩形 6"/>
            <p:cNvSpPr/>
            <p:nvPr/>
          </p:nvSpPr>
          <p:spPr>
            <a:xfrm>
              <a:off x="968187" y="957431"/>
              <a:ext cx="699247" cy="634701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8795" y="1032734"/>
              <a:ext cx="375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022513" y="978584"/>
            <a:ext cx="3262432" cy="49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cs typeface="+mn-ea"/>
                <a:sym typeface="+mn-lt"/>
              </a:rPr>
              <a:t>对</a:t>
            </a: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一般废物渗漏</a:t>
            </a:r>
            <a:r>
              <a:rPr lang="zh-CN" altLang="en-US" sz="2000" b="1">
                <a:solidFill>
                  <a:srgbClr val="000000"/>
                </a:solidFill>
                <a:cs typeface="+mn-ea"/>
                <a:sym typeface="+mn-lt"/>
              </a:rPr>
              <a:t>处置办法</a:t>
            </a:r>
            <a:endParaRPr lang="en-US" altLang="zh-CN" sz="20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09702" y="2462234"/>
            <a:ext cx="19376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现场指挥、封锁渗漏范围，控制人流，防止扩散。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64008" y="2440070"/>
            <a:ext cx="20003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工作人员穿戴工作衣帽，口罩、手套、防护鞋、防护镜。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92965" y="2307360"/>
            <a:ext cx="3293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采取措施吸干渗液，连同固体废物装入黄色污物袋中密封扎口，在套入另一黄色污物袋内。贴上标识，由医疗废物处置单位焚烧处理。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20611" y="4843704"/>
            <a:ext cx="23591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对地面及相关物表进行消毒。对具有毒性、腐蚀性、易燃性、反应性或遗传毒性的医疗废物渗漏处置：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8" name="弧形 17"/>
          <p:cNvSpPr/>
          <p:nvPr/>
        </p:nvSpPr>
        <p:spPr>
          <a:xfrm>
            <a:off x="7931426" y="3467278"/>
            <a:ext cx="1073426" cy="1073426"/>
          </a:xfrm>
          <a:prstGeom prst="arc">
            <a:avLst>
              <a:gd name="adj1" fmla="val 16200000"/>
              <a:gd name="adj2" fmla="val 4832261"/>
            </a:avLst>
          </a:prstGeom>
          <a:ln w="15875" cap="rnd">
            <a:solidFill>
              <a:srgbClr val="3AA0B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右箭头 12"/>
          <p:cNvSpPr/>
          <p:nvPr/>
        </p:nvSpPr>
        <p:spPr>
          <a:xfrm rot="5400000">
            <a:off x="9292973" y="3810240"/>
            <a:ext cx="487017" cy="41744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96854" y="3371200"/>
            <a:ext cx="6383320" cy="188845"/>
            <a:chOff x="2296854" y="3581400"/>
            <a:chExt cx="6383320" cy="188845"/>
          </a:xfrm>
        </p:grpSpPr>
        <p:cxnSp>
          <p:nvCxnSpPr>
            <p:cNvPr id="17" name="直接连接符 16"/>
            <p:cNvCxnSpPr>
              <a:stCxn id="23" idx="2"/>
            </p:cNvCxnSpPr>
            <p:nvPr/>
          </p:nvCxnSpPr>
          <p:spPr>
            <a:xfrm flipV="1">
              <a:off x="2296854" y="3677478"/>
              <a:ext cx="6301409" cy="4971"/>
            </a:xfrm>
            <a:prstGeom prst="line">
              <a:avLst/>
            </a:prstGeom>
            <a:ln w="15875" cap="rnd">
              <a:solidFill>
                <a:srgbClr val="3AA0B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2296854" y="3597966"/>
              <a:ext cx="168965" cy="16896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469835" y="3581400"/>
              <a:ext cx="168965" cy="16896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8511209" y="3601280"/>
              <a:ext cx="168965" cy="16896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85253" y="4454566"/>
            <a:ext cx="3975652" cy="168965"/>
            <a:chOff x="4585253" y="4664766"/>
            <a:chExt cx="3975652" cy="168965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4651513" y="4750904"/>
              <a:ext cx="3846444" cy="0"/>
            </a:xfrm>
            <a:prstGeom prst="line">
              <a:avLst/>
            </a:prstGeom>
            <a:ln w="15875" cap="rnd">
              <a:solidFill>
                <a:srgbClr val="3AA0B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8391940" y="4664766"/>
              <a:ext cx="168965" cy="16896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585253" y="4664766"/>
              <a:ext cx="168965" cy="16896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右箭头 11"/>
          <p:cNvSpPr/>
          <p:nvPr/>
        </p:nvSpPr>
        <p:spPr>
          <a:xfrm>
            <a:off x="6943682" y="2616741"/>
            <a:ext cx="487017" cy="41744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697357" y="2655468"/>
            <a:ext cx="487017" cy="41744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6370869" y="4955293"/>
            <a:ext cx="487017" cy="41744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63946B0-F028-4BFF-A9F7-4BFAAAA0C3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5" y="3705225"/>
            <a:ext cx="33147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3125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3" grpId="0"/>
      <p:bldP spid="4" grpId="0"/>
      <p:bldP spid="5" grpId="0"/>
      <p:bldP spid="9" grpId="0"/>
      <p:bldP spid="10" grpId="0"/>
      <p:bldP spid="18" grpId="0" animBg="1"/>
      <p:bldP spid="13" grpId="0" animBg="1"/>
      <p:bldP spid="12" grpId="0" animBg="1"/>
      <p:bldP spid="11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22665" y="2110358"/>
            <a:ext cx="84119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通知环保局或报警。分析丢失原因，堵塞漏洞，加强监控，预防失窃，防备监守自盗，加强管理。</a:t>
            </a:r>
          </a:p>
        </p:txBody>
      </p:sp>
      <p:sp>
        <p:nvSpPr>
          <p:cNvPr id="6" name="矩形 5"/>
          <p:cNvSpPr/>
          <p:nvPr/>
        </p:nvSpPr>
        <p:spPr>
          <a:xfrm>
            <a:off x="1161825" y="871369"/>
            <a:ext cx="4303059" cy="817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68187" y="957431"/>
            <a:ext cx="699247" cy="634701"/>
            <a:chOff x="968187" y="957431"/>
            <a:chExt cx="699247" cy="634701"/>
          </a:xfrm>
        </p:grpSpPr>
        <p:sp>
          <p:nvSpPr>
            <p:cNvPr id="7" name="矩形 6"/>
            <p:cNvSpPr/>
            <p:nvPr/>
          </p:nvSpPr>
          <p:spPr>
            <a:xfrm>
              <a:off x="968187" y="957431"/>
              <a:ext cx="699247" cy="634701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18795" y="1032734"/>
              <a:ext cx="375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837125" y="1077158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00"/>
                </a:solidFill>
                <a:cs typeface="+mn-ea"/>
                <a:sym typeface="+mn-lt"/>
              </a:rPr>
              <a:t>医疗</a:t>
            </a: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废物丢失的处置办法：</a:t>
            </a:r>
            <a:endParaRPr lang="en-US" altLang="zh-CN" sz="20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6605" y="3016505"/>
            <a:ext cx="3778009" cy="2518673"/>
          </a:xfrm>
          <a:prstGeom prst="rect">
            <a:avLst/>
          </a:prstGeom>
          <a:ln>
            <a:solidFill>
              <a:srgbClr val="3AA0B8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3364" y="3016505"/>
            <a:ext cx="3778009" cy="2518672"/>
          </a:xfrm>
          <a:prstGeom prst="rect">
            <a:avLst/>
          </a:prstGeom>
          <a:ln>
            <a:solidFill>
              <a:srgbClr val="3AA0B8"/>
            </a:solidFill>
          </a:ln>
        </p:spPr>
      </p:pic>
    </p:spTree>
    <p:extLst>
      <p:ext uri="{BB962C8B-B14F-4D97-AF65-F5344CB8AC3E}">
        <p14:creationId xmlns:p14="http://schemas.microsoft.com/office/powerpoint/2010/main" val="153426820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156003" y="1959046"/>
            <a:ext cx="5350050" cy="3969813"/>
            <a:chOff x="6518578" y="1959046"/>
            <a:chExt cx="5350050" cy="3969813"/>
          </a:xfrm>
        </p:grpSpPr>
        <p:sp>
          <p:nvSpPr>
            <p:cNvPr id="2" name="矩形 1"/>
            <p:cNvSpPr/>
            <p:nvPr/>
          </p:nvSpPr>
          <p:spPr>
            <a:xfrm>
              <a:off x="6549094" y="1959046"/>
              <a:ext cx="5012429" cy="787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、医院配备双路供电系统，在一路断电的情况下，在</a:t>
              </a:r>
              <a:r>
                <a:rPr lang="en-US" altLang="zh-CN" sz="1600" dirty="0">
                  <a:solidFill>
                    <a:srgbClr val="000000"/>
                  </a:solidFill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分钟内立刻启动院内发电机组，迅速恢复全院</a:t>
              </a:r>
              <a:r>
                <a:rPr lang="zh-CN" altLang="en-US" sz="1600">
                  <a:solidFill>
                    <a:srgbClr val="000000"/>
                  </a:solidFill>
                  <a:cs typeface="+mn-ea"/>
                  <a:sym typeface="+mn-lt"/>
                </a:rPr>
                <a:t>供电。</a:t>
              </a:r>
              <a:endParaRPr lang="zh-CN" altLang="en-US" sz="16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562105" y="2966750"/>
              <a:ext cx="4999417" cy="787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000000"/>
                  </a:solidFill>
                  <a:cs typeface="+mn-ea"/>
                  <a:sym typeface="+mn-lt"/>
                </a:rPr>
                <a:t>2</a:t>
              </a: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、各重要部门均配有应急照明灯，各病区楼道、走廊应配有延时保护装置的安全指示灯。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6518578" y="3969873"/>
              <a:ext cx="4992370" cy="787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000000"/>
                  </a:solidFill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、医院供电设备设施、由后勤负责统一维护、保养和修理，确保电线电缆电器不被故障而造成的停电事故。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6555904" y="5141464"/>
              <a:ext cx="5312724" cy="787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rgbClr val="000000"/>
                  </a:solidFill>
                  <a:cs typeface="+mn-ea"/>
                  <a:sym typeface="+mn-lt"/>
                </a:rPr>
                <a:t>4</a:t>
              </a: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、停电时要加强巡视病房，安抚患者，同时注意防火、防盗。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592132" y="968188"/>
            <a:ext cx="4120179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56516" y="933538"/>
            <a:ext cx="3578224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（五）对 停 电 的 紧 急 处 理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1652" y="2181225"/>
            <a:ext cx="4196510" cy="3147382"/>
          </a:xfrm>
          <a:prstGeom prst="rect">
            <a:avLst/>
          </a:prstGeom>
          <a:ln>
            <a:solidFill>
              <a:srgbClr val="3AA0B8"/>
            </a:solidFill>
          </a:ln>
        </p:spPr>
      </p:pic>
      <p:cxnSp>
        <p:nvCxnSpPr>
          <p:cNvPr id="10" name="直接连接符 9"/>
          <p:cNvCxnSpPr>
            <a:endCxn id="15" idx="4"/>
          </p:cNvCxnSpPr>
          <p:nvPr/>
        </p:nvCxnSpPr>
        <p:spPr>
          <a:xfrm flipH="1">
            <a:off x="6561159" y="2104373"/>
            <a:ext cx="5219" cy="345927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6435898" y="2066794"/>
            <a:ext cx="250521" cy="250521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35898" y="3096016"/>
            <a:ext cx="250521" cy="250521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35898" y="4148202"/>
            <a:ext cx="250521" cy="250521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35898" y="5313123"/>
            <a:ext cx="250521" cy="250521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88101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23835" y="2059703"/>
            <a:ext cx="27673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一旦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发生火警，立即拨打“</a:t>
            </a:r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119”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报警，并派人在道路路口带路。在消防车到来之前，应根据火势情况组织人员用灭火器或其他消防设施积极灭火。</a:t>
            </a:r>
          </a:p>
        </p:txBody>
      </p:sp>
      <p:sp>
        <p:nvSpPr>
          <p:cNvPr id="4" name="矩形 3"/>
          <p:cNvSpPr/>
          <p:nvPr/>
        </p:nvSpPr>
        <p:spPr>
          <a:xfrm>
            <a:off x="8214214" y="2736017"/>
            <a:ext cx="2578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做好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防火隔离措施，迅速转移住院病人，有秩序地把所有病人及时转移到安全地带。</a:t>
            </a:r>
          </a:p>
        </p:txBody>
      </p:sp>
      <p:sp>
        <p:nvSpPr>
          <p:cNvPr id="5" name="矩形 4"/>
          <p:cNvSpPr/>
          <p:nvPr/>
        </p:nvSpPr>
        <p:spPr>
          <a:xfrm>
            <a:off x="2839973" y="5196046"/>
            <a:ext cx="34557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后勤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要经常对医院各类电器、电线电缆、煤气等火源设备要加强维护保养的管理。要组织全体人员学习消防知识，和消防器材的使用，医院要配备足够的消防器材，消防通道要保持畅通。</a:t>
            </a:r>
          </a:p>
        </p:txBody>
      </p:sp>
      <p:sp>
        <p:nvSpPr>
          <p:cNvPr id="6" name="矩形 5"/>
          <p:cNvSpPr/>
          <p:nvPr/>
        </p:nvSpPr>
        <p:spPr>
          <a:xfrm>
            <a:off x="3830641" y="3890622"/>
            <a:ext cx="2296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及时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把易燃易爆物品、化学物品、有度试剂等转移出火场。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592132" y="968188"/>
            <a:ext cx="4120179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56516" y="933538"/>
            <a:ext cx="3578224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（六）对 火 警 的 紧 急 处 理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右箭头 44"/>
          <p:cNvSpPr/>
          <p:nvPr/>
        </p:nvSpPr>
        <p:spPr>
          <a:xfrm rot="967874">
            <a:off x="6127532" y="2438397"/>
            <a:ext cx="1187669" cy="346841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289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右箭头 45"/>
          <p:cNvSpPr/>
          <p:nvPr/>
        </p:nvSpPr>
        <p:spPr>
          <a:xfrm rot="8861379">
            <a:off x="6321972" y="3526219"/>
            <a:ext cx="1187669" cy="346841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rgbClr val="3289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下箭头 46"/>
          <p:cNvSpPr/>
          <p:nvPr/>
        </p:nvSpPr>
        <p:spPr>
          <a:xfrm>
            <a:off x="4614041" y="4614041"/>
            <a:ext cx="388883" cy="441435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rgbClr val="3289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7683063" y="2816774"/>
            <a:ext cx="409903" cy="409903"/>
          </a:xfrm>
          <a:prstGeom prst="roundRect">
            <a:avLst/>
          </a:prstGeom>
          <a:solidFill>
            <a:srgbClr val="11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443655" y="2149366"/>
            <a:ext cx="409903" cy="409903"/>
          </a:xfrm>
          <a:prstGeom prst="roundRect">
            <a:avLst/>
          </a:prstGeom>
          <a:solidFill>
            <a:srgbClr val="11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1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3331779" y="3920360"/>
            <a:ext cx="409903" cy="409903"/>
          </a:xfrm>
          <a:prstGeom prst="roundRect">
            <a:avLst/>
          </a:prstGeom>
          <a:solidFill>
            <a:srgbClr val="11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3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2291256" y="5370787"/>
            <a:ext cx="409903" cy="409903"/>
          </a:xfrm>
          <a:prstGeom prst="roundRect">
            <a:avLst/>
          </a:prstGeom>
          <a:solidFill>
            <a:srgbClr val="11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4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41FB62F-E066-4A99-A4D2-D805ED3001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74" y="3990975"/>
            <a:ext cx="3406752" cy="18669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ECAD4029-6586-421C-99AE-8CD751E524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88" y="2952750"/>
            <a:ext cx="1983874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4982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8" grpId="0" animBg="1"/>
      <p:bldP spid="19" grpId="0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92132" y="968188"/>
            <a:ext cx="4120179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56516" y="933538"/>
            <a:ext cx="3578224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（七）公 共 设 施 紧 急 处 理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9469" y="2851500"/>
            <a:ext cx="3588360" cy="2503442"/>
          </a:xfrm>
          <a:prstGeom prst="rect">
            <a:avLst/>
          </a:prstGeom>
          <a:ln w="6350">
            <a:solidFill>
              <a:srgbClr val="3AA0B8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6827" y="2839754"/>
            <a:ext cx="3772545" cy="2505206"/>
          </a:xfrm>
          <a:prstGeom prst="rect">
            <a:avLst/>
          </a:prstGeom>
          <a:ln>
            <a:solidFill>
              <a:srgbClr val="3AA0B8"/>
            </a:solidFill>
          </a:ln>
        </p:spPr>
      </p:pic>
      <p:grpSp>
        <p:nvGrpSpPr>
          <p:cNvPr id="17" name="组合 16"/>
          <p:cNvGrpSpPr/>
          <p:nvPr/>
        </p:nvGrpSpPr>
        <p:grpSpPr>
          <a:xfrm>
            <a:off x="6340258" y="2032393"/>
            <a:ext cx="4081397" cy="663313"/>
            <a:chOff x="6340258" y="4737493"/>
            <a:chExt cx="4081397" cy="663313"/>
          </a:xfrm>
        </p:grpSpPr>
        <p:sp>
          <p:nvSpPr>
            <p:cNvPr id="9" name="矩形 8"/>
            <p:cNvSpPr/>
            <p:nvPr/>
          </p:nvSpPr>
          <p:spPr>
            <a:xfrm>
              <a:off x="6340258" y="4812082"/>
              <a:ext cx="4081397" cy="588724"/>
            </a:xfrm>
            <a:prstGeom prst="rect">
              <a:avLst/>
            </a:prstGeom>
            <a:solidFill>
              <a:srgbClr val="116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545592" y="4737493"/>
              <a:ext cx="1976780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电  梯  故  障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28384" y="2041836"/>
            <a:ext cx="4070959" cy="639256"/>
            <a:chOff x="1628384" y="4746936"/>
            <a:chExt cx="4070959" cy="639256"/>
          </a:xfrm>
        </p:grpSpPr>
        <p:sp>
          <p:nvSpPr>
            <p:cNvPr id="8" name="矩形 7"/>
            <p:cNvSpPr/>
            <p:nvPr/>
          </p:nvSpPr>
          <p:spPr>
            <a:xfrm>
              <a:off x="1628384" y="4797468"/>
              <a:ext cx="4070959" cy="588724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761528" y="4746936"/>
              <a:ext cx="2233277" cy="580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solidFill>
                    <a:schemeClr val="bg1"/>
                  </a:solidFill>
                  <a:cs typeface="+mn-ea"/>
                  <a:sym typeface="+mn-lt"/>
                </a:rPr>
                <a:t>管  道  破  裂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5751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243661" y="2157680"/>
            <a:ext cx="263046" cy="2688603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243660" y="2668137"/>
            <a:ext cx="3863764" cy="2829498"/>
            <a:chOff x="2243660" y="2277612"/>
            <a:chExt cx="3863764" cy="2829498"/>
          </a:xfrm>
        </p:grpSpPr>
        <p:sp>
          <p:nvSpPr>
            <p:cNvPr id="9" name="椭圆 8"/>
            <p:cNvSpPr/>
            <p:nvPr/>
          </p:nvSpPr>
          <p:spPr>
            <a:xfrm>
              <a:off x="5577521" y="2354330"/>
              <a:ext cx="391764" cy="391764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304485" y="4006953"/>
              <a:ext cx="266668" cy="426986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5400000">
              <a:off x="4042232" y="3269563"/>
              <a:ext cx="263046" cy="418297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3969327" y="3304309"/>
              <a:ext cx="524741" cy="337705"/>
            </a:xfrm>
            <a:prstGeom prst="roundRect">
              <a:avLst>
                <a:gd name="adj" fmla="val 18096"/>
              </a:avLst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243660" y="2277612"/>
              <a:ext cx="3863764" cy="2829498"/>
              <a:chOff x="2243660" y="2277612"/>
              <a:chExt cx="3863764" cy="2829498"/>
            </a:xfrm>
          </p:grpSpPr>
          <p:sp>
            <p:nvSpPr>
              <p:cNvPr id="18" name="空心弧 17"/>
              <p:cNvSpPr/>
              <p:nvPr/>
            </p:nvSpPr>
            <p:spPr>
              <a:xfrm rot="5400000" flipH="1">
                <a:off x="3719413" y="2283283"/>
                <a:ext cx="1327759" cy="1327759"/>
              </a:xfrm>
              <a:prstGeom prst="blockArc">
                <a:avLst>
                  <a:gd name="adj1" fmla="val 10800000"/>
                  <a:gd name="adj2" fmla="val 16250338"/>
                  <a:gd name="adj3" fmla="val 20061"/>
                </a:avLst>
              </a:pr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2243660" y="3347765"/>
                <a:ext cx="2386875" cy="1759345"/>
                <a:chOff x="2243660" y="3347765"/>
                <a:chExt cx="2386875" cy="1759345"/>
              </a:xfrm>
            </p:grpSpPr>
            <p:sp>
              <p:nvSpPr>
                <p:cNvPr id="11" name="空心弧 10"/>
                <p:cNvSpPr/>
                <p:nvPr/>
              </p:nvSpPr>
              <p:spPr>
                <a:xfrm flipV="1">
                  <a:off x="2243660" y="3779351"/>
                  <a:ext cx="1327759" cy="1327759"/>
                </a:xfrm>
                <a:prstGeom prst="blockArc">
                  <a:avLst>
                    <a:gd name="adj1" fmla="val 10800000"/>
                    <a:gd name="adj2" fmla="val 150919"/>
                    <a:gd name="adj3" fmla="val 20018"/>
                  </a:avLst>
                </a:prstGeom>
                <a:solidFill>
                  <a:srgbClr val="3AA0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空心弧 13"/>
                <p:cNvSpPr/>
                <p:nvPr/>
              </p:nvSpPr>
              <p:spPr>
                <a:xfrm>
                  <a:off x="3302776" y="3347765"/>
                  <a:ext cx="1327759" cy="1327759"/>
                </a:xfrm>
                <a:prstGeom prst="blockArc">
                  <a:avLst>
                    <a:gd name="adj1" fmla="val 10800000"/>
                    <a:gd name="adj2" fmla="val 16250338"/>
                    <a:gd name="adj3" fmla="val 20061"/>
                  </a:avLst>
                </a:prstGeom>
                <a:solidFill>
                  <a:srgbClr val="3AA0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>
                  <a:off x="3267941" y="3984914"/>
                  <a:ext cx="332509" cy="550718"/>
                </a:xfrm>
                <a:prstGeom prst="roundRect">
                  <a:avLst/>
                </a:prstGeom>
                <a:solidFill>
                  <a:srgbClr val="3AA0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空心弧 21"/>
              <p:cNvSpPr/>
              <p:nvPr/>
            </p:nvSpPr>
            <p:spPr>
              <a:xfrm>
                <a:off x="4779665" y="2277612"/>
                <a:ext cx="1327759" cy="1327759"/>
              </a:xfrm>
              <a:prstGeom prst="blockArc">
                <a:avLst>
                  <a:gd name="adj1" fmla="val 10800000"/>
                  <a:gd name="adj2" fmla="val 150919"/>
                  <a:gd name="adj3" fmla="val 20018"/>
                </a:avLst>
              </a:pr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5834178" y="3342618"/>
            <a:ext cx="1327759" cy="2342199"/>
            <a:chOff x="5834178" y="2952093"/>
            <a:chExt cx="1327759" cy="2342199"/>
          </a:xfrm>
        </p:grpSpPr>
        <p:sp>
          <p:nvSpPr>
            <p:cNvPr id="23" name="矩形 22"/>
            <p:cNvSpPr/>
            <p:nvPr/>
          </p:nvSpPr>
          <p:spPr>
            <a:xfrm>
              <a:off x="5848414" y="2952093"/>
              <a:ext cx="263046" cy="1722413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空心弧 23"/>
            <p:cNvSpPr/>
            <p:nvPr/>
          </p:nvSpPr>
          <p:spPr>
            <a:xfrm rot="10584951" flipH="1">
              <a:off x="5834178" y="3966533"/>
              <a:ext cx="1327759" cy="1327759"/>
            </a:xfrm>
            <a:prstGeom prst="blockArc">
              <a:avLst>
                <a:gd name="adj1" fmla="val 10800000"/>
                <a:gd name="adj2" fmla="val 16072570"/>
                <a:gd name="adj3" fmla="val 20141"/>
              </a:avLst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92316" y="5378084"/>
            <a:ext cx="5525705" cy="344729"/>
            <a:chOff x="6392316" y="4987559"/>
            <a:chExt cx="5525705" cy="344729"/>
          </a:xfrm>
        </p:grpSpPr>
        <p:sp>
          <p:nvSpPr>
            <p:cNvPr id="25" name="矩形 24"/>
            <p:cNvSpPr/>
            <p:nvPr/>
          </p:nvSpPr>
          <p:spPr>
            <a:xfrm rot="5400000">
              <a:off x="9074247" y="2445487"/>
              <a:ext cx="263046" cy="5424502"/>
            </a:xfrm>
            <a:prstGeom prst="rect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392316" y="4987559"/>
              <a:ext cx="1066722" cy="344729"/>
            </a:xfrm>
            <a:prstGeom prst="roundRect">
              <a:avLst>
                <a:gd name="adj" fmla="val 18096"/>
              </a:avLst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16227" y="1690078"/>
            <a:ext cx="4798304" cy="2889187"/>
            <a:chOff x="6185007" y="1299553"/>
            <a:chExt cx="4798304" cy="2889187"/>
          </a:xfrm>
        </p:grpSpPr>
        <p:sp>
          <p:nvSpPr>
            <p:cNvPr id="2" name="矩形 1"/>
            <p:cNvSpPr/>
            <p:nvPr/>
          </p:nvSpPr>
          <p:spPr>
            <a:xfrm>
              <a:off x="7182969" y="3880963"/>
              <a:ext cx="348538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>
                  <a:cs typeface="+mn-ea"/>
                  <a:sym typeface="+mn-lt"/>
                </a:rPr>
                <a:t>如</a:t>
              </a:r>
              <a:r>
                <a:rPr lang="zh-CN" altLang="en-US" sz="1400" dirty="0">
                  <a:cs typeface="+mn-ea"/>
                  <a:sym typeface="+mn-lt"/>
                </a:rPr>
                <a:t>需对患者进行转移，由护理部组织</a:t>
              </a:r>
              <a:r>
                <a:rPr lang="zh-CN" altLang="en-US" sz="1400">
                  <a:cs typeface="+mn-ea"/>
                  <a:sym typeface="+mn-lt"/>
                </a:rPr>
                <a:t>实施。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496315" y="1299553"/>
              <a:ext cx="3839487" cy="700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在院内当遇水管暴裂时，应立即有发现人通知后勤，由后勤根据水管损坏情况，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7142285" y="2470681"/>
              <a:ext cx="384102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cs typeface="+mn-ea"/>
                  <a:sym typeface="+mn-lt"/>
                </a:rPr>
                <a:t>迅速组织水电维修人员负责首先处理此类事件。同时后勤要立即组织人员及时清理地面积水，防止仪器损坏和患者滑倒。</a:t>
              </a: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185007" y="1403854"/>
              <a:ext cx="896426" cy="2762072"/>
              <a:chOff x="6185007" y="1403854"/>
              <a:chExt cx="896426" cy="2762072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6185007" y="1403854"/>
                <a:ext cx="258071" cy="258071"/>
              </a:xfrm>
              <a:prstGeom prst="ellipse">
                <a:avLst/>
              </a:pr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773410" y="2585086"/>
                <a:ext cx="258071" cy="258071"/>
              </a:xfrm>
              <a:prstGeom prst="ellipse">
                <a:avLst/>
              </a:pr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6823362" y="3907855"/>
                <a:ext cx="258071" cy="258071"/>
              </a:xfrm>
              <a:prstGeom prst="ellipse">
                <a:avLst/>
              </a:pr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337310" y="1442085"/>
            <a:ext cx="2137410" cy="754380"/>
            <a:chOff x="1337310" y="1051560"/>
            <a:chExt cx="2137410" cy="754380"/>
          </a:xfrm>
        </p:grpSpPr>
        <p:sp>
          <p:nvSpPr>
            <p:cNvPr id="4" name="矩形 3"/>
            <p:cNvSpPr/>
            <p:nvPr/>
          </p:nvSpPr>
          <p:spPr>
            <a:xfrm>
              <a:off x="1337310" y="1051560"/>
              <a:ext cx="2137410" cy="754380"/>
            </a:xfrm>
            <a:prstGeom prst="rect">
              <a:avLst/>
            </a:prstGeom>
            <a:solidFill>
              <a:srgbClr val="3DA8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563383" y="1232654"/>
              <a:ext cx="18822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、管道破裂：</a:t>
              </a:r>
            </a:p>
          </p:txBody>
        </p:sp>
      </p:grpSp>
      <p:sp>
        <p:nvSpPr>
          <p:cNvPr id="16" name="椭圆 15"/>
          <p:cNvSpPr/>
          <p:nvPr/>
        </p:nvSpPr>
        <p:spPr>
          <a:xfrm>
            <a:off x="5213130" y="2313918"/>
            <a:ext cx="1187669" cy="1187669"/>
          </a:xfrm>
          <a:prstGeom prst="ellipse">
            <a:avLst/>
          </a:prstGeom>
          <a:ln w="3492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801006" y="4168994"/>
            <a:ext cx="1187669" cy="1187669"/>
          </a:xfrm>
          <a:prstGeom prst="ellipse">
            <a:avLst/>
          </a:prstGeom>
          <a:ln w="3492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24243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5400000">
                                      <p:cBhvr>
                                        <p:cTn id="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5400000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6" grpId="1" animBg="1"/>
      <p:bldP spid="31" grpId="0" animBg="1"/>
      <p:bldP spid="3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11023" y="4374049"/>
            <a:ext cx="45699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cs typeface="+mn-ea"/>
                <a:sym typeface="+mn-lt"/>
              </a:rPr>
              <a:t>值班</a:t>
            </a:r>
            <a:r>
              <a:rPr lang="zh-CN" altLang="en-US" sz="1400" dirty="0">
                <a:cs typeface="+mn-ea"/>
                <a:sym typeface="+mn-lt"/>
              </a:rPr>
              <a:t>人员接到求救电话后，应立即抵达现场解决技术事故，同时后勤要通知患者所在科室派医务人员到达现场，防止意外事件的出现，必要时可以立即实施抢救。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37310" y="1051560"/>
            <a:ext cx="2137410" cy="754380"/>
            <a:chOff x="1337310" y="1051560"/>
            <a:chExt cx="2137410" cy="754380"/>
          </a:xfrm>
        </p:grpSpPr>
        <p:sp>
          <p:nvSpPr>
            <p:cNvPr id="5" name="矩形 4"/>
            <p:cNvSpPr/>
            <p:nvPr/>
          </p:nvSpPr>
          <p:spPr>
            <a:xfrm>
              <a:off x="1337310" y="1051560"/>
              <a:ext cx="2137410" cy="754380"/>
            </a:xfrm>
            <a:prstGeom prst="rect">
              <a:avLst/>
            </a:prstGeom>
            <a:solidFill>
              <a:srgbClr val="3DA8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517663" y="1221224"/>
              <a:ext cx="188224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、电梯故障：</a:t>
              </a:r>
            </a:p>
          </p:txBody>
        </p:sp>
      </p:grpSp>
      <p:sp>
        <p:nvSpPr>
          <p:cNvPr id="59" name="矩形 58"/>
          <p:cNvSpPr/>
          <p:nvPr/>
        </p:nvSpPr>
        <p:spPr>
          <a:xfrm>
            <a:off x="6011023" y="2345119"/>
            <a:ext cx="433569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院内因电梯发生故障而把患者或其他人员滞留在电梯内时，被困人员可直接拨打电梯内公布的电梯维修电话。</a:t>
            </a:r>
          </a:p>
        </p:txBody>
      </p:sp>
      <p:sp>
        <p:nvSpPr>
          <p:cNvPr id="60" name="椭圆 59"/>
          <p:cNvSpPr/>
          <p:nvPr/>
        </p:nvSpPr>
        <p:spPr>
          <a:xfrm>
            <a:off x="5706224" y="2465370"/>
            <a:ext cx="215757" cy="215757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5719556" y="4497940"/>
            <a:ext cx="215757" cy="215757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719556" y="3944848"/>
            <a:ext cx="48613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任意多边形 18"/>
          <p:cNvSpPr/>
          <p:nvPr/>
        </p:nvSpPr>
        <p:spPr>
          <a:xfrm>
            <a:off x="7818120" y="6412230"/>
            <a:ext cx="4091941" cy="228600"/>
          </a:xfrm>
          <a:custGeom>
            <a:avLst/>
            <a:gdLst>
              <a:gd name="connsiteX0" fmla="*/ 83382 w 5694051"/>
              <a:gd name="connsiteY0" fmla="*/ 0 h 308610"/>
              <a:gd name="connsiteX1" fmla="*/ 5694051 w 5694051"/>
              <a:gd name="connsiteY1" fmla="*/ 0 h 308610"/>
              <a:gd name="connsiteX2" fmla="*/ 5694051 w 5694051"/>
              <a:gd name="connsiteY2" fmla="*/ 308610 h 308610"/>
              <a:gd name="connsiteX3" fmla="*/ 0 w 5694051"/>
              <a:gd name="connsiteY3" fmla="*/ 308610 h 30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4051" h="308610">
                <a:moveTo>
                  <a:pt x="83382" y="0"/>
                </a:moveTo>
                <a:lnTo>
                  <a:pt x="5694051" y="0"/>
                </a:lnTo>
                <a:lnTo>
                  <a:pt x="5694051" y="308610"/>
                </a:lnTo>
                <a:lnTo>
                  <a:pt x="0" y="308610"/>
                </a:lnTo>
                <a:close/>
              </a:path>
            </a:pathLst>
          </a:cu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691C665-B034-4F56-91B6-7147F93EE4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7663" y="2573248"/>
            <a:ext cx="3588360" cy="2503442"/>
          </a:xfrm>
          <a:prstGeom prst="rect">
            <a:avLst/>
          </a:prstGeom>
          <a:ln w="6350">
            <a:solidFill>
              <a:srgbClr val="3AA0B8"/>
            </a:solidFill>
          </a:ln>
        </p:spPr>
      </p:pic>
    </p:spTree>
    <p:extLst>
      <p:ext uri="{BB962C8B-B14F-4D97-AF65-F5344CB8AC3E}">
        <p14:creationId xmlns:p14="http://schemas.microsoft.com/office/powerpoint/2010/main" val="402280082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9" grpId="0"/>
      <p:bldP spid="60" grpId="0" animBg="1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66951" y="1038009"/>
            <a:ext cx="2111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cs typeface="+mn-ea"/>
                <a:sym typeface="+mn-lt"/>
              </a:rPr>
              <a:t>CONTENTS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8916" y="817316"/>
            <a:ext cx="16754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cs typeface="+mn-ea"/>
                <a:sym typeface="+mn-lt"/>
              </a:rPr>
              <a:t>目  录</a:t>
            </a:r>
          </a:p>
        </p:txBody>
      </p:sp>
      <p:sp>
        <p:nvSpPr>
          <p:cNvPr id="14" name="五边形 13"/>
          <p:cNvSpPr/>
          <p:nvPr/>
        </p:nvSpPr>
        <p:spPr>
          <a:xfrm>
            <a:off x="278849" y="791992"/>
            <a:ext cx="1520777" cy="784860"/>
          </a:xfrm>
          <a:prstGeom prst="homePlate">
            <a:avLst>
              <a:gd name="adj" fmla="val 23194"/>
            </a:avLst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61764" y="1278628"/>
            <a:ext cx="1495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目       的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975978" y="1244297"/>
            <a:ext cx="764038" cy="665110"/>
            <a:chOff x="5753100" y="1447800"/>
            <a:chExt cx="885800" cy="771105"/>
          </a:xfrm>
          <a:solidFill>
            <a:srgbClr val="32B7C6"/>
          </a:solidFill>
        </p:grpSpPr>
        <p:sp>
          <p:nvSpPr>
            <p:cNvPr id="8" name="矩形 7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796643" y="1469572"/>
              <a:ext cx="842257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>
                  <a:solidFill>
                    <a:srgbClr val="32B7C6"/>
                  </a:solidFill>
                  <a:cs typeface="+mn-ea"/>
                  <a:sym typeface="+mn-lt"/>
                </a:rPr>
                <a:t>1</a:t>
              </a:r>
              <a:endParaRPr lang="zh-CN" altLang="en-US" sz="3600" i="1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157675" y="2117631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组  织  机  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35043" y="2941939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工  作  职  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167864" y="3750186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抢  救  程  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749308" y="4518927"/>
            <a:ext cx="3164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医疗器械药品的要求</a:t>
            </a:r>
          </a:p>
        </p:txBody>
      </p:sp>
      <p:sp>
        <p:nvSpPr>
          <p:cNvPr id="15" name="矩形 14"/>
          <p:cNvSpPr/>
          <p:nvPr/>
        </p:nvSpPr>
        <p:spPr>
          <a:xfrm>
            <a:off x="7334778" y="1244298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975978" y="2054913"/>
            <a:ext cx="764038" cy="665110"/>
            <a:chOff x="5753100" y="1447800"/>
            <a:chExt cx="885800" cy="771105"/>
          </a:xfrm>
          <a:solidFill>
            <a:srgbClr val="32B7C6"/>
          </a:solidFill>
        </p:grpSpPr>
        <p:sp>
          <p:nvSpPr>
            <p:cNvPr id="17" name="矩形 16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796643" y="1469572"/>
              <a:ext cx="842257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>
                  <a:solidFill>
                    <a:srgbClr val="32B7C6"/>
                  </a:solidFill>
                  <a:cs typeface="+mn-ea"/>
                  <a:sym typeface="+mn-lt"/>
                </a:rPr>
                <a:t>2</a:t>
              </a:r>
              <a:endParaRPr lang="zh-CN" altLang="en-US" sz="3600" i="1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7323824" y="2043960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975986" y="2887439"/>
            <a:ext cx="764038" cy="654156"/>
            <a:chOff x="5753100" y="1447800"/>
            <a:chExt cx="885799" cy="758405"/>
          </a:xfrm>
          <a:solidFill>
            <a:srgbClr val="32B7C6"/>
          </a:solidFill>
        </p:grpSpPr>
        <p:sp>
          <p:nvSpPr>
            <p:cNvPr id="21" name="矩形 20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796643" y="1456872"/>
              <a:ext cx="842256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 dirty="0">
                  <a:solidFill>
                    <a:srgbClr val="32B7C6"/>
                  </a:solidFill>
                  <a:cs typeface="+mn-ea"/>
                  <a:sym typeface="+mn-lt"/>
                </a:rPr>
                <a:t>3</a:t>
              </a:r>
              <a:endParaRPr lang="zh-CN" altLang="en-US" sz="3600" i="1" dirty="0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7334778" y="2865531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975981" y="3687100"/>
            <a:ext cx="764038" cy="665110"/>
            <a:chOff x="5753100" y="1447800"/>
            <a:chExt cx="885800" cy="771105"/>
          </a:xfrm>
          <a:solidFill>
            <a:srgbClr val="32B7C6"/>
          </a:solidFill>
        </p:grpSpPr>
        <p:sp>
          <p:nvSpPr>
            <p:cNvPr id="25" name="矩形 24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796643" y="1469572"/>
              <a:ext cx="842257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>
                  <a:solidFill>
                    <a:srgbClr val="32B7C6"/>
                  </a:solidFill>
                  <a:cs typeface="+mn-ea"/>
                  <a:sym typeface="+mn-lt"/>
                </a:rPr>
                <a:t>4</a:t>
              </a:r>
              <a:endParaRPr lang="zh-CN" altLang="en-US" sz="3600" i="1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7323824" y="3687101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986940" y="4519625"/>
            <a:ext cx="764039" cy="665110"/>
            <a:chOff x="5753100" y="1447800"/>
            <a:chExt cx="885799" cy="771105"/>
          </a:xfrm>
          <a:solidFill>
            <a:srgbClr val="32B7C6"/>
          </a:solidFill>
        </p:grpSpPr>
        <p:sp>
          <p:nvSpPr>
            <p:cNvPr id="29" name="矩形 28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796643" y="1469572"/>
              <a:ext cx="842256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>
                  <a:solidFill>
                    <a:srgbClr val="32B7C6"/>
                  </a:solidFill>
                  <a:cs typeface="+mn-ea"/>
                  <a:sym typeface="+mn-lt"/>
                </a:rPr>
                <a:t>5</a:t>
              </a:r>
              <a:endParaRPr lang="zh-CN" altLang="en-US" sz="3600" i="1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7301915" y="4497718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3" name="组合 302"/>
          <p:cNvGrpSpPr/>
          <p:nvPr/>
        </p:nvGrpSpPr>
        <p:grpSpPr>
          <a:xfrm>
            <a:off x="5990228" y="5301760"/>
            <a:ext cx="764038" cy="665110"/>
            <a:chOff x="5753100" y="1447800"/>
            <a:chExt cx="885798" cy="771105"/>
          </a:xfrm>
          <a:solidFill>
            <a:srgbClr val="32B7C6"/>
          </a:solidFill>
        </p:grpSpPr>
        <p:sp>
          <p:nvSpPr>
            <p:cNvPr id="304" name="矩形 303"/>
            <p:cNvSpPr/>
            <p:nvPr/>
          </p:nvSpPr>
          <p:spPr>
            <a:xfrm>
              <a:off x="5753100" y="1447800"/>
              <a:ext cx="444500" cy="6731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5" name="文本框 304"/>
            <p:cNvSpPr txBox="1"/>
            <p:nvPr/>
          </p:nvSpPr>
          <p:spPr>
            <a:xfrm>
              <a:off x="5796643" y="1469572"/>
              <a:ext cx="842255" cy="74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i="1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altLang="zh-CN" sz="3600" i="1">
                  <a:solidFill>
                    <a:srgbClr val="32B7C6"/>
                  </a:solidFill>
                  <a:cs typeface="+mn-ea"/>
                  <a:sym typeface="+mn-lt"/>
                </a:rPr>
                <a:t>6</a:t>
              </a:r>
              <a:endParaRPr lang="zh-CN" altLang="en-US" sz="3600" i="1">
                <a:solidFill>
                  <a:srgbClr val="32B7C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7" name="矩形 306"/>
          <p:cNvSpPr/>
          <p:nvPr/>
        </p:nvSpPr>
        <p:spPr>
          <a:xfrm>
            <a:off x="7317155" y="5313058"/>
            <a:ext cx="3727557" cy="547714"/>
          </a:xfrm>
          <a:prstGeom prst="rect">
            <a:avLst/>
          </a:prstGeom>
          <a:noFill/>
          <a:ln>
            <a:solidFill>
              <a:srgbClr val="32B7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9" name="矩形 308"/>
          <p:cNvSpPr/>
          <p:nvPr/>
        </p:nvSpPr>
        <p:spPr>
          <a:xfrm>
            <a:off x="8271867" y="5323022"/>
            <a:ext cx="2012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物  资  供  应</a:t>
            </a:r>
          </a:p>
        </p:txBody>
      </p:sp>
      <p:sp>
        <p:nvSpPr>
          <p:cNvPr id="313" name="矩形 312"/>
          <p:cNvSpPr/>
          <p:nvPr/>
        </p:nvSpPr>
        <p:spPr>
          <a:xfrm>
            <a:off x="274320" y="6412230"/>
            <a:ext cx="11647170" cy="228600"/>
          </a:xfrm>
          <a:prstGeom prst="rect">
            <a:avLst/>
          </a:prstGeom>
          <a:solidFill>
            <a:srgbClr val="11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3A7576C-1F6F-4B53-B843-6B9F7235D3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2624137"/>
            <a:ext cx="6648450" cy="3324226"/>
          </a:xfrm>
          <a:prstGeom prst="rect">
            <a:avLst/>
          </a:prstGeom>
        </p:spPr>
      </p:pic>
      <p:pic>
        <p:nvPicPr>
          <p:cNvPr id="306" name="图片 305">
            <a:extLst>
              <a:ext uri="{FF2B5EF4-FFF2-40B4-BE49-F238E27FC236}">
                <a16:creationId xmlns="" xmlns:a16="http://schemas.microsoft.com/office/drawing/2014/main" id="{3A613EE2-AA1F-4118-A43B-1ED911EA6F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5" y="5229225"/>
            <a:ext cx="15748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9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6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9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0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4" grpId="0" animBg="1"/>
      <p:bldP spid="6" grpId="0"/>
      <p:bldP spid="10" grpId="0"/>
      <p:bldP spid="11" grpId="0"/>
      <p:bldP spid="12" grpId="0"/>
      <p:bldP spid="13" grpId="0"/>
      <p:bldP spid="15" grpId="0" animBg="1"/>
      <p:bldP spid="19" grpId="0" animBg="1"/>
      <p:bldP spid="23" grpId="0" animBg="1"/>
      <p:bldP spid="27" grpId="0" animBg="1"/>
      <p:bldP spid="31" grpId="0" animBg="1"/>
      <p:bldP spid="307" grpId="0" animBg="1"/>
      <p:bldP spid="309" grpId="0"/>
      <p:bldP spid="3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7128" y="4006921"/>
            <a:ext cx="11671443" cy="2630185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16230" y="4227036"/>
            <a:ext cx="2090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 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、遇到备用措施也无法启用时，征得院长同意后暂时关闭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信息系统。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 </a:t>
            </a:r>
          </a:p>
        </p:txBody>
      </p:sp>
      <p:sp>
        <p:nvSpPr>
          <p:cNvPr id="5" name="矩形 4"/>
          <p:cNvSpPr/>
          <p:nvPr/>
        </p:nvSpPr>
        <p:spPr>
          <a:xfrm>
            <a:off x="6679797" y="2014672"/>
            <a:ext cx="39336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 医院信息系统因系统外环境变化或系统本身故障及设备、网络、数据损坏等突发事件，会造成整个系统或系统的局部不能正常运作，给医疗秩序带来不良后果。</a:t>
            </a:r>
          </a:p>
        </p:txBody>
      </p:sp>
      <p:sp>
        <p:nvSpPr>
          <p:cNvPr id="6" name="矩形 5"/>
          <p:cNvSpPr/>
          <p:nvPr/>
        </p:nvSpPr>
        <p:spPr>
          <a:xfrm>
            <a:off x="1537572" y="4264374"/>
            <a:ext cx="1965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、突发事件发生时，要反应及时，各部门要相互合作，各负其责，果断处理。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83673" y="4251881"/>
            <a:ext cx="2288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 </a:t>
            </a:r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、信息系统应用部门的人员在发现应用软件或电脑设备出现故障时，要及时报告，电脑维修人员要立即进行排查，确定是否为突发事件，再结合实际向领导汇报。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63769" y="4037976"/>
            <a:ext cx="2256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 </a:t>
            </a:r>
          </a:p>
          <a:p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、电脑维修人员要认真检查故障原因，尽快排除故障。需要时有关部门要积极配合，必要时可请信息供应商给予技术支持。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83182" y="1396813"/>
            <a:ext cx="4120179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47566" y="1469740"/>
            <a:ext cx="35782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（八）信 息 系 统 突 发 事 件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="" xmlns:a16="http://schemas.microsoft.com/office/drawing/2014/main" id="{0E4E90DF-4402-476A-A199-CAEF6DFEEC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49" y="-157056"/>
            <a:ext cx="3790952" cy="536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10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14" y="3008673"/>
            <a:ext cx="2614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8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、各使用部门要严格执行信息系统的操作规程，减少和避免信息系统故障发生带来的不良后果。</a:t>
            </a:r>
          </a:p>
        </p:txBody>
      </p:sp>
      <p:sp>
        <p:nvSpPr>
          <p:cNvPr id="4" name="矩形 3"/>
          <p:cNvSpPr/>
          <p:nvPr/>
        </p:nvSpPr>
        <p:spPr>
          <a:xfrm>
            <a:off x="672359" y="2677426"/>
            <a:ext cx="31393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5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、门急诊收费切换到备用服务器上运行，门诊药房处方发药、挂号等可采用手工操作，住院病人管理结算、基本医保、劳务工合作医疗结算等及其他模块均暂时关闭。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01360" y="1220948"/>
            <a:ext cx="2986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 </a:t>
            </a:r>
            <a:r>
              <a:rPr lang="en-US" altLang="zh-CN" sz="1200">
                <a:solidFill>
                  <a:srgbClr val="000000"/>
                </a:solidFill>
                <a:cs typeface="+mn-ea"/>
                <a:sym typeface="+mn-lt"/>
              </a:rPr>
              <a:t>6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、信息科平时要加强对突发事件的检测、预警、反映、处理等有关工作，严格执行信息运行维护的各项措施和操作规程。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80066" y="1114352"/>
            <a:ext cx="32571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cs typeface="+mn-ea"/>
                <a:sym typeface="+mn-lt"/>
              </a:rPr>
              <a:t>7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、应对一些常用的关键设备要备有更换配件，如服务器、交换机、网线、集线器、电源、插座等。并对日常检测到的异常和故障进行记录，要进行分析，对可能出现的故障做出预防处理。</a:t>
            </a:r>
          </a:p>
        </p:txBody>
      </p:sp>
      <p:sp>
        <p:nvSpPr>
          <p:cNvPr id="11" name="弧形 10"/>
          <p:cNvSpPr/>
          <p:nvPr/>
        </p:nvSpPr>
        <p:spPr>
          <a:xfrm>
            <a:off x="3585680" y="3020602"/>
            <a:ext cx="5065160" cy="5065160"/>
          </a:xfrm>
          <a:prstGeom prst="arc">
            <a:avLst>
              <a:gd name="adj1" fmla="val 11112895"/>
              <a:gd name="adj2" fmla="val 21361238"/>
            </a:avLst>
          </a:prstGeom>
          <a:ln w="4127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57599" y="4520629"/>
            <a:ext cx="174661" cy="174661"/>
          </a:xfrm>
          <a:prstGeom prst="ellipse">
            <a:avLst/>
          </a:prstGeom>
          <a:solidFill>
            <a:srgbClr val="3AA0B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88784" y="3193550"/>
            <a:ext cx="174661" cy="174661"/>
          </a:xfrm>
          <a:prstGeom prst="ellipse">
            <a:avLst/>
          </a:prstGeom>
          <a:solidFill>
            <a:srgbClr val="3AA0B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443644" y="4673030"/>
            <a:ext cx="174661" cy="174661"/>
          </a:xfrm>
          <a:prstGeom prst="ellipse">
            <a:avLst/>
          </a:prstGeom>
          <a:solidFill>
            <a:srgbClr val="3AA0B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76844" y="3318555"/>
            <a:ext cx="174661" cy="174661"/>
          </a:xfrm>
          <a:prstGeom prst="ellipse">
            <a:avLst/>
          </a:prstGeom>
          <a:solidFill>
            <a:srgbClr val="3AA0B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7128" y="5342562"/>
            <a:ext cx="11671443" cy="1294544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400294" y="4252823"/>
            <a:ext cx="739739" cy="739739"/>
          </a:xfrm>
          <a:prstGeom prst="ellipse">
            <a:avLst/>
          </a:prstGeom>
          <a:ln w="4127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580561" y="2905873"/>
            <a:ext cx="739739" cy="739739"/>
          </a:xfrm>
          <a:prstGeom prst="ellipse">
            <a:avLst/>
          </a:prstGeom>
          <a:ln w="4127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097729" y="3039437"/>
            <a:ext cx="739739" cy="739739"/>
          </a:xfrm>
          <a:prstGeom prst="ellipse">
            <a:avLst/>
          </a:prstGeom>
          <a:ln w="4127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125145" y="4395627"/>
            <a:ext cx="739739" cy="739739"/>
          </a:xfrm>
          <a:prstGeom prst="ellipse">
            <a:avLst/>
          </a:prstGeom>
          <a:ln w="41275" cap="rnd">
            <a:solidFill>
              <a:srgbClr val="3AA0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78094" y="3688422"/>
            <a:ext cx="2732926" cy="0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12" idx="5"/>
          </p:cNvCxnSpPr>
          <p:nvPr/>
        </p:nvCxnSpPr>
        <p:spPr>
          <a:xfrm>
            <a:off x="3411020" y="3698696"/>
            <a:ext cx="395661" cy="971015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89807" y="1972638"/>
            <a:ext cx="455379" cy="1246491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787704" y="1972638"/>
            <a:ext cx="2712377" cy="0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7501739" y="2198670"/>
            <a:ext cx="748409" cy="1142036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239874" y="2198670"/>
            <a:ext cx="2465797" cy="0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8599363" y="3801438"/>
            <a:ext cx="544637" cy="893744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142288" y="3799727"/>
            <a:ext cx="2025721" cy="0"/>
          </a:xfrm>
          <a:prstGeom prst="line">
            <a:avLst/>
          </a:prstGeom>
          <a:ln>
            <a:solidFill>
              <a:srgbClr val="3AA0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F9B715E0-ACF4-4AF0-80A9-7158123ECC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652" y="2571750"/>
            <a:ext cx="2612696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38319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63230" y="1210115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cs typeface="+mn-ea"/>
                <a:sym typeface="+mn-lt"/>
              </a:rPr>
              <a:t>医疗器械、药品</a:t>
            </a:r>
            <a:r>
              <a:rPr lang="zh-CN" altLang="en-US" sz="3600" b="1" dirty="0">
                <a:solidFill>
                  <a:srgbClr val="000000"/>
                </a:solidFill>
                <a:cs typeface="+mn-ea"/>
                <a:sym typeface="+mn-lt"/>
              </a:rPr>
              <a:t>的要求</a:t>
            </a:r>
          </a:p>
        </p:txBody>
      </p:sp>
      <p:sp>
        <p:nvSpPr>
          <p:cNvPr id="11" name="矩形 10"/>
          <p:cNvSpPr/>
          <p:nvPr/>
        </p:nvSpPr>
        <p:spPr>
          <a:xfrm>
            <a:off x="958711" y="3735735"/>
            <a:ext cx="16786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116778"/>
                </a:solidFill>
                <a:cs typeface="+mn-ea"/>
                <a:sym typeface="+mn-lt"/>
              </a:rPr>
              <a:t>巡 视 包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822568" y="4009362"/>
            <a:ext cx="813816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186425" y="2660622"/>
            <a:ext cx="8258647" cy="1154430"/>
            <a:chOff x="3186425" y="2660622"/>
            <a:chExt cx="8258647" cy="1154430"/>
          </a:xfrm>
        </p:grpSpPr>
        <p:sp>
          <p:nvSpPr>
            <p:cNvPr id="9" name="矩形 8"/>
            <p:cNvSpPr/>
            <p:nvPr/>
          </p:nvSpPr>
          <p:spPr>
            <a:xfrm>
              <a:off x="5017127" y="2660622"/>
              <a:ext cx="6427945" cy="11544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380209" y="2800602"/>
              <a:ext cx="5673090" cy="874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cs typeface="+mn-ea"/>
                  <a:sym typeface="+mn-lt"/>
                </a:rPr>
                <a:t>听诊器、血压表、体温表、止血带、三角巾、绷带卷；一次性注射器、手电筒、压舌板、消毒纱布、棉签等。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186425" y="2806270"/>
              <a:ext cx="141577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116778"/>
                  </a:solidFill>
                  <a:cs typeface="+mn-ea"/>
                  <a:sym typeface="+mn-lt"/>
                </a:rPr>
                <a:t>巡视包内</a:t>
              </a:r>
              <a:endParaRPr lang="en-US" altLang="zh-CN" sz="2400" b="1">
                <a:solidFill>
                  <a:srgbClr val="116778"/>
                </a:solidFill>
                <a:cs typeface="+mn-ea"/>
                <a:sym typeface="+mn-lt"/>
              </a:endParaRPr>
            </a:p>
            <a:p>
              <a:r>
                <a:rPr lang="zh-CN" altLang="en-US" sz="2400" b="1">
                  <a:solidFill>
                    <a:srgbClr val="116778"/>
                  </a:solidFill>
                  <a:cs typeface="+mn-ea"/>
                  <a:sym typeface="+mn-lt"/>
                </a:rPr>
                <a:t>必备物品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4731378" y="2900652"/>
              <a:ext cx="0" cy="67437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3128159" y="4189647"/>
            <a:ext cx="8458832" cy="1154430"/>
            <a:chOff x="3128159" y="4189647"/>
            <a:chExt cx="8458832" cy="1154430"/>
          </a:xfrm>
        </p:grpSpPr>
        <p:sp>
          <p:nvSpPr>
            <p:cNvPr id="28" name="矩形 27"/>
            <p:cNvSpPr/>
            <p:nvPr/>
          </p:nvSpPr>
          <p:spPr>
            <a:xfrm>
              <a:off x="5028851" y="4189647"/>
              <a:ext cx="6436317" cy="11544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224110" y="4271643"/>
              <a:ext cx="6362881" cy="874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rgbClr val="000000"/>
                  </a:solidFill>
                  <a:cs typeface="+mn-ea"/>
                  <a:sym typeface="+mn-lt"/>
                </a:rPr>
                <a:t>强心剂</a:t>
              </a:r>
              <a:r>
                <a:rPr lang="zh-CN" altLang="en-US" dirty="0">
                  <a:solidFill>
                    <a:srgbClr val="000000"/>
                  </a:solidFill>
                  <a:cs typeface="+mn-ea"/>
                  <a:sym typeface="+mn-lt"/>
                </a:rPr>
                <a:t>、利尿剂、呼吸兴奋剂、升压药、止血药、抗过敏药、抗惊厥药等急救物品，以及处理外伤的应急药品和止痛药。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128159" y="4349320"/>
              <a:ext cx="141577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116778"/>
                  </a:solidFill>
                  <a:cs typeface="+mn-ea"/>
                  <a:sym typeface="+mn-lt"/>
                </a:rPr>
                <a:t>巡视包内</a:t>
              </a:r>
              <a:endParaRPr lang="en-US" altLang="zh-CN" sz="2400" b="1">
                <a:solidFill>
                  <a:srgbClr val="116778"/>
                </a:solidFill>
                <a:cs typeface="+mn-ea"/>
                <a:sym typeface="+mn-lt"/>
              </a:endParaRPr>
            </a:p>
            <a:p>
              <a:r>
                <a:rPr lang="zh-CN" altLang="en-US" sz="2400" b="1">
                  <a:solidFill>
                    <a:srgbClr val="116778"/>
                  </a:solidFill>
                  <a:cs typeface="+mn-ea"/>
                  <a:sym typeface="+mn-lt"/>
                </a:rPr>
                <a:t>必备药品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712328" y="4458942"/>
              <a:ext cx="0" cy="67437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椭圆 19"/>
          <p:cNvSpPr/>
          <p:nvPr/>
        </p:nvSpPr>
        <p:spPr>
          <a:xfrm>
            <a:off x="10941978" y="3924728"/>
            <a:ext cx="143838" cy="143838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794570" y="3195263"/>
            <a:ext cx="0" cy="16644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2612574" y="3778180"/>
            <a:ext cx="661078" cy="423498"/>
            <a:chOff x="5219272" y="-319043"/>
            <a:chExt cx="498025" cy="319043"/>
          </a:xfrm>
        </p:grpSpPr>
        <p:sp>
          <p:nvSpPr>
            <p:cNvPr id="2" name="椭圆 1"/>
            <p:cNvSpPr/>
            <p:nvPr/>
          </p:nvSpPr>
          <p:spPr>
            <a:xfrm>
              <a:off x="5219272" y="-308225"/>
              <a:ext cx="308225" cy="30822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246430" y="-319043"/>
              <a:ext cx="470867" cy="301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274320" y="228600"/>
            <a:ext cx="1325880" cy="149733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6522" y="773013"/>
            <a:ext cx="965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05</a:t>
            </a:r>
            <a:endParaRPr lang="zh-CN" altLang="en-US" dirty="0"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D7A026D-D1FF-47B9-9121-1F7CA13DDC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41" y="4207134"/>
            <a:ext cx="2096792" cy="209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97280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6" presetClass="entr" presetSubtype="4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1333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333">
                                          <p:cBhvr additive="base"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333">
                                          <p:cBhvr additive="base">
                                            <p:cTn id="4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1333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333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333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1" grpId="0"/>
          <p:bldP spid="20" grpId="0" animBg="1"/>
          <p:bldP spid="30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6" presetClass="entr" presetSubtype="4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2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1" grpId="0"/>
          <p:bldP spid="20" grpId="0" animBg="1"/>
          <p:bldP spid="30" grpId="0" animBg="1"/>
          <p:bldP spid="3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05905" y="1381244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3AA0B8"/>
                </a:solidFill>
                <a:cs typeface="+mn-ea"/>
                <a:sym typeface="+mn-lt"/>
              </a:rPr>
              <a:t>急诊科必备物品：</a:t>
            </a:r>
          </a:p>
        </p:txBody>
      </p:sp>
      <p:sp>
        <p:nvSpPr>
          <p:cNvPr id="97" name="矩形 96"/>
          <p:cNvSpPr/>
          <p:nvPr/>
        </p:nvSpPr>
        <p:spPr>
          <a:xfrm>
            <a:off x="297951" y="5856270"/>
            <a:ext cx="11620071" cy="770561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270937" y="1446963"/>
            <a:ext cx="409138" cy="433546"/>
            <a:chOff x="5219272" y="-326613"/>
            <a:chExt cx="308225" cy="326613"/>
          </a:xfrm>
        </p:grpSpPr>
        <p:sp>
          <p:nvSpPr>
            <p:cNvPr id="74" name="椭圆 73"/>
            <p:cNvSpPr/>
            <p:nvPr/>
          </p:nvSpPr>
          <p:spPr>
            <a:xfrm>
              <a:off x="5219272" y="-308225"/>
              <a:ext cx="308225" cy="30822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5261570" y="-326613"/>
              <a:ext cx="230213" cy="3014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37866" y="2167846"/>
            <a:ext cx="6842587" cy="1202076"/>
            <a:chOff x="3780891" y="2167846"/>
            <a:chExt cx="6842587" cy="1202076"/>
          </a:xfrm>
        </p:grpSpPr>
        <p:sp>
          <p:nvSpPr>
            <p:cNvPr id="38" name="矩形 37"/>
            <p:cNvSpPr/>
            <p:nvPr/>
          </p:nvSpPr>
          <p:spPr>
            <a:xfrm>
              <a:off x="3780891" y="2167846"/>
              <a:ext cx="6842587" cy="12020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673876" y="2210745"/>
              <a:ext cx="5435896" cy="96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>
                  <a:solidFill>
                    <a:srgbClr val="000000"/>
                  </a:solidFill>
                  <a:cs typeface="+mn-ea"/>
                  <a:sym typeface="+mn-lt"/>
                </a:rPr>
                <a:t>包括</a:t>
              </a:r>
              <a:r>
                <a:rPr lang="zh-CN" altLang="en-US" sz="2000" b="1" dirty="0">
                  <a:solidFill>
                    <a:srgbClr val="000000"/>
                  </a:solidFill>
                  <a:cs typeface="+mn-ea"/>
                  <a:sym typeface="+mn-lt"/>
                </a:rPr>
                <a:t>氧气、担架、夹板、绷带、气管切开包、清创缝合包、输液用品及抢救用药等。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858566" y="2230733"/>
              <a:ext cx="6692203" cy="1075174"/>
            </a:xfrm>
            <a:prstGeom prst="rect">
              <a:avLst/>
            </a:prstGeom>
            <a:noFill/>
            <a:ln>
              <a:solidFill>
                <a:srgbClr val="3AA0B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435667B-EDD1-4B55-B5AC-686D8D726D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50" y="2085975"/>
            <a:ext cx="4133850" cy="41338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E3E6803-8C73-45D5-A86E-676E683426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3419475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688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883052" y="1210115"/>
            <a:ext cx="24737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cs typeface="+mn-ea"/>
                <a:sym typeface="+mn-lt"/>
              </a:rPr>
              <a:t>物 资 供 应</a:t>
            </a:r>
            <a:endParaRPr lang="zh-CN" altLang="en-US" sz="36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92990" y="2582082"/>
            <a:ext cx="4952999" cy="2159002"/>
            <a:chOff x="1754340" y="2563032"/>
            <a:chExt cx="4952999" cy="2159002"/>
          </a:xfrm>
        </p:grpSpPr>
        <p:sp>
          <p:nvSpPr>
            <p:cNvPr id="9" name="矩形 8"/>
            <p:cNvSpPr/>
            <p:nvPr/>
          </p:nvSpPr>
          <p:spPr>
            <a:xfrm>
              <a:off x="2124831" y="2563032"/>
              <a:ext cx="455168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、后勤保障应按物资准备要求将常规配备物资随时备好待用，并定期检查其完备情况，如为抢救人员配备雨具、绳索、应急灯、手电等。若遇特殊重大灾害事故或突发事件时，应保证具备调配人员及物资的能力。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2110061" y="3685434"/>
              <a:ext cx="4597278" cy="377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000000"/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、救护车应定期检修以确保随时处于良好的应急状态。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2064470" y="4344593"/>
              <a:ext cx="2808782" cy="377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000000"/>
                  </a:solidFill>
                  <a:cs typeface="+mn-ea"/>
                  <a:sym typeface="+mn-lt"/>
                </a:rPr>
                <a:t>3</a:t>
              </a: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、做好其他有关后勤保障工作。</a:t>
              </a:r>
            </a:p>
          </p:txBody>
        </p:sp>
        <p:sp>
          <p:nvSpPr>
            <p:cNvPr id="2" name="椭圆 1"/>
            <p:cNvSpPr/>
            <p:nvPr/>
          </p:nvSpPr>
          <p:spPr>
            <a:xfrm>
              <a:off x="1754340" y="2622499"/>
              <a:ext cx="267128" cy="267128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754340" y="3792041"/>
              <a:ext cx="267128" cy="267128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754340" y="4454906"/>
              <a:ext cx="267128" cy="267128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1941816" y="1952090"/>
            <a:ext cx="318498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74320" y="228600"/>
            <a:ext cx="1325880" cy="149733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672" y="773013"/>
            <a:ext cx="965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05</a:t>
            </a:r>
            <a:endParaRPr lang="zh-CN" altLang="en-US" dirty="0"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632C5C4-6BD5-4A0F-832C-8B82EBFD1D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6" y="2453250"/>
            <a:ext cx="6370941" cy="477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15047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图片 491">
            <a:extLst>
              <a:ext uri="{FF2B5EF4-FFF2-40B4-BE49-F238E27FC236}">
                <a16:creationId xmlns="" xmlns:a16="http://schemas.microsoft.com/office/drawing/2014/main" id="{F70E5446-1649-4AF8-BFA8-8097527216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="">
      <p:transition spd="slow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575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62890" y="262890"/>
            <a:ext cx="11692890" cy="6309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261730" y="6275070"/>
            <a:ext cx="5694051" cy="308610"/>
          </a:xfrm>
          <a:custGeom>
            <a:avLst/>
            <a:gdLst>
              <a:gd name="connsiteX0" fmla="*/ 83382 w 5694051"/>
              <a:gd name="connsiteY0" fmla="*/ 0 h 308610"/>
              <a:gd name="connsiteX1" fmla="*/ 5694051 w 5694051"/>
              <a:gd name="connsiteY1" fmla="*/ 0 h 308610"/>
              <a:gd name="connsiteX2" fmla="*/ 5694051 w 5694051"/>
              <a:gd name="connsiteY2" fmla="*/ 308610 h 308610"/>
              <a:gd name="connsiteX3" fmla="*/ 0 w 5694051"/>
              <a:gd name="connsiteY3" fmla="*/ 308610 h 30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4051" h="308610">
                <a:moveTo>
                  <a:pt x="83382" y="0"/>
                </a:moveTo>
                <a:lnTo>
                  <a:pt x="5694051" y="0"/>
                </a:lnTo>
                <a:lnTo>
                  <a:pt x="5694051" y="308610"/>
                </a:lnTo>
                <a:lnTo>
                  <a:pt x="0" y="308610"/>
                </a:lnTo>
                <a:close/>
              </a:path>
            </a:pathLst>
          </a:cu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9604" y="1073307"/>
            <a:ext cx="1540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cs typeface="+mn-ea"/>
                <a:sym typeface="+mn-lt"/>
              </a:rPr>
              <a:t>目  的</a:t>
            </a:r>
          </a:p>
        </p:txBody>
      </p:sp>
      <p:sp>
        <p:nvSpPr>
          <p:cNvPr id="4" name="矩形 3"/>
          <p:cNvSpPr/>
          <p:nvPr/>
        </p:nvSpPr>
        <p:spPr>
          <a:xfrm>
            <a:off x="1545515" y="2737425"/>
            <a:ext cx="44895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为快速、有效合理地对院前、院内产生的突发事件进行紧急处理，尽可能避免因突发事件给就医患者带来的伤害、最大限度降低医院财产的损失，紧急控制事态发展，全力保证患者的安全和医院财产安全，特制订如下突发事件应急预案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017270" y="2213610"/>
            <a:ext cx="5463540" cy="3371850"/>
          </a:xfrm>
          <a:prstGeom prst="rect">
            <a:avLst/>
          </a:prstGeom>
          <a:noFill/>
          <a:ln>
            <a:solidFill>
              <a:srgbClr val="3AA0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4320" y="274320"/>
            <a:ext cx="1325880" cy="145161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7952" y="784443"/>
            <a:ext cx="772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74045F8-6ABE-4176-A96F-93A91092C9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25" y="2119312"/>
            <a:ext cx="5219700" cy="39147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051394" y="784443"/>
            <a:ext cx="25834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913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7" grpId="0" animBg="1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810798" y="1193657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cs typeface="+mn-ea"/>
                <a:sym typeface="+mn-lt"/>
              </a:rPr>
              <a:t>组织机构</a:t>
            </a:r>
            <a:endParaRPr lang="zh-CN" altLang="en-US" sz="36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9123" y="1935052"/>
            <a:ext cx="34472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积极应对突法事件，做好大型院前大型急救工作，加强对这项工作的组织和管理，医院成立灾害事故及突发事件抢救组织。</a:t>
            </a:r>
          </a:p>
          <a:p>
            <a:pPr>
              <a:lnSpc>
                <a:spcPct val="150000"/>
              </a:lnSpc>
            </a:pPr>
            <a:r>
              <a:rPr lang="zh-CN" altLang="en-US" sz="1400" b="0" i="0" dirty="0">
                <a:solidFill>
                  <a:srgbClr val="000000"/>
                </a:solidFill>
                <a:effectLst/>
                <a:cs typeface="+mn-ea"/>
                <a:sym typeface="+mn-lt"/>
              </a:rPr>
              <a:t> </a:t>
            </a:r>
          </a:p>
        </p:txBody>
      </p:sp>
      <p:sp>
        <p:nvSpPr>
          <p:cNvPr id="46" name="矩形 45"/>
          <p:cNvSpPr/>
          <p:nvPr/>
        </p:nvSpPr>
        <p:spPr>
          <a:xfrm>
            <a:off x="1474991" y="4163210"/>
            <a:ext cx="3057247" cy="787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>
                <a:solidFill>
                  <a:srgbClr val="000000"/>
                </a:solidFill>
                <a:cs typeface="+mn-ea"/>
                <a:sym typeface="+mn-lt"/>
              </a:rPr>
              <a:t>要求：</a:t>
            </a:r>
            <a:endParaRPr lang="en-US" altLang="zh-CN" sz="1600" b="1">
              <a:solidFill>
                <a:srgbClr val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000000"/>
                </a:solidFill>
                <a:cs typeface="+mn-ea"/>
                <a:sym typeface="+mn-lt"/>
              </a:rPr>
              <a:t>责任心强，技术熟练，身体好。</a:t>
            </a:r>
            <a:endParaRPr lang="zh-CN" altLang="en-US" sz="1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255955" y="4313817"/>
            <a:ext cx="215153" cy="215153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1148378" y="5066851"/>
            <a:ext cx="3463963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537808" y="1115486"/>
            <a:ext cx="5586805" cy="4490306"/>
            <a:chOff x="5537808" y="1115486"/>
            <a:chExt cx="5586805" cy="4490306"/>
          </a:xfrm>
        </p:grpSpPr>
        <p:sp>
          <p:nvSpPr>
            <p:cNvPr id="44" name="矩形 43"/>
            <p:cNvSpPr/>
            <p:nvPr/>
          </p:nvSpPr>
          <p:spPr>
            <a:xfrm>
              <a:off x="5537808" y="4400935"/>
              <a:ext cx="5586805" cy="1204857"/>
            </a:xfrm>
            <a:prstGeom prst="rect">
              <a:avLst/>
            </a:prstGeom>
            <a:noFill/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74184" y="4164268"/>
              <a:ext cx="1333948" cy="43030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7023417" y="1115486"/>
              <a:ext cx="2346920" cy="461497"/>
              <a:chOff x="6769920" y="922980"/>
              <a:chExt cx="2346920" cy="46149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6769920" y="924505"/>
                <a:ext cx="1224290" cy="459972"/>
              </a:xfrm>
              <a:custGeom>
                <a:avLst/>
                <a:gdLst>
                  <a:gd name="connsiteX0" fmla="*/ 32060 w 1224290"/>
                  <a:gd name="connsiteY0" fmla="*/ 0 h 459972"/>
                  <a:gd name="connsiteX1" fmla="*/ 1224290 w 1224290"/>
                  <a:gd name="connsiteY1" fmla="*/ 0 h 459972"/>
                  <a:gd name="connsiteX2" fmla="*/ 1224290 w 1224290"/>
                  <a:gd name="connsiteY2" fmla="*/ 459972 h 459972"/>
                  <a:gd name="connsiteX3" fmla="*/ 32060 w 1224290"/>
                  <a:gd name="connsiteY3" fmla="*/ 459972 h 459972"/>
                  <a:gd name="connsiteX4" fmla="*/ 0 w 1224290"/>
                  <a:gd name="connsiteY4" fmla="*/ 427912 h 459972"/>
                  <a:gd name="connsiteX5" fmla="*/ 0 w 1224290"/>
                  <a:gd name="connsiteY5" fmla="*/ 32060 h 459972"/>
                  <a:gd name="connsiteX6" fmla="*/ 32060 w 1224290"/>
                  <a:gd name="connsiteY6" fmla="*/ 0 h 459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24290" h="459972">
                    <a:moveTo>
                      <a:pt x="32060" y="0"/>
                    </a:moveTo>
                    <a:lnTo>
                      <a:pt x="1224290" y="0"/>
                    </a:lnTo>
                    <a:lnTo>
                      <a:pt x="1224290" y="459972"/>
                    </a:lnTo>
                    <a:lnTo>
                      <a:pt x="32060" y="459972"/>
                    </a:lnTo>
                    <a:cubicBezTo>
                      <a:pt x="14354" y="459972"/>
                      <a:pt x="0" y="445618"/>
                      <a:pt x="0" y="427912"/>
                    </a:cubicBezTo>
                    <a:lnTo>
                      <a:pt x="0" y="32060"/>
                    </a:lnTo>
                    <a:cubicBezTo>
                      <a:pt x="0" y="14354"/>
                      <a:pt x="14354" y="0"/>
                      <a:pt x="32060" y="0"/>
                    </a:cubicBezTo>
                    <a:close/>
                  </a:path>
                </a:pathLst>
              </a:custGeom>
              <a:solidFill>
                <a:srgbClr val="3AA0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6769921" y="922980"/>
                <a:ext cx="2346919" cy="458034"/>
                <a:chOff x="5063490" y="2422327"/>
                <a:chExt cx="2346919" cy="458034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5097348" y="2455664"/>
                  <a:ext cx="111761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0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总 指 挥</a:t>
                  </a:r>
                </a:p>
              </p:txBody>
            </p:sp>
            <p:sp>
              <p:nvSpPr>
                <p:cNvPr id="9" name="圆角矩形 8"/>
                <p:cNvSpPr/>
                <p:nvPr/>
              </p:nvSpPr>
              <p:spPr>
                <a:xfrm>
                  <a:off x="5063490" y="2422327"/>
                  <a:ext cx="2346919" cy="458034"/>
                </a:xfrm>
                <a:prstGeom prst="roundRect">
                  <a:avLst>
                    <a:gd name="adj" fmla="val 6990"/>
                  </a:avLst>
                </a:prstGeom>
                <a:noFill/>
                <a:ln>
                  <a:solidFill>
                    <a:srgbClr val="3DA8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6408614" y="2478524"/>
                  <a:ext cx="9412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>
                      <a:solidFill>
                        <a:srgbClr val="000000"/>
                      </a:solidFill>
                      <a:cs typeface="+mn-ea"/>
                      <a:sym typeface="+mn-lt"/>
                    </a:rPr>
                    <a:t>院    长</a:t>
                  </a:r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2" name="组合 61"/>
            <p:cNvGrpSpPr/>
            <p:nvPr/>
          </p:nvGrpSpPr>
          <p:grpSpPr>
            <a:xfrm>
              <a:off x="6498925" y="1882569"/>
              <a:ext cx="3405019" cy="460578"/>
              <a:chOff x="6458465" y="1706247"/>
              <a:chExt cx="3405019" cy="460578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6458465" y="1706247"/>
                <a:ext cx="3405019" cy="460578"/>
                <a:chOff x="6458465" y="1706247"/>
                <a:chExt cx="3405019" cy="460578"/>
              </a:xfrm>
            </p:grpSpPr>
            <p:sp>
              <p:nvSpPr>
                <p:cNvPr id="60" name="任意多边形 59"/>
                <p:cNvSpPr/>
                <p:nvPr/>
              </p:nvSpPr>
              <p:spPr>
                <a:xfrm>
                  <a:off x="6461472" y="1711791"/>
                  <a:ext cx="1399769" cy="455034"/>
                </a:xfrm>
                <a:custGeom>
                  <a:avLst/>
                  <a:gdLst>
                    <a:gd name="connsiteX0" fmla="*/ 23839 w 1399769"/>
                    <a:gd name="connsiteY0" fmla="*/ 0 h 455034"/>
                    <a:gd name="connsiteX1" fmla="*/ 1399769 w 1399769"/>
                    <a:gd name="connsiteY1" fmla="*/ 0 h 455034"/>
                    <a:gd name="connsiteX2" fmla="*/ 1399769 w 1399769"/>
                    <a:gd name="connsiteY2" fmla="*/ 455034 h 455034"/>
                    <a:gd name="connsiteX3" fmla="*/ 23839 w 1399769"/>
                    <a:gd name="connsiteY3" fmla="*/ 455034 h 455034"/>
                    <a:gd name="connsiteX4" fmla="*/ 0 w 1399769"/>
                    <a:gd name="connsiteY4" fmla="*/ 431195 h 455034"/>
                    <a:gd name="connsiteX5" fmla="*/ 0 w 1399769"/>
                    <a:gd name="connsiteY5" fmla="*/ 23839 h 455034"/>
                    <a:gd name="connsiteX6" fmla="*/ 23839 w 1399769"/>
                    <a:gd name="connsiteY6" fmla="*/ 0 h 455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9769" h="455034">
                      <a:moveTo>
                        <a:pt x="23839" y="0"/>
                      </a:moveTo>
                      <a:lnTo>
                        <a:pt x="1399769" y="0"/>
                      </a:lnTo>
                      <a:lnTo>
                        <a:pt x="1399769" y="455034"/>
                      </a:lnTo>
                      <a:lnTo>
                        <a:pt x="23839" y="455034"/>
                      </a:lnTo>
                      <a:cubicBezTo>
                        <a:pt x="10673" y="455034"/>
                        <a:pt x="0" y="444361"/>
                        <a:pt x="0" y="431195"/>
                      </a:cubicBezTo>
                      <a:lnTo>
                        <a:pt x="0" y="23839"/>
                      </a:lnTo>
                      <a:cubicBezTo>
                        <a:pt x="0" y="10673"/>
                        <a:pt x="10673" y="0"/>
                        <a:pt x="23839" y="0"/>
                      </a:cubicBezTo>
                      <a:close/>
                    </a:path>
                  </a:pathLst>
                </a:custGeom>
                <a:solidFill>
                  <a:srgbClr val="3AA0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圆角矩形 14"/>
                <p:cNvSpPr/>
                <p:nvPr/>
              </p:nvSpPr>
              <p:spPr>
                <a:xfrm>
                  <a:off x="6458465" y="1706247"/>
                  <a:ext cx="3405019" cy="458034"/>
                </a:xfrm>
                <a:prstGeom prst="roundRect">
                  <a:avLst>
                    <a:gd name="adj" fmla="val 6990"/>
                  </a:avLst>
                </a:prstGeom>
                <a:noFill/>
                <a:ln>
                  <a:solidFill>
                    <a:srgbClr val="3DA8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" name="矩形 5"/>
              <p:cNvSpPr/>
              <p:nvPr/>
            </p:nvSpPr>
            <p:spPr>
              <a:xfrm>
                <a:off x="6597084" y="1731739"/>
                <a:ext cx="12105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>
                    <a:solidFill>
                      <a:schemeClr val="bg1"/>
                    </a:solidFill>
                    <a:cs typeface="+mn-ea"/>
                    <a:sym typeface="+mn-lt"/>
                  </a:rPr>
                  <a:t>副总指挥</a:t>
                </a: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978687" y="1753927"/>
                <a:ext cx="18004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>
                    <a:solidFill>
                      <a:srgbClr val="000000"/>
                    </a:solidFill>
                    <a:cs typeface="+mn-ea"/>
                    <a:sym typeface="+mn-lt"/>
                  </a:rPr>
                  <a:t>业务、行政院长</a:t>
                </a: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5692044" y="3558597"/>
              <a:ext cx="14414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急诊科主任担任</a:t>
              </a:r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700601" y="3155517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rgbClr val="000000"/>
                  </a:solidFill>
                  <a:cs typeface="+mn-ea"/>
                  <a:sym typeface="+mn-lt"/>
                </a:rPr>
                <a:t>抢救组组长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420369" y="3179145"/>
              <a:ext cx="111761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rgbClr val="000000"/>
                  </a:solidFill>
                  <a:cs typeface="+mn-ea"/>
                  <a:sym typeface="+mn-lt"/>
                </a:rPr>
                <a:t>副 组 长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344358" y="3607171"/>
              <a:ext cx="12618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外科主任担任</a:t>
              </a:r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781026" y="4196770"/>
              <a:ext cx="86113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rgbClr val="000000"/>
                  </a:solidFill>
                  <a:cs typeface="+mn-ea"/>
                  <a:sym typeface="+mn-lt"/>
                </a:rPr>
                <a:t>组  员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901326" y="4631540"/>
              <a:ext cx="4975860" cy="700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外科医生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名，麻醉师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名，内科医生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名，检验师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名药剂师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名护士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5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名。司机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名，综合科室、经营科人员</a:t>
              </a:r>
              <a:r>
                <a:rPr lang="en-US" altLang="zh-CN" sz="1400">
                  <a:solidFill>
                    <a:srgbClr val="000000"/>
                  </a:solidFill>
                  <a:cs typeface="+mn-ea"/>
                  <a:sym typeface="+mn-lt"/>
                </a:rPr>
                <a:t>3</a:t>
              </a: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名。</a:t>
              </a:r>
              <a:endParaRPr lang="zh-CN" altLang="en-US" sz="1400"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251543" y="1610810"/>
              <a:ext cx="0" cy="229427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370717" y="2620307"/>
              <a:ext cx="3631039" cy="0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362625" y="2612216"/>
              <a:ext cx="0" cy="501515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0000788" y="2614008"/>
              <a:ext cx="0" cy="548275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230267" y="2378403"/>
              <a:ext cx="0" cy="247425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7171853" y="2705302"/>
              <a:ext cx="21916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>
                  <a:solidFill>
                    <a:srgbClr val="3AA0B8"/>
                  </a:solidFill>
                  <a:cs typeface="+mn-ea"/>
                  <a:sym typeface="+mn-lt"/>
                </a:rPr>
                <a:t>(</a:t>
              </a:r>
              <a:r>
                <a:rPr lang="zh-CN" altLang="en-US" sz="1600">
                  <a:solidFill>
                    <a:srgbClr val="3AA0B8"/>
                  </a:solidFill>
                  <a:cs typeface="+mn-ea"/>
                  <a:sym typeface="+mn-lt"/>
                </a:rPr>
                <a:t>医务科、护理部牵头</a:t>
              </a:r>
              <a:r>
                <a:rPr lang="en-US" altLang="zh-CN" sz="1600">
                  <a:solidFill>
                    <a:srgbClr val="3AA0B8"/>
                  </a:solidFill>
                  <a:cs typeface="+mn-ea"/>
                  <a:sym typeface="+mn-lt"/>
                </a:rPr>
                <a:t>)</a:t>
              </a:r>
              <a:endParaRPr lang="zh-CN" altLang="en-US" sz="1600">
                <a:solidFill>
                  <a:srgbClr val="3AA0B8"/>
                </a:solidFill>
                <a:cs typeface="+mn-ea"/>
                <a:sym typeface="+mn-lt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7193819" y="3866291"/>
              <a:ext cx="445062" cy="347957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>
              <a:off x="8681406" y="3939118"/>
              <a:ext cx="527330" cy="298057"/>
            </a:xfrm>
            <a:prstGeom prst="line">
              <a:avLst/>
            </a:prstGeom>
            <a:ln w="25400">
              <a:solidFill>
                <a:srgbClr val="3AA0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570622" y="3537285"/>
              <a:ext cx="163629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9139990" y="3569369"/>
              <a:ext cx="163629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任意多边形 41"/>
          <p:cNvSpPr/>
          <p:nvPr/>
        </p:nvSpPr>
        <p:spPr>
          <a:xfrm>
            <a:off x="6216010" y="6332220"/>
            <a:ext cx="5694051" cy="308610"/>
          </a:xfrm>
          <a:custGeom>
            <a:avLst/>
            <a:gdLst>
              <a:gd name="connsiteX0" fmla="*/ 83382 w 5694051"/>
              <a:gd name="connsiteY0" fmla="*/ 0 h 308610"/>
              <a:gd name="connsiteX1" fmla="*/ 5694051 w 5694051"/>
              <a:gd name="connsiteY1" fmla="*/ 0 h 308610"/>
              <a:gd name="connsiteX2" fmla="*/ 5694051 w 5694051"/>
              <a:gd name="connsiteY2" fmla="*/ 308610 h 308610"/>
              <a:gd name="connsiteX3" fmla="*/ 0 w 5694051"/>
              <a:gd name="connsiteY3" fmla="*/ 308610 h 30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4051" h="308610">
                <a:moveTo>
                  <a:pt x="83382" y="0"/>
                </a:moveTo>
                <a:lnTo>
                  <a:pt x="5694051" y="0"/>
                </a:lnTo>
                <a:lnTo>
                  <a:pt x="5694051" y="308610"/>
                </a:lnTo>
                <a:lnTo>
                  <a:pt x="0" y="308610"/>
                </a:lnTo>
                <a:close/>
              </a:path>
            </a:pathLst>
          </a:cu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74320" y="228600"/>
            <a:ext cx="1325880" cy="149733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83667" y="773013"/>
            <a:ext cx="9460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17999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6" grpId="0"/>
      <p:bldP spid="47" grpId="0" animBg="1"/>
      <p:bldP spid="48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14668" y="2529988"/>
            <a:ext cx="1741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院长负责对全院重大紧急突发事件的总指挥。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51176" y="4738579"/>
            <a:ext cx="1967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业务院长负责对全院紧急突发事件医疗救护方案的审核、批准，并组织实施。</a:t>
            </a:r>
          </a:p>
        </p:txBody>
      </p:sp>
      <p:sp>
        <p:nvSpPr>
          <p:cNvPr id="8" name="矩形 7"/>
          <p:cNvSpPr/>
          <p:nvPr/>
        </p:nvSpPr>
        <p:spPr>
          <a:xfrm>
            <a:off x="3769995" y="2367715"/>
            <a:ext cx="1869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行政院长负责医院紧急突发事件后勤、保卫等统筹方案的制定并组织实施。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883269" y="2109343"/>
            <a:ext cx="1971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医院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各部门医务人员在紧急突发事件来临时，配合负责部门工作，</a:t>
            </a:r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需要转移患者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时要负责患者安全。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4918436" y="4441268"/>
            <a:ext cx="14930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医务科负责组织大型的紧急医疗救护。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020748" y="1047952"/>
            <a:ext cx="2391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综合科负责协调、联络各院内外有关行政部门处理各项紧急事件，配合主要部门工作。保卫部人员负责火警、匪警、以及行凶打架、酗酒闹事、闲散人员无理纠缠等院内意外事件紧急情况的处理。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53411" y="4510261"/>
            <a:ext cx="21371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 </a:t>
            </a:r>
          </a:p>
          <a:p>
            <a:r>
              <a:rPr lang="zh-CN" altLang="en-US" sz="1200">
                <a:solidFill>
                  <a:srgbClr val="000000"/>
                </a:solidFill>
                <a:cs typeface="+mn-ea"/>
                <a:sym typeface="+mn-lt"/>
              </a:rPr>
              <a:t>医院总值班负责在工作时间外指挥、协调、联络各部门处理紧急突发事件，在带班领导或主要负责部门到场之前代行使指挥权。</a:t>
            </a:r>
            <a:endParaRPr lang="zh-CN" altLang="en-US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808781" y="1094597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cs typeface="+mn-ea"/>
                <a:sym typeface="+mn-lt"/>
              </a:rPr>
              <a:t>工作职责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933574" y="2508082"/>
            <a:ext cx="7772401" cy="2035091"/>
            <a:chOff x="1600199" y="2727157"/>
            <a:chExt cx="7772401" cy="203509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807807" y="3476579"/>
              <a:ext cx="968336" cy="96833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3046074" y="3633537"/>
              <a:ext cx="996537" cy="81261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2674234" y="4355432"/>
              <a:ext cx="406814" cy="406816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2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055990" y="3431939"/>
              <a:ext cx="282984" cy="282984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3</a:t>
              </a:r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4343400" y="3645569"/>
              <a:ext cx="830179" cy="63767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5374953" y="3068053"/>
              <a:ext cx="1194289" cy="112400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6531874" y="2727157"/>
              <a:ext cx="384683" cy="384683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5</a:t>
              </a:r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6898870" y="3030298"/>
              <a:ext cx="1511204" cy="136122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8352141" y="4346194"/>
              <a:ext cx="358153" cy="358153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6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9068930" y="2744396"/>
              <a:ext cx="303670" cy="303671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7</a:t>
              </a:r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flipH="1">
              <a:off x="8567872" y="3043990"/>
              <a:ext cx="588160" cy="137614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063987" y="4128739"/>
              <a:ext cx="350224" cy="350225"/>
            </a:xfrm>
            <a:prstGeom prst="ellipse">
              <a:avLst/>
            </a:prstGeom>
            <a:solidFill>
              <a:srgbClr val="3AA0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4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600199" y="3277302"/>
              <a:ext cx="384683" cy="384683"/>
            </a:xfrm>
            <a:prstGeom prst="ellipse">
              <a:avLst/>
            </a:prstGeom>
            <a:solidFill>
              <a:srgbClr val="3AA0B8"/>
            </a:solidFill>
            <a:ln>
              <a:solidFill>
                <a:schemeClr val="bg1"/>
              </a:solidFill>
            </a:ln>
            <a:effectLst>
              <a:outerShdw blurRad="88900" dist="50800" dir="8100000" algn="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1</a:t>
              </a: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1590020" y="5314950"/>
            <a:ext cx="320040" cy="131445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4320" y="228600"/>
            <a:ext cx="1325880" cy="149733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56997" y="773013"/>
            <a:ext cx="9749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4CFAF72-DAD8-4A9B-BF60-256487A069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71804"/>
            <a:ext cx="2700372" cy="360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9732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2" grpId="0"/>
      <p:bldP spid="33" grpId="0"/>
      <p:bldP spid="34" grpId="0"/>
      <p:bldP spid="35" grpId="0"/>
      <p:bldP spid="40" grpId="0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851812" y="1220551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cs typeface="+mn-ea"/>
                <a:sym typeface="+mn-lt"/>
              </a:rPr>
              <a:t>抢救程序</a:t>
            </a:r>
            <a:endParaRPr lang="zh-CN" altLang="en-US" sz="36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94347" y="2218726"/>
            <a:ext cx="17054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院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内重大医疗事件</a:t>
            </a:r>
          </a:p>
        </p:txBody>
      </p:sp>
      <p:sp>
        <p:nvSpPr>
          <p:cNvPr id="23" name="矩形 22"/>
          <p:cNvSpPr/>
          <p:nvPr/>
        </p:nvSpPr>
        <p:spPr>
          <a:xfrm>
            <a:off x="5981925" y="2248374"/>
            <a:ext cx="17054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院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外重大突发事件</a:t>
            </a:r>
          </a:p>
        </p:txBody>
      </p:sp>
      <p:cxnSp>
        <p:nvCxnSpPr>
          <p:cNvPr id="29" name="直接连接符 28"/>
          <p:cNvCxnSpPr>
            <a:cxnSpLocks/>
          </p:cNvCxnSpPr>
          <p:nvPr/>
        </p:nvCxnSpPr>
        <p:spPr>
          <a:xfrm>
            <a:off x="3982953" y="2841958"/>
            <a:ext cx="5269831" cy="0"/>
          </a:xfrm>
          <a:prstGeom prst="line">
            <a:avLst/>
          </a:prstGeom>
          <a:ln w="53975" cap="flat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弧形 29"/>
          <p:cNvSpPr/>
          <p:nvPr/>
        </p:nvSpPr>
        <p:spPr>
          <a:xfrm>
            <a:off x="8879806" y="2841957"/>
            <a:ext cx="986589" cy="986589"/>
          </a:xfrm>
          <a:prstGeom prst="arc">
            <a:avLst>
              <a:gd name="adj1" fmla="val 16200000"/>
              <a:gd name="adj2" fmla="val 4921823"/>
            </a:avLst>
          </a:prstGeom>
          <a:ln w="53975" cap="flat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1" name="直接连接符 30"/>
          <p:cNvCxnSpPr>
            <a:cxnSpLocks/>
          </p:cNvCxnSpPr>
          <p:nvPr/>
        </p:nvCxnSpPr>
        <p:spPr>
          <a:xfrm>
            <a:off x="4123321" y="3836569"/>
            <a:ext cx="5269831" cy="0"/>
          </a:xfrm>
          <a:prstGeom prst="line">
            <a:avLst/>
          </a:prstGeom>
          <a:ln w="53975" cap="flat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弧形 31"/>
          <p:cNvSpPr/>
          <p:nvPr/>
        </p:nvSpPr>
        <p:spPr>
          <a:xfrm flipH="1">
            <a:off x="3557837" y="3836567"/>
            <a:ext cx="986589" cy="986589"/>
          </a:xfrm>
          <a:prstGeom prst="arc">
            <a:avLst>
              <a:gd name="adj1" fmla="val 16200000"/>
              <a:gd name="adj2" fmla="val 4921823"/>
            </a:avLst>
          </a:prstGeom>
          <a:ln w="53975" cap="flat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3" name="直接连接符 32"/>
          <p:cNvCxnSpPr>
            <a:cxnSpLocks/>
          </p:cNvCxnSpPr>
          <p:nvPr/>
        </p:nvCxnSpPr>
        <p:spPr>
          <a:xfrm>
            <a:off x="4162425" y="4829175"/>
            <a:ext cx="6714624" cy="6014"/>
          </a:xfrm>
          <a:prstGeom prst="line">
            <a:avLst/>
          </a:prstGeom>
          <a:ln w="53975" cap="flat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742323" y="2676064"/>
            <a:ext cx="324852" cy="324852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1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793841" y="2673327"/>
            <a:ext cx="358873" cy="358873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3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384803" y="3594097"/>
            <a:ext cx="352503" cy="352503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4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465659" y="3651708"/>
            <a:ext cx="359438" cy="359438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5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416008" y="4210822"/>
            <a:ext cx="360711" cy="360711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6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281469" y="4654246"/>
            <a:ext cx="388596" cy="388596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7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670007" y="2682622"/>
            <a:ext cx="334006" cy="334006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2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270187" y="2044997"/>
            <a:ext cx="1585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应对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传染病流行性疾病突发事件</a:t>
            </a:r>
          </a:p>
        </p:txBody>
      </p:sp>
      <p:sp>
        <p:nvSpPr>
          <p:cNvPr id="46" name="矩形 45"/>
          <p:cNvSpPr/>
          <p:nvPr/>
        </p:nvSpPr>
        <p:spPr>
          <a:xfrm>
            <a:off x="9993110" y="3378197"/>
            <a:ext cx="17442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医疗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废物流失、渗漏、扩散或发生意外事故的应急处理</a:t>
            </a:r>
          </a:p>
        </p:txBody>
      </p:sp>
      <p:sp>
        <p:nvSpPr>
          <p:cNvPr id="48" name="矩形 47"/>
          <p:cNvSpPr/>
          <p:nvPr/>
        </p:nvSpPr>
        <p:spPr>
          <a:xfrm>
            <a:off x="5898266" y="3279139"/>
            <a:ext cx="16693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对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停电的紧急处理</a:t>
            </a:r>
          </a:p>
        </p:txBody>
      </p:sp>
      <p:sp>
        <p:nvSpPr>
          <p:cNvPr id="50" name="椭圆 49"/>
          <p:cNvSpPr/>
          <p:nvPr/>
        </p:nvSpPr>
        <p:spPr>
          <a:xfrm>
            <a:off x="8663144" y="4643250"/>
            <a:ext cx="352549" cy="352549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8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722179" y="4248352"/>
            <a:ext cx="162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对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火警的紧急处理</a:t>
            </a:r>
          </a:p>
        </p:txBody>
      </p:sp>
      <p:sp>
        <p:nvSpPr>
          <p:cNvPr id="56" name="矩形 55"/>
          <p:cNvSpPr/>
          <p:nvPr/>
        </p:nvSpPr>
        <p:spPr>
          <a:xfrm>
            <a:off x="8011155" y="5153351"/>
            <a:ext cx="162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信息系统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突发事件</a:t>
            </a:r>
          </a:p>
        </p:txBody>
      </p:sp>
      <p:sp>
        <p:nvSpPr>
          <p:cNvPr id="57" name="矩形 56"/>
          <p:cNvSpPr/>
          <p:nvPr/>
        </p:nvSpPr>
        <p:spPr>
          <a:xfrm>
            <a:off x="4631840" y="5175209"/>
            <a:ext cx="16209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公共设施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紧急处理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343648" y="4835189"/>
            <a:ext cx="986589" cy="1784686"/>
            <a:chOff x="9934073" y="5073314"/>
            <a:chExt cx="986589" cy="1784686"/>
          </a:xfrm>
        </p:grpSpPr>
        <p:sp>
          <p:nvSpPr>
            <p:cNvPr id="58" name="弧形 57"/>
            <p:cNvSpPr/>
            <p:nvPr/>
          </p:nvSpPr>
          <p:spPr>
            <a:xfrm>
              <a:off x="9934073" y="5073314"/>
              <a:ext cx="986589" cy="986589"/>
            </a:xfrm>
            <a:prstGeom prst="arc">
              <a:avLst>
                <a:gd name="adj1" fmla="val 16200000"/>
                <a:gd name="adj2" fmla="val 20716536"/>
              </a:avLst>
            </a:prstGeom>
            <a:ln w="53975" cap="flat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0893863" y="5486396"/>
              <a:ext cx="0" cy="1371604"/>
            </a:xfrm>
            <a:prstGeom prst="line">
              <a:avLst/>
            </a:prstGeom>
            <a:ln w="53975" cap="flat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274320" y="228600"/>
            <a:ext cx="1325880" cy="149733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6522" y="773013"/>
            <a:ext cx="939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D5F522E-1AC3-4567-A8F4-B928724EAF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71804"/>
            <a:ext cx="2700372" cy="360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43418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3" grpId="0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/>
      <p:bldP spid="46" grpId="0"/>
      <p:bldP spid="48" grpId="0"/>
      <p:bldP spid="50" grpId="0" animBg="1"/>
      <p:bldP spid="54" grpId="0"/>
      <p:bldP spid="56" grpId="0"/>
      <p:bldP spid="57" grpId="0"/>
      <p:bldP spid="40" grpId="0" animBg="1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8302" y="1871249"/>
            <a:ext cx="3087705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（一）院内重大医疗事件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47985" y="2356304"/>
            <a:ext cx="4849671" cy="3324565"/>
            <a:chOff x="5639035" y="2356304"/>
            <a:chExt cx="4849671" cy="3324565"/>
          </a:xfrm>
        </p:grpSpPr>
        <p:sp>
          <p:nvSpPr>
            <p:cNvPr id="2" name="矩形 1"/>
            <p:cNvSpPr/>
            <p:nvPr/>
          </p:nvSpPr>
          <p:spPr>
            <a:xfrm>
              <a:off x="5653156" y="2356304"/>
              <a:ext cx="483555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>
                  <a:solidFill>
                    <a:srgbClr val="000000"/>
                  </a:solidFill>
                  <a:effectLst/>
                  <a:cs typeface="+mn-ea"/>
                  <a:sym typeface="+mn-lt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cs typeface="+mn-ea"/>
                  <a:sym typeface="+mn-lt"/>
                </a:rPr>
                <a:t>        院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内接到诸如群伤、交通事故、工伤事故、自然灾害等重大事故的抢救指令后，由急诊室护士或值班医生在立即投入抢救的同时，立刻通知相关科室二线医生，并通知院总值班或医务科，并按照医院危急重症患者抢救程序，进行积极抢救和处理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b="0" i="0" dirty="0">
                  <a:solidFill>
                    <a:srgbClr val="000000"/>
                  </a:solidFill>
                  <a:effectLst/>
                  <a:cs typeface="+mn-ea"/>
                  <a:sym typeface="+mn-lt"/>
                </a:rPr>
                <a:t> 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5639035" y="4203541"/>
              <a:ext cx="480731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cs typeface="+mn-ea"/>
                  <a:sym typeface="+mn-lt"/>
                </a:rPr>
                <a:t>          院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内若接到如群体中毒、疫情等突发公共卫生事件患者时，应坚决按照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突发公共卫生事件应急条例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和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传染病疫情报告管理制度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执行。根据本院抢救条件，各部门协同配合，积极对患者组织抢救，必要时积极和有关医院联系请求支援或快速办理转院。同时要及时向上级有关部门和领导请示汇报。</a:t>
              </a: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723068" y="2678654"/>
              <a:ext cx="268941" cy="268941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5746376" y="4229549"/>
              <a:ext cx="268941" cy="268941"/>
            </a:xfrm>
            <a:prstGeom prst="roundRect">
              <a:avLst/>
            </a:prstGeom>
            <a:solidFill>
              <a:srgbClr val="1BC7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024283" y="3958814"/>
              <a:ext cx="42600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11639774" y="5464885"/>
            <a:ext cx="268941" cy="1172583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030674" y="677731"/>
            <a:ext cx="4130937" cy="5572461"/>
            <a:chOff x="925149" y="677731"/>
            <a:chExt cx="4130937" cy="5572461"/>
          </a:xfrm>
        </p:grpSpPr>
        <p:sp>
          <p:nvSpPr>
            <p:cNvPr id="14" name="矩形 13"/>
            <p:cNvSpPr/>
            <p:nvPr/>
          </p:nvSpPr>
          <p:spPr>
            <a:xfrm>
              <a:off x="925149" y="677731"/>
              <a:ext cx="4130937" cy="5572461"/>
            </a:xfrm>
            <a:prstGeom prst="rect">
              <a:avLst/>
            </a:prstGeom>
            <a:solidFill>
              <a:srgbClr val="3289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62971" y="857409"/>
              <a:ext cx="3433782" cy="2283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63500" dir="5400000" algn="t" rotWithShape="0">
                <a:prstClr val="black">
                  <a:alpha val="20000"/>
                </a:prstClr>
              </a:outerShdw>
            </a:effec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87612" y="3694496"/>
              <a:ext cx="3536497" cy="2357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63500" dir="5400000" algn="t" rotWithShape="0">
                <a:prstClr val="black">
                  <a:alpha val="20000"/>
                </a:prstClr>
              </a:outerShdw>
            </a:effectLst>
          </p:spPr>
        </p:pic>
        <p:cxnSp>
          <p:nvCxnSpPr>
            <p:cNvPr id="10" name="直接连接符 9"/>
            <p:cNvCxnSpPr/>
            <p:nvPr/>
          </p:nvCxnSpPr>
          <p:spPr>
            <a:xfrm>
              <a:off x="1387737" y="3420932"/>
              <a:ext cx="321653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1164291" y="2420471"/>
            <a:ext cx="2807746" cy="45719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64898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592133" y="968188"/>
            <a:ext cx="3818964" cy="570156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1072" y="948665"/>
            <a:ext cx="3005951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（二）院外重大突发事件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537843" y="2636646"/>
            <a:ext cx="9499503" cy="2308324"/>
            <a:chOff x="1537843" y="3798696"/>
            <a:chExt cx="9499503" cy="2308324"/>
          </a:xfrm>
        </p:grpSpPr>
        <p:sp>
          <p:nvSpPr>
            <p:cNvPr id="4" name="矩形 3"/>
            <p:cNvSpPr/>
            <p:nvPr/>
          </p:nvSpPr>
          <p:spPr>
            <a:xfrm>
              <a:off x="1537843" y="3798696"/>
              <a:ext cx="28190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cs typeface="+mn-ea"/>
                  <a:sym typeface="+mn-lt"/>
                </a:rPr>
                <a:t>接到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上级卫生行政部门下达指示或“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120”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指令后，院总值班或急诊科应在第一时间迅速通知急诊室、业务院长、医务科、护理部、急诊救护人员和救护车司机。同时迅速调集二线值班人员医院待命。一线参与出诊抢救医护人员和司机应在</a:t>
              </a:r>
              <a:r>
                <a:rPr lang="en-US" altLang="zh-CN" sz="1200" dirty="0">
                  <a:solidFill>
                    <a:srgbClr val="000000"/>
                  </a:solidFill>
                  <a:cs typeface="+mn-ea"/>
                  <a:sym typeface="+mn-lt"/>
                </a:rPr>
                <a:t>1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分钟出车参与院前抢救。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 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5174651" y="3842095"/>
              <a:ext cx="267843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cs typeface="+mn-ea"/>
                  <a:sym typeface="+mn-lt"/>
                </a:rPr>
                <a:t>抢救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小组领导者应认真做好抢救的组织、指挥工作。信息科负责突发时间发生时的通讯联络，确保通讯联络的及时和通畅。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8353763" y="3833536"/>
              <a:ext cx="268358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>
                  <a:solidFill>
                    <a:srgbClr val="000000"/>
                  </a:solidFill>
                  <a:cs typeface="+mn-ea"/>
                  <a:sym typeface="+mn-lt"/>
                </a:rPr>
                <a:t>急诊</a:t>
              </a:r>
              <a:r>
                <a:rPr lang="zh-CN" altLang="en-US" sz="1200" dirty="0">
                  <a:solidFill>
                    <a:srgbClr val="000000"/>
                  </a:solidFill>
                  <a:cs typeface="+mn-ea"/>
                  <a:sym typeface="+mn-lt"/>
                </a:rPr>
                <a:t>科、药剂科、设备科、医技科室和病区病区、后勤保障等各部门负责人和相关人员要到达现场，协同配合，应急处理紧急事件物资、设备、药品、材料的准备，确保绿色通道的畅通。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4754880" y="3894270"/>
              <a:ext cx="0" cy="149531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188362" y="3885305"/>
              <a:ext cx="0" cy="149531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2829261" y="4786819"/>
            <a:ext cx="6777317" cy="957431"/>
            <a:chOff x="2829261" y="1957894"/>
            <a:chExt cx="6777317" cy="957431"/>
          </a:xfrm>
        </p:grpSpPr>
        <p:sp>
          <p:nvSpPr>
            <p:cNvPr id="2" name="矩形 1"/>
            <p:cNvSpPr/>
            <p:nvPr/>
          </p:nvSpPr>
          <p:spPr>
            <a:xfrm>
              <a:off x="3630206" y="2028556"/>
              <a:ext cx="5427732" cy="700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cs typeface="+mn-ea"/>
                  <a:sym typeface="+mn-lt"/>
                </a:rPr>
                <a:t> 指</a:t>
              </a:r>
              <a:r>
                <a:rPr lang="zh-CN" altLang="en-US" sz="1400" dirty="0">
                  <a:solidFill>
                    <a:srgbClr val="000000"/>
                  </a:solidFill>
                  <a:cs typeface="+mn-ea"/>
                  <a:sym typeface="+mn-lt"/>
                </a:rPr>
                <a:t>在院外发生的重大突发事件，包括防汛、爆炸、车祸等自然灾害和突发事件，医院需要前往积极参与抢救的医疗工作。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2829261" y="1957894"/>
              <a:ext cx="6777317" cy="957431"/>
            </a:xfrm>
            <a:prstGeom prst="rect">
              <a:avLst/>
            </a:prstGeom>
            <a:noFill/>
            <a:ln>
              <a:solidFill>
                <a:srgbClr val="3AA0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44414" y="2366460"/>
            <a:ext cx="628246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6264534" y="2240955"/>
            <a:ext cx="254596" cy="254596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952972" y="2231990"/>
            <a:ext cx="254596" cy="254596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246196" y="2221233"/>
            <a:ext cx="254596" cy="254596"/>
          </a:xfrm>
          <a:prstGeom prst="ellipse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74695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  <p:bldP spid="14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46239" y="2320495"/>
            <a:ext cx="28504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依法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对传染病、流行性疾病疫情实行封锁、隔离，防止疫情扩散、环境污染和医务人员的自身感染。</a:t>
            </a:r>
          </a:p>
        </p:txBody>
      </p:sp>
      <p:sp>
        <p:nvSpPr>
          <p:cNvPr id="4" name="矩形 3"/>
          <p:cNvSpPr/>
          <p:nvPr/>
        </p:nvSpPr>
        <p:spPr>
          <a:xfrm>
            <a:off x="3869036" y="5025997"/>
            <a:ext cx="2531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对病人或疑似病人积极采取抢救、检查、诊断和治疗措施。</a:t>
            </a:r>
          </a:p>
        </p:txBody>
      </p:sp>
      <p:sp>
        <p:nvSpPr>
          <p:cNvPr id="5" name="矩形 4"/>
          <p:cNvSpPr/>
          <p:nvPr/>
        </p:nvSpPr>
        <p:spPr>
          <a:xfrm>
            <a:off x="5604380" y="2327353"/>
            <a:ext cx="28726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对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疫病疫情的处理过程要进行认真、完整的记录，详细掌握第一手资料，对密切接触者采取医学观察措施。</a:t>
            </a:r>
          </a:p>
        </p:txBody>
      </p:sp>
      <p:sp>
        <p:nvSpPr>
          <p:cNvPr id="6" name="矩形 5"/>
          <p:cNvSpPr/>
          <p:nvPr/>
        </p:nvSpPr>
        <p:spPr>
          <a:xfrm>
            <a:off x="7921309" y="4989606"/>
            <a:ext cx="26319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>
                <a:solidFill>
                  <a:srgbClr val="000000"/>
                </a:solidFill>
                <a:cs typeface="+mn-ea"/>
                <a:sym typeface="+mn-lt"/>
              </a:rPr>
              <a:t>对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疫病疫情发生的有关情况要及时向上级行政卫生主管部门、疾病防疫监督部门即使汇报。</a:t>
            </a:r>
          </a:p>
        </p:txBody>
      </p:sp>
      <p:sp>
        <p:nvSpPr>
          <p:cNvPr id="8" name="矩形 7"/>
          <p:cNvSpPr/>
          <p:nvPr/>
        </p:nvSpPr>
        <p:spPr>
          <a:xfrm>
            <a:off x="1592133" y="968188"/>
            <a:ext cx="4851698" cy="570156"/>
          </a:xfrm>
          <a:prstGeom prst="rect">
            <a:avLst/>
          </a:prstGeom>
          <a:solidFill>
            <a:srgbClr val="3289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75571" y="939411"/>
            <a:ext cx="4544834" cy="49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（三）应对传染病流行性疾病突发事件</a:t>
            </a:r>
          </a:p>
        </p:txBody>
      </p:sp>
      <p:sp>
        <p:nvSpPr>
          <p:cNvPr id="13" name="矩形 12"/>
          <p:cNvSpPr/>
          <p:nvPr/>
        </p:nvSpPr>
        <p:spPr>
          <a:xfrm>
            <a:off x="274320" y="6412230"/>
            <a:ext cx="11647170" cy="217170"/>
          </a:xfrm>
          <a:prstGeom prst="rect">
            <a:avLst/>
          </a:prstGeom>
          <a:solidFill>
            <a:srgbClr val="3A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82">
            <a:extLst>
              <a:ext uri="{FF2B5EF4-FFF2-40B4-BE49-F238E27FC236}">
                <a16:creationId xmlns="" xmlns:a16="http://schemas.microsoft.com/office/drawing/2014/main" id="{41038D48-2798-4265-AED3-D183D46FB93C}"/>
              </a:ext>
            </a:extLst>
          </p:cNvPr>
          <p:cNvGrpSpPr/>
          <p:nvPr/>
        </p:nvGrpSpPr>
        <p:grpSpPr>
          <a:xfrm>
            <a:off x="9043205" y="3179207"/>
            <a:ext cx="1065603" cy="1208546"/>
            <a:chOff x="8434811" y="2608031"/>
            <a:chExt cx="1166390" cy="1322855"/>
          </a:xfrm>
        </p:grpSpPr>
        <p:sp>
          <p:nvSpPr>
            <p:cNvPr id="32" name="íṩļíḓê">
              <a:extLst>
                <a:ext uri="{FF2B5EF4-FFF2-40B4-BE49-F238E27FC236}">
                  <a16:creationId xmlns="" xmlns:a16="http://schemas.microsoft.com/office/drawing/2014/main" id="{5B09A7A8-D434-425F-BEBD-56A89A1AB2DB}"/>
                </a:ext>
              </a:extLst>
            </p:cNvPr>
            <p:cNvSpPr/>
            <p:nvPr/>
          </p:nvSpPr>
          <p:spPr>
            <a:xfrm rot="18900000">
              <a:off x="8434811" y="2608031"/>
              <a:ext cx="1166390" cy="11663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3" name="íṣľíḑè">
              <a:extLst>
                <a:ext uri="{FF2B5EF4-FFF2-40B4-BE49-F238E27FC236}">
                  <a16:creationId xmlns="" xmlns:a16="http://schemas.microsoft.com/office/drawing/2014/main" id="{28747E8E-9D91-42FE-980E-E26ABF7423ED}"/>
                </a:ext>
              </a:extLst>
            </p:cNvPr>
            <p:cNvSpPr/>
            <p:nvPr/>
          </p:nvSpPr>
          <p:spPr>
            <a:xfrm rot="18900000">
              <a:off x="8434811" y="2764496"/>
              <a:ext cx="1166390" cy="116639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4" name="ïşḷîḋè">
              <a:extLst>
                <a:ext uri="{FF2B5EF4-FFF2-40B4-BE49-F238E27FC236}">
                  <a16:creationId xmlns="" xmlns:a16="http://schemas.microsoft.com/office/drawing/2014/main" id="{B88614B6-5D7E-4EB1-AE0F-A95FD570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771" y="3107818"/>
              <a:ext cx="480471" cy="479746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5" name="组合 85">
            <a:extLst>
              <a:ext uri="{FF2B5EF4-FFF2-40B4-BE49-F238E27FC236}">
                <a16:creationId xmlns="" xmlns:a16="http://schemas.microsoft.com/office/drawing/2014/main" id="{48BA1133-4E81-4A90-91C8-36EA78244C5A}"/>
              </a:ext>
            </a:extLst>
          </p:cNvPr>
          <p:cNvGrpSpPr/>
          <p:nvPr/>
        </p:nvGrpSpPr>
        <p:grpSpPr>
          <a:xfrm>
            <a:off x="2095590" y="3369335"/>
            <a:ext cx="1065603" cy="1233024"/>
            <a:chOff x="2603197" y="2764496"/>
            <a:chExt cx="1166390" cy="1349647"/>
          </a:xfrm>
        </p:grpSpPr>
        <p:sp>
          <p:nvSpPr>
            <p:cNvPr id="36" name="iṣ1îḋe">
              <a:extLst>
                <a:ext uri="{FF2B5EF4-FFF2-40B4-BE49-F238E27FC236}">
                  <a16:creationId xmlns="" xmlns:a16="http://schemas.microsoft.com/office/drawing/2014/main" id="{E27524D4-8D31-4245-A8DD-E115DF04697B}"/>
                </a:ext>
              </a:extLst>
            </p:cNvPr>
            <p:cNvSpPr/>
            <p:nvPr/>
          </p:nvSpPr>
          <p:spPr>
            <a:xfrm rot="18900000">
              <a:off x="2603197" y="2947753"/>
              <a:ext cx="1166390" cy="11663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7" name="ï$ľîḋè">
              <a:extLst>
                <a:ext uri="{FF2B5EF4-FFF2-40B4-BE49-F238E27FC236}">
                  <a16:creationId xmlns="" xmlns:a16="http://schemas.microsoft.com/office/drawing/2014/main" id="{826E654F-1A83-4542-818B-59A55A204E8E}"/>
                </a:ext>
              </a:extLst>
            </p:cNvPr>
            <p:cNvSpPr/>
            <p:nvPr/>
          </p:nvSpPr>
          <p:spPr>
            <a:xfrm rot="18900000">
              <a:off x="2603197" y="2764496"/>
              <a:ext cx="1166390" cy="116639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8" name="íŝlîḑé">
              <a:extLst>
                <a:ext uri="{FF2B5EF4-FFF2-40B4-BE49-F238E27FC236}">
                  <a16:creationId xmlns="" xmlns:a16="http://schemas.microsoft.com/office/drawing/2014/main" id="{CEB5269D-B86B-4AB3-835B-1AA84C1F8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3076" y="3104743"/>
              <a:ext cx="486631" cy="485896"/>
            </a:xfrm>
            <a:custGeom>
              <a:avLst/>
              <a:gdLst>
                <a:gd name="connsiteX0" fmla="*/ 264400 w 607639"/>
                <a:gd name="connsiteY0" fmla="*/ 371924 h 606722"/>
                <a:gd name="connsiteX1" fmla="*/ 209306 w 607639"/>
                <a:gd name="connsiteY1" fmla="*/ 398407 h 606722"/>
                <a:gd name="connsiteX2" fmla="*/ 171212 w 607639"/>
                <a:gd name="connsiteY2" fmla="*/ 423290 h 606722"/>
                <a:gd name="connsiteX3" fmla="*/ 196756 w 607639"/>
                <a:gd name="connsiteY3" fmla="*/ 433510 h 606722"/>
                <a:gd name="connsiteX4" fmla="*/ 410813 w 607639"/>
                <a:gd name="connsiteY4" fmla="*/ 433510 h 606722"/>
                <a:gd name="connsiteX5" fmla="*/ 436358 w 607639"/>
                <a:gd name="connsiteY5" fmla="*/ 423290 h 606722"/>
                <a:gd name="connsiteX6" fmla="*/ 398352 w 607639"/>
                <a:gd name="connsiteY6" fmla="*/ 398407 h 606722"/>
                <a:gd name="connsiteX7" fmla="*/ 342368 w 607639"/>
                <a:gd name="connsiteY7" fmla="*/ 372457 h 606722"/>
                <a:gd name="connsiteX8" fmla="*/ 303740 w 607639"/>
                <a:gd name="connsiteY8" fmla="*/ 382499 h 606722"/>
                <a:gd name="connsiteX9" fmla="*/ 264400 w 607639"/>
                <a:gd name="connsiteY9" fmla="*/ 371924 h 606722"/>
                <a:gd name="connsiteX10" fmla="*/ 303740 w 607639"/>
                <a:gd name="connsiteY10" fmla="*/ 173124 h 606722"/>
                <a:gd name="connsiteX11" fmla="*/ 236720 w 607639"/>
                <a:gd name="connsiteY11" fmla="*/ 262970 h 606722"/>
                <a:gd name="connsiteX12" fmla="*/ 303740 w 607639"/>
                <a:gd name="connsiteY12" fmla="*/ 352906 h 606722"/>
                <a:gd name="connsiteX13" fmla="*/ 370850 w 607639"/>
                <a:gd name="connsiteY13" fmla="*/ 262970 h 606722"/>
                <a:gd name="connsiteX14" fmla="*/ 303740 w 607639"/>
                <a:gd name="connsiteY14" fmla="*/ 173124 h 606722"/>
                <a:gd name="connsiteX15" fmla="*/ 303740 w 607639"/>
                <a:gd name="connsiteY15" fmla="*/ 143530 h 606722"/>
                <a:gd name="connsiteX16" fmla="*/ 400489 w 607639"/>
                <a:gd name="connsiteY16" fmla="*/ 262970 h 606722"/>
                <a:gd name="connsiteX17" fmla="*/ 368981 w 607639"/>
                <a:gd name="connsiteY17" fmla="*/ 350684 h 606722"/>
                <a:gd name="connsiteX18" fmla="*/ 410902 w 607639"/>
                <a:gd name="connsiteY18" fmla="*/ 371568 h 606722"/>
                <a:gd name="connsiteX19" fmla="*/ 466085 w 607639"/>
                <a:gd name="connsiteY19" fmla="*/ 423290 h 606722"/>
                <a:gd name="connsiteX20" fmla="*/ 410813 w 607639"/>
                <a:gd name="connsiteY20" fmla="*/ 463192 h 606722"/>
                <a:gd name="connsiteX21" fmla="*/ 196756 w 607639"/>
                <a:gd name="connsiteY21" fmla="*/ 463192 h 606722"/>
                <a:gd name="connsiteX22" fmla="*/ 141484 w 607639"/>
                <a:gd name="connsiteY22" fmla="*/ 423290 h 606722"/>
                <a:gd name="connsiteX23" fmla="*/ 196578 w 607639"/>
                <a:gd name="connsiteY23" fmla="*/ 371657 h 606722"/>
                <a:gd name="connsiteX24" fmla="*/ 238589 w 607639"/>
                <a:gd name="connsiteY24" fmla="*/ 350773 h 606722"/>
                <a:gd name="connsiteX25" fmla="*/ 206992 w 607639"/>
                <a:gd name="connsiteY25" fmla="*/ 262970 h 606722"/>
                <a:gd name="connsiteX26" fmla="*/ 303740 w 607639"/>
                <a:gd name="connsiteY26" fmla="*/ 143530 h 606722"/>
                <a:gd name="connsiteX27" fmla="*/ 288644 w 607639"/>
                <a:gd name="connsiteY27" fmla="*/ 31105 h 606722"/>
                <a:gd name="connsiteX28" fmla="*/ 31152 w 607639"/>
                <a:gd name="connsiteY28" fmla="*/ 288209 h 606722"/>
                <a:gd name="connsiteX29" fmla="*/ 91141 w 607639"/>
                <a:gd name="connsiteY29" fmla="*/ 288209 h 606722"/>
                <a:gd name="connsiteX30" fmla="*/ 91141 w 607639"/>
                <a:gd name="connsiteY30" fmla="*/ 318514 h 606722"/>
                <a:gd name="connsiteX31" fmla="*/ 31152 w 607639"/>
                <a:gd name="connsiteY31" fmla="*/ 318514 h 606722"/>
                <a:gd name="connsiteX32" fmla="*/ 288644 w 607639"/>
                <a:gd name="connsiteY32" fmla="*/ 575617 h 606722"/>
                <a:gd name="connsiteX33" fmla="*/ 288644 w 607639"/>
                <a:gd name="connsiteY33" fmla="*/ 515718 h 606722"/>
                <a:gd name="connsiteX34" fmla="*/ 318995 w 607639"/>
                <a:gd name="connsiteY34" fmla="*/ 515718 h 606722"/>
                <a:gd name="connsiteX35" fmla="*/ 318995 w 607639"/>
                <a:gd name="connsiteY35" fmla="*/ 575617 h 606722"/>
                <a:gd name="connsiteX36" fmla="*/ 576487 w 607639"/>
                <a:gd name="connsiteY36" fmla="*/ 318514 h 606722"/>
                <a:gd name="connsiteX37" fmla="*/ 516498 w 607639"/>
                <a:gd name="connsiteY37" fmla="*/ 318514 h 606722"/>
                <a:gd name="connsiteX38" fmla="*/ 516498 w 607639"/>
                <a:gd name="connsiteY38" fmla="*/ 288209 h 606722"/>
                <a:gd name="connsiteX39" fmla="*/ 576487 w 607639"/>
                <a:gd name="connsiteY39" fmla="*/ 288209 h 606722"/>
                <a:gd name="connsiteX40" fmla="*/ 318995 w 607639"/>
                <a:gd name="connsiteY40" fmla="*/ 31105 h 606722"/>
                <a:gd name="connsiteX41" fmla="*/ 318995 w 607639"/>
                <a:gd name="connsiteY41" fmla="*/ 91004 h 606722"/>
                <a:gd name="connsiteX42" fmla="*/ 288644 w 607639"/>
                <a:gd name="connsiteY42" fmla="*/ 91004 h 606722"/>
                <a:gd name="connsiteX43" fmla="*/ 303775 w 607639"/>
                <a:gd name="connsiteY43" fmla="*/ 0 h 606722"/>
                <a:gd name="connsiteX44" fmla="*/ 607639 w 607639"/>
                <a:gd name="connsiteY44" fmla="*/ 303317 h 606722"/>
                <a:gd name="connsiteX45" fmla="*/ 303775 w 607639"/>
                <a:gd name="connsiteY45" fmla="*/ 606722 h 606722"/>
                <a:gd name="connsiteX46" fmla="*/ 0 w 607639"/>
                <a:gd name="connsiteY46" fmla="*/ 303317 h 606722"/>
                <a:gd name="connsiteX47" fmla="*/ 303775 w 607639"/>
                <a:gd name="connsiteY4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7639" h="606722">
                  <a:moveTo>
                    <a:pt x="264400" y="371924"/>
                  </a:moveTo>
                  <a:cubicBezTo>
                    <a:pt x="249625" y="379033"/>
                    <a:pt x="214557" y="395918"/>
                    <a:pt x="209306" y="398407"/>
                  </a:cubicBezTo>
                  <a:cubicBezTo>
                    <a:pt x="175929" y="413870"/>
                    <a:pt x="171212" y="416536"/>
                    <a:pt x="171212" y="423290"/>
                  </a:cubicBezTo>
                  <a:cubicBezTo>
                    <a:pt x="171212" y="432088"/>
                    <a:pt x="177531" y="433510"/>
                    <a:pt x="196756" y="433510"/>
                  </a:cubicBezTo>
                  <a:lnTo>
                    <a:pt x="410813" y="433510"/>
                  </a:lnTo>
                  <a:cubicBezTo>
                    <a:pt x="429949" y="433510"/>
                    <a:pt x="436358" y="432088"/>
                    <a:pt x="436358" y="423290"/>
                  </a:cubicBezTo>
                  <a:cubicBezTo>
                    <a:pt x="436358" y="416536"/>
                    <a:pt x="431551" y="413870"/>
                    <a:pt x="398352" y="398407"/>
                  </a:cubicBezTo>
                  <a:cubicBezTo>
                    <a:pt x="393813" y="396363"/>
                    <a:pt x="362216" y="381699"/>
                    <a:pt x="342368" y="372457"/>
                  </a:cubicBezTo>
                  <a:cubicBezTo>
                    <a:pt x="330531" y="378856"/>
                    <a:pt x="317536" y="382499"/>
                    <a:pt x="303740" y="382499"/>
                  </a:cubicBezTo>
                  <a:cubicBezTo>
                    <a:pt x="289766" y="382499"/>
                    <a:pt x="276416" y="378589"/>
                    <a:pt x="264400" y="371924"/>
                  </a:cubicBezTo>
                  <a:close/>
                  <a:moveTo>
                    <a:pt x="303740" y="173124"/>
                  </a:moveTo>
                  <a:cubicBezTo>
                    <a:pt x="266803" y="173124"/>
                    <a:pt x="236720" y="213470"/>
                    <a:pt x="236720" y="262970"/>
                  </a:cubicBezTo>
                  <a:cubicBezTo>
                    <a:pt x="236720" y="312559"/>
                    <a:pt x="266803" y="352906"/>
                    <a:pt x="303740" y="352906"/>
                  </a:cubicBezTo>
                  <a:cubicBezTo>
                    <a:pt x="340766" y="352906"/>
                    <a:pt x="370850" y="312559"/>
                    <a:pt x="370850" y="262970"/>
                  </a:cubicBezTo>
                  <a:cubicBezTo>
                    <a:pt x="370850" y="213470"/>
                    <a:pt x="340766" y="173124"/>
                    <a:pt x="303740" y="173124"/>
                  </a:cubicBezTo>
                  <a:close/>
                  <a:moveTo>
                    <a:pt x="303740" y="143530"/>
                  </a:moveTo>
                  <a:cubicBezTo>
                    <a:pt x="357143" y="143530"/>
                    <a:pt x="400489" y="197118"/>
                    <a:pt x="400489" y="262970"/>
                  </a:cubicBezTo>
                  <a:cubicBezTo>
                    <a:pt x="400489" y="297807"/>
                    <a:pt x="388206" y="328822"/>
                    <a:pt x="368981" y="350684"/>
                  </a:cubicBezTo>
                  <a:cubicBezTo>
                    <a:pt x="386070" y="359304"/>
                    <a:pt x="408232" y="370324"/>
                    <a:pt x="410902" y="371568"/>
                  </a:cubicBezTo>
                  <a:cubicBezTo>
                    <a:pt x="448818" y="389164"/>
                    <a:pt x="466085" y="397163"/>
                    <a:pt x="466085" y="423290"/>
                  </a:cubicBezTo>
                  <a:cubicBezTo>
                    <a:pt x="466085" y="463192"/>
                    <a:pt x="424431" y="463192"/>
                    <a:pt x="410813" y="463192"/>
                  </a:cubicBezTo>
                  <a:lnTo>
                    <a:pt x="196756" y="463192"/>
                  </a:lnTo>
                  <a:cubicBezTo>
                    <a:pt x="183050" y="463192"/>
                    <a:pt x="141484" y="463192"/>
                    <a:pt x="141484" y="423290"/>
                  </a:cubicBezTo>
                  <a:cubicBezTo>
                    <a:pt x="141484" y="397163"/>
                    <a:pt x="158751" y="389164"/>
                    <a:pt x="196578" y="371657"/>
                  </a:cubicBezTo>
                  <a:cubicBezTo>
                    <a:pt x="199693" y="370146"/>
                    <a:pt x="224526" y="357794"/>
                    <a:pt x="238589" y="350773"/>
                  </a:cubicBezTo>
                  <a:cubicBezTo>
                    <a:pt x="219275" y="328911"/>
                    <a:pt x="206992" y="297807"/>
                    <a:pt x="206992" y="262970"/>
                  </a:cubicBezTo>
                  <a:cubicBezTo>
                    <a:pt x="206992" y="197118"/>
                    <a:pt x="250426" y="143530"/>
                    <a:pt x="303740" y="143530"/>
                  </a:cubicBezTo>
                  <a:close/>
                  <a:moveTo>
                    <a:pt x="288644" y="31105"/>
                  </a:moveTo>
                  <a:cubicBezTo>
                    <a:pt x="149974" y="38747"/>
                    <a:pt x="38806" y="149748"/>
                    <a:pt x="31152" y="288209"/>
                  </a:cubicBezTo>
                  <a:lnTo>
                    <a:pt x="91141" y="288209"/>
                  </a:lnTo>
                  <a:lnTo>
                    <a:pt x="91141" y="318514"/>
                  </a:lnTo>
                  <a:lnTo>
                    <a:pt x="31152" y="318514"/>
                  </a:lnTo>
                  <a:cubicBezTo>
                    <a:pt x="38806" y="456975"/>
                    <a:pt x="149974" y="567886"/>
                    <a:pt x="288644" y="575617"/>
                  </a:cubicBezTo>
                  <a:lnTo>
                    <a:pt x="288644" y="515718"/>
                  </a:lnTo>
                  <a:lnTo>
                    <a:pt x="318995" y="515718"/>
                  </a:lnTo>
                  <a:lnTo>
                    <a:pt x="318995" y="575617"/>
                  </a:lnTo>
                  <a:cubicBezTo>
                    <a:pt x="457665" y="567886"/>
                    <a:pt x="568833" y="456975"/>
                    <a:pt x="576487" y="318514"/>
                  </a:cubicBezTo>
                  <a:lnTo>
                    <a:pt x="516498" y="318514"/>
                  </a:lnTo>
                  <a:lnTo>
                    <a:pt x="516498" y="288209"/>
                  </a:lnTo>
                  <a:lnTo>
                    <a:pt x="576487" y="288209"/>
                  </a:lnTo>
                  <a:cubicBezTo>
                    <a:pt x="568833" y="149748"/>
                    <a:pt x="457665" y="38747"/>
                    <a:pt x="318995" y="31105"/>
                  </a:cubicBezTo>
                  <a:lnTo>
                    <a:pt x="318995" y="91004"/>
                  </a:lnTo>
                  <a:lnTo>
                    <a:pt x="288644" y="91004"/>
                  </a:lnTo>
                  <a:close/>
                  <a:moveTo>
                    <a:pt x="303775" y="0"/>
                  </a:moveTo>
                  <a:cubicBezTo>
                    <a:pt x="471550" y="0"/>
                    <a:pt x="607639" y="135795"/>
                    <a:pt x="607639" y="303317"/>
                  </a:cubicBezTo>
                  <a:cubicBezTo>
                    <a:pt x="607639" y="470839"/>
                    <a:pt x="471550" y="606722"/>
                    <a:pt x="303775" y="606722"/>
                  </a:cubicBezTo>
                  <a:cubicBezTo>
                    <a:pt x="136000" y="606722"/>
                    <a:pt x="0" y="470839"/>
                    <a:pt x="0" y="303317"/>
                  </a:cubicBezTo>
                  <a:cubicBezTo>
                    <a:pt x="0" y="135795"/>
                    <a:pt x="136000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9" name="组合 83">
            <a:extLst>
              <a:ext uri="{FF2B5EF4-FFF2-40B4-BE49-F238E27FC236}">
                <a16:creationId xmlns="" xmlns:a16="http://schemas.microsoft.com/office/drawing/2014/main" id="{B07E857A-D8B3-42FC-BDBE-C2D67D5BBD6E}"/>
              </a:ext>
            </a:extLst>
          </p:cNvPr>
          <p:cNvGrpSpPr/>
          <p:nvPr/>
        </p:nvGrpSpPr>
        <p:grpSpPr>
          <a:xfrm>
            <a:off x="6760420" y="3369335"/>
            <a:ext cx="1065603" cy="1233024"/>
            <a:chOff x="6518711" y="2764496"/>
            <a:chExt cx="1166390" cy="1349647"/>
          </a:xfrm>
        </p:grpSpPr>
        <p:sp>
          <p:nvSpPr>
            <p:cNvPr id="40" name="ïṣlïḋè">
              <a:extLst>
                <a:ext uri="{FF2B5EF4-FFF2-40B4-BE49-F238E27FC236}">
                  <a16:creationId xmlns="" xmlns:a16="http://schemas.microsoft.com/office/drawing/2014/main" id="{C1DD54CC-ABFC-41E2-BE10-411D187D705B}"/>
                </a:ext>
              </a:extLst>
            </p:cNvPr>
            <p:cNvSpPr/>
            <p:nvPr/>
          </p:nvSpPr>
          <p:spPr>
            <a:xfrm rot="18900000">
              <a:off x="6518711" y="2947753"/>
              <a:ext cx="1166390" cy="11663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1" name="ïśļíḑê">
              <a:extLst>
                <a:ext uri="{FF2B5EF4-FFF2-40B4-BE49-F238E27FC236}">
                  <a16:creationId xmlns="" xmlns:a16="http://schemas.microsoft.com/office/drawing/2014/main" id="{A4F89C18-69EC-4DDA-BC32-04833EF250ED}"/>
                </a:ext>
              </a:extLst>
            </p:cNvPr>
            <p:cNvSpPr/>
            <p:nvPr/>
          </p:nvSpPr>
          <p:spPr>
            <a:xfrm rot="18900000">
              <a:off x="6518711" y="2764496"/>
              <a:ext cx="1166390" cy="116639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íślïďê">
              <a:extLst>
                <a:ext uri="{FF2B5EF4-FFF2-40B4-BE49-F238E27FC236}">
                  <a16:creationId xmlns="" xmlns:a16="http://schemas.microsoft.com/office/drawing/2014/main" id="{E543EDE3-2609-4325-9158-FF0016DD8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0591" y="3104374"/>
              <a:ext cx="282627" cy="486631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43" name="组合 84">
            <a:extLst>
              <a:ext uri="{FF2B5EF4-FFF2-40B4-BE49-F238E27FC236}">
                <a16:creationId xmlns="" xmlns:a16="http://schemas.microsoft.com/office/drawing/2014/main" id="{B52A90BA-A0A4-4CF5-AA9F-975E54AB51CA}"/>
              </a:ext>
            </a:extLst>
          </p:cNvPr>
          <p:cNvGrpSpPr/>
          <p:nvPr/>
        </p:nvGrpSpPr>
        <p:grpSpPr>
          <a:xfrm>
            <a:off x="4420911" y="3179207"/>
            <a:ext cx="1065603" cy="1208546"/>
            <a:chOff x="4555000" y="2608031"/>
            <a:chExt cx="1166390" cy="1322855"/>
          </a:xfrm>
        </p:grpSpPr>
        <p:sp>
          <p:nvSpPr>
            <p:cNvPr id="44" name="íṧ1íḑê">
              <a:extLst>
                <a:ext uri="{FF2B5EF4-FFF2-40B4-BE49-F238E27FC236}">
                  <a16:creationId xmlns="" xmlns:a16="http://schemas.microsoft.com/office/drawing/2014/main" id="{77CA4DDC-0845-4435-91D7-CC3FAA4E6264}"/>
                </a:ext>
              </a:extLst>
            </p:cNvPr>
            <p:cNvSpPr/>
            <p:nvPr/>
          </p:nvSpPr>
          <p:spPr>
            <a:xfrm rot="18900000">
              <a:off x="4555000" y="2608031"/>
              <a:ext cx="1166390" cy="11663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iṩlíḓê">
              <a:extLst>
                <a:ext uri="{FF2B5EF4-FFF2-40B4-BE49-F238E27FC236}">
                  <a16:creationId xmlns="" xmlns:a16="http://schemas.microsoft.com/office/drawing/2014/main" id="{AD0A56C0-1496-4718-B8CF-3A00EA8AA427}"/>
                </a:ext>
              </a:extLst>
            </p:cNvPr>
            <p:cNvSpPr/>
            <p:nvPr/>
          </p:nvSpPr>
          <p:spPr>
            <a:xfrm rot="18900000">
              <a:off x="4555000" y="2764496"/>
              <a:ext cx="1166390" cy="116639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6" name="is1iḍè">
              <a:extLst>
                <a:ext uri="{FF2B5EF4-FFF2-40B4-BE49-F238E27FC236}">
                  <a16:creationId xmlns="" xmlns:a16="http://schemas.microsoft.com/office/drawing/2014/main" id="{EEDA9E47-ED82-4A09-ACBA-6D80AD17E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839" y="3072802"/>
              <a:ext cx="560710" cy="549777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22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 animBg="1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190914a3228eb1be73853cccbdebf73de33d4"/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AA0B8"/>
      </a:accent1>
      <a:accent2>
        <a:srgbClr val="3AA0B8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3f4gvqr">
      <a:majorFont>
        <a:latin typeface="微软雅黑" panose="020F0302020204030204"/>
        <a:ea typeface="华文中宋"/>
        <a:cs typeface=""/>
      </a:majorFont>
      <a:minorFont>
        <a:latin typeface="微软雅黑" panose="020F0502020204030204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2038</Words>
  <Application>Microsoft Office PowerPoint</Application>
  <PresentationFormat>宽屏</PresentationFormat>
  <Paragraphs>205</Paragraphs>
  <Slides>26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华文中宋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2021-08-02T06:59:52Z</dcterms:created>
  <dcterms:modified xsi:type="dcterms:W3CDTF">2021-09-08T00:23:08Z</dcterms:modified>
</cp:coreProperties>
</file>