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3"/>
  </p:notesMasterIdLst>
  <p:handoutMasterIdLst>
    <p:handoutMasterId r:id="rId24"/>
  </p:handoutMasterIdLst>
  <p:sldIdLst>
    <p:sldId id="256" r:id="rId3"/>
    <p:sldId id="273" r:id="rId4"/>
    <p:sldId id="274" r:id="rId5"/>
    <p:sldId id="276" r:id="rId6"/>
    <p:sldId id="277" r:id="rId7"/>
    <p:sldId id="278" r:id="rId8"/>
    <p:sldId id="279" r:id="rId9"/>
    <p:sldId id="280" r:id="rId10"/>
    <p:sldId id="281" r:id="rId11"/>
    <p:sldId id="283" r:id="rId12"/>
    <p:sldId id="275" r:id="rId13"/>
    <p:sldId id="282" r:id="rId14"/>
    <p:sldId id="285" r:id="rId15"/>
    <p:sldId id="286" r:id="rId16"/>
    <p:sldId id="287" r:id="rId17"/>
    <p:sldId id="288" r:id="rId18"/>
    <p:sldId id="289" r:id="rId19"/>
    <p:sldId id="290" r:id="rId20"/>
    <p:sldId id="272" r:id="rId21"/>
    <p:sldId id="291"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p15:clr>
            <a:srgbClr val="A4A3A4"/>
          </p15:clr>
        </p15:guide>
        <p15:guide id="2" pos="3840">
          <p15:clr>
            <a:srgbClr val="A4A3A4"/>
          </p15:clr>
        </p15:guide>
        <p15:guide id="3" pos="257">
          <p15:clr>
            <a:srgbClr val="A4A3A4"/>
          </p15:clr>
        </p15:guide>
        <p15:guide id="4" pos="733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D6548"/>
    <a:srgbClr val="4E6649"/>
    <a:srgbClr val="234B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96314" autoAdjust="0"/>
  </p:normalViewPr>
  <p:slideViewPr>
    <p:cSldViewPr snapToGrid="0" showGuides="1">
      <p:cViewPr varScale="1">
        <p:scale>
          <a:sx n="108" d="100"/>
          <a:sy n="108" d="100"/>
        </p:scale>
        <p:origin x="558" y="114"/>
      </p:cViewPr>
      <p:guideLst>
        <p:guide orient="horz" pos="2183"/>
        <p:guide pos="3840"/>
        <p:guide pos="257"/>
        <p:guide pos="733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2021/9/9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260816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2021/9/9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667335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3327881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95757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DD42D61-F1B8-4FA5-8CE3-7A7B80C26B05}" type="datetimeFigureOut">
              <a:rPr lang="zh-CN" altLang="en-US" smtClean="0"/>
              <a:t>2021/9/9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E7D712-8B5D-47E3-A34D-D124286D021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7714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18900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7954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45413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3580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2889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0742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79432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7903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DDD42D61-F1B8-4FA5-8CE3-7A7B80C26B05}" type="datetimeFigureOut">
              <a:rPr lang="zh-CN" altLang="en-US" smtClean="0"/>
              <a:t>2021/9/9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E7D712-8B5D-47E3-A34D-D124286D021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DD42D61-F1B8-4FA5-8CE3-7A7B80C26B05}" type="datetimeFigureOut">
              <a:rPr lang="zh-CN" altLang="en-US" smtClean="0"/>
              <a:t>2021/9/9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E7D712-8B5D-47E3-A34D-D124286D021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DD42D61-F1B8-4FA5-8CE3-7A7B80C26B05}" type="datetimeFigureOut">
              <a:rPr lang="zh-CN" altLang="en-US" smtClean="0"/>
              <a:t>2021/9/9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E7D712-8B5D-47E3-A34D-D124286D021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DD42D61-F1B8-4FA5-8CE3-7A7B80C26B05}" type="datetimeFigureOut">
              <a:rPr lang="zh-CN" altLang="en-US" smtClean="0"/>
              <a:t>2021/9/9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E7D712-8B5D-47E3-A34D-D124286D021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DDD42D61-F1B8-4FA5-8CE3-7A7B80C26B05}" type="datetimeFigureOut">
              <a:rPr lang="zh-CN" altLang="en-US" smtClean="0"/>
              <a:t>2021/9/9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E7D712-8B5D-47E3-A34D-D124286D021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DDD42D61-F1B8-4FA5-8CE3-7A7B80C26B05}" type="datetimeFigureOut">
              <a:rPr lang="zh-CN" altLang="en-US" smtClean="0"/>
              <a:t>2021/9/9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E7D712-8B5D-47E3-A34D-D124286D021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1691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3596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D42D61-F1B8-4FA5-8CE3-7A7B80C26B05}" type="datetimeFigureOut">
              <a:rPr lang="zh-CN" altLang="en-US" smtClean="0"/>
              <a:t>2021/9/9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E7D712-8B5D-47E3-A34D-D124286D021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7" r:id="rId4"/>
    <p:sldLayoutId id="2147483658" r:id="rId5"/>
    <p:sldLayoutId id="2147483659" r:id="rId6"/>
    <p:sldLayoutId id="2147483660" r:id="rId7"/>
  </p:sldLayoutIdLst>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2021/9/9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655790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notesSlide" Target="../notesSlides/notesSlide1.xml"/><Relationship Id="rId7" Type="http://schemas.openxmlformats.org/officeDocument/2006/relationships/image" Target="../media/image24.jpeg"/><Relationship Id="rId2" Type="http://schemas.openxmlformats.org/officeDocument/2006/relationships/slideLayout" Target="../slideLayouts/slideLayout3.xml"/><Relationship Id="rId1" Type="http://schemas.openxmlformats.org/officeDocument/2006/relationships/tags" Target="../tags/tag10.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8.png"/><Relationship Id="rId9"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3.xml"/><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7.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18.xml"/><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tags" Target="../tags/tag19.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tags" Target="../tags/tag3.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8.png"/><Relationship Id="rId7" Type="http://schemas.openxmlformats.org/officeDocument/2006/relationships/image" Target="../media/image14.png"/><Relationship Id="rId2" Type="http://schemas.openxmlformats.org/officeDocument/2006/relationships/slideLayout" Target="../slideLayouts/slideLayout3.xml"/><Relationship Id="rId1" Type="http://schemas.openxmlformats.org/officeDocument/2006/relationships/tags" Target="../tags/tag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8.png"/><Relationship Id="rId7" Type="http://schemas.openxmlformats.org/officeDocument/2006/relationships/image" Target="../media/image20.jpeg"/><Relationship Id="rId2" Type="http://schemas.openxmlformats.org/officeDocument/2006/relationships/slideLayout" Target="../slideLayouts/slideLayout3.xml"/><Relationship Id="rId1" Type="http://schemas.openxmlformats.org/officeDocument/2006/relationships/tags" Target="../tags/tag9.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grpSp>
      <p:pic>
        <p:nvPicPr>
          <p:cNvPr id="16" name="图片 15"/>
          <p:cNvPicPr>
            <a:picLocks noChangeAspect="1"/>
          </p:cNvPicPr>
          <p:nvPr/>
        </p:nvPicPr>
        <p:blipFill>
          <a:blip r:embed="rId3" cstate="email">
            <a:extLst>
              <a:ext uri="{BEBA8EAE-BF5A-486C-A8C5-ECC9F3942E4B}">
                <a14:imgProps xmlns:a14="http://schemas.microsoft.com/office/drawing/2010/main">
                  <a14:imgLayer>
                    <a14:imgEffect>
                      <a14:colorTemperature colorTemp="5900"/>
                    </a14:imgEffect>
                  </a14:imgLayer>
                </a14:imgProps>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7" name="文本框 16"/>
          <p:cNvSpPr txBox="1"/>
          <p:nvPr/>
        </p:nvSpPr>
        <p:spPr>
          <a:xfrm>
            <a:off x="2485118" y="2229042"/>
            <a:ext cx="7150100" cy="1107996"/>
          </a:xfrm>
          <a:prstGeom prst="rect">
            <a:avLst/>
          </a:prstGeom>
          <a:noFill/>
        </p:spPr>
        <p:txBody>
          <a:bodyPr wrap="square" rtlCol="0">
            <a:spAutoFit/>
          </a:bodyPr>
          <a:lstStyle/>
          <a:p>
            <a:pPr algn="dist"/>
            <a:r>
              <a:rPr lang="zh-CN" altLang="en-US" sz="6600" dirty="0" smtClean="0">
                <a:solidFill>
                  <a:srgbClr val="4E6649"/>
                </a:solidFill>
                <a:cs typeface="+mn-ea"/>
                <a:sym typeface="+mn-lt"/>
              </a:rPr>
              <a:t>服务</a:t>
            </a:r>
            <a:r>
              <a:rPr lang="zh-CN" altLang="en-US" sz="6600" dirty="0">
                <a:solidFill>
                  <a:srgbClr val="4E6649"/>
                </a:solidFill>
                <a:cs typeface="+mn-ea"/>
                <a:sym typeface="+mn-lt"/>
              </a:rPr>
              <a:t>意识沟通技巧</a:t>
            </a:r>
          </a:p>
        </p:txBody>
      </p:sp>
      <p:sp>
        <p:nvSpPr>
          <p:cNvPr id="18" name="文本框 17"/>
          <p:cNvSpPr txBox="1"/>
          <p:nvPr/>
        </p:nvSpPr>
        <p:spPr>
          <a:xfrm>
            <a:off x="2120900" y="3549650"/>
            <a:ext cx="8001000" cy="369332"/>
          </a:xfrm>
          <a:prstGeom prst="rect">
            <a:avLst/>
          </a:prstGeom>
          <a:noFill/>
        </p:spPr>
        <p:txBody>
          <a:bodyPr wrap="square" rtlCol="0">
            <a:spAutoFit/>
          </a:bodyPr>
          <a:lstStyle/>
          <a:p>
            <a:pPr algn="ctr"/>
            <a:r>
              <a:rPr lang="en-US" altLang="zh-CN" dirty="0">
                <a:solidFill>
                  <a:srgbClr val="4D6548"/>
                </a:solidFill>
                <a:cs typeface="+mn-ea"/>
                <a:sym typeface="+mn-lt"/>
              </a:rPr>
              <a:t>COMMUNICATION SKILLS OF PROPERTY SERVICE AWARENESS</a:t>
            </a:r>
            <a:endParaRPr lang="zh-CN" altLang="en-US" dirty="0">
              <a:solidFill>
                <a:srgbClr val="4D6548"/>
              </a:solidFill>
              <a:cs typeface="+mn-ea"/>
              <a:sym typeface="+mn-lt"/>
            </a:endParaRPr>
          </a:p>
        </p:txBody>
      </p:sp>
      <p:sp>
        <p:nvSpPr>
          <p:cNvPr id="25" name="矩形: 圆角 24"/>
          <p:cNvSpPr/>
          <p:nvPr/>
        </p:nvSpPr>
        <p:spPr>
          <a:xfrm>
            <a:off x="5043714" y="1359263"/>
            <a:ext cx="2104571" cy="537028"/>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pc="300" dirty="0">
                <a:cs typeface="+mn-ea"/>
                <a:sym typeface="+mn-lt"/>
              </a:rPr>
              <a:t>LOGO</a:t>
            </a:r>
            <a:endParaRPr lang="zh-CN" altLang="en-US" spc="300" dirty="0">
              <a:cs typeface="+mn-ea"/>
              <a:sym typeface="+mn-lt"/>
            </a:endParaRPr>
          </a:p>
        </p:txBody>
      </p:sp>
      <p:sp>
        <p:nvSpPr>
          <p:cNvPr id="26" name="矩形: 圆角 25"/>
          <p:cNvSpPr/>
          <p:nvPr/>
        </p:nvSpPr>
        <p:spPr>
          <a:xfrm>
            <a:off x="4464957" y="4644489"/>
            <a:ext cx="1595211" cy="352062"/>
          </a:xfrm>
          <a:prstGeom prst="roundRect">
            <a:avLst>
              <a:gd name="adj" fmla="val 50000"/>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spc="300" dirty="0">
                <a:cs typeface="+mn-ea"/>
                <a:sym typeface="+mn-lt"/>
              </a:rPr>
              <a:t>优品</a:t>
            </a:r>
            <a:r>
              <a:rPr lang="en-US" altLang="zh-CN" sz="1600" spc="300" dirty="0" smtClean="0">
                <a:cs typeface="+mn-ea"/>
                <a:sym typeface="+mn-lt"/>
              </a:rPr>
              <a:t>PPT</a:t>
            </a:r>
            <a:endParaRPr lang="zh-CN" altLang="en-US" sz="1600" spc="300" dirty="0">
              <a:cs typeface="+mn-ea"/>
              <a:sym typeface="+mn-lt"/>
            </a:endParaRPr>
          </a:p>
        </p:txBody>
      </p:sp>
      <p:sp>
        <p:nvSpPr>
          <p:cNvPr id="27" name="矩形: 圆角 26"/>
          <p:cNvSpPr/>
          <p:nvPr/>
        </p:nvSpPr>
        <p:spPr>
          <a:xfrm>
            <a:off x="6131832" y="4644489"/>
            <a:ext cx="1595211" cy="352062"/>
          </a:xfrm>
          <a:prstGeom prst="roundRect">
            <a:avLst>
              <a:gd name="adj" fmla="val 50000"/>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spc="300" dirty="0">
                <a:cs typeface="+mn-ea"/>
                <a:sym typeface="+mn-lt"/>
              </a:rPr>
              <a:t>时间：</a:t>
            </a:r>
            <a:r>
              <a:rPr lang="en-US" altLang="zh-CN" sz="1600" spc="300" dirty="0">
                <a:cs typeface="+mn-ea"/>
                <a:sym typeface="+mn-lt"/>
              </a:rPr>
              <a:t>xxx</a:t>
            </a:r>
            <a:endParaRPr lang="zh-CN" altLang="en-US" sz="1600" spc="300" dirty="0">
              <a:cs typeface="+mn-ea"/>
              <a:sym typeface="+mn-lt"/>
            </a:endParaRPr>
          </a:p>
        </p:txBody>
      </p:sp>
      <p:sp>
        <p:nvSpPr>
          <p:cNvPr id="29" name="iconfont-1161-877265"/>
          <p:cNvSpPr>
            <a:spLocks noChangeAspect="1"/>
          </p:cNvSpPr>
          <p:nvPr/>
        </p:nvSpPr>
        <p:spPr bwMode="auto">
          <a:xfrm>
            <a:off x="11393714" y="264844"/>
            <a:ext cx="435587" cy="481231"/>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1400">
              <a:cs typeface="+mn-ea"/>
              <a:sym typeface="+mn-lt"/>
            </a:endParaRPr>
          </a:p>
        </p:txBody>
      </p:sp>
      <p:sp>
        <p:nvSpPr>
          <p:cNvPr id="30" name="文本框 29"/>
          <p:cNvSpPr txBox="1"/>
          <p:nvPr/>
        </p:nvSpPr>
        <p:spPr>
          <a:xfrm>
            <a:off x="8458200" y="320793"/>
            <a:ext cx="2768600" cy="307777"/>
          </a:xfrm>
          <a:prstGeom prst="rect">
            <a:avLst/>
          </a:prstGeom>
          <a:noFill/>
        </p:spPr>
        <p:txBody>
          <a:bodyPr wrap="square" rtlCol="0">
            <a:spAutoFit/>
          </a:bodyPr>
          <a:lstStyle/>
          <a:p>
            <a:pPr algn="dist"/>
            <a:r>
              <a:rPr lang="en-US" altLang="zh-CN" sz="1400" dirty="0">
                <a:solidFill>
                  <a:srgbClr val="4D6548"/>
                </a:solidFill>
                <a:cs typeface="+mn-ea"/>
                <a:sym typeface="+mn-lt"/>
              </a:rPr>
              <a:t>Xxx</a:t>
            </a:r>
            <a:r>
              <a:rPr lang="zh-CN" altLang="en-US" sz="1400" dirty="0">
                <a:solidFill>
                  <a:srgbClr val="4D6548"/>
                </a:solidFill>
                <a:cs typeface="+mn-ea"/>
                <a:sym typeface="+mn-lt"/>
              </a:rPr>
              <a:t>客服培训</a:t>
            </a:r>
          </a:p>
        </p:txBody>
      </p:sp>
      <p:pic>
        <p:nvPicPr>
          <p:cNvPr id="35" name="图片 34"/>
          <p:cNvPicPr>
            <a:picLocks noChangeAspect="1"/>
          </p:cNvPicPr>
          <p:nvPr/>
        </p:nvPicPr>
        <p:blipFill>
          <a:blip r:embed="rId4" cstate="email"/>
          <a:srcRect/>
          <a:stretch>
            <a:fillRect/>
          </a:stretch>
        </p:blipFill>
        <p:spPr>
          <a:xfrm>
            <a:off x="0" y="0"/>
            <a:ext cx="1567543" cy="1234986"/>
          </a:xfrm>
          <a:custGeom>
            <a:avLst/>
            <a:gdLst>
              <a:gd name="connsiteX0" fmla="*/ 0 w 1567543"/>
              <a:gd name="connsiteY0" fmla="*/ 0 h 1234986"/>
              <a:gd name="connsiteX1" fmla="*/ 1567543 w 1567543"/>
              <a:gd name="connsiteY1" fmla="*/ 0 h 1234986"/>
              <a:gd name="connsiteX2" fmla="*/ 1567543 w 1567543"/>
              <a:gd name="connsiteY2" fmla="*/ 1234986 h 1234986"/>
              <a:gd name="connsiteX3" fmla="*/ 0 w 1567543"/>
              <a:gd name="connsiteY3" fmla="*/ 1234986 h 1234986"/>
            </a:gdLst>
            <a:ahLst/>
            <a:cxnLst>
              <a:cxn ang="0">
                <a:pos x="connsiteX0" y="connsiteY0"/>
              </a:cxn>
              <a:cxn ang="0">
                <a:pos x="connsiteX1" y="connsiteY1"/>
              </a:cxn>
              <a:cxn ang="0">
                <a:pos x="connsiteX2" y="connsiteY2"/>
              </a:cxn>
              <a:cxn ang="0">
                <a:pos x="connsiteX3" y="connsiteY3"/>
              </a:cxn>
            </a:cxnLst>
            <a:rect l="l" t="t" r="r" b="b"/>
            <a:pathLst>
              <a:path w="1567543" h="1234986">
                <a:moveTo>
                  <a:pt x="0" y="0"/>
                </a:moveTo>
                <a:lnTo>
                  <a:pt x="1567543" y="0"/>
                </a:lnTo>
                <a:lnTo>
                  <a:pt x="1567543" y="1234986"/>
                </a:lnTo>
                <a:lnTo>
                  <a:pt x="0" y="1234986"/>
                </a:lnTo>
                <a:close/>
              </a:path>
            </a:pathLst>
          </a:cu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randombar(horizontal)">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p:tgtEl>
                                          <p:spTgt spid="29"/>
                                        </p:tgtEl>
                                        <p:attrNameLst>
                                          <p:attrName>ppt_y</p:attrName>
                                        </p:attrNameLst>
                                      </p:cBhvr>
                                      <p:tavLst>
                                        <p:tav tm="0">
                                          <p:val>
                                            <p:strVal val="#ppt_y+#ppt_h*1.125000"/>
                                          </p:val>
                                        </p:tav>
                                        <p:tav tm="100000">
                                          <p:val>
                                            <p:strVal val="#ppt_y"/>
                                          </p:val>
                                        </p:tav>
                                      </p:tavLst>
                                    </p:anim>
                                    <p:animEffect transition="in" filter="wipe(up)">
                                      <p:cBhvr>
                                        <p:cTn id="16" dur="500"/>
                                        <p:tgtEl>
                                          <p:spTgt spid="2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p:tgtEl>
                                          <p:spTgt spid="30"/>
                                        </p:tgtEl>
                                        <p:attrNameLst>
                                          <p:attrName>ppt_y</p:attrName>
                                        </p:attrNameLst>
                                      </p:cBhvr>
                                      <p:tavLst>
                                        <p:tav tm="0">
                                          <p:val>
                                            <p:strVal val="#ppt_y+#ppt_h*1.125000"/>
                                          </p:val>
                                        </p:tav>
                                        <p:tav tm="100000">
                                          <p:val>
                                            <p:strVal val="#ppt_y"/>
                                          </p:val>
                                        </p:tav>
                                      </p:tavLst>
                                    </p:anim>
                                    <p:animEffect transition="in" filter="wipe(up)">
                                      <p:cBhvr>
                                        <p:cTn id="20" dur="500"/>
                                        <p:tgtEl>
                                          <p:spTgt spid="30"/>
                                        </p:tgtEl>
                                      </p:cBhvr>
                                    </p:animEffect>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p:tgtEl>
                                          <p:spTgt spid="25"/>
                                        </p:tgtEl>
                                        <p:attrNameLst>
                                          <p:attrName>ppt_y</p:attrName>
                                        </p:attrNameLst>
                                      </p:cBhvr>
                                      <p:tavLst>
                                        <p:tav tm="0">
                                          <p:val>
                                            <p:strVal val="#ppt_y+#ppt_h*1.125000"/>
                                          </p:val>
                                        </p:tav>
                                        <p:tav tm="100000">
                                          <p:val>
                                            <p:strVal val="#ppt_y"/>
                                          </p:val>
                                        </p:tav>
                                      </p:tavLst>
                                    </p:anim>
                                    <p:animEffect transition="in" filter="wipe(up)">
                                      <p:cBhvr>
                                        <p:cTn id="25" dur="500"/>
                                        <p:tgtEl>
                                          <p:spTgt spid="25"/>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p:tgtEl>
                                          <p:spTgt spid="17"/>
                                        </p:tgtEl>
                                        <p:attrNameLst>
                                          <p:attrName>ppt_y</p:attrName>
                                        </p:attrNameLst>
                                      </p:cBhvr>
                                      <p:tavLst>
                                        <p:tav tm="0">
                                          <p:val>
                                            <p:strVal val="#ppt_y+#ppt_h*1.125000"/>
                                          </p:val>
                                        </p:tav>
                                        <p:tav tm="100000">
                                          <p:val>
                                            <p:strVal val="#ppt_y"/>
                                          </p:val>
                                        </p:tav>
                                      </p:tavLst>
                                    </p:anim>
                                    <p:animEffect transition="in" filter="wipe(up)">
                                      <p:cBhvr>
                                        <p:cTn id="30" dur="500"/>
                                        <p:tgtEl>
                                          <p:spTgt spid="17"/>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p:tgtEl>
                                          <p:spTgt spid="18"/>
                                        </p:tgtEl>
                                        <p:attrNameLst>
                                          <p:attrName>ppt_y</p:attrName>
                                        </p:attrNameLst>
                                      </p:cBhvr>
                                      <p:tavLst>
                                        <p:tav tm="0">
                                          <p:val>
                                            <p:strVal val="#ppt_y+#ppt_h*1.125000"/>
                                          </p:val>
                                        </p:tav>
                                        <p:tav tm="100000">
                                          <p:val>
                                            <p:strVal val="#ppt_y"/>
                                          </p:val>
                                        </p:tav>
                                      </p:tavLst>
                                    </p:anim>
                                    <p:animEffect transition="in" filter="wipe(up)">
                                      <p:cBhvr>
                                        <p:cTn id="35" dur="500"/>
                                        <p:tgtEl>
                                          <p:spTgt spid="18"/>
                                        </p:tgtEl>
                                      </p:cBhvr>
                                    </p:animEffect>
                                  </p:childTnLst>
                                </p:cTn>
                              </p:par>
                            </p:childTnLst>
                          </p:cTn>
                        </p:par>
                        <p:par>
                          <p:cTn id="36" fill="hold">
                            <p:stCondLst>
                              <p:cond delay="2000"/>
                            </p:stCondLst>
                            <p:childTnLst>
                              <p:par>
                                <p:cTn id="37" presetID="12" presetClass="entr" presetSubtype="4"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p:tgtEl>
                                          <p:spTgt spid="26"/>
                                        </p:tgtEl>
                                        <p:attrNameLst>
                                          <p:attrName>ppt_y</p:attrName>
                                        </p:attrNameLst>
                                      </p:cBhvr>
                                      <p:tavLst>
                                        <p:tav tm="0">
                                          <p:val>
                                            <p:strVal val="#ppt_y+#ppt_h*1.125000"/>
                                          </p:val>
                                        </p:tav>
                                        <p:tav tm="100000">
                                          <p:val>
                                            <p:strVal val="#ppt_y"/>
                                          </p:val>
                                        </p:tav>
                                      </p:tavLst>
                                    </p:anim>
                                    <p:animEffect transition="in" filter="wipe(up)">
                                      <p:cBhvr>
                                        <p:cTn id="40" dur="500"/>
                                        <p:tgtEl>
                                          <p:spTgt spid="26"/>
                                        </p:tgtEl>
                                      </p:cBhvr>
                                    </p:animEffect>
                                  </p:childTnLst>
                                </p:cTn>
                              </p:par>
                            </p:childTnLst>
                          </p:cTn>
                        </p:par>
                        <p:par>
                          <p:cTn id="41" fill="hold">
                            <p:stCondLst>
                              <p:cond delay="2500"/>
                            </p:stCondLst>
                            <p:childTnLst>
                              <p:par>
                                <p:cTn id="42" presetID="12" presetClass="entr" presetSubtype="4"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ppt_y</p:attrName>
                                        </p:attrNameLst>
                                      </p:cBhvr>
                                      <p:tavLst>
                                        <p:tav tm="0">
                                          <p:val>
                                            <p:strVal val="#ppt_y+#ppt_h*1.125000"/>
                                          </p:val>
                                        </p:tav>
                                        <p:tav tm="100000">
                                          <p:val>
                                            <p:strVal val="#ppt_y"/>
                                          </p:val>
                                        </p:tav>
                                      </p:tavLst>
                                    </p:anim>
                                    <p:animEffect transition="in" filter="wipe(up)">
                                      <p:cBhvr>
                                        <p:cTn id="4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5" grpId="0" animBg="1"/>
      <p:bldP spid="26" grpId="0" animBg="1"/>
      <p:bldP spid="27" grpId="0" animBg="1"/>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4"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1900335" cy="592835"/>
            <a:chOff x="2314478" y="3096015"/>
            <a:chExt cx="2867546"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1886374"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a:cs typeface="+mn-ea"/>
                  <a:sym typeface="+mn-lt"/>
                </a:rPr>
                <a:t>坐姿</a:t>
              </a:r>
            </a:p>
          </p:txBody>
        </p:sp>
      </p:grpSp>
      <p:sp>
        <p:nvSpPr>
          <p:cNvPr id="14" name="矩形: 圆角 13"/>
          <p:cNvSpPr/>
          <p:nvPr/>
        </p:nvSpPr>
        <p:spPr>
          <a:xfrm>
            <a:off x="5211828" y="1457325"/>
            <a:ext cx="4021883" cy="5001532"/>
          </a:xfrm>
          <a:prstGeom prst="roundRect">
            <a:avLst>
              <a:gd name="adj" fmla="val 6201"/>
            </a:avLst>
          </a:prstGeom>
          <a:blipFill dpi="0" rotWithShape="1">
            <a:blip r:embed="rId5" cstate="email">
              <a:extLst>
                <a:ext uri="{BEBA8EAE-BF5A-486C-A8C5-ECC9F3942E4B}">
                  <a14:imgProps xmlns:a14="http://schemas.microsoft.com/office/drawing/2010/main">
                    <a14:imgLayer>
                      <a14:imgEffect>
                        <a14:artisticBlur/>
                      </a14:imgEffect>
                    </a14:imgLayer>
                  </a14:imgProps>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5" name="矩形: 圆角 14"/>
          <p:cNvSpPr/>
          <p:nvPr/>
        </p:nvSpPr>
        <p:spPr>
          <a:xfrm>
            <a:off x="9525195" y="1457325"/>
            <a:ext cx="2107777" cy="2621189"/>
          </a:xfrm>
          <a:prstGeom prst="roundRect">
            <a:avLst>
              <a:gd name="adj" fmla="val 4397"/>
            </a:avLst>
          </a:prstGeom>
          <a:blipFill dpi="0" rotWithShape="1">
            <a:blip r:embed="rId6" cstate="email"/>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6" name="矩形: 圆角 15"/>
          <p:cNvSpPr/>
          <p:nvPr/>
        </p:nvSpPr>
        <p:spPr>
          <a:xfrm>
            <a:off x="9525195" y="4267199"/>
            <a:ext cx="2107777" cy="2191657"/>
          </a:xfrm>
          <a:prstGeom prst="roundRect">
            <a:avLst>
              <a:gd name="adj" fmla="val 4397"/>
            </a:avLst>
          </a:prstGeom>
          <a:blipFill dpi="0" rotWithShape="1">
            <a:blip r:embed="rId7" cstate="email"/>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0" name="矩形: 圆角 19"/>
          <p:cNvSpPr/>
          <p:nvPr/>
        </p:nvSpPr>
        <p:spPr>
          <a:xfrm>
            <a:off x="555366" y="1457325"/>
            <a:ext cx="4364977" cy="2635704"/>
          </a:xfrm>
          <a:prstGeom prst="roundRect">
            <a:avLst>
              <a:gd name="adj" fmla="val 6201"/>
            </a:avLst>
          </a:prstGeom>
          <a:blipFill dpi="0" rotWithShape="1">
            <a:blip r:embed="rId8" cstate="email"/>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2" name="矩形: 圆角 21"/>
          <p:cNvSpPr/>
          <p:nvPr/>
        </p:nvSpPr>
        <p:spPr>
          <a:xfrm>
            <a:off x="555366" y="4267199"/>
            <a:ext cx="4364977" cy="2206171"/>
          </a:xfrm>
          <a:prstGeom prst="roundRect">
            <a:avLst>
              <a:gd name="adj" fmla="val 6201"/>
            </a:avLst>
          </a:prstGeom>
          <a:blipFill dpi="0" rotWithShape="1">
            <a:blip r:embed="rId9" cstate="email"/>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 grpId="0" animBg="1"/>
      <p:bldP spid="15" grpId="0" animBg="1"/>
      <p:bldP spid="16" grpId="0" animBg="1"/>
      <p:bldP spid="20" grpId="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2265398" y="64490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p>
        </p:txBody>
      </p:sp>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16" name="图片 15"/>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7" name="文本框 16"/>
          <p:cNvSpPr txBox="1"/>
          <p:nvPr/>
        </p:nvSpPr>
        <p:spPr>
          <a:xfrm>
            <a:off x="4876800" y="690790"/>
            <a:ext cx="2438400" cy="769441"/>
          </a:xfrm>
          <a:prstGeom prst="rect">
            <a:avLst/>
          </a:prstGeom>
          <a:noFill/>
        </p:spPr>
        <p:txBody>
          <a:bodyPr wrap="square" rtlCol="0">
            <a:spAutoFit/>
          </a:bodyPr>
          <a:lstStyle/>
          <a:p>
            <a:pPr algn="ctr"/>
            <a:r>
              <a:rPr lang="en-US" altLang="zh-CN" sz="4400" dirty="0">
                <a:solidFill>
                  <a:srgbClr val="4E6649"/>
                </a:solidFill>
                <a:cs typeface="+mn-ea"/>
                <a:sym typeface="+mn-lt"/>
              </a:rPr>
              <a:t>-02-</a:t>
            </a:r>
            <a:endParaRPr lang="zh-CN" altLang="en-US" sz="4400" dirty="0">
              <a:solidFill>
                <a:srgbClr val="4E6649"/>
              </a:solidFill>
              <a:cs typeface="+mn-ea"/>
              <a:sym typeface="+mn-lt"/>
            </a:endParaRPr>
          </a:p>
        </p:txBody>
      </p:sp>
      <p:sp>
        <p:nvSpPr>
          <p:cNvPr id="18" name="文本框 17"/>
          <p:cNvSpPr txBox="1"/>
          <p:nvPr/>
        </p:nvSpPr>
        <p:spPr>
          <a:xfrm>
            <a:off x="3947886" y="1375128"/>
            <a:ext cx="4296228" cy="253916"/>
          </a:xfrm>
          <a:prstGeom prst="rect">
            <a:avLst/>
          </a:prstGeom>
          <a:noFill/>
        </p:spPr>
        <p:txBody>
          <a:bodyPr wrap="square" rtlCol="0">
            <a:spAutoFit/>
          </a:bodyPr>
          <a:lstStyle/>
          <a:p>
            <a:pPr algn="ctr"/>
            <a:r>
              <a:rPr lang="en-US" altLang="zh-CN" sz="1050" dirty="0">
                <a:solidFill>
                  <a:srgbClr val="4D6548"/>
                </a:solidFill>
                <a:cs typeface="+mn-ea"/>
                <a:sym typeface="+mn-lt"/>
              </a:rPr>
              <a:t>COMMUNICATION SKILLS OF PROPERTY SERVICE AWARENESS</a:t>
            </a:r>
            <a:endParaRPr lang="zh-CN" altLang="en-US" sz="1050" dirty="0">
              <a:solidFill>
                <a:srgbClr val="4D6548"/>
              </a:solidFill>
              <a:cs typeface="+mn-ea"/>
              <a:sym typeface="+mn-lt"/>
            </a:endParaRPr>
          </a:p>
        </p:txBody>
      </p:sp>
      <p:pic>
        <p:nvPicPr>
          <p:cNvPr id="21" name="图片 20"/>
          <p:cNvPicPr>
            <a:picLocks noChangeAspect="1"/>
          </p:cNvPicPr>
          <p:nvPr/>
        </p:nvPicPr>
        <p:blipFill rotWithShape="1">
          <a:blip r:embed="rId4" cstate="email"/>
          <a:srcRect/>
          <a:stretch>
            <a:fillRect/>
          </a:stretch>
        </p:blipFill>
        <p:spPr>
          <a:xfrm>
            <a:off x="9900536" y="1"/>
            <a:ext cx="2291465" cy="1854201"/>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sp>
        <p:nvSpPr>
          <p:cNvPr id="29" name="iconfont-1161-877265"/>
          <p:cNvSpPr>
            <a:spLocks noChangeAspect="1"/>
          </p:cNvSpPr>
          <p:nvPr/>
        </p:nvSpPr>
        <p:spPr bwMode="auto">
          <a:xfrm>
            <a:off x="1949144" y="2692399"/>
            <a:ext cx="1540390" cy="1701802"/>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670300" y="2376229"/>
            <a:ext cx="6299200" cy="2212099"/>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spc="300" dirty="0">
                <a:cs typeface="+mn-ea"/>
                <a:sym typeface="+mn-lt"/>
              </a:rPr>
              <a:t>沟通技巧</a:t>
            </a:r>
          </a:p>
        </p:txBody>
      </p:sp>
      <p:pic>
        <p:nvPicPr>
          <p:cNvPr id="14" name="图片 13"/>
          <p:cNvPicPr>
            <a:picLocks noChangeAspect="1"/>
          </p:cNvPicPr>
          <p:nvPr/>
        </p:nvPicPr>
        <p:blipFill>
          <a:blip r:embed="rId5" cstate="email"/>
          <a:stretch>
            <a:fillRect/>
          </a:stretch>
        </p:blipFill>
        <p:spPr>
          <a:xfrm>
            <a:off x="304795" y="457195"/>
            <a:ext cx="977905" cy="9779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ppt_y</p:attrName>
                                        </p:attrNameLst>
                                      </p:cBhvr>
                                      <p:tavLst>
                                        <p:tav tm="0">
                                          <p:val>
                                            <p:strVal val="#ppt_y+#ppt_h*1.125000"/>
                                          </p:val>
                                        </p:tav>
                                        <p:tav tm="100000">
                                          <p:val>
                                            <p:strVal val="#ppt_y"/>
                                          </p:val>
                                        </p:tav>
                                      </p:tavLst>
                                    </p:anim>
                                    <p:animEffect transition="in" filter="wipe(up)">
                                      <p:cBhvr>
                                        <p:cTn id="12" dur="500"/>
                                        <p:tgtEl>
                                          <p:spTgt spid="17"/>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ppt_y</p:attrName>
                                        </p:attrNameLst>
                                      </p:cBhvr>
                                      <p:tavLst>
                                        <p:tav tm="0">
                                          <p:val>
                                            <p:strVal val="#ppt_y+#ppt_h*1.125000"/>
                                          </p:val>
                                        </p:tav>
                                        <p:tav tm="100000">
                                          <p:val>
                                            <p:strVal val="#ppt_y"/>
                                          </p:val>
                                        </p:tav>
                                      </p:tavLst>
                                    </p:anim>
                                    <p:animEffect transition="in" filter="wipe(up)">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500"/>
                            </p:stCondLst>
                            <p:childTnLst>
                              <p:par>
                                <p:cTn id="31" presetID="22" presetClass="entr" presetSubtype="8"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2340979" cy="592835"/>
            <a:chOff x="2314478" y="3096015"/>
            <a:chExt cx="3532464"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2551292"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a:cs typeface="+mn-ea"/>
                  <a:sym typeface="+mn-lt"/>
                </a:rPr>
                <a:t>沟通技巧</a:t>
              </a:r>
            </a:p>
          </p:txBody>
        </p:sp>
      </p:grpSp>
      <p:sp>
        <p:nvSpPr>
          <p:cNvPr id="10" name="矩形 9"/>
          <p:cNvSpPr/>
          <p:nvPr/>
        </p:nvSpPr>
        <p:spPr>
          <a:xfrm>
            <a:off x="461962" y="2639888"/>
            <a:ext cx="11584895" cy="1422954"/>
          </a:xfrm>
          <a:prstGeom prst="rect">
            <a:avLst/>
          </a:prstGeom>
        </p:spPr>
        <p:txBody>
          <a:bodyPr wrap="square">
            <a:spAutoFit/>
          </a:bodyPr>
          <a:lstStyle/>
          <a:p>
            <a:pPr>
              <a:lnSpc>
                <a:spcPct val="150000"/>
              </a:lnSpc>
            </a:pPr>
            <a:r>
              <a:rPr lang="zh-CN" altLang="en-US" sz="2000" dirty="0">
                <a:solidFill>
                  <a:srgbClr val="4D6548"/>
                </a:solidFill>
                <a:cs typeface="+mn-ea"/>
                <a:sym typeface="+mn-lt"/>
              </a:rPr>
              <a:t>物业管理体现在以物为主体，对可预见性的意外事故，违背公共秩序、公共利益，损害公共设施、物业的主体结构、承重结构、抗震结构等行为的制止和约束，以及对潜在的违反物业内安全的因素和隐患进行防患和整改。</a:t>
            </a:r>
          </a:p>
        </p:txBody>
      </p:sp>
      <p:sp>
        <p:nvSpPr>
          <p:cNvPr id="17" name="矩形: 圆角 16"/>
          <p:cNvSpPr/>
          <p:nvPr/>
        </p:nvSpPr>
        <p:spPr>
          <a:xfrm>
            <a:off x="461962" y="1660968"/>
            <a:ext cx="6359752" cy="342003"/>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r>
              <a:rPr lang="zh-CN" altLang="en-US" spc="300" dirty="0">
                <a:cs typeface="+mn-ea"/>
                <a:sym typeface="+mn-lt"/>
              </a:rPr>
              <a:t>物管从业人员应正确处理好管理和服务的关系 </a:t>
            </a:r>
          </a:p>
        </p:txBody>
      </p:sp>
      <p:sp>
        <p:nvSpPr>
          <p:cNvPr id="31" name="矩形 30"/>
          <p:cNvSpPr/>
          <p:nvPr/>
        </p:nvSpPr>
        <p:spPr>
          <a:xfrm>
            <a:off x="461963" y="4203437"/>
            <a:ext cx="6737124" cy="1884618"/>
          </a:xfrm>
          <a:prstGeom prst="rect">
            <a:avLst/>
          </a:prstGeom>
        </p:spPr>
        <p:txBody>
          <a:bodyPr wrap="square">
            <a:spAutoFit/>
          </a:bodyPr>
          <a:lstStyle/>
          <a:p>
            <a:pPr>
              <a:lnSpc>
                <a:spcPct val="150000"/>
              </a:lnSpc>
            </a:pPr>
            <a:r>
              <a:rPr lang="zh-CN" altLang="en-US" sz="2000" dirty="0">
                <a:solidFill>
                  <a:srgbClr val="4D6548"/>
                </a:solidFill>
                <a:cs typeface="+mn-ea"/>
                <a:sym typeface="+mn-lt"/>
              </a:rPr>
              <a:t>而物业服务体现在以人为主体、以语言亲情化、行为人性化的服务态度，为物业的业主排忧解难，以及维持物业公共设施的正常运转，维护物业公共区域、公共绿化的干净、整洁、美观所进行的各项劳务服务行为。</a:t>
            </a:r>
          </a:p>
        </p:txBody>
      </p:sp>
      <p:sp>
        <p:nvSpPr>
          <p:cNvPr id="32" name="矩形: 圆角 31"/>
          <p:cNvSpPr/>
          <p:nvPr/>
        </p:nvSpPr>
        <p:spPr>
          <a:xfrm flipH="1">
            <a:off x="7472363" y="4002309"/>
            <a:ext cx="4043363" cy="1801597"/>
          </a:xfrm>
          <a:prstGeom prst="roundRect">
            <a:avLst>
              <a:gd name="adj" fmla="val 6411"/>
            </a:avLst>
          </a:prstGeom>
          <a:blipFill dpi="0" rotWithShape="1">
            <a:blip r:embed="rId4" cstate="email"/>
            <a:srcRect/>
            <a:stretch>
              <a:fillRect/>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down)">
                                      <p:cBhvr>
                                        <p:cTn id="20" dur="500"/>
                                        <p:tgtEl>
                                          <p:spTgt spid="32"/>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500"/>
                                        <p:tgtEl>
                                          <p:spTgt spid="17"/>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500"/>
                                        <p:tgtEl>
                                          <p:spTgt spid="10"/>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down)">
                                      <p:cBhvr>
                                        <p:cTn id="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p:bldP spid="17" grpId="0" animBg="1"/>
      <p:bldP spid="31" grpId="0"/>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2340979" cy="592835"/>
            <a:chOff x="2314478" y="3096015"/>
            <a:chExt cx="3532464"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2551292"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a:cs typeface="+mn-ea"/>
                  <a:sym typeface="+mn-lt"/>
                </a:rPr>
                <a:t>沟通技巧</a:t>
              </a:r>
            </a:p>
          </p:txBody>
        </p:sp>
      </p:grpSp>
      <p:sp>
        <p:nvSpPr>
          <p:cNvPr id="10" name="矩形 9"/>
          <p:cNvSpPr/>
          <p:nvPr/>
        </p:nvSpPr>
        <p:spPr>
          <a:xfrm>
            <a:off x="461962" y="2562131"/>
            <a:ext cx="11584895" cy="961289"/>
          </a:xfrm>
          <a:prstGeom prst="rect">
            <a:avLst/>
          </a:prstGeom>
        </p:spPr>
        <p:txBody>
          <a:bodyPr wrap="square">
            <a:spAutoFit/>
          </a:bodyPr>
          <a:lstStyle/>
          <a:p>
            <a:pPr>
              <a:lnSpc>
                <a:spcPct val="150000"/>
              </a:lnSpc>
            </a:pPr>
            <a:r>
              <a:rPr lang="zh-CN" altLang="en-US" sz="2000" dirty="0">
                <a:solidFill>
                  <a:srgbClr val="4D6548"/>
                </a:solidFill>
                <a:cs typeface="+mn-ea"/>
                <a:sym typeface="+mn-lt"/>
              </a:rPr>
              <a:t>物业管理工作是一项较复杂的工作，涉及到各个不同利益阶层和多个职能部门，这就要求物管从业人员必须不断学习各项法律法规，以及房屋建筑知识等，不断加强沟通技巧和公关能力的培训。</a:t>
            </a:r>
          </a:p>
        </p:txBody>
      </p:sp>
      <p:sp>
        <p:nvSpPr>
          <p:cNvPr id="17" name="矩形: 圆角 16"/>
          <p:cNvSpPr/>
          <p:nvPr/>
        </p:nvSpPr>
        <p:spPr>
          <a:xfrm>
            <a:off x="461962" y="1706583"/>
            <a:ext cx="6359752" cy="342003"/>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r>
              <a:rPr lang="zh-CN" altLang="en-US" spc="300" dirty="0">
                <a:cs typeface="+mn-ea"/>
                <a:sym typeface="+mn-lt"/>
              </a:rPr>
              <a:t>物管从业人员应加强业务技能和道德素质的培训 </a:t>
            </a:r>
          </a:p>
        </p:txBody>
      </p:sp>
      <p:sp>
        <p:nvSpPr>
          <p:cNvPr id="31" name="矩形 30"/>
          <p:cNvSpPr/>
          <p:nvPr/>
        </p:nvSpPr>
        <p:spPr>
          <a:xfrm>
            <a:off x="461963" y="4045172"/>
            <a:ext cx="4255180" cy="2346283"/>
          </a:xfrm>
          <a:prstGeom prst="rect">
            <a:avLst/>
          </a:prstGeom>
        </p:spPr>
        <p:txBody>
          <a:bodyPr wrap="square">
            <a:spAutoFit/>
          </a:bodyPr>
          <a:lstStyle/>
          <a:p>
            <a:pPr>
              <a:lnSpc>
                <a:spcPct val="150000"/>
              </a:lnSpc>
            </a:pPr>
            <a:r>
              <a:rPr lang="zh-CN" altLang="en-US" sz="2000" dirty="0">
                <a:solidFill>
                  <a:srgbClr val="4D6548"/>
                </a:solidFill>
                <a:cs typeface="+mn-ea"/>
                <a:sym typeface="+mn-lt"/>
              </a:rPr>
              <a:t>同时，物管人员还应树立诚信的服务意识，树立企业经营意识、法律意识，只有具备了上述的工作能力、思维意识，才能更好地运用各种沟通技巧和方法。 </a:t>
            </a:r>
          </a:p>
        </p:txBody>
      </p:sp>
      <p:sp>
        <p:nvSpPr>
          <p:cNvPr id="19" name="矩形: 圆角 18"/>
          <p:cNvSpPr/>
          <p:nvPr/>
        </p:nvSpPr>
        <p:spPr>
          <a:xfrm>
            <a:off x="6257925" y="4045172"/>
            <a:ext cx="5257801" cy="1801597"/>
          </a:xfrm>
          <a:prstGeom prst="roundRect">
            <a:avLst>
              <a:gd name="adj" fmla="val 6411"/>
            </a:avLst>
          </a:prstGeom>
          <a:blipFill dpi="0" rotWithShape="1">
            <a:blip r:embed="rId4" cstate="email"/>
            <a:srcRect/>
            <a:stretch>
              <a:fillRect/>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0" name="矩形: 圆角 19"/>
          <p:cNvSpPr/>
          <p:nvPr/>
        </p:nvSpPr>
        <p:spPr>
          <a:xfrm>
            <a:off x="5443539" y="4045172"/>
            <a:ext cx="542924" cy="1801597"/>
          </a:xfrm>
          <a:prstGeom prst="roundRect">
            <a:avLst>
              <a:gd name="adj" fmla="val 6411"/>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endParaRPr lang="zh-CN" altLang="en-US" sz="20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randombar(horizontal)">
                                      <p:cBhvr>
                                        <p:cTn id="20" dur="500"/>
                                        <p:tgtEl>
                                          <p:spTgt spid="17"/>
                                        </p:tgtEl>
                                      </p:cBhvr>
                                    </p:animEffect>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randombar(horizontal)">
                                      <p:cBhvr>
                                        <p:cTn id="24" dur="500"/>
                                        <p:tgtEl>
                                          <p:spTgt spid="10"/>
                                        </p:tgtEl>
                                      </p:cBhvr>
                                    </p:animEffect>
                                  </p:childTnLst>
                                </p:cTn>
                              </p:par>
                            </p:childTnLst>
                          </p:cTn>
                        </p:par>
                        <p:par>
                          <p:cTn id="25" fill="hold">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randombar(horizontal)">
                                      <p:cBhvr>
                                        <p:cTn id="28" dur="500"/>
                                        <p:tgtEl>
                                          <p:spTgt spid="31"/>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randombar(horizontal)">
                                      <p:cBhvr>
                                        <p:cTn id="32" dur="500"/>
                                        <p:tgtEl>
                                          <p:spTgt spid="19"/>
                                        </p:tgtEl>
                                      </p:cBhvr>
                                    </p:animEffect>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randombar(horizontal)">
                                      <p:cBhvr>
                                        <p:cTn id="3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p:bldP spid="17" grpId="0" animBg="1"/>
      <p:bldP spid="31" grpId="0"/>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2340979" cy="592835"/>
            <a:chOff x="2314478" y="3096015"/>
            <a:chExt cx="3532464"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2551292"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a:cs typeface="+mn-ea"/>
                  <a:sym typeface="+mn-lt"/>
                </a:rPr>
                <a:t>沟通技巧</a:t>
              </a:r>
            </a:p>
          </p:txBody>
        </p:sp>
      </p:grpSp>
      <p:sp>
        <p:nvSpPr>
          <p:cNvPr id="10" name="矩形 9"/>
          <p:cNvSpPr/>
          <p:nvPr/>
        </p:nvSpPr>
        <p:spPr>
          <a:xfrm>
            <a:off x="461963" y="2609831"/>
            <a:ext cx="8972324" cy="961289"/>
          </a:xfrm>
          <a:prstGeom prst="rect">
            <a:avLst/>
          </a:prstGeom>
        </p:spPr>
        <p:txBody>
          <a:bodyPr wrap="square">
            <a:spAutoFit/>
          </a:bodyPr>
          <a:lstStyle/>
          <a:p>
            <a:pPr>
              <a:lnSpc>
                <a:spcPct val="150000"/>
              </a:lnSpc>
            </a:pPr>
            <a:r>
              <a:rPr lang="zh-CN" altLang="en-US" sz="2000" dirty="0">
                <a:solidFill>
                  <a:srgbClr val="4D6548"/>
                </a:solidFill>
                <a:cs typeface="+mn-ea"/>
                <a:sym typeface="+mn-lt"/>
              </a:rPr>
              <a:t>从心理学角度来看，人的性格一般可分为：多血质活泼型、胆汁质急躁型、粘液质稳型、抑郁忧郁型</a:t>
            </a:r>
          </a:p>
        </p:txBody>
      </p:sp>
      <p:sp>
        <p:nvSpPr>
          <p:cNvPr id="17" name="矩形: 圆角 16"/>
          <p:cNvSpPr/>
          <p:nvPr/>
        </p:nvSpPr>
        <p:spPr>
          <a:xfrm>
            <a:off x="461962" y="1791596"/>
            <a:ext cx="4792209" cy="400061"/>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r>
              <a:rPr lang="zh-CN" altLang="en-US" sz="2000" spc="300" dirty="0">
                <a:cs typeface="+mn-ea"/>
                <a:sym typeface="+mn-lt"/>
              </a:rPr>
              <a:t>与不同性格业主沟通的技巧</a:t>
            </a:r>
          </a:p>
        </p:txBody>
      </p:sp>
      <p:sp>
        <p:nvSpPr>
          <p:cNvPr id="31" name="矩形 30"/>
          <p:cNvSpPr/>
          <p:nvPr/>
        </p:nvSpPr>
        <p:spPr>
          <a:xfrm>
            <a:off x="461962" y="4507557"/>
            <a:ext cx="8478837" cy="1422954"/>
          </a:xfrm>
          <a:prstGeom prst="rect">
            <a:avLst/>
          </a:prstGeom>
        </p:spPr>
        <p:txBody>
          <a:bodyPr wrap="square">
            <a:spAutoFit/>
          </a:bodyPr>
          <a:lstStyle/>
          <a:p>
            <a:pPr>
              <a:lnSpc>
                <a:spcPct val="150000"/>
              </a:lnSpc>
            </a:pPr>
            <a:r>
              <a:rPr lang="zh-CN" altLang="en-US" sz="2000" dirty="0">
                <a:solidFill>
                  <a:srgbClr val="4D6548"/>
                </a:solidFill>
                <a:cs typeface="+mn-ea"/>
                <a:sym typeface="+mn-lt"/>
              </a:rPr>
              <a:t>兴趣多变，感情丰富，受情感支配的可能性较大，乐于交朋友，所以应选择轻松、活泼的形式交流，满足他们爱讲话，爱交际的特点，还应征求他们的意见和建议 </a:t>
            </a:r>
          </a:p>
        </p:txBody>
      </p:sp>
      <p:sp>
        <p:nvSpPr>
          <p:cNvPr id="19" name="矩形: 圆角 18"/>
          <p:cNvSpPr/>
          <p:nvPr/>
        </p:nvSpPr>
        <p:spPr>
          <a:xfrm>
            <a:off x="461962" y="3689322"/>
            <a:ext cx="4792209" cy="400061"/>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r>
              <a:rPr lang="zh-CN" altLang="en-US" sz="2000" spc="300" dirty="0">
                <a:cs typeface="+mn-ea"/>
                <a:sym typeface="+mn-lt"/>
              </a:rPr>
              <a:t>与多血质活泼型业主沟通技巧</a:t>
            </a:r>
          </a:p>
        </p:txBody>
      </p:sp>
      <p:sp>
        <p:nvSpPr>
          <p:cNvPr id="20" name="矩形: 圆角 19"/>
          <p:cNvSpPr/>
          <p:nvPr/>
        </p:nvSpPr>
        <p:spPr>
          <a:xfrm>
            <a:off x="9601200" y="1541678"/>
            <a:ext cx="1914525" cy="1801597"/>
          </a:xfrm>
          <a:prstGeom prst="roundRect">
            <a:avLst>
              <a:gd name="adj" fmla="val 6411"/>
            </a:avLst>
          </a:prstGeom>
          <a:blipFill dpi="0" rotWithShape="1">
            <a:blip r:embed="rId4" cstate="email"/>
            <a:srcRect/>
            <a:stretch>
              <a:fillRect/>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2" name="矩形: 圆角 21"/>
          <p:cNvSpPr/>
          <p:nvPr/>
        </p:nvSpPr>
        <p:spPr>
          <a:xfrm>
            <a:off x="9601200" y="4013416"/>
            <a:ext cx="1914525" cy="1801597"/>
          </a:xfrm>
          <a:prstGeom prst="roundRect">
            <a:avLst>
              <a:gd name="adj" fmla="val 6411"/>
            </a:avLst>
          </a:prstGeom>
          <a:blipFill dpi="0" rotWithShape="1">
            <a:blip r:embed="rId5" cstate="email"/>
            <a:srcRect/>
            <a:stretch>
              <a:fillRect/>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p:bldP spid="17" grpId="0" animBg="1"/>
      <p:bldP spid="31" grpId="0"/>
      <p:bldP spid="19" grpId="0" animBg="1"/>
      <p:bldP spid="20"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2340979" cy="592835"/>
            <a:chOff x="2314478" y="3096015"/>
            <a:chExt cx="3532464"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2551292"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a:cs typeface="+mn-ea"/>
                  <a:sym typeface="+mn-lt"/>
                </a:rPr>
                <a:t>沟通技巧</a:t>
              </a:r>
            </a:p>
          </p:txBody>
        </p:sp>
      </p:grpSp>
      <p:sp>
        <p:nvSpPr>
          <p:cNvPr id="10" name="矩形 9"/>
          <p:cNvSpPr/>
          <p:nvPr/>
        </p:nvSpPr>
        <p:spPr>
          <a:xfrm>
            <a:off x="461961" y="2353216"/>
            <a:ext cx="8972324" cy="1884618"/>
          </a:xfrm>
          <a:prstGeom prst="rect">
            <a:avLst/>
          </a:prstGeom>
        </p:spPr>
        <p:txBody>
          <a:bodyPr wrap="square">
            <a:spAutoFit/>
          </a:bodyPr>
          <a:lstStyle/>
          <a:p>
            <a:pPr>
              <a:lnSpc>
                <a:spcPct val="150000"/>
              </a:lnSpc>
            </a:pPr>
            <a:r>
              <a:rPr lang="zh-CN" altLang="en-US" sz="2000" dirty="0">
                <a:solidFill>
                  <a:srgbClr val="4D6548"/>
                </a:solidFill>
                <a:cs typeface="+mn-ea"/>
                <a:sym typeface="+mn-lt"/>
              </a:rPr>
              <a:t>喜欢清净的环境，实际，比较容易交往，自制力强，沉稳安静，对服务不太挑剔，做事说话力求稳妥，不轻易更改自己的主张，与他们沟通要施之以“情”，态度要诚恳，作风要踏实，少说漂亮话。多做实际事，一旦获得他们的友谊，他们就会对你真诚专一，情感稳定，友谊延续也较为持久。 </a:t>
            </a:r>
          </a:p>
        </p:txBody>
      </p:sp>
      <p:sp>
        <p:nvSpPr>
          <p:cNvPr id="17" name="矩形: 圆角 16"/>
          <p:cNvSpPr/>
          <p:nvPr/>
        </p:nvSpPr>
        <p:spPr>
          <a:xfrm>
            <a:off x="461962" y="1791596"/>
            <a:ext cx="4792209" cy="400061"/>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r>
              <a:rPr lang="zh-CN" altLang="en-US" sz="2000" spc="300" dirty="0">
                <a:cs typeface="+mn-ea"/>
                <a:sym typeface="+mn-lt"/>
              </a:rPr>
              <a:t>与粘液质稳定型业主沟通的技巧</a:t>
            </a:r>
          </a:p>
        </p:txBody>
      </p:sp>
      <p:sp>
        <p:nvSpPr>
          <p:cNvPr id="31" name="矩形 30"/>
          <p:cNvSpPr/>
          <p:nvPr/>
        </p:nvSpPr>
        <p:spPr>
          <a:xfrm>
            <a:off x="461961" y="4507557"/>
            <a:ext cx="8972324" cy="1884618"/>
          </a:xfrm>
          <a:prstGeom prst="rect">
            <a:avLst/>
          </a:prstGeom>
        </p:spPr>
        <p:txBody>
          <a:bodyPr wrap="square">
            <a:spAutoFit/>
          </a:bodyPr>
          <a:lstStyle/>
          <a:p>
            <a:pPr>
              <a:lnSpc>
                <a:spcPct val="150000"/>
              </a:lnSpc>
            </a:pPr>
            <a:r>
              <a:rPr lang="zh-CN" altLang="en-US" sz="2000" dirty="0">
                <a:solidFill>
                  <a:srgbClr val="4D6548"/>
                </a:solidFill>
                <a:cs typeface="+mn-ea"/>
                <a:sym typeface="+mn-lt"/>
              </a:rPr>
              <a:t>抑郁质的业主情感细腻，不大合群。接待时，物业员工应多亲近，默默的为他们服务，而不可过分热情，可主动谈一些愉快的事情，但不可开玩笑，要尊重他人的隐私，遇事需要商量的，必须耐心倾听业主的意见，要注意态度始终如一。 </a:t>
            </a:r>
          </a:p>
        </p:txBody>
      </p:sp>
      <p:sp>
        <p:nvSpPr>
          <p:cNvPr id="19" name="矩形: 圆角 18"/>
          <p:cNvSpPr/>
          <p:nvPr/>
        </p:nvSpPr>
        <p:spPr>
          <a:xfrm>
            <a:off x="461962" y="3945936"/>
            <a:ext cx="4792209" cy="400061"/>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buFont typeface="Arial" panose="020B0604020202020204" pitchFamily="34" charset="0"/>
              <a:buChar char="•"/>
            </a:pPr>
            <a:r>
              <a:rPr lang="zh-CN" altLang="en-US" sz="2000" spc="300" dirty="0">
                <a:cs typeface="+mn-ea"/>
                <a:sym typeface="+mn-lt"/>
              </a:rPr>
              <a:t>与抑郁质忧郁型客人沟通的技巧</a:t>
            </a:r>
          </a:p>
        </p:txBody>
      </p:sp>
      <p:sp>
        <p:nvSpPr>
          <p:cNvPr id="20" name="矩形: 圆角 19"/>
          <p:cNvSpPr/>
          <p:nvPr/>
        </p:nvSpPr>
        <p:spPr>
          <a:xfrm>
            <a:off x="9601200" y="2213190"/>
            <a:ext cx="1914525" cy="1801597"/>
          </a:xfrm>
          <a:prstGeom prst="roundRect">
            <a:avLst>
              <a:gd name="adj" fmla="val 6411"/>
            </a:avLst>
          </a:prstGeom>
          <a:blipFill dpi="0" rotWithShape="1">
            <a:blip r:embed="rId4" cstate="email"/>
            <a:srcRect/>
            <a:stretch>
              <a:fillRect/>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2" name="矩形: 圆角 21"/>
          <p:cNvSpPr/>
          <p:nvPr/>
        </p:nvSpPr>
        <p:spPr>
          <a:xfrm>
            <a:off x="9601200" y="4256303"/>
            <a:ext cx="1914525" cy="1801597"/>
          </a:xfrm>
          <a:prstGeom prst="roundRect">
            <a:avLst>
              <a:gd name="adj" fmla="val 6411"/>
            </a:avLst>
          </a:prstGeom>
          <a:blipFill dpi="0" rotWithShape="1">
            <a:blip r:embed="rId5" cstate="email"/>
            <a:srcRect/>
            <a:stretch>
              <a:fillRect/>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500"/>
                                        <p:tgtEl>
                                          <p:spTgt spid="20"/>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500"/>
                                        <p:tgtEl>
                                          <p:spTgt spid="17"/>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500"/>
                                        <p:tgtEl>
                                          <p:spTgt spid="10"/>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down)">
                                      <p:cBhvr>
                                        <p:cTn id="32" dur="500"/>
                                        <p:tgtEl>
                                          <p:spTgt spid="19"/>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down)">
                                      <p:cBhvr>
                                        <p:cTn id="36" dur="500"/>
                                        <p:tgtEl>
                                          <p:spTgt spid="31"/>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down)">
                                      <p:cBhvr>
                                        <p:cTn id="4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p:bldP spid="17" grpId="0" animBg="1"/>
      <p:bldP spid="31" grpId="0"/>
      <p:bldP spid="19" grpId="0" animBg="1"/>
      <p:bldP spid="20"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3168293" cy="592835"/>
            <a:chOff x="2314478" y="3096015"/>
            <a:chExt cx="4780855"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3799683"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cs typeface="+mn-ea"/>
                  <a:sym typeface="+mn-lt"/>
                </a:rPr>
                <a:t>处理投诉十大禁语</a:t>
              </a:r>
            </a:p>
          </p:txBody>
        </p:sp>
      </p:grpSp>
      <p:sp>
        <p:nvSpPr>
          <p:cNvPr id="11" name="矩形 10"/>
          <p:cNvSpPr/>
          <p:nvPr/>
        </p:nvSpPr>
        <p:spPr>
          <a:xfrm>
            <a:off x="580571" y="3140108"/>
            <a:ext cx="5193178" cy="2691527"/>
          </a:xfrm>
          <a:prstGeom prst="rect">
            <a:avLst/>
          </a:prstGeom>
          <a:solidFill>
            <a:schemeClr val="bg1"/>
          </a:solidFill>
          <a:ln>
            <a:solidFill>
              <a:srgbClr val="4E664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2" name="矩形 21"/>
          <p:cNvSpPr/>
          <p:nvPr/>
        </p:nvSpPr>
        <p:spPr>
          <a:xfrm>
            <a:off x="796241" y="3216294"/>
            <a:ext cx="4761839" cy="499624"/>
          </a:xfrm>
          <a:prstGeom prst="rect">
            <a:avLst/>
          </a:prstGeom>
        </p:spPr>
        <p:txBody>
          <a:bodyPr wrap="square">
            <a:spAutoFit/>
          </a:bodyPr>
          <a:lstStyle/>
          <a:p>
            <a:pPr>
              <a:lnSpc>
                <a:spcPct val="150000"/>
              </a:lnSpc>
            </a:pPr>
            <a:r>
              <a:rPr lang="en-US" altLang="zh-CN" sz="2000" dirty="0">
                <a:solidFill>
                  <a:srgbClr val="4D6548"/>
                </a:solidFill>
                <a:cs typeface="+mn-ea"/>
                <a:sym typeface="+mn-lt"/>
              </a:rPr>
              <a:t>1</a:t>
            </a:r>
            <a:r>
              <a:rPr lang="zh-CN" altLang="en-US" sz="2000" dirty="0">
                <a:solidFill>
                  <a:srgbClr val="4D6548"/>
                </a:solidFill>
                <a:cs typeface="+mn-ea"/>
                <a:sym typeface="+mn-lt"/>
              </a:rPr>
              <a:t>、这问题很容易、</a:t>
            </a:r>
            <a:r>
              <a:rPr lang="zh-CN" altLang="en-US" sz="2000">
                <a:solidFill>
                  <a:srgbClr val="4D6548"/>
                </a:solidFill>
                <a:cs typeface="+mn-ea"/>
                <a:sym typeface="+mn-lt"/>
              </a:rPr>
              <a:t>小儿科；</a:t>
            </a:r>
            <a:endParaRPr lang="zh-CN" altLang="en-US" sz="2000" dirty="0">
              <a:solidFill>
                <a:srgbClr val="4D6548"/>
              </a:solidFill>
              <a:cs typeface="+mn-ea"/>
              <a:sym typeface="+mn-lt"/>
            </a:endParaRPr>
          </a:p>
        </p:txBody>
      </p:sp>
      <p:sp>
        <p:nvSpPr>
          <p:cNvPr id="23" name="矩形 22"/>
          <p:cNvSpPr/>
          <p:nvPr/>
        </p:nvSpPr>
        <p:spPr>
          <a:xfrm>
            <a:off x="796241" y="3724125"/>
            <a:ext cx="4761839" cy="499624"/>
          </a:xfrm>
          <a:prstGeom prst="rect">
            <a:avLst/>
          </a:prstGeom>
        </p:spPr>
        <p:txBody>
          <a:bodyPr wrap="square">
            <a:spAutoFit/>
          </a:bodyPr>
          <a:lstStyle/>
          <a:p>
            <a:pPr>
              <a:lnSpc>
                <a:spcPct val="150000"/>
              </a:lnSpc>
            </a:pPr>
            <a:r>
              <a:rPr lang="en-US" altLang="zh-CN" sz="2000">
                <a:solidFill>
                  <a:srgbClr val="4D6548"/>
                </a:solidFill>
                <a:cs typeface="+mn-ea"/>
                <a:sym typeface="+mn-lt"/>
              </a:rPr>
              <a:t>2</a:t>
            </a:r>
            <a:r>
              <a:rPr lang="zh-CN" altLang="en-US" sz="2000" dirty="0">
                <a:solidFill>
                  <a:srgbClr val="4D6548"/>
                </a:solidFill>
                <a:cs typeface="+mn-ea"/>
                <a:sym typeface="+mn-lt"/>
              </a:rPr>
              <a:t>、一分钱，一分</a:t>
            </a:r>
            <a:r>
              <a:rPr lang="zh-CN" altLang="en-US" sz="2000">
                <a:solidFill>
                  <a:srgbClr val="4D6548"/>
                </a:solidFill>
                <a:cs typeface="+mn-ea"/>
                <a:sym typeface="+mn-lt"/>
              </a:rPr>
              <a:t>货；</a:t>
            </a:r>
            <a:endParaRPr lang="zh-CN" altLang="en-US" sz="2000" dirty="0">
              <a:solidFill>
                <a:srgbClr val="4D6548"/>
              </a:solidFill>
              <a:cs typeface="+mn-ea"/>
              <a:sym typeface="+mn-lt"/>
            </a:endParaRPr>
          </a:p>
        </p:txBody>
      </p:sp>
      <p:sp>
        <p:nvSpPr>
          <p:cNvPr id="24" name="矩形 23"/>
          <p:cNvSpPr/>
          <p:nvPr/>
        </p:nvSpPr>
        <p:spPr>
          <a:xfrm>
            <a:off x="796241" y="4231956"/>
            <a:ext cx="4761839" cy="499624"/>
          </a:xfrm>
          <a:prstGeom prst="rect">
            <a:avLst/>
          </a:prstGeom>
        </p:spPr>
        <p:txBody>
          <a:bodyPr wrap="square">
            <a:spAutoFit/>
          </a:bodyPr>
          <a:lstStyle/>
          <a:p>
            <a:pPr>
              <a:lnSpc>
                <a:spcPct val="150000"/>
              </a:lnSpc>
            </a:pPr>
            <a:r>
              <a:rPr lang="en-US" altLang="zh-CN" sz="2000">
                <a:solidFill>
                  <a:srgbClr val="4D6548"/>
                </a:solidFill>
                <a:cs typeface="+mn-ea"/>
                <a:sym typeface="+mn-lt"/>
              </a:rPr>
              <a:t>3</a:t>
            </a:r>
            <a:r>
              <a:rPr lang="zh-CN" altLang="en-US" sz="2000" dirty="0">
                <a:solidFill>
                  <a:srgbClr val="4D6548"/>
                </a:solidFill>
                <a:cs typeface="+mn-ea"/>
                <a:sym typeface="+mn-lt"/>
              </a:rPr>
              <a:t>、绝对你搞错了，绝对不会有这</a:t>
            </a:r>
            <a:r>
              <a:rPr lang="zh-CN" altLang="en-US" sz="2000">
                <a:solidFill>
                  <a:srgbClr val="4D6548"/>
                </a:solidFill>
                <a:cs typeface="+mn-ea"/>
                <a:sym typeface="+mn-lt"/>
              </a:rPr>
              <a:t>事；</a:t>
            </a:r>
            <a:endParaRPr lang="zh-CN" altLang="en-US" sz="2000" dirty="0">
              <a:solidFill>
                <a:srgbClr val="4D6548"/>
              </a:solidFill>
              <a:cs typeface="+mn-ea"/>
              <a:sym typeface="+mn-lt"/>
            </a:endParaRPr>
          </a:p>
        </p:txBody>
      </p:sp>
      <p:sp>
        <p:nvSpPr>
          <p:cNvPr id="26" name="矩形 25"/>
          <p:cNvSpPr/>
          <p:nvPr/>
        </p:nvSpPr>
        <p:spPr>
          <a:xfrm>
            <a:off x="796241" y="4739787"/>
            <a:ext cx="4761839" cy="499624"/>
          </a:xfrm>
          <a:prstGeom prst="rect">
            <a:avLst/>
          </a:prstGeom>
        </p:spPr>
        <p:txBody>
          <a:bodyPr wrap="square">
            <a:spAutoFit/>
          </a:bodyPr>
          <a:lstStyle/>
          <a:p>
            <a:pPr>
              <a:lnSpc>
                <a:spcPct val="150000"/>
              </a:lnSpc>
            </a:pPr>
            <a:r>
              <a:rPr lang="en-US" altLang="zh-CN" sz="2000">
                <a:solidFill>
                  <a:srgbClr val="4D6548"/>
                </a:solidFill>
                <a:cs typeface="+mn-ea"/>
                <a:sym typeface="+mn-lt"/>
              </a:rPr>
              <a:t>4</a:t>
            </a:r>
            <a:r>
              <a:rPr lang="zh-CN" altLang="en-US" sz="2000" dirty="0">
                <a:solidFill>
                  <a:srgbClr val="4D6548"/>
                </a:solidFill>
                <a:cs typeface="+mn-ea"/>
                <a:sym typeface="+mn-lt"/>
              </a:rPr>
              <a:t>、这是</a:t>
            </a:r>
            <a:r>
              <a:rPr lang="en-US" altLang="zh-CN" sz="2000" dirty="0">
                <a:solidFill>
                  <a:srgbClr val="4D6548"/>
                </a:solidFill>
                <a:cs typeface="+mn-ea"/>
                <a:sym typeface="+mn-lt"/>
              </a:rPr>
              <a:t>XX</a:t>
            </a:r>
            <a:r>
              <a:rPr lang="zh-CN" altLang="en-US" sz="2000" dirty="0">
                <a:solidFill>
                  <a:srgbClr val="4D6548"/>
                </a:solidFill>
                <a:cs typeface="+mn-ea"/>
                <a:sym typeface="+mn-lt"/>
              </a:rPr>
              <a:t>部门的事，与我</a:t>
            </a:r>
            <a:r>
              <a:rPr lang="zh-CN" altLang="en-US" sz="2000">
                <a:solidFill>
                  <a:srgbClr val="4D6548"/>
                </a:solidFill>
                <a:cs typeface="+mn-ea"/>
                <a:sym typeface="+mn-lt"/>
              </a:rPr>
              <a:t>无关；</a:t>
            </a:r>
            <a:endParaRPr lang="zh-CN" altLang="en-US" sz="2000" dirty="0">
              <a:solidFill>
                <a:srgbClr val="4D6548"/>
              </a:solidFill>
              <a:cs typeface="+mn-ea"/>
              <a:sym typeface="+mn-lt"/>
            </a:endParaRPr>
          </a:p>
        </p:txBody>
      </p:sp>
      <p:sp>
        <p:nvSpPr>
          <p:cNvPr id="27" name="矩形 26"/>
          <p:cNvSpPr/>
          <p:nvPr/>
        </p:nvSpPr>
        <p:spPr>
          <a:xfrm>
            <a:off x="796241" y="5247618"/>
            <a:ext cx="4761839" cy="499624"/>
          </a:xfrm>
          <a:prstGeom prst="rect">
            <a:avLst/>
          </a:prstGeom>
        </p:spPr>
        <p:txBody>
          <a:bodyPr wrap="square">
            <a:spAutoFit/>
          </a:bodyPr>
          <a:lstStyle/>
          <a:p>
            <a:pPr>
              <a:lnSpc>
                <a:spcPct val="150000"/>
              </a:lnSpc>
            </a:pPr>
            <a:r>
              <a:rPr lang="en-US" altLang="zh-CN" sz="2000">
                <a:solidFill>
                  <a:srgbClr val="4D6548"/>
                </a:solidFill>
                <a:cs typeface="+mn-ea"/>
                <a:sym typeface="+mn-lt"/>
              </a:rPr>
              <a:t>5</a:t>
            </a:r>
            <a:r>
              <a:rPr lang="zh-CN" altLang="en-US" sz="2000" dirty="0">
                <a:solidFill>
                  <a:srgbClr val="4D6548"/>
                </a:solidFill>
                <a:cs typeface="+mn-ea"/>
                <a:sym typeface="+mn-lt"/>
              </a:rPr>
              <a:t>、我</a:t>
            </a:r>
            <a:r>
              <a:rPr lang="zh-CN" altLang="en-US" sz="2000">
                <a:solidFill>
                  <a:srgbClr val="4D6548"/>
                </a:solidFill>
                <a:cs typeface="+mn-ea"/>
                <a:sym typeface="+mn-lt"/>
              </a:rPr>
              <a:t>不知道；</a:t>
            </a:r>
            <a:endParaRPr lang="zh-CN" altLang="en-US" sz="2000" dirty="0">
              <a:solidFill>
                <a:srgbClr val="4D6548"/>
              </a:solidFill>
              <a:cs typeface="+mn-ea"/>
              <a:sym typeface="+mn-lt"/>
            </a:endParaRPr>
          </a:p>
        </p:txBody>
      </p:sp>
      <p:sp>
        <p:nvSpPr>
          <p:cNvPr id="35" name="矩形 34"/>
          <p:cNvSpPr/>
          <p:nvPr/>
        </p:nvSpPr>
        <p:spPr>
          <a:xfrm>
            <a:off x="6418251" y="3116424"/>
            <a:ext cx="5193178" cy="2691527"/>
          </a:xfrm>
          <a:prstGeom prst="rect">
            <a:avLst/>
          </a:prstGeom>
          <a:solidFill>
            <a:schemeClr val="bg1"/>
          </a:solidFill>
          <a:ln>
            <a:solidFill>
              <a:srgbClr val="4E664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8" name="矩形 27"/>
          <p:cNvSpPr/>
          <p:nvPr/>
        </p:nvSpPr>
        <p:spPr>
          <a:xfrm>
            <a:off x="6633921" y="3192610"/>
            <a:ext cx="4761839" cy="499624"/>
          </a:xfrm>
          <a:prstGeom prst="rect">
            <a:avLst/>
          </a:prstGeom>
        </p:spPr>
        <p:txBody>
          <a:bodyPr wrap="square">
            <a:spAutoFit/>
          </a:bodyPr>
          <a:lstStyle/>
          <a:p>
            <a:pPr>
              <a:lnSpc>
                <a:spcPct val="150000"/>
              </a:lnSpc>
            </a:pPr>
            <a:r>
              <a:rPr lang="en-US" altLang="zh-CN" sz="2000">
                <a:solidFill>
                  <a:srgbClr val="4D6548"/>
                </a:solidFill>
                <a:cs typeface="+mn-ea"/>
                <a:sym typeface="+mn-lt"/>
              </a:rPr>
              <a:t>6</a:t>
            </a:r>
            <a:r>
              <a:rPr lang="zh-CN" altLang="en-US" sz="2000" dirty="0">
                <a:solidFill>
                  <a:srgbClr val="4D6548"/>
                </a:solidFill>
                <a:cs typeface="+mn-ea"/>
                <a:sym typeface="+mn-lt"/>
              </a:rPr>
              <a:t>、我绝对没说过这种</a:t>
            </a:r>
            <a:r>
              <a:rPr lang="zh-CN" altLang="en-US" sz="2000">
                <a:solidFill>
                  <a:srgbClr val="4D6548"/>
                </a:solidFill>
                <a:cs typeface="+mn-ea"/>
                <a:sym typeface="+mn-lt"/>
              </a:rPr>
              <a:t>话；</a:t>
            </a:r>
            <a:endParaRPr lang="zh-CN" altLang="en-US" sz="2000" dirty="0">
              <a:solidFill>
                <a:srgbClr val="4D6548"/>
              </a:solidFill>
              <a:cs typeface="+mn-ea"/>
              <a:sym typeface="+mn-lt"/>
            </a:endParaRPr>
          </a:p>
        </p:txBody>
      </p:sp>
      <p:sp>
        <p:nvSpPr>
          <p:cNvPr id="30" name="矩形 29"/>
          <p:cNvSpPr/>
          <p:nvPr/>
        </p:nvSpPr>
        <p:spPr>
          <a:xfrm>
            <a:off x="6633921" y="3700441"/>
            <a:ext cx="4761839" cy="499624"/>
          </a:xfrm>
          <a:prstGeom prst="rect">
            <a:avLst/>
          </a:prstGeom>
        </p:spPr>
        <p:txBody>
          <a:bodyPr wrap="square">
            <a:spAutoFit/>
          </a:bodyPr>
          <a:lstStyle/>
          <a:p>
            <a:pPr>
              <a:lnSpc>
                <a:spcPct val="150000"/>
              </a:lnSpc>
            </a:pPr>
            <a:r>
              <a:rPr lang="en-US" altLang="zh-CN" sz="2000">
                <a:solidFill>
                  <a:srgbClr val="4D6548"/>
                </a:solidFill>
                <a:cs typeface="+mn-ea"/>
                <a:sym typeface="+mn-lt"/>
              </a:rPr>
              <a:t>7</a:t>
            </a:r>
            <a:r>
              <a:rPr lang="zh-CN" altLang="en-US" sz="2000" dirty="0">
                <a:solidFill>
                  <a:srgbClr val="4D6548"/>
                </a:solidFill>
                <a:cs typeface="+mn-ea"/>
                <a:sym typeface="+mn-lt"/>
              </a:rPr>
              <a:t>、我不懂、我不会、我</a:t>
            </a:r>
            <a:r>
              <a:rPr lang="zh-CN" altLang="en-US" sz="2000">
                <a:solidFill>
                  <a:srgbClr val="4D6548"/>
                </a:solidFill>
                <a:cs typeface="+mn-ea"/>
                <a:sym typeface="+mn-lt"/>
              </a:rPr>
              <a:t>管不了；</a:t>
            </a:r>
            <a:endParaRPr lang="zh-CN" altLang="en-US" sz="2000" dirty="0">
              <a:solidFill>
                <a:srgbClr val="4D6548"/>
              </a:solidFill>
              <a:cs typeface="+mn-ea"/>
              <a:sym typeface="+mn-lt"/>
            </a:endParaRPr>
          </a:p>
        </p:txBody>
      </p:sp>
      <p:sp>
        <p:nvSpPr>
          <p:cNvPr id="32" name="矩形 31"/>
          <p:cNvSpPr/>
          <p:nvPr/>
        </p:nvSpPr>
        <p:spPr>
          <a:xfrm>
            <a:off x="6633921" y="4208272"/>
            <a:ext cx="4761839" cy="961289"/>
          </a:xfrm>
          <a:prstGeom prst="rect">
            <a:avLst/>
          </a:prstGeom>
        </p:spPr>
        <p:txBody>
          <a:bodyPr wrap="square">
            <a:spAutoFit/>
          </a:bodyPr>
          <a:lstStyle/>
          <a:p>
            <a:pPr>
              <a:lnSpc>
                <a:spcPct val="150000"/>
              </a:lnSpc>
            </a:pPr>
            <a:r>
              <a:rPr lang="en-US" altLang="zh-CN" sz="2000">
                <a:solidFill>
                  <a:srgbClr val="4D6548"/>
                </a:solidFill>
                <a:cs typeface="+mn-ea"/>
                <a:sym typeface="+mn-lt"/>
              </a:rPr>
              <a:t>8</a:t>
            </a:r>
            <a:r>
              <a:rPr lang="zh-CN" altLang="en-US" sz="2000" dirty="0">
                <a:solidFill>
                  <a:srgbClr val="4D6548"/>
                </a:solidFill>
                <a:cs typeface="+mn-ea"/>
                <a:sym typeface="+mn-lt"/>
              </a:rPr>
              <a:t>、这是我们公司的规定，这是我们领导说</a:t>
            </a:r>
            <a:r>
              <a:rPr lang="zh-CN" altLang="en-US" sz="2000">
                <a:solidFill>
                  <a:srgbClr val="4D6548"/>
                </a:solidFill>
                <a:cs typeface="+mn-ea"/>
                <a:sym typeface="+mn-lt"/>
              </a:rPr>
              <a:t>的；</a:t>
            </a:r>
            <a:endParaRPr lang="zh-CN" altLang="en-US" sz="2000" dirty="0">
              <a:solidFill>
                <a:srgbClr val="4D6548"/>
              </a:solidFill>
              <a:cs typeface="+mn-ea"/>
              <a:sym typeface="+mn-lt"/>
            </a:endParaRPr>
          </a:p>
        </p:txBody>
      </p:sp>
      <p:sp>
        <p:nvSpPr>
          <p:cNvPr id="33" name="矩形 32"/>
          <p:cNvSpPr/>
          <p:nvPr/>
        </p:nvSpPr>
        <p:spPr>
          <a:xfrm>
            <a:off x="6633921" y="4716103"/>
            <a:ext cx="4761839" cy="499624"/>
          </a:xfrm>
          <a:prstGeom prst="rect">
            <a:avLst/>
          </a:prstGeom>
        </p:spPr>
        <p:txBody>
          <a:bodyPr wrap="square">
            <a:spAutoFit/>
          </a:bodyPr>
          <a:lstStyle/>
          <a:p>
            <a:pPr>
              <a:lnSpc>
                <a:spcPct val="150000"/>
              </a:lnSpc>
            </a:pPr>
            <a:r>
              <a:rPr lang="en-US" altLang="zh-CN" sz="2000">
                <a:solidFill>
                  <a:srgbClr val="4D6548"/>
                </a:solidFill>
                <a:cs typeface="+mn-ea"/>
                <a:sym typeface="+mn-lt"/>
              </a:rPr>
              <a:t>9</a:t>
            </a:r>
            <a:r>
              <a:rPr lang="zh-CN" altLang="en-US" sz="2000" dirty="0">
                <a:solidFill>
                  <a:srgbClr val="4D6548"/>
                </a:solidFill>
                <a:cs typeface="+mn-ea"/>
                <a:sym typeface="+mn-lt"/>
              </a:rPr>
              <a:t>、这不是写了吗！你自己</a:t>
            </a:r>
            <a:r>
              <a:rPr lang="zh-CN" altLang="en-US" sz="2000">
                <a:solidFill>
                  <a:srgbClr val="4D6548"/>
                </a:solidFill>
                <a:cs typeface="+mn-ea"/>
                <a:sym typeface="+mn-lt"/>
              </a:rPr>
              <a:t>看！</a:t>
            </a:r>
            <a:endParaRPr lang="zh-CN" altLang="en-US" sz="2000" dirty="0">
              <a:solidFill>
                <a:srgbClr val="4D6548"/>
              </a:solidFill>
              <a:cs typeface="+mn-ea"/>
              <a:sym typeface="+mn-lt"/>
            </a:endParaRPr>
          </a:p>
        </p:txBody>
      </p:sp>
      <p:sp>
        <p:nvSpPr>
          <p:cNvPr id="34" name="矩形 33"/>
          <p:cNvSpPr/>
          <p:nvPr/>
        </p:nvSpPr>
        <p:spPr>
          <a:xfrm>
            <a:off x="6633921" y="5223934"/>
            <a:ext cx="4761839" cy="499624"/>
          </a:xfrm>
          <a:prstGeom prst="rect">
            <a:avLst/>
          </a:prstGeom>
        </p:spPr>
        <p:txBody>
          <a:bodyPr wrap="square">
            <a:spAutoFit/>
          </a:bodyPr>
          <a:lstStyle/>
          <a:p>
            <a:pPr>
              <a:lnSpc>
                <a:spcPct val="150000"/>
              </a:lnSpc>
            </a:pPr>
            <a:r>
              <a:rPr lang="en-US" altLang="zh-CN" sz="2000">
                <a:solidFill>
                  <a:srgbClr val="4D6548"/>
                </a:solidFill>
                <a:cs typeface="+mn-ea"/>
                <a:sym typeface="+mn-lt"/>
              </a:rPr>
              <a:t>10</a:t>
            </a:r>
            <a:r>
              <a:rPr lang="zh-CN" altLang="en-US" sz="2000" dirty="0">
                <a:solidFill>
                  <a:srgbClr val="4D6548"/>
                </a:solidFill>
                <a:cs typeface="+mn-ea"/>
                <a:sym typeface="+mn-lt"/>
              </a:rPr>
              <a:t>、改天再说。</a:t>
            </a:r>
          </a:p>
        </p:txBody>
      </p:sp>
      <p:grpSp>
        <p:nvGrpSpPr>
          <p:cNvPr id="52" name="组合 51"/>
          <p:cNvGrpSpPr/>
          <p:nvPr/>
        </p:nvGrpSpPr>
        <p:grpSpPr>
          <a:xfrm>
            <a:off x="2617107" y="1983363"/>
            <a:ext cx="6957786" cy="464458"/>
            <a:chOff x="2670628" y="1783338"/>
            <a:chExt cx="6957786" cy="464458"/>
          </a:xfrm>
        </p:grpSpPr>
        <p:sp>
          <p:nvSpPr>
            <p:cNvPr id="41" name="矩形: 圆角 40"/>
            <p:cNvSpPr/>
            <p:nvPr/>
          </p:nvSpPr>
          <p:spPr>
            <a:xfrm>
              <a:off x="3651250" y="1783338"/>
              <a:ext cx="4996543" cy="464458"/>
            </a:xfrm>
            <a:prstGeom prst="roundRect">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a:cs typeface="+mn-ea"/>
                  <a:sym typeface="+mn-lt"/>
                </a:rPr>
                <a:t>禁语</a:t>
              </a:r>
            </a:p>
          </p:txBody>
        </p:sp>
        <p:grpSp>
          <p:nvGrpSpPr>
            <p:cNvPr id="51" name="组合 50"/>
            <p:cNvGrpSpPr/>
            <p:nvPr/>
          </p:nvGrpSpPr>
          <p:grpSpPr>
            <a:xfrm>
              <a:off x="2670628" y="1957889"/>
              <a:ext cx="6957786" cy="115356"/>
              <a:chOff x="2670628" y="1930400"/>
              <a:chExt cx="6957786" cy="115356"/>
            </a:xfrm>
          </p:grpSpPr>
          <p:grpSp>
            <p:nvGrpSpPr>
              <p:cNvPr id="40" name="组合 39"/>
              <p:cNvGrpSpPr/>
              <p:nvPr/>
            </p:nvGrpSpPr>
            <p:grpSpPr>
              <a:xfrm>
                <a:off x="2670628" y="1930400"/>
                <a:ext cx="644072" cy="115356"/>
                <a:chOff x="2670628" y="1930400"/>
                <a:chExt cx="972458" cy="174172"/>
              </a:xfrm>
            </p:grpSpPr>
            <p:sp>
              <p:nvSpPr>
                <p:cNvPr id="37" name="椭圆 36"/>
                <p:cNvSpPr/>
                <p:nvPr/>
              </p:nvSpPr>
              <p:spPr>
                <a:xfrm>
                  <a:off x="2670628" y="1930400"/>
                  <a:ext cx="174172" cy="174172"/>
                </a:xfrm>
                <a:prstGeom prst="ellipse">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38" name="椭圆 37"/>
                <p:cNvSpPr/>
                <p:nvPr/>
              </p:nvSpPr>
              <p:spPr>
                <a:xfrm>
                  <a:off x="3069771" y="1930400"/>
                  <a:ext cx="174172" cy="174172"/>
                </a:xfrm>
                <a:prstGeom prst="ellipse">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39" name="椭圆 38"/>
                <p:cNvSpPr/>
                <p:nvPr/>
              </p:nvSpPr>
              <p:spPr>
                <a:xfrm>
                  <a:off x="3468914" y="1930400"/>
                  <a:ext cx="174172" cy="174172"/>
                </a:xfrm>
                <a:prstGeom prst="ellipse">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grpSp>
          <p:grpSp>
            <p:nvGrpSpPr>
              <p:cNvPr id="47" name="组合 46"/>
              <p:cNvGrpSpPr/>
              <p:nvPr/>
            </p:nvGrpSpPr>
            <p:grpSpPr>
              <a:xfrm>
                <a:off x="8984342" y="1930400"/>
                <a:ext cx="644072" cy="115356"/>
                <a:chOff x="2670628" y="1930400"/>
                <a:chExt cx="972458" cy="174172"/>
              </a:xfrm>
            </p:grpSpPr>
            <p:sp>
              <p:nvSpPr>
                <p:cNvPr id="48" name="椭圆 47"/>
                <p:cNvSpPr/>
                <p:nvPr/>
              </p:nvSpPr>
              <p:spPr>
                <a:xfrm>
                  <a:off x="2670628" y="1930400"/>
                  <a:ext cx="174172" cy="174172"/>
                </a:xfrm>
                <a:prstGeom prst="ellipse">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49" name="椭圆 48"/>
                <p:cNvSpPr/>
                <p:nvPr/>
              </p:nvSpPr>
              <p:spPr>
                <a:xfrm>
                  <a:off x="3069771" y="1930400"/>
                  <a:ext cx="174172" cy="174172"/>
                </a:xfrm>
                <a:prstGeom prst="ellipse">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50" name="椭圆 49"/>
                <p:cNvSpPr/>
                <p:nvPr/>
              </p:nvSpPr>
              <p:spPr>
                <a:xfrm>
                  <a:off x="3468914" y="1930400"/>
                  <a:ext cx="174172" cy="174172"/>
                </a:xfrm>
                <a:prstGeom prst="ellipse">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grpSp>
        </p:gr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12" presetClass="entr" presetSubtype="1" fill="hold" nodeType="after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p:tgtEl>
                                          <p:spTgt spid="52"/>
                                        </p:tgtEl>
                                        <p:attrNameLst>
                                          <p:attrName>ppt_y</p:attrName>
                                        </p:attrNameLst>
                                      </p:cBhvr>
                                      <p:tavLst>
                                        <p:tav tm="0">
                                          <p:val>
                                            <p:strVal val="#ppt_y-#ppt_h*1.125000"/>
                                          </p:val>
                                        </p:tav>
                                        <p:tav tm="100000">
                                          <p:val>
                                            <p:strVal val="#ppt_y"/>
                                          </p:val>
                                        </p:tav>
                                      </p:tavLst>
                                    </p:anim>
                                    <p:animEffect transition="in" filter="wipe(down)">
                                      <p:cBhvr>
                                        <p:cTn id="21" dur="500"/>
                                        <p:tgtEl>
                                          <p:spTgt spid="52"/>
                                        </p:tgtEl>
                                      </p:cBhvr>
                                    </p:animEffect>
                                  </p:childTnLst>
                                </p:cTn>
                              </p:par>
                            </p:childTnLst>
                          </p:cTn>
                        </p:par>
                        <p:par>
                          <p:cTn id="22" fill="hold">
                            <p:stCondLst>
                              <p:cond delay="1000"/>
                            </p:stCondLst>
                            <p:childTnLst>
                              <p:par>
                                <p:cTn id="23" presetID="12" presetClass="entr" presetSubtype="1"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ppt_y</p:attrName>
                                        </p:attrNameLst>
                                      </p:cBhvr>
                                      <p:tavLst>
                                        <p:tav tm="0">
                                          <p:val>
                                            <p:strVal val="#ppt_y-#ppt_h*1.125000"/>
                                          </p:val>
                                        </p:tav>
                                        <p:tav tm="100000">
                                          <p:val>
                                            <p:strVal val="#ppt_y"/>
                                          </p:val>
                                        </p:tav>
                                      </p:tavLst>
                                    </p:anim>
                                    <p:animEffect transition="in" filter="wipe(down)">
                                      <p:cBhvr>
                                        <p:cTn id="26" dur="500"/>
                                        <p:tgtEl>
                                          <p:spTgt spid="11"/>
                                        </p:tgtEl>
                                      </p:cBhvr>
                                    </p:animEffect>
                                  </p:childTnLst>
                                </p:cTn>
                              </p:par>
                            </p:childTnLst>
                          </p:cTn>
                        </p:par>
                        <p:par>
                          <p:cTn id="27" fill="hold">
                            <p:stCondLst>
                              <p:cond delay="1500"/>
                            </p:stCondLst>
                            <p:childTnLst>
                              <p:par>
                                <p:cTn id="28" presetID="12" presetClass="entr" presetSubtype="1"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p:tgtEl>
                                          <p:spTgt spid="35"/>
                                        </p:tgtEl>
                                        <p:attrNameLst>
                                          <p:attrName>ppt_y</p:attrName>
                                        </p:attrNameLst>
                                      </p:cBhvr>
                                      <p:tavLst>
                                        <p:tav tm="0">
                                          <p:val>
                                            <p:strVal val="#ppt_y-#ppt_h*1.125000"/>
                                          </p:val>
                                        </p:tav>
                                        <p:tav tm="100000">
                                          <p:val>
                                            <p:strVal val="#ppt_y"/>
                                          </p:val>
                                        </p:tav>
                                      </p:tavLst>
                                    </p:anim>
                                    <p:animEffect transition="in" filter="wipe(down)">
                                      <p:cBhvr>
                                        <p:cTn id="31" dur="500"/>
                                        <p:tgtEl>
                                          <p:spTgt spid="35"/>
                                        </p:tgtEl>
                                      </p:cBhvr>
                                    </p:animEffect>
                                  </p:childTnLst>
                                </p:cTn>
                              </p:par>
                            </p:childTnLst>
                          </p:cTn>
                        </p:par>
                        <p:par>
                          <p:cTn id="32" fill="hold">
                            <p:stCondLst>
                              <p:cond delay="2000"/>
                            </p:stCondLst>
                            <p:childTnLst>
                              <p:par>
                                <p:cTn id="33" presetID="12" presetClass="entr" presetSubtype="1"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p:tgtEl>
                                          <p:spTgt spid="22"/>
                                        </p:tgtEl>
                                        <p:attrNameLst>
                                          <p:attrName>ppt_y</p:attrName>
                                        </p:attrNameLst>
                                      </p:cBhvr>
                                      <p:tavLst>
                                        <p:tav tm="0">
                                          <p:val>
                                            <p:strVal val="#ppt_y-#ppt_h*1.125000"/>
                                          </p:val>
                                        </p:tav>
                                        <p:tav tm="100000">
                                          <p:val>
                                            <p:strVal val="#ppt_y"/>
                                          </p:val>
                                        </p:tav>
                                      </p:tavLst>
                                    </p:anim>
                                    <p:animEffect transition="in" filter="wipe(down)">
                                      <p:cBhvr>
                                        <p:cTn id="36" dur="500"/>
                                        <p:tgtEl>
                                          <p:spTgt spid="22"/>
                                        </p:tgtEl>
                                      </p:cBhvr>
                                    </p:animEffect>
                                  </p:childTnLst>
                                </p:cTn>
                              </p:par>
                            </p:childTnLst>
                          </p:cTn>
                        </p:par>
                        <p:par>
                          <p:cTn id="37" fill="hold">
                            <p:stCondLst>
                              <p:cond delay="2500"/>
                            </p:stCondLst>
                            <p:childTnLst>
                              <p:par>
                                <p:cTn id="38" presetID="12" presetClass="entr" presetSubtype="1"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p:tgtEl>
                                          <p:spTgt spid="23"/>
                                        </p:tgtEl>
                                        <p:attrNameLst>
                                          <p:attrName>ppt_y</p:attrName>
                                        </p:attrNameLst>
                                      </p:cBhvr>
                                      <p:tavLst>
                                        <p:tav tm="0">
                                          <p:val>
                                            <p:strVal val="#ppt_y-#ppt_h*1.125000"/>
                                          </p:val>
                                        </p:tav>
                                        <p:tav tm="100000">
                                          <p:val>
                                            <p:strVal val="#ppt_y"/>
                                          </p:val>
                                        </p:tav>
                                      </p:tavLst>
                                    </p:anim>
                                    <p:animEffect transition="in" filter="wipe(down)">
                                      <p:cBhvr>
                                        <p:cTn id="41" dur="500"/>
                                        <p:tgtEl>
                                          <p:spTgt spid="23"/>
                                        </p:tgtEl>
                                      </p:cBhvr>
                                    </p:animEffect>
                                  </p:childTnLst>
                                </p:cTn>
                              </p:par>
                            </p:childTnLst>
                          </p:cTn>
                        </p:par>
                        <p:par>
                          <p:cTn id="42" fill="hold">
                            <p:stCondLst>
                              <p:cond delay="3000"/>
                            </p:stCondLst>
                            <p:childTnLst>
                              <p:par>
                                <p:cTn id="43" presetID="12" presetClass="entr" presetSubtype="1"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p:tgtEl>
                                          <p:spTgt spid="24"/>
                                        </p:tgtEl>
                                        <p:attrNameLst>
                                          <p:attrName>ppt_y</p:attrName>
                                        </p:attrNameLst>
                                      </p:cBhvr>
                                      <p:tavLst>
                                        <p:tav tm="0">
                                          <p:val>
                                            <p:strVal val="#ppt_y-#ppt_h*1.125000"/>
                                          </p:val>
                                        </p:tav>
                                        <p:tav tm="100000">
                                          <p:val>
                                            <p:strVal val="#ppt_y"/>
                                          </p:val>
                                        </p:tav>
                                      </p:tavLst>
                                    </p:anim>
                                    <p:animEffect transition="in" filter="wipe(down)">
                                      <p:cBhvr>
                                        <p:cTn id="46" dur="500"/>
                                        <p:tgtEl>
                                          <p:spTgt spid="24"/>
                                        </p:tgtEl>
                                      </p:cBhvr>
                                    </p:animEffect>
                                  </p:childTnLst>
                                </p:cTn>
                              </p:par>
                            </p:childTnLst>
                          </p:cTn>
                        </p:par>
                        <p:par>
                          <p:cTn id="47" fill="hold">
                            <p:stCondLst>
                              <p:cond delay="3500"/>
                            </p:stCondLst>
                            <p:childTnLst>
                              <p:par>
                                <p:cTn id="48" presetID="12" presetClass="entr" presetSubtype="1"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p:tgtEl>
                                          <p:spTgt spid="26"/>
                                        </p:tgtEl>
                                        <p:attrNameLst>
                                          <p:attrName>ppt_y</p:attrName>
                                        </p:attrNameLst>
                                      </p:cBhvr>
                                      <p:tavLst>
                                        <p:tav tm="0">
                                          <p:val>
                                            <p:strVal val="#ppt_y-#ppt_h*1.125000"/>
                                          </p:val>
                                        </p:tav>
                                        <p:tav tm="100000">
                                          <p:val>
                                            <p:strVal val="#ppt_y"/>
                                          </p:val>
                                        </p:tav>
                                      </p:tavLst>
                                    </p:anim>
                                    <p:animEffect transition="in" filter="wipe(down)">
                                      <p:cBhvr>
                                        <p:cTn id="51" dur="500"/>
                                        <p:tgtEl>
                                          <p:spTgt spid="26"/>
                                        </p:tgtEl>
                                      </p:cBhvr>
                                    </p:animEffect>
                                  </p:childTnLst>
                                </p:cTn>
                              </p:par>
                            </p:childTnLst>
                          </p:cTn>
                        </p:par>
                        <p:par>
                          <p:cTn id="52" fill="hold">
                            <p:stCondLst>
                              <p:cond delay="4000"/>
                            </p:stCondLst>
                            <p:childTnLst>
                              <p:par>
                                <p:cTn id="53" presetID="12" presetClass="entr" presetSubtype="1"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p:tgtEl>
                                          <p:spTgt spid="27"/>
                                        </p:tgtEl>
                                        <p:attrNameLst>
                                          <p:attrName>ppt_y</p:attrName>
                                        </p:attrNameLst>
                                      </p:cBhvr>
                                      <p:tavLst>
                                        <p:tav tm="0">
                                          <p:val>
                                            <p:strVal val="#ppt_y-#ppt_h*1.125000"/>
                                          </p:val>
                                        </p:tav>
                                        <p:tav tm="100000">
                                          <p:val>
                                            <p:strVal val="#ppt_y"/>
                                          </p:val>
                                        </p:tav>
                                      </p:tavLst>
                                    </p:anim>
                                    <p:animEffect transition="in" filter="wipe(down)">
                                      <p:cBhvr>
                                        <p:cTn id="56" dur="500"/>
                                        <p:tgtEl>
                                          <p:spTgt spid="27"/>
                                        </p:tgtEl>
                                      </p:cBhvr>
                                    </p:animEffect>
                                  </p:childTnLst>
                                </p:cTn>
                              </p:par>
                            </p:childTnLst>
                          </p:cTn>
                        </p:par>
                        <p:par>
                          <p:cTn id="57" fill="hold">
                            <p:stCondLst>
                              <p:cond delay="4500"/>
                            </p:stCondLst>
                            <p:childTnLst>
                              <p:par>
                                <p:cTn id="58" presetID="12" presetClass="entr" presetSubtype="1"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ppt_y</p:attrName>
                                        </p:attrNameLst>
                                      </p:cBhvr>
                                      <p:tavLst>
                                        <p:tav tm="0">
                                          <p:val>
                                            <p:strVal val="#ppt_y-#ppt_h*1.125000"/>
                                          </p:val>
                                        </p:tav>
                                        <p:tav tm="100000">
                                          <p:val>
                                            <p:strVal val="#ppt_y"/>
                                          </p:val>
                                        </p:tav>
                                      </p:tavLst>
                                    </p:anim>
                                    <p:animEffect transition="in" filter="wipe(down)">
                                      <p:cBhvr>
                                        <p:cTn id="61" dur="500"/>
                                        <p:tgtEl>
                                          <p:spTgt spid="28"/>
                                        </p:tgtEl>
                                      </p:cBhvr>
                                    </p:animEffect>
                                  </p:childTnLst>
                                </p:cTn>
                              </p:par>
                            </p:childTnLst>
                          </p:cTn>
                        </p:par>
                        <p:par>
                          <p:cTn id="62" fill="hold">
                            <p:stCondLst>
                              <p:cond delay="5000"/>
                            </p:stCondLst>
                            <p:childTnLst>
                              <p:par>
                                <p:cTn id="63" presetID="12" presetClass="entr" presetSubtype="1"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p:tgtEl>
                                          <p:spTgt spid="30"/>
                                        </p:tgtEl>
                                        <p:attrNameLst>
                                          <p:attrName>ppt_y</p:attrName>
                                        </p:attrNameLst>
                                      </p:cBhvr>
                                      <p:tavLst>
                                        <p:tav tm="0">
                                          <p:val>
                                            <p:strVal val="#ppt_y-#ppt_h*1.125000"/>
                                          </p:val>
                                        </p:tav>
                                        <p:tav tm="100000">
                                          <p:val>
                                            <p:strVal val="#ppt_y"/>
                                          </p:val>
                                        </p:tav>
                                      </p:tavLst>
                                    </p:anim>
                                    <p:animEffect transition="in" filter="wipe(down)">
                                      <p:cBhvr>
                                        <p:cTn id="66" dur="500"/>
                                        <p:tgtEl>
                                          <p:spTgt spid="30"/>
                                        </p:tgtEl>
                                      </p:cBhvr>
                                    </p:animEffect>
                                  </p:childTnLst>
                                </p:cTn>
                              </p:par>
                            </p:childTnLst>
                          </p:cTn>
                        </p:par>
                        <p:par>
                          <p:cTn id="67" fill="hold">
                            <p:stCondLst>
                              <p:cond delay="5500"/>
                            </p:stCondLst>
                            <p:childTnLst>
                              <p:par>
                                <p:cTn id="68" presetID="12" presetClass="entr" presetSubtype="1"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p:tgtEl>
                                          <p:spTgt spid="32"/>
                                        </p:tgtEl>
                                        <p:attrNameLst>
                                          <p:attrName>ppt_y</p:attrName>
                                        </p:attrNameLst>
                                      </p:cBhvr>
                                      <p:tavLst>
                                        <p:tav tm="0">
                                          <p:val>
                                            <p:strVal val="#ppt_y-#ppt_h*1.125000"/>
                                          </p:val>
                                        </p:tav>
                                        <p:tav tm="100000">
                                          <p:val>
                                            <p:strVal val="#ppt_y"/>
                                          </p:val>
                                        </p:tav>
                                      </p:tavLst>
                                    </p:anim>
                                    <p:animEffect transition="in" filter="wipe(down)">
                                      <p:cBhvr>
                                        <p:cTn id="71" dur="500"/>
                                        <p:tgtEl>
                                          <p:spTgt spid="32"/>
                                        </p:tgtEl>
                                      </p:cBhvr>
                                    </p:animEffect>
                                  </p:childTnLst>
                                </p:cTn>
                              </p:par>
                            </p:childTnLst>
                          </p:cTn>
                        </p:par>
                        <p:par>
                          <p:cTn id="72" fill="hold">
                            <p:stCondLst>
                              <p:cond delay="6000"/>
                            </p:stCondLst>
                            <p:childTnLst>
                              <p:par>
                                <p:cTn id="73" presetID="12" presetClass="entr" presetSubtype="1"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500"/>
                                        <p:tgtEl>
                                          <p:spTgt spid="33"/>
                                        </p:tgtEl>
                                        <p:attrNameLst>
                                          <p:attrName>ppt_y</p:attrName>
                                        </p:attrNameLst>
                                      </p:cBhvr>
                                      <p:tavLst>
                                        <p:tav tm="0">
                                          <p:val>
                                            <p:strVal val="#ppt_y-#ppt_h*1.125000"/>
                                          </p:val>
                                        </p:tav>
                                        <p:tav tm="100000">
                                          <p:val>
                                            <p:strVal val="#ppt_y"/>
                                          </p:val>
                                        </p:tav>
                                      </p:tavLst>
                                    </p:anim>
                                    <p:animEffect transition="in" filter="wipe(down)">
                                      <p:cBhvr>
                                        <p:cTn id="76" dur="500"/>
                                        <p:tgtEl>
                                          <p:spTgt spid="33"/>
                                        </p:tgtEl>
                                      </p:cBhvr>
                                    </p:animEffect>
                                  </p:childTnLst>
                                </p:cTn>
                              </p:par>
                            </p:childTnLst>
                          </p:cTn>
                        </p:par>
                        <p:par>
                          <p:cTn id="77" fill="hold">
                            <p:stCondLst>
                              <p:cond delay="6500"/>
                            </p:stCondLst>
                            <p:childTnLst>
                              <p:par>
                                <p:cTn id="78" presetID="12" presetClass="entr" presetSubtype="1"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additive="base">
                                        <p:cTn id="80" dur="500"/>
                                        <p:tgtEl>
                                          <p:spTgt spid="34"/>
                                        </p:tgtEl>
                                        <p:attrNameLst>
                                          <p:attrName>ppt_y</p:attrName>
                                        </p:attrNameLst>
                                      </p:cBhvr>
                                      <p:tavLst>
                                        <p:tav tm="0">
                                          <p:val>
                                            <p:strVal val="#ppt_y-#ppt_h*1.125000"/>
                                          </p:val>
                                        </p:tav>
                                        <p:tav tm="100000">
                                          <p:val>
                                            <p:strVal val="#ppt_y"/>
                                          </p:val>
                                        </p:tav>
                                      </p:tavLst>
                                    </p:anim>
                                    <p:animEffect transition="in" filter="wipe(down)">
                                      <p:cBhvr>
                                        <p:cTn id="8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1" grpId="0" animBg="1"/>
      <p:bldP spid="22" grpId="0"/>
      <p:bldP spid="23" grpId="0"/>
      <p:bldP spid="24" grpId="0"/>
      <p:bldP spid="26" grpId="0"/>
      <p:bldP spid="27" grpId="0"/>
      <p:bldP spid="35" grpId="0" animBg="1"/>
      <p:bldP spid="28" grpId="0"/>
      <p:bldP spid="30" grpId="0"/>
      <p:bldP spid="32" grpId="0"/>
      <p:bldP spid="33"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4372071" cy="592835"/>
            <a:chOff x="2314478" y="3096015"/>
            <a:chExt cx="6597319"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49" y="3116457"/>
              <a:ext cx="5616148"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cs typeface="+mn-ea"/>
                  <a:sym typeface="+mn-lt"/>
                </a:rPr>
                <a:t>处理投诉的方法及注意事项</a:t>
              </a:r>
            </a:p>
          </p:txBody>
        </p:sp>
      </p:grpSp>
      <p:sp>
        <p:nvSpPr>
          <p:cNvPr id="11" name="矩形 10"/>
          <p:cNvSpPr/>
          <p:nvPr/>
        </p:nvSpPr>
        <p:spPr>
          <a:xfrm>
            <a:off x="580571" y="1802853"/>
            <a:ext cx="5448754" cy="3988547"/>
          </a:xfrm>
          <a:prstGeom prst="rect">
            <a:avLst/>
          </a:prstGeom>
          <a:solidFill>
            <a:schemeClr val="bg1"/>
          </a:solidFill>
          <a:ln>
            <a:solidFill>
              <a:srgbClr val="4E664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2" name="矩形 21"/>
          <p:cNvSpPr/>
          <p:nvPr/>
        </p:nvSpPr>
        <p:spPr>
          <a:xfrm>
            <a:off x="796241" y="2158216"/>
            <a:ext cx="4761839" cy="4654608"/>
          </a:xfrm>
          <a:prstGeom prst="rect">
            <a:avLst/>
          </a:prstGeom>
        </p:spPr>
        <p:txBody>
          <a:bodyPr wrap="square">
            <a:spAutoFit/>
          </a:bodyPr>
          <a:lstStyle/>
          <a:p>
            <a:pPr>
              <a:lnSpc>
                <a:spcPct val="150000"/>
              </a:lnSpc>
            </a:pPr>
            <a:r>
              <a:rPr lang="en-US" altLang="zh-CN" sz="2000" dirty="0">
                <a:solidFill>
                  <a:srgbClr val="4D6548"/>
                </a:solidFill>
                <a:cs typeface="+mn-ea"/>
                <a:sym typeface="+mn-lt"/>
              </a:rPr>
              <a:t>1</a:t>
            </a:r>
            <a:r>
              <a:rPr lang="zh-CN" altLang="en-US" sz="2000" dirty="0">
                <a:solidFill>
                  <a:srgbClr val="4D6548"/>
                </a:solidFill>
                <a:cs typeface="+mn-ea"/>
                <a:sym typeface="+mn-lt"/>
              </a:rPr>
              <a:t>．耐心倾听，不与争辩。</a:t>
            </a:r>
            <a:br>
              <a:rPr lang="zh-CN" altLang="en-US" sz="2000" dirty="0">
                <a:solidFill>
                  <a:srgbClr val="4D6548"/>
                </a:solidFill>
                <a:cs typeface="+mn-ea"/>
                <a:sym typeface="+mn-lt"/>
              </a:rPr>
            </a:br>
            <a:r>
              <a:rPr lang="en-US" altLang="zh-CN" sz="2000" dirty="0">
                <a:solidFill>
                  <a:srgbClr val="4D6548"/>
                </a:solidFill>
                <a:cs typeface="+mn-ea"/>
                <a:sym typeface="+mn-lt"/>
              </a:rPr>
              <a:t>2</a:t>
            </a:r>
            <a:r>
              <a:rPr lang="zh-CN" altLang="en-US" sz="2000" dirty="0">
                <a:solidFill>
                  <a:srgbClr val="4D6548"/>
                </a:solidFill>
                <a:cs typeface="+mn-ea"/>
                <a:sym typeface="+mn-lt"/>
              </a:rPr>
              <a:t>．详细记录投诉内容。</a:t>
            </a:r>
            <a:br>
              <a:rPr lang="zh-CN" altLang="en-US" sz="2000" dirty="0">
                <a:solidFill>
                  <a:srgbClr val="4D6548"/>
                </a:solidFill>
                <a:cs typeface="+mn-ea"/>
                <a:sym typeface="+mn-lt"/>
              </a:rPr>
            </a:br>
            <a:r>
              <a:rPr lang="en-US" altLang="zh-CN" sz="2000" dirty="0">
                <a:solidFill>
                  <a:srgbClr val="4D6548"/>
                </a:solidFill>
                <a:cs typeface="+mn-ea"/>
                <a:sym typeface="+mn-lt"/>
              </a:rPr>
              <a:t>3</a:t>
            </a:r>
            <a:r>
              <a:rPr lang="zh-CN" altLang="en-US" sz="2000" dirty="0">
                <a:solidFill>
                  <a:srgbClr val="4D6548"/>
                </a:solidFill>
                <a:cs typeface="+mn-ea"/>
                <a:sym typeface="+mn-lt"/>
              </a:rPr>
              <a:t>．确认投诉内容，表示同情并加强交流与沟通。</a:t>
            </a:r>
            <a:br>
              <a:rPr lang="zh-CN" altLang="en-US" sz="2000" dirty="0">
                <a:solidFill>
                  <a:srgbClr val="4D6548"/>
                </a:solidFill>
                <a:cs typeface="+mn-ea"/>
                <a:sym typeface="+mn-lt"/>
              </a:rPr>
            </a:br>
            <a:r>
              <a:rPr lang="en-US" altLang="zh-CN" sz="2000" dirty="0">
                <a:solidFill>
                  <a:srgbClr val="4D6548"/>
                </a:solidFill>
                <a:cs typeface="+mn-ea"/>
                <a:sym typeface="+mn-lt"/>
              </a:rPr>
              <a:t>4</a:t>
            </a:r>
            <a:r>
              <a:rPr lang="zh-CN" altLang="en-US" sz="2000" dirty="0">
                <a:solidFill>
                  <a:srgbClr val="4D6548"/>
                </a:solidFill>
                <a:cs typeface="+mn-ea"/>
                <a:sym typeface="+mn-lt"/>
              </a:rPr>
              <a:t>．判定投诉性质（有效与无效）。</a:t>
            </a:r>
            <a:br>
              <a:rPr lang="zh-CN" altLang="en-US" sz="2000" dirty="0">
                <a:solidFill>
                  <a:srgbClr val="4D6548"/>
                </a:solidFill>
                <a:cs typeface="+mn-ea"/>
                <a:sym typeface="+mn-lt"/>
              </a:rPr>
            </a:br>
            <a:r>
              <a:rPr lang="en-US" altLang="zh-CN" sz="2000" dirty="0">
                <a:solidFill>
                  <a:srgbClr val="4D6548"/>
                </a:solidFill>
                <a:cs typeface="+mn-ea"/>
                <a:sym typeface="+mn-lt"/>
              </a:rPr>
              <a:t>5</a:t>
            </a:r>
            <a:r>
              <a:rPr lang="zh-CN" altLang="en-US" sz="2000" dirty="0">
                <a:solidFill>
                  <a:srgbClr val="4D6548"/>
                </a:solidFill>
                <a:cs typeface="+mn-ea"/>
                <a:sym typeface="+mn-lt"/>
              </a:rPr>
              <a:t>．立即行动，采取措施，尽快跟进处理。</a:t>
            </a:r>
            <a:br>
              <a:rPr lang="zh-CN" altLang="en-US" sz="2000" dirty="0">
                <a:solidFill>
                  <a:srgbClr val="4D6548"/>
                </a:solidFill>
                <a:cs typeface="+mn-ea"/>
                <a:sym typeface="+mn-lt"/>
              </a:rPr>
            </a:br>
            <a:r>
              <a:rPr lang="en-US" altLang="zh-CN" sz="2000" dirty="0">
                <a:solidFill>
                  <a:srgbClr val="4D6548"/>
                </a:solidFill>
                <a:cs typeface="+mn-ea"/>
                <a:sym typeface="+mn-lt"/>
              </a:rPr>
              <a:t>6</a:t>
            </a:r>
            <a:r>
              <a:rPr lang="zh-CN" altLang="en-US" sz="2000" dirty="0">
                <a:solidFill>
                  <a:srgbClr val="4D6548"/>
                </a:solidFill>
                <a:cs typeface="+mn-ea"/>
                <a:sym typeface="+mn-lt"/>
              </a:rPr>
              <a:t>．回复处理结果。</a:t>
            </a:r>
            <a:br>
              <a:rPr lang="zh-CN" altLang="en-US" sz="2000" dirty="0">
                <a:solidFill>
                  <a:srgbClr val="4D6548"/>
                </a:solidFill>
                <a:cs typeface="+mn-ea"/>
                <a:sym typeface="+mn-lt"/>
              </a:rPr>
            </a:br>
            <a:r>
              <a:rPr lang="en-US" altLang="zh-CN" sz="2000" dirty="0">
                <a:solidFill>
                  <a:srgbClr val="4D6548"/>
                </a:solidFill>
                <a:cs typeface="+mn-ea"/>
                <a:sym typeface="+mn-lt"/>
              </a:rPr>
              <a:t>7</a:t>
            </a:r>
            <a:r>
              <a:rPr lang="zh-CN" altLang="en-US" sz="2000" dirty="0">
                <a:solidFill>
                  <a:srgbClr val="4D6548"/>
                </a:solidFill>
                <a:cs typeface="+mn-ea"/>
                <a:sym typeface="+mn-lt"/>
              </a:rPr>
              <a:t>．回访，感谢业户意见及建议，进行统计并建立档案。</a:t>
            </a:r>
          </a:p>
        </p:txBody>
      </p:sp>
      <p:sp>
        <p:nvSpPr>
          <p:cNvPr id="42" name="矩形: 圆角 41"/>
          <p:cNvSpPr/>
          <p:nvPr/>
        </p:nvSpPr>
        <p:spPr>
          <a:xfrm>
            <a:off x="6438900" y="1856003"/>
            <a:ext cx="5114925" cy="3944721"/>
          </a:xfrm>
          <a:prstGeom prst="roundRect">
            <a:avLst>
              <a:gd name="adj" fmla="val 6411"/>
            </a:avLst>
          </a:prstGeom>
          <a:blipFill dpi="0" rotWithShape="1">
            <a:blip r:embed="rId4" cstate="email"/>
            <a:srcRect/>
            <a:stretch>
              <a:fillRect/>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down)">
                                      <p:cBhvr>
                                        <p:cTn id="20" dur="500"/>
                                        <p:tgtEl>
                                          <p:spTgt spid="42"/>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down)">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1" grpId="0" animBg="1"/>
      <p:bldP spid="22" grpId="0"/>
      <p:bldP spid="4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4372071" cy="592835"/>
            <a:chOff x="2314478" y="3096015"/>
            <a:chExt cx="6597319"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49" y="3116457"/>
              <a:ext cx="5616148"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a:cs typeface="+mn-ea"/>
                  <a:sym typeface="+mn-lt"/>
                </a:rPr>
                <a:t>处理投诉的注意事项</a:t>
              </a:r>
            </a:p>
          </p:txBody>
        </p:sp>
      </p:grpSp>
      <p:sp>
        <p:nvSpPr>
          <p:cNvPr id="11" name="矩形 10"/>
          <p:cNvSpPr/>
          <p:nvPr/>
        </p:nvSpPr>
        <p:spPr>
          <a:xfrm>
            <a:off x="580571" y="1856004"/>
            <a:ext cx="4062867" cy="3988547"/>
          </a:xfrm>
          <a:prstGeom prst="rect">
            <a:avLst/>
          </a:prstGeom>
          <a:solidFill>
            <a:schemeClr val="bg1"/>
          </a:solidFill>
          <a:ln>
            <a:solidFill>
              <a:srgbClr val="4E664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2" name="矩形 21"/>
          <p:cNvSpPr/>
          <p:nvPr/>
        </p:nvSpPr>
        <p:spPr>
          <a:xfrm>
            <a:off x="796242" y="1980535"/>
            <a:ext cx="3775422" cy="3731278"/>
          </a:xfrm>
          <a:prstGeom prst="rect">
            <a:avLst/>
          </a:prstGeom>
        </p:spPr>
        <p:txBody>
          <a:bodyPr wrap="square">
            <a:spAutoFit/>
          </a:bodyPr>
          <a:lstStyle/>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1</a:t>
            </a:r>
            <a:r>
              <a:rPr lang="zh-CN" altLang="en-US" sz="2000" dirty="0">
                <a:solidFill>
                  <a:srgbClr val="4D6548"/>
                </a:solidFill>
                <a:cs typeface="+mn-ea"/>
                <a:sym typeface="+mn-lt"/>
              </a:rPr>
              <a:t>）耐心 </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2</a:t>
            </a:r>
            <a:r>
              <a:rPr lang="zh-CN" altLang="en-US" sz="2000" dirty="0">
                <a:solidFill>
                  <a:srgbClr val="4D6548"/>
                </a:solidFill>
                <a:cs typeface="+mn-ea"/>
                <a:sym typeface="+mn-lt"/>
              </a:rPr>
              <a:t>）细心 </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3</a:t>
            </a:r>
            <a:r>
              <a:rPr lang="zh-CN" altLang="en-US" sz="2000" dirty="0">
                <a:solidFill>
                  <a:srgbClr val="4D6548"/>
                </a:solidFill>
                <a:cs typeface="+mn-ea"/>
                <a:sym typeface="+mn-lt"/>
              </a:rPr>
              <a:t>）先听后讲 </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4</a:t>
            </a:r>
            <a:r>
              <a:rPr lang="zh-CN" altLang="en-US" sz="2000" dirty="0">
                <a:solidFill>
                  <a:srgbClr val="4D6548"/>
                </a:solidFill>
                <a:cs typeface="+mn-ea"/>
                <a:sym typeface="+mn-lt"/>
              </a:rPr>
              <a:t>）讲话语调要注意 </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5</a:t>
            </a:r>
            <a:r>
              <a:rPr lang="zh-CN" altLang="en-US" sz="2000" dirty="0">
                <a:solidFill>
                  <a:srgbClr val="4D6548"/>
                </a:solidFill>
                <a:cs typeface="+mn-ea"/>
                <a:sym typeface="+mn-lt"/>
              </a:rPr>
              <a:t>）不要和业主在细枝末节上喋喋不休 </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6</a:t>
            </a:r>
            <a:r>
              <a:rPr lang="zh-CN" altLang="en-US" sz="2000" dirty="0">
                <a:solidFill>
                  <a:srgbClr val="4D6548"/>
                </a:solidFill>
                <a:cs typeface="+mn-ea"/>
                <a:sym typeface="+mn-lt"/>
              </a:rPr>
              <a:t>）目光要坚定 </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7</a:t>
            </a:r>
            <a:r>
              <a:rPr lang="zh-CN" altLang="en-US" sz="2000" dirty="0">
                <a:solidFill>
                  <a:srgbClr val="4D6548"/>
                </a:solidFill>
                <a:cs typeface="+mn-ea"/>
                <a:sym typeface="+mn-lt"/>
              </a:rPr>
              <a:t>）迂回战术</a:t>
            </a:r>
          </a:p>
        </p:txBody>
      </p:sp>
      <p:sp>
        <p:nvSpPr>
          <p:cNvPr id="16" name="矩形 15"/>
          <p:cNvSpPr/>
          <p:nvPr/>
        </p:nvSpPr>
        <p:spPr>
          <a:xfrm>
            <a:off x="4838246" y="1856004"/>
            <a:ext cx="2991305" cy="3988547"/>
          </a:xfrm>
          <a:prstGeom prst="rect">
            <a:avLst/>
          </a:prstGeom>
          <a:solidFill>
            <a:schemeClr val="bg1"/>
          </a:solidFill>
          <a:ln>
            <a:solidFill>
              <a:srgbClr val="4E6649"/>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7" name="矩形 16"/>
          <p:cNvSpPr/>
          <p:nvPr/>
        </p:nvSpPr>
        <p:spPr>
          <a:xfrm>
            <a:off x="5053916" y="1980535"/>
            <a:ext cx="2614196" cy="4654608"/>
          </a:xfrm>
          <a:prstGeom prst="rect">
            <a:avLst/>
          </a:prstGeom>
        </p:spPr>
        <p:txBody>
          <a:bodyPr wrap="square">
            <a:spAutoFit/>
          </a:bodyPr>
          <a:lstStyle/>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8</a:t>
            </a:r>
            <a:r>
              <a:rPr lang="zh-CN" altLang="en-US" sz="2000" dirty="0">
                <a:solidFill>
                  <a:srgbClr val="4D6548"/>
                </a:solidFill>
                <a:cs typeface="+mn-ea"/>
                <a:sym typeface="+mn-lt"/>
              </a:rPr>
              <a:t>）寻找客户喜欢谈的话题 </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9</a:t>
            </a:r>
            <a:r>
              <a:rPr lang="zh-CN" altLang="en-US" sz="2000" dirty="0">
                <a:solidFill>
                  <a:srgbClr val="4D6548"/>
                </a:solidFill>
                <a:cs typeface="+mn-ea"/>
                <a:sym typeface="+mn-lt"/>
              </a:rPr>
              <a:t>）合理让步 </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10</a:t>
            </a:r>
            <a:r>
              <a:rPr lang="zh-CN" altLang="en-US" sz="2000" dirty="0">
                <a:solidFill>
                  <a:srgbClr val="4D6548"/>
                </a:solidFill>
                <a:cs typeface="+mn-ea"/>
                <a:sym typeface="+mn-lt"/>
              </a:rPr>
              <a:t>）不要随意作出承诺 </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11</a:t>
            </a:r>
            <a:r>
              <a:rPr lang="zh-CN" altLang="en-US" sz="2000" dirty="0">
                <a:solidFill>
                  <a:srgbClr val="4D6548"/>
                </a:solidFill>
                <a:cs typeface="+mn-ea"/>
                <a:sym typeface="+mn-lt"/>
              </a:rPr>
              <a:t>）不轻信客户，重复投诉问题，表示同情并加强交流通。</a:t>
            </a:r>
          </a:p>
          <a:p>
            <a:pPr>
              <a:lnSpc>
                <a:spcPct val="150000"/>
              </a:lnSpc>
            </a:pPr>
            <a:r>
              <a:rPr lang="zh-CN" altLang="en-US" sz="2000" dirty="0">
                <a:solidFill>
                  <a:srgbClr val="4D6548"/>
                </a:solidFill>
                <a:cs typeface="+mn-ea"/>
                <a:sym typeface="+mn-lt"/>
              </a:rPr>
              <a:t>（</a:t>
            </a:r>
            <a:r>
              <a:rPr lang="en-US" altLang="zh-CN" sz="2000" dirty="0">
                <a:solidFill>
                  <a:srgbClr val="4D6548"/>
                </a:solidFill>
                <a:cs typeface="+mn-ea"/>
                <a:sym typeface="+mn-lt"/>
              </a:rPr>
              <a:t>12</a:t>
            </a:r>
            <a:r>
              <a:rPr lang="zh-CN" altLang="en-US" sz="2000" dirty="0">
                <a:solidFill>
                  <a:srgbClr val="4D6548"/>
                </a:solidFill>
                <a:cs typeface="+mn-ea"/>
                <a:sym typeface="+mn-lt"/>
              </a:rPr>
              <a:t>）相信领导和公司 </a:t>
            </a:r>
          </a:p>
        </p:txBody>
      </p:sp>
      <p:sp>
        <p:nvSpPr>
          <p:cNvPr id="10" name="矩形: 圆角 9"/>
          <p:cNvSpPr/>
          <p:nvPr/>
        </p:nvSpPr>
        <p:spPr>
          <a:xfrm>
            <a:off x="8115301" y="1856004"/>
            <a:ext cx="3400424" cy="2087346"/>
          </a:xfrm>
          <a:prstGeom prst="roundRect">
            <a:avLst>
              <a:gd name="adj" fmla="val 6411"/>
            </a:avLst>
          </a:prstGeom>
          <a:blipFill dpi="0" rotWithShape="1">
            <a:blip r:embed="rId4" cstate="email"/>
            <a:srcRect/>
            <a:stretch>
              <a:fillRect/>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9" name="矩形: 圆角 18"/>
          <p:cNvSpPr/>
          <p:nvPr/>
        </p:nvSpPr>
        <p:spPr>
          <a:xfrm>
            <a:off x="8115301" y="4100513"/>
            <a:ext cx="3400424" cy="1744038"/>
          </a:xfrm>
          <a:prstGeom prst="roundRect">
            <a:avLst>
              <a:gd name="adj" fmla="val 6411"/>
            </a:avLst>
          </a:prstGeom>
          <a:blipFill dpi="0" rotWithShape="1">
            <a:blip r:embed="rId5" cstate="email"/>
            <a:srcRect/>
            <a:stretch>
              <a:fillRect/>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randombar(horizontal)">
                                      <p:cBhvr>
                                        <p:cTn id="24" dur="500"/>
                                        <p:tgtEl>
                                          <p:spTgt spid="11"/>
                                        </p:tgtEl>
                                      </p:cBhvr>
                                    </p:animEffect>
                                  </p:childTnLst>
                                </p:cTn>
                              </p:par>
                            </p:childTnLst>
                          </p:cTn>
                        </p:par>
                        <p:par>
                          <p:cTn id="25" fill="hold">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randombar(horizontal)">
                                      <p:cBhvr>
                                        <p:cTn id="28" dur="500"/>
                                        <p:tgtEl>
                                          <p:spTgt spid="16"/>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randombar(horizontal)">
                                      <p:cBhvr>
                                        <p:cTn id="32" dur="500"/>
                                        <p:tgtEl>
                                          <p:spTgt spid="22"/>
                                        </p:tgtEl>
                                      </p:cBhvr>
                                    </p:animEffect>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randombar(horizontal)">
                                      <p:cBhvr>
                                        <p:cTn id="36" dur="500"/>
                                        <p:tgtEl>
                                          <p:spTgt spid="17"/>
                                        </p:tgtEl>
                                      </p:cBhvr>
                                    </p:animEffect>
                                  </p:childTnLst>
                                </p:cTn>
                              </p:par>
                            </p:childTnLst>
                          </p:cTn>
                        </p:par>
                        <p:par>
                          <p:cTn id="37" fill="hold">
                            <p:stCondLst>
                              <p:cond delay="3000"/>
                            </p:stCondLst>
                            <p:childTnLst>
                              <p:par>
                                <p:cTn id="38" presetID="14" presetClass="entr" presetSubtype="1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randombar(horizontal)">
                                      <p:cBhvr>
                                        <p:cTn id="4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1" grpId="0" animBg="1"/>
      <p:bldP spid="22" grpId="0"/>
      <p:bldP spid="16" grpId="0" animBg="1"/>
      <p:bldP spid="17" grpId="0"/>
      <p:bldP spid="10"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16" name="图片 15"/>
          <p:cNvPicPr>
            <a:picLocks noChangeAspect="1"/>
          </p:cNvPicPr>
          <p:nvPr/>
        </p:nvPicPr>
        <p:blipFill>
          <a:blip r:embed="rId3" cstate="email">
            <a:extLst>
              <a:ext uri="{BEBA8EAE-BF5A-486C-A8C5-ECC9F3942E4B}">
                <a14:imgProps xmlns:a14="http://schemas.microsoft.com/office/drawing/2010/main">
                  <a14:imgLayer>
                    <a14:imgEffect>
                      <a14:colorTemperature colorTemp="5900"/>
                    </a14:imgEffect>
                  </a14:imgLayer>
                </a14:imgProps>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7" name="文本框 16"/>
          <p:cNvSpPr txBox="1"/>
          <p:nvPr/>
        </p:nvSpPr>
        <p:spPr>
          <a:xfrm>
            <a:off x="2714171" y="2494219"/>
            <a:ext cx="6763658" cy="1569660"/>
          </a:xfrm>
          <a:prstGeom prst="rect">
            <a:avLst/>
          </a:prstGeom>
          <a:noFill/>
        </p:spPr>
        <p:txBody>
          <a:bodyPr wrap="square" rtlCol="0">
            <a:spAutoFit/>
          </a:bodyPr>
          <a:lstStyle/>
          <a:p>
            <a:pPr algn="dist"/>
            <a:r>
              <a:rPr lang="zh-CN" altLang="en-US" sz="9600" dirty="0">
                <a:solidFill>
                  <a:srgbClr val="4E6649"/>
                </a:solidFill>
                <a:cs typeface="+mn-ea"/>
                <a:sym typeface="+mn-lt"/>
              </a:rPr>
              <a:t>谢谢欣赏</a:t>
            </a:r>
          </a:p>
        </p:txBody>
      </p:sp>
      <p:sp>
        <p:nvSpPr>
          <p:cNvPr id="18" name="文本框 17"/>
          <p:cNvSpPr txBox="1"/>
          <p:nvPr/>
        </p:nvSpPr>
        <p:spPr>
          <a:xfrm>
            <a:off x="4136571" y="4095750"/>
            <a:ext cx="3918858" cy="461665"/>
          </a:xfrm>
          <a:prstGeom prst="rect">
            <a:avLst/>
          </a:prstGeom>
          <a:noFill/>
        </p:spPr>
        <p:txBody>
          <a:bodyPr wrap="square" rtlCol="0">
            <a:spAutoFit/>
          </a:bodyPr>
          <a:lstStyle/>
          <a:p>
            <a:pPr algn="dist"/>
            <a:r>
              <a:rPr lang="en-US" altLang="zh-CN" sz="2400" dirty="0">
                <a:solidFill>
                  <a:srgbClr val="4D6548"/>
                </a:solidFill>
                <a:cs typeface="+mn-ea"/>
                <a:sym typeface="+mn-lt"/>
              </a:rPr>
              <a:t>Thank you !</a:t>
            </a:r>
            <a:endParaRPr lang="zh-CN" altLang="en-US" sz="2400" dirty="0">
              <a:solidFill>
                <a:srgbClr val="4D6548"/>
              </a:solidFill>
              <a:cs typeface="+mn-ea"/>
              <a:sym typeface="+mn-lt"/>
            </a:endParaRPr>
          </a:p>
        </p:txBody>
      </p:sp>
      <p:sp>
        <p:nvSpPr>
          <p:cNvPr id="25" name="矩形: 圆角 24"/>
          <p:cNvSpPr/>
          <p:nvPr/>
        </p:nvSpPr>
        <p:spPr>
          <a:xfrm>
            <a:off x="5210628" y="1925320"/>
            <a:ext cx="1770744" cy="537028"/>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pc="300" dirty="0">
                <a:cs typeface="+mn-ea"/>
                <a:sym typeface="+mn-lt"/>
              </a:rPr>
              <a:t>LOGO</a:t>
            </a:r>
            <a:endParaRPr lang="zh-CN" altLang="en-US" sz="2400" spc="300" dirty="0">
              <a:cs typeface="+mn-ea"/>
              <a:sym typeface="+mn-lt"/>
            </a:endParaRPr>
          </a:p>
        </p:txBody>
      </p:sp>
      <p:sp>
        <p:nvSpPr>
          <p:cNvPr id="29" name="iconfont-1161-877265"/>
          <p:cNvSpPr>
            <a:spLocks noChangeAspect="1"/>
          </p:cNvSpPr>
          <p:nvPr/>
        </p:nvSpPr>
        <p:spPr bwMode="auto">
          <a:xfrm>
            <a:off x="11393714" y="264844"/>
            <a:ext cx="435587" cy="481231"/>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30" name="文本框 29"/>
          <p:cNvSpPr txBox="1"/>
          <p:nvPr/>
        </p:nvSpPr>
        <p:spPr>
          <a:xfrm>
            <a:off x="8458200" y="320793"/>
            <a:ext cx="2768600" cy="369332"/>
          </a:xfrm>
          <a:prstGeom prst="rect">
            <a:avLst/>
          </a:prstGeom>
          <a:noFill/>
        </p:spPr>
        <p:txBody>
          <a:bodyPr wrap="square" rtlCol="0">
            <a:spAutoFit/>
          </a:bodyPr>
          <a:lstStyle/>
          <a:p>
            <a:pPr algn="dist"/>
            <a:r>
              <a:rPr lang="en-US" altLang="zh-CN" dirty="0">
                <a:solidFill>
                  <a:srgbClr val="4D6548"/>
                </a:solidFill>
                <a:cs typeface="+mn-ea"/>
                <a:sym typeface="+mn-lt"/>
              </a:rPr>
              <a:t>Xxx</a:t>
            </a:r>
            <a:r>
              <a:rPr lang="zh-CN" altLang="en-US" dirty="0">
                <a:solidFill>
                  <a:srgbClr val="4D6548"/>
                </a:solidFill>
                <a:cs typeface="+mn-ea"/>
                <a:sym typeface="+mn-lt"/>
              </a:rPr>
              <a:t>客服培训</a:t>
            </a:r>
          </a:p>
        </p:txBody>
      </p:sp>
      <p:pic>
        <p:nvPicPr>
          <p:cNvPr id="35" name="图片 34"/>
          <p:cNvPicPr>
            <a:picLocks noChangeAspect="1"/>
          </p:cNvPicPr>
          <p:nvPr/>
        </p:nvPicPr>
        <p:blipFill>
          <a:blip r:embed="rId4" cstate="email"/>
          <a:srcRect/>
          <a:stretch>
            <a:fillRect/>
          </a:stretch>
        </p:blipFill>
        <p:spPr>
          <a:xfrm>
            <a:off x="0" y="0"/>
            <a:ext cx="1567543" cy="1234986"/>
          </a:xfrm>
          <a:custGeom>
            <a:avLst/>
            <a:gdLst>
              <a:gd name="connsiteX0" fmla="*/ 0 w 1567543"/>
              <a:gd name="connsiteY0" fmla="*/ 0 h 1234986"/>
              <a:gd name="connsiteX1" fmla="*/ 1567543 w 1567543"/>
              <a:gd name="connsiteY1" fmla="*/ 0 h 1234986"/>
              <a:gd name="connsiteX2" fmla="*/ 1567543 w 1567543"/>
              <a:gd name="connsiteY2" fmla="*/ 1234986 h 1234986"/>
              <a:gd name="connsiteX3" fmla="*/ 0 w 1567543"/>
              <a:gd name="connsiteY3" fmla="*/ 1234986 h 1234986"/>
            </a:gdLst>
            <a:ahLst/>
            <a:cxnLst>
              <a:cxn ang="0">
                <a:pos x="connsiteX0" y="connsiteY0"/>
              </a:cxn>
              <a:cxn ang="0">
                <a:pos x="connsiteX1" y="connsiteY1"/>
              </a:cxn>
              <a:cxn ang="0">
                <a:pos x="connsiteX2" y="connsiteY2"/>
              </a:cxn>
              <a:cxn ang="0">
                <a:pos x="connsiteX3" y="connsiteY3"/>
              </a:cxn>
            </a:cxnLst>
            <a:rect l="l" t="t" r="r" b="b"/>
            <a:pathLst>
              <a:path w="1567543" h="1234986">
                <a:moveTo>
                  <a:pt x="0" y="0"/>
                </a:moveTo>
                <a:lnTo>
                  <a:pt x="1567543" y="0"/>
                </a:lnTo>
                <a:lnTo>
                  <a:pt x="1567543" y="1234986"/>
                </a:lnTo>
                <a:lnTo>
                  <a:pt x="0" y="1234986"/>
                </a:lnTo>
                <a:close/>
              </a:path>
            </a:pathLst>
          </a:cu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randombar(horizontal)">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p:tgtEl>
                                          <p:spTgt spid="29"/>
                                        </p:tgtEl>
                                        <p:attrNameLst>
                                          <p:attrName>ppt_y</p:attrName>
                                        </p:attrNameLst>
                                      </p:cBhvr>
                                      <p:tavLst>
                                        <p:tav tm="0">
                                          <p:val>
                                            <p:strVal val="#ppt_y+#ppt_h*1.125000"/>
                                          </p:val>
                                        </p:tav>
                                        <p:tav tm="100000">
                                          <p:val>
                                            <p:strVal val="#ppt_y"/>
                                          </p:val>
                                        </p:tav>
                                      </p:tavLst>
                                    </p:anim>
                                    <p:animEffect transition="in" filter="wipe(up)">
                                      <p:cBhvr>
                                        <p:cTn id="16" dur="500"/>
                                        <p:tgtEl>
                                          <p:spTgt spid="2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p:tgtEl>
                                          <p:spTgt spid="30"/>
                                        </p:tgtEl>
                                        <p:attrNameLst>
                                          <p:attrName>ppt_y</p:attrName>
                                        </p:attrNameLst>
                                      </p:cBhvr>
                                      <p:tavLst>
                                        <p:tav tm="0">
                                          <p:val>
                                            <p:strVal val="#ppt_y+#ppt_h*1.125000"/>
                                          </p:val>
                                        </p:tav>
                                        <p:tav tm="100000">
                                          <p:val>
                                            <p:strVal val="#ppt_y"/>
                                          </p:val>
                                        </p:tav>
                                      </p:tavLst>
                                    </p:anim>
                                    <p:animEffect transition="in" filter="wipe(up)">
                                      <p:cBhvr>
                                        <p:cTn id="20" dur="500"/>
                                        <p:tgtEl>
                                          <p:spTgt spid="30"/>
                                        </p:tgtEl>
                                      </p:cBhvr>
                                    </p:animEffect>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p:tgtEl>
                                          <p:spTgt spid="25"/>
                                        </p:tgtEl>
                                        <p:attrNameLst>
                                          <p:attrName>ppt_y</p:attrName>
                                        </p:attrNameLst>
                                      </p:cBhvr>
                                      <p:tavLst>
                                        <p:tav tm="0">
                                          <p:val>
                                            <p:strVal val="#ppt_y+#ppt_h*1.125000"/>
                                          </p:val>
                                        </p:tav>
                                        <p:tav tm="100000">
                                          <p:val>
                                            <p:strVal val="#ppt_y"/>
                                          </p:val>
                                        </p:tav>
                                      </p:tavLst>
                                    </p:anim>
                                    <p:animEffect transition="in" filter="wipe(up)">
                                      <p:cBhvr>
                                        <p:cTn id="25" dur="500"/>
                                        <p:tgtEl>
                                          <p:spTgt spid="25"/>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p:tgtEl>
                                          <p:spTgt spid="17"/>
                                        </p:tgtEl>
                                        <p:attrNameLst>
                                          <p:attrName>ppt_y</p:attrName>
                                        </p:attrNameLst>
                                      </p:cBhvr>
                                      <p:tavLst>
                                        <p:tav tm="0">
                                          <p:val>
                                            <p:strVal val="#ppt_y+#ppt_h*1.125000"/>
                                          </p:val>
                                        </p:tav>
                                        <p:tav tm="100000">
                                          <p:val>
                                            <p:strVal val="#ppt_y"/>
                                          </p:val>
                                        </p:tav>
                                      </p:tavLst>
                                    </p:anim>
                                    <p:animEffect transition="in" filter="wipe(up)">
                                      <p:cBhvr>
                                        <p:cTn id="30" dur="500"/>
                                        <p:tgtEl>
                                          <p:spTgt spid="17"/>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p:tgtEl>
                                          <p:spTgt spid="18"/>
                                        </p:tgtEl>
                                        <p:attrNameLst>
                                          <p:attrName>ppt_y</p:attrName>
                                        </p:attrNameLst>
                                      </p:cBhvr>
                                      <p:tavLst>
                                        <p:tav tm="0">
                                          <p:val>
                                            <p:strVal val="#ppt_y+#ppt_h*1.125000"/>
                                          </p:val>
                                        </p:tav>
                                        <p:tav tm="100000">
                                          <p:val>
                                            <p:strVal val="#ppt_y"/>
                                          </p:val>
                                        </p:tav>
                                      </p:tavLst>
                                    </p:anim>
                                    <p:animEffect transition="in" filter="wipe(up)">
                                      <p:cBhvr>
                                        <p:cTn id="3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5" grpId="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16" name="图片 15"/>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Lst>
          </a:blip>
          <a:srcRect/>
          <a:stretch>
            <a:fillRect/>
          </a:stretch>
        </p:blipFill>
        <p:spPr>
          <a:xfrm flipH="1">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7" name="文本框 16"/>
          <p:cNvSpPr txBox="1"/>
          <p:nvPr/>
        </p:nvSpPr>
        <p:spPr>
          <a:xfrm>
            <a:off x="4876800" y="820965"/>
            <a:ext cx="2438400" cy="1107996"/>
          </a:xfrm>
          <a:prstGeom prst="rect">
            <a:avLst/>
          </a:prstGeom>
          <a:noFill/>
        </p:spPr>
        <p:txBody>
          <a:bodyPr wrap="square" rtlCol="0">
            <a:spAutoFit/>
          </a:bodyPr>
          <a:lstStyle/>
          <a:p>
            <a:pPr algn="ctr"/>
            <a:r>
              <a:rPr lang="zh-CN" altLang="en-US" sz="6600" dirty="0">
                <a:solidFill>
                  <a:srgbClr val="4E6649"/>
                </a:solidFill>
                <a:cs typeface="+mn-ea"/>
                <a:sym typeface="+mn-lt"/>
              </a:rPr>
              <a:t>目 录</a:t>
            </a:r>
          </a:p>
        </p:txBody>
      </p:sp>
      <p:sp>
        <p:nvSpPr>
          <p:cNvPr id="18" name="文本框 17"/>
          <p:cNvSpPr txBox="1"/>
          <p:nvPr/>
        </p:nvSpPr>
        <p:spPr>
          <a:xfrm>
            <a:off x="4412343" y="1791053"/>
            <a:ext cx="3367314" cy="415498"/>
          </a:xfrm>
          <a:prstGeom prst="rect">
            <a:avLst/>
          </a:prstGeom>
          <a:noFill/>
        </p:spPr>
        <p:txBody>
          <a:bodyPr wrap="square" rtlCol="0">
            <a:spAutoFit/>
          </a:bodyPr>
          <a:lstStyle/>
          <a:p>
            <a:pPr algn="ctr"/>
            <a:r>
              <a:rPr lang="en-US" altLang="zh-CN" sz="1050" dirty="0">
                <a:solidFill>
                  <a:srgbClr val="4D6548"/>
                </a:solidFill>
                <a:cs typeface="+mn-ea"/>
                <a:sym typeface="+mn-lt"/>
              </a:rPr>
              <a:t>COMMUNICATION SKILLS OF PROPERTY SERVICE AWARENESS</a:t>
            </a:r>
            <a:endParaRPr lang="zh-CN" altLang="en-US" sz="1050" dirty="0">
              <a:solidFill>
                <a:srgbClr val="4D6548"/>
              </a:solidFill>
              <a:cs typeface="+mn-ea"/>
              <a:sym typeface="+mn-lt"/>
            </a:endParaRPr>
          </a:p>
        </p:txBody>
      </p:sp>
      <p:sp>
        <p:nvSpPr>
          <p:cNvPr id="29" name="iconfont-1161-877265"/>
          <p:cNvSpPr>
            <a:spLocks noChangeAspect="1"/>
          </p:cNvSpPr>
          <p:nvPr/>
        </p:nvSpPr>
        <p:spPr bwMode="auto">
          <a:xfrm>
            <a:off x="11031015" y="617493"/>
            <a:ext cx="435587" cy="481231"/>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pic>
        <p:nvPicPr>
          <p:cNvPr id="35" name="图片 34"/>
          <p:cNvPicPr>
            <a:picLocks noChangeAspect="1"/>
          </p:cNvPicPr>
          <p:nvPr/>
        </p:nvPicPr>
        <p:blipFill>
          <a:blip r:embed="rId4" cstate="email"/>
          <a:srcRect/>
          <a:stretch>
            <a:fillRect/>
          </a:stretch>
        </p:blipFill>
        <p:spPr>
          <a:xfrm>
            <a:off x="0" y="-1"/>
            <a:ext cx="2137032" cy="1683657"/>
          </a:xfrm>
          <a:custGeom>
            <a:avLst/>
            <a:gdLst>
              <a:gd name="connsiteX0" fmla="*/ 0 w 1567543"/>
              <a:gd name="connsiteY0" fmla="*/ 0 h 1234986"/>
              <a:gd name="connsiteX1" fmla="*/ 1567543 w 1567543"/>
              <a:gd name="connsiteY1" fmla="*/ 0 h 1234986"/>
              <a:gd name="connsiteX2" fmla="*/ 1567543 w 1567543"/>
              <a:gd name="connsiteY2" fmla="*/ 1234986 h 1234986"/>
              <a:gd name="connsiteX3" fmla="*/ 0 w 1567543"/>
              <a:gd name="connsiteY3" fmla="*/ 1234986 h 1234986"/>
            </a:gdLst>
            <a:ahLst/>
            <a:cxnLst>
              <a:cxn ang="0">
                <a:pos x="connsiteX0" y="connsiteY0"/>
              </a:cxn>
              <a:cxn ang="0">
                <a:pos x="connsiteX1" y="connsiteY1"/>
              </a:cxn>
              <a:cxn ang="0">
                <a:pos x="connsiteX2" y="connsiteY2"/>
              </a:cxn>
              <a:cxn ang="0">
                <a:pos x="connsiteX3" y="connsiteY3"/>
              </a:cxn>
            </a:cxnLst>
            <a:rect l="l" t="t" r="r" b="b"/>
            <a:pathLst>
              <a:path w="1567543" h="1234986">
                <a:moveTo>
                  <a:pt x="0" y="0"/>
                </a:moveTo>
                <a:lnTo>
                  <a:pt x="1567543" y="0"/>
                </a:lnTo>
                <a:lnTo>
                  <a:pt x="1567543" y="1234986"/>
                </a:lnTo>
                <a:lnTo>
                  <a:pt x="0" y="1234986"/>
                </a:lnTo>
                <a:close/>
              </a:path>
            </a:pathLst>
          </a:custGeom>
        </p:spPr>
      </p:pic>
      <p:sp>
        <p:nvSpPr>
          <p:cNvPr id="25" name="矩形: 圆角 24"/>
          <p:cNvSpPr/>
          <p:nvPr/>
        </p:nvSpPr>
        <p:spPr>
          <a:xfrm>
            <a:off x="1751555" y="2693729"/>
            <a:ext cx="4218134" cy="2212099"/>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spc="300" dirty="0" smtClean="0">
                <a:cs typeface="+mn-ea"/>
                <a:sym typeface="+mn-lt"/>
              </a:rPr>
              <a:t>服务</a:t>
            </a:r>
            <a:r>
              <a:rPr lang="zh-CN" altLang="en-US" sz="4400" spc="300" dirty="0">
                <a:cs typeface="+mn-ea"/>
                <a:sym typeface="+mn-lt"/>
              </a:rPr>
              <a:t>意识</a:t>
            </a:r>
          </a:p>
        </p:txBody>
      </p:sp>
      <p:sp>
        <p:nvSpPr>
          <p:cNvPr id="9" name="椭圆 8"/>
          <p:cNvSpPr/>
          <p:nvPr/>
        </p:nvSpPr>
        <p:spPr>
          <a:xfrm>
            <a:off x="3424263" y="2387600"/>
            <a:ext cx="872716" cy="872716"/>
          </a:xfrm>
          <a:prstGeom prst="ellipse">
            <a:avLst/>
          </a:prstGeom>
          <a:solidFill>
            <a:srgbClr val="4D6548"/>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spc="300" dirty="0">
                <a:cs typeface="+mn-ea"/>
                <a:sym typeface="+mn-lt"/>
              </a:rPr>
              <a:t>01</a:t>
            </a:r>
            <a:endParaRPr lang="zh-CN" altLang="en-US" sz="2000" spc="300" dirty="0">
              <a:cs typeface="+mn-ea"/>
              <a:sym typeface="+mn-lt"/>
            </a:endParaRPr>
          </a:p>
        </p:txBody>
      </p:sp>
      <p:sp>
        <p:nvSpPr>
          <p:cNvPr id="19" name="矩形: 圆角 18"/>
          <p:cNvSpPr/>
          <p:nvPr/>
        </p:nvSpPr>
        <p:spPr>
          <a:xfrm>
            <a:off x="6222313" y="2693729"/>
            <a:ext cx="4218134" cy="2212099"/>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spc="300" dirty="0">
                <a:cs typeface="+mn-ea"/>
                <a:sym typeface="+mn-lt"/>
              </a:rPr>
              <a:t>沟通技巧</a:t>
            </a:r>
          </a:p>
        </p:txBody>
      </p:sp>
      <p:sp>
        <p:nvSpPr>
          <p:cNvPr id="20" name="椭圆 19"/>
          <p:cNvSpPr/>
          <p:nvPr/>
        </p:nvSpPr>
        <p:spPr>
          <a:xfrm>
            <a:off x="7895021" y="2387600"/>
            <a:ext cx="872716" cy="872716"/>
          </a:xfrm>
          <a:prstGeom prst="ellipse">
            <a:avLst/>
          </a:prstGeom>
          <a:solidFill>
            <a:srgbClr val="4D6548"/>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spc="300" dirty="0">
                <a:cs typeface="+mn-ea"/>
                <a:sym typeface="+mn-lt"/>
              </a:rPr>
              <a:t>02</a:t>
            </a:r>
            <a:endParaRPr lang="zh-CN" altLang="en-US" sz="2000" spc="300" dirty="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randombar(horizontal)">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p:tgtEl>
                                          <p:spTgt spid="29"/>
                                        </p:tgtEl>
                                        <p:attrNameLst>
                                          <p:attrName>ppt_y</p:attrName>
                                        </p:attrNameLst>
                                      </p:cBhvr>
                                      <p:tavLst>
                                        <p:tav tm="0">
                                          <p:val>
                                            <p:strVal val="#ppt_y+#ppt_h*1.125000"/>
                                          </p:val>
                                        </p:tav>
                                        <p:tav tm="100000">
                                          <p:val>
                                            <p:strVal val="#ppt_y"/>
                                          </p:val>
                                        </p:tav>
                                      </p:tavLst>
                                    </p:anim>
                                    <p:animEffect transition="in" filter="wipe(up)">
                                      <p:cBhvr>
                                        <p:cTn id="16" dur="500"/>
                                        <p:tgtEl>
                                          <p:spTgt spid="29"/>
                                        </p:tgtEl>
                                      </p:cBhvr>
                                    </p:animEffect>
                                  </p:childTnLst>
                                </p:cTn>
                              </p:par>
                            </p:childTnLst>
                          </p:cTn>
                        </p:par>
                        <p:par>
                          <p:cTn id="17" fill="hold">
                            <p:stCondLst>
                              <p:cond delay="500"/>
                            </p:stCondLst>
                            <p:childTnLst>
                              <p:par>
                                <p:cTn id="18" presetID="1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ppt_y</p:attrName>
                                        </p:attrNameLst>
                                      </p:cBhvr>
                                      <p:tavLst>
                                        <p:tav tm="0">
                                          <p:val>
                                            <p:strVal val="#ppt_y+#ppt_h*1.125000"/>
                                          </p:val>
                                        </p:tav>
                                        <p:tav tm="100000">
                                          <p:val>
                                            <p:strVal val="#ppt_y"/>
                                          </p:val>
                                        </p:tav>
                                      </p:tavLst>
                                    </p:anim>
                                    <p:animEffect transition="in" filter="wipe(up)">
                                      <p:cBhvr>
                                        <p:cTn id="21" dur="500"/>
                                        <p:tgtEl>
                                          <p:spTgt spid="17"/>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ppt_y</p:attrName>
                                        </p:attrNameLst>
                                      </p:cBhvr>
                                      <p:tavLst>
                                        <p:tav tm="0">
                                          <p:val>
                                            <p:strVal val="#ppt_y+#ppt_h*1.125000"/>
                                          </p:val>
                                        </p:tav>
                                        <p:tav tm="100000">
                                          <p:val>
                                            <p:strVal val="#ppt_y"/>
                                          </p:val>
                                        </p:tav>
                                      </p:tavLst>
                                    </p:anim>
                                    <p:animEffect transition="in" filter="wipe(up)">
                                      <p:cBhvr>
                                        <p:cTn id="26" dur="500"/>
                                        <p:tgtEl>
                                          <p:spTgt spid="18"/>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5" grpId="0" animBg="1"/>
      <p:bldP spid="9" grpId="0" animBg="1"/>
      <p:bldP spid="19" grpId="0" animBg="1"/>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6458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16" name="图片 15"/>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900"/>
                    </a14:imgEffect>
                  </a14:imgLayer>
                </a14:imgProps>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7" name="文本框 16"/>
          <p:cNvSpPr txBox="1"/>
          <p:nvPr/>
        </p:nvSpPr>
        <p:spPr>
          <a:xfrm>
            <a:off x="4876800" y="690790"/>
            <a:ext cx="2438400" cy="769441"/>
          </a:xfrm>
          <a:prstGeom prst="rect">
            <a:avLst/>
          </a:prstGeom>
          <a:noFill/>
        </p:spPr>
        <p:txBody>
          <a:bodyPr wrap="square" rtlCol="0">
            <a:spAutoFit/>
          </a:bodyPr>
          <a:lstStyle/>
          <a:p>
            <a:pPr algn="ctr"/>
            <a:r>
              <a:rPr lang="en-US" altLang="zh-CN" sz="4400" dirty="0">
                <a:solidFill>
                  <a:srgbClr val="4E6649"/>
                </a:solidFill>
                <a:cs typeface="+mn-ea"/>
                <a:sym typeface="+mn-lt"/>
              </a:rPr>
              <a:t>-01-</a:t>
            </a:r>
            <a:endParaRPr lang="zh-CN" altLang="en-US" sz="4400" dirty="0">
              <a:solidFill>
                <a:srgbClr val="4E6649"/>
              </a:solidFill>
              <a:cs typeface="+mn-ea"/>
              <a:sym typeface="+mn-lt"/>
            </a:endParaRPr>
          </a:p>
        </p:txBody>
      </p:sp>
      <p:sp>
        <p:nvSpPr>
          <p:cNvPr id="18" name="文本框 17"/>
          <p:cNvSpPr txBox="1"/>
          <p:nvPr/>
        </p:nvSpPr>
        <p:spPr>
          <a:xfrm>
            <a:off x="3947886" y="1375128"/>
            <a:ext cx="4296228" cy="253916"/>
          </a:xfrm>
          <a:prstGeom prst="rect">
            <a:avLst/>
          </a:prstGeom>
          <a:noFill/>
        </p:spPr>
        <p:txBody>
          <a:bodyPr wrap="square" rtlCol="0">
            <a:spAutoFit/>
          </a:bodyPr>
          <a:lstStyle/>
          <a:p>
            <a:pPr algn="ctr"/>
            <a:r>
              <a:rPr lang="en-US" altLang="zh-CN" sz="1050" dirty="0">
                <a:solidFill>
                  <a:srgbClr val="4D6548"/>
                </a:solidFill>
                <a:cs typeface="+mn-ea"/>
                <a:sym typeface="+mn-lt"/>
              </a:rPr>
              <a:t>COMMUNICATION SKILLS OF PROPERTY SERVICE AWARENESS</a:t>
            </a:r>
            <a:endParaRPr lang="zh-CN" altLang="en-US" sz="1050" dirty="0">
              <a:solidFill>
                <a:srgbClr val="4D6548"/>
              </a:solidFill>
              <a:cs typeface="+mn-ea"/>
              <a:sym typeface="+mn-lt"/>
            </a:endParaRPr>
          </a:p>
        </p:txBody>
      </p:sp>
      <p:pic>
        <p:nvPicPr>
          <p:cNvPr id="21" name="图片 20"/>
          <p:cNvPicPr>
            <a:picLocks noChangeAspect="1"/>
          </p:cNvPicPr>
          <p:nvPr/>
        </p:nvPicPr>
        <p:blipFill rotWithShape="1">
          <a:blip r:embed="rId4" cstate="email"/>
          <a:srcRect/>
          <a:stretch>
            <a:fillRect/>
          </a:stretch>
        </p:blipFill>
        <p:spPr>
          <a:xfrm>
            <a:off x="9900536" y="1"/>
            <a:ext cx="2291465" cy="1854201"/>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sp>
        <p:nvSpPr>
          <p:cNvPr id="29" name="iconfont-1161-877265"/>
          <p:cNvSpPr>
            <a:spLocks noChangeAspect="1"/>
          </p:cNvSpPr>
          <p:nvPr/>
        </p:nvSpPr>
        <p:spPr bwMode="auto">
          <a:xfrm>
            <a:off x="1949144" y="2692399"/>
            <a:ext cx="1540390" cy="1701802"/>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670300" y="2376229"/>
            <a:ext cx="6299200" cy="2212099"/>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200" spc="300" dirty="0" smtClean="0">
                <a:cs typeface="+mn-ea"/>
                <a:sym typeface="+mn-lt"/>
              </a:rPr>
              <a:t>服务</a:t>
            </a:r>
            <a:r>
              <a:rPr lang="zh-CN" altLang="en-US" sz="7200" spc="300" dirty="0">
                <a:cs typeface="+mn-ea"/>
                <a:sym typeface="+mn-lt"/>
              </a:rPr>
              <a:t>意识</a:t>
            </a:r>
          </a:p>
        </p:txBody>
      </p:sp>
      <p:pic>
        <p:nvPicPr>
          <p:cNvPr id="14" name="图片 13"/>
          <p:cNvPicPr>
            <a:picLocks noChangeAspect="1"/>
          </p:cNvPicPr>
          <p:nvPr/>
        </p:nvPicPr>
        <p:blipFill>
          <a:blip r:embed="rId5" cstate="email"/>
          <a:stretch>
            <a:fillRect/>
          </a:stretch>
        </p:blipFill>
        <p:spPr>
          <a:xfrm>
            <a:off x="304795" y="457195"/>
            <a:ext cx="977905" cy="9779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ppt_y</p:attrName>
                                        </p:attrNameLst>
                                      </p:cBhvr>
                                      <p:tavLst>
                                        <p:tav tm="0">
                                          <p:val>
                                            <p:strVal val="#ppt_y+#ppt_h*1.125000"/>
                                          </p:val>
                                        </p:tav>
                                        <p:tav tm="100000">
                                          <p:val>
                                            <p:strVal val="#ppt_y"/>
                                          </p:val>
                                        </p:tav>
                                      </p:tavLst>
                                    </p:anim>
                                    <p:animEffect transition="in" filter="wipe(up)">
                                      <p:cBhvr>
                                        <p:cTn id="12" dur="500"/>
                                        <p:tgtEl>
                                          <p:spTgt spid="17"/>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ppt_y</p:attrName>
                                        </p:attrNameLst>
                                      </p:cBhvr>
                                      <p:tavLst>
                                        <p:tav tm="0">
                                          <p:val>
                                            <p:strVal val="#ppt_y+#ppt_h*1.125000"/>
                                          </p:val>
                                        </p:tav>
                                        <p:tav tm="100000">
                                          <p:val>
                                            <p:strVal val="#ppt_y"/>
                                          </p:val>
                                        </p:tav>
                                      </p:tavLst>
                                    </p:anim>
                                    <p:animEffect transition="in" filter="wipe(up)">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500"/>
                            </p:stCondLst>
                            <p:childTnLst>
                              <p:par>
                                <p:cTn id="31" presetID="22" presetClass="entr" presetSubtype="8"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7360105" y="1477510"/>
            <a:ext cx="4280352" cy="4280352"/>
            <a:chOff x="7765824" y="1828800"/>
            <a:chExt cx="3875314" cy="3875314"/>
          </a:xfrm>
        </p:grpSpPr>
        <p:sp>
          <p:nvSpPr>
            <p:cNvPr id="13" name="椭圆 12"/>
            <p:cNvSpPr/>
            <p:nvPr/>
          </p:nvSpPr>
          <p:spPr>
            <a:xfrm>
              <a:off x="7765824" y="1828800"/>
              <a:ext cx="3875314" cy="3875314"/>
            </a:xfrm>
            <a:prstGeom prst="ellipse">
              <a:avLst/>
            </a:prstGeom>
            <a:solidFill>
              <a:schemeClr val="bg1"/>
            </a:solidFill>
            <a:ln>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30" name="椭圆 29"/>
            <p:cNvSpPr/>
            <p:nvPr/>
          </p:nvSpPr>
          <p:spPr>
            <a:xfrm>
              <a:off x="8114166" y="2177142"/>
              <a:ext cx="3178630" cy="3178630"/>
            </a:xfrm>
            <a:prstGeom prst="ellipse">
              <a:avLst/>
            </a:prstGeom>
            <a:blipFill dpi="0" rotWithShape="1">
              <a:blip r:embed="rId3"/>
              <a:srcRect/>
              <a:stretch>
                <a:fillRect/>
              </a:stretch>
            </a:blipFill>
            <a:ln w="57150">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grpSp>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4"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2981422" cy="592835"/>
            <a:chOff x="2314478" y="3096015"/>
            <a:chExt cx="4498873"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3517701"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smtClean="0">
                  <a:cs typeface="+mn-ea"/>
                  <a:sym typeface="+mn-lt"/>
                </a:rPr>
                <a:t>服务</a:t>
              </a:r>
              <a:r>
                <a:rPr lang="zh-CN" altLang="en-US" sz="2400" spc="300" dirty="0">
                  <a:cs typeface="+mn-ea"/>
                  <a:sym typeface="+mn-lt"/>
                </a:rPr>
                <a:t>意识</a:t>
              </a:r>
            </a:p>
          </p:txBody>
        </p:sp>
      </p:grpSp>
      <p:grpSp>
        <p:nvGrpSpPr>
          <p:cNvPr id="12" name="组合 11"/>
          <p:cNvGrpSpPr/>
          <p:nvPr/>
        </p:nvGrpSpPr>
        <p:grpSpPr>
          <a:xfrm>
            <a:off x="419717" y="1912453"/>
            <a:ext cx="6393562" cy="740229"/>
            <a:chOff x="4585317" y="2333367"/>
            <a:chExt cx="6393562" cy="740229"/>
          </a:xfrm>
        </p:grpSpPr>
        <p:sp>
          <p:nvSpPr>
            <p:cNvPr id="11" name="矩形: 圆角 10"/>
            <p:cNvSpPr/>
            <p:nvPr/>
          </p:nvSpPr>
          <p:spPr>
            <a:xfrm>
              <a:off x="4585317" y="2333367"/>
              <a:ext cx="6393562" cy="740229"/>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0" name="矩形 9"/>
            <p:cNvSpPr/>
            <p:nvPr/>
          </p:nvSpPr>
          <p:spPr>
            <a:xfrm>
              <a:off x="5000959" y="2503426"/>
              <a:ext cx="5977919" cy="400110"/>
            </a:xfrm>
            <a:prstGeom prst="rect">
              <a:avLst/>
            </a:prstGeom>
          </p:spPr>
          <p:txBody>
            <a:bodyPr wrap="none">
              <a:spAutoFit/>
            </a:bodyPr>
            <a:lstStyle/>
            <a:p>
              <a:r>
                <a:rPr lang="en-US" altLang="zh-CN" sz="2000" dirty="0">
                  <a:solidFill>
                    <a:schemeClr val="bg1"/>
                  </a:solidFill>
                  <a:cs typeface="+mn-ea"/>
                  <a:sym typeface="+mn-lt"/>
                </a:rPr>
                <a:t>1</a:t>
              </a:r>
              <a:r>
                <a:rPr lang="zh-CN" altLang="en-US" sz="2000" dirty="0">
                  <a:solidFill>
                    <a:schemeClr val="bg1"/>
                  </a:solidFill>
                  <a:cs typeface="+mn-ea"/>
                  <a:sym typeface="+mn-lt"/>
                </a:rPr>
                <a:t>、每一行都不能没有服务，更不能没有服务意识。</a:t>
              </a:r>
            </a:p>
          </p:txBody>
        </p:sp>
      </p:grpSp>
      <p:grpSp>
        <p:nvGrpSpPr>
          <p:cNvPr id="22" name="组合 21"/>
          <p:cNvGrpSpPr/>
          <p:nvPr/>
        </p:nvGrpSpPr>
        <p:grpSpPr>
          <a:xfrm>
            <a:off x="419716" y="3342110"/>
            <a:ext cx="6650042" cy="740229"/>
            <a:chOff x="4585316" y="2333367"/>
            <a:chExt cx="6650042" cy="740229"/>
          </a:xfrm>
        </p:grpSpPr>
        <p:sp>
          <p:nvSpPr>
            <p:cNvPr id="23" name="矩形: 圆角 22"/>
            <p:cNvSpPr/>
            <p:nvPr/>
          </p:nvSpPr>
          <p:spPr>
            <a:xfrm>
              <a:off x="4585316" y="2333367"/>
              <a:ext cx="6650042" cy="740229"/>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4" name="矩形 23"/>
            <p:cNvSpPr/>
            <p:nvPr/>
          </p:nvSpPr>
          <p:spPr>
            <a:xfrm>
              <a:off x="5000959" y="2503426"/>
              <a:ext cx="6234399" cy="400110"/>
            </a:xfrm>
            <a:prstGeom prst="rect">
              <a:avLst/>
            </a:prstGeom>
          </p:spPr>
          <p:txBody>
            <a:bodyPr wrap="none">
              <a:spAutoFit/>
            </a:bodyPr>
            <a:lstStyle/>
            <a:p>
              <a:r>
                <a:rPr lang="en-US" altLang="zh-CN" sz="2000" dirty="0">
                  <a:solidFill>
                    <a:schemeClr val="bg1"/>
                  </a:solidFill>
                  <a:cs typeface="+mn-ea"/>
                  <a:sym typeface="+mn-lt"/>
                </a:rPr>
                <a:t>2</a:t>
              </a:r>
              <a:r>
                <a:rPr lang="zh-CN" altLang="en-US" sz="2000" dirty="0">
                  <a:solidFill>
                    <a:schemeClr val="bg1"/>
                  </a:solidFill>
                  <a:cs typeface="+mn-ea"/>
                  <a:sym typeface="+mn-lt"/>
                </a:rPr>
                <a:t>、从事服务性质工作，更应该具备良好的服务意识。</a:t>
              </a:r>
            </a:p>
          </p:txBody>
        </p:sp>
      </p:grpSp>
      <p:grpSp>
        <p:nvGrpSpPr>
          <p:cNvPr id="26" name="组合 25"/>
          <p:cNvGrpSpPr/>
          <p:nvPr/>
        </p:nvGrpSpPr>
        <p:grpSpPr>
          <a:xfrm>
            <a:off x="419716" y="4771768"/>
            <a:ext cx="9727808" cy="740229"/>
            <a:chOff x="4585316" y="2333367"/>
            <a:chExt cx="9727808" cy="740229"/>
          </a:xfrm>
        </p:grpSpPr>
        <p:sp>
          <p:nvSpPr>
            <p:cNvPr id="27" name="矩形: 圆角 26"/>
            <p:cNvSpPr/>
            <p:nvPr/>
          </p:nvSpPr>
          <p:spPr>
            <a:xfrm>
              <a:off x="4585316" y="2333367"/>
              <a:ext cx="7911483" cy="740229"/>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28" name="矩形 27"/>
            <p:cNvSpPr/>
            <p:nvPr/>
          </p:nvSpPr>
          <p:spPr>
            <a:xfrm>
              <a:off x="5000959" y="2503426"/>
              <a:ext cx="9312165" cy="400110"/>
            </a:xfrm>
            <a:prstGeom prst="rect">
              <a:avLst/>
            </a:prstGeom>
          </p:spPr>
          <p:txBody>
            <a:bodyPr wrap="none">
              <a:spAutoFit/>
            </a:bodyPr>
            <a:lstStyle/>
            <a:p>
              <a:r>
                <a:rPr lang="en-US" altLang="zh-CN" sz="2000" dirty="0">
                  <a:solidFill>
                    <a:schemeClr val="bg1"/>
                  </a:solidFill>
                  <a:cs typeface="+mn-ea"/>
                  <a:sym typeface="+mn-lt"/>
                </a:rPr>
                <a:t>3</a:t>
              </a:r>
              <a:r>
                <a:rPr lang="zh-CN" altLang="en-US" sz="2000" dirty="0">
                  <a:solidFill>
                    <a:schemeClr val="bg1"/>
                  </a:solidFill>
                  <a:cs typeface="+mn-ea"/>
                  <a:sym typeface="+mn-lt"/>
                </a:rPr>
                <a:t>、具备良好的服务及服务意识会给我们带来业主满意度同时会提升物业收费率。</a:t>
              </a:r>
            </a:p>
          </p:txBody>
        </p:sp>
      </p:grpSp>
      <p:sp>
        <p:nvSpPr>
          <p:cNvPr id="14" name="文本框 13"/>
          <p:cNvSpPr txBox="1"/>
          <p:nvPr/>
        </p:nvSpPr>
        <p:spPr>
          <a:xfrm>
            <a:off x="5965794" y="429015"/>
            <a:ext cx="2512381"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42" presetClass="entr" presetSubtype="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2981422" cy="592835"/>
            <a:chOff x="2314478" y="3096015"/>
            <a:chExt cx="4498873"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3517701"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spc="300" dirty="0">
                  <a:cs typeface="+mn-ea"/>
                  <a:sym typeface="+mn-lt"/>
                </a:rPr>
                <a:t>什么是服务意识？</a:t>
              </a:r>
            </a:p>
          </p:txBody>
        </p:sp>
      </p:grpSp>
      <p:sp>
        <p:nvSpPr>
          <p:cNvPr id="10" name="矩形 9"/>
          <p:cNvSpPr/>
          <p:nvPr/>
        </p:nvSpPr>
        <p:spPr>
          <a:xfrm>
            <a:off x="377371" y="1595121"/>
            <a:ext cx="11437258" cy="1422954"/>
          </a:xfrm>
          <a:prstGeom prst="rect">
            <a:avLst/>
          </a:prstGeom>
        </p:spPr>
        <p:txBody>
          <a:bodyPr wrap="square">
            <a:spAutoFit/>
          </a:bodyPr>
          <a:lstStyle/>
          <a:p>
            <a:pPr>
              <a:lnSpc>
                <a:spcPct val="150000"/>
              </a:lnSpc>
            </a:pPr>
            <a:r>
              <a:rPr lang="zh-CN" altLang="en-US" sz="2000" dirty="0">
                <a:solidFill>
                  <a:srgbClr val="4D6548"/>
                </a:solidFill>
                <a:cs typeface="+mn-ea"/>
                <a:sym typeface="+mn-lt"/>
              </a:rPr>
              <a:t>所谓服务意识，就是预计客人需求的能力。我们说一名员工具有服务意识，就是说他</a:t>
            </a:r>
            <a:r>
              <a:rPr lang="en-US" altLang="zh-CN" sz="2000" dirty="0">
                <a:solidFill>
                  <a:srgbClr val="4D6548"/>
                </a:solidFill>
                <a:cs typeface="+mn-ea"/>
                <a:sym typeface="+mn-lt"/>
              </a:rPr>
              <a:t>/</a:t>
            </a:r>
            <a:r>
              <a:rPr lang="zh-CN" altLang="en-US" sz="2000" dirty="0">
                <a:solidFill>
                  <a:srgbClr val="4D6548"/>
                </a:solidFill>
                <a:cs typeface="+mn-ea"/>
                <a:sym typeface="+mn-lt"/>
              </a:rPr>
              <a:t>她能够预估客人大多数的需求并作出相应的服务，对于高于基本服务的部分，能够主动想办法帮助客人满足其需求。</a:t>
            </a:r>
          </a:p>
        </p:txBody>
      </p:sp>
      <p:sp>
        <p:nvSpPr>
          <p:cNvPr id="15" name="矩形 14"/>
          <p:cNvSpPr/>
          <p:nvPr/>
        </p:nvSpPr>
        <p:spPr>
          <a:xfrm>
            <a:off x="407988" y="3104606"/>
            <a:ext cx="6312126" cy="1422954"/>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solidFill>
                  <a:srgbClr val="4D6548"/>
                </a:solidFill>
                <a:cs typeface="+mn-ea"/>
                <a:sym typeface="+mn-lt"/>
              </a:rPr>
              <a:t>服务意识有强烈与淡漠之分，有主动与被动之分。这是认识程度问题，认识深刻就会有强烈的服务意识</a:t>
            </a:r>
            <a:r>
              <a:rPr lang="en-US" altLang="zh-CN" sz="2000" dirty="0">
                <a:solidFill>
                  <a:srgbClr val="4D6548"/>
                </a:solidFill>
                <a:cs typeface="+mn-ea"/>
                <a:sym typeface="+mn-lt"/>
              </a:rPr>
              <a:t>;</a:t>
            </a:r>
            <a:endParaRPr lang="zh-CN" altLang="en-US" sz="2000" dirty="0">
              <a:solidFill>
                <a:srgbClr val="4D6548"/>
              </a:solidFill>
              <a:cs typeface="+mn-ea"/>
              <a:sym typeface="+mn-lt"/>
            </a:endParaRPr>
          </a:p>
        </p:txBody>
      </p:sp>
      <p:sp>
        <p:nvSpPr>
          <p:cNvPr id="16" name="矩形 15"/>
          <p:cNvSpPr/>
          <p:nvPr/>
        </p:nvSpPr>
        <p:spPr>
          <a:xfrm>
            <a:off x="407988" y="4614092"/>
            <a:ext cx="6312126" cy="1477328"/>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solidFill>
                  <a:srgbClr val="4D6548"/>
                </a:solidFill>
                <a:cs typeface="+mn-ea"/>
                <a:sym typeface="+mn-lt"/>
              </a:rPr>
              <a:t>有了强烈展现个人才华、体现人生价值的观念，就会有强烈的服务意识</a:t>
            </a:r>
            <a:r>
              <a:rPr lang="en-US" altLang="zh-CN" sz="2000" dirty="0">
                <a:solidFill>
                  <a:srgbClr val="4D6548"/>
                </a:solidFill>
                <a:cs typeface="+mn-ea"/>
                <a:sym typeface="+mn-lt"/>
              </a:rPr>
              <a:t>;</a:t>
            </a:r>
            <a:r>
              <a:rPr lang="zh-CN" altLang="en-US" sz="2000" dirty="0">
                <a:solidFill>
                  <a:srgbClr val="4D6548"/>
                </a:solidFill>
                <a:cs typeface="+mn-ea"/>
                <a:sym typeface="+mn-lt"/>
              </a:rPr>
              <a:t>有了以公司为家、热爱集体、无私奉献的风格和精神，就会有强烈的服务意识。 </a:t>
            </a:r>
          </a:p>
        </p:txBody>
      </p:sp>
      <p:sp>
        <p:nvSpPr>
          <p:cNvPr id="11" name="矩形: 圆角 10"/>
          <p:cNvSpPr/>
          <p:nvPr/>
        </p:nvSpPr>
        <p:spPr>
          <a:xfrm>
            <a:off x="7039429" y="2733298"/>
            <a:ext cx="4513942" cy="3311955"/>
          </a:xfrm>
          <a:prstGeom prst="roundRect">
            <a:avLst>
              <a:gd name="adj" fmla="val 6149"/>
            </a:avLst>
          </a:prstGeom>
          <a:blipFill dpi="0" rotWithShape="1">
            <a:blip r:embed="rId4"/>
            <a:srcRect/>
            <a:stretch>
              <a:fillRect t="-3705" b="-3705"/>
            </a:stretch>
          </a:blipFill>
          <a:ln w="28575">
            <a:solidFill>
              <a:srgbClr val="4D6548"/>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16" presetClass="entr" presetSubtype="2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inVertical)">
                                      <p:cBhvr>
                                        <p:cTn id="20" dur="500"/>
                                        <p:tgtEl>
                                          <p:spTgt spid="11"/>
                                        </p:tgtEl>
                                      </p:cBhvr>
                                    </p:animEffect>
                                  </p:childTnLst>
                                </p:cTn>
                              </p:par>
                            </p:childTnLst>
                          </p:cTn>
                        </p:par>
                        <p:par>
                          <p:cTn id="21" fill="hold">
                            <p:stCondLst>
                              <p:cond delay="1000"/>
                            </p:stCondLst>
                            <p:childTnLst>
                              <p:par>
                                <p:cTn id="22" presetID="16" presetClass="entr" presetSubtype="21"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childTnLst>
                          </p:cTn>
                        </p:par>
                        <p:par>
                          <p:cTn id="25" fill="hold">
                            <p:stCondLst>
                              <p:cond delay="1500"/>
                            </p:stCondLst>
                            <p:childTnLst>
                              <p:par>
                                <p:cTn id="26" presetID="16" presetClass="entr" presetSubtype="21"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arn(inVertical)">
                                      <p:cBhvr>
                                        <p:cTn id="28" dur="500"/>
                                        <p:tgtEl>
                                          <p:spTgt spid="15"/>
                                        </p:tgtEl>
                                      </p:cBhvr>
                                    </p:animEffect>
                                  </p:childTnLst>
                                </p:cTn>
                              </p:par>
                            </p:childTnLst>
                          </p:cTn>
                        </p:par>
                        <p:par>
                          <p:cTn id="29" fill="hold">
                            <p:stCondLst>
                              <p:cond delay="2000"/>
                            </p:stCondLst>
                            <p:childTnLst>
                              <p:par>
                                <p:cTn id="30" presetID="16" presetClass="entr" presetSubtype="21"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arn(inVertical)">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p:bldP spid="15" grpId="0"/>
      <p:bldP spid="16"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grpSp>
      <p:sp>
        <p:nvSpPr>
          <p:cNvPr id="18" name="文本框 17"/>
          <p:cNvSpPr txBox="1"/>
          <p:nvPr/>
        </p:nvSpPr>
        <p:spPr>
          <a:xfrm>
            <a:off x="836386" y="981428"/>
            <a:ext cx="7977414" cy="200055"/>
          </a:xfrm>
          <a:prstGeom prst="rect">
            <a:avLst/>
          </a:prstGeom>
          <a:noFill/>
        </p:spPr>
        <p:txBody>
          <a:bodyPr wrap="square" rtlCol="0">
            <a:spAutoFit/>
          </a:bodyPr>
          <a:lstStyle/>
          <a:p>
            <a:r>
              <a:rPr lang="en-US" altLang="zh-CN" sz="700" spc="300" dirty="0">
                <a:solidFill>
                  <a:schemeClr val="bg1">
                    <a:lumMod val="65000"/>
                  </a:schemeClr>
                </a:solidFill>
                <a:cs typeface="+mn-ea"/>
                <a:sym typeface="+mn-lt"/>
              </a:rPr>
              <a:t>COMMUNICATION SKILLS OF PROPERTY SERVICE AWARENESS</a:t>
            </a:r>
            <a:endParaRPr lang="zh-CN" altLang="en-US" sz="7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5664751" cy="592835"/>
            <a:chOff x="2314478" y="3096015"/>
            <a:chExt cx="8547933"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1400">
                <a:cs typeface="+mn-ea"/>
                <a:sym typeface="+mn-lt"/>
              </a:endParaRPr>
            </a:p>
          </p:txBody>
        </p:sp>
        <p:sp>
          <p:nvSpPr>
            <p:cNvPr id="25" name="矩形: 圆角 24"/>
            <p:cNvSpPr/>
            <p:nvPr/>
          </p:nvSpPr>
          <p:spPr>
            <a:xfrm>
              <a:off x="3295650" y="3116457"/>
              <a:ext cx="7566761"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cs typeface="+mn-ea"/>
                  <a:sym typeface="+mn-lt"/>
                </a:rPr>
                <a:t>服务意识包括那些，体现在那些方面？</a:t>
              </a:r>
            </a:p>
          </p:txBody>
        </p:sp>
      </p:grpSp>
      <p:grpSp>
        <p:nvGrpSpPr>
          <p:cNvPr id="12" name="组合 11"/>
          <p:cNvGrpSpPr/>
          <p:nvPr/>
        </p:nvGrpSpPr>
        <p:grpSpPr>
          <a:xfrm>
            <a:off x="411711" y="1831090"/>
            <a:ext cx="2366779" cy="3785938"/>
            <a:chOff x="6879772" y="2564617"/>
            <a:chExt cx="2206171" cy="3311955"/>
          </a:xfrm>
        </p:grpSpPr>
        <p:sp>
          <p:nvSpPr>
            <p:cNvPr id="11" name="矩形: 圆角 10"/>
            <p:cNvSpPr/>
            <p:nvPr/>
          </p:nvSpPr>
          <p:spPr>
            <a:xfrm>
              <a:off x="6879772" y="2564617"/>
              <a:ext cx="2206171" cy="3311955"/>
            </a:xfrm>
            <a:prstGeom prst="roundRect">
              <a:avLst>
                <a:gd name="adj" fmla="val 7902"/>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10" name="矩形 9"/>
            <p:cNvSpPr/>
            <p:nvPr/>
          </p:nvSpPr>
          <p:spPr>
            <a:xfrm>
              <a:off x="7003143" y="2812516"/>
              <a:ext cx="1959429" cy="2019332"/>
            </a:xfrm>
            <a:prstGeom prst="rect">
              <a:avLst/>
            </a:prstGeom>
          </p:spPr>
          <p:txBody>
            <a:bodyPr wrap="square">
              <a:spAutoFit/>
            </a:bodyPr>
            <a:lstStyle/>
            <a:p>
              <a:pPr>
                <a:lnSpc>
                  <a:spcPct val="150000"/>
                </a:lnSpc>
              </a:pPr>
              <a:r>
                <a:rPr lang="en-US" altLang="zh-CN" sz="1600" dirty="0">
                  <a:solidFill>
                    <a:schemeClr val="bg1"/>
                  </a:solidFill>
                  <a:cs typeface="+mn-ea"/>
                  <a:sym typeface="+mn-lt"/>
                </a:rPr>
                <a:t>1</a:t>
              </a:r>
              <a:r>
                <a:rPr lang="zh-CN" altLang="en-US" sz="1600" dirty="0">
                  <a:solidFill>
                    <a:schemeClr val="bg1"/>
                  </a:solidFill>
                  <a:cs typeface="+mn-ea"/>
                  <a:sym typeface="+mn-lt"/>
                </a:rPr>
                <a:t>、服务语言要求：</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1</a:t>
              </a:r>
              <a:r>
                <a:rPr lang="zh-CN" altLang="en-US" sz="1600" dirty="0">
                  <a:solidFill>
                    <a:schemeClr val="bg1"/>
                  </a:solidFill>
                  <a:cs typeface="+mn-ea"/>
                  <a:sym typeface="+mn-lt"/>
                </a:rPr>
                <a:t>）口齿清晰</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2</a:t>
              </a:r>
              <a:r>
                <a:rPr lang="zh-CN" altLang="en-US" sz="1600" dirty="0">
                  <a:solidFill>
                    <a:schemeClr val="bg1"/>
                  </a:solidFill>
                  <a:cs typeface="+mn-ea"/>
                  <a:sym typeface="+mn-lt"/>
                </a:rPr>
                <a:t>）语言标准</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3</a:t>
              </a:r>
              <a:r>
                <a:rPr lang="zh-CN" altLang="en-US" sz="1600" dirty="0">
                  <a:solidFill>
                    <a:schemeClr val="bg1"/>
                  </a:solidFill>
                  <a:cs typeface="+mn-ea"/>
                  <a:sym typeface="+mn-lt"/>
                </a:rPr>
                <a:t>）语调柔和</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4</a:t>
              </a:r>
              <a:r>
                <a:rPr lang="zh-CN" altLang="en-US" sz="1600" dirty="0">
                  <a:solidFill>
                    <a:schemeClr val="bg1"/>
                  </a:solidFill>
                  <a:cs typeface="+mn-ea"/>
                  <a:sym typeface="+mn-lt"/>
                </a:rPr>
                <a:t>）语气正确</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5</a:t>
              </a:r>
              <a:r>
                <a:rPr lang="zh-CN" altLang="en-US" sz="1600" dirty="0">
                  <a:solidFill>
                    <a:schemeClr val="bg1"/>
                  </a:solidFill>
                  <a:cs typeface="+mn-ea"/>
                  <a:sym typeface="+mn-lt"/>
                </a:rPr>
                <a:t>）用词文雅</a:t>
              </a:r>
            </a:p>
          </p:txBody>
        </p:sp>
      </p:grpSp>
      <p:grpSp>
        <p:nvGrpSpPr>
          <p:cNvPr id="19" name="组合 18"/>
          <p:cNvGrpSpPr/>
          <p:nvPr/>
        </p:nvGrpSpPr>
        <p:grpSpPr>
          <a:xfrm>
            <a:off x="3375377" y="1831090"/>
            <a:ext cx="2366779" cy="3785938"/>
            <a:chOff x="6879772" y="2564617"/>
            <a:chExt cx="2206171" cy="3311955"/>
          </a:xfrm>
        </p:grpSpPr>
        <p:sp>
          <p:nvSpPr>
            <p:cNvPr id="20" name="矩形: 圆角 19"/>
            <p:cNvSpPr/>
            <p:nvPr/>
          </p:nvSpPr>
          <p:spPr>
            <a:xfrm>
              <a:off x="6879772" y="2564617"/>
              <a:ext cx="2206171" cy="3311955"/>
            </a:xfrm>
            <a:prstGeom prst="roundRect">
              <a:avLst>
                <a:gd name="adj" fmla="val 7902"/>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22" name="矩形 21"/>
            <p:cNvSpPr/>
            <p:nvPr/>
          </p:nvSpPr>
          <p:spPr>
            <a:xfrm>
              <a:off x="7003143" y="2812516"/>
              <a:ext cx="1959429" cy="2059719"/>
            </a:xfrm>
            <a:prstGeom prst="rect">
              <a:avLst/>
            </a:prstGeom>
          </p:spPr>
          <p:txBody>
            <a:bodyPr wrap="square">
              <a:spAutoFit/>
            </a:bodyPr>
            <a:lstStyle/>
            <a:p>
              <a:pPr>
                <a:lnSpc>
                  <a:spcPct val="150000"/>
                </a:lnSpc>
              </a:pPr>
              <a:r>
                <a:rPr lang="en-US" altLang="zh-CN" sz="1600" dirty="0">
                  <a:solidFill>
                    <a:schemeClr val="bg1"/>
                  </a:solidFill>
                  <a:cs typeface="+mn-ea"/>
                  <a:sym typeface="+mn-lt"/>
                </a:rPr>
                <a:t>2</a:t>
              </a:r>
              <a:r>
                <a:rPr lang="zh-CN" altLang="en-US" sz="1600" dirty="0">
                  <a:solidFill>
                    <a:schemeClr val="bg1"/>
                  </a:solidFill>
                  <a:cs typeface="+mn-ea"/>
                  <a:sym typeface="+mn-lt"/>
                </a:rPr>
                <a:t>、服务语言标准：</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1</a:t>
              </a:r>
              <a:r>
                <a:rPr lang="zh-CN" altLang="en-US" sz="1600" dirty="0">
                  <a:solidFill>
                    <a:schemeClr val="bg1"/>
                  </a:solidFill>
                  <a:cs typeface="+mn-ea"/>
                  <a:sym typeface="+mn-lt"/>
                </a:rPr>
                <a:t>）声音运用</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2</a:t>
              </a:r>
              <a:r>
                <a:rPr lang="zh-CN" altLang="en-US" sz="1600" dirty="0">
                  <a:solidFill>
                    <a:schemeClr val="bg1"/>
                  </a:solidFill>
                  <a:cs typeface="+mn-ea"/>
                  <a:sym typeface="+mn-lt"/>
                </a:rPr>
                <a:t>）语言选择</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3</a:t>
              </a:r>
              <a:r>
                <a:rPr lang="zh-CN" altLang="en-US" sz="1600" dirty="0">
                  <a:solidFill>
                    <a:schemeClr val="bg1"/>
                  </a:solidFill>
                  <a:cs typeface="+mn-ea"/>
                  <a:sym typeface="+mn-lt"/>
                </a:rPr>
                <a:t>）称呼客户的服务用语</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4</a:t>
              </a:r>
              <a:r>
                <a:rPr lang="zh-CN" altLang="en-US" sz="1600" dirty="0">
                  <a:solidFill>
                    <a:schemeClr val="bg1"/>
                  </a:solidFill>
                  <a:cs typeface="+mn-ea"/>
                  <a:sym typeface="+mn-lt"/>
                </a:rPr>
                <a:t>）礼貌用语</a:t>
              </a:r>
            </a:p>
          </p:txBody>
        </p:sp>
      </p:grpSp>
      <p:grpSp>
        <p:nvGrpSpPr>
          <p:cNvPr id="23" name="组合 22"/>
          <p:cNvGrpSpPr/>
          <p:nvPr/>
        </p:nvGrpSpPr>
        <p:grpSpPr>
          <a:xfrm>
            <a:off x="6339043" y="1831090"/>
            <a:ext cx="2366779" cy="3785938"/>
            <a:chOff x="6879772" y="2564617"/>
            <a:chExt cx="2206171" cy="3311955"/>
          </a:xfrm>
        </p:grpSpPr>
        <p:sp>
          <p:nvSpPr>
            <p:cNvPr id="24" name="矩形: 圆角 23"/>
            <p:cNvSpPr/>
            <p:nvPr/>
          </p:nvSpPr>
          <p:spPr>
            <a:xfrm>
              <a:off x="6879772" y="2564617"/>
              <a:ext cx="2206171" cy="3311955"/>
            </a:xfrm>
            <a:prstGeom prst="roundRect">
              <a:avLst>
                <a:gd name="adj" fmla="val 7902"/>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26" name="矩形 25"/>
            <p:cNvSpPr/>
            <p:nvPr/>
          </p:nvSpPr>
          <p:spPr>
            <a:xfrm>
              <a:off x="7003143" y="2812516"/>
              <a:ext cx="1959429" cy="2019332"/>
            </a:xfrm>
            <a:prstGeom prst="rect">
              <a:avLst/>
            </a:prstGeom>
          </p:spPr>
          <p:txBody>
            <a:bodyPr wrap="square">
              <a:spAutoFit/>
            </a:bodyPr>
            <a:lstStyle/>
            <a:p>
              <a:pPr>
                <a:lnSpc>
                  <a:spcPct val="150000"/>
                </a:lnSpc>
              </a:pPr>
              <a:r>
                <a:rPr lang="en-US" altLang="zh-CN" sz="1600" dirty="0">
                  <a:solidFill>
                    <a:schemeClr val="bg1"/>
                  </a:solidFill>
                  <a:cs typeface="+mn-ea"/>
                  <a:sym typeface="+mn-lt"/>
                </a:rPr>
                <a:t>3</a:t>
              </a:r>
              <a:r>
                <a:rPr lang="zh-CN" altLang="en-US" sz="1600" dirty="0">
                  <a:solidFill>
                    <a:schemeClr val="bg1"/>
                  </a:solidFill>
                  <a:cs typeface="+mn-ea"/>
                  <a:sym typeface="+mn-lt"/>
                </a:rPr>
                <a:t>、微笑训练方法</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1</a:t>
              </a:r>
              <a:r>
                <a:rPr lang="zh-CN" altLang="en-US" sz="1600" dirty="0">
                  <a:solidFill>
                    <a:schemeClr val="bg1"/>
                  </a:solidFill>
                  <a:cs typeface="+mn-ea"/>
                  <a:sym typeface="+mn-lt"/>
                </a:rPr>
                <a:t>）他人诱导法</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2</a:t>
              </a:r>
              <a:r>
                <a:rPr lang="zh-CN" altLang="en-US" sz="1600" dirty="0">
                  <a:solidFill>
                    <a:schemeClr val="bg1"/>
                  </a:solidFill>
                  <a:cs typeface="+mn-ea"/>
                  <a:sym typeface="+mn-lt"/>
                </a:rPr>
                <a:t>）情绪回忆法</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3</a:t>
              </a:r>
              <a:r>
                <a:rPr lang="zh-CN" altLang="en-US" sz="1600" dirty="0">
                  <a:solidFill>
                    <a:schemeClr val="bg1"/>
                  </a:solidFill>
                  <a:cs typeface="+mn-ea"/>
                  <a:sym typeface="+mn-lt"/>
                </a:rPr>
                <a:t>）口型对照法</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4</a:t>
              </a:r>
              <a:r>
                <a:rPr lang="zh-CN" altLang="en-US" sz="1600" dirty="0">
                  <a:solidFill>
                    <a:schemeClr val="bg1"/>
                  </a:solidFill>
                  <a:cs typeface="+mn-ea"/>
                  <a:sym typeface="+mn-lt"/>
                </a:rPr>
                <a:t>）习惯性佯笑</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5</a:t>
              </a:r>
              <a:r>
                <a:rPr lang="zh-CN" altLang="en-US" sz="1600" dirty="0">
                  <a:solidFill>
                    <a:schemeClr val="bg1"/>
                  </a:solidFill>
                  <a:cs typeface="+mn-ea"/>
                  <a:sym typeface="+mn-lt"/>
                </a:rPr>
                <a:t>）牙齿暴露法</a:t>
              </a:r>
            </a:p>
          </p:txBody>
        </p:sp>
      </p:grpSp>
      <p:grpSp>
        <p:nvGrpSpPr>
          <p:cNvPr id="27" name="组合 26"/>
          <p:cNvGrpSpPr/>
          <p:nvPr/>
        </p:nvGrpSpPr>
        <p:grpSpPr>
          <a:xfrm>
            <a:off x="9302708" y="1831090"/>
            <a:ext cx="2366779" cy="3785938"/>
            <a:chOff x="6879772" y="2564617"/>
            <a:chExt cx="2206171" cy="3311955"/>
          </a:xfrm>
        </p:grpSpPr>
        <p:sp>
          <p:nvSpPr>
            <p:cNvPr id="28" name="矩形: 圆角 27"/>
            <p:cNvSpPr/>
            <p:nvPr/>
          </p:nvSpPr>
          <p:spPr>
            <a:xfrm>
              <a:off x="6879772" y="2564617"/>
              <a:ext cx="2206171" cy="3311955"/>
            </a:xfrm>
            <a:prstGeom prst="roundRect">
              <a:avLst>
                <a:gd name="adj" fmla="val 7902"/>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30" name="矩形 29"/>
            <p:cNvSpPr/>
            <p:nvPr/>
          </p:nvSpPr>
          <p:spPr>
            <a:xfrm>
              <a:off x="7003143" y="2812516"/>
              <a:ext cx="1959429" cy="1413532"/>
            </a:xfrm>
            <a:prstGeom prst="rect">
              <a:avLst/>
            </a:prstGeom>
          </p:spPr>
          <p:txBody>
            <a:bodyPr wrap="square">
              <a:spAutoFit/>
            </a:bodyPr>
            <a:lstStyle/>
            <a:p>
              <a:pPr>
                <a:lnSpc>
                  <a:spcPct val="150000"/>
                </a:lnSpc>
              </a:pPr>
              <a:r>
                <a:rPr lang="en-US" altLang="zh-CN" sz="1600" dirty="0">
                  <a:solidFill>
                    <a:schemeClr val="bg1"/>
                  </a:solidFill>
                  <a:cs typeface="+mn-ea"/>
                  <a:sym typeface="+mn-lt"/>
                </a:rPr>
                <a:t>4</a:t>
              </a:r>
              <a:r>
                <a:rPr lang="zh-CN" altLang="en-US" sz="1600" dirty="0">
                  <a:solidFill>
                    <a:schemeClr val="bg1"/>
                  </a:solidFill>
                  <a:cs typeface="+mn-ea"/>
                  <a:sym typeface="+mn-lt"/>
                </a:rPr>
                <a:t>、微笑礼仪训练</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1</a:t>
              </a:r>
              <a:r>
                <a:rPr lang="zh-CN" altLang="en-US" sz="1600" dirty="0">
                  <a:solidFill>
                    <a:schemeClr val="bg1"/>
                  </a:solidFill>
                  <a:cs typeface="+mn-ea"/>
                  <a:sym typeface="+mn-lt"/>
                </a:rPr>
                <a:t>）角色扮演</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2</a:t>
              </a:r>
              <a:r>
                <a:rPr lang="zh-CN" altLang="en-US" sz="1600" dirty="0">
                  <a:solidFill>
                    <a:schemeClr val="bg1"/>
                  </a:solidFill>
                  <a:cs typeface="+mn-ea"/>
                  <a:sym typeface="+mn-lt"/>
                </a:rPr>
                <a:t>）实战演练</a:t>
              </a:r>
            </a:p>
            <a:p>
              <a:pPr>
                <a:lnSpc>
                  <a:spcPct val="150000"/>
                </a:lnSpc>
              </a:pPr>
              <a:r>
                <a:rPr lang="zh-CN" altLang="en-US" sz="1600" dirty="0">
                  <a:solidFill>
                    <a:schemeClr val="bg1"/>
                  </a:solidFill>
                  <a:cs typeface="+mn-ea"/>
                  <a:sym typeface="+mn-lt"/>
                </a:rPr>
                <a:t>（</a:t>
              </a:r>
              <a:r>
                <a:rPr lang="en-US" altLang="zh-CN" sz="1600" dirty="0">
                  <a:solidFill>
                    <a:schemeClr val="bg1"/>
                  </a:solidFill>
                  <a:cs typeface="+mn-ea"/>
                  <a:sym typeface="+mn-lt"/>
                </a:rPr>
                <a:t>3</a:t>
              </a:r>
              <a:r>
                <a:rPr lang="zh-CN" altLang="en-US" sz="1600" dirty="0">
                  <a:solidFill>
                    <a:schemeClr val="bg1"/>
                  </a:solidFill>
                  <a:cs typeface="+mn-ea"/>
                  <a:sym typeface="+mn-lt"/>
                </a:rPr>
                <a:t>）分享讨论</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14" presetClass="entr" presetSubtype="1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randombar(horizontal)">
                                      <p:cBhvr>
                                        <p:cTn id="20" dur="500"/>
                                        <p:tgtEl>
                                          <p:spTgt spid="12"/>
                                        </p:tgtEl>
                                      </p:cBhvr>
                                    </p:animEffect>
                                  </p:childTnLst>
                                </p:cTn>
                              </p:par>
                            </p:childTnLst>
                          </p:cTn>
                        </p:par>
                        <p:par>
                          <p:cTn id="21" fill="hold">
                            <p:stCondLst>
                              <p:cond delay="1000"/>
                            </p:stCondLst>
                            <p:childTnLst>
                              <p:par>
                                <p:cTn id="22" presetID="14" presetClass="entr" presetSubtype="10"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randombar(horizontal)">
                                      <p:cBhvr>
                                        <p:cTn id="24" dur="500"/>
                                        <p:tgtEl>
                                          <p:spTgt spid="19"/>
                                        </p:tgtEl>
                                      </p:cBhvr>
                                    </p:animEffect>
                                  </p:childTnLst>
                                </p:cTn>
                              </p:par>
                            </p:childTnLst>
                          </p:cTn>
                        </p:par>
                        <p:par>
                          <p:cTn id="25" fill="hold">
                            <p:stCondLst>
                              <p:cond delay="1500"/>
                            </p:stCondLst>
                            <p:childTnLst>
                              <p:par>
                                <p:cTn id="26" presetID="14" presetClass="entr" presetSubtype="1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randombar(horizontal)">
                                      <p:cBhvr>
                                        <p:cTn id="28" dur="500"/>
                                        <p:tgtEl>
                                          <p:spTgt spid="23"/>
                                        </p:tgtEl>
                                      </p:cBhvr>
                                    </p:animEffect>
                                  </p:childTnLst>
                                </p:cTn>
                              </p:par>
                            </p:childTnLst>
                          </p:cTn>
                        </p:par>
                        <p:par>
                          <p:cTn id="29" fill="hold">
                            <p:stCondLst>
                              <p:cond delay="2000"/>
                            </p:stCondLst>
                            <p:childTnLst>
                              <p:par>
                                <p:cTn id="30" presetID="14" presetClass="entr" presetSubtype="10"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randombar(horizontal)">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grpSp>
      <p:sp>
        <p:nvSpPr>
          <p:cNvPr id="18" name="文本框 17"/>
          <p:cNvSpPr txBox="1"/>
          <p:nvPr/>
        </p:nvSpPr>
        <p:spPr>
          <a:xfrm>
            <a:off x="836386" y="981428"/>
            <a:ext cx="7977414" cy="200055"/>
          </a:xfrm>
          <a:prstGeom prst="rect">
            <a:avLst/>
          </a:prstGeom>
          <a:noFill/>
        </p:spPr>
        <p:txBody>
          <a:bodyPr wrap="square" rtlCol="0">
            <a:spAutoFit/>
          </a:bodyPr>
          <a:lstStyle/>
          <a:p>
            <a:r>
              <a:rPr lang="en-US" altLang="zh-CN" sz="700" spc="300" dirty="0">
                <a:solidFill>
                  <a:schemeClr val="bg1">
                    <a:lumMod val="65000"/>
                  </a:schemeClr>
                </a:solidFill>
                <a:cs typeface="+mn-ea"/>
                <a:sym typeface="+mn-lt"/>
              </a:rPr>
              <a:t>COMMUNICATION SKILLS OF PROPERTY SERVICE AWARENESS</a:t>
            </a:r>
            <a:endParaRPr lang="zh-CN" altLang="en-US" sz="7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5679265" cy="592835"/>
            <a:chOff x="2314478" y="3096015"/>
            <a:chExt cx="8569834"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1400">
                <a:cs typeface="+mn-ea"/>
                <a:sym typeface="+mn-lt"/>
              </a:endParaRPr>
            </a:p>
          </p:txBody>
        </p:sp>
        <p:sp>
          <p:nvSpPr>
            <p:cNvPr id="25" name="矩形: 圆角 24"/>
            <p:cNvSpPr/>
            <p:nvPr/>
          </p:nvSpPr>
          <p:spPr>
            <a:xfrm>
              <a:off x="3295650" y="3116457"/>
              <a:ext cx="7588662"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cs typeface="+mn-ea"/>
                  <a:sym typeface="+mn-lt"/>
                </a:rPr>
                <a:t>服务意识包括那些，体现在那些方面？</a:t>
              </a:r>
            </a:p>
          </p:txBody>
        </p:sp>
      </p:grpSp>
      <p:grpSp>
        <p:nvGrpSpPr>
          <p:cNvPr id="11" name="组合 10"/>
          <p:cNvGrpSpPr/>
          <p:nvPr/>
        </p:nvGrpSpPr>
        <p:grpSpPr>
          <a:xfrm>
            <a:off x="5793177" y="1660968"/>
            <a:ext cx="2722173" cy="1945038"/>
            <a:chOff x="421077" y="1503806"/>
            <a:chExt cx="2722173" cy="1945038"/>
          </a:xfrm>
        </p:grpSpPr>
        <p:sp>
          <p:nvSpPr>
            <p:cNvPr id="10" name="矩形 9"/>
            <p:cNvSpPr/>
            <p:nvPr/>
          </p:nvSpPr>
          <p:spPr>
            <a:xfrm>
              <a:off x="1103085" y="1529912"/>
              <a:ext cx="2040165" cy="1615827"/>
            </a:xfrm>
            <a:prstGeom prst="rect">
              <a:avLst/>
            </a:prstGeom>
          </p:spPr>
          <p:txBody>
            <a:bodyPr wrap="square">
              <a:spAutoFit/>
            </a:bodyPr>
            <a:lstStyle/>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1</a:t>
              </a:r>
              <a:r>
                <a:rPr lang="zh-CN" altLang="en-US" sz="1600" dirty="0">
                  <a:solidFill>
                    <a:srgbClr val="4D6548"/>
                  </a:solidFill>
                  <a:cs typeface="+mn-ea"/>
                  <a:sym typeface="+mn-lt"/>
                </a:rPr>
                <a:t>）员工行姿标准</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2</a:t>
              </a:r>
              <a:r>
                <a:rPr lang="zh-CN" altLang="en-US" sz="1600" dirty="0">
                  <a:solidFill>
                    <a:srgbClr val="4D6548"/>
                  </a:solidFill>
                  <a:cs typeface="+mn-ea"/>
                  <a:sym typeface="+mn-lt"/>
                </a:rPr>
                <a:t>）员工行姿禁忌</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3</a:t>
              </a:r>
              <a:r>
                <a:rPr lang="zh-CN" altLang="en-US" sz="1600" dirty="0">
                  <a:solidFill>
                    <a:srgbClr val="4D6548"/>
                  </a:solidFill>
                  <a:cs typeface="+mn-ea"/>
                  <a:sym typeface="+mn-lt"/>
                </a:rPr>
                <a:t>）员工行姿服务</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4</a:t>
              </a:r>
              <a:r>
                <a:rPr lang="zh-CN" altLang="en-US" sz="1600" dirty="0">
                  <a:solidFill>
                    <a:srgbClr val="4D6548"/>
                  </a:solidFill>
                  <a:cs typeface="+mn-ea"/>
                  <a:sym typeface="+mn-lt"/>
                </a:rPr>
                <a:t>）员工蹲姿</a:t>
              </a:r>
            </a:p>
          </p:txBody>
        </p:sp>
        <p:sp>
          <p:nvSpPr>
            <p:cNvPr id="17" name="矩形: 圆角 16"/>
            <p:cNvSpPr/>
            <p:nvPr/>
          </p:nvSpPr>
          <p:spPr>
            <a:xfrm>
              <a:off x="421077" y="1503806"/>
              <a:ext cx="536606" cy="1945038"/>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cs typeface="+mn-ea"/>
                  <a:sym typeface="+mn-lt"/>
                </a:rPr>
                <a:t>员</a:t>
              </a:r>
            </a:p>
            <a:p>
              <a:pPr algn="ctr"/>
              <a:r>
                <a:rPr lang="zh-CN" altLang="en-US" spc="300" dirty="0">
                  <a:cs typeface="+mn-ea"/>
                  <a:sym typeface="+mn-lt"/>
                </a:rPr>
                <a:t>工</a:t>
              </a:r>
            </a:p>
            <a:p>
              <a:pPr algn="ctr"/>
              <a:r>
                <a:rPr lang="zh-CN" altLang="en-US" spc="300" dirty="0">
                  <a:cs typeface="+mn-ea"/>
                  <a:sym typeface="+mn-lt"/>
                </a:rPr>
                <a:t>行</a:t>
              </a:r>
            </a:p>
            <a:p>
              <a:pPr algn="ctr"/>
              <a:r>
                <a:rPr lang="zh-CN" altLang="en-US" spc="300" dirty="0">
                  <a:cs typeface="+mn-ea"/>
                  <a:sym typeface="+mn-lt"/>
                </a:rPr>
                <a:t>姿 </a:t>
              </a:r>
            </a:p>
          </p:txBody>
        </p:sp>
      </p:grpSp>
      <p:grpSp>
        <p:nvGrpSpPr>
          <p:cNvPr id="19" name="组合 18"/>
          <p:cNvGrpSpPr/>
          <p:nvPr/>
        </p:nvGrpSpPr>
        <p:grpSpPr>
          <a:xfrm>
            <a:off x="5793177" y="4146993"/>
            <a:ext cx="2722173" cy="1945038"/>
            <a:chOff x="421077" y="1503806"/>
            <a:chExt cx="2722173" cy="1945038"/>
          </a:xfrm>
        </p:grpSpPr>
        <p:sp>
          <p:nvSpPr>
            <p:cNvPr id="20" name="矩形 19"/>
            <p:cNvSpPr/>
            <p:nvPr/>
          </p:nvSpPr>
          <p:spPr>
            <a:xfrm>
              <a:off x="1103085" y="1760745"/>
              <a:ext cx="2040165" cy="1200329"/>
            </a:xfrm>
            <a:prstGeom prst="rect">
              <a:avLst/>
            </a:prstGeom>
          </p:spPr>
          <p:txBody>
            <a:bodyPr wrap="square">
              <a:spAutoFit/>
            </a:bodyPr>
            <a:lstStyle/>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1</a:t>
              </a:r>
              <a:r>
                <a:rPr lang="zh-CN" altLang="en-US" sz="1600" dirty="0">
                  <a:solidFill>
                    <a:srgbClr val="4D6548"/>
                  </a:solidFill>
                  <a:cs typeface="+mn-ea"/>
                  <a:sym typeface="+mn-lt"/>
                </a:rPr>
                <a:t>）员工站姿标准</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2</a:t>
              </a:r>
              <a:r>
                <a:rPr lang="zh-CN" altLang="en-US" sz="1600" dirty="0">
                  <a:solidFill>
                    <a:srgbClr val="4D6548"/>
                  </a:solidFill>
                  <a:cs typeface="+mn-ea"/>
                  <a:sym typeface="+mn-lt"/>
                </a:rPr>
                <a:t>）员工站姿禁忌</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3</a:t>
              </a:r>
              <a:r>
                <a:rPr lang="zh-CN" altLang="en-US" sz="1600" dirty="0">
                  <a:solidFill>
                    <a:srgbClr val="4D6548"/>
                  </a:solidFill>
                  <a:cs typeface="+mn-ea"/>
                  <a:sym typeface="+mn-lt"/>
                </a:rPr>
                <a:t>）员工站姿服务</a:t>
              </a:r>
            </a:p>
          </p:txBody>
        </p:sp>
        <p:sp>
          <p:nvSpPr>
            <p:cNvPr id="22" name="矩形: 圆角 21"/>
            <p:cNvSpPr/>
            <p:nvPr/>
          </p:nvSpPr>
          <p:spPr>
            <a:xfrm>
              <a:off x="421077" y="1503806"/>
              <a:ext cx="536606" cy="1945038"/>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cs typeface="+mn-ea"/>
                  <a:sym typeface="+mn-lt"/>
                </a:rPr>
                <a:t>服                 </a:t>
              </a:r>
            </a:p>
            <a:p>
              <a:pPr algn="ctr"/>
              <a:r>
                <a:rPr lang="zh-CN" altLang="en-US" spc="300" dirty="0">
                  <a:cs typeface="+mn-ea"/>
                  <a:sym typeface="+mn-lt"/>
                </a:rPr>
                <a:t>务</a:t>
              </a:r>
            </a:p>
            <a:p>
              <a:pPr algn="ctr"/>
              <a:r>
                <a:rPr lang="zh-CN" altLang="en-US" spc="300" dirty="0">
                  <a:cs typeface="+mn-ea"/>
                  <a:sym typeface="+mn-lt"/>
                </a:rPr>
                <a:t>规</a:t>
              </a:r>
            </a:p>
            <a:p>
              <a:pPr algn="ctr"/>
              <a:r>
                <a:rPr lang="zh-CN" altLang="en-US" spc="300" dirty="0">
                  <a:cs typeface="+mn-ea"/>
                  <a:sym typeface="+mn-lt"/>
                </a:rPr>
                <a:t>范</a:t>
              </a:r>
            </a:p>
          </p:txBody>
        </p:sp>
      </p:grpSp>
      <p:grpSp>
        <p:nvGrpSpPr>
          <p:cNvPr id="23" name="组合 22"/>
          <p:cNvGrpSpPr/>
          <p:nvPr/>
        </p:nvGrpSpPr>
        <p:grpSpPr>
          <a:xfrm>
            <a:off x="9007865" y="1660968"/>
            <a:ext cx="2722173" cy="1945038"/>
            <a:chOff x="421077" y="1503806"/>
            <a:chExt cx="2722173" cy="1945038"/>
          </a:xfrm>
        </p:grpSpPr>
        <p:sp>
          <p:nvSpPr>
            <p:cNvPr id="24" name="矩形 23"/>
            <p:cNvSpPr/>
            <p:nvPr/>
          </p:nvSpPr>
          <p:spPr>
            <a:xfrm>
              <a:off x="1103085" y="1760745"/>
              <a:ext cx="2040165" cy="1200329"/>
            </a:xfrm>
            <a:prstGeom prst="rect">
              <a:avLst/>
            </a:prstGeom>
          </p:spPr>
          <p:txBody>
            <a:bodyPr wrap="square">
              <a:spAutoFit/>
            </a:bodyPr>
            <a:lstStyle/>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1</a:t>
              </a:r>
              <a:r>
                <a:rPr lang="zh-CN" altLang="en-US" sz="1600" dirty="0">
                  <a:solidFill>
                    <a:srgbClr val="4D6548"/>
                  </a:solidFill>
                  <a:cs typeface="+mn-ea"/>
                  <a:sym typeface="+mn-lt"/>
                </a:rPr>
                <a:t>）员工坐姿标准</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2</a:t>
              </a:r>
              <a:r>
                <a:rPr lang="zh-CN" altLang="en-US" sz="1600" dirty="0">
                  <a:solidFill>
                    <a:srgbClr val="4D6548"/>
                  </a:solidFill>
                  <a:cs typeface="+mn-ea"/>
                  <a:sym typeface="+mn-lt"/>
                </a:rPr>
                <a:t>）员工坐姿禁忌</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3</a:t>
              </a:r>
              <a:r>
                <a:rPr lang="zh-CN" altLang="en-US" sz="1600" dirty="0">
                  <a:solidFill>
                    <a:srgbClr val="4D6548"/>
                  </a:solidFill>
                  <a:cs typeface="+mn-ea"/>
                  <a:sym typeface="+mn-lt"/>
                </a:rPr>
                <a:t>）员工坐姿服务</a:t>
              </a:r>
            </a:p>
          </p:txBody>
        </p:sp>
        <p:sp>
          <p:nvSpPr>
            <p:cNvPr id="26" name="矩形: 圆角 25"/>
            <p:cNvSpPr/>
            <p:nvPr/>
          </p:nvSpPr>
          <p:spPr>
            <a:xfrm>
              <a:off x="421077" y="1503806"/>
              <a:ext cx="536606" cy="1945038"/>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cs typeface="+mn-ea"/>
                  <a:sym typeface="+mn-lt"/>
                </a:rPr>
                <a:t>员</a:t>
              </a:r>
            </a:p>
            <a:p>
              <a:pPr algn="ctr"/>
              <a:r>
                <a:rPr lang="zh-CN" altLang="en-US" spc="300" dirty="0">
                  <a:cs typeface="+mn-ea"/>
                  <a:sym typeface="+mn-lt"/>
                </a:rPr>
                <a:t>工</a:t>
              </a:r>
            </a:p>
            <a:p>
              <a:pPr algn="ctr"/>
              <a:r>
                <a:rPr lang="zh-CN" altLang="en-US" spc="300" dirty="0">
                  <a:cs typeface="+mn-ea"/>
                  <a:sym typeface="+mn-lt"/>
                </a:rPr>
                <a:t>坐姿 </a:t>
              </a:r>
            </a:p>
          </p:txBody>
        </p:sp>
      </p:grpSp>
      <p:grpSp>
        <p:nvGrpSpPr>
          <p:cNvPr id="27" name="组合 26"/>
          <p:cNvGrpSpPr/>
          <p:nvPr/>
        </p:nvGrpSpPr>
        <p:grpSpPr>
          <a:xfrm>
            <a:off x="9007865" y="4146993"/>
            <a:ext cx="2722173" cy="1965098"/>
            <a:chOff x="421077" y="1503806"/>
            <a:chExt cx="2722173" cy="1965098"/>
          </a:xfrm>
        </p:grpSpPr>
        <p:sp>
          <p:nvSpPr>
            <p:cNvPr id="28" name="矩形 27"/>
            <p:cNvSpPr/>
            <p:nvPr/>
          </p:nvSpPr>
          <p:spPr>
            <a:xfrm>
              <a:off x="1103085" y="1529912"/>
              <a:ext cx="2040165" cy="1938992"/>
            </a:xfrm>
            <a:prstGeom prst="rect">
              <a:avLst/>
            </a:prstGeom>
          </p:spPr>
          <p:txBody>
            <a:bodyPr wrap="square">
              <a:spAutoFit/>
            </a:bodyPr>
            <a:lstStyle/>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1</a:t>
              </a:r>
              <a:r>
                <a:rPr lang="zh-CN" altLang="en-US" sz="1600" dirty="0">
                  <a:solidFill>
                    <a:srgbClr val="4D6548"/>
                  </a:solidFill>
                  <a:cs typeface="+mn-ea"/>
                  <a:sym typeface="+mn-lt"/>
                </a:rPr>
                <a:t>）行进引领</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2</a:t>
              </a:r>
              <a:r>
                <a:rPr lang="zh-CN" altLang="en-US" sz="1600" dirty="0">
                  <a:solidFill>
                    <a:srgbClr val="4D6548"/>
                  </a:solidFill>
                  <a:cs typeface="+mn-ea"/>
                  <a:sym typeface="+mn-lt"/>
                </a:rPr>
                <a:t>）指引手势</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3</a:t>
              </a:r>
              <a:r>
                <a:rPr lang="zh-CN" altLang="en-US" sz="1600" dirty="0">
                  <a:solidFill>
                    <a:srgbClr val="4D6548"/>
                  </a:solidFill>
                  <a:cs typeface="+mn-ea"/>
                  <a:sym typeface="+mn-lt"/>
                </a:rPr>
                <a:t>）来有迎声</a:t>
              </a:r>
            </a:p>
            <a:p>
              <a:pPr>
                <a:lnSpc>
                  <a:spcPct val="150000"/>
                </a:lnSpc>
              </a:pPr>
              <a:r>
                <a:rPr lang="zh-CN" altLang="en-US" sz="1600" dirty="0">
                  <a:solidFill>
                    <a:srgbClr val="4D6548"/>
                  </a:solidFill>
                  <a:cs typeface="+mn-ea"/>
                  <a:sym typeface="+mn-lt"/>
                </a:rPr>
                <a:t>（</a:t>
              </a:r>
              <a:r>
                <a:rPr lang="en-US" altLang="zh-CN" sz="1600" dirty="0">
                  <a:solidFill>
                    <a:srgbClr val="4D6548"/>
                  </a:solidFill>
                  <a:cs typeface="+mn-ea"/>
                  <a:sym typeface="+mn-lt"/>
                </a:rPr>
                <a:t>4</a:t>
              </a:r>
              <a:r>
                <a:rPr lang="zh-CN" altLang="en-US" sz="1600" dirty="0">
                  <a:solidFill>
                    <a:srgbClr val="4D6548"/>
                  </a:solidFill>
                  <a:cs typeface="+mn-ea"/>
                  <a:sym typeface="+mn-lt"/>
                </a:rPr>
                <a:t>）双手递接</a:t>
              </a:r>
            </a:p>
            <a:p>
              <a:pPr>
                <a:lnSpc>
                  <a:spcPct val="150000"/>
                </a:lnSpc>
              </a:pPr>
              <a:endParaRPr lang="zh-CN" altLang="en-US" sz="1600" dirty="0">
                <a:solidFill>
                  <a:srgbClr val="4D6548"/>
                </a:solidFill>
                <a:cs typeface="+mn-ea"/>
                <a:sym typeface="+mn-lt"/>
              </a:endParaRPr>
            </a:p>
          </p:txBody>
        </p:sp>
        <p:sp>
          <p:nvSpPr>
            <p:cNvPr id="30" name="矩形: 圆角 29"/>
            <p:cNvSpPr/>
            <p:nvPr/>
          </p:nvSpPr>
          <p:spPr>
            <a:xfrm>
              <a:off x="421077" y="1503806"/>
              <a:ext cx="536606" cy="1945038"/>
            </a:xfrm>
            <a:prstGeom prst="roundRect">
              <a:avLst>
                <a:gd name="adj" fmla="val 50000"/>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pc="300" dirty="0">
                  <a:cs typeface="+mn-ea"/>
                  <a:sym typeface="+mn-lt"/>
                </a:rPr>
                <a:t>规</a:t>
              </a:r>
            </a:p>
            <a:p>
              <a:pPr algn="ctr"/>
              <a:r>
                <a:rPr lang="zh-CN" altLang="en-US" spc="300" dirty="0">
                  <a:cs typeface="+mn-ea"/>
                  <a:sym typeface="+mn-lt"/>
                </a:rPr>
                <a:t>范</a:t>
              </a:r>
            </a:p>
            <a:p>
              <a:pPr algn="ctr"/>
              <a:r>
                <a:rPr lang="zh-CN" altLang="en-US" spc="300" dirty="0">
                  <a:cs typeface="+mn-ea"/>
                  <a:sym typeface="+mn-lt"/>
                </a:rPr>
                <a:t>标</a:t>
              </a:r>
            </a:p>
            <a:p>
              <a:pPr algn="ctr"/>
              <a:r>
                <a:rPr lang="zh-CN" altLang="en-US" spc="300" dirty="0">
                  <a:cs typeface="+mn-ea"/>
                  <a:sym typeface="+mn-lt"/>
                </a:rPr>
                <a:t>准 </a:t>
              </a:r>
            </a:p>
          </p:txBody>
        </p:sp>
      </p:grpSp>
      <p:sp>
        <p:nvSpPr>
          <p:cNvPr id="12" name="椭圆 11"/>
          <p:cNvSpPr/>
          <p:nvPr/>
        </p:nvSpPr>
        <p:spPr>
          <a:xfrm>
            <a:off x="1103086" y="1637517"/>
            <a:ext cx="4197576" cy="4197576"/>
          </a:xfrm>
          <a:prstGeom prst="ellipse">
            <a:avLst/>
          </a:pr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
        <p:nvSpPr>
          <p:cNvPr id="31" name="椭圆 30"/>
          <p:cNvSpPr/>
          <p:nvPr/>
        </p:nvSpPr>
        <p:spPr>
          <a:xfrm>
            <a:off x="1454377" y="1988808"/>
            <a:ext cx="3494994" cy="3494994"/>
          </a:xfrm>
          <a:prstGeom prst="ellipse">
            <a:avLst/>
          </a:prstGeom>
          <a:blipFill dpi="0" rotWithShape="1">
            <a:blip r:embed="rId4"/>
            <a:srcRect/>
            <a:stretch>
              <a:fillRect l="-56218" t="-15856" r="-56218" b="-15856"/>
            </a:stretch>
          </a:bli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randombar(horizontal)">
                                      <p:cBhvr>
                                        <p:cTn id="20" dur="500"/>
                                        <p:tgtEl>
                                          <p:spTgt spid="31"/>
                                        </p:tgtEl>
                                      </p:cBhvr>
                                    </p:animEffect>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randombar(horizontal)">
                                      <p:cBhvr>
                                        <p:cTn id="24" dur="500"/>
                                        <p:tgtEl>
                                          <p:spTgt spid="12"/>
                                        </p:tgtEl>
                                      </p:cBhvr>
                                    </p:animEffect>
                                  </p:childTnLst>
                                </p:cTn>
                              </p:par>
                            </p:childTnLst>
                          </p:cTn>
                        </p:par>
                        <p:par>
                          <p:cTn id="25" fill="hold">
                            <p:stCondLst>
                              <p:cond delay="1500"/>
                            </p:stCondLst>
                            <p:childTnLst>
                              <p:par>
                                <p:cTn id="26" presetID="14" presetClass="entr" presetSubtype="1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par>
                          <p:cTn id="29" fill="hold">
                            <p:stCondLst>
                              <p:cond delay="2000"/>
                            </p:stCondLst>
                            <p:childTnLst>
                              <p:par>
                                <p:cTn id="30" presetID="14" presetClass="entr" presetSubtype="10"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randombar(horizontal)">
                                      <p:cBhvr>
                                        <p:cTn id="32" dur="500"/>
                                        <p:tgtEl>
                                          <p:spTgt spid="19"/>
                                        </p:tgtEl>
                                      </p:cBhvr>
                                    </p:animEffect>
                                  </p:childTnLst>
                                </p:cTn>
                              </p:par>
                            </p:childTnLst>
                          </p:cTn>
                        </p:par>
                        <p:par>
                          <p:cTn id="33" fill="hold">
                            <p:stCondLst>
                              <p:cond delay="2500"/>
                            </p:stCondLst>
                            <p:childTnLst>
                              <p:par>
                                <p:cTn id="34" presetID="14" presetClass="entr" presetSubtype="10"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randombar(horizontal)">
                                      <p:cBhvr>
                                        <p:cTn id="36" dur="500"/>
                                        <p:tgtEl>
                                          <p:spTgt spid="23"/>
                                        </p:tgtEl>
                                      </p:cBhvr>
                                    </p:animEffect>
                                  </p:childTnLst>
                                </p:cTn>
                              </p:par>
                            </p:childTnLst>
                          </p:cTn>
                        </p:par>
                        <p:par>
                          <p:cTn id="37" fill="hold">
                            <p:stCondLst>
                              <p:cond delay="3000"/>
                            </p:stCondLst>
                            <p:childTnLst>
                              <p:par>
                                <p:cTn id="38" presetID="14" presetClass="entr" presetSubtype="1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randombar(horizontal)">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2"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1900335" cy="592835"/>
            <a:chOff x="2314478" y="3096015"/>
            <a:chExt cx="2867546"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1886374"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a:cs typeface="+mn-ea"/>
                  <a:sym typeface="+mn-lt"/>
                </a:rPr>
                <a:t>微笑</a:t>
              </a:r>
            </a:p>
          </p:txBody>
        </p:sp>
      </p:grpSp>
      <p:sp>
        <p:nvSpPr>
          <p:cNvPr id="31" name="矩形: 圆角 30"/>
          <p:cNvSpPr/>
          <p:nvPr/>
        </p:nvSpPr>
        <p:spPr>
          <a:xfrm>
            <a:off x="602505" y="3929062"/>
            <a:ext cx="2364533" cy="1971675"/>
          </a:xfrm>
          <a:prstGeom prst="roundRect">
            <a:avLst/>
          </a:prstGeom>
          <a:blipFill dpi="0" rotWithShape="1">
            <a:blip r:embed="rId4" cstate="email">
              <a:extLst>
                <a:ext uri="{BEBA8EAE-BF5A-486C-A8C5-ECC9F3942E4B}">
                  <a14:imgProps xmlns:a14="http://schemas.microsoft.com/office/drawing/2010/main">
                    <a14:imgLayer>
                      <a14:imgEffect>
                        <a14:artisticBlur/>
                      </a14:imgEffect>
                    </a14:imgLayer>
                  </a14:imgProps>
                </a:ext>
              </a:extLst>
            </a:blip>
            <a:srcRect/>
            <a:stretch>
              <a:fillRect/>
            </a:stretch>
          </a:blip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32" name="矩形: 圆角 31"/>
          <p:cNvSpPr/>
          <p:nvPr/>
        </p:nvSpPr>
        <p:spPr>
          <a:xfrm>
            <a:off x="3145680" y="3929062"/>
            <a:ext cx="2364533" cy="1971675"/>
          </a:xfrm>
          <a:prstGeom prst="roundRect">
            <a:avLst/>
          </a:prstGeom>
          <a:blipFill dpi="0" rotWithShape="1">
            <a:blip r:embed="rId5" cstate="email">
              <a:extLst>
                <a:ext uri="{BEBA8EAE-BF5A-486C-A8C5-ECC9F3942E4B}">
                  <a14:imgProps xmlns:a14="http://schemas.microsoft.com/office/drawing/2010/main">
                    <a14:imgLayer>
                      <a14:imgEffect>
                        <a14:artisticBlur/>
                      </a14:imgEffect>
                    </a14:imgLayer>
                  </a14:imgProps>
                </a:ext>
              </a:extLst>
            </a:blip>
            <a:srcRect/>
            <a:stretch>
              <a:fillRect/>
            </a:stretch>
          </a:blip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2" name="矩形: 圆角 11"/>
          <p:cNvSpPr/>
          <p:nvPr/>
        </p:nvSpPr>
        <p:spPr>
          <a:xfrm>
            <a:off x="598909" y="1457325"/>
            <a:ext cx="4021883" cy="2228850"/>
          </a:xfrm>
          <a:prstGeom prst="roundRect">
            <a:avLst/>
          </a:prstGeom>
          <a:blipFill dpi="0" rotWithShape="1">
            <a:blip r:embed="rId6" cstate="email">
              <a:extLst>
                <a:ext uri="{BEBA8EAE-BF5A-486C-A8C5-ECC9F3942E4B}">
                  <a14:imgProps xmlns:a14="http://schemas.microsoft.com/office/drawing/2010/main">
                    <a14:imgLayer>
                      <a14:imgEffect>
                        <a14:artisticBlur/>
                      </a14:imgEffect>
                    </a14:imgLayer>
                  </a14:imgProps>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33" name="矩形: 圆角 32"/>
          <p:cNvSpPr/>
          <p:nvPr/>
        </p:nvSpPr>
        <p:spPr>
          <a:xfrm>
            <a:off x="4781550" y="1457325"/>
            <a:ext cx="4021883" cy="2228850"/>
          </a:xfrm>
          <a:prstGeom prst="roundRect">
            <a:avLst/>
          </a:prstGeom>
          <a:blipFill dpi="0" rotWithShape="1">
            <a:blip r:embed="rId7" cstate="email">
              <a:extLst>
                <a:ext uri="{BEBA8EAE-BF5A-486C-A8C5-ECC9F3942E4B}">
                  <a14:imgProps xmlns:a14="http://schemas.microsoft.com/office/drawing/2010/main">
                    <a14:imgLayer>
                      <a14:imgEffect>
                        <a14:artisticBlur/>
                      </a14:imgEffect>
                    </a14:imgLayer>
                  </a14:imgProps>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34" name="矩形: 圆角 33"/>
          <p:cNvSpPr/>
          <p:nvPr/>
        </p:nvSpPr>
        <p:spPr>
          <a:xfrm>
            <a:off x="8964192" y="1457325"/>
            <a:ext cx="2628900" cy="2228850"/>
          </a:xfrm>
          <a:prstGeom prst="roundRect">
            <a:avLst/>
          </a:prstGeom>
          <a:blipFill dpi="0" rotWithShape="1">
            <a:blip r:embed="rId8" cstate="email"/>
            <a:srcRect/>
            <a:stretch>
              <a:fillRect/>
            </a:stretch>
          </a:blipFill>
          <a:ln>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35" name="矩形: 圆角 34"/>
          <p:cNvSpPr/>
          <p:nvPr/>
        </p:nvSpPr>
        <p:spPr>
          <a:xfrm>
            <a:off x="5830823" y="3929062"/>
            <a:ext cx="5795120" cy="1971675"/>
          </a:xfrm>
          <a:prstGeom prst="roundRect">
            <a:avLst/>
          </a:prstGeom>
          <a:blipFill dpi="0" rotWithShape="1">
            <a:blip r:embed="rId9" cstate="email">
              <a:extLst>
                <a:ext uri="{BEBA8EAE-BF5A-486C-A8C5-ECC9F3942E4B}">
                  <a14:imgProps xmlns:a14="http://schemas.microsoft.com/office/drawing/2010/main">
                    <a14:imgLayer>
                      <a14:imgEffect>
                        <a14:artisticBlur/>
                      </a14:imgEffect>
                    </a14:imgLayer>
                  </a14:imgProps>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Effect transition="in" filter="fade">
                                      <p:cBhvr>
                                        <p:cTn id="22" dur="500"/>
                                        <p:tgtEl>
                                          <p:spTgt spid="12"/>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Effect transition="in" filter="fade">
                                      <p:cBhvr>
                                        <p:cTn id="34" dur="500"/>
                                        <p:tgtEl>
                                          <p:spTgt spid="32"/>
                                        </p:tgtEl>
                                      </p:cBhvr>
                                    </p:animEffect>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fltVal val="0"/>
                                          </p:val>
                                        </p:tav>
                                        <p:tav tm="100000">
                                          <p:val>
                                            <p:strVal val="#ppt_w"/>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Effect transition="in" filter="fade">
                                      <p:cBhvr>
                                        <p:cTn id="40" dur="500"/>
                                        <p:tgtEl>
                                          <p:spTgt spid="33"/>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p:cTn id="50" dur="500" fill="hold"/>
                                        <p:tgtEl>
                                          <p:spTgt spid="34"/>
                                        </p:tgtEl>
                                        <p:attrNameLst>
                                          <p:attrName>ppt_w</p:attrName>
                                        </p:attrNameLst>
                                      </p:cBhvr>
                                      <p:tavLst>
                                        <p:tav tm="0">
                                          <p:val>
                                            <p:fltVal val="0"/>
                                          </p:val>
                                        </p:tav>
                                        <p:tav tm="100000">
                                          <p:val>
                                            <p:strVal val="#ppt_w"/>
                                          </p:val>
                                        </p:tav>
                                      </p:tavLst>
                                    </p:anim>
                                    <p:anim calcmode="lin" valueType="num">
                                      <p:cBhvr>
                                        <p:cTn id="51" dur="500" fill="hold"/>
                                        <p:tgtEl>
                                          <p:spTgt spid="34"/>
                                        </p:tgtEl>
                                        <p:attrNameLst>
                                          <p:attrName>ppt_h</p:attrName>
                                        </p:attrNameLst>
                                      </p:cBhvr>
                                      <p:tavLst>
                                        <p:tav tm="0">
                                          <p:val>
                                            <p:fltVal val="0"/>
                                          </p:val>
                                        </p:tav>
                                        <p:tav tm="100000">
                                          <p:val>
                                            <p:strVal val="#ppt_h"/>
                                          </p:val>
                                        </p:tav>
                                      </p:tavLst>
                                    </p:anim>
                                    <p:animEffect transition="in" filter="fade">
                                      <p:cBhvr>
                                        <p:cTn id="5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1" grpId="0" animBg="1"/>
      <p:bldP spid="32" grpId="0" animBg="1"/>
      <p:bldP spid="12" grpId="0" animBg="1"/>
      <p:bldP spid="33" grpId="0" animBg="1"/>
      <p:bldP spid="34" grpId="0" animBg="1"/>
      <p:bldP spid="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6492" y="-857250"/>
            <a:ext cx="12684984" cy="8572500"/>
            <a:chOff x="-5715000" y="-6019800"/>
            <a:chExt cx="25031700" cy="16916400"/>
          </a:xfrm>
        </p:grpSpPr>
        <p:grpSp>
          <p:nvGrpSpPr>
            <p:cNvPr id="3" name="组合 2"/>
            <p:cNvGrpSpPr/>
            <p:nvPr/>
          </p:nvGrpSpPr>
          <p:grpSpPr>
            <a:xfrm>
              <a:off x="-5715000" y="-6019800"/>
              <a:ext cx="419100" cy="16916400"/>
              <a:chOff x="-5715000" y="-6019800"/>
              <a:chExt cx="419100" cy="16916400"/>
            </a:xfrm>
          </p:grpSpPr>
          <p:sp>
            <p:nvSpPr>
              <p:cNvPr id="7" name="椭圆 6"/>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 name="组合 3"/>
            <p:cNvGrpSpPr/>
            <p:nvPr/>
          </p:nvGrpSpPr>
          <p:grpSpPr>
            <a:xfrm>
              <a:off x="18897600" y="-6019800"/>
              <a:ext cx="419100" cy="16916400"/>
              <a:chOff x="-5715000" y="-6019800"/>
              <a:chExt cx="419100" cy="16916400"/>
            </a:xfrm>
          </p:grpSpPr>
          <p:sp>
            <p:nvSpPr>
              <p:cNvPr id="5" name="椭圆 4"/>
              <p:cNvSpPr/>
              <p:nvPr/>
            </p:nvSpPr>
            <p:spPr>
              <a:xfrm>
                <a:off x="-5715000" y="-60198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5715000" y="10477500"/>
                <a:ext cx="419100" cy="419100"/>
              </a:xfrm>
              <a:prstGeom prst="ellipse">
                <a:avLst/>
              </a:prstGeom>
              <a:solidFill>
                <a:srgbClr val="E6E6E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 name="文本框 17"/>
          <p:cNvSpPr txBox="1"/>
          <p:nvPr/>
        </p:nvSpPr>
        <p:spPr>
          <a:xfrm>
            <a:off x="836386" y="981428"/>
            <a:ext cx="7977414" cy="230832"/>
          </a:xfrm>
          <a:prstGeom prst="rect">
            <a:avLst/>
          </a:prstGeom>
          <a:noFill/>
        </p:spPr>
        <p:txBody>
          <a:bodyPr wrap="square" rtlCol="0">
            <a:spAutoFit/>
          </a:bodyPr>
          <a:lstStyle/>
          <a:p>
            <a:r>
              <a:rPr lang="en-US" altLang="zh-CN" sz="900" spc="300" dirty="0">
                <a:solidFill>
                  <a:schemeClr val="bg1">
                    <a:lumMod val="65000"/>
                  </a:schemeClr>
                </a:solidFill>
                <a:cs typeface="+mn-ea"/>
                <a:sym typeface="+mn-lt"/>
              </a:rPr>
              <a:t>COMMUNICATION SKILLS OF PROPERTY SERVICE AWARENESS</a:t>
            </a:r>
            <a:endParaRPr lang="zh-CN" altLang="en-US" sz="900" spc="300" dirty="0">
              <a:solidFill>
                <a:schemeClr val="bg1">
                  <a:lumMod val="65000"/>
                </a:schemeClr>
              </a:solidFill>
              <a:cs typeface="+mn-ea"/>
              <a:sym typeface="+mn-lt"/>
            </a:endParaRPr>
          </a:p>
        </p:txBody>
      </p:sp>
      <p:pic>
        <p:nvPicPr>
          <p:cNvPr id="21" name="图片 20"/>
          <p:cNvPicPr>
            <a:picLocks noChangeAspect="1"/>
          </p:cNvPicPr>
          <p:nvPr/>
        </p:nvPicPr>
        <p:blipFill rotWithShape="1">
          <a:blip r:embed="rId3" cstate="email"/>
          <a:srcRect/>
          <a:stretch>
            <a:fillRect/>
          </a:stretch>
        </p:blipFill>
        <p:spPr>
          <a:xfrm>
            <a:off x="10915650" y="2"/>
            <a:ext cx="1276351" cy="1032794"/>
          </a:xfrm>
          <a:custGeom>
            <a:avLst/>
            <a:gdLst>
              <a:gd name="connsiteX0" fmla="*/ 0 w 2291465"/>
              <a:gd name="connsiteY0" fmla="*/ 0 h 1854201"/>
              <a:gd name="connsiteX1" fmla="*/ 2291465 w 2291465"/>
              <a:gd name="connsiteY1" fmla="*/ 0 h 1854201"/>
              <a:gd name="connsiteX2" fmla="*/ 2291465 w 2291465"/>
              <a:gd name="connsiteY2" fmla="*/ 1854201 h 1854201"/>
              <a:gd name="connsiteX3" fmla="*/ 0 w 2291465"/>
              <a:gd name="connsiteY3" fmla="*/ 1854201 h 1854201"/>
            </a:gdLst>
            <a:ahLst/>
            <a:cxnLst>
              <a:cxn ang="0">
                <a:pos x="connsiteX0" y="connsiteY0"/>
              </a:cxn>
              <a:cxn ang="0">
                <a:pos x="connsiteX1" y="connsiteY1"/>
              </a:cxn>
              <a:cxn ang="0">
                <a:pos x="connsiteX2" y="connsiteY2"/>
              </a:cxn>
              <a:cxn ang="0">
                <a:pos x="connsiteX3" y="connsiteY3"/>
              </a:cxn>
            </a:cxnLst>
            <a:rect l="l" t="t" r="r" b="b"/>
            <a:pathLst>
              <a:path w="2291465" h="1854201">
                <a:moveTo>
                  <a:pt x="0" y="0"/>
                </a:moveTo>
                <a:lnTo>
                  <a:pt x="2291465" y="0"/>
                </a:lnTo>
                <a:lnTo>
                  <a:pt x="2291465" y="1854201"/>
                </a:lnTo>
                <a:lnTo>
                  <a:pt x="0" y="1854201"/>
                </a:lnTo>
                <a:close/>
              </a:path>
            </a:pathLst>
          </a:custGeom>
        </p:spPr>
      </p:pic>
      <p:grpSp>
        <p:nvGrpSpPr>
          <p:cNvPr id="9" name="组合 8"/>
          <p:cNvGrpSpPr/>
          <p:nvPr/>
        </p:nvGrpSpPr>
        <p:grpSpPr>
          <a:xfrm>
            <a:off x="257078" y="429015"/>
            <a:ext cx="1900335" cy="592835"/>
            <a:chOff x="2314478" y="3096015"/>
            <a:chExt cx="2867546" cy="894570"/>
          </a:xfrm>
        </p:grpSpPr>
        <p:sp>
          <p:nvSpPr>
            <p:cNvPr id="29" name="iconfont-1161-877265"/>
            <p:cNvSpPr>
              <a:spLocks noChangeAspect="1"/>
            </p:cNvSpPr>
            <p:nvPr/>
          </p:nvSpPr>
          <p:spPr bwMode="auto">
            <a:xfrm>
              <a:off x="2314478" y="3096015"/>
              <a:ext cx="809722" cy="894570"/>
            </a:xfrm>
            <a:custGeom>
              <a:avLst/>
              <a:gdLst>
                <a:gd name="T0" fmla="*/ 7653 w 8309"/>
                <a:gd name="T1" fmla="*/ 2843 h 9182"/>
                <a:gd name="T2" fmla="*/ 4154 w 8309"/>
                <a:gd name="T3" fmla="*/ 0 h 9182"/>
                <a:gd name="T4" fmla="*/ 656 w 8309"/>
                <a:gd name="T5" fmla="*/ 2843 h 9182"/>
                <a:gd name="T6" fmla="*/ 0 w 8309"/>
                <a:gd name="T7" fmla="*/ 3499 h 9182"/>
                <a:gd name="T8" fmla="*/ 0 w 8309"/>
                <a:gd name="T9" fmla="*/ 5248 h 9182"/>
                <a:gd name="T10" fmla="*/ 656 w 8309"/>
                <a:gd name="T11" fmla="*/ 5904 h 9182"/>
                <a:gd name="T12" fmla="*/ 1312 w 8309"/>
                <a:gd name="T13" fmla="*/ 5685 h 9182"/>
                <a:gd name="T14" fmla="*/ 2405 w 8309"/>
                <a:gd name="T15" fmla="*/ 7216 h 9182"/>
                <a:gd name="T16" fmla="*/ 3061 w 8309"/>
                <a:gd name="T17" fmla="*/ 7435 h 9182"/>
                <a:gd name="T18" fmla="*/ 2186 w 8309"/>
                <a:gd name="T19" fmla="*/ 5685 h 9182"/>
                <a:gd name="T20" fmla="*/ 2624 w 8309"/>
                <a:gd name="T21" fmla="*/ 4592 h 9182"/>
                <a:gd name="T22" fmla="*/ 4373 w 8309"/>
                <a:gd name="T23" fmla="*/ 4373 h 9182"/>
                <a:gd name="T24" fmla="*/ 5029 w 8309"/>
                <a:gd name="T25" fmla="*/ 3718 h 9182"/>
                <a:gd name="T26" fmla="*/ 5248 w 8309"/>
                <a:gd name="T27" fmla="*/ 3280 h 9182"/>
                <a:gd name="T28" fmla="*/ 5466 w 8309"/>
                <a:gd name="T29" fmla="*/ 3280 h 9182"/>
                <a:gd name="T30" fmla="*/ 6341 w 8309"/>
                <a:gd name="T31" fmla="*/ 5029 h 9182"/>
                <a:gd name="T32" fmla="*/ 5466 w 8309"/>
                <a:gd name="T33" fmla="*/ 7435 h 9182"/>
                <a:gd name="T34" fmla="*/ 5466 w 8309"/>
                <a:gd name="T35" fmla="*/ 7435 h 9182"/>
                <a:gd name="T36" fmla="*/ 6997 w 8309"/>
                <a:gd name="T37" fmla="*/ 5467 h 9182"/>
                <a:gd name="T38" fmla="*/ 7434 w 8309"/>
                <a:gd name="T39" fmla="*/ 5904 h 9182"/>
                <a:gd name="T40" fmla="*/ 4810 w 8309"/>
                <a:gd name="T41" fmla="*/ 8309 h 9182"/>
                <a:gd name="T42" fmla="*/ 4154 w 8309"/>
                <a:gd name="T43" fmla="*/ 7872 h 9182"/>
                <a:gd name="T44" fmla="*/ 3498 w 8309"/>
                <a:gd name="T45" fmla="*/ 8528 h 9182"/>
                <a:gd name="T46" fmla="*/ 4150 w 8309"/>
                <a:gd name="T47" fmla="*/ 9182 h 9182"/>
                <a:gd name="T48" fmla="*/ 4810 w 8309"/>
                <a:gd name="T49" fmla="*/ 8747 h 9182"/>
                <a:gd name="T50" fmla="*/ 7872 w 8309"/>
                <a:gd name="T51" fmla="*/ 5904 h 9182"/>
                <a:gd name="T52" fmla="*/ 8309 w 8309"/>
                <a:gd name="T53" fmla="*/ 5248 h 9182"/>
                <a:gd name="T54" fmla="*/ 8309 w 8309"/>
                <a:gd name="T55" fmla="*/ 3499 h 9182"/>
                <a:gd name="T56" fmla="*/ 7653 w 8309"/>
                <a:gd name="T57" fmla="*/ 2843 h 9182"/>
                <a:gd name="T58" fmla="*/ 6778 w 8309"/>
                <a:gd name="T59" fmla="*/ 3499 h 9182"/>
                <a:gd name="T60" fmla="*/ 4154 w 8309"/>
                <a:gd name="T61" fmla="*/ 1531 h 9182"/>
                <a:gd name="T62" fmla="*/ 1312 w 8309"/>
                <a:gd name="T63" fmla="*/ 3499 h 9182"/>
                <a:gd name="T64" fmla="*/ 1093 w 8309"/>
                <a:gd name="T65" fmla="*/ 3280 h 9182"/>
                <a:gd name="T66" fmla="*/ 4154 w 8309"/>
                <a:gd name="T67" fmla="*/ 656 h 9182"/>
                <a:gd name="T68" fmla="*/ 6997 w 8309"/>
                <a:gd name="T69" fmla="*/ 3280 h 9182"/>
                <a:gd name="T70" fmla="*/ 6778 w 8309"/>
                <a:gd name="T71" fmla="*/ 3499 h 9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09" h="9182">
                  <a:moveTo>
                    <a:pt x="7653" y="2843"/>
                  </a:moveTo>
                  <a:cubicBezTo>
                    <a:pt x="7352" y="1237"/>
                    <a:pt x="5864" y="0"/>
                    <a:pt x="4154" y="0"/>
                  </a:cubicBezTo>
                  <a:cubicBezTo>
                    <a:pt x="2397" y="0"/>
                    <a:pt x="880" y="1202"/>
                    <a:pt x="656" y="2843"/>
                  </a:cubicBezTo>
                  <a:cubicBezTo>
                    <a:pt x="215" y="2947"/>
                    <a:pt x="0" y="3193"/>
                    <a:pt x="0" y="3499"/>
                  </a:cubicBezTo>
                  <a:lnTo>
                    <a:pt x="0" y="5248"/>
                  </a:lnTo>
                  <a:cubicBezTo>
                    <a:pt x="0" y="5630"/>
                    <a:pt x="285" y="5904"/>
                    <a:pt x="656" y="5904"/>
                  </a:cubicBezTo>
                  <a:cubicBezTo>
                    <a:pt x="959" y="5904"/>
                    <a:pt x="1189" y="5840"/>
                    <a:pt x="1312" y="5685"/>
                  </a:cubicBezTo>
                  <a:cubicBezTo>
                    <a:pt x="1609" y="6487"/>
                    <a:pt x="2221" y="7081"/>
                    <a:pt x="2405" y="7216"/>
                  </a:cubicBezTo>
                  <a:cubicBezTo>
                    <a:pt x="2633" y="7384"/>
                    <a:pt x="3101" y="7467"/>
                    <a:pt x="3061" y="7435"/>
                  </a:cubicBezTo>
                  <a:cubicBezTo>
                    <a:pt x="2827" y="7246"/>
                    <a:pt x="2390" y="6638"/>
                    <a:pt x="2186" y="5685"/>
                  </a:cubicBezTo>
                  <a:cubicBezTo>
                    <a:pt x="2084" y="5205"/>
                    <a:pt x="2260" y="4661"/>
                    <a:pt x="2624" y="4592"/>
                  </a:cubicBezTo>
                  <a:cubicBezTo>
                    <a:pt x="3207" y="4482"/>
                    <a:pt x="3917" y="4664"/>
                    <a:pt x="4373" y="4373"/>
                  </a:cubicBezTo>
                  <a:cubicBezTo>
                    <a:pt x="4734" y="4143"/>
                    <a:pt x="4906" y="3872"/>
                    <a:pt x="5029" y="3718"/>
                  </a:cubicBezTo>
                  <a:cubicBezTo>
                    <a:pt x="5084" y="3648"/>
                    <a:pt x="5198" y="3448"/>
                    <a:pt x="5248" y="3280"/>
                  </a:cubicBezTo>
                  <a:cubicBezTo>
                    <a:pt x="5290" y="3169"/>
                    <a:pt x="5462" y="3274"/>
                    <a:pt x="5466" y="3280"/>
                  </a:cubicBezTo>
                  <a:cubicBezTo>
                    <a:pt x="5466" y="3280"/>
                    <a:pt x="6232" y="3532"/>
                    <a:pt x="6341" y="5029"/>
                  </a:cubicBezTo>
                  <a:cubicBezTo>
                    <a:pt x="6416" y="6057"/>
                    <a:pt x="5616" y="7287"/>
                    <a:pt x="5466" y="7435"/>
                  </a:cubicBezTo>
                  <a:cubicBezTo>
                    <a:pt x="5444" y="7457"/>
                    <a:pt x="5456" y="7437"/>
                    <a:pt x="5466" y="7435"/>
                  </a:cubicBezTo>
                  <a:cubicBezTo>
                    <a:pt x="6343" y="7223"/>
                    <a:pt x="6831" y="6255"/>
                    <a:pt x="6997" y="5467"/>
                  </a:cubicBezTo>
                  <a:cubicBezTo>
                    <a:pt x="7110" y="5606"/>
                    <a:pt x="7187" y="5856"/>
                    <a:pt x="7434" y="5904"/>
                  </a:cubicBezTo>
                  <a:cubicBezTo>
                    <a:pt x="7186" y="7146"/>
                    <a:pt x="5892" y="8102"/>
                    <a:pt x="4810" y="8309"/>
                  </a:cubicBezTo>
                  <a:cubicBezTo>
                    <a:pt x="4654" y="8007"/>
                    <a:pt x="4572" y="7872"/>
                    <a:pt x="4154" y="7872"/>
                  </a:cubicBezTo>
                  <a:cubicBezTo>
                    <a:pt x="3697" y="7872"/>
                    <a:pt x="3498" y="8208"/>
                    <a:pt x="3498" y="8528"/>
                  </a:cubicBezTo>
                  <a:cubicBezTo>
                    <a:pt x="3498" y="8829"/>
                    <a:pt x="3701" y="9182"/>
                    <a:pt x="4150" y="9182"/>
                  </a:cubicBezTo>
                  <a:cubicBezTo>
                    <a:pt x="4575" y="9182"/>
                    <a:pt x="4771" y="9035"/>
                    <a:pt x="4810" y="8747"/>
                  </a:cubicBezTo>
                  <a:cubicBezTo>
                    <a:pt x="6692" y="8244"/>
                    <a:pt x="7344" y="7530"/>
                    <a:pt x="7872" y="5904"/>
                  </a:cubicBezTo>
                  <a:cubicBezTo>
                    <a:pt x="8235" y="5805"/>
                    <a:pt x="8309" y="5618"/>
                    <a:pt x="8309" y="5248"/>
                  </a:cubicBezTo>
                  <a:lnTo>
                    <a:pt x="8309" y="3499"/>
                  </a:lnTo>
                  <a:cubicBezTo>
                    <a:pt x="8309" y="2848"/>
                    <a:pt x="7655" y="2853"/>
                    <a:pt x="7653" y="2843"/>
                  </a:cubicBezTo>
                  <a:close/>
                  <a:moveTo>
                    <a:pt x="6778" y="3499"/>
                  </a:moveTo>
                  <a:cubicBezTo>
                    <a:pt x="6255" y="2038"/>
                    <a:pt x="5233" y="1531"/>
                    <a:pt x="4154" y="1531"/>
                  </a:cubicBezTo>
                  <a:cubicBezTo>
                    <a:pt x="3067" y="1531"/>
                    <a:pt x="1831" y="2051"/>
                    <a:pt x="1312" y="3499"/>
                  </a:cubicBezTo>
                  <a:cubicBezTo>
                    <a:pt x="1289" y="3472"/>
                    <a:pt x="1118" y="3304"/>
                    <a:pt x="1093" y="3280"/>
                  </a:cubicBezTo>
                  <a:cubicBezTo>
                    <a:pt x="1343" y="1816"/>
                    <a:pt x="2664" y="656"/>
                    <a:pt x="4154" y="656"/>
                  </a:cubicBezTo>
                  <a:cubicBezTo>
                    <a:pt x="5638" y="656"/>
                    <a:pt x="6738" y="1826"/>
                    <a:pt x="6997" y="3280"/>
                  </a:cubicBezTo>
                  <a:cubicBezTo>
                    <a:pt x="6905" y="3406"/>
                    <a:pt x="6778" y="3499"/>
                    <a:pt x="6778" y="3499"/>
                  </a:cubicBezTo>
                  <a:close/>
                </a:path>
              </a:pathLst>
            </a:custGeom>
            <a:solidFill>
              <a:srgbClr val="4D654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cs typeface="+mn-ea"/>
                <a:sym typeface="+mn-lt"/>
              </a:endParaRPr>
            </a:p>
          </p:txBody>
        </p:sp>
        <p:sp>
          <p:nvSpPr>
            <p:cNvPr id="25" name="矩形: 圆角 24"/>
            <p:cNvSpPr/>
            <p:nvPr/>
          </p:nvSpPr>
          <p:spPr>
            <a:xfrm>
              <a:off x="3295650" y="3116457"/>
              <a:ext cx="1886374" cy="731644"/>
            </a:xfrm>
            <a:prstGeom prst="roundRect">
              <a:avLst/>
            </a:prstGeom>
            <a:solidFill>
              <a:srgbClr val="4D6548"/>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spc="300" dirty="0">
                  <a:cs typeface="+mn-ea"/>
                  <a:sym typeface="+mn-lt"/>
                </a:rPr>
                <a:t>站姿</a:t>
              </a:r>
            </a:p>
          </p:txBody>
        </p:sp>
      </p:grpSp>
      <p:sp>
        <p:nvSpPr>
          <p:cNvPr id="14" name="矩形: 圆角 13"/>
          <p:cNvSpPr/>
          <p:nvPr/>
        </p:nvSpPr>
        <p:spPr>
          <a:xfrm>
            <a:off x="598909" y="1457325"/>
            <a:ext cx="4021883" cy="5001532"/>
          </a:xfrm>
          <a:prstGeom prst="roundRect">
            <a:avLst>
              <a:gd name="adj" fmla="val 6201"/>
            </a:avLst>
          </a:prstGeom>
          <a:blipFill dpi="0" rotWithShape="1">
            <a:blip r:embed="rId4" cstate="email">
              <a:extLst>
                <a:ext uri="{BEBA8EAE-BF5A-486C-A8C5-ECC9F3942E4B}">
                  <a14:imgProps xmlns:a14="http://schemas.microsoft.com/office/drawing/2010/main">
                    <a14:imgLayer>
                      <a14:imgEffect>
                        <a14:artisticBlur/>
                      </a14:imgEffect>
                    </a14:imgLayer>
                  </a14:imgProps>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5" name="矩形: 圆角 14"/>
          <p:cNvSpPr/>
          <p:nvPr/>
        </p:nvSpPr>
        <p:spPr>
          <a:xfrm>
            <a:off x="4793538" y="1457325"/>
            <a:ext cx="2107777" cy="2621189"/>
          </a:xfrm>
          <a:prstGeom prst="roundRect">
            <a:avLst>
              <a:gd name="adj" fmla="val 4397"/>
            </a:avLst>
          </a:prstGeom>
          <a:blipFill dpi="0" rotWithShape="1">
            <a:blip r:embed="rId5" cstate="email"/>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6" name="矩形: 圆角 15"/>
          <p:cNvSpPr/>
          <p:nvPr/>
        </p:nvSpPr>
        <p:spPr>
          <a:xfrm>
            <a:off x="4793538" y="4267199"/>
            <a:ext cx="2107777" cy="2191657"/>
          </a:xfrm>
          <a:prstGeom prst="roundRect">
            <a:avLst>
              <a:gd name="adj" fmla="val 4397"/>
            </a:avLst>
          </a:prstGeom>
          <a:blipFill dpi="0" rotWithShape="1">
            <a:blip r:embed="rId6" cstate="email"/>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7" name="矩形: 圆角 16"/>
          <p:cNvSpPr/>
          <p:nvPr/>
        </p:nvSpPr>
        <p:spPr>
          <a:xfrm>
            <a:off x="7188394" y="1457325"/>
            <a:ext cx="4364977" cy="2635704"/>
          </a:xfrm>
          <a:prstGeom prst="roundRect">
            <a:avLst>
              <a:gd name="adj" fmla="val 6201"/>
            </a:avLst>
          </a:prstGeom>
          <a:blipFill dpi="0" rotWithShape="1">
            <a:blip r:embed="rId7" cstate="email"/>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
        <p:nvSpPr>
          <p:cNvPr id="19" name="矩形: 圆角 18"/>
          <p:cNvSpPr/>
          <p:nvPr/>
        </p:nvSpPr>
        <p:spPr>
          <a:xfrm>
            <a:off x="7188394" y="4267199"/>
            <a:ext cx="4364977" cy="2206171"/>
          </a:xfrm>
          <a:prstGeom prst="roundRect">
            <a:avLst>
              <a:gd name="adj" fmla="val 6201"/>
            </a:avLst>
          </a:prstGeom>
          <a:blipFill dpi="0" rotWithShape="1">
            <a:blip r:embed="rId8" cstate="email"/>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spc="300">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up)">
                                      <p:cBhvr>
                                        <p:cTn id="12" dur="500"/>
                                        <p:tgtEl>
                                          <p:spTgt spid="21"/>
                                        </p:tgtEl>
                                      </p:cBhvr>
                                    </p:animEffect>
                                  </p:childTnLst>
                                </p:cTn>
                              </p:par>
                              <p:par>
                                <p:cTn id="13" presetID="1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p:tgtEl>
                                          <p:spTgt spid="9"/>
                                        </p:tgtEl>
                                        <p:attrNameLst>
                                          <p:attrName>ppt_y</p:attrName>
                                        </p:attrNameLst>
                                      </p:cBhvr>
                                      <p:tavLst>
                                        <p:tav tm="0">
                                          <p:val>
                                            <p:strVal val="#ppt_y+#ppt_h*1.125000"/>
                                          </p:val>
                                        </p:tav>
                                        <p:tav tm="100000">
                                          <p:val>
                                            <p:strVal val="#ppt_y"/>
                                          </p:val>
                                        </p:tav>
                                      </p:tavLst>
                                    </p:anim>
                                    <p:animEffect transition="in" filter="wipe(up)">
                                      <p:cBhvr>
                                        <p:cTn id="16" dur="500"/>
                                        <p:tgtEl>
                                          <p:spTgt spid="9"/>
                                        </p:tgtEl>
                                      </p:cBhvr>
                                    </p:animEffect>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randombar(horizontal)">
                                      <p:cBhvr>
                                        <p:cTn id="20" dur="500"/>
                                        <p:tgtEl>
                                          <p:spTgt spid="14"/>
                                        </p:tgtEl>
                                      </p:cBhvr>
                                    </p:animEffect>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randombar(horizontal)">
                                      <p:cBhvr>
                                        <p:cTn id="24" dur="500"/>
                                        <p:tgtEl>
                                          <p:spTgt spid="15"/>
                                        </p:tgtEl>
                                      </p:cBhvr>
                                    </p:animEffect>
                                  </p:childTnLst>
                                </p:cTn>
                              </p:par>
                            </p:childTnLst>
                          </p:cTn>
                        </p:par>
                        <p:par>
                          <p:cTn id="25" fill="hold">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randombar(horizontal)">
                                      <p:cBhvr>
                                        <p:cTn id="28" dur="500"/>
                                        <p:tgtEl>
                                          <p:spTgt spid="16"/>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randombar(horizontal)">
                                      <p:cBhvr>
                                        <p:cTn id="32" dur="500"/>
                                        <p:tgtEl>
                                          <p:spTgt spid="17"/>
                                        </p:tgtEl>
                                      </p:cBhvr>
                                    </p:animEffect>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randombar(horizontal)">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 grpId="0" animBg="1"/>
      <p:bldP spid="15" grpId="0" animBg="1"/>
      <p:bldP spid="16" grpId="0" animBg="1"/>
      <p:bldP spid="17" grpId="0" animBg="1"/>
      <p:bldP spid="1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400567;"/>
</p:tagLst>
</file>

<file path=ppt/tags/tag10.xml><?xml version="1.0" encoding="utf-8"?>
<p:tagLst xmlns:a="http://schemas.openxmlformats.org/drawingml/2006/main" xmlns:r="http://schemas.openxmlformats.org/officeDocument/2006/relationships" xmlns:p="http://schemas.openxmlformats.org/presentationml/2006/main">
  <p:tag name="ISLIDE.ICON" val="#400567;"/>
</p:tagLst>
</file>

<file path=ppt/tags/tag11.xml><?xml version="1.0" encoding="utf-8"?>
<p:tagLst xmlns:a="http://schemas.openxmlformats.org/drawingml/2006/main" xmlns:r="http://schemas.openxmlformats.org/officeDocument/2006/relationships" xmlns:p="http://schemas.openxmlformats.org/presentationml/2006/main">
  <p:tag name="ISLIDE.ICON" val="#400567;"/>
</p:tagLst>
</file>

<file path=ppt/tags/tag12.xml><?xml version="1.0" encoding="utf-8"?>
<p:tagLst xmlns:a="http://schemas.openxmlformats.org/drawingml/2006/main" xmlns:r="http://schemas.openxmlformats.org/officeDocument/2006/relationships" xmlns:p="http://schemas.openxmlformats.org/presentationml/2006/main">
  <p:tag name="ISLIDE.ICON" val="#400567;"/>
</p:tagLst>
</file>

<file path=ppt/tags/tag13.xml><?xml version="1.0" encoding="utf-8"?>
<p:tagLst xmlns:a="http://schemas.openxmlformats.org/drawingml/2006/main" xmlns:r="http://schemas.openxmlformats.org/officeDocument/2006/relationships" xmlns:p="http://schemas.openxmlformats.org/presentationml/2006/main">
  <p:tag name="ISLIDE.ICON" val="#400567;"/>
</p:tagLst>
</file>

<file path=ppt/tags/tag14.xml><?xml version="1.0" encoding="utf-8"?>
<p:tagLst xmlns:a="http://schemas.openxmlformats.org/drawingml/2006/main" xmlns:r="http://schemas.openxmlformats.org/officeDocument/2006/relationships" xmlns:p="http://schemas.openxmlformats.org/presentationml/2006/main">
  <p:tag name="ISLIDE.ICON" val="#400567;"/>
</p:tagLst>
</file>

<file path=ppt/tags/tag15.xml><?xml version="1.0" encoding="utf-8"?>
<p:tagLst xmlns:a="http://schemas.openxmlformats.org/drawingml/2006/main" xmlns:r="http://schemas.openxmlformats.org/officeDocument/2006/relationships" xmlns:p="http://schemas.openxmlformats.org/presentationml/2006/main">
  <p:tag name="ISLIDE.ICON" val="#400567;"/>
</p:tagLst>
</file>

<file path=ppt/tags/tag16.xml><?xml version="1.0" encoding="utf-8"?>
<p:tagLst xmlns:a="http://schemas.openxmlformats.org/drawingml/2006/main" xmlns:r="http://schemas.openxmlformats.org/officeDocument/2006/relationships" xmlns:p="http://schemas.openxmlformats.org/presentationml/2006/main">
  <p:tag name="ISLIDE.ICON" val="#400567;"/>
</p:tagLst>
</file>

<file path=ppt/tags/tag17.xml><?xml version="1.0" encoding="utf-8"?>
<p:tagLst xmlns:a="http://schemas.openxmlformats.org/drawingml/2006/main" xmlns:r="http://schemas.openxmlformats.org/officeDocument/2006/relationships" xmlns:p="http://schemas.openxmlformats.org/presentationml/2006/main">
  <p:tag name="ISLIDE.ICON" val="#400567;"/>
</p:tagLst>
</file>

<file path=ppt/tags/tag18.xml><?xml version="1.0" encoding="utf-8"?>
<p:tagLst xmlns:a="http://schemas.openxmlformats.org/drawingml/2006/main" xmlns:r="http://schemas.openxmlformats.org/officeDocument/2006/relationships" xmlns:p="http://schemas.openxmlformats.org/presentationml/2006/main">
  <p:tag name="ISLIDE.ICON" val="#400567;"/>
</p:tagLst>
</file>

<file path=ppt/tags/tag19.xml><?xml version="1.0" encoding="utf-8"?>
<p:tagLst xmlns:a="http://schemas.openxmlformats.org/drawingml/2006/main" xmlns:r="http://schemas.openxmlformats.org/officeDocument/2006/relationships" xmlns:p="http://schemas.openxmlformats.org/presentationml/2006/main">
  <p:tag name="ISLIDE.ICON" val="#400567;"/>
</p:tagLst>
</file>

<file path=ppt/tags/tag2.xml><?xml version="1.0" encoding="utf-8"?>
<p:tagLst xmlns:a="http://schemas.openxmlformats.org/drawingml/2006/main" xmlns:r="http://schemas.openxmlformats.org/officeDocument/2006/relationships" xmlns:p="http://schemas.openxmlformats.org/presentationml/2006/main">
  <p:tag name="ISLIDE.ICON" val="#400567;"/>
</p:tagLst>
</file>

<file path=ppt/tags/tag3.xml><?xml version="1.0" encoding="utf-8"?>
<p:tagLst xmlns:a="http://schemas.openxmlformats.org/drawingml/2006/main" xmlns:r="http://schemas.openxmlformats.org/officeDocument/2006/relationships" xmlns:p="http://schemas.openxmlformats.org/presentationml/2006/main">
  <p:tag name="ISLIDE.ICON" val="#400567;"/>
</p:tagLst>
</file>

<file path=ppt/tags/tag4.xml><?xml version="1.0" encoding="utf-8"?>
<p:tagLst xmlns:a="http://schemas.openxmlformats.org/drawingml/2006/main" xmlns:r="http://schemas.openxmlformats.org/officeDocument/2006/relationships" xmlns:p="http://schemas.openxmlformats.org/presentationml/2006/main">
  <p:tag name="ISLIDE.ICON" val="#400567;"/>
</p:tagLst>
</file>

<file path=ppt/tags/tag5.xml><?xml version="1.0" encoding="utf-8"?>
<p:tagLst xmlns:a="http://schemas.openxmlformats.org/drawingml/2006/main" xmlns:r="http://schemas.openxmlformats.org/officeDocument/2006/relationships" xmlns:p="http://schemas.openxmlformats.org/presentationml/2006/main">
  <p:tag name="ISLIDE.ICON" val="#400567;"/>
</p:tagLst>
</file>

<file path=ppt/tags/tag6.xml><?xml version="1.0" encoding="utf-8"?>
<p:tagLst xmlns:a="http://schemas.openxmlformats.org/drawingml/2006/main" xmlns:r="http://schemas.openxmlformats.org/officeDocument/2006/relationships" xmlns:p="http://schemas.openxmlformats.org/presentationml/2006/main">
  <p:tag name="ISLIDE.ICON" val="#400567;"/>
</p:tagLst>
</file>

<file path=ppt/tags/tag7.xml><?xml version="1.0" encoding="utf-8"?>
<p:tagLst xmlns:a="http://schemas.openxmlformats.org/drawingml/2006/main" xmlns:r="http://schemas.openxmlformats.org/officeDocument/2006/relationships" xmlns:p="http://schemas.openxmlformats.org/presentationml/2006/main">
  <p:tag name="ISLIDE.ICON" val="#400567;"/>
</p:tagLst>
</file>

<file path=ppt/tags/tag8.xml><?xml version="1.0" encoding="utf-8"?>
<p:tagLst xmlns:a="http://schemas.openxmlformats.org/drawingml/2006/main" xmlns:r="http://schemas.openxmlformats.org/officeDocument/2006/relationships" xmlns:p="http://schemas.openxmlformats.org/presentationml/2006/main">
  <p:tag name="ISLIDE.ICON" val="#400567;"/>
</p:tagLst>
</file>

<file path=ppt/tags/tag9.xml><?xml version="1.0" encoding="utf-8"?>
<p:tagLst xmlns:a="http://schemas.openxmlformats.org/drawingml/2006/main" xmlns:r="http://schemas.openxmlformats.org/officeDocument/2006/relationships" xmlns:p="http://schemas.openxmlformats.org/presentationml/2006/main">
  <p:tag name="ISLIDE.ICON" val="#400567;"/>
</p:tagLst>
</file>

<file path=ppt/theme/theme1.xml><?xml version="1.0" encoding="utf-8"?>
<a:theme xmlns:a="http://schemas.openxmlformats.org/drawingml/2006/main" name="www.2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254n5mcf">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4D6548"/>
        </a:solidFill>
        <a:ln>
          <a:noFill/>
        </a:ln>
      </a:spPr>
      <a:bodyPr rtlCol="0" anchor="ctr"/>
      <a:lstStyle>
        <a:defPPr algn="ctr">
          <a:defRPr sz="2400" spc="300">
            <a:latin typeface="Aa弯道黑体" panose="02010600010101010101" pitchFamily="2" charset="-122"/>
            <a:ea typeface="Aa弯道黑体" panose="02010600010101010101" pitchFamily="2"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1381</Words>
  <Application>Microsoft Office PowerPoint</Application>
  <PresentationFormat>宽屏</PresentationFormat>
  <Paragraphs>157</Paragraphs>
  <Slides>20</Slides>
  <Notes>2</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20</vt:i4>
      </vt:variant>
    </vt:vector>
  </HeadingPairs>
  <TitlesOfParts>
    <vt:vector size="28" baseType="lpstr">
      <vt:lpstr>Meiryo</vt:lpstr>
      <vt:lpstr>宋体</vt:lpstr>
      <vt:lpstr>微软雅黑</vt:lpstr>
      <vt:lpstr>Arial</vt:lpstr>
      <vt:lpstr>Calibri</vt:lpstr>
      <vt:lpstr>Calibri Light</vt:lpstr>
      <vt:lpstr>www.2ppt.com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dc:description/>
  <cp:lastModifiedBy>kan</cp:lastModifiedBy>
  <cp:revision>5</cp:revision>
  <dcterms:created xsi:type="dcterms:W3CDTF">2021-05-08T00:46:57Z</dcterms:created>
  <dcterms:modified xsi:type="dcterms:W3CDTF">2021-09-09T13:14:42Z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64A2794141B04A75AED1139257B42778</vt:lpwstr>
  </property>
  <property fmtid="{D5CDD505-2E9C-101B-9397-08002B2CF9AE}" pid="3" name="KSOProductBuildVer">
    <vt:lpwstr>2052-11.1.0.10463</vt:lpwstr>
  </property>
</Properties>
</file>