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0" r:id="rId3"/>
  </p:sldMasterIdLst>
  <p:notesMasterIdLst>
    <p:notesMasterId r:id="rId29"/>
  </p:notesMasterIdLst>
  <p:sldIdLst>
    <p:sldId id="259" r:id="rId4"/>
    <p:sldId id="260" r:id="rId5"/>
    <p:sldId id="261" r:id="rId6"/>
    <p:sldId id="262" r:id="rId7"/>
    <p:sldId id="285" r:id="rId8"/>
    <p:sldId id="284" r:id="rId9"/>
    <p:sldId id="263" r:id="rId10"/>
    <p:sldId id="291" r:id="rId11"/>
    <p:sldId id="286" r:id="rId12"/>
    <p:sldId id="287" r:id="rId13"/>
    <p:sldId id="264" r:id="rId14"/>
    <p:sldId id="289" r:id="rId15"/>
    <p:sldId id="288" r:id="rId16"/>
    <p:sldId id="265" r:id="rId17"/>
    <p:sldId id="290" r:id="rId18"/>
    <p:sldId id="277" r:id="rId19"/>
    <p:sldId id="279" r:id="rId20"/>
    <p:sldId id="278" r:id="rId21"/>
    <p:sldId id="266" r:id="rId22"/>
    <p:sldId id="280" r:id="rId23"/>
    <p:sldId id="281" r:id="rId24"/>
    <p:sldId id="267" r:id="rId25"/>
    <p:sldId id="282" r:id="rId26"/>
    <p:sldId id="283" r:id="rId27"/>
    <p:sldId id="29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0000"/>
    <a:srgbClr val="162F81"/>
    <a:srgbClr val="8A3E7E"/>
    <a:srgbClr val="4268A6"/>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94" autoAdjust="0"/>
    <p:restoredTop sz="96314" autoAdjust="0"/>
  </p:normalViewPr>
  <p:slideViewPr>
    <p:cSldViewPr snapToGrid="0">
      <p:cViewPr varScale="1">
        <p:scale>
          <a:sx n="106" d="100"/>
          <a:sy n="106" d="100"/>
        </p:scale>
        <p:origin x="190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15567E-BC13-45BE-9A07-B92FCDE4370C}" type="datetimeFigureOut">
              <a:rPr lang="zh-CN" altLang="en-US" smtClean="0"/>
              <a:t>2021/10/11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E0CBB-A3C3-48F6-8EAB-4C1BB09F2C37}" type="slidenum">
              <a:rPr lang="zh-CN" altLang="en-US" smtClean="0"/>
              <a:t>‹#›</a:t>
            </a:fld>
            <a:endParaRPr lang="zh-CN" altLang="en-US"/>
          </a:p>
        </p:txBody>
      </p:sp>
    </p:spTree>
    <p:extLst>
      <p:ext uri="{BB962C8B-B14F-4D97-AF65-F5344CB8AC3E}">
        <p14:creationId xmlns:p14="http://schemas.microsoft.com/office/powerpoint/2010/main" val="2516023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F6E0CBB-A3C3-48F6-8EAB-4C1BB09F2C37}" type="slidenum">
              <a:rPr lang="zh-CN" altLang="en-US" smtClean="0"/>
              <a:t>12</a:t>
            </a:fld>
            <a:endParaRPr lang="zh-CN" altLang="en-US"/>
          </a:p>
        </p:txBody>
      </p:sp>
    </p:spTree>
    <p:extLst>
      <p:ext uri="{BB962C8B-B14F-4D97-AF65-F5344CB8AC3E}">
        <p14:creationId xmlns:p14="http://schemas.microsoft.com/office/powerpoint/2010/main" val="4207027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939237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11"/>
            <a:ext cx="12192000" cy="68573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879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451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2864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6644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481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68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388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1943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5275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36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0262" r="34877" b="45136"/>
          <a:stretch/>
        </p:blipFill>
        <p:spPr>
          <a:xfrm>
            <a:off x="-1" y="311"/>
            <a:ext cx="12192001" cy="6857690"/>
          </a:xfrm>
          <a:prstGeom prst="rect">
            <a:avLst/>
          </a:prstGeom>
        </p:spPr>
      </p:pic>
    </p:spTree>
    <p:extLst>
      <p:ext uri="{BB962C8B-B14F-4D97-AF65-F5344CB8AC3E}">
        <p14:creationId xmlns:p14="http://schemas.microsoft.com/office/powerpoint/2010/main" val="32684901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777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1439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540987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308247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64655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328618" y="6858000"/>
            <a:ext cx="1440159" cy="118430"/>
          </a:xfrm>
          <a:prstGeom prst="rect">
            <a:avLst/>
          </a:prstGeom>
          <a:noFill/>
        </p:spPr>
        <p:txBody>
          <a:bodyPr wrap="square" rtlCol="0">
            <a:spAutoFit/>
          </a:bodyPr>
          <a:lstStyle/>
          <a:p>
            <a:pPr defTabSz="914400">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79829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071171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2021/10/11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582825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2021/10/11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983425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9925872"/>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2021/10/11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8734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959428" y="3006977"/>
            <a:ext cx="8694057" cy="1446550"/>
          </a:xfrm>
          <a:prstGeom prst="rect">
            <a:avLst/>
          </a:prstGeom>
          <a:noFill/>
        </p:spPr>
        <p:txBody>
          <a:bodyPr wrap="square" rtlCol="0">
            <a:spAutoFit/>
          </a:bodyPr>
          <a:lstStyle/>
          <a:p>
            <a:r>
              <a:rPr lang="zh-CN" altLang="en-US" sz="8800" b="1" dirty="0" smtClean="0">
                <a:solidFill>
                  <a:srgbClr val="C00000"/>
                </a:solidFill>
                <a:effectLst>
                  <a:outerShdw blurRad="50800" dist="38100" dir="2700000" algn="tl" rotWithShape="0">
                    <a:prstClr val="black">
                      <a:alpha val="40000"/>
                    </a:prstClr>
                  </a:outerShdw>
                </a:effectLst>
                <a:latin typeface="微软雅黑" panose="020B0503020204020204" pitchFamily="82" charset="2"/>
                <a:ea typeface="微软雅黑" panose="020B0503020204020204" pitchFamily="82" charset="2"/>
              </a:rPr>
              <a:t>中国共产党党章</a:t>
            </a:r>
            <a:endParaRPr lang="zh-CN" altLang="en-US" sz="8800" b="1" dirty="0">
              <a:solidFill>
                <a:srgbClr val="C00000"/>
              </a:solidFill>
              <a:effectLst>
                <a:outerShdw blurRad="50800" dist="38100" dir="2700000" algn="tl" rotWithShape="0">
                  <a:prstClr val="black">
                    <a:alpha val="40000"/>
                  </a:prstClr>
                </a:outerShdw>
              </a:effectLst>
              <a:latin typeface="微软雅黑" panose="020B0503020204020204" pitchFamily="82" charset="2"/>
              <a:ea typeface="微软雅黑" panose="020B0503020204020204" pitchFamily="82" charset="2"/>
            </a:endParaRPr>
          </a:p>
        </p:txBody>
      </p:sp>
      <p:grpSp>
        <p:nvGrpSpPr>
          <p:cNvPr id="4" name="组合 3"/>
          <p:cNvGrpSpPr/>
          <p:nvPr/>
        </p:nvGrpSpPr>
        <p:grpSpPr>
          <a:xfrm>
            <a:off x="3499892" y="4680271"/>
            <a:ext cx="543739" cy="523220"/>
            <a:chOff x="2934874" y="4295459"/>
            <a:chExt cx="543739" cy="523220"/>
          </a:xfrm>
          <a:effectLst>
            <a:outerShdw blurRad="50800" dist="38100" dir="2700000" algn="tl" rotWithShape="0">
              <a:prstClr val="black">
                <a:alpha val="40000"/>
              </a:prstClr>
            </a:outerShdw>
          </a:effectLst>
        </p:grpSpPr>
        <p:sp>
          <p:nvSpPr>
            <p:cNvPr id="5" name="椭圆 4"/>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6" name="文本框 5"/>
            <p:cNvSpPr txBox="1"/>
            <p:nvPr/>
          </p:nvSpPr>
          <p:spPr>
            <a:xfrm>
              <a:off x="2934874" y="4295459"/>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学</a:t>
              </a:r>
              <a:endParaRPr lang="zh-CN" altLang="en-US" sz="2800" b="1" dirty="0">
                <a:solidFill>
                  <a:schemeClr val="bg1"/>
                </a:solidFill>
                <a:latin typeface="Microsoft YaHei" charset="-122"/>
                <a:ea typeface="Microsoft YaHei" charset="-122"/>
                <a:cs typeface="Microsoft YaHei" charset="-122"/>
              </a:endParaRPr>
            </a:p>
          </p:txBody>
        </p:sp>
      </p:grpSp>
      <p:grpSp>
        <p:nvGrpSpPr>
          <p:cNvPr id="7" name="组合 6"/>
          <p:cNvGrpSpPr/>
          <p:nvPr/>
        </p:nvGrpSpPr>
        <p:grpSpPr>
          <a:xfrm>
            <a:off x="4122443" y="4653377"/>
            <a:ext cx="543739" cy="523629"/>
            <a:chOff x="2947424" y="4268565"/>
            <a:chExt cx="543739" cy="523629"/>
          </a:xfrm>
          <a:effectLst>
            <a:outerShdw blurRad="50800" dist="38100" dir="2700000" algn="tl" rotWithShape="0">
              <a:prstClr val="black">
                <a:alpha val="40000"/>
              </a:prstClr>
            </a:outerShdw>
          </a:effectLst>
        </p:grpSpPr>
        <p:sp>
          <p:nvSpPr>
            <p:cNvPr id="8" name="椭圆 7"/>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9" name="文本框 8"/>
            <p:cNvSpPr txBox="1"/>
            <p:nvPr/>
          </p:nvSpPr>
          <p:spPr>
            <a:xfrm>
              <a:off x="2947424" y="4268565"/>
              <a:ext cx="543739" cy="523220"/>
            </a:xfrm>
            <a:prstGeom prst="rect">
              <a:avLst/>
            </a:prstGeom>
            <a:noFill/>
          </p:spPr>
          <p:txBody>
            <a:bodyPr wrap="none" rtlCol="0">
              <a:spAutoFit/>
            </a:bodyPr>
            <a:lstStyle/>
            <a:p>
              <a:r>
                <a:rPr lang="zh-CN" altLang="en-US" sz="2800" b="1" dirty="0">
                  <a:solidFill>
                    <a:schemeClr val="bg1"/>
                  </a:solidFill>
                  <a:latin typeface="Microsoft YaHei" charset="-122"/>
                  <a:ea typeface="Microsoft YaHei" charset="-122"/>
                  <a:cs typeface="Microsoft YaHei" charset="-122"/>
                </a:rPr>
                <a:t>习</a:t>
              </a:r>
            </a:p>
          </p:txBody>
        </p:sp>
      </p:grpSp>
      <p:grpSp>
        <p:nvGrpSpPr>
          <p:cNvPr id="10" name="组合 9"/>
          <p:cNvGrpSpPr/>
          <p:nvPr/>
        </p:nvGrpSpPr>
        <p:grpSpPr>
          <a:xfrm>
            <a:off x="4715785" y="4666824"/>
            <a:ext cx="543739" cy="523220"/>
            <a:chOff x="2930765" y="4282012"/>
            <a:chExt cx="543739" cy="523220"/>
          </a:xfrm>
          <a:effectLst>
            <a:outerShdw blurRad="50800" dist="38100" dir="2700000" algn="tl" rotWithShape="0">
              <a:prstClr val="black">
                <a:alpha val="40000"/>
              </a:prstClr>
            </a:outerShdw>
          </a:effectLst>
        </p:grpSpPr>
        <p:sp>
          <p:nvSpPr>
            <p:cNvPr id="11" name="椭圆 10"/>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2" name="文本框 11"/>
            <p:cNvSpPr txBox="1"/>
            <p:nvPr/>
          </p:nvSpPr>
          <p:spPr>
            <a:xfrm>
              <a:off x="2930765" y="4282012"/>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党</a:t>
              </a:r>
              <a:endParaRPr lang="zh-CN" altLang="en-US" sz="2800" b="1" dirty="0">
                <a:solidFill>
                  <a:schemeClr val="bg1"/>
                </a:solidFill>
                <a:latin typeface="Microsoft YaHei" charset="-122"/>
                <a:ea typeface="Microsoft YaHei" charset="-122"/>
                <a:cs typeface="Microsoft YaHei" charset="-122"/>
              </a:endParaRPr>
            </a:p>
          </p:txBody>
        </p:sp>
      </p:grpSp>
      <p:grpSp>
        <p:nvGrpSpPr>
          <p:cNvPr id="13" name="组合 12"/>
          <p:cNvGrpSpPr/>
          <p:nvPr/>
        </p:nvGrpSpPr>
        <p:grpSpPr>
          <a:xfrm>
            <a:off x="5339186" y="4682772"/>
            <a:ext cx="543739" cy="523220"/>
            <a:chOff x="2944165" y="4297960"/>
            <a:chExt cx="543739" cy="523220"/>
          </a:xfrm>
          <a:effectLst>
            <a:outerShdw blurRad="50800" dist="38100" dir="2700000" algn="tl" rotWithShape="0">
              <a:prstClr val="black">
                <a:alpha val="40000"/>
              </a:prstClr>
            </a:outerShdw>
          </a:effectLst>
        </p:grpSpPr>
        <p:sp>
          <p:nvSpPr>
            <p:cNvPr id="14" name="椭圆 13"/>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5" name="文本框 14"/>
            <p:cNvSpPr txBox="1"/>
            <p:nvPr/>
          </p:nvSpPr>
          <p:spPr>
            <a:xfrm>
              <a:off x="2944165"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章</a:t>
              </a:r>
              <a:endParaRPr lang="zh-CN" altLang="en-US" sz="2800" b="1" dirty="0">
                <a:solidFill>
                  <a:schemeClr val="bg1"/>
                </a:solidFill>
                <a:latin typeface="Microsoft YaHei" charset="-122"/>
                <a:ea typeface="Microsoft YaHei" charset="-122"/>
                <a:cs typeface="Microsoft YaHei" charset="-122"/>
              </a:endParaRPr>
            </a:p>
          </p:txBody>
        </p:sp>
      </p:grpSp>
      <p:grpSp>
        <p:nvGrpSpPr>
          <p:cNvPr id="16" name="组合 15"/>
          <p:cNvGrpSpPr/>
          <p:nvPr/>
        </p:nvGrpSpPr>
        <p:grpSpPr>
          <a:xfrm>
            <a:off x="6356494" y="4682772"/>
            <a:ext cx="543739" cy="523220"/>
            <a:chOff x="2936892" y="4297960"/>
            <a:chExt cx="543739" cy="523220"/>
          </a:xfrm>
          <a:effectLst>
            <a:outerShdw blurRad="50800" dist="38100" dir="2700000" algn="tl" rotWithShape="0">
              <a:prstClr val="black">
                <a:alpha val="40000"/>
              </a:prstClr>
            </a:outerShdw>
          </a:effectLst>
        </p:grpSpPr>
        <p:sp>
          <p:nvSpPr>
            <p:cNvPr id="17" name="椭圆 16"/>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8" name="文本框 17"/>
            <p:cNvSpPr txBox="1"/>
            <p:nvPr/>
          </p:nvSpPr>
          <p:spPr>
            <a:xfrm>
              <a:off x="2936892"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遵</a:t>
              </a:r>
              <a:endParaRPr lang="zh-CN" altLang="en-US" sz="2800" b="1" dirty="0">
                <a:solidFill>
                  <a:schemeClr val="bg1"/>
                </a:solidFill>
                <a:latin typeface="Microsoft YaHei" charset="-122"/>
                <a:ea typeface="Microsoft YaHei" charset="-122"/>
                <a:cs typeface="Microsoft YaHei" charset="-122"/>
              </a:endParaRPr>
            </a:p>
          </p:txBody>
        </p:sp>
      </p:grpSp>
      <p:grpSp>
        <p:nvGrpSpPr>
          <p:cNvPr id="19" name="组合 18"/>
          <p:cNvGrpSpPr/>
          <p:nvPr/>
        </p:nvGrpSpPr>
        <p:grpSpPr>
          <a:xfrm>
            <a:off x="6950193" y="4668279"/>
            <a:ext cx="543739" cy="523220"/>
            <a:chOff x="2920590" y="4283467"/>
            <a:chExt cx="543739" cy="523220"/>
          </a:xfrm>
          <a:effectLst>
            <a:outerShdw blurRad="50800" dist="38100" dir="2700000" algn="tl" rotWithShape="0">
              <a:prstClr val="black">
                <a:alpha val="40000"/>
              </a:prstClr>
            </a:outerShdw>
          </a:effectLst>
        </p:grpSpPr>
        <p:sp>
          <p:nvSpPr>
            <p:cNvPr id="20" name="椭圆 19"/>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1" name="文本框 20"/>
            <p:cNvSpPr txBox="1"/>
            <p:nvPr/>
          </p:nvSpPr>
          <p:spPr>
            <a:xfrm>
              <a:off x="2920590" y="4283467"/>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守</a:t>
              </a:r>
              <a:endParaRPr lang="zh-CN" altLang="en-US" sz="2800" b="1" dirty="0">
                <a:solidFill>
                  <a:schemeClr val="bg1"/>
                </a:solidFill>
                <a:latin typeface="Microsoft YaHei" charset="-122"/>
                <a:ea typeface="Microsoft YaHei" charset="-122"/>
                <a:cs typeface="Microsoft YaHei" charset="-122"/>
              </a:endParaRPr>
            </a:p>
          </p:txBody>
        </p:sp>
      </p:grpSp>
      <p:grpSp>
        <p:nvGrpSpPr>
          <p:cNvPr id="22" name="组合 21"/>
          <p:cNvGrpSpPr/>
          <p:nvPr/>
        </p:nvGrpSpPr>
        <p:grpSpPr>
          <a:xfrm>
            <a:off x="7584636" y="4682772"/>
            <a:ext cx="543739" cy="523220"/>
            <a:chOff x="2945032" y="4297960"/>
            <a:chExt cx="543739" cy="523220"/>
          </a:xfrm>
          <a:effectLst>
            <a:outerShdw blurRad="50800" dist="38100" dir="2700000" algn="tl" rotWithShape="0">
              <a:prstClr val="black">
                <a:alpha val="40000"/>
              </a:prstClr>
            </a:outerShdw>
          </a:effectLst>
        </p:grpSpPr>
        <p:sp>
          <p:nvSpPr>
            <p:cNvPr id="23" name="椭圆 22"/>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4" name="文本框 23"/>
            <p:cNvSpPr txBox="1"/>
            <p:nvPr/>
          </p:nvSpPr>
          <p:spPr>
            <a:xfrm>
              <a:off x="2945032"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党</a:t>
              </a:r>
              <a:endParaRPr lang="zh-CN" altLang="en-US" sz="2800" b="1" dirty="0">
                <a:solidFill>
                  <a:schemeClr val="bg1"/>
                </a:solidFill>
                <a:latin typeface="Microsoft YaHei" charset="-122"/>
                <a:ea typeface="Microsoft YaHei" charset="-122"/>
                <a:cs typeface="Microsoft YaHei" charset="-122"/>
              </a:endParaRPr>
            </a:p>
          </p:txBody>
        </p:sp>
      </p:grpSp>
      <p:grpSp>
        <p:nvGrpSpPr>
          <p:cNvPr id="25" name="组合 24"/>
          <p:cNvGrpSpPr/>
          <p:nvPr/>
        </p:nvGrpSpPr>
        <p:grpSpPr>
          <a:xfrm>
            <a:off x="8188911" y="4653377"/>
            <a:ext cx="543739" cy="523629"/>
            <a:chOff x="2939306" y="4268565"/>
            <a:chExt cx="543739" cy="523629"/>
          </a:xfrm>
          <a:effectLst>
            <a:outerShdw blurRad="50800" dist="38100" dir="2700000" algn="tl" rotWithShape="0">
              <a:prstClr val="black">
                <a:alpha val="40000"/>
              </a:prstClr>
            </a:outerShdw>
          </a:effectLst>
        </p:grpSpPr>
        <p:sp>
          <p:nvSpPr>
            <p:cNvPr id="26" name="椭圆 25"/>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7" name="文本框 26"/>
            <p:cNvSpPr txBox="1"/>
            <p:nvPr/>
          </p:nvSpPr>
          <p:spPr>
            <a:xfrm>
              <a:off x="2939306" y="4268565"/>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规</a:t>
              </a:r>
              <a:endParaRPr lang="zh-CN" altLang="en-US" sz="2800" b="1" dirty="0">
                <a:solidFill>
                  <a:schemeClr val="bg1"/>
                </a:solidFill>
                <a:latin typeface="Microsoft YaHei" charset="-122"/>
                <a:ea typeface="Microsoft YaHei" charset="-122"/>
                <a:cs typeface="Microsoft YaHei" charset="-122"/>
              </a:endParaRPr>
            </a:p>
          </p:txBody>
        </p:sp>
      </p:grpSp>
      <p:sp>
        <p:nvSpPr>
          <p:cNvPr id="35" name="文本框 34"/>
          <p:cNvSpPr txBox="1"/>
          <p:nvPr/>
        </p:nvSpPr>
        <p:spPr>
          <a:xfrm>
            <a:off x="4169622" y="2577881"/>
            <a:ext cx="3710354" cy="400110"/>
          </a:xfrm>
          <a:prstGeom prst="rect">
            <a:avLst/>
          </a:prstGeom>
          <a:noFill/>
        </p:spPr>
        <p:txBody>
          <a:bodyPr wrap="square" rtlCol="0">
            <a:spAutoFit/>
          </a:bodyPr>
          <a:lstStyle/>
          <a:p>
            <a:pPr algn="dist"/>
            <a:r>
              <a:rPr lang="zh-CN" altLang="en-US" sz="2000" b="1" dirty="0" smtClean="0">
                <a:solidFill>
                  <a:srgbClr val="C00000"/>
                </a:solidFill>
                <a:latin typeface="微软雅黑" panose="020B0503020204020204" pitchFamily="82" charset="2"/>
                <a:ea typeface="微软雅黑" panose="020B0503020204020204" pitchFamily="82" charset="2"/>
              </a:rPr>
              <a:t>十九大会议通过</a:t>
            </a:r>
            <a:endParaRPr lang="zh-CN" altLang="en-US" sz="2000" b="1" dirty="0">
              <a:solidFill>
                <a:srgbClr val="C00000"/>
              </a:solidFill>
              <a:latin typeface="微软雅黑" panose="020B0503020204020204" pitchFamily="82" charset="2"/>
              <a:ea typeface="微软雅黑" panose="020B0503020204020204" pitchFamily="82" charset="2"/>
            </a:endParaRPr>
          </a:p>
        </p:txBody>
      </p:sp>
      <p:cxnSp>
        <p:nvCxnSpPr>
          <p:cNvPr id="30" name="直线连接符 29"/>
          <p:cNvCxnSpPr/>
          <p:nvPr/>
        </p:nvCxnSpPr>
        <p:spPr>
          <a:xfrm>
            <a:off x="2178424" y="2777936"/>
            <a:ext cx="170777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线连接符 42"/>
          <p:cNvCxnSpPr/>
          <p:nvPr/>
        </p:nvCxnSpPr>
        <p:spPr>
          <a:xfrm>
            <a:off x="8088110" y="2777936"/>
            <a:ext cx="170777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PA_五角星 15">
            <a:extLst>
              <a:ext uri="{FF2B5EF4-FFF2-40B4-BE49-F238E27FC236}">
                <a16:creationId xmlns:a16="http://schemas.microsoft.com/office/drawing/2014/main" xmlns="" id="{1A187C0D-F09F-49FB-B686-F3A7C51E0A61}"/>
              </a:ext>
            </a:extLst>
          </p:cNvPr>
          <p:cNvSpPr/>
          <p:nvPr>
            <p:custDataLst>
              <p:tags r:id="rId1"/>
            </p:custDataLst>
          </p:nvPr>
        </p:nvSpPr>
        <p:spPr>
          <a:xfrm rot="21146867">
            <a:off x="-1677120" y="8212701"/>
            <a:ext cx="1289984" cy="128998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PA_五角星 17">
            <a:extLst>
              <a:ext uri="{FF2B5EF4-FFF2-40B4-BE49-F238E27FC236}">
                <a16:creationId xmlns:a16="http://schemas.microsoft.com/office/drawing/2014/main" xmlns="" id="{272D90AE-75B1-4998-8972-B45FFC14E446}"/>
              </a:ext>
            </a:extLst>
          </p:cNvPr>
          <p:cNvSpPr/>
          <p:nvPr>
            <p:custDataLst>
              <p:tags r:id="rId2"/>
            </p:custDataLst>
          </p:nvPr>
        </p:nvSpPr>
        <p:spPr>
          <a:xfrm rot="21146867">
            <a:off x="-1737287" y="7086568"/>
            <a:ext cx="644992" cy="644992"/>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0" name="PA_五角星 18">
            <a:extLst>
              <a:ext uri="{FF2B5EF4-FFF2-40B4-BE49-F238E27FC236}">
                <a16:creationId xmlns:a16="http://schemas.microsoft.com/office/drawing/2014/main" xmlns="" id="{C9696DE7-EC28-4179-B38B-CDDB0B765A83}"/>
              </a:ext>
            </a:extLst>
          </p:cNvPr>
          <p:cNvSpPr/>
          <p:nvPr>
            <p:custDataLst>
              <p:tags r:id="rId3"/>
            </p:custDataLst>
          </p:nvPr>
        </p:nvSpPr>
        <p:spPr>
          <a:xfrm rot="21146867">
            <a:off x="-3713923" y="8020677"/>
            <a:ext cx="1289984" cy="128998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PA_五角星 19">
            <a:extLst>
              <a:ext uri="{FF2B5EF4-FFF2-40B4-BE49-F238E27FC236}">
                <a16:creationId xmlns:a16="http://schemas.microsoft.com/office/drawing/2014/main" xmlns="" id="{DE1BE3FA-BC86-41B0-811D-E93499AEEC2D}"/>
              </a:ext>
            </a:extLst>
          </p:cNvPr>
          <p:cNvSpPr/>
          <p:nvPr>
            <p:custDataLst>
              <p:tags r:id="rId4"/>
            </p:custDataLst>
          </p:nvPr>
        </p:nvSpPr>
        <p:spPr>
          <a:xfrm rot="21146867">
            <a:off x="-2313818" y="7553027"/>
            <a:ext cx="637387" cy="637387"/>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PA_五角星 14">
            <a:extLst>
              <a:ext uri="{FF2B5EF4-FFF2-40B4-BE49-F238E27FC236}">
                <a16:creationId xmlns:a16="http://schemas.microsoft.com/office/drawing/2014/main" xmlns="" id="{78EC8583-FA55-4EA9-937A-411793736F8E}"/>
              </a:ext>
            </a:extLst>
          </p:cNvPr>
          <p:cNvSpPr/>
          <p:nvPr>
            <p:custDataLst>
              <p:tags r:id="rId5"/>
            </p:custDataLst>
          </p:nvPr>
        </p:nvSpPr>
        <p:spPr>
          <a:xfrm rot="21146867">
            <a:off x="-4943456" y="5732424"/>
            <a:ext cx="3114957" cy="3114957"/>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4" name="PA_五角星 20">
            <a:extLst>
              <a:ext uri="{FF2B5EF4-FFF2-40B4-BE49-F238E27FC236}">
                <a16:creationId xmlns:a16="http://schemas.microsoft.com/office/drawing/2014/main" xmlns="" id="{A2D1A5E1-1938-4183-8D85-D5F9AAB06306}"/>
              </a:ext>
            </a:extLst>
          </p:cNvPr>
          <p:cNvSpPr/>
          <p:nvPr>
            <p:custDataLst>
              <p:tags r:id="rId6"/>
            </p:custDataLst>
          </p:nvPr>
        </p:nvSpPr>
        <p:spPr>
          <a:xfrm rot="21146867">
            <a:off x="-2780292" y="5956426"/>
            <a:ext cx="3114957" cy="3114957"/>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5" name="PA_五角星 16">
            <a:extLst>
              <a:ext uri="{FF2B5EF4-FFF2-40B4-BE49-F238E27FC236}">
                <a16:creationId xmlns:a16="http://schemas.microsoft.com/office/drawing/2014/main" xmlns="" id="{83A8AFFB-4041-403E-A6C4-DF44A239D2D0}"/>
              </a:ext>
            </a:extLst>
          </p:cNvPr>
          <p:cNvSpPr/>
          <p:nvPr>
            <p:custDataLst>
              <p:tags r:id="rId7"/>
            </p:custDataLst>
          </p:nvPr>
        </p:nvSpPr>
        <p:spPr>
          <a:xfrm rot="21146867">
            <a:off x="-684581" y="7448943"/>
            <a:ext cx="644992" cy="644992"/>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Freeform 29"/>
          <p:cNvSpPr/>
          <p:nvPr/>
        </p:nvSpPr>
        <p:spPr bwMode="auto">
          <a:xfrm>
            <a:off x="5150349" y="1117923"/>
            <a:ext cx="1505530" cy="134533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cs typeface="+mn-ea"/>
              <a:sym typeface="+mn-lt"/>
            </a:endParaRP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p:tgtEl>
                                          <p:spTgt spid="35"/>
                                        </p:tgtEl>
                                        <p:attrNameLst>
                                          <p:attrName>ppt_y</p:attrName>
                                        </p:attrNameLst>
                                      </p:cBhvr>
                                      <p:tavLst>
                                        <p:tav tm="0">
                                          <p:val>
                                            <p:strVal val="#ppt_y+#ppt_h*1.125000"/>
                                          </p:val>
                                        </p:tav>
                                        <p:tav tm="100000">
                                          <p:val>
                                            <p:strVal val="#ppt_y"/>
                                          </p:val>
                                        </p:tav>
                                      </p:tavLst>
                                    </p:anim>
                                    <p:animEffect transition="in" filter="wipe(up)">
                                      <p:cBhvr>
                                        <p:cTn id="18" dur="5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par>
                                <p:cTn id="26" presetID="53" presetClass="entr" presetSubtype="16" fill="hold" nodeType="withEffect">
                                  <p:stCondLst>
                                    <p:cond delay="350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35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3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53" presetClass="entr" presetSubtype="16" fill="hold" nodeType="withEffect">
                                  <p:stCondLst>
                                    <p:cond delay="35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nodeType="withEffect">
                                  <p:stCondLst>
                                    <p:cond delay="35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nodeType="withEffect">
                                  <p:stCondLst>
                                    <p:cond delay="350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par>
                                <p:cTn id="56" presetID="53" presetClass="entr" presetSubtype="16" fill="hold" nodeType="withEffect">
                                  <p:stCondLst>
                                    <p:cond delay="350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par>
                                <p:cTn id="61" presetID="53" presetClass="entr" presetSubtype="16" fill="hold" nodeType="withEffect">
                                  <p:stCondLst>
                                    <p:cond delay="350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par>
                                <p:cTn id="66" presetID="0" presetClass="path" presetSubtype="0" accel="50000" decel="50000" fill="hold" grpId="0" nodeType="withEffect">
                                  <p:stCondLst>
                                    <p:cond delay="1750"/>
                                  </p:stCondLst>
                                  <p:childTnLst>
                                    <p:animMotion origin="layout" path="M 1.11111E-6 -0.00056 C 0.56389 -0.13611 1.57708 -0.82556 1.18611 -1.34028 C 0.79549 -1.85667 0.10694 -1.30472 0.79444 -0.48278 " pathEditMode="relative" rAng="0" ptsTypes="sss">
                                      <p:cBhvr>
                                        <p:cTn id="67" dur="5000" fill="hold"/>
                                        <p:tgtEl>
                                          <p:spTgt spid="42"/>
                                        </p:tgtEl>
                                        <p:attrNameLst>
                                          <p:attrName>ppt_x</p:attrName>
                                          <p:attrName>ppt_y</p:attrName>
                                        </p:attrNameLst>
                                      </p:cBhvr>
                                      <p:rCtr x="78854" y="-92806"/>
                                    </p:animMotion>
                                  </p:childTnLst>
                                </p:cTn>
                              </p:par>
                              <p:par>
                                <p:cTn id="68" presetID="8" presetClass="emph" presetSubtype="0" repeatCount="2000" fill="hold" grpId="1" nodeType="withEffect">
                                  <p:stCondLst>
                                    <p:cond delay="1250"/>
                                  </p:stCondLst>
                                  <p:childTnLst>
                                    <p:animRot by="21600000">
                                      <p:cBhvr>
                                        <p:cTn id="69" dur="1750" fill="hold"/>
                                        <p:tgtEl>
                                          <p:spTgt spid="42"/>
                                        </p:tgtEl>
                                        <p:attrNameLst>
                                          <p:attrName>r</p:attrName>
                                        </p:attrNameLst>
                                      </p:cBhvr>
                                    </p:animRot>
                                  </p:childTnLst>
                                </p:cTn>
                              </p:par>
                              <p:par>
                                <p:cTn id="70" presetID="6" presetClass="emph" presetSubtype="0" decel="32000" fill="hold" grpId="2" nodeType="withEffect">
                                  <p:stCondLst>
                                    <p:cond delay="4500"/>
                                  </p:stCondLst>
                                  <p:childTnLst>
                                    <p:animScale>
                                      <p:cBhvr>
                                        <p:cTn id="71" dur="1500" fill="hold"/>
                                        <p:tgtEl>
                                          <p:spTgt spid="42"/>
                                        </p:tgtEl>
                                      </p:cBhvr>
                                      <p:by x="750000" y="750000"/>
                                    </p:animScale>
                                  </p:childTnLst>
                                </p:cTn>
                              </p:par>
                              <p:par>
                                <p:cTn id="72" presetID="10" presetClass="exit" presetSubtype="0" fill="hold" grpId="3" nodeType="withEffect">
                                  <p:stCondLst>
                                    <p:cond delay="5000"/>
                                  </p:stCondLst>
                                  <p:childTnLst>
                                    <p:animEffect transition="out" filter="fade">
                                      <p:cBhvr>
                                        <p:cTn id="73" dur="1000"/>
                                        <p:tgtEl>
                                          <p:spTgt spid="42"/>
                                        </p:tgtEl>
                                      </p:cBhvr>
                                    </p:animEffect>
                                    <p:set>
                                      <p:cBhvr>
                                        <p:cTn id="74" dur="1" fill="hold">
                                          <p:stCondLst>
                                            <p:cond delay="999"/>
                                          </p:stCondLst>
                                        </p:cTn>
                                        <p:tgtEl>
                                          <p:spTgt spid="42"/>
                                        </p:tgtEl>
                                        <p:attrNameLst>
                                          <p:attrName>style.visibility</p:attrName>
                                        </p:attrNameLst>
                                      </p:cBhvr>
                                      <p:to>
                                        <p:strVal val="hidden"/>
                                      </p:to>
                                    </p:set>
                                  </p:childTnLst>
                                </p:cTn>
                              </p:par>
                              <p:par>
                                <p:cTn id="75" presetID="0" presetClass="path" presetSubtype="0" accel="50000" decel="50000" fill="hold" grpId="0" nodeType="withEffect">
                                  <p:stCondLst>
                                    <p:cond delay="250"/>
                                  </p:stCondLst>
                                  <p:childTnLst>
                                    <p:animMotion origin="layout" path="M -2.77778E-6 4.44444E-6 C 0.19688 -0.005 1.09705 -0.51639 1.13316 -1.40306 " pathEditMode="relative" rAng="0" ptsTypes="ss">
                                      <p:cBhvr>
                                        <p:cTn id="76" dur="2000" fill="hold"/>
                                        <p:tgtEl>
                                          <p:spTgt spid="38"/>
                                        </p:tgtEl>
                                        <p:attrNameLst>
                                          <p:attrName>ppt_x</p:attrName>
                                          <p:attrName>ppt_y</p:attrName>
                                        </p:attrNameLst>
                                      </p:cBhvr>
                                      <p:rCtr x="56649" y="-70167"/>
                                    </p:animMotion>
                                  </p:childTnLst>
                                </p:cTn>
                              </p:par>
                              <p:par>
                                <p:cTn id="77" presetID="8" presetClass="emph" presetSubtype="0" fill="hold" grpId="1" nodeType="withEffect">
                                  <p:stCondLst>
                                    <p:cond delay="250"/>
                                  </p:stCondLst>
                                  <p:childTnLst>
                                    <p:animRot by="21600000">
                                      <p:cBhvr>
                                        <p:cTn id="78" dur="3500" fill="hold"/>
                                        <p:tgtEl>
                                          <p:spTgt spid="38"/>
                                        </p:tgtEl>
                                        <p:attrNameLst>
                                          <p:attrName>r</p:attrName>
                                        </p:attrNameLst>
                                      </p:cBhvr>
                                    </p:animRot>
                                  </p:childTnLst>
                                </p:cTn>
                              </p:par>
                              <p:par>
                                <p:cTn id="79" presetID="0" presetClass="path" presetSubtype="0" accel="50000" decel="50000" fill="hold" grpId="0" nodeType="withEffect">
                                  <p:stCondLst>
                                    <p:cond delay="500"/>
                                  </p:stCondLst>
                                  <p:childTnLst>
                                    <p:animMotion origin="layout" path="M -0.00069 0.02278 C 0.20469 0.01833 1.06146 -0.455 1.09896 -1.26833 " pathEditMode="relative" rAng="0" ptsTypes="ss">
                                      <p:cBhvr>
                                        <p:cTn id="80" dur="2000" fill="hold"/>
                                        <p:tgtEl>
                                          <p:spTgt spid="45"/>
                                        </p:tgtEl>
                                        <p:attrNameLst>
                                          <p:attrName>ppt_x</p:attrName>
                                          <p:attrName>ppt_y</p:attrName>
                                        </p:attrNameLst>
                                      </p:cBhvr>
                                      <p:rCtr x="54983" y="-64556"/>
                                    </p:animMotion>
                                  </p:childTnLst>
                                </p:cTn>
                              </p:par>
                              <p:par>
                                <p:cTn id="81" presetID="8" presetClass="emph" presetSubtype="0" fill="hold" grpId="1" nodeType="withEffect">
                                  <p:stCondLst>
                                    <p:cond delay="500"/>
                                  </p:stCondLst>
                                  <p:childTnLst>
                                    <p:animRot by="21600000">
                                      <p:cBhvr>
                                        <p:cTn id="82" dur="4500" fill="hold"/>
                                        <p:tgtEl>
                                          <p:spTgt spid="45"/>
                                        </p:tgtEl>
                                        <p:attrNameLst>
                                          <p:attrName>r</p:attrName>
                                        </p:attrNameLst>
                                      </p:cBhvr>
                                    </p:animRot>
                                  </p:childTnLst>
                                </p:cTn>
                              </p:par>
                              <p:par>
                                <p:cTn id="83" presetID="0" presetClass="path" presetSubtype="0" accel="50000" decel="50000" fill="hold" grpId="0" nodeType="withEffect">
                                  <p:stCondLst>
                                    <p:cond delay="750"/>
                                  </p:stCondLst>
                                  <p:childTnLst>
                                    <p:animMotion origin="layout" path="M -3.33333E-6 2.22222E-6 C 0.20834 -0.005 1.16129 -0.51584 1.19948 -1.40195 " pathEditMode="relative" rAng="0" ptsTypes="ss">
                                      <p:cBhvr>
                                        <p:cTn id="84" dur="2000" fill="hold"/>
                                        <p:tgtEl>
                                          <p:spTgt spid="39"/>
                                        </p:tgtEl>
                                        <p:attrNameLst>
                                          <p:attrName>ppt_x</p:attrName>
                                          <p:attrName>ppt_y</p:attrName>
                                        </p:attrNameLst>
                                      </p:cBhvr>
                                      <p:rCtr x="59965" y="-70111"/>
                                    </p:animMotion>
                                  </p:childTnLst>
                                </p:cTn>
                              </p:par>
                              <p:par>
                                <p:cTn id="85" presetID="8" presetClass="emph" presetSubtype="0" fill="hold" grpId="1" nodeType="withEffect">
                                  <p:stCondLst>
                                    <p:cond delay="750"/>
                                  </p:stCondLst>
                                  <p:childTnLst>
                                    <p:animRot by="21600000">
                                      <p:cBhvr>
                                        <p:cTn id="86" dur="3500" fill="hold"/>
                                        <p:tgtEl>
                                          <p:spTgt spid="39"/>
                                        </p:tgtEl>
                                        <p:attrNameLst>
                                          <p:attrName>r</p:attrName>
                                        </p:attrNameLst>
                                      </p:cBhvr>
                                    </p:animRot>
                                  </p:childTnLst>
                                </p:cTn>
                              </p:par>
                              <p:par>
                                <p:cTn id="87" presetID="0" presetClass="path" presetSubtype="0" accel="50000" decel="50000" fill="hold" grpId="0" nodeType="withEffect">
                                  <p:stCondLst>
                                    <p:cond delay="1000"/>
                                  </p:stCondLst>
                                  <p:childTnLst>
                                    <p:animMotion origin="layout" path="M -3.88889E-6 -0.00028 C 0.19688 -0.005 1.17952 -0.51222 1.21563 -1.39889 " pathEditMode="relative" rAng="0" ptsTypes="ss">
                                      <p:cBhvr>
                                        <p:cTn id="88" dur="2000" fill="hold"/>
                                        <p:tgtEl>
                                          <p:spTgt spid="40"/>
                                        </p:tgtEl>
                                        <p:attrNameLst>
                                          <p:attrName>ppt_x</p:attrName>
                                          <p:attrName>ppt_y</p:attrName>
                                        </p:attrNameLst>
                                      </p:cBhvr>
                                      <p:rCtr x="60781" y="-69917"/>
                                    </p:animMotion>
                                  </p:childTnLst>
                                </p:cTn>
                              </p:par>
                              <p:par>
                                <p:cTn id="89" presetID="8" presetClass="emph" presetSubtype="0" fill="hold" grpId="1" nodeType="withEffect">
                                  <p:stCondLst>
                                    <p:cond delay="1000"/>
                                  </p:stCondLst>
                                  <p:childTnLst>
                                    <p:animRot by="21600000">
                                      <p:cBhvr>
                                        <p:cTn id="90" dur="4500" fill="hold"/>
                                        <p:tgtEl>
                                          <p:spTgt spid="40"/>
                                        </p:tgtEl>
                                        <p:attrNameLst>
                                          <p:attrName>r</p:attrName>
                                        </p:attrNameLst>
                                      </p:cBhvr>
                                    </p:animRot>
                                  </p:childTnLst>
                                </p:cTn>
                              </p:par>
                              <p:par>
                                <p:cTn id="91" presetID="0" presetClass="path" presetSubtype="0" accel="50000" decel="50000" fill="hold" grpId="0" nodeType="withEffect">
                                  <p:stCondLst>
                                    <p:cond delay="2000"/>
                                  </p:stCondLst>
                                  <p:childTnLst>
                                    <p:animMotion origin="layout" path="M 1.66667E-6 4.44444E-6 C 0.19687 -0.005 1.12743 -0.44139 1.16354 -1.32806 " pathEditMode="relative" rAng="0" ptsTypes="ss">
                                      <p:cBhvr>
                                        <p:cTn id="92" dur="2000" fill="hold"/>
                                        <p:tgtEl>
                                          <p:spTgt spid="41"/>
                                        </p:tgtEl>
                                        <p:attrNameLst>
                                          <p:attrName>ppt_x</p:attrName>
                                          <p:attrName>ppt_y</p:attrName>
                                        </p:attrNameLst>
                                      </p:cBhvr>
                                      <p:rCtr x="58177" y="-66417"/>
                                    </p:animMotion>
                                  </p:childTnLst>
                                </p:cTn>
                              </p:par>
                              <p:par>
                                <p:cTn id="93" presetID="8" presetClass="emph" presetSubtype="0" fill="hold" grpId="1" nodeType="withEffect">
                                  <p:stCondLst>
                                    <p:cond delay="1250"/>
                                  </p:stCondLst>
                                  <p:childTnLst>
                                    <p:animRot by="21600000">
                                      <p:cBhvr>
                                        <p:cTn id="94" dur="4500" fill="hold"/>
                                        <p:tgtEl>
                                          <p:spTgt spid="41"/>
                                        </p:tgtEl>
                                        <p:attrNameLst>
                                          <p:attrName>r</p:attrName>
                                        </p:attrNameLst>
                                      </p:cBhvr>
                                    </p:animRot>
                                  </p:childTnLst>
                                </p:cTn>
                              </p:par>
                              <p:par>
                                <p:cTn id="95" presetID="0" presetClass="path" presetSubtype="0" accel="50000" decel="50000" fill="hold" grpId="0" nodeType="withEffect">
                                  <p:stCondLst>
                                    <p:cond delay="1250"/>
                                  </p:stCondLst>
                                  <p:childTnLst>
                                    <p:animMotion origin="layout" path="M 1.11111E-6 -0.00056 C 0.56389 -0.13611 1.57708 -0.82556 1.18611 -1.34028 C 0.79549 -1.85667 0.10694 -1.30472 0.79444 -0.48278 " pathEditMode="relative" rAng="0" ptsTypes="sss">
                                      <p:cBhvr>
                                        <p:cTn id="96" dur="5000" fill="hold"/>
                                        <p:tgtEl>
                                          <p:spTgt spid="44"/>
                                        </p:tgtEl>
                                        <p:attrNameLst>
                                          <p:attrName>ppt_x</p:attrName>
                                          <p:attrName>ppt_y</p:attrName>
                                        </p:attrNameLst>
                                      </p:cBhvr>
                                      <p:rCtr x="78854" y="-92806"/>
                                    </p:animMotion>
                                  </p:childTnLst>
                                </p:cTn>
                              </p:par>
                              <p:par>
                                <p:cTn id="97" presetID="8" presetClass="emph" presetSubtype="0" repeatCount="2000" fill="hold" grpId="1" nodeType="withEffect">
                                  <p:stCondLst>
                                    <p:cond delay="750"/>
                                  </p:stCondLst>
                                  <p:childTnLst>
                                    <p:animRot by="21600000">
                                      <p:cBhvr>
                                        <p:cTn id="98" dur="1750" fill="hold"/>
                                        <p:tgtEl>
                                          <p:spTgt spid="44"/>
                                        </p:tgtEl>
                                        <p:attrNameLst>
                                          <p:attrName>r</p:attrName>
                                        </p:attrNameLst>
                                      </p:cBhvr>
                                    </p:animRot>
                                  </p:childTnLst>
                                </p:cTn>
                              </p:par>
                              <p:par>
                                <p:cTn id="99" presetID="6" presetClass="emph" presetSubtype="0" decel="32000" fill="hold" grpId="2" nodeType="withEffect">
                                  <p:stCondLst>
                                    <p:cond delay="1250"/>
                                  </p:stCondLst>
                                  <p:childTnLst>
                                    <p:animScale>
                                      <p:cBhvr>
                                        <p:cTn id="100" dur="1500" fill="hold"/>
                                        <p:tgtEl>
                                          <p:spTgt spid="44"/>
                                        </p:tgtEl>
                                      </p:cBhvr>
                                      <p:by x="750000" y="750000"/>
                                    </p:animScale>
                                  </p:childTnLst>
                                </p:cTn>
                              </p:par>
                              <p:par>
                                <p:cTn id="101" presetID="10" presetClass="exit" presetSubtype="0" fill="hold" grpId="3" nodeType="withEffect">
                                  <p:stCondLst>
                                    <p:cond delay="750"/>
                                  </p:stCondLst>
                                  <p:childTnLst>
                                    <p:animEffect transition="out" filter="fade">
                                      <p:cBhvr>
                                        <p:cTn id="102" dur="1000"/>
                                        <p:tgtEl>
                                          <p:spTgt spid="44"/>
                                        </p:tgtEl>
                                      </p:cBhvr>
                                    </p:animEffect>
                                    <p:set>
                                      <p:cBhvr>
                                        <p:cTn id="103" dur="1" fill="hold">
                                          <p:stCondLst>
                                            <p:cond delay="999"/>
                                          </p:stCondLst>
                                        </p:cTn>
                                        <p:tgtEl>
                                          <p:spTgt spid="44"/>
                                        </p:tgtEl>
                                        <p:attrNameLst>
                                          <p:attrName>style.visibility</p:attrName>
                                        </p:attrNameLst>
                                      </p:cBhvr>
                                      <p:to>
                                        <p:strVal val="hidden"/>
                                      </p:to>
                                    </p:set>
                                  </p:childTnLst>
                                </p:cTn>
                              </p:par>
                              <p:par>
                                <p:cTn id="104" presetID="53" presetClass="entr" presetSubtype="16"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500" fill="hold"/>
                                        <p:tgtEl>
                                          <p:spTgt spid="47"/>
                                        </p:tgtEl>
                                        <p:attrNameLst>
                                          <p:attrName>ppt_w</p:attrName>
                                        </p:attrNameLst>
                                      </p:cBhvr>
                                      <p:tavLst>
                                        <p:tav tm="0">
                                          <p:val>
                                            <p:fltVal val="0"/>
                                          </p:val>
                                        </p:tav>
                                        <p:tav tm="100000">
                                          <p:val>
                                            <p:strVal val="#ppt_w"/>
                                          </p:val>
                                        </p:tav>
                                      </p:tavLst>
                                    </p:anim>
                                    <p:anim calcmode="lin" valueType="num">
                                      <p:cBhvr>
                                        <p:cTn id="107" dur="500" fill="hold"/>
                                        <p:tgtEl>
                                          <p:spTgt spid="47"/>
                                        </p:tgtEl>
                                        <p:attrNameLst>
                                          <p:attrName>ppt_h</p:attrName>
                                        </p:attrNameLst>
                                      </p:cBhvr>
                                      <p:tavLst>
                                        <p:tav tm="0">
                                          <p:val>
                                            <p:fltVal val="0"/>
                                          </p:val>
                                        </p:tav>
                                        <p:tav tm="100000">
                                          <p:val>
                                            <p:strVal val="#ppt_h"/>
                                          </p:val>
                                        </p:tav>
                                      </p:tavLst>
                                    </p:anim>
                                    <p:animEffect transition="in" filter="fade">
                                      <p:cBhvr>
                                        <p:cTn id="10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2" grpId="2" animBg="1"/>
      <p:bldP spid="42" grpId="3" animBg="1"/>
      <p:bldP spid="44" grpId="0" animBg="1"/>
      <p:bldP spid="44" grpId="1" animBg="1"/>
      <p:bldP spid="44" grpId="2" animBg="1"/>
      <p:bldP spid="44" grpId="3" animBg="1"/>
      <p:bldP spid="45" grpId="0" animBg="1"/>
      <p:bldP spid="45" grpId="1" animBg="1"/>
      <p:bldP spid="4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党章的概述</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grpSp>
        <p:nvGrpSpPr>
          <p:cNvPr id="5" name="组合 3"/>
          <p:cNvGrpSpPr/>
          <p:nvPr/>
        </p:nvGrpSpPr>
        <p:grpSpPr>
          <a:xfrm>
            <a:off x="2169216" y="1723789"/>
            <a:ext cx="2330855" cy="3071751"/>
            <a:chOff x="1872342" y="1611085"/>
            <a:chExt cx="2330855" cy="3071751"/>
          </a:xfrm>
          <a:effectLst>
            <a:outerShdw dist="50800" dir="600000" algn="tl" rotWithShape="0">
              <a:prstClr val="black">
                <a:alpha val="40000"/>
              </a:prstClr>
            </a:outerShdw>
          </a:effectLst>
        </p:grpSpPr>
        <p:sp>
          <p:nvSpPr>
            <p:cNvPr id="6" name="矩形: 圆角 1"/>
            <p:cNvSpPr/>
            <p:nvPr/>
          </p:nvSpPr>
          <p:spPr>
            <a:xfrm>
              <a:off x="1872342" y="1611085"/>
              <a:ext cx="2330855" cy="3071751"/>
            </a:xfrm>
            <a:prstGeom prst="roundRect">
              <a:avLst>
                <a:gd name="adj" fmla="val 0"/>
              </a:avLst>
            </a:prstGeom>
            <a:solidFill>
              <a:srgbClr val="C00000"/>
            </a:solidFill>
            <a:ln>
              <a:noFill/>
            </a:ln>
            <a:effectLst>
              <a:reflection blurRad="6350" stA="52000" endA="300" endPos="1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85419" y="1734909"/>
              <a:ext cx="2104698" cy="1323439"/>
            </a:xfrm>
            <a:prstGeom prst="rect">
              <a:avLst/>
            </a:prstGeom>
            <a:noFill/>
          </p:spPr>
          <p:txBody>
            <a:bodyPr wrap="square" rtlCol="0">
              <a:spAutoFit/>
            </a:bodyPr>
            <a:lstStyle/>
            <a:p>
              <a:pPr algn="ctr"/>
              <a:r>
                <a:rPr lang="zh-CN" altLang="en-US" sz="4000" b="1" dirty="0" smtClean="0">
                  <a:solidFill>
                    <a:schemeClr val="bg1"/>
                  </a:solidFill>
                  <a:latin typeface="微软雅黑" panose="020B0503020204020204" charset="-122"/>
                  <a:ea typeface="微软雅黑" panose="020B0503020204020204" charset="-122"/>
                </a:rPr>
                <a:t>根本</a:t>
              </a:r>
              <a:endParaRPr lang="en-US" altLang="zh-CN" sz="4000" b="1" dirty="0" smtClean="0">
                <a:solidFill>
                  <a:schemeClr val="bg1"/>
                </a:solidFill>
                <a:latin typeface="微软雅黑" panose="020B0503020204020204" charset="-122"/>
                <a:ea typeface="微软雅黑" panose="020B0503020204020204" charset="-122"/>
              </a:endParaRPr>
            </a:p>
            <a:p>
              <a:pPr algn="ctr"/>
              <a:r>
                <a:rPr lang="zh-CN" altLang="en-US" sz="4000" b="1" dirty="0" smtClean="0">
                  <a:solidFill>
                    <a:schemeClr val="bg1"/>
                  </a:solidFill>
                  <a:latin typeface="微软雅黑" panose="020B0503020204020204" charset="-122"/>
                  <a:ea typeface="微软雅黑" panose="020B0503020204020204" charset="-122"/>
                </a:rPr>
                <a:t>大法</a:t>
              </a:r>
              <a:endParaRPr lang="zh-CN" altLang="en-US" sz="4000" b="1" dirty="0">
                <a:solidFill>
                  <a:schemeClr val="bg1"/>
                </a:solidFill>
                <a:latin typeface="微软雅黑" panose="020B0503020204020204" charset="-122"/>
                <a:ea typeface="微软雅黑" panose="020B0503020204020204" charset="-122"/>
              </a:endParaRPr>
            </a:p>
          </p:txBody>
        </p:sp>
      </p:grpSp>
      <p:grpSp>
        <p:nvGrpSpPr>
          <p:cNvPr id="9" name="组合 3"/>
          <p:cNvGrpSpPr/>
          <p:nvPr/>
        </p:nvGrpSpPr>
        <p:grpSpPr>
          <a:xfrm>
            <a:off x="7892683" y="1723788"/>
            <a:ext cx="2330855" cy="3071751"/>
            <a:chOff x="1872342" y="1611085"/>
            <a:chExt cx="2330855" cy="3071751"/>
          </a:xfrm>
          <a:effectLst>
            <a:outerShdw dist="50800" dir="600000" algn="tl" rotWithShape="0">
              <a:prstClr val="black">
                <a:alpha val="40000"/>
              </a:prstClr>
            </a:outerShdw>
          </a:effectLst>
        </p:grpSpPr>
        <p:sp>
          <p:nvSpPr>
            <p:cNvPr id="10" name="矩形: 圆角 1"/>
            <p:cNvSpPr/>
            <p:nvPr/>
          </p:nvSpPr>
          <p:spPr>
            <a:xfrm>
              <a:off x="1872342" y="1611085"/>
              <a:ext cx="2330855" cy="3071751"/>
            </a:xfrm>
            <a:prstGeom prst="roundRect">
              <a:avLst>
                <a:gd name="adj" fmla="val 0"/>
              </a:avLst>
            </a:prstGeom>
            <a:solidFill>
              <a:srgbClr val="C00000"/>
            </a:solidFill>
            <a:ln>
              <a:noFill/>
            </a:ln>
            <a:effectLst>
              <a:reflection blurRad="6350" stA="52000" endA="300" endPos="1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985419" y="1734910"/>
              <a:ext cx="2104698" cy="1323439"/>
            </a:xfrm>
            <a:prstGeom prst="rect">
              <a:avLst/>
            </a:prstGeom>
            <a:noFill/>
          </p:spPr>
          <p:txBody>
            <a:bodyPr wrap="square" rtlCol="0">
              <a:spAutoFit/>
            </a:bodyPr>
            <a:lstStyle/>
            <a:p>
              <a:pPr algn="ctr"/>
              <a:r>
                <a:rPr lang="zh-CN" altLang="en-US" sz="4000" b="1" dirty="0" smtClean="0">
                  <a:solidFill>
                    <a:schemeClr val="bg1"/>
                  </a:solidFill>
                  <a:latin typeface="微软雅黑" panose="020B0503020204020204" charset="-122"/>
                  <a:ea typeface="微软雅黑" panose="020B0503020204020204" charset="-122"/>
                </a:rPr>
                <a:t>行为</a:t>
              </a:r>
              <a:endParaRPr lang="en-US" altLang="zh-CN" sz="4000" b="1" dirty="0" smtClean="0">
                <a:solidFill>
                  <a:schemeClr val="bg1"/>
                </a:solidFill>
                <a:latin typeface="微软雅黑" panose="020B0503020204020204" charset="-122"/>
                <a:ea typeface="微软雅黑" panose="020B0503020204020204" charset="-122"/>
              </a:endParaRPr>
            </a:p>
            <a:p>
              <a:pPr algn="ctr"/>
              <a:r>
                <a:rPr lang="zh-CN" altLang="en-US" sz="4000" b="1" dirty="0" smtClean="0">
                  <a:solidFill>
                    <a:schemeClr val="bg1"/>
                  </a:solidFill>
                  <a:latin typeface="微软雅黑" panose="020B0503020204020204" charset="-122"/>
                  <a:ea typeface="微软雅黑" panose="020B0503020204020204" charset="-122"/>
                </a:rPr>
                <a:t>规范</a:t>
              </a:r>
              <a:endParaRPr lang="zh-CN" altLang="en-US" sz="4000" b="1" dirty="0">
                <a:solidFill>
                  <a:schemeClr val="bg1"/>
                </a:solidFill>
                <a:latin typeface="微软雅黑" panose="020B0503020204020204" charset="-122"/>
                <a:ea typeface="微软雅黑" panose="020B0503020204020204" charset="-122"/>
              </a:endParaRPr>
            </a:p>
          </p:txBody>
        </p:sp>
      </p:grpSp>
      <p:sp>
        <p:nvSpPr>
          <p:cNvPr id="15" name="Freeform 9"/>
          <p:cNvSpPr/>
          <p:nvPr/>
        </p:nvSpPr>
        <p:spPr bwMode="auto">
          <a:xfrm>
            <a:off x="4842137" y="2003313"/>
            <a:ext cx="2860850" cy="2335478"/>
          </a:xfrm>
          <a:custGeom>
            <a:avLst/>
            <a:gdLst>
              <a:gd name="T0" fmla="*/ 33 w 711"/>
              <a:gd name="T1" fmla="*/ 450 h 621"/>
              <a:gd name="T2" fmla="*/ 76 w 711"/>
              <a:gd name="T3" fmla="*/ 407 h 621"/>
              <a:gd name="T4" fmla="*/ 406 w 711"/>
              <a:gd name="T5" fmla="*/ 470 h 621"/>
              <a:gd name="T6" fmla="*/ 209 w 711"/>
              <a:gd name="T7" fmla="*/ 271 h 621"/>
              <a:gd name="T8" fmla="*/ 155 w 711"/>
              <a:gd name="T9" fmla="*/ 326 h 621"/>
              <a:gd name="T10" fmla="*/ 72 w 711"/>
              <a:gd name="T11" fmla="*/ 244 h 621"/>
              <a:gd name="T12" fmla="*/ 219 w 711"/>
              <a:gd name="T13" fmla="*/ 94 h 621"/>
              <a:gd name="T14" fmla="*/ 314 w 711"/>
              <a:gd name="T15" fmla="*/ 77 h 621"/>
              <a:gd name="T16" fmla="*/ 356 w 711"/>
              <a:gd name="T17" fmla="*/ 120 h 621"/>
              <a:gd name="T18" fmla="*/ 283 w 711"/>
              <a:gd name="T19" fmla="*/ 196 h 621"/>
              <a:gd name="T20" fmla="*/ 482 w 711"/>
              <a:gd name="T21" fmla="*/ 396 h 621"/>
              <a:gd name="T22" fmla="*/ 324 w 711"/>
              <a:gd name="T23" fmla="*/ 0 h 621"/>
              <a:gd name="T24" fmla="*/ 556 w 711"/>
              <a:gd name="T25" fmla="*/ 470 h 621"/>
              <a:gd name="T26" fmla="*/ 610 w 711"/>
              <a:gd name="T27" fmla="*/ 526 h 621"/>
              <a:gd name="T28" fmla="*/ 539 w 711"/>
              <a:gd name="T29" fmla="*/ 595 h 621"/>
              <a:gd name="T30" fmla="*/ 484 w 711"/>
              <a:gd name="T31" fmla="*/ 543 h 621"/>
              <a:gd name="T32" fmla="*/ 108 w 711"/>
              <a:gd name="T33" fmla="*/ 531 h 621"/>
              <a:gd name="T34" fmla="*/ 84 w 711"/>
              <a:gd name="T35" fmla="*/ 584 h 621"/>
              <a:gd name="T36" fmla="*/ 24 w 711"/>
              <a:gd name="T37" fmla="*/ 573 h 621"/>
              <a:gd name="T38" fmla="*/ 76 w 711"/>
              <a:gd name="T39" fmla="*/ 502 h 621"/>
              <a:gd name="T40" fmla="*/ 33 w 711"/>
              <a:gd name="T41" fmla="*/ 45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1" h="621">
                <a:moveTo>
                  <a:pt x="33" y="450"/>
                </a:moveTo>
                <a:lnTo>
                  <a:pt x="76" y="407"/>
                </a:lnTo>
                <a:cubicBezTo>
                  <a:pt x="166" y="484"/>
                  <a:pt x="271" y="535"/>
                  <a:pt x="406" y="470"/>
                </a:cubicBezTo>
                <a:lnTo>
                  <a:pt x="209" y="271"/>
                </a:lnTo>
                <a:lnTo>
                  <a:pt x="155" y="326"/>
                </a:lnTo>
                <a:lnTo>
                  <a:pt x="72" y="244"/>
                </a:lnTo>
                <a:lnTo>
                  <a:pt x="219" y="94"/>
                </a:lnTo>
                <a:cubicBezTo>
                  <a:pt x="241" y="104"/>
                  <a:pt x="274" y="105"/>
                  <a:pt x="314" y="77"/>
                </a:cubicBezTo>
                <a:lnTo>
                  <a:pt x="356" y="120"/>
                </a:lnTo>
                <a:lnTo>
                  <a:pt x="283" y="196"/>
                </a:lnTo>
                <a:lnTo>
                  <a:pt x="482" y="396"/>
                </a:lnTo>
                <a:cubicBezTo>
                  <a:pt x="556" y="271"/>
                  <a:pt x="495" y="85"/>
                  <a:pt x="324" y="0"/>
                </a:cubicBezTo>
                <a:cubicBezTo>
                  <a:pt x="493" y="8"/>
                  <a:pt x="711" y="202"/>
                  <a:pt x="556" y="470"/>
                </a:cubicBezTo>
                <a:lnTo>
                  <a:pt x="610" y="526"/>
                </a:lnTo>
                <a:lnTo>
                  <a:pt x="539" y="595"/>
                </a:lnTo>
                <a:lnTo>
                  <a:pt x="484" y="543"/>
                </a:lnTo>
                <a:cubicBezTo>
                  <a:pt x="341" y="621"/>
                  <a:pt x="211" y="612"/>
                  <a:pt x="108" y="531"/>
                </a:cubicBezTo>
                <a:cubicBezTo>
                  <a:pt x="114" y="549"/>
                  <a:pt x="102" y="571"/>
                  <a:pt x="84" y="584"/>
                </a:cubicBezTo>
                <a:cubicBezTo>
                  <a:pt x="62" y="598"/>
                  <a:pt x="37" y="593"/>
                  <a:pt x="24" y="573"/>
                </a:cubicBezTo>
                <a:cubicBezTo>
                  <a:pt x="0" y="537"/>
                  <a:pt x="38" y="493"/>
                  <a:pt x="76" y="502"/>
                </a:cubicBezTo>
                <a:cubicBezTo>
                  <a:pt x="61" y="486"/>
                  <a:pt x="47" y="469"/>
                  <a:pt x="33" y="450"/>
                </a:cubicBezTo>
                <a:close/>
              </a:path>
            </a:pathLst>
          </a:custGeom>
          <a:solidFill>
            <a:srgbClr val="C00000"/>
          </a:solidFill>
          <a:ln>
            <a:noFill/>
          </a:ln>
        </p:spPr>
        <p:txBody>
          <a:bodyPr vert="horz" wrap="square" lIns="91440" tIns="45720" rIns="91440" bIns="45720" numCol="1" anchor="t" anchorCtr="0" compatLnSpc="1"/>
          <a:lstStyle/>
          <a:p>
            <a:endParaRPr lang="zh-CN" altLang="en-US" dirty="0"/>
          </a:p>
        </p:txBody>
      </p:sp>
      <p:sp>
        <p:nvSpPr>
          <p:cNvPr id="17" name="上箭头 16"/>
          <p:cNvSpPr/>
          <p:nvPr/>
        </p:nvSpPr>
        <p:spPr>
          <a:xfrm>
            <a:off x="2887840" y="3345135"/>
            <a:ext cx="854774" cy="697755"/>
          </a:xfrm>
          <a:prstGeom prst="up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上箭头 17"/>
          <p:cNvSpPr/>
          <p:nvPr/>
        </p:nvSpPr>
        <p:spPr>
          <a:xfrm>
            <a:off x="8611306" y="3155227"/>
            <a:ext cx="854774" cy="697755"/>
          </a:xfrm>
          <a:prstGeom prst="up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2245168" y="4234549"/>
            <a:ext cx="2141823" cy="461665"/>
          </a:xfrm>
          <a:prstGeom prst="rect">
            <a:avLst/>
          </a:prstGeom>
          <a:noFill/>
        </p:spPr>
        <p:txBody>
          <a:bodyPr wrap="square" rtlCol="0">
            <a:spAutoFit/>
          </a:bodyPr>
          <a:lstStyle/>
          <a:p>
            <a:pPr algn="dist"/>
            <a:r>
              <a:rPr kumimoji="1" lang="zh-CN" altLang="en-US" sz="2400" b="1" dirty="0" smtClean="0">
                <a:solidFill>
                  <a:schemeClr val="bg1"/>
                </a:solidFill>
                <a:latin typeface="Microsoft YaHei" charset="-122"/>
                <a:ea typeface="Microsoft YaHei" charset="-122"/>
                <a:cs typeface="Microsoft YaHei" charset="-122"/>
              </a:rPr>
              <a:t>党的总章程</a:t>
            </a:r>
            <a:endParaRPr kumimoji="1" lang="zh-CN" altLang="en-US" sz="2400" b="1" dirty="0">
              <a:solidFill>
                <a:schemeClr val="bg1"/>
              </a:solidFill>
              <a:latin typeface="Microsoft YaHei" charset="-122"/>
              <a:ea typeface="Microsoft YaHei" charset="-122"/>
              <a:cs typeface="Microsoft YaHei" charset="-122"/>
            </a:endParaRPr>
          </a:p>
        </p:txBody>
      </p:sp>
      <p:sp>
        <p:nvSpPr>
          <p:cNvPr id="20" name="文本框 19"/>
          <p:cNvSpPr txBox="1"/>
          <p:nvPr/>
        </p:nvSpPr>
        <p:spPr>
          <a:xfrm>
            <a:off x="8005760" y="4247833"/>
            <a:ext cx="2141823" cy="461665"/>
          </a:xfrm>
          <a:prstGeom prst="rect">
            <a:avLst/>
          </a:prstGeom>
          <a:noFill/>
        </p:spPr>
        <p:txBody>
          <a:bodyPr wrap="square" rtlCol="0">
            <a:spAutoFit/>
          </a:bodyPr>
          <a:lstStyle/>
          <a:p>
            <a:pPr algn="dist"/>
            <a:r>
              <a:rPr kumimoji="1" lang="zh-CN" altLang="en-US" sz="2400" b="1" dirty="0" smtClean="0">
                <a:solidFill>
                  <a:schemeClr val="bg1"/>
                </a:solidFill>
                <a:latin typeface="Microsoft YaHei" charset="-122"/>
                <a:ea typeface="Microsoft YaHei" charset="-122"/>
                <a:cs typeface="Microsoft YaHei" charset="-122"/>
              </a:rPr>
              <a:t>党的总规矩</a:t>
            </a:r>
            <a:endParaRPr kumimoji="1" lang="zh-CN" altLang="en-US" sz="2400" b="1" dirty="0">
              <a:solidFill>
                <a:schemeClr val="bg1"/>
              </a:solidFill>
              <a:latin typeface="Microsoft YaHei" charset="-122"/>
              <a:ea typeface="Microsoft YaHei" charset="-122"/>
              <a:cs typeface="Microsoft YaHei" charset="-122"/>
            </a:endParaRPr>
          </a:p>
        </p:txBody>
      </p:sp>
      <p:sp>
        <p:nvSpPr>
          <p:cNvPr id="21" name="矩形 20">
            <a:extLst>
              <a:ext uri="{FF2B5EF4-FFF2-40B4-BE49-F238E27FC236}">
                <a16:creationId xmlns:a16="http://schemas.microsoft.com/office/drawing/2014/main" xmlns="" id="{E3AEA4F9-2CB9-4620-B72B-9D758B33EE3B}"/>
              </a:ext>
            </a:extLst>
          </p:cNvPr>
          <p:cNvSpPr/>
          <p:nvPr/>
        </p:nvSpPr>
        <p:spPr>
          <a:xfrm>
            <a:off x="609237" y="5233413"/>
            <a:ext cx="11326650" cy="1052596"/>
          </a:xfrm>
          <a:prstGeom prst="rect">
            <a:avLst/>
          </a:prstGeom>
          <a:ln w="19050">
            <a:noFill/>
          </a:ln>
        </p:spPr>
        <p:txBody>
          <a:bodyPr wrap="square">
            <a:spAutoFit/>
          </a:bodyPr>
          <a:lstStyle/>
          <a:p>
            <a:pPr algn="ctr">
              <a:lnSpc>
                <a:spcPct val="130000"/>
              </a:lnSpc>
            </a:pP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2012</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mn-lt"/>
              </a:rPr>
              <a:t>年</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11</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mn-lt"/>
              </a:rPr>
              <a:t>月</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16</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mn-lt"/>
              </a:rPr>
              <a:t>日习近平总书记在党的十八大后发表署名文章</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mn-lt"/>
              </a:rPr>
              <a:t>认真学习党章，严格遵守党章</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mn-lt"/>
              </a:rPr>
              <a:t>文章指出：党章就是党的根本大法，是全党必须遵循的总规矩。</a:t>
            </a:r>
          </a:p>
        </p:txBody>
      </p:sp>
    </p:spTree>
    <p:extLst>
      <p:ext uri="{BB962C8B-B14F-4D97-AF65-F5344CB8AC3E}">
        <p14:creationId xmlns:p14="http://schemas.microsoft.com/office/powerpoint/2010/main" val="14314149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par>
                                <p:cTn id="17" presetID="42" presetClass="entr" presetSubtype="0" fill="hold" nodeType="withEffect">
                                  <p:stCondLst>
                                    <p:cond delay="1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up)">
                                      <p:cBhvr>
                                        <p:cTn id="40" dur="10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p:tgtEl>
                                          <p:spTgt spid="20"/>
                                        </p:tgtEl>
                                        <p:attrNameLst>
                                          <p:attrName>ppt_y</p:attrName>
                                        </p:attrNameLst>
                                      </p:cBhvr>
                                      <p:tavLst>
                                        <p:tav tm="0">
                                          <p:val>
                                            <p:strVal val="#ppt_y+#ppt_h*1.125000"/>
                                          </p:val>
                                        </p:tav>
                                        <p:tav tm="100000">
                                          <p:val>
                                            <p:strVal val="#ppt_y"/>
                                          </p:val>
                                        </p:tav>
                                      </p:tavLst>
                                    </p:anim>
                                    <p:animEffect transition="in" filter="wipe(up)">
                                      <p:cBhvr>
                                        <p:cTn id="46" dur="500"/>
                                        <p:tgtEl>
                                          <p:spTgt spid="20"/>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p:tgtEl>
                                          <p:spTgt spid="19"/>
                                        </p:tgtEl>
                                        <p:attrNameLst>
                                          <p:attrName>ppt_y</p:attrName>
                                        </p:attrNameLst>
                                      </p:cBhvr>
                                      <p:tavLst>
                                        <p:tav tm="0">
                                          <p:val>
                                            <p:strVal val="#ppt_y+#ppt_h*1.125000"/>
                                          </p:val>
                                        </p:tav>
                                        <p:tav tm="100000">
                                          <p:val>
                                            <p:strVal val="#ppt_y"/>
                                          </p:val>
                                        </p:tav>
                                      </p:tavLst>
                                    </p:anim>
                                    <p:animEffect transition="in" filter="wipe(up)">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animBg="1"/>
      <p:bldP spid="17" grpId="0" animBg="1"/>
      <p:bldP spid="18" grpId="0" animBg="1"/>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smtClean="0">
                <a:solidFill>
                  <a:srgbClr val="C00000"/>
                </a:solidFill>
                <a:latin typeface="微软雅黑" panose="020B0503020204020204" charset="-122"/>
                <a:ea typeface="微软雅黑" panose="020B0503020204020204" charset="-122"/>
                <a:cs typeface="+mn-ea"/>
                <a:sym typeface="+mn-lt"/>
              </a:rPr>
              <a:t>第三章</a:t>
            </a:r>
            <a:endParaRPr lang="zh-CN" altLang="en-US" sz="6000" b="1" dirty="0">
              <a:solidFill>
                <a:srgbClr val="C00000"/>
              </a:solidFill>
              <a:latin typeface="微软雅黑" panose="020B0503020204020204" charset="-122"/>
              <a:ea typeface="微软雅黑" panose="020B0503020204020204" charset="-122"/>
              <a:cs typeface="+mn-ea"/>
              <a:sym typeface="+mn-lt"/>
            </a:endParaRPr>
          </a:p>
        </p:txBody>
      </p:sp>
      <p:sp>
        <p:nvSpPr>
          <p:cNvPr id="4"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党章的发展历程</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9037287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2"/>
          <p:cNvSpPr>
            <a:spLocks noChangeAspect="1"/>
          </p:cNvSpPr>
          <p:nvPr/>
        </p:nvSpPr>
        <p:spPr>
          <a:xfrm>
            <a:off x="2026041" y="3026593"/>
            <a:ext cx="1800000" cy="180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FFFAF0"/>
                </a:solidFill>
                <a:latin typeface="微软雅黑" panose="020B0503020204020204" pitchFamily="34" charset="-122"/>
                <a:ea typeface="微软雅黑" panose="020B0503020204020204" pitchFamily="34" charset="-122"/>
              </a:rPr>
              <a:t>四大</a:t>
            </a:r>
            <a:endParaRPr lang="en-US" altLang="zh-CN" sz="3200" b="1" dirty="0" smtClean="0">
              <a:solidFill>
                <a:srgbClr val="FFFAF0"/>
              </a:solidFill>
              <a:latin typeface="微软雅黑" panose="020B0503020204020204" pitchFamily="34" charset="-122"/>
              <a:ea typeface="微软雅黑" panose="020B0503020204020204" pitchFamily="34" charset="-122"/>
            </a:endParaRPr>
          </a:p>
          <a:p>
            <a:pPr algn="ctr"/>
            <a:r>
              <a:rPr lang="zh-CN" altLang="en-US" sz="3200" b="1" dirty="0" smtClean="0">
                <a:solidFill>
                  <a:srgbClr val="FFFAF0"/>
                </a:solidFill>
                <a:latin typeface="微软雅黑" panose="020B0503020204020204" pitchFamily="34" charset="-122"/>
                <a:ea typeface="微软雅黑" panose="020B0503020204020204" pitchFamily="34" charset="-122"/>
              </a:rPr>
              <a:t>党章</a:t>
            </a:r>
            <a:endParaRPr lang="zh-CN" altLang="en-US" sz="3200" b="1" dirty="0">
              <a:solidFill>
                <a:srgbClr val="FFFAF0"/>
              </a:solidFill>
              <a:latin typeface="微软雅黑" panose="020B0503020204020204" pitchFamily="34" charset="-122"/>
              <a:ea typeface="微软雅黑" panose="020B0503020204020204" pitchFamily="34" charset="-122"/>
            </a:endParaRPr>
          </a:p>
        </p:txBody>
      </p:sp>
      <p:sp>
        <p:nvSpPr>
          <p:cNvPr id="5" name="矩形: 圆角 13"/>
          <p:cNvSpPr/>
          <p:nvPr/>
        </p:nvSpPr>
        <p:spPr>
          <a:xfrm>
            <a:off x="5623727" y="2322712"/>
            <a:ext cx="1972401" cy="576000"/>
          </a:xfrm>
          <a:prstGeom prst="roundRect">
            <a:avLst>
              <a:gd name="adj" fmla="val 1041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pPr>
            <a:r>
              <a:rPr lang="en-US" altLang="zh-CN" sz="2000" b="1" dirty="0" smtClean="0">
                <a:solidFill>
                  <a:srgbClr val="F9F9F3"/>
                </a:solidFill>
                <a:latin typeface="微软雅黑" panose="020B0503020204020204" pitchFamily="34" charset="-122"/>
                <a:ea typeface="微软雅黑" panose="020B0503020204020204" pitchFamily="34" charset="-122"/>
              </a:rPr>
              <a:t>1-6</a:t>
            </a:r>
            <a:r>
              <a:rPr lang="zh-CN" altLang="en-US" sz="2000" b="1" dirty="0" smtClean="0">
                <a:solidFill>
                  <a:srgbClr val="F9F9F3"/>
                </a:solidFill>
                <a:latin typeface="微软雅黑" panose="020B0503020204020204" pitchFamily="34" charset="-122"/>
                <a:ea typeface="微软雅黑" panose="020B0503020204020204" pitchFamily="34" charset="-122"/>
              </a:rPr>
              <a:t>大党章</a:t>
            </a:r>
            <a:endParaRPr lang="zh-CN" altLang="en-US" sz="2000" b="1" dirty="0">
              <a:solidFill>
                <a:srgbClr val="F9F9F3"/>
              </a:solidFill>
              <a:latin typeface="微软雅黑" panose="020B0503020204020204" pitchFamily="34" charset="-122"/>
              <a:ea typeface="微软雅黑" panose="020B0503020204020204" pitchFamily="34" charset="-122"/>
            </a:endParaRPr>
          </a:p>
        </p:txBody>
      </p:sp>
      <p:sp>
        <p:nvSpPr>
          <p:cNvPr id="6" name="矩形: 圆角 14"/>
          <p:cNvSpPr/>
          <p:nvPr/>
        </p:nvSpPr>
        <p:spPr>
          <a:xfrm>
            <a:off x="5623727" y="3246564"/>
            <a:ext cx="1972401" cy="576000"/>
          </a:xfrm>
          <a:prstGeom prst="roundRect">
            <a:avLst>
              <a:gd name="adj" fmla="val 1041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pPr>
            <a:r>
              <a:rPr lang="en-US" altLang="zh-CN" sz="2000" b="1" dirty="0" smtClean="0">
                <a:solidFill>
                  <a:srgbClr val="F9F9F3"/>
                </a:solidFill>
                <a:latin typeface="微软雅黑" panose="020B0503020204020204" pitchFamily="34" charset="-122"/>
                <a:ea typeface="微软雅黑" panose="020B0503020204020204" pitchFamily="34" charset="-122"/>
              </a:rPr>
              <a:t>7-8</a:t>
            </a:r>
            <a:r>
              <a:rPr lang="zh-CN" altLang="en-US" sz="2000" b="1" dirty="0" smtClean="0">
                <a:solidFill>
                  <a:srgbClr val="F9F9F3"/>
                </a:solidFill>
                <a:latin typeface="微软雅黑" panose="020B0503020204020204" pitchFamily="34" charset="-122"/>
                <a:ea typeface="微软雅黑" panose="020B0503020204020204" pitchFamily="34" charset="-122"/>
              </a:rPr>
              <a:t>大党章</a:t>
            </a:r>
            <a:endParaRPr lang="zh-CN" altLang="en-US" sz="2000" b="1" dirty="0">
              <a:solidFill>
                <a:srgbClr val="F9F9F3"/>
              </a:solidFill>
              <a:latin typeface="微软雅黑" panose="020B0503020204020204" pitchFamily="34" charset="-122"/>
              <a:ea typeface="微软雅黑" panose="020B0503020204020204" pitchFamily="34" charset="-122"/>
            </a:endParaRPr>
          </a:p>
        </p:txBody>
      </p:sp>
      <p:sp>
        <p:nvSpPr>
          <p:cNvPr id="7" name="矩形: 圆角 15"/>
          <p:cNvSpPr/>
          <p:nvPr/>
        </p:nvSpPr>
        <p:spPr>
          <a:xfrm>
            <a:off x="5623727" y="4154767"/>
            <a:ext cx="1972401" cy="576000"/>
          </a:xfrm>
          <a:prstGeom prst="roundRect">
            <a:avLst>
              <a:gd name="adj" fmla="val 1041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pPr>
            <a:r>
              <a:rPr lang="en-US" altLang="zh-CN" sz="2000" b="1" dirty="0" smtClean="0">
                <a:solidFill>
                  <a:srgbClr val="F9F9F3"/>
                </a:solidFill>
                <a:latin typeface="微软雅黑" panose="020B0503020204020204" pitchFamily="34" charset="-122"/>
                <a:ea typeface="微软雅黑" panose="020B0503020204020204" pitchFamily="34" charset="-122"/>
              </a:rPr>
              <a:t>9-11</a:t>
            </a:r>
            <a:r>
              <a:rPr lang="zh-CN" altLang="en-US" sz="2000" b="1" dirty="0" smtClean="0">
                <a:solidFill>
                  <a:srgbClr val="F9F9F3"/>
                </a:solidFill>
                <a:latin typeface="微软雅黑" panose="020B0503020204020204" pitchFamily="34" charset="-122"/>
                <a:ea typeface="微软雅黑" panose="020B0503020204020204" pitchFamily="34" charset="-122"/>
              </a:rPr>
              <a:t>大</a:t>
            </a:r>
            <a:r>
              <a:rPr lang="zh-CN" altLang="en-US" sz="2000" b="1" dirty="0">
                <a:solidFill>
                  <a:srgbClr val="F9F9F3"/>
                </a:solidFill>
                <a:latin typeface="微软雅黑" panose="020B0503020204020204" pitchFamily="34" charset="-122"/>
                <a:ea typeface="微软雅黑" panose="020B0503020204020204" pitchFamily="34" charset="-122"/>
              </a:rPr>
              <a:t>党章</a:t>
            </a:r>
          </a:p>
        </p:txBody>
      </p:sp>
      <p:sp>
        <p:nvSpPr>
          <p:cNvPr id="8" name="矩形: 圆角 16"/>
          <p:cNvSpPr/>
          <p:nvPr/>
        </p:nvSpPr>
        <p:spPr>
          <a:xfrm>
            <a:off x="5623727" y="5169456"/>
            <a:ext cx="1972401" cy="576000"/>
          </a:xfrm>
          <a:prstGeom prst="roundRect">
            <a:avLst>
              <a:gd name="adj" fmla="val 1041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pPr>
            <a:r>
              <a:rPr lang="en-US" altLang="zh-CN" sz="2000" b="1" dirty="0" smtClean="0">
                <a:solidFill>
                  <a:srgbClr val="F9F9F3"/>
                </a:solidFill>
                <a:latin typeface="微软雅黑" panose="020B0503020204020204" pitchFamily="34" charset="-122"/>
                <a:ea typeface="微软雅黑" panose="020B0503020204020204" pitchFamily="34" charset="-122"/>
              </a:rPr>
              <a:t>12-19</a:t>
            </a:r>
            <a:r>
              <a:rPr lang="zh-CN" altLang="en-US" sz="2000" b="1" dirty="0" smtClean="0">
                <a:solidFill>
                  <a:srgbClr val="F9F9F3"/>
                </a:solidFill>
                <a:latin typeface="微软雅黑" panose="020B0503020204020204" pitchFamily="34" charset="-122"/>
                <a:ea typeface="微软雅黑" panose="020B0503020204020204" pitchFamily="34" charset="-122"/>
              </a:rPr>
              <a:t>大</a:t>
            </a:r>
            <a:r>
              <a:rPr lang="zh-CN" altLang="en-US" sz="2000" b="1" dirty="0">
                <a:solidFill>
                  <a:srgbClr val="F9F9F3"/>
                </a:solidFill>
                <a:latin typeface="微软雅黑" panose="020B0503020204020204" pitchFamily="34" charset="-122"/>
                <a:ea typeface="微软雅黑" panose="020B0503020204020204" pitchFamily="34" charset="-122"/>
              </a:rPr>
              <a:t>党章</a:t>
            </a:r>
          </a:p>
        </p:txBody>
      </p:sp>
      <p:cxnSp>
        <p:nvCxnSpPr>
          <p:cNvPr id="10" name="直接连接符 18"/>
          <p:cNvCxnSpPr>
            <a:cxnSpLocks/>
          </p:cNvCxnSpPr>
          <p:nvPr/>
        </p:nvCxnSpPr>
        <p:spPr>
          <a:xfrm flipH="1">
            <a:off x="1204384" y="3926593"/>
            <a:ext cx="821657" cy="0"/>
          </a:xfrm>
          <a:prstGeom prst="line">
            <a:avLst/>
          </a:prstGeom>
          <a:ln>
            <a:solidFill>
              <a:srgbClr val="7C4939"/>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11" name="组合 19"/>
          <p:cNvGrpSpPr/>
          <p:nvPr/>
        </p:nvGrpSpPr>
        <p:grpSpPr>
          <a:xfrm>
            <a:off x="3788416" y="2610712"/>
            <a:ext cx="1816751" cy="2702854"/>
            <a:chOff x="3530671" y="1712422"/>
            <a:chExt cx="2143881" cy="3554903"/>
          </a:xfrm>
        </p:grpSpPr>
        <p:sp>
          <p:nvSpPr>
            <p:cNvPr id="12" name="任意多边形: 形状 20"/>
            <p:cNvSpPr/>
            <p:nvPr/>
          </p:nvSpPr>
          <p:spPr>
            <a:xfrm>
              <a:off x="3594241" y="2854461"/>
              <a:ext cx="2080311" cy="845558"/>
            </a:xfrm>
            <a:custGeom>
              <a:avLst/>
              <a:gdLst>
                <a:gd name="connsiteX0" fmla="*/ 0 w 3543300"/>
                <a:gd name="connsiteY0" fmla="*/ 762000 h 956135"/>
                <a:gd name="connsiteX1" fmla="*/ 819150 w 3543300"/>
                <a:gd name="connsiteY1" fmla="*/ 342900 h 956135"/>
                <a:gd name="connsiteX2" fmla="*/ 2133600 w 3543300"/>
                <a:gd name="connsiteY2" fmla="*/ 952500 h 956135"/>
                <a:gd name="connsiteX3" fmla="*/ 3543300 w 3543300"/>
                <a:gd name="connsiteY3" fmla="*/ 0 h 956135"/>
                <a:gd name="connsiteX0" fmla="*/ 0 w 3654824"/>
                <a:gd name="connsiteY0" fmla="*/ 733425 h 927016"/>
                <a:gd name="connsiteX1" fmla="*/ 819150 w 3654824"/>
                <a:gd name="connsiteY1" fmla="*/ 314325 h 927016"/>
                <a:gd name="connsiteX2" fmla="*/ 2133600 w 3654824"/>
                <a:gd name="connsiteY2" fmla="*/ 923925 h 927016"/>
                <a:gd name="connsiteX3" fmla="*/ 3654824 w 3654824"/>
                <a:gd name="connsiteY3" fmla="*/ 0 h 927016"/>
                <a:gd name="connsiteX0" fmla="*/ 0 w 3654824"/>
                <a:gd name="connsiteY0" fmla="*/ 747200 h 940791"/>
                <a:gd name="connsiteX1" fmla="*/ 819150 w 3654824"/>
                <a:gd name="connsiteY1" fmla="*/ 328100 h 940791"/>
                <a:gd name="connsiteX2" fmla="*/ 2133600 w 3654824"/>
                <a:gd name="connsiteY2" fmla="*/ 937700 h 940791"/>
                <a:gd name="connsiteX3" fmla="*/ 3654824 w 3654824"/>
                <a:gd name="connsiteY3" fmla="*/ 13775 h 940791"/>
                <a:gd name="connsiteX0" fmla="*/ 0 w 3654824"/>
                <a:gd name="connsiteY0" fmla="*/ 1373410 h 1373410"/>
                <a:gd name="connsiteX1" fmla="*/ 819150 w 3654824"/>
                <a:gd name="connsiteY1" fmla="*/ 328100 h 1373410"/>
                <a:gd name="connsiteX2" fmla="*/ 2133600 w 3654824"/>
                <a:gd name="connsiteY2" fmla="*/ 937700 h 1373410"/>
                <a:gd name="connsiteX3" fmla="*/ 3654824 w 3654824"/>
                <a:gd name="connsiteY3" fmla="*/ 13775 h 1373410"/>
                <a:gd name="connsiteX0" fmla="*/ 0 w 3654824"/>
                <a:gd name="connsiteY0" fmla="*/ 1374070 h 1374070"/>
                <a:gd name="connsiteX1" fmla="*/ 924817 w 3654824"/>
                <a:gd name="connsiteY1" fmla="*/ 641865 h 1374070"/>
                <a:gd name="connsiteX2" fmla="*/ 2133600 w 3654824"/>
                <a:gd name="connsiteY2" fmla="*/ 938360 h 1374070"/>
                <a:gd name="connsiteX3" fmla="*/ 3654824 w 3654824"/>
                <a:gd name="connsiteY3" fmla="*/ 14435 h 1374070"/>
              </a:gdLst>
              <a:ahLst/>
              <a:cxnLst>
                <a:cxn ang="0">
                  <a:pos x="connsiteX0" y="connsiteY0"/>
                </a:cxn>
                <a:cxn ang="0">
                  <a:pos x="connsiteX1" y="connsiteY1"/>
                </a:cxn>
                <a:cxn ang="0">
                  <a:pos x="connsiteX2" y="connsiteY2"/>
                </a:cxn>
                <a:cxn ang="0">
                  <a:pos x="connsiteX3" y="connsiteY3"/>
                </a:cxn>
              </a:cxnLst>
              <a:rect l="l" t="t" r="r" b="b"/>
              <a:pathLst>
                <a:path w="3654824" h="1374070">
                  <a:moveTo>
                    <a:pt x="0" y="1374070"/>
                  </a:moveTo>
                  <a:cubicBezTo>
                    <a:pt x="231775" y="1148645"/>
                    <a:pt x="569217" y="714483"/>
                    <a:pt x="924817" y="641865"/>
                  </a:cubicBezTo>
                  <a:cubicBezTo>
                    <a:pt x="1280417" y="569247"/>
                    <a:pt x="1678599" y="1042932"/>
                    <a:pt x="2133600" y="938360"/>
                  </a:cubicBezTo>
                  <a:cubicBezTo>
                    <a:pt x="2588601" y="833788"/>
                    <a:pt x="2991113" y="-128440"/>
                    <a:pt x="3654824" y="14435"/>
                  </a:cubicBezTo>
                </a:path>
              </a:pathLst>
            </a:custGeom>
            <a:noFill/>
            <a:ln w="9525">
              <a:solidFill>
                <a:srgbClr val="7C4939"/>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21"/>
            <p:cNvSpPr/>
            <p:nvPr/>
          </p:nvSpPr>
          <p:spPr>
            <a:xfrm>
              <a:off x="3574473" y="1712422"/>
              <a:ext cx="2078182" cy="1875328"/>
            </a:xfrm>
            <a:custGeom>
              <a:avLst/>
              <a:gdLst>
                <a:gd name="connsiteX0" fmla="*/ 0 w 2078182"/>
                <a:gd name="connsiteY0" fmla="*/ 1729047 h 1830927"/>
                <a:gd name="connsiteX1" fmla="*/ 615142 w 2078182"/>
                <a:gd name="connsiteY1" fmla="*/ 1679171 h 1830927"/>
                <a:gd name="connsiteX2" fmla="*/ 1379912 w 2078182"/>
                <a:gd name="connsiteY2" fmla="*/ 282633 h 1830927"/>
                <a:gd name="connsiteX3" fmla="*/ 2078182 w 2078182"/>
                <a:gd name="connsiteY3" fmla="*/ 0 h 1830927"/>
              </a:gdLst>
              <a:ahLst/>
              <a:cxnLst>
                <a:cxn ang="0">
                  <a:pos x="connsiteX0" y="connsiteY0"/>
                </a:cxn>
                <a:cxn ang="0">
                  <a:pos x="connsiteX1" y="connsiteY1"/>
                </a:cxn>
                <a:cxn ang="0">
                  <a:pos x="connsiteX2" y="connsiteY2"/>
                </a:cxn>
                <a:cxn ang="0">
                  <a:pos x="connsiteX3" y="connsiteY3"/>
                </a:cxn>
              </a:cxnLst>
              <a:rect l="l" t="t" r="r" b="b"/>
              <a:pathLst>
                <a:path w="2078182" h="1830927">
                  <a:moveTo>
                    <a:pt x="0" y="1729047"/>
                  </a:moveTo>
                  <a:cubicBezTo>
                    <a:pt x="192578" y="1824643"/>
                    <a:pt x="385157" y="1920240"/>
                    <a:pt x="615142" y="1679171"/>
                  </a:cubicBezTo>
                  <a:cubicBezTo>
                    <a:pt x="845127" y="1438102"/>
                    <a:pt x="1136072" y="562495"/>
                    <a:pt x="1379912" y="282633"/>
                  </a:cubicBezTo>
                  <a:cubicBezTo>
                    <a:pt x="1623752" y="2771"/>
                    <a:pt x="1850967" y="1385"/>
                    <a:pt x="2078182" y="0"/>
                  </a:cubicBezTo>
                </a:path>
              </a:pathLst>
            </a:custGeom>
            <a:noFill/>
            <a:ln w="9525">
              <a:solidFill>
                <a:srgbClr val="7C4939"/>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任意多边形: 形状 22"/>
            <p:cNvSpPr/>
            <p:nvPr/>
          </p:nvSpPr>
          <p:spPr>
            <a:xfrm>
              <a:off x="3572343" y="3270410"/>
              <a:ext cx="2080311" cy="864322"/>
            </a:xfrm>
            <a:custGeom>
              <a:avLst/>
              <a:gdLst>
                <a:gd name="connsiteX0" fmla="*/ 0 w 2061557"/>
                <a:gd name="connsiteY0" fmla="*/ 171059 h 403815"/>
                <a:gd name="connsiteX1" fmla="*/ 548640 w 2061557"/>
                <a:gd name="connsiteY1" fmla="*/ 4805 h 403815"/>
                <a:gd name="connsiteX2" fmla="*/ 1080655 w 2061557"/>
                <a:gd name="connsiteY2" fmla="*/ 337314 h 403815"/>
                <a:gd name="connsiteX3" fmla="*/ 2061557 w 2061557"/>
                <a:gd name="connsiteY3" fmla="*/ 403815 h 403815"/>
              </a:gdLst>
              <a:ahLst/>
              <a:cxnLst>
                <a:cxn ang="0">
                  <a:pos x="connsiteX0" y="connsiteY0"/>
                </a:cxn>
                <a:cxn ang="0">
                  <a:pos x="connsiteX1" y="connsiteY1"/>
                </a:cxn>
                <a:cxn ang="0">
                  <a:pos x="connsiteX2" y="connsiteY2"/>
                </a:cxn>
                <a:cxn ang="0">
                  <a:pos x="connsiteX3" y="connsiteY3"/>
                </a:cxn>
              </a:cxnLst>
              <a:rect l="l" t="t" r="r" b="b"/>
              <a:pathLst>
                <a:path w="2061557" h="403815">
                  <a:moveTo>
                    <a:pt x="0" y="171059"/>
                  </a:moveTo>
                  <a:cubicBezTo>
                    <a:pt x="184265" y="74077"/>
                    <a:pt x="368531" y="-22904"/>
                    <a:pt x="548640" y="4805"/>
                  </a:cubicBezTo>
                  <a:cubicBezTo>
                    <a:pt x="728749" y="32514"/>
                    <a:pt x="828502" y="270812"/>
                    <a:pt x="1080655" y="337314"/>
                  </a:cubicBezTo>
                  <a:cubicBezTo>
                    <a:pt x="1332808" y="403816"/>
                    <a:pt x="1697182" y="403815"/>
                    <a:pt x="2061557" y="403815"/>
                  </a:cubicBezTo>
                </a:path>
              </a:pathLst>
            </a:custGeom>
            <a:noFill/>
            <a:ln w="9525">
              <a:solidFill>
                <a:srgbClr val="7C4939"/>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任意多边形: 形状 24"/>
            <p:cNvSpPr/>
            <p:nvPr/>
          </p:nvSpPr>
          <p:spPr>
            <a:xfrm>
              <a:off x="3530671" y="3474719"/>
              <a:ext cx="2121982" cy="1792606"/>
            </a:xfrm>
            <a:custGeom>
              <a:avLst/>
              <a:gdLst>
                <a:gd name="connsiteX0" fmla="*/ 0 w 2061557"/>
                <a:gd name="connsiteY0" fmla="*/ 0 h 1183950"/>
                <a:gd name="connsiteX1" fmla="*/ 199506 w 2061557"/>
                <a:gd name="connsiteY1" fmla="*/ 515389 h 1183950"/>
                <a:gd name="connsiteX2" fmla="*/ 1064029 w 2061557"/>
                <a:gd name="connsiteY2" fmla="*/ 764771 h 1183950"/>
                <a:gd name="connsiteX3" fmla="*/ 1496291 w 2061557"/>
                <a:gd name="connsiteY3" fmla="*/ 1147156 h 1183950"/>
                <a:gd name="connsiteX4" fmla="*/ 2061557 w 2061557"/>
                <a:gd name="connsiteY4" fmla="*/ 1147156 h 1183950"/>
                <a:gd name="connsiteX0" fmla="*/ 0 w 2061557"/>
                <a:gd name="connsiteY0" fmla="*/ 0 h 1157140"/>
                <a:gd name="connsiteX1" fmla="*/ 199506 w 2061557"/>
                <a:gd name="connsiteY1" fmla="*/ 515389 h 1157140"/>
                <a:gd name="connsiteX2" fmla="*/ 1064029 w 2061557"/>
                <a:gd name="connsiteY2" fmla="*/ 764771 h 1157140"/>
                <a:gd name="connsiteX3" fmla="*/ 1529628 w 2061557"/>
                <a:gd name="connsiteY3" fmla="*/ 1066194 h 1157140"/>
                <a:gd name="connsiteX4" fmla="*/ 2061557 w 2061557"/>
                <a:gd name="connsiteY4" fmla="*/ 1147156 h 1157140"/>
                <a:gd name="connsiteX0" fmla="*/ 0 w 2061557"/>
                <a:gd name="connsiteY0" fmla="*/ 0 h 1153198"/>
                <a:gd name="connsiteX1" fmla="*/ 199506 w 2061557"/>
                <a:gd name="connsiteY1" fmla="*/ 515389 h 1153198"/>
                <a:gd name="connsiteX2" fmla="*/ 1064029 w 2061557"/>
                <a:gd name="connsiteY2" fmla="*/ 764771 h 1153198"/>
                <a:gd name="connsiteX3" fmla="*/ 1529628 w 2061557"/>
                <a:gd name="connsiteY3" fmla="*/ 1013806 h 1153198"/>
                <a:gd name="connsiteX4" fmla="*/ 2061557 w 2061557"/>
                <a:gd name="connsiteY4" fmla="*/ 1147156 h 1153198"/>
                <a:gd name="connsiteX0" fmla="*/ 0 w 2061557"/>
                <a:gd name="connsiteY0" fmla="*/ 0 h 1153198"/>
                <a:gd name="connsiteX1" fmla="*/ 199506 w 2061557"/>
                <a:gd name="connsiteY1" fmla="*/ 515389 h 1153198"/>
                <a:gd name="connsiteX2" fmla="*/ 1064029 w 2061557"/>
                <a:gd name="connsiteY2" fmla="*/ 764771 h 1153198"/>
                <a:gd name="connsiteX3" fmla="*/ 1529628 w 2061557"/>
                <a:gd name="connsiteY3" fmla="*/ 1013806 h 1153198"/>
                <a:gd name="connsiteX4" fmla="*/ 2061557 w 2061557"/>
                <a:gd name="connsiteY4" fmla="*/ 1147156 h 1153198"/>
                <a:gd name="connsiteX0" fmla="*/ 0 w 2061557"/>
                <a:gd name="connsiteY0" fmla="*/ 0 h 1152597"/>
                <a:gd name="connsiteX1" fmla="*/ 199506 w 2061557"/>
                <a:gd name="connsiteY1" fmla="*/ 515389 h 1152597"/>
                <a:gd name="connsiteX2" fmla="*/ 1064029 w 2061557"/>
                <a:gd name="connsiteY2" fmla="*/ 764771 h 1152597"/>
                <a:gd name="connsiteX3" fmla="*/ 1510578 w 2061557"/>
                <a:gd name="connsiteY3" fmla="*/ 999518 h 1152597"/>
                <a:gd name="connsiteX4" fmla="*/ 2061557 w 2061557"/>
                <a:gd name="connsiteY4" fmla="*/ 1147156 h 1152597"/>
                <a:gd name="connsiteX0" fmla="*/ 0 w 2061557"/>
                <a:gd name="connsiteY0" fmla="*/ 0 h 1151956"/>
                <a:gd name="connsiteX1" fmla="*/ 199506 w 2061557"/>
                <a:gd name="connsiteY1" fmla="*/ 515389 h 1151956"/>
                <a:gd name="connsiteX2" fmla="*/ 1064029 w 2061557"/>
                <a:gd name="connsiteY2" fmla="*/ 764771 h 1151956"/>
                <a:gd name="connsiteX3" fmla="*/ 1510578 w 2061557"/>
                <a:gd name="connsiteY3" fmla="*/ 980468 h 1151956"/>
                <a:gd name="connsiteX4" fmla="*/ 2061557 w 2061557"/>
                <a:gd name="connsiteY4" fmla="*/ 1147156 h 1151956"/>
                <a:gd name="connsiteX0" fmla="*/ 0 w 2061557"/>
                <a:gd name="connsiteY0" fmla="*/ 0 h 1152121"/>
                <a:gd name="connsiteX1" fmla="*/ 199506 w 2061557"/>
                <a:gd name="connsiteY1" fmla="*/ 515389 h 1152121"/>
                <a:gd name="connsiteX2" fmla="*/ 1102129 w 2061557"/>
                <a:gd name="connsiteY2" fmla="*/ 731434 h 1152121"/>
                <a:gd name="connsiteX3" fmla="*/ 1510578 w 2061557"/>
                <a:gd name="connsiteY3" fmla="*/ 980468 h 1152121"/>
                <a:gd name="connsiteX4" fmla="*/ 2061557 w 2061557"/>
                <a:gd name="connsiteY4" fmla="*/ 1147156 h 1152121"/>
                <a:gd name="connsiteX0" fmla="*/ 0 w 2061557"/>
                <a:gd name="connsiteY0" fmla="*/ 0 h 1152121"/>
                <a:gd name="connsiteX1" fmla="*/ 342381 w 2061557"/>
                <a:gd name="connsiteY1" fmla="*/ 463001 h 1152121"/>
                <a:gd name="connsiteX2" fmla="*/ 1102129 w 2061557"/>
                <a:gd name="connsiteY2" fmla="*/ 731434 h 1152121"/>
                <a:gd name="connsiteX3" fmla="*/ 1510578 w 2061557"/>
                <a:gd name="connsiteY3" fmla="*/ 980468 h 1152121"/>
                <a:gd name="connsiteX4" fmla="*/ 2061557 w 2061557"/>
                <a:gd name="connsiteY4" fmla="*/ 1147156 h 1152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1557" h="1152121">
                  <a:moveTo>
                    <a:pt x="0" y="0"/>
                  </a:moveTo>
                  <a:cubicBezTo>
                    <a:pt x="11084" y="193963"/>
                    <a:pt x="158693" y="341095"/>
                    <a:pt x="342381" y="463001"/>
                  </a:cubicBezTo>
                  <a:cubicBezTo>
                    <a:pt x="526069" y="584907"/>
                    <a:pt x="907430" y="645190"/>
                    <a:pt x="1102129" y="731434"/>
                  </a:cubicBezTo>
                  <a:cubicBezTo>
                    <a:pt x="1296829" y="817679"/>
                    <a:pt x="1350673" y="911181"/>
                    <a:pt x="1510578" y="980468"/>
                  </a:cubicBezTo>
                  <a:cubicBezTo>
                    <a:pt x="1670483" y="1049755"/>
                    <a:pt x="1862051" y="1179021"/>
                    <a:pt x="2061557" y="1147156"/>
                  </a:cubicBezTo>
                </a:path>
              </a:pathLst>
            </a:custGeom>
            <a:noFill/>
            <a:ln w="9525">
              <a:solidFill>
                <a:srgbClr val="7C4939"/>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17" name="矩形 16"/>
          <p:cNvSpPr/>
          <p:nvPr/>
        </p:nvSpPr>
        <p:spPr>
          <a:xfrm>
            <a:off x="7803960" y="2412196"/>
            <a:ext cx="2339102" cy="369332"/>
          </a:xfrm>
          <a:prstGeom prst="rect">
            <a:avLst/>
          </a:prstGeom>
        </p:spPr>
        <p:txBody>
          <a:bodyPr wrap="none">
            <a:spAutoFit/>
          </a:bodyPr>
          <a:lstStyle/>
          <a:p>
            <a:pPr algn="ctr"/>
            <a:r>
              <a:rPr lang="zh-CN" altLang="en-US" b="1" spc="300" dirty="0">
                <a:solidFill>
                  <a:srgbClr val="C00000"/>
                </a:solidFill>
                <a:latin typeface="微软雅黑" panose="020B0503020204020204" pitchFamily="34" charset="-122"/>
                <a:ea typeface="微软雅黑" panose="020B0503020204020204" pitchFamily="34" charset="-122"/>
                <a:cs typeface="+mn-ea"/>
              </a:rPr>
              <a:t>建党初期党章体系</a:t>
            </a:r>
          </a:p>
        </p:txBody>
      </p:sp>
      <p:sp>
        <p:nvSpPr>
          <p:cNvPr id="18" name="矩形 17"/>
          <p:cNvSpPr/>
          <p:nvPr/>
        </p:nvSpPr>
        <p:spPr>
          <a:xfrm>
            <a:off x="7803960" y="3336048"/>
            <a:ext cx="1569660" cy="397032"/>
          </a:xfrm>
          <a:prstGeom prst="rect">
            <a:avLst/>
          </a:prstGeom>
        </p:spPr>
        <p:txBody>
          <a:bodyPr wrap="none">
            <a:spAutoFit/>
          </a:bodyPr>
          <a:lstStyle/>
          <a:p>
            <a:pPr lvl="0">
              <a:lnSpc>
                <a:spcPct val="110000"/>
              </a:lnSpc>
              <a:defRPr/>
            </a:pPr>
            <a:r>
              <a:rPr lang="zh-CN" altLang="en-US" b="1" dirty="0" smtClean="0">
                <a:solidFill>
                  <a:srgbClr val="C00000"/>
                </a:solidFill>
                <a:latin typeface="微软雅黑" panose="020B0503020204020204" pitchFamily="34" charset="-122"/>
                <a:ea typeface="微软雅黑" panose="020B0503020204020204" pitchFamily="34" charset="-122"/>
              </a:rPr>
              <a:t>七大党章体系</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7803960" y="4240424"/>
            <a:ext cx="1569660" cy="397032"/>
          </a:xfrm>
          <a:prstGeom prst="rect">
            <a:avLst/>
          </a:prstGeom>
        </p:spPr>
        <p:txBody>
          <a:bodyPr wrap="none">
            <a:spAutoFit/>
          </a:bodyPr>
          <a:lstStyle/>
          <a:p>
            <a:pPr lvl="0">
              <a:lnSpc>
                <a:spcPct val="110000"/>
              </a:lnSpc>
              <a:defRPr/>
            </a:pPr>
            <a:r>
              <a:rPr lang="zh-CN" altLang="en-US" b="1" dirty="0" smtClean="0">
                <a:solidFill>
                  <a:srgbClr val="C00000"/>
                </a:solidFill>
                <a:latin typeface="微软雅黑" panose="020B0503020204020204" pitchFamily="34" charset="-122"/>
                <a:ea typeface="微软雅黑" panose="020B0503020204020204" pitchFamily="34" charset="-122"/>
              </a:rPr>
              <a:t>九大党章体系</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7803960" y="5255663"/>
            <a:ext cx="1800493" cy="397032"/>
          </a:xfrm>
          <a:prstGeom prst="rect">
            <a:avLst/>
          </a:prstGeom>
        </p:spPr>
        <p:txBody>
          <a:bodyPr wrap="none">
            <a:spAutoFit/>
          </a:bodyPr>
          <a:lstStyle/>
          <a:p>
            <a:pPr lvl="0">
              <a:lnSpc>
                <a:spcPct val="110000"/>
              </a:lnSpc>
              <a:defRPr/>
            </a:pPr>
            <a:r>
              <a:rPr lang="zh-CN" altLang="en-US" b="1" dirty="0" smtClean="0">
                <a:solidFill>
                  <a:srgbClr val="C00000"/>
                </a:solidFill>
                <a:latin typeface="微软雅黑" panose="020B0503020204020204" pitchFamily="34" charset="-122"/>
                <a:ea typeface="微软雅黑" panose="020B0503020204020204" pitchFamily="34" charset="-122"/>
              </a:rPr>
              <a:t>十二大党章体系</a:t>
            </a:r>
            <a:endParaRPr lang="zh-CN" altLang="en-US" b="1" dirty="0">
              <a:solidFill>
                <a:srgbClr val="C00000"/>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2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党章的发展历程</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3226858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3"/>
                                        </p:tgtEl>
                                        <p:attrNameLst>
                                          <p:attrName>ppt_y</p:attrName>
                                        </p:attrNameLst>
                                      </p:cBhvr>
                                      <p:tavLst>
                                        <p:tav tm="0">
                                          <p:val>
                                            <p:strVal val="#ppt_y"/>
                                          </p:val>
                                        </p:tav>
                                        <p:tav tm="100000">
                                          <p:val>
                                            <p:strVal val="#ppt_y"/>
                                          </p:val>
                                        </p:tav>
                                      </p:tavLst>
                                    </p:anim>
                                    <p:anim calcmode="lin" valueType="num">
                                      <p:cBhvr>
                                        <p:cTn id="1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3"/>
                                        </p:tgtEl>
                                      </p:cBhvr>
                                    </p:animEffect>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anim calcmode="lin" valueType="num">
                                      <p:cBhvr>
                                        <p:cTn id="24" dur="750" fill="hold"/>
                                        <p:tgtEl>
                                          <p:spTgt spid="4"/>
                                        </p:tgtEl>
                                        <p:attrNameLst>
                                          <p:attrName>ppt_x</p:attrName>
                                        </p:attrNameLst>
                                      </p:cBhvr>
                                      <p:tavLst>
                                        <p:tav tm="0">
                                          <p:val>
                                            <p:strVal val="#ppt_x"/>
                                          </p:val>
                                        </p:tav>
                                        <p:tav tm="100000">
                                          <p:val>
                                            <p:strVal val="#ppt_x"/>
                                          </p:val>
                                        </p:tav>
                                      </p:tavLst>
                                    </p:anim>
                                    <p:anim calcmode="lin" valueType="num">
                                      <p:cBhvr>
                                        <p:cTn id="25" dur="75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20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750"/>
                                        <p:tgtEl>
                                          <p:spTgt spid="11"/>
                                        </p:tgtEl>
                                      </p:cBhvr>
                                    </p:animEffect>
                                  </p:childTnLst>
                                </p:cTn>
                              </p:par>
                            </p:childTnLst>
                          </p:cTn>
                        </p:par>
                        <p:par>
                          <p:cTn id="30" fill="hold">
                            <p:stCondLst>
                              <p:cond delay="28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1000"/>
                                        <p:tgtEl>
                                          <p:spTgt spid="5"/>
                                        </p:tgtEl>
                                      </p:cBhvr>
                                    </p:animEffect>
                                  </p:childTnLst>
                                </p:cTn>
                              </p:par>
                              <p:par>
                                <p:cTn id="34" presetID="22" presetClass="entr" presetSubtype="8" fill="hold" grpId="0" nodeType="withEffect">
                                  <p:stCondLst>
                                    <p:cond delay="10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1000"/>
                                        <p:tgtEl>
                                          <p:spTgt spid="6"/>
                                        </p:tgtEl>
                                      </p:cBhvr>
                                    </p:animEffect>
                                  </p:childTnLst>
                                </p:cTn>
                              </p:par>
                              <p:par>
                                <p:cTn id="37" presetID="22" presetClass="entr" presetSubtype="8" fill="hold" grpId="0" nodeType="withEffect">
                                  <p:stCondLst>
                                    <p:cond delay="20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1000"/>
                                        <p:tgtEl>
                                          <p:spTgt spid="7"/>
                                        </p:tgtEl>
                                      </p:cBhvr>
                                    </p:animEffect>
                                  </p:childTnLst>
                                </p:cTn>
                              </p:par>
                              <p:par>
                                <p:cTn id="40" presetID="22" presetClass="entr" presetSubtype="8" fill="hold" grpId="0" nodeType="withEffect">
                                  <p:stCondLst>
                                    <p:cond delay="3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1000"/>
                                        <p:tgtEl>
                                          <p:spTgt spid="8"/>
                                        </p:tgtEl>
                                      </p:cBhvr>
                                    </p:animEffect>
                                  </p:childTnLst>
                                </p:cTn>
                              </p:par>
                            </p:childTnLst>
                          </p:cTn>
                        </p:par>
                        <p:par>
                          <p:cTn id="43" fill="hold">
                            <p:stCondLst>
                              <p:cond delay="410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75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75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75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7" grpId="0"/>
      <p:bldP spid="18" grpId="0"/>
      <p:bldP spid="19" grpId="0"/>
      <p:bldP spid="20"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2222316" y="2478229"/>
            <a:ext cx="3945039" cy="1150157"/>
            <a:chOff x="2459382" y="2754930"/>
            <a:chExt cx="3945039" cy="1150157"/>
          </a:xfrm>
        </p:grpSpPr>
        <p:sp>
          <p:nvSpPr>
            <p:cNvPr id="3" name="MH_Text_1"/>
            <p:cNvSpPr txBox="1"/>
            <p:nvPr/>
          </p:nvSpPr>
          <p:spPr>
            <a:xfrm>
              <a:off x="2459382" y="3147957"/>
              <a:ext cx="3945039" cy="757130"/>
            </a:xfrm>
            <a:prstGeom prst="rect">
              <a:avLst/>
            </a:prstGeom>
          </p:spPr>
          <p:txBody>
            <a:bodyPr wrap="square">
              <a:spAutoFit/>
            </a:bodyPr>
            <a:lstStyle>
              <a:defPPr>
                <a:defRPr lang="zh-CN"/>
              </a:defPPr>
              <a:lvl1pPr lvl="0" algn="ctr">
                <a:lnSpc>
                  <a:spcPct val="150000"/>
                </a:lnSpc>
                <a:defRPr>
                  <a:solidFill>
                    <a:srgbClr val="7C4939"/>
                  </a:solidFill>
                  <a:latin typeface="微软雅黑" panose="020B0503020204020204" pitchFamily="34" charset="-122"/>
                  <a:ea typeface="微软雅黑" panose="020B0503020204020204" pitchFamily="34" charset="-122"/>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altLang="zh-CN" sz="1200" dirty="0">
                  <a:solidFill>
                    <a:srgbClr val="C00000"/>
                  </a:solidFill>
                  <a:cs typeface="+mn-ea"/>
                  <a:sym typeface="微软雅黑" panose="020B0503020204020204" pitchFamily="34" charset="-122"/>
                </a:rPr>
                <a:t>1921</a:t>
              </a:r>
              <a:r>
                <a:rPr lang="zh-CN" altLang="en-US" sz="1200" dirty="0">
                  <a:solidFill>
                    <a:srgbClr val="C00000"/>
                  </a:solidFill>
                  <a:cs typeface="+mn-ea"/>
                  <a:sym typeface="微软雅黑" panose="020B0503020204020204" pitchFamily="34" charset="-122"/>
                </a:rPr>
                <a:t>年</a:t>
              </a:r>
              <a:r>
                <a:rPr lang="en-US" altLang="zh-CN" sz="1200" dirty="0">
                  <a:solidFill>
                    <a:srgbClr val="C00000"/>
                  </a:solidFill>
                  <a:cs typeface="+mn-ea"/>
                  <a:sym typeface="微软雅黑" panose="020B0503020204020204" pitchFamily="34" charset="-122"/>
                </a:rPr>
                <a:t>7</a:t>
              </a:r>
              <a:r>
                <a:rPr lang="zh-CN" altLang="en-US" sz="1200" dirty="0">
                  <a:solidFill>
                    <a:srgbClr val="C00000"/>
                  </a:solidFill>
                  <a:cs typeface="+mn-ea"/>
                  <a:sym typeface="微软雅黑" panose="020B0503020204020204" pitchFamily="34" charset="-122"/>
                </a:rPr>
                <a:t>月，中国共产党在上海召开第一次全国代表大会，大会讨论和通过了</a:t>
              </a:r>
              <a:r>
                <a:rPr lang="en-US" altLang="zh-CN" sz="1200" b="1" dirty="0">
                  <a:solidFill>
                    <a:srgbClr val="C00000"/>
                  </a:solidFill>
                  <a:cs typeface="+mn-ea"/>
                  <a:sym typeface="微软雅黑" panose="020B0503020204020204" pitchFamily="34" charset="-122"/>
                </a:rPr>
                <a:t>《</a:t>
              </a:r>
              <a:r>
                <a:rPr lang="zh-CN" altLang="en-US" sz="1200" b="1" dirty="0">
                  <a:solidFill>
                    <a:srgbClr val="C00000"/>
                  </a:solidFill>
                  <a:cs typeface="+mn-ea"/>
                  <a:sym typeface="微软雅黑" panose="020B0503020204020204" pitchFamily="34" charset="-122"/>
                </a:rPr>
                <a:t>中国共产党第一个纲领</a:t>
              </a:r>
              <a:r>
                <a:rPr lang="en-US" altLang="zh-CN" sz="1200" b="1" dirty="0">
                  <a:solidFill>
                    <a:srgbClr val="C00000"/>
                  </a:solidFill>
                  <a:cs typeface="+mn-ea"/>
                  <a:sym typeface="微软雅黑" panose="020B0503020204020204" pitchFamily="34" charset="-122"/>
                </a:rPr>
                <a:t>》</a:t>
              </a:r>
              <a:r>
                <a:rPr lang="en-US" altLang="zh-CN" sz="1200" dirty="0">
                  <a:solidFill>
                    <a:srgbClr val="C00000"/>
                  </a:solidFill>
                  <a:cs typeface="+mn-ea"/>
                  <a:sym typeface="微软雅黑" panose="020B0503020204020204" pitchFamily="34" charset="-122"/>
                </a:rPr>
                <a:t>，</a:t>
              </a:r>
              <a:r>
                <a:rPr lang="zh-CN" altLang="en-US" sz="1200" dirty="0">
                  <a:solidFill>
                    <a:srgbClr val="C00000"/>
                  </a:solidFill>
                  <a:cs typeface="+mn-ea"/>
                  <a:sym typeface="微软雅黑" panose="020B0503020204020204" pitchFamily="34" charset="-122"/>
                </a:rPr>
                <a:t>标志着中国共产党的诞生。</a:t>
              </a:r>
            </a:p>
          </p:txBody>
        </p:sp>
        <p:sp>
          <p:nvSpPr>
            <p:cNvPr id="4" name="矩形 3"/>
            <p:cNvSpPr/>
            <p:nvPr/>
          </p:nvSpPr>
          <p:spPr>
            <a:xfrm>
              <a:off x="3127698" y="2754930"/>
              <a:ext cx="2608406" cy="369332"/>
            </a:xfrm>
            <a:prstGeom prst="rect">
              <a:avLst/>
            </a:prstGeom>
          </p:spPr>
          <p:txBody>
            <a:bodyPr wrap="none">
              <a:spAutoFit/>
            </a:bodyPr>
            <a:lstStyle/>
            <a:p>
              <a:pPr algn="ctr"/>
              <a:r>
                <a:rPr lang="zh-CN" altLang="en-US" b="1" spc="300" dirty="0">
                  <a:solidFill>
                    <a:srgbClr val="C00000"/>
                  </a:solidFill>
                  <a:latin typeface="微软雅黑" panose="020B0503020204020204" pitchFamily="34" charset="-122"/>
                  <a:ea typeface="微软雅黑" panose="020B0503020204020204" pitchFamily="34" charset="-122"/>
                </a:rPr>
                <a:t>第一次全国代表大会</a:t>
              </a:r>
            </a:p>
          </p:txBody>
        </p:sp>
      </p:grpSp>
      <p:grpSp>
        <p:nvGrpSpPr>
          <p:cNvPr id="5" name="组合 10"/>
          <p:cNvGrpSpPr/>
          <p:nvPr/>
        </p:nvGrpSpPr>
        <p:grpSpPr>
          <a:xfrm>
            <a:off x="4766444" y="4613725"/>
            <a:ext cx="3945039" cy="1264961"/>
            <a:chOff x="5003510" y="4783058"/>
            <a:chExt cx="3945039" cy="1264961"/>
          </a:xfrm>
        </p:grpSpPr>
        <p:sp>
          <p:nvSpPr>
            <p:cNvPr id="6" name="MH_Text_2"/>
            <p:cNvSpPr txBox="1"/>
            <p:nvPr/>
          </p:nvSpPr>
          <p:spPr>
            <a:xfrm>
              <a:off x="5003510" y="5290889"/>
              <a:ext cx="3945039" cy="757130"/>
            </a:xfrm>
            <a:prstGeom prst="rect">
              <a:avLst/>
            </a:prstGeom>
          </p:spPr>
          <p:txBody>
            <a:bodyPr wrap="square">
              <a:spAutoFit/>
            </a:bodyPr>
            <a:lstStyle>
              <a:defPPr>
                <a:defRPr lang="zh-CN"/>
              </a:defPPr>
              <a:lvl1pPr lvl="0" algn="ctr">
                <a:lnSpc>
                  <a:spcPct val="150000"/>
                </a:lnSpc>
                <a:defRPr>
                  <a:solidFill>
                    <a:srgbClr val="7C4939"/>
                  </a:solidFill>
                  <a:latin typeface="微软雅黑" panose="020B0503020204020204" pitchFamily="34" charset="-122"/>
                  <a:ea typeface="微软雅黑" panose="020B0503020204020204" pitchFamily="34" charset="-122"/>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zh-CN" altLang="en-US" sz="1200" dirty="0">
                  <a:solidFill>
                    <a:srgbClr val="C00000"/>
                  </a:solidFill>
                  <a:cs typeface="+mn-ea"/>
                  <a:sym typeface="微软雅黑" panose="020B0503020204020204" pitchFamily="34" charset="-122"/>
                </a:rPr>
                <a:t>１９２２年７月在上海召开的中国共产党第二次全国代表大会，讨论和通过了</a:t>
              </a:r>
              <a:r>
                <a:rPr lang="en-US" altLang="zh-CN" sz="1200" b="1" dirty="0">
                  <a:solidFill>
                    <a:srgbClr val="C00000"/>
                  </a:solidFill>
                  <a:cs typeface="+mn-ea"/>
                  <a:sym typeface="微软雅黑" panose="020B0503020204020204" pitchFamily="34" charset="-122"/>
                </a:rPr>
                <a:t>《</a:t>
              </a:r>
              <a:r>
                <a:rPr lang="zh-CN" altLang="en-US" sz="1200" b="1" dirty="0">
                  <a:solidFill>
                    <a:srgbClr val="C00000"/>
                  </a:solidFill>
                  <a:cs typeface="+mn-ea"/>
                  <a:sym typeface="微软雅黑" panose="020B0503020204020204" pitchFamily="34" charset="-122"/>
                </a:rPr>
                <a:t>中国共产党章程</a:t>
              </a:r>
              <a:r>
                <a:rPr lang="en-US" altLang="zh-CN" sz="1200" b="1" dirty="0">
                  <a:solidFill>
                    <a:srgbClr val="C00000"/>
                  </a:solidFill>
                  <a:cs typeface="+mn-ea"/>
                  <a:sym typeface="微软雅黑" panose="020B0503020204020204" pitchFamily="34" charset="-122"/>
                </a:rPr>
                <a:t>》</a:t>
              </a:r>
              <a:r>
                <a:rPr lang="en-US" altLang="zh-CN" sz="1200" dirty="0">
                  <a:solidFill>
                    <a:srgbClr val="C00000"/>
                  </a:solidFill>
                  <a:cs typeface="+mn-ea"/>
                  <a:sym typeface="微软雅黑" panose="020B0503020204020204" pitchFamily="34" charset="-122"/>
                </a:rPr>
                <a:t> </a:t>
              </a:r>
              <a:r>
                <a:rPr lang="zh-CN" altLang="en-US" sz="1200" dirty="0">
                  <a:solidFill>
                    <a:srgbClr val="C00000"/>
                  </a:solidFill>
                  <a:cs typeface="+mn-ea"/>
                  <a:sym typeface="微软雅黑" panose="020B0503020204020204" pitchFamily="34" charset="-122"/>
                </a:rPr>
                <a:t>，共六章，二十九条。</a:t>
              </a:r>
            </a:p>
          </p:txBody>
        </p:sp>
        <p:sp>
          <p:nvSpPr>
            <p:cNvPr id="7" name="矩形 6"/>
            <p:cNvSpPr/>
            <p:nvPr/>
          </p:nvSpPr>
          <p:spPr>
            <a:xfrm>
              <a:off x="5671827" y="4783058"/>
              <a:ext cx="2608406" cy="369332"/>
            </a:xfrm>
            <a:prstGeom prst="rect">
              <a:avLst/>
            </a:prstGeom>
          </p:spPr>
          <p:txBody>
            <a:bodyPr wrap="none">
              <a:spAutoFit/>
            </a:bodyPr>
            <a:lstStyle/>
            <a:p>
              <a:pPr algn="ctr"/>
              <a:r>
                <a:rPr lang="zh-CN" altLang="en-US" b="1" spc="300" dirty="0" smtClean="0">
                  <a:solidFill>
                    <a:srgbClr val="C00000"/>
                  </a:solidFill>
                  <a:latin typeface="微软雅黑" panose="020B0503020204020204" pitchFamily="34" charset="-122"/>
                  <a:ea typeface="微软雅黑" panose="020B0503020204020204" pitchFamily="34" charset="-122"/>
                </a:rPr>
                <a:t>第二次</a:t>
              </a:r>
              <a:r>
                <a:rPr lang="zh-CN" altLang="en-US" b="1" spc="300" dirty="0">
                  <a:solidFill>
                    <a:srgbClr val="C00000"/>
                  </a:solidFill>
                  <a:latin typeface="微软雅黑" panose="020B0503020204020204" pitchFamily="34" charset="-122"/>
                  <a:ea typeface="微软雅黑" panose="020B0503020204020204" pitchFamily="34" charset="-122"/>
                </a:rPr>
                <a:t>全国代表大会</a:t>
              </a:r>
            </a:p>
          </p:txBody>
        </p:sp>
      </p:grpSp>
      <p:grpSp>
        <p:nvGrpSpPr>
          <p:cNvPr id="8" name="组合 11"/>
          <p:cNvGrpSpPr/>
          <p:nvPr/>
        </p:nvGrpSpPr>
        <p:grpSpPr>
          <a:xfrm>
            <a:off x="7181493" y="2050489"/>
            <a:ext cx="3945038" cy="1753555"/>
            <a:chOff x="7418559" y="2849104"/>
            <a:chExt cx="3945038" cy="1753555"/>
          </a:xfrm>
        </p:grpSpPr>
        <p:sp>
          <p:nvSpPr>
            <p:cNvPr id="9" name="MH_Text_3"/>
            <p:cNvSpPr txBox="1"/>
            <p:nvPr/>
          </p:nvSpPr>
          <p:spPr>
            <a:xfrm>
              <a:off x="7418559" y="3309997"/>
              <a:ext cx="3945038" cy="1292662"/>
            </a:xfrm>
            <a:prstGeom prst="rect">
              <a:avLst/>
            </a:prstGeom>
          </p:spPr>
          <p:txBody>
            <a:bodyPr wrap="square">
              <a:spAutoFit/>
            </a:bodyPr>
            <a:lstStyle>
              <a:defPPr>
                <a:defRPr lang="zh-CN"/>
              </a:defPPr>
              <a:lvl1pPr lvl="0" algn="ctr">
                <a:lnSpc>
                  <a:spcPct val="150000"/>
                </a:lnSpc>
                <a:defRPr>
                  <a:solidFill>
                    <a:srgbClr val="7C4939"/>
                  </a:solidFill>
                  <a:latin typeface="微软雅黑" panose="020B0503020204020204" pitchFamily="34" charset="-122"/>
                  <a:ea typeface="微软雅黑" panose="020B0503020204020204" pitchFamily="34" charset="-122"/>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30000"/>
                </a:lnSpc>
                <a:spcBef>
                  <a:spcPts val="600"/>
                </a:spcBef>
              </a:pPr>
              <a:r>
                <a:rPr lang="zh-CN" altLang="en-US" sz="1200" dirty="0">
                  <a:solidFill>
                    <a:srgbClr val="C00000"/>
                  </a:solidFill>
                </a:rPr>
                <a:t>中国共产党第十九次全国代表大会部分修改</a:t>
              </a:r>
              <a:r>
                <a:rPr lang="en-US" altLang="zh-CN" sz="1200" dirty="0">
                  <a:solidFill>
                    <a:srgbClr val="C00000"/>
                  </a:solidFill>
                </a:rPr>
                <a:t>《</a:t>
              </a:r>
              <a:r>
                <a:rPr lang="zh-CN" altLang="en-US" sz="1200" dirty="0">
                  <a:solidFill>
                    <a:srgbClr val="C00000"/>
                  </a:solidFill>
                </a:rPr>
                <a:t>中国共产党章程</a:t>
              </a:r>
              <a:r>
                <a:rPr lang="en-US" altLang="zh-CN" sz="1200" dirty="0">
                  <a:solidFill>
                    <a:srgbClr val="C00000"/>
                  </a:solidFill>
                </a:rPr>
                <a:t>》</a:t>
              </a:r>
              <a:r>
                <a:rPr lang="zh-CN" altLang="en-US" sz="1200" dirty="0">
                  <a:solidFill>
                    <a:srgbClr val="C00000"/>
                  </a:solidFill>
                </a:rPr>
                <a:t>通过。中国共产党以</a:t>
              </a:r>
              <a:r>
                <a:rPr lang="zh-CN" altLang="en-US" sz="1200" b="1" dirty="0">
                  <a:solidFill>
                    <a:srgbClr val="C00000"/>
                  </a:solidFill>
                </a:rPr>
                <a:t>马克思列宁主义、毛泽东思想、邓小平理论、“三个代表”重要思想、科学发展观、习近平新时代中国特色社会主义思想</a:t>
              </a:r>
              <a:r>
                <a:rPr lang="zh-CN" altLang="en-US" sz="1200" dirty="0">
                  <a:solidFill>
                    <a:srgbClr val="C00000"/>
                  </a:solidFill>
                </a:rPr>
                <a:t>作为自己的行动指南。</a:t>
              </a:r>
            </a:p>
          </p:txBody>
        </p:sp>
        <p:sp>
          <p:nvSpPr>
            <p:cNvPr id="10" name="矩形 9"/>
            <p:cNvSpPr/>
            <p:nvPr/>
          </p:nvSpPr>
          <p:spPr>
            <a:xfrm>
              <a:off x="7952223" y="2849104"/>
              <a:ext cx="2877711" cy="369332"/>
            </a:xfrm>
            <a:prstGeom prst="rect">
              <a:avLst/>
            </a:prstGeom>
          </p:spPr>
          <p:txBody>
            <a:bodyPr wrap="none">
              <a:spAutoFit/>
            </a:bodyPr>
            <a:lstStyle/>
            <a:p>
              <a:pPr algn="ctr"/>
              <a:r>
                <a:rPr lang="zh-CN" altLang="en-US" b="1" spc="300" dirty="0" smtClean="0">
                  <a:solidFill>
                    <a:srgbClr val="C00000"/>
                  </a:solidFill>
                  <a:latin typeface="微软雅黑" panose="020B0503020204020204" pitchFamily="34" charset="-122"/>
                  <a:ea typeface="微软雅黑" panose="020B0503020204020204" pitchFamily="34" charset="-122"/>
                </a:rPr>
                <a:t>第十九次</a:t>
              </a:r>
              <a:r>
                <a:rPr lang="zh-CN" altLang="en-US" b="1" spc="300" dirty="0">
                  <a:solidFill>
                    <a:srgbClr val="C00000"/>
                  </a:solidFill>
                  <a:latin typeface="微软雅黑" panose="020B0503020204020204" pitchFamily="34" charset="-122"/>
                  <a:ea typeface="微软雅黑" panose="020B0503020204020204" pitchFamily="34" charset="-122"/>
                </a:rPr>
                <a:t>全国代表大会</a:t>
              </a:r>
            </a:p>
          </p:txBody>
        </p:sp>
      </p:grpSp>
      <p:cxnSp>
        <p:nvCxnSpPr>
          <p:cNvPr id="11" name="直接连接符 8"/>
          <p:cNvCxnSpPr>
            <a:cxnSpLocks/>
          </p:cNvCxnSpPr>
          <p:nvPr/>
        </p:nvCxnSpPr>
        <p:spPr>
          <a:xfrm>
            <a:off x="1985696" y="4179462"/>
            <a:ext cx="9000000" cy="0"/>
          </a:xfrm>
          <a:prstGeom prst="line">
            <a:avLst/>
          </a:prstGeom>
          <a:ln>
            <a:solidFill>
              <a:srgbClr val="C00000"/>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2" name="矩形: 圆角 18"/>
          <p:cNvSpPr/>
          <p:nvPr/>
        </p:nvSpPr>
        <p:spPr>
          <a:xfrm>
            <a:off x="3989971" y="3845517"/>
            <a:ext cx="667889" cy="66788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Century Gothic" panose="020B0502020202020204" pitchFamily="34" charset="0"/>
              </a:rPr>
              <a:t>1</a:t>
            </a:r>
            <a:endParaRPr lang="zh-CN" altLang="en-US" dirty="0">
              <a:latin typeface="Century Gothic" panose="020B0502020202020204" pitchFamily="34" charset="0"/>
            </a:endParaRPr>
          </a:p>
        </p:txBody>
      </p:sp>
      <p:sp>
        <p:nvSpPr>
          <p:cNvPr id="13" name="矩形: 圆角 19"/>
          <p:cNvSpPr/>
          <p:nvPr/>
        </p:nvSpPr>
        <p:spPr>
          <a:xfrm>
            <a:off x="6405019" y="3845516"/>
            <a:ext cx="667889" cy="66788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Century Gothic" panose="020B0502020202020204" pitchFamily="34" charset="0"/>
              </a:rPr>
              <a:t>2</a:t>
            </a:r>
            <a:endParaRPr lang="zh-CN" altLang="en-US" dirty="0">
              <a:latin typeface="Century Gothic" panose="020B0502020202020204" pitchFamily="34" charset="0"/>
            </a:endParaRPr>
          </a:p>
        </p:txBody>
      </p:sp>
      <p:sp>
        <p:nvSpPr>
          <p:cNvPr id="14" name="矩形: 圆角 20"/>
          <p:cNvSpPr/>
          <p:nvPr/>
        </p:nvSpPr>
        <p:spPr>
          <a:xfrm>
            <a:off x="8820068" y="3845516"/>
            <a:ext cx="667889" cy="66788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Century Gothic" panose="020B0502020202020204" pitchFamily="34" charset="0"/>
              </a:rPr>
              <a:t>3</a:t>
            </a:r>
            <a:endParaRPr lang="zh-CN" altLang="en-US" dirty="0">
              <a:latin typeface="Century Gothic" panose="020B0502020202020204" pitchFamily="34" charset="0"/>
            </a:endParaRPr>
          </a:p>
        </p:txBody>
      </p:sp>
      <p:grpSp>
        <p:nvGrpSpPr>
          <p:cNvPr id="15" name="组合 6"/>
          <p:cNvGrpSpPr/>
          <p:nvPr/>
        </p:nvGrpSpPr>
        <p:grpSpPr>
          <a:xfrm>
            <a:off x="745418" y="3559323"/>
            <a:ext cx="1240279" cy="1240279"/>
            <a:chOff x="982484" y="3728656"/>
            <a:chExt cx="1240279" cy="1240279"/>
          </a:xfrm>
        </p:grpSpPr>
        <p:sp>
          <p:nvSpPr>
            <p:cNvPr id="16" name="矩形: 圆角 16"/>
            <p:cNvSpPr/>
            <p:nvPr/>
          </p:nvSpPr>
          <p:spPr>
            <a:xfrm>
              <a:off x="982484" y="3728656"/>
              <a:ext cx="1240279" cy="1240279"/>
            </a:xfrm>
            <a:prstGeom prst="roundRect">
              <a:avLst>
                <a:gd name="adj" fmla="val 1079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9"/>
            <p:cNvSpPr/>
            <p:nvPr/>
          </p:nvSpPr>
          <p:spPr bwMode="auto">
            <a:xfrm>
              <a:off x="1219103" y="3955808"/>
              <a:ext cx="879559" cy="78597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8F0DA"/>
            </a:solidFill>
            <a:ln>
              <a:noFill/>
            </a:ln>
            <a:extLst/>
          </p:spPr>
          <p:txBody>
            <a:bodyPr vert="horz" wrap="square" lIns="91440" tIns="45720" rIns="91440" bIns="45720" numCol="1" anchor="t" anchorCtr="0" compatLnSpc="1"/>
            <a:lstStyle/>
            <a:p>
              <a:endParaRPr lang="zh-CN" altLang="en-US">
                <a:gradFill>
                  <a:gsLst>
                    <a:gs pos="50000">
                      <a:srgbClr val="FFFF00"/>
                    </a:gs>
                    <a:gs pos="0">
                      <a:schemeClr val="bg1"/>
                    </a:gs>
                    <a:gs pos="100000">
                      <a:schemeClr val="bg1"/>
                    </a:gs>
                  </a:gsLst>
                  <a:lin ang="5400000" scaled="1"/>
                </a:gradFill>
              </a:endParaRPr>
            </a:p>
          </p:txBody>
        </p:sp>
      </p:gr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19"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党章的发展历程</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4115765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300"/>
                            </p:stCondLst>
                            <p:childTnLst>
                              <p:par>
                                <p:cTn id="18" presetID="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0-#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500"/>
                                        <p:tgtEl>
                                          <p:spTgt spid="11"/>
                                        </p:tgtEl>
                                      </p:cBhvr>
                                    </p:animEffect>
                                  </p:childTnLst>
                                </p:cTn>
                              </p:par>
                              <p:par>
                                <p:cTn id="25" presetID="23" presetClass="entr" presetSubtype="528"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 calcmode="lin" valueType="num">
                                      <p:cBhvr>
                                        <p:cTn id="29" dur="500" fill="hold"/>
                                        <p:tgtEl>
                                          <p:spTgt spid="12"/>
                                        </p:tgtEl>
                                        <p:attrNameLst>
                                          <p:attrName>ppt_x</p:attrName>
                                        </p:attrNameLst>
                                      </p:cBhvr>
                                      <p:tavLst>
                                        <p:tav tm="0">
                                          <p:val>
                                            <p:fltVal val="0.5"/>
                                          </p:val>
                                        </p:tav>
                                        <p:tav tm="100000">
                                          <p:val>
                                            <p:strVal val="#ppt_x"/>
                                          </p:val>
                                        </p:tav>
                                      </p:tavLst>
                                    </p:anim>
                                    <p:anim calcmode="lin" valueType="num">
                                      <p:cBhvr>
                                        <p:cTn id="30" dur="500" fill="hold"/>
                                        <p:tgtEl>
                                          <p:spTgt spid="12"/>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6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70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 calcmode="lin" valueType="num">
                                      <p:cBhvr>
                                        <p:cTn id="41" dur="500" fill="hold"/>
                                        <p:tgtEl>
                                          <p:spTgt spid="14"/>
                                        </p:tgtEl>
                                        <p:attrNameLst>
                                          <p:attrName>ppt_x</p:attrName>
                                        </p:attrNameLst>
                                      </p:cBhvr>
                                      <p:tavLst>
                                        <p:tav tm="0">
                                          <p:val>
                                            <p:fltVal val="0.5"/>
                                          </p:val>
                                        </p:tav>
                                        <p:tav tm="100000">
                                          <p:val>
                                            <p:strVal val="#ppt_x"/>
                                          </p:val>
                                        </p:tav>
                                      </p:tavLst>
                                    </p:anim>
                                    <p:anim calcmode="lin" valueType="num">
                                      <p:cBhvr>
                                        <p:cTn id="42" dur="500" fill="hold"/>
                                        <p:tgtEl>
                                          <p:spTgt spid="14"/>
                                        </p:tgtEl>
                                        <p:attrNameLst>
                                          <p:attrName>ppt_y</p:attrName>
                                        </p:attrNameLst>
                                      </p:cBhvr>
                                      <p:tavLst>
                                        <p:tav tm="0">
                                          <p:val>
                                            <p:fltVal val="0.5"/>
                                          </p:val>
                                        </p:tav>
                                        <p:tav tm="100000">
                                          <p:val>
                                            <p:strVal val="#ppt_y"/>
                                          </p:val>
                                        </p:tav>
                                      </p:tavLst>
                                    </p:anim>
                                  </p:childTnLst>
                                </p:cTn>
                              </p:par>
                            </p:childTnLst>
                          </p:cTn>
                        </p:par>
                        <p:par>
                          <p:cTn id="43" fill="hold">
                            <p:stCondLst>
                              <p:cond delay="2800"/>
                            </p:stCondLst>
                            <p:childTnLst>
                              <p:par>
                                <p:cTn id="44" presetID="22" presetClass="entr" presetSubtype="1" fill="hold"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up)">
                                      <p:cBhvr>
                                        <p:cTn id="46" dur="750"/>
                                        <p:tgtEl>
                                          <p:spTgt spid="2"/>
                                        </p:tgtEl>
                                      </p:cBhvr>
                                    </p:animEffect>
                                  </p:childTnLst>
                                </p:cTn>
                              </p:par>
                              <p:par>
                                <p:cTn id="47" presetID="22" presetClass="entr" presetSubtype="1"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750"/>
                                        <p:tgtEl>
                                          <p:spTgt spid="5"/>
                                        </p:tgtEl>
                                      </p:cBhvr>
                                    </p:animEffect>
                                  </p:childTnLst>
                                </p:cTn>
                              </p:par>
                              <p:par>
                                <p:cTn id="50" presetID="22" presetClass="entr" presetSubtype="1"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up)">
                                      <p:cBhvr>
                                        <p:cTn id="52"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smtClean="0">
                <a:solidFill>
                  <a:srgbClr val="C00000"/>
                </a:solidFill>
                <a:latin typeface="微软雅黑" panose="020B0503020204020204" charset="-122"/>
                <a:ea typeface="微软雅黑" panose="020B0503020204020204" charset="-122"/>
                <a:cs typeface="+mn-ea"/>
                <a:sym typeface="+mn-lt"/>
              </a:rPr>
              <a:t>第四章</a:t>
            </a:r>
            <a:endParaRPr lang="zh-CN" altLang="en-US" sz="6000" b="1" dirty="0">
              <a:solidFill>
                <a:srgbClr val="C00000"/>
              </a:solidFill>
              <a:latin typeface="微软雅黑" panose="020B0503020204020204" charset="-122"/>
              <a:ea typeface="微软雅黑" panose="020B0503020204020204" charset="-122"/>
              <a:cs typeface="+mn-ea"/>
              <a:sym typeface="+mn-lt"/>
            </a:endParaRPr>
          </a:p>
        </p:txBody>
      </p:sp>
      <p:sp>
        <p:nvSpPr>
          <p:cNvPr id="4"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党章的总纲</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9450236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635000" y="2020007"/>
            <a:ext cx="5126037" cy="3455874"/>
            <a:chOff x="6731000" y="1816807"/>
            <a:chExt cx="5126037" cy="3455874"/>
          </a:xfrm>
        </p:grpSpPr>
        <p:sp>
          <p:nvSpPr>
            <p:cNvPr id="3" name="矩形 2">
              <a:extLst>
                <a:ext uri="{FF2B5EF4-FFF2-40B4-BE49-F238E27FC236}">
                  <a16:creationId xmlns:a16="http://schemas.microsoft.com/office/drawing/2014/main" xmlns="" id="{1000EA05-AD8C-482D-A001-8623FEB69FCE}"/>
                </a:ext>
              </a:extLst>
            </p:cNvPr>
            <p:cNvSpPr/>
            <p:nvPr/>
          </p:nvSpPr>
          <p:spPr>
            <a:xfrm>
              <a:off x="6819900" y="2646763"/>
              <a:ext cx="4999037" cy="2492990"/>
            </a:xfrm>
            <a:prstGeom prst="rect">
              <a:avLst/>
            </a:prstGeom>
            <a:noFill/>
          </p:spPr>
          <p:txBody>
            <a:bodyPr wrap="square" rtlCol="0">
              <a:spAutoFit/>
            </a:bodyPr>
            <a:lstStyle/>
            <a:p>
              <a:pPr algn="ctr">
                <a:lnSpc>
                  <a:spcPct val="130000"/>
                </a:lnSpc>
              </a:pPr>
              <a:r>
                <a:rPr lang="en-US" altLang="zh-CN"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总纲</a:t>
              </a:r>
              <a:r>
                <a:rPr lang="en-US" altLang="zh-CN"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集中规定和阐述了党的性质和宗旨、党的指导思想、党的奋斗目标和历史任务、党在社会主义初级阶段的基本路线和中国特色社会主义事业的基本方针、党的建设的目标任务和基本要求等若干重大问题。</a:t>
              </a:r>
            </a:p>
          </p:txBody>
        </p:sp>
        <p:sp>
          <p:nvSpPr>
            <p:cNvPr id="4" name="圆角矩形 3"/>
            <p:cNvSpPr/>
            <p:nvPr/>
          </p:nvSpPr>
          <p:spPr>
            <a:xfrm>
              <a:off x="6731000" y="2138781"/>
              <a:ext cx="5126037" cy="3133900"/>
            </a:xfrm>
            <a:prstGeom prst="roundRect">
              <a:avLst>
                <a:gd name="adj" fmla="val 4278"/>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3"/>
            <p:cNvGrpSpPr/>
            <p:nvPr/>
          </p:nvGrpSpPr>
          <p:grpSpPr>
            <a:xfrm>
              <a:off x="7660479" y="1816807"/>
              <a:ext cx="3267076" cy="615855"/>
              <a:chOff x="7871976" y="2106684"/>
              <a:chExt cx="2726371" cy="474297"/>
            </a:xfrm>
          </p:grpSpPr>
          <p:sp>
            <p:nvSpPr>
              <p:cNvPr id="6" name="圆角矩形 5">
                <a:extLst>
                  <a:ext uri="{FF2B5EF4-FFF2-40B4-BE49-F238E27FC236}">
                    <a16:creationId xmlns:a16="http://schemas.microsoft.com/office/drawing/2014/main" xmlns="" id="{9E173B4C-85B0-4B86-B020-05E2A1AC488A}"/>
                  </a:ext>
                </a:extLst>
              </p:cNvPr>
              <p:cNvSpPr/>
              <p:nvPr/>
            </p:nvSpPr>
            <p:spPr>
              <a:xfrm>
                <a:off x="7871976" y="2106684"/>
                <a:ext cx="2726371" cy="474297"/>
              </a:xfrm>
              <a:prstGeom prst="roundRect">
                <a:avLst>
                  <a:gd name="adj" fmla="val 120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7" name="矩形 6">
                <a:extLst>
                  <a:ext uri="{FF2B5EF4-FFF2-40B4-BE49-F238E27FC236}">
                    <a16:creationId xmlns:a16="http://schemas.microsoft.com/office/drawing/2014/main" xmlns="" id="{A880D1BA-17B8-4531-A25F-5A9DEF13FE20}"/>
                  </a:ext>
                </a:extLst>
              </p:cNvPr>
              <p:cNvSpPr/>
              <p:nvPr/>
            </p:nvSpPr>
            <p:spPr>
              <a:xfrm>
                <a:off x="7980932" y="2189761"/>
                <a:ext cx="2508463" cy="308142"/>
              </a:xfrm>
              <a:prstGeom prst="rect">
                <a:avLst/>
              </a:prstGeom>
            </p:spPr>
            <p:txBody>
              <a:bodyPr wrap="non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学习党章首先要学好总纲</a:t>
                </a:r>
              </a:p>
            </p:txBody>
          </p:sp>
        </p:grpSp>
      </p:grpSp>
      <p:grpSp>
        <p:nvGrpSpPr>
          <p:cNvPr id="8" name="组合 54"/>
          <p:cNvGrpSpPr/>
          <p:nvPr/>
        </p:nvGrpSpPr>
        <p:grpSpPr>
          <a:xfrm>
            <a:off x="6426200" y="2043319"/>
            <a:ext cx="5126038" cy="3432562"/>
            <a:chOff x="6731000" y="1816807"/>
            <a:chExt cx="5126038" cy="3432562"/>
          </a:xfrm>
        </p:grpSpPr>
        <p:sp>
          <p:nvSpPr>
            <p:cNvPr id="9" name="矩形 8">
              <a:extLst>
                <a:ext uri="{FF2B5EF4-FFF2-40B4-BE49-F238E27FC236}">
                  <a16:creationId xmlns:a16="http://schemas.microsoft.com/office/drawing/2014/main" xmlns="" id="{1000EA05-AD8C-482D-A001-8623FEB69FCE}"/>
                </a:ext>
              </a:extLst>
            </p:cNvPr>
            <p:cNvSpPr/>
            <p:nvPr/>
          </p:nvSpPr>
          <p:spPr>
            <a:xfrm>
              <a:off x="6819900" y="2646763"/>
              <a:ext cx="5037138" cy="2492990"/>
            </a:xfrm>
            <a:prstGeom prst="rect">
              <a:avLst/>
            </a:prstGeom>
            <a:noFill/>
          </p:spPr>
          <p:txBody>
            <a:bodyPr wrap="square" rtlCol="0">
              <a:spAutoFit/>
            </a:bodyPr>
            <a:lstStyle/>
            <a:p>
              <a:pPr>
                <a:lnSpc>
                  <a:spcPct val="130000"/>
                </a:lnSpc>
              </a:pP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国共产党是中国工人阶级的先锋队，同时是中国人民和中华民族的先锋队，是中国特色社会主义事业的领导核心，代表中国先进生产力的发展要求，代表中国先进文化的前进方向，代表中国最广大人民的根本利益。</a:t>
              </a:r>
            </a:p>
            <a:p>
              <a:pPr>
                <a:lnSpc>
                  <a:spcPct val="130000"/>
                </a:lnSpc>
              </a:pP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党的最高理想和最终目标是：实现共产主义</a:t>
              </a:r>
            </a:p>
          </p:txBody>
        </p:sp>
        <p:sp>
          <p:nvSpPr>
            <p:cNvPr id="10" name="圆角矩形 9"/>
            <p:cNvSpPr/>
            <p:nvPr/>
          </p:nvSpPr>
          <p:spPr>
            <a:xfrm>
              <a:off x="6731000" y="2138781"/>
              <a:ext cx="5126037" cy="3110588"/>
            </a:xfrm>
            <a:prstGeom prst="roundRect">
              <a:avLst>
                <a:gd name="adj" fmla="val 4278"/>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57"/>
            <p:cNvGrpSpPr/>
            <p:nvPr/>
          </p:nvGrpSpPr>
          <p:grpSpPr>
            <a:xfrm>
              <a:off x="7298047" y="1816807"/>
              <a:ext cx="3991943" cy="615855"/>
              <a:chOff x="7569527" y="2106684"/>
              <a:chExt cx="3331272" cy="474297"/>
            </a:xfrm>
          </p:grpSpPr>
          <p:sp>
            <p:nvSpPr>
              <p:cNvPr id="12" name="圆角矩形 11">
                <a:extLst>
                  <a:ext uri="{FF2B5EF4-FFF2-40B4-BE49-F238E27FC236}">
                    <a16:creationId xmlns:a16="http://schemas.microsoft.com/office/drawing/2014/main" xmlns="" id="{9E173B4C-85B0-4B86-B020-05E2A1AC488A}"/>
                  </a:ext>
                </a:extLst>
              </p:cNvPr>
              <p:cNvSpPr/>
              <p:nvPr/>
            </p:nvSpPr>
            <p:spPr>
              <a:xfrm>
                <a:off x="7569527" y="2106684"/>
                <a:ext cx="3331272" cy="474297"/>
              </a:xfrm>
              <a:prstGeom prst="roundRect">
                <a:avLst>
                  <a:gd name="adj" fmla="val 120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F8F1E7"/>
                  </a:solidFill>
                </a:endParaRPr>
              </a:p>
            </p:txBody>
          </p:sp>
          <p:sp>
            <p:nvSpPr>
              <p:cNvPr id="13" name="矩形 12">
                <a:extLst>
                  <a:ext uri="{FF2B5EF4-FFF2-40B4-BE49-F238E27FC236}">
                    <a16:creationId xmlns:a16="http://schemas.microsoft.com/office/drawing/2014/main" xmlns="" id="{A880D1BA-17B8-4531-A25F-5A9DEF13FE20}"/>
                  </a:ext>
                </a:extLst>
              </p:cNvPr>
              <p:cNvSpPr/>
              <p:nvPr/>
            </p:nvSpPr>
            <p:spPr>
              <a:xfrm>
                <a:off x="7603699" y="2189760"/>
                <a:ext cx="3262928" cy="308142"/>
              </a:xfrm>
              <a:prstGeom prst="rect">
                <a:avLst/>
              </a:prstGeom>
            </p:spPr>
            <p:txBody>
              <a:bodyPr wrap="non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两个先锋队</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一个核心</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三个</a:t>
                </a: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代表</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15"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smtClean="0">
                <a:solidFill>
                  <a:schemeClr val="bg1"/>
                </a:solidFill>
                <a:latin typeface="微软雅黑" panose="020B0503020204020204" charset="-122"/>
                <a:ea typeface="微软雅黑" panose="020B0503020204020204" charset="-122"/>
                <a:cs typeface="+mn-ea"/>
                <a:sym typeface="+mn-lt"/>
              </a:rPr>
              <a:t>党章的总纲</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9847882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200"/>
                            </p:stCondLst>
                            <p:childTnLst>
                              <p:par>
                                <p:cTn id="18" presetID="16" presetClass="entr" presetSubtype="2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1000"/>
                                        <p:tgtEl>
                                          <p:spTgt spid="2"/>
                                        </p:tgtEl>
                                      </p:cBhvr>
                                    </p:animEffect>
                                  </p:childTnLst>
                                </p:cTn>
                              </p:par>
                            </p:childTnLst>
                          </p:cTn>
                        </p:par>
                        <p:par>
                          <p:cTn id="21" fill="hold">
                            <p:stCondLst>
                              <p:cond delay="2200"/>
                            </p:stCondLst>
                            <p:childTnLst>
                              <p:par>
                                <p:cTn id="22" presetID="16" presetClass="entr" presetSubtype="2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18"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smtClean="0">
                <a:solidFill>
                  <a:schemeClr val="bg1"/>
                </a:solidFill>
                <a:latin typeface="微软雅黑" panose="020B0503020204020204" charset="-122"/>
                <a:ea typeface="微软雅黑" panose="020B0503020204020204" charset="-122"/>
                <a:cs typeface="+mn-ea"/>
                <a:sym typeface="+mn-lt"/>
              </a:rPr>
              <a:t>党章的总纲</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19" name="矩形 18"/>
          <p:cNvSpPr/>
          <p:nvPr/>
        </p:nvSpPr>
        <p:spPr>
          <a:xfrm>
            <a:off x="942975" y="2210220"/>
            <a:ext cx="2328428" cy="1112454"/>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3600" b="1" kern="0" noProof="0" dirty="0" smtClean="0">
                <a:solidFill>
                  <a:srgbClr val="FFFDFB"/>
                </a:solidFill>
                <a:latin typeface="Arial"/>
                <a:ea typeface="微软雅黑"/>
              </a:rPr>
              <a:t>发展道路</a:t>
            </a:r>
            <a:endParaRPr kumimoji="0" lang="zh-CN" altLang="en-US" sz="3600" b="1" i="0" u="none" strike="noStrike" kern="0" cap="none" spc="0" normalizeH="0" baseline="0" noProof="0" dirty="0">
              <a:ln>
                <a:noFill/>
              </a:ln>
              <a:solidFill>
                <a:srgbClr val="FFFDFB"/>
              </a:solidFill>
              <a:effectLst/>
              <a:uLnTx/>
              <a:uFillTx/>
              <a:latin typeface="Arial"/>
              <a:ea typeface="微软雅黑"/>
            </a:endParaRPr>
          </a:p>
        </p:txBody>
      </p:sp>
      <p:grpSp>
        <p:nvGrpSpPr>
          <p:cNvPr id="20" name="组合 12"/>
          <p:cNvGrpSpPr/>
          <p:nvPr/>
        </p:nvGrpSpPr>
        <p:grpSpPr>
          <a:xfrm>
            <a:off x="3378508" y="2210220"/>
            <a:ext cx="7499218" cy="1112454"/>
            <a:chOff x="3225443" y="1885454"/>
            <a:chExt cx="7499218" cy="1112454"/>
          </a:xfrm>
        </p:grpSpPr>
        <p:sp>
          <p:nvSpPr>
            <p:cNvPr id="21" name="矩形 20"/>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22" name="矩形 21"/>
            <p:cNvSpPr/>
            <p:nvPr/>
          </p:nvSpPr>
          <p:spPr>
            <a:xfrm>
              <a:off x="3348189" y="1941364"/>
              <a:ext cx="7058448" cy="812530"/>
            </a:xfrm>
            <a:prstGeom prst="rect">
              <a:avLst/>
            </a:prstGeom>
            <a:noFill/>
          </p:spPr>
          <p:txBody>
            <a:bodyPr wrap="square">
              <a:spAutoFit/>
            </a:bodyPr>
            <a:lstStyle/>
            <a:p>
              <a:pPr>
                <a:lnSpc>
                  <a:spcPct val="130000"/>
                </a:lnSpc>
              </a:pPr>
              <a:r>
                <a:rPr lang="zh-CN" altLang="en-US"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我国的社会主义建设，必须从我国的国情出发， 走中国特色社会主义道路。</a:t>
              </a:r>
            </a:p>
          </p:txBody>
        </p:sp>
      </p:grpSp>
      <p:sp>
        <p:nvSpPr>
          <p:cNvPr id="23" name="矩形 22"/>
          <p:cNvSpPr/>
          <p:nvPr/>
        </p:nvSpPr>
        <p:spPr>
          <a:xfrm>
            <a:off x="10559702" y="1988295"/>
            <a:ext cx="521085" cy="505883"/>
          </a:xfrm>
          <a:prstGeom prst="rect">
            <a:avLst/>
          </a:prstGeom>
          <a:solidFill>
            <a:srgbClr val="FFFDFB"/>
          </a:solidFill>
          <a:ln w="28575" cap="flat" cmpd="sng" algn="ctr">
            <a:solidFill>
              <a:srgbClr val="C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rPr>
              <a:t>01</a:t>
            </a:r>
            <a:endParaRPr kumimoji="0" lang="zh-CN" altLang="en-US" sz="18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24" name="矩形 23"/>
          <p:cNvSpPr/>
          <p:nvPr/>
        </p:nvSpPr>
        <p:spPr>
          <a:xfrm>
            <a:off x="942975" y="3585955"/>
            <a:ext cx="2328428" cy="1112454"/>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3600" b="1" kern="0" dirty="0" smtClean="0">
                <a:solidFill>
                  <a:srgbClr val="FFFDFB"/>
                </a:solidFill>
                <a:latin typeface="Arial"/>
                <a:ea typeface="微软雅黑"/>
              </a:rPr>
              <a:t>主要矛盾</a:t>
            </a:r>
            <a:endParaRPr kumimoji="0" lang="zh-CN" altLang="en-US" sz="3600" b="1" i="0" u="none" strike="noStrike" kern="0" cap="none" spc="0" normalizeH="0" baseline="0" noProof="0" dirty="0">
              <a:ln>
                <a:noFill/>
              </a:ln>
              <a:solidFill>
                <a:srgbClr val="FFFDFB"/>
              </a:solidFill>
              <a:effectLst/>
              <a:uLnTx/>
              <a:uFillTx/>
              <a:latin typeface="Arial"/>
              <a:ea typeface="微软雅黑"/>
            </a:endParaRPr>
          </a:p>
        </p:txBody>
      </p:sp>
      <p:grpSp>
        <p:nvGrpSpPr>
          <p:cNvPr id="25" name="组合 17"/>
          <p:cNvGrpSpPr/>
          <p:nvPr/>
        </p:nvGrpSpPr>
        <p:grpSpPr>
          <a:xfrm>
            <a:off x="3378508" y="3585955"/>
            <a:ext cx="7499218" cy="1112454"/>
            <a:chOff x="3225443" y="1885454"/>
            <a:chExt cx="7499218" cy="1112454"/>
          </a:xfrm>
        </p:grpSpPr>
        <p:sp>
          <p:nvSpPr>
            <p:cNvPr id="26" name="矩形 25"/>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27" name="矩形 26"/>
            <p:cNvSpPr/>
            <p:nvPr/>
          </p:nvSpPr>
          <p:spPr>
            <a:xfrm>
              <a:off x="3348189" y="1951997"/>
              <a:ext cx="7058448" cy="812530"/>
            </a:xfrm>
            <a:prstGeom prst="rect">
              <a:avLst/>
            </a:prstGeom>
            <a:noFill/>
          </p:spPr>
          <p:txBody>
            <a:bodyPr wrap="square">
              <a:spAutoFit/>
            </a:bodyPr>
            <a:lstStyle/>
            <a:p>
              <a:pPr>
                <a:lnSpc>
                  <a:spcPct val="130000"/>
                </a:lnSpc>
              </a:pPr>
              <a:r>
                <a:rPr lang="zh-CN" altLang="en-US"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在现阶段，我国社会的主要矛盾：是人民日益增长的美好生活需要和不平衡不充分的发展之间的矛盾。</a:t>
              </a:r>
            </a:p>
          </p:txBody>
        </p:sp>
      </p:grpSp>
      <p:sp>
        <p:nvSpPr>
          <p:cNvPr id="28" name="矩形 27"/>
          <p:cNvSpPr/>
          <p:nvPr/>
        </p:nvSpPr>
        <p:spPr>
          <a:xfrm>
            <a:off x="10559702" y="3364030"/>
            <a:ext cx="521085" cy="505883"/>
          </a:xfrm>
          <a:prstGeom prst="rect">
            <a:avLst/>
          </a:prstGeom>
          <a:solidFill>
            <a:srgbClr val="FFFDFB"/>
          </a:solidFill>
          <a:ln w="28575" cap="flat" cmpd="sng" algn="ctr">
            <a:solidFill>
              <a:srgbClr val="C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02</a:t>
            </a:r>
            <a:endParaRPr kumimoji="0" lang="zh-CN" altLang="en-US" sz="18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29" name="矩形 28"/>
          <p:cNvSpPr/>
          <p:nvPr/>
        </p:nvSpPr>
        <p:spPr>
          <a:xfrm>
            <a:off x="942975" y="4993611"/>
            <a:ext cx="2328428" cy="1112454"/>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3600" b="1" kern="0" dirty="0" smtClean="0">
                <a:solidFill>
                  <a:srgbClr val="FFFDFB"/>
                </a:solidFill>
                <a:latin typeface="Arial"/>
                <a:ea typeface="微软雅黑"/>
              </a:rPr>
              <a:t>根本任务</a:t>
            </a:r>
            <a:endParaRPr kumimoji="0" lang="zh-CN" altLang="en-US" sz="3600" b="1" i="0" u="none" strike="noStrike" kern="0" cap="none" spc="0" normalizeH="0" baseline="0" noProof="0" dirty="0">
              <a:ln>
                <a:noFill/>
              </a:ln>
              <a:solidFill>
                <a:srgbClr val="FFFDFB"/>
              </a:solidFill>
              <a:effectLst/>
              <a:uLnTx/>
              <a:uFillTx/>
              <a:latin typeface="Arial"/>
              <a:ea typeface="微软雅黑"/>
            </a:endParaRPr>
          </a:p>
        </p:txBody>
      </p:sp>
      <p:grpSp>
        <p:nvGrpSpPr>
          <p:cNvPr id="30" name="组合 22"/>
          <p:cNvGrpSpPr/>
          <p:nvPr/>
        </p:nvGrpSpPr>
        <p:grpSpPr>
          <a:xfrm>
            <a:off x="3378508" y="4993611"/>
            <a:ext cx="7499218" cy="1112454"/>
            <a:chOff x="3225443" y="1885454"/>
            <a:chExt cx="7499218" cy="1112454"/>
          </a:xfrm>
        </p:grpSpPr>
        <p:sp>
          <p:nvSpPr>
            <p:cNvPr id="31" name="矩形 30"/>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32" name="矩形 31"/>
            <p:cNvSpPr/>
            <p:nvPr/>
          </p:nvSpPr>
          <p:spPr>
            <a:xfrm>
              <a:off x="3348188" y="2047692"/>
              <a:ext cx="7154231" cy="652486"/>
            </a:xfrm>
            <a:prstGeom prst="rect">
              <a:avLst/>
            </a:prstGeom>
            <a:noFill/>
          </p:spPr>
          <p:txBody>
            <a:bodyPr wrap="square">
              <a:spAutoFit/>
            </a:bodyPr>
            <a:lstStyle/>
            <a:p>
              <a:pPr>
                <a:lnSpc>
                  <a:spcPct val="130000"/>
                </a:lnSpc>
              </a:pPr>
              <a:r>
                <a:rPr lang="zh-CN" altLang="en-US" sz="1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我国社会主义建设的根本任务，是进一步解放生产力，发展生产力，逐步实现社会主义现代化，并且为此而改革生产关系和上层建筑中不适应生产力发展的方面和环节。</a:t>
              </a:r>
            </a:p>
          </p:txBody>
        </p:sp>
      </p:grpSp>
      <p:sp>
        <p:nvSpPr>
          <p:cNvPr id="33" name="矩形 32"/>
          <p:cNvSpPr/>
          <p:nvPr/>
        </p:nvSpPr>
        <p:spPr>
          <a:xfrm>
            <a:off x="10559702" y="4771686"/>
            <a:ext cx="521085" cy="505883"/>
          </a:xfrm>
          <a:prstGeom prst="rect">
            <a:avLst/>
          </a:prstGeom>
          <a:solidFill>
            <a:srgbClr val="FFFDFB"/>
          </a:solidFill>
          <a:ln w="28575" cap="flat" cmpd="sng" algn="ctr">
            <a:solidFill>
              <a:srgbClr val="C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03</a:t>
            </a:r>
            <a:endParaRPr kumimoji="0" lang="zh-CN" altLang="en-US" sz="18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43899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 calcmode="lin" valueType="num">
                                      <p:cBhvr>
                                        <p:cTn id="1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8"/>
                                        </p:tgtEl>
                                      </p:cBhvr>
                                    </p:animEffect>
                                  </p:childTnLst>
                                </p:cTn>
                              </p:par>
                            </p:childTnLst>
                          </p:cTn>
                        </p:par>
                        <p:par>
                          <p:cTn id="17" fill="hold">
                            <p:stCondLst>
                              <p:cond delay="12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700"/>
                            </p:stCondLst>
                            <p:childTnLst>
                              <p:par>
                                <p:cTn id="24" presetID="18" presetClass="entr" presetSubtype="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strips(downRight)">
                                      <p:cBhvr>
                                        <p:cTn id="26" dur="500"/>
                                        <p:tgtEl>
                                          <p:spTgt spid="20"/>
                                        </p:tgtEl>
                                      </p:cBhvr>
                                    </p:animEffect>
                                  </p:childTnLst>
                                </p:cTn>
                              </p:par>
                            </p:childTnLst>
                          </p:cTn>
                        </p:par>
                        <p:par>
                          <p:cTn id="27" fill="hold">
                            <p:stCondLst>
                              <p:cond delay="2200"/>
                            </p:stCondLst>
                            <p:childTnLst>
                              <p:par>
                                <p:cTn id="28" presetID="2" presetClass="entr" presetSubtype="2"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1+#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27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3200"/>
                            </p:stCondLst>
                            <p:childTnLst>
                              <p:par>
                                <p:cTn id="39" presetID="18" presetClass="entr" presetSubtype="6"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trips(downRight)">
                                      <p:cBhvr>
                                        <p:cTn id="41" dur="500"/>
                                        <p:tgtEl>
                                          <p:spTgt spid="25"/>
                                        </p:tgtEl>
                                      </p:cBhvr>
                                    </p:animEffect>
                                  </p:childTnLst>
                                </p:cTn>
                              </p:par>
                            </p:childTnLst>
                          </p:cTn>
                        </p:par>
                        <p:par>
                          <p:cTn id="42" fill="hold">
                            <p:stCondLst>
                              <p:cond delay="3700"/>
                            </p:stCondLst>
                            <p:childTnLst>
                              <p:par>
                                <p:cTn id="43" presetID="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1+#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4200"/>
                            </p:stCondLst>
                            <p:childTnLst>
                              <p:par>
                                <p:cTn id="48" presetID="53" presetClass="entr" presetSubtype="16"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childTnLst>
                          </p:cTn>
                        </p:par>
                        <p:par>
                          <p:cTn id="53" fill="hold">
                            <p:stCondLst>
                              <p:cond delay="4700"/>
                            </p:stCondLst>
                            <p:childTnLst>
                              <p:par>
                                <p:cTn id="54" presetID="18" presetClass="entr" presetSubtype="6" fill="hold"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strips(downRight)">
                                      <p:cBhvr>
                                        <p:cTn id="56" dur="500"/>
                                        <p:tgtEl>
                                          <p:spTgt spid="30"/>
                                        </p:tgtEl>
                                      </p:cBhvr>
                                    </p:animEffect>
                                  </p:childTnLst>
                                </p:cTn>
                              </p:par>
                            </p:childTnLst>
                          </p:cTn>
                        </p:par>
                        <p:par>
                          <p:cTn id="57" fill="hold">
                            <p:stCondLst>
                              <p:cond delay="5200"/>
                            </p:stCondLst>
                            <p:childTnLst>
                              <p:par>
                                <p:cTn id="58" presetID="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1+#ppt_w/2"/>
                                          </p:val>
                                        </p:tav>
                                        <p:tav tm="100000">
                                          <p:val>
                                            <p:strVal val="#ppt_x"/>
                                          </p:val>
                                        </p:tav>
                                      </p:tavLst>
                                    </p:anim>
                                    <p:anim calcmode="lin" valueType="num">
                                      <p:cBhvr additive="base">
                                        <p:cTn id="61"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3" grpId="0" animBg="1"/>
      <p:bldP spid="24" grpId="0" animBg="1"/>
      <p:bldP spid="28" grpId="0" animBg="1"/>
      <p:bldP spid="29"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smtClean="0">
                <a:solidFill>
                  <a:schemeClr val="bg1"/>
                </a:solidFill>
                <a:latin typeface="微软雅黑" panose="020B0503020204020204" charset="-122"/>
                <a:ea typeface="微软雅黑" panose="020B0503020204020204" charset="-122"/>
                <a:cs typeface="+mn-ea"/>
                <a:sym typeface="+mn-lt"/>
              </a:rPr>
              <a:t>党章的总纲</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15" name="文本框 14"/>
          <p:cNvSpPr txBox="1"/>
          <p:nvPr/>
        </p:nvSpPr>
        <p:spPr>
          <a:xfrm>
            <a:off x="1659957" y="3281424"/>
            <a:ext cx="9085904" cy="2492990"/>
          </a:xfrm>
          <a:prstGeom prst="rect">
            <a:avLst/>
          </a:prstGeom>
          <a:noFill/>
        </p:spPr>
        <p:txBody>
          <a:bodyPr wrap="square" rtlCol="0">
            <a:spAutoFit/>
          </a:bodyPr>
          <a:lstStyle/>
          <a:p>
            <a:pPr>
              <a:lnSpc>
                <a:spcPct val="130000"/>
              </a:lnSpc>
            </a:pPr>
            <a:r>
              <a:rPr lang="en-US" altLang="zh-CN"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党章</a:t>
            </a:r>
            <a:r>
              <a:rPr lang="en-US" altLang="zh-CN"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分别对党坚持对人民军队和其他人民武装力量的领导，加强军队建设，发挥军队作用；维护和发展国内各民族的平等团结互助和谐关系，实现共同团结奋斗、共同繁荣发展；全面贯彻党的宗教工作基本方针，团结信教群众为经济社会发展作贡献；发展和壮大最广泛的爱国统一战线，完成祖国统一大业；积极发展对外关系，努力为我国的改革开放和现代化建设争取有利的国际环境，推动建设持久和平、共同繁荣的和谐世界等方面的基本原则和方针作了明确规定。</a:t>
            </a:r>
          </a:p>
        </p:txBody>
      </p:sp>
      <p:sp>
        <p:nvSpPr>
          <p:cNvPr id="16" name="矩形 15"/>
          <p:cNvSpPr/>
          <p:nvPr/>
        </p:nvSpPr>
        <p:spPr>
          <a:xfrm>
            <a:off x="1138017" y="2406441"/>
            <a:ext cx="9984255" cy="3644812"/>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6"/>
          <p:cNvGrpSpPr/>
          <p:nvPr/>
        </p:nvGrpSpPr>
        <p:grpSpPr>
          <a:xfrm>
            <a:off x="1659957" y="1994850"/>
            <a:ext cx="9001987" cy="1009736"/>
            <a:chOff x="1386245" y="2546361"/>
            <a:chExt cx="9566638" cy="1009736"/>
          </a:xfrm>
        </p:grpSpPr>
        <p:sp>
          <p:nvSpPr>
            <p:cNvPr id="18" name="等腰三角形 7"/>
            <p:cNvSpPr/>
            <p:nvPr/>
          </p:nvSpPr>
          <p:spPr>
            <a:xfrm>
              <a:off x="10632492" y="2546362"/>
              <a:ext cx="320391" cy="409965"/>
            </a:xfrm>
            <a:prstGeom prst="triangle">
              <a:avLst/>
            </a:prstGeom>
            <a:solidFill>
              <a:srgbClr val="7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8"/>
            <p:cNvSpPr/>
            <p:nvPr/>
          </p:nvSpPr>
          <p:spPr>
            <a:xfrm>
              <a:off x="1386245" y="2546362"/>
              <a:ext cx="320391" cy="409965"/>
            </a:xfrm>
            <a:prstGeom prst="triangle">
              <a:avLst/>
            </a:prstGeom>
            <a:solidFill>
              <a:srgbClr val="7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梯形 19"/>
            <p:cNvSpPr/>
            <p:nvPr/>
          </p:nvSpPr>
          <p:spPr>
            <a:xfrm flipV="1">
              <a:off x="1546707" y="2546361"/>
              <a:ext cx="9245714" cy="1009736"/>
            </a:xfrm>
            <a:prstGeom prst="trapezoi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2078151" y="2180599"/>
            <a:ext cx="8108017" cy="646331"/>
          </a:xfrm>
          <a:prstGeom prst="rect">
            <a:avLst/>
          </a:prstGeom>
          <a:noFill/>
        </p:spPr>
        <p:txBody>
          <a:bodyPr wrap="square" rtlCol="0">
            <a:spAutoFit/>
          </a:bodyPr>
          <a:lstStyle/>
          <a:p>
            <a:pPr algn="ctr"/>
            <a:r>
              <a:rPr lang="zh-CN" altLang="en-US" sz="3600" b="1" dirty="0" smtClean="0">
                <a:solidFill>
                  <a:schemeClr val="bg1"/>
                </a:solidFill>
                <a:latin typeface="Microsoft YaHei" charset="-122"/>
                <a:ea typeface="Microsoft YaHei" charset="-122"/>
                <a:cs typeface="Microsoft YaHei" charset="-122"/>
              </a:rPr>
              <a:t>各 项 工 作 基 本 方针</a:t>
            </a:r>
            <a:endParaRPr lang="zh-CN" altLang="en-US" sz="3600" dirty="0">
              <a:solidFill>
                <a:schemeClr val="bg1"/>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28361064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par>
                          <p:cTn id="17" fill="hold">
                            <p:stCondLst>
                              <p:cond delay="1200"/>
                            </p:stCondLst>
                            <p:childTnLst>
                              <p:par>
                                <p:cTn id="18" presetID="55"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ppt_w*0.70"/>
                                          </p:val>
                                        </p:tav>
                                        <p:tav tm="100000">
                                          <p:val>
                                            <p:strVal val="#ppt_w"/>
                                          </p:val>
                                        </p:tav>
                                      </p:tavLst>
                                    </p:anim>
                                    <p:anim calcmode="lin" valueType="num">
                                      <p:cBhvr>
                                        <p:cTn id="21" dur="500" fill="hold"/>
                                        <p:tgtEl>
                                          <p:spTgt spid="16"/>
                                        </p:tgtEl>
                                        <p:attrNameLst>
                                          <p:attrName>ppt_h</p:attrName>
                                        </p:attrNameLst>
                                      </p:cBhvr>
                                      <p:tavLst>
                                        <p:tav tm="0">
                                          <p:val>
                                            <p:strVal val="#ppt_h"/>
                                          </p:val>
                                        </p:tav>
                                        <p:tav tm="100000">
                                          <p:val>
                                            <p:strVal val="#ppt_h"/>
                                          </p:val>
                                        </p:tav>
                                      </p:tavLst>
                                    </p:anim>
                                    <p:animEffect transition="in" filter="fade">
                                      <p:cBhvr>
                                        <p:cTn id="22" dur="500"/>
                                        <p:tgtEl>
                                          <p:spTgt spid="16"/>
                                        </p:tgtEl>
                                      </p:cBhvr>
                                    </p:animEffect>
                                  </p:childTnLst>
                                </p:cTn>
                              </p:par>
                            </p:childTnLst>
                          </p:cTn>
                        </p:par>
                        <p:par>
                          <p:cTn id="23" fill="hold">
                            <p:stCondLst>
                              <p:cond delay="1700"/>
                            </p:stCondLst>
                            <p:childTnLst>
                              <p:par>
                                <p:cTn id="24" presetID="47"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2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1"/>
                                        </p:tgtEl>
                                        <p:attrNameLst>
                                          <p:attrName>ppt_y</p:attrName>
                                        </p:attrNameLst>
                                      </p:cBhvr>
                                      <p:tavLst>
                                        <p:tav tm="0">
                                          <p:val>
                                            <p:strVal val="#ppt_y"/>
                                          </p:val>
                                        </p:tav>
                                        <p:tav tm="100000">
                                          <p:val>
                                            <p:strVal val="#ppt_y"/>
                                          </p:val>
                                        </p:tav>
                                      </p:tavLst>
                                    </p:anim>
                                    <p:anim calcmode="lin" valueType="num">
                                      <p:cBhvr>
                                        <p:cTn id="3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1"/>
                                        </p:tgtEl>
                                      </p:cBhvr>
                                    </p:animEffect>
                                  </p:childTnLst>
                                </p:cTn>
                              </p:par>
                            </p:childTnLst>
                          </p:cTn>
                        </p:par>
                        <p:par>
                          <p:cTn id="37" fill="hold">
                            <p:stCondLst>
                              <p:cond delay="30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5">
                                            <p:txEl>
                                              <p:pRg st="0" end="0"/>
                                            </p:txEl>
                                          </p:spTgt>
                                        </p:tgtEl>
                                        <p:attrNameLst>
                                          <p:attrName>style.visibility</p:attrName>
                                        </p:attrNameLst>
                                      </p:cBhvr>
                                      <p:to>
                                        <p:strVal val="visible"/>
                                      </p:to>
                                    </p:set>
                                    <p:anim calcmode="lin" valueType="num">
                                      <p:cBhvr>
                                        <p:cTn id="40" dur="500" fill="hold"/>
                                        <p:tgtEl>
                                          <p:spTgt spid="1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5">
                                            <p:txEl>
                                              <p:pRg st="0" end="0"/>
                                            </p:txEl>
                                          </p:spTgt>
                                        </p:tgtEl>
                                        <p:attrNameLst>
                                          <p:attrName>ppt_y</p:attrName>
                                        </p:attrNameLst>
                                      </p:cBhvr>
                                      <p:tavLst>
                                        <p:tav tm="0">
                                          <p:val>
                                            <p:strVal val="#ppt_y"/>
                                          </p:val>
                                        </p:tav>
                                        <p:tav tm="100000">
                                          <p:val>
                                            <p:strVal val="#ppt_y"/>
                                          </p:val>
                                        </p:tav>
                                      </p:tavLst>
                                    </p:anim>
                                    <p:anim calcmode="lin" valueType="num">
                                      <p:cBhvr>
                                        <p:cTn id="42" dur="500" fill="hold"/>
                                        <p:tgtEl>
                                          <p:spTgt spid="1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5">
                                            <p:txEl>
                                              <p:pRg st="0" end="0"/>
                                            </p:txEl>
                                          </p:spTgt>
                                        </p:tgtEl>
                                      </p:cBhvr>
                                    </p:animEffect>
                                  </p:childTnLst>
                                </p:cTn>
                              </p:par>
                            </p:childTnLst>
                          </p:cTn>
                        </p:par>
                        <p:par>
                          <p:cTn id="45" fill="hold">
                            <p:stCondLst>
                              <p:cond delay="139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21"/>
                                        </p:tgtEl>
                                      </p:cBhvr>
                                    </p:animEffect>
                                    <p:animScale>
                                      <p:cBhvr>
                                        <p:cTn id="48"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build="p"/>
      <p:bldP spid="16" grpId="0" animBg="1"/>
      <p:bldP spid="21" grpId="0"/>
      <p:bldP spid="21"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smtClean="0">
                <a:solidFill>
                  <a:schemeClr val="bg1"/>
                </a:solidFill>
                <a:latin typeface="微软雅黑" panose="020B0503020204020204" charset="-122"/>
                <a:ea typeface="微软雅黑" panose="020B0503020204020204" charset="-122"/>
                <a:cs typeface="+mn-ea"/>
                <a:sym typeface="+mn-lt"/>
              </a:rPr>
              <a:t>党章的总纲</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11" name="矩形 10">
            <a:extLst>
              <a:ext uri="{FF2B5EF4-FFF2-40B4-BE49-F238E27FC236}">
                <a16:creationId xmlns:a16="http://schemas.microsoft.com/office/drawing/2014/main" xmlns="" id="{96BF3C42-B8B1-478C-A125-B4B68CDDB934}"/>
              </a:ext>
            </a:extLst>
          </p:cNvPr>
          <p:cNvSpPr/>
          <p:nvPr/>
        </p:nvSpPr>
        <p:spPr>
          <a:xfrm>
            <a:off x="482702" y="3257617"/>
            <a:ext cx="5608523" cy="707886"/>
          </a:xfrm>
          <a:prstGeom prst="rect">
            <a:avLst/>
          </a:prstGeom>
        </p:spPr>
        <p:txBody>
          <a:bodyPr wrap="square">
            <a:spAutoFit/>
          </a:bodyPr>
          <a:lstStyle/>
          <a:p>
            <a:pPr algn="ctr"/>
            <a:r>
              <a:rPr lang="zh-CN" altLang="en-US" sz="2800" b="1" dirty="0" smtClean="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社会主义初级阶段 </a:t>
            </a:r>
            <a:r>
              <a:rPr lang="zh-CN" altLang="en-US" sz="4000" b="1" dirty="0" smtClean="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基本路线</a:t>
            </a:r>
            <a:endParaRPr lang="zh-CN" altLang="en-US" sz="5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矩形 11">
            <a:extLst>
              <a:ext uri="{FF2B5EF4-FFF2-40B4-BE49-F238E27FC236}">
                <a16:creationId xmlns:a16="http://schemas.microsoft.com/office/drawing/2014/main" xmlns="" id="{41B01565-49CD-4701-AB78-DD20C6F318FF}"/>
              </a:ext>
            </a:extLst>
          </p:cNvPr>
          <p:cNvSpPr/>
          <p:nvPr/>
        </p:nvSpPr>
        <p:spPr>
          <a:xfrm>
            <a:off x="578927" y="4217193"/>
            <a:ext cx="5416072" cy="1532727"/>
          </a:xfrm>
          <a:prstGeom prst="rect">
            <a:avLst/>
          </a:prstGeom>
          <a:noFill/>
        </p:spPr>
        <p:txBody>
          <a:bodyPr wrap="square" rtlCol="0">
            <a:spAutoFit/>
          </a:bodyPr>
          <a:lstStyle/>
          <a:p>
            <a:pPr algn="ctr">
              <a:lnSpc>
                <a:spcPct val="130000"/>
              </a:lnSpc>
            </a:pPr>
            <a:r>
              <a:rPr lang="zh-CN" altLang="en-US"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领导和团结全国各族人民，以经济建设为中心，坚持四项基本原则，坚持改革开放，自力更生，艰苦创业，为把我国建设成为富强民主文明和谐的社会主义现代化国家而奋斗。</a:t>
            </a:r>
          </a:p>
        </p:txBody>
      </p:sp>
      <p:sp>
        <p:nvSpPr>
          <p:cNvPr id="13" name="矩形 12">
            <a:extLst>
              <a:ext uri="{FF2B5EF4-FFF2-40B4-BE49-F238E27FC236}">
                <a16:creationId xmlns:a16="http://schemas.microsoft.com/office/drawing/2014/main" xmlns="" id="{0FA60452-5BA8-4BB8-B511-4F28C853F60F}"/>
              </a:ext>
            </a:extLst>
          </p:cNvPr>
          <p:cNvSpPr/>
          <p:nvPr/>
        </p:nvSpPr>
        <p:spPr>
          <a:xfrm>
            <a:off x="7570788" y="5268903"/>
            <a:ext cx="3359150"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fontAlgn="auto">
              <a:defRPr/>
            </a:pPr>
            <a:r>
              <a:rPr lang="zh-CN" altLang="en-US" sz="2000" b="1" noProof="1" smtClean="0">
                <a:solidFill>
                  <a:schemeClr val="bg1"/>
                </a:solidFill>
                <a:latin typeface="微软雅黑" panose="020B0503020204020204" pitchFamily="34" charset="-122"/>
                <a:ea typeface="微软雅黑" panose="020B0503020204020204" pitchFamily="34" charset="-122"/>
              </a:rPr>
              <a:t>马克思列宁主义毛泽东思想</a:t>
            </a:r>
            <a:endParaRPr lang="zh-CN" altLang="en-US" sz="2000" b="1" noProof="1">
              <a:solidFill>
                <a:schemeClr val="bg1"/>
              </a:solidFill>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a16="http://schemas.microsoft.com/office/drawing/2014/main" xmlns="" id="{A33AAE69-EEB4-494C-9A31-11E2128591FF}"/>
              </a:ext>
            </a:extLst>
          </p:cNvPr>
          <p:cNvSpPr/>
          <p:nvPr/>
        </p:nvSpPr>
        <p:spPr>
          <a:xfrm>
            <a:off x="7570788" y="2597140"/>
            <a:ext cx="3359150" cy="40005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fontAlgn="auto">
              <a:defRPr/>
            </a:pPr>
            <a:r>
              <a:rPr lang="zh-CN" altLang="en-US" sz="2000" b="1" noProof="1" smtClean="0">
                <a:solidFill>
                  <a:schemeClr val="bg1"/>
                </a:solidFill>
                <a:latin typeface="微软雅黑" panose="020B0503020204020204" pitchFamily="34" charset="-122"/>
                <a:ea typeface="微软雅黑" panose="020B0503020204020204" pitchFamily="34" charset="-122"/>
              </a:rPr>
              <a:t>社会主义道路</a:t>
            </a:r>
            <a:endParaRPr lang="zh-CN" altLang="en-US" sz="2000" b="1" noProof="1">
              <a:solidFill>
                <a:schemeClr val="bg1"/>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xmlns="" id="{B571E3D9-D7FB-4C26-AF0E-3DE36A6EE398}"/>
              </a:ext>
            </a:extLst>
          </p:cNvPr>
          <p:cNvSpPr/>
          <p:nvPr/>
        </p:nvSpPr>
        <p:spPr>
          <a:xfrm>
            <a:off x="7570788" y="3440103"/>
            <a:ext cx="3359150" cy="40005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fontAlgn="auto">
              <a:defRPr/>
            </a:pPr>
            <a:r>
              <a:rPr lang="zh-CN" altLang="en-US" sz="2000" b="1" noProof="1" smtClean="0">
                <a:solidFill>
                  <a:schemeClr val="bg1"/>
                </a:solidFill>
                <a:latin typeface="微软雅黑" panose="020B0503020204020204" pitchFamily="34" charset="-122"/>
                <a:ea typeface="微软雅黑" panose="020B0503020204020204" pitchFamily="34" charset="-122"/>
              </a:rPr>
              <a:t>人民民主专政</a:t>
            </a:r>
            <a:endParaRPr lang="zh-CN" altLang="en-US" sz="2000" b="1" noProof="1">
              <a:solidFill>
                <a:schemeClr val="bg1"/>
              </a:solidFill>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CA01F279-EA0B-4D41-BE1E-69504233B877}"/>
              </a:ext>
            </a:extLst>
          </p:cNvPr>
          <p:cNvSpPr/>
          <p:nvPr/>
        </p:nvSpPr>
        <p:spPr>
          <a:xfrm>
            <a:off x="7570788" y="4308465"/>
            <a:ext cx="3359150" cy="40005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fontAlgn="auto">
              <a:defRPr/>
            </a:pPr>
            <a:r>
              <a:rPr lang="zh-CN" altLang="en-US" sz="2000" b="1" noProof="1" smtClean="0">
                <a:solidFill>
                  <a:schemeClr val="bg1"/>
                </a:solidFill>
                <a:latin typeface="微软雅黑" panose="020B0503020204020204" pitchFamily="34" charset="-122"/>
                <a:ea typeface="微软雅黑" panose="020B0503020204020204" pitchFamily="34" charset="-122"/>
              </a:rPr>
              <a:t>中国共产党的领导</a:t>
            </a:r>
            <a:endParaRPr lang="zh-CN" altLang="en-US" sz="2000" b="1" noProof="1">
              <a:solidFill>
                <a:schemeClr val="bg1"/>
              </a:solidFill>
              <a:latin typeface="微软雅黑" panose="020B0503020204020204" pitchFamily="34" charset="-122"/>
              <a:ea typeface="微软雅黑" panose="020B0503020204020204" pitchFamily="34" charset="-122"/>
            </a:endParaRPr>
          </a:p>
        </p:txBody>
      </p:sp>
      <p:sp>
        <p:nvSpPr>
          <p:cNvPr id="17" name="TextBox 11">
            <a:extLst>
              <a:ext uri="{FF2B5EF4-FFF2-40B4-BE49-F238E27FC236}">
                <a16:creationId xmlns:a16="http://schemas.microsoft.com/office/drawing/2014/main" xmlns="" id="{9F7D8D6B-227A-47A0-92EA-AF60C37C0311}"/>
              </a:ext>
            </a:extLst>
          </p:cNvPr>
          <p:cNvSpPr txBox="1"/>
          <p:nvPr/>
        </p:nvSpPr>
        <p:spPr>
          <a:xfrm>
            <a:off x="6091226" y="2484935"/>
            <a:ext cx="1311288" cy="584775"/>
          </a:xfrm>
          <a:prstGeom prst="rect">
            <a:avLst/>
          </a:prstGeom>
          <a:noFill/>
          <a:effectLst>
            <a:outerShdw blurRad="50800" dist="38100" dir="2700000" algn="tl" rotWithShape="0">
              <a:prstClr val="black">
                <a:alpha val="40000"/>
              </a:prstClr>
            </a:outerShdw>
          </a:effectLst>
        </p:spPr>
        <p:txBody>
          <a:bodyPr vert="horz" wrap="square" anchor="ctr">
            <a:spAutoFit/>
          </a:bodyPr>
          <a:lstStyle/>
          <a:p>
            <a:pPr algn="ctr" fontAlgn="auto">
              <a:defRPr/>
            </a:pPr>
            <a:r>
              <a:rPr lang="zh-CN" altLang="en-US" sz="3200" b="1" noProof="1" smtClean="0">
                <a:solidFill>
                  <a:srgbClr val="C00000"/>
                </a:solidFill>
                <a:latin typeface="微软雅黑" panose="020B0503020204020204" pitchFamily="34" charset="-122"/>
                <a:ea typeface="微软雅黑" panose="020B0503020204020204" pitchFamily="34" charset="-122"/>
              </a:rPr>
              <a:t>坚持</a:t>
            </a:r>
            <a:endParaRPr lang="zh-CN" altLang="en-US" sz="3600" b="1" noProof="1">
              <a:solidFill>
                <a:srgbClr val="C00000"/>
              </a:solidFill>
              <a:latin typeface="微软雅黑" panose="020B0503020204020204" pitchFamily="34" charset="-122"/>
              <a:ea typeface="微软雅黑" panose="020B0503020204020204" pitchFamily="34" charset="-122"/>
            </a:endParaRPr>
          </a:p>
        </p:txBody>
      </p:sp>
      <p:sp>
        <p:nvSpPr>
          <p:cNvPr id="18" name="TextBox 40">
            <a:extLst>
              <a:ext uri="{FF2B5EF4-FFF2-40B4-BE49-F238E27FC236}">
                <a16:creationId xmlns:a16="http://schemas.microsoft.com/office/drawing/2014/main" xmlns="" id="{7F0C33DB-74EA-4DB6-8E4A-03608A3B6777}"/>
              </a:ext>
            </a:extLst>
          </p:cNvPr>
          <p:cNvSpPr txBox="1"/>
          <p:nvPr/>
        </p:nvSpPr>
        <p:spPr>
          <a:xfrm>
            <a:off x="6097576" y="3336915"/>
            <a:ext cx="1311288" cy="584200"/>
          </a:xfrm>
          <a:prstGeom prst="rect">
            <a:avLst/>
          </a:prstGeom>
          <a:noFill/>
          <a:effectLst>
            <a:outerShdw blurRad="50800" dist="38100" dir="2700000" algn="tl" rotWithShape="0">
              <a:prstClr val="black">
                <a:alpha val="40000"/>
              </a:prstClr>
            </a:outerShdw>
          </a:effectLst>
        </p:spPr>
        <p:txBody>
          <a:bodyPr vert="horz" wrap="square" anchor="ctr">
            <a:spAutoFit/>
          </a:bodyPr>
          <a:lstStyle/>
          <a:p>
            <a:pPr algn="ctr" fontAlgn="auto">
              <a:defRPr/>
            </a:pPr>
            <a:r>
              <a:rPr lang="zh-CN" altLang="en-US" sz="3200" b="1" noProof="1">
                <a:solidFill>
                  <a:srgbClr val="C00000"/>
                </a:solidFill>
                <a:latin typeface="微软雅黑" panose="020B0503020204020204" pitchFamily="34" charset="-122"/>
                <a:ea typeface="微软雅黑" panose="020B0503020204020204" pitchFamily="34" charset="-122"/>
              </a:rPr>
              <a:t>坚持</a:t>
            </a:r>
            <a:endParaRPr lang="zh-CN" altLang="en-US" sz="3600" b="1" noProof="1">
              <a:solidFill>
                <a:srgbClr val="C00000"/>
              </a:solidFill>
              <a:latin typeface="微软雅黑" panose="020B0503020204020204" pitchFamily="34" charset="-122"/>
              <a:ea typeface="微软雅黑" panose="020B0503020204020204" pitchFamily="34" charset="-122"/>
            </a:endParaRPr>
          </a:p>
        </p:txBody>
      </p:sp>
      <p:sp>
        <p:nvSpPr>
          <p:cNvPr id="19" name="TextBox 52">
            <a:extLst>
              <a:ext uri="{FF2B5EF4-FFF2-40B4-BE49-F238E27FC236}">
                <a16:creationId xmlns:a16="http://schemas.microsoft.com/office/drawing/2014/main" xmlns="" id="{E4B97A8C-188A-4C44-AE7E-DDDA2EDF423E}"/>
              </a:ext>
            </a:extLst>
          </p:cNvPr>
          <p:cNvSpPr txBox="1"/>
          <p:nvPr/>
        </p:nvSpPr>
        <p:spPr>
          <a:xfrm>
            <a:off x="6127740" y="4213215"/>
            <a:ext cx="1311285" cy="584200"/>
          </a:xfrm>
          <a:prstGeom prst="rect">
            <a:avLst/>
          </a:prstGeom>
          <a:noFill/>
          <a:effectLst>
            <a:outerShdw blurRad="50800" dist="38100" dir="2700000" algn="tl" rotWithShape="0">
              <a:prstClr val="black">
                <a:alpha val="40000"/>
              </a:prstClr>
            </a:outerShdw>
          </a:effectLst>
        </p:spPr>
        <p:txBody>
          <a:bodyPr vert="horz" wrap="square" anchor="ctr">
            <a:spAutoFit/>
          </a:bodyPr>
          <a:lstStyle/>
          <a:p>
            <a:pPr algn="ctr" fontAlgn="auto">
              <a:defRPr/>
            </a:pPr>
            <a:r>
              <a:rPr lang="zh-CN" altLang="en-US" sz="3200" b="1" noProof="1">
                <a:solidFill>
                  <a:srgbClr val="C00000"/>
                </a:solidFill>
                <a:latin typeface="微软雅黑" panose="020B0503020204020204" pitchFamily="34" charset="-122"/>
                <a:ea typeface="微软雅黑" panose="020B0503020204020204" pitchFamily="34" charset="-122"/>
              </a:rPr>
              <a:t>坚持</a:t>
            </a:r>
            <a:endParaRPr lang="zh-CN" altLang="en-US" sz="3600" b="1" noProof="1">
              <a:solidFill>
                <a:srgbClr val="C00000"/>
              </a:solidFill>
              <a:latin typeface="微软雅黑" panose="020B0503020204020204" pitchFamily="34" charset="-122"/>
              <a:ea typeface="微软雅黑" panose="020B0503020204020204" pitchFamily="34" charset="-122"/>
            </a:endParaRPr>
          </a:p>
        </p:txBody>
      </p:sp>
      <p:sp>
        <p:nvSpPr>
          <p:cNvPr id="20" name="TextBox 58">
            <a:extLst>
              <a:ext uri="{FF2B5EF4-FFF2-40B4-BE49-F238E27FC236}">
                <a16:creationId xmlns:a16="http://schemas.microsoft.com/office/drawing/2014/main" xmlns="" id="{400E880D-40BB-45C2-AF28-BA2E8422A466}"/>
              </a:ext>
            </a:extLst>
          </p:cNvPr>
          <p:cNvSpPr txBox="1"/>
          <p:nvPr/>
        </p:nvSpPr>
        <p:spPr>
          <a:xfrm>
            <a:off x="6142026" y="5170984"/>
            <a:ext cx="1311288" cy="584775"/>
          </a:xfrm>
          <a:prstGeom prst="rect">
            <a:avLst/>
          </a:prstGeom>
          <a:noFill/>
          <a:effectLst>
            <a:outerShdw blurRad="50800" dist="38100" dir="2700000" algn="tl" rotWithShape="0">
              <a:prstClr val="black">
                <a:alpha val="40000"/>
              </a:prstClr>
            </a:outerShdw>
          </a:effectLst>
        </p:spPr>
        <p:txBody>
          <a:bodyPr vert="horz" wrap="square" anchor="ctr">
            <a:spAutoFit/>
          </a:bodyPr>
          <a:lstStyle/>
          <a:p>
            <a:pPr algn="ctr" fontAlgn="auto">
              <a:defRPr/>
            </a:pPr>
            <a:r>
              <a:rPr lang="zh-CN" altLang="en-US" sz="3200" b="1" noProof="1">
                <a:solidFill>
                  <a:srgbClr val="C00000"/>
                </a:solidFill>
                <a:latin typeface="微软雅黑" panose="020B0503020204020204" pitchFamily="34" charset="-122"/>
                <a:ea typeface="微软雅黑" panose="020B0503020204020204" pitchFamily="34" charset="-122"/>
              </a:rPr>
              <a:t>坚持</a:t>
            </a:r>
            <a:endParaRPr lang="zh-CN" altLang="en-US" sz="3600" b="1" noProof="1">
              <a:solidFill>
                <a:srgbClr val="C00000"/>
              </a:solidFill>
              <a:latin typeface="微软雅黑" panose="020B0503020204020204" pitchFamily="34" charset="-122"/>
              <a:ea typeface="微软雅黑" panose="020B0503020204020204" pitchFamily="34" charset="-122"/>
            </a:endParaRPr>
          </a:p>
        </p:txBody>
      </p:sp>
      <p:grpSp>
        <p:nvGrpSpPr>
          <p:cNvPr id="25" name="组合 5"/>
          <p:cNvGrpSpPr/>
          <p:nvPr/>
        </p:nvGrpSpPr>
        <p:grpSpPr>
          <a:xfrm>
            <a:off x="966949" y="1531039"/>
            <a:ext cx="4776625" cy="1538671"/>
            <a:chOff x="-159197" y="1456594"/>
            <a:chExt cx="4776625" cy="1538671"/>
          </a:xfrm>
        </p:grpSpPr>
        <p:sp>
          <p:nvSpPr>
            <p:cNvPr id="27" name="圆角矩形 26"/>
            <p:cNvSpPr/>
            <p:nvPr/>
          </p:nvSpPr>
          <p:spPr>
            <a:xfrm>
              <a:off x="-159197" y="1456594"/>
              <a:ext cx="4776625" cy="1538671"/>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标题 1"/>
            <p:cNvSpPr txBox="1">
              <a:spLocks/>
            </p:cNvSpPr>
            <p:nvPr/>
          </p:nvSpPr>
          <p:spPr>
            <a:xfrm>
              <a:off x="109602" y="1571923"/>
              <a:ext cx="4239026" cy="68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4000" b="1" kern="0" dirty="0" smtClean="0">
                  <a:solidFill>
                    <a:schemeClr val="bg1"/>
                  </a:solidFill>
                  <a:latin typeface="Arial" panose="020B0604020202020204" pitchFamily="34" charset="0"/>
                  <a:sym typeface="Arial" panose="020B0604020202020204" pitchFamily="34" charset="0"/>
                </a:rPr>
                <a:t>坚持四</a:t>
              </a:r>
              <a:r>
                <a:rPr lang="zh-CN" altLang="en-US" sz="4000" b="1" kern="0" smtClean="0">
                  <a:solidFill>
                    <a:schemeClr val="bg1"/>
                  </a:solidFill>
                  <a:latin typeface="Arial" panose="020B0604020202020204" pitchFamily="34" charset="0"/>
                  <a:sym typeface="Arial" panose="020B0604020202020204" pitchFamily="34" charset="0"/>
                </a:rPr>
                <a:t>项基本原则</a:t>
              </a:r>
              <a:endParaRPr lang="zh-CN" altLang="en-US" sz="4000" b="1" kern="0" dirty="0">
                <a:solidFill>
                  <a:schemeClr val="bg1"/>
                </a:solidFill>
                <a:latin typeface="Arial" panose="020B0604020202020204" pitchFamily="34" charset="0"/>
                <a:sym typeface="Arial" panose="020B0604020202020204" pitchFamily="34" charset="0"/>
              </a:endParaRPr>
            </a:p>
          </p:txBody>
        </p:sp>
      </p:grpSp>
      <p:sp>
        <p:nvSpPr>
          <p:cNvPr id="29" name="标题 1"/>
          <p:cNvSpPr txBox="1">
            <a:spLocks/>
          </p:cNvSpPr>
          <p:nvPr/>
        </p:nvSpPr>
        <p:spPr>
          <a:xfrm>
            <a:off x="1690029" y="2313966"/>
            <a:ext cx="3193868" cy="68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4000" b="1" kern="0" dirty="0" smtClean="0">
                <a:solidFill>
                  <a:schemeClr val="bg1"/>
                </a:solidFill>
                <a:latin typeface="Arial" panose="020B0604020202020204" pitchFamily="34" charset="0"/>
                <a:sym typeface="Arial" panose="020B0604020202020204" pitchFamily="34" charset="0"/>
              </a:rPr>
              <a:t>坚持改革开放</a:t>
            </a:r>
            <a:endParaRPr lang="zh-CN" altLang="en-US" sz="4000" b="1" kern="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281271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par>
                          <p:cTn id="17" fill="hold">
                            <p:stCondLst>
                              <p:cond delay="1200"/>
                            </p:stCondLst>
                            <p:childTnLst>
                              <p:par>
                                <p:cTn id="18" presetID="1" presetClass="entr" presetSubtype="0" fill="hold" grpId="0" nodeType="afterEffect">
                                  <p:stCondLst>
                                    <p:cond delay="0"/>
                                  </p:stCondLst>
                                  <p:iterate type="lt">
                                    <p:tmAbs val="250"/>
                                  </p:iterate>
                                  <p:childTnLst>
                                    <p:set>
                                      <p:cBhvr>
                                        <p:cTn id="19" dur="1" fill="hold">
                                          <p:stCondLst>
                                            <p:cond delay="0"/>
                                          </p:stCondLst>
                                        </p:cTn>
                                        <p:tgtEl>
                                          <p:spTgt spid="11"/>
                                        </p:tgtEl>
                                        <p:attrNameLst>
                                          <p:attrName>style.visibility</p:attrName>
                                        </p:attrNameLst>
                                      </p:cBhvr>
                                      <p:to>
                                        <p:strVal val="visible"/>
                                      </p:to>
                                    </p:set>
                                  </p:childTnLst>
                                </p:cTn>
                              </p:par>
                            </p:childTnLst>
                          </p:cTn>
                        </p:par>
                        <p:par>
                          <p:cTn id="20" fill="hold">
                            <p:stCondLst>
                              <p:cond delay="3951"/>
                            </p:stCondLst>
                            <p:childTnLst>
                              <p:par>
                                <p:cTn id="21" presetID="22" presetClass="entr" presetSubtype="1"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750"/>
                                        <p:tgtEl>
                                          <p:spTgt spid="12"/>
                                        </p:tgtEl>
                                      </p:cBhvr>
                                    </p:animEffect>
                                  </p:childTnLst>
                                </p:cTn>
                              </p:par>
                            </p:childTnLst>
                          </p:cTn>
                        </p:par>
                        <p:par>
                          <p:cTn id="24" fill="hold">
                            <p:stCondLst>
                              <p:cond delay="4701"/>
                            </p:stCondLst>
                            <p:childTnLst>
                              <p:par>
                                <p:cTn id="25" presetID="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1500" fill="hold"/>
                                        <p:tgtEl>
                                          <p:spTgt spid="17"/>
                                        </p:tgtEl>
                                        <p:attrNameLst>
                                          <p:attrName>ppt_x</p:attrName>
                                        </p:attrNameLst>
                                      </p:cBhvr>
                                      <p:tavLst>
                                        <p:tav tm="0">
                                          <p:val>
                                            <p:strVal val="0-#ppt_w/2"/>
                                          </p:val>
                                        </p:tav>
                                        <p:tav tm="100000">
                                          <p:val>
                                            <p:strVal val="#ppt_x"/>
                                          </p:val>
                                        </p:tav>
                                      </p:tavLst>
                                    </p:anim>
                                    <p:anim calcmode="lin" valueType="num">
                                      <p:cBhvr>
                                        <p:cTn id="28" dur="1500" fill="hold"/>
                                        <p:tgtEl>
                                          <p:spTgt spid="1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500" fill="hold"/>
                                        <p:tgtEl>
                                          <p:spTgt spid="14"/>
                                        </p:tgtEl>
                                        <p:attrNameLst>
                                          <p:attrName>ppt_x</p:attrName>
                                        </p:attrNameLst>
                                      </p:cBhvr>
                                      <p:tavLst>
                                        <p:tav tm="0">
                                          <p:val>
                                            <p:strVal val="1+#ppt_w/2"/>
                                          </p:val>
                                        </p:tav>
                                        <p:tav tm="100000">
                                          <p:val>
                                            <p:strVal val="#ppt_x"/>
                                          </p:val>
                                        </p:tav>
                                      </p:tavLst>
                                    </p:anim>
                                    <p:anim calcmode="lin" valueType="num">
                                      <p:cBhvr>
                                        <p:cTn id="32" dur="1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6201"/>
                            </p:stCondLst>
                            <p:childTnLst>
                              <p:par>
                                <p:cTn id="34" presetID="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500" fill="hold"/>
                                        <p:tgtEl>
                                          <p:spTgt spid="18"/>
                                        </p:tgtEl>
                                        <p:attrNameLst>
                                          <p:attrName>ppt_x</p:attrName>
                                        </p:attrNameLst>
                                      </p:cBhvr>
                                      <p:tavLst>
                                        <p:tav tm="0">
                                          <p:val>
                                            <p:strVal val="0-#ppt_w/2"/>
                                          </p:val>
                                        </p:tav>
                                        <p:tav tm="100000">
                                          <p:val>
                                            <p:strVal val="#ppt_x"/>
                                          </p:val>
                                        </p:tav>
                                      </p:tavLst>
                                    </p:anim>
                                    <p:anim calcmode="lin" valueType="num">
                                      <p:cBhvr>
                                        <p:cTn id="37" dur="1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500" fill="hold"/>
                                        <p:tgtEl>
                                          <p:spTgt spid="15"/>
                                        </p:tgtEl>
                                        <p:attrNameLst>
                                          <p:attrName>ppt_x</p:attrName>
                                        </p:attrNameLst>
                                      </p:cBhvr>
                                      <p:tavLst>
                                        <p:tav tm="0">
                                          <p:val>
                                            <p:strVal val="1+#ppt_w/2"/>
                                          </p:val>
                                        </p:tav>
                                        <p:tav tm="100000">
                                          <p:val>
                                            <p:strVal val="#ppt_x"/>
                                          </p:val>
                                        </p:tav>
                                      </p:tavLst>
                                    </p:anim>
                                    <p:anim calcmode="lin" valueType="num">
                                      <p:cBhvr>
                                        <p:cTn id="41" dur="1500" fill="hold"/>
                                        <p:tgtEl>
                                          <p:spTgt spid="15"/>
                                        </p:tgtEl>
                                        <p:attrNameLst>
                                          <p:attrName>ppt_y</p:attrName>
                                        </p:attrNameLst>
                                      </p:cBhvr>
                                      <p:tavLst>
                                        <p:tav tm="0">
                                          <p:val>
                                            <p:strVal val="#ppt_y"/>
                                          </p:val>
                                        </p:tav>
                                        <p:tav tm="100000">
                                          <p:val>
                                            <p:strVal val="#ppt_y"/>
                                          </p:val>
                                        </p:tav>
                                      </p:tavLst>
                                    </p:anim>
                                  </p:childTnLst>
                                </p:cTn>
                              </p:par>
                            </p:childTnLst>
                          </p:cTn>
                        </p:par>
                        <p:par>
                          <p:cTn id="42" fill="hold">
                            <p:stCondLst>
                              <p:cond delay="7701"/>
                            </p:stCondLst>
                            <p:childTnLst>
                              <p:par>
                                <p:cTn id="43" presetID="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500" fill="hold"/>
                                        <p:tgtEl>
                                          <p:spTgt spid="19"/>
                                        </p:tgtEl>
                                        <p:attrNameLst>
                                          <p:attrName>ppt_x</p:attrName>
                                        </p:attrNameLst>
                                      </p:cBhvr>
                                      <p:tavLst>
                                        <p:tav tm="0">
                                          <p:val>
                                            <p:strVal val="0-#ppt_w/2"/>
                                          </p:val>
                                        </p:tav>
                                        <p:tav tm="100000">
                                          <p:val>
                                            <p:strVal val="#ppt_x"/>
                                          </p:val>
                                        </p:tav>
                                      </p:tavLst>
                                    </p:anim>
                                    <p:anim calcmode="lin" valueType="num">
                                      <p:cBhvr>
                                        <p:cTn id="46" dur="1500" fill="hold"/>
                                        <p:tgtEl>
                                          <p:spTgt spid="1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1500" fill="hold"/>
                                        <p:tgtEl>
                                          <p:spTgt spid="16"/>
                                        </p:tgtEl>
                                        <p:attrNameLst>
                                          <p:attrName>ppt_x</p:attrName>
                                        </p:attrNameLst>
                                      </p:cBhvr>
                                      <p:tavLst>
                                        <p:tav tm="0">
                                          <p:val>
                                            <p:strVal val="1+#ppt_w/2"/>
                                          </p:val>
                                        </p:tav>
                                        <p:tav tm="100000">
                                          <p:val>
                                            <p:strVal val="#ppt_x"/>
                                          </p:val>
                                        </p:tav>
                                      </p:tavLst>
                                    </p:anim>
                                    <p:anim calcmode="lin" valueType="num">
                                      <p:cBhvr>
                                        <p:cTn id="50" dur="1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9201"/>
                            </p:stCondLst>
                            <p:childTnLst>
                              <p:par>
                                <p:cTn id="52" presetID="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500" fill="hold"/>
                                        <p:tgtEl>
                                          <p:spTgt spid="20"/>
                                        </p:tgtEl>
                                        <p:attrNameLst>
                                          <p:attrName>ppt_x</p:attrName>
                                        </p:attrNameLst>
                                      </p:cBhvr>
                                      <p:tavLst>
                                        <p:tav tm="0">
                                          <p:val>
                                            <p:strVal val="0-#ppt_w/2"/>
                                          </p:val>
                                        </p:tav>
                                        <p:tav tm="100000">
                                          <p:val>
                                            <p:strVal val="#ppt_x"/>
                                          </p:val>
                                        </p:tav>
                                      </p:tavLst>
                                    </p:anim>
                                    <p:anim calcmode="lin" valueType="num">
                                      <p:cBhvr>
                                        <p:cTn id="55" dur="1500" fill="hold"/>
                                        <p:tgtEl>
                                          <p:spTgt spid="20"/>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500" fill="hold"/>
                                        <p:tgtEl>
                                          <p:spTgt spid="13"/>
                                        </p:tgtEl>
                                        <p:attrNameLst>
                                          <p:attrName>ppt_x</p:attrName>
                                        </p:attrNameLst>
                                      </p:cBhvr>
                                      <p:tavLst>
                                        <p:tav tm="0">
                                          <p:val>
                                            <p:strVal val="1+#ppt_w/2"/>
                                          </p:val>
                                        </p:tav>
                                        <p:tav tm="100000">
                                          <p:val>
                                            <p:strVal val="#ppt_x"/>
                                          </p:val>
                                        </p:tav>
                                      </p:tavLst>
                                    </p:anim>
                                    <p:anim calcmode="lin" valueType="num">
                                      <p:cBhvr>
                                        <p:cTn id="59" dur="1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animBg="1"/>
      <p:bldP spid="14" grpId="0" animBg="1"/>
      <p:bldP spid="15" grpId="0" animBg="1"/>
      <p:bldP spid="16" grpId="0" animBg="1"/>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smtClean="0">
                <a:solidFill>
                  <a:srgbClr val="C00000"/>
                </a:solidFill>
                <a:latin typeface="微软雅黑" panose="020B0503020204020204" charset="-122"/>
                <a:ea typeface="微软雅黑" panose="020B0503020204020204" charset="-122"/>
                <a:cs typeface="+mn-ea"/>
                <a:sym typeface="+mn-lt"/>
              </a:rPr>
              <a:t>第五章</a:t>
            </a:r>
            <a:endParaRPr lang="zh-CN" altLang="en-US" sz="6000" b="1" dirty="0">
              <a:solidFill>
                <a:srgbClr val="C00000"/>
              </a:solidFill>
              <a:latin typeface="微软雅黑" panose="020B0503020204020204" charset="-122"/>
              <a:ea typeface="微软雅黑" panose="020B0503020204020204" charset="-122"/>
              <a:cs typeface="+mn-ea"/>
              <a:sym typeface="+mn-lt"/>
            </a:endParaRPr>
          </a:p>
        </p:txBody>
      </p:sp>
      <p:sp>
        <p:nvSpPr>
          <p:cNvPr id="4"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党章的条文</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637088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26"/>
          <p:cNvSpPr txBox="1"/>
          <p:nvPr/>
        </p:nvSpPr>
        <p:spPr>
          <a:xfrm>
            <a:off x="1209308" y="3193440"/>
            <a:ext cx="2048061" cy="913327"/>
          </a:xfrm>
          <a:prstGeom prst="rect">
            <a:avLst/>
          </a:prstGeom>
          <a:noFill/>
        </p:spPr>
        <p:txBody>
          <a:bodyPr vert="horz" wrap="none" rtlCol="0">
            <a:spAutoFit/>
          </a:bodyPr>
          <a:lstStyle/>
          <a:p>
            <a:pPr algn="l"/>
            <a:r>
              <a:rPr lang="zh-CN" altLang="en-US" sz="5335" b="1" spc="756" dirty="0" smtClean="0">
                <a:solidFill>
                  <a:srgbClr val="C00000"/>
                </a:solidFill>
                <a:latin typeface="微软雅黑" panose="020B0503020204020204" charset="-122"/>
                <a:ea typeface="微软雅黑" panose="020B0503020204020204" charset="-122"/>
                <a:cs typeface="+mn-ea"/>
                <a:sym typeface="+mn-lt"/>
              </a:rPr>
              <a:t>前 言</a:t>
            </a:r>
            <a:endParaRPr lang="zh-CN" altLang="en-US" sz="5335" b="1" spc="756" dirty="0">
              <a:solidFill>
                <a:srgbClr val="C00000"/>
              </a:solidFill>
              <a:latin typeface="微软雅黑" panose="020B0503020204020204" charset="-122"/>
              <a:ea typeface="微软雅黑" panose="020B0503020204020204" charset="-122"/>
              <a:cs typeface="+mn-ea"/>
              <a:sym typeface="+mn-lt"/>
            </a:endParaRPr>
          </a:p>
        </p:txBody>
      </p:sp>
      <p:sp>
        <p:nvSpPr>
          <p:cNvPr id="37" name="Freeform 29"/>
          <p:cNvSpPr/>
          <p:nvPr/>
        </p:nvSpPr>
        <p:spPr bwMode="auto">
          <a:xfrm>
            <a:off x="1209308" y="788430"/>
            <a:ext cx="2245998" cy="200701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srgbClr val="C00000"/>
              </a:solidFill>
              <a:cs typeface="+mn-ea"/>
              <a:sym typeface="+mn-lt"/>
            </a:endParaRPr>
          </a:p>
        </p:txBody>
      </p:sp>
      <p:sp>
        <p:nvSpPr>
          <p:cNvPr id="40" name="文本框 39"/>
          <p:cNvSpPr txBox="1"/>
          <p:nvPr/>
        </p:nvSpPr>
        <p:spPr>
          <a:xfrm>
            <a:off x="3630118" y="1342352"/>
            <a:ext cx="6401388" cy="3323987"/>
          </a:xfrm>
          <a:prstGeom prst="rect">
            <a:avLst/>
          </a:prstGeom>
          <a:noFill/>
        </p:spPr>
        <p:txBody>
          <a:bodyPr wrap="square" rtlCol="0">
            <a:spAutoFit/>
          </a:bodyPr>
          <a:lstStyle>
            <a:defPPr>
              <a:defRPr lang="zh-CN"/>
            </a:defPPr>
            <a:lvl1pPr algn="ctr">
              <a:defRPr sz="3200" spc="300">
                <a:gradFill>
                  <a:gsLst>
                    <a:gs pos="0">
                      <a:srgbClr val="FDF2BB"/>
                    </a:gs>
                    <a:gs pos="41000">
                      <a:srgbClr val="FDF28B"/>
                    </a:gs>
                    <a:gs pos="100000">
                      <a:srgbClr val="DEB846"/>
                    </a:gs>
                  </a:gsLst>
                  <a:lin ang="2700000" scaled="0"/>
                </a:gradFill>
                <a:effectLst>
                  <a:outerShdw blurRad="76200" dist="63500" dir="5400000" algn="t" rotWithShape="0">
                    <a:schemeClr val="accent1">
                      <a:lumMod val="50000"/>
                      <a:alpha val="90000"/>
                    </a:schemeClr>
                  </a:outerShdw>
                </a:effectLst>
                <a:latin typeface="方正兰亭粗黑_GBK" panose="02000000000000000000" pitchFamily="2" charset="-122"/>
                <a:ea typeface="方正兰亭粗黑_GBK" panose="02000000000000000000" pitchFamily="2" charset="-122"/>
              </a:defRPr>
            </a:lvl1pPr>
          </a:lstStyle>
          <a:p>
            <a:pPr algn="l">
              <a:lnSpc>
                <a:spcPct val="150000"/>
              </a:lnSpc>
            </a:pPr>
            <a:r>
              <a:rPr lang="zh-CN" altLang="en-US" sz="2800" spc="0" dirty="0">
                <a:solidFill>
                  <a:srgbClr val="C00000"/>
                </a:solidFill>
                <a:effectLst/>
                <a:latin typeface="Microsoft YaHei" charset="-122"/>
                <a:ea typeface="Microsoft YaHei" charset="-122"/>
                <a:cs typeface="Microsoft YaHei" charset="-122"/>
                <a:sym typeface="+mn-lt"/>
              </a:rPr>
              <a:t>认真学习党章、严格遵守党章，是加强党的建设的一项基础性经常性工作，也是全党同志的应尽义务和庄严责任，对强化全党党章意识，增强党的创造力、凝聚力、战斗力具有极为重要的作用。</a:t>
            </a:r>
          </a:p>
        </p:txBody>
      </p:sp>
    </p:spTree>
    <p:extLst>
      <p:ext uri="{BB962C8B-B14F-4D97-AF65-F5344CB8AC3E}">
        <p14:creationId xmlns:p14="http://schemas.microsoft.com/office/powerpoint/2010/main" val="9370141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14" presetClass="entr" presetSubtype="10" fill="hold" grpId="0" nodeType="after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Effect transition="in" filter="randombar(horizontal)">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p:nvPr/>
        </p:nvGrpSpPr>
        <p:grpSpPr>
          <a:xfrm>
            <a:off x="4377601" y="1523905"/>
            <a:ext cx="3436797" cy="584775"/>
            <a:chOff x="4457913" y="1733247"/>
            <a:chExt cx="3436797" cy="584775"/>
          </a:xfrm>
          <a:solidFill>
            <a:srgbClr val="C00000"/>
          </a:solidFill>
        </p:grpSpPr>
        <p:sp>
          <p:nvSpPr>
            <p:cNvPr id="3" name="矩形: 圆角 4">
              <a:extLst>
                <a:ext uri="{FF2B5EF4-FFF2-40B4-BE49-F238E27FC236}">
                  <a16:creationId xmlns:a16="http://schemas.microsoft.com/office/drawing/2014/main" xmlns="" id="{030097FD-D71E-49F0-9F98-02756A65EA5C}"/>
                </a:ext>
              </a:extLst>
            </p:cNvPr>
            <p:cNvSpPr/>
            <p:nvPr/>
          </p:nvSpPr>
          <p:spPr>
            <a:xfrm>
              <a:off x="4457913" y="1733247"/>
              <a:ext cx="3436797" cy="584775"/>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4" name="矩形 3">
              <a:extLst>
                <a:ext uri="{FF2B5EF4-FFF2-40B4-BE49-F238E27FC236}">
                  <a16:creationId xmlns:a16="http://schemas.microsoft.com/office/drawing/2014/main" xmlns="" id="{76A68FFB-733B-4E93-9156-EB2A7CC78D8C}"/>
                </a:ext>
              </a:extLst>
            </p:cNvPr>
            <p:cNvSpPr/>
            <p:nvPr/>
          </p:nvSpPr>
          <p:spPr>
            <a:xfrm>
              <a:off x="5318041" y="1764024"/>
              <a:ext cx="1716541" cy="523220"/>
            </a:xfrm>
            <a:prstGeom prst="rect">
              <a:avLst/>
            </a:prstGeom>
            <a:noFill/>
          </p:spPr>
          <p:txBody>
            <a:bodyPr wrap="square">
              <a:spAutoFit/>
            </a:bodyPr>
            <a:lstStyle/>
            <a:p>
              <a:pPr algn="ctr"/>
              <a:r>
                <a:rPr lang="zh-CN" altLang="en-US" sz="2800" b="1" spc="600" dirty="0" smtClean="0">
                  <a:solidFill>
                    <a:schemeClr val="bg1"/>
                  </a:solidFill>
                  <a:latin typeface="inherit"/>
                  <a:ea typeface="微软雅黑" panose="020B0503020204020204" pitchFamily="34" charset="-122"/>
                </a:rPr>
                <a:t>章 程</a:t>
              </a:r>
              <a:endParaRPr lang="zh-CN" altLang="en-US" sz="2800" b="1" spc="600" dirty="0">
                <a:solidFill>
                  <a:schemeClr val="bg1"/>
                </a:solidFill>
                <a:latin typeface="inherit"/>
                <a:ea typeface="微软雅黑" panose="020B0503020204020204" pitchFamily="34" charset="-122"/>
              </a:endParaRPr>
            </a:p>
          </p:txBody>
        </p:sp>
      </p:grpSp>
      <p:grpSp>
        <p:nvGrpSpPr>
          <p:cNvPr id="5" name="组合 20"/>
          <p:cNvGrpSpPr/>
          <p:nvPr/>
        </p:nvGrpSpPr>
        <p:grpSpPr>
          <a:xfrm>
            <a:off x="334963" y="2657226"/>
            <a:ext cx="2085562" cy="762941"/>
            <a:chOff x="334963" y="2370671"/>
            <a:chExt cx="2085562" cy="762941"/>
          </a:xfrm>
          <a:solidFill>
            <a:srgbClr val="C00000"/>
          </a:solidFill>
        </p:grpSpPr>
        <p:sp>
          <p:nvSpPr>
            <p:cNvPr id="6" name="矩形: 圆角 4">
              <a:extLst>
                <a:ext uri="{FF2B5EF4-FFF2-40B4-BE49-F238E27FC236}">
                  <a16:creationId xmlns:a16="http://schemas.microsoft.com/office/drawing/2014/main" xmlns="" id="{030097FD-D71E-49F0-9F98-02756A65EA5C}"/>
                </a:ext>
              </a:extLst>
            </p:cNvPr>
            <p:cNvSpPr/>
            <p:nvPr/>
          </p:nvSpPr>
          <p:spPr>
            <a:xfrm>
              <a:off x="334963" y="2370671"/>
              <a:ext cx="2085562" cy="762941"/>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7" name="矩形 6">
              <a:extLst>
                <a:ext uri="{FF2B5EF4-FFF2-40B4-BE49-F238E27FC236}">
                  <a16:creationId xmlns:a16="http://schemas.microsoft.com/office/drawing/2014/main" xmlns="" id="{76A68FFB-733B-4E93-9156-EB2A7CC78D8C}"/>
                </a:ext>
              </a:extLst>
            </p:cNvPr>
            <p:cNvSpPr/>
            <p:nvPr/>
          </p:nvSpPr>
          <p:spPr>
            <a:xfrm>
              <a:off x="451440" y="2567475"/>
              <a:ext cx="1852608" cy="369332"/>
            </a:xfrm>
            <a:prstGeom prst="rect">
              <a:avLst/>
            </a:prstGeom>
            <a:noFill/>
          </p:spPr>
          <p:txBody>
            <a:bodyPr wrap="square">
              <a:spAutoFit/>
            </a:bodyPr>
            <a:lstStyle/>
            <a:p>
              <a:pPr algn="ctr"/>
              <a:r>
                <a:rPr lang="zh-CN" altLang="en-US" b="1" dirty="0">
                  <a:solidFill>
                    <a:schemeClr val="bg1"/>
                  </a:solidFill>
                  <a:latin typeface="inherit"/>
                  <a:ea typeface="微软雅黑" panose="020B0503020204020204" pitchFamily="34" charset="-122"/>
                </a:rPr>
                <a:t>党员和党的干部</a:t>
              </a:r>
            </a:p>
          </p:txBody>
        </p:sp>
      </p:grpSp>
      <p:grpSp>
        <p:nvGrpSpPr>
          <p:cNvPr id="8" name="组合 19"/>
          <p:cNvGrpSpPr/>
          <p:nvPr/>
        </p:nvGrpSpPr>
        <p:grpSpPr>
          <a:xfrm>
            <a:off x="2606945" y="2657226"/>
            <a:ext cx="1852608" cy="762941"/>
            <a:chOff x="2496299" y="2370671"/>
            <a:chExt cx="1852608" cy="762941"/>
          </a:xfrm>
          <a:solidFill>
            <a:srgbClr val="C00000"/>
          </a:solidFill>
        </p:grpSpPr>
        <p:sp>
          <p:nvSpPr>
            <p:cNvPr id="9" name="矩形: 圆角 4">
              <a:extLst>
                <a:ext uri="{FF2B5EF4-FFF2-40B4-BE49-F238E27FC236}">
                  <a16:creationId xmlns:a16="http://schemas.microsoft.com/office/drawing/2014/main" xmlns="" id="{030097FD-D71E-49F0-9F98-02756A65EA5C}"/>
                </a:ext>
              </a:extLst>
            </p:cNvPr>
            <p:cNvSpPr/>
            <p:nvPr/>
          </p:nvSpPr>
          <p:spPr>
            <a:xfrm>
              <a:off x="2513750" y="2370671"/>
              <a:ext cx="1791618" cy="762941"/>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0" name="矩形 9">
              <a:extLst>
                <a:ext uri="{FF2B5EF4-FFF2-40B4-BE49-F238E27FC236}">
                  <a16:creationId xmlns:a16="http://schemas.microsoft.com/office/drawing/2014/main" xmlns="" id="{76A68FFB-733B-4E93-9156-EB2A7CC78D8C}"/>
                </a:ext>
              </a:extLst>
            </p:cNvPr>
            <p:cNvSpPr/>
            <p:nvPr/>
          </p:nvSpPr>
          <p:spPr>
            <a:xfrm>
              <a:off x="2496299" y="2567475"/>
              <a:ext cx="1852608" cy="369332"/>
            </a:xfrm>
            <a:prstGeom prst="rect">
              <a:avLst/>
            </a:prstGeom>
            <a:noFill/>
          </p:spPr>
          <p:txBody>
            <a:bodyPr wrap="square">
              <a:spAutoFit/>
            </a:bodyPr>
            <a:lstStyle/>
            <a:p>
              <a:pPr algn="ctr"/>
              <a:r>
                <a:rPr lang="zh-CN" altLang="en-US" b="1" dirty="0">
                  <a:solidFill>
                    <a:schemeClr val="bg1"/>
                  </a:solidFill>
                  <a:latin typeface="inherit"/>
                  <a:ea typeface="微软雅黑" panose="020B0503020204020204" pitchFamily="34" charset="-122"/>
                </a:rPr>
                <a:t>党的组织制度</a:t>
              </a:r>
            </a:p>
          </p:txBody>
        </p:sp>
      </p:grpSp>
      <p:grpSp>
        <p:nvGrpSpPr>
          <p:cNvPr id="11" name="组合 16"/>
          <p:cNvGrpSpPr/>
          <p:nvPr/>
        </p:nvGrpSpPr>
        <p:grpSpPr>
          <a:xfrm>
            <a:off x="4645973" y="2657226"/>
            <a:ext cx="3057832" cy="762941"/>
            <a:chOff x="4622614" y="2370671"/>
            <a:chExt cx="3057832" cy="762941"/>
          </a:xfrm>
          <a:solidFill>
            <a:srgbClr val="C00000"/>
          </a:solidFill>
        </p:grpSpPr>
        <p:sp>
          <p:nvSpPr>
            <p:cNvPr id="12" name="矩形: 圆角 4">
              <a:extLst>
                <a:ext uri="{FF2B5EF4-FFF2-40B4-BE49-F238E27FC236}">
                  <a16:creationId xmlns:a16="http://schemas.microsoft.com/office/drawing/2014/main" xmlns="" id="{030097FD-D71E-49F0-9F98-02756A65EA5C}"/>
                </a:ext>
              </a:extLst>
            </p:cNvPr>
            <p:cNvSpPr/>
            <p:nvPr/>
          </p:nvSpPr>
          <p:spPr>
            <a:xfrm>
              <a:off x="4622614" y="2370671"/>
              <a:ext cx="3057832" cy="762941"/>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3" name="矩形 12">
              <a:extLst>
                <a:ext uri="{FF2B5EF4-FFF2-40B4-BE49-F238E27FC236}">
                  <a16:creationId xmlns:a16="http://schemas.microsoft.com/office/drawing/2014/main" xmlns="" id="{76A68FFB-733B-4E93-9156-EB2A7CC78D8C}"/>
                </a:ext>
              </a:extLst>
            </p:cNvPr>
            <p:cNvSpPr/>
            <p:nvPr/>
          </p:nvSpPr>
          <p:spPr>
            <a:xfrm>
              <a:off x="5225226" y="2567475"/>
              <a:ext cx="1852608" cy="369332"/>
            </a:xfrm>
            <a:prstGeom prst="rect">
              <a:avLst/>
            </a:prstGeom>
            <a:grpFill/>
          </p:spPr>
          <p:txBody>
            <a:bodyPr wrap="square">
              <a:spAutoFit/>
            </a:bodyPr>
            <a:lstStyle/>
            <a:p>
              <a:pPr algn="ctr"/>
              <a:r>
                <a:rPr lang="zh-CN" altLang="en-US" b="1" dirty="0">
                  <a:solidFill>
                    <a:schemeClr val="bg1"/>
                  </a:solidFill>
                  <a:latin typeface="inherit"/>
                  <a:ea typeface="微软雅黑" panose="020B0503020204020204" pitchFamily="34" charset="-122"/>
                </a:rPr>
                <a:t>党的组织体系</a:t>
              </a:r>
            </a:p>
          </p:txBody>
        </p:sp>
      </p:grpSp>
      <p:grpSp>
        <p:nvGrpSpPr>
          <p:cNvPr id="14" name="组合 17"/>
          <p:cNvGrpSpPr/>
          <p:nvPr/>
        </p:nvGrpSpPr>
        <p:grpSpPr>
          <a:xfrm>
            <a:off x="7890225" y="2657226"/>
            <a:ext cx="2085562" cy="775616"/>
            <a:chOff x="7595224" y="2370671"/>
            <a:chExt cx="2085562" cy="775616"/>
          </a:xfrm>
          <a:solidFill>
            <a:srgbClr val="C00000"/>
          </a:solidFill>
        </p:grpSpPr>
        <p:sp>
          <p:nvSpPr>
            <p:cNvPr id="15" name="矩形: 圆角 4">
              <a:extLst>
                <a:ext uri="{FF2B5EF4-FFF2-40B4-BE49-F238E27FC236}">
                  <a16:creationId xmlns:a16="http://schemas.microsoft.com/office/drawing/2014/main" xmlns="" id="{030097FD-D71E-49F0-9F98-02756A65EA5C}"/>
                </a:ext>
              </a:extLst>
            </p:cNvPr>
            <p:cNvSpPr/>
            <p:nvPr/>
          </p:nvSpPr>
          <p:spPr>
            <a:xfrm>
              <a:off x="7595224" y="2370671"/>
              <a:ext cx="2085562" cy="762941"/>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6" name="矩形 15">
              <a:extLst>
                <a:ext uri="{FF2B5EF4-FFF2-40B4-BE49-F238E27FC236}">
                  <a16:creationId xmlns:a16="http://schemas.microsoft.com/office/drawing/2014/main" xmlns="" id="{76A68FFB-733B-4E93-9156-EB2A7CC78D8C}"/>
                </a:ext>
              </a:extLst>
            </p:cNvPr>
            <p:cNvSpPr/>
            <p:nvPr/>
          </p:nvSpPr>
          <p:spPr>
            <a:xfrm>
              <a:off x="7711701" y="2389157"/>
              <a:ext cx="1852608" cy="757130"/>
            </a:xfrm>
            <a:prstGeom prst="rect">
              <a:avLst/>
            </a:prstGeom>
            <a:noFill/>
          </p:spPr>
          <p:txBody>
            <a:bodyPr wrap="square">
              <a:spAutoFit/>
            </a:bodyPr>
            <a:lstStyle/>
            <a:p>
              <a:pPr algn="ctr">
                <a:lnSpc>
                  <a:spcPct val="120000"/>
                </a:lnSpc>
              </a:pPr>
              <a:r>
                <a:rPr lang="zh-CN" altLang="en-US" b="1" dirty="0">
                  <a:solidFill>
                    <a:schemeClr val="bg1"/>
                  </a:solidFill>
                  <a:latin typeface="inherit"/>
                  <a:ea typeface="微软雅黑" panose="020B0503020204020204" pitchFamily="34" charset="-122"/>
                </a:rPr>
                <a:t>党的纪律和纪律检查机关</a:t>
              </a:r>
            </a:p>
          </p:txBody>
        </p:sp>
      </p:grpSp>
      <p:grpSp>
        <p:nvGrpSpPr>
          <p:cNvPr id="17" name="组合 18"/>
          <p:cNvGrpSpPr/>
          <p:nvPr/>
        </p:nvGrpSpPr>
        <p:grpSpPr>
          <a:xfrm>
            <a:off x="10162208" y="2657226"/>
            <a:ext cx="1694830" cy="762941"/>
            <a:chOff x="9761310" y="2370671"/>
            <a:chExt cx="1694830" cy="762941"/>
          </a:xfrm>
          <a:solidFill>
            <a:srgbClr val="C00000"/>
          </a:solidFill>
        </p:grpSpPr>
        <p:sp>
          <p:nvSpPr>
            <p:cNvPr id="18" name="矩形: 圆角 4">
              <a:extLst>
                <a:ext uri="{FF2B5EF4-FFF2-40B4-BE49-F238E27FC236}">
                  <a16:creationId xmlns:a16="http://schemas.microsoft.com/office/drawing/2014/main" xmlns="" id="{030097FD-D71E-49F0-9F98-02756A65EA5C}"/>
                </a:ext>
              </a:extLst>
            </p:cNvPr>
            <p:cNvSpPr/>
            <p:nvPr/>
          </p:nvSpPr>
          <p:spPr>
            <a:xfrm>
              <a:off x="9761310" y="2370671"/>
              <a:ext cx="1694830" cy="762941"/>
            </a:xfrm>
            <a:prstGeom prst="roundRect">
              <a:avLst>
                <a:gd name="adj" fmla="val 194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9" name="矩形 18">
              <a:extLst>
                <a:ext uri="{FF2B5EF4-FFF2-40B4-BE49-F238E27FC236}">
                  <a16:creationId xmlns:a16="http://schemas.microsoft.com/office/drawing/2014/main" xmlns="" id="{76A68FFB-733B-4E93-9156-EB2A7CC78D8C}"/>
                </a:ext>
              </a:extLst>
            </p:cNvPr>
            <p:cNvSpPr/>
            <p:nvPr/>
          </p:nvSpPr>
          <p:spPr>
            <a:xfrm>
              <a:off x="9959411" y="2567475"/>
              <a:ext cx="1298629" cy="369332"/>
            </a:xfrm>
            <a:prstGeom prst="rect">
              <a:avLst/>
            </a:prstGeom>
            <a:grpFill/>
          </p:spPr>
          <p:txBody>
            <a:bodyPr wrap="square">
              <a:spAutoFit/>
            </a:bodyPr>
            <a:lstStyle/>
            <a:p>
              <a:pPr algn="ctr"/>
              <a:r>
                <a:rPr lang="zh-CN" altLang="en-US" b="1" dirty="0">
                  <a:solidFill>
                    <a:schemeClr val="bg1"/>
                  </a:solidFill>
                  <a:latin typeface="inherit"/>
                  <a:ea typeface="微软雅黑" panose="020B0503020204020204" pitchFamily="34" charset="-122"/>
                </a:rPr>
                <a:t>其他</a:t>
              </a:r>
            </a:p>
          </p:txBody>
        </p:sp>
      </p:grpSp>
      <p:grpSp>
        <p:nvGrpSpPr>
          <p:cNvPr id="20" name="组合 1"/>
          <p:cNvGrpSpPr/>
          <p:nvPr/>
        </p:nvGrpSpPr>
        <p:grpSpPr>
          <a:xfrm>
            <a:off x="1377744" y="2077902"/>
            <a:ext cx="9632857" cy="576000"/>
            <a:chOff x="1377744" y="1725259"/>
            <a:chExt cx="9632857" cy="576000"/>
          </a:xfrm>
          <a:solidFill>
            <a:srgbClr val="C00000"/>
          </a:solidFill>
        </p:grpSpPr>
        <p:sp>
          <p:nvSpPr>
            <p:cNvPr id="21" name="任意多边形: 形状 104">
              <a:extLst>
                <a:ext uri="{FF2B5EF4-FFF2-40B4-BE49-F238E27FC236}">
                  <a16:creationId xmlns:a16="http://schemas.microsoft.com/office/drawing/2014/main" xmlns="" id="{4B4E7D0A-80AE-4A6A-872F-97BE4C33C851}"/>
                </a:ext>
              </a:extLst>
            </p:cNvPr>
            <p:cNvSpPr/>
            <p:nvPr/>
          </p:nvSpPr>
          <p:spPr>
            <a:xfrm>
              <a:off x="6095999" y="1725259"/>
              <a:ext cx="0" cy="576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任意多边形: 形状 103">
              <a:extLst>
                <a:ext uri="{FF2B5EF4-FFF2-40B4-BE49-F238E27FC236}">
                  <a16:creationId xmlns:a16="http://schemas.microsoft.com/office/drawing/2014/main" xmlns="" id="{C9912C94-7490-4A55-BA65-6BA08141F997}"/>
                </a:ext>
              </a:extLst>
            </p:cNvPr>
            <p:cNvSpPr/>
            <p:nvPr/>
          </p:nvSpPr>
          <p:spPr>
            <a:xfrm>
              <a:off x="1398601" y="2013259"/>
              <a:ext cx="961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任意多边形: 形状 93">
              <a:extLst>
                <a:ext uri="{FF2B5EF4-FFF2-40B4-BE49-F238E27FC236}">
                  <a16:creationId xmlns:a16="http://schemas.microsoft.com/office/drawing/2014/main" xmlns="" id="{738F0A6E-5298-4C69-9CD6-953E69B5CDF3}"/>
                </a:ext>
              </a:extLst>
            </p:cNvPr>
            <p:cNvSpPr/>
            <p:nvPr/>
          </p:nvSpPr>
          <p:spPr>
            <a:xfrm>
              <a:off x="11009623"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任意多边形: 形状 93">
              <a:extLst>
                <a:ext uri="{FF2B5EF4-FFF2-40B4-BE49-F238E27FC236}">
                  <a16:creationId xmlns:a16="http://schemas.microsoft.com/office/drawing/2014/main" xmlns="" id="{738F0A6E-5298-4C69-9CD6-953E69B5CDF3}"/>
                </a:ext>
              </a:extLst>
            </p:cNvPr>
            <p:cNvSpPr/>
            <p:nvPr/>
          </p:nvSpPr>
          <p:spPr>
            <a:xfrm>
              <a:off x="1377744"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任意多边形: 形状 93">
              <a:extLst>
                <a:ext uri="{FF2B5EF4-FFF2-40B4-BE49-F238E27FC236}">
                  <a16:creationId xmlns:a16="http://schemas.microsoft.com/office/drawing/2014/main" xmlns="" id="{738F0A6E-5298-4C69-9CD6-953E69B5CDF3}"/>
                </a:ext>
              </a:extLst>
            </p:cNvPr>
            <p:cNvSpPr/>
            <p:nvPr/>
          </p:nvSpPr>
          <p:spPr>
            <a:xfrm>
              <a:off x="3533249"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任意多边形: 形状 93">
              <a:extLst>
                <a:ext uri="{FF2B5EF4-FFF2-40B4-BE49-F238E27FC236}">
                  <a16:creationId xmlns:a16="http://schemas.microsoft.com/office/drawing/2014/main" xmlns="" id="{738F0A6E-5298-4C69-9CD6-953E69B5CDF3}"/>
                </a:ext>
              </a:extLst>
            </p:cNvPr>
            <p:cNvSpPr/>
            <p:nvPr/>
          </p:nvSpPr>
          <p:spPr>
            <a:xfrm>
              <a:off x="8933006" y="2008651"/>
              <a:ext cx="0" cy="292608"/>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27" name="组合 24"/>
          <p:cNvGrpSpPr/>
          <p:nvPr/>
        </p:nvGrpSpPr>
        <p:grpSpPr>
          <a:xfrm>
            <a:off x="974002" y="3366195"/>
            <a:ext cx="807485" cy="677600"/>
            <a:chOff x="974002" y="2978040"/>
            <a:chExt cx="807485" cy="677600"/>
          </a:xfrm>
          <a:solidFill>
            <a:srgbClr val="C00000"/>
          </a:solidFill>
        </p:grpSpPr>
        <p:sp>
          <p:nvSpPr>
            <p:cNvPr id="28" name="任意多边形: 形状 104">
              <a:extLst>
                <a:ext uri="{FF2B5EF4-FFF2-40B4-BE49-F238E27FC236}">
                  <a16:creationId xmlns:a16="http://schemas.microsoft.com/office/drawing/2014/main" xmlns="" id="{4B4E7D0A-80AE-4A6A-872F-97BE4C33C851}"/>
                </a:ext>
              </a:extLst>
            </p:cNvPr>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任意多边形: 形状 103">
              <a:extLst>
                <a:ext uri="{FF2B5EF4-FFF2-40B4-BE49-F238E27FC236}">
                  <a16:creationId xmlns:a16="http://schemas.microsoft.com/office/drawing/2014/main" xmlns="" id="{C9912C94-7490-4A55-BA65-6BA08141F997}"/>
                </a:ext>
              </a:extLst>
            </p:cNvPr>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30" name="组合 23"/>
            <p:cNvGrpSpPr/>
            <p:nvPr/>
          </p:nvGrpSpPr>
          <p:grpSpPr>
            <a:xfrm>
              <a:off x="974002" y="3367640"/>
              <a:ext cx="807485" cy="288000"/>
              <a:chOff x="897116" y="3367640"/>
              <a:chExt cx="807485" cy="288000"/>
            </a:xfrm>
            <a:grpFill/>
          </p:grpSpPr>
          <p:sp>
            <p:nvSpPr>
              <p:cNvPr id="31" name="任意多边形: 形状 104">
                <a:extLst>
                  <a:ext uri="{FF2B5EF4-FFF2-40B4-BE49-F238E27FC236}">
                    <a16:creationId xmlns:a16="http://schemas.microsoft.com/office/drawing/2014/main" xmlns="" id="{4B4E7D0A-80AE-4A6A-872F-97BE4C33C851}"/>
                  </a:ext>
                </a:extLst>
              </p:cNvPr>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任意多边形: 形状 104">
                <a:extLst>
                  <a:ext uri="{FF2B5EF4-FFF2-40B4-BE49-F238E27FC236}">
                    <a16:creationId xmlns:a16="http://schemas.microsoft.com/office/drawing/2014/main" xmlns="" id="{4B4E7D0A-80AE-4A6A-872F-97BE4C33C851}"/>
                  </a:ext>
                </a:extLst>
              </p:cNvPr>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33" name="任意多边形: 形状 104">
            <a:extLst>
              <a:ext uri="{FF2B5EF4-FFF2-40B4-BE49-F238E27FC236}">
                <a16:creationId xmlns:a16="http://schemas.microsoft.com/office/drawing/2014/main" xmlns="" id="{4B4E7D0A-80AE-4A6A-872F-97BE4C33C851}"/>
              </a:ext>
            </a:extLst>
          </p:cNvPr>
          <p:cNvSpPr/>
          <p:nvPr/>
        </p:nvSpPr>
        <p:spPr>
          <a:xfrm>
            <a:off x="3533249" y="3366195"/>
            <a:ext cx="0" cy="68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34" name="组合 179"/>
          <p:cNvGrpSpPr/>
          <p:nvPr/>
        </p:nvGrpSpPr>
        <p:grpSpPr>
          <a:xfrm>
            <a:off x="8529264" y="3366195"/>
            <a:ext cx="807485" cy="677600"/>
            <a:chOff x="974002" y="2978040"/>
            <a:chExt cx="807485" cy="677600"/>
          </a:xfrm>
          <a:solidFill>
            <a:srgbClr val="C00000"/>
          </a:solidFill>
        </p:grpSpPr>
        <p:sp>
          <p:nvSpPr>
            <p:cNvPr id="35" name="任意多边形: 形状 104">
              <a:extLst>
                <a:ext uri="{FF2B5EF4-FFF2-40B4-BE49-F238E27FC236}">
                  <a16:creationId xmlns:a16="http://schemas.microsoft.com/office/drawing/2014/main" xmlns="" id="{4B4E7D0A-80AE-4A6A-872F-97BE4C33C851}"/>
                </a:ext>
              </a:extLst>
            </p:cNvPr>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任意多边形: 形状 103">
              <a:extLst>
                <a:ext uri="{FF2B5EF4-FFF2-40B4-BE49-F238E27FC236}">
                  <a16:creationId xmlns:a16="http://schemas.microsoft.com/office/drawing/2014/main" xmlns="" id="{C9912C94-7490-4A55-BA65-6BA08141F997}"/>
                </a:ext>
              </a:extLst>
            </p:cNvPr>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37" name="组合 182"/>
            <p:cNvGrpSpPr/>
            <p:nvPr/>
          </p:nvGrpSpPr>
          <p:grpSpPr>
            <a:xfrm>
              <a:off x="974002" y="3367640"/>
              <a:ext cx="807485" cy="288000"/>
              <a:chOff x="897116" y="3367640"/>
              <a:chExt cx="807485" cy="288000"/>
            </a:xfrm>
            <a:grpFill/>
          </p:grpSpPr>
          <p:sp>
            <p:nvSpPr>
              <p:cNvPr id="38" name="任意多边形: 形状 104">
                <a:extLst>
                  <a:ext uri="{FF2B5EF4-FFF2-40B4-BE49-F238E27FC236}">
                    <a16:creationId xmlns:a16="http://schemas.microsoft.com/office/drawing/2014/main" xmlns="" id="{4B4E7D0A-80AE-4A6A-872F-97BE4C33C851}"/>
                  </a:ext>
                </a:extLst>
              </p:cNvPr>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任意多边形: 形状 104">
                <a:extLst>
                  <a:ext uri="{FF2B5EF4-FFF2-40B4-BE49-F238E27FC236}">
                    <a16:creationId xmlns:a16="http://schemas.microsoft.com/office/drawing/2014/main" xmlns="" id="{4B4E7D0A-80AE-4A6A-872F-97BE4C33C851}"/>
                  </a:ext>
                </a:extLst>
              </p:cNvPr>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185"/>
          <p:cNvGrpSpPr/>
          <p:nvPr/>
        </p:nvGrpSpPr>
        <p:grpSpPr>
          <a:xfrm>
            <a:off x="10605881" y="3366195"/>
            <a:ext cx="807485" cy="677600"/>
            <a:chOff x="974002" y="2978040"/>
            <a:chExt cx="807485" cy="677600"/>
          </a:xfrm>
          <a:solidFill>
            <a:srgbClr val="C00000"/>
          </a:solidFill>
        </p:grpSpPr>
        <p:sp>
          <p:nvSpPr>
            <p:cNvPr id="41" name="任意多边形: 形状 104">
              <a:extLst>
                <a:ext uri="{FF2B5EF4-FFF2-40B4-BE49-F238E27FC236}">
                  <a16:creationId xmlns:a16="http://schemas.microsoft.com/office/drawing/2014/main" xmlns="" id="{4B4E7D0A-80AE-4A6A-872F-97BE4C33C851}"/>
                </a:ext>
              </a:extLst>
            </p:cNvPr>
            <p:cNvSpPr/>
            <p:nvPr/>
          </p:nvSpPr>
          <p:spPr>
            <a:xfrm>
              <a:off x="1377744"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任意多边形: 形状 103">
              <a:extLst>
                <a:ext uri="{FF2B5EF4-FFF2-40B4-BE49-F238E27FC236}">
                  <a16:creationId xmlns:a16="http://schemas.microsoft.com/office/drawing/2014/main" xmlns="" id="{C9912C94-7490-4A55-BA65-6BA08141F997}"/>
                </a:ext>
              </a:extLst>
            </p:cNvPr>
            <p:cNvSpPr/>
            <p:nvPr/>
          </p:nvSpPr>
          <p:spPr>
            <a:xfrm>
              <a:off x="981744" y="3335890"/>
              <a:ext cx="792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188"/>
            <p:cNvGrpSpPr/>
            <p:nvPr/>
          </p:nvGrpSpPr>
          <p:grpSpPr>
            <a:xfrm>
              <a:off x="974002" y="3367640"/>
              <a:ext cx="807485" cy="288000"/>
              <a:chOff x="897116" y="3367640"/>
              <a:chExt cx="807485" cy="288000"/>
            </a:xfrm>
            <a:grpFill/>
          </p:grpSpPr>
          <p:sp>
            <p:nvSpPr>
              <p:cNvPr id="44" name="任意多边形: 形状 104">
                <a:extLst>
                  <a:ext uri="{FF2B5EF4-FFF2-40B4-BE49-F238E27FC236}">
                    <a16:creationId xmlns:a16="http://schemas.microsoft.com/office/drawing/2014/main" xmlns="" id="{4B4E7D0A-80AE-4A6A-872F-97BE4C33C851}"/>
                  </a:ext>
                </a:extLst>
              </p:cNvPr>
              <p:cNvSpPr/>
              <p:nvPr/>
            </p:nvSpPr>
            <p:spPr>
              <a:xfrm>
                <a:off x="1704601"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任意多边形: 形状 104">
                <a:extLst>
                  <a:ext uri="{FF2B5EF4-FFF2-40B4-BE49-F238E27FC236}">
                    <a16:creationId xmlns:a16="http://schemas.microsoft.com/office/drawing/2014/main" xmlns="" id="{4B4E7D0A-80AE-4A6A-872F-97BE4C33C851}"/>
                  </a:ext>
                </a:extLst>
              </p:cNvPr>
              <p:cNvSpPr/>
              <p:nvPr/>
            </p:nvSpPr>
            <p:spPr>
              <a:xfrm>
                <a:off x="897116"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6" name="组合 28"/>
          <p:cNvGrpSpPr/>
          <p:nvPr/>
        </p:nvGrpSpPr>
        <p:grpSpPr>
          <a:xfrm>
            <a:off x="4975549" y="3366195"/>
            <a:ext cx="2398679" cy="677600"/>
            <a:chOff x="4975549" y="2978040"/>
            <a:chExt cx="2398679" cy="677600"/>
          </a:xfrm>
          <a:solidFill>
            <a:srgbClr val="C00000"/>
          </a:solidFill>
        </p:grpSpPr>
        <p:sp>
          <p:nvSpPr>
            <p:cNvPr id="47" name="任意多边形: 形状 104">
              <a:extLst>
                <a:ext uri="{FF2B5EF4-FFF2-40B4-BE49-F238E27FC236}">
                  <a16:creationId xmlns:a16="http://schemas.microsoft.com/office/drawing/2014/main" xmlns="" id="{4B4E7D0A-80AE-4A6A-872F-97BE4C33C851}"/>
                </a:ext>
              </a:extLst>
            </p:cNvPr>
            <p:cNvSpPr/>
            <p:nvPr/>
          </p:nvSpPr>
          <p:spPr>
            <a:xfrm>
              <a:off x="6174889" y="2978040"/>
              <a:ext cx="0" cy="324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任意多边形: 形状 103">
              <a:extLst>
                <a:ext uri="{FF2B5EF4-FFF2-40B4-BE49-F238E27FC236}">
                  <a16:creationId xmlns:a16="http://schemas.microsoft.com/office/drawing/2014/main" xmlns="" id="{C9912C94-7490-4A55-BA65-6BA08141F997}"/>
                </a:ext>
              </a:extLst>
            </p:cNvPr>
            <p:cNvSpPr/>
            <p:nvPr/>
          </p:nvSpPr>
          <p:spPr>
            <a:xfrm>
              <a:off x="4975549" y="3335890"/>
              <a:ext cx="2376000" cy="0"/>
            </a:xfrm>
            <a:custGeom>
              <a:avLst/>
              <a:gdLst>
                <a:gd name="connsiteX0" fmla="*/ 0 w 7589520"/>
                <a:gd name="connsiteY0" fmla="*/ 0 h 0"/>
                <a:gd name="connsiteX1" fmla="*/ 7589520 w 7589520"/>
                <a:gd name="connsiteY1" fmla="*/ 0 h 0"/>
              </a:gdLst>
              <a:ahLst/>
              <a:cxnLst>
                <a:cxn ang="0">
                  <a:pos x="connsiteX0" y="connsiteY0"/>
                </a:cxn>
                <a:cxn ang="0">
                  <a:pos x="connsiteX1" y="connsiteY1"/>
                </a:cxn>
              </a:cxnLst>
              <a:rect l="l" t="t" r="r" b="b"/>
              <a:pathLst>
                <a:path w="7589520">
                  <a:moveTo>
                    <a:pt x="0" y="0"/>
                  </a:moveTo>
                  <a:lnTo>
                    <a:pt x="758952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任意多边形: 形状 104">
              <a:extLst>
                <a:ext uri="{FF2B5EF4-FFF2-40B4-BE49-F238E27FC236}">
                  <a16:creationId xmlns:a16="http://schemas.microsoft.com/office/drawing/2014/main" xmlns="" id="{4B4E7D0A-80AE-4A6A-872F-97BE4C33C851}"/>
                </a:ext>
              </a:extLst>
            </p:cNvPr>
            <p:cNvSpPr/>
            <p:nvPr/>
          </p:nvSpPr>
          <p:spPr>
            <a:xfrm>
              <a:off x="657466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任意多边形: 形状 104">
              <a:extLst>
                <a:ext uri="{FF2B5EF4-FFF2-40B4-BE49-F238E27FC236}">
                  <a16:creationId xmlns:a16="http://schemas.microsoft.com/office/drawing/2014/main" xmlns="" id="{4B4E7D0A-80AE-4A6A-872F-97BE4C33C851}"/>
                </a:ext>
              </a:extLst>
            </p:cNvPr>
            <p:cNvSpPr/>
            <p:nvPr/>
          </p:nvSpPr>
          <p:spPr>
            <a:xfrm>
              <a:off x="577510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任意多边形: 形状 104">
              <a:extLst>
                <a:ext uri="{FF2B5EF4-FFF2-40B4-BE49-F238E27FC236}">
                  <a16:creationId xmlns:a16="http://schemas.microsoft.com/office/drawing/2014/main" xmlns="" id="{4B4E7D0A-80AE-4A6A-872F-97BE4C33C851}"/>
                </a:ext>
              </a:extLst>
            </p:cNvPr>
            <p:cNvSpPr/>
            <p:nvPr/>
          </p:nvSpPr>
          <p:spPr>
            <a:xfrm>
              <a:off x="7374228"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2" name="任意多边形: 形状 104">
              <a:extLst>
                <a:ext uri="{FF2B5EF4-FFF2-40B4-BE49-F238E27FC236}">
                  <a16:creationId xmlns:a16="http://schemas.microsoft.com/office/drawing/2014/main" xmlns="" id="{4B4E7D0A-80AE-4A6A-872F-97BE4C33C851}"/>
                </a:ext>
              </a:extLst>
            </p:cNvPr>
            <p:cNvSpPr/>
            <p:nvPr/>
          </p:nvSpPr>
          <p:spPr>
            <a:xfrm>
              <a:off x="4975549" y="3367640"/>
              <a:ext cx="0" cy="288000"/>
            </a:xfrm>
            <a:custGeom>
              <a:avLst/>
              <a:gdLst>
                <a:gd name="connsiteX0" fmla="*/ 0 w 0"/>
                <a:gd name="connsiteY0" fmla="*/ 292608 h 292608"/>
                <a:gd name="connsiteX1" fmla="*/ 0 w 0"/>
                <a:gd name="connsiteY1" fmla="*/ 0 h 292608"/>
              </a:gdLst>
              <a:ahLst/>
              <a:cxnLst>
                <a:cxn ang="0">
                  <a:pos x="connsiteX0" y="connsiteY0"/>
                </a:cxn>
                <a:cxn ang="0">
                  <a:pos x="connsiteX1" y="connsiteY1"/>
                </a:cxn>
              </a:cxnLst>
              <a:rect l="l" t="t" r="r" b="b"/>
              <a:pathLst>
                <a:path h="292608">
                  <a:moveTo>
                    <a:pt x="0" y="292608"/>
                  </a:moveTo>
                  <a:lnTo>
                    <a:pt x="0" y="0"/>
                  </a:lnTo>
                </a:path>
              </a:pathLst>
            </a:custGeom>
            <a:grp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53" name="组合 15"/>
          <p:cNvGrpSpPr/>
          <p:nvPr/>
        </p:nvGrpSpPr>
        <p:grpSpPr>
          <a:xfrm>
            <a:off x="3227249" y="3919970"/>
            <a:ext cx="612000" cy="2069012"/>
            <a:chOff x="2771752" y="3655640"/>
            <a:chExt cx="612000" cy="2069012"/>
          </a:xfrm>
          <a:solidFill>
            <a:srgbClr val="C00000"/>
          </a:solidFill>
        </p:grpSpPr>
        <p:sp>
          <p:nvSpPr>
            <p:cNvPr id="54" name="矩形: 圆角 8">
              <a:extLst>
                <a:ext uri="{FF2B5EF4-FFF2-40B4-BE49-F238E27FC236}">
                  <a16:creationId xmlns:a16="http://schemas.microsoft.com/office/drawing/2014/main" xmlns="" id="{6BFD2CE2-F4E9-4588-BDB3-A94184613FE9}"/>
                </a:ext>
              </a:extLst>
            </p:cNvPr>
            <p:cNvSpPr/>
            <p:nvPr/>
          </p:nvSpPr>
          <p:spPr>
            <a:xfrm>
              <a:off x="2771752" y="36556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55" name="矩形 54">
              <a:extLst>
                <a:ext uri="{FF2B5EF4-FFF2-40B4-BE49-F238E27FC236}">
                  <a16:creationId xmlns:a16="http://schemas.microsoft.com/office/drawing/2014/main" xmlns="" id="{96198357-EF92-4C08-A423-D2291542F11E}"/>
                </a:ext>
              </a:extLst>
            </p:cNvPr>
            <p:cNvSpPr/>
            <p:nvPr/>
          </p:nvSpPr>
          <p:spPr>
            <a:xfrm>
              <a:off x="2853861" y="3812983"/>
              <a:ext cx="447783" cy="1754326"/>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党的组织制度</a:t>
              </a:r>
            </a:p>
          </p:txBody>
        </p:sp>
      </p:grpSp>
      <p:grpSp>
        <p:nvGrpSpPr>
          <p:cNvPr id="56" name="组合 22"/>
          <p:cNvGrpSpPr/>
          <p:nvPr/>
        </p:nvGrpSpPr>
        <p:grpSpPr>
          <a:xfrm>
            <a:off x="668002" y="3919970"/>
            <a:ext cx="1419485" cy="2069012"/>
            <a:chOff x="591116" y="3655640"/>
            <a:chExt cx="1419485" cy="2069012"/>
          </a:xfrm>
          <a:solidFill>
            <a:srgbClr val="C00000"/>
          </a:solidFill>
        </p:grpSpPr>
        <p:grpSp>
          <p:nvGrpSpPr>
            <p:cNvPr id="57" name="组合 80">
              <a:extLst>
                <a:ext uri="{FF2B5EF4-FFF2-40B4-BE49-F238E27FC236}">
                  <a16:creationId xmlns:a16="http://schemas.microsoft.com/office/drawing/2014/main" xmlns="" id="{F4751880-CAD5-4CCB-BFEA-E6C1ADCB67FC}"/>
                </a:ext>
              </a:extLst>
            </p:cNvPr>
            <p:cNvGrpSpPr/>
            <p:nvPr/>
          </p:nvGrpSpPr>
          <p:grpSpPr>
            <a:xfrm>
              <a:off x="591116" y="3655640"/>
              <a:ext cx="612000" cy="2069012"/>
              <a:chOff x="3592990" y="3490540"/>
              <a:chExt cx="612000" cy="2069012"/>
            </a:xfrm>
            <a:grpFill/>
          </p:grpSpPr>
          <p:sp>
            <p:nvSpPr>
              <p:cNvPr id="61" name="矩形: 圆角 7">
                <a:extLst>
                  <a:ext uri="{FF2B5EF4-FFF2-40B4-BE49-F238E27FC236}">
                    <a16:creationId xmlns:a16="http://schemas.microsoft.com/office/drawing/2014/main" xmlns="" id="{18E9145E-9AFE-48F7-9EB4-09E66FAD20DA}"/>
                  </a:ext>
                </a:extLst>
              </p:cNvPr>
              <p:cNvSpPr/>
              <p:nvPr/>
            </p:nvSpPr>
            <p:spPr>
              <a:xfrm>
                <a:off x="3592990"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2" name="矩形 61">
                <a:extLst>
                  <a:ext uri="{FF2B5EF4-FFF2-40B4-BE49-F238E27FC236}">
                    <a16:creationId xmlns:a16="http://schemas.microsoft.com/office/drawing/2014/main" xmlns="" id="{00A53964-3FC0-418D-987A-65C73808DB2C}"/>
                  </a:ext>
                </a:extLst>
              </p:cNvPr>
              <p:cNvSpPr/>
              <p:nvPr/>
            </p:nvSpPr>
            <p:spPr>
              <a:xfrm>
                <a:off x="3675099" y="4063381"/>
                <a:ext cx="447783" cy="923330"/>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a:t>
                </a:r>
                <a:endParaRPr lang="en-US" altLang="zh-CN"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endParaRPr lang="en-US" altLang="zh-CN"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员</a:t>
                </a:r>
              </a:p>
            </p:txBody>
          </p:sp>
        </p:grpSp>
        <p:grpSp>
          <p:nvGrpSpPr>
            <p:cNvPr id="58" name="组合 92">
              <a:extLst>
                <a:ext uri="{FF2B5EF4-FFF2-40B4-BE49-F238E27FC236}">
                  <a16:creationId xmlns:a16="http://schemas.microsoft.com/office/drawing/2014/main" xmlns="" id="{A81A735A-A96E-4F0E-A8C6-DCBE0D9E512E}"/>
                </a:ext>
              </a:extLst>
            </p:cNvPr>
            <p:cNvGrpSpPr/>
            <p:nvPr/>
          </p:nvGrpSpPr>
          <p:grpSpPr>
            <a:xfrm>
              <a:off x="1398601" y="3655640"/>
              <a:ext cx="612000" cy="2069012"/>
              <a:chOff x="7387695" y="3490540"/>
              <a:chExt cx="612000" cy="2069012"/>
            </a:xfrm>
            <a:grpFill/>
          </p:grpSpPr>
          <p:sp>
            <p:nvSpPr>
              <p:cNvPr id="59" name="矩形: 圆角 12">
                <a:extLst>
                  <a:ext uri="{FF2B5EF4-FFF2-40B4-BE49-F238E27FC236}">
                    <a16:creationId xmlns:a16="http://schemas.microsoft.com/office/drawing/2014/main" xmlns="" id="{572A12E6-C3AA-4F0D-87D2-D69F5C5693DA}"/>
                  </a:ext>
                </a:extLst>
              </p:cNvPr>
              <p:cNvSpPr/>
              <p:nvPr/>
            </p:nvSpPr>
            <p:spPr>
              <a:xfrm>
                <a:off x="7387695"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0" name="矩形 59">
                <a:extLst>
                  <a:ext uri="{FF2B5EF4-FFF2-40B4-BE49-F238E27FC236}">
                    <a16:creationId xmlns:a16="http://schemas.microsoft.com/office/drawing/2014/main" xmlns="" id="{DCEAC6F2-4C87-4792-A7CE-21CC0448F1CD}"/>
                  </a:ext>
                </a:extLst>
              </p:cNvPr>
              <p:cNvSpPr/>
              <p:nvPr/>
            </p:nvSpPr>
            <p:spPr>
              <a:xfrm>
                <a:off x="7469804" y="3924882"/>
                <a:ext cx="447783" cy="1200329"/>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党的干部</a:t>
                </a:r>
              </a:p>
            </p:txBody>
          </p:sp>
        </p:grpSp>
      </p:grpSp>
      <p:grpSp>
        <p:nvGrpSpPr>
          <p:cNvPr id="63" name="组合 14"/>
          <p:cNvGrpSpPr/>
          <p:nvPr/>
        </p:nvGrpSpPr>
        <p:grpSpPr>
          <a:xfrm>
            <a:off x="8218944" y="3919970"/>
            <a:ext cx="1428124" cy="2069012"/>
            <a:chOff x="7961123" y="3655640"/>
            <a:chExt cx="1428124" cy="2069012"/>
          </a:xfrm>
          <a:solidFill>
            <a:srgbClr val="C00000"/>
          </a:solidFill>
        </p:grpSpPr>
        <p:grpSp>
          <p:nvGrpSpPr>
            <p:cNvPr id="64" name="组合 95">
              <a:extLst>
                <a:ext uri="{FF2B5EF4-FFF2-40B4-BE49-F238E27FC236}">
                  <a16:creationId xmlns:a16="http://schemas.microsoft.com/office/drawing/2014/main" xmlns="" id="{05C63A30-64BC-4CFD-940A-4A39E6FD08D1}"/>
                </a:ext>
              </a:extLst>
            </p:cNvPr>
            <p:cNvGrpSpPr/>
            <p:nvPr/>
          </p:nvGrpSpPr>
          <p:grpSpPr>
            <a:xfrm>
              <a:off x="7961123" y="3655640"/>
              <a:ext cx="612000" cy="2069012"/>
              <a:chOff x="8191026" y="3490540"/>
              <a:chExt cx="612000" cy="2069012"/>
            </a:xfrm>
            <a:grpFill/>
          </p:grpSpPr>
          <p:sp>
            <p:nvSpPr>
              <p:cNvPr id="68" name="矩形: 圆角 13">
                <a:extLst>
                  <a:ext uri="{FF2B5EF4-FFF2-40B4-BE49-F238E27FC236}">
                    <a16:creationId xmlns:a16="http://schemas.microsoft.com/office/drawing/2014/main" xmlns="" id="{3F3EE097-905A-4603-AF48-C0891460E878}"/>
                  </a:ext>
                </a:extLst>
              </p:cNvPr>
              <p:cNvSpPr/>
              <p:nvPr/>
            </p:nvSpPr>
            <p:spPr>
              <a:xfrm>
                <a:off x="8191026"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9" name="矩形 68">
                <a:extLst>
                  <a:ext uri="{FF2B5EF4-FFF2-40B4-BE49-F238E27FC236}">
                    <a16:creationId xmlns:a16="http://schemas.microsoft.com/office/drawing/2014/main" xmlns="" id="{39680E87-3831-4C1A-AEB1-978CAC80091A}"/>
                  </a:ext>
                </a:extLst>
              </p:cNvPr>
              <p:cNvSpPr/>
              <p:nvPr/>
            </p:nvSpPr>
            <p:spPr>
              <a:xfrm>
                <a:off x="8273135" y="3986437"/>
                <a:ext cx="447783" cy="1200329"/>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党的纪律</a:t>
                </a:r>
              </a:p>
            </p:txBody>
          </p:sp>
        </p:grpSp>
        <p:grpSp>
          <p:nvGrpSpPr>
            <p:cNvPr id="65" name="组合 105">
              <a:extLst>
                <a:ext uri="{FF2B5EF4-FFF2-40B4-BE49-F238E27FC236}">
                  <a16:creationId xmlns:a16="http://schemas.microsoft.com/office/drawing/2014/main" xmlns="" id="{2048F8C4-BB01-4C9D-BC3F-FF1CB3ED7C75}"/>
                </a:ext>
              </a:extLst>
            </p:cNvPr>
            <p:cNvGrpSpPr/>
            <p:nvPr/>
          </p:nvGrpSpPr>
          <p:grpSpPr>
            <a:xfrm>
              <a:off x="8701579" y="3655640"/>
              <a:ext cx="687668" cy="2069012"/>
              <a:chOff x="8881041" y="3490540"/>
              <a:chExt cx="687668" cy="2069012"/>
            </a:xfrm>
            <a:grpFill/>
          </p:grpSpPr>
          <p:sp>
            <p:nvSpPr>
              <p:cNvPr id="66" name="矩形: 圆角 14">
                <a:extLst>
                  <a:ext uri="{FF2B5EF4-FFF2-40B4-BE49-F238E27FC236}">
                    <a16:creationId xmlns:a16="http://schemas.microsoft.com/office/drawing/2014/main" xmlns="" id="{151FAEAD-0033-4BB6-B105-896B76C1448D}"/>
                  </a:ext>
                </a:extLst>
              </p:cNvPr>
              <p:cNvSpPr/>
              <p:nvPr/>
            </p:nvSpPr>
            <p:spPr>
              <a:xfrm>
                <a:off x="8916132"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67" name="矩形 66">
                <a:extLst>
                  <a:ext uri="{FF2B5EF4-FFF2-40B4-BE49-F238E27FC236}">
                    <a16:creationId xmlns:a16="http://schemas.microsoft.com/office/drawing/2014/main" xmlns="" id="{EEF32E93-2E3A-4A68-ADBB-DB7D54EC72AB}"/>
                  </a:ext>
                </a:extLst>
              </p:cNvPr>
              <p:cNvSpPr/>
              <p:nvPr/>
            </p:nvSpPr>
            <p:spPr>
              <a:xfrm>
                <a:off x="8881041" y="3986437"/>
                <a:ext cx="687668" cy="1077218"/>
              </a:xfrm>
              <a:prstGeom prst="rect">
                <a:avLst/>
              </a:prstGeom>
              <a:noFill/>
            </p:spPr>
            <p:txBody>
              <a:bodyPr wrap="square">
                <a:spAutoFit/>
              </a:bodyPr>
              <a:lstStyle/>
              <a:p>
                <a:pPr algn="ctr"/>
                <a:r>
                  <a:rPr lang="zh-CN" altLang="en-US" sz="1600" b="1"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党的纪律检查机关</a:t>
                </a:r>
              </a:p>
            </p:txBody>
          </p:sp>
        </p:grpSp>
      </p:grpSp>
      <p:grpSp>
        <p:nvGrpSpPr>
          <p:cNvPr id="70" name="组合 2"/>
          <p:cNvGrpSpPr/>
          <p:nvPr/>
        </p:nvGrpSpPr>
        <p:grpSpPr>
          <a:xfrm>
            <a:off x="4669549" y="3919970"/>
            <a:ext cx="3010679" cy="2069012"/>
            <a:chOff x="4669549" y="3567327"/>
            <a:chExt cx="3010679" cy="2069012"/>
          </a:xfrm>
          <a:solidFill>
            <a:srgbClr val="C00000"/>
          </a:solidFill>
        </p:grpSpPr>
        <p:grpSp>
          <p:nvGrpSpPr>
            <p:cNvPr id="71" name="组合 83">
              <a:extLst>
                <a:ext uri="{FF2B5EF4-FFF2-40B4-BE49-F238E27FC236}">
                  <a16:creationId xmlns:a16="http://schemas.microsoft.com/office/drawing/2014/main" xmlns="" id="{97070D9E-A52F-42C9-B6F9-F0D307C97800}"/>
                </a:ext>
              </a:extLst>
            </p:cNvPr>
            <p:cNvGrpSpPr/>
            <p:nvPr/>
          </p:nvGrpSpPr>
          <p:grpSpPr>
            <a:xfrm>
              <a:off x="4669549" y="3567327"/>
              <a:ext cx="612000" cy="2069012"/>
              <a:chOff x="5110872" y="3490540"/>
              <a:chExt cx="612000" cy="2069012"/>
            </a:xfrm>
            <a:grpFill/>
          </p:grpSpPr>
          <p:sp>
            <p:nvSpPr>
              <p:cNvPr id="81" name="矩形: 圆角 9">
                <a:extLst>
                  <a:ext uri="{FF2B5EF4-FFF2-40B4-BE49-F238E27FC236}">
                    <a16:creationId xmlns:a16="http://schemas.microsoft.com/office/drawing/2014/main" xmlns="" id="{1FA887CA-0D95-4DD4-87B0-6FD5D3FE9403}"/>
                  </a:ext>
                </a:extLst>
              </p:cNvPr>
              <p:cNvSpPr/>
              <p:nvPr/>
            </p:nvSpPr>
            <p:spPr>
              <a:xfrm>
                <a:off x="5110872"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2" name="矩形 81">
                <a:extLst>
                  <a:ext uri="{FF2B5EF4-FFF2-40B4-BE49-F238E27FC236}">
                    <a16:creationId xmlns:a16="http://schemas.microsoft.com/office/drawing/2014/main" xmlns="" id="{012E8122-DE28-4583-AD83-AB912BDBF6ED}"/>
                  </a:ext>
                </a:extLst>
              </p:cNvPr>
              <p:cNvSpPr/>
              <p:nvPr/>
            </p:nvSpPr>
            <p:spPr>
              <a:xfrm>
                <a:off x="5192981" y="3647883"/>
                <a:ext cx="447783" cy="1754326"/>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党的中央组织</a:t>
                </a:r>
              </a:p>
            </p:txBody>
          </p:sp>
        </p:grpSp>
        <p:grpSp>
          <p:nvGrpSpPr>
            <p:cNvPr id="72" name="组合 86">
              <a:extLst>
                <a:ext uri="{FF2B5EF4-FFF2-40B4-BE49-F238E27FC236}">
                  <a16:creationId xmlns:a16="http://schemas.microsoft.com/office/drawing/2014/main" xmlns="" id="{3388723A-9224-454A-9DA4-2BC0E863B7F3}"/>
                </a:ext>
              </a:extLst>
            </p:cNvPr>
            <p:cNvGrpSpPr/>
            <p:nvPr/>
          </p:nvGrpSpPr>
          <p:grpSpPr>
            <a:xfrm>
              <a:off x="5469109" y="3567327"/>
              <a:ext cx="612000" cy="2069012"/>
              <a:chOff x="5869813" y="3490540"/>
              <a:chExt cx="612000" cy="2069012"/>
            </a:xfrm>
            <a:grpFill/>
          </p:grpSpPr>
          <p:sp>
            <p:nvSpPr>
              <p:cNvPr id="79" name="矩形: 圆角 10">
                <a:extLst>
                  <a:ext uri="{FF2B5EF4-FFF2-40B4-BE49-F238E27FC236}">
                    <a16:creationId xmlns:a16="http://schemas.microsoft.com/office/drawing/2014/main" xmlns="" id="{0CBE5DCB-FC72-49C9-BBC9-B47482295364}"/>
                  </a:ext>
                </a:extLst>
              </p:cNvPr>
              <p:cNvSpPr/>
              <p:nvPr/>
            </p:nvSpPr>
            <p:spPr>
              <a:xfrm>
                <a:off x="5869813"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0" name="矩形 79">
                <a:extLst>
                  <a:ext uri="{FF2B5EF4-FFF2-40B4-BE49-F238E27FC236}">
                    <a16:creationId xmlns:a16="http://schemas.microsoft.com/office/drawing/2014/main" xmlns="" id="{D244022B-7B76-4228-89D3-7FB91BEDDA57}"/>
                  </a:ext>
                </a:extLst>
              </p:cNvPr>
              <p:cNvSpPr/>
              <p:nvPr/>
            </p:nvSpPr>
            <p:spPr>
              <a:xfrm>
                <a:off x="5951922" y="3647883"/>
                <a:ext cx="447783" cy="1754326"/>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党的地方组织</a:t>
                </a:r>
              </a:p>
            </p:txBody>
          </p:sp>
        </p:grpSp>
        <p:grpSp>
          <p:nvGrpSpPr>
            <p:cNvPr id="73" name="组合 89">
              <a:extLst>
                <a:ext uri="{FF2B5EF4-FFF2-40B4-BE49-F238E27FC236}">
                  <a16:creationId xmlns:a16="http://schemas.microsoft.com/office/drawing/2014/main" xmlns="" id="{3546E905-6658-4754-84A4-C08F9C7F4811}"/>
                </a:ext>
              </a:extLst>
            </p:cNvPr>
            <p:cNvGrpSpPr/>
            <p:nvPr/>
          </p:nvGrpSpPr>
          <p:grpSpPr>
            <a:xfrm>
              <a:off x="6268669" y="3567327"/>
              <a:ext cx="612000" cy="2069012"/>
              <a:chOff x="6628754" y="3490540"/>
              <a:chExt cx="612000" cy="2069012"/>
            </a:xfrm>
            <a:grpFill/>
          </p:grpSpPr>
          <p:sp>
            <p:nvSpPr>
              <p:cNvPr id="77" name="矩形: 圆角 11">
                <a:extLst>
                  <a:ext uri="{FF2B5EF4-FFF2-40B4-BE49-F238E27FC236}">
                    <a16:creationId xmlns:a16="http://schemas.microsoft.com/office/drawing/2014/main" xmlns="" id="{2AFC18F4-AFA8-44C0-91B5-4EDB79564DFD}"/>
                  </a:ext>
                </a:extLst>
              </p:cNvPr>
              <p:cNvSpPr/>
              <p:nvPr/>
            </p:nvSpPr>
            <p:spPr>
              <a:xfrm>
                <a:off x="6628754"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78" name="矩形 77">
                <a:extLst>
                  <a:ext uri="{FF2B5EF4-FFF2-40B4-BE49-F238E27FC236}">
                    <a16:creationId xmlns:a16="http://schemas.microsoft.com/office/drawing/2014/main" xmlns="" id="{CA6C20D9-1DD5-44F3-AB4E-660ADAF22A0D}"/>
                  </a:ext>
                </a:extLst>
              </p:cNvPr>
              <p:cNvSpPr/>
              <p:nvPr/>
            </p:nvSpPr>
            <p:spPr>
              <a:xfrm>
                <a:off x="6710863" y="3647883"/>
                <a:ext cx="447783" cy="1754326"/>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党的基层组织</a:t>
                </a:r>
              </a:p>
            </p:txBody>
          </p:sp>
        </p:grpSp>
        <p:grpSp>
          <p:nvGrpSpPr>
            <p:cNvPr id="74" name="组合 108">
              <a:extLst>
                <a:ext uri="{FF2B5EF4-FFF2-40B4-BE49-F238E27FC236}">
                  <a16:creationId xmlns:a16="http://schemas.microsoft.com/office/drawing/2014/main" xmlns="" id="{A1EF409F-CEA5-499E-BE2F-EFFE64906CDD}"/>
                </a:ext>
              </a:extLst>
            </p:cNvPr>
            <p:cNvGrpSpPr/>
            <p:nvPr/>
          </p:nvGrpSpPr>
          <p:grpSpPr>
            <a:xfrm>
              <a:off x="7068228" y="3567327"/>
              <a:ext cx="612000" cy="2069012"/>
              <a:chOff x="9664518" y="3490540"/>
              <a:chExt cx="612000" cy="2069012"/>
            </a:xfrm>
            <a:grpFill/>
          </p:grpSpPr>
          <p:sp>
            <p:nvSpPr>
              <p:cNvPr id="75" name="矩形: 圆角 15">
                <a:extLst>
                  <a:ext uri="{FF2B5EF4-FFF2-40B4-BE49-F238E27FC236}">
                    <a16:creationId xmlns:a16="http://schemas.microsoft.com/office/drawing/2014/main" xmlns="" id="{7B57B2E2-BBE1-4AC7-857C-6FA9A9C0A094}"/>
                  </a:ext>
                </a:extLst>
              </p:cNvPr>
              <p:cNvSpPr/>
              <p:nvPr/>
            </p:nvSpPr>
            <p:spPr>
              <a:xfrm>
                <a:off x="9664518"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76" name="矩形 75">
                <a:extLst>
                  <a:ext uri="{FF2B5EF4-FFF2-40B4-BE49-F238E27FC236}">
                    <a16:creationId xmlns:a16="http://schemas.microsoft.com/office/drawing/2014/main" xmlns="" id="{ABE494F4-6AFB-4D60-85FA-323637B0CC84}"/>
                  </a:ext>
                </a:extLst>
              </p:cNvPr>
              <p:cNvSpPr/>
              <p:nvPr/>
            </p:nvSpPr>
            <p:spPr>
              <a:xfrm>
                <a:off x="9746627" y="4094159"/>
                <a:ext cx="447783" cy="923330"/>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a:t>
                </a:r>
                <a:endParaRPr lang="en-US" altLang="zh-CN"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endParaRPr lang="en-US" altLang="zh-CN"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组</a:t>
                </a:r>
              </a:p>
            </p:txBody>
          </p:sp>
        </p:grpSp>
      </p:grpSp>
      <p:grpSp>
        <p:nvGrpSpPr>
          <p:cNvPr id="83" name="组合 21"/>
          <p:cNvGrpSpPr/>
          <p:nvPr/>
        </p:nvGrpSpPr>
        <p:grpSpPr>
          <a:xfrm>
            <a:off x="10300688" y="3919970"/>
            <a:ext cx="1417870" cy="2069012"/>
            <a:chOff x="10360309" y="3655640"/>
            <a:chExt cx="1417870" cy="2069012"/>
          </a:xfrm>
          <a:solidFill>
            <a:srgbClr val="C00000"/>
          </a:solidFill>
        </p:grpSpPr>
        <p:grpSp>
          <p:nvGrpSpPr>
            <p:cNvPr id="84" name="组合 135">
              <a:extLst>
                <a:ext uri="{FF2B5EF4-FFF2-40B4-BE49-F238E27FC236}">
                  <a16:creationId xmlns:a16="http://schemas.microsoft.com/office/drawing/2014/main" xmlns="" id="{E5D2E41A-2743-4CF5-B0A9-1CDF46AF8F9A}"/>
                </a:ext>
              </a:extLst>
            </p:cNvPr>
            <p:cNvGrpSpPr/>
            <p:nvPr/>
          </p:nvGrpSpPr>
          <p:grpSpPr>
            <a:xfrm>
              <a:off x="10360309" y="3655640"/>
              <a:ext cx="674637" cy="2069012"/>
              <a:chOff x="10423459" y="3490540"/>
              <a:chExt cx="674637" cy="2069012"/>
            </a:xfrm>
            <a:grpFill/>
          </p:grpSpPr>
          <p:sp>
            <p:nvSpPr>
              <p:cNvPr id="88" name="矩形: 圆角 16">
                <a:extLst>
                  <a:ext uri="{FF2B5EF4-FFF2-40B4-BE49-F238E27FC236}">
                    <a16:creationId xmlns:a16="http://schemas.microsoft.com/office/drawing/2014/main" xmlns="" id="{167D2D32-F3C7-4A99-81EC-80B24C5672A5}"/>
                  </a:ext>
                </a:extLst>
              </p:cNvPr>
              <p:cNvSpPr/>
              <p:nvPr/>
            </p:nvSpPr>
            <p:spPr>
              <a:xfrm>
                <a:off x="10454777"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9" name="矩形 88">
                <a:extLst>
                  <a:ext uri="{FF2B5EF4-FFF2-40B4-BE49-F238E27FC236}">
                    <a16:creationId xmlns:a16="http://schemas.microsoft.com/office/drawing/2014/main" xmlns="" id="{4E826286-1471-4CDD-9040-133DFBA9297E}"/>
                  </a:ext>
                </a:extLst>
              </p:cNvPr>
              <p:cNvSpPr/>
              <p:nvPr/>
            </p:nvSpPr>
            <p:spPr>
              <a:xfrm>
                <a:off x="10423459" y="3740216"/>
                <a:ext cx="674637" cy="1569660"/>
              </a:xfrm>
              <a:prstGeom prst="rect">
                <a:avLst/>
              </a:prstGeom>
              <a:noFill/>
            </p:spPr>
            <p:txBody>
              <a:bodyPr wrap="square">
                <a:spAutoFit/>
              </a:bodyPr>
              <a:lstStyle/>
              <a:p>
                <a:pPr algn="ctr"/>
                <a:r>
                  <a:rPr lang="zh-CN" altLang="en-US" sz="1600" b="1"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党和共产主义</a:t>
                </a:r>
              </a:p>
              <a:p>
                <a:pPr algn="ctr"/>
                <a:r>
                  <a:rPr lang="zh-CN" altLang="en-US" sz="1600" b="1"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青年团的关系</a:t>
                </a:r>
              </a:p>
            </p:txBody>
          </p:sp>
        </p:grpSp>
        <p:grpSp>
          <p:nvGrpSpPr>
            <p:cNvPr id="85" name="组合 138">
              <a:extLst>
                <a:ext uri="{FF2B5EF4-FFF2-40B4-BE49-F238E27FC236}">
                  <a16:creationId xmlns:a16="http://schemas.microsoft.com/office/drawing/2014/main" xmlns="" id="{84EA560B-652F-40F1-B4F0-2DCF2B321931}"/>
                </a:ext>
              </a:extLst>
            </p:cNvPr>
            <p:cNvGrpSpPr/>
            <p:nvPr/>
          </p:nvGrpSpPr>
          <p:grpSpPr>
            <a:xfrm>
              <a:off x="11166179" y="3655640"/>
              <a:ext cx="612000" cy="2069012"/>
              <a:chOff x="11182402" y="3490540"/>
              <a:chExt cx="612000" cy="2069012"/>
            </a:xfrm>
            <a:grpFill/>
          </p:grpSpPr>
          <p:sp>
            <p:nvSpPr>
              <p:cNvPr id="86" name="矩形: 圆角 17">
                <a:extLst>
                  <a:ext uri="{FF2B5EF4-FFF2-40B4-BE49-F238E27FC236}">
                    <a16:creationId xmlns:a16="http://schemas.microsoft.com/office/drawing/2014/main" xmlns="" id="{62202FBF-FB39-42AD-8652-F08174886DFE}"/>
                  </a:ext>
                </a:extLst>
              </p:cNvPr>
              <p:cNvSpPr/>
              <p:nvPr/>
            </p:nvSpPr>
            <p:spPr>
              <a:xfrm>
                <a:off x="11182402" y="3490540"/>
                <a:ext cx="612000" cy="206901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7" name="矩形 86">
                <a:extLst>
                  <a:ext uri="{FF2B5EF4-FFF2-40B4-BE49-F238E27FC236}">
                    <a16:creationId xmlns:a16="http://schemas.microsoft.com/office/drawing/2014/main" xmlns="" id="{CCE23E7A-30B9-4BAF-841C-4D6AAC6E49BD}"/>
                  </a:ext>
                </a:extLst>
              </p:cNvPr>
              <p:cNvSpPr/>
              <p:nvPr/>
            </p:nvSpPr>
            <p:spPr>
              <a:xfrm>
                <a:off x="11264511" y="3924882"/>
                <a:ext cx="447783" cy="1200329"/>
              </a:xfrm>
              <a:prstGeom prst="rect">
                <a:avLst/>
              </a:prstGeom>
              <a:grp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党徽党旗</a:t>
                </a:r>
              </a:p>
            </p:txBody>
          </p:sp>
        </p:grpSp>
      </p:grpSp>
      <p:pic>
        <p:nvPicPr>
          <p:cNvPr id="90" name="图片 8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91"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党章的条文</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3251703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ppt_x"/>
                                          </p:val>
                                        </p:tav>
                                        <p:tav tm="100000">
                                          <p:val>
                                            <p:strVal val="#ppt_x"/>
                                          </p:val>
                                        </p:tav>
                                      </p:tavLst>
                                    </p:anim>
                                    <p:anim calcmode="lin" valueType="num">
                                      <p:cBhvr additive="base">
                                        <p:cTn id="8" dur="500" fill="hold"/>
                                        <p:tgtEl>
                                          <p:spTgt spid="9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1"/>
                                        </p:tgtEl>
                                        <p:attrNameLst>
                                          <p:attrName>ppt_y</p:attrName>
                                        </p:attrNameLst>
                                      </p:cBhvr>
                                      <p:tavLst>
                                        <p:tav tm="0">
                                          <p:val>
                                            <p:strVal val="#ppt_y"/>
                                          </p:val>
                                        </p:tav>
                                        <p:tav tm="100000">
                                          <p:val>
                                            <p:strVal val="#ppt_y"/>
                                          </p:val>
                                        </p:tav>
                                      </p:tavLst>
                                    </p:anim>
                                    <p:anim calcmode="lin" valueType="num">
                                      <p:cBhvr>
                                        <p:cTn id="14"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1"/>
                                        </p:tgtEl>
                                      </p:cBhvr>
                                    </p:animEffect>
                                  </p:childTnLst>
                                </p:cTn>
                              </p:par>
                            </p:childTnLst>
                          </p:cTn>
                        </p:par>
                        <p:par>
                          <p:cTn id="17" fill="hold">
                            <p:stCondLst>
                              <p:cond delay="1200"/>
                            </p:stCondLst>
                            <p:childTnLst>
                              <p:par>
                                <p:cTn id="18" presetID="16" presetClass="entr" presetSubtype="2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17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par>
                          <p:cTn id="25" fill="hold">
                            <p:stCondLst>
                              <p:cond delay="22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2700"/>
                            </p:stCondLst>
                            <p:childTnLst>
                              <p:par>
                                <p:cTn id="32" presetID="22" presetClass="entr" presetSubtype="1"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up)">
                                      <p:cBhvr>
                                        <p:cTn id="34" dur="500"/>
                                        <p:tgtEl>
                                          <p:spTgt spid="27"/>
                                        </p:tgtEl>
                                      </p:cBhvr>
                                    </p:animEffect>
                                  </p:childTnLst>
                                </p:cTn>
                              </p:par>
                            </p:childTnLst>
                          </p:cTn>
                        </p:par>
                        <p:par>
                          <p:cTn id="35" fill="hold">
                            <p:stCondLst>
                              <p:cond delay="3200"/>
                            </p:stCondLst>
                            <p:childTnLst>
                              <p:par>
                                <p:cTn id="36" presetID="42" presetClass="entr" presetSubtype="0" fill="hold"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750"/>
                                        <p:tgtEl>
                                          <p:spTgt spid="56"/>
                                        </p:tgtEl>
                                      </p:cBhvr>
                                    </p:animEffect>
                                    <p:anim calcmode="lin" valueType="num">
                                      <p:cBhvr>
                                        <p:cTn id="39" dur="750" fill="hold"/>
                                        <p:tgtEl>
                                          <p:spTgt spid="56"/>
                                        </p:tgtEl>
                                        <p:attrNameLst>
                                          <p:attrName>ppt_x</p:attrName>
                                        </p:attrNameLst>
                                      </p:cBhvr>
                                      <p:tavLst>
                                        <p:tav tm="0">
                                          <p:val>
                                            <p:strVal val="#ppt_x"/>
                                          </p:val>
                                        </p:tav>
                                        <p:tav tm="100000">
                                          <p:val>
                                            <p:strVal val="#ppt_x"/>
                                          </p:val>
                                        </p:tav>
                                      </p:tavLst>
                                    </p:anim>
                                    <p:anim calcmode="lin" valueType="num">
                                      <p:cBhvr>
                                        <p:cTn id="40" dur="750" fill="hold"/>
                                        <p:tgtEl>
                                          <p:spTgt spid="56"/>
                                        </p:tgtEl>
                                        <p:attrNameLst>
                                          <p:attrName>ppt_y</p:attrName>
                                        </p:attrNameLst>
                                      </p:cBhvr>
                                      <p:tavLst>
                                        <p:tav tm="0">
                                          <p:val>
                                            <p:strVal val="#ppt_y+.1"/>
                                          </p:val>
                                        </p:tav>
                                        <p:tav tm="100000">
                                          <p:val>
                                            <p:strVal val="#ppt_y"/>
                                          </p:val>
                                        </p:tav>
                                      </p:tavLst>
                                    </p:anim>
                                  </p:childTnLst>
                                </p:cTn>
                              </p:par>
                            </p:childTnLst>
                          </p:cTn>
                        </p:par>
                        <p:par>
                          <p:cTn id="41" fill="hold">
                            <p:stCondLst>
                              <p:cond delay="3950"/>
                            </p:stCondLst>
                            <p:childTnLst>
                              <p:par>
                                <p:cTn id="42" presetID="53" presetClass="entr" presetSubtype="16"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childTnLst>
                          </p:cTn>
                        </p:par>
                        <p:par>
                          <p:cTn id="47" fill="hold">
                            <p:stCondLst>
                              <p:cond delay="4450"/>
                            </p:stCondLst>
                            <p:childTnLst>
                              <p:par>
                                <p:cTn id="48" presetID="22" presetClass="entr" presetSubtype="1"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up)">
                                      <p:cBhvr>
                                        <p:cTn id="50" dur="500"/>
                                        <p:tgtEl>
                                          <p:spTgt spid="33"/>
                                        </p:tgtEl>
                                      </p:cBhvr>
                                    </p:animEffect>
                                  </p:childTnLst>
                                </p:cTn>
                              </p:par>
                            </p:childTnLst>
                          </p:cTn>
                        </p:par>
                        <p:par>
                          <p:cTn id="51" fill="hold">
                            <p:stCondLst>
                              <p:cond delay="4950"/>
                            </p:stCondLst>
                            <p:childTnLst>
                              <p:par>
                                <p:cTn id="52" presetID="42" presetClass="entr" presetSubtype="0"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750"/>
                                        <p:tgtEl>
                                          <p:spTgt spid="53"/>
                                        </p:tgtEl>
                                      </p:cBhvr>
                                    </p:animEffect>
                                    <p:anim calcmode="lin" valueType="num">
                                      <p:cBhvr>
                                        <p:cTn id="55" dur="750" fill="hold"/>
                                        <p:tgtEl>
                                          <p:spTgt spid="53"/>
                                        </p:tgtEl>
                                        <p:attrNameLst>
                                          <p:attrName>ppt_x</p:attrName>
                                        </p:attrNameLst>
                                      </p:cBhvr>
                                      <p:tavLst>
                                        <p:tav tm="0">
                                          <p:val>
                                            <p:strVal val="#ppt_x"/>
                                          </p:val>
                                        </p:tav>
                                        <p:tav tm="100000">
                                          <p:val>
                                            <p:strVal val="#ppt_x"/>
                                          </p:val>
                                        </p:tav>
                                      </p:tavLst>
                                    </p:anim>
                                    <p:anim calcmode="lin" valueType="num">
                                      <p:cBhvr>
                                        <p:cTn id="56" dur="750" fill="hold"/>
                                        <p:tgtEl>
                                          <p:spTgt spid="53"/>
                                        </p:tgtEl>
                                        <p:attrNameLst>
                                          <p:attrName>ppt_y</p:attrName>
                                        </p:attrNameLst>
                                      </p:cBhvr>
                                      <p:tavLst>
                                        <p:tav tm="0">
                                          <p:val>
                                            <p:strVal val="#ppt_y+.1"/>
                                          </p:val>
                                        </p:tav>
                                        <p:tav tm="100000">
                                          <p:val>
                                            <p:strVal val="#ppt_y"/>
                                          </p:val>
                                        </p:tav>
                                      </p:tavLst>
                                    </p:anim>
                                  </p:childTnLst>
                                </p:cTn>
                              </p:par>
                            </p:childTnLst>
                          </p:cTn>
                        </p:par>
                        <p:par>
                          <p:cTn id="57" fill="hold">
                            <p:stCondLst>
                              <p:cond delay="5700"/>
                            </p:stCondLst>
                            <p:childTnLst>
                              <p:par>
                                <p:cTn id="58" presetID="53" presetClass="entr" presetSubtype="16"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childTnLst>
                          </p:cTn>
                        </p:par>
                        <p:par>
                          <p:cTn id="63" fill="hold">
                            <p:stCondLst>
                              <p:cond delay="6200"/>
                            </p:stCondLst>
                            <p:childTnLst>
                              <p:par>
                                <p:cTn id="64" presetID="22" presetClass="entr" presetSubtype="1" fill="hold" nodeType="after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wipe(up)">
                                      <p:cBhvr>
                                        <p:cTn id="66" dur="500"/>
                                        <p:tgtEl>
                                          <p:spTgt spid="46"/>
                                        </p:tgtEl>
                                      </p:cBhvr>
                                    </p:animEffect>
                                  </p:childTnLst>
                                </p:cTn>
                              </p:par>
                            </p:childTnLst>
                          </p:cTn>
                        </p:par>
                        <p:par>
                          <p:cTn id="67" fill="hold">
                            <p:stCondLst>
                              <p:cond delay="6700"/>
                            </p:stCondLst>
                            <p:childTnLst>
                              <p:par>
                                <p:cTn id="68" presetID="42" presetClass="entr" presetSubtype="0" fill="hold" nodeType="after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fade">
                                      <p:cBhvr>
                                        <p:cTn id="70" dur="750"/>
                                        <p:tgtEl>
                                          <p:spTgt spid="70"/>
                                        </p:tgtEl>
                                      </p:cBhvr>
                                    </p:animEffect>
                                    <p:anim calcmode="lin" valueType="num">
                                      <p:cBhvr>
                                        <p:cTn id="71" dur="750" fill="hold"/>
                                        <p:tgtEl>
                                          <p:spTgt spid="70"/>
                                        </p:tgtEl>
                                        <p:attrNameLst>
                                          <p:attrName>ppt_x</p:attrName>
                                        </p:attrNameLst>
                                      </p:cBhvr>
                                      <p:tavLst>
                                        <p:tav tm="0">
                                          <p:val>
                                            <p:strVal val="#ppt_x"/>
                                          </p:val>
                                        </p:tav>
                                        <p:tav tm="100000">
                                          <p:val>
                                            <p:strVal val="#ppt_x"/>
                                          </p:val>
                                        </p:tav>
                                      </p:tavLst>
                                    </p:anim>
                                    <p:anim calcmode="lin" valueType="num">
                                      <p:cBhvr>
                                        <p:cTn id="72" dur="750" fill="hold"/>
                                        <p:tgtEl>
                                          <p:spTgt spid="70"/>
                                        </p:tgtEl>
                                        <p:attrNameLst>
                                          <p:attrName>ppt_y</p:attrName>
                                        </p:attrNameLst>
                                      </p:cBhvr>
                                      <p:tavLst>
                                        <p:tav tm="0">
                                          <p:val>
                                            <p:strVal val="#ppt_y+.1"/>
                                          </p:val>
                                        </p:tav>
                                        <p:tav tm="100000">
                                          <p:val>
                                            <p:strVal val="#ppt_y"/>
                                          </p:val>
                                        </p:tav>
                                      </p:tavLst>
                                    </p:anim>
                                  </p:childTnLst>
                                </p:cTn>
                              </p:par>
                            </p:childTnLst>
                          </p:cTn>
                        </p:par>
                        <p:par>
                          <p:cTn id="73" fill="hold">
                            <p:stCondLst>
                              <p:cond delay="7450"/>
                            </p:stCondLst>
                            <p:childTnLst>
                              <p:par>
                                <p:cTn id="74" presetID="53" presetClass="entr" presetSubtype="16" fill="hold"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7950"/>
                            </p:stCondLst>
                            <p:childTnLst>
                              <p:par>
                                <p:cTn id="80" presetID="22" presetClass="entr" presetSubtype="1" fill="hold"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up)">
                                      <p:cBhvr>
                                        <p:cTn id="82" dur="500"/>
                                        <p:tgtEl>
                                          <p:spTgt spid="34"/>
                                        </p:tgtEl>
                                      </p:cBhvr>
                                    </p:animEffect>
                                  </p:childTnLst>
                                </p:cTn>
                              </p:par>
                            </p:childTnLst>
                          </p:cTn>
                        </p:par>
                        <p:par>
                          <p:cTn id="83" fill="hold">
                            <p:stCondLst>
                              <p:cond delay="8450"/>
                            </p:stCondLst>
                            <p:childTnLst>
                              <p:par>
                                <p:cTn id="84" presetID="42" presetClass="entr" presetSubtype="0"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750"/>
                                        <p:tgtEl>
                                          <p:spTgt spid="63"/>
                                        </p:tgtEl>
                                      </p:cBhvr>
                                    </p:animEffect>
                                    <p:anim calcmode="lin" valueType="num">
                                      <p:cBhvr>
                                        <p:cTn id="87" dur="750" fill="hold"/>
                                        <p:tgtEl>
                                          <p:spTgt spid="63"/>
                                        </p:tgtEl>
                                        <p:attrNameLst>
                                          <p:attrName>ppt_x</p:attrName>
                                        </p:attrNameLst>
                                      </p:cBhvr>
                                      <p:tavLst>
                                        <p:tav tm="0">
                                          <p:val>
                                            <p:strVal val="#ppt_x"/>
                                          </p:val>
                                        </p:tav>
                                        <p:tav tm="100000">
                                          <p:val>
                                            <p:strVal val="#ppt_x"/>
                                          </p:val>
                                        </p:tav>
                                      </p:tavLst>
                                    </p:anim>
                                    <p:anim calcmode="lin" valueType="num">
                                      <p:cBhvr>
                                        <p:cTn id="88" dur="750" fill="hold"/>
                                        <p:tgtEl>
                                          <p:spTgt spid="63"/>
                                        </p:tgtEl>
                                        <p:attrNameLst>
                                          <p:attrName>ppt_y</p:attrName>
                                        </p:attrNameLst>
                                      </p:cBhvr>
                                      <p:tavLst>
                                        <p:tav tm="0">
                                          <p:val>
                                            <p:strVal val="#ppt_y+.1"/>
                                          </p:val>
                                        </p:tav>
                                        <p:tav tm="100000">
                                          <p:val>
                                            <p:strVal val="#ppt_y"/>
                                          </p:val>
                                        </p:tav>
                                      </p:tavLst>
                                    </p:anim>
                                  </p:childTnLst>
                                </p:cTn>
                              </p:par>
                            </p:childTnLst>
                          </p:cTn>
                        </p:par>
                        <p:par>
                          <p:cTn id="89" fill="hold">
                            <p:stCondLst>
                              <p:cond delay="9200"/>
                            </p:stCondLst>
                            <p:childTnLst>
                              <p:par>
                                <p:cTn id="90" presetID="53" presetClass="entr" presetSubtype="16" fill="hold" nodeType="after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p:cTn id="92" dur="500" fill="hold"/>
                                        <p:tgtEl>
                                          <p:spTgt spid="17"/>
                                        </p:tgtEl>
                                        <p:attrNameLst>
                                          <p:attrName>ppt_w</p:attrName>
                                        </p:attrNameLst>
                                      </p:cBhvr>
                                      <p:tavLst>
                                        <p:tav tm="0">
                                          <p:val>
                                            <p:fltVal val="0"/>
                                          </p:val>
                                        </p:tav>
                                        <p:tav tm="100000">
                                          <p:val>
                                            <p:strVal val="#ppt_w"/>
                                          </p:val>
                                        </p:tav>
                                      </p:tavLst>
                                    </p:anim>
                                    <p:anim calcmode="lin" valueType="num">
                                      <p:cBhvr>
                                        <p:cTn id="93" dur="500" fill="hold"/>
                                        <p:tgtEl>
                                          <p:spTgt spid="17"/>
                                        </p:tgtEl>
                                        <p:attrNameLst>
                                          <p:attrName>ppt_h</p:attrName>
                                        </p:attrNameLst>
                                      </p:cBhvr>
                                      <p:tavLst>
                                        <p:tav tm="0">
                                          <p:val>
                                            <p:fltVal val="0"/>
                                          </p:val>
                                        </p:tav>
                                        <p:tav tm="100000">
                                          <p:val>
                                            <p:strVal val="#ppt_h"/>
                                          </p:val>
                                        </p:tav>
                                      </p:tavLst>
                                    </p:anim>
                                    <p:animEffect transition="in" filter="fade">
                                      <p:cBhvr>
                                        <p:cTn id="94" dur="500"/>
                                        <p:tgtEl>
                                          <p:spTgt spid="17"/>
                                        </p:tgtEl>
                                      </p:cBhvr>
                                    </p:animEffect>
                                  </p:childTnLst>
                                </p:cTn>
                              </p:par>
                            </p:childTnLst>
                          </p:cTn>
                        </p:par>
                        <p:par>
                          <p:cTn id="95" fill="hold">
                            <p:stCondLst>
                              <p:cond delay="9700"/>
                            </p:stCondLst>
                            <p:childTnLst>
                              <p:par>
                                <p:cTn id="96" presetID="22" presetClass="entr" presetSubtype="1" fill="hold"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up)">
                                      <p:cBhvr>
                                        <p:cTn id="98" dur="500"/>
                                        <p:tgtEl>
                                          <p:spTgt spid="40"/>
                                        </p:tgtEl>
                                      </p:cBhvr>
                                    </p:animEffect>
                                  </p:childTnLst>
                                </p:cTn>
                              </p:par>
                            </p:childTnLst>
                          </p:cTn>
                        </p:par>
                        <p:par>
                          <p:cTn id="99" fill="hold">
                            <p:stCondLst>
                              <p:cond delay="10200"/>
                            </p:stCondLst>
                            <p:childTnLst>
                              <p:par>
                                <p:cTn id="100" presetID="42" presetClass="entr" presetSubtype="0" fill="hold" nodeType="afterEffect">
                                  <p:stCondLst>
                                    <p:cond delay="0"/>
                                  </p:stCondLst>
                                  <p:childTnLst>
                                    <p:set>
                                      <p:cBhvr>
                                        <p:cTn id="101" dur="1" fill="hold">
                                          <p:stCondLst>
                                            <p:cond delay="0"/>
                                          </p:stCondLst>
                                        </p:cTn>
                                        <p:tgtEl>
                                          <p:spTgt spid="83"/>
                                        </p:tgtEl>
                                        <p:attrNameLst>
                                          <p:attrName>style.visibility</p:attrName>
                                        </p:attrNameLst>
                                      </p:cBhvr>
                                      <p:to>
                                        <p:strVal val="visible"/>
                                      </p:to>
                                    </p:set>
                                    <p:animEffect transition="in" filter="fade">
                                      <p:cBhvr>
                                        <p:cTn id="102" dur="750"/>
                                        <p:tgtEl>
                                          <p:spTgt spid="83"/>
                                        </p:tgtEl>
                                      </p:cBhvr>
                                    </p:animEffect>
                                    <p:anim calcmode="lin" valueType="num">
                                      <p:cBhvr>
                                        <p:cTn id="103" dur="750" fill="hold"/>
                                        <p:tgtEl>
                                          <p:spTgt spid="83"/>
                                        </p:tgtEl>
                                        <p:attrNameLst>
                                          <p:attrName>ppt_x</p:attrName>
                                        </p:attrNameLst>
                                      </p:cBhvr>
                                      <p:tavLst>
                                        <p:tav tm="0">
                                          <p:val>
                                            <p:strVal val="#ppt_x"/>
                                          </p:val>
                                        </p:tav>
                                        <p:tav tm="100000">
                                          <p:val>
                                            <p:strVal val="#ppt_x"/>
                                          </p:val>
                                        </p:tav>
                                      </p:tavLst>
                                    </p:anim>
                                    <p:anim calcmode="lin" valueType="num">
                                      <p:cBhvr>
                                        <p:cTn id="104" dur="75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圆角矩形 62"/>
          <p:cNvSpPr/>
          <p:nvPr/>
        </p:nvSpPr>
        <p:spPr>
          <a:xfrm>
            <a:off x="728997" y="1967303"/>
            <a:ext cx="3742767" cy="437561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党章的条文</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4" name="矩形 3">
            <a:extLst>
              <a:ext uri="{FF2B5EF4-FFF2-40B4-BE49-F238E27FC236}">
                <a16:creationId xmlns:a16="http://schemas.microsoft.com/office/drawing/2014/main" xmlns="" id="{41B01565-49CD-4701-AB78-DD20C6F318FF}"/>
              </a:ext>
            </a:extLst>
          </p:cNvPr>
          <p:cNvSpPr/>
          <p:nvPr/>
        </p:nvSpPr>
        <p:spPr>
          <a:xfrm>
            <a:off x="801285" y="3785796"/>
            <a:ext cx="3424891" cy="1932837"/>
          </a:xfrm>
          <a:prstGeom prst="rect">
            <a:avLst/>
          </a:prstGeom>
          <a:noFill/>
        </p:spPr>
        <p:txBody>
          <a:bodyPr wrap="square" rtlCol="0">
            <a:spAutoFit/>
          </a:bodyPr>
          <a:lstStyle/>
          <a:p>
            <a:pPr algn="ctr">
              <a:lnSpc>
                <a:spcPct val="130000"/>
              </a:lnSpc>
            </a:pPr>
            <a:r>
              <a:rPr lang="en-US" altLang="zh-CN" sz="20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党章条文</a:t>
            </a:r>
            <a:r>
              <a:rPr lang="en-US" altLang="zh-CN" sz="20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部分共十一章</a:t>
            </a:r>
            <a:r>
              <a:rPr lang="zh-CN" altLang="en-US"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五十五条</a:t>
            </a: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，是每个党员、党的干部和各级党的组织必须严格遵守的行为规范。概括起来，包括以下五个方面的内容。</a:t>
            </a:r>
          </a:p>
        </p:txBody>
      </p:sp>
      <p:grpSp>
        <p:nvGrpSpPr>
          <p:cNvPr id="5" name="组合 1"/>
          <p:cNvGrpSpPr/>
          <p:nvPr/>
        </p:nvGrpSpPr>
        <p:grpSpPr>
          <a:xfrm>
            <a:off x="1073263" y="2450786"/>
            <a:ext cx="3046570" cy="830997"/>
            <a:chOff x="1118366" y="3029017"/>
            <a:chExt cx="3046570" cy="830997"/>
          </a:xfrm>
        </p:grpSpPr>
        <p:sp>
          <p:nvSpPr>
            <p:cNvPr id="6" name="矩形 5">
              <a:extLst>
                <a:ext uri="{FF2B5EF4-FFF2-40B4-BE49-F238E27FC236}">
                  <a16:creationId xmlns:a16="http://schemas.microsoft.com/office/drawing/2014/main" xmlns="" id="{96BF3C42-B8B1-478C-A125-B4B68CDDB934}"/>
                </a:ext>
              </a:extLst>
            </p:cNvPr>
            <p:cNvSpPr/>
            <p:nvPr/>
          </p:nvSpPr>
          <p:spPr>
            <a:xfrm>
              <a:off x="1118366" y="3029017"/>
              <a:ext cx="1886092" cy="830997"/>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共十一</a:t>
              </a: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章</a:t>
              </a:r>
              <a:endParaRPr lang="en-US" altLang="zh-CN" sz="24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五十五</a:t>
              </a:r>
              <a:r>
                <a:rPr lang="zh-CN" altLang="en-US" sz="24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条</a:t>
              </a:r>
            </a:p>
          </p:txBody>
        </p:sp>
        <p:sp>
          <p:nvSpPr>
            <p:cNvPr id="7" name="矩形 6">
              <a:extLst>
                <a:ext uri="{FF2B5EF4-FFF2-40B4-BE49-F238E27FC236}">
                  <a16:creationId xmlns:a16="http://schemas.microsoft.com/office/drawing/2014/main" xmlns="" id="{96BF3C42-B8B1-478C-A125-B4B68CDDB934}"/>
                </a:ext>
              </a:extLst>
            </p:cNvPr>
            <p:cNvSpPr/>
            <p:nvPr/>
          </p:nvSpPr>
          <p:spPr>
            <a:xfrm>
              <a:off x="2672072" y="3090572"/>
              <a:ext cx="1492864" cy="707886"/>
            </a:xfrm>
            <a:prstGeom prst="rect">
              <a:avLst/>
            </a:prstGeom>
          </p:spPr>
          <p:txBody>
            <a:bodyPr wrap="squar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条文</a:t>
              </a:r>
            </a:p>
          </p:txBody>
        </p:sp>
      </p:grpSp>
      <p:grpSp>
        <p:nvGrpSpPr>
          <p:cNvPr id="38" name="组合 31"/>
          <p:cNvGrpSpPr/>
          <p:nvPr/>
        </p:nvGrpSpPr>
        <p:grpSpPr>
          <a:xfrm>
            <a:off x="4798165" y="1714533"/>
            <a:ext cx="768861" cy="830677"/>
            <a:chOff x="3638627" y="1385678"/>
            <a:chExt cx="576824" cy="623200"/>
          </a:xfrm>
        </p:grpSpPr>
        <p:sp>
          <p:nvSpPr>
            <p:cNvPr id="39" name="Oval 12"/>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24"/>
            <p:cNvSpPr txBox="1"/>
            <p:nvPr/>
          </p:nvSpPr>
          <p:spPr>
            <a:xfrm>
              <a:off x="3719354" y="1385678"/>
              <a:ext cx="394701" cy="623200"/>
            </a:xfrm>
            <a:prstGeom prst="rect">
              <a:avLst/>
            </a:prstGeom>
            <a:noFill/>
            <a:ln>
              <a:noFill/>
            </a:ln>
          </p:spPr>
          <p:txBody>
            <a:bodyPr wrap="none" rtlCol="0">
              <a:spAutoFit/>
            </a:bodyPr>
            <a:lstStyle/>
            <a:p>
              <a:r>
                <a:rPr lang="en-US" altLang="zh-CN" sz="4798" b="1" dirty="0">
                  <a:solidFill>
                    <a:srgbClr val="F8F8F8"/>
                  </a:solidFill>
                  <a:latin typeface="Arial" panose="020B0604020202020204" pitchFamily="34" charset="0"/>
                  <a:ea typeface="微软雅黑" panose="020B0503020204020204" pitchFamily="34" charset="-122"/>
                  <a:sym typeface="Arial" panose="020B0604020202020204" pitchFamily="34" charset="0"/>
                </a:rPr>
                <a:t>1</a:t>
              </a:r>
              <a:endParaRPr lang="zh-CN" altLang="en-US" sz="4798"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组合 34"/>
          <p:cNvGrpSpPr/>
          <p:nvPr/>
        </p:nvGrpSpPr>
        <p:grpSpPr>
          <a:xfrm>
            <a:off x="5662723" y="1767835"/>
            <a:ext cx="5657898" cy="707206"/>
            <a:chOff x="4161033" y="1425669"/>
            <a:chExt cx="3956142" cy="530568"/>
          </a:xfrm>
        </p:grpSpPr>
        <p:grpSp>
          <p:nvGrpSpPr>
            <p:cNvPr id="42" name="组合 35"/>
            <p:cNvGrpSpPr/>
            <p:nvPr/>
          </p:nvGrpSpPr>
          <p:grpSpPr>
            <a:xfrm>
              <a:off x="4161033" y="1425669"/>
              <a:ext cx="3956142" cy="530568"/>
              <a:chOff x="5526988" y="887716"/>
              <a:chExt cx="4833680" cy="648258"/>
            </a:xfrm>
            <a:solidFill>
              <a:schemeClr val="tx1"/>
            </a:solidFill>
          </p:grpSpPr>
          <p:sp>
            <p:nvSpPr>
              <p:cNvPr id="44"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noFill/>
              <a:ln w="9525">
                <a:solidFill>
                  <a:srgbClr val="C00000"/>
                </a:solid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文本框 11"/>
            <p:cNvSpPr txBox="1"/>
            <p:nvPr/>
          </p:nvSpPr>
          <p:spPr>
            <a:xfrm>
              <a:off x="4381350" y="1516838"/>
              <a:ext cx="3613192" cy="339429"/>
            </a:xfrm>
            <a:prstGeom prst="rect">
              <a:avLst/>
            </a:prstGeom>
            <a:noFill/>
          </p:spPr>
          <p:txBody>
            <a:bodyPr wrap="square" rtlCol="0">
              <a:spAutoFit/>
            </a:bodyPr>
            <a:lstStyle/>
            <a:p>
              <a:pPr>
                <a:lnSpc>
                  <a:spcPct val="130000"/>
                </a:lnSpc>
              </a:pPr>
              <a:r>
                <a:rPr lang="zh-CN" altLang="en-US" b="1" spc="3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党员和党的干部</a:t>
              </a:r>
            </a:p>
          </p:txBody>
        </p:sp>
      </p:grpSp>
      <p:grpSp>
        <p:nvGrpSpPr>
          <p:cNvPr id="46" name="组合 39"/>
          <p:cNvGrpSpPr/>
          <p:nvPr/>
        </p:nvGrpSpPr>
        <p:grpSpPr>
          <a:xfrm>
            <a:off x="4798165" y="2729936"/>
            <a:ext cx="768861" cy="830677"/>
            <a:chOff x="3638627" y="1385678"/>
            <a:chExt cx="576824" cy="623200"/>
          </a:xfrm>
        </p:grpSpPr>
        <p:sp>
          <p:nvSpPr>
            <p:cNvPr id="47" name="Oval 12"/>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31"/>
            <p:cNvSpPr txBox="1"/>
            <p:nvPr/>
          </p:nvSpPr>
          <p:spPr>
            <a:xfrm>
              <a:off x="3719354" y="1385678"/>
              <a:ext cx="394701" cy="623200"/>
            </a:xfrm>
            <a:prstGeom prst="rect">
              <a:avLst/>
            </a:prstGeom>
            <a:noFill/>
            <a:ln>
              <a:noFill/>
            </a:ln>
          </p:spPr>
          <p:txBody>
            <a:bodyPr wrap="none" rtlCol="0">
              <a:spAutoFit/>
            </a:bodyPr>
            <a:lstStyle/>
            <a:p>
              <a:r>
                <a:rPr lang="en-US" altLang="zh-CN" sz="4798" b="1" dirty="0">
                  <a:solidFill>
                    <a:srgbClr val="F8F8F8"/>
                  </a:solidFill>
                  <a:latin typeface="Arial" panose="020B0604020202020204" pitchFamily="34" charset="0"/>
                  <a:ea typeface="微软雅黑" panose="020B0503020204020204" pitchFamily="34" charset="-122"/>
                  <a:sym typeface="Arial" panose="020B0604020202020204" pitchFamily="34" charset="0"/>
                </a:rPr>
                <a:t>2</a:t>
              </a:r>
              <a:endParaRPr lang="zh-CN" altLang="en-US" sz="4798"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3"/>
          <p:cNvGrpSpPr/>
          <p:nvPr/>
        </p:nvGrpSpPr>
        <p:grpSpPr>
          <a:xfrm>
            <a:off x="5662723" y="2783231"/>
            <a:ext cx="5657898" cy="707204"/>
            <a:chOff x="4161033" y="1425669"/>
            <a:chExt cx="3956142" cy="530568"/>
          </a:xfrm>
        </p:grpSpPr>
        <p:grpSp>
          <p:nvGrpSpPr>
            <p:cNvPr id="50" name="组合 44"/>
            <p:cNvGrpSpPr/>
            <p:nvPr/>
          </p:nvGrpSpPr>
          <p:grpSpPr>
            <a:xfrm>
              <a:off x="4161033" y="1425669"/>
              <a:ext cx="3956142" cy="530568"/>
              <a:chOff x="5526988" y="887716"/>
              <a:chExt cx="4833680" cy="648258"/>
            </a:xfrm>
            <a:solidFill>
              <a:schemeClr val="tx1"/>
            </a:solidFill>
          </p:grpSpPr>
          <p:sp>
            <p:nvSpPr>
              <p:cNvPr id="52"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noFill/>
              <a:ln w="9525">
                <a:solidFill>
                  <a:srgbClr val="C00000"/>
                </a:solid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文本框 11"/>
            <p:cNvSpPr txBox="1"/>
            <p:nvPr/>
          </p:nvSpPr>
          <p:spPr>
            <a:xfrm>
              <a:off x="4353654" y="1506976"/>
              <a:ext cx="3312537" cy="369447"/>
            </a:xfrm>
            <a:prstGeom prst="rect">
              <a:avLst/>
            </a:prstGeom>
            <a:noFill/>
          </p:spPr>
          <p:txBody>
            <a:bodyPr wrap="square" rtlCol="0">
              <a:spAutoFit/>
            </a:bodyPr>
            <a:lstStyle/>
            <a:p>
              <a:pPr>
                <a:lnSpc>
                  <a:spcPct val="130000"/>
                </a:lnSpc>
              </a:pPr>
              <a:r>
                <a:rPr lang="zh-CN" altLang="en-US" sz="2000" b="1" spc="30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党的组织制度</a:t>
              </a:r>
              <a:endParaRPr lang="zh-CN" altLang="en-US" sz="2000" b="1" spc="3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4" name="组合 48"/>
          <p:cNvGrpSpPr/>
          <p:nvPr/>
        </p:nvGrpSpPr>
        <p:grpSpPr>
          <a:xfrm>
            <a:off x="4798165" y="3755969"/>
            <a:ext cx="768861" cy="830677"/>
            <a:chOff x="3638627" y="1385678"/>
            <a:chExt cx="576824" cy="623200"/>
          </a:xfrm>
        </p:grpSpPr>
        <p:sp>
          <p:nvSpPr>
            <p:cNvPr id="55" name="Oval 12"/>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39"/>
            <p:cNvSpPr txBox="1"/>
            <p:nvPr/>
          </p:nvSpPr>
          <p:spPr>
            <a:xfrm>
              <a:off x="3719354" y="1385678"/>
              <a:ext cx="394701" cy="623200"/>
            </a:xfrm>
            <a:prstGeom prst="rect">
              <a:avLst/>
            </a:prstGeom>
            <a:noFill/>
            <a:ln>
              <a:noFill/>
            </a:ln>
          </p:spPr>
          <p:txBody>
            <a:bodyPr wrap="none" rtlCol="0">
              <a:spAutoFit/>
            </a:bodyPr>
            <a:lstStyle/>
            <a:p>
              <a:r>
                <a:rPr lang="en-US" altLang="zh-CN" sz="4798" b="1" dirty="0">
                  <a:solidFill>
                    <a:srgbClr val="F8F8F8"/>
                  </a:solidFill>
                  <a:latin typeface="Arial" panose="020B0604020202020204" pitchFamily="34" charset="0"/>
                  <a:ea typeface="微软雅黑" panose="020B0503020204020204" pitchFamily="34" charset="-122"/>
                  <a:sym typeface="Arial" panose="020B0604020202020204" pitchFamily="34" charset="0"/>
                </a:rPr>
                <a:t>3</a:t>
              </a:r>
              <a:endParaRPr lang="zh-CN" altLang="en-US" sz="4798"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2"/>
          <p:cNvGrpSpPr/>
          <p:nvPr/>
        </p:nvGrpSpPr>
        <p:grpSpPr>
          <a:xfrm>
            <a:off x="5662723" y="3809271"/>
            <a:ext cx="5657898" cy="707206"/>
            <a:chOff x="4161033" y="1425669"/>
            <a:chExt cx="3956142" cy="530568"/>
          </a:xfrm>
        </p:grpSpPr>
        <p:grpSp>
          <p:nvGrpSpPr>
            <p:cNvPr id="58" name="组合 54"/>
            <p:cNvGrpSpPr/>
            <p:nvPr/>
          </p:nvGrpSpPr>
          <p:grpSpPr>
            <a:xfrm>
              <a:off x="4161033" y="1425669"/>
              <a:ext cx="3956142" cy="530568"/>
              <a:chOff x="5526988" y="887716"/>
              <a:chExt cx="4833680" cy="648258"/>
            </a:xfrm>
            <a:solidFill>
              <a:schemeClr val="tx1"/>
            </a:solidFill>
          </p:grpSpPr>
          <p:sp>
            <p:nvSpPr>
              <p:cNvPr id="60"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noFill/>
              <a:ln w="9525">
                <a:solidFill>
                  <a:srgbClr val="C00000"/>
                </a:solid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文本框 11"/>
            <p:cNvSpPr txBox="1"/>
            <p:nvPr/>
          </p:nvSpPr>
          <p:spPr>
            <a:xfrm>
              <a:off x="4381350" y="1505551"/>
              <a:ext cx="3613192" cy="369446"/>
            </a:xfrm>
            <a:prstGeom prst="rect">
              <a:avLst/>
            </a:prstGeom>
            <a:noFill/>
          </p:spPr>
          <p:txBody>
            <a:bodyPr wrap="square" rtlCol="0">
              <a:spAutoFit/>
            </a:bodyPr>
            <a:lstStyle/>
            <a:p>
              <a:pPr>
                <a:lnSpc>
                  <a:spcPct val="130000"/>
                </a:lnSpc>
              </a:pPr>
              <a:r>
                <a:rPr lang="zh-CN" altLang="en-US" sz="2000" b="1" spc="3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党的组织体系</a:t>
              </a:r>
            </a:p>
          </p:txBody>
        </p:sp>
      </p:grpSp>
      <p:grpSp>
        <p:nvGrpSpPr>
          <p:cNvPr id="65" name="组合 39"/>
          <p:cNvGrpSpPr/>
          <p:nvPr/>
        </p:nvGrpSpPr>
        <p:grpSpPr>
          <a:xfrm>
            <a:off x="4738315" y="4752215"/>
            <a:ext cx="768861" cy="830677"/>
            <a:chOff x="3638627" y="1385678"/>
            <a:chExt cx="576824" cy="623200"/>
          </a:xfrm>
        </p:grpSpPr>
        <p:sp>
          <p:nvSpPr>
            <p:cNvPr id="66" name="Oval 12"/>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31"/>
            <p:cNvSpPr txBox="1"/>
            <p:nvPr/>
          </p:nvSpPr>
          <p:spPr>
            <a:xfrm>
              <a:off x="3719354" y="1385678"/>
              <a:ext cx="394701" cy="623200"/>
            </a:xfrm>
            <a:prstGeom prst="rect">
              <a:avLst/>
            </a:prstGeom>
            <a:noFill/>
            <a:ln>
              <a:noFill/>
            </a:ln>
          </p:spPr>
          <p:txBody>
            <a:bodyPr wrap="none" rtlCol="0">
              <a:spAutoFit/>
            </a:bodyPr>
            <a:lstStyle/>
            <a:p>
              <a:r>
                <a:rPr lang="en-US" altLang="zh-CN" sz="4798" b="1" dirty="0" smtClean="0">
                  <a:solidFill>
                    <a:srgbClr val="F8F8F8"/>
                  </a:solidFill>
                  <a:latin typeface="Arial" panose="020B0604020202020204" pitchFamily="34" charset="0"/>
                  <a:ea typeface="微软雅黑" panose="020B0503020204020204" pitchFamily="34" charset="-122"/>
                  <a:sym typeface="Arial" panose="020B0604020202020204" pitchFamily="34" charset="0"/>
                </a:rPr>
                <a:t>4</a:t>
              </a:r>
              <a:endParaRPr lang="zh-CN" altLang="en-US" sz="4798"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43"/>
          <p:cNvGrpSpPr/>
          <p:nvPr/>
        </p:nvGrpSpPr>
        <p:grpSpPr>
          <a:xfrm>
            <a:off x="5602873" y="4805510"/>
            <a:ext cx="5657898" cy="707204"/>
            <a:chOff x="4161033" y="1425669"/>
            <a:chExt cx="3956142" cy="530568"/>
          </a:xfrm>
        </p:grpSpPr>
        <p:grpSp>
          <p:nvGrpSpPr>
            <p:cNvPr id="69" name="组合 44"/>
            <p:cNvGrpSpPr/>
            <p:nvPr/>
          </p:nvGrpSpPr>
          <p:grpSpPr>
            <a:xfrm>
              <a:off x="4161033" y="1425669"/>
              <a:ext cx="3956142" cy="530568"/>
              <a:chOff x="5526988" y="887716"/>
              <a:chExt cx="4833680" cy="648258"/>
            </a:xfrm>
            <a:solidFill>
              <a:schemeClr val="tx1"/>
            </a:solidFill>
          </p:grpSpPr>
          <p:sp>
            <p:nvSpPr>
              <p:cNvPr id="71"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noFill/>
              <a:ln w="9525">
                <a:solidFill>
                  <a:srgbClr val="C00000"/>
                </a:solid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文本框 11"/>
            <p:cNvSpPr txBox="1"/>
            <p:nvPr/>
          </p:nvSpPr>
          <p:spPr>
            <a:xfrm>
              <a:off x="4371299" y="1505557"/>
              <a:ext cx="3312537" cy="369447"/>
            </a:xfrm>
            <a:prstGeom prst="rect">
              <a:avLst/>
            </a:prstGeom>
            <a:noFill/>
          </p:spPr>
          <p:txBody>
            <a:bodyPr wrap="square" rtlCol="0">
              <a:spAutoFit/>
            </a:bodyPr>
            <a:lstStyle/>
            <a:p>
              <a:pPr>
                <a:lnSpc>
                  <a:spcPct val="130000"/>
                </a:lnSpc>
              </a:pP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党的纪律和纪律检查机关</a:t>
              </a:r>
            </a:p>
          </p:txBody>
        </p:sp>
      </p:grpSp>
      <p:grpSp>
        <p:nvGrpSpPr>
          <p:cNvPr id="73" name="组合 48"/>
          <p:cNvGrpSpPr/>
          <p:nvPr/>
        </p:nvGrpSpPr>
        <p:grpSpPr>
          <a:xfrm>
            <a:off x="4738315" y="5778248"/>
            <a:ext cx="768861" cy="830677"/>
            <a:chOff x="3638627" y="1385678"/>
            <a:chExt cx="576824" cy="623200"/>
          </a:xfrm>
        </p:grpSpPr>
        <p:sp>
          <p:nvSpPr>
            <p:cNvPr id="74" name="Oval 12"/>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39"/>
            <p:cNvSpPr txBox="1"/>
            <p:nvPr/>
          </p:nvSpPr>
          <p:spPr>
            <a:xfrm>
              <a:off x="3719354" y="1385678"/>
              <a:ext cx="394701" cy="623200"/>
            </a:xfrm>
            <a:prstGeom prst="rect">
              <a:avLst/>
            </a:prstGeom>
            <a:noFill/>
            <a:ln>
              <a:noFill/>
            </a:ln>
          </p:spPr>
          <p:txBody>
            <a:bodyPr wrap="none" rtlCol="0">
              <a:spAutoFit/>
            </a:bodyPr>
            <a:lstStyle/>
            <a:p>
              <a:r>
                <a:rPr lang="en-US" altLang="zh-CN" sz="4798" b="1" dirty="0" smtClean="0">
                  <a:solidFill>
                    <a:srgbClr val="F8F8F8"/>
                  </a:solidFill>
                  <a:latin typeface="Arial" panose="020B0604020202020204" pitchFamily="34" charset="0"/>
                  <a:ea typeface="微软雅黑" panose="020B0503020204020204" pitchFamily="34" charset="-122"/>
                  <a:sym typeface="Arial" panose="020B0604020202020204" pitchFamily="34" charset="0"/>
                </a:rPr>
                <a:t>5</a:t>
              </a:r>
              <a:endParaRPr lang="zh-CN" altLang="en-US" sz="4798"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52"/>
          <p:cNvGrpSpPr/>
          <p:nvPr/>
        </p:nvGrpSpPr>
        <p:grpSpPr>
          <a:xfrm>
            <a:off x="5602873" y="5831550"/>
            <a:ext cx="5657898" cy="707206"/>
            <a:chOff x="4161033" y="1425669"/>
            <a:chExt cx="3956142" cy="530568"/>
          </a:xfrm>
        </p:grpSpPr>
        <p:grpSp>
          <p:nvGrpSpPr>
            <p:cNvPr id="77" name="组合 54"/>
            <p:cNvGrpSpPr/>
            <p:nvPr/>
          </p:nvGrpSpPr>
          <p:grpSpPr>
            <a:xfrm>
              <a:off x="4161033" y="1425669"/>
              <a:ext cx="3956142" cy="530568"/>
              <a:chOff x="5526988" y="887716"/>
              <a:chExt cx="4833680" cy="648258"/>
            </a:xfrm>
            <a:solidFill>
              <a:schemeClr val="tx1"/>
            </a:solidFill>
          </p:grpSpPr>
          <p:sp>
            <p:nvSpPr>
              <p:cNvPr id="79"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noFill/>
              <a:ln w="9525">
                <a:solidFill>
                  <a:srgbClr val="C00000"/>
                </a:solid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文本框 11"/>
            <p:cNvSpPr txBox="1"/>
            <p:nvPr/>
          </p:nvSpPr>
          <p:spPr>
            <a:xfrm>
              <a:off x="4395503" y="1456376"/>
              <a:ext cx="3613192" cy="369446"/>
            </a:xfrm>
            <a:prstGeom prst="rect">
              <a:avLst/>
            </a:prstGeom>
            <a:noFill/>
          </p:spPr>
          <p:txBody>
            <a:bodyPr wrap="square" rtlCol="0">
              <a:spAutoFit/>
            </a:bodyPr>
            <a:lstStyle/>
            <a:p>
              <a:pPr>
                <a:lnSpc>
                  <a:spcPct val="130000"/>
                </a:lnSpc>
              </a:pPr>
              <a:r>
                <a:rPr lang="zh-CN" altLang="en-US" sz="2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党和共产主义青年团的关系党旗党徽</a:t>
              </a:r>
            </a:p>
          </p:txBody>
        </p:sp>
      </p:grpSp>
    </p:spTree>
    <p:extLst>
      <p:ext uri="{BB962C8B-B14F-4D97-AF65-F5344CB8AC3E}">
        <p14:creationId xmlns:p14="http://schemas.microsoft.com/office/powerpoint/2010/main" val="23503966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ppt_x"/>
                                          </p:val>
                                        </p:tav>
                                        <p:tav tm="100000">
                                          <p:val>
                                            <p:strVal val="#ppt_x"/>
                                          </p:val>
                                        </p:tav>
                                      </p:tavLst>
                                    </p:anim>
                                    <p:anim calcmode="lin" valueType="num">
                                      <p:cBhvr additive="base">
                                        <p:cTn id="22" dur="500" fill="hold"/>
                                        <p:tgtEl>
                                          <p:spTgt spid="63"/>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750" fill="hold"/>
                                        <p:tgtEl>
                                          <p:spTgt spid="5"/>
                                        </p:tgtEl>
                                        <p:attrNameLst>
                                          <p:attrName>ppt_w</p:attrName>
                                        </p:attrNameLst>
                                      </p:cBhvr>
                                      <p:tavLst>
                                        <p:tav tm="0">
                                          <p:val>
                                            <p:fltVal val="0"/>
                                          </p:val>
                                        </p:tav>
                                        <p:tav tm="100000">
                                          <p:val>
                                            <p:strVal val="#ppt_w"/>
                                          </p:val>
                                        </p:tav>
                                      </p:tavLst>
                                    </p:anim>
                                    <p:anim calcmode="lin" valueType="num">
                                      <p:cBhvr>
                                        <p:cTn id="27" dur="750" fill="hold"/>
                                        <p:tgtEl>
                                          <p:spTgt spid="5"/>
                                        </p:tgtEl>
                                        <p:attrNameLst>
                                          <p:attrName>ppt_h</p:attrName>
                                        </p:attrNameLst>
                                      </p:cBhvr>
                                      <p:tavLst>
                                        <p:tav tm="0">
                                          <p:val>
                                            <p:fltVal val="0"/>
                                          </p:val>
                                        </p:tav>
                                        <p:tav tm="100000">
                                          <p:val>
                                            <p:strVal val="#ppt_h"/>
                                          </p:val>
                                        </p:tav>
                                      </p:tavLst>
                                    </p:anim>
                                    <p:animEffect transition="in" filter="fade">
                                      <p:cBhvr>
                                        <p:cTn id="28" dur="750"/>
                                        <p:tgtEl>
                                          <p:spTgt spid="5"/>
                                        </p:tgtEl>
                                      </p:cBhvr>
                                    </p:animEffect>
                                  </p:childTnLst>
                                </p:cTn>
                              </p:par>
                            </p:childTnLst>
                          </p:cTn>
                        </p:par>
                        <p:par>
                          <p:cTn id="29" fill="hold">
                            <p:stCondLst>
                              <p:cond delay="1250"/>
                            </p:stCondLst>
                            <p:childTnLst>
                              <p:par>
                                <p:cTn id="30" presetID="22"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500"/>
                                        <p:tgtEl>
                                          <p:spTgt spid="4"/>
                                        </p:tgtEl>
                                      </p:cBhvr>
                                    </p:animEffect>
                                  </p:childTnLst>
                                </p:cTn>
                              </p:par>
                            </p:childTnLst>
                          </p:cTn>
                        </p:par>
                        <p:par>
                          <p:cTn id="33" fill="hold">
                            <p:stCondLst>
                              <p:cond delay="1750"/>
                            </p:stCondLst>
                            <p:childTnLst>
                              <p:par>
                                <p:cTn id="34" presetID="5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par>
                          <p:cTn id="39" fill="hold">
                            <p:stCondLst>
                              <p:cond delay="2250"/>
                            </p:stCondLst>
                            <p:childTnLst>
                              <p:par>
                                <p:cTn id="40" presetID="22" presetClass="entr" presetSubtype="8"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par>
                          <p:cTn id="43" fill="hold">
                            <p:stCondLst>
                              <p:cond delay="2750"/>
                            </p:stCondLst>
                            <p:childTnLst>
                              <p:par>
                                <p:cTn id="44" presetID="53" presetClass="entr" presetSubtype="16"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3250"/>
                            </p:stCondLst>
                            <p:childTnLst>
                              <p:par>
                                <p:cTn id="50" presetID="22" presetClass="entr" presetSubtype="8"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500"/>
                                        <p:tgtEl>
                                          <p:spTgt spid="49"/>
                                        </p:tgtEl>
                                      </p:cBhvr>
                                    </p:animEffect>
                                  </p:childTnLst>
                                </p:cTn>
                              </p:par>
                            </p:childTnLst>
                          </p:cTn>
                        </p:par>
                        <p:par>
                          <p:cTn id="53" fill="hold">
                            <p:stCondLst>
                              <p:cond delay="3750"/>
                            </p:stCondLst>
                            <p:childTnLst>
                              <p:par>
                                <p:cTn id="54" presetID="53" presetClass="entr" presetSubtype="16"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p:cTn id="56" dur="500" fill="hold"/>
                                        <p:tgtEl>
                                          <p:spTgt spid="54"/>
                                        </p:tgtEl>
                                        <p:attrNameLst>
                                          <p:attrName>ppt_w</p:attrName>
                                        </p:attrNameLst>
                                      </p:cBhvr>
                                      <p:tavLst>
                                        <p:tav tm="0">
                                          <p:val>
                                            <p:fltVal val="0"/>
                                          </p:val>
                                        </p:tav>
                                        <p:tav tm="100000">
                                          <p:val>
                                            <p:strVal val="#ppt_w"/>
                                          </p:val>
                                        </p:tav>
                                      </p:tavLst>
                                    </p:anim>
                                    <p:anim calcmode="lin" valueType="num">
                                      <p:cBhvr>
                                        <p:cTn id="57" dur="500" fill="hold"/>
                                        <p:tgtEl>
                                          <p:spTgt spid="54"/>
                                        </p:tgtEl>
                                        <p:attrNameLst>
                                          <p:attrName>ppt_h</p:attrName>
                                        </p:attrNameLst>
                                      </p:cBhvr>
                                      <p:tavLst>
                                        <p:tav tm="0">
                                          <p:val>
                                            <p:fltVal val="0"/>
                                          </p:val>
                                        </p:tav>
                                        <p:tav tm="100000">
                                          <p:val>
                                            <p:strVal val="#ppt_h"/>
                                          </p:val>
                                        </p:tav>
                                      </p:tavLst>
                                    </p:anim>
                                    <p:animEffect transition="in" filter="fade">
                                      <p:cBhvr>
                                        <p:cTn id="58" dur="500"/>
                                        <p:tgtEl>
                                          <p:spTgt spid="54"/>
                                        </p:tgtEl>
                                      </p:cBhvr>
                                    </p:animEffect>
                                  </p:childTnLst>
                                </p:cTn>
                              </p:par>
                            </p:childTnLst>
                          </p:cTn>
                        </p:par>
                        <p:par>
                          <p:cTn id="59" fill="hold">
                            <p:stCondLst>
                              <p:cond delay="4250"/>
                            </p:stCondLst>
                            <p:childTnLst>
                              <p:par>
                                <p:cTn id="60" presetID="22" presetClass="entr" presetSubtype="8" fill="hold"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wipe(left)">
                                      <p:cBhvr>
                                        <p:cTn id="62" dur="500"/>
                                        <p:tgtEl>
                                          <p:spTgt spid="57"/>
                                        </p:tgtEl>
                                      </p:cBhvr>
                                    </p:animEffect>
                                  </p:childTnLst>
                                </p:cTn>
                              </p:par>
                            </p:childTnLst>
                          </p:cTn>
                        </p:par>
                        <p:par>
                          <p:cTn id="63" fill="hold">
                            <p:stCondLst>
                              <p:cond delay="4750"/>
                            </p:stCondLst>
                            <p:childTnLst>
                              <p:par>
                                <p:cTn id="64" presetID="53" presetClass="entr" presetSubtype="16" fill="hold" nodeType="after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p:cTn id="66" dur="500" fill="hold"/>
                                        <p:tgtEl>
                                          <p:spTgt spid="65"/>
                                        </p:tgtEl>
                                        <p:attrNameLst>
                                          <p:attrName>ppt_w</p:attrName>
                                        </p:attrNameLst>
                                      </p:cBhvr>
                                      <p:tavLst>
                                        <p:tav tm="0">
                                          <p:val>
                                            <p:fltVal val="0"/>
                                          </p:val>
                                        </p:tav>
                                        <p:tav tm="100000">
                                          <p:val>
                                            <p:strVal val="#ppt_w"/>
                                          </p:val>
                                        </p:tav>
                                      </p:tavLst>
                                    </p:anim>
                                    <p:anim calcmode="lin" valueType="num">
                                      <p:cBhvr>
                                        <p:cTn id="67" dur="500" fill="hold"/>
                                        <p:tgtEl>
                                          <p:spTgt spid="65"/>
                                        </p:tgtEl>
                                        <p:attrNameLst>
                                          <p:attrName>ppt_h</p:attrName>
                                        </p:attrNameLst>
                                      </p:cBhvr>
                                      <p:tavLst>
                                        <p:tav tm="0">
                                          <p:val>
                                            <p:fltVal val="0"/>
                                          </p:val>
                                        </p:tav>
                                        <p:tav tm="100000">
                                          <p:val>
                                            <p:strVal val="#ppt_h"/>
                                          </p:val>
                                        </p:tav>
                                      </p:tavLst>
                                    </p:anim>
                                    <p:animEffect transition="in" filter="fade">
                                      <p:cBhvr>
                                        <p:cTn id="68" dur="500"/>
                                        <p:tgtEl>
                                          <p:spTgt spid="65"/>
                                        </p:tgtEl>
                                      </p:cBhvr>
                                    </p:animEffect>
                                  </p:childTnLst>
                                </p:cTn>
                              </p:par>
                            </p:childTnLst>
                          </p:cTn>
                        </p:par>
                        <p:par>
                          <p:cTn id="69" fill="hold">
                            <p:stCondLst>
                              <p:cond delay="5250"/>
                            </p:stCondLst>
                            <p:childTnLst>
                              <p:par>
                                <p:cTn id="70" presetID="22" presetClass="entr" presetSubtype="8" fill="hold" nodeType="afterEffect">
                                  <p:stCondLst>
                                    <p:cond delay="0"/>
                                  </p:stCondLst>
                                  <p:childTnLst>
                                    <p:set>
                                      <p:cBhvr>
                                        <p:cTn id="71" dur="1" fill="hold">
                                          <p:stCondLst>
                                            <p:cond delay="0"/>
                                          </p:stCondLst>
                                        </p:cTn>
                                        <p:tgtEl>
                                          <p:spTgt spid="68"/>
                                        </p:tgtEl>
                                        <p:attrNameLst>
                                          <p:attrName>style.visibility</p:attrName>
                                        </p:attrNameLst>
                                      </p:cBhvr>
                                      <p:to>
                                        <p:strVal val="visible"/>
                                      </p:to>
                                    </p:set>
                                    <p:animEffect transition="in" filter="wipe(left)">
                                      <p:cBhvr>
                                        <p:cTn id="72" dur="500"/>
                                        <p:tgtEl>
                                          <p:spTgt spid="68"/>
                                        </p:tgtEl>
                                      </p:cBhvr>
                                    </p:animEffect>
                                  </p:childTnLst>
                                </p:cTn>
                              </p:par>
                            </p:childTnLst>
                          </p:cTn>
                        </p:par>
                        <p:par>
                          <p:cTn id="73" fill="hold">
                            <p:stCondLst>
                              <p:cond delay="5750"/>
                            </p:stCondLst>
                            <p:childTnLst>
                              <p:par>
                                <p:cTn id="74" presetID="53" presetClass="entr" presetSubtype="16" fill="hold" nodeType="afterEffect">
                                  <p:stCondLst>
                                    <p:cond delay="0"/>
                                  </p:stCondLst>
                                  <p:childTnLst>
                                    <p:set>
                                      <p:cBhvr>
                                        <p:cTn id="75" dur="1" fill="hold">
                                          <p:stCondLst>
                                            <p:cond delay="0"/>
                                          </p:stCondLst>
                                        </p:cTn>
                                        <p:tgtEl>
                                          <p:spTgt spid="73"/>
                                        </p:tgtEl>
                                        <p:attrNameLst>
                                          <p:attrName>style.visibility</p:attrName>
                                        </p:attrNameLst>
                                      </p:cBhvr>
                                      <p:to>
                                        <p:strVal val="visible"/>
                                      </p:to>
                                    </p:set>
                                    <p:anim calcmode="lin" valueType="num">
                                      <p:cBhvr>
                                        <p:cTn id="76" dur="500" fill="hold"/>
                                        <p:tgtEl>
                                          <p:spTgt spid="73"/>
                                        </p:tgtEl>
                                        <p:attrNameLst>
                                          <p:attrName>ppt_w</p:attrName>
                                        </p:attrNameLst>
                                      </p:cBhvr>
                                      <p:tavLst>
                                        <p:tav tm="0">
                                          <p:val>
                                            <p:fltVal val="0"/>
                                          </p:val>
                                        </p:tav>
                                        <p:tav tm="100000">
                                          <p:val>
                                            <p:strVal val="#ppt_w"/>
                                          </p:val>
                                        </p:tav>
                                      </p:tavLst>
                                    </p:anim>
                                    <p:anim calcmode="lin" valueType="num">
                                      <p:cBhvr>
                                        <p:cTn id="77" dur="500" fill="hold"/>
                                        <p:tgtEl>
                                          <p:spTgt spid="73"/>
                                        </p:tgtEl>
                                        <p:attrNameLst>
                                          <p:attrName>ppt_h</p:attrName>
                                        </p:attrNameLst>
                                      </p:cBhvr>
                                      <p:tavLst>
                                        <p:tav tm="0">
                                          <p:val>
                                            <p:fltVal val="0"/>
                                          </p:val>
                                        </p:tav>
                                        <p:tav tm="100000">
                                          <p:val>
                                            <p:strVal val="#ppt_h"/>
                                          </p:val>
                                        </p:tav>
                                      </p:tavLst>
                                    </p:anim>
                                    <p:animEffect transition="in" filter="fade">
                                      <p:cBhvr>
                                        <p:cTn id="78" dur="500"/>
                                        <p:tgtEl>
                                          <p:spTgt spid="73"/>
                                        </p:tgtEl>
                                      </p:cBhvr>
                                    </p:animEffect>
                                  </p:childTnLst>
                                </p:cTn>
                              </p:par>
                            </p:childTnLst>
                          </p:cTn>
                        </p:par>
                        <p:par>
                          <p:cTn id="79" fill="hold">
                            <p:stCondLst>
                              <p:cond delay="6250"/>
                            </p:stCondLst>
                            <p:childTnLst>
                              <p:par>
                                <p:cTn id="80" presetID="22" presetClass="entr" presetSubtype="8"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wipe(left)">
                                      <p:cBhvr>
                                        <p:cTn id="82"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smtClean="0">
                <a:solidFill>
                  <a:srgbClr val="C00000"/>
                </a:solidFill>
                <a:latin typeface="微软雅黑" panose="020B0503020204020204" charset="-122"/>
                <a:ea typeface="微软雅黑" panose="020B0503020204020204" charset="-122"/>
                <a:cs typeface="+mn-ea"/>
                <a:sym typeface="+mn-lt"/>
              </a:rPr>
              <a:t>第六章</a:t>
            </a:r>
            <a:endParaRPr lang="zh-CN" altLang="en-US" sz="6000" b="1" dirty="0">
              <a:solidFill>
                <a:srgbClr val="C00000"/>
              </a:solidFill>
              <a:latin typeface="微软雅黑" panose="020B0503020204020204" charset="-122"/>
              <a:ea typeface="微软雅黑" panose="020B0503020204020204" charset="-122"/>
              <a:cs typeface="+mn-ea"/>
              <a:sym typeface="+mn-lt"/>
            </a:endParaRPr>
          </a:p>
        </p:txBody>
      </p:sp>
      <p:sp>
        <p:nvSpPr>
          <p:cNvPr id="4"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学习和遵守党章</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6143198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13598" r="13387"/>
          <a:stretch/>
        </p:blipFill>
        <p:spPr>
          <a:xfrm>
            <a:off x="647344" y="2019681"/>
            <a:ext cx="3105174" cy="4252738"/>
          </a:xfrm>
          <a:prstGeom prst="rect">
            <a:avLst/>
          </a:prstGeom>
          <a:effectLst>
            <a:reflection blurRad="6350" stA="29000" endPos="19000" dir="5400000" sy="-100000" algn="bl" rotWithShape="0"/>
          </a:effectLst>
        </p:spPr>
      </p:pic>
      <p:sp>
        <p:nvSpPr>
          <p:cNvPr id="3" name="文本框 2"/>
          <p:cNvSpPr txBox="1"/>
          <p:nvPr/>
        </p:nvSpPr>
        <p:spPr>
          <a:xfrm>
            <a:off x="4428112" y="2142459"/>
            <a:ext cx="7395059" cy="1107996"/>
          </a:xfrm>
          <a:prstGeom prst="rect">
            <a:avLst/>
          </a:prstGeom>
          <a:noFill/>
        </p:spPr>
        <p:txBody>
          <a:bodyPr wrap="square" rtlCol="0">
            <a:spAutoFit/>
          </a:bodyPr>
          <a:lstStyle/>
          <a:p>
            <a:pPr fontAlgn="auto">
              <a:lnSpc>
                <a:spcPct val="150000"/>
              </a:lnSpc>
              <a:spcBef>
                <a:spcPts val="600"/>
              </a:spcBef>
              <a:spcAft>
                <a:spcPts val="0"/>
              </a:spcAft>
              <a:defRPr/>
            </a:pPr>
            <a:r>
              <a:rPr lang="zh-CN" altLang="en-US" sz="4400" b="1" kern="0" dirty="0">
                <a:solidFill>
                  <a:srgbClr val="C00000"/>
                </a:solidFill>
                <a:latin typeface="Arial" panose="020B0604020202020204"/>
                <a:ea typeface="微软雅黑" panose="020B0503020204020204" charset="-122"/>
                <a:cs typeface="+mn-ea"/>
                <a:sym typeface="+mn-lt"/>
              </a:rPr>
              <a:t>认真学习党章   </a:t>
            </a:r>
            <a:r>
              <a:rPr lang="zh-CN" altLang="en-US" sz="4400" b="1" kern="0" dirty="0" smtClean="0">
                <a:solidFill>
                  <a:srgbClr val="C00000"/>
                </a:solidFill>
                <a:latin typeface="Arial" panose="020B0604020202020204"/>
                <a:ea typeface="微软雅黑" panose="020B0503020204020204" charset="-122"/>
                <a:cs typeface="+mn-ea"/>
                <a:sym typeface="+mn-lt"/>
              </a:rPr>
              <a:t>严格</a:t>
            </a:r>
            <a:r>
              <a:rPr lang="zh-CN" altLang="en-US" sz="4400" b="1" kern="0" dirty="0">
                <a:solidFill>
                  <a:srgbClr val="C00000"/>
                </a:solidFill>
                <a:latin typeface="Arial" panose="020B0604020202020204"/>
                <a:ea typeface="微软雅黑" panose="020B0503020204020204" charset="-122"/>
                <a:cs typeface="+mn-ea"/>
                <a:sym typeface="+mn-lt"/>
              </a:rPr>
              <a:t>遵守党章</a:t>
            </a:r>
          </a:p>
        </p:txBody>
      </p:sp>
      <p:sp>
        <p:nvSpPr>
          <p:cNvPr id="4" name="矩形 3"/>
          <p:cNvSpPr/>
          <p:nvPr/>
        </p:nvSpPr>
        <p:spPr>
          <a:xfrm>
            <a:off x="4428112" y="3337342"/>
            <a:ext cx="7395059" cy="2308324"/>
          </a:xfrm>
          <a:prstGeom prst="rect">
            <a:avLst/>
          </a:prstGeom>
        </p:spPr>
        <p:txBody>
          <a:bodyPr wrap="square">
            <a:spAutoFit/>
          </a:bodyPr>
          <a:lstStyle/>
          <a:p>
            <a:pPr indent="609585" defTabSz="1219140">
              <a:lnSpc>
                <a:spcPct val="120000"/>
              </a:lnSpc>
            </a:pPr>
            <a:r>
              <a:rPr lang="zh-CN" altLang="en-US" sz="2400" dirty="0">
                <a:solidFill>
                  <a:srgbClr val="C00000"/>
                </a:solidFill>
                <a:latin typeface="微软雅黑" panose="020B0503020204020204" pitchFamily="34" charset="-122"/>
                <a:ea typeface="微软雅黑"/>
                <a:cs typeface="+mn-ea"/>
                <a:sym typeface="+mn-lt"/>
              </a:rPr>
              <a:t>在各级党组织的全部活动中，都要坚持引导广大党员、干部特别是领导干部自觉学习党章、遵守党章、贯彻党章、维护党章，自觉加强党性修养，增强党的意识、宗旨意识、执政意识、大局意识、责任意识，切实做到为党分忧、为国尽责、为民奉献。</a:t>
            </a:r>
            <a:endParaRPr lang="zh-CN" altLang="zh-CN" sz="2400" dirty="0">
              <a:solidFill>
                <a:srgbClr val="C00000"/>
              </a:solidFill>
              <a:latin typeface="微软雅黑" panose="020B0503020204020204" pitchFamily="34" charset="-122"/>
              <a:ea typeface="微软雅黑"/>
              <a:cs typeface="+mn-ea"/>
              <a:sym typeface="+mn-lt"/>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6"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学习和遵守党章</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15545508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750" fill="hold"/>
                                        <p:tgtEl>
                                          <p:spTgt spid="2"/>
                                        </p:tgtEl>
                                        <p:attrNameLst>
                                          <p:attrName>ppt_w</p:attrName>
                                        </p:attrNameLst>
                                      </p:cBhvr>
                                      <p:tavLst>
                                        <p:tav tm="0">
                                          <p:val>
                                            <p:fltVal val="0"/>
                                          </p:val>
                                        </p:tav>
                                        <p:tav tm="100000">
                                          <p:val>
                                            <p:strVal val="#ppt_w"/>
                                          </p:val>
                                        </p:tav>
                                      </p:tavLst>
                                    </p:anim>
                                    <p:anim calcmode="lin" valueType="num">
                                      <p:cBhvr>
                                        <p:cTn id="21" dur="750" fill="hold"/>
                                        <p:tgtEl>
                                          <p:spTgt spid="2"/>
                                        </p:tgtEl>
                                        <p:attrNameLst>
                                          <p:attrName>ppt_h</p:attrName>
                                        </p:attrNameLst>
                                      </p:cBhvr>
                                      <p:tavLst>
                                        <p:tav tm="0">
                                          <p:val>
                                            <p:fltVal val="0"/>
                                          </p:val>
                                        </p:tav>
                                        <p:tav tm="100000">
                                          <p:val>
                                            <p:strVal val="#ppt_h"/>
                                          </p:val>
                                        </p:tav>
                                      </p:tavLst>
                                    </p:anim>
                                    <p:animEffect transition="in" filter="fade">
                                      <p:cBhvr>
                                        <p:cTn id="22" dur="750"/>
                                        <p:tgtEl>
                                          <p:spTgt spid="2"/>
                                        </p:tgtEl>
                                      </p:cBhvr>
                                    </p:animEffect>
                                  </p:childTnLst>
                                </p:cTn>
                              </p:par>
                            </p:childTnLst>
                          </p:cTn>
                        </p:par>
                        <p:par>
                          <p:cTn id="23" fill="hold">
                            <p:stCondLst>
                              <p:cond delay="2050"/>
                            </p:stCondLst>
                            <p:childTnLst>
                              <p:par>
                                <p:cTn id="24" presetID="1" presetClass="entr" presetSubtype="0" fill="hold" grpId="0" nodeType="afterEffect">
                                  <p:stCondLst>
                                    <p:cond delay="0"/>
                                  </p:stCondLst>
                                  <p:iterate type="lt">
                                    <p:tmAbs val="200"/>
                                  </p:iterate>
                                  <p:childTnLst>
                                    <p:set>
                                      <p:cBhvr>
                                        <p:cTn id="25" dur="1" fill="hold">
                                          <p:stCondLst>
                                            <p:cond delay="0"/>
                                          </p:stCondLst>
                                        </p:cTn>
                                        <p:tgtEl>
                                          <p:spTgt spid="3"/>
                                        </p:tgtEl>
                                        <p:attrNameLst>
                                          <p:attrName>style.visibility</p:attrName>
                                        </p:attrNameLst>
                                      </p:cBhvr>
                                      <p:to>
                                        <p:strVal val="visible"/>
                                      </p:to>
                                    </p:set>
                                  </p:childTnLst>
                                </p:cTn>
                              </p:par>
                            </p:childTnLst>
                          </p:cTn>
                        </p:par>
                        <p:par>
                          <p:cTn id="26" fill="hold">
                            <p:stCondLst>
                              <p:cond delay="4251"/>
                            </p:stCondLst>
                            <p:childTnLst>
                              <p:par>
                                <p:cTn id="27" presetID="22" presetClass="entr" presetSubtype="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07599" y="3006977"/>
            <a:ext cx="5834400" cy="1323439"/>
          </a:xfrm>
          <a:prstGeom prst="rect">
            <a:avLst/>
          </a:prstGeom>
          <a:noFill/>
        </p:spPr>
        <p:txBody>
          <a:bodyPr wrap="square" rtlCol="0">
            <a:spAutoFit/>
          </a:bodyPr>
          <a:lstStyle/>
          <a:p>
            <a:pPr algn="dist"/>
            <a:r>
              <a:rPr lang="zh-CN" altLang="en-US" sz="8000" b="1" dirty="0" smtClean="0">
                <a:solidFill>
                  <a:srgbClr val="C00000"/>
                </a:solidFill>
                <a:effectLst>
                  <a:outerShdw blurRad="50800" dist="38100" dir="2700000" algn="tl" rotWithShape="0">
                    <a:prstClr val="black">
                      <a:alpha val="40000"/>
                    </a:prstClr>
                  </a:outerShdw>
                </a:effectLst>
                <a:latin typeface="微软雅黑" panose="020B0503020204020204" pitchFamily="82" charset="2"/>
                <a:ea typeface="微软雅黑" panose="020B0503020204020204" pitchFamily="82" charset="2"/>
              </a:rPr>
              <a:t>谢谢观看</a:t>
            </a:r>
            <a:endParaRPr lang="zh-CN" altLang="en-US" sz="8000" b="1" dirty="0">
              <a:solidFill>
                <a:srgbClr val="C00000"/>
              </a:solidFill>
              <a:effectLst>
                <a:outerShdw blurRad="50800" dist="38100" dir="2700000" algn="tl" rotWithShape="0">
                  <a:prstClr val="black">
                    <a:alpha val="40000"/>
                  </a:prstClr>
                </a:outerShdw>
              </a:effectLst>
              <a:latin typeface="微软雅黑" panose="020B0503020204020204" pitchFamily="82" charset="2"/>
              <a:ea typeface="微软雅黑" panose="020B0503020204020204" pitchFamily="82" charset="2"/>
            </a:endParaRPr>
          </a:p>
        </p:txBody>
      </p:sp>
      <p:grpSp>
        <p:nvGrpSpPr>
          <p:cNvPr id="3" name="组合 3"/>
          <p:cNvGrpSpPr/>
          <p:nvPr/>
        </p:nvGrpSpPr>
        <p:grpSpPr>
          <a:xfrm>
            <a:off x="3499892" y="4680271"/>
            <a:ext cx="543739" cy="523220"/>
            <a:chOff x="2934874" y="4295459"/>
            <a:chExt cx="543739" cy="523220"/>
          </a:xfrm>
        </p:grpSpPr>
        <p:sp>
          <p:nvSpPr>
            <p:cNvPr id="4" name="椭圆 3"/>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5" name="文本框 4"/>
            <p:cNvSpPr txBox="1"/>
            <p:nvPr/>
          </p:nvSpPr>
          <p:spPr>
            <a:xfrm>
              <a:off x="2934874" y="4295459"/>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学</a:t>
              </a:r>
              <a:endParaRPr lang="zh-CN" altLang="en-US" sz="2800" b="1" dirty="0">
                <a:solidFill>
                  <a:schemeClr val="bg1"/>
                </a:solidFill>
                <a:latin typeface="Microsoft YaHei" charset="-122"/>
                <a:ea typeface="Microsoft YaHei" charset="-122"/>
                <a:cs typeface="Microsoft YaHei" charset="-122"/>
              </a:endParaRPr>
            </a:p>
          </p:txBody>
        </p:sp>
      </p:grpSp>
      <p:grpSp>
        <p:nvGrpSpPr>
          <p:cNvPr id="6" name="组合 6"/>
          <p:cNvGrpSpPr/>
          <p:nvPr/>
        </p:nvGrpSpPr>
        <p:grpSpPr>
          <a:xfrm>
            <a:off x="4122443" y="4653377"/>
            <a:ext cx="543739" cy="523629"/>
            <a:chOff x="2947424" y="4268565"/>
            <a:chExt cx="543739" cy="523629"/>
          </a:xfrm>
        </p:grpSpPr>
        <p:sp>
          <p:nvSpPr>
            <p:cNvPr id="7" name="椭圆 6"/>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8" name="文本框 7"/>
            <p:cNvSpPr txBox="1"/>
            <p:nvPr/>
          </p:nvSpPr>
          <p:spPr>
            <a:xfrm>
              <a:off x="2947424" y="4268565"/>
              <a:ext cx="543739" cy="523220"/>
            </a:xfrm>
            <a:prstGeom prst="rect">
              <a:avLst/>
            </a:prstGeom>
            <a:noFill/>
          </p:spPr>
          <p:txBody>
            <a:bodyPr wrap="none" rtlCol="0">
              <a:spAutoFit/>
            </a:bodyPr>
            <a:lstStyle/>
            <a:p>
              <a:r>
                <a:rPr lang="zh-CN" altLang="en-US" sz="2800" b="1" dirty="0">
                  <a:solidFill>
                    <a:schemeClr val="bg1"/>
                  </a:solidFill>
                  <a:latin typeface="Microsoft YaHei" charset="-122"/>
                  <a:ea typeface="Microsoft YaHei" charset="-122"/>
                  <a:cs typeface="Microsoft YaHei" charset="-122"/>
                </a:rPr>
                <a:t>习</a:t>
              </a:r>
            </a:p>
          </p:txBody>
        </p:sp>
      </p:grpSp>
      <p:grpSp>
        <p:nvGrpSpPr>
          <p:cNvPr id="9" name="组合 9"/>
          <p:cNvGrpSpPr/>
          <p:nvPr/>
        </p:nvGrpSpPr>
        <p:grpSpPr>
          <a:xfrm>
            <a:off x="4715785" y="4666824"/>
            <a:ext cx="543739" cy="523220"/>
            <a:chOff x="2930765" y="4282012"/>
            <a:chExt cx="543739" cy="523220"/>
          </a:xfrm>
        </p:grpSpPr>
        <p:sp>
          <p:nvSpPr>
            <p:cNvPr id="10" name="椭圆 9"/>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1" name="文本框 10"/>
            <p:cNvSpPr txBox="1"/>
            <p:nvPr/>
          </p:nvSpPr>
          <p:spPr>
            <a:xfrm>
              <a:off x="2930765" y="4282012"/>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党</a:t>
              </a:r>
              <a:endParaRPr lang="zh-CN" altLang="en-US" sz="2800" b="1" dirty="0">
                <a:solidFill>
                  <a:schemeClr val="bg1"/>
                </a:solidFill>
                <a:latin typeface="Microsoft YaHei" charset="-122"/>
                <a:ea typeface="Microsoft YaHei" charset="-122"/>
                <a:cs typeface="Microsoft YaHei" charset="-122"/>
              </a:endParaRPr>
            </a:p>
          </p:txBody>
        </p:sp>
      </p:grpSp>
      <p:grpSp>
        <p:nvGrpSpPr>
          <p:cNvPr id="12" name="组合 12"/>
          <p:cNvGrpSpPr/>
          <p:nvPr/>
        </p:nvGrpSpPr>
        <p:grpSpPr>
          <a:xfrm>
            <a:off x="5339186" y="4682772"/>
            <a:ext cx="543739" cy="523220"/>
            <a:chOff x="2944165" y="4297960"/>
            <a:chExt cx="543739" cy="523220"/>
          </a:xfrm>
        </p:grpSpPr>
        <p:sp>
          <p:nvSpPr>
            <p:cNvPr id="13" name="椭圆 12"/>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4" name="文本框 13"/>
            <p:cNvSpPr txBox="1"/>
            <p:nvPr/>
          </p:nvSpPr>
          <p:spPr>
            <a:xfrm>
              <a:off x="2944165"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章</a:t>
              </a:r>
              <a:endParaRPr lang="zh-CN" altLang="en-US" sz="2800" b="1" dirty="0">
                <a:solidFill>
                  <a:schemeClr val="bg1"/>
                </a:solidFill>
                <a:latin typeface="Microsoft YaHei" charset="-122"/>
                <a:ea typeface="Microsoft YaHei" charset="-122"/>
                <a:cs typeface="Microsoft YaHei" charset="-122"/>
              </a:endParaRPr>
            </a:p>
          </p:txBody>
        </p:sp>
      </p:grpSp>
      <p:grpSp>
        <p:nvGrpSpPr>
          <p:cNvPr id="15" name="组合 15"/>
          <p:cNvGrpSpPr/>
          <p:nvPr/>
        </p:nvGrpSpPr>
        <p:grpSpPr>
          <a:xfrm>
            <a:off x="6356494" y="4682772"/>
            <a:ext cx="543739" cy="523220"/>
            <a:chOff x="2936892" y="4297960"/>
            <a:chExt cx="543739" cy="523220"/>
          </a:xfrm>
        </p:grpSpPr>
        <p:sp>
          <p:nvSpPr>
            <p:cNvPr id="16" name="椭圆 15"/>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17" name="文本框 16"/>
            <p:cNvSpPr txBox="1"/>
            <p:nvPr/>
          </p:nvSpPr>
          <p:spPr>
            <a:xfrm>
              <a:off x="2936892"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遵</a:t>
              </a:r>
              <a:endParaRPr lang="zh-CN" altLang="en-US" sz="2800" b="1" dirty="0">
                <a:solidFill>
                  <a:schemeClr val="bg1"/>
                </a:solidFill>
                <a:latin typeface="Microsoft YaHei" charset="-122"/>
                <a:ea typeface="Microsoft YaHei" charset="-122"/>
                <a:cs typeface="Microsoft YaHei" charset="-122"/>
              </a:endParaRPr>
            </a:p>
          </p:txBody>
        </p:sp>
      </p:grpSp>
      <p:grpSp>
        <p:nvGrpSpPr>
          <p:cNvPr id="18" name="组合 18"/>
          <p:cNvGrpSpPr/>
          <p:nvPr/>
        </p:nvGrpSpPr>
        <p:grpSpPr>
          <a:xfrm>
            <a:off x="6950193" y="4668279"/>
            <a:ext cx="543739" cy="523220"/>
            <a:chOff x="2920590" y="4283467"/>
            <a:chExt cx="543739" cy="523220"/>
          </a:xfrm>
        </p:grpSpPr>
        <p:sp>
          <p:nvSpPr>
            <p:cNvPr id="19" name="椭圆 18"/>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0" name="文本框 19"/>
            <p:cNvSpPr txBox="1"/>
            <p:nvPr/>
          </p:nvSpPr>
          <p:spPr>
            <a:xfrm>
              <a:off x="2920590" y="4283467"/>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守</a:t>
              </a:r>
              <a:endParaRPr lang="zh-CN" altLang="en-US" sz="2800" b="1" dirty="0">
                <a:solidFill>
                  <a:schemeClr val="bg1"/>
                </a:solidFill>
                <a:latin typeface="Microsoft YaHei" charset="-122"/>
                <a:ea typeface="Microsoft YaHei" charset="-122"/>
                <a:cs typeface="Microsoft YaHei" charset="-122"/>
              </a:endParaRPr>
            </a:p>
          </p:txBody>
        </p:sp>
      </p:grpSp>
      <p:grpSp>
        <p:nvGrpSpPr>
          <p:cNvPr id="21" name="组合 21"/>
          <p:cNvGrpSpPr/>
          <p:nvPr/>
        </p:nvGrpSpPr>
        <p:grpSpPr>
          <a:xfrm>
            <a:off x="7584636" y="4682772"/>
            <a:ext cx="543739" cy="523220"/>
            <a:chOff x="2945032" y="4297960"/>
            <a:chExt cx="543739" cy="523220"/>
          </a:xfrm>
        </p:grpSpPr>
        <p:sp>
          <p:nvSpPr>
            <p:cNvPr id="22" name="椭圆 21"/>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3" name="文本框 22"/>
            <p:cNvSpPr txBox="1"/>
            <p:nvPr/>
          </p:nvSpPr>
          <p:spPr>
            <a:xfrm>
              <a:off x="2945032" y="4297960"/>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党</a:t>
              </a:r>
              <a:endParaRPr lang="zh-CN" altLang="en-US" sz="2800" b="1" dirty="0">
                <a:solidFill>
                  <a:schemeClr val="bg1"/>
                </a:solidFill>
                <a:latin typeface="Microsoft YaHei" charset="-122"/>
                <a:ea typeface="Microsoft YaHei" charset="-122"/>
                <a:cs typeface="Microsoft YaHei" charset="-122"/>
              </a:endParaRPr>
            </a:p>
          </p:txBody>
        </p:sp>
      </p:grpSp>
      <p:grpSp>
        <p:nvGrpSpPr>
          <p:cNvPr id="24" name="组合 24"/>
          <p:cNvGrpSpPr/>
          <p:nvPr/>
        </p:nvGrpSpPr>
        <p:grpSpPr>
          <a:xfrm>
            <a:off x="8188911" y="4653377"/>
            <a:ext cx="543739" cy="523629"/>
            <a:chOff x="2939306" y="4268565"/>
            <a:chExt cx="543739" cy="523629"/>
          </a:xfrm>
        </p:grpSpPr>
        <p:sp>
          <p:nvSpPr>
            <p:cNvPr id="25" name="椭圆 24"/>
            <p:cNvSpPr/>
            <p:nvPr/>
          </p:nvSpPr>
          <p:spPr>
            <a:xfrm>
              <a:off x="2954272" y="4297960"/>
              <a:ext cx="494234" cy="494234"/>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chemeClr val="bg1"/>
                </a:solidFill>
                <a:latin typeface="Microsoft YaHei" charset="-122"/>
                <a:ea typeface="Microsoft YaHei" charset="-122"/>
                <a:cs typeface="Microsoft YaHei" charset="-122"/>
              </a:endParaRPr>
            </a:p>
          </p:txBody>
        </p:sp>
        <p:sp>
          <p:nvSpPr>
            <p:cNvPr id="26" name="文本框 25"/>
            <p:cNvSpPr txBox="1"/>
            <p:nvPr/>
          </p:nvSpPr>
          <p:spPr>
            <a:xfrm>
              <a:off x="2939306" y="4268565"/>
              <a:ext cx="543739" cy="523220"/>
            </a:xfrm>
            <a:prstGeom prst="rect">
              <a:avLst/>
            </a:prstGeom>
            <a:noFill/>
          </p:spPr>
          <p:txBody>
            <a:bodyPr wrap="none" rtlCol="0">
              <a:spAutoFit/>
            </a:bodyPr>
            <a:lstStyle/>
            <a:p>
              <a:r>
                <a:rPr lang="zh-CN" altLang="en-US" sz="2800" b="1" dirty="0" smtClean="0">
                  <a:solidFill>
                    <a:schemeClr val="bg1"/>
                  </a:solidFill>
                  <a:latin typeface="Microsoft YaHei" charset="-122"/>
                  <a:ea typeface="Microsoft YaHei" charset="-122"/>
                  <a:cs typeface="Microsoft YaHei" charset="-122"/>
                </a:rPr>
                <a:t>规</a:t>
              </a:r>
              <a:endParaRPr lang="zh-CN" altLang="en-US" sz="2800" b="1" dirty="0">
                <a:solidFill>
                  <a:schemeClr val="bg1"/>
                </a:solidFill>
                <a:latin typeface="Microsoft YaHei" charset="-122"/>
                <a:ea typeface="Microsoft YaHei" charset="-122"/>
                <a:cs typeface="Microsoft YaHei" charset="-122"/>
              </a:endParaRPr>
            </a:p>
          </p:txBody>
        </p:sp>
      </p:grpSp>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0349" y="842187"/>
            <a:ext cx="1522969" cy="1629046"/>
          </a:xfrm>
          <a:prstGeom prst="rect">
            <a:avLst/>
          </a:prstGeom>
          <a:effectLst>
            <a:outerShdw blurRad="63500" sx="102000" sy="102000" algn="ctr" rotWithShape="0">
              <a:prstClr val="black">
                <a:alpha val="40000"/>
              </a:prstClr>
            </a:outerShdw>
          </a:effectLst>
        </p:spPr>
      </p:pic>
      <p:sp>
        <p:nvSpPr>
          <p:cNvPr id="28" name="文本框 27"/>
          <p:cNvSpPr txBox="1"/>
          <p:nvPr/>
        </p:nvSpPr>
        <p:spPr>
          <a:xfrm>
            <a:off x="4169622" y="2577881"/>
            <a:ext cx="3710354" cy="400110"/>
          </a:xfrm>
          <a:prstGeom prst="rect">
            <a:avLst/>
          </a:prstGeom>
          <a:noFill/>
        </p:spPr>
        <p:txBody>
          <a:bodyPr wrap="square" rtlCol="0">
            <a:spAutoFit/>
          </a:bodyPr>
          <a:lstStyle/>
          <a:p>
            <a:pPr algn="dist"/>
            <a:r>
              <a:rPr lang="zh-CN" altLang="en-US" sz="2000" b="1" dirty="0" smtClean="0">
                <a:solidFill>
                  <a:srgbClr val="C00000"/>
                </a:solidFill>
                <a:latin typeface="微软雅黑" panose="020B0503020204020204" pitchFamily="82" charset="2"/>
                <a:ea typeface="微软雅黑" panose="020B0503020204020204" pitchFamily="82" charset="2"/>
              </a:rPr>
              <a:t>十九大会议通过</a:t>
            </a:r>
            <a:endParaRPr lang="zh-CN" altLang="en-US" sz="2000" b="1" dirty="0">
              <a:solidFill>
                <a:srgbClr val="C00000"/>
              </a:solidFill>
              <a:latin typeface="微软雅黑" panose="020B0503020204020204" pitchFamily="82" charset="2"/>
              <a:ea typeface="微软雅黑" panose="020B0503020204020204" pitchFamily="82" charset="2"/>
            </a:endParaRPr>
          </a:p>
        </p:txBody>
      </p:sp>
      <p:cxnSp>
        <p:nvCxnSpPr>
          <p:cNvPr id="29" name="直线连接符 28"/>
          <p:cNvCxnSpPr/>
          <p:nvPr/>
        </p:nvCxnSpPr>
        <p:spPr>
          <a:xfrm>
            <a:off x="2178424" y="2777936"/>
            <a:ext cx="170777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线连接符 29"/>
          <p:cNvCxnSpPr/>
          <p:nvPr/>
        </p:nvCxnSpPr>
        <p:spPr>
          <a:xfrm>
            <a:off x="8088110" y="2777936"/>
            <a:ext cx="170777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2426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0-#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1+#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p:tgtEl>
                                          <p:spTgt spid="28"/>
                                        </p:tgtEl>
                                        <p:attrNameLst>
                                          <p:attrName>ppt_y</p:attrName>
                                        </p:attrNameLst>
                                      </p:cBhvr>
                                      <p:tavLst>
                                        <p:tav tm="0">
                                          <p:val>
                                            <p:strVal val="#ppt_y+#ppt_h*1.125000"/>
                                          </p:val>
                                        </p:tav>
                                        <p:tav tm="100000">
                                          <p:val>
                                            <p:strVal val="#ppt_y"/>
                                          </p:val>
                                        </p:tav>
                                      </p:tavLst>
                                    </p:anim>
                                    <p:animEffect transition="in" filter="wipe(up)">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xEl>
                                              <p:pRg st="0" end="0"/>
                                            </p:txEl>
                                          </p:spTgt>
                                        </p:tgtEl>
                                        <p:attrNameLst>
                                          <p:attrName>style.visibility</p:attrName>
                                        </p:attrNameLst>
                                      </p:cBhvr>
                                      <p:to>
                                        <p:strVal val="visible"/>
                                      </p:to>
                                    </p:set>
                                    <p:anim calcmode="lin" valueType="num">
                                      <p:cBhvr>
                                        <p:cTn id="29"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
                                            <p:txEl>
                                              <p:pRg st="0" end="0"/>
                                            </p:txEl>
                                          </p:spTgt>
                                        </p:tgtEl>
                                      </p:cBhvr>
                                    </p:animEffect>
                                  </p:childTnLst>
                                </p:cTn>
                              </p:par>
                              <p:par>
                                <p:cTn id="32" presetID="53" presetClass="entr" presetSubtype="16" fill="hold" nodeType="withEffect">
                                  <p:stCondLst>
                                    <p:cond delay="35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350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par>
                                <p:cTn id="42" presetID="53" presetClass="entr" presetSubtype="16" fill="hold" nodeType="withEffect">
                                  <p:stCondLst>
                                    <p:cond delay="350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53" presetClass="entr" presetSubtype="16" fill="hold" nodeType="withEffect">
                                  <p:stCondLst>
                                    <p:cond delay="35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50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53" presetClass="entr" presetSubtype="16" fill="hold" nodeType="withEffect">
                                  <p:stCondLst>
                                    <p:cond delay="350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nodeType="withEffect">
                                  <p:stCondLst>
                                    <p:cond delay="3500"/>
                                  </p:st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ppt_w</p:attrName>
                                        </p:attrNameLst>
                                      </p:cBhvr>
                                      <p:tavLst>
                                        <p:tav tm="0">
                                          <p:val>
                                            <p:fltVal val="0"/>
                                          </p:val>
                                        </p:tav>
                                        <p:tav tm="100000">
                                          <p:val>
                                            <p:strVal val="#ppt_w"/>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animEffect transition="in" filter="fade">
                                      <p:cBhvr>
                                        <p:cTn id="66" dur="500"/>
                                        <p:tgtEl>
                                          <p:spTgt spid="21"/>
                                        </p:tgtEl>
                                      </p:cBhvr>
                                    </p:animEffect>
                                  </p:childTnLst>
                                </p:cTn>
                              </p:par>
                              <p:par>
                                <p:cTn id="67" presetID="53" presetClass="entr" presetSubtype="16" fill="hold" nodeType="withEffect">
                                  <p:stCondLst>
                                    <p:cond delay="350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5490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6"/>
          <p:cNvSpPr txBox="1"/>
          <p:nvPr/>
        </p:nvSpPr>
        <p:spPr>
          <a:xfrm>
            <a:off x="1685340" y="3515745"/>
            <a:ext cx="1747530" cy="913327"/>
          </a:xfrm>
          <a:prstGeom prst="rect">
            <a:avLst/>
          </a:prstGeom>
          <a:noFill/>
        </p:spPr>
        <p:txBody>
          <a:bodyPr vert="horz" wrap="none" rtlCol="0">
            <a:spAutoFit/>
          </a:bodyPr>
          <a:lstStyle/>
          <a:p>
            <a:r>
              <a:rPr lang="zh-CN" altLang="en-US" sz="5335" b="1" spc="756" dirty="0">
                <a:solidFill>
                  <a:srgbClr val="C00000"/>
                </a:solidFill>
                <a:latin typeface="微软雅黑" panose="020B0503020204020204" charset="-122"/>
                <a:ea typeface="微软雅黑" panose="020B0503020204020204" charset="-122"/>
                <a:cs typeface="+mn-ea"/>
                <a:sym typeface="+mn-lt"/>
              </a:rPr>
              <a:t>目录</a:t>
            </a:r>
            <a:endParaRPr lang="zh-CN" altLang="en-US" sz="7200" b="1" spc="756" dirty="0">
              <a:solidFill>
                <a:srgbClr val="C00000"/>
              </a:solidFill>
              <a:latin typeface="微软雅黑" panose="020B0503020204020204" charset="-122"/>
              <a:ea typeface="微软雅黑" panose="020B0503020204020204" charset="-122"/>
              <a:cs typeface="+mn-ea"/>
              <a:sym typeface="+mn-lt"/>
            </a:endParaRPr>
          </a:p>
        </p:txBody>
      </p:sp>
      <p:sp>
        <p:nvSpPr>
          <p:cNvPr id="5" name="Freeform 29"/>
          <p:cNvSpPr/>
          <p:nvPr/>
        </p:nvSpPr>
        <p:spPr bwMode="auto">
          <a:xfrm>
            <a:off x="1557342" y="1590223"/>
            <a:ext cx="2003527" cy="179034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6" name="组合 3"/>
          <p:cNvGrpSpPr/>
          <p:nvPr/>
        </p:nvGrpSpPr>
        <p:grpSpPr>
          <a:xfrm>
            <a:off x="4376952" y="1271338"/>
            <a:ext cx="3905149" cy="497958"/>
            <a:chOff x="6185926" y="1643647"/>
            <a:chExt cx="3905149" cy="497958"/>
          </a:xfrm>
        </p:grpSpPr>
        <p:sp>
          <p:nvSpPr>
            <p:cNvPr id="7" name="椭圆 6"/>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7"/>
            <p:cNvGrpSpPr/>
            <p:nvPr/>
          </p:nvGrpSpPr>
          <p:grpSpPr>
            <a:xfrm>
              <a:off x="6185926" y="1643647"/>
              <a:ext cx="3905149" cy="460375"/>
              <a:chOff x="5587240" y="1744227"/>
              <a:chExt cx="3905149" cy="460375"/>
            </a:xfrm>
          </p:grpSpPr>
          <p:sp>
            <p:nvSpPr>
              <p:cNvPr id="10" name="矩形 9"/>
              <p:cNvSpPr/>
              <p:nvPr/>
            </p:nvSpPr>
            <p:spPr>
              <a:xfrm>
                <a:off x="6229957" y="1791615"/>
                <a:ext cx="3262432" cy="400110"/>
              </a:xfrm>
              <a:prstGeom prst="rect">
                <a:avLst/>
              </a:prstGeom>
              <a:noFill/>
              <a:ln>
                <a:solidFill>
                  <a:srgbClr val="C00000"/>
                </a:solidFill>
              </a:ln>
            </p:spPr>
            <p:txBody>
              <a:bodyPr wrap="none">
                <a:spAutoFit/>
              </a:bodyPr>
              <a:lstStyle/>
              <a:p>
                <a:pPr algn="l"/>
                <a:r>
                  <a:rPr lang="zh-CN" altLang="en-US" sz="2000" b="1" kern="0" dirty="0" smtClean="0">
                    <a:solidFill>
                      <a:srgbClr val="C00000"/>
                    </a:solidFill>
                    <a:latin typeface="微软雅黑" panose="020B0503020204020204" charset="-122"/>
                    <a:ea typeface="微软雅黑" panose="020B0503020204020204" charset="-122"/>
                  </a:rPr>
                  <a:t>十九大对党章做的重要修改</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11" name="矩形 10"/>
              <p:cNvSpPr/>
              <p:nvPr/>
            </p:nvSpPr>
            <p:spPr>
              <a:xfrm>
                <a:off x="5587240" y="1744227"/>
                <a:ext cx="584726" cy="460375"/>
              </a:xfrm>
              <a:prstGeom prst="rect">
                <a:avLst/>
              </a:prstGeom>
            </p:spPr>
            <p:txBody>
              <a:bodyPr wrap="none">
                <a:spAutoFit/>
              </a:bodyPr>
              <a:lstStyle/>
              <a:p>
                <a:pPr algn="ctr"/>
                <a:r>
                  <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01</a:t>
                </a:r>
                <a:endParaRPr lang="zh-CN" altLang="en-US"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grpSp>
        <p:nvGrpSpPr>
          <p:cNvPr id="12" name="组合 13"/>
          <p:cNvGrpSpPr/>
          <p:nvPr/>
        </p:nvGrpSpPr>
        <p:grpSpPr>
          <a:xfrm>
            <a:off x="4375331" y="2032004"/>
            <a:ext cx="3906771" cy="497036"/>
            <a:chOff x="6184303" y="1643647"/>
            <a:chExt cx="3906770" cy="497958"/>
          </a:xfrm>
        </p:grpSpPr>
        <p:sp>
          <p:nvSpPr>
            <p:cNvPr id="13" name="椭圆 12"/>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7"/>
            <p:cNvGrpSpPr/>
            <p:nvPr/>
          </p:nvGrpSpPr>
          <p:grpSpPr>
            <a:xfrm>
              <a:off x="6184303" y="1643647"/>
              <a:ext cx="3906770" cy="460879"/>
              <a:chOff x="5585617" y="1744227"/>
              <a:chExt cx="3906770" cy="460879"/>
            </a:xfrm>
          </p:grpSpPr>
          <p:sp>
            <p:nvSpPr>
              <p:cNvPr id="16" name="矩形 15"/>
              <p:cNvSpPr/>
              <p:nvPr/>
            </p:nvSpPr>
            <p:spPr>
              <a:xfrm>
                <a:off x="6229957" y="1798938"/>
                <a:ext cx="3262430" cy="399520"/>
              </a:xfrm>
              <a:prstGeom prst="rect">
                <a:avLst/>
              </a:prstGeom>
              <a:noFill/>
              <a:ln>
                <a:solidFill>
                  <a:srgbClr val="C00000"/>
                </a:solidFill>
              </a:ln>
            </p:spPr>
            <p:txBody>
              <a:bodyPr wrap="square">
                <a:spAutoFit/>
              </a:bodyPr>
              <a:lstStyle/>
              <a:p>
                <a:pPr algn="ctr"/>
                <a:r>
                  <a:rPr lang="zh-CN" altLang="en-US" sz="2000" b="1" kern="0" dirty="0" smtClean="0">
                    <a:solidFill>
                      <a:srgbClr val="C00000"/>
                    </a:solidFill>
                    <a:latin typeface="微软雅黑" panose="020B0503020204020204" charset="-122"/>
                    <a:ea typeface="微软雅黑" panose="020B0503020204020204" charset="-122"/>
                  </a:rPr>
                  <a:t>党章的概述</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17" name="矩形 16"/>
              <p:cNvSpPr/>
              <p:nvPr/>
            </p:nvSpPr>
            <p:spPr>
              <a:xfrm>
                <a:off x="5585617" y="1744227"/>
                <a:ext cx="587969" cy="460879"/>
              </a:xfrm>
              <a:prstGeom prst="rect">
                <a:avLst/>
              </a:prstGeom>
            </p:spPr>
            <p:txBody>
              <a:bodyPr wrap="none">
                <a:spAutoFit/>
              </a:bodyPr>
              <a:lstStyle/>
              <a:p>
                <a:pPr algn="ctr"/>
                <a:r>
                  <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02</a:t>
                </a:r>
                <a:endParaRPr lang="zh-CN" altLang="en-US"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grpSp>
        <p:nvGrpSpPr>
          <p:cNvPr id="18" name="组合 22"/>
          <p:cNvGrpSpPr/>
          <p:nvPr/>
        </p:nvGrpSpPr>
        <p:grpSpPr>
          <a:xfrm>
            <a:off x="4374260" y="2791748"/>
            <a:ext cx="3907840" cy="497036"/>
            <a:chOff x="6183233" y="1643647"/>
            <a:chExt cx="3907839" cy="497958"/>
          </a:xfrm>
        </p:grpSpPr>
        <p:sp>
          <p:nvSpPr>
            <p:cNvPr id="19" name="椭圆 18"/>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7"/>
            <p:cNvGrpSpPr/>
            <p:nvPr/>
          </p:nvGrpSpPr>
          <p:grpSpPr>
            <a:xfrm>
              <a:off x="6183233" y="1643647"/>
              <a:ext cx="3907839" cy="461360"/>
              <a:chOff x="5584547" y="1744227"/>
              <a:chExt cx="3907839" cy="461360"/>
            </a:xfrm>
          </p:grpSpPr>
          <p:sp>
            <p:nvSpPr>
              <p:cNvPr id="22" name="矩形 21"/>
              <p:cNvSpPr/>
              <p:nvPr/>
            </p:nvSpPr>
            <p:spPr>
              <a:xfrm>
                <a:off x="6229956" y="1804735"/>
                <a:ext cx="3262430" cy="400852"/>
              </a:xfrm>
              <a:prstGeom prst="rect">
                <a:avLst/>
              </a:prstGeom>
              <a:noFill/>
              <a:ln>
                <a:solidFill>
                  <a:srgbClr val="C00000"/>
                </a:solidFill>
              </a:ln>
            </p:spPr>
            <p:txBody>
              <a:bodyPr wrap="square">
                <a:spAutoFit/>
              </a:bodyPr>
              <a:lstStyle/>
              <a:p>
                <a:pPr algn="ctr"/>
                <a:r>
                  <a:rPr lang="zh-CN" altLang="en-US" sz="2000" b="1" kern="0" dirty="0" smtClean="0">
                    <a:solidFill>
                      <a:srgbClr val="C00000"/>
                    </a:solidFill>
                    <a:latin typeface="微软雅黑" panose="020B0503020204020204" charset="-122"/>
                    <a:ea typeface="微软雅黑" panose="020B0503020204020204" charset="-122"/>
                  </a:rPr>
                  <a:t>党章的发展历程</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23" name="矩形 22"/>
              <p:cNvSpPr/>
              <p:nvPr/>
            </p:nvSpPr>
            <p:spPr>
              <a:xfrm>
                <a:off x="5584547" y="1744227"/>
                <a:ext cx="590111" cy="460879"/>
              </a:xfrm>
              <a:prstGeom prst="rect">
                <a:avLst/>
              </a:prstGeom>
            </p:spPr>
            <p:txBody>
              <a:bodyPr wrap="none">
                <a:spAutoFit/>
              </a:bodyPr>
              <a:lstStyle/>
              <a:p>
                <a:pPr algn="ctr"/>
                <a:r>
                  <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03</a:t>
                </a:r>
                <a:endParaRPr lang="zh-CN" altLang="en-US"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grpSp>
        <p:nvGrpSpPr>
          <p:cNvPr id="24" name="组合 77"/>
          <p:cNvGrpSpPr/>
          <p:nvPr/>
        </p:nvGrpSpPr>
        <p:grpSpPr>
          <a:xfrm>
            <a:off x="4350479" y="3551492"/>
            <a:ext cx="3892184" cy="486586"/>
            <a:chOff x="6198888" y="1654117"/>
            <a:chExt cx="3892183" cy="487488"/>
          </a:xfrm>
        </p:grpSpPr>
        <p:sp>
          <p:nvSpPr>
            <p:cNvPr id="25" name="椭圆 24"/>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27" name="组合 80"/>
            <p:cNvGrpSpPr/>
            <p:nvPr/>
          </p:nvGrpSpPr>
          <p:grpSpPr>
            <a:xfrm>
              <a:off x="6198888" y="1655522"/>
              <a:ext cx="3892183" cy="460879"/>
              <a:chOff x="5600202" y="1756102"/>
              <a:chExt cx="3892183" cy="460879"/>
            </a:xfrm>
          </p:grpSpPr>
          <p:sp>
            <p:nvSpPr>
              <p:cNvPr id="28" name="矩形 27"/>
              <p:cNvSpPr/>
              <p:nvPr/>
            </p:nvSpPr>
            <p:spPr>
              <a:xfrm>
                <a:off x="6229956" y="1798598"/>
                <a:ext cx="3262429" cy="400852"/>
              </a:xfrm>
              <a:prstGeom prst="rect">
                <a:avLst/>
              </a:prstGeom>
              <a:noFill/>
              <a:ln>
                <a:solidFill>
                  <a:srgbClr val="C00000"/>
                </a:solidFill>
              </a:ln>
            </p:spPr>
            <p:txBody>
              <a:bodyPr wrap="square">
                <a:spAutoFit/>
              </a:bodyPr>
              <a:lstStyle/>
              <a:p>
                <a:pPr algn="ctr"/>
                <a:r>
                  <a:rPr lang="zh-CN" altLang="en-US" sz="2000" b="1" kern="0" dirty="0" smtClean="0">
                    <a:solidFill>
                      <a:srgbClr val="C00000"/>
                    </a:solidFill>
                    <a:latin typeface="微软雅黑" panose="020B0503020204020204" charset="-122"/>
                    <a:ea typeface="微软雅黑" panose="020B0503020204020204" charset="-122"/>
                  </a:rPr>
                  <a:t>党章的总纲</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29" name="矩形 28"/>
              <p:cNvSpPr/>
              <p:nvPr/>
            </p:nvSpPr>
            <p:spPr>
              <a:xfrm>
                <a:off x="5600202" y="1756102"/>
                <a:ext cx="558800" cy="460879"/>
              </a:xfrm>
              <a:prstGeom prst="rect">
                <a:avLst/>
              </a:prstGeom>
            </p:spPr>
            <p:txBody>
              <a:bodyPr wrap="none">
                <a:spAutoFit/>
              </a:bodyPr>
              <a:lstStyle/>
              <a:p>
                <a:pPr algn="ctr"/>
                <a:r>
                  <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04</a:t>
                </a:r>
              </a:p>
            </p:txBody>
          </p:sp>
        </p:grpSp>
      </p:grpSp>
      <p:grpSp>
        <p:nvGrpSpPr>
          <p:cNvPr id="30" name="组合 2"/>
          <p:cNvGrpSpPr/>
          <p:nvPr/>
        </p:nvGrpSpPr>
        <p:grpSpPr>
          <a:xfrm>
            <a:off x="4348392" y="4300786"/>
            <a:ext cx="3894270" cy="486586"/>
            <a:chOff x="6196801" y="1654117"/>
            <a:chExt cx="3894269" cy="487488"/>
          </a:xfrm>
        </p:grpSpPr>
        <p:sp>
          <p:nvSpPr>
            <p:cNvPr id="31" name="椭圆 30"/>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33" name="组合 9"/>
            <p:cNvGrpSpPr/>
            <p:nvPr/>
          </p:nvGrpSpPr>
          <p:grpSpPr>
            <a:xfrm>
              <a:off x="6196801" y="1655522"/>
              <a:ext cx="3894269" cy="462521"/>
              <a:chOff x="5598115" y="1756102"/>
              <a:chExt cx="3894269" cy="462521"/>
            </a:xfrm>
          </p:grpSpPr>
          <p:sp>
            <p:nvSpPr>
              <p:cNvPr id="34" name="矩形 33"/>
              <p:cNvSpPr/>
              <p:nvPr/>
            </p:nvSpPr>
            <p:spPr>
              <a:xfrm>
                <a:off x="6229956" y="1798726"/>
                <a:ext cx="3262428" cy="399520"/>
              </a:xfrm>
              <a:prstGeom prst="rect">
                <a:avLst/>
              </a:prstGeom>
              <a:noFill/>
              <a:ln>
                <a:solidFill>
                  <a:srgbClr val="C00000"/>
                </a:solidFill>
              </a:ln>
            </p:spPr>
            <p:txBody>
              <a:bodyPr wrap="square">
                <a:spAutoFit/>
              </a:bodyPr>
              <a:lstStyle/>
              <a:p>
                <a:pPr algn="ctr"/>
                <a:r>
                  <a:rPr lang="zh-CN" altLang="en-US" sz="2000" b="1" kern="0" dirty="0" smtClean="0">
                    <a:solidFill>
                      <a:srgbClr val="C00000"/>
                    </a:solidFill>
                    <a:latin typeface="微软雅黑" panose="020B0503020204020204" charset="-122"/>
                    <a:ea typeface="微软雅黑" panose="020B0503020204020204" charset="-122"/>
                  </a:rPr>
                  <a:t>党章的条文</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35" name="矩形 34"/>
              <p:cNvSpPr/>
              <p:nvPr/>
            </p:nvSpPr>
            <p:spPr>
              <a:xfrm>
                <a:off x="5598115" y="1756102"/>
                <a:ext cx="562975" cy="462521"/>
              </a:xfrm>
              <a:prstGeom prst="rect">
                <a:avLst/>
              </a:prstGeom>
            </p:spPr>
            <p:txBody>
              <a:bodyPr wrap="none">
                <a:spAutoFit/>
              </a:bodyPr>
              <a:lstStyle/>
              <a:p>
                <a:pPr algn="ctr"/>
                <a:r>
                  <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05</a:t>
                </a:r>
              </a:p>
            </p:txBody>
          </p:sp>
        </p:grpSp>
      </p:grpSp>
      <p:grpSp>
        <p:nvGrpSpPr>
          <p:cNvPr id="36" name="组合 2"/>
          <p:cNvGrpSpPr/>
          <p:nvPr/>
        </p:nvGrpSpPr>
        <p:grpSpPr>
          <a:xfrm>
            <a:off x="4374260" y="5050082"/>
            <a:ext cx="3868401" cy="486586"/>
            <a:chOff x="6196801" y="1654117"/>
            <a:chExt cx="3868400" cy="487488"/>
          </a:xfrm>
        </p:grpSpPr>
        <p:sp>
          <p:nvSpPr>
            <p:cNvPr id="37" name="椭圆 36"/>
            <p:cNvSpPr/>
            <p:nvPr/>
          </p:nvSpPr>
          <p:spPr>
            <a:xfrm>
              <a:off x="6222670" y="1654117"/>
              <a:ext cx="487488" cy="4874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38" name="组合 9"/>
            <p:cNvGrpSpPr/>
            <p:nvPr/>
          </p:nvGrpSpPr>
          <p:grpSpPr>
            <a:xfrm>
              <a:off x="6196801" y="1655522"/>
              <a:ext cx="3868400" cy="462521"/>
              <a:chOff x="5598115" y="1756102"/>
              <a:chExt cx="3868400" cy="462521"/>
            </a:xfrm>
          </p:grpSpPr>
          <p:sp>
            <p:nvSpPr>
              <p:cNvPr id="39" name="矩形 38"/>
              <p:cNvSpPr/>
              <p:nvPr/>
            </p:nvSpPr>
            <p:spPr>
              <a:xfrm>
                <a:off x="6141222" y="1798726"/>
                <a:ext cx="3325293" cy="399520"/>
              </a:xfrm>
              <a:prstGeom prst="rect">
                <a:avLst/>
              </a:prstGeom>
              <a:noFill/>
              <a:ln>
                <a:solidFill>
                  <a:srgbClr val="C00000"/>
                </a:solidFill>
              </a:ln>
            </p:spPr>
            <p:txBody>
              <a:bodyPr wrap="square">
                <a:spAutoFit/>
              </a:bodyPr>
              <a:lstStyle/>
              <a:p>
                <a:pPr algn="ctr"/>
                <a:r>
                  <a:rPr lang="zh-CN" altLang="en-US" sz="2000" b="1" kern="0" dirty="0" smtClean="0">
                    <a:solidFill>
                      <a:srgbClr val="C00000"/>
                    </a:solidFill>
                    <a:latin typeface="微软雅黑" panose="020B0503020204020204" charset="-122"/>
                    <a:ea typeface="微软雅黑" panose="020B0503020204020204" charset="-122"/>
                  </a:rPr>
                  <a:t>学习和遵守党章</a:t>
                </a:r>
                <a:endParaRPr lang="zh-CN" altLang="en-US" sz="2000" b="1" kern="0" dirty="0">
                  <a:solidFill>
                    <a:srgbClr val="C00000"/>
                  </a:solidFill>
                  <a:latin typeface="微软雅黑" panose="020B0503020204020204" charset="-122"/>
                  <a:ea typeface="微软雅黑" panose="020B0503020204020204" charset="-122"/>
                </a:endParaRPr>
              </a:p>
            </p:txBody>
          </p:sp>
          <p:sp>
            <p:nvSpPr>
              <p:cNvPr id="40" name="矩形 39"/>
              <p:cNvSpPr/>
              <p:nvPr/>
            </p:nvSpPr>
            <p:spPr>
              <a:xfrm>
                <a:off x="5598115" y="1756102"/>
                <a:ext cx="562975" cy="462521"/>
              </a:xfrm>
              <a:prstGeom prst="rect">
                <a:avLst/>
              </a:prstGeom>
            </p:spPr>
            <p:txBody>
              <a:bodyPr wrap="none">
                <a:spAutoFit/>
              </a:bodyPr>
              <a:lstStyle/>
              <a:p>
                <a:pPr algn="ctr"/>
                <a:r>
                  <a:rPr lang="en-US" altLang="zh-CN" sz="2400" b="1" kern="0"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06</a:t>
                </a:r>
                <a:endParaRPr lang="en-US" altLang="zh-CN" sz="2400"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spTree>
    <p:extLst>
      <p:ext uri="{BB962C8B-B14F-4D97-AF65-F5344CB8AC3E}">
        <p14:creationId xmlns:p14="http://schemas.microsoft.com/office/powerpoint/2010/main" val="1182060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0-#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a:solidFill>
                  <a:srgbClr val="C00000"/>
                </a:solidFill>
                <a:latin typeface="微软雅黑" panose="020B0503020204020204" charset="-122"/>
                <a:ea typeface="微软雅黑" panose="020B0503020204020204" charset="-122"/>
                <a:cs typeface="+mn-ea"/>
                <a:sym typeface="+mn-lt"/>
              </a:rPr>
              <a:t>第一章</a:t>
            </a:r>
          </a:p>
        </p:txBody>
      </p:sp>
      <p:sp>
        <p:nvSpPr>
          <p:cNvPr id="5"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十九大对党章</a:t>
            </a:r>
            <a:r>
              <a:rPr lang="zh-CN" altLang="en-US" sz="4500" b="1" smtClean="0">
                <a:solidFill>
                  <a:srgbClr val="C00000"/>
                </a:solidFill>
                <a:latin typeface="微软雅黑" panose="020B0503020204020204" charset="-122"/>
                <a:ea typeface="微软雅黑" panose="020B0503020204020204" charset="-122"/>
                <a:cs typeface="+mn-ea"/>
                <a:sym typeface="+mn-lt"/>
              </a:rPr>
              <a:t>的重要修改</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3857783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8"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十九大对党章的重要修改</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9" name="矩形 8"/>
          <p:cNvSpPr/>
          <p:nvPr/>
        </p:nvSpPr>
        <p:spPr>
          <a:xfrm>
            <a:off x="4878276" y="2419334"/>
            <a:ext cx="6453828" cy="2893100"/>
          </a:xfrm>
          <a:prstGeom prst="rect">
            <a:avLst/>
          </a:prstGeom>
          <a:noFill/>
        </p:spPr>
        <p:txBody>
          <a:bodyPr wrap="square" rtlCol="0">
            <a:spAutoFit/>
          </a:bodyPr>
          <a:lstStyle/>
          <a:p>
            <a:pPr>
              <a:lnSpc>
                <a:spcPct val="130000"/>
              </a:lnSpc>
            </a:pPr>
            <a:r>
              <a:rPr lang="zh-CN" altLang="en-US" sz="2000" b="1" dirty="0" smtClean="0">
                <a:latin typeface="微软雅黑" panose="020B0503020204020204" pitchFamily="34" charset="-122"/>
                <a:ea typeface="微软雅黑" panose="020B0503020204020204" pitchFamily="34" charset="-122"/>
                <a:cs typeface="+mn-ea"/>
              </a:rPr>
              <a:t>        </a:t>
            </a:r>
            <a:r>
              <a:rPr lang="zh-CN" altLang="en-US" sz="2000" dirty="0" smtClean="0">
                <a:solidFill>
                  <a:srgbClr val="C00000"/>
                </a:solidFill>
                <a:latin typeface="微软雅黑" panose="020B0503020204020204" pitchFamily="34" charset="-122"/>
                <a:ea typeface="微软雅黑" panose="020B0503020204020204" pitchFamily="34" charset="-122"/>
                <a:cs typeface="+mn-ea"/>
              </a:rPr>
              <a:t>大会</a:t>
            </a:r>
            <a:r>
              <a:rPr lang="zh-CN" altLang="en-US" sz="2000" dirty="0">
                <a:solidFill>
                  <a:srgbClr val="C00000"/>
                </a:solidFill>
                <a:latin typeface="微软雅黑" panose="020B0503020204020204" pitchFamily="34" charset="-122"/>
                <a:ea typeface="微软雅黑" panose="020B0503020204020204" pitchFamily="34" charset="-122"/>
                <a:cs typeface="+mn-ea"/>
              </a:rPr>
              <a:t>一致同意，</a:t>
            </a:r>
            <a:r>
              <a:rPr lang="zh-CN" altLang="en-US" sz="2000" b="1" dirty="0">
                <a:solidFill>
                  <a:srgbClr val="C00000"/>
                </a:solidFill>
                <a:latin typeface="微软雅黑" panose="020B0503020204020204" pitchFamily="34" charset="-122"/>
                <a:ea typeface="微软雅黑" panose="020B0503020204020204" pitchFamily="34" charset="-122"/>
                <a:cs typeface="+mn-ea"/>
              </a:rPr>
              <a:t>在党章中把习近平新时代中国特色社会主义思想同马克思列宁主义、毛泽东思想、邓小平理论、“三个代表”重要思想、科学发展观一道确立为党的行动指南。</a:t>
            </a:r>
            <a:r>
              <a:rPr lang="zh-CN" altLang="en-US" sz="2000" dirty="0">
                <a:solidFill>
                  <a:srgbClr val="C00000"/>
                </a:solidFill>
                <a:latin typeface="微软雅黑" panose="020B0503020204020204" pitchFamily="34" charset="-122"/>
                <a:ea typeface="微软雅黑" panose="020B0503020204020204" pitchFamily="34" charset="-122"/>
                <a:cs typeface="+mn-ea"/>
              </a:rPr>
              <a:t>大会要求全党以习近平新时代中国特色社会主义思想统一思想和行动，增强学习贯彻的自觉性和坚定性，把习近平新时代中国特色社会主义思想贯彻到社会主义现代化建设全过程、体现到党的建设各方面</a:t>
            </a:r>
            <a:r>
              <a:rPr lang="zh-CN" altLang="en-US" sz="2000" b="1" dirty="0">
                <a:latin typeface="微软雅黑" panose="020B0503020204020204" pitchFamily="34" charset="-122"/>
                <a:ea typeface="微软雅黑" panose="020B0503020204020204" pitchFamily="34" charset="-122"/>
                <a:cs typeface="+mn-ea"/>
              </a:rPr>
              <a:t>。</a:t>
            </a:r>
          </a:p>
        </p:txBody>
      </p:sp>
      <p:sp>
        <p:nvSpPr>
          <p:cNvPr id="11" name="TextBox 9"/>
          <p:cNvSpPr txBox="1"/>
          <p:nvPr/>
        </p:nvSpPr>
        <p:spPr>
          <a:xfrm>
            <a:off x="666600" y="4823097"/>
            <a:ext cx="3603978" cy="978673"/>
          </a:xfrm>
          <a:prstGeom prst="rect">
            <a:avLst/>
          </a:prstGeom>
          <a:noFill/>
        </p:spPr>
        <p:txBody>
          <a:bodyPr wrap="square" lIns="91388" tIns="45692" rIns="91388" bIns="45692" rtlCol="0">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习近平新时代中国特色社会主义思想写入党章</a:t>
            </a:r>
          </a:p>
        </p:txBody>
      </p:sp>
      <p:sp>
        <p:nvSpPr>
          <p:cNvPr id="12" name="Freeform 29"/>
          <p:cNvSpPr/>
          <p:nvPr/>
        </p:nvSpPr>
        <p:spPr bwMode="auto">
          <a:xfrm>
            <a:off x="1167875" y="2047423"/>
            <a:ext cx="2862258" cy="255770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5972039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1"/>
                                        </p:tgtEl>
                                        <p:attrNameLst>
                                          <p:attrName>ppt_y</p:attrName>
                                        </p:attrNameLst>
                                      </p:cBhvr>
                                      <p:tavLst>
                                        <p:tav tm="0">
                                          <p:val>
                                            <p:strVal val="#ppt_y"/>
                                          </p:val>
                                        </p:tav>
                                        <p:tav tm="100000">
                                          <p:val>
                                            <p:strVal val="#ppt_y"/>
                                          </p:val>
                                        </p:tav>
                                      </p:tavLst>
                                    </p:anim>
                                    <p:anim calcmode="lin" valueType="num">
                                      <p:cBhvr>
                                        <p:cTn id="2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1"/>
                                        </p:tgtEl>
                                      </p:cBhvr>
                                    </p:animEffect>
                                  </p:childTnLst>
                                </p:cTn>
                              </p:par>
                            </p:childTnLst>
                          </p:cTn>
                        </p:par>
                        <p:par>
                          <p:cTn id="30" fill="hold">
                            <p:stCondLst>
                              <p:cond delay="295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27"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十九大对党章的重要修改</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29" name="矩形 28"/>
          <p:cNvSpPr/>
          <p:nvPr/>
        </p:nvSpPr>
        <p:spPr>
          <a:xfrm>
            <a:off x="4859867" y="1727200"/>
            <a:ext cx="7014104" cy="4893647"/>
          </a:xfrm>
          <a:prstGeom prst="rect">
            <a:avLst/>
          </a:prstGeom>
          <a:noFill/>
        </p:spPr>
        <p:txBody>
          <a:bodyPr wrap="square" rtlCol="0">
            <a:spAutoFit/>
          </a:bodyPr>
          <a:lstStyle/>
          <a:p>
            <a:pPr>
              <a:lnSpc>
                <a:spcPct val="120000"/>
              </a:lnSpc>
            </a:pPr>
            <a:r>
              <a:rPr lang="zh-CN" altLang="en-US" sz="2000" dirty="0">
                <a:solidFill>
                  <a:srgbClr val="C00000"/>
                </a:solidFill>
                <a:latin typeface="微软雅黑" panose="020B0503020204020204" pitchFamily="34" charset="-122"/>
                <a:ea typeface="微软雅黑" panose="020B0503020204020204" pitchFamily="34" charset="-122"/>
                <a:cs typeface="+mn-ea"/>
              </a:rPr>
              <a:t> 大会认为，总结吸收党的十八大以来党的工作和党的建设的成功经验，并同总纲部分修改相衔接，对党章部分条文作适当修改十分必要。</a:t>
            </a:r>
          </a:p>
          <a:p>
            <a:pPr>
              <a:lnSpc>
                <a:spcPct val="120000"/>
              </a:lnSpc>
            </a:pPr>
            <a:r>
              <a:rPr lang="zh-CN" altLang="en-US" sz="2000" dirty="0">
                <a:solidFill>
                  <a:srgbClr val="C00000"/>
                </a:solidFill>
                <a:latin typeface="微软雅黑" panose="020B0503020204020204" pitchFamily="34" charset="-122"/>
                <a:ea typeface="微软雅黑" panose="020B0503020204020204" pitchFamily="34" charset="-122"/>
                <a:cs typeface="+mn-ea"/>
              </a:rPr>
              <a:t>　　</a:t>
            </a:r>
            <a:r>
              <a:rPr lang="zh-CN" altLang="en-US" sz="2000" b="1" dirty="0">
                <a:solidFill>
                  <a:srgbClr val="C00000"/>
                </a:solidFill>
                <a:latin typeface="微软雅黑" panose="020B0503020204020204" pitchFamily="34" charset="-122"/>
                <a:ea typeface="微软雅黑" panose="020B0503020204020204" pitchFamily="34" charset="-122"/>
                <a:cs typeface="+mn-ea"/>
              </a:rPr>
              <a:t>实现巡视全覆盖</a:t>
            </a:r>
            <a:r>
              <a:rPr lang="zh-CN" altLang="en-US" sz="2000" dirty="0">
                <a:solidFill>
                  <a:srgbClr val="C00000"/>
                </a:solidFill>
                <a:latin typeface="微软雅黑" panose="020B0503020204020204" pitchFamily="34" charset="-122"/>
                <a:ea typeface="微软雅黑" panose="020B0503020204020204" pitchFamily="34" charset="-122"/>
                <a:cs typeface="+mn-ea"/>
              </a:rPr>
              <a:t>，开展中央单位巡视、市县巡察，是巡视工作实践经验的总结，必须加以坚持和发展；</a:t>
            </a:r>
            <a:r>
              <a:rPr lang="zh-CN" altLang="en-US" sz="2000" b="1" dirty="0">
                <a:solidFill>
                  <a:srgbClr val="C00000"/>
                </a:solidFill>
                <a:latin typeface="微软雅黑" panose="020B0503020204020204" pitchFamily="34" charset="-122"/>
                <a:ea typeface="微软雅黑" panose="020B0503020204020204" pitchFamily="34" charset="-122"/>
                <a:cs typeface="+mn-ea"/>
              </a:rPr>
              <a:t>推进“两学一做”学习教育常态化制度化；</a:t>
            </a:r>
            <a:r>
              <a:rPr lang="zh-CN" altLang="en-US" sz="2000" dirty="0">
                <a:solidFill>
                  <a:srgbClr val="C00000"/>
                </a:solidFill>
                <a:latin typeface="微软雅黑" panose="020B0503020204020204" pitchFamily="34" charset="-122"/>
                <a:ea typeface="微软雅黑" panose="020B0503020204020204" pitchFamily="34" charset="-122"/>
                <a:cs typeface="+mn-ea"/>
              </a:rPr>
              <a:t>明确中央军事委员会实行主席负责制，明确中央军事委员会负责军队中党的工作和政治工作，反映了军队改革后的中央军委履行管党治党责任的现实需要，等等，是党的十八大以来党的工作和党的建设成果的集中反映。把这些内容写入党章，有利于全党把握党的指导思想与时俱进，用习近平新时代中国特色社会主义思想武装头脑、指导实践、推动工作，有利于强化基层党组织政治功能，推动全面从严治党向纵深发展。</a:t>
            </a:r>
          </a:p>
        </p:txBody>
      </p:sp>
      <p:sp>
        <p:nvSpPr>
          <p:cNvPr id="31" name="TextBox 9"/>
          <p:cNvSpPr txBox="1"/>
          <p:nvPr/>
        </p:nvSpPr>
        <p:spPr>
          <a:xfrm>
            <a:off x="666600" y="4823097"/>
            <a:ext cx="3603978" cy="978673"/>
          </a:xfrm>
          <a:prstGeom prst="rect">
            <a:avLst/>
          </a:prstGeom>
          <a:noFill/>
        </p:spPr>
        <p:txBody>
          <a:bodyPr wrap="square" lIns="91388" tIns="45692" rIns="91388" bIns="45692" rtlCol="0">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实现巡视全覆盖、推进“两学一做”写入党章</a:t>
            </a:r>
          </a:p>
        </p:txBody>
      </p:sp>
      <p:sp>
        <p:nvSpPr>
          <p:cNvPr id="32" name="Freeform 29"/>
          <p:cNvSpPr/>
          <p:nvPr/>
        </p:nvSpPr>
        <p:spPr bwMode="auto">
          <a:xfrm>
            <a:off x="1167875" y="2047423"/>
            <a:ext cx="2862258" cy="255770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1366373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7"/>
                                        </p:tgtEl>
                                        <p:attrNameLst>
                                          <p:attrName>ppt_y</p:attrName>
                                        </p:attrNameLst>
                                      </p:cBhvr>
                                      <p:tavLst>
                                        <p:tav tm="0">
                                          <p:val>
                                            <p:strVal val="#ppt_y"/>
                                          </p:val>
                                        </p:tav>
                                        <p:tav tm="100000">
                                          <p:val>
                                            <p:strVal val="#ppt_y"/>
                                          </p:val>
                                        </p:tav>
                                      </p:tavLst>
                                    </p:anim>
                                    <p:anim calcmode="lin" valueType="num">
                                      <p:cBhvr>
                                        <p:cTn id="14"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1"/>
                                        </p:tgtEl>
                                        <p:attrNameLst>
                                          <p:attrName>ppt_y</p:attrName>
                                        </p:attrNameLst>
                                      </p:cBhvr>
                                      <p:tavLst>
                                        <p:tav tm="0">
                                          <p:val>
                                            <p:strVal val="#ppt_y"/>
                                          </p:val>
                                        </p:tav>
                                        <p:tav tm="100000">
                                          <p:val>
                                            <p:strVal val="#ppt_y"/>
                                          </p:val>
                                        </p:tav>
                                      </p:tavLst>
                                    </p:anim>
                                    <p:anim calcmode="lin" valueType="num">
                                      <p:cBhvr>
                                        <p:cTn id="2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1"/>
                                        </p:tgtEl>
                                      </p:cBhvr>
                                    </p:animEffect>
                                  </p:childTnLst>
                                </p:cTn>
                              </p:par>
                            </p:childTnLst>
                          </p:cTn>
                        </p:par>
                        <p:par>
                          <p:cTn id="30" fill="hold">
                            <p:stCondLst>
                              <p:cond delay="295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1" grpId="0"/>
      <p:bldP spid="3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01"/>
          <p:cNvCxnSpPr/>
          <p:nvPr/>
        </p:nvCxnSpPr>
        <p:spPr bwMode="auto">
          <a:xfrm>
            <a:off x="4442334" y="4324248"/>
            <a:ext cx="3761803" cy="0"/>
          </a:xfrm>
          <a:prstGeom prst="line">
            <a:avLst/>
          </a:prstGeom>
          <a:solidFill>
            <a:schemeClr val="accent1"/>
          </a:solidFill>
          <a:ln w="9525" cap="flat" cmpd="sng" algn="ctr">
            <a:solidFill>
              <a:srgbClr val="D1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9"/>
          <p:cNvSpPr txBox="1"/>
          <p:nvPr/>
        </p:nvSpPr>
        <p:spPr>
          <a:xfrm>
            <a:off x="4730366" y="3316970"/>
            <a:ext cx="3185740" cy="1013460"/>
          </a:xfrm>
          <a:prstGeom prst="rect">
            <a:avLst/>
          </a:prstGeom>
          <a:noFill/>
        </p:spPr>
        <p:txBody>
          <a:bodyPr wrap="square" lIns="91388" tIns="45692" rIns="91388" bIns="45692" rtlCol="0">
            <a:spAutoFit/>
          </a:bodyPr>
          <a:lstStyle/>
          <a:p>
            <a:pPr algn="ctr">
              <a:defRPr/>
            </a:pPr>
            <a:r>
              <a:rPr lang="zh-CN" altLang="en-US" sz="6000" b="1" dirty="0" smtClean="0">
                <a:solidFill>
                  <a:srgbClr val="C00000"/>
                </a:solidFill>
                <a:latin typeface="微软雅黑" panose="020B0503020204020204" charset="-122"/>
                <a:ea typeface="微软雅黑" panose="020B0503020204020204" charset="-122"/>
                <a:cs typeface="+mn-ea"/>
                <a:sym typeface="+mn-lt"/>
              </a:rPr>
              <a:t>第二章</a:t>
            </a:r>
            <a:endParaRPr lang="zh-CN" altLang="en-US" sz="6000" b="1" dirty="0">
              <a:solidFill>
                <a:srgbClr val="C00000"/>
              </a:solidFill>
              <a:latin typeface="微软雅黑" panose="020B0503020204020204" charset="-122"/>
              <a:ea typeface="微软雅黑" panose="020B0503020204020204" charset="-122"/>
              <a:cs typeface="+mn-ea"/>
              <a:sym typeface="+mn-lt"/>
            </a:endParaRPr>
          </a:p>
        </p:txBody>
      </p:sp>
      <p:sp>
        <p:nvSpPr>
          <p:cNvPr id="4" name="TextBox 9"/>
          <p:cNvSpPr txBox="1"/>
          <p:nvPr/>
        </p:nvSpPr>
        <p:spPr>
          <a:xfrm>
            <a:off x="2253838" y="4329392"/>
            <a:ext cx="8138795" cy="784774"/>
          </a:xfrm>
          <a:prstGeom prst="rect">
            <a:avLst/>
          </a:prstGeom>
          <a:noFill/>
        </p:spPr>
        <p:txBody>
          <a:bodyPr wrap="square" lIns="91388" tIns="45692" rIns="91388" bIns="45692" rtlCol="0">
            <a:spAutoFit/>
          </a:bodyPr>
          <a:lstStyle/>
          <a:p>
            <a:pPr algn="ctr">
              <a:defRPr/>
            </a:pPr>
            <a:r>
              <a:rPr lang="zh-CN" altLang="en-US" sz="4500" b="1" dirty="0" smtClean="0">
                <a:solidFill>
                  <a:srgbClr val="C00000"/>
                </a:solidFill>
                <a:latin typeface="微软雅黑" panose="020B0503020204020204" charset="-122"/>
                <a:ea typeface="微软雅黑" panose="020B0503020204020204" charset="-122"/>
                <a:cs typeface="+mn-ea"/>
                <a:sym typeface="+mn-lt"/>
              </a:rPr>
              <a:t>党章的概述</a:t>
            </a:r>
            <a:endParaRPr lang="zh-CN" altLang="en-US" sz="4500" b="1" dirty="0">
              <a:solidFill>
                <a:srgbClr val="C00000"/>
              </a:solidFill>
              <a:latin typeface="微软雅黑" panose="020B0503020204020204" charset="-122"/>
              <a:ea typeface="微软雅黑" panose="020B0503020204020204" charset="-122"/>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2849" y="551329"/>
            <a:ext cx="2500771" cy="267495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9594642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党章的概述</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sp>
        <p:nvSpPr>
          <p:cNvPr id="4" name="矩形 3"/>
          <p:cNvSpPr/>
          <p:nvPr/>
        </p:nvSpPr>
        <p:spPr>
          <a:xfrm>
            <a:off x="1201414" y="2377491"/>
            <a:ext cx="10233965" cy="624000"/>
          </a:xfrm>
          <a:prstGeom prst="rect">
            <a:avLst/>
          </a:prstGeom>
          <a:noFill/>
          <a:ln w="12700" cap="flat" cmpd="sng" algn="ctr">
            <a:noFill/>
            <a:prstDash val="solid"/>
          </a:ln>
          <a:effectLst>
            <a:innerShdw blurRad="63500" dist="25400" dir="15600000">
              <a:prstClr val="black">
                <a:alpha val="50000"/>
              </a:prstClr>
            </a:innerShdw>
          </a:effectLst>
        </p:spPr>
        <p:txBody>
          <a:bodyPr anchor="ctr"/>
          <a:lstStyle/>
          <a:p>
            <a:pPr algn="ctr">
              <a:lnSpc>
                <a:spcPct val="130000"/>
              </a:lnSpc>
            </a:pP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党章</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19000</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余字，由总纲和</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11</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章组成，</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11</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章共</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55</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条。总纲占百分之四十以上篇幅，</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7800</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余字，</a:t>
            </a:r>
            <a:r>
              <a:rPr lang="en-US" altLang="zh-CN"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1—11</a:t>
            </a:r>
            <a:r>
              <a:rPr lang="zh-CN" altLang="en-US" sz="2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章实际是它的具体化。</a:t>
            </a:r>
          </a:p>
        </p:txBody>
      </p:sp>
      <p:grpSp>
        <p:nvGrpSpPr>
          <p:cNvPr id="5" name="组合 2"/>
          <p:cNvGrpSpPr/>
          <p:nvPr/>
        </p:nvGrpSpPr>
        <p:grpSpPr>
          <a:xfrm>
            <a:off x="7240772" y="3927543"/>
            <a:ext cx="3721395" cy="1862140"/>
            <a:chOff x="7176977" y="2950346"/>
            <a:chExt cx="3721395" cy="1862140"/>
          </a:xfrm>
          <a:effectLst>
            <a:reflection blurRad="6350" stA="50000" endA="300" endPos="55000" dir="5400000" sy="-100000" algn="bl" rotWithShape="0"/>
          </a:effectLst>
        </p:grpSpPr>
        <p:sp>
          <p:nvSpPr>
            <p:cNvPr id="6" name="圆角矩形 5"/>
            <p:cNvSpPr/>
            <p:nvPr/>
          </p:nvSpPr>
          <p:spPr>
            <a:xfrm>
              <a:off x="7176977" y="2950346"/>
              <a:ext cx="3721395" cy="1862140"/>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7833755" y="3108917"/>
              <a:ext cx="2668084" cy="1544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ctr">
                <a:lnSpc>
                  <a:spcPct val="100000"/>
                </a:lnSpc>
                <a:spcBef>
                  <a:spcPts val="0"/>
                </a:spcBef>
              </a:pPr>
              <a:r>
                <a:rPr lang="en-US" altLang="zh-CN" sz="4800" b="1" kern="0" dirty="0" smtClean="0">
                  <a:solidFill>
                    <a:schemeClr val="bg1"/>
                  </a:solidFill>
                  <a:latin typeface="Arial" panose="020B0604020202020204" pitchFamily="34" charset="0"/>
                  <a:sym typeface="Arial" panose="020B0604020202020204" pitchFamily="34" charset="0"/>
                </a:rPr>
                <a:t>11</a:t>
              </a:r>
              <a:r>
                <a:rPr lang="zh-CN" altLang="en-US" sz="4800" b="1" kern="0" dirty="0" smtClean="0">
                  <a:solidFill>
                    <a:schemeClr val="bg1"/>
                  </a:solidFill>
                  <a:latin typeface="Arial" panose="020B0604020202020204" pitchFamily="34" charset="0"/>
                  <a:sym typeface="Arial" panose="020B0604020202020204" pitchFamily="34" charset="0"/>
                </a:rPr>
                <a:t>章</a:t>
              </a:r>
              <a:endParaRPr lang="en-US" altLang="zh-CN" sz="4800" b="1" kern="0" dirty="0" smtClean="0">
                <a:solidFill>
                  <a:schemeClr val="bg1"/>
                </a:solidFill>
                <a:latin typeface="Arial" panose="020B0604020202020204" pitchFamily="34" charset="0"/>
                <a:sym typeface="Arial" panose="020B0604020202020204" pitchFamily="34" charset="0"/>
              </a:endParaRPr>
            </a:p>
            <a:p>
              <a:pPr algn="ctr">
                <a:lnSpc>
                  <a:spcPct val="100000"/>
                </a:lnSpc>
                <a:spcBef>
                  <a:spcPts val="0"/>
                </a:spcBef>
              </a:pPr>
              <a:r>
                <a:rPr lang="zh-CN" altLang="en-US" sz="4800" b="1" kern="0" dirty="0" smtClean="0">
                  <a:solidFill>
                    <a:schemeClr val="bg1"/>
                  </a:solidFill>
                  <a:latin typeface="Arial" panose="020B0604020202020204" pitchFamily="34" charset="0"/>
                  <a:sym typeface="Arial" panose="020B0604020202020204" pitchFamily="34" charset="0"/>
                </a:rPr>
                <a:t>（</a:t>
              </a:r>
              <a:r>
                <a:rPr lang="en-US" altLang="zh-CN" sz="4800" b="1" kern="0" dirty="0" smtClean="0">
                  <a:solidFill>
                    <a:schemeClr val="bg1"/>
                  </a:solidFill>
                  <a:latin typeface="Arial" panose="020B0604020202020204" pitchFamily="34" charset="0"/>
                  <a:sym typeface="Arial" panose="020B0604020202020204" pitchFamily="34" charset="0"/>
                </a:rPr>
                <a:t>55</a:t>
              </a:r>
              <a:r>
                <a:rPr lang="zh-CN" altLang="en-US" sz="4800" b="1" kern="0" dirty="0" smtClean="0">
                  <a:solidFill>
                    <a:schemeClr val="bg1"/>
                  </a:solidFill>
                  <a:latin typeface="Arial" panose="020B0604020202020204" pitchFamily="34" charset="0"/>
                  <a:sym typeface="Arial" panose="020B0604020202020204" pitchFamily="34" charset="0"/>
                </a:rPr>
                <a:t>条）</a:t>
              </a:r>
              <a:endParaRPr lang="zh-CN" altLang="en-US" sz="4800" b="1" kern="0" dirty="0">
                <a:solidFill>
                  <a:schemeClr val="bg1"/>
                </a:solidFill>
                <a:latin typeface="Arial" panose="020B0604020202020204" pitchFamily="34" charset="0"/>
                <a:sym typeface="Arial" panose="020B0604020202020204" pitchFamily="34" charset="0"/>
              </a:endParaRPr>
            </a:p>
          </p:txBody>
        </p:sp>
      </p:grpSp>
      <p:grpSp>
        <p:nvGrpSpPr>
          <p:cNvPr id="8" name="组合 3"/>
          <p:cNvGrpSpPr/>
          <p:nvPr/>
        </p:nvGrpSpPr>
        <p:grpSpPr>
          <a:xfrm>
            <a:off x="1367485" y="3927543"/>
            <a:ext cx="3850645" cy="1862140"/>
            <a:chOff x="1303690" y="2950346"/>
            <a:chExt cx="3850645" cy="1862140"/>
          </a:xfrm>
          <a:effectLst>
            <a:reflection blurRad="6350" stA="50000" endA="300" endPos="55000" dir="5400000" sy="-100000" algn="bl" rotWithShape="0"/>
          </a:effectLst>
        </p:grpSpPr>
        <p:sp>
          <p:nvSpPr>
            <p:cNvPr id="9" name="圆角矩形 8"/>
            <p:cNvSpPr/>
            <p:nvPr/>
          </p:nvSpPr>
          <p:spPr>
            <a:xfrm>
              <a:off x="1303690" y="2950346"/>
              <a:ext cx="3850645" cy="186214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p:cNvSpPr txBox="1">
              <a:spLocks/>
            </p:cNvSpPr>
            <p:nvPr/>
          </p:nvSpPr>
          <p:spPr>
            <a:xfrm>
              <a:off x="1967906" y="3385916"/>
              <a:ext cx="2313820" cy="9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6000" b="1" kern="0" dirty="0" smtClean="0">
                  <a:solidFill>
                    <a:schemeClr val="bg1"/>
                  </a:solidFill>
                  <a:latin typeface="Arial" panose="020B0604020202020204" pitchFamily="34" charset="0"/>
                  <a:sym typeface="Arial" panose="020B0604020202020204" pitchFamily="34" charset="0"/>
                </a:rPr>
                <a:t>总   纲</a:t>
              </a:r>
              <a:endParaRPr lang="zh-CN" altLang="en-US" sz="6000" b="1" kern="0" dirty="0">
                <a:solidFill>
                  <a:schemeClr val="bg1"/>
                </a:solidFill>
                <a:latin typeface="Arial" panose="020B0604020202020204" pitchFamily="34" charset="0"/>
                <a:sym typeface="Arial" panose="020B0604020202020204" pitchFamily="34" charset="0"/>
              </a:endParaRPr>
            </a:p>
          </p:txBody>
        </p:sp>
      </p:grpSp>
      <p:sp>
        <p:nvSpPr>
          <p:cNvPr id="11" name="椭圆 10"/>
          <p:cNvSpPr/>
          <p:nvPr/>
        </p:nvSpPr>
        <p:spPr>
          <a:xfrm>
            <a:off x="5018712" y="3703793"/>
            <a:ext cx="2367976" cy="2367976"/>
          </a:xfrm>
          <a:prstGeom prst="ellipse">
            <a:avLst/>
          </a:prstGeom>
          <a:solidFill>
            <a:schemeClr val="bg1"/>
          </a:solidFill>
          <a:ln w="9525" cap="flat" cmpd="sng" algn="ctr">
            <a:solidFill>
              <a:srgbClr val="C00000"/>
            </a:solidFill>
            <a:prstDash val="solid"/>
          </a:ln>
          <a:effectLst>
            <a:reflection blurRad="6350" stA="50000" endA="300" endPos="55000" dir="5400000" sy="-100000" algn="bl" rotWithShape="0"/>
          </a:effectLst>
        </p:spPr>
        <p:txBody>
          <a:bodyPr rtlCol="0" anchor="ctr"/>
          <a:lstStyle/>
          <a:p>
            <a:pPr algn="ctr" defTabSz="1218804">
              <a:defRPr/>
            </a:pPr>
            <a:endParaRPr lang="zh-CN" altLang="en-US" sz="3199"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5271630" y="3956711"/>
            <a:ext cx="1862140" cy="1862140"/>
          </a:xfrm>
          <a:prstGeom prst="ellipse">
            <a:avLst/>
          </a:prstGeom>
          <a:solidFill>
            <a:srgbClr val="C00000"/>
          </a:solidFill>
          <a:ln w="9525" cap="flat" cmpd="sng" algn="ctr">
            <a:noFill/>
            <a:prstDash val="solid"/>
          </a:ln>
          <a:effectLst/>
        </p:spPr>
        <p:txBody>
          <a:bodyPr rtlCol="0" anchor="ctr"/>
          <a:lstStyle/>
          <a:p>
            <a:pPr algn="ctr" defTabSz="1218804">
              <a:defRPr/>
            </a:pPr>
            <a:endParaRPr lang="zh-CN" altLang="en-US" sz="14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标题 1"/>
          <p:cNvSpPr txBox="1">
            <a:spLocks/>
          </p:cNvSpPr>
          <p:nvPr/>
        </p:nvSpPr>
        <p:spPr>
          <a:xfrm>
            <a:off x="5244806" y="4576947"/>
            <a:ext cx="2336953" cy="621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chemeClr val="bg1"/>
                </a:solidFill>
                <a:latin typeface="Arial" panose="020B0604020202020204" pitchFamily="34" charset="0"/>
                <a:sym typeface="Arial" panose="020B0604020202020204" pitchFamily="34" charset="0"/>
              </a:rPr>
              <a:t>19000</a:t>
            </a:r>
            <a:r>
              <a:rPr lang="zh-CN" altLang="en-US" sz="3600" b="1" kern="0" dirty="0" smtClean="0">
                <a:solidFill>
                  <a:schemeClr val="bg1"/>
                </a:solidFill>
                <a:latin typeface="Arial" panose="020B0604020202020204" pitchFamily="34" charset="0"/>
                <a:sym typeface="Arial" panose="020B0604020202020204" pitchFamily="34" charset="0"/>
              </a:rPr>
              <a:t>字</a:t>
            </a:r>
            <a:endParaRPr lang="zh-CN" altLang="en-US" sz="3600" b="1" kern="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6794822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par>
                          <p:cTn id="17" fill="hold">
                            <p:stCondLst>
                              <p:cond delay="1200"/>
                            </p:stCondLst>
                            <p:childTnLst>
                              <p:par>
                                <p:cTn id="18" presetID="42"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500"/>
                                        <p:tgtEl>
                                          <p:spTgt spid="4"/>
                                        </p:tgtEl>
                                      </p:cBhvr>
                                    </p:animEffect>
                                    <p:anim calcmode="lin" valueType="num">
                                      <p:cBhvr>
                                        <p:cTn id="21" dur="1500" fill="hold"/>
                                        <p:tgtEl>
                                          <p:spTgt spid="4"/>
                                        </p:tgtEl>
                                        <p:attrNameLst>
                                          <p:attrName>ppt_x</p:attrName>
                                        </p:attrNameLst>
                                      </p:cBhvr>
                                      <p:tavLst>
                                        <p:tav tm="0">
                                          <p:val>
                                            <p:strVal val="#ppt_x"/>
                                          </p:val>
                                        </p:tav>
                                        <p:tav tm="100000">
                                          <p:val>
                                            <p:strVal val="#ppt_x"/>
                                          </p:val>
                                        </p:tav>
                                      </p:tavLst>
                                    </p:anim>
                                    <p:anim calcmode="lin" valueType="num">
                                      <p:cBhvr>
                                        <p:cTn id="22" dur="15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2700"/>
                            </p:stCondLst>
                            <p:childTnLst>
                              <p:par>
                                <p:cTn id="24" presetID="53" presetClass="entr" presetSubtype="16"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3200"/>
                            </p:stCondLst>
                            <p:childTnLst>
                              <p:par>
                                <p:cTn id="30" presetID="21"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heel(1)">
                                      <p:cBhvr>
                                        <p:cTn id="32" dur="500"/>
                                        <p:tgtEl>
                                          <p:spTgt spid="11"/>
                                        </p:tgtEl>
                                      </p:cBhvr>
                                    </p:animEffect>
                                  </p:childTnLst>
                                </p:cTn>
                              </p:par>
                            </p:childTnLst>
                          </p:cTn>
                        </p:par>
                        <p:par>
                          <p:cTn id="33" fill="hold">
                            <p:stCondLst>
                              <p:cond delay="3700"/>
                            </p:stCondLst>
                            <p:childTnLst>
                              <p:par>
                                <p:cTn id="34" presetID="5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4200"/>
                            </p:stCondLst>
                            <p:childTnLst>
                              <p:par>
                                <p:cTn id="40" presetID="2" presetClass="entr" presetSubtype="12"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0-#ppt_w/2"/>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childTnLst>
                          </p:cTn>
                        </p:par>
                        <p:par>
                          <p:cTn id="44" fill="hold">
                            <p:stCondLst>
                              <p:cond delay="4700"/>
                            </p:stCondLst>
                            <p:childTnLst>
                              <p:par>
                                <p:cTn id="45" presetID="2" presetClass="entr" presetSubtype="6"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1+#ppt_w/2"/>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animBg="1"/>
      <p:bldP spid="12"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384" y="186267"/>
            <a:ext cx="1203133" cy="1286933"/>
          </a:xfrm>
          <a:prstGeom prst="rect">
            <a:avLst/>
          </a:prstGeom>
          <a:effectLst>
            <a:outerShdw blurRad="63500" sx="102000" sy="102000" algn="ctr" rotWithShape="0">
              <a:prstClr val="black">
                <a:alpha val="40000"/>
              </a:prstClr>
            </a:outerShdw>
          </a:effectLst>
        </p:spPr>
      </p:pic>
      <p:sp>
        <p:nvSpPr>
          <p:cNvPr id="3" name="TextBox 9"/>
          <p:cNvSpPr txBox="1"/>
          <p:nvPr/>
        </p:nvSpPr>
        <p:spPr>
          <a:xfrm>
            <a:off x="1814689" y="270932"/>
            <a:ext cx="8138795" cy="461608"/>
          </a:xfrm>
          <a:prstGeom prst="rect">
            <a:avLst/>
          </a:prstGeom>
          <a:noFill/>
        </p:spPr>
        <p:txBody>
          <a:bodyPr wrap="square" lIns="91388" tIns="45692" rIns="91388" bIns="45692" rtlCol="0">
            <a:spAutoFit/>
          </a:bodyPr>
          <a:lstStyle/>
          <a:p>
            <a:pPr>
              <a:defRPr/>
            </a:pPr>
            <a:r>
              <a:rPr lang="zh-CN" altLang="en-US" sz="2400" b="1" dirty="0" smtClean="0">
                <a:solidFill>
                  <a:schemeClr val="bg1"/>
                </a:solidFill>
                <a:latin typeface="微软雅黑" panose="020B0503020204020204" charset="-122"/>
                <a:ea typeface="微软雅黑" panose="020B0503020204020204" charset="-122"/>
                <a:cs typeface="+mn-ea"/>
                <a:sym typeface="+mn-lt"/>
              </a:rPr>
              <a:t>党章的概述</a:t>
            </a:r>
            <a:endParaRPr lang="zh-CN" altLang="en-US" sz="2400" b="1" dirty="0">
              <a:solidFill>
                <a:schemeClr val="bg1"/>
              </a:solidFill>
              <a:latin typeface="微软雅黑" panose="020B0503020204020204" charset="-122"/>
              <a:ea typeface="微软雅黑" panose="020B0503020204020204" charset="-122"/>
              <a:cs typeface="+mn-ea"/>
              <a:sym typeface="+mn-lt"/>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589" y="2328416"/>
            <a:ext cx="3003278" cy="3212461"/>
          </a:xfrm>
          <a:prstGeom prst="rect">
            <a:avLst/>
          </a:prstGeom>
          <a:effectLst>
            <a:outerShdw blurRad="63500" sx="102000" sy="102000" algn="ctr" rotWithShape="0">
              <a:prstClr val="black">
                <a:alpha val="40000"/>
              </a:prstClr>
            </a:outerShdw>
          </a:effectLst>
        </p:spPr>
      </p:pic>
      <p:sp>
        <p:nvSpPr>
          <p:cNvPr id="5" name="矩形 4">
            <a:extLst>
              <a:ext uri="{FF2B5EF4-FFF2-40B4-BE49-F238E27FC236}">
                <a16:creationId xmlns:a16="http://schemas.microsoft.com/office/drawing/2014/main" xmlns="" id="{A78F058B-F0F7-48B7-BFBE-9A195F4F03D8}"/>
              </a:ext>
            </a:extLst>
          </p:cNvPr>
          <p:cNvSpPr>
            <a:spLocks noChangeArrowheads="1"/>
          </p:cNvSpPr>
          <p:nvPr/>
        </p:nvSpPr>
        <p:spPr bwMode="auto">
          <a:xfrm>
            <a:off x="4748798" y="2645298"/>
            <a:ext cx="7040507" cy="2578698"/>
          </a:xfrm>
          <a:prstGeom prst="rect">
            <a:avLst/>
          </a:prstGeom>
          <a:noFill/>
          <a:extLst>
            <a:ext uri="{909E8E84-426E-40DD-AFC4-6F175D3DCCD1}">
              <a14:hiddenFill xmlns:a14="http://schemas.microsoft.com/office/drawing/2010/main">
                <a:solidFill>
                  <a:srgbClr val="FFFFFF"/>
                </a:solidFill>
              </a14:hiddenFill>
            </a:ext>
          </a:extLst>
        </p:spPr>
        <p:txBody>
          <a:bodyPr wrap="square" lIns="96000" tIns="0" rIns="96000" bIns="240000" rtlCol="0">
            <a:noAutofit/>
          </a:bodyPr>
          <a:lstStyle>
            <a:lvl1pPr>
              <a:defRPr>
                <a:solidFill>
                  <a:schemeClr val="tx1"/>
                </a:solidFill>
                <a:latin typeface="Franklin Gothic Book" panose="020B0503020102020204" pitchFamily="34" charset="0"/>
                <a:ea typeface="宋体" panose="02010600030101010101" pitchFamily="2" charset="-122"/>
              </a:defRPr>
            </a:lvl1pPr>
            <a:lvl2pPr>
              <a:defRPr>
                <a:solidFill>
                  <a:schemeClr val="tx1"/>
                </a:solidFill>
                <a:latin typeface="Franklin Gothic Book" panose="020B0503020102020204" pitchFamily="34" charset="0"/>
                <a:ea typeface="宋体" panose="02010600030101010101" pitchFamily="2" charset="-122"/>
              </a:defRPr>
            </a:lvl2pPr>
            <a:lvl3pPr>
              <a:defRPr>
                <a:solidFill>
                  <a:schemeClr val="tx1"/>
                </a:solidFill>
                <a:latin typeface="Franklin Gothic Book" panose="020B0503020102020204" pitchFamily="34" charset="0"/>
                <a:ea typeface="宋体" panose="02010600030101010101" pitchFamily="2" charset="-122"/>
              </a:defRPr>
            </a:lvl3pPr>
            <a:lvl4pPr>
              <a:defRPr>
                <a:solidFill>
                  <a:schemeClr val="tx1"/>
                </a:solidFill>
                <a:latin typeface="Franklin Gothic Book" panose="020B0503020102020204" pitchFamily="34" charset="0"/>
                <a:ea typeface="宋体" panose="02010600030101010101" pitchFamily="2" charset="-122"/>
              </a:defRPr>
            </a:lvl4pPr>
            <a:lvl5pPr>
              <a:defRPr>
                <a:solidFill>
                  <a:schemeClr val="tx1"/>
                </a:solidFill>
                <a:latin typeface="Franklin Gothic Book" panose="020B0503020102020204" pitchFamily="34" charset="0"/>
                <a:ea typeface="宋体" panose="02010600030101010101" pitchFamily="2" charset="-122"/>
              </a:defRPr>
            </a:lvl5pPr>
            <a:lvl6pPr defTabSz="912813"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6pPr>
            <a:lvl7pPr defTabSz="912813"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7pPr>
            <a:lvl8pPr defTabSz="912813"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8pPr>
            <a:lvl9pPr defTabSz="912813" fontAlgn="base">
              <a:spcBef>
                <a:spcPct val="0"/>
              </a:spcBef>
              <a:spcAft>
                <a:spcPct val="0"/>
              </a:spcAft>
              <a:buFont typeface="Arial" panose="020B0604020202020204" pitchFamily="34" charset="0"/>
              <a:defRPr>
                <a:solidFill>
                  <a:schemeClr val="tx1"/>
                </a:solidFill>
                <a:latin typeface="Franklin Gothic Book" panose="020B0503020102020204" pitchFamily="34" charset="0"/>
                <a:ea typeface="宋体" panose="02010600030101010101" pitchFamily="2" charset="-122"/>
              </a:defRPr>
            </a:lvl9pPr>
          </a:lstStyle>
          <a:p>
            <a:pPr>
              <a:lnSpc>
                <a:spcPct val="150000"/>
              </a:lnSpc>
              <a:spcBef>
                <a:spcPts val="600"/>
              </a:spcBef>
            </a:pP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中国共产党章程</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（以下简称党章）是中国共产党为实现党的纲领制定的根本法规，是党的各级组织和全体党员必须严格遵守的基本准则和规定。</a:t>
            </a:r>
            <a:endParaRPr lang="en-US" altLang="zh-CN" sz="2800" b="1" dirty="0">
              <a:solidFill>
                <a:srgbClr val="C00000"/>
              </a:solidFill>
              <a:latin typeface="微软雅黑" panose="020B0503020204020204" pitchFamily="34" charset="-122"/>
              <a:ea typeface="微软雅黑" panose="020B0503020204020204" pitchFamily="34" charset="-122"/>
            </a:endParaRPr>
          </a:p>
          <a:p>
            <a:pPr>
              <a:lnSpc>
                <a:spcPct val="150000"/>
              </a:lnSpc>
            </a:pP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05446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14" presetClass="entr" presetSubtype="10" fill="hold" grpId="0" nodeType="afterEffect">
                                  <p:stCondLst>
                                    <p:cond delay="0"/>
                                  </p:stCondLst>
                                  <p:iterate type="lt">
                                    <p:tmPct val="30000"/>
                                  </p:iterate>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163</TotalTime>
  <Words>1319</Words>
  <Application>Microsoft Office PowerPoint</Application>
  <PresentationFormat>宽屏</PresentationFormat>
  <Paragraphs>175</Paragraphs>
  <Slides>25</Slides>
  <Notes>2</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25</vt:i4>
      </vt:variant>
    </vt:vector>
  </HeadingPairs>
  <TitlesOfParts>
    <vt:vector size="39" baseType="lpstr">
      <vt:lpstr>inherit</vt:lpstr>
      <vt:lpstr>Meiryo</vt:lpstr>
      <vt:lpstr>等线</vt:lpstr>
      <vt:lpstr>等线 Light</vt:lpstr>
      <vt:lpstr>宋体</vt:lpstr>
      <vt:lpstr>Microsoft YaHei</vt:lpstr>
      <vt:lpstr>Microsoft YaHei</vt:lpstr>
      <vt:lpstr>Arial</vt:lpstr>
      <vt:lpstr>Calibri</vt:lpstr>
      <vt:lpstr>Calibri Light</vt:lpstr>
      <vt:lpstr>Century Gothic</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92</cp:revision>
  <dcterms:created xsi:type="dcterms:W3CDTF">2017-08-18T03:02:00Z</dcterms:created>
  <dcterms:modified xsi:type="dcterms:W3CDTF">2021-10-11T12:34:35Z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