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  <p:sldMasterId id="2147483665" r:id="rId3"/>
  </p:sldMasterIdLst>
  <p:notesMasterIdLst>
    <p:notesMasterId r:id="rId23"/>
  </p:notesMasterIdLst>
  <p:sldIdLst>
    <p:sldId id="256" r:id="rId4"/>
    <p:sldId id="11609" r:id="rId5"/>
    <p:sldId id="11608" r:id="rId6"/>
    <p:sldId id="260" r:id="rId7"/>
    <p:sldId id="259" r:id="rId8"/>
    <p:sldId id="313" r:id="rId9"/>
    <p:sldId id="11610" r:id="rId10"/>
    <p:sldId id="284" r:id="rId11"/>
    <p:sldId id="283" r:id="rId12"/>
    <p:sldId id="11611" r:id="rId13"/>
    <p:sldId id="312" r:id="rId14"/>
    <p:sldId id="288" r:id="rId15"/>
    <p:sldId id="287" r:id="rId16"/>
    <p:sldId id="11612" r:id="rId17"/>
    <p:sldId id="295" r:id="rId18"/>
    <p:sldId id="310" r:id="rId19"/>
    <p:sldId id="311" r:id="rId20"/>
    <p:sldId id="11607" r:id="rId21"/>
    <p:sldId id="11613" r:id="rId2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E252"/>
    <a:srgbClr val="4F4F4F"/>
    <a:srgbClr val="56BB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34" autoAdjust="0"/>
  </p:normalViewPr>
  <p:slideViewPr>
    <p:cSldViewPr snapToGrid="0">
      <p:cViewPr varScale="1">
        <p:scale>
          <a:sx n="106" d="100"/>
          <a:sy n="106" d="100"/>
        </p:scale>
        <p:origin x="792" y="1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E64C6A-189E-4BA2-A560-D1A407B801CD}" type="datetimeFigureOut">
              <a:rPr lang="zh-CN" altLang="en-US" smtClean="0"/>
              <a:t>2021/11/25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3E0E60-9A97-4A29-9B08-6A389B7A45C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92084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dirty="0"/>
          </a:p>
          <a:p>
            <a:r>
              <a:rPr lang="en-US" altLang="zh-CN" dirty="0"/>
              <a:t>	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3E0E60-9A97-4A29-9B08-6A389B7A45C9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208247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dirty="0"/>
          </a:p>
          <a:p>
            <a:r>
              <a:rPr lang="en-US" altLang="zh-CN" dirty="0"/>
              <a:t>	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3E0E60-9A97-4A29-9B08-6A389B7A45C9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596388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3E0E60-9A97-4A29-9B08-6A389B7A45C9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431424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3E0E60-9A97-4A29-9B08-6A389B7A45C9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095199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3E0E60-9A97-4A29-9B08-6A389B7A45C9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9488311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dirty="0"/>
          </a:p>
          <a:p>
            <a:r>
              <a:rPr lang="en-US" altLang="zh-CN" dirty="0"/>
              <a:t>	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3E0E60-9A97-4A29-9B08-6A389B7A45C9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870426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3E0E60-9A97-4A29-9B08-6A389B7A45C9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558183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3E0E60-9A97-4A29-9B08-6A389B7A45C9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740629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3E0E60-9A97-4A29-9B08-6A389B7A45C9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3710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dirty="0"/>
          </a:p>
          <a:p>
            <a:r>
              <a:rPr lang="en-US" altLang="zh-CN" dirty="0"/>
              <a:t>	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3E0E60-9A97-4A29-9B08-6A389B7A45C9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925026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741562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dirty="0"/>
          </a:p>
          <a:p>
            <a:r>
              <a:rPr lang="en-US" altLang="zh-CN" dirty="0"/>
              <a:t>	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3E0E60-9A97-4A29-9B08-6A389B7A45C9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20309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dirty="0"/>
          </a:p>
          <a:p>
            <a:r>
              <a:rPr lang="en-US" altLang="zh-CN" dirty="0"/>
              <a:t>	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3E0E60-9A97-4A29-9B08-6A389B7A45C9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91223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3E0E60-9A97-4A29-9B08-6A389B7A45C9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16129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3E0E60-9A97-4A29-9B08-6A389B7A45C9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09360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3E0E60-9A97-4A29-9B08-6A389B7A45C9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69768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dirty="0"/>
          </a:p>
          <a:p>
            <a:r>
              <a:rPr lang="en-US" altLang="zh-CN" dirty="0"/>
              <a:t>	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3E0E60-9A97-4A29-9B08-6A389B7A45C9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70549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3E0E60-9A97-4A29-9B08-6A389B7A45C9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430895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3E0E60-9A97-4A29-9B08-6A389B7A45C9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15382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2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xiazai/" TargetMode="Externa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9BBE2A67-78F8-485C-9CFF-07FDFF1C994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194EDA2A-B354-46F4-B883-A8E5AA7AC2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73AA3DD2-B3F1-4784-AC3F-EC7DDB360CE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A81A459-B769-4072-B2F0-6715BB74CF0E}" type="datetimeFigureOut">
              <a:rPr lang="zh-CN" altLang="en-US" smtClean="0"/>
              <a:t>2021/11/25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05DA0B3E-0229-4946-939C-EF38EE8BAC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5D76B32D-8DCE-4A4B-958A-2B57A3F4DF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163A4D6-B970-4D1A-AAD8-A6FC0EF61AE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6024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random/>
      </p:transition>
    </mc:Choice>
    <mc:Fallback xmlns="" xmlns:a16="http://schemas.microsoft.com/office/drawing/2014/main">
      <p:transition spd="slow" advClick="0" advTm="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27A7289A-EB4B-4159-9BF6-710FCC48EFC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629BD5DE-D93F-4265-9222-7078F1492D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D154CA1E-A50E-4047-B276-B88838A38F6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A81A459-B769-4072-B2F0-6715BB74CF0E}" type="datetimeFigureOut">
              <a:rPr lang="zh-CN" altLang="en-US" smtClean="0"/>
              <a:t>2021/11/25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910731BC-B427-45BF-A01D-07C876FC1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8EDFB202-9E15-4B2C-961A-1CEFDB2B15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163A4D6-B970-4D1A-AAD8-A6FC0EF61AE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8702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random/>
      </p:transition>
    </mc:Choice>
    <mc:Fallback xmlns="" xmlns:a16="http://schemas.microsoft.com/office/drawing/2014/main">
      <p:transition spd="slow" advClick="0" advTm="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形 2">
            <a:extLst>
              <a:ext uri="{FF2B5EF4-FFF2-40B4-BE49-F238E27FC236}">
                <a16:creationId xmlns="" xmlns:asvg="http://schemas.microsoft.com/office/drawing/2016/SVG/main" xmlns:p14="http://schemas.microsoft.com/office/powerpoint/2010/main" xmlns:mc="http://schemas.openxmlformats.org/markup-compatibility/2006" xmlns:a16="http://schemas.microsoft.com/office/drawing/2014/main" id="{5870D34F-486F-4291-9715-E83856B4563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="" xmlns:a16="http://schemas.microsoft.com/office/drawing/2014/main" xmlns:p14="http://schemas.microsoft.com/office/powerpoint/2010/main" xmlns:mc="http://schemas.openxmlformats.org/markup-compatibility/2006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2" name="组合 1">
            <a:extLst>
              <a:ext uri="{FF2B5EF4-FFF2-40B4-BE49-F238E27FC236}">
                <a16:creationId xmlns="" xmlns:asvg="http://schemas.microsoft.com/office/drawing/2016/SVG/main" xmlns:p14="http://schemas.microsoft.com/office/powerpoint/2010/main" xmlns:mc="http://schemas.openxmlformats.org/markup-compatibility/2006" xmlns:a16="http://schemas.microsoft.com/office/drawing/2014/main" id="{89E83B3E-6BE3-4BF0-AEAD-24FBD34E6894}"/>
              </a:ext>
            </a:extLst>
          </p:cNvPr>
          <p:cNvGrpSpPr/>
          <p:nvPr userDrawn="1"/>
        </p:nvGrpSpPr>
        <p:grpSpPr>
          <a:xfrm>
            <a:off x="272179" y="221836"/>
            <a:ext cx="11647641" cy="6414328"/>
            <a:chOff x="148918" y="153956"/>
            <a:chExt cx="11894164" cy="6550088"/>
          </a:xfrm>
        </p:grpSpPr>
        <p:pic>
          <p:nvPicPr>
            <p:cNvPr id="5" name="图形 4">
              <a:extLst>
                <a:ext uri="{FF2B5EF4-FFF2-40B4-BE49-F238E27FC236}">
                  <a16:creationId xmlns="" xmlns:asvg="http://schemas.microsoft.com/office/drawing/2016/SVG/main" xmlns:p14="http://schemas.microsoft.com/office/powerpoint/2010/main" xmlns:mc="http://schemas.openxmlformats.org/markup-compatibility/2006" xmlns:a16="http://schemas.microsoft.com/office/drawing/2014/main" id="{D9709DF8-CD1C-492B-8ABD-0DF26C0987AA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96DAC541-7B7A-43D3-8B79-37D633B846F1}">
                  <asvg:svgBlip xmlns="" xmlns:a16="http://schemas.microsoft.com/office/drawing/2014/main" xmlns:p14="http://schemas.microsoft.com/office/powerpoint/2010/main" xmlns:mc="http://schemas.openxmlformats.org/markup-compatibility/2006" xmlns:asvg="http://schemas.microsoft.com/office/drawing/2016/SVG/main" r:embed="rId5"/>
                </a:ext>
              </a:extLst>
            </a:blip>
            <a:srcRect t="22913"/>
            <a:stretch/>
          </p:blipFill>
          <p:spPr>
            <a:xfrm>
              <a:off x="148918" y="153956"/>
              <a:ext cx="11894164" cy="6550088"/>
            </a:xfrm>
            <a:prstGeom prst="rect">
              <a:avLst/>
            </a:prstGeom>
          </p:spPr>
        </p:pic>
        <p:sp>
          <p:nvSpPr>
            <p:cNvPr id="6" name="矩形: 圆角 5">
              <a:extLst>
                <a:ext uri="{FF2B5EF4-FFF2-40B4-BE49-F238E27FC236}">
                  <a16:creationId xmlns="" xmlns:asvg="http://schemas.microsoft.com/office/drawing/2016/SVG/main" xmlns:p14="http://schemas.microsoft.com/office/powerpoint/2010/main" xmlns:mc="http://schemas.openxmlformats.org/markup-compatibility/2006" xmlns:a16="http://schemas.microsoft.com/office/drawing/2014/main" id="{04BC0CAC-AECC-4FD8-B1BA-E6FE4C25B91F}"/>
                </a:ext>
              </a:extLst>
            </p:cNvPr>
            <p:cNvSpPr/>
            <p:nvPr userDrawn="1"/>
          </p:nvSpPr>
          <p:spPr>
            <a:xfrm>
              <a:off x="339525" y="292519"/>
              <a:ext cx="11512949" cy="6132274"/>
            </a:xfrm>
            <a:prstGeom prst="roundRect">
              <a:avLst>
                <a:gd name="adj" fmla="val 11284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iekie lishuti" panose="02010601030101010101" pitchFamily="2" charset="-122"/>
                <a:ea typeface="iekie lishuti" panose="02010601030101010101" pitchFamily="2" charset="-122"/>
                <a:sym typeface="iekie lishuti" panose="02010601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36018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random/>
      </p:transition>
    </mc:Choice>
    <mc:Fallback xmlns="" xmlns:a16="http://schemas.microsoft.com/office/drawing/2014/main" xmlns:asvg="http://schemas.microsoft.com/office/drawing/2016/SVG/main">
      <p:transition spd="slow" advClick="0" advTm="0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7DE31286-C625-4B13-ACF3-1D8FEF2B9F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4248ADC9-0718-47B4-B645-F2069582E2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D3997E79-53BC-45A3-B78C-0A86D6D81B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6D517E59-7C99-42C0-B6B6-EDA5224C6BB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9862B46D-A611-486E-B0B6-C6146375842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799947D7-269C-4A4F-AF47-F552FA31D82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A81A459-B769-4072-B2F0-6715BB74CF0E}" type="datetimeFigureOut">
              <a:rPr lang="zh-CN" altLang="en-US" smtClean="0"/>
              <a:t>2021/11/25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27E30E05-7819-4F79-A01A-6D3D332E61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4E8CADFD-4AE2-4CF5-BC22-D15D9819FE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163A4D6-B970-4D1A-AAD8-A6FC0EF61AE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0382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random/>
      </p:transition>
    </mc:Choice>
    <mc:Fallback xmlns="" xmlns:a16="http://schemas.microsoft.com/office/drawing/2014/main">
      <p:transition spd="slow" advClick="0" advTm="0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2021/11/25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7142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2021/11/25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47866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019563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61925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637799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535227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40054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97CABE91-B1FD-45A7-A2C2-EA4D72F813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44155C3C-C6F7-4967-A855-21C8B6846A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F0977058-2F51-4CEC-964D-7AE9B79A377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A81A459-B769-4072-B2F0-6715BB74CF0E}" type="datetimeFigureOut">
              <a:rPr lang="zh-CN" altLang="en-US" smtClean="0"/>
              <a:t>2021/11/25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F4AECD2D-7ED5-4F2E-B5B2-E1C5F4C0E7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1CCBDB17-03A8-4C2A-94AC-7D01FFE31D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163A4D6-B970-4D1A-AAD8-A6FC0EF61AE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4140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random/>
      </p:transition>
    </mc:Choice>
    <mc:Fallback xmlns="" xmlns:a16="http://schemas.microsoft.com/office/drawing/2014/main">
      <p:transition spd="slow" advClick="0" advTm="0">
        <p:random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332855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18269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445904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020500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10687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604573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45893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81735291-734C-462A-9BD2-054F965EA0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B37F68C7-3A2B-495A-AE03-D5234CA60F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BA7784A8-4120-46B6-A339-5B6843FBB06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A81A459-B769-4072-B2F0-6715BB74CF0E}" type="datetimeFigureOut">
              <a:rPr lang="zh-CN" altLang="en-US" smtClean="0"/>
              <a:t>2021/11/25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39B09249-3556-4DA2-98D9-B09C0A584A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B5591756-2DA5-42F6-AFEC-E5F0B32A31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163A4D6-B970-4D1A-AAD8-A6FC0EF61AE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145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random/>
      </p:transition>
    </mc:Choice>
    <mc:Fallback xmlns="" xmlns:a16="http://schemas.microsoft.com/office/drawing/2014/main">
      <p:transition spd="slow" advClick="0" advTm="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8373684E-849A-4863-8B9A-8A310AA316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BE56D957-61A5-4D5C-9393-047C90DF276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A8856DF1-0309-40A3-8400-3CB5D567BD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CECAB837-2DDC-47FA-AF4E-1DB589C9D4A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A81A459-B769-4072-B2F0-6715BB74CF0E}" type="datetimeFigureOut">
              <a:rPr lang="zh-CN" altLang="en-US" smtClean="0"/>
              <a:t>2021/11/25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FCC8CF15-8A09-491B-89AC-55576E444D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EAE846B5-A7CD-4E08-8C58-62AF041AC4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163A4D6-B970-4D1A-AAD8-A6FC0EF61AEA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TextBox 8"/>
          <p:cNvSpPr txBox="1"/>
          <p:nvPr userDrawn="1"/>
        </p:nvSpPr>
        <p:spPr>
          <a:xfrm>
            <a:off x="1907704" y="6445393"/>
            <a:ext cx="1224136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下载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00" dirty="0">
                <a:solidFill>
                  <a:prstClr val="black"/>
                </a:solidFill>
                <a:ea typeface="微软雅黑" panose="020B0503020204020204" pitchFamily="34" charset="-122"/>
              </a:rPr>
              <a:t>http://www.1ppt.com/xiazai/</a:t>
            </a:r>
            <a:endParaRPr lang="en-US" altLang="zh-CN" sz="100" dirty="0" smtClean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87156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random/>
      </p:transition>
    </mc:Choice>
    <mc:Fallback xmlns="" xmlns:a16="http://schemas.microsoft.com/office/drawing/2014/main">
      <p:transition spd="slow" advClick="0" advTm="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B79BE05A-8DF7-437E-9D20-B33517A7E8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44F378D4-7FB3-4C9C-B767-763CC0C6108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A81A459-B769-4072-B2F0-6715BB74CF0E}" type="datetimeFigureOut">
              <a:rPr lang="zh-CN" altLang="en-US" smtClean="0"/>
              <a:t>2021/11/25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7957FE07-8D99-4B81-AF1A-ABB6E4572A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647E18D0-FB78-496A-9EEE-C8571FD672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163A4D6-B970-4D1A-AAD8-A6FC0EF61AE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4138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random/>
      </p:transition>
    </mc:Choice>
    <mc:Fallback xmlns="" xmlns:a16="http://schemas.microsoft.com/office/drawing/2014/main">
      <p:transition spd="slow" advClick="0" advTm="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4D3D00FD-9D02-45CF-A810-FA4E854C5EF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A81A459-B769-4072-B2F0-6715BB74CF0E}" type="datetimeFigureOut">
              <a:rPr lang="zh-CN" altLang="en-US" smtClean="0"/>
              <a:t>2021/11/25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C596CE35-2EED-4F4A-87D4-DA6E2811F0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1B5DEB7A-C57E-4AAB-99BE-CEB6F24ACA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163A4D6-B970-4D1A-AAD8-A6FC0EF61AE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7320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random/>
      </p:transition>
    </mc:Choice>
    <mc:Fallback xmlns="" xmlns:a16="http://schemas.microsoft.com/office/drawing/2014/main">
      <p:transition spd="slow" advClick="0" advTm="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C42D2AF9-B88B-4D46-9733-223C560D01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00E53879-BA9A-4B78-A696-A6663FD0C8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7E322DE8-BF5D-4475-B99B-880EECB70C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FEAECCED-70B4-4E91-8B8C-58F1500999E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A81A459-B769-4072-B2F0-6715BB74CF0E}" type="datetimeFigureOut">
              <a:rPr lang="zh-CN" altLang="en-US" smtClean="0"/>
              <a:t>2021/11/25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75534494-4C2D-4268-8037-49A6FAF96D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1C69DBD1-4D0B-4A2C-AB17-E164A89858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163A4D6-B970-4D1A-AAD8-A6FC0EF61AE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3890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random/>
      </p:transition>
    </mc:Choice>
    <mc:Fallback xmlns="" xmlns:a16="http://schemas.microsoft.com/office/drawing/2014/main">
      <p:transition spd="slow" advClick="0" advTm="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7F71F70D-0E02-462F-A9E9-A6CD80E7CC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FCB758BE-FF86-4625-8356-E659D02AA65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1FB416BE-E118-4F7A-9688-013769E617C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6B801521-DCCF-4224-8652-272EC7FD3FD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A81A459-B769-4072-B2F0-6715BB74CF0E}" type="datetimeFigureOut">
              <a:rPr lang="zh-CN" altLang="en-US" smtClean="0"/>
              <a:t>2021/11/25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B2A91BF5-DCF4-487E-B557-E1FFC8091A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5040BF5C-417D-404E-9DC8-5AC05AAC08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163A4D6-B970-4D1A-AAD8-A6FC0EF61AE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5809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random/>
      </p:transition>
    </mc:Choice>
    <mc:Fallback xmlns="" xmlns:a16="http://schemas.microsoft.com/office/drawing/2014/main">
      <p:transition spd="slow" advClick="0" advTm="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3DE7A168-1D09-4BA3-AF0B-0493E3AAF2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FE5CC6AD-F4AC-4DE8-8A20-306D31F2877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2E2BD7CC-1B19-4EF2-913E-FA665BA491B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A81A459-B769-4072-B2F0-6715BB74CF0E}" type="datetimeFigureOut">
              <a:rPr lang="zh-CN" altLang="en-US" smtClean="0"/>
              <a:t>2021/11/25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22C6ED40-BFED-489C-A3A8-F99C8BD89B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ACA3A629-CD8A-4942-8A50-487949E75F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163A4D6-B970-4D1A-AAD8-A6FC0EF61AE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859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random/>
      </p:transition>
    </mc:Choice>
    <mc:Fallback xmlns="" xmlns:a16="http://schemas.microsoft.com/office/drawing/2014/main">
      <p:transition spd="slow" advClick="0" advTm="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391991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53" r:id="rId12"/>
  </p:sldLayoutIdLst>
  <mc:AlternateContent xmlns:mc="http://schemas.openxmlformats.org/markup-compatibility/2006" xmlns:p14="http://schemas.microsoft.com/office/powerpoint/2010/main">
    <mc:Choice Requires="p14">
      <p:transition spd="slow" p14:dur="1250" advClick="0" advTm="0">
        <p:random/>
      </p:transition>
    </mc:Choice>
    <mc:Fallback xmlns="" xmlns:a16="http://schemas.microsoft.com/office/drawing/2014/main">
      <p:transition spd="slow" advClick="0" advTm="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51853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24798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svg"/><Relationship Id="rId3" Type="http://schemas.openxmlformats.org/officeDocument/2006/relationships/image" Target="../media/image1.pn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svg"/><Relationship Id="rId5" Type="http://schemas.openxmlformats.org/officeDocument/2006/relationships/image" Target="../media/image3.png"/><Relationship Id="rId10" Type="http://schemas.openxmlformats.org/officeDocument/2006/relationships/image" Target="../media/image8.svg"/><Relationship Id="rId4" Type="http://schemas.openxmlformats.org/officeDocument/2006/relationships/image" Target="../media/image2.svg"/><Relationship Id="rId9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svg"/><Relationship Id="rId3" Type="http://schemas.openxmlformats.org/officeDocument/2006/relationships/image" Target="../media/image1.pn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svg"/><Relationship Id="rId5" Type="http://schemas.openxmlformats.org/officeDocument/2006/relationships/image" Target="../media/image3.png"/><Relationship Id="rId10" Type="http://schemas.openxmlformats.org/officeDocument/2006/relationships/image" Target="../media/image8.svg"/><Relationship Id="rId4" Type="http://schemas.openxmlformats.org/officeDocument/2006/relationships/image" Target="../media/image2.svg"/><Relationship Id="rId9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svg"/><Relationship Id="rId3" Type="http://schemas.openxmlformats.org/officeDocument/2006/relationships/image" Target="../media/image1.pn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svg"/><Relationship Id="rId5" Type="http://schemas.openxmlformats.org/officeDocument/2006/relationships/image" Target="../media/image3.png"/><Relationship Id="rId10" Type="http://schemas.openxmlformats.org/officeDocument/2006/relationships/image" Target="../media/image8.svg"/><Relationship Id="rId4" Type="http://schemas.openxmlformats.org/officeDocument/2006/relationships/image" Target="../media/image2.svg"/><Relationship Id="rId9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svg"/><Relationship Id="rId3" Type="http://schemas.openxmlformats.org/officeDocument/2006/relationships/image" Target="../media/image1.pn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svg"/><Relationship Id="rId5" Type="http://schemas.openxmlformats.org/officeDocument/2006/relationships/image" Target="../media/image3.png"/><Relationship Id="rId10" Type="http://schemas.openxmlformats.org/officeDocument/2006/relationships/image" Target="../media/image8.svg"/><Relationship Id="rId4" Type="http://schemas.openxmlformats.org/officeDocument/2006/relationships/image" Target="../media/image2.svg"/><Relationship Id="rId9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2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svg"/><Relationship Id="rId3" Type="http://schemas.openxmlformats.org/officeDocument/2006/relationships/image" Target="../media/image1.pn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svg"/><Relationship Id="rId5" Type="http://schemas.openxmlformats.org/officeDocument/2006/relationships/image" Target="../media/image3.png"/><Relationship Id="rId4" Type="http://schemas.openxmlformats.org/officeDocument/2006/relationships/image" Target="../media/image2.sv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svg"/><Relationship Id="rId3" Type="http://schemas.openxmlformats.org/officeDocument/2006/relationships/image" Target="../media/image1.pn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svg"/><Relationship Id="rId5" Type="http://schemas.openxmlformats.org/officeDocument/2006/relationships/image" Target="../media/image3.png"/><Relationship Id="rId10" Type="http://schemas.openxmlformats.org/officeDocument/2006/relationships/image" Target="../media/image8.svg"/><Relationship Id="rId4" Type="http://schemas.openxmlformats.org/officeDocument/2006/relationships/image" Target="../media/image2.svg"/><Relationship Id="rId9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svg"/><Relationship Id="rId3" Type="http://schemas.openxmlformats.org/officeDocument/2006/relationships/image" Target="../media/image1.pn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svg"/><Relationship Id="rId5" Type="http://schemas.openxmlformats.org/officeDocument/2006/relationships/image" Target="../media/image3.png"/><Relationship Id="rId10" Type="http://schemas.openxmlformats.org/officeDocument/2006/relationships/image" Target="../media/image8.svg"/><Relationship Id="rId4" Type="http://schemas.openxmlformats.org/officeDocument/2006/relationships/image" Target="../media/image2.svg"/><Relationship Id="rId9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形 4">
            <a:extLst>
              <a:ext uri="{FF2B5EF4-FFF2-40B4-BE49-F238E27FC236}">
                <a16:creationId xmlns="" xmlns:asvg="http://schemas.microsoft.com/office/drawing/2016/SVG/main" xmlns:p14="http://schemas.microsoft.com/office/powerpoint/2010/main" xmlns:a16="http://schemas.microsoft.com/office/drawing/2014/main" id="{F16960C8-308B-4163-971B-47452135BEF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="" xmlns:a16="http://schemas.microsoft.com/office/drawing/2014/main" xmlns:p14="http://schemas.microsoft.com/office/powerpoint/2010/main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图形 3">
            <a:extLst>
              <a:ext uri="{FF2B5EF4-FFF2-40B4-BE49-F238E27FC236}">
                <a16:creationId xmlns="" xmlns:asvg="http://schemas.microsoft.com/office/drawing/2016/SVG/main" xmlns:p14="http://schemas.microsoft.com/office/powerpoint/2010/main" xmlns:a16="http://schemas.microsoft.com/office/drawing/2014/main" id="{EA8C1A38-D477-45A2-8865-FDA0B8041D7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96DAC541-7B7A-43D3-8B79-37D633B846F1}">
                <asvg:svgBlip xmlns="" xmlns:a16="http://schemas.microsoft.com/office/drawing/2014/main" xmlns:p14="http://schemas.microsoft.com/office/powerpoint/2010/main" xmlns:asvg="http://schemas.microsoft.com/office/drawing/2016/SVG/main" r:embed="rId6"/>
              </a:ext>
            </a:extLst>
          </a:blip>
          <a:srcRect l="308" t="-3617" r="-308" b="22301"/>
          <a:stretch/>
        </p:blipFill>
        <p:spPr>
          <a:xfrm>
            <a:off x="0" y="294968"/>
            <a:ext cx="12192000" cy="6563033"/>
          </a:xfrm>
          <a:prstGeom prst="rect">
            <a:avLst/>
          </a:prstGeom>
        </p:spPr>
      </p:pic>
      <p:pic>
        <p:nvPicPr>
          <p:cNvPr id="8" name="图形 7">
            <a:extLst>
              <a:ext uri="{FF2B5EF4-FFF2-40B4-BE49-F238E27FC236}">
                <a16:creationId xmlns="" xmlns:asvg="http://schemas.microsoft.com/office/drawing/2016/SVG/main" xmlns:p14="http://schemas.microsoft.com/office/powerpoint/2010/main" xmlns:a16="http://schemas.microsoft.com/office/drawing/2014/main" id="{4B416F48-6E9A-46C7-A972-BC29038441F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="" xmlns:a16="http://schemas.microsoft.com/office/drawing/2014/main" xmlns:p14="http://schemas.microsoft.com/office/powerpoint/2010/main"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57249" y="1208706"/>
            <a:ext cx="10210800" cy="5062382"/>
          </a:xfrm>
          <a:prstGeom prst="rect">
            <a:avLst/>
          </a:prstGeom>
        </p:spPr>
      </p:pic>
      <p:pic>
        <p:nvPicPr>
          <p:cNvPr id="6" name="图形 5">
            <a:extLst>
              <a:ext uri="{FF2B5EF4-FFF2-40B4-BE49-F238E27FC236}">
                <a16:creationId xmlns="" xmlns:asvg="http://schemas.microsoft.com/office/drawing/2016/SVG/main" xmlns:p14="http://schemas.microsoft.com/office/powerpoint/2010/main" xmlns:a16="http://schemas.microsoft.com/office/drawing/2014/main" id="{1E25A161-2ED7-4E9E-85EB-E3D054396F1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="" xmlns:a16="http://schemas.microsoft.com/office/drawing/2014/main" xmlns:p14="http://schemas.microsoft.com/office/powerpoint/2010/main"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5624512" y="-190500"/>
            <a:ext cx="676275" cy="2000250"/>
          </a:xfrm>
          <a:prstGeom prst="rect">
            <a:avLst/>
          </a:prstGeom>
        </p:spPr>
      </p:pic>
      <p:sp>
        <p:nvSpPr>
          <p:cNvPr id="9" name="矩形: 圆角 8">
            <a:extLst>
              <a:ext uri="{FF2B5EF4-FFF2-40B4-BE49-F238E27FC236}">
                <a16:creationId xmlns="" xmlns:asvg="http://schemas.microsoft.com/office/drawing/2016/SVG/main" xmlns:p14="http://schemas.microsoft.com/office/powerpoint/2010/main" xmlns:a16="http://schemas.microsoft.com/office/drawing/2014/main" id="{B6902759-AFA3-4952-99E5-0232BED5E1A6}"/>
              </a:ext>
            </a:extLst>
          </p:cNvPr>
          <p:cNvSpPr/>
          <p:nvPr/>
        </p:nvSpPr>
        <p:spPr>
          <a:xfrm>
            <a:off x="991054" y="2541814"/>
            <a:ext cx="9923689" cy="3554185"/>
          </a:xfrm>
          <a:prstGeom prst="roundRect">
            <a:avLst>
              <a:gd name="adj" fmla="val 1209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="" xmlns:asvg="http://schemas.microsoft.com/office/drawing/2016/SVG/main" xmlns:p14="http://schemas.microsoft.com/office/powerpoint/2010/main" xmlns:a16="http://schemas.microsoft.com/office/drawing/2014/main" id="{AAC4B311-3E9B-4F65-ABCA-072DDA400B80}"/>
              </a:ext>
            </a:extLst>
          </p:cNvPr>
          <p:cNvSpPr txBox="1"/>
          <p:nvPr/>
        </p:nvSpPr>
        <p:spPr>
          <a:xfrm>
            <a:off x="3004106" y="2957884"/>
            <a:ext cx="591708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di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8000" spc="600" noProof="0" dirty="0">
                <a:solidFill>
                  <a:srgbClr val="4F4F4F"/>
                </a:solidFill>
                <a:cs typeface="+mn-ea"/>
                <a:sym typeface="+mn-lt"/>
              </a:rPr>
              <a:t>安全周例会</a:t>
            </a:r>
            <a:endParaRPr kumimoji="0" lang="zh-CN" altLang="en-US" sz="8000" b="0" i="0" u="none" strike="noStrike" kern="1200" cap="none" spc="600" normalizeH="0" baseline="0" noProof="0" dirty="0">
              <a:ln>
                <a:noFill/>
              </a:ln>
              <a:solidFill>
                <a:srgbClr val="4F4F4F"/>
              </a:solidFill>
              <a:uLnTx/>
              <a:uFillTx/>
              <a:cs typeface="+mn-ea"/>
              <a:sym typeface="+mn-lt"/>
            </a:endParaRPr>
          </a:p>
        </p:txBody>
      </p:sp>
      <p:sp>
        <p:nvSpPr>
          <p:cNvPr id="21" name="ïŝľîdé">
            <a:extLst>
              <a:ext uri="{FF2B5EF4-FFF2-40B4-BE49-F238E27FC236}">
                <a16:creationId xmlns="" xmlns:asvg="http://schemas.microsoft.com/office/drawing/2016/SVG/main" xmlns:p14="http://schemas.microsoft.com/office/powerpoint/2010/main" xmlns:a16="http://schemas.microsoft.com/office/drawing/2014/main" id="{375AD5B9-73B8-42C3-94BD-C0014D2B5F3B}"/>
              </a:ext>
            </a:extLst>
          </p:cNvPr>
          <p:cNvSpPr txBox="1"/>
          <p:nvPr/>
        </p:nvSpPr>
        <p:spPr>
          <a:xfrm>
            <a:off x="2172275" y="4478464"/>
            <a:ext cx="7561245" cy="1195083"/>
          </a:xfrm>
          <a:prstGeom prst="rect">
            <a:avLst/>
          </a:prstGeom>
          <a:noFill/>
        </p:spPr>
        <p:txBody>
          <a:bodyPr wrap="square" lIns="91440" tIns="45720" rIns="91440" bIns="45720" anchor="ctr" anchorCtr="0">
            <a:normAutofit/>
          </a:bodyPr>
          <a:lstStyle/>
          <a:p>
            <a:pPr lvl="0" algn="ctr" defTabSz="457200">
              <a:lnSpc>
                <a:spcPct val="150000"/>
              </a:lnSpc>
              <a:buSzPct val="25000"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Theme color makes PPT more convenient to </a:t>
            </a:r>
            <a:r>
              <a:rPr kumimoji="0" lang="en-US" altLang="zh-CN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change.Adjust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 the spacing to adapt to Chinese </a:t>
            </a:r>
            <a:r>
              <a:rPr lang="en-US" altLang="zh-CN" sz="1400" dirty="0">
                <a:solidFill>
                  <a:prstClr val="black"/>
                </a:solidFill>
                <a:cs typeface="+mn-ea"/>
                <a:sym typeface="+mn-lt"/>
              </a:rPr>
              <a:t>typesetting spacing to adapt to Chinese typesetting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33" name="组合 32">
            <a:extLst>
              <a:ext uri="{FF2B5EF4-FFF2-40B4-BE49-F238E27FC236}">
                <a16:creationId xmlns="" xmlns:asvg="http://schemas.microsoft.com/office/drawing/2016/SVG/main" xmlns:p14="http://schemas.microsoft.com/office/powerpoint/2010/main" xmlns:a16="http://schemas.microsoft.com/office/drawing/2014/main" id="{1AB1E5CC-D49E-4F5E-BD39-AC0187ADB6D9}"/>
              </a:ext>
            </a:extLst>
          </p:cNvPr>
          <p:cNvGrpSpPr/>
          <p:nvPr/>
        </p:nvGrpSpPr>
        <p:grpSpPr>
          <a:xfrm>
            <a:off x="2064283" y="4251576"/>
            <a:ext cx="7777230" cy="266457"/>
            <a:chOff x="2111626" y="5101520"/>
            <a:chExt cx="7777230" cy="266457"/>
          </a:xfrm>
        </p:grpSpPr>
        <p:cxnSp>
          <p:nvCxnSpPr>
            <p:cNvPr id="22" name="直接连接符 21">
              <a:extLst>
                <a:ext uri="{FF2B5EF4-FFF2-40B4-BE49-F238E27FC236}">
                  <a16:creationId xmlns="" xmlns:asvg="http://schemas.microsoft.com/office/drawing/2016/SVG/main" xmlns:p14="http://schemas.microsoft.com/office/powerpoint/2010/main" xmlns:a16="http://schemas.microsoft.com/office/drawing/2014/main" id="{1A09ACFC-39F8-4B92-8717-98B6E8DCCF17}"/>
                </a:ext>
              </a:extLst>
            </p:cNvPr>
            <p:cNvCxnSpPr/>
            <p:nvPr/>
          </p:nvCxnSpPr>
          <p:spPr>
            <a:xfrm flipV="1">
              <a:off x="3326844" y="5219368"/>
              <a:ext cx="5271608" cy="0"/>
            </a:xfrm>
            <a:prstGeom prst="line">
              <a:avLst/>
            </a:prstGeom>
            <a:ln w="57150">
              <a:solidFill>
                <a:srgbClr val="FFE25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" name="组合 22">
              <a:extLst>
                <a:ext uri="{FF2B5EF4-FFF2-40B4-BE49-F238E27FC236}">
                  <a16:creationId xmlns="" xmlns:asvg="http://schemas.microsoft.com/office/drawing/2016/SVG/main" xmlns:p14="http://schemas.microsoft.com/office/powerpoint/2010/main" xmlns:a16="http://schemas.microsoft.com/office/drawing/2014/main" id="{7283EC38-6FFD-415F-956E-5395C77AE9B4}"/>
                </a:ext>
              </a:extLst>
            </p:cNvPr>
            <p:cNvGrpSpPr/>
            <p:nvPr/>
          </p:nvGrpSpPr>
          <p:grpSpPr>
            <a:xfrm>
              <a:off x="8598452" y="5101520"/>
              <a:ext cx="1290404" cy="235696"/>
              <a:chOff x="8971447" y="2172617"/>
              <a:chExt cx="759125" cy="568897"/>
            </a:xfrm>
            <a:solidFill>
              <a:srgbClr val="4F4F4F"/>
            </a:solidFill>
          </p:grpSpPr>
          <p:sp>
            <p:nvSpPr>
              <p:cNvPr id="24" name="矩形 23">
                <a:extLst>
                  <a:ext uri="{FF2B5EF4-FFF2-40B4-BE49-F238E27FC236}">
                    <a16:creationId xmlns="" xmlns:asvg="http://schemas.microsoft.com/office/drawing/2016/SVG/main" xmlns:p14="http://schemas.microsoft.com/office/powerpoint/2010/main" xmlns:a16="http://schemas.microsoft.com/office/drawing/2014/main" id="{6F3E2D86-6506-4A8C-B2B8-E6909180E600}"/>
                  </a:ext>
                </a:extLst>
              </p:cNvPr>
              <p:cNvSpPr/>
              <p:nvPr/>
            </p:nvSpPr>
            <p:spPr>
              <a:xfrm>
                <a:off x="8971447" y="2172617"/>
                <a:ext cx="238791" cy="56889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25" name="矩形 24">
                <a:extLst>
                  <a:ext uri="{FF2B5EF4-FFF2-40B4-BE49-F238E27FC236}">
                    <a16:creationId xmlns="" xmlns:asvg="http://schemas.microsoft.com/office/drawing/2016/SVG/main" xmlns:p14="http://schemas.microsoft.com/office/powerpoint/2010/main" xmlns:a16="http://schemas.microsoft.com/office/drawing/2014/main" id="{E49670A8-D29F-430A-BFC1-A9C4C91D603F}"/>
                  </a:ext>
                </a:extLst>
              </p:cNvPr>
              <p:cNvSpPr/>
              <p:nvPr/>
            </p:nvSpPr>
            <p:spPr>
              <a:xfrm>
                <a:off x="9312857" y="2172617"/>
                <a:ext cx="107228" cy="56889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26" name="矩形 25">
                <a:extLst>
                  <a:ext uri="{FF2B5EF4-FFF2-40B4-BE49-F238E27FC236}">
                    <a16:creationId xmlns="" xmlns:asvg="http://schemas.microsoft.com/office/drawing/2016/SVG/main" xmlns:p14="http://schemas.microsoft.com/office/powerpoint/2010/main" xmlns:a16="http://schemas.microsoft.com/office/drawing/2014/main" id="{6C7C5F41-E001-4033-96CC-32A43D12B83B}"/>
                  </a:ext>
                </a:extLst>
              </p:cNvPr>
              <p:cNvSpPr/>
              <p:nvPr/>
            </p:nvSpPr>
            <p:spPr>
              <a:xfrm>
                <a:off x="9522704" y="2172617"/>
                <a:ext cx="67464" cy="56889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27" name="矩形 26">
                <a:extLst>
                  <a:ext uri="{FF2B5EF4-FFF2-40B4-BE49-F238E27FC236}">
                    <a16:creationId xmlns="" xmlns:asvg="http://schemas.microsoft.com/office/drawing/2016/SVG/main" xmlns:p14="http://schemas.microsoft.com/office/powerpoint/2010/main" xmlns:a16="http://schemas.microsoft.com/office/drawing/2014/main" id="{E5A2D03F-B39D-43A5-996E-8350C81E9BAA}"/>
                  </a:ext>
                </a:extLst>
              </p:cNvPr>
              <p:cNvSpPr/>
              <p:nvPr/>
            </p:nvSpPr>
            <p:spPr>
              <a:xfrm>
                <a:off x="9692788" y="2172617"/>
                <a:ext cx="37784" cy="56889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28" name="组合 27">
              <a:extLst>
                <a:ext uri="{FF2B5EF4-FFF2-40B4-BE49-F238E27FC236}">
                  <a16:creationId xmlns="" xmlns:asvg="http://schemas.microsoft.com/office/drawing/2016/SVG/main" xmlns:p14="http://schemas.microsoft.com/office/powerpoint/2010/main" xmlns:a16="http://schemas.microsoft.com/office/drawing/2014/main" id="{EFD506B0-F254-40D7-A5CF-EF0A3A183473}"/>
                </a:ext>
              </a:extLst>
            </p:cNvPr>
            <p:cNvGrpSpPr/>
            <p:nvPr/>
          </p:nvGrpSpPr>
          <p:grpSpPr>
            <a:xfrm rot="10800000">
              <a:off x="2111626" y="5132281"/>
              <a:ext cx="1290404" cy="235696"/>
              <a:chOff x="8971447" y="2172617"/>
              <a:chExt cx="759125" cy="568897"/>
            </a:xfrm>
            <a:solidFill>
              <a:srgbClr val="4F4F4F"/>
            </a:solidFill>
          </p:grpSpPr>
          <p:sp>
            <p:nvSpPr>
              <p:cNvPr id="29" name="矩形 28">
                <a:extLst>
                  <a:ext uri="{FF2B5EF4-FFF2-40B4-BE49-F238E27FC236}">
                    <a16:creationId xmlns="" xmlns:asvg="http://schemas.microsoft.com/office/drawing/2016/SVG/main" xmlns:p14="http://schemas.microsoft.com/office/powerpoint/2010/main" xmlns:a16="http://schemas.microsoft.com/office/drawing/2014/main" id="{569E6F77-96E9-408D-84E0-8CE79ECC84AC}"/>
                  </a:ext>
                </a:extLst>
              </p:cNvPr>
              <p:cNvSpPr/>
              <p:nvPr/>
            </p:nvSpPr>
            <p:spPr>
              <a:xfrm>
                <a:off x="8971447" y="2172617"/>
                <a:ext cx="238791" cy="56889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30" name="矩形 29">
                <a:extLst>
                  <a:ext uri="{FF2B5EF4-FFF2-40B4-BE49-F238E27FC236}">
                    <a16:creationId xmlns="" xmlns:asvg="http://schemas.microsoft.com/office/drawing/2016/SVG/main" xmlns:p14="http://schemas.microsoft.com/office/powerpoint/2010/main" xmlns:a16="http://schemas.microsoft.com/office/drawing/2014/main" id="{C1BC2CD2-2E24-4B18-B814-88479C407A94}"/>
                  </a:ext>
                </a:extLst>
              </p:cNvPr>
              <p:cNvSpPr/>
              <p:nvPr/>
            </p:nvSpPr>
            <p:spPr>
              <a:xfrm>
                <a:off x="9312857" y="2172617"/>
                <a:ext cx="107228" cy="56889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31" name="矩形 30">
                <a:extLst>
                  <a:ext uri="{FF2B5EF4-FFF2-40B4-BE49-F238E27FC236}">
                    <a16:creationId xmlns="" xmlns:asvg="http://schemas.microsoft.com/office/drawing/2016/SVG/main" xmlns:p14="http://schemas.microsoft.com/office/powerpoint/2010/main" xmlns:a16="http://schemas.microsoft.com/office/drawing/2014/main" id="{59145CCA-64F0-4F4A-9113-EACC5B79C2FD}"/>
                  </a:ext>
                </a:extLst>
              </p:cNvPr>
              <p:cNvSpPr/>
              <p:nvPr/>
            </p:nvSpPr>
            <p:spPr>
              <a:xfrm>
                <a:off x="9522704" y="2172617"/>
                <a:ext cx="67464" cy="56889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32" name="矩形 31">
                <a:extLst>
                  <a:ext uri="{FF2B5EF4-FFF2-40B4-BE49-F238E27FC236}">
                    <a16:creationId xmlns="" xmlns:asvg="http://schemas.microsoft.com/office/drawing/2016/SVG/main" xmlns:p14="http://schemas.microsoft.com/office/powerpoint/2010/main" xmlns:a16="http://schemas.microsoft.com/office/drawing/2014/main" id="{D35530B4-904C-47A4-BE49-044C271EF0B5}"/>
                  </a:ext>
                </a:extLst>
              </p:cNvPr>
              <p:cNvSpPr/>
              <p:nvPr/>
            </p:nvSpPr>
            <p:spPr>
              <a:xfrm>
                <a:off x="9692788" y="2172617"/>
                <a:ext cx="37784" cy="56889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49762664"/>
      </p:ext>
    </p:extLst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750"/>
                            </p:stCondLst>
                            <p:childTnLst>
                              <p:par>
                                <p:cTn id="2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0" grpId="0"/>
      <p:bldP spid="2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形 13">
            <a:extLst>
              <a:ext uri="{FF2B5EF4-FFF2-40B4-BE49-F238E27FC236}">
                <a16:creationId xmlns="" xmlns:asvg="http://schemas.microsoft.com/office/drawing/2016/SVG/main" xmlns:p14="http://schemas.microsoft.com/office/powerpoint/2010/main" xmlns:mc="http://schemas.openxmlformats.org/markup-compatibility/2006" xmlns:a16="http://schemas.microsoft.com/office/drawing/2014/main" id="{8186A104-E1D0-4A4F-9F18-A3DB375FECA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="" xmlns:a16="http://schemas.microsoft.com/office/drawing/2014/main" xmlns:p14="http://schemas.microsoft.com/office/powerpoint/2010/main" xmlns:mc="http://schemas.openxmlformats.org/markup-compatibility/2006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5" name="图形 14">
            <a:extLst>
              <a:ext uri="{FF2B5EF4-FFF2-40B4-BE49-F238E27FC236}">
                <a16:creationId xmlns="" xmlns:asvg="http://schemas.microsoft.com/office/drawing/2016/SVG/main" xmlns:p14="http://schemas.microsoft.com/office/powerpoint/2010/main" xmlns:mc="http://schemas.openxmlformats.org/markup-compatibility/2006" xmlns:a16="http://schemas.microsoft.com/office/drawing/2014/main" id="{CA5CA112-0A06-4E6C-9BE5-88B995F80AAB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96DAC541-7B7A-43D3-8B79-37D633B846F1}">
                <asvg:svgBlip xmlns="" xmlns:a16="http://schemas.microsoft.com/office/drawing/2014/main" xmlns:p14="http://schemas.microsoft.com/office/powerpoint/2010/main" xmlns:mc="http://schemas.openxmlformats.org/markup-compatibility/2006" xmlns:asvg="http://schemas.microsoft.com/office/drawing/2016/SVG/main" r:embed="rId6"/>
              </a:ext>
            </a:extLst>
          </a:blip>
          <a:srcRect l="308" t="-3617" r="-308" b="22301"/>
          <a:stretch/>
        </p:blipFill>
        <p:spPr>
          <a:xfrm>
            <a:off x="0" y="294968"/>
            <a:ext cx="12192000" cy="6563033"/>
          </a:xfrm>
          <a:prstGeom prst="rect">
            <a:avLst/>
          </a:prstGeom>
        </p:spPr>
      </p:pic>
      <p:pic>
        <p:nvPicPr>
          <p:cNvPr id="16" name="图形 15">
            <a:extLst>
              <a:ext uri="{FF2B5EF4-FFF2-40B4-BE49-F238E27FC236}">
                <a16:creationId xmlns="" xmlns:asvg="http://schemas.microsoft.com/office/drawing/2016/SVG/main" xmlns:p14="http://schemas.microsoft.com/office/powerpoint/2010/main" xmlns:mc="http://schemas.openxmlformats.org/markup-compatibility/2006" xmlns:a16="http://schemas.microsoft.com/office/drawing/2014/main" id="{1462A92F-FBA3-4C33-9C5A-3BEDF1718BEB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96DAC541-7B7A-43D3-8B79-37D633B846F1}">
                <asvg:svgBlip xmlns="" xmlns:a16="http://schemas.microsoft.com/office/drawing/2014/main" xmlns:p14="http://schemas.microsoft.com/office/powerpoint/2010/main" xmlns:mc="http://schemas.openxmlformats.org/markup-compatibility/2006" xmlns:asvg="http://schemas.microsoft.com/office/drawing/2016/SVG/main" r:embed="rId8"/>
              </a:ext>
            </a:extLst>
          </a:blip>
          <a:srcRect t="22913"/>
          <a:stretch/>
        </p:blipFill>
        <p:spPr>
          <a:xfrm>
            <a:off x="628036" y="1809751"/>
            <a:ext cx="10935929" cy="4591050"/>
          </a:xfrm>
          <a:prstGeom prst="rect">
            <a:avLst/>
          </a:prstGeom>
        </p:spPr>
      </p:pic>
      <p:sp>
        <p:nvSpPr>
          <p:cNvPr id="17" name="矩形: 圆角 16">
            <a:extLst>
              <a:ext uri="{FF2B5EF4-FFF2-40B4-BE49-F238E27FC236}">
                <a16:creationId xmlns="" xmlns:asvg="http://schemas.microsoft.com/office/drawing/2016/SVG/main" xmlns:p14="http://schemas.microsoft.com/office/powerpoint/2010/main" xmlns:mc="http://schemas.openxmlformats.org/markup-compatibility/2006" xmlns:a16="http://schemas.microsoft.com/office/drawing/2014/main" id="{EE0524DE-F938-412E-994C-84D5B9D18A92}"/>
              </a:ext>
            </a:extLst>
          </p:cNvPr>
          <p:cNvSpPr/>
          <p:nvPr/>
        </p:nvSpPr>
        <p:spPr>
          <a:xfrm>
            <a:off x="844806" y="1954121"/>
            <a:ext cx="10502387" cy="4286908"/>
          </a:xfrm>
          <a:prstGeom prst="roundRect">
            <a:avLst>
              <a:gd name="adj" fmla="val 1128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8" name="ïŝľîdé">
            <a:extLst>
              <a:ext uri="{FF2B5EF4-FFF2-40B4-BE49-F238E27FC236}">
                <a16:creationId xmlns="" xmlns:asvg="http://schemas.microsoft.com/office/drawing/2016/SVG/main" xmlns:p14="http://schemas.microsoft.com/office/powerpoint/2010/main" xmlns:mc="http://schemas.openxmlformats.org/markup-compatibility/2006" xmlns:a16="http://schemas.microsoft.com/office/drawing/2014/main" id="{6AACA310-2D16-48E8-A91B-558F90929D2F}"/>
              </a:ext>
            </a:extLst>
          </p:cNvPr>
          <p:cNvSpPr txBox="1"/>
          <p:nvPr/>
        </p:nvSpPr>
        <p:spPr>
          <a:xfrm>
            <a:off x="2281850" y="3982642"/>
            <a:ext cx="3561664" cy="1195083"/>
          </a:xfrm>
          <a:prstGeom prst="rect">
            <a:avLst/>
          </a:prstGeom>
          <a:noFill/>
        </p:spPr>
        <p:txBody>
          <a:bodyPr wrap="square" lIns="91440" tIns="45720" rIns="91440" bIns="45720" anchor="ctr" anchorCtr="0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Pct val="25000"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Theme color makes PPT more convenient to </a:t>
            </a:r>
            <a:r>
              <a:rPr kumimoji="0" lang="en-US" altLang="zh-CN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change.Adjust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 the spacing to adapt to Chinese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="" xmlns:asvg="http://schemas.microsoft.com/office/drawing/2016/SVG/main" xmlns:p14="http://schemas.microsoft.com/office/powerpoint/2010/main" xmlns:mc="http://schemas.openxmlformats.org/markup-compatibility/2006" xmlns:a16="http://schemas.microsoft.com/office/drawing/2014/main" id="{51225DB7-1045-484A-9CD7-92A6C41660FC}"/>
              </a:ext>
            </a:extLst>
          </p:cNvPr>
          <p:cNvSpPr txBox="1"/>
          <p:nvPr/>
        </p:nvSpPr>
        <p:spPr>
          <a:xfrm>
            <a:off x="2220732" y="2920433"/>
            <a:ext cx="4159559" cy="110799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uLnTx/>
                <a:uFillTx/>
                <a:cs typeface="+mn-ea"/>
                <a:sym typeface="+mn-lt"/>
              </a:rPr>
              <a:t>Part </a:t>
            </a:r>
            <a:r>
              <a:rPr kumimoji="0" lang="en-US" altLang="zh-CN" sz="66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uLnTx/>
                <a:uFillTx/>
                <a:cs typeface="+mn-ea"/>
                <a:sym typeface="+mn-lt"/>
              </a:rPr>
              <a:t>03</a:t>
            </a:r>
            <a:endParaRPr kumimoji="0" lang="zh-CN" altLang="en-US" sz="66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uLnTx/>
              <a:uFillTx/>
              <a:cs typeface="+mn-ea"/>
              <a:sym typeface="+mn-lt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="" xmlns:asvg="http://schemas.microsoft.com/office/drawing/2016/SVG/main" xmlns:p14="http://schemas.microsoft.com/office/powerpoint/2010/main" xmlns:mc="http://schemas.openxmlformats.org/markup-compatibility/2006" xmlns:a16="http://schemas.microsoft.com/office/drawing/2014/main" id="{2AE6BF5B-7B4E-4E12-A1BB-B4D6C6C84794}"/>
              </a:ext>
            </a:extLst>
          </p:cNvPr>
          <p:cNvSpPr/>
          <p:nvPr/>
        </p:nvSpPr>
        <p:spPr>
          <a:xfrm>
            <a:off x="6157532" y="3213109"/>
            <a:ext cx="3994164" cy="153906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1" name="TextBox 507">
            <a:extLst>
              <a:ext uri="{FF2B5EF4-FFF2-40B4-BE49-F238E27FC236}">
                <a16:creationId xmlns="" xmlns:asvg="http://schemas.microsoft.com/office/drawing/2016/SVG/main" xmlns:p14="http://schemas.microsoft.com/office/powerpoint/2010/main" xmlns:mc="http://schemas.openxmlformats.org/markup-compatibility/2006" xmlns:a16="http://schemas.microsoft.com/office/drawing/2014/main" id="{0B91CC40-C9C9-4F34-923C-76AB6A4D6C70}"/>
              </a:ext>
            </a:extLst>
          </p:cNvPr>
          <p:cNvSpPr txBox="1"/>
          <p:nvPr/>
        </p:nvSpPr>
        <p:spPr>
          <a:xfrm>
            <a:off x="6280141" y="3318562"/>
            <a:ext cx="374894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dist" defTabSz="457200">
              <a:defRPr/>
            </a:pPr>
            <a:r>
              <a:rPr lang="zh-CN" altLang="en-US" sz="4000" dirty="0">
                <a:cs typeface="+mn-ea"/>
                <a:sym typeface="+mn-lt"/>
              </a:rPr>
              <a:t>存在的问题</a:t>
            </a:r>
            <a:endParaRPr lang="en-US" altLang="zh-CN" sz="4000" dirty="0">
              <a:cs typeface="+mn-ea"/>
              <a:sym typeface="+mn-lt"/>
            </a:endParaRPr>
          </a:p>
          <a:p>
            <a:pPr lvl="0" algn="dist" defTabSz="457200">
              <a:defRPr/>
            </a:pPr>
            <a:r>
              <a:rPr lang="zh-CN" altLang="en-US" sz="4000" dirty="0">
                <a:cs typeface="+mn-ea"/>
                <a:sym typeface="+mn-lt"/>
              </a:rPr>
              <a:t>及应对措施</a:t>
            </a:r>
          </a:p>
        </p:txBody>
      </p:sp>
      <p:cxnSp>
        <p:nvCxnSpPr>
          <p:cNvPr id="22" name="直接连接符 21">
            <a:extLst>
              <a:ext uri="{FF2B5EF4-FFF2-40B4-BE49-F238E27FC236}">
                <a16:creationId xmlns="" xmlns:asvg="http://schemas.microsoft.com/office/drawing/2016/SVG/main" xmlns:p14="http://schemas.microsoft.com/office/powerpoint/2010/main" xmlns:mc="http://schemas.openxmlformats.org/markup-compatibility/2006" xmlns:a16="http://schemas.microsoft.com/office/drawing/2014/main" id="{3281D100-04C3-41EB-9F1A-173B509753BC}"/>
              </a:ext>
            </a:extLst>
          </p:cNvPr>
          <p:cNvCxnSpPr>
            <a:cxnSpLocks/>
          </p:cNvCxnSpPr>
          <p:nvPr/>
        </p:nvCxnSpPr>
        <p:spPr>
          <a:xfrm flipV="1">
            <a:off x="2814715" y="5321767"/>
            <a:ext cx="7580749" cy="24053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>
            <a:extLst>
              <a:ext uri="{FF2B5EF4-FFF2-40B4-BE49-F238E27FC236}">
                <a16:creationId xmlns="" xmlns:asvg="http://schemas.microsoft.com/office/drawing/2016/SVG/main" xmlns:p14="http://schemas.microsoft.com/office/powerpoint/2010/main" xmlns:mc="http://schemas.openxmlformats.org/markup-compatibility/2006" xmlns:a16="http://schemas.microsoft.com/office/drawing/2014/main" id="{DBB0A896-D3E2-4DC7-B020-0AB5617CECC4}"/>
              </a:ext>
            </a:extLst>
          </p:cNvPr>
          <p:cNvCxnSpPr>
            <a:cxnSpLocks/>
          </p:cNvCxnSpPr>
          <p:nvPr/>
        </p:nvCxnSpPr>
        <p:spPr>
          <a:xfrm>
            <a:off x="2191657" y="5345820"/>
            <a:ext cx="623058" cy="0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图形 23">
            <a:extLst>
              <a:ext uri="{FF2B5EF4-FFF2-40B4-BE49-F238E27FC236}">
                <a16:creationId xmlns="" xmlns:asvg="http://schemas.microsoft.com/office/drawing/2016/SVG/main" xmlns:p14="http://schemas.microsoft.com/office/powerpoint/2010/main" xmlns:mc="http://schemas.openxmlformats.org/markup-compatibility/2006" xmlns:a16="http://schemas.microsoft.com/office/drawing/2014/main" id="{185E2F58-0AA7-4DB6-900B-62FDF881198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="" xmlns:a16="http://schemas.microsoft.com/office/drawing/2014/main" xmlns:p14="http://schemas.microsoft.com/office/powerpoint/2010/main" xmlns:mc="http://schemas.openxmlformats.org/markup-compatibility/2006"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5624512" y="-190500"/>
            <a:ext cx="676275" cy="2215724"/>
          </a:xfrm>
          <a:prstGeom prst="rect">
            <a:avLst/>
          </a:prstGeom>
        </p:spPr>
      </p:pic>
      <p:cxnSp>
        <p:nvCxnSpPr>
          <p:cNvPr id="25" name="直接连接符 24">
            <a:extLst>
              <a:ext uri="{FF2B5EF4-FFF2-40B4-BE49-F238E27FC236}">
                <a16:creationId xmlns="" xmlns:asvg="http://schemas.microsoft.com/office/drawing/2016/SVG/main" xmlns:p14="http://schemas.microsoft.com/office/powerpoint/2010/main" xmlns:mc="http://schemas.openxmlformats.org/markup-compatibility/2006" xmlns:a16="http://schemas.microsoft.com/office/drawing/2014/main" id="{7CCEAE72-1E43-44F8-890D-316FF4B87FE2}"/>
              </a:ext>
            </a:extLst>
          </p:cNvPr>
          <p:cNvCxnSpPr>
            <a:cxnSpLocks/>
          </p:cNvCxnSpPr>
          <p:nvPr/>
        </p:nvCxnSpPr>
        <p:spPr>
          <a:xfrm>
            <a:off x="2401586" y="4007372"/>
            <a:ext cx="2954185" cy="0"/>
          </a:xfrm>
          <a:prstGeom prst="line">
            <a:avLst/>
          </a:prstGeom>
          <a:ln w="12700">
            <a:solidFill>
              <a:srgbClr val="3E534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4792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14:window dir="vert"/>
      </p:transition>
    </mc:Choice>
    <mc:Fallback xmlns="" xmlns:a16="http://schemas.microsoft.com/office/drawing/2014/main" xmlns:asvg="http://schemas.microsoft.com/office/drawing/2016/SVG/main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75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/>
      <p:bldP spid="19" grpId="0"/>
      <p:bldP spid="20" grpId="0" animBg="1"/>
      <p:bldP spid="2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8C3A3F38-D17B-4EDE-AFBB-6F2DE4D43C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52369" y="1888516"/>
            <a:ext cx="5003665" cy="403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ts val="3300"/>
              </a:lnSpc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en-US" altLang="zh-CN" sz="1600" b="0" dirty="0">
                <a:latin typeface="+mn-lt"/>
                <a:ea typeface="+mn-ea"/>
                <a:cs typeface="+mn-ea"/>
                <a:sym typeface="+mn-lt"/>
              </a:rPr>
              <a:t>     </a:t>
            </a:r>
            <a:r>
              <a:rPr lang="zh-CN" altLang="zh-CN" sz="1600" b="0" dirty="0">
                <a:latin typeface="+mn-lt"/>
                <a:ea typeface="+mn-ea"/>
                <a:cs typeface="+mn-ea"/>
                <a:sym typeface="+mn-lt"/>
              </a:rPr>
              <a:t>因此，拆迁工作进展迟缓且艰难。为此，我部加大协调队伍组织力度、加大投入，并且向乡村组织的上一级机关和组织寻求帮助。截止到目前为止，已同上级部门取得了部分一致意见，但工作仍很艰难。希望项目部外协加大扶持力度，以促我部便道征地拆迁工作的快速发展，确保周谋划工作的完成。</a:t>
            </a:r>
          </a:p>
        </p:txBody>
      </p:sp>
      <p:sp>
        <p:nvSpPr>
          <p:cNvPr id="12291" name="Rectangle 3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E50BB561-868F-412B-BB08-97E11AA5B8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43250" y="1484313"/>
            <a:ext cx="107473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zh-CN" altLang="zh-CN"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EADA8E00-644C-40FA-B319-0FC15947812F}"/>
              </a:ext>
            </a:extLst>
          </p:cNvPr>
          <p:cNvSpPr txBox="1"/>
          <p:nvPr/>
        </p:nvSpPr>
        <p:spPr>
          <a:xfrm>
            <a:off x="796742" y="553899"/>
            <a:ext cx="61320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spc="800" dirty="0">
                <a:solidFill>
                  <a:schemeClr val="accent2"/>
                </a:solidFill>
                <a:cs typeface="+mn-ea"/>
                <a:sym typeface="+mn-lt"/>
              </a:rPr>
              <a:t>存在的问题及应对措施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FC31C205-39D8-4923-806E-AB26F5070A2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1606" y="1888516"/>
            <a:ext cx="4830763" cy="32205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14:window dir="vert"/>
      </p:transition>
    </mc:Choice>
    <mc:Fallback xmlns="" xmlns:a16="http://schemas.microsoft.com/office/drawing/2014/main" xmlns:a14="http://schemas.microsoft.com/office/drawing/2010/main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4777EC87-971E-43AA-A58D-F9CE0DEC50AF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1493866" y="1580565"/>
            <a:ext cx="7510462" cy="561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eaLnBrk="1" hangingPunct="1"/>
            <a:r>
              <a:rPr lang="zh-CN" altLang="zh-CN" sz="2400" dirty="0">
                <a:latin typeface="+mn-lt"/>
                <a:ea typeface="+mn-ea"/>
                <a:cs typeface="+mn-ea"/>
                <a:sym typeface="+mn-lt"/>
              </a:rPr>
              <a:t>四、安全质量环保保证措施</a:t>
            </a:r>
          </a:p>
        </p:txBody>
      </p:sp>
      <p:sp>
        <p:nvSpPr>
          <p:cNvPr id="13315" name="Rectangle 3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FB28F0B4-D7D8-45BA-9EE6-770D115639D2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6755956" y="1211500"/>
            <a:ext cx="4496745" cy="3744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eaLnBrk="1" hangingPunct="1"/>
            <a:r>
              <a:rPr lang="en-US" altLang="zh-CN" sz="1600" b="1" dirty="0">
                <a:cs typeface="+mn-ea"/>
                <a:sym typeface="+mn-lt"/>
              </a:rPr>
              <a:t>4.1.1 </a:t>
            </a:r>
            <a:r>
              <a:rPr lang="zh-CN" altLang="zh-CN" sz="1600" b="1" dirty="0">
                <a:cs typeface="+mn-ea"/>
                <a:sym typeface="+mn-lt"/>
              </a:rPr>
              <a:t>安全控制重点</a:t>
            </a:r>
          </a:p>
          <a:p>
            <a:pPr eaLnBrk="1" hangingPunct="1"/>
            <a:r>
              <a:rPr lang="en-US" altLang="zh-CN" sz="1600" dirty="0">
                <a:cs typeface="+mn-ea"/>
                <a:sym typeface="+mn-lt"/>
              </a:rPr>
              <a:t>4.1.1.1 </a:t>
            </a:r>
            <a:r>
              <a:rPr lang="zh-CN" altLang="zh-CN" sz="1600" dirty="0">
                <a:cs typeface="+mn-ea"/>
                <a:sym typeface="+mn-lt"/>
              </a:rPr>
              <a:t>安全施工：加强高空作业的控制；加强安全用电控制；做好防风、防汛准备。</a:t>
            </a:r>
          </a:p>
          <a:p>
            <a:pPr eaLnBrk="1" hangingPunct="1"/>
            <a:r>
              <a:rPr lang="en-US" altLang="zh-CN" sz="1600" dirty="0">
                <a:cs typeface="+mn-ea"/>
                <a:sym typeface="+mn-lt"/>
              </a:rPr>
              <a:t>4.1.1.2 </a:t>
            </a:r>
            <a:r>
              <a:rPr lang="zh-CN" altLang="zh-CN" sz="1600" dirty="0">
                <a:cs typeface="+mn-ea"/>
                <a:sym typeface="+mn-lt"/>
              </a:rPr>
              <a:t>基坑开挖：基坑开挖按规范严格控制坡度，并做好围护。现场由专职安全员进行检查、巡视。</a:t>
            </a:r>
          </a:p>
          <a:p>
            <a:pPr eaLnBrk="1" hangingPunct="1"/>
            <a:r>
              <a:rPr lang="en-US" altLang="zh-CN" sz="1600" dirty="0">
                <a:cs typeface="+mn-ea"/>
                <a:sym typeface="+mn-lt"/>
              </a:rPr>
              <a:t>4.1.1.3 </a:t>
            </a:r>
            <a:r>
              <a:rPr lang="zh-CN" altLang="zh-CN" sz="1600" dirty="0">
                <a:cs typeface="+mn-ea"/>
                <a:sym typeface="+mn-lt"/>
              </a:rPr>
              <a:t>施工人员进入施工现场必须戴好安全帽。</a:t>
            </a:r>
          </a:p>
          <a:p>
            <a:pPr eaLnBrk="1" hangingPunct="1"/>
            <a:r>
              <a:rPr lang="en-US" altLang="zh-CN" sz="1600" dirty="0">
                <a:cs typeface="+mn-ea"/>
                <a:sym typeface="+mn-lt"/>
              </a:rPr>
              <a:t>4.1.1.4 </a:t>
            </a:r>
            <a:r>
              <a:rPr lang="zh-CN" altLang="zh-CN" sz="1600" dirty="0">
                <a:cs typeface="+mn-ea"/>
                <a:sym typeface="+mn-lt"/>
              </a:rPr>
              <a:t>场区内做好防火防盗工作，由专人进行</a:t>
            </a:r>
            <a:r>
              <a:rPr lang="en-US" altLang="zh-CN" sz="1600" dirty="0">
                <a:cs typeface="+mn-ea"/>
                <a:sym typeface="+mn-lt"/>
              </a:rPr>
              <a:t>24</a:t>
            </a:r>
            <a:r>
              <a:rPr lang="zh-CN" altLang="zh-CN" sz="1600" dirty="0">
                <a:cs typeface="+mn-ea"/>
                <a:sym typeface="+mn-lt"/>
              </a:rPr>
              <a:t>小时巡视。</a:t>
            </a:r>
          </a:p>
        </p:txBody>
      </p:sp>
      <p:sp>
        <p:nvSpPr>
          <p:cNvPr id="13316" name="Rectangle 4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A3488B6D-B656-4AD9-ACD3-0B713604A6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88580" y="842035"/>
            <a:ext cx="104067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cs typeface="+mn-ea"/>
                <a:sym typeface="+mn-lt"/>
              </a:rPr>
              <a:t>4.1 </a:t>
            </a:r>
            <a:r>
              <a:rPr lang="zh-CN" altLang="en-US" dirty="0">
                <a:cs typeface="+mn-ea"/>
                <a:sym typeface="+mn-lt"/>
              </a:rPr>
              <a:t>桥队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A3480DD4-AE67-4375-BF76-82A79D2AFFFB}"/>
              </a:ext>
            </a:extLst>
          </p:cNvPr>
          <p:cNvSpPr txBox="1"/>
          <p:nvPr/>
        </p:nvSpPr>
        <p:spPr>
          <a:xfrm>
            <a:off x="728841" y="546815"/>
            <a:ext cx="61320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spc="800" dirty="0">
                <a:solidFill>
                  <a:schemeClr val="accent2"/>
                </a:solidFill>
                <a:cs typeface="+mn-ea"/>
                <a:sym typeface="+mn-lt"/>
              </a:rPr>
              <a:t>存在的问题及应对措施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61999E32-F012-4434-A687-DACEA1E2A3D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3866" y="2511605"/>
            <a:ext cx="4831189" cy="258994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14:window dir="vert"/>
      </p:transition>
    </mc:Choice>
    <mc:Fallback xmlns="" xmlns:a16="http://schemas.microsoft.com/office/drawing/2014/main" xmlns:a14="http://schemas.microsoft.com/office/drawing/2010/main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  <p:bldP spid="13315" grpId="0" build="p"/>
      <p:bldP spid="13316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>
            <a:extLst>
              <a:ext uri="{FF2B5EF4-FFF2-40B4-BE49-F238E27FC236}">
                <a16:creationId xmlns="" xmlns:a14="http://schemas.microsoft.com/office/drawing/2010/main" xmlns:mc="http://schemas.openxmlformats.org/markup-compatibility/2006" xmlns:p15="http://schemas.microsoft.com/office/powerpoint/2012/main" xmlns:p14="http://schemas.microsoft.com/office/powerpoint/2010/main" xmlns:a16="http://schemas.microsoft.com/office/drawing/2014/main" id="{E05ED633-4FB3-469A-A3C2-F9B1636DE1CC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6697179" y="1008480"/>
            <a:ext cx="3771254" cy="3238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marL="0" indent="0">
              <a:lnSpc>
                <a:spcPts val="3200"/>
              </a:lnSpc>
              <a:spcBef>
                <a:spcPts val="0"/>
              </a:spcBef>
              <a:buNone/>
            </a:pPr>
            <a:r>
              <a:rPr lang="en-US" altLang="zh-CN" sz="1600" b="1" dirty="0">
                <a:cs typeface="+mn-ea"/>
                <a:sym typeface="+mn-lt"/>
              </a:rPr>
              <a:t>4.1.3 </a:t>
            </a:r>
            <a:r>
              <a:rPr lang="zh-CN" altLang="zh-CN" sz="1600" b="1" dirty="0">
                <a:cs typeface="+mn-ea"/>
                <a:sym typeface="+mn-lt"/>
              </a:rPr>
              <a:t>环保方面：</a:t>
            </a:r>
          </a:p>
          <a:p>
            <a:pPr marL="0" indent="0" eaLnBrk="1" hangingPunct="1">
              <a:lnSpc>
                <a:spcPts val="3200"/>
              </a:lnSpc>
              <a:spcBef>
                <a:spcPts val="0"/>
              </a:spcBef>
              <a:buNone/>
            </a:pPr>
            <a:r>
              <a:rPr lang="zh-CN" altLang="zh-CN" sz="1600" dirty="0">
                <a:cs typeface="+mn-ea"/>
                <a:sym typeface="+mn-lt"/>
              </a:rPr>
              <a:t>对于施工便道便桥施工过程中产生的弃土及废渣及时处理，保证施工现场整洁、畅通；弃土集中处理，堆放到指定的地点。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="" xmlns:a14="http://schemas.microsoft.com/office/drawing/2010/main" xmlns:mc="http://schemas.openxmlformats.org/markup-compatibility/2006" xmlns:p15="http://schemas.microsoft.com/office/powerpoint/2012/main" xmlns:p14="http://schemas.microsoft.com/office/powerpoint/2010/main" xmlns:a16="http://schemas.microsoft.com/office/drawing/2014/main" id="{574B0E45-FDFD-40EB-BA1A-6BD64AFC457A}"/>
              </a:ext>
            </a:extLst>
          </p:cNvPr>
          <p:cNvSpPr txBox="1"/>
          <p:nvPr/>
        </p:nvSpPr>
        <p:spPr>
          <a:xfrm>
            <a:off x="936442" y="546815"/>
            <a:ext cx="61320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spc="800" dirty="0">
                <a:solidFill>
                  <a:schemeClr val="accent2"/>
                </a:solidFill>
                <a:cs typeface="+mn-ea"/>
                <a:sym typeface="+mn-lt"/>
              </a:rPr>
              <a:t>存在的问题及应对措施</a:t>
            </a:r>
          </a:p>
        </p:txBody>
      </p:sp>
      <p:sp>
        <p:nvSpPr>
          <p:cNvPr id="2" name="矩形 1">
            <a:extLst>
              <a:ext uri="{FF2B5EF4-FFF2-40B4-BE49-F238E27FC236}">
                <a16:creationId xmlns="" xmlns:a14="http://schemas.microsoft.com/office/drawing/2010/main" xmlns:mc="http://schemas.openxmlformats.org/markup-compatibility/2006" xmlns:p15="http://schemas.microsoft.com/office/powerpoint/2012/main" xmlns:p14="http://schemas.microsoft.com/office/powerpoint/2010/main" xmlns:a16="http://schemas.microsoft.com/office/drawing/2014/main" id="{98363911-AD90-4E2C-BCD8-F1FB65B9A1D7}"/>
              </a:ext>
            </a:extLst>
          </p:cNvPr>
          <p:cNvSpPr/>
          <p:nvPr/>
        </p:nvSpPr>
        <p:spPr>
          <a:xfrm>
            <a:off x="1173566" y="2450522"/>
            <a:ext cx="3771254" cy="2912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200"/>
              </a:lnSpc>
            </a:pPr>
            <a:r>
              <a:rPr lang="en-US" altLang="zh-CN" sz="1600" b="1" dirty="0">
                <a:cs typeface="+mn-ea"/>
                <a:sym typeface="+mn-lt"/>
              </a:rPr>
              <a:t>4.1.2 </a:t>
            </a:r>
            <a:r>
              <a:rPr lang="zh-CN" altLang="zh-CN" sz="1600" b="1" dirty="0">
                <a:cs typeface="+mn-ea"/>
                <a:sym typeface="+mn-lt"/>
              </a:rPr>
              <a:t>质量控制：</a:t>
            </a:r>
          </a:p>
          <a:p>
            <a:pPr>
              <a:lnSpc>
                <a:spcPts val="3200"/>
              </a:lnSpc>
            </a:pPr>
            <a:r>
              <a:rPr lang="en-US" altLang="zh-CN" sz="1600" dirty="0">
                <a:cs typeface="+mn-ea"/>
                <a:sym typeface="+mn-lt"/>
              </a:rPr>
              <a:t>4.1.2.1 </a:t>
            </a:r>
            <a:r>
              <a:rPr lang="zh-CN" altLang="zh-CN" sz="1600" dirty="0">
                <a:cs typeface="+mn-ea"/>
                <a:sym typeface="+mn-lt"/>
              </a:rPr>
              <a:t>混凝土振捣：混凝土地坪振捣按规范进行，避免过振、漏振及气泡的产生。</a:t>
            </a:r>
          </a:p>
          <a:p>
            <a:pPr>
              <a:lnSpc>
                <a:spcPts val="3200"/>
              </a:lnSpc>
            </a:pPr>
            <a:r>
              <a:rPr lang="en-US" altLang="zh-CN" sz="1600" dirty="0">
                <a:cs typeface="+mn-ea"/>
                <a:sym typeface="+mn-lt"/>
              </a:rPr>
              <a:t>4.1.2.2 </a:t>
            </a:r>
            <a:r>
              <a:rPr lang="zh-CN" altLang="zh-CN" sz="1600" dirty="0">
                <a:cs typeface="+mn-ea"/>
                <a:sym typeface="+mn-lt"/>
              </a:rPr>
              <a:t>加强冬季施工的保温措施，温度低于</a:t>
            </a:r>
            <a:r>
              <a:rPr lang="en-US" altLang="zh-CN" sz="1600" dirty="0">
                <a:cs typeface="+mn-ea"/>
                <a:sym typeface="+mn-lt"/>
              </a:rPr>
              <a:t>-5℃</a:t>
            </a:r>
            <a:r>
              <a:rPr lang="zh-CN" altLang="zh-CN" sz="1600" dirty="0">
                <a:cs typeface="+mn-ea"/>
                <a:sym typeface="+mn-lt"/>
              </a:rPr>
              <a:t>时，搭设帐篷，内生煤炉进行蓄热保温。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="" xmlns:a14="http://schemas.microsoft.com/office/drawing/2010/main" xmlns:mc="http://schemas.openxmlformats.org/markup-compatibility/2006" xmlns:p15="http://schemas.microsoft.com/office/powerpoint/2012/main" xmlns:p14="http://schemas.microsoft.com/office/powerpoint/2010/main" xmlns:a16="http://schemas.microsoft.com/office/drawing/2014/main" id="{7764C94F-EACD-4754-9DA8-F7FC5BDA1EF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9483" y="3408711"/>
            <a:ext cx="3898470" cy="25989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3000">
        <p15:prstTrans prst="wind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build="p"/>
      <p:bldP spid="3" grpId="0"/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形 13">
            <a:extLst>
              <a:ext uri="{FF2B5EF4-FFF2-40B4-BE49-F238E27FC236}">
                <a16:creationId xmlns="" xmlns:asvg="http://schemas.microsoft.com/office/drawing/2016/SVG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F8390B2B-87B7-46AB-B15D-8BE56E5F65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="" xmlns:a16="http://schemas.microsoft.com/office/drawing/2014/main" xmlns:p14="http://schemas.microsoft.com/office/powerpoint/2010/main" xmlns:mc="http://schemas.openxmlformats.org/markup-compatibility/2006" xmlns:p15="http://schemas.microsoft.com/office/powerpoint/2012/main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5" name="图形 14">
            <a:extLst>
              <a:ext uri="{FF2B5EF4-FFF2-40B4-BE49-F238E27FC236}">
                <a16:creationId xmlns="" xmlns:asvg="http://schemas.microsoft.com/office/drawing/2016/SVG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1B6C0CE2-B25F-4A66-8834-06F7917626C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96DAC541-7B7A-43D3-8B79-37D633B846F1}">
                <asvg:svgBlip xmlns="" xmlns:a16="http://schemas.microsoft.com/office/drawing/2014/main" xmlns:p14="http://schemas.microsoft.com/office/powerpoint/2010/main" xmlns:mc="http://schemas.openxmlformats.org/markup-compatibility/2006" xmlns:p15="http://schemas.microsoft.com/office/powerpoint/2012/main" xmlns:asvg="http://schemas.microsoft.com/office/drawing/2016/SVG/main" r:embed="rId6"/>
              </a:ext>
            </a:extLst>
          </a:blip>
          <a:srcRect l="308" t="-3617" r="-308" b="22301"/>
          <a:stretch/>
        </p:blipFill>
        <p:spPr>
          <a:xfrm>
            <a:off x="0" y="294968"/>
            <a:ext cx="12192000" cy="6563033"/>
          </a:xfrm>
          <a:prstGeom prst="rect">
            <a:avLst/>
          </a:prstGeom>
        </p:spPr>
      </p:pic>
      <p:pic>
        <p:nvPicPr>
          <p:cNvPr id="16" name="图形 15">
            <a:extLst>
              <a:ext uri="{FF2B5EF4-FFF2-40B4-BE49-F238E27FC236}">
                <a16:creationId xmlns="" xmlns:asvg="http://schemas.microsoft.com/office/drawing/2016/SVG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0C4AAEE9-80C7-463E-BC5B-5BDEC24CFA92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96DAC541-7B7A-43D3-8B79-37D633B846F1}">
                <asvg:svgBlip xmlns="" xmlns:a16="http://schemas.microsoft.com/office/drawing/2014/main" xmlns:p14="http://schemas.microsoft.com/office/powerpoint/2010/main" xmlns:mc="http://schemas.openxmlformats.org/markup-compatibility/2006" xmlns:p15="http://schemas.microsoft.com/office/powerpoint/2012/main" xmlns:asvg="http://schemas.microsoft.com/office/drawing/2016/SVG/main" r:embed="rId8"/>
              </a:ext>
            </a:extLst>
          </a:blip>
          <a:srcRect t="22913"/>
          <a:stretch/>
        </p:blipFill>
        <p:spPr>
          <a:xfrm>
            <a:off x="628036" y="1809751"/>
            <a:ext cx="10935929" cy="4591050"/>
          </a:xfrm>
          <a:prstGeom prst="rect">
            <a:avLst/>
          </a:prstGeom>
        </p:spPr>
      </p:pic>
      <p:sp>
        <p:nvSpPr>
          <p:cNvPr id="17" name="矩形: 圆角 16">
            <a:extLst>
              <a:ext uri="{FF2B5EF4-FFF2-40B4-BE49-F238E27FC236}">
                <a16:creationId xmlns="" xmlns:asvg="http://schemas.microsoft.com/office/drawing/2016/SVG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C96A3C81-2554-44FF-8E19-F8BF684853DE}"/>
              </a:ext>
            </a:extLst>
          </p:cNvPr>
          <p:cNvSpPr/>
          <p:nvPr/>
        </p:nvSpPr>
        <p:spPr>
          <a:xfrm>
            <a:off x="844806" y="1954121"/>
            <a:ext cx="10502387" cy="4286908"/>
          </a:xfrm>
          <a:prstGeom prst="roundRect">
            <a:avLst>
              <a:gd name="adj" fmla="val 1128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8" name="ïŝľîdé">
            <a:extLst>
              <a:ext uri="{FF2B5EF4-FFF2-40B4-BE49-F238E27FC236}">
                <a16:creationId xmlns="" xmlns:asvg="http://schemas.microsoft.com/office/drawing/2016/SVG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5AB0D85D-6B56-4A94-937A-EBE3458F5341}"/>
              </a:ext>
            </a:extLst>
          </p:cNvPr>
          <p:cNvSpPr txBox="1"/>
          <p:nvPr/>
        </p:nvSpPr>
        <p:spPr>
          <a:xfrm>
            <a:off x="2281850" y="3982642"/>
            <a:ext cx="3561664" cy="1195083"/>
          </a:xfrm>
          <a:prstGeom prst="rect">
            <a:avLst/>
          </a:prstGeom>
          <a:noFill/>
        </p:spPr>
        <p:txBody>
          <a:bodyPr wrap="square" lIns="91440" tIns="45720" rIns="91440" bIns="45720" anchor="ctr" anchorCtr="0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Pct val="25000"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Theme color makes PPT more convenient to </a:t>
            </a:r>
            <a:r>
              <a:rPr kumimoji="0" lang="en-US" altLang="zh-CN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change.Adjust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 the spacing to adapt to Chinese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="" xmlns:asvg="http://schemas.microsoft.com/office/drawing/2016/SVG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F54326CF-D8F0-44C1-B921-EA6BA208331D}"/>
              </a:ext>
            </a:extLst>
          </p:cNvPr>
          <p:cNvSpPr txBox="1"/>
          <p:nvPr/>
        </p:nvSpPr>
        <p:spPr>
          <a:xfrm>
            <a:off x="2220732" y="2920433"/>
            <a:ext cx="4159559" cy="110799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uLnTx/>
                <a:uFillTx/>
                <a:cs typeface="+mn-ea"/>
                <a:sym typeface="+mn-lt"/>
              </a:rPr>
              <a:t>Part </a:t>
            </a:r>
            <a:r>
              <a:rPr kumimoji="0" lang="en-US" altLang="zh-CN" sz="66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uLnTx/>
                <a:uFillTx/>
                <a:cs typeface="+mn-ea"/>
                <a:sym typeface="+mn-lt"/>
              </a:rPr>
              <a:t>04</a:t>
            </a:r>
            <a:endParaRPr kumimoji="0" lang="zh-CN" altLang="en-US" sz="66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uLnTx/>
              <a:uFillTx/>
              <a:cs typeface="+mn-ea"/>
              <a:sym typeface="+mn-lt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="" xmlns:asvg="http://schemas.microsoft.com/office/drawing/2016/SVG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F23D2B90-37DD-45B6-9CB3-6F6269C2F4F0}"/>
              </a:ext>
            </a:extLst>
          </p:cNvPr>
          <p:cNvSpPr/>
          <p:nvPr/>
        </p:nvSpPr>
        <p:spPr>
          <a:xfrm>
            <a:off x="6157532" y="3213109"/>
            <a:ext cx="3994164" cy="153906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1" name="TextBox 507">
            <a:extLst>
              <a:ext uri="{FF2B5EF4-FFF2-40B4-BE49-F238E27FC236}">
                <a16:creationId xmlns="" xmlns:asvg="http://schemas.microsoft.com/office/drawing/2016/SVG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8B2010C6-77E8-45E2-8A18-32C725A916D6}"/>
              </a:ext>
            </a:extLst>
          </p:cNvPr>
          <p:cNvSpPr txBox="1"/>
          <p:nvPr/>
        </p:nvSpPr>
        <p:spPr>
          <a:xfrm>
            <a:off x="6280141" y="3318562"/>
            <a:ext cx="374894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dist" defTabSz="457200">
              <a:defRPr/>
            </a:pPr>
            <a:r>
              <a:rPr lang="zh-CN" altLang="en-US" sz="4000" dirty="0">
                <a:cs typeface="+mn-ea"/>
                <a:sym typeface="+mn-lt"/>
              </a:rPr>
              <a:t>安全质量环保</a:t>
            </a:r>
            <a:endParaRPr lang="en-US" altLang="zh-CN" sz="4000" dirty="0">
              <a:cs typeface="+mn-ea"/>
              <a:sym typeface="+mn-lt"/>
            </a:endParaRPr>
          </a:p>
          <a:p>
            <a:pPr lvl="0" algn="dist" defTabSz="457200">
              <a:defRPr/>
            </a:pPr>
            <a:r>
              <a:rPr lang="zh-CN" altLang="en-US" sz="4000" dirty="0">
                <a:cs typeface="+mn-ea"/>
                <a:sym typeface="+mn-lt"/>
              </a:rPr>
              <a:t>保证措施</a:t>
            </a:r>
          </a:p>
        </p:txBody>
      </p:sp>
      <p:cxnSp>
        <p:nvCxnSpPr>
          <p:cNvPr id="22" name="直接连接符 21">
            <a:extLst>
              <a:ext uri="{FF2B5EF4-FFF2-40B4-BE49-F238E27FC236}">
                <a16:creationId xmlns="" xmlns:asvg="http://schemas.microsoft.com/office/drawing/2016/SVG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65F68153-7DB7-4F3B-8F05-EE571D8D5A58}"/>
              </a:ext>
            </a:extLst>
          </p:cNvPr>
          <p:cNvCxnSpPr>
            <a:cxnSpLocks/>
          </p:cNvCxnSpPr>
          <p:nvPr/>
        </p:nvCxnSpPr>
        <p:spPr>
          <a:xfrm flipV="1">
            <a:off x="2814715" y="5321767"/>
            <a:ext cx="7580749" cy="24053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>
            <a:extLst>
              <a:ext uri="{FF2B5EF4-FFF2-40B4-BE49-F238E27FC236}">
                <a16:creationId xmlns="" xmlns:asvg="http://schemas.microsoft.com/office/drawing/2016/SVG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0799E14D-3F34-4305-A13A-E1F189C3742E}"/>
              </a:ext>
            </a:extLst>
          </p:cNvPr>
          <p:cNvCxnSpPr>
            <a:cxnSpLocks/>
          </p:cNvCxnSpPr>
          <p:nvPr/>
        </p:nvCxnSpPr>
        <p:spPr>
          <a:xfrm>
            <a:off x="2191657" y="5345820"/>
            <a:ext cx="623058" cy="0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图形 23">
            <a:extLst>
              <a:ext uri="{FF2B5EF4-FFF2-40B4-BE49-F238E27FC236}">
                <a16:creationId xmlns="" xmlns:asvg="http://schemas.microsoft.com/office/drawing/2016/SVG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E539A223-B775-45FF-839B-A306E397A01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="" xmlns:a16="http://schemas.microsoft.com/office/drawing/2014/main" xmlns:p14="http://schemas.microsoft.com/office/powerpoint/2010/main" xmlns:mc="http://schemas.openxmlformats.org/markup-compatibility/2006" xmlns:p15="http://schemas.microsoft.com/office/powerpoint/2012/main"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5624512" y="-190500"/>
            <a:ext cx="676275" cy="2215724"/>
          </a:xfrm>
          <a:prstGeom prst="rect">
            <a:avLst/>
          </a:prstGeom>
        </p:spPr>
      </p:pic>
      <p:cxnSp>
        <p:nvCxnSpPr>
          <p:cNvPr id="25" name="直接连接符 24">
            <a:extLst>
              <a:ext uri="{FF2B5EF4-FFF2-40B4-BE49-F238E27FC236}">
                <a16:creationId xmlns="" xmlns:asvg="http://schemas.microsoft.com/office/drawing/2016/SVG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BFA6A913-FCDA-4357-AB16-E13EB7693213}"/>
              </a:ext>
            </a:extLst>
          </p:cNvPr>
          <p:cNvCxnSpPr>
            <a:cxnSpLocks/>
          </p:cNvCxnSpPr>
          <p:nvPr/>
        </p:nvCxnSpPr>
        <p:spPr>
          <a:xfrm>
            <a:off x="2401586" y="4007372"/>
            <a:ext cx="2954185" cy="0"/>
          </a:xfrm>
          <a:prstGeom prst="line">
            <a:avLst/>
          </a:prstGeom>
          <a:ln w="12700">
            <a:solidFill>
              <a:srgbClr val="3E534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965132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3000">
        <p15:prstTrans prst="wind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75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/>
      <p:bldP spid="19" grpId="0"/>
      <p:bldP spid="20" grpId="0" animBg="1"/>
      <p:bldP spid="2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>
            <a:extLst>
              <a:ext uri="{FF2B5EF4-FFF2-40B4-BE49-F238E27FC236}">
                <a16:creationId xmlns="" xmlns:a14="http://schemas.microsoft.com/office/drawing/2010/main" xmlns:mc="http://schemas.openxmlformats.org/markup-compatibility/2006" xmlns:p15="http://schemas.microsoft.com/office/powerpoint/2012/main" xmlns:p14="http://schemas.microsoft.com/office/powerpoint/2010/main" xmlns:a16="http://schemas.microsoft.com/office/drawing/2014/main" id="{A22B4B23-6ED5-467A-BB15-B165B5F563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60936" y="1603833"/>
            <a:ext cx="5338781" cy="403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ts val="3000"/>
              </a:lnSpc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en-US" altLang="zh-CN" sz="1600" dirty="0">
                <a:latin typeface="+mn-lt"/>
                <a:ea typeface="+mn-ea"/>
                <a:cs typeface="+mn-ea"/>
                <a:sym typeface="+mn-lt"/>
              </a:rPr>
              <a:t>4.2.2 </a:t>
            </a:r>
            <a:r>
              <a:rPr lang="zh-CN" altLang="zh-CN" sz="1600" dirty="0">
                <a:latin typeface="+mn-lt"/>
                <a:ea typeface="+mn-ea"/>
                <a:cs typeface="+mn-ea"/>
                <a:sym typeface="+mn-lt"/>
              </a:rPr>
              <a:t>质量控制：</a:t>
            </a:r>
          </a:p>
          <a:p>
            <a:pPr eaLnBrk="1" hangingPunct="1">
              <a:lnSpc>
                <a:spcPts val="3000"/>
              </a:lnSpc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en-US" altLang="zh-CN" sz="1600" b="0" dirty="0">
                <a:latin typeface="+mn-lt"/>
                <a:ea typeface="+mn-ea"/>
                <a:cs typeface="+mn-ea"/>
                <a:sym typeface="+mn-lt"/>
              </a:rPr>
              <a:t>4.2.2.1 </a:t>
            </a:r>
            <a:r>
              <a:rPr lang="zh-CN" altLang="zh-CN" sz="1600" b="0" dirty="0">
                <a:latin typeface="+mn-lt"/>
                <a:ea typeface="+mn-ea"/>
                <a:cs typeface="+mn-ea"/>
                <a:sym typeface="+mn-lt"/>
              </a:rPr>
              <a:t>混凝土振捣：混凝土地坪振捣按规范进行，避免过振、漏振及气泡的产生；</a:t>
            </a:r>
          </a:p>
          <a:p>
            <a:pPr eaLnBrk="1" hangingPunct="1">
              <a:lnSpc>
                <a:spcPts val="3000"/>
              </a:lnSpc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en-US" altLang="zh-CN" sz="1600" b="0" dirty="0">
                <a:latin typeface="+mn-lt"/>
                <a:ea typeface="+mn-ea"/>
                <a:cs typeface="+mn-ea"/>
                <a:sym typeface="+mn-lt"/>
              </a:rPr>
              <a:t>4.2.2.2 </a:t>
            </a:r>
            <a:r>
              <a:rPr lang="zh-CN" altLang="zh-CN" sz="1600" b="0" dirty="0">
                <a:latin typeface="+mn-lt"/>
                <a:ea typeface="+mn-ea"/>
                <a:cs typeface="+mn-ea"/>
                <a:sym typeface="+mn-lt"/>
              </a:rPr>
              <a:t>加强冬季施工的保温措施，温度低于</a:t>
            </a:r>
            <a:r>
              <a:rPr lang="en-US" altLang="zh-CN" sz="1600" b="0" dirty="0">
                <a:latin typeface="+mn-lt"/>
                <a:ea typeface="+mn-ea"/>
                <a:cs typeface="+mn-ea"/>
                <a:sym typeface="+mn-lt"/>
              </a:rPr>
              <a:t>-5℃</a:t>
            </a:r>
            <a:r>
              <a:rPr lang="zh-CN" altLang="zh-CN" sz="1600" b="0" dirty="0">
                <a:latin typeface="+mn-lt"/>
                <a:ea typeface="+mn-ea"/>
                <a:cs typeface="+mn-ea"/>
                <a:sym typeface="+mn-lt"/>
              </a:rPr>
              <a:t>时，搭设帐篷，内生煤炉进行蓄热保温。</a:t>
            </a:r>
          </a:p>
          <a:p>
            <a:pPr eaLnBrk="1" hangingPunct="1">
              <a:lnSpc>
                <a:spcPts val="3000"/>
              </a:lnSpc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en-US" altLang="zh-CN" sz="1600" dirty="0">
                <a:latin typeface="+mn-lt"/>
                <a:ea typeface="+mn-ea"/>
                <a:cs typeface="+mn-ea"/>
                <a:sym typeface="+mn-lt"/>
              </a:rPr>
              <a:t>4.2.3 </a:t>
            </a:r>
            <a:r>
              <a:rPr lang="zh-CN" altLang="zh-CN" sz="1600" dirty="0">
                <a:latin typeface="+mn-lt"/>
                <a:ea typeface="+mn-ea"/>
                <a:cs typeface="+mn-ea"/>
                <a:sym typeface="+mn-lt"/>
              </a:rPr>
              <a:t>环保方面：</a:t>
            </a:r>
          </a:p>
          <a:p>
            <a:pPr eaLnBrk="1" hangingPunct="1">
              <a:lnSpc>
                <a:spcPts val="3000"/>
              </a:lnSpc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en-US" altLang="zh-CN" sz="1600" b="0" dirty="0">
                <a:latin typeface="+mn-lt"/>
                <a:ea typeface="+mn-ea"/>
                <a:cs typeface="+mn-ea"/>
                <a:sym typeface="+mn-lt"/>
              </a:rPr>
              <a:t>4.2.3.1 </a:t>
            </a:r>
            <a:r>
              <a:rPr lang="zh-CN" altLang="zh-CN" sz="1600" b="0" dirty="0">
                <a:latin typeface="+mn-lt"/>
                <a:ea typeface="+mn-ea"/>
                <a:cs typeface="+mn-ea"/>
                <a:sym typeface="+mn-lt"/>
              </a:rPr>
              <a:t>西侧围墙外侧进行渠道清理，围墙基础做浆砌片石处理；</a:t>
            </a:r>
          </a:p>
          <a:p>
            <a:pPr eaLnBrk="1" hangingPunct="1">
              <a:lnSpc>
                <a:spcPts val="3000"/>
              </a:lnSpc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en-US" altLang="zh-CN" sz="1600" b="0" dirty="0">
                <a:latin typeface="+mn-lt"/>
                <a:ea typeface="+mn-ea"/>
                <a:cs typeface="+mn-ea"/>
                <a:sym typeface="+mn-lt"/>
              </a:rPr>
              <a:t>4.2.3.2 </a:t>
            </a:r>
            <a:r>
              <a:rPr lang="zh-CN" altLang="zh-CN" sz="1600" b="0" dirty="0">
                <a:latin typeface="+mn-lt"/>
                <a:ea typeface="+mn-ea"/>
                <a:cs typeface="+mn-ea"/>
                <a:sym typeface="+mn-lt"/>
              </a:rPr>
              <a:t>对于拌合站及路基主线内的弃土及废渣及时、集中处理，堆放到指定的地点，保证施工现场整洁、畅通。</a:t>
            </a:r>
            <a:endParaRPr lang="en-US" altLang="zh-CN" sz="1600" b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="" xmlns:a14="http://schemas.microsoft.com/office/drawing/2010/main" xmlns:mc="http://schemas.openxmlformats.org/markup-compatibility/2006" xmlns:p15="http://schemas.microsoft.com/office/powerpoint/2012/main" xmlns:p14="http://schemas.microsoft.com/office/powerpoint/2010/main" xmlns:a16="http://schemas.microsoft.com/office/drawing/2014/main" id="{0FAA0580-8E96-49DC-956E-E259CBDDB9F6}"/>
              </a:ext>
            </a:extLst>
          </p:cNvPr>
          <p:cNvSpPr txBox="1"/>
          <p:nvPr/>
        </p:nvSpPr>
        <p:spPr>
          <a:xfrm>
            <a:off x="771342" y="623015"/>
            <a:ext cx="61320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spc="800" dirty="0">
                <a:solidFill>
                  <a:schemeClr val="accent2"/>
                </a:solidFill>
                <a:cs typeface="+mn-ea"/>
                <a:sym typeface="+mn-lt"/>
              </a:rPr>
              <a:t>安全质量环保保证措施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="" xmlns:a14="http://schemas.microsoft.com/office/drawing/2010/main" xmlns:mc="http://schemas.openxmlformats.org/markup-compatibility/2006" xmlns:p15="http://schemas.microsoft.com/office/powerpoint/2012/main" xmlns:p14="http://schemas.microsoft.com/office/powerpoint/2010/main" xmlns:a16="http://schemas.microsoft.com/office/drawing/2014/main" id="{492DDAAD-4CB0-4963-AF81-825AD887AD1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6022" y="1603833"/>
            <a:ext cx="2652988" cy="397914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3000">
        <p15:prstTrans prst="wind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>
            <a:extLst>
              <a:ext uri="{FF2B5EF4-FFF2-40B4-BE49-F238E27FC236}">
                <a16:creationId xmlns="" xmlns:a14="http://schemas.microsoft.com/office/drawing/2010/main" xmlns:mc="http://schemas.openxmlformats.org/markup-compatibility/2006" xmlns:p15="http://schemas.microsoft.com/office/powerpoint/2012/main" xmlns:p14="http://schemas.microsoft.com/office/powerpoint/2010/main" xmlns:a16="http://schemas.microsoft.com/office/drawing/2014/main" id="{77C83A6B-77A9-42DB-ADC6-3665518363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63657" y="1103751"/>
            <a:ext cx="4488130" cy="4751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u"/>
              <a:defRPr/>
            </a:pPr>
            <a:r>
              <a:rPr lang="zh-CN" altLang="en-US" dirty="0">
                <a:cs typeface="+mn-ea"/>
                <a:sym typeface="+mn-lt"/>
              </a:rPr>
              <a:t>会议要求落实情况</a:t>
            </a:r>
          </a:p>
          <a:p>
            <a:pPr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en-US" sz="1600" dirty="0">
                <a:cs typeface="+mn-ea"/>
                <a:sym typeface="+mn-lt"/>
              </a:rPr>
              <a:t>    </a:t>
            </a:r>
            <a:r>
              <a:rPr lang="en-US" dirty="0"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rPr>
              <a:t> </a:t>
            </a:r>
            <a:r>
              <a:rPr lang="zh-CN" altLang="zh-CN" dirty="0">
                <a:cs typeface="+mn-ea"/>
                <a:sym typeface="+mn-lt"/>
              </a:rPr>
              <a:t>5</a:t>
            </a:r>
            <a:r>
              <a:rPr lang="en-US" dirty="0">
                <a:cs typeface="+mn-ea"/>
                <a:sym typeface="+mn-lt"/>
              </a:rPr>
              <a:t>.1 </a:t>
            </a:r>
            <a:r>
              <a:rPr lang="zh-CN" altLang="en-US" dirty="0">
                <a:cs typeface="+mn-ea"/>
                <a:sym typeface="+mn-lt"/>
              </a:rPr>
              <a:t>桥队</a:t>
            </a:r>
          </a:p>
          <a:p>
            <a:pPr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zh-CN" altLang="en-US" sz="1600" dirty="0">
                <a:cs typeface="+mn-ea"/>
                <a:sym typeface="+mn-lt"/>
              </a:rPr>
              <a:t>     </a:t>
            </a:r>
            <a:r>
              <a:rPr lang="zh-CN" altLang="zh-CN" sz="1600" dirty="0">
                <a:cs typeface="+mn-ea"/>
                <a:sym typeface="+mn-lt"/>
              </a:rPr>
              <a:t>5.1.1</a:t>
            </a:r>
            <a:r>
              <a:rPr lang="zh-CN" altLang="en-US" sz="1600" dirty="0">
                <a:cs typeface="+mn-ea"/>
                <a:sym typeface="+mn-lt"/>
              </a:rPr>
              <a:t>平阿高速地域加大外协力量已略有成功，以便桥的施工和标准作业为标志，我部已取得了初步的胜利。</a:t>
            </a:r>
          </a:p>
          <a:p>
            <a:pPr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zh-CN" altLang="en-US" sz="1600" dirty="0">
                <a:cs typeface="+mn-ea"/>
                <a:sym typeface="+mn-lt"/>
              </a:rPr>
              <a:t>     </a:t>
            </a:r>
            <a:r>
              <a:rPr lang="zh-CN" altLang="zh-CN" sz="1600" dirty="0">
                <a:cs typeface="+mn-ea"/>
                <a:sym typeface="+mn-lt"/>
              </a:rPr>
              <a:t>5.1.2</a:t>
            </a:r>
            <a:r>
              <a:rPr lang="zh-CN" altLang="en-US" sz="1600" dirty="0">
                <a:cs typeface="+mn-ea"/>
                <a:sym typeface="+mn-lt"/>
              </a:rPr>
              <a:t>引入线便道和标准化钢筋场，作为将来的视线中心参观场地。为此，我部组织了专门针对两地方的技术、安全整治，在本周已大有改观。</a:t>
            </a:r>
          </a:p>
          <a:p>
            <a:pPr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zh-CN" altLang="en-US" sz="1600" dirty="0">
                <a:cs typeface="+mn-ea"/>
                <a:sym typeface="+mn-lt"/>
              </a:rPr>
              <a:t>     </a:t>
            </a:r>
            <a:r>
              <a:rPr lang="zh-CN" altLang="zh-CN" sz="1600" dirty="0">
                <a:cs typeface="+mn-ea"/>
                <a:sym typeface="+mn-lt"/>
              </a:rPr>
              <a:t>5.1.3</a:t>
            </a:r>
            <a:r>
              <a:rPr lang="zh-CN" altLang="en-US" sz="1600" dirty="0">
                <a:cs typeface="+mn-ea"/>
                <a:sym typeface="+mn-lt"/>
              </a:rPr>
              <a:t>前期工作以抓临道临时工程为主（包括临电、临水），目前已全面展开工作。临道方案、临水、临电方案已全面落实就位。前期便道修筑工作已开展，便桥方案已基本完成。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="" xmlns:a14="http://schemas.microsoft.com/office/drawing/2010/main" xmlns:mc="http://schemas.openxmlformats.org/markup-compatibility/2006" xmlns:p15="http://schemas.microsoft.com/office/powerpoint/2012/main" xmlns:p14="http://schemas.microsoft.com/office/powerpoint/2010/main" xmlns:a16="http://schemas.microsoft.com/office/drawing/2014/main" id="{D2DCDD35-9884-4876-B157-EA3DC1FB0485}"/>
              </a:ext>
            </a:extLst>
          </p:cNvPr>
          <p:cNvSpPr txBox="1"/>
          <p:nvPr/>
        </p:nvSpPr>
        <p:spPr>
          <a:xfrm>
            <a:off x="631642" y="607366"/>
            <a:ext cx="61320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spc="800" dirty="0">
                <a:solidFill>
                  <a:schemeClr val="accent2"/>
                </a:solidFill>
                <a:cs typeface="+mn-ea"/>
                <a:sym typeface="+mn-lt"/>
              </a:rPr>
              <a:t>安全质量环保保证措施</a:t>
            </a:r>
          </a:p>
        </p:txBody>
      </p:sp>
      <p:sp>
        <p:nvSpPr>
          <p:cNvPr id="2" name="矩形 1">
            <a:extLst>
              <a:ext uri="{FF2B5EF4-FFF2-40B4-BE49-F238E27FC236}">
                <a16:creationId xmlns="" xmlns:a14="http://schemas.microsoft.com/office/drawing/2010/main" xmlns:mc="http://schemas.openxmlformats.org/markup-compatibility/2006" xmlns:p15="http://schemas.microsoft.com/office/powerpoint/2012/main" xmlns:p14="http://schemas.microsoft.com/office/powerpoint/2010/main" xmlns:a16="http://schemas.microsoft.com/office/drawing/2014/main" id="{54B350E3-6141-4259-9856-41A43C93125E}"/>
              </a:ext>
            </a:extLst>
          </p:cNvPr>
          <p:cNvSpPr/>
          <p:nvPr/>
        </p:nvSpPr>
        <p:spPr>
          <a:xfrm>
            <a:off x="1513667" y="4424998"/>
            <a:ext cx="6096000" cy="103412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zh-CN" altLang="en-US" dirty="0">
                <a:cs typeface="+mn-ea"/>
                <a:sym typeface="+mn-lt"/>
              </a:rPr>
              <a:t> </a:t>
            </a:r>
            <a:r>
              <a:rPr lang="zh-CN" altLang="zh-CN" dirty="0">
                <a:cs typeface="+mn-ea"/>
                <a:sym typeface="+mn-lt"/>
              </a:rPr>
              <a:t>5.1.4</a:t>
            </a:r>
            <a:r>
              <a:rPr lang="zh-CN" altLang="en-US" dirty="0">
                <a:cs typeface="+mn-ea"/>
                <a:sym typeface="+mn-lt"/>
              </a:rPr>
              <a:t>迎检办公室已成立，相关的人员安排是：</a:t>
            </a:r>
          </a:p>
          <a:p>
            <a:pPr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zh-CN" altLang="en-US" dirty="0">
                <a:cs typeface="+mn-ea"/>
                <a:sym typeface="+mn-lt"/>
              </a:rPr>
              <a:t>          </a:t>
            </a:r>
            <a:r>
              <a:rPr lang="zh-CN" altLang="zh-CN" dirty="0">
                <a:cs typeface="+mn-ea"/>
                <a:sym typeface="+mn-lt"/>
              </a:rPr>
              <a:t>a.</a:t>
            </a:r>
            <a:r>
              <a:rPr lang="zh-CN" altLang="en-US" dirty="0">
                <a:cs typeface="+mn-ea"/>
                <a:sym typeface="+mn-lt"/>
              </a:rPr>
              <a:t>迎检办主任：李杰 </a:t>
            </a:r>
          </a:p>
          <a:p>
            <a:pPr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zh-CN" altLang="en-US" dirty="0">
                <a:cs typeface="+mn-ea"/>
                <a:sym typeface="+mn-lt"/>
              </a:rPr>
              <a:t>          </a:t>
            </a:r>
            <a:r>
              <a:rPr lang="zh-CN" altLang="zh-CN" dirty="0">
                <a:cs typeface="+mn-ea"/>
                <a:sym typeface="+mn-lt"/>
              </a:rPr>
              <a:t>b.</a:t>
            </a:r>
            <a:r>
              <a:rPr lang="zh-CN" altLang="en-US" dirty="0">
                <a:cs typeface="+mn-ea"/>
                <a:sym typeface="+mn-lt"/>
              </a:rPr>
              <a:t>副主任：李长全、曾广林、谭林虎 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="" xmlns:a14="http://schemas.microsoft.com/office/drawing/2010/main" xmlns:mc="http://schemas.openxmlformats.org/markup-compatibility/2006" xmlns:p15="http://schemas.microsoft.com/office/powerpoint/2012/main" xmlns:p14="http://schemas.microsoft.com/office/powerpoint/2010/main" xmlns:a16="http://schemas.microsoft.com/office/drawing/2014/main" id="{6CEE499C-FA2D-41D6-9CC3-ADFA56ABA32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5923" y="1786059"/>
            <a:ext cx="3482421" cy="19566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3000">
        <p15:prstTrans prst="wind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/>
      <p:bldP spid="3" grpId="0"/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extLst>
              <a:ext uri="{FF2B5EF4-FFF2-40B4-BE49-F238E27FC236}">
                <a16:creationId xmlns="" xmlns:a14="http://schemas.microsoft.com/office/drawing/2010/main" xmlns:mc="http://schemas.openxmlformats.org/markup-compatibility/2006" xmlns:p15="http://schemas.microsoft.com/office/powerpoint/2012/main" xmlns:p14="http://schemas.microsoft.com/office/powerpoint/2010/main" xmlns:a16="http://schemas.microsoft.com/office/drawing/2014/main" id="{AF4D25F9-302C-4960-8C8E-DE9CE2F166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70509" y="2103316"/>
            <a:ext cx="3784894" cy="178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ts val="3100"/>
              </a:lnSpc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zh-CN" altLang="zh-CN" b="0" dirty="0">
                <a:latin typeface="+mn-lt"/>
                <a:ea typeface="+mn-ea"/>
                <a:cs typeface="+mn-ea"/>
                <a:sym typeface="+mn-lt"/>
              </a:rPr>
              <a:t>c.现场迎检负责人：莫建军、王党生、吴建明、胡林波、何继宇、刘圆</a:t>
            </a:r>
          </a:p>
          <a:p>
            <a:pPr eaLnBrk="1" hangingPunct="1">
              <a:lnSpc>
                <a:spcPts val="3100"/>
              </a:lnSpc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zh-CN" altLang="zh-CN" b="0" dirty="0">
                <a:latin typeface="+mn-lt"/>
                <a:ea typeface="+mn-ea"/>
                <a:cs typeface="+mn-ea"/>
                <a:sym typeface="+mn-lt"/>
              </a:rPr>
              <a:t>d.迎检办成员各工点负责人、技术负责人：冯永明、李建华、任凯、欧阳锋、张平武、黑会勇</a:t>
            </a:r>
            <a:endParaRPr lang="en-US" altLang="zh-CN" b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="" xmlns:a14="http://schemas.microsoft.com/office/drawing/2010/main" xmlns:mc="http://schemas.openxmlformats.org/markup-compatibility/2006" xmlns:p15="http://schemas.microsoft.com/office/powerpoint/2012/main" xmlns:p14="http://schemas.microsoft.com/office/powerpoint/2010/main" xmlns:a16="http://schemas.microsoft.com/office/drawing/2014/main" id="{7B6B63A6-0F24-46EE-B7C0-167D7A69F73C}"/>
              </a:ext>
            </a:extLst>
          </p:cNvPr>
          <p:cNvSpPr txBox="1"/>
          <p:nvPr/>
        </p:nvSpPr>
        <p:spPr>
          <a:xfrm>
            <a:off x="961842" y="635715"/>
            <a:ext cx="61320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spc="800" dirty="0">
                <a:solidFill>
                  <a:schemeClr val="accent2"/>
                </a:solidFill>
                <a:cs typeface="+mn-ea"/>
                <a:sym typeface="+mn-lt"/>
              </a:rPr>
              <a:t>安全质量环保保证措施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="" xmlns:a14="http://schemas.microsoft.com/office/drawing/2010/main" xmlns:mc="http://schemas.openxmlformats.org/markup-compatibility/2006" xmlns:p15="http://schemas.microsoft.com/office/powerpoint/2012/main" xmlns:p14="http://schemas.microsoft.com/office/powerpoint/2010/main" xmlns:a16="http://schemas.microsoft.com/office/drawing/2014/main" id="{63EC67FD-6F67-4EB2-8BC5-728AD56DF83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0935" y="2227666"/>
            <a:ext cx="3604001" cy="240266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3000">
        <p15:prstTrans prst="wind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图形 52">
            <a:extLst>
              <a:ext uri="{FF2B5EF4-FFF2-40B4-BE49-F238E27FC236}">
                <a16:creationId xmlns="" xmlns:asvg="http://schemas.microsoft.com/office/drawing/2016/SVG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65B8969A-9F63-422A-ABB3-F2A9A4AD90B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="" xmlns:a16="http://schemas.microsoft.com/office/drawing/2014/main" xmlns:p14="http://schemas.microsoft.com/office/powerpoint/2010/main" xmlns:mc="http://schemas.openxmlformats.org/markup-compatibility/2006" xmlns:p15="http://schemas.microsoft.com/office/powerpoint/2012/main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4" name="图形 53">
            <a:extLst>
              <a:ext uri="{FF2B5EF4-FFF2-40B4-BE49-F238E27FC236}">
                <a16:creationId xmlns="" xmlns:asvg="http://schemas.microsoft.com/office/drawing/2016/SVG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0FFE4063-FA63-4083-AFCC-4BE51DC5E723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96DAC541-7B7A-43D3-8B79-37D633B846F1}">
                <asvg:svgBlip xmlns="" xmlns:a16="http://schemas.microsoft.com/office/drawing/2014/main" xmlns:p14="http://schemas.microsoft.com/office/powerpoint/2010/main" xmlns:mc="http://schemas.openxmlformats.org/markup-compatibility/2006" xmlns:p15="http://schemas.microsoft.com/office/powerpoint/2012/main" xmlns:asvg="http://schemas.microsoft.com/office/drawing/2016/SVG/main" r:embed="rId6"/>
              </a:ext>
            </a:extLst>
          </a:blip>
          <a:srcRect l="308" t="-3617" r="-308" b="22301"/>
          <a:stretch/>
        </p:blipFill>
        <p:spPr>
          <a:xfrm>
            <a:off x="0" y="294968"/>
            <a:ext cx="12192000" cy="6563033"/>
          </a:xfrm>
          <a:prstGeom prst="rect">
            <a:avLst/>
          </a:prstGeom>
        </p:spPr>
      </p:pic>
      <p:pic>
        <p:nvPicPr>
          <p:cNvPr id="55" name="图形 54">
            <a:extLst>
              <a:ext uri="{FF2B5EF4-FFF2-40B4-BE49-F238E27FC236}">
                <a16:creationId xmlns="" xmlns:asvg="http://schemas.microsoft.com/office/drawing/2016/SVG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D35C5066-C80B-4EBE-8B20-32550C6C3A9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="" xmlns:a16="http://schemas.microsoft.com/office/drawing/2014/main" xmlns:p14="http://schemas.microsoft.com/office/powerpoint/2010/main" xmlns:mc="http://schemas.openxmlformats.org/markup-compatibility/2006" xmlns:p15="http://schemas.microsoft.com/office/powerpoint/2012/main"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57249" y="1208706"/>
            <a:ext cx="10210800" cy="5062382"/>
          </a:xfrm>
          <a:prstGeom prst="rect">
            <a:avLst/>
          </a:prstGeom>
        </p:spPr>
      </p:pic>
      <p:pic>
        <p:nvPicPr>
          <p:cNvPr id="56" name="图形 55">
            <a:extLst>
              <a:ext uri="{FF2B5EF4-FFF2-40B4-BE49-F238E27FC236}">
                <a16:creationId xmlns="" xmlns:asvg="http://schemas.microsoft.com/office/drawing/2016/SVG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E4769DF3-7A4A-4F7F-9AC9-2F58ADB7B9D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="" xmlns:a16="http://schemas.microsoft.com/office/drawing/2014/main" xmlns:p14="http://schemas.microsoft.com/office/powerpoint/2010/main" xmlns:mc="http://schemas.openxmlformats.org/markup-compatibility/2006" xmlns:p15="http://schemas.microsoft.com/office/powerpoint/2012/main"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5624512" y="-190500"/>
            <a:ext cx="676275" cy="2000250"/>
          </a:xfrm>
          <a:prstGeom prst="rect">
            <a:avLst/>
          </a:prstGeom>
        </p:spPr>
      </p:pic>
      <p:sp>
        <p:nvSpPr>
          <p:cNvPr id="57" name="矩形: 圆角 56">
            <a:extLst>
              <a:ext uri="{FF2B5EF4-FFF2-40B4-BE49-F238E27FC236}">
                <a16:creationId xmlns="" xmlns:asvg="http://schemas.microsoft.com/office/drawing/2016/SVG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DD61AD89-AD07-468B-895F-50A994692339}"/>
              </a:ext>
            </a:extLst>
          </p:cNvPr>
          <p:cNvSpPr/>
          <p:nvPr/>
        </p:nvSpPr>
        <p:spPr>
          <a:xfrm>
            <a:off x="991054" y="2541814"/>
            <a:ext cx="9923689" cy="3554185"/>
          </a:xfrm>
          <a:prstGeom prst="roundRect">
            <a:avLst>
              <a:gd name="adj" fmla="val 1209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8" name="文本框 57">
            <a:extLst>
              <a:ext uri="{FF2B5EF4-FFF2-40B4-BE49-F238E27FC236}">
                <a16:creationId xmlns="" xmlns:asvg="http://schemas.microsoft.com/office/drawing/2016/SVG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2D0565A0-FF63-444E-91A1-434937B75D1B}"/>
              </a:ext>
            </a:extLst>
          </p:cNvPr>
          <p:cNvSpPr txBox="1"/>
          <p:nvPr/>
        </p:nvSpPr>
        <p:spPr>
          <a:xfrm>
            <a:off x="3004106" y="2957884"/>
            <a:ext cx="591708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di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0" b="0" i="0" u="none" strike="noStrike" kern="1200" cap="none" spc="600" normalizeH="0" baseline="0" noProof="0">
                <a:ln>
                  <a:noFill/>
                </a:ln>
                <a:solidFill>
                  <a:srgbClr val="4F4F4F"/>
                </a:solidFill>
                <a:uLnTx/>
                <a:uFillTx/>
                <a:cs typeface="+mn-ea"/>
                <a:sym typeface="+mn-lt"/>
              </a:rPr>
              <a:t>感谢观看</a:t>
            </a:r>
            <a:endParaRPr kumimoji="0" lang="zh-CN" altLang="en-US" sz="8000" b="0" i="0" u="none" strike="noStrike" kern="1200" cap="none" spc="600" normalizeH="0" baseline="0" noProof="0" dirty="0">
              <a:ln>
                <a:noFill/>
              </a:ln>
              <a:solidFill>
                <a:srgbClr val="4F4F4F"/>
              </a:solidFill>
              <a:uLnTx/>
              <a:uFillTx/>
              <a:cs typeface="+mn-ea"/>
              <a:sym typeface="+mn-lt"/>
            </a:endParaRPr>
          </a:p>
        </p:txBody>
      </p:sp>
      <p:sp>
        <p:nvSpPr>
          <p:cNvPr id="59" name="ïŝľîdé">
            <a:extLst>
              <a:ext uri="{FF2B5EF4-FFF2-40B4-BE49-F238E27FC236}">
                <a16:creationId xmlns="" xmlns:asvg="http://schemas.microsoft.com/office/drawing/2016/SVG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A09ADCC1-0A35-49FC-8AB2-F6D339AB27BC}"/>
              </a:ext>
            </a:extLst>
          </p:cNvPr>
          <p:cNvSpPr txBox="1"/>
          <p:nvPr/>
        </p:nvSpPr>
        <p:spPr>
          <a:xfrm>
            <a:off x="2172275" y="4478464"/>
            <a:ext cx="7561245" cy="1195083"/>
          </a:xfrm>
          <a:prstGeom prst="rect">
            <a:avLst/>
          </a:prstGeom>
          <a:noFill/>
        </p:spPr>
        <p:txBody>
          <a:bodyPr wrap="square" lIns="91440" tIns="45720" rIns="91440" bIns="45720" anchor="ctr" anchorCtr="0">
            <a:normAutofit/>
          </a:bodyPr>
          <a:lstStyle/>
          <a:p>
            <a:pPr lvl="0" algn="ctr" defTabSz="457200">
              <a:lnSpc>
                <a:spcPct val="150000"/>
              </a:lnSpc>
              <a:buSzPct val="25000"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Theme color makes PPT more convenient to </a:t>
            </a:r>
            <a:r>
              <a:rPr kumimoji="0" lang="en-US" altLang="zh-CN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change.Adjust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 the spacing to adapt to Chinese </a:t>
            </a:r>
            <a:r>
              <a:rPr lang="en-US" altLang="zh-CN" sz="1400" dirty="0">
                <a:solidFill>
                  <a:prstClr val="black"/>
                </a:solidFill>
                <a:cs typeface="+mn-ea"/>
                <a:sym typeface="+mn-lt"/>
              </a:rPr>
              <a:t>typesetting spacing to adapt to Chinese typesetting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60" name="组合 59">
            <a:extLst>
              <a:ext uri="{FF2B5EF4-FFF2-40B4-BE49-F238E27FC236}">
                <a16:creationId xmlns="" xmlns:asvg="http://schemas.microsoft.com/office/drawing/2016/SVG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18EDC00B-8CC7-455F-897D-CBE1FFA3E221}"/>
              </a:ext>
            </a:extLst>
          </p:cNvPr>
          <p:cNvGrpSpPr/>
          <p:nvPr/>
        </p:nvGrpSpPr>
        <p:grpSpPr>
          <a:xfrm>
            <a:off x="2064283" y="4251576"/>
            <a:ext cx="7777230" cy="266457"/>
            <a:chOff x="2111626" y="5101520"/>
            <a:chExt cx="7777230" cy="266457"/>
          </a:xfrm>
        </p:grpSpPr>
        <p:cxnSp>
          <p:nvCxnSpPr>
            <p:cNvPr id="61" name="直接连接符 60">
              <a:extLst>
                <a:ext uri="{FF2B5EF4-FFF2-40B4-BE49-F238E27FC236}">
                  <a16:creationId xmlns="" xmlns:asvg="http://schemas.microsoft.com/office/drawing/2016/SVG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99FE5000-E641-4474-B2E3-29346033F2F7}"/>
                </a:ext>
              </a:extLst>
            </p:cNvPr>
            <p:cNvCxnSpPr/>
            <p:nvPr/>
          </p:nvCxnSpPr>
          <p:spPr>
            <a:xfrm flipV="1">
              <a:off x="3326844" y="5219368"/>
              <a:ext cx="5271608" cy="0"/>
            </a:xfrm>
            <a:prstGeom prst="line">
              <a:avLst/>
            </a:prstGeom>
            <a:ln w="57150">
              <a:solidFill>
                <a:srgbClr val="FFE25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2" name="组合 61">
              <a:extLst>
                <a:ext uri="{FF2B5EF4-FFF2-40B4-BE49-F238E27FC236}">
                  <a16:creationId xmlns="" xmlns:asvg="http://schemas.microsoft.com/office/drawing/2016/SVG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F205C984-889E-43C0-8E09-40F10E09F890}"/>
                </a:ext>
              </a:extLst>
            </p:cNvPr>
            <p:cNvGrpSpPr/>
            <p:nvPr/>
          </p:nvGrpSpPr>
          <p:grpSpPr>
            <a:xfrm>
              <a:off x="8598452" y="5101520"/>
              <a:ext cx="1290404" cy="235696"/>
              <a:chOff x="8971447" y="2172617"/>
              <a:chExt cx="759125" cy="568897"/>
            </a:xfrm>
            <a:solidFill>
              <a:srgbClr val="4F4F4F"/>
            </a:solidFill>
          </p:grpSpPr>
          <p:sp>
            <p:nvSpPr>
              <p:cNvPr id="68" name="矩形 67">
                <a:extLst>
                  <a:ext uri="{FF2B5EF4-FFF2-40B4-BE49-F238E27FC236}">
                    <a16:creationId xmlns="" xmlns:asvg="http://schemas.microsoft.com/office/drawing/2016/SVG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DFCF4DE2-5DE5-4234-9B1B-8CF959946779}"/>
                  </a:ext>
                </a:extLst>
              </p:cNvPr>
              <p:cNvSpPr/>
              <p:nvPr/>
            </p:nvSpPr>
            <p:spPr>
              <a:xfrm>
                <a:off x="8971447" y="2172617"/>
                <a:ext cx="238791" cy="56889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69" name="矩形 68">
                <a:extLst>
                  <a:ext uri="{FF2B5EF4-FFF2-40B4-BE49-F238E27FC236}">
                    <a16:creationId xmlns="" xmlns:asvg="http://schemas.microsoft.com/office/drawing/2016/SVG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2232E688-E5E4-4D3F-A414-8F0C752BA79C}"/>
                  </a:ext>
                </a:extLst>
              </p:cNvPr>
              <p:cNvSpPr/>
              <p:nvPr/>
            </p:nvSpPr>
            <p:spPr>
              <a:xfrm>
                <a:off x="9312857" y="2172617"/>
                <a:ext cx="107228" cy="56889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70" name="矩形 69">
                <a:extLst>
                  <a:ext uri="{FF2B5EF4-FFF2-40B4-BE49-F238E27FC236}">
                    <a16:creationId xmlns="" xmlns:asvg="http://schemas.microsoft.com/office/drawing/2016/SVG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04A33D74-F225-4B58-B777-0A98904C172F}"/>
                  </a:ext>
                </a:extLst>
              </p:cNvPr>
              <p:cNvSpPr/>
              <p:nvPr/>
            </p:nvSpPr>
            <p:spPr>
              <a:xfrm>
                <a:off x="9522704" y="2172617"/>
                <a:ext cx="67464" cy="56889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71" name="矩形 70">
                <a:extLst>
                  <a:ext uri="{FF2B5EF4-FFF2-40B4-BE49-F238E27FC236}">
                    <a16:creationId xmlns="" xmlns:asvg="http://schemas.microsoft.com/office/drawing/2016/SVG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B80E4671-4096-4503-A0B6-5827C6FC4036}"/>
                  </a:ext>
                </a:extLst>
              </p:cNvPr>
              <p:cNvSpPr/>
              <p:nvPr/>
            </p:nvSpPr>
            <p:spPr>
              <a:xfrm>
                <a:off x="9692788" y="2172617"/>
                <a:ext cx="37784" cy="56889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63" name="组合 62">
              <a:extLst>
                <a:ext uri="{FF2B5EF4-FFF2-40B4-BE49-F238E27FC236}">
                  <a16:creationId xmlns="" xmlns:asvg="http://schemas.microsoft.com/office/drawing/2016/SVG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AF62B39F-85B7-4645-A3B9-547DDEC7272B}"/>
                </a:ext>
              </a:extLst>
            </p:cNvPr>
            <p:cNvGrpSpPr/>
            <p:nvPr/>
          </p:nvGrpSpPr>
          <p:grpSpPr>
            <a:xfrm rot="10800000">
              <a:off x="2111626" y="5132281"/>
              <a:ext cx="1290404" cy="235696"/>
              <a:chOff x="8971447" y="2172617"/>
              <a:chExt cx="759125" cy="568897"/>
            </a:xfrm>
            <a:solidFill>
              <a:srgbClr val="4F4F4F"/>
            </a:solidFill>
          </p:grpSpPr>
          <p:sp>
            <p:nvSpPr>
              <p:cNvPr id="64" name="矩形 63">
                <a:extLst>
                  <a:ext uri="{FF2B5EF4-FFF2-40B4-BE49-F238E27FC236}">
                    <a16:creationId xmlns="" xmlns:asvg="http://schemas.microsoft.com/office/drawing/2016/SVG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60C8E142-8BED-45BD-9EFA-3D07D79CC8DB}"/>
                  </a:ext>
                </a:extLst>
              </p:cNvPr>
              <p:cNvSpPr/>
              <p:nvPr/>
            </p:nvSpPr>
            <p:spPr>
              <a:xfrm>
                <a:off x="8971447" y="2172617"/>
                <a:ext cx="238791" cy="56889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65" name="矩形 64">
                <a:extLst>
                  <a:ext uri="{FF2B5EF4-FFF2-40B4-BE49-F238E27FC236}">
                    <a16:creationId xmlns="" xmlns:asvg="http://schemas.microsoft.com/office/drawing/2016/SVG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BD2A18ED-57BF-4147-AE94-8B9207FA1E6C}"/>
                  </a:ext>
                </a:extLst>
              </p:cNvPr>
              <p:cNvSpPr/>
              <p:nvPr/>
            </p:nvSpPr>
            <p:spPr>
              <a:xfrm>
                <a:off x="9312857" y="2172617"/>
                <a:ext cx="107228" cy="56889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66" name="矩形 65">
                <a:extLst>
                  <a:ext uri="{FF2B5EF4-FFF2-40B4-BE49-F238E27FC236}">
                    <a16:creationId xmlns="" xmlns:asvg="http://schemas.microsoft.com/office/drawing/2016/SVG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323F3BA5-C41B-463B-86DC-335994C2CF6C}"/>
                  </a:ext>
                </a:extLst>
              </p:cNvPr>
              <p:cNvSpPr/>
              <p:nvPr/>
            </p:nvSpPr>
            <p:spPr>
              <a:xfrm>
                <a:off x="9522704" y="2172617"/>
                <a:ext cx="67464" cy="56889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67" name="矩形 66">
                <a:extLst>
                  <a:ext uri="{FF2B5EF4-FFF2-40B4-BE49-F238E27FC236}">
                    <a16:creationId xmlns="" xmlns:asvg="http://schemas.microsoft.com/office/drawing/2016/SVG/main" xmlns:p14="http://schemas.microsoft.com/office/powerpoint/2010/main" xmlns:mc="http://schemas.openxmlformats.org/markup-compatibility/2006" xmlns:p15="http://schemas.microsoft.com/office/powerpoint/2012/main" xmlns:a16="http://schemas.microsoft.com/office/drawing/2014/main" id="{A390F680-C222-4016-82FD-4C8BD6FE631D}"/>
                  </a:ext>
                </a:extLst>
              </p:cNvPr>
              <p:cNvSpPr/>
              <p:nvPr/>
            </p:nvSpPr>
            <p:spPr>
              <a:xfrm>
                <a:off x="9692788" y="2172617"/>
                <a:ext cx="37784" cy="56889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8276798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9000">
        <p15:prstTrans prst="wind"/>
      </p:transition>
    </mc:Choice>
    <mc:Fallback xmlns="">
      <p:transition spd="slow" advClick="0" advTm="9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750"/>
                            </p:stCondLst>
                            <p:childTnLst>
                              <p:par>
                                <p:cTn id="2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 animBg="1"/>
      <p:bldP spid="58" grpId="0"/>
      <p:bldP spid="5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08736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形 4">
            <a:extLst>
              <a:ext uri="{FF2B5EF4-FFF2-40B4-BE49-F238E27FC236}">
                <a16:creationId xmlns="" xmlns:asvg="http://schemas.microsoft.com/office/drawing/2016/SVG/main" xmlns:p14="http://schemas.microsoft.com/office/powerpoint/2010/main" xmlns:a16="http://schemas.microsoft.com/office/drawing/2014/main" id="{F16960C8-308B-4163-971B-47452135BEF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="" xmlns:a16="http://schemas.microsoft.com/office/drawing/2014/main" xmlns:p14="http://schemas.microsoft.com/office/powerpoint/2010/main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图形 3">
            <a:extLst>
              <a:ext uri="{FF2B5EF4-FFF2-40B4-BE49-F238E27FC236}">
                <a16:creationId xmlns="" xmlns:asvg="http://schemas.microsoft.com/office/drawing/2016/SVG/main" xmlns:p14="http://schemas.microsoft.com/office/powerpoint/2010/main" xmlns:a16="http://schemas.microsoft.com/office/drawing/2014/main" id="{EA8C1A38-D477-45A2-8865-FDA0B8041D7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96DAC541-7B7A-43D3-8B79-37D633B846F1}">
                <asvg:svgBlip xmlns="" xmlns:a16="http://schemas.microsoft.com/office/drawing/2014/main" xmlns:p14="http://schemas.microsoft.com/office/powerpoint/2010/main" xmlns:asvg="http://schemas.microsoft.com/office/drawing/2016/SVG/main" r:embed="rId6"/>
              </a:ext>
            </a:extLst>
          </a:blip>
          <a:srcRect l="308" t="-3617" r="-308" b="22301"/>
          <a:stretch/>
        </p:blipFill>
        <p:spPr>
          <a:xfrm>
            <a:off x="0" y="294968"/>
            <a:ext cx="12192000" cy="6563033"/>
          </a:xfrm>
          <a:prstGeom prst="rect">
            <a:avLst/>
          </a:prstGeom>
        </p:spPr>
      </p:pic>
      <p:pic>
        <p:nvPicPr>
          <p:cNvPr id="8" name="图形 7">
            <a:extLst>
              <a:ext uri="{FF2B5EF4-FFF2-40B4-BE49-F238E27FC236}">
                <a16:creationId xmlns="" xmlns:asvg="http://schemas.microsoft.com/office/drawing/2016/SVG/main" xmlns:p14="http://schemas.microsoft.com/office/powerpoint/2010/main" xmlns:a16="http://schemas.microsoft.com/office/drawing/2014/main" id="{4B416F48-6E9A-46C7-A972-BC29038441FC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96DAC541-7B7A-43D3-8B79-37D633B846F1}">
                <asvg:svgBlip xmlns="" xmlns:a16="http://schemas.microsoft.com/office/drawing/2014/main" xmlns:p14="http://schemas.microsoft.com/office/powerpoint/2010/main" xmlns:asvg="http://schemas.microsoft.com/office/drawing/2016/SVG/main" r:embed="rId8"/>
              </a:ext>
            </a:extLst>
          </a:blip>
          <a:srcRect t="22913"/>
          <a:stretch/>
        </p:blipFill>
        <p:spPr>
          <a:xfrm>
            <a:off x="628036" y="481475"/>
            <a:ext cx="10935929" cy="5970126"/>
          </a:xfrm>
          <a:prstGeom prst="rect">
            <a:avLst/>
          </a:prstGeom>
        </p:spPr>
      </p:pic>
      <p:sp>
        <p:nvSpPr>
          <p:cNvPr id="9" name="矩形: 圆角 8">
            <a:extLst>
              <a:ext uri="{FF2B5EF4-FFF2-40B4-BE49-F238E27FC236}">
                <a16:creationId xmlns="" xmlns:asvg="http://schemas.microsoft.com/office/drawing/2016/SVG/main" xmlns:p14="http://schemas.microsoft.com/office/powerpoint/2010/main" xmlns:a16="http://schemas.microsoft.com/office/drawing/2014/main" id="{B6902759-AFA3-4952-99E5-0232BED5E1A6}"/>
              </a:ext>
            </a:extLst>
          </p:cNvPr>
          <p:cNvSpPr/>
          <p:nvPr/>
        </p:nvSpPr>
        <p:spPr>
          <a:xfrm>
            <a:off x="844806" y="732096"/>
            <a:ext cx="10502387" cy="5458133"/>
          </a:xfrm>
          <a:prstGeom prst="roundRect">
            <a:avLst>
              <a:gd name="adj" fmla="val 1128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8" name="文本框 37">
            <a:extLst>
              <a:ext uri="{FF2B5EF4-FFF2-40B4-BE49-F238E27FC236}">
                <a16:creationId xmlns="" xmlns:asvg="http://schemas.microsoft.com/office/drawing/2016/SVG/main" xmlns:p14="http://schemas.microsoft.com/office/powerpoint/2010/main" xmlns:a16="http://schemas.microsoft.com/office/drawing/2014/main" id="{4D6905FB-3430-4F2F-9876-2050094CE264}"/>
              </a:ext>
            </a:extLst>
          </p:cNvPr>
          <p:cNvSpPr txBox="1"/>
          <p:nvPr/>
        </p:nvSpPr>
        <p:spPr>
          <a:xfrm>
            <a:off x="3326695" y="1326440"/>
            <a:ext cx="55360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800" b="0" i="0" u="none" strike="noStrike" kern="1200" cap="none" spc="0" normalizeH="0" baseline="0" noProof="0" dirty="0">
                <a:ln>
                  <a:noFill/>
                </a:ln>
                <a:solidFill>
                  <a:srgbClr val="4F4F4F"/>
                </a:solidFill>
                <a:effectLst/>
                <a:uLnTx/>
                <a:uFillTx/>
                <a:cs typeface="+mn-ea"/>
                <a:sym typeface="+mn-lt"/>
              </a:rPr>
              <a:t>目录</a:t>
            </a:r>
            <a:r>
              <a:rPr kumimoji="0" lang="en-US" altLang="zh-CN" sz="4800" b="0" i="0" u="none" strike="noStrike" kern="1200" cap="none" spc="0" normalizeH="0" baseline="0" noProof="0" dirty="0">
                <a:ln>
                  <a:noFill/>
                </a:ln>
                <a:solidFill>
                  <a:srgbClr val="4F4F4F"/>
                </a:solidFill>
                <a:effectLst/>
                <a:uLnTx/>
                <a:uFillTx/>
                <a:cs typeface="+mn-ea"/>
                <a:sym typeface="+mn-lt"/>
              </a:rPr>
              <a:t>/content</a:t>
            </a:r>
          </a:p>
        </p:txBody>
      </p:sp>
      <p:grpSp>
        <p:nvGrpSpPr>
          <p:cNvPr id="39" name="组合 38">
            <a:extLst>
              <a:ext uri="{FF2B5EF4-FFF2-40B4-BE49-F238E27FC236}">
                <a16:creationId xmlns="" xmlns:asvg="http://schemas.microsoft.com/office/drawing/2016/SVG/main" xmlns:p14="http://schemas.microsoft.com/office/powerpoint/2010/main" xmlns:a16="http://schemas.microsoft.com/office/drawing/2014/main" id="{EDEF6472-FA08-4857-AB3F-E5F948A921DD}"/>
              </a:ext>
            </a:extLst>
          </p:cNvPr>
          <p:cNvGrpSpPr/>
          <p:nvPr/>
        </p:nvGrpSpPr>
        <p:grpSpPr>
          <a:xfrm>
            <a:off x="1889125" y="2905289"/>
            <a:ext cx="4288790" cy="711835"/>
            <a:chOff x="3155" y="5635"/>
            <a:chExt cx="6754" cy="1121"/>
          </a:xfrm>
        </p:grpSpPr>
        <p:sp>
          <p:nvSpPr>
            <p:cNvPr id="40" name="矩形 39">
              <a:extLst>
                <a:ext uri="{FF2B5EF4-FFF2-40B4-BE49-F238E27FC236}">
                  <a16:creationId xmlns="" xmlns:asvg="http://schemas.microsoft.com/office/drawing/2016/SVG/main" xmlns:p14="http://schemas.microsoft.com/office/powerpoint/2010/main" xmlns:a16="http://schemas.microsoft.com/office/drawing/2014/main" id="{C3D3AC4B-60B3-4A61-B353-A2075FD9BC39}"/>
                </a:ext>
              </a:extLst>
            </p:cNvPr>
            <p:cNvSpPr/>
            <p:nvPr/>
          </p:nvSpPr>
          <p:spPr>
            <a:xfrm>
              <a:off x="3155" y="5796"/>
              <a:ext cx="960" cy="960"/>
            </a:xfrm>
            <a:prstGeom prst="rect">
              <a:avLst/>
            </a:prstGeom>
            <a:solidFill>
              <a:srgbClr val="FFE25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4F4F4F"/>
                  </a:solidFill>
                  <a:effectLst/>
                  <a:uLnTx/>
                  <a:uFillTx/>
                  <a:cs typeface="+mn-ea"/>
                  <a:sym typeface="+mn-lt"/>
                </a:rPr>
                <a:t>01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4F4F4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41" name="组合 40">
              <a:extLst>
                <a:ext uri="{FF2B5EF4-FFF2-40B4-BE49-F238E27FC236}">
                  <a16:creationId xmlns="" xmlns:asvg="http://schemas.microsoft.com/office/drawing/2016/SVG/main" xmlns:p14="http://schemas.microsoft.com/office/powerpoint/2010/main" xmlns:a16="http://schemas.microsoft.com/office/drawing/2014/main" id="{E19CB10D-8CCE-477E-AC63-B78F88EB8547}"/>
                </a:ext>
              </a:extLst>
            </p:cNvPr>
            <p:cNvGrpSpPr/>
            <p:nvPr/>
          </p:nvGrpSpPr>
          <p:grpSpPr>
            <a:xfrm>
              <a:off x="4417" y="5635"/>
              <a:ext cx="5492" cy="1097"/>
              <a:chOff x="9224" y="1393"/>
              <a:chExt cx="4119" cy="828"/>
            </a:xfrm>
          </p:grpSpPr>
          <p:sp>
            <p:nvSpPr>
              <p:cNvPr id="42" name="文本框 41">
                <a:extLst>
                  <a:ext uri="{FF2B5EF4-FFF2-40B4-BE49-F238E27FC236}">
                    <a16:creationId xmlns="" xmlns:asvg="http://schemas.microsoft.com/office/drawing/2016/SVG/main" xmlns:p14="http://schemas.microsoft.com/office/powerpoint/2010/main" xmlns:a16="http://schemas.microsoft.com/office/drawing/2014/main" id="{06052524-86A0-4339-B52F-DE931F94A4EA}"/>
                  </a:ext>
                </a:extLst>
              </p:cNvPr>
              <p:cNvSpPr txBox="1"/>
              <p:nvPr/>
            </p:nvSpPr>
            <p:spPr bwMode="auto">
              <a:xfrm>
                <a:off x="9274" y="1393"/>
                <a:ext cx="2551" cy="510"/>
              </a:xfrm>
              <a:prstGeom prst="rect">
                <a:avLst/>
              </a:prstGeom>
              <a:noFill/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 algn="dist">
                  <a:defRPr/>
                </a:pPr>
                <a:r>
                  <a:rPr lang="zh-CN" altLang="en-US" sz="2200" dirty="0">
                    <a:solidFill>
                      <a:srgbClr val="4F4F4F"/>
                    </a:solidFill>
                    <a:cs typeface="+mn-ea"/>
                    <a:sym typeface="+mn-lt"/>
                  </a:rPr>
                  <a:t>标题文字添加</a:t>
                </a:r>
              </a:p>
            </p:txBody>
          </p:sp>
          <p:sp>
            <p:nvSpPr>
              <p:cNvPr id="43" name="文本框 42">
                <a:extLst>
                  <a:ext uri="{FF2B5EF4-FFF2-40B4-BE49-F238E27FC236}">
                    <a16:creationId xmlns="" xmlns:asvg="http://schemas.microsoft.com/office/drawing/2016/SVG/main" xmlns:p14="http://schemas.microsoft.com/office/powerpoint/2010/main" xmlns:a16="http://schemas.microsoft.com/office/drawing/2014/main" id="{74B53BA4-A50C-46A0-A803-C6185B414910}"/>
                  </a:ext>
                </a:extLst>
              </p:cNvPr>
              <p:cNvSpPr txBox="1"/>
              <p:nvPr/>
            </p:nvSpPr>
            <p:spPr bwMode="auto">
              <a:xfrm>
                <a:off x="9224" y="1953"/>
                <a:ext cx="4119" cy="268"/>
              </a:xfrm>
              <a:prstGeom prst="rect">
                <a:avLst/>
              </a:prstGeom>
              <a:noFill/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457200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F4F4F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Input the title </a:t>
                </a:r>
                <a:r>
                  <a:rPr kumimoji="0" lang="en-US" altLang="en-US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F4F4F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contentInput</a:t>
                </a:r>
                <a:r>
                  <a:rPr kumimoji="0" lang="en-US" alt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F4F4F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 the title </a:t>
                </a:r>
                <a:r>
                  <a:rPr kumimoji="0" lang="en-US" altLang="en-US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F4F4F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contentInput</a:t>
                </a:r>
                <a:r>
                  <a:rPr kumimoji="0" lang="en-US" alt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F4F4F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 the title</a:t>
                </a:r>
              </a:p>
            </p:txBody>
          </p:sp>
        </p:grpSp>
      </p:grpSp>
      <p:grpSp>
        <p:nvGrpSpPr>
          <p:cNvPr id="44" name="组合 43">
            <a:extLst>
              <a:ext uri="{FF2B5EF4-FFF2-40B4-BE49-F238E27FC236}">
                <a16:creationId xmlns="" xmlns:asvg="http://schemas.microsoft.com/office/drawing/2016/SVG/main" xmlns:p14="http://schemas.microsoft.com/office/powerpoint/2010/main" xmlns:a16="http://schemas.microsoft.com/office/drawing/2014/main" id="{C3D1C746-DF1E-4762-989B-AF451DCCD968}"/>
              </a:ext>
            </a:extLst>
          </p:cNvPr>
          <p:cNvGrpSpPr/>
          <p:nvPr/>
        </p:nvGrpSpPr>
        <p:grpSpPr>
          <a:xfrm>
            <a:off x="1889125" y="4131474"/>
            <a:ext cx="4271645" cy="650240"/>
            <a:chOff x="3155" y="5732"/>
            <a:chExt cx="6727" cy="1024"/>
          </a:xfrm>
        </p:grpSpPr>
        <p:sp>
          <p:nvSpPr>
            <p:cNvPr id="45" name="矩形 44">
              <a:extLst>
                <a:ext uri="{FF2B5EF4-FFF2-40B4-BE49-F238E27FC236}">
                  <a16:creationId xmlns="" xmlns:asvg="http://schemas.microsoft.com/office/drawing/2016/SVG/main" xmlns:p14="http://schemas.microsoft.com/office/powerpoint/2010/main" xmlns:a16="http://schemas.microsoft.com/office/drawing/2014/main" id="{F3669611-CA25-496A-AFDC-16BA732F9EDB}"/>
                </a:ext>
              </a:extLst>
            </p:cNvPr>
            <p:cNvSpPr/>
            <p:nvPr/>
          </p:nvSpPr>
          <p:spPr>
            <a:xfrm>
              <a:off x="3155" y="5796"/>
              <a:ext cx="960" cy="960"/>
            </a:xfrm>
            <a:prstGeom prst="rect">
              <a:avLst/>
            </a:prstGeom>
            <a:solidFill>
              <a:srgbClr val="4F4F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FFE252"/>
                  </a:solidFill>
                  <a:effectLst/>
                  <a:uLnTx/>
                  <a:uFillTx/>
                  <a:cs typeface="+mn-ea"/>
                  <a:sym typeface="+mn-lt"/>
                </a:rPr>
                <a:t>03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FFE252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46" name="组合 45">
              <a:extLst>
                <a:ext uri="{FF2B5EF4-FFF2-40B4-BE49-F238E27FC236}">
                  <a16:creationId xmlns="" xmlns:asvg="http://schemas.microsoft.com/office/drawing/2016/SVG/main" xmlns:p14="http://schemas.microsoft.com/office/powerpoint/2010/main" xmlns:a16="http://schemas.microsoft.com/office/drawing/2014/main" id="{A0FADE12-B86B-47D6-BF38-3DBBDA3FE064}"/>
                </a:ext>
              </a:extLst>
            </p:cNvPr>
            <p:cNvGrpSpPr/>
            <p:nvPr/>
          </p:nvGrpSpPr>
          <p:grpSpPr>
            <a:xfrm>
              <a:off x="4322" y="5732"/>
              <a:ext cx="5560" cy="1017"/>
              <a:chOff x="9153" y="1455"/>
              <a:chExt cx="4170" cy="763"/>
            </a:xfrm>
          </p:grpSpPr>
          <p:sp>
            <p:nvSpPr>
              <p:cNvPr id="47" name="文本框 46">
                <a:extLst>
                  <a:ext uri="{FF2B5EF4-FFF2-40B4-BE49-F238E27FC236}">
                    <a16:creationId xmlns="" xmlns:asvg="http://schemas.microsoft.com/office/drawing/2016/SVG/main" xmlns:p14="http://schemas.microsoft.com/office/powerpoint/2010/main" xmlns:a16="http://schemas.microsoft.com/office/drawing/2014/main" id="{FCA399C7-FE4C-475A-810D-4AFCAC7F21E1}"/>
                  </a:ext>
                </a:extLst>
              </p:cNvPr>
              <p:cNvSpPr txBox="1"/>
              <p:nvPr/>
            </p:nvSpPr>
            <p:spPr bwMode="auto">
              <a:xfrm>
                <a:off x="9153" y="1455"/>
                <a:ext cx="2551" cy="508"/>
              </a:xfrm>
              <a:prstGeom prst="rect">
                <a:avLst/>
              </a:prstGeom>
              <a:noFill/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dist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F4F4F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标题文字添加</a:t>
                </a:r>
              </a:p>
            </p:txBody>
          </p:sp>
          <p:sp>
            <p:nvSpPr>
              <p:cNvPr id="48" name="文本框 47">
                <a:extLst>
                  <a:ext uri="{FF2B5EF4-FFF2-40B4-BE49-F238E27FC236}">
                    <a16:creationId xmlns="" xmlns:asvg="http://schemas.microsoft.com/office/drawing/2016/SVG/main" xmlns:p14="http://schemas.microsoft.com/office/powerpoint/2010/main" xmlns:a16="http://schemas.microsoft.com/office/drawing/2014/main" id="{9CAC7A78-9C6F-4E55-897D-453598B4B032}"/>
                  </a:ext>
                </a:extLst>
              </p:cNvPr>
              <p:cNvSpPr txBox="1"/>
              <p:nvPr/>
            </p:nvSpPr>
            <p:spPr bwMode="auto">
              <a:xfrm>
                <a:off x="9204" y="1950"/>
                <a:ext cx="4119" cy="268"/>
              </a:xfrm>
              <a:prstGeom prst="rect">
                <a:avLst/>
              </a:prstGeom>
              <a:noFill/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457200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800" b="0" i="0" u="none" strike="noStrike" kern="1200" cap="none" spc="0" normalizeH="0" baseline="0" noProof="0">
                    <a:ln>
                      <a:noFill/>
                    </a:ln>
                    <a:solidFill>
                      <a:srgbClr val="4F4F4F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Input the title contentInput the title contentInput the title</a:t>
                </a:r>
                <a:endParaRPr kumimoji="0" lang="en-US" alt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srgbClr val="4F4F4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9" name="组合 48">
            <a:extLst>
              <a:ext uri="{FF2B5EF4-FFF2-40B4-BE49-F238E27FC236}">
                <a16:creationId xmlns="" xmlns:asvg="http://schemas.microsoft.com/office/drawing/2016/SVG/main" xmlns:p14="http://schemas.microsoft.com/office/powerpoint/2010/main" xmlns:a16="http://schemas.microsoft.com/office/drawing/2014/main" id="{E4EFF83C-944E-4961-B7EC-197E8050DE92}"/>
              </a:ext>
            </a:extLst>
          </p:cNvPr>
          <p:cNvGrpSpPr/>
          <p:nvPr/>
        </p:nvGrpSpPr>
        <p:grpSpPr>
          <a:xfrm>
            <a:off x="6573520" y="2926244"/>
            <a:ext cx="4271645" cy="650240"/>
            <a:chOff x="3155" y="5732"/>
            <a:chExt cx="6727" cy="1024"/>
          </a:xfrm>
        </p:grpSpPr>
        <p:sp>
          <p:nvSpPr>
            <p:cNvPr id="50" name="矩形 49">
              <a:extLst>
                <a:ext uri="{FF2B5EF4-FFF2-40B4-BE49-F238E27FC236}">
                  <a16:creationId xmlns="" xmlns:asvg="http://schemas.microsoft.com/office/drawing/2016/SVG/main" xmlns:p14="http://schemas.microsoft.com/office/powerpoint/2010/main" xmlns:a16="http://schemas.microsoft.com/office/drawing/2014/main" id="{69737CF8-B47B-4703-B4A2-967E78AD739D}"/>
                </a:ext>
              </a:extLst>
            </p:cNvPr>
            <p:cNvSpPr/>
            <p:nvPr/>
          </p:nvSpPr>
          <p:spPr>
            <a:xfrm>
              <a:off x="3155" y="5796"/>
              <a:ext cx="960" cy="960"/>
            </a:xfrm>
            <a:prstGeom prst="rect">
              <a:avLst/>
            </a:prstGeom>
            <a:solidFill>
              <a:srgbClr val="4F4F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FFE252"/>
                  </a:solidFill>
                  <a:effectLst/>
                  <a:uLnTx/>
                  <a:uFillTx/>
                  <a:cs typeface="+mn-ea"/>
                  <a:sym typeface="+mn-lt"/>
                </a:rPr>
                <a:t>02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FFE252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51" name="组合 50">
              <a:extLst>
                <a:ext uri="{FF2B5EF4-FFF2-40B4-BE49-F238E27FC236}">
                  <a16:creationId xmlns="" xmlns:asvg="http://schemas.microsoft.com/office/drawing/2016/SVG/main" xmlns:p14="http://schemas.microsoft.com/office/powerpoint/2010/main" xmlns:a16="http://schemas.microsoft.com/office/drawing/2014/main" id="{F8ABD9C5-4E1E-46BB-A433-032FF2E77D14}"/>
                </a:ext>
              </a:extLst>
            </p:cNvPr>
            <p:cNvGrpSpPr/>
            <p:nvPr/>
          </p:nvGrpSpPr>
          <p:grpSpPr>
            <a:xfrm>
              <a:off x="4322" y="5732"/>
              <a:ext cx="5560" cy="1017"/>
              <a:chOff x="9153" y="1455"/>
              <a:chExt cx="4170" cy="763"/>
            </a:xfrm>
          </p:grpSpPr>
          <p:sp>
            <p:nvSpPr>
              <p:cNvPr id="52" name="文本框 51">
                <a:extLst>
                  <a:ext uri="{FF2B5EF4-FFF2-40B4-BE49-F238E27FC236}">
                    <a16:creationId xmlns="" xmlns:asvg="http://schemas.microsoft.com/office/drawing/2016/SVG/main" xmlns:p14="http://schemas.microsoft.com/office/powerpoint/2010/main" xmlns:a16="http://schemas.microsoft.com/office/drawing/2014/main" id="{297C5C97-7F57-464A-9F07-55F37883671C}"/>
                  </a:ext>
                </a:extLst>
              </p:cNvPr>
              <p:cNvSpPr txBox="1"/>
              <p:nvPr/>
            </p:nvSpPr>
            <p:spPr bwMode="auto">
              <a:xfrm>
                <a:off x="9153" y="1455"/>
                <a:ext cx="2551" cy="508"/>
              </a:xfrm>
              <a:prstGeom prst="rect">
                <a:avLst/>
              </a:prstGeom>
              <a:noFill/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dist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F4F4F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标题文字添加</a:t>
                </a:r>
              </a:p>
            </p:txBody>
          </p:sp>
          <p:sp>
            <p:nvSpPr>
              <p:cNvPr id="53" name="文本框 52">
                <a:extLst>
                  <a:ext uri="{FF2B5EF4-FFF2-40B4-BE49-F238E27FC236}">
                    <a16:creationId xmlns="" xmlns:asvg="http://schemas.microsoft.com/office/drawing/2016/SVG/main" xmlns:p14="http://schemas.microsoft.com/office/powerpoint/2010/main" xmlns:a16="http://schemas.microsoft.com/office/drawing/2014/main" id="{02D4A3F1-5DAB-4EA3-AAFA-D59DAE44FFD3}"/>
                  </a:ext>
                </a:extLst>
              </p:cNvPr>
              <p:cNvSpPr txBox="1"/>
              <p:nvPr/>
            </p:nvSpPr>
            <p:spPr bwMode="auto">
              <a:xfrm>
                <a:off x="9204" y="1950"/>
                <a:ext cx="4119" cy="268"/>
              </a:xfrm>
              <a:prstGeom prst="rect">
                <a:avLst/>
              </a:prstGeom>
              <a:noFill/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457200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F4F4F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Input the title </a:t>
                </a:r>
                <a:r>
                  <a:rPr kumimoji="0" lang="en-US" altLang="en-US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F4F4F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contentInput</a:t>
                </a:r>
                <a:r>
                  <a:rPr kumimoji="0" lang="en-US" alt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F4F4F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 the title </a:t>
                </a:r>
                <a:r>
                  <a:rPr kumimoji="0" lang="en-US" altLang="en-US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F4F4F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contentInput</a:t>
                </a:r>
                <a:r>
                  <a:rPr kumimoji="0" lang="en-US" alt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F4F4F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 the title</a:t>
                </a:r>
              </a:p>
            </p:txBody>
          </p:sp>
        </p:grpSp>
      </p:grpSp>
      <p:grpSp>
        <p:nvGrpSpPr>
          <p:cNvPr id="54" name="组合 53">
            <a:extLst>
              <a:ext uri="{FF2B5EF4-FFF2-40B4-BE49-F238E27FC236}">
                <a16:creationId xmlns="" xmlns:asvg="http://schemas.microsoft.com/office/drawing/2016/SVG/main" xmlns:p14="http://schemas.microsoft.com/office/powerpoint/2010/main" xmlns:a16="http://schemas.microsoft.com/office/drawing/2014/main" id="{8E8279F0-1B34-4308-B901-6620C61CEEA6}"/>
              </a:ext>
            </a:extLst>
          </p:cNvPr>
          <p:cNvGrpSpPr/>
          <p:nvPr/>
        </p:nvGrpSpPr>
        <p:grpSpPr>
          <a:xfrm>
            <a:off x="6573520" y="4090834"/>
            <a:ext cx="4271645" cy="650240"/>
            <a:chOff x="3155" y="5732"/>
            <a:chExt cx="6727" cy="1024"/>
          </a:xfrm>
        </p:grpSpPr>
        <p:sp>
          <p:nvSpPr>
            <p:cNvPr id="55" name="矩形 54">
              <a:extLst>
                <a:ext uri="{FF2B5EF4-FFF2-40B4-BE49-F238E27FC236}">
                  <a16:creationId xmlns="" xmlns:asvg="http://schemas.microsoft.com/office/drawing/2016/SVG/main" xmlns:p14="http://schemas.microsoft.com/office/powerpoint/2010/main" xmlns:a16="http://schemas.microsoft.com/office/drawing/2014/main" id="{CB11DC0D-7A73-4634-984E-C7583F156A81}"/>
                </a:ext>
              </a:extLst>
            </p:cNvPr>
            <p:cNvSpPr/>
            <p:nvPr/>
          </p:nvSpPr>
          <p:spPr>
            <a:xfrm>
              <a:off x="3155" y="5796"/>
              <a:ext cx="960" cy="960"/>
            </a:xfrm>
            <a:prstGeom prst="rect">
              <a:avLst/>
            </a:prstGeom>
            <a:solidFill>
              <a:srgbClr val="FFE25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4F4F4F"/>
                  </a:solidFill>
                  <a:effectLst/>
                  <a:uLnTx/>
                  <a:uFillTx/>
                  <a:cs typeface="+mn-ea"/>
                  <a:sym typeface="+mn-lt"/>
                </a:rPr>
                <a:t>04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4F4F4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56" name="组合 55">
              <a:extLst>
                <a:ext uri="{FF2B5EF4-FFF2-40B4-BE49-F238E27FC236}">
                  <a16:creationId xmlns="" xmlns:asvg="http://schemas.microsoft.com/office/drawing/2016/SVG/main" xmlns:p14="http://schemas.microsoft.com/office/powerpoint/2010/main" xmlns:a16="http://schemas.microsoft.com/office/drawing/2014/main" id="{E18753A4-095C-4BA2-949D-9ACA50969AA0}"/>
                </a:ext>
              </a:extLst>
            </p:cNvPr>
            <p:cNvGrpSpPr/>
            <p:nvPr/>
          </p:nvGrpSpPr>
          <p:grpSpPr>
            <a:xfrm>
              <a:off x="4322" y="5732"/>
              <a:ext cx="5560" cy="1017"/>
              <a:chOff x="9153" y="1455"/>
              <a:chExt cx="4170" cy="763"/>
            </a:xfrm>
          </p:grpSpPr>
          <p:sp>
            <p:nvSpPr>
              <p:cNvPr id="57" name="文本框 56">
                <a:extLst>
                  <a:ext uri="{FF2B5EF4-FFF2-40B4-BE49-F238E27FC236}">
                    <a16:creationId xmlns="" xmlns:asvg="http://schemas.microsoft.com/office/drawing/2016/SVG/main" xmlns:p14="http://schemas.microsoft.com/office/powerpoint/2010/main" xmlns:a16="http://schemas.microsoft.com/office/drawing/2014/main" id="{1CB5B4BE-54B2-4545-B368-A34993879AD2}"/>
                  </a:ext>
                </a:extLst>
              </p:cNvPr>
              <p:cNvSpPr txBox="1"/>
              <p:nvPr/>
            </p:nvSpPr>
            <p:spPr bwMode="auto">
              <a:xfrm>
                <a:off x="9153" y="1455"/>
                <a:ext cx="2551" cy="508"/>
              </a:xfrm>
              <a:prstGeom prst="rect">
                <a:avLst/>
              </a:prstGeom>
              <a:noFill/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dist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F4F4F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标题文字添加</a:t>
                </a:r>
              </a:p>
            </p:txBody>
          </p:sp>
          <p:sp>
            <p:nvSpPr>
              <p:cNvPr id="58" name="文本框 57">
                <a:extLst>
                  <a:ext uri="{FF2B5EF4-FFF2-40B4-BE49-F238E27FC236}">
                    <a16:creationId xmlns="" xmlns:asvg="http://schemas.microsoft.com/office/drawing/2016/SVG/main" xmlns:p14="http://schemas.microsoft.com/office/powerpoint/2010/main" xmlns:a16="http://schemas.microsoft.com/office/drawing/2014/main" id="{EED265AC-461E-469B-B156-E1794A3F2DE0}"/>
                  </a:ext>
                </a:extLst>
              </p:cNvPr>
              <p:cNvSpPr txBox="1"/>
              <p:nvPr/>
            </p:nvSpPr>
            <p:spPr bwMode="auto">
              <a:xfrm>
                <a:off x="9204" y="1950"/>
                <a:ext cx="4119" cy="268"/>
              </a:xfrm>
              <a:prstGeom prst="rect">
                <a:avLst/>
              </a:prstGeom>
              <a:noFill/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457200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800" b="0" i="0" u="none" strike="noStrike" kern="1200" cap="none" spc="0" normalizeH="0" baseline="0" noProof="0">
                    <a:ln>
                      <a:noFill/>
                    </a:ln>
                    <a:solidFill>
                      <a:srgbClr val="4F4F4F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Input the title contentInput the title contentInput the title</a:t>
                </a:r>
                <a:endParaRPr kumimoji="0" lang="en-US" alt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srgbClr val="4F4F4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  <p:sp>
        <p:nvSpPr>
          <p:cNvPr id="2" name="文本框 1"/>
          <p:cNvSpPr txBox="1"/>
          <p:nvPr/>
        </p:nvSpPr>
        <p:spPr>
          <a:xfrm>
            <a:off x="1647731" y="1403287"/>
            <a:ext cx="191933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>
                <a:solidFill>
                  <a:srgbClr val="FFFFFF"/>
                </a:solidFill>
              </a:rPr>
              <a:t>https://www.ypppt.com/</a:t>
            </a:r>
            <a:endParaRPr lang="zh-CN" altLang="en-US" sz="11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4794489"/>
      </p:ext>
    </p:extLst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形 4">
            <a:extLst>
              <a:ext uri="{FF2B5EF4-FFF2-40B4-BE49-F238E27FC236}">
                <a16:creationId xmlns="" xmlns:asvg="http://schemas.microsoft.com/office/drawing/2016/SVG/main" xmlns:p14="http://schemas.microsoft.com/office/powerpoint/2010/main" xmlns:a16="http://schemas.microsoft.com/office/drawing/2014/main" id="{F16960C8-308B-4163-971B-47452135BEF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="" xmlns:a16="http://schemas.microsoft.com/office/drawing/2014/main" xmlns:p14="http://schemas.microsoft.com/office/powerpoint/2010/main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图形 3">
            <a:extLst>
              <a:ext uri="{FF2B5EF4-FFF2-40B4-BE49-F238E27FC236}">
                <a16:creationId xmlns="" xmlns:asvg="http://schemas.microsoft.com/office/drawing/2016/SVG/main" xmlns:p14="http://schemas.microsoft.com/office/powerpoint/2010/main" xmlns:a16="http://schemas.microsoft.com/office/drawing/2014/main" id="{EA8C1A38-D477-45A2-8865-FDA0B8041D7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96DAC541-7B7A-43D3-8B79-37D633B846F1}">
                <asvg:svgBlip xmlns="" xmlns:a16="http://schemas.microsoft.com/office/drawing/2014/main" xmlns:p14="http://schemas.microsoft.com/office/powerpoint/2010/main" xmlns:asvg="http://schemas.microsoft.com/office/drawing/2016/SVG/main" r:embed="rId6"/>
              </a:ext>
            </a:extLst>
          </a:blip>
          <a:srcRect l="308" t="-3617" r="-308" b="22301"/>
          <a:stretch/>
        </p:blipFill>
        <p:spPr>
          <a:xfrm>
            <a:off x="0" y="294968"/>
            <a:ext cx="12192000" cy="6563033"/>
          </a:xfrm>
          <a:prstGeom prst="rect">
            <a:avLst/>
          </a:prstGeom>
        </p:spPr>
      </p:pic>
      <p:pic>
        <p:nvPicPr>
          <p:cNvPr id="8" name="图形 7">
            <a:extLst>
              <a:ext uri="{FF2B5EF4-FFF2-40B4-BE49-F238E27FC236}">
                <a16:creationId xmlns="" xmlns:asvg="http://schemas.microsoft.com/office/drawing/2016/SVG/main" xmlns:p14="http://schemas.microsoft.com/office/powerpoint/2010/main" xmlns:a16="http://schemas.microsoft.com/office/drawing/2014/main" id="{4B416F48-6E9A-46C7-A972-BC29038441FC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96DAC541-7B7A-43D3-8B79-37D633B846F1}">
                <asvg:svgBlip xmlns="" xmlns:a16="http://schemas.microsoft.com/office/drawing/2014/main" xmlns:p14="http://schemas.microsoft.com/office/powerpoint/2010/main" xmlns:asvg="http://schemas.microsoft.com/office/drawing/2016/SVG/main" r:embed="rId8"/>
              </a:ext>
            </a:extLst>
          </a:blip>
          <a:srcRect t="22913"/>
          <a:stretch/>
        </p:blipFill>
        <p:spPr>
          <a:xfrm>
            <a:off x="628036" y="1809751"/>
            <a:ext cx="10935929" cy="4591050"/>
          </a:xfrm>
          <a:prstGeom prst="rect">
            <a:avLst/>
          </a:prstGeom>
        </p:spPr>
      </p:pic>
      <p:sp>
        <p:nvSpPr>
          <p:cNvPr id="9" name="矩形: 圆角 8">
            <a:extLst>
              <a:ext uri="{FF2B5EF4-FFF2-40B4-BE49-F238E27FC236}">
                <a16:creationId xmlns="" xmlns:asvg="http://schemas.microsoft.com/office/drawing/2016/SVG/main" xmlns:p14="http://schemas.microsoft.com/office/powerpoint/2010/main" xmlns:a16="http://schemas.microsoft.com/office/drawing/2014/main" id="{B6902759-AFA3-4952-99E5-0232BED5E1A6}"/>
              </a:ext>
            </a:extLst>
          </p:cNvPr>
          <p:cNvSpPr/>
          <p:nvPr/>
        </p:nvSpPr>
        <p:spPr>
          <a:xfrm>
            <a:off x="844806" y="1954121"/>
            <a:ext cx="10502387" cy="4286908"/>
          </a:xfrm>
          <a:prstGeom prst="roundRect">
            <a:avLst>
              <a:gd name="adj" fmla="val 1128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0" name="ïŝľîdé">
            <a:extLst>
              <a:ext uri="{FF2B5EF4-FFF2-40B4-BE49-F238E27FC236}">
                <a16:creationId xmlns="" xmlns:asvg="http://schemas.microsoft.com/office/drawing/2016/SVG/main" xmlns:p14="http://schemas.microsoft.com/office/powerpoint/2010/main" xmlns:a16="http://schemas.microsoft.com/office/drawing/2014/main" id="{337E210A-68F3-43E9-9F3D-05C39F0CF1F0}"/>
              </a:ext>
            </a:extLst>
          </p:cNvPr>
          <p:cNvSpPr txBox="1"/>
          <p:nvPr/>
        </p:nvSpPr>
        <p:spPr>
          <a:xfrm>
            <a:off x="2281850" y="3982642"/>
            <a:ext cx="3561664" cy="1195083"/>
          </a:xfrm>
          <a:prstGeom prst="rect">
            <a:avLst/>
          </a:prstGeom>
          <a:noFill/>
        </p:spPr>
        <p:txBody>
          <a:bodyPr wrap="square" lIns="91440" tIns="45720" rIns="91440" bIns="45720" anchor="ctr" anchorCtr="0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Pct val="25000"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Theme color makes PPT more convenient to </a:t>
            </a:r>
            <a:r>
              <a:rPr kumimoji="0" lang="en-US" altLang="zh-CN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change.Adjust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 the spacing to adapt to Chinese</a:t>
            </a:r>
          </a:p>
        </p:txBody>
      </p:sp>
      <p:sp>
        <p:nvSpPr>
          <p:cNvPr id="61" name="文本框 60">
            <a:extLst>
              <a:ext uri="{FF2B5EF4-FFF2-40B4-BE49-F238E27FC236}">
                <a16:creationId xmlns="" xmlns:asvg="http://schemas.microsoft.com/office/drawing/2016/SVG/main" xmlns:p14="http://schemas.microsoft.com/office/powerpoint/2010/main" xmlns:a16="http://schemas.microsoft.com/office/drawing/2014/main" id="{8C50D2AA-3854-4AA1-B817-0D68CEE0D36D}"/>
              </a:ext>
            </a:extLst>
          </p:cNvPr>
          <p:cNvSpPr txBox="1"/>
          <p:nvPr/>
        </p:nvSpPr>
        <p:spPr>
          <a:xfrm>
            <a:off x="2220732" y="2920433"/>
            <a:ext cx="4159559" cy="110799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uLnTx/>
                <a:uFillTx/>
                <a:cs typeface="+mn-ea"/>
                <a:sym typeface="+mn-lt"/>
              </a:rPr>
              <a:t>Part </a:t>
            </a:r>
            <a:r>
              <a:rPr kumimoji="0" lang="en-US" altLang="zh-CN" sz="66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uLnTx/>
                <a:uFillTx/>
                <a:cs typeface="+mn-ea"/>
                <a:sym typeface="+mn-lt"/>
              </a:rPr>
              <a:t>01</a:t>
            </a:r>
            <a:endParaRPr kumimoji="0" lang="zh-CN" altLang="en-US" sz="66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uLnTx/>
              <a:uFillTx/>
              <a:cs typeface="+mn-ea"/>
              <a:sym typeface="+mn-lt"/>
            </a:endParaRPr>
          </a:p>
        </p:txBody>
      </p:sp>
      <p:sp>
        <p:nvSpPr>
          <p:cNvPr id="62" name="矩形 61">
            <a:extLst>
              <a:ext uri="{FF2B5EF4-FFF2-40B4-BE49-F238E27FC236}">
                <a16:creationId xmlns="" xmlns:asvg="http://schemas.microsoft.com/office/drawing/2016/SVG/main" xmlns:p14="http://schemas.microsoft.com/office/powerpoint/2010/main" xmlns:a16="http://schemas.microsoft.com/office/drawing/2014/main" id="{287BD753-DD45-447B-8AA6-4BD51666930E}"/>
              </a:ext>
            </a:extLst>
          </p:cNvPr>
          <p:cNvSpPr/>
          <p:nvPr/>
        </p:nvSpPr>
        <p:spPr>
          <a:xfrm>
            <a:off x="6157532" y="3213109"/>
            <a:ext cx="3994164" cy="153906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3" name="TextBox 507">
            <a:extLst>
              <a:ext uri="{FF2B5EF4-FFF2-40B4-BE49-F238E27FC236}">
                <a16:creationId xmlns="" xmlns:asvg="http://schemas.microsoft.com/office/drawing/2016/SVG/main" xmlns:p14="http://schemas.microsoft.com/office/powerpoint/2010/main" xmlns:a16="http://schemas.microsoft.com/office/drawing/2014/main" id="{9EB4FAE4-8573-4B92-A72F-DA3D57F74AA2}"/>
              </a:ext>
            </a:extLst>
          </p:cNvPr>
          <p:cNvSpPr txBox="1"/>
          <p:nvPr/>
        </p:nvSpPr>
        <p:spPr>
          <a:xfrm>
            <a:off x="6280141" y="3318562"/>
            <a:ext cx="374894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dist" defTabSz="457200">
              <a:defRPr/>
            </a:pPr>
            <a:r>
              <a:rPr lang="zh-CN" altLang="en-US" sz="4000" dirty="0">
                <a:cs typeface="+mn-ea"/>
                <a:sym typeface="+mn-lt"/>
              </a:rPr>
              <a:t>本周施工进度及与计划对比情况</a:t>
            </a:r>
          </a:p>
        </p:txBody>
      </p:sp>
      <p:cxnSp>
        <p:nvCxnSpPr>
          <p:cNvPr id="64" name="直接连接符 63">
            <a:extLst>
              <a:ext uri="{FF2B5EF4-FFF2-40B4-BE49-F238E27FC236}">
                <a16:creationId xmlns="" xmlns:asvg="http://schemas.microsoft.com/office/drawing/2016/SVG/main" xmlns:p14="http://schemas.microsoft.com/office/powerpoint/2010/main" xmlns:a16="http://schemas.microsoft.com/office/drawing/2014/main" id="{046B42AB-6B52-4904-97A1-6F9848117BF2}"/>
              </a:ext>
            </a:extLst>
          </p:cNvPr>
          <p:cNvCxnSpPr>
            <a:cxnSpLocks/>
          </p:cNvCxnSpPr>
          <p:nvPr/>
        </p:nvCxnSpPr>
        <p:spPr>
          <a:xfrm flipV="1">
            <a:off x="2814715" y="5321767"/>
            <a:ext cx="7580749" cy="24053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接连接符 64">
            <a:extLst>
              <a:ext uri="{FF2B5EF4-FFF2-40B4-BE49-F238E27FC236}">
                <a16:creationId xmlns="" xmlns:asvg="http://schemas.microsoft.com/office/drawing/2016/SVG/main" xmlns:p14="http://schemas.microsoft.com/office/powerpoint/2010/main" xmlns:a16="http://schemas.microsoft.com/office/drawing/2014/main" id="{DCA4A674-7AB0-4FBA-B024-398CA82F98CD}"/>
              </a:ext>
            </a:extLst>
          </p:cNvPr>
          <p:cNvCxnSpPr>
            <a:cxnSpLocks/>
          </p:cNvCxnSpPr>
          <p:nvPr/>
        </p:nvCxnSpPr>
        <p:spPr>
          <a:xfrm>
            <a:off x="2191657" y="5345820"/>
            <a:ext cx="623058" cy="0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6" name="图形 65">
            <a:extLst>
              <a:ext uri="{FF2B5EF4-FFF2-40B4-BE49-F238E27FC236}">
                <a16:creationId xmlns="" xmlns:asvg="http://schemas.microsoft.com/office/drawing/2016/SVG/main" xmlns:p14="http://schemas.microsoft.com/office/powerpoint/2010/main" xmlns:a16="http://schemas.microsoft.com/office/drawing/2014/main" id="{3BED2B76-0086-41E2-AAFD-A94B5EE33D1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="" xmlns:a16="http://schemas.microsoft.com/office/drawing/2014/main" xmlns:p14="http://schemas.microsoft.com/office/powerpoint/2010/main"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5624512" y="-190500"/>
            <a:ext cx="676275" cy="2215724"/>
          </a:xfrm>
          <a:prstGeom prst="rect">
            <a:avLst/>
          </a:prstGeom>
        </p:spPr>
      </p:pic>
      <p:cxnSp>
        <p:nvCxnSpPr>
          <p:cNvPr id="59" name="直接连接符 58">
            <a:extLst>
              <a:ext uri="{FF2B5EF4-FFF2-40B4-BE49-F238E27FC236}">
                <a16:creationId xmlns="" xmlns:asvg="http://schemas.microsoft.com/office/drawing/2016/SVG/main" xmlns:p14="http://schemas.microsoft.com/office/powerpoint/2010/main" xmlns:a16="http://schemas.microsoft.com/office/drawing/2014/main" id="{C5A869A6-1450-44AB-9E7A-0D74F0937A8B}"/>
              </a:ext>
            </a:extLst>
          </p:cNvPr>
          <p:cNvCxnSpPr>
            <a:cxnSpLocks/>
          </p:cNvCxnSpPr>
          <p:nvPr/>
        </p:nvCxnSpPr>
        <p:spPr>
          <a:xfrm>
            <a:off x="2401586" y="4007372"/>
            <a:ext cx="2954185" cy="0"/>
          </a:xfrm>
          <a:prstGeom prst="line">
            <a:avLst/>
          </a:prstGeom>
          <a:ln w="12700">
            <a:solidFill>
              <a:srgbClr val="3E534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73803861"/>
      </p:ext>
    </p:extLst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75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60" grpId="0"/>
      <p:bldP spid="61" grpId="0"/>
      <p:bldP spid="62" grpId="0" animBg="1"/>
      <p:bldP spid="6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>
            <a:extLst>
              <a:ext uri="{FF2B5EF4-FFF2-40B4-BE49-F238E27FC236}">
                <a16:creationId xmlns="" xmlns:a14="http://schemas.microsoft.com/office/drawing/2010/main" xmlns:a16="http://schemas.microsoft.com/office/drawing/2014/main" id="{ABDC5A20-AA8C-4C4E-ACB0-22DAC20078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2927" y="1660248"/>
            <a:ext cx="7156687" cy="40874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ts val="3000"/>
              </a:lnSpc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zh-CN" altLang="zh-CN" sz="1400" b="0" dirty="0">
                <a:latin typeface="+mn-lt"/>
                <a:ea typeface="+mn-ea"/>
                <a:cs typeface="+mn-ea"/>
                <a:sym typeface="+mn-lt"/>
              </a:rPr>
              <a:t>   </a:t>
            </a:r>
            <a:r>
              <a:rPr lang="en-US" altLang="zh-CN" sz="1400" b="0" dirty="0"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zh-CN" altLang="en-US" sz="1400" b="0" dirty="0">
                <a:latin typeface="+mn-lt"/>
                <a:ea typeface="+mn-ea"/>
                <a:cs typeface="+mn-ea"/>
                <a:sym typeface="+mn-lt"/>
              </a:rPr>
              <a:t>设</a:t>
            </a:r>
            <a:r>
              <a:rPr lang="zh-CN" altLang="zh-CN" sz="1400" b="0" dirty="0">
                <a:latin typeface="+mn-lt"/>
                <a:ea typeface="+mn-ea"/>
                <a:cs typeface="+mn-ea"/>
                <a:sym typeface="+mn-lt"/>
              </a:rPr>
              <a:t>备和人员均已进场。但由于征地拆迁过程群众情绪反复和青苗补偿标准不同意见等影响，至今尚没有交地。受此因素影响的还有平阿东道开段近四百米便道的交地，延至今日已造成我部大量设备、人员的空耗，故特请项目部外协部门加大扶助力度以协助我部首开段全面开展。</a:t>
            </a:r>
          </a:p>
          <a:p>
            <a:pPr eaLnBrk="1" hangingPunct="1">
              <a:lnSpc>
                <a:spcPts val="3000"/>
              </a:lnSpc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en-US" altLang="zh-CN" sz="1400" b="0" dirty="0">
                <a:latin typeface="+mn-lt"/>
                <a:ea typeface="+mn-ea"/>
                <a:cs typeface="+mn-ea"/>
                <a:sym typeface="+mn-lt"/>
              </a:rPr>
              <a:t>   1.1.9 </a:t>
            </a:r>
            <a:r>
              <a:rPr lang="zh-CN" altLang="zh-CN" sz="1400" b="0" dirty="0">
                <a:latin typeface="+mn-lt"/>
                <a:ea typeface="+mn-ea"/>
                <a:cs typeface="+mn-ea"/>
                <a:sym typeface="+mn-lt"/>
              </a:rPr>
              <a:t>全项目便道放样。为便道平纵断面图绘制做准备。</a:t>
            </a:r>
          </a:p>
          <a:p>
            <a:pPr eaLnBrk="1" hangingPunct="1">
              <a:lnSpc>
                <a:spcPts val="3000"/>
              </a:lnSpc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zh-CN" altLang="zh-CN" sz="1400" b="0" dirty="0">
                <a:latin typeface="+mn-lt"/>
                <a:ea typeface="+mn-ea"/>
                <a:cs typeface="+mn-ea"/>
                <a:sym typeface="+mn-lt"/>
              </a:rPr>
              <a:t>   </a:t>
            </a:r>
            <a:r>
              <a:rPr lang="en-US" altLang="zh-CN" sz="1400" b="0" dirty="0">
                <a:latin typeface="+mn-lt"/>
                <a:ea typeface="+mn-ea"/>
                <a:cs typeface="+mn-ea"/>
                <a:sym typeface="+mn-lt"/>
              </a:rPr>
              <a:t>1.1.10 </a:t>
            </a:r>
            <a:r>
              <a:rPr lang="zh-CN" altLang="zh-CN" sz="1400" b="0" dirty="0">
                <a:latin typeface="+mn-lt"/>
                <a:ea typeface="+mn-ea"/>
                <a:cs typeface="+mn-ea"/>
                <a:sym typeface="+mn-lt"/>
              </a:rPr>
              <a:t>平阿高速跨线桥主桥墩位放样，及跨径设置情况调查。</a:t>
            </a:r>
          </a:p>
          <a:p>
            <a:pPr eaLnBrk="1" hangingPunct="1">
              <a:lnSpc>
                <a:spcPts val="3000"/>
              </a:lnSpc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zh-CN" altLang="zh-CN" sz="1400" b="0" dirty="0">
                <a:latin typeface="+mn-lt"/>
                <a:ea typeface="+mn-ea"/>
                <a:cs typeface="+mn-ea"/>
                <a:sym typeface="+mn-lt"/>
              </a:rPr>
              <a:t>   </a:t>
            </a:r>
            <a:r>
              <a:rPr lang="en-US" altLang="zh-CN" sz="1400" b="0" dirty="0">
                <a:latin typeface="+mn-lt"/>
                <a:ea typeface="+mn-ea"/>
                <a:cs typeface="+mn-ea"/>
                <a:sym typeface="+mn-lt"/>
              </a:rPr>
              <a:t>1.1.11 </a:t>
            </a:r>
            <a:r>
              <a:rPr lang="zh-CN" altLang="zh-CN" sz="1400" b="0" dirty="0">
                <a:latin typeface="+mn-lt"/>
                <a:ea typeface="+mn-ea"/>
                <a:cs typeface="+mn-ea"/>
                <a:sym typeface="+mn-lt"/>
              </a:rPr>
              <a:t>三座跨线桥施工安全方案，便桥方案已完成九套。</a:t>
            </a:r>
          </a:p>
          <a:p>
            <a:pPr eaLnBrk="1" hangingPunct="1">
              <a:lnSpc>
                <a:spcPts val="3000"/>
              </a:lnSpc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zh-CN" altLang="zh-CN" sz="1400" b="0" dirty="0">
                <a:latin typeface="+mn-lt"/>
                <a:ea typeface="+mn-ea"/>
                <a:cs typeface="+mn-ea"/>
                <a:sym typeface="+mn-lt"/>
              </a:rPr>
              <a:t>   </a:t>
            </a:r>
            <a:r>
              <a:rPr lang="en-US" altLang="zh-CN" sz="1400" b="0" dirty="0">
                <a:latin typeface="+mn-lt"/>
                <a:ea typeface="+mn-ea"/>
                <a:cs typeface="+mn-ea"/>
                <a:sym typeface="+mn-lt"/>
              </a:rPr>
              <a:t>1.1.12 </a:t>
            </a:r>
            <a:r>
              <a:rPr lang="zh-CN" altLang="zh-CN" sz="1400" b="0" dirty="0">
                <a:latin typeface="+mn-lt"/>
                <a:ea typeface="+mn-ea"/>
                <a:cs typeface="+mn-ea"/>
                <a:sym typeface="+mn-lt"/>
              </a:rPr>
              <a:t>与务、防汛部门协调本项目涉水工程的设计原则与思路，便桥征迁。</a:t>
            </a:r>
          </a:p>
          <a:p>
            <a:pPr eaLnBrk="1" hangingPunct="1">
              <a:lnSpc>
                <a:spcPts val="3000"/>
              </a:lnSpc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zh-CN" altLang="zh-CN" sz="1400" b="0" dirty="0">
                <a:latin typeface="+mn-lt"/>
                <a:ea typeface="+mn-ea"/>
                <a:cs typeface="+mn-ea"/>
                <a:sym typeface="+mn-lt"/>
              </a:rPr>
              <a:t>   </a:t>
            </a:r>
            <a:r>
              <a:rPr lang="en-US" altLang="zh-CN" sz="1400" b="0" dirty="0">
                <a:latin typeface="+mn-lt"/>
                <a:ea typeface="+mn-ea"/>
                <a:cs typeface="+mn-ea"/>
                <a:sym typeface="+mn-lt"/>
              </a:rPr>
              <a:t>1.1.13 </a:t>
            </a:r>
            <a:r>
              <a:rPr lang="zh-CN" altLang="zh-CN" sz="1400" b="0" dirty="0">
                <a:latin typeface="+mn-lt"/>
                <a:ea typeface="+mn-ea"/>
                <a:cs typeface="+mn-ea"/>
                <a:sym typeface="+mn-lt"/>
              </a:rPr>
              <a:t>试验人员专题培训，上报劳务人员信息表。</a:t>
            </a:r>
          </a:p>
          <a:p>
            <a:pPr eaLnBrk="1" hangingPunct="1">
              <a:lnSpc>
                <a:spcPts val="3000"/>
              </a:lnSpc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zh-CN" altLang="zh-CN" sz="1400" b="0" dirty="0">
                <a:latin typeface="+mn-lt"/>
                <a:ea typeface="+mn-ea"/>
                <a:cs typeface="+mn-ea"/>
                <a:sym typeface="+mn-lt"/>
              </a:rPr>
              <a:t>   </a:t>
            </a:r>
            <a:r>
              <a:rPr lang="en-US" altLang="zh-CN" sz="1400" b="0" dirty="0">
                <a:latin typeface="+mn-lt"/>
                <a:ea typeface="+mn-ea"/>
                <a:cs typeface="+mn-ea"/>
                <a:sym typeface="+mn-lt"/>
              </a:rPr>
              <a:t>1.1.14 </a:t>
            </a:r>
            <a:r>
              <a:rPr lang="zh-CN" altLang="zh-CN" sz="1400" b="0" dirty="0">
                <a:latin typeface="+mn-lt"/>
                <a:ea typeface="+mn-ea"/>
                <a:cs typeface="+mn-ea"/>
                <a:sym typeface="+mn-lt"/>
              </a:rPr>
              <a:t>抓紧项目驻地建设中心违章立制、和生产场所的标志标识的设置工作。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="" xmlns:a14="http://schemas.microsoft.com/office/drawing/2010/main" xmlns:a16="http://schemas.microsoft.com/office/drawing/2014/main" id="{607EAED1-054E-4821-8796-0A240BDDADB1}"/>
              </a:ext>
            </a:extLst>
          </p:cNvPr>
          <p:cNvSpPr txBox="1"/>
          <p:nvPr/>
        </p:nvSpPr>
        <p:spPr>
          <a:xfrm>
            <a:off x="809442" y="546815"/>
            <a:ext cx="61320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spc="800" dirty="0">
                <a:solidFill>
                  <a:schemeClr val="accent2"/>
                </a:solidFill>
                <a:cs typeface="+mn-ea"/>
                <a:sym typeface="+mn-lt"/>
              </a:rPr>
              <a:t>本周施工进度及与计划对比情况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="" xmlns:a14="http://schemas.microsoft.com/office/drawing/2010/main" xmlns:a16="http://schemas.microsoft.com/office/drawing/2014/main" id="{8BDB5576-616A-4FBA-BF9E-67C006CDCA5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9614" y="2207806"/>
            <a:ext cx="3371828" cy="252887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="" xmlns:a14="http://schemas.microsoft.com/office/drawing/2010/main" xmlns:a16="http://schemas.microsoft.com/office/drawing/2014/main" id="{B678393A-953B-4B13-A506-F44DFA3567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23640" y="1617961"/>
            <a:ext cx="5400675" cy="4535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 eaLnBrk="0" hangingPunct="0">
              <a:defRPr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ts val="2500"/>
              </a:lnSpc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en-US" altLang="zh-CN" sz="1400" b="0" dirty="0">
                <a:latin typeface="+mn-lt"/>
                <a:ea typeface="+mn-ea"/>
                <a:cs typeface="+mn-ea"/>
                <a:sym typeface="+mn-lt"/>
              </a:rPr>
              <a:t>1.1.1 </a:t>
            </a:r>
            <a:r>
              <a:rPr lang="zh-CN" altLang="zh-CN" sz="1400" b="0" dirty="0">
                <a:latin typeface="+mn-lt"/>
                <a:ea typeface="+mn-ea"/>
                <a:cs typeface="+mn-ea"/>
                <a:sym typeface="+mn-lt"/>
              </a:rPr>
              <a:t>平阿高速引入线便道新浇砼完成，共计完成浇筑</a:t>
            </a:r>
            <a:r>
              <a:rPr lang="en-US" altLang="zh-CN" sz="1400" b="0" dirty="0">
                <a:latin typeface="+mn-lt"/>
                <a:ea typeface="+mn-ea"/>
                <a:cs typeface="+mn-ea"/>
                <a:sym typeface="+mn-lt"/>
              </a:rPr>
              <a:t>C20</a:t>
            </a:r>
            <a:r>
              <a:rPr lang="zh-CN" altLang="zh-CN" sz="1400" b="0" dirty="0">
                <a:latin typeface="+mn-lt"/>
                <a:ea typeface="+mn-ea"/>
                <a:cs typeface="+mn-ea"/>
                <a:sym typeface="+mn-lt"/>
              </a:rPr>
              <a:t>砼</a:t>
            </a:r>
            <a:r>
              <a:rPr lang="en-US" altLang="zh-CN" sz="1400" b="0" dirty="0">
                <a:latin typeface="+mn-lt"/>
                <a:ea typeface="+mn-ea"/>
                <a:cs typeface="+mn-ea"/>
                <a:sym typeface="+mn-lt"/>
              </a:rPr>
              <a:t>25㎡</a:t>
            </a:r>
            <a:r>
              <a:rPr lang="zh-CN" altLang="zh-CN" sz="1400" b="0" dirty="0">
                <a:latin typeface="+mn-lt"/>
                <a:ea typeface="+mn-ea"/>
                <a:cs typeface="+mn-ea"/>
                <a:sym typeface="+mn-lt"/>
              </a:rPr>
              <a:t>（</a:t>
            </a:r>
            <a:r>
              <a:rPr lang="en-US" altLang="zh-CN" sz="1400" b="0" dirty="0">
                <a:latin typeface="+mn-lt"/>
                <a:ea typeface="+mn-ea"/>
                <a:cs typeface="+mn-ea"/>
                <a:sym typeface="+mn-lt"/>
              </a:rPr>
              <a:t>0.2m</a:t>
            </a:r>
            <a:r>
              <a:rPr lang="zh-CN" altLang="zh-CN" sz="1400" b="0" dirty="0">
                <a:latin typeface="+mn-lt"/>
                <a:ea typeface="+mn-ea"/>
                <a:cs typeface="+mn-ea"/>
                <a:sym typeface="+mn-lt"/>
              </a:rPr>
              <a:t>厚）。凿除陈旧性砼</a:t>
            </a:r>
            <a:r>
              <a:rPr lang="en-US" altLang="zh-CN" sz="1400" b="0" dirty="0">
                <a:latin typeface="+mn-lt"/>
                <a:ea typeface="+mn-ea"/>
                <a:cs typeface="+mn-ea"/>
                <a:sym typeface="+mn-lt"/>
              </a:rPr>
              <a:t>5.8m3</a:t>
            </a:r>
            <a:r>
              <a:rPr lang="zh-CN" altLang="zh-CN" sz="1400" b="0" dirty="0">
                <a:latin typeface="+mn-lt"/>
                <a:ea typeface="+mn-ea"/>
                <a:cs typeface="+mn-ea"/>
                <a:sym typeface="+mn-lt"/>
              </a:rPr>
              <a:t>；</a:t>
            </a:r>
          </a:p>
          <a:p>
            <a:pPr eaLnBrk="1" hangingPunct="1">
              <a:lnSpc>
                <a:spcPts val="2500"/>
              </a:lnSpc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en-US" altLang="zh-CN" sz="1400" b="0" dirty="0">
                <a:latin typeface="+mn-lt"/>
                <a:ea typeface="+mn-ea"/>
                <a:cs typeface="+mn-ea"/>
                <a:sym typeface="+mn-lt"/>
              </a:rPr>
              <a:t>1.1.2 </a:t>
            </a:r>
            <a:r>
              <a:rPr lang="zh-CN" altLang="zh-CN" sz="1400" b="0" dirty="0">
                <a:latin typeface="+mn-lt"/>
                <a:ea typeface="+mn-ea"/>
                <a:cs typeface="+mn-ea"/>
                <a:sym typeface="+mn-lt"/>
              </a:rPr>
              <a:t>整理平阿高速引入线边坡及堤身已完成；</a:t>
            </a:r>
          </a:p>
          <a:p>
            <a:pPr eaLnBrk="1" hangingPunct="1">
              <a:lnSpc>
                <a:spcPts val="2500"/>
              </a:lnSpc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en-US" altLang="zh-CN" sz="1400" b="0" dirty="0">
                <a:latin typeface="+mn-lt"/>
                <a:ea typeface="+mn-ea"/>
                <a:cs typeface="+mn-ea"/>
                <a:sym typeface="+mn-lt"/>
              </a:rPr>
              <a:t>1.1.3 </a:t>
            </a:r>
            <a:r>
              <a:rPr lang="zh-CN" altLang="zh-CN" sz="1400" b="0" dirty="0">
                <a:latin typeface="+mn-lt"/>
                <a:ea typeface="+mn-ea"/>
                <a:cs typeface="+mn-ea"/>
                <a:sym typeface="+mn-lt"/>
              </a:rPr>
              <a:t>平阿高速引入线合格全面形式，至今日下午五时已完成导流清挖基。垫砂垫层和浇底板板砼</a:t>
            </a:r>
            <a:r>
              <a:rPr lang="en-US" altLang="zh-CN" sz="1400" b="0" dirty="0">
                <a:latin typeface="+mn-lt"/>
                <a:ea typeface="+mn-ea"/>
                <a:cs typeface="+mn-ea"/>
                <a:sym typeface="+mn-lt"/>
              </a:rPr>
              <a:t>C20</a:t>
            </a:r>
            <a:r>
              <a:rPr lang="zh-CN" altLang="zh-CN" sz="1400" b="0" dirty="0">
                <a:latin typeface="+mn-lt"/>
                <a:ea typeface="+mn-ea"/>
                <a:cs typeface="+mn-ea"/>
                <a:sym typeface="+mn-lt"/>
              </a:rPr>
              <a:t>砼</a:t>
            </a:r>
            <a:r>
              <a:rPr lang="en-US" altLang="zh-CN" sz="1400" b="0" dirty="0">
                <a:latin typeface="+mn-lt"/>
                <a:ea typeface="+mn-ea"/>
                <a:cs typeface="+mn-ea"/>
                <a:sym typeface="+mn-lt"/>
              </a:rPr>
              <a:t>80㎡</a:t>
            </a:r>
            <a:r>
              <a:rPr lang="zh-CN" altLang="zh-CN" sz="1400" b="0" dirty="0">
                <a:latin typeface="+mn-lt"/>
                <a:ea typeface="+mn-ea"/>
                <a:cs typeface="+mn-ea"/>
                <a:sym typeface="+mn-lt"/>
              </a:rPr>
              <a:t>，共砂垫层</a:t>
            </a:r>
            <a:r>
              <a:rPr lang="en-US" altLang="zh-CN" sz="1400" b="0" dirty="0">
                <a:latin typeface="+mn-lt"/>
                <a:ea typeface="+mn-ea"/>
                <a:cs typeface="+mn-ea"/>
                <a:sym typeface="+mn-lt"/>
              </a:rPr>
              <a:t>32㎡,</a:t>
            </a:r>
            <a:r>
              <a:rPr lang="zh-CN" altLang="zh-CN" sz="1400" b="0" dirty="0">
                <a:latin typeface="+mn-lt"/>
                <a:ea typeface="+mn-ea"/>
                <a:cs typeface="+mn-ea"/>
                <a:sym typeface="+mn-lt"/>
              </a:rPr>
              <a:t>底板砼</a:t>
            </a:r>
            <a:r>
              <a:rPr lang="en-US" altLang="zh-CN" sz="1400" b="0" dirty="0">
                <a:latin typeface="+mn-lt"/>
                <a:ea typeface="+mn-ea"/>
                <a:cs typeface="+mn-ea"/>
                <a:sym typeface="+mn-lt"/>
              </a:rPr>
              <a:t>18m3</a:t>
            </a:r>
            <a:r>
              <a:rPr lang="zh-CN" altLang="zh-CN" sz="1400" b="0" dirty="0">
                <a:latin typeface="+mn-lt"/>
                <a:ea typeface="+mn-ea"/>
                <a:cs typeface="+mn-ea"/>
                <a:sym typeface="+mn-lt"/>
              </a:rPr>
              <a:t>；</a:t>
            </a:r>
          </a:p>
          <a:p>
            <a:pPr eaLnBrk="1" hangingPunct="1">
              <a:lnSpc>
                <a:spcPts val="2500"/>
              </a:lnSpc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en-US" altLang="zh-CN" sz="1400" b="0" dirty="0">
                <a:latin typeface="+mn-lt"/>
                <a:ea typeface="+mn-ea"/>
                <a:cs typeface="+mn-ea"/>
                <a:sym typeface="+mn-lt"/>
              </a:rPr>
              <a:t>1.1.4 </a:t>
            </a:r>
            <a:r>
              <a:rPr lang="zh-CN" altLang="zh-CN" sz="1400" b="0" dirty="0">
                <a:latin typeface="+mn-lt"/>
                <a:ea typeface="+mn-ea"/>
                <a:cs typeface="+mn-ea"/>
                <a:sym typeface="+mn-lt"/>
              </a:rPr>
              <a:t>平阿高速引入线便桥涵管安装就位；</a:t>
            </a:r>
          </a:p>
          <a:p>
            <a:pPr eaLnBrk="1" hangingPunct="1">
              <a:lnSpc>
                <a:spcPts val="2500"/>
              </a:lnSpc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en-US" altLang="zh-CN" sz="1400" b="0" dirty="0">
                <a:latin typeface="+mn-lt"/>
                <a:ea typeface="+mn-ea"/>
                <a:cs typeface="+mn-ea"/>
                <a:sym typeface="+mn-lt"/>
              </a:rPr>
              <a:t>1.1.5 DK182+666</a:t>
            </a:r>
            <a:r>
              <a:rPr lang="zh-CN" altLang="zh-CN" sz="1400" b="0" dirty="0">
                <a:latin typeface="+mn-lt"/>
                <a:ea typeface="+mn-ea"/>
                <a:cs typeface="+mn-ea"/>
                <a:sym typeface="+mn-lt"/>
              </a:rPr>
              <a:t>处河岸修直，并该段便道</a:t>
            </a:r>
            <a:r>
              <a:rPr lang="en-US" altLang="zh-CN" sz="1400" b="0" dirty="0">
                <a:latin typeface="+mn-lt"/>
                <a:ea typeface="+mn-ea"/>
                <a:cs typeface="+mn-ea"/>
                <a:sym typeface="+mn-lt"/>
              </a:rPr>
              <a:t>DK182+666-DK182+686</a:t>
            </a:r>
            <a:r>
              <a:rPr lang="zh-CN" altLang="zh-CN" sz="1400" b="0" dirty="0">
                <a:latin typeface="+mn-lt"/>
                <a:ea typeface="+mn-ea"/>
                <a:cs typeface="+mn-ea"/>
                <a:sym typeface="+mn-lt"/>
              </a:rPr>
              <a:t>导完成清表和路基成形、碾压；</a:t>
            </a:r>
          </a:p>
          <a:p>
            <a:pPr eaLnBrk="1" hangingPunct="1">
              <a:lnSpc>
                <a:spcPts val="2500"/>
              </a:lnSpc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en-US" altLang="zh-CN" sz="1400" b="0" dirty="0">
                <a:latin typeface="+mn-lt"/>
                <a:ea typeface="+mn-ea"/>
                <a:cs typeface="+mn-ea"/>
                <a:sym typeface="+mn-lt"/>
              </a:rPr>
              <a:t>1.1.6 DK156+633.67-DK157+884.68</a:t>
            </a:r>
            <a:r>
              <a:rPr lang="zh-CN" altLang="zh-CN" sz="1400" b="0" dirty="0">
                <a:latin typeface="+mn-lt"/>
                <a:ea typeface="+mn-ea"/>
                <a:cs typeface="+mn-ea"/>
                <a:sym typeface="+mn-lt"/>
              </a:rPr>
              <a:t>承台顶标高已到位；</a:t>
            </a:r>
          </a:p>
          <a:p>
            <a:pPr eaLnBrk="1" hangingPunct="1">
              <a:lnSpc>
                <a:spcPts val="2500"/>
              </a:lnSpc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en-US" altLang="zh-CN" sz="1400" b="0" dirty="0">
                <a:latin typeface="+mn-lt"/>
                <a:ea typeface="+mn-ea"/>
                <a:cs typeface="+mn-ea"/>
                <a:sym typeface="+mn-lt"/>
              </a:rPr>
              <a:t>1.1.7 </a:t>
            </a:r>
            <a:r>
              <a:rPr lang="zh-CN" altLang="zh-CN" sz="1400" b="0" dirty="0">
                <a:latin typeface="+mn-lt"/>
                <a:ea typeface="+mn-ea"/>
                <a:cs typeface="+mn-ea"/>
                <a:sym typeface="+mn-lt"/>
              </a:rPr>
              <a:t>标准化钢筋场整改工作基本完成；</a:t>
            </a:r>
          </a:p>
          <a:p>
            <a:pPr eaLnBrk="1" hangingPunct="1">
              <a:lnSpc>
                <a:spcPts val="2500"/>
              </a:lnSpc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en-US" altLang="zh-CN" sz="1400" b="0" dirty="0">
                <a:latin typeface="+mn-lt"/>
                <a:ea typeface="+mn-ea"/>
                <a:cs typeface="+mn-ea"/>
                <a:sym typeface="+mn-lt"/>
              </a:rPr>
              <a:t>1.1.8 </a:t>
            </a:r>
            <a:r>
              <a:rPr lang="zh-CN" altLang="zh-CN" sz="1400" b="0" dirty="0">
                <a:latin typeface="+mn-lt"/>
                <a:ea typeface="+mn-ea"/>
                <a:cs typeface="+mn-ea"/>
                <a:sym typeface="+mn-lt"/>
              </a:rPr>
              <a:t>平阿西</a:t>
            </a:r>
            <a:r>
              <a:rPr lang="en-US" altLang="zh-CN" sz="1400" b="0" dirty="0">
                <a:latin typeface="+mn-lt"/>
                <a:ea typeface="+mn-ea"/>
                <a:cs typeface="+mn-ea"/>
                <a:sym typeface="+mn-lt"/>
              </a:rPr>
              <a:t>DK162+900-DK163+400</a:t>
            </a:r>
            <a:r>
              <a:rPr lang="zh-CN" altLang="zh-CN" sz="1400" b="0" dirty="0">
                <a:latin typeface="+mn-lt"/>
                <a:ea typeface="+mn-ea"/>
                <a:cs typeface="+mn-ea"/>
                <a:sym typeface="+mn-lt"/>
              </a:rPr>
              <a:t>处便道施工队伍、机械设</a:t>
            </a:r>
          </a:p>
        </p:txBody>
      </p:sp>
      <p:sp>
        <p:nvSpPr>
          <p:cNvPr id="7171" name="Rectangle 3">
            <a:extLst>
              <a:ext uri="{FF2B5EF4-FFF2-40B4-BE49-F238E27FC236}">
                <a16:creationId xmlns="" xmlns:a14="http://schemas.microsoft.com/office/drawing/2010/main" xmlns:a16="http://schemas.microsoft.com/office/drawing/2014/main" id="{16C13F7B-DE80-4E5E-B7A2-54179CBC109A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963909" y="1068239"/>
            <a:ext cx="5688013" cy="6477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eaLnBrk="1" hangingPunct="1">
              <a:defRPr/>
            </a:pPr>
            <a:r>
              <a:rPr lang="en-US" sz="1800" dirty="0">
                <a:latin typeface="+mn-lt"/>
                <a:ea typeface="+mn-ea"/>
                <a:cs typeface="+mn-ea"/>
                <a:sym typeface="+mn-lt"/>
              </a:rPr>
              <a:t>1.1 </a:t>
            </a:r>
            <a:r>
              <a:rPr lang="zh-CN" altLang="en-US" sz="1800" dirty="0">
                <a:latin typeface="+mn-lt"/>
                <a:ea typeface="+mn-ea"/>
                <a:cs typeface="+mn-ea"/>
                <a:sym typeface="+mn-lt"/>
              </a:rPr>
              <a:t>桥队本周施工进度完成情况</a:t>
            </a:r>
            <a:endParaRPr lang="en-US" sz="18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172" name="Rectangle 4">
            <a:extLst>
              <a:ext uri="{FF2B5EF4-FFF2-40B4-BE49-F238E27FC236}">
                <a16:creationId xmlns="" xmlns:a14="http://schemas.microsoft.com/office/drawing/2010/main" xmlns:a16="http://schemas.microsoft.com/office/drawing/2014/main" id="{7A937A28-C356-4DEE-A309-9F3D71C8A0A6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1043099" y="1200736"/>
            <a:ext cx="5400675" cy="604837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85000" lnSpcReduction="10000"/>
          </a:bodyPr>
          <a:lstStyle/>
          <a:p>
            <a:pPr marL="0" indent="0" eaLnBrk="1" hangingPunct="1">
              <a:buNone/>
              <a:defRPr/>
            </a:pPr>
            <a:r>
              <a:rPr lang="zh-CN" b="1" dirty="0">
                <a:cs typeface="+mn-ea"/>
                <a:sym typeface="+mn-lt"/>
              </a:rPr>
              <a:t>一、本周施工进度及与计划对比情况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="" xmlns:a14="http://schemas.microsoft.com/office/drawing/2010/main" xmlns:a16="http://schemas.microsoft.com/office/drawing/2014/main" id="{2CA58AE3-1B03-45FA-9858-9DA2094564D4}"/>
              </a:ext>
            </a:extLst>
          </p:cNvPr>
          <p:cNvSpPr txBox="1"/>
          <p:nvPr/>
        </p:nvSpPr>
        <p:spPr>
          <a:xfrm>
            <a:off x="857497" y="476703"/>
            <a:ext cx="61320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spc="800" dirty="0">
                <a:solidFill>
                  <a:schemeClr val="accent2"/>
                </a:solidFill>
                <a:cs typeface="+mn-ea"/>
                <a:sym typeface="+mn-lt"/>
              </a:rPr>
              <a:t>本周施工进度及与计划对比情况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="" xmlns:a14="http://schemas.microsoft.com/office/drawing/2010/main" xmlns:a16="http://schemas.microsoft.com/office/drawing/2014/main" id="{5906D175-1027-430F-B2C6-2374F16ADB6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6237" y="2067942"/>
            <a:ext cx="4083668" cy="272211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717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  <p:bldP spid="7171" grpId="0" animBg="1"/>
      <p:bldP spid="7172" grpId="0" build="p" animBg="1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312E68E6-F9C5-4FB5-9192-DA4BF49E4015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490594" y="1464056"/>
            <a:ext cx="6850062" cy="4318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eaLnBrk="1" hangingPunct="1">
              <a:defRPr/>
            </a:pPr>
            <a:r>
              <a:rPr lang="zh-CN" altLang="zh-CN" sz="2000" dirty="0">
                <a:latin typeface="+mn-lt"/>
                <a:ea typeface="+mn-ea"/>
                <a:cs typeface="+mn-ea"/>
                <a:sym typeface="+mn-lt"/>
              </a:rPr>
              <a:t>1.2 </a:t>
            </a:r>
            <a:r>
              <a:rPr lang="zh-CN" altLang="en-US" sz="2000" dirty="0">
                <a:latin typeface="+mn-lt"/>
                <a:ea typeface="+mn-ea"/>
                <a:cs typeface="+mn-ea"/>
                <a:sym typeface="+mn-lt"/>
              </a:rPr>
              <a:t>本周完成与上周计划完成对比</a:t>
            </a:r>
          </a:p>
        </p:txBody>
      </p:sp>
      <p:sp>
        <p:nvSpPr>
          <p:cNvPr id="9220" name="Rectangle 4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3DD360D7-25C6-4D1D-A35C-C5E8511B63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0292" y="1802660"/>
            <a:ext cx="5469512" cy="367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ts val="3100"/>
              </a:lnSpc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zh-CN" altLang="zh-CN" sz="1600" b="0" dirty="0">
                <a:latin typeface="+mn-lt"/>
                <a:ea typeface="+mn-ea"/>
                <a:cs typeface="+mn-ea"/>
                <a:sym typeface="+mn-lt"/>
              </a:rPr>
              <a:t>1.2.1 上周计划</a:t>
            </a:r>
          </a:p>
          <a:p>
            <a:pPr eaLnBrk="1" hangingPunct="1">
              <a:lnSpc>
                <a:spcPts val="3100"/>
              </a:lnSpc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zh-CN" altLang="zh-CN" sz="1600" b="0" dirty="0">
                <a:latin typeface="+mn-lt"/>
                <a:ea typeface="+mn-ea"/>
                <a:cs typeface="+mn-ea"/>
                <a:sym typeface="+mn-lt"/>
              </a:rPr>
              <a:t>     完成800m便道之50%征地和平阿、河湟东两便桥方案。</a:t>
            </a:r>
          </a:p>
          <a:p>
            <a:pPr eaLnBrk="1" hangingPunct="1">
              <a:lnSpc>
                <a:spcPts val="3100"/>
              </a:lnSpc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zh-CN" altLang="zh-CN" sz="1600" b="0" dirty="0">
                <a:latin typeface="+mn-lt"/>
                <a:ea typeface="+mn-ea"/>
                <a:cs typeface="+mn-ea"/>
                <a:sym typeface="+mn-lt"/>
              </a:rPr>
              <a:t>1.2.2上周计划落实情况</a:t>
            </a:r>
          </a:p>
          <a:p>
            <a:pPr eaLnBrk="1" hangingPunct="1">
              <a:lnSpc>
                <a:spcPts val="3100"/>
              </a:lnSpc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en-US" altLang="zh-CN" sz="1600" b="0" dirty="0"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zh-CN" altLang="zh-CN" sz="1600" b="0" dirty="0">
                <a:latin typeface="+mn-lt"/>
                <a:ea typeface="+mn-ea"/>
                <a:cs typeface="+mn-ea"/>
                <a:sym typeface="+mn-lt"/>
              </a:rPr>
              <a:t> 本周已完成</a:t>
            </a:r>
            <a:r>
              <a:rPr lang="en-US" altLang="zh-CN" sz="1600" b="0" dirty="0">
                <a:latin typeface="+mn-lt"/>
                <a:ea typeface="+mn-ea"/>
                <a:cs typeface="+mn-ea"/>
                <a:sym typeface="+mn-lt"/>
              </a:rPr>
              <a:t>120m</a:t>
            </a:r>
            <a:r>
              <a:rPr lang="zh-CN" altLang="zh-CN" sz="1600" b="0" dirty="0">
                <a:latin typeface="+mn-lt"/>
                <a:ea typeface="+mn-ea"/>
                <a:cs typeface="+mn-ea"/>
                <a:sym typeface="+mn-lt"/>
              </a:rPr>
              <a:t>便道的征迁工作，占计划完成量的</a:t>
            </a:r>
            <a:r>
              <a:rPr lang="en-US" altLang="zh-CN" sz="1600" b="0" dirty="0">
                <a:latin typeface="+mn-lt"/>
                <a:ea typeface="+mn-ea"/>
                <a:cs typeface="+mn-ea"/>
                <a:sym typeface="+mn-lt"/>
              </a:rPr>
              <a:t>30%</a:t>
            </a:r>
            <a:r>
              <a:rPr lang="zh-CN" altLang="zh-CN" sz="1600" b="0" dirty="0">
                <a:latin typeface="+mn-lt"/>
                <a:ea typeface="+mn-ea"/>
                <a:cs typeface="+mn-ea"/>
                <a:sym typeface="+mn-lt"/>
              </a:rPr>
              <a:t>，河湟便桥经多方经济比较，拟采用下游</a:t>
            </a:r>
            <a:r>
              <a:rPr lang="en-US" altLang="zh-CN" sz="1600" b="0" dirty="0">
                <a:latin typeface="+mn-lt"/>
                <a:ea typeface="+mn-ea"/>
                <a:cs typeface="+mn-ea"/>
                <a:sym typeface="+mn-lt"/>
              </a:rPr>
              <a:t>30m</a:t>
            </a:r>
            <a:r>
              <a:rPr lang="zh-CN" altLang="zh-CN" sz="1600" b="0" dirty="0">
                <a:latin typeface="+mn-lt"/>
                <a:ea typeface="+mn-ea"/>
                <a:cs typeface="+mn-ea"/>
                <a:sym typeface="+mn-lt"/>
              </a:rPr>
              <a:t>处原来兰西高速施工便道加局部加征地的方法解决，因此已得到落实。平阿东便桥已于三日前动工目前已完成铺管，该方案报批顺利通过。综上所述：我部除便道征迁工作没能及时完成，其余工作均已超额完成任务。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67EA55A0-5AA9-4512-A7DD-48A0A57B150C}"/>
              </a:ext>
            </a:extLst>
          </p:cNvPr>
          <p:cNvSpPr txBox="1"/>
          <p:nvPr/>
        </p:nvSpPr>
        <p:spPr>
          <a:xfrm>
            <a:off x="745942" y="576710"/>
            <a:ext cx="61320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spc="800" dirty="0">
                <a:solidFill>
                  <a:schemeClr val="accent2"/>
                </a:solidFill>
                <a:cs typeface="+mn-ea"/>
                <a:sym typeface="+mn-lt"/>
              </a:rPr>
              <a:t>本周施工进度及与计划对比情况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E5DADA53-10AB-4CE5-BFC5-421E6ECB9EB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0594" y="2568616"/>
            <a:ext cx="4354543" cy="290593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14:window dir="vert"/>
      </p:transition>
    </mc:Choice>
    <mc:Fallback xmlns="" xmlns:a16="http://schemas.microsoft.com/office/drawing/2014/main" xmlns:a14="http://schemas.microsoft.com/office/drawing/2010/main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animBg="1"/>
      <p:bldP spid="9220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形 13">
            <a:extLst>
              <a:ext uri="{FF2B5EF4-FFF2-40B4-BE49-F238E27FC236}">
                <a16:creationId xmlns="" xmlns:asvg="http://schemas.microsoft.com/office/drawing/2016/SVG/main" xmlns:p14="http://schemas.microsoft.com/office/powerpoint/2010/main" xmlns:mc="http://schemas.openxmlformats.org/markup-compatibility/2006" xmlns:a16="http://schemas.microsoft.com/office/drawing/2014/main" id="{5F3EF8D9-4C00-4C69-A472-4F777EF3A4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="" xmlns:a16="http://schemas.microsoft.com/office/drawing/2014/main" xmlns:p14="http://schemas.microsoft.com/office/powerpoint/2010/main" xmlns:mc="http://schemas.openxmlformats.org/markup-compatibility/2006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5" name="图形 14">
            <a:extLst>
              <a:ext uri="{FF2B5EF4-FFF2-40B4-BE49-F238E27FC236}">
                <a16:creationId xmlns="" xmlns:asvg="http://schemas.microsoft.com/office/drawing/2016/SVG/main" xmlns:p14="http://schemas.microsoft.com/office/powerpoint/2010/main" xmlns:mc="http://schemas.openxmlformats.org/markup-compatibility/2006" xmlns:a16="http://schemas.microsoft.com/office/drawing/2014/main" id="{7171651F-1AE8-4C0F-8962-26DA343F3E1E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96DAC541-7B7A-43D3-8B79-37D633B846F1}">
                <asvg:svgBlip xmlns="" xmlns:a16="http://schemas.microsoft.com/office/drawing/2014/main" xmlns:p14="http://schemas.microsoft.com/office/powerpoint/2010/main" xmlns:mc="http://schemas.openxmlformats.org/markup-compatibility/2006" xmlns:asvg="http://schemas.microsoft.com/office/drawing/2016/SVG/main" r:embed="rId6"/>
              </a:ext>
            </a:extLst>
          </a:blip>
          <a:srcRect l="308" t="-3617" r="-308" b="22301"/>
          <a:stretch/>
        </p:blipFill>
        <p:spPr>
          <a:xfrm>
            <a:off x="0" y="294968"/>
            <a:ext cx="12192000" cy="6563033"/>
          </a:xfrm>
          <a:prstGeom prst="rect">
            <a:avLst/>
          </a:prstGeom>
        </p:spPr>
      </p:pic>
      <p:pic>
        <p:nvPicPr>
          <p:cNvPr id="16" name="图形 15">
            <a:extLst>
              <a:ext uri="{FF2B5EF4-FFF2-40B4-BE49-F238E27FC236}">
                <a16:creationId xmlns="" xmlns:asvg="http://schemas.microsoft.com/office/drawing/2016/SVG/main" xmlns:p14="http://schemas.microsoft.com/office/powerpoint/2010/main" xmlns:mc="http://schemas.openxmlformats.org/markup-compatibility/2006" xmlns:a16="http://schemas.microsoft.com/office/drawing/2014/main" id="{37C67256-A455-4FEE-84D8-548A4324E2B8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96DAC541-7B7A-43D3-8B79-37D633B846F1}">
                <asvg:svgBlip xmlns="" xmlns:a16="http://schemas.microsoft.com/office/drawing/2014/main" xmlns:p14="http://schemas.microsoft.com/office/powerpoint/2010/main" xmlns:mc="http://schemas.openxmlformats.org/markup-compatibility/2006" xmlns:asvg="http://schemas.microsoft.com/office/drawing/2016/SVG/main" r:embed="rId8"/>
              </a:ext>
            </a:extLst>
          </a:blip>
          <a:srcRect t="22913"/>
          <a:stretch/>
        </p:blipFill>
        <p:spPr>
          <a:xfrm>
            <a:off x="628036" y="1809751"/>
            <a:ext cx="10935929" cy="4591050"/>
          </a:xfrm>
          <a:prstGeom prst="rect">
            <a:avLst/>
          </a:prstGeom>
        </p:spPr>
      </p:pic>
      <p:sp>
        <p:nvSpPr>
          <p:cNvPr id="17" name="矩形: 圆角 16">
            <a:extLst>
              <a:ext uri="{FF2B5EF4-FFF2-40B4-BE49-F238E27FC236}">
                <a16:creationId xmlns="" xmlns:asvg="http://schemas.microsoft.com/office/drawing/2016/SVG/main" xmlns:p14="http://schemas.microsoft.com/office/powerpoint/2010/main" xmlns:mc="http://schemas.openxmlformats.org/markup-compatibility/2006" xmlns:a16="http://schemas.microsoft.com/office/drawing/2014/main" id="{50929D7B-EF65-4F2B-8EE0-6FE38394C3D7}"/>
              </a:ext>
            </a:extLst>
          </p:cNvPr>
          <p:cNvSpPr/>
          <p:nvPr/>
        </p:nvSpPr>
        <p:spPr>
          <a:xfrm>
            <a:off x="844806" y="1954121"/>
            <a:ext cx="10502387" cy="4286908"/>
          </a:xfrm>
          <a:prstGeom prst="roundRect">
            <a:avLst>
              <a:gd name="adj" fmla="val 1128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8" name="ïŝľîdé">
            <a:extLst>
              <a:ext uri="{FF2B5EF4-FFF2-40B4-BE49-F238E27FC236}">
                <a16:creationId xmlns="" xmlns:asvg="http://schemas.microsoft.com/office/drawing/2016/SVG/main" xmlns:p14="http://schemas.microsoft.com/office/powerpoint/2010/main" xmlns:mc="http://schemas.openxmlformats.org/markup-compatibility/2006" xmlns:a16="http://schemas.microsoft.com/office/drawing/2014/main" id="{BB591D25-7FE9-4995-B107-09A5C3E7479F}"/>
              </a:ext>
            </a:extLst>
          </p:cNvPr>
          <p:cNvSpPr txBox="1"/>
          <p:nvPr/>
        </p:nvSpPr>
        <p:spPr>
          <a:xfrm>
            <a:off x="2281850" y="3982642"/>
            <a:ext cx="3561664" cy="1195083"/>
          </a:xfrm>
          <a:prstGeom prst="rect">
            <a:avLst/>
          </a:prstGeom>
          <a:noFill/>
        </p:spPr>
        <p:txBody>
          <a:bodyPr wrap="square" lIns="91440" tIns="45720" rIns="91440" bIns="45720" anchor="ctr" anchorCtr="0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Pct val="25000"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Theme color makes PPT more convenient to </a:t>
            </a:r>
            <a:r>
              <a:rPr kumimoji="0" lang="en-US" altLang="zh-CN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change.Adjust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 the spacing to adapt to Chinese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="" xmlns:asvg="http://schemas.microsoft.com/office/drawing/2016/SVG/main" xmlns:p14="http://schemas.microsoft.com/office/powerpoint/2010/main" xmlns:mc="http://schemas.openxmlformats.org/markup-compatibility/2006" xmlns:a16="http://schemas.microsoft.com/office/drawing/2014/main" id="{41029ED2-AE37-4D1C-9C06-86CDF9ED0FE7}"/>
              </a:ext>
            </a:extLst>
          </p:cNvPr>
          <p:cNvSpPr txBox="1"/>
          <p:nvPr/>
        </p:nvSpPr>
        <p:spPr>
          <a:xfrm>
            <a:off x="2220732" y="2920433"/>
            <a:ext cx="4159559" cy="110799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uLnTx/>
                <a:uFillTx/>
                <a:cs typeface="+mn-ea"/>
                <a:sym typeface="+mn-lt"/>
              </a:rPr>
              <a:t>Part </a:t>
            </a:r>
            <a:r>
              <a:rPr kumimoji="0" lang="en-US" altLang="zh-CN" sz="66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uLnTx/>
                <a:uFillTx/>
                <a:cs typeface="+mn-ea"/>
                <a:sym typeface="+mn-lt"/>
              </a:rPr>
              <a:t>02</a:t>
            </a:r>
            <a:endParaRPr kumimoji="0" lang="zh-CN" altLang="en-US" sz="66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uLnTx/>
              <a:uFillTx/>
              <a:cs typeface="+mn-ea"/>
              <a:sym typeface="+mn-lt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="" xmlns:asvg="http://schemas.microsoft.com/office/drawing/2016/SVG/main" xmlns:p14="http://schemas.microsoft.com/office/powerpoint/2010/main" xmlns:mc="http://schemas.openxmlformats.org/markup-compatibility/2006" xmlns:a16="http://schemas.microsoft.com/office/drawing/2014/main" id="{2F4A072E-0E08-40E3-8C0F-5801AE4EC3E7}"/>
              </a:ext>
            </a:extLst>
          </p:cNvPr>
          <p:cNvSpPr/>
          <p:nvPr/>
        </p:nvSpPr>
        <p:spPr>
          <a:xfrm>
            <a:off x="6157532" y="3213109"/>
            <a:ext cx="3994164" cy="153906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1" name="TextBox 507">
            <a:extLst>
              <a:ext uri="{FF2B5EF4-FFF2-40B4-BE49-F238E27FC236}">
                <a16:creationId xmlns="" xmlns:asvg="http://schemas.microsoft.com/office/drawing/2016/SVG/main" xmlns:p14="http://schemas.microsoft.com/office/powerpoint/2010/main" xmlns:mc="http://schemas.openxmlformats.org/markup-compatibility/2006" xmlns:a16="http://schemas.microsoft.com/office/drawing/2014/main" id="{D0F3A52A-6D9C-44E2-A5F3-B7E302C1994A}"/>
              </a:ext>
            </a:extLst>
          </p:cNvPr>
          <p:cNvSpPr txBox="1"/>
          <p:nvPr/>
        </p:nvSpPr>
        <p:spPr>
          <a:xfrm>
            <a:off x="6280141" y="3318562"/>
            <a:ext cx="374894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dist" defTabSz="457200">
              <a:defRPr/>
            </a:pPr>
            <a:r>
              <a:rPr lang="zh-CN" altLang="en-US" sz="4000" dirty="0">
                <a:cs typeface="+mn-ea"/>
                <a:sym typeface="+mn-lt"/>
              </a:rPr>
              <a:t>下周施工</a:t>
            </a:r>
            <a:endParaRPr lang="en-US" altLang="zh-CN" sz="4000" dirty="0">
              <a:cs typeface="+mn-ea"/>
              <a:sym typeface="+mn-lt"/>
            </a:endParaRPr>
          </a:p>
          <a:p>
            <a:pPr lvl="0" algn="dist" defTabSz="457200">
              <a:defRPr/>
            </a:pPr>
            <a:r>
              <a:rPr lang="zh-CN" altLang="en-US" sz="4000" dirty="0">
                <a:cs typeface="+mn-ea"/>
                <a:sym typeface="+mn-lt"/>
              </a:rPr>
              <a:t>进度计划</a:t>
            </a:r>
          </a:p>
        </p:txBody>
      </p:sp>
      <p:cxnSp>
        <p:nvCxnSpPr>
          <p:cNvPr id="22" name="直接连接符 21">
            <a:extLst>
              <a:ext uri="{FF2B5EF4-FFF2-40B4-BE49-F238E27FC236}">
                <a16:creationId xmlns="" xmlns:asvg="http://schemas.microsoft.com/office/drawing/2016/SVG/main" xmlns:p14="http://schemas.microsoft.com/office/powerpoint/2010/main" xmlns:mc="http://schemas.openxmlformats.org/markup-compatibility/2006" xmlns:a16="http://schemas.microsoft.com/office/drawing/2014/main" id="{A3B9B8E8-4EE9-4E96-9C57-B376F661E4EF}"/>
              </a:ext>
            </a:extLst>
          </p:cNvPr>
          <p:cNvCxnSpPr>
            <a:cxnSpLocks/>
          </p:cNvCxnSpPr>
          <p:nvPr/>
        </p:nvCxnSpPr>
        <p:spPr>
          <a:xfrm flipV="1">
            <a:off x="2814715" y="5321767"/>
            <a:ext cx="7580749" cy="24053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>
            <a:extLst>
              <a:ext uri="{FF2B5EF4-FFF2-40B4-BE49-F238E27FC236}">
                <a16:creationId xmlns="" xmlns:asvg="http://schemas.microsoft.com/office/drawing/2016/SVG/main" xmlns:p14="http://schemas.microsoft.com/office/powerpoint/2010/main" xmlns:mc="http://schemas.openxmlformats.org/markup-compatibility/2006" xmlns:a16="http://schemas.microsoft.com/office/drawing/2014/main" id="{47BFC706-33CD-40B4-A15F-D9D354C06295}"/>
              </a:ext>
            </a:extLst>
          </p:cNvPr>
          <p:cNvCxnSpPr>
            <a:cxnSpLocks/>
          </p:cNvCxnSpPr>
          <p:nvPr/>
        </p:nvCxnSpPr>
        <p:spPr>
          <a:xfrm>
            <a:off x="2191657" y="5345820"/>
            <a:ext cx="623058" cy="0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图形 23">
            <a:extLst>
              <a:ext uri="{FF2B5EF4-FFF2-40B4-BE49-F238E27FC236}">
                <a16:creationId xmlns="" xmlns:asvg="http://schemas.microsoft.com/office/drawing/2016/SVG/main" xmlns:p14="http://schemas.microsoft.com/office/powerpoint/2010/main" xmlns:mc="http://schemas.openxmlformats.org/markup-compatibility/2006" xmlns:a16="http://schemas.microsoft.com/office/drawing/2014/main" id="{6359C878-B0ED-4F62-BF93-7E604165029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="" xmlns:a16="http://schemas.microsoft.com/office/drawing/2014/main" xmlns:p14="http://schemas.microsoft.com/office/powerpoint/2010/main" xmlns:mc="http://schemas.openxmlformats.org/markup-compatibility/2006"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5624512" y="-190500"/>
            <a:ext cx="676275" cy="2215724"/>
          </a:xfrm>
          <a:prstGeom prst="rect">
            <a:avLst/>
          </a:prstGeom>
        </p:spPr>
      </p:pic>
      <p:cxnSp>
        <p:nvCxnSpPr>
          <p:cNvPr id="25" name="直接连接符 24">
            <a:extLst>
              <a:ext uri="{FF2B5EF4-FFF2-40B4-BE49-F238E27FC236}">
                <a16:creationId xmlns="" xmlns:asvg="http://schemas.microsoft.com/office/drawing/2016/SVG/main" xmlns:p14="http://schemas.microsoft.com/office/powerpoint/2010/main" xmlns:mc="http://schemas.openxmlformats.org/markup-compatibility/2006" xmlns:a16="http://schemas.microsoft.com/office/drawing/2014/main" id="{704505FD-19B2-4754-8B89-B46D7EBB7C04}"/>
              </a:ext>
            </a:extLst>
          </p:cNvPr>
          <p:cNvCxnSpPr>
            <a:cxnSpLocks/>
          </p:cNvCxnSpPr>
          <p:nvPr/>
        </p:nvCxnSpPr>
        <p:spPr>
          <a:xfrm>
            <a:off x="2401586" y="4007372"/>
            <a:ext cx="2954185" cy="0"/>
          </a:xfrm>
          <a:prstGeom prst="line">
            <a:avLst/>
          </a:prstGeom>
          <a:ln w="12700">
            <a:solidFill>
              <a:srgbClr val="3E534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67791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14:window dir="vert"/>
      </p:transition>
    </mc:Choice>
    <mc:Fallback xmlns="" xmlns:a16="http://schemas.microsoft.com/office/drawing/2014/main" xmlns:asvg="http://schemas.microsoft.com/office/drawing/2016/SVG/main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75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/>
      <p:bldP spid="19" grpId="0"/>
      <p:bldP spid="20" grpId="0" animBg="1"/>
      <p:bldP spid="2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065DF146-74BE-49AB-8E73-802FED16120A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198292" y="1106905"/>
            <a:ext cx="6850062" cy="43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eaLnBrk="1" hangingPunct="1"/>
            <a:r>
              <a:rPr lang="zh-CN" altLang="zh-CN" sz="2400" dirty="0">
                <a:latin typeface="+mn-lt"/>
                <a:ea typeface="+mn-ea"/>
                <a:cs typeface="+mn-ea"/>
                <a:sym typeface="+mn-lt"/>
              </a:rPr>
              <a:t>二、下周施工进度计划</a:t>
            </a:r>
          </a:p>
        </p:txBody>
      </p:sp>
      <p:sp>
        <p:nvSpPr>
          <p:cNvPr id="10243" name="Rectangle 3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2BE5C0AB-B02B-4D1B-A4D8-9A544A2D6A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03258" y="1857941"/>
            <a:ext cx="30972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cs typeface="+mn-ea"/>
                <a:sym typeface="+mn-lt"/>
              </a:rPr>
              <a:t>2.1 </a:t>
            </a:r>
            <a:r>
              <a:rPr lang="zh-CN" altLang="en-US" dirty="0">
                <a:cs typeface="+mn-ea"/>
                <a:sym typeface="+mn-lt"/>
              </a:rPr>
              <a:t>桥队</a:t>
            </a:r>
          </a:p>
        </p:txBody>
      </p:sp>
      <p:sp>
        <p:nvSpPr>
          <p:cNvPr id="10244" name="Rectangle 4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41F07F6E-EEBA-4081-8485-27F5BA5C12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11191" y="2224653"/>
            <a:ext cx="9013636" cy="367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en-US" altLang="zh-CN" sz="1600" b="0" dirty="0">
                <a:latin typeface="+mn-lt"/>
                <a:ea typeface="+mn-ea"/>
                <a:cs typeface="+mn-ea"/>
                <a:sym typeface="+mn-lt"/>
              </a:rPr>
              <a:t>2.1.1 </a:t>
            </a:r>
            <a:r>
              <a:rPr lang="zh-CN" altLang="zh-CN" sz="1600" b="0" dirty="0">
                <a:latin typeface="+mn-lt"/>
                <a:ea typeface="+mn-ea"/>
                <a:cs typeface="+mn-ea"/>
                <a:sym typeface="+mn-lt"/>
              </a:rPr>
              <a:t>为</a:t>
            </a:r>
            <a:r>
              <a:rPr lang="en-US" altLang="zh-CN" sz="1600" b="0" dirty="0">
                <a:latin typeface="+mn-lt"/>
                <a:ea typeface="+mn-ea"/>
                <a:cs typeface="+mn-ea"/>
                <a:sym typeface="+mn-lt"/>
              </a:rPr>
              <a:t>3</a:t>
            </a:r>
            <a:r>
              <a:rPr lang="zh-CN" altLang="zh-CN" sz="1600" b="0" dirty="0">
                <a:latin typeface="+mn-lt"/>
                <a:ea typeface="+mn-ea"/>
                <a:cs typeface="+mn-ea"/>
                <a:sym typeface="+mn-lt"/>
              </a:rPr>
              <a:t>月</a:t>
            </a:r>
            <a:r>
              <a:rPr lang="en-US" altLang="zh-CN" sz="1600" b="0" dirty="0">
                <a:latin typeface="+mn-lt"/>
                <a:ea typeface="+mn-ea"/>
                <a:cs typeface="+mn-ea"/>
                <a:sym typeface="+mn-lt"/>
              </a:rPr>
              <a:t>20</a:t>
            </a:r>
            <a:r>
              <a:rPr lang="zh-CN" altLang="zh-CN" sz="1600" b="0" dirty="0">
                <a:latin typeface="+mn-lt"/>
                <a:ea typeface="+mn-ea"/>
                <a:cs typeface="+mn-ea"/>
                <a:sym typeface="+mn-lt"/>
              </a:rPr>
              <a:t>日迎检做准备工作。</a:t>
            </a:r>
          </a:p>
          <a:p>
            <a:pPr eaLnBrk="1" hangingPunct="1"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en-US" altLang="zh-CN" sz="1600" b="0" dirty="0">
                <a:latin typeface="+mn-lt"/>
                <a:ea typeface="+mn-ea"/>
                <a:cs typeface="+mn-ea"/>
                <a:sym typeface="+mn-lt"/>
              </a:rPr>
              <a:t>        2.1.2 </a:t>
            </a:r>
            <a:r>
              <a:rPr lang="zh-CN" altLang="zh-CN" sz="1600" b="0" dirty="0">
                <a:latin typeface="+mn-lt"/>
                <a:ea typeface="+mn-ea"/>
                <a:cs typeface="+mn-ea"/>
                <a:sym typeface="+mn-lt"/>
              </a:rPr>
              <a:t>对已交地进行便道施工，并完成</a:t>
            </a:r>
            <a:r>
              <a:rPr lang="en-US" altLang="zh-CN" sz="1600" b="0" dirty="0">
                <a:latin typeface="+mn-lt"/>
                <a:ea typeface="+mn-ea"/>
                <a:cs typeface="+mn-ea"/>
                <a:sym typeface="+mn-lt"/>
              </a:rPr>
              <a:t>400m</a:t>
            </a:r>
            <a:r>
              <a:rPr lang="zh-CN" altLang="zh-CN" sz="1600" b="0" dirty="0">
                <a:latin typeface="+mn-lt"/>
                <a:ea typeface="+mn-ea"/>
                <a:cs typeface="+mn-ea"/>
                <a:sym typeface="+mn-lt"/>
              </a:rPr>
              <a:t>便道征迁工作。</a:t>
            </a:r>
          </a:p>
          <a:p>
            <a:pPr eaLnBrk="1" hangingPunct="1"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en-US" altLang="zh-CN" sz="1600" b="0" dirty="0">
                <a:latin typeface="+mn-lt"/>
                <a:ea typeface="+mn-ea"/>
                <a:cs typeface="+mn-ea"/>
                <a:sym typeface="+mn-lt"/>
              </a:rPr>
              <a:t>                2.1.3 </a:t>
            </a:r>
            <a:r>
              <a:rPr lang="zh-CN" altLang="zh-CN" sz="1600" b="0" dirty="0">
                <a:latin typeface="+mn-lt"/>
                <a:ea typeface="+mn-ea"/>
                <a:cs typeface="+mn-ea"/>
                <a:sym typeface="+mn-lt"/>
              </a:rPr>
              <a:t>平阿东便桥施工完成</a:t>
            </a:r>
            <a:r>
              <a:rPr lang="en-US" altLang="zh-CN" sz="1600" b="0" dirty="0">
                <a:latin typeface="+mn-lt"/>
                <a:ea typeface="+mn-ea"/>
                <a:cs typeface="+mn-ea"/>
                <a:sym typeface="+mn-lt"/>
              </a:rPr>
              <a:t>80%</a:t>
            </a:r>
            <a:r>
              <a:rPr lang="zh-CN" altLang="zh-CN" sz="1600" b="0" dirty="0">
                <a:latin typeface="+mn-lt"/>
                <a:ea typeface="+mn-ea"/>
                <a:cs typeface="+mn-ea"/>
                <a:sym typeface="+mn-lt"/>
              </a:rPr>
              <a:t>。</a:t>
            </a:r>
          </a:p>
          <a:p>
            <a:pPr algn="ctr" eaLnBrk="1" hangingPunct="1"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en-US" altLang="zh-CN" sz="1600" b="0" dirty="0">
                <a:latin typeface="+mn-lt"/>
                <a:ea typeface="+mn-ea"/>
                <a:cs typeface="+mn-ea"/>
                <a:sym typeface="+mn-lt"/>
              </a:rPr>
              <a:t>                       2.1.4 </a:t>
            </a:r>
            <a:r>
              <a:rPr lang="zh-CN" altLang="zh-CN" sz="1600" b="0" dirty="0">
                <a:latin typeface="+mn-lt"/>
                <a:ea typeface="+mn-ea"/>
                <a:cs typeface="+mn-ea"/>
                <a:sym typeface="+mn-lt"/>
              </a:rPr>
              <a:t>完善全线防洪方案，桩基施工方案和便桥方案等作业方案，开始绘制便道纵横断面图。并落实已批准的方案。</a:t>
            </a:r>
            <a:r>
              <a:rPr lang="en-US" altLang="zh-CN" sz="1600" b="0" dirty="0">
                <a:latin typeface="+mn-lt"/>
                <a:ea typeface="+mn-ea"/>
                <a:cs typeface="+mn-ea"/>
                <a:sym typeface="+mn-lt"/>
              </a:rPr>
              <a:t> </a:t>
            </a:r>
            <a:endParaRPr lang="zh-CN" altLang="zh-CN" sz="1600" b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CA712670-0D89-40A5-A8F7-159DEE500D40}"/>
              </a:ext>
            </a:extLst>
          </p:cNvPr>
          <p:cNvSpPr txBox="1"/>
          <p:nvPr/>
        </p:nvSpPr>
        <p:spPr>
          <a:xfrm>
            <a:off x="762249" y="508715"/>
            <a:ext cx="61320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spc="800" dirty="0">
                <a:solidFill>
                  <a:schemeClr val="accent2"/>
                </a:solidFill>
                <a:cs typeface="+mn-ea"/>
                <a:sym typeface="+mn-lt"/>
              </a:rPr>
              <a:t>下周施工进度计划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C31E91D2-0424-4198-9CCA-AC0706DC3EC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4691" y="3729066"/>
            <a:ext cx="8806118" cy="20220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14:window dir="vert"/>
      </p:transition>
    </mc:Choice>
    <mc:Fallback xmlns="" xmlns:a16="http://schemas.microsoft.com/office/drawing/2014/main" xmlns:a14="http://schemas.microsoft.com/office/drawing/2010/main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  <p:bldP spid="10243" grpId="0"/>
      <p:bldP spid="1024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C4F0BF3A-AD94-46B3-9C20-6E313212DD99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85800" y="1288883"/>
            <a:ext cx="5410200" cy="509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eaLnBrk="1" hangingPunct="1"/>
            <a:r>
              <a:rPr lang="zh-CN" altLang="zh-CN" sz="2400" dirty="0">
                <a:latin typeface="+mn-lt"/>
                <a:ea typeface="+mn-ea"/>
                <a:cs typeface="+mn-ea"/>
                <a:sym typeface="+mn-lt"/>
              </a:rPr>
              <a:t>三、存在的问题及应对措施</a:t>
            </a:r>
          </a:p>
        </p:txBody>
      </p:sp>
      <p:sp>
        <p:nvSpPr>
          <p:cNvPr id="11267" name="Rectangle 3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AC6BB722-EC67-4022-973F-4B0F08B8A8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76059" y="1615115"/>
            <a:ext cx="4267399" cy="3671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en-US" altLang="zh-CN" sz="1600" dirty="0">
                <a:latin typeface="+mn-lt"/>
                <a:ea typeface="+mn-ea"/>
                <a:cs typeface="+mn-ea"/>
                <a:sym typeface="+mn-lt"/>
              </a:rPr>
              <a:t>3.1.2 </a:t>
            </a:r>
            <a:r>
              <a:rPr lang="zh-CN" altLang="zh-CN" sz="1600" dirty="0">
                <a:latin typeface="+mn-lt"/>
                <a:ea typeface="+mn-ea"/>
                <a:cs typeface="+mn-ea"/>
                <a:sym typeface="+mn-lt"/>
              </a:rPr>
              <a:t>应对措施</a:t>
            </a:r>
          </a:p>
          <a:p>
            <a:pPr eaLnBrk="1" hangingPunct="1"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zh-CN" altLang="zh-CN" sz="1600" b="0" dirty="0">
                <a:latin typeface="+mn-lt"/>
                <a:ea typeface="+mn-ea"/>
                <a:cs typeface="+mn-ea"/>
                <a:sym typeface="+mn-lt"/>
              </a:rPr>
              <a:t>      由外协专职人员积极与高速公路管理局、水务局和当地政府部门相关人员进行沟通，协助做好征地拆迁工作。</a:t>
            </a:r>
          </a:p>
          <a:p>
            <a:pPr eaLnBrk="1" hangingPunct="1"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None/>
            </a:pPr>
            <a:endParaRPr lang="zh-CN" altLang="zh-CN" sz="1600" b="0" dirty="0"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None/>
            </a:pPr>
            <a:endParaRPr lang="zh-CN" altLang="zh-CN" sz="1600" b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268" name="Rectangle 4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28BDA209-BD80-4FF7-A204-84484F1A64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6031" y="1615115"/>
            <a:ext cx="10747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cs typeface="+mn-ea"/>
                <a:sym typeface="+mn-lt"/>
              </a:rPr>
              <a:t>3.1 </a:t>
            </a:r>
            <a:r>
              <a:rPr lang="zh-CN" altLang="en-US" dirty="0">
                <a:cs typeface="+mn-ea"/>
                <a:sym typeface="+mn-lt"/>
              </a:rPr>
              <a:t>桥队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4A2CE0DF-0488-497B-8224-03772FF6594B}"/>
              </a:ext>
            </a:extLst>
          </p:cNvPr>
          <p:cNvSpPr txBox="1"/>
          <p:nvPr/>
        </p:nvSpPr>
        <p:spPr>
          <a:xfrm>
            <a:off x="741611" y="602544"/>
            <a:ext cx="61320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spc="800" dirty="0">
                <a:solidFill>
                  <a:schemeClr val="accent2"/>
                </a:solidFill>
                <a:cs typeface="+mn-ea"/>
                <a:sym typeface="+mn-lt"/>
              </a:rPr>
              <a:t>下周施工进度计划</a:t>
            </a:r>
          </a:p>
        </p:txBody>
      </p:sp>
      <p:sp>
        <p:nvSpPr>
          <p:cNvPr id="2" name="矩形 1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29F2567D-1A9F-4D18-91E0-4B1FB4C35E18}"/>
              </a:ext>
            </a:extLst>
          </p:cNvPr>
          <p:cNvSpPr/>
          <p:nvPr/>
        </p:nvSpPr>
        <p:spPr>
          <a:xfrm>
            <a:off x="1265695" y="2247138"/>
            <a:ext cx="2924011" cy="18651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buClr>
                <a:schemeClr val="tx1"/>
              </a:buClr>
            </a:pPr>
            <a:r>
              <a:rPr lang="en-US" altLang="zh-CN" sz="1600" dirty="0">
                <a:cs typeface="+mn-ea"/>
                <a:sym typeface="+mn-lt"/>
              </a:rPr>
              <a:t>3.1.1 </a:t>
            </a:r>
            <a:r>
              <a:rPr lang="zh-CN" altLang="zh-CN" sz="1600" dirty="0">
                <a:cs typeface="+mn-ea"/>
                <a:sym typeface="+mn-lt"/>
              </a:rPr>
              <a:t>存在的问题</a:t>
            </a:r>
          </a:p>
          <a:p>
            <a:pPr>
              <a:spcBef>
                <a:spcPct val="20000"/>
              </a:spcBef>
              <a:buClr>
                <a:schemeClr val="tx1"/>
              </a:buClr>
            </a:pPr>
            <a:r>
              <a:rPr lang="en-US" altLang="zh-CN" sz="1600" dirty="0">
                <a:cs typeface="+mn-ea"/>
                <a:sym typeface="+mn-lt"/>
              </a:rPr>
              <a:t>       </a:t>
            </a:r>
            <a:r>
              <a:rPr lang="zh-CN" altLang="zh-CN" sz="1600" dirty="0">
                <a:cs typeface="+mn-ea"/>
                <a:sym typeface="+mn-lt"/>
              </a:rPr>
              <a:t>征地拆迁难度大，群众情绪反复和对补偿标准不同  意，加上陈年的历史原因，造成了本地拆迁工作困难，加上地方组织政府在群众中威信不高，地方协助拆迁的力度有限。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04CBB04E-C8FE-4093-B002-14D0D606004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4996" y="3114872"/>
            <a:ext cx="5623505" cy="245424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14:window dir="vert"/>
      </p:transition>
    </mc:Choice>
    <mc:Fallback xmlns="" xmlns:a16="http://schemas.microsoft.com/office/drawing/2014/main" xmlns:a14="http://schemas.microsoft.com/office/drawing/2010/main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  <p:bldP spid="11267" grpId="0"/>
      <p:bldP spid="11268" grpId="0"/>
      <p:bldP spid="5" grpId="0"/>
      <p:bldP spid="2" grpId="0"/>
    </p:bldLst>
  </p:timing>
</p:sld>
</file>

<file path=ppt/theme/theme1.xml><?xml version="1.0" encoding="utf-8"?>
<a:theme xmlns:a="http://schemas.openxmlformats.org/drawingml/2006/main" name="第一PPT，www.1ppt.com">
  <a:themeElements>
    <a:clrScheme name="自定义 195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FE252"/>
      </a:accent1>
      <a:accent2>
        <a:srgbClr val="4F4F4F"/>
      </a:accent2>
      <a:accent3>
        <a:srgbClr val="FFE252"/>
      </a:accent3>
      <a:accent4>
        <a:srgbClr val="4F4F4F"/>
      </a:accent4>
      <a:accent5>
        <a:srgbClr val="FFE252"/>
      </a:accent5>
      <a:accent6>
        <a:srgbClr val="4F4F4F"/>
      </a:accent6>
      <a:hlink>
        <a:srgbClr val="0563C1"/>
      </a:hlink>
      <a:folHlink>
        <a:srgbClr val="954F72"/>
      </a:folHlink>
    </a:clrScheme>
    <a:fontScheme name="kphtuq3s">
      <a:majorFont>
        <a:latin typeface="微软雅黑" panose="020F0302020204030204"/>
        <a:ea typeface="印品粗朗体"/>
        <a:cs typeface=""/>
      </a:majorFont>
      <a:minorFont>
        <a:latin typeface="微软雅黑" panose="020F0502020204030204"/>
        <a:ea typeface="印品粗朗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408</TotalTime>
  <Words>1614</Words>
  <Application>Microsoft Office PowerPoint</Application>
  <PresentationFormat>宽屏</PresentationFormat>
  <Paragraphs>149</Paragraphs>
  <Slides>19</Slides>
  <Notes>19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19</vt:i4>
      </vt:variant>
    </vt:vector>
  </HeadingPairs>
  <TitlesOfParts>
    <vt:vector size="32" baseType="lpstr">
      <vt:lpstr>iekie lishuti</vt:lpstr>
      <vt:lpstr>Meiryo</vt:lpstr>
      <vt:lpstr>等线</vt:lpstr>
      <vt:lpstr>宋体</vt:lpstr>
      <vt:lpstr>微软雅黑</vt:lpstr>
      <vt:lpstr>印品粗朗体</vt:lpstr>
      <vt:lpstr>Arial</vt:lpstr>
      <vt:lpstr>Calibri</vt:lpstr>
      <vt:lpstr>Calibri Light</vt:lpstr>
      <vt:lpstr>Wingdings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1.1 桥队本周施工进度完成情况</vt:lpstr>
      <vt:lpstr>1.2 本周完成与上周计划完成对比</vt:lpstr>
      <vt:lpstr>PowerPoint 演示文稿</vt:lpstr>
      <vt:lpstr>二、下周施工进度计划</vt:lpstr>
      <vt:lpstr>三、存在的问题及应对措施</vt:lpstr>
      <vt:lpstr>PowerPoint 演示文稿</vt:lpstr>
      <vt:lpstr>PowerPoint 演示文稿</vt:lpstr>
      <vt:lpstr>四、安全质量环保保证措施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47</cp:revision>
  <dcterms:created xsi:type="dcterms:W3CDTF">2019-10-25T09:52:09Z</dcterms:created>
  <dcterms:modified xsi:type="dcterms:W3CDTF">2021-11-25T12:03:54Z</dcterms:modified>
  <cp:category/>
</cp:coreProperties>
</file>