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3.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974" r:id="rId2"/>
    <p:sldMasterId id="2147483978" r:id="rId3"/>
  </p:sldMasterIdLst>
  <p:notesMasterIdLst>
    <p:notesMasterId r:id="rId53"/>
  </p:notesMasterIdLst>
  <p:handoutMasterIdLst>
    <p:handoutMasterId r:id="rId54"/>
  </p:handoutMasterIdLst>
  <p:sldIdLst>
    <p:sldId id="325" r:id="rId4"/>
    <p:sldId id="326" r:id="rId5"/>
    <p:sldId id="350" r:id="rId6"/>
    <p:sldId id="351" r:id="rId7"/>
    <p:sldId id="327" r:id="rId8"/>
    <p:sldId id="352" r:id="rId9"/>
    <p:sldId id="353" r:id="rId10"/>
    <p:sldId id="354" r:id="rId11"/>
    <p:sldId id="355" r:id="rId12"/>
    <p:sldId id="356" r:id="rId13"/>
    <p:sldId id="357" r:id="rId14"/>
    <p:sldId id="358" r:id="rId15"/>
    <p:sldId id="359" r:id="rId16"/>
    <p:sldId id="360" r:id="rId17"/>
    <p:sldId id="361" r:id="rId18"/>
    <p:sldId id="363" r:id="rId19"/>
    <p:sldId id="364" r:id="rId20"/>
    <p:sldId id="365" r:id="rId21"/>
    <p:sldId id="366" r:id="rId22"/>
    <p:sldId id="367" r:id="rId23"/>
    <p:sldId id="368" r:id="rId24"/>
    <p:sldId id="369" r:id="rId25"/>
    <p:sldId id="398" r:id="rId26"/>
    <p:sldId id="370" r:id="rId27"/>
    <p:sldId id="372" r:id="rId28"/>
    <p:sldId id="374" r:id="rId29"/>
    <p:sldId id="373" r:id="rId30"/>
    <p:sldId id="376" r:id="rId31"/>
    <p:sldId id="375" r:id="rId32"/>
    <p:sldId id="377" r:id="rId33"/>
    <p:sldId id="378" r:id="rId34"/>
    <p:sldId id="379" r:id="rId35"/>
    <p:sldId id="380" r:id="rId36"/>
    <p:sldId id="381" r:id="rId37"/>
    <p:sldId id="382" r:id="rId38"/>
    <p:sldId id="383" r:id="rId39"/>
    <p:sldId id="384" r:id="rId40"/>
    <p:sldId id="385" r:id="rId41"/>
    <p:sldId id="386" r:id="rId42"/>
    <p:sldId id="387" r:id="rId43"/>
    <p:sldId id="388" r:id="rId44"/>
    <p:sldId id="389" r:id="rId45"/>
    <p:sldId id="390" r:id="rId46"/>
    <p:sldId id="397" r:id="rId47"/>
    <p:sldId id="392" r:id="rId48"/>
    <p:sldId id="393" r:id="rId49"/>
    <p:sldId id="394" r:id="rId50"/>
    <p:sldId id="399" r:id="rId51"/>
    <p:sldId id="400" r:id="rId52"/>
  </p:sldIdLst>
  <p:sldSz cx="9144000" cy="5143500" type="screen16x9"/>
  <p:notesSz cx="6858000" cy="9144000"/>
  <p:custDataLst>
    <p:tags r:id="rId55"/>
  </p:custDataLst>
  <p:defaultTextStyle>
    <a:defPPr>
      <a:defRPr lang="zh-CN"/>
    </a:defPPr>
    <a:lvl1pPr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1pPr>
    <a:lvl2pPr marL="4572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2pPr>
    <a:lvl3pPr marL="9144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3pPr>
    <a:lvl4pPr marL="13716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4pPr>
    <a:lvl5pPr marL="18288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5pPr>
    <a:lvl6pPr marL="2286000" algn="l" defTabSz="914400" rtl="0" eaLnBrk="1" latinLnBrk="0" hangingPunct="1">
      <a:defRPr kern="1200">
        <a:solidFill>
          <a:schemeClr val="tx1"/>
        </a:solidFill>
        <a:latin typeface="微软雅黑" pitchFamily="34" charset="-122"/>
        <a:ea typeface="微软雅黑" pitchFamily="34" charset="-122"/>
        <a:cs typeface="+mn-cs"/>
      </a:defRPr>
    </a:lvl6pPr>
    <a:lvl7pPr marL="2743200" algn="l" defTabSz="914400" rtl="0" eaLnBrk="1" latinLnBrk="0" hangingPunct="1">
      <a:defRPr kern="1200">
        <a:solidFill>
          <a:schemeClr val="tx1"/>
        </a:solidFill>
        <a:latin typeface="微软雅黑" pitchFamily="34" charset="-122"/>
        <a:ea typeface="微软雅黑" pitchFamily="34" charset="-122"/>
        <a:cs typeface="+mn-cs"/>
      </a:defRPr>
    </a:lvl7pPr>
    <a:lvl8pPr marL="3200400" algn="l" defTabSz="914400" rtl="0" eaLnBrk="1" latinLnBrk="0" hangingPunct="1">
      <a:defRPr kern="1200">
        <a:solidFill>
          <a:schemeClr val="tx1"/>
        </a:solidFill>
        <a:latin typeface="微软雅黑" pitchFamily="34" charset="-122"/>
        <a:ea typeface="微软雅黑" pitchFamily="34" charset="-122"/>
        <a:cs typeface="+mn-cs"/>
      </a:defRPr>
    </a:lvl8pPr>
    <a:lvl9pPr marL="3657600" algn="l" defTabSz="914400" rtl="0" eaLnBrk="1" latinLnBrk="0" hangingPunct="1">
      <a:defRPr kern="1200">
        <a:solidFill>
          <a:schemeClr val="tx1"/>
        </a:solidFill>
        <a:latin typeface="微软雅黑" pitchFamily="34" charset="-122"/>
        <a:ea typeface="微软雅黑" pitchFamily="34"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BFBFB"/>
    <a:srgbClr val="7E7E7E"/>
    <a:srgbClr val="404040"/>
    <a:srgbClr val="E60000"/>
    <a:srgbClr val="CB3140"/>
    <a:srgbClr val="B80304"/>
    <a:srgbClr val="161616"/>
    <a:srgbClr val="EF2E30"/>
    <a:srgbClr val="F60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30" autoAdjust="0"/>
    <p:restoredTop sz="96314" autoAdjust="0"/>
  </p:normalViewPr>
  <p:slideViewPr>
    <p:cSldViewPr>
      <p:cViewPr varScale="1">
        <p:scale>
          <a:sx n="143" d="100"/>
          <a:sy n="143" d="100"/>
        </p:scale>
        <p:origin x="954" y="120"/>
      </p:cViewPr>
      <p:guideLst>
        <p:guide orient="horz" pos="1620"/>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ags" Target="tags/tag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ableStyles" Target="tableStyle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viewProps" Target="view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noProof="1">
                <a:latin typeface="Arial" pitchFamily="34" charset="0"/>
                <a:ea typeface="宋体" pitchFamily="2" charset="-122"/>
                <a:cs typeface="+mn-ea"/>
              </a:defRPr>
            </a:lvl1pPr>
          </a:lstStyle>
          <a:p>
            <a:pPr>
              <a:defRPr/>
            </a:pPr>
            <a:fld id="{0F9B84EA-7D68-4D60-9CB1-D50884785D1C}" type="datetimeFigureOut">
              <a:rPr lang="zh-CN" altLang="en-US"/>
              <a:pPr>
                <a:defRPr/>
              </a:pPr>
              <a:t>2022/2/20</a:t>
            </a:fld>
            <a:endParaRPr lang="zh-CN" altLang="en-US">
              <a:latin typeface="微软雅黑" panose="020B0503020204020204" pitchFamily="34" charset="-122"/>
              <a:ea typeface="微软雅黑" panose="020B0503020204020204" pitchFamily="34" charset="-122"/>
              <a:cs typeface="+mn-cs"/>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buFont typeface="Arial" panose="020B0604020202020204" pitchFamily="34" charset="0"/>
              <a:buNone/>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sz="1200" noProof="1">
                <a:latin typeface="Arial" pitchFamily="34" charset="0"/>
                <a:ea typeface="宋体" pitchFamily="2" charset="-122"/>
              </a:defRPr>
            </a:lvl1pPr>
          </a:lstStyle>
          <a:p>
            <a:fld id="{B95150D6-DBAC-4ABA-94C8-0B29EFB2A130}" type="slidenum">
              <a:rPr altLang="en-US"/>
              <a:pPr/>
              <a:t>‹#›</a:t>
            </a:fld>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3586477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eaLnBrk="1" hangingPunct="1">
              <a:buFont typeface="Arial" panose="020B0604020202020204" pitchFamily="34" charset="0"/>
              <a:buNone/>
              <a:defRPr sz="1200">
                <a:latin typeface="Arial" pitchFamily="34" charset="0"/>
                <a:ea typeface="宋体" pitchFamily="2" charset="-122"/>
              </a:defRPr>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eaLnBrk="1" hangingPunct="1">
              <a:buFont typeface="Arial" panose="020B0604020202020204" pitchFamily="34" charset="0"/>
              <a:buNone/>
              <a:defRPr>
                <a:latin typeface="Arial" pitchFamily="34" charset="0"/>
                <a:ea typeface="宋体" pitchFamily="2" charset="-122"/>
              </a:defRPr>
            </a:lvl1pPr>
          </a:lstStyle>
          <a:p>
            <a:pPr>
              <a:defRPr/>
            </a:pPr>
            <a:fld id="{C36A5D28-5F59-4D49-BFB1-5F4D6EB20734}" type="datetime1">
              <a:rPr lang="zh-CN" altLang="en-US"/>
              <a:pPr>
                <a:defRPr/>
              </a:pPr>
              <a:t>2022/2/20</a:t>
            </a:fld>
            <a:endParaRPr lang="zh-CN" altLang="en-US"/>
          </a:p>
        </p:txBody>
      </p:sp>
      <p:sp>
        <p:nvSpPr>
          <p:cNvPr id="14340"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14:hiddenLine>
            </a:ext>
          </a:extLst>
        </p:spPr>
        <p:txBody>
          <a:bodyPr anchor="ctr"/>
          <a:lstStyle>
            <a:lvl1pPr defTabSz="0" eaLnBrk="0" hangingPunct="0">
              <a:spcBef>
                <a:spcPct val="30000"/>
              </a:spcBef>
              <a:defRPr sz="1200">
                <a:solidFill>
                  <a:schemeClr val="tx1"/>
                </a:solidFill>
                <a:latin typeface="Arial" pitchFamily="34" charset="0"/>
              </a:defRPr>
            </a:lvl1pPr>
            <a:lvl2pPr defTabSz="0" eaLnBrk="0" hangingPunct="0">
              <a:spcBef>
                <a:spcPct val="30000"/>
              </a:spcBef>
              <a:defRPr sz="1200">
                <a:solidFill>
                  <a:schemeClr val="tx1"/>
                </a:solidFill>
                <a:latin typeface="Arial" pitchFamily="34" charset="0"/>
              </a:defRPr>
            </a:lvl2pPr>
            <a:lvl3pPr defTabSz="0" eaLnBrk="0" hangingPunct="0">
              <a:spcBef>
                <a:spcPct val="30000"/>
              </a:spcBef>
              <a:defRPr sz="1200">
                <a:solidFill>
                  <a:schemeClr val="tx1"/>
                </a:solidFill>
                <a:latin typeface="Arial" pitchFamily="34" charset="0"/>
              </a:defRPr>
            </a:lvl3pPr>
            <a:lvl4pPr defTabSz="0" eaLnBrk="0" hangingPunct="0">
              <a:spcBef>
                <a:spcPct val="30000"/>
              </a:spcBef>
              <a:defRPr sz="1200">
                <a:solidFill>
                  <a:schemeClr val="tx1"/>
                </a:solidFill>
                <a:latin typeface="Arial" pitchFamily="34" charset="0"/>
              </a:defRPr>
            </a:lvl4pPr>
            <a:lvl5pPr defTabSz="0" eaLnBrk="0" hangingPunct="0">
              <a:spcBef>
                <a:spcPct val="30000"/>
              </a:spcBef>
              <a:defRPr sz="1200">
                <a:solidFill>
                  <a:schemeClr val="tx1"/>
                </a:solidFill>
                <a:latin typeface="Arial" pitchFamily="34" charset="0"/>
              </a:defRPr>
            </a:lvl5pPr>
            <a:lvl6pPr marL="457200" defTabSz="0" eaLnBrk="0" fontAlgn="base" hangingPunct="0">
              <a:spcBef>
                <a:spcPct val="30000"/>
              </a:spcBef>
              <a:spcAft>
                <a:spcPct val="0"/>
              </a:spcAft>
              <a:defRPr sz="1200">
                <a:solidFill>
                  <a:schemeClr val="tx1"/>
                </a:solidFill>
                <a:latin typeface="Arial" pitchFamily="34" charset="0"/>
              </a:defRPr>
            </a:lvl6pPr>
            <a:lvl7pPr marL="914400" defTabSz="0" eaLnBrk="0" fontAlgn="base" hangingPunct="0">
              <a:spcBef>
                <a:spcPct val="30000"/>
              </a:spcBef>
              <a:spcAft>
                <a:spcPct val="0"/>
              </a:spcAft>
              <a:defRPr sz="1200">
                <a:solidFill>
                  <a:schemeClr val="tx1"/>
                </a:solidFill>
                <a:latin typeface="Arial" pitchFamily="34" charset="0"/>
              </a:defRPr>
            </a:lvl7pPr>
            <a:lvl8pPr marL="1371600" defTabSz="0" eaLnBrk="0" fontAlgn="base" hangingPunct="0">
              <a:spcBef>
                <a:spcPct val="30000"/>
              </a:spcBef>
              <a:spcAft>
                <a:spcPct val="0"/>
              </a:spcAft>
              <a:defRPr sz="1200">
                <a:solidFill>
                  <a:schemeClr val="tx1"/>
                </a:solidFill>
                <a:latin typeface="Arial" pitchFamily="34" charset="0"/>
              </a:defRPr>
            </a:lvl8pPr>
            <a:lvl9pPr marL="1828800" defTabSz="0" eaLnBrk="0" fontAlgn="base" hangingPunct="0">
              <a:spcBef>
                <a:spcPct val="30000"/>
              </a:spcBef>
              <a:spcAft>
                <a:spcPct val="0"/>
              </a:spcAft>
              <a:defRPr sz="1200">
                <a:solidFill>
                  <a:schemeClr val="tx1"/>
                </a:solidFill>
                <a:latin typeface="Arial" pitchFamily="34" charset="0"/>
              </a:defRPr>
            </a:lvl9pPr>
          </a:lstStyle>
          <a:p>
            <a:pPr>
              <a:defRPr/>
            </a:pPr>
            <a:r>
              <a:rPr lang="zh-CN" altLang="zh-CN">
                <a:ea typeface="宋体" pitchFamily="2" charset="-122"/>
              </a:rPr>
              <a:t>单击此处编辑母版文本样式</a:t>
            </a:r>
          </a:p>
          <a:p>
            <a:pPr>
              <a:defRPr/>
            </a:pPr>
            <a:r>
              <a:rPr lang="zh-CN" altLang="zh-CN">
                <a:ea typeface="宋体" pitchFamily="2" charset="-122"/>
              </a:rPr>
              <a:t>第二级</a:t>
            </a:r>
          </a:p>
          <a:p>
            <a:pPr>
              <a:defRPr/>
            </a:pPr>
            <a:r>
              <a:rPr lang="zh-CN" altLang="zh-CN">
                <a:ea typeface="宋体" pitchFamily="2" charset="-122"/>
              </a:rPr>
              <a:t>第三级</a:t>
            </a:r>
          </a:p>
          <a:p>
            <a:pPr>
              <a:defRPr/>
            </a:pPr>
            <a:r>
              <a:rPr lang="zh-CN" altLang="zh-CN">
                <a:ea typeface="宋体" pitchFamily="2" charset="-122"/>
              </a:rPr>
              <a:t>第四级</a:t>
            </a:r>
          </a:p>
          <a:p>
            <a:pPr>
              <a:defRPr/>
            </a:pPr>
            <a:r>
              <a:rPr lang="zh-CN" altLang="zh-CN">
                <a:ea typeface="宋体" pitchFamily="2" charset="-122"/>
              </a:rPr>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eaLnBrk="1" hangingPunct="1">
              <a:buFont typeface="Arial" panose="020B0604020202020204" pitchFamily="34" charset="0"/>
              <a:buNone/>
              <a:defRPr sz="1200">
                <a:latin typeface="Arial" pitchFamily="34" charset="0"/>
                <a:ea typeface="宋体" pitchFamily="2" charset="-122"/>
              </a:defRPr>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noProof="1">
                <a:latin typeface="Arial" pitchFamily="34" charset="0"/>
                <a:ea typeface="宋体" pitchFamily="2" charset="-122"/>
              </a:defRPr>
            </a:lvl1pPr>
          </a:lstStyle>
          <a:p>
            <a:fld id="{E708F1C4-D919-4A86-B797-3906F53EFD1B}" type="slidenum">
              <a:rPr altLang="en-US"/>
              <a:pPr/>
              <a:t>‹#›</a:t>
            </a:fld>
            <a:endParaRPr lang="zh-CN" altLang="en-US" sz="1200">
              <a:latin typeface="微软雅黑" pitchFamily="34" charset="-122"/>
              <a:ea typeface="微软雅黑" pitchFamily="34" charset="-122"/>
            </a:endParaRPr>
          </a:p>
        </p:txBody>
      </p:sp>
    </p:spTree>
    <p:extLst>
      <p:ext uri="{BB962C8B-B14F-4D97-AF65-F5344CB8AC3E}">
        <p14:creationId xmlns:p14="http://schemas.microsoft.com/office/powerpoint/2010/main" val="2822153121"/>
      </p:ext>
    </p:extLst>
  </p:cSld>
  <p:clrMap bg1="dk2" tx1="lt1" bg2="dk1" tx2="lt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微软雅黑" panose="020B0503020204020204" pitchFamily="34" charset="-122"/>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微软雅黑" panose="020B0503020204020204" pitchFamily="34" charset="-122"/>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微软雅黑" panose="020B0503020204020204" pitchFamily="34" charset="-122"/>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微软雅黑" panose="020B0503020204020204" pitchFamily="34" charset="-122"/>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p:sp>
      <p:sp>
        <p:nvSpPr>
          <p:cNvPr id="1741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ED13581D-9CFD-4AFC-9E44-068DE4B91111}" type="slidenum">
              <a:rPr altLang="en-US">
                <a:latin typeface="Arial" pitchFamily="34" charset="0"/>
                <a:ea typeface="宋体" pitchFamily="2" charset="-122"/>
              </a:rPr>
              <a:pPr/>
              <a:t>1</a:t>
            </a:fld>
            <a:endParaRPr lang="zh-CN" altLang="en-US" sz="1200"/>
          </a:p>
        </p:txBody>
      </p:sp>
    </p:spTree>
    <p:extLst>
      <p:ext uri="{BB962C8B-B14F-4D97-AF65-F5344CB8AC3E}">
        <p14:creationId xmlns:p14="http://schemas.microsoft.com/office/powerpoint/2010/main" val="90905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p:sp>
      <p:sp>
        <p:nvSpPr>
          <p:cNvPr id="3584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5938FF69-CD39-40D4-A339-C3F338577D46}" type="slidenum">
              <a:rPr altLang="en-US">
                <a:latin typeface="Arial" pitchFamily="34" charset="0"/>
                <a:ea typeface="宋体" pitchFamily="2" charset="-122"/>
              </a:rPr>
              <a:pPr/>
              <a:t>10</a:t>
            </a:fld>
            <a:endParaRPr lang="zh-CN" altLang="en-US" sz="1200"/>
          </a:p>
        </p:txBody>
      </p:sp>
    </p:spTree>
    <p:extLst>
      <p:ext uri="{BB962C8B-B14F-4D97-AF65-F5344CB8AC3E}">
        <p14:creationId xmlns:p14="http://schemas.microsoft.com/office/powerpoint/2010/main" val="3888212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p:sp>
      <p:sp>
        <p:nvSpPr>
          <p:cNvPr id="3789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B2168DFD-8E48-4B82-87B7-DBF342FCF624}" type="slidenum">
              <a:rPr altLang="en-US">
                <a:latin typeface="Arial" pitchFamily="34" charset="0"/>
                <a:ea typeface="宋体" pitchFamily="2" charset="-122"/>
              </a:rPr>
              <a:pPr/>
              <a:t>11</a:t>
            </a:fld>
            <a:endParaRPr lang="zh-CN" altLang="en-US" sz="1200"/>
          </a:p>
        </p:txBody>
      </p:sp>
    </p:spTree>
    <p:extLst>
      <p:ext uri="{BB962C8B-B14F-4D97-AF65-F5344CB8AC3E}">
        <p14:creationId xmlns:p14="http://schemas.microsoft.com/office/powerpoint/2010/main" val="516445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p:sp>
      <p:sp>
        <p:nvSpPr>
          <p:cNvPr id="3993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17DC0608-CF82-48A0-9699-362588AA3FA0}" type="slidenum">
              <a:rPr altLang="en-US">
                <a:latin typeface="Arial" pitchFamily="34" charset="0"/>
                <a:ea typeface="宋体" pitchFamily="2" charset="-122"/>
              </a:rPr>
              <a:pPr/>
              <a:t>12</a:t>
            </a:fld>
            <a:endParaRPr lang="zh-CN" altLang="en-US" sz="1200"/>
          </a:p>
        </p:txBody>
      </p:sp>
    </p:spTree>
    <p:extLst>
      <p:ext uri="{BB962C8B-B14F-4D97-AF65-F5344CB8AC3E}">
        <p14:creationId xmlns:p14="http://schemas.microsoft.com/office/powerpoint/2010/main" val="2400569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p:sp>
      <p:sp>
        <p:nvSpPr>
          <p:cNvPr id="4198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66766E36-718F-4FAB-90CB-D464C07ECAD5}" type="slidenum">
              <a:rPr altLang="en-US">
                <a:latin typeface="Arial" pitchFamily="34" charset="0"/>
                <a:ea typeface="宋体" pitchFamily="2" charset="-122"/>
              </a:rPr>
              <a:pPr/>
              <a:t>13</a:t>
            </a:fld>
            <a:endParaRPr lang="zh-CN" altLang="en-US" sz="1200"/>
          </a:p>
        </p:txBody>
      </p:sp>
    </p:spTree>
    <p:extLst>
      <p:ext uri="{BB962C8B-B14F-4D97-AF65-F5344CB8AC3E}">
        <p14:creationId xmlns:p14="http://schemas.microsoft.com/office/powerpoint/2010/main" val="34034456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p:sp>
      <p:sp>
        <p:nvSpPr>
          <p:cNvPr id="4403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00755552-C19E-43AC-9BE4-B34262198906}" type="slidenum">
              <a:rPr altLang="en-US">
                <a:latin typeface="Arial" pitchFamily="34" charset="0"/>
                <a:ea typeface="宋体" pitchFamily="2" charset="-122"/>
              </a:rPr>
              <a:pPr/>
              <a:t>14</a:t>
            </a:fld>
            <a:endParaRPr lang="zh-CN" altLang="en-US" sz="1200"/>
          </a:p>
        </p:txBody>
      </p:sp>
    </p:spTree>
    <p:extLst>
      <p:ext uri="{BB962C8B-B14F-4D97-AF65-F5344CB8AC3E}">
        <p14:creationId xmlns:p14="http://schemas.microsoft.com/office/powerpoint/2010/main" val="32809532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p:sp>
      <p:sp>
        <p:nvSpPr>
          <p:cNvPr id="4608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ECFC06C7-5DDB-4C91-A6BB-945A5D73A3B0}" type="slidenum">
              <a:rPr altLang="en-US">
                <a:latin typeface="Arial" pitchFamily="34" charset="0"/>
                <a:ea typeface="宋体" pitchFamily="2" charset="-122"/>
              </a:rPr>
              <a:pPr/>
              <a:t>15</a:t>
            </a:fld>
            <a:endParaRPr lang="zh-CN" altLang="en-US" sz="1200"/>
          </a:p>
        </p:txBody>
      </p:sp>
    </p:spTree>
    <p:extLst>
      <p:ext uri="{BB962C8B-B14F-4D97-AF65-F5344CB8AC3E}">
        <p14:creationId xmlns:p14="http://schemas.microsoft.com/office/powerpoint/2010/main" val="2147709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p:sp>
      <p:sp>
        <p:nvSpPr>
          <p:cNvPr id="4813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636004DF-E90E-43B7-B2F0-FD5C2F803154}" type="slidenum">
              <a:rPr altLang="en-US">
                <a:latin typeface="Arial" pitchFamily="34" charset="0"/>
                <a:ea typeface="宋体" pitchFamily="2" charset="-122"/>
              </a:rPr>
              <a:pPr/>
              <a:t>16</a:t>
            </a:fld>
            <a:endParaRPr lang="zh-CN" altLang="en-US" sz="1200"/>
          </a:p>
        </p:txBody>
      </p:sp>
    </p:spTree>
    <p:extLst>
      <p:ext uri="{BB962C8B-B14F-4D97-AF65-F5344CB8AC3E}">
        <p14:creationId xmlns:p14="http://schemas.microsoft.com/office/powerpoint/2010/main" val="1638986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p:sp>
      <p:sp>
        <p:nvSpPr>
          <p:cNvPr id="5017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ED7110EB-5398-4967-B140-B8AF6FE07F94}" type="slidenum">
              <a:rPr altLang="en-US">
                <a:latin typeface="Arial" pitchFamily="34" charset="0"/>
                <a:ea typeface="宋体" pitchFamily="2" charset="-122"/>
              </a:rPr>
              <a:pPr/>
              <a:t>17</a:t>
            </a:fld>
            <a:endParaRPr lang="zh-CN" altLang="en-US" sz="1200"/>
          </a:p>
        </p:txBody>
      </p:sp>
    </p:spTree>
    <p:extLst>
      <p:ext uri="{BB962C8B-B14F-4D97-AF65-F5344CB8AC3E}">
        <p14:creationId xmlns:p14="http://schemas.microsoft.com/office/powerpoint/2010/main" val="19465719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p:sp>
      <p:sp>
        <p:nvSpPr>
          <p:cNvPr id="5222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C62C53A5-6C9C-400C-9A92-409D338BCCD1}" type="slidenum">
              <a:rPr altLang="en-US">
                <a:latin typeface="Arial" pitchFamily="34" charset="0"/>
                <a:ea typeface="宋体" pitchFamily="2" charset="-122"/>
              </a:rPr>
              <a:pPr/>
              <a:t>18</a:t>
            </a:fld>
            <a:endParaRPr lang="zh-CN" altLang="en-US" sz="1200"/>
          </a:p>
        </p:txBody>
      </p:sp>
    </p:spTree>
    <p:extLst>
      <p:ext uri="{BB962C8B-B14F-4D97-AF65-F5344CB8AC3E}">
        <p14:creationId xmlns:p14="http://schemas.microsoft.com/office/powerpoint/2010/main" val="4277080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p:sp>
      <p:sp>
        <p:nvSpPr>
          <p:cNvPr id="5427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F2996CDE-D60F-4296-88BF-99D8AEC42CCC}" type="slidenum">
              <a:rPr altLang="en-US">
                <a:latin typeface="Arial" pitchFamily="34" charset="0"/>
                <a:ea typeface="宋体" pitchFamily="2" charset="-122"/>
              </a:rPr>
              <a:pPr/>
              <a:t>19</a:t>
            </a:fld>
            <a:endParaRPr lang="zh-CN" altLang="en-US" sz="1200"/>
          </a:p>
        </p:txBody>
      </p:sp>
    </p:spTree>
    <p:extLst>
      <p:ext uri="{BB962C8B-B14F-4D97-AF65-F5344CB8AC3E}">
        <p14:creationId xmlns:p14="http://schemas.microsoft.com/office/powerpoint/2010/main" val="3197677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p:sp>
      <p:sp>
        <p:nvSpPr>
          <p:cNvPr id="1945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4FBFBB9B-06F5-4B11-8DBA-4DF19728A815}" type="slidenum">
              <a:rPr altLang="en-US">
                <a:latin typeface="Arial" pitchFamily="34" charset="0"/>
                <a:ea typeface="宋体" pitchFamily="2" charset="-122"/>
              </a:rPr>
              <a:pPr/>
              <a:t>2</a:t>
            </a:fld>
            <a:endParaRPr lang="zh-CN" altLang="en-US" sz="1200"/>
          </a:p>
        </p:txBody>
      </p:sp>
    </p:spTree>
    <p:extLst>
      <p:ext uri="{BB962C8B-B14F-4D97-AF65-F5344CB8AC3E}">
        <p14:creationId xmlns:p14="http://schemas.microsoft.com/office/powerpoint/2010/main" val="20690725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p:sp>
      <p:sp>
        <p:nvSpPr>
          <p:cNvPr id="563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A55A1572-9FAD-4A5F-BB2C-7DAB0D780717}" type="slidenum">
              <a:rPr altLang="en-US">
                <a:latin typeface="Arial" pitchFamily="34" charset="0"/>
                <a:ea typeface="宋体" pitchFamily="2" charset="-122"/>
              </a:rPr>
              <a:pPr/>
              <a:t>20</a:t>
            </a:fld>
            <a:endParaRPr lang="zh-CN" altLang="en-US" sz="1200"/>
          </a:p>
        </p:txBody>
      </p:sp>
    </p:spTree>
    <p:extLst>
      <p:ext uri="{BB962C8B-B14F-4D97-AF65-F5344CB8AC3E}">
        <p14:creationId xmlns:p14="http://schemas.microsoft.com/office/powerpoint/2010/main" val="3305391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p:sp>
      <p:sp>
        <p:nvSpPr>
          <p:cNvPr id="5837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2B2154A6-E68A-47EB-87E0-828316AB89AD}" type="slidenum">
              <a:rPr altLang="en-US">
                <a:latin typeface="Arial" pitchFamily="34" charset="0"/>
                <a:ea typeface="宋体" pitchFamily="2" charset="-122"/>
              </a:rPr>
              <a:pPr/>
              <a:t>21</a:t>
            </a:fld>
            <a:endParaRPr lang="zh-CN" altLang="en-US" sz="1200"/>
          </a:p>
        </p:txBody>
      </p:sp>
    </p:spTree>
    <p:extLst>
      <p:ext uri="{BB962C8B-B14F-4D97-AF65-F5344CB8AC3E}">
        <p14:creationId xmlns:p14="http://schemas.microsoft.com/office/powerpoint/2010/main" val="10578403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p:sp>
      <p:sp>
        <p:nvSpPr>
          <p:cNvPr id="6041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3272C9D3-4BFC-4882-A9FB-6108756DA2B7}" type="slidenum">
              <a:rPr altLang="en-US">
                <a:latin typeface="Arial" pitchFamily="34" charset="0"/>
                <a:ea typeface="宋体" pitchFamily="2" charset="-122"/>
              </a:rPr>
              <a:pPr/>
              <a:t>22</a:t>
            </a:fld>
            <a:endParaRPr lang="zh-CN" altLang="en-US" sz="1200"/>
          </a:p>
        </p:txBody>
      </p:sp>
    </p:spTree>
    <p:extLst>
      <p:ext uri="{BB962C8B-B14F-4D97-AF65-F5344CB8AC3E}">
        <p14:creationId xmlns:p14="http://schemas.microsoft.com/office/powerpoint/2010/main" val="31616041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p:sp>
      <p:sp>
        <p:nvSpPr>
          <p:cNvPr id="6246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36FEFA68-6094-44D9-854B-73DEA01FACA8}" type="slidenum">
              <a:rPr altLang="en-US">
                <a:latin typeface="Arial" pitchFamily="34" charset="0"/>
                <a:ea typeface="宋体" pitchFamily="2" charset="-122"/>
              </a:rPr>
              <a:pPr/>
              <a:t>23</a:t>
            </a:fld>
            <a:endParaRPr lang="zh-CN" altLang="en-US" sz="1200"/>
          </a:p>
        </p:txBody>
      </p:sp>
    </p:spTree>
    <p:extLst>
      <p:ext uri="{BB962C8B-B14F-4D97-AF65-F5344CB8AC3E}">
        <p14:creationId xmlns:p14="http://schemas.microsoft.com/office/powerpoint/2010/main" val="12164036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p:sp>
      <p:sp>
        <p:nvSpPr>
          <p:cNvPr id="6451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zh-CN" dirty="0" smtClean="0"/>
              <a:t>https://www.ypppt.com/</a:t>
            </a:r>
            <a:endParaRPr lang="zh-CN" altLang="en-US" dirty="0"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669F0144-0BAF-455A-8B2E-360695773AF6}" type="slidenum">
              <a:rPr altLang="en-US">
                <a:latin typeface="Arial" pitchFamily="34" charset="0"/>
                <a:ea typeface="宋体" pitchFamily="2" charset="-122"/>
              </a:rPr>
              <a:pPr/>
              <a:t>24</a:t>
            </a:fld>
            <a:endParaRPr lang="zh-CN" altLang="en-US" sz="1200"/>
          </a:p>
        </p:txBody>
      </p:sp>
    </p:spTree>
    <p:extLst>
      <p:ext uri="{BB962C8B-B14F-4D97-AF65-F5344CB8AC3E}">
        <p14:creationId xmlns:p14="http://schemas.microsoft.com/office/powerpoint/2010/main" val="35541411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p:sp>
      <p:sp>
        <p:nvSpPr>
          <p:cNvPr id="6656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6D64A66-62F1-4159-9179-2F338CEBD875}" type="slidenum">
              <a:rPr altLang="en-US">
                <a:latin typeface="Arial" pitchFamily="34" charset="0"/>
                <a:ea typeface="宋体" pitchFamily="2" charset="-122"/>
              </a:rPr>
              <a:pPr/>
              <a:t>25</a:t>
            </a:fld>
            <a:endParaRPr lang="zh-CN" altLang="en-US" sz="1200"/>
          </a:p>
        </p:txBody>
      </p:sp>
    </p:spTree>
    <p:extLst>
      <p:ext uri="{BB962C8B-B14F-4D97-AF65-F5344CB8AC3E}">
        <p14:creationId xmlns:p14="http://schemas.microsoft.com/office/powerpoint/2010/main" val="21874840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p:sp>
      <p:sp>
        <p:nvSpPr>
          <p:cNvPr id="6861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29EE4C0B-0FB7-49A9-B47B-3C5A544A87D4}" type="slidenum">
              <a:rPr altLang="en-US">
                <a:latin typeface="Arial" pitchFamily="34" charset="0"/>
                <a:ea typeface="宋体" pitchFamily="2" charset="-122"/>
              </a:rPr>
              <a:pPr/>
              <a:t>26</a:t>
            </a:fld>
            <a:endParaRPr lang="zh-CN" altLang="en-US" sz="1200"/>
          </a:p>
        </p:txBody>
      </p:sp>
    </p:spTree>
    <p:extLst>
      <p:ext uri="{BB962C8B-B14F-4D97-AF65-F5344CB8AC3E}">
        <p14:creationId xmlns:p14="http://schemas.microsoft.com/office/powerpoint/2010/main" val="36092683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79D7FC6B-4552-4FF3-9300-FA756EDCA6FB}" type="slidenum">
              <a:rPr altLang="en-US">
                <a:latin typeface="Arial" pitchFamily="34" charset="0"/>
                <a:ea typeface="宋体" pitchFamily="2" charset="-122"/>
              </a:rPr>
              <a:pPr/>
              <a:t>27</a:t>
            </a:fld>
            <a:endParaRPr lang="zh-CN" altLang="en-US" sz="1200"/>
          </a:p>
        </p:txBody>
      </p:sp>
    </p:spTree>
    <p:extLst>
      <p:ext uri="{BB962C8B-B14F-4D97-AF65-F5344CB8AC3E}">
        <p14:creationId xmlns:p14="http://schemas.microsoft.com/office/powerpoint/2010/main" val="31802405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669C9B1-52AD-4C0A-AD8C-C9CFD0CB7B25}" type="slidenum">
              <a:rPr altLang="en-US">
                <a:latin typeface="Arial" pitchFamily="34" charset="0"/>
                <a:ea typeface="宋体" pitchFamily="2" charset="-122"/>
              </a:rPr>
              <a:pPr/>
              <a:t>28</a:t>
            </a:fld>
            <a:endParaRPr lang="zh-CN" altLang="en-US" sz="1200"/>
          </a:p>
        </p:txBody>
      </p:sp>
    </p:spTree>
    <p:extLst>
      <p:ext uri="{BB962C8B-B14F-4D97-AF65-F5344CB8AC3E}">
        <p14:creationId xmlns:p14="http://schemas.microsoft.com/office/powerpoint/2010/main" val="122559064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D1A063FC-7E0D-4CE4-A7B2-A6C03B17FA4C}" type="slidenum">
              <a:rPr altLang="en-US">
                <a:latin typeface="Arial" pitchFamily="34" charset="0"/>
                <a:ea typeface="宋体" pitchFamily="2" charset="-122"/>
              </a:rPr>
              <a:pPr/>
              <a:t>29</a:t>
            </a:fld>
            <a:endParaRPr lang="zh-CN" altLang="en-US" sz="1200"/>
          </a:p>
        </p:txBody>
      </p:sp>
    </p:spTree>
    <p:extLst>
      <p:ext uri="{BB962C8B-B14F-4D97-AF65-F5344CB8AC3E}">
        <p14:creationId xmlns:p14="http://schemas.microsoft.com/office/powerpoint/2010/main" val="556098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p:sp>
      <p:sp>
        <p:nvSpPr>
          <p:cNvPr id="2150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CE0E0FBA-AE99-4AD8-A352-0F4A9C9EE11D}" type="slidenum">
              <a:rPr altLang="en-US">
                <a:latin typeface="Arial" pitchFamily="34" charset="0"/>
                <a:ea typeface="宋体" pitchFamily="2" charset="-122"/>
              </a:rPr>
              <a:pPr/>
              <a:t>3</a:t>
            </a:fld>
            <a:endParaRPr lang="zh-CN" altLang="en-US" sz="1200"/>
          </a:p>
        </p:txBody>
      </p:sp>
    </p:spTree>
    <p:extLst>
      <p:ext uri="{BB962C8B-B14F-4D97-AF65-F5344CB8AC3E}">
        <p14:creationId xmlns:p14="http://schemas.microsoft.com/office/powerpoint/2010/main" val="9600154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p:sp>
      <p:sp>
        <p:nvSpPr>
          <p:cNvPr id="7680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623D5719-EDA0-4226-AE07-5B8636F489AC}" type="slidenum">
              <a:rPr altLang="en-US">
                <a:latin typeface="Arial" pitchFamily="34" charset="0"/>
                <a:ea typeface="宋体" pitchFamily="2" charset="-122"/>
              </a:rPr>
              <a:pPr/>
              <a:t>30</a:t>
            </a:fld>
            <a:endParaRPr lang="zh-CN" altLang="en-US" sz="1200"/>
          </a:p>
        </p:txBody>
      </p:sp>
    </p:spTree>
    <p:extLst>
      <p:ext uri="{BB962C8B-B14F-4D97-AF65-F5344CB8AC3E}">
        <p14:creationId xmlns:p14="http://schemas.microsoft.com/office/powerpoint/2010/main" val="21227955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B7643C17-4B09-487D-9E92-0FAB4E403EEE}" type="slidenum">
              <a:rPr altLang="en-US">
                <a:latin typeface="Arial" pitchFamily="34" charset="0"/>
                <a:ea typeface="宋体" pitchFamily="2" charset="-122"/>
              </a:rPr>
              <a:pPr/>
              <a:t>31</a:t>
            </a:fld>
            <a:endParaRPr lang="zh-CN" altLang="en-US" sz="1200"/>
          </a:p>
        </p:txBody>
      </p:sp>
    </p:spTree>
    <p:extLst>
      <p:ext uri="{BB962C8B-B14F-4D97-AF65-F5344CB8AC3E}">
        <p14:creationId xmlns:p14="http://schemas.microsoft.com/office/powerpoint/2010/main" val="18042630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幻灯片图像占位符 1"/>
          <p:cNvSpPr>
            <a:spLocks noGrp="1" noRot="1" noChangeAspect="1" noTextEdit="1"/>
          </p:cNvSpPr>
          <p:nvPr>
            <p:ph type="sldImg"/>
          </p:nvPr>
        </p:nvSpPr>
        <p:spPr/>
      </p:sp>
      <p:sp>
        <p:nvSpPr>
          <p:cNvPr id="8089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FB2E71F9-5E18-4F45-9235-C85EBBD6A016}" type="slidenum">
              <a:rPr altLang="en-US">
                <a:latin typeface="Arial" pitchFamily="34" charset="0"/>
                <a:ea typeface="宋体" pitchFamily="2" charset="-122"/>
              </a:rPr>
              <a:pPr/>
              <a:t>32</a:t>
            </a:fld>
            <a:endParaRPr lang="zh-CN" altLang="en-US" sz="1200"/>
          </a:p>
        </p:txBody>
      </p:sp>
    </p:spTree>
    <p:extLst>
      <p:ext uri="{BB962C8B-B14F-4D97-AF65-F5344CB8AC3E}">
        <p14:creationId xmlns:p14="http://schemas.microsoft.com/office/powerpoint/2010/main" val="29676393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幻灯片图像占位符 1"/>
          <p:cNvSpPr>
            <a:spLocks noGrp="1" noRot="1" noChangeAspect="1" noTextEdit="1"/>
          </p:cNvSpPr>
          <p:nvPr>
            <p:ph type="sldImg"/>
          </p:nvPr>
        </p:nvSpPr>
        <p:spPr/>
      </p:sp>
      <p:sp>
        <p:nvSpPr>
          <p:cNvPr id="8294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16C9DA6-95EF-4538-84AE-F4D06EEDF4D6}" type="slidenum">
              <a:rPr altLang="en-US">
                <a:latin typeface="Arial" pitchFamily="34" charset="0"/>
                <a:ea typeface="宋体" pitchFamily="2" charset="-122"/>
              </a:rPr>
              <a:pPr/>
              <a:t>33</a:t>
            </a:fld>
            <a:endParaRPr lang="zh-CN" altLang="en-US" sz="1200"/>
          </a:p>
        </p:txBody>
      </p:sp>
    </p:spTree>
    <p:extLst>
      <p:ext uri="{BB962C8B-B14F-4D97-AF65-F5344CB8AC3E}">
        <p14:creationId xmlns:p14="http://schemas.microsoft.com/office/powerpoint/2010/main" val="42247194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幻灯片图像占位符 1"/>
          <p:cNvSpPr>
            <a:spLocks noGrp="1" noRot="1" noChangeAspect="1" noTextEdit="1"/>
          </p:cNvSpPr>
          <p:nvPr>
            <p:ph type="sldImg"/>
          </p:nvPr>
        </p:nvSpPr>
        <p:spPr/>
      </p:sp>
      <p:sp>
        <p:nvSpPr>
          <p:cNvPr id="8499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606ACA29-9B39-45C4-B008-D687C72BF824}" type="slidenum">
              <a:rPr altLang="en-US">
                <a:latin typeface="Arial" pitchFamily="34" charset="0"/>
                <a:ea typeface="宋体" pitchFamily="2" charset="-122"/>
              </a:rPr>
              <a:pPr/>
              <a:t>34</a:t>
            </a:fld>
            <a:endParaRPr lang="zh-CN" altLang="en-US" sz="1200"/>
          </a:p>
        </p:txBody>
      </p:sp>
    </p:spTree>
    <p:extLst>
      <p:ext uri="{BB962C8B-B14F-4D97-AF65-F5344CB8AC3E}">
        <p14:creationId xmlns:p14="http://schemas.microsoft.com/office/powerpoint/2010/main" val="10761511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p:sp>
      <p:sp>
        <p:nvSpPr>
          <p:cNvPr id="8704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96A9107E-AB52-4335-9BED-964D88B52951}" type="slidenum">
              <a:rPr altLang="en-US">
                <a:latin typeface="Arial" pitchFamily="34" charset="0"/>
                <a:ea typeface="宋体" pitchFamily="2" charset="-122"/>
              </a:rPr>
              <a:pPr/>
              <a:t>35</a:t>
            </a:fld>
            <a:endParaRPr lang="zh-CN" altLang="en-US" sz="1200"/>
          </a:p>
        </p:txBody>
      </p:sp>
    </p:spTree>
    <p:extLst>
      <p:ext uri="{BB962C8B-B14F-4D97-AF65-F5344CB8AC3E}">
        <p14:creationId xmlns:p14="http://schemas.microsoft.com/office/powerpoint/2010/main" val="33512830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幻灯片图像占位符 1"/>
          <p:cNvSpPr>
            <a:spLocks noGrp="1" noRot="1" noChangeAspect="1" noTextEdit="1"/>
          </p:cNvSpPr>
          <p:nvPr>
            <p:ph type="sldImg"/>
          </p:nvPr>
        </p:nvSpPr>
        <p:spPr/>
      </p:sp>
      <p:sp>
        <p:nvSpPr>
          <p:cNvPr id="8909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FDAFDD69-52D7-43BC-B62C-4729CB707E70}" type="slidenum">
              <a:rPr altLang="en-US">
                <a:latin typeface="Arial" pitchFamily="34" charset="0"/>
                <a:ea typeface="宋体" pitchFamily="2" charset="-122"/>
              </a:rPr>
              <a:pPr/>
              <a:t>36</a:t>
            </a:fld>
            <a:endParaRPr lang="zh-CN" altLang="en-US" sz="1200"/>
          </a:p>
        </p:txBody>
      </p:sp>
    </p:spTree>
    <p:extLst>
      <p:ext uri="{BB962C8B-B14F-4D97-AF65-F5344CB8AC3E}">
        <p14:creationId xmlns:p14="http://schemas.microsoft.com/office/powerpoint/2010/main" val="38932963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幻灯片图像占位符 1"/>
          <p:cNvSpPr>
            <a:spLocks noGrp="1" noRot="1" noChangeAspect="1" noTextEdit="1"/>
          </p:cNvSpPr>
          <p:nvPr>
            <p:ph type="sldImg"/>
          </p:nvPr>
        </p:nvSpPr>
        <p:spPr/>
      </p:sp>
      <p:sp>
        <p:nvSpPr>
          <p:cNvPr id="9113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C7A8AE03-7EDB-43D5-AE93-5EB40C3AE534}" type="slidenum">
              <a:rPr altLang="en-US">
                <a:latin typeface="Arial" pitchFamily="34" charset="0"/>
                <a:ea typeface="宋体" pitchFamily="2" charset="-122"/>
              </a:rPr>
              <a:pPr/>
              <a:t>37</a:t>
            </a:fld>
            <a:endParaRPr lang="zh-CN" altLang="en-US" sz="1200"/>
          </a:p>
        </p:txBody>
      </p:sp>
    </p:spTree>
    <p:extLst>
      <p:ext uri="{BB962C8B-B14F-4D97-AF65-F5344CB8AC3E}">
        <p14:creationId xmlns:p14="http://schemas.microsoft.com/office/powerpoint/2010/main" val="40000297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幻灯片图像占位符 1"/>
          <p:cNvSpPr>
            <a:spLocks noGrp="1" noRot="1" noChangeAspect="1" noTextEdit="1"/>
          </p:cNvSpPr>
          <p:nvPr>
            <p:ph type="sldImg"/>
          </p:nvPr>
        </p:nvSpPr>
        <p:spPr/>
      </p:sp>
      <p:sp>
        <p:nvSpPr>
          <p:cNvPr id="9318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0D80F5A4-7F16-4FAC-ACCB-2C0335A01440}" type="slidenum">
              <a:rPr altLang="en-US">
                <a:latin typeface="Arial" pitchFamily="34" charset="0"/>
                <a:ea typeface="宋体" pitchFamily="2" charset="-122"/>
              </a:rPr>
              <a:pPr/>
              <a:t>38</a:t>
            </a:fld>
            <a:endParaRPr lang="zh-CN" altLang="en-US" sz="1200"/>
          </a:p>
        </p:txBody>
      </p:sp>
    </p:spTree>
    <p:extLst>
      <p:ext uri="{BB962C8B-B14F-4D97-AF65-F5344CB8AC3E}">
        <p14:creationId xmlns:p14="http://schemas.microsoft.com/office/powerpoint/2010/main" val="12483690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幻灯片图像占位符 1"/>
          <p:cNvSpPr>
            <a:spLocks noGrp="1" noRot="1" noChangeAspect="1" noTextEdit="1"/>
          </p:cNvSpPr>
          <p:nvPr>
            <p:ph type="sldImg"/>
          </p:nvPr>
        </p:nvSpPr>
        <p:spPr/>
      </p:sp>
      <p:sp>
        <p:nvSpPr>
          <p:cNvPr id="9523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A1E3738B-109B-440D-82A4-7BCDDED96170}" type="slidenum">
              <a:rPr altLang="en-US">
                <a:latin typeface="Arial" pitchFamily="34" charset="0"/>
                <a:ea typeface="宋体" pitchFamily="2" charset="-122"/>
              </a:rPr>
              <a:pPr/>
              <a:t>39</a:t>
            </a:fld>
            <a:endParaRPr lang="zh-CN" altLang="en-US" sz="1200"/>
          </a:p>
        </p:txBody>
      </p:sp>
    </p:spTree>
    <p:extLst>
      <p:ext uri="{BB962C8B-B14F-4D97-AF65-F5344CB8AC3E}">
        <p14:creationId xmlns:p14="http://schemas.microsoft.com/office/powerpoint/2010/main" val="3574776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p:sp>
      <p:sp>
        <p:nvSpPr>
          <p:cNvPr id="2355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4D337E3C-F52D-4591-BF00-63A7B3CE8DED}" type="slidenum">
              <a:rPr altLang="en-US">
                <a:latin typeface="Arial" pitchFamily="34" charset="0"/>
                <a:ea typeface="宋体" pitchFamily="2" charset="-122"/>
              </a:rPr>
              <a:pPr/>
              <a:t>4</a:t>
            </a:fld>
            <a:endParaRPr lang="zh-CN" altLang="en-US" sz="1200"/>
          </a:p>
        </p:txBody>
      </p:sp>
    </p:spTree>
    <p:extLst>
      <p:ext uri="{BB962C8B-B14F-4D97-AF65-F5344CB8AC3E}">
        <p14:creationId xmlns:p14="http://schemas.microsoft.com/office/powerpoint/2010/main" val="35802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幻灯片图像占位符 1"/>
          <p:cNvSpPr>
            <a:spLocks noGrp="1" noRot="1" noChangeAspect="1" noTextEdit="1"/>
          </p:cNvSpPr>
          <p:nvPr>
            <p:ph type="sldImg"/>
          </p:nvPr>
        </p:nvSpPr>
        <p:spPr/>
      </p:sp>
      <p:sp>
        <p:nvSpPr>
          <p:cNvPr id="9728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7F9AEAC0-4447-4F0B-9ADB-FFF90D9D0527}" type="slidenum">
              <a:rPr altLang="en-US">
                <a:latin typeface="Arial" pitchFamily="34" charset="0"/>
                <a:ea typeface="宋体" pitchFamily="2" charset="-122"/>
              </a:rPr>
              <a:pPr/>
              <a:t>40</a:t>
            </a:fld>
            <a:endParaRPr lang="zh-CN" altLang="en-US" sz="1200"/>
          </a:p>
        </p:txBody>
      </p:sp>
    </p:spTree>
    <p:extLst>
      <p:ext uri="{BB962C8B-B14F-4D97-AF65-F5344CB8AC3E}">
        <p14:creationId xmlns:p14="http://schemas.microsoft.com/office/powerpoint/2010/main" val="270927949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幻灯片图像占位符 1"/>
          <p:cNvSpPr>
            <a:spLocks noGrp="1" noRot="1" noChangeAspect="1" noTextEdit="1"/>
          </p:cNvSpPr>
          <p:nvPr>
            <p:ph type="sldImg"/>
          </p:nvPr>
        </p:nvSpPr>
        <p:spPr/>
      </p:sp>
      <p:sp>
        <p:nvSpPr>
          <p:cNvPr id="9933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313D2637-2BB5-46EE-BF97-8125A78B77F1}" type="slidenum">
              <a:rPr altLang="en-US">
                <a:latin typeface="Arial" pitchFamily="34" charset="0"/>
                <a:ea typeface="宋体" pitchFamily="2" charset="-122"/>
              </a:rPr>
              <a:pPr/>
              <a:t>41</a:t>
            </a:fld>
            <a:endParaRPr lang="zh-CN" altLang="en-US" sz="1200"/>
          </a:p>
        </p:txBody>
      </p:sp>
    </p:spTree>
    <p:extLst>
      <p:ext uri="{BB962C8B-B14F-4D97-AF65-F5344CB8AC3E}">
        <p14:creationId xmlns:p14="http://schemas.microsoft.com/office/powerpoint/2010/main" val="38241014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幻灯片图像占位符 1"/>
          <p:cNvSpPr>
            <a:spLocks noGrp="1" noRot="1" noChangeAspect="1" noTextEdit="1"/>
          </p:cNvSpPr>
          <p:nvPr>
            <p:ph type="sldImg"/>
          </p:nvPr>
        </p:nvSpPr>
        <p:spPr/>
      </p:sp>
      <p:sp>
        <p:nvSpPr>
          <p:cNvPr id="10137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918E6387-90A1-48D9-B7FF-849F7F0C349E}" type="slidenum">
              <a:rPr altLang="en-US">
                <a:latin typeface="Arial" pitchFamily="34" charset="0"/>
                <a:ea typeface="宋体" pitchFamily="2" charset="-122"/>
              </a:rPr>
              <a:pPr/>
              <a:t>42</a:t>
            </a:fld>
            <a:endParaRPr lang="zh-CN" altLang="en-US" sz="1200"/>
          </a:p>
        </p:txBody>
      </p:sp>
    </p:spTree>
    <p:extLst>
      <p:ext uri="{BB962C8B-B14F-4D97-AF65-F5344CB8AC3E}">
        <p14:creationId xmlns:p14="http://schemas.microsoft.com/office/powerpoint/2010/main" val="85645485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幻灯片图像占位符 1"/>
          <p:cNvSpPr>
            <a:spLocks noGrp="1" noRot="1" noChangeAspect="1" noTextEdit="1"/>
          </p:cNvSpPr>
          <p:nvPr>
            <p:ph type="sldImg"/>
          </p:nvPr>
        </p:nvSpPr>
        <p:spPr/>
      </p:sp>
      <p:sp>
        <p:nvSpPr>
          <p:cNvPr id="10342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3C001622-4C3F-459F-AF87-48269BB60948}" type="slidenum">
              <a:rPr altLang="en-US">
                <a:latin typeface="Arial" pitchFamily="34" charset="0"/>
                <a:ea typeface="宋体" pitchFamily="2" charset="-122"/>
              </a:rPr>
              <a:pPr/>
              <a:t>43</a:t>
            </a:fld>
            <a:endParaRPr lang="zh-CN" altLang="en-US" sz="1200"/>
          </a:p>
        </p:txBody>
      </p:sp>
    </p:spTree>
    <p:extLst>
      <p:ext uri="{BB962C8B-B14F-4D97-AF65-F5344CB8AC3E}">
        <p14:creationId xmlns:p14="http://schemas.microsoft.com/office/powerpoint/2010/main" val="8046917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幻灯片图像占位符 1"/>
          <p:cNvSpPr>
            <a:spLocks noGrp="1" noRot="1" noChangeAspect="1" noTextEdit="1"/>
          </p:cNvSpPr>
          <p:nvPr>
            <p:ph type="sldImg"/>
          </p:nvPr>
        </p:nvSpPr>
        <p:spPr/>
      </p:sp>
      <p:sp>
        <p:nvSpPr>
          <p:cNvPr id="10547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7B580871-B5AC-46D8-98F9-38BAF17CC970}" type="slidenum">
              <a:rPr altLang="en-US">
                <a:latin typeface="Arial" pitchFamily="34" charset="0"/>
                <a:ea typeface="宋体" pitchFamily="2" charset="-122"/>
              </a:rPr>
              <a:pPr/>
              <a:t>44</a:t>
            </a:fld>
            <a:endParaRPr lang="zh-CN" altLang="en-US" sz="1200"/>
          </a:p>
        </p:txBody>
      </p:sp>
    </p:spTree>
    <p:extLst>
      <p:ext uri="{BB962C8B-B14F-4D97-AF65-F5344CB8AC3E}">
        <p14:creationId xmlns:p14="http://schemas.microsoft.com/office/powerpoint/2010/main" val="29654461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幻灯片图像占位符 1"/>
          <p:cNvSpPr>
            <a:spLocks noGrp="1" noRot="1" noChangeAspect="1" noTextEdit="1"/>
          </p:cNvSpPr>
          <p:nvPr>
            <p:ph type="sldImg"/>
          </p:nvPr>
        </p:nvSpPr>
        <p:spPr/>
      </p:sp>
      <p:sp>
        <p:nvSpPr>
          <p:cNvPr id="10752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7725AF9A-AA92-4C84-8A9C-6A32AC4C67F9}" type="slidenum">
              <a:rPr altLang="en-US">
                <a:latin typeface="Arial" pitchFamily="34" charset="0"/>
                <a:ea typeface="宋体" pitchFamily="2" charset="-122"/>
              </a:rPr>
              <a:pPr/>
              <a:t>45</a:t>
            </a:fld>
            <a:endParaRPr lang="zh-CN" altLang="en-US" sz="1200"/>
          </a:p>
        </p:txBody>
      </p:sp>
    </p:spTree>
    <p:extLst>
      <p:ext uri="{BB962C8B-B14F-4D97-AF65-F5344CB8AC3E}">
        <p14:creationId xmlns:p14="http://schemas.microsoft.com/office/powerpoint/2010/main" val="28536791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幻灯片图像占位符 1"/>
          <p:cNvSpPr>
            <a:spLocks noGrp="1" noRot="1" noChangeAspect="1" noTextEdit="1"/>
          </p:cNvSpPr>
          <p:nvPr>
            <p:ph type="sldImg"/>
          </p:nvPr>
        </p:nvSpPr>
        <p:spPr/>
      </p:sp>
      <p:sp>
        <p:nvSpPr>
          <p:cNvPr id="10957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D1AB7D30-F5F6-4D5D-BC08-CA7C186B671A}" type="slidenum">
              <a:rPr altLang="en-US">
                <a:latin typeface="Arial" pitchFamily="34" charset="0"/>
                <a:ea typeface="宋体" pitchFamily="2" charset="-122"/>
              </a:rPr>
              <a:pPr/>
              <a:t>46</a:t>
            </a:fld>
            <a:endParaRPr lang="zh-CN" altLang="en-US" sz="1200"/>
          </a:p>
        </p:txBody>
      </p:sp>
    </p:spTree>
    <p:extLst>
      <p:ext uri="{BB962C8B-B14F-4D97-AF65-F5344CB8AC3E}">
        <p14:creationId xmlns:p14="http://schemas.microsoft.com/office/powerpoint/2010/main" val="6713823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幻灯片图像占位符 1"/>
          <p:cNvSpPr>
            <a:spLocks noGrp="1" noRot="1" noChangeAspect="1" noTextEdit="1"/>
          </p:cNvSpPr>
          <p:nvPr>
            <p:ph type="sldImg"/>
          </p:nvPr>
        </p:nvSpPr>
        <p:spPr/>
      </p:sp>
      <p:sp>
        <p:nvSpPr>
          <p:cNvPr id="11161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F368DA75-0C68-4B80-9271-F7CBA3B1871D}" type="slidenum">
              <a:rPr altLang="en-US">
                <a:latin typeface="Arial" pitchFamily="34" charset="0"/>
                <a:ea typeface="宋体" pitchFamily="2" charset="-122"/>
              </a:rPr>
              <a:pPr/>
              <a:t>47</a:t>
            </a:fld>
            <a:endParaRPr lang="zh-CN" altLang="en-US" sz="1200"/>
          </a:p>
        </p:txBody>
      </p:sp>
    </p:spTree>
    <p:extLst>
      <p:ext uri="{BB962C8B-B14F-4D97-AF65-F5344CB8AC3E}">
        <p14:creationId xmlns:p14="http://schemas.microsoft.com/office/powerpoint/2010/main" val="13735822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幻灯片图像占位符 1"/>
          <p:cNvSpPr>
            <a:spLocks noGrp="1" noRot="1" noChangeAspect="1" noTextEdit="1"/>
          </p:cNvSpPr>
          <p:nvPr>
            <p:ph type="sldImg"/>
          </p:nvPr>
        </p:nvSpPr>
        <p:spPr/>
      </p:sp>
      <p:sp>
        <p:nvSpPr>
          <p:cNvPr id="11571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B8E61F25-89D0-4E07-85C7-0C35ECDC3CF3}" type="slidenum">
              <a:rPr altLang="en-US">
                <a:latin typeface="Arial" pitchFamily="34" charset="0"/>
                <a:ea typeface="宋体" pitchFamily="2" charset="-122"/>
              </a:rPr>
              <a:pPr/>
              <a:t>48</a:t>
            </a:fld>
            <a:endParaRPr lang="zh-CN" altLang="en-US" sz="1200"/>
          </a:p>
        </p:txBody>
      </p:sp>
    </p:spTree>
    <p:extLst>
      <p:ext uri="{BB962C8B-B14F-4D97-AF65-F5344CB8AC3E}">
        <p14:creationId xmlns:p14="http://schemas.microsoft.com/office/powerpoint/2010/main" val="17867265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xfrm>
            <a:off x="685800" y="4400550"/>
            <a:ext cx="5486400" cy="360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94565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p:sp>
      <p:sp>
        <p:nvSpPr>
          <p:cNvPr id="25603"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2265CCD3-3462-4B75-BF16-2E0069EF34B0}" type="slidenum">
              <a:rPr altLang="en-US">
                <a:latin typeface="Arial" pitchFamily="34" charset="0"/>
                <a:ea typeface="宋体" pitchFamily="2" charset="-122"/>
              </a:rPr>
              <a:pPr/>
              <a:t>5</a:t>
            </a:fld>
            <a:endParaRPr lang="zh-CN" altLang="en-US" sz="1200"/>
          </a:p>
        </p:txBody>
      </p:sp>
    </p:spTree>
    <p:extLst>
      <p:ext uri="{BB962C8B-B14F-4D97-AF65-F5344CB8AC3E}">
        <p14:creationId xmlns:p14="http://schemas.microsoft.com/office/powerpoint/2010/main" val="22241069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p:sp>
      <p:sp>
        <p:nvSpPr>
          <p:cNvPr id="27651"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51D5294D-35B4-4636-84C5-C58DA77AFCC6}" type="slidenum">
              <a:rPr altLang="en-US">
                <a:latin typeface="Arial" pitchFamily="34" charset="0"/>
                <a:ea typeface="宋体" pitchFamily="2" charset="-122"/>
              </a:rPr>
              <a:pPr/>
              <a:t>6</a:t>
            </a:fld>
            <a:endParaRPr lang="zh-CN" altLang="en-US" sz="1200"/>
          </a:p>
        </p:txBody>
      </p:sp>
    </p:spTree>
    <p:extLst>
      <p:ext uri="{BB962C8B-B14F-4D97-AF65-F5344CB8AC3E}">
        <p14:creationId xmlns:p14="http://schemas.microsoft.com/office/powerpoint/2010/main" val="1778002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p:sp>
      <p:sp>
        <p:nvSpPr>
          <p:cNvPr id="29699"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B8E76B9-F62B-4546-B3F4-4CB8AF4D023D}" type="slidenum">
              <a:rPr altLang="en-US">
                <a:latin typeface="Arial" pitchFamily="34" charset="0"/>
                <a:ea typeface="宋体" pitchFamily="2" charset="-122"/>
              </a:rPr>
              <a:pPr/>
              <a:t>7</a:t>
            </a:fld>
            <a:endParaRPr lang="zh-CN" altLang="en-US" sz="1200"/>
          </a:p>
        </p:txBody>
      </p:sp>
    </p:spTree>
    <p:extLst>
      <p:ext uri="{BB962C8B-B14F-4D97-AF65-F5344CB8AC3E}">
        <p14:creationId xmlns:p14="http://schemas.microsoft.com/office/powerpoint/2010/main" val="714949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p:sp>
      <p:sp>
        <p:nvSpPr>
          <p:cNvPr id="31747"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08CFD273-54AB-4BB1-8120-538671D8D352}" type="slidenum">
              <a:rPr altLang="en-US">
                <a:latin typeface="Arial" pitchFamily="34" charset="0"/>
                <a:ea typeface="宋体" pitchFamily="2" charset="-122"/>
              </a:rPr>
              <a:pPr/>
              <a:t>8</a:t>
            </a:fld>
            <a:endParaRPr lang="zh-CN" altLang="en-US" sz="1200"/>
          </a:p>
        </p:txBody>
      </p:sp>
    </p:spTree>
    <p:extLst>
      <p:ext uri="{BB962C8B-B14F-4D97-AF65-F5344CB8AC3E}">
        <p14:creationId xmlns:p14="http://schemas.microsoft.com/office/powerpoint/2010/main" val="1377898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p:sp>
      <p:sp>
        <p:nvSpPr>
          <p:cNvPr id="33795" name="备注占位符 2"/>
          <p:cNvSpPr>
            <a:spLocks noGrp="1"/>
          </p:cNvSpPr>
          <p:nvPr>
            <p:ph type="body" idx="1"/>
          </p:nvPr>
        </p:nvSpPr>
        <p:spPr bwMode="auto">
          <a:xfrm>
            <a:off x="685800" y="4400550"/>
            <a:ext cx="5486400" cy="36004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p>
        </p:txBody>
      </p:sp>
      <p:sp>
        <p:nvSpPr>
          <p:cNvPr id="4" name="灯片编号占位符 3"/>
          <p:cNvSpPr>
            <a:spLocks noGrp="1"/>
          </p:cNvSpPr>
          <p:nvPr>
            <p:ph type="sldNum" sz="quarter" idx="5"/>
          </p:nvPr>
        </p:nvSpPr>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D6951AD2-698E-453D-B7EB-3D420A9D69AF}" type="slidenum">
              <a:rPr altLang="en-US">
                <a:latin typeface="Arial" pitchFamily="34" charset="0"/>
                <a:ea typeface="宋体" pitchFamily="2" charset="-122"/>
              </a:rPr>
              <a:pPr/>
              <a:t>9</a:t>
            </a:fld>
            <a:endParaRPr lang="zh-CN" altLang="en-US" sz="1200"/>
          </a:p>
        </p:txBody>
      </p:sp>
    </p:spTree>
    <p:extLst>
      <p:ext uri="{BB962C8B-B14F-4D97-AF65-F5344CB8AC3E}">
        <p14:creationId xmlns:p14="http://schemas.microsoft.com/office/powerpoint/2010/main" val="1613271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noProof="1"/>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
        <p:nvSpPr>
          <p:cNvPr id="4"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96D92401-B7B2-48AD-BAC4-BB08170B78A9}" type="datetime1">
              <a:rPr lang="zh-CN" altLang="en-US"/>
              <a:pPr>
                <a:defRPr/>
              </a:pPr>
              <a:t>2022/2/20</a:t>
            </a:fld>
            <a:endParaRPr lang="zh-CN" altLang="en-US"/>
          </a:p>
        </p:txBody>
      </p:sp>
      <p:sp>
        <p:nvSpPr>
          <p:cNvPr id="5"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870AAA7F-3E88-4873-B9AF-205975F47A19}" type="slidenum">
              <a:rPr lang="zh-CN" altLang="en-US"/>
              <a:pPr/>
              <a:t>‹#›</a:t>
            </a:fld>
            <a:endParaRPr lang="zh-CN" altLang="en-US"/>
          </a:p>
        </p:txBody>
      </p:sp>
    </p:spTree>
    <p:extLst>
      <p:ext uri="{BB962C8B-B14F-4D97-AF65-F5344CB8AC3E}">
        <p14:creationId xmlns:p14="http://schemas.microsoft.com/office/powerpoint/2010/main" val="1438266385"/>
      </p:ext>
    </p:extLst>
  </p:cSld>
  <p:clrMapOvr>
    <a:masterClrMapping/>
  </p:clrMapOvr>
  <p:transition spd="slow" advTm="8554">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sym typeface="微软雅黑" pitchFamily="34" charset="-122"/>
            </a:endParaRPr>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A1744E30-8772-4D03-9123-34AF24C57551}" type="datetime1">
              <a:rPr lang="zh-CN" altLang="en-US"/>
              <a:pPr>
                <a:defRPr/>
              </a:pPr>
              <a:t>2022/2/20</a:t>
            </a:fld>
            <a:endParaRPr lang="zh-CN" altLang="en-US"/>
          </a:p>
        </p:txBody>
      </p:sp>
      <p:sp>
        <p:nvSpPr>
          <p:cNvPr id="6"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B560CFD9-002C-466C-97CC-14AB12AB2D70}" type="slidenum">
              <a:rPr lang="zh-CN" altLang="en-US"/>
              <a:pPr/>
              <a:t>‹#›</a:t>
            </a:fld>
            <a:endParaRPr lang="zh-CN" altLang="en-US"/>
          </a:p>
        </p:txBody>
      </p:sp>
    </p:spTree>
    <p:extLst>
      <p:ext uri="{BB962C8B-B14F-4D97-AF65-F5344CB8AC3E}">
        <p14:creationId xmlns:p14="http://schemas.microsoft.com/office/powerpoint/2010/main" val="184571530"/>
      </p:ext>
    </p:extLst>
  </p:cSld>
  <p:clrMapOvr>
    <a:masterClrMapping/>
  </p:clrMapOvr>
  <p:transition spd="slow" advTm="8554">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noProof="1"/>
              <a:t>单击此处编辑母版标题样式</a:t>
            </a:r>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C6BD40C8-7EF8-442B-89D9-22D013A7634F}" type="datetime1">
              <a:rPr lang="zh-CN" altLang="en-US"/>
              <a:pPr>
                <a:defRPr/>
              </a:pPr>
              <a:t>2022/2/20</a:t>
            </a:fld>
            <a:endParaRPr lang="zh-CN" altLang="en-US"/>
          </a:p>
        </p:txBody>
      </p:sp>
      <p:sp>
        <p:nvSpPr>
          <p:cNvPr id="5"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06807A7D-3564-4E85-8955-7F371FCCD6B8}" type="slidenum">
              <a:rPr lang="zh-CN" altLang="en-US"/>
              <a:pPr/>
              <a:t>‹#›</a:t>
            </a:fld>
            <a:endParaRPr lang="zh-CN" altLang="en-US"/>
          </a:p>
        </p:txBody>
      </p:sp>
    </p:spTree>
    <p:extLst>
      <p:ext uri="{BB962C8B-B14F-4D97-AF65-F5344CB8AC3E}">
        <p14:creationId xmlns:p14="http://schemas.microsoft.com/office/powerpoint/2010/main" val="2983427660"/>
      </p:ext>
    </p:extLst>
  </p:cSld>
  <p:clrMapOvr>
    <a:masterClrMapping/>
  </p:clrMapOvr>
  <p:transition spd="slow" advTm="8554">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7F6825A2-A2DB-47B3-8AC2-C3E7EA651C1E}" type="datetime1">
              <a:rPr lang="zh-CN" altLang="en-US"/>
              <a:pPr>
                <a:defRPr/>
              </a:pPr>
              <a:t>2022/2/20</a:t>
            </a:fld>
            <a:endParaRPr lang="zh-CN" altLang="en-US"/>
          </a:p>
        </p:txBody>
      </p:sp>
      <p:sp>
        <p:nvSpPr>
          <p:cNvPr id="5"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27763602-0246-41A3-AEA5-91871C5992CF}" type="slidenum">
              <a:rPr lang="zh-CN" altLang="en-US"/>
              <a:pPr/>
              <a:t>‹#›</a:t>
            </a:fld>
            <a:endParaRPr lang="zh-CN" altLang="en-US"/>
          </a:p>
        </p:txBody>
      </p:sp>
    </p:spTree>
    <p:extLst>
      <p:ext uri="{BB962C8B-B14F-4D97-AF65-F5344CB8AC3E}">
        <p14:creationId xmlns:p14="http://schemas.microsoft.com/office/powerpoint/2010/main" val="3467858694"/>
      </p:ext>
    </p:extLst>
  </p:cSld>
  <p:clrMapOvr>
    <a:masterClrMapping/>
  </p:clrMapOvr>
  <p:transition spd="slow" advTm="8554">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noProof="1"/>
              <a:t>单击此处编辑母版标题样式</a:t>
            </a:r>
          </a:p>
        </p:txBody>
      </p:sp>
      <p:sp>
        <p:nvSpPr>
          <p:cNvPr id="3"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D9D8E083-DF03-42CB-9F96-0F5F31B0AFDD}" type="datetime1">
              <a:rPr lang="zh-CN" altLang="en-US"/>
              <a:pPr>
                <a:defRPr/>
              </a:pPr>
              <a:t>2022/2/20</a:t>
            </a:fld>
            <a:endParaRPr lang="zh-CN" altLang="en-US"/>
          </a:p>
        </p:txBody>
      </p:sp>
      <p:sp>
        <p:nvSpPr>
          <p:cNvPr id="4"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55C67737-7298-4771-9CD9-4DA3288AEE1A}" type="slidenum">
              <a:rPr lang="zh-CN" altLang="en-US"/>
              <a:pPr/>
              <a:t>‹#›</a:t>
            </a:fld>
            <a:endParaRPr lang="zh-CN" altLang="en-US"/>
          </a:p>
        </p:txBody>
      </p:sp>
    </p:spTree>
    <p:extLst>
      <p:ext uri="{BB962C8B-B14F-4D97-AF65-F5344CB8AC3E}">
        <p14:creationId xmlns:p14="http://schemas.microsoft.com/office/powerpoint/2010/main" val="560590620"/>
      </p:ext>
    </p:extLst>
  </p:cSld>
  <p:clrMapOvr>
    <a:masterClrMapping/>
  </p:clrMapOvr>
  <p:transition spd="slow" advTm="8554">
    <p:dissolv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eaLnBrk="1" fontAlgn="auto" hangingPunct="1">
              <a:spcBef>
                <a:spcPts val="0"/>
              </a:spcBef>
              <a:spcAft>
                <a:spcPts val="0"/>
              </a:spcAft>
            </a:pPr>
            <a:fld id="{2E3AAC11-D570-4EA9-AFC0-30FB72BA45EB}" type="datetimeFigureOut">
              <a:rPr lang="zh-CN" altLang="en-US" smtClean="0">
                <a:solidFill>
                  <a:prstClr val="black"/>
                </a:solidFill>
                <a:latin typeface="Calibri"/>
                <a:ea typeface="宋体"/>
              </a:rPr>
              <a:pPr eaLnBrk="1" fontAlgn="auto" hangingPunct="1">
                <a:spcBef>
                  <a:spcPts val="0"/>
                </a:spcBef>
                <a:spcAft>
                  <a:spcPts val="0"/>
                </a:spcAft>
              </a:pPr>
              <a:t>2022/2/20</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eaLnBrk="1" fontAlgn="auto" hangingPunct="1">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eaLnBrk="1" fontAlgn="auto" hangingPunct="1">
              <a:spcBef>
                <a:spcPts val="0"/>
              </a:spcBef>
              <a:spcAft>
                <a:spcPts val="0"/>
              </a:spcAft>
            </a:pPr>
            <a:fld id="{55ECCFAA-F4FB-487C-9F1E-C8836D0C3DC9}" type="slidenum">
              <a:rPr lang="zh-CN" altLang="en-US" smtClean="0">
                <a:solidFill>
                  <a:prstClr val="black"/>
                </a:solidFill>
                <a:latin typeface="Calibri"/>
                <a:ea typeface="宋体"/>
              </a:rPr>
              <a:pPr eaLnBrk="1" fontAlgn="auto" hangingPunct="1">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638944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eaLnBrk="1" fontAlgn="auto" hangingPunct="1">
              <a:spcBef>
                <a:spcPts val="0"/>
              </a:spcBef>
              <a:spcAft>
                <a:spcPts val="0"/>
              </a:spcAft>
            </a:pPr>
            <a:fld id="{2E3AAC11-D570-4EA9-AFC0-30FB72BA45EB}" type="datetimeFigureOut">
              <a:rPr lang="zh-CN" altLang="en-US" smtClean="0">
                <a:solidFill>
                  <a:prstClr val="black"/>
                </a:solidFill>
                <a:latin typeface="Calibri"/>
                <a:ea typeface="宋体"/>
              </a:rPr>
              <a:pPr eaLnBrk="1" fontAlgn="auto" hangingPunct="1">
                <a:spcBef>
                  <a:spcPts val="0"/>
                </a:spcBef>
                <a:spcAft>
                  <a:spcPts val="0"/>
                </a:spcAft>
              </a:pPr>
              <a:t>2022/2/20</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eaLnBrk="1" fontAlgn="auto" hangingPunct="1">
              <a:spcBef>
                <a:spcPts val="0"/>
              </a:spcBef>
              <a:spcAft>
                <a:spcPts val="0"/>
              </a:spcAft>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eaLnBrk="1" fontAlgn="auto" hangingPunct="1">
              <a:spcBef>
                <a:spcPts val="0"/>
              </a:spcBef>
              <a:spcAft>
                <a:spcPts val="0"/>
              </a:spcAft>
            </a:pPr>
            <a:fld id="{55ECCFAA-F4FB-487C-9F1E-C8836D0C3DC9}" type="slidenum">
              <a:rPr lang="zh-CN" altLang="en-US" smtClean="0">
                <a:solidFill>
                  <a:prstClr val="black"/>
                </a:solidFill>
                <a:latin typeface="Calibri"/>
                <a:ea typeface="宋体"/>
              </a:rPr>
              <a:pPr eaLnBrk="1" fontAlgn="auto" hangingPunct="1">
                <a:spcBef>
                  <a:spcPts val="0"/>
                </a:spcBef>
                <a:spcAft>
                  <a:spcPts val="0"/>
                </a:spcAft>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3224663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46263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09478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2604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1275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noProof="1"/>
              <a:t>单击此处编辑母版标题样式</a:t>
            </a:r>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C04E6F27-E639-4F6C-A515-0A4E87AB0823}" type="datetime1">
              <a:rPr lang="zh-CN" altLang="en-US"/>
              <a:pPr>
                <a:defRPr/>
              </a:pPr>
              <a:t>2022/2/20</a:t>
            </a:fld>
            <a:endParaRPr lang="zh-CN" altLang="en-US"/>
          </a:p>
        </p:txBody>
      </p:sp>
      <p:sp>
        <p:nvSpPr>
          <p:cNvPr id="5"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3194FBD6-C777-4D77-90D3-4DB0C28126BB}" type="slidenum">
              <a:rPr lang="zh-CN" altLang="en-US"/>
              <a:pPr/>
              <a:t>‹#›</a:t>
            </a:fld>
            <a:endParaRPr lang="zh-CN" altLang="en-US"/>
          </a:p>
        </p:txBody>
      </p:sp>
    </p:spTree>
    <p:extLst>
      <p:ext uri="{BB962C8B-B14F-4D97-AF65-F5344CB8AC3E}">
        <p14:creationId xmlns:p14="http://schemas.microsoft.com/office/powerpoint/2010/main" val="2955319651"/>
      </p:ext>
    </p:extLst>
  </p:cSld>
  <p:clrMapOvr>
    <a:masterClrMapping/>
  </p:clrMapOvr>
  <p:transition spd="slow" advTm="8554">
    <p:dissolv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0937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4213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56583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17020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40569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37628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10314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0916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4"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88312329-E9AE-41BE-ABCF-0812F13AE845}" type="datetime1">
              <a:rPr lang="zh-CN" altLang="en-US"/>
              <a:pPr>
                <a:defRPr/>
              </a:pPr>
              <a:t>2022/2/20</a:t>
            </a:fld>
            <a:endParaRPr lang="zh-CN" altLang="en-US"/>
          </a:p>
        </p:txBody>
      </p:sp>
      <p:sp>
        <p:nvSpPr>
          <p:cNvPr id="5"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FE074703-BBDD-4E9E-B504-71F6809D88AD}" type="slidenum">
              <a:rPr lang="zh-CN" altLang="en-US"/>
              <a:pPr/>
              <a:t>‹#›</a:t>
            </a:fld>
            <a:endParaRPr lang="zh-CN" altLang="en-US"/>
          </a:p>
        </p:txBody>
      </p:sp>
    </p:spTree>
    <p:extLst>
      <p:ext uri="{BB962C8B-B14F-4D97-AF65-F5344CB8AC3E}">
        <p14:creationId xmlns:p14="http://schemas.microsoft.com/office/powerpoint/2010/main" val="99983573"/>
      </p:ext>
    </p:extLst>
  </p:cSld>
  <p:clrMapOvr>
    <a:masterClrMapping/>
  </p:clrMapOvr>
  <p:transition spd="slow" advTm="8554">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noProof="1"/>
              <a:t>单击此处编辑母版标题样式</a:t>
            </a:r>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F0DDBE34-A942-40BF-A2F5-2D221C5D1B33}" type="datetime1">
              <a:rPr lang="zh-CN" altLang="en-US"/>
              <a:pPr>
                <a:defRPr/>
              </a:pPr>
              <a:t>2022/2/20</a:t>
            </a:fld>
            <a:endParaRPr lang="zh-CN" altLang="en-US"/>
          </a:p>
        </p:txBody>
      </p:sp>
      <p:sp>
        <p:nvSpPr>
          <p:cNvPr id="6"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834D08E3-7CA5-4312-9C71-A985B2239E10}" type="slidenum">
              <a:rPr lang="zh-CN" altLang="en-US"/>
              <a:pPr/>
              <a:t>‹#›</a:t>
            </a:fld>
            <a:endParaRPr lang="zh-CN" altLang="en-US"/>
          </a:p>
        </p:txBody>
      </p:sp>
    </p:spTree>
    <p:extLst>
      <p:ext uri="{BB962C8B-B14F-4D97-AF65-F5344CB8AC3E}">
        <p14:creationId xmlns:p14="http://schemas.microsoft.com/office/powerpoint/2010/main" val="3178100004"/>
      </p:ext>
    </p:extLst>
  </p:cSld>
  <p:clrMapOvr>
    <a:masterClrMapping/>
  </p:clrMapOvr>
  <p:transition spd="slow" advTm="8554">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F23F96D6-DA67-4C39-B8B2-2523D6D381E7}" type="datetime1">
              <a:rPr lang="zh-CN" altLang="en-US"/>
              <a:pPr>
                <a:defRPr/>
              </a:pPr>
              <a:t>2022/2/20</a:t>
            </a:fld>
            <a:endParaRPr lang="zh-CN" altLang="en-US"/>
          </a:p>
        </p:txBody>
      </p:sp>
      <p:sp>
        <p:nvSpPr>
          <p:cNvPr id="8"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6D319E2B-BEB3-4EEB-8175-4C7DCB02E081}" type="slidenum">
              <a:rPr lang="zh-CN" altLang="en-US"/>
              <a:pPr/>
              <a:t>‹#›</a:t>
            </a:fld>
            <a:endParaRPr lang="zh-CN" altLang="en-US"/>
          </a:p>
        </p:txBody>
      </p:sp>
    </p:spTree>
    <p:extLst>
      <p:ext uri="{BB962C8B-B14F-4D97-AF65-F5344CB8AC3E}">
        <p14:creationId xmlns:p14="http://schemas.microsoft.com/office/powerpoint/2010/main" val="2392302232"/>
      </p:ext>
    </p:extLst>
  </p:cSld>
  <p:clrMapOvr>
    <a:masterClrMapping/>
  </p:clrMapOvr>
  <p:transition spd="slow" advTm="8554">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F23F96D6-DA67-4C39-B8B2-2523D6D381E7}" type="datetime1">
              <a:rPr lang="zh-CN" altLang="en-US"/>
              <a:pPr>
                <a:defRPr/>
              </a:pPr>
              <a:t>2022/2/20</a:t>
            </a:fld>
            <a:endParaRPr lang="zh-CN" altLang="en-US"/>
          </a:p>
        </p:txBody>
      </p:sp>
      <p:sp>
        <p:nvSpPr>
          <p:cNvPr id="8"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6D319E2B-BEB3-4EEB-8175-4C7DCB02E081}" type="slidenum">
              <a:rPr lang="zh-CN" altLang="en-US"/>
              <a:pPr/>
              <a:t>‹#›</a:t>
            </a:fld>
            <a:endParaRPr lang="zh-CN" altLang="en-US"/>
          </a:p>
        </p:txBody>
      </p:sp>
      <p:sp>
        <p:nvSpPr>
          <p:cNvPr id="11" name="TextBox 10"/>
          <p:cNvSpPr txBox="1"/>
          <p:nvPr userDrawn="1"/>
        </p:nvSpPr>
        <p:spPr>
          <a:xfrm>
            <a:off x="1763805" y="5024295"/>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2937389773"/>
      </p:ext>
    </p:extLst>
  </p:cSld>
  <p:clrMapOvr>
    <a:masterClrMapping/>
  </p:clrMapOvr>
  <p:transition spd="slow" advTm="8554">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noProof="1"/>
              <a:t>单击此处编辑母版标题样式</a:t>
            </a:r>
          </a:p>
        </p:txBody>
      </p:sp>
      <p:sp>
        <p:nvSpPr>
          <p:cNvPr id="3"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C23A6D29-BFF1-4C8B-836A-2CF006C01550}" type="datetime1">
              <a:rPr lang="zh-CN" altLang="en-US"/>
              <a:pPr>
                <a:defRPr/>
              </a:pPr>
              <a:t>2022/2/20</a:t>
            </a:fld>
            <a:endParaRPr lang="zh-CN" altLang="en-US"/>
          </a:p>
        </p:txBody>
      </p:sp>
      <p:sp>
        <p:nvSpPr>
          <p:cNvPr id="4"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88B540E7-1A67-440E-99B9-BD96353281ED}" type="slidenum">
              <a:rPr lang="zh-CN" altLang="en-US"/>
              <a:pPr/>
              <a:t>‹#›</a:t>
            </a:fld>
            <a:endParaRPr lang="zh-CN" altLang="en-US"/>
          </a:p>
        </p:txBody>
      </p:sp>
    </p:spTree>
    <p:extLst>
      <p:ext uri="{BB962C8B-B14F-4D97-AF65-F5344CB8AC3E}">
        <p14:creationId xmlns:p14="http://schemas.microsoft.com/office/powerpoint/2010/main" val="3894952254"/>
      </p:ext>
    </p:extLst>
  </p:cSld>
  <p:clrMapOvr>
    <a:masterClrMapping/>
  </p:clrMapOvr>
  <p:transition spd="slow" advTm="8554">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9DA794B9-DF34-43EA-B130-4C728DFB6A2E}" type="datetime1">
              <a:rPr lang="zh-CN" altLang="en-US"/>
              <a:pPr>
                <a:defRPr/>
              </a:pPr>
              <a:t>2022/2/20</a:t>
            </a:fld>
            <a:endParaRPr lang="zh-CN" altLang="en-US"/>
          </a:p>
        </p:txBody>
      </p:sp>
      <p:sp>
        <p:nvSpPr>
          <p:cNvPr id="3"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D4D53DA3-A831-4503-BF42-8AE3A0D0F61D}" type="slidenum">
              <a:rPr lang="zh-CN" altLang="en-US"/>
              <a:pPr/>
              <a:t>‹#›</a:t>
            </a:fld>
            <a:endParaRPr lang="zh-CN" altLang="en-US"/>
          </a:p>
        </p:txBody>
      </p:sp>
    </p:spTree>
    <p:extLst>
      <p:ext uri="{BB962C8B-B14F-4D97-AF65-F5344CB8AC3E}">
        <p14:creationId xmlns:p14="http://schemas.microsoft.com/office/powerpoint/2010/main" val="2552597346"/>
      </p:ext>
    </p:extLst>
  </p:cSld>
  <p:clrMapOvr>
    <a:masterClrMapping/>
  </p:clrMapOvr>
  <p:transition spd="slow" advTm="8554">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日期占位符 3"/>
          <p:cNvSpPr>
            <a:spLocks noGrp="1" noChangeArrowheads="1"/>
          </p:cNvSpPr>
          <p:nvPr>
            <p:ph type="dt" sz="half" idx="10"/>
          </p:nvPr>
        </p:nvSpPr>
        <p:spPr>
          <a:xfrm>
            <a:off x="457200" y="4767263"/>
            <a:ext cx="2133600" cy="274637"/>
          </a:xfrm>
          <a:prstGeom prst="rect">
            <a:avLst/>
          </a:prstGeom>
        </p:spPr>
        <p:txBody>
          <a:bodyPr/>
          <a:lstStyle>
            <a:lvl1pPr>
              <a:defRPr/>
            </a:lvl1pPr>
          </a:lstStyle>
          <a:p>
            <a:pPr>
              <a:defRPr/>
            </a:pPr>
            <a:fld id="{377510BC-24A8-4650-B4E8-08CFB4A7D39A}" type="datetime1">
              <a:rPr lang="zh-CN" altLang="en-US"/>
              <a:pPr>
                <a:defRPr/>
              </a:pPr>
              <a:t>2022/2/20</a:t>
            </a:fld>
            <a:endParaRPr lang="zh-CN" altLang="en-US"/>
          </a:p>
        </p:txBody>
      </p:sp>
      <p:sp>
        <p:nvSpPr>
          <p:cNvPr id="6" name="页脚占位符 4"/>
          <p:cNvSpPr>
            <a:spLocks noGrp="1" noChangeArrowheads="1"/>
          </p:cNvSpPr>
          <p:nvPr>
            <p:ph type="ftr" sz="quarter" idx="11"/>
          </p:nvPr>
        </p:nvSpPr>
        <p:spPr>
          <a:xfrm>
            <a:off x="3124200" y="4767263"/>
            <a:ext cx="2895600" cy="274637"/>
          </a:xfrm>
          <a:prstGeom prst="rect">
            <a:avLst/>
          </a:prstGeom>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xfrm>
            <a:off x="6553200" y="4767263"/>
            <a:ext cx="2133600" cy="274637"/>
          </a:xfrm>
          <a:prstGeom prst="rect">
            <a:avLst/>
          </a:prstGeom>
        </p:spPr>
        <p:txBody>
          <a:bodyPr vert="horz" wrap="square" lIns="91440" tIns="45720" rIns="91440" bIns="45720" numCol="1" anchor="t" anchorCtr="0" compatLnSpc="1">
            <a:prstTxWarp prst="textNoShape">
              <a:avLst/>
            </a:prstTxWarp>
          </a:bodyPr>
          <a:lstStyle>
            <a:lvl1pPr>
              <a:defRPr/>
            </a:lvl1pPr>
          </a:lstStyle>
          <a:p>
            <a:fld id="{9549BCDF-C969-4A6D-A8E1-FC3EEC51D445}" type="slidenum">
              <a:rPr lang="zh-CN" altLang="en-US"/>
              <a:pPr/>
              <a:t>‹#›</a:t>
            </a:fld>
            <a:endParaRPr lang="zh-CN" altLang="en-US"/>
          </a:p>
        </p:txBody>
      </p:sp>
    </p:spTree>
    <p:extLst>
      <p:ext uri="{BB962C8B-B14F-4D97-AF65-F5344CB8AC3E}">
        <p14:creationId xmlns:p14="http://schemas.microsoft.com/office/powerpoint/2010/main" val="2185054781"/>
      </p:ext>
    </p:extLst>
  </p:cSld>
  <p:clrMapOvr>
    <a:masterClrMapping/>
  </p:clrMapOvr>
  <p:transition spd="slow" advTm="8554">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flipH="1">
            <a:off x="0" y="0"/>
            <a:ext cx="9144000" cy="5143500"/>
          </a:xfrm>
          <a:prstGeom prst="rect">
            <a:avLst/>
          </a:prstGeom>
        </p:spPr>
      </p:pic>
    </p:spTree>
  </p:cSld>
  <p:clrMap bg1="dk2" tx1="lt1" bg2="dk1"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73" r:id="rId6"/>
    <p:sldLayoutId id="2147483966" r:id="rId7"/>
    <p:sldLayoutId id="2147483967" r:id="rId8"/>
    <p:sldLayoutId id="2147483968" r:id="rId9"/>
    <p:sldLayoutId id="2147483969" r:id="rId10"/>
    <p:sldLayoutId id="2147483970" r:id="rId11"/>
    <p:sldLayoutId id="2147483971" r:id="rId12"/>
    <p:sldLayoutId id="2147483972" r:id="rId13"/>
  </p:sldLayoutIdLst>
  <p:transition spd="slow" advTm="8554">
    <p:dissolve/>
  </p:transition>
  <p:timing>
    <p:tnLst>
      <p:par>
        <p:cTn id="1" dur="indefinite" restart="never" nodeType="tmRoot"/>
      </p:par>
    </p:tnLst>
  </p:timing>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微软雅黑" pitchFamily="34" charset="-122"/>
        </a:defRPr>
      </a:lvl1pPr>
      <a:lvl2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2pPr>
      <a:lvl3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3pPr>
      <a:lvl4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4pPr>
      <a:lvl5pPr marL="914400" indent="-914400" algn="ctr" rtl="0" eaLnBrk="0" fontAlgn="base" hangingPunct="0">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5pPr>
      <a:lvl6pPr marL="13716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6pPr>
      <a:lvl7pPr marL="18288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7pPr>
      <a:lvl8pPr marL="22860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8pPr>
      <a:lvl9pPr marL="2743200" indent="-914400" algn="ctr" rtl="0" fontAlgn="base">
        <a:spcBef>
          <a:spcPct val="0"/>
        </a:spcBef>
        <a:spcAft>
          <a:spcPct val="0"/>
        </a:spcAft>
        <a:defRPr sz="4400">
          <a:solidFill>
            <a:schemeClr val="tx1"/>
          </a:solidFill>
          <a:latin typeface="微软雅黑" pitchFamily="34" charset="-122"/>
          <a:ea typeface="微软雅黑" pitchFamily="34" charset="-122"/>
          <a:sym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微软雅黑" pitchFamily="34" charset="-122"/>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sym typeface="微软雅黑" pitchFamily="34" charset="-122"/>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sym typeface="微软雅黑" pitchFamily="34" charset="-122"/>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微软雅黑" pitchFamily="34" charset="-122"/>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微软雅黑" pitchFamily="34" charset="-122"/>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微软雅黑" pitchFamily="34"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504410"/>
      </p:ext>
    </p:extLst>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2022/2/20</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eaLnBrk="1" fontAlgn="auto" hangingPunct="1">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784315520"/>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oleObject" Target="../embeddings/oleObject3.bin"/><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4.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17.jpg"/><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openxmlformats.org/officeDocument/2006/relationships/image" Target="../media/image21.jpeg"/><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media/image29.w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0.xml"/><Relationship Id="rId1" Type="http://schemas.openxmlformats.org/officeDocument/2006/relationships/slideLayout" Target="../slideLayouts/slideLayout13.xml"/><Relationship Id="rId5" Type="http://schemas.openxmlformats.org/officeDocument/2006/relationships/image" Target="../media/image16.jpg"/><Relationship Id="rId4" Type="http://schemas.openxmlformats.org/officeDocument/2006/relationships/image" Target="../media/image17.jp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image" Target="../media/image34.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9.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 name="矩形 15"/>
          <p:cNvSpPr>
            <a:spLocks noChangeArrowheads="1"/>
          </p:cNvSpPr>
          <p:nvPr/>
        </p:nvSpPr>
        <p:spPr bwMode="auto">
          <a:xfrm>
            <a:off x="1588" y="3681413"/>
            <a:ext cx="9144000" cy="974725"/>
          </a:xfrm>
          <a:prstGeom prst="rect">
            <a:avLst/>
          </a:prstGeom>
          <a:solidFill>
            <a:srgbClr val="B803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a:endParaRPr lang="zh-CN" altLang="en-US">
              <a:latin typeface="+mn-lt"/>
              <a:ea typeface="+mn-ea"/>
              <a:cs typeface="+mn-ea"/>
              <a:sym typeface="+mn-lt"/>
            </a:endParaRPr>
          </a:p>
        </p:txBody>
      </p:sp>
      <p:sp>
        <p:nvSpPr>
          <p:cNvPr id="3079" name="TextBox 64"/>
          <p:cNvSpPr>
            <a:spLocks noChangeArrowheads="1"/>
          </p:cNvSpPr>
          <p:nvPr/>
        </p:nvSpPr>
        <p:spPr bwMode="auto">
          <a:xfrm>
            <a:off x="2611438" y="1651000"/>
            <a:ext cx="5989637"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2424113" algn="l"/>
              </a:tabLst>
              <a:defRPr>
                <a:solidFill>
                  <a:schemeClr val="tx1"/>
                </a:solidFill>
                <a:latin typeface="微软雅黑" pitchFamily="34" charset="-122"/>
                <a:ea typeface="微软雅黑" pitchFamily="34" charset="-122"/>
              </a:defRPr>
            </a:lvl1pPr>
            <a:lvl2pPr marL="742950" indent="-285750">
              <a:tabLst>
                <a:tab pos="2424113" algn="l"/>
              </a:tabLst>
              <a:defRPr>
                <a:solidFill>
                  <a:schemeClr val="tx1"/>
                </a:solidFill>
                <a:latin typeface="微软雅黑" pitchFamily="34" charset="-122"/>
                <a:ea typeface="微软雅黑" pitchFamily="34" charset="-122"/>
              </a:defRPr>
            </a:lvl2pPr>
            <a:lvl3pPr marL="1143000" indent="-228600">
              <a:tabLst>
                <a:tab pos="2424113" algn="l"/>
              </a:tabLst>
              <a:defRPr>
                <a:solidFill>
                  <a:schemeClr val="tx1"/>
                </a:solidFill>
                <a:latin typeface="微软雅黑" pitchFamily="34" charset="-122"/>
                <a:ea typeface="微软雅黑" pitchFamily="34" charset="-122"/>
              </a:defRPr>
            </a:lvl3pPr>
            <a:lvl4pPr marL="1600200" indent="-228600">
              <a:tabLst>
                <a:tab pos="2424113" algn="l"/>
              </a:tabLst>
              <a:defRPr>
                <a:solidFill>
                  <a:schemeClr val="tx1"/>
                </a:solidFill>
                <a:latin typeface="微软雅黑" pitchFamily="34" charset="-122"/>
                <a:ea typeface="微软雅黑" pitchFamily="34" charset="-122"/>
              </a:defRPr>
            </a:lvl4pPr>
            <a:lvl5pPr marL="2057400" indent="-228600">
              <a:tabLst>
                <a:tab pos="2424113" algn="l"/>
              </a:tabLst>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tabLst>
                <a:tab pos="2424113" algn="l"/>
              </a:tabLs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tabLst>
                <a:tab pos="2424113" algn="l"/>
              </a:tabLs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tabLst>
                <a:tab pos="2424113" algn="l"/>
              </a:tabLs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tabLst>
                <a:tab pos="2424113" algn="l"/>
              </a:tabLst>
              <a:defRPr>
                <a:solidFill>
                  <a:schemeClr val="tx1"/>
                </a:solidFill>
                <a:latin typeface="微软雅黑" pitchFamily="34" charset="-122"/>
                <a:ea typeface="微软雅黑" pitchFamily="34" charset="-122"/>
              </a:defRPr>
            </a:lvl9pPr>
          </a:lstStyle>
          <a:p>
            <a:pPr algn="ctr" eaLnBrk="1" hangingPunct="1">
              <a:buFont typeface="Arial" pitchFamily="34" charset="0"/>
              <a:buNone/>
            </a:pPr>
            <a:r>
              <a:rPr lang="en-US" altLang="zh-CN" sz="2700" b="1">
                <a:solidFill>
                  <a:srgbClr val="161616"/>
                </a:solidFill>
                <a:latin typeface="+mn-lt"/>
                <a:ea typeface="+mn-ea"/>
                <a:cs typeface="+mn-ea"/>
                <a:sym typeface="+mn-lt"/>
              </a:rPr>
              <a:t>—5Why </a:t>
            </a:r>
            <a:r>
              <a:rPr lang="zh-CN" altLang="en-US" sz="2700" b="1">
                <a:solidFill>
                  <a:srgbClr val="161616"/>
                </a:solidFill>
                <a:latin typeface="+mn-lt"/>
                <a:ea typeface="+mn-ea"/>
                <a:cs typeface="+mn-ea"/>
                <a:sym typeface="+mn-lt"/>
              </a:rPr>
              <a:t>问题分析法</a:t>
            </a:r>
          </a:p>
        </p:txBody>
      </p:sp>
      <p:sp>
        <p:nvSpPr>
          <p:cNvPr id="3075" name="TextBox 60"/>
          <p:cNvSpPr>
            <a:spLocks noChangeArrowheads="1"/>
          </p:cNvSpPr>
          <p:nvPr/>
        </p:nvSpPr>
        <p:spPr bwMode="auto">
          <a:xfrm>
            <a:off x="2916238" y="854075"/>
            <a:ext cx="5668962"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buFont typeface="Arial" pitchFamily="34" charset="0"/>
              <a:buNone/>
            </a:pPr>
            <a:r>
              <a:rPr lang="zh-CN" altLang="en-US" sz="4500" b="1">
                <a:solidFill>
                  <a:srgbClr val="161616"/>
                </a:solidFill>
                <a:latin typeface="+mn-lt"/>
                <a:ea typeface="+mn-ea"/>
                <a:cs typeface="+mn-ea"/>
                <a:sym typeface="+mn-lt"/>
              </a:rPr>
              <a:t>生产培训系列课程</a:t>
            </a:r>
          </a:p>
        </p:txBody>
      </p:sp>
      <p:sp>
        <p:nvSpPr>
          <p:cNvPr id="9" name="TextBox 60"/>
          <p:cNvSpPr>
            <a:spLocks noChangeArrowheads="1"/>
          </p:cNvSpPr>
          <p:nvPr/>
        </p:nvSpPr>
        <p:spPr bwMode="auto">
          <a:xfrm>
            <a:off x="4625975" y="3997325"/>
            <a:ext cx="1958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buFont typeface="Arial" pitchFamily="34" charset="0"/>
              <a:buNone/>
            </a:pPr>
            <a:r>
              <a:rPr lang="zh-CN" altLang="en-US" sz="1400">
                <a:latin typeface="+mn-lt"/>
                <a:ea typeface="+mn-ea"/>
                <a:cs typeface="+mn-ea"/>
                <a:sym typeface="+mn-lt"/>
              </a:rPr>
              <a:t>部门：设计部</a:t>
            </a:r>
            <a:endParaRPr lang="en-US" altLang="zh-CN" sz="1400">
              <a:latin typeface="+mn-lt"/>
              <a:ea typeface="+mn-ea"/>
              <a:cs typeface="+mn-ea"/>
              <a:sym typeface="+mn-lt"/>
            </a:endParaRPr>
          </a:p>
        </p:txBody>
      </p:sp>
      <p:sp>
        <p:nvSpPr>
          <p:cNvPr id="15" name="TextBox 60"/>
          <p:cNvSpPr>
            <a:spLocks noChangeArrowheads="1"/>
          </p:cNvSpPr>
          <p:nvPr/>
        </p:nvSpPr>
        <p:spPr bwMode="auto">
          <a:xfrm>
            <a:off x="2894013" y="3997325"/>
            <a:ext cx="19573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buFont typeface="Arial" pitchFamily="34" charset="0"/>
              <a:buNone/>
            </a:pPr>
            <a:r>
              <a:rPr lang="zh-CN" altLang="en-US" sz="1400" dirty="0">
                <a:latin typeface="+mn-lt"/>
                <a:ea typeface="+mn-ea"/>
                <a:cs typeface="+mn-ea"/>
                <a:sym typeface="+mn-lt"/>
              </a:rPr>
              <a:t>汇报</a:t>
            </a:r>
            <a:r>
              <a:rPr lang="zh-CN" altLang="en-US" sz="1400" dirty="0" smtClean="0">
                <a:latin typeface="+mn-lt"/>
                <a:ea typeface="+mn-ea"/>
                <a:cs typeface="+mn-ea"/>
                <a:sym typeface="+mn-lt"/>
              </a:rPr>
              <a:t>人：优品</a:t>
            </a:r>
            <a:r>
              <a:rPr lang="en-US" altLang="zh-CN" sz="1400" dirty="0" smtClean="0">
                <a:latin typeface="+mn-lt"/>
                <a:ea typeface="+mn-ea"/>
                <a:cs typeface="+mn-ea"/>
                <a:sym typeface="+mn-lt"/>
              </a:rPr>
              <a:t>PPT</a:t>
            </a:r>
            <a:endParaRPr lang="en-US" altLang="zh-CN" sz="1400" dirty="0">
              <a:latin typeface="+mn-lt"/>
              <a:ea typeface="+mn-ea"/>
              <a:cs typeface="+mn-ea"/>
              <a:sym typeface="+mn-lt"/>
            </a:endParaRP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1997075"/>
            <a:ext cx="1855788"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图片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2413" y="365125"/>
            <a:ext cx="3005137"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477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nodeType="afterGroup">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079"/>
                                        </p:tgtEl>
                                        <p:attrNameLst>
                                          <p:attrName>style.visibility</p:attrName>
                                        </p:attrNameLst>
                                      </p:cBhvr>
                                      <p:to>
                                        <p:strVal val="visible"/>
                                      </p:to>
                                    </p:set>
                                    <p:anim calcmode="lin" valueType="num">
                                      <p:cBhvr>
                                        <p:cTn id="13" dur="1200" fill="hold"/>
                                        <p:tgtEl>
                                          <p:spTgt spid="3079"/>
                                        </p:tgtEl>
                                        <p:attrNameLst>
                                          <p:attrName>ppt_x</p:attrName>
                                        </p:attrNameLst>
                                      </p:cBhvr>
                                      <p:tavLst>
                                        <p:tav tm="0">
                                          <p:val>
                                            <p:strVal val="#ppt_x"/>
                                          </p:val>
                                        </p:tav>
                                        <p:tav tm="100000">
                                          <p:val>
                                            <p:strVal val="#ppt_x"/>
                                          </p:val>
                                        </p:tav>
                                      </p:tavLst>
                                    </p:anim>
                                    <p:anim calcmode="lin" valueType="num">
                                      <p:cBhvr>
                                        <p:cTn id="14" dur="1200" fill="hold"/>
                                        <p:tgtEl>
                                          <p:spTgt spid="3079"/>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700"/>
                            </p:stCondLst>
                            <p:childTnLst>
                              <p:par>
                                <p:cTn id="16" presetID="2" presetClass="entr" presetSubtype="1" fill="hold" grpId="0" nodeType="afterEffect">
                                  <p:stCondLst>
                                    <p:cond delay="0"/>
                                  </p:stCondLst>
                                  <p:childTnLst>
                                    <p:set>
                                      <p:cBhvr>
                                        <p:cTn id="17" dur="1" fill="hold">
                                          <p:stCondLst>
                                            <p:cond delay="0"/>
                                          </p:stCondLst>
                                        </p:cTn>
                                        <p:tgtEl>
                                          <p:spTgt spid="3075"/>
                                        </p:tgtEl>
                                        <p:attrNameLst>
                                          <p:attrName>style.visibility</p:attrName>
                                        </p:attrNameLst>
                                      </p:cBhvr>
                                      <p:to>
                                        <p:strVal val="visible"/>
                                      </p:to>
                                    </p:set>
                                    <p:anim calcmode="lin" valueType="num">
                                      <p:cBhvr>
                                        <p:cTn id="18" dur="600" fill="hold"/>
                                        <p:tgtEl>
                                          <p:spTgt spid="3075"/>
                                        </p:tgtEl>
                                        <p:attrNameLst>
                                          <p:attrName>ppt_x</p:attrName>
                                        </p:attrNameLst>
                                      </p:cBhvr>
                                      <p:tavLst>
                                        <p:tav tm="0">
                                          <p:val>
                                            <p:strVal val="#ppt_x"/>
                                          </p:val>
                                        </p:tav>
                                        <p:tav tm="100000">
                                          <p:val>
                                            <p:strVal val="#ppt_x"/>
                                          </p:val>
                                        </p:tav>
                                      </p:tavLst>
                                    </p:anim>
                                    <p:anim calcmode="lin" valueType="num">
                                      <p:cBhvr>
                                        <p:cTn id="19" dur="600" fill="hold"/>
                                        <p:tgtEl>
                                          <p:spTgt spid="3075"/>
                                        </p:tgtEl>
                                        <p:attrNameLst>
                                          <p:attrName>ppt_y</p:attrName>
                                        </p:attrNameLst>
                                      </p:cBhvr>
                                      <p:tavLst>
                                        <p:tav tm="0">
                                          <p:val>
                                            <p:strVal val="0-#ppt_h/2"/>
                                          </p:val>
                                        </p:tav>
                                        <p:tav tm="100000">
                                          <p:val>
                                            <p:strVal val="#ppt_y"/>
                                          </p:val>
                                        </p:tav>
                                      </p:tavLst>
                                    </p:anim>
                                  </p:childTnLst>
                                </p:cTn>
                              </p:par>
                            </p:childTnLst>
                          </p:cTn>
                        </p:par>
                        <p:par>
                          <p:cTn id="20" fill="hold" nodeType="afterGroup">
                            <p:stCondLst>
                              <p:cond delay="2300"/>
                            </p:stCondLst>
                            <p:childTnLst>
                              <p:par>
                                <p:cTn id="21" presetID="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800"/>
                            </p:stCondLst>
                            <p:childTnLst>
                              <p:par>
                                <p:cTn id="26" presetID="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 fill="hold"/>
                                        <p:tgtEl>
                                          <p:spTgt spid="9"/>
                                        </p:tgtEl>
                                        <p:attrNameLst>
                                          <p:attrName>ppt_x</p:attrName>
                                        </p:attrNameLst>
                                      </p:cBhvr>
                                      <p:tavLst>
                                        <p:tav tm="0">
                                          <p:val>
                                            <p:strVal val="#ppt_x"/>
                                          </p:val>
                                        </p:tav>
                                        <p:tav tm="100000">
                                          <p:val>
                                            <p:strVal val="#ppt_x"/>
                                          </p:val>
                                        </p:tav>
                                      </p:tavLst>
                                    </p:anim>
                                    <p:anim calcmode="lin" valueType="num">
                                      <p:cBhvr>
                                        <p:cTn id="29" dur="10" fill="hold"/>
                                        <p:tgtEl>
                                          <p:spTgt spid="9"/>
                                        </p:tgtEl>
                                        <p:attrNameLst>
                                          <p:attrName>ppt_y</p:attrName>
                                        </p:attrNameLst>
                                      </p:cBhvr>
                                      <p:tavLst>
                                        <p:tav tm="0">
                                          <p:val>
                                            <p:strVal val="0-#ppt_h/2"/>
                                          </p:val>
                                        </p:tav>
                                        <p:tav tm="100000">
                                          <p:val>
                                            <p:strVal val="#ppt_y"/>
                                          </p:val>
                                        </p:tav>
                                      </p:tavLst>
                                    </p:anim>
                                  </p:childTnLst>
                                </p:cTn>
                              </p:par>
                            </p:childTnLst>
                          </p:cTn>
                        </p:par>
                        <p:par>
                          <p:cTn id="30" fill="hold" nodeType="afterGroup">
                            <p:stCondLst>
                              <p:cond delay="2810"/>
                            </p:stCondLst>
                            <p:childTnLst>
                              <p:par>
                                <p:cTn id="31" presetID="2" presetClass="entr" presetSubtype="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600" fill="hold"/>
                                        <p:tgtEl>
                                          <p:spTgt spid="15"/>
                                        </p:tgtEl>
                                        <p:attrNameLst>
                                          <p:attrName>ppt_x</p:attrName>
                                        </p:attrNameLst>
                                      </p:cBhvr>
                                      <p:tavLst>
                                        <p:tav tm="0">
                                          <p:val>
                                            <p:strVal val="#ppt_x"/>
                                          </p:val>
                                        </p:tav>
                                        <p:tav tm="100000">
                                          <p:val>
                                            <p:strVal val="#ppt_x"/>
                                          </p:val>
                                        </p:tav>
                                      </p:tavLst>
                                    </p:anim>
                                    <p:anim calcmode="lin" valueType="num">
                                      <p:cBhvr>
                                        <p:cTn id="34" dur="6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079" grpId="0" bldLvl="0"/>
      <p:bldP spid="3075" grpId="0" bldLvl="0"/>
      <p:bldP spid="9" grpId="0" bldLvl="0"/>
      <p:bldP spid="15" grpId="0" bldLvl="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为什么要学习和使用</a:t>
            </a:r>
            <a:r>
              <a:rPr lang="en-US" altLang="zh-CN">
                <a:latin typeface="+mn-lt"/>
                <a:ea typeface="+mn-ea"/>
                <a:cs typeface="+mn-ea"/>
                <a:sym typeface="+mn-lt"/>
              </a:rPr>
              <a:t>5why</a:t>
            </a:r>
            <a:r>
              <a:rPr lang="zh-CN" altLang="en-US">
                <a:latin typeface="+mn-lt"/>
                <a:ea typeface="+mn-ea"/>
                <a:cs typeface="+mn-ea"/>
                <a:sym typeface="+mn-lt"/>
              </a:rPr>
              <a:t>：</a:t>
            </a:r>
          </a:p>
        </p:txBody>
      </p:sp>
      <p:sp>
        <p:nvSpPr>
          <p:cNvPr id="22" name="矩形 3"/>
          <p:cNvSpPr>
            <a:spLocks noChangeArrowheads="1"/>
          </p:cNvSpPr>
          <p:nvPr/>
        </p:nvSpPr>
        <p:spPr bwMode="auto">
          <a:xfrm>
            <a:off x="531813" y="854075"/>
            <a:ext cx="8359775"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smtClean="0">
                <a:solidFill>
                  <a:schemeClr val="accent6">
                    <a:lumMod val="10000"/>
                  </a:schemeClr>
                </a:solidFill>
                <a:latin typeface="+mn-lt"/>
                <a:ea typeface="+mn-ea"/>
                <a:cs typeface="+mn-ea"/>
                <a:sym typeface="+mn-lt"/>
              </a:rPr>
              <a:t>系统</a:t>
            </a:r>
            <a:r>
              <a:rPr lang="zh-CN" altLang="en-US" sz="1400" b="1" noProof="1">
                <a:solidFill>
                  <a:schemeClr val="accent6">
                    <a:lumMod val="10000"/>
                  </a:schemeClr>
                </a:solidFill>
                <a:latin typeface="+mn-lt"/>
                <a:ea typeface="+mn-ea"/>
                <a:cs typeface="+mn-ea"/>
                <a:sym typeface="+mn-lt"/>
              </a:rPr>
              <a:t>的方法并不急于立即解决问题，而是立足于揭示问题根源，找出长期的对策。</a:t>
            </a:r>
          </a:p>
        </p:txBody>
      </p:sp>
      <p:sp>
        <p:nvSpPr>
          <p:cNvPr id="80" name="Rectangle 68"/>
          <p:cNvSpPr>
            <a:spLocks noChangeArrowheads="1"/>
          </p:cNvSpPr>
          <p:nvPr/>
        </p:nvSpPr>
        <p:spPr bwMode="invGray">
          <a:xfrm>
            <a:off x="866775" y="1747838"/>
            <a:ext cx="3062288" cy="3159125"/>
          </a:xfrm>
          <a:prstGeom prst="roundRect">
            <a:avLst/>
          </a:prstGeom>
          <a:solidFill>
            <a:schemeClr val="tx2">
              <a:lumMod val="95000"/>
            </a:schemeClr>
          </a:solidFill>
          <a:ln w="9525">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eaLnBrk="1" fontAlgn="auto" hangingPunct="1">
              <a:spcBef>
                <a:spcPts val="0"/>
              </a:spcBef>
              <a:spcAft>
                <a:spcPts val="0"/>
              </a:spcAft>
              <a:defRPr/>
            </a:pPr>
            <a:endParaRPr lang="zh-CN" altLang="en-US" sz="1400" kern="0">
              <a:solidFill>
                <a:srgbClr val="000000"/>
              </a:solidFill>
              <a:cs typeface="+mn-ea"/>
              <a:sym typeface="+mn-lt"/>
            </a:endParaRPr>
          </a:p>
        </p:txBody>
      </p:sp>
      <p:sp>
        <p:nvSpPr>
          <p:cNvPr id="82" name="AutoShape 70"/>
          <p:cNvSpPr>
            <a:spLocks noChangeArrowheads="1"/>
          </p:cNvSpPr>
          <p:nvPr/>
        </p:nvSpPr>
        <p:spPr bwMode="invGray">
          <a:xfrm rot="19800000">
            <a:off x="2017713" y="3167063"/>
            <a:ext cx="447675" cy="617537"/>
          </a:xfrm>
          <a:prstGeom prst="downArrow">
            <a:avLst>
              <a:gd name="adj1" fmla="val 50000"/>
              <a:gd name="adj2" fmla="val 25000"/>
            </a:avLst>
          </a:prstGeom>
          <a:solidFill>
            <a:schemeClr val="tx1">
              <a:lumMod val="65000"/>
            </a:schemeClr>
          </a:solidFill>
          <a:ln w="9525">
            <a:noFill/>
            <a:miter lim="800000"/>
            <a:headEnd/>
            <a:tailEnd/>
          </a:ln>
          <a:effectLst/>
          <a:extLst/>
        </p:spPr>
        <p:txBody>
          <a:bodyPr wrap="none" anchor="ctr"/>
          <a:lstStyle/>
          <a:p>
            <a:pPr algn="ct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83" name="McK Message"/>
          <p:cNvSpPr>
            <a:spLocks noChangeArrowheads="1"/>
          </p:cNvSpPr>
          <p:nvPr/>
        </p:nvSpPr>
        <p:spPr bwMode="auto">
          <a:xfrm>
            <a:off x="1476375" y="1368425"/>
            <a:ext cx="6518275"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400" b="1" dirty="0">
                <a:solidFill>
                  <a:srgbClr val="B80304"/>
                </a:solidFill>
                <a:latin typeface="+mn-lt"/>
                <a:ea typeface="+mn-ea"/>
                <a:cs typeface="+mn-ea"/>
                <a:sym typeface="+mn-lt"/>
              </a:rPr>
              <a:t>            传统的方法                                            </a:t>
            </a:r>
            <a:r>
              <a:rPr lang="zh-CN" altLang="en-US" sz="1400" b="1" dirty="0" smtClean="0">
                <a:solidFill>
                  <a:srgbClr val="B80304"/>
                </a:solidFill>
                <a:latin typeface="+mn-lt"/>
                <a:ea typeface="+mn-ea"/>
                <a:cs typeface="+mn-ea"/>
                <a:sym typeface="+mn-lt"/>
              </a:rPr>
              <a:t>                 系统方法</a:t>
            </a:r>
            <a:endParaRPr lang="zh-CN" altLang="en-US" sz="1400" b="1" dirty="0">
              <a:solidFill>
                <a:srgbClr val="B80304"/>
              </a:solidFill>
              <a:latin typeface="+mn-lt"/>
              <a:ea typeface="+mn-ea"/>
              <a:cs typeface="+mn-ea"/>
              <a:sym typeface="+mn-lt"/>
            </a:endParaRPr>
          </a:p>
        </p:txBody>
      </p:sp>
      <p:sp>
        <p:nvSpPr>
          <p:cNvPr id="84" name="Oval 72"/>
          <p:cNvSpPr>
            <a:spLocks noChangeArrowheads="1"/>
          </p:cNvSpPr>
          <p:nvPr/>
        </p:nvSpPr>
        <p:spPr bwMode="blackWhite">
          <a:xfrm>
            <a:off x="1417638" y="1835150"/>
            <a:ext cx="827087" cy="795338"/>
          </a:xfrm>
          <a:prstGeom prst="ellipse">
            <a:avLst/>
          </a:prstGeom>
          <a:solidFill>
            <a:srgbClr val="404040"/>
          </a:solidFill>
          <a:ln w="9525">
            <a:noFill/>
            <a:round/>
            <a:headEnd/>
            <a:tailEnd/>
          </a:ln>
          <a:effectLst/>
          <a:extLst/>
        </p:spPr>
        <p:txBody>
          <a:bodyPr wrap="none" anchor="ctr"/>
          <a:lstStyle/>
          <a:p>
            <a:pPr algn="ctr" eaLnBrk="1" fontAlgn="auto" hangingPunct="1">
              <a:spcBef>
                <a:spcPts val="0"/>
              </a:spcBef>
              <a:spcAft>
                <a:spcPts val="0"/>
              </a:spcAft>
              <a:defRPr/>
            </a:pPr>
            <a:endParaRPr lang="zh-CN" altLang="en-US" sz="1400" kern="0">
              <a:latin typeface="+mn-lt"/>
              <a:ea typeface="+mn-ea"/>
              <a:cs typeface="+mn-ea"/>
              <a:sym typeface="+mn-lt"/>
            </a:endParaRPr>
          </a:p>
        </p:txBody>
      </p:sp>
      <p:sp>
        <p:nvSpPr>
          <p:cNvPr id="85" name="Text Box 73"/>
          <p:cNvSpPr txBox="1">
            <a:spLocks noChangeArrowheads="1"/>
          </p:cNvSpPr>
          <p:nvPr/>
        </p:nvSpPr>
        <p:spPr bwMode="blackWhite">
          <a:xfrm>
            <a:off x="1417638" y="2062163"/>
            <a:ext cx="814387" cy="296862"/>
          </a:xfrm>
          <a:prstGeom prst="rect">
            <a:avLst/>
          </a:prstGeom>
          <a:noFill/>
          <a:ln>
            <a:noFill/>
          </a:ln>
          <a:effectLst/>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421" tIns="40211" rIns="80421" bIns="40211">
            <a:spAutoFit/>
          </a:bodyPr>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50000"/>
              </a:spcBef>
              <a:defRPr/>
            </a:pPr>
            <a:r>
              <a:rPr lang="zh-CN" altLang="en-US" sz="1400" b="1" dirty="0">
                <a:latin typeface="+mn-lt"/>
                <a:ea typeface="+mn-ea"/>
                <a:cs typeface="+mn-ea"/>
                <a:sym typeface="+mn-lt"/>
              </a:rPr>
              <a:t>问题</a:t>
            </a:r>
            <a:endParaRPr lang="zh-CN" altLang="en-US" sz="1400" dirty="0">
              <a:latin typeface="+mn-lt"/>
              <a:ea typeface="+mn-ea"/>
              <a:cs typeface="+mn-ea"/>
              <a:sym typeface="+mn-lt"/>
            </a:endParaRPr>
          </a:p>
        </p:txBody>
      </p:sp>
      <p:sp>
        <p:nvSpPr>
          <p:cNvPr id="86" name="Rectangle 74"/>
          <p:cNvSpPr>
            <a:spLocks noChangeArrowheads="1"/>
          </p:cNvSpPr>
          <p:nvPr/>
        </p:nvSpPr>
        <p:spPr bwMode="invGray">
          <a:xfrm>
            <a:off x="4872038" y="1771650"/>
            <a:ext cx="3351212" cy="3135313"/>
          </a:xfrm>
          <a:prstGeom prst="roundRect">
            <a:avLst/>
          </a:prstGeom>
          <a:solidFill>
            <a:schemeClr val="tx2">
              <a:lumMod val="95000"/>
            </a:schemeClr>
          </a:solidFill>
          <a:ln w="9525">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eaLnBrk="1" fontAlgn="auto" hangingPunct="1">
              <a:spcBef>
                <a:spcPts val="0"/>
              </a:spcBef>
              <a:spcAft>
                <a:spcPts val="0"/>
              </a:spcAft>
              <a:defRPr/>
            </a:pPr>
            <a:endParaRPr lang="zh-CN" altLang="en-US" sz="1400" kern="0">
              <a:solidFill>
                <a:srgbClr val="000000"/>
              </a:solidFill>
              <a:cs typeface="+mn-ea"/>
              <a:sym typeface="+mn-lt"/>
            </a:endParaRPr>
          </a:p>
        </p:txBody>
      </p:sp>
      <p:sp>
        <p:nvSpPr>
          <p:cNvPr id="87" name="Oval 75"/>
          <p:cNvSpPr>
            <a:spLocks noChangeArrowheads="1"/>
          </p:cNvSpPr>
          <p:nvPr/>
        </p:nvSpPr>
        <p:spPr bwMode="blackWhite">
          <a:xfrm>
            <a:off x="5475288" y="1911350"/>
            <a:ext cx="827087" cy="779463"/>
          </a:xfrm>
          <a:prstGeom prst="ellipse">
            <a:avLst/>
          </a:prstGeom>
          <a:solidFill>
            <a:srgbClr val="B80304"/>
          </a:solidFill>
          <a:ln w="9525">
            <a:noFill/>
            <a:round/>
            <a:headEnd/>
            <a:tailEnd/>
          </a:ln>
          <a:effectLst/>
          <a:extLst/>
        </p:spPr>
        <p:txBody>
          <a:bodyPr wrap="none" anchor="ctr"/>
          <a:lstStyle/>
          <a:p>
            <a:pPr algn="ctr" eaLnBrk="1" fontAlgn="auto" hangingPunct="1">
              <a:spcBef>
                <a:spcPts val="0"/>
              </a:spcBef>
              <a:spcAft>
                <a:spcPts val="0"/>
              </a:spcAft>
              <a:defRPr/>
            </a:pPr>
            <a:endParaRPr lang="zh-CN" altLang="en-US" sz="1400" kern="0">
              <a:latin typeface="+mn-lt"/>
              <a:ea typeface="+mn-ea"/>
              <a:cs typeface="+mn-ea"/>
              <a:sym typeface="+mn-lt"/>
            </a:endParaRPr>
          </a:p>
        </p:txBody>
      </p:sp>
      <p:sp>
        <p:nvSpPr>
          <p:cNvPr id="88" name="Text Box 76"/>
          <p:cNvSpPr txBox="1">
            <a:spLocks noChangeArrowheads="1"/>
          </p:cNvSpPr>
          <p:nvPr/>
        </p:nvSpPr>
        <p:spPr bwMode="blackWhite">
          <a:xfrm>
            <a:off x="5475288" y="2138363"/>
            <a:ext cx="814387" cy="296862"/>
          </a:xfrm>
          <a:prstGeom prst="rect">
            <a:avLst/>
          </a:prstGeom>
          <a:noFill/>
          <a:ln>
            <a:noFill/>
          </a:ln>
          <a:effectLst/>
          <a:extLst>
            <a:ext uri="{909E8E84-426E-40DD-AFC4-6F175D3DCCD1}">
              <a14:hiddenFill xmlns:a14="http://schemas.microsoft.com/office/drawing/2010/main">
                <a:solidFill>
                  <a:srgbClr val="CC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421" tIns="40211" rIns="80421" bIns="40211">
            <a:spAutoFit/>
          </a:bodyPr>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50000"/>
              </a:spcBef>
              <a:defRPr/>
            </a:pPr>
            <a:r>
              <a:rPr lang="zh-CN" altLang="en-US" sz="1400" b="1">
                <a:latin typeface="+mn-lt"/>
                <a:ea typeface="+mn-ea"/>
                <a:cs typeface="+mn-ea"/>
                <a:sym typeface="+mn-lt"/>
              </a:rPr>
              <a:t>问题</a:t>
            </a:r>
            <a:endParaRPr lang="zh-CN" altLang="en-US" sz="1400">
              <a:latin typeface="+mn-lt"/>
              <a:ea typeface="+mn-ea"/>
              <a:cs typeface="+mn-ea"/>
              <a:sym typeface="+mn-lt"/>
            </a:endParaRPr>
          </a:p>
        </p:txBody>
      </p:sp>
      <p:sp>
        <p:nvSpPr>
          <p:cNvPr id="90" name="Text Box 78"/>
          <p:cNvSpPr txBox="1">
            <a:spLocks noChangeArrowheads="1"/>
          </p:cNvSpPr>
          <p:nvPr/>
        </p:nvSpPr>
        <p:spPr bwMode="blackWhite">
          <a:xfrm>
            <a:off x="5268913" y="4043363"/>
            <a:ext cx="1228725" cy="51117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421" tIns="40211" rIns="80421" bIns="40211">
            <a:spAutoFit/>
          </a:bodyPr>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spcBef>
                <a:spcPct val="50000"/>
              </a:spcBef>
              <a:defRPr/>
            </a:pPr>
            <a:r>
              <a:rPr lang="zh-CN" altLang="en-US" sz="1400" b="1" dirty="0">
                <a:solidFill>
                  <a:srgbClr val="000000"/>
                </a:solidFill>
                <a:latin typeface="+mn-lt"/>
                <a:ea typeface="+mn-ea"/>
                <a:cs typeface="+mn-ea"/>
                <a:sym typeface="+mn-lt"/>
              </a:rPr>
              <a:t>解决方法</a:t>
            </a:r>
            <a:r>
              <a:rPr lang="zh-CN" altLang="en-US" sz="1400" dirty="0">
                <a:solidFill>
                  <a:srgbClr val="000000"/>
                </a:solidFill>
                <a:latin typeface="+mn-lt"/>
                <a:ea typeface="+mn-ea"/>
                <a:cs typeface="+mn-ea"/>
                <a:sym typeface="+mn-lt"/>
              </a:rPr>
              <a:t> </a:t>
            </a:r>
            <a:br>
              <a:rPr lang="zh-CN" altLang="en-US" sz="1400" dirty="0">
                <a:solidFill>
                  <a:srgbClr val="000000"/>
                </a:solidFill>
                <a:latin typeface="+mn-lt"/>
                <a:ea typeface="+mn-ea"/>
                <a:cs typeface="+mn-ea"/>
                <a:sym typeface="+mn-lt"/>
              </a:rPr>
            </a:br>
            <a:r>
              <a:rPr lang="en-US" altLang="zh-CN" sz="1400" b="1" dirty="0">
                <a:solidFill>
                  <a:srgbClr val="000000"/>
                </a:solidFill>
                <a:latin typeface="+mn-lt"/>
                <a:ea typeface="+mn-ea"/>
                <a:cs typeface="+mn-ea"/>
                <a:sym typeface="+mn-lt"/>
              </a:rPr>
              <a:t>（</a:t>
            </a:r>
            <a:r>
              <a:rPr lang="zh-CN" altLang="en-US" sz="1400" b="1" dirty="0">
                <a:solidFill>
                  <a:srgbClr val="000000"/>
                </a:solidFill>
                <a:latin typeface="+mn-lt"/>
                <a:ea typeface="+mn-ea"/>
                <a:cs typeface="+mn-ea"/>
                <a:sym typeface="+mn-lt"/>
              </a:rPr>
              <a:t>一劳永逸）</a:t>
            </a:r>
          </a:p>
        </p:txBody>
      </p:sp>
      <p:sp>
        <p:nvSpPr>
          <p:cNvPr id="91" name="Line 79"/>
          <p:cNvSpPr>
            <a:spLocks noChangeShapeType="1"/>
          </p:cNvSpPr>
          <p:nvPr/>
        </p:nvSpPr>
        <p:spPr bwMode="blackWhite">
          <a:xfrm>
            <a:off x="5951538" y="2716213"/>
            <a:ext cx="0" cy="265112"/>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92" name="Line 80"/>
          <p:cNvSpPr>
            <a:spLocks noChangeShapeType="1"/>
          </p:cNvSpPr>
          <p:nvPr/>
        </p:nvSpPr>
        <p:spPr bwMode="blackWhite">
          <a:xfrm>
            <a:off x="7308850" y="4035425"/>
            <a:ext cx="0" cy="2635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93" name="Line 81"/>
          <p:cNvSpPr>
            <a:spLocks noChangeShapeType="1"/>
          </p:cNvSpPr>
          <p:nvPr/>
        </p:nvSpPr>
        <p:spPr bwMode="blackWhite">
          <a:xfrm>
            <a:off x="6223000" y="2981325"/>
            <a:ext cx="0" cy="2635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94" name="Line 82"/>
          <p:cNvSpPr>
            <a:spLocks noChangeShapeType="1"/>
          </p:cNvSpPr>
          <p:nvPr/>
        </p:nvSpPr>
        <p:spPr bwMode="blackWhite">
          <a:xfrm>
            <a:off x="6765925" y="3508375"/>
            <a:ext cx="0" cy="2635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95" name="Line 83"/>
          <p:cNvSpPr>
            <a:spLocks noChangeShapeType="1"/>
          </p:cNvSpPr>
          <p:nvPr/>
        </p:nvSpPr>
        <p:spPr bwMode="blackWhite">
          <a:xfrm>
            <a:off x="6494463" y="3244850"/>
            <a:ext cx="0" cy="2635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96" name="Line 84"/>
          <p:cNvSpPr>
            <a:spLocks noChangeShapeType="1"/>
          </p:cNvSpPr>
          <p:nvPr/>
        </p:nvSpPr>
        <p:spPr bwMode="blackWhite">
          <a:xfrm>
            <a:off x="7037388" y="3771900"/>
            <a:ext cx="0" cy="2635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97" name="Line 85"/>
          <p:cNvSpPr>
            <a:spLocks noChangeShapeType="1"/>
          </p:cNvSpPr>
          <p:nvPr/>
        </p:nvSpPr>
        <p:spPr bwMode="blackWhite">
          <a:xfrm>
            <a:off x="5951538" y="2981325"/>
            <a:ext cx="27146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98" name="Line 86"/>
          <p:cNvSpPr>
            <a:spLocks noChangeShapeType="1"/>
          </p:cNvSpPr>
          <p:nvPr/>
        </p:nvSpPr>
        <p:spPr bwMode="blackWhite">
          <a:xfrm>
            <a:off x="6223000" y="3244850"/>
            <a:ext cx="271463"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99" name="Line 87"/>
          <p:cNvSpPr>
            <a:spLocks noChangeShapeType="1"/>
          </p:cNvSpPr>
          <p:nvPr/>
        </p:nvSpPr>
        <p:spPr bwMode="blackWhite">
          <a:xfrm>
            <a:off x="6765925" y="3771900"/>
            <a:ext cx="271463"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100" name="Line 88"/>
          <p:cNvSpPr>
            <a:spLocks noChangeShapeType="1"/>
          </p:cNvSpPr>
          <p:nvPr/>
        </p:nvSpPr>
        <p:spPr bwMode="blackWhite">
          <a:xfrm>
            <a:off x="6494463" y="3508375"/>
            <a:ext cx="27146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101" name="Line 89"/>
          <p:cNvSpPr>
            <a:spLocks noChangeShapeType="1"/>
          </p:cNvSpPr>
          <p:nvPr/>
        </p:nvSpPr>
        <p:spPr bwMode="blackWhite">
          <a:xfrm>
            <a:off x="7037388" y="4035425"/>
            <a:ext cx="27146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102" name="AutoShape 90"/>
          <p:cNvSpPr>
            <a:spLocks noChangeArrowheads="1"/>
          </p:cNvSpPr>
          <p:nvPr/>
        </p:nvSpPr>
        <p:spPr bwMode="invGray">
          <a:xfrm rot="5400000" flipH="1">
            <a:off x="3179763" y="3097212"/>
            <a:ext cx="2571750" cy="460375"/>
          </a:xfrm>
          <a:prstGeom prst="triangle">
            <a:avLst>
              <a:gd name="adj" fmla="val 50000"/>
            </a:avLst>
          </a:prstGeom>
          <a:solidFill>
            <a:srgbClr val="B80304"/>
          </a:solidFill>
          <a:ln w="9525">
            <a:noFill/>
            <a:miter lim="800000"/>
            <a:headEnd/>
            <a:tailEnd/>
          </a:ln>
          <a:effectLst/>
          <a:extLst/>
        </p:spPr>
        <p:txBody>
          <a:bodyPr rot="10800000" vert="eaVert" wrap="none" anchor="ctr"/>
          <a:lstStyle/>
          <a:p>
            <a:pPr algn="ct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103" name="Text Box 91"/>
          <p:cNvSpPr txBox="1">
            <a:spLocks noChangeArrowheads="1"/>
          </p:cNvSpPr>
          <p:nvPr/>
        </p:nvSpPr>
        <p:spPr bwMode="blackWhite">
          <a:xfrm>
            <a:off x="1524000" y="3981450"/>
            <a:ext cx="1873250"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0421" tIns="40211" rIns="80421" bIns="40211">
            <a:spAutoFit/>
          </a:bodyPr>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1400" b="1" dirty="0">
                <a:solidFill>
                  <a:srgbClr val="000000"/>
                </a:solidFill>
                <a:latin typeface="+mn-lt"/>
                <a:ea typeface="+mn-ea"/>
                <a:cs typeface="+mn-ea"/>
                <a:sym typeface="+mn-lt"/>
              </a:rPr>
              <a:t>解决方法</a:t>
            </a:r>
          </a:p>
          <a:p>
            <a:pPr algn="ctr">
              <a:defRPr/>
            </a:pPr>
            <a:r>
              <a:rPr lang="en-US" altLang="zh-CN" sz="1400" b="1" dirty="0">
                <a:solidFill>
                  <a:srgbClr val="000000"/>
                </a:solidFill>
                <a:latin typeface="+mn-lt"/>
                <a:ea typeface="+mn-ea"/>
                <a:cs typeface="+mn-ea"/>
                <a:sym typeface="+mn-lt"/>
              </a:rPr>
              <a:t>（</a:t>
            </a:r>
            <a:r>
              <a:rPr lang="zh-CN" altLang="en-US" sz="1400" b="1" dirty="0">
                <a:solidFill>
                  <a:srgbClr val="000000"/>
                </a:solidFill>
                <a:latin typeface="+mn-lt"/>
                <a:ea typeface="+mn-ea"/>
                <a:cs typeface="+mn-ea"/>
                <a:sym typeface="+mn-lt"/>
              </a:rPr>
              <a:t>“快速解决</a:t>
            </a:r>
            <a:r>
              <a:rPr lang="en-US" altLang="zh-CN" sz="1400" b="1" dirty="0">
                <a:solidFill>
                  <a:srgbClr val="000000"/>
                </a:solidFill>
                <a:latin typeface="+mn-lt"/>
                <a:ea typeface="+mn-ea"/>
                <a:cs typeface="+mn-ea"/>
                <a:sym typeface="+mn-lt"/>
              </a:rPr>
              <a:t>“）</a:t>
            </a:r>
            <a:endParaRPr lang="en-US" altLang="zh-CN" sz="1400" dirty="0">
              <a:solidFill>
                <a:srgbClr val="000000"/>
              </a:solidFill>
              <a:latin typeface="+mn-lt"/>
              <a:ea typeface="+mn-ea"/>
              <a:cs typeface="+mn-ea"/>
              <a:sym typeface="+mn-lt"/>
            </a:endParaRPr>
          </a:p>
        </p:txBody>
      </p:sp>
      <p:grpSp>
        <p:nvGrpSpPr>
          <p:cNvPr id="104" name="Group 92"/>
          <p:cNvGrpSpPr>
            <a:grpSpLocks/>
          </p:cNvGrpSpPr>
          <p:nvPr/>
        </p:nvGrpSpPr>
        <p:grpSpPr bwMode="auto">
          <a:xfrm>
            <a:off x="5632450" y="2914650"/>
            <a:ext cx="1822450" cy="1374775"/>
            <a:chOff x="3120" y="2256"/>
            <a:chExt cx="1148" cy="866"/>
          </a:xfrm>
        </p:grpSpPr>
        <p:sp>
          <p:nvSpPr>
            <p:cNvPr id="105" name="Rectangle 93"/>
            <p:cNvSpPr>
              <a:spLocks noChangeArrowheads="1"/>
            </p:cNvSpPr>
            <p:nvPr/>
          </p:nvSpPr>
          <p:spPr bwMode="auto">
            <a:xfrm>
              <a:off x="3120" y="2256"/>
              <a:ext cx="432" cy="194"/>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defRPr/>
              </a:pPr>
              <a:r>
                <a:rPr lang="en-US" altLang="zh-CN" sz="1400" b="1" dirty="0">
                  <a:solidFill>
                    <a:srgbClr val="B80304"/>
                  </a:solidFill>
                  <a:latin typeface="+mn-lt"/>
                  <a:ea typeface="+mn-ea"/>
                  <a:cs typeface="+mn-ea"/>
                  <a:sym typeface="+mn-lt"/>
                </a:rPr>
                <a:t>Why </a:t>
              </a:r>
              <a:endParaRPr lang="zh-CN" altLang="en-US" sz="1400" b="1" dirty="0">
                <a:solidFill>
                  <a:srgbClr val="B80304"/>
                </a:solidFill>
                <a:latin typeface="+mn-lt"/>
                <a:ea typeface="+mn-ea"/>
                <a:cs typeface="+mn-ea"/>
                <a:sym typeface="+mn-lt"/>
              </a:endParaRPr>
            </a:p>
          </p:txBody>
        </p:sp>
        <p:sp>
          <p:nvSpPr>
            <p:cNvPr id="106" name="Rectangle 94"/>
            <p:cNvSpPr>
              <a:spLocks noChangeArrowheads="1"/>
            </p:cNvSpPr>
            <p:nvPr/>
          </p:nvSpPr>
          <p:spPr bwMode="auto">
            <a:xfrm>
              <a:off x="3264" y="2409"/>
              <a:ext cx="432" cy="194"/>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defRPr/>
              </a:pPr>
              <a:r>
                <a:rPr lang="en-US" altLang="zh-CN" sz="1400" b="1">
                  <a:solidFill>
                    <a:srgbClr val="B80304"/>
                  </a:solidFill>
                  <a:latin typeface="+mn-lt"/>
                  <a:ea typeface="+mn-ea"/>
                  <a:cs typeface="+mn-ea"/>
                  <a:sym typeface="+mn-lt"/>
                </a:rPr>
                <a:t>Why </a:t>
              </a:r>
              <a:endParaRPr lang="zh-CN" altLang="en-US" sz="1400" b="1">
                <a:solidFill>
                  <a:srgbClr val="B80304"/>
                </a:solidFill>
                <a:latin typeface="+mn-lt"/>
                <a:ea typeface="+mn-ea"/>
                <a:cs typeface="+mn-ea"/>
                <a:sym typeface="+mn-lt"/>
              </a:endParaRPr>
            </a:p>
          </p:txBody>
        </p:sp>
        <p:sp>
          <p:nvSpPr>
            <p:cNvPr id="107" name="Rectangle 95"/>
            <p:cNvSpPr>
              <a:spLocks noChangeArrowheads="1"/>
            </p:cNvSpPr>
            <p:nvPr/>
          </p:nvSpPr>
          <p:spPr bwMode="auto">
            <a:xfrm>
              <a:off x="3456" y="2553"/>
              <a:ext cx="432" cy="194"/>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defRPr/>
              </a:pPr>
              <a:r>
                <a:rPr lang="en-US" altLang="zh-CN" sz="1400" b="1">
                  <a:solidFill>
                    <a:srgbClr val="B80304"/>
                  </a:solidFill>
                  <a:latin typeface="+mn-lt"/>
                  <a:ea typeface="+mn-ea"/>
                  <a:cs typeface="+mn-ea"/>
                  <a:sym typeface="+mn-lt"/>
                </a:rPr>
                <a:t>Why </a:t>
              </a:r>
              <a:endParaRPr lang="zh-CN" altLang="en-US" sz="1400" b="1">
                <a:solidFill>
                  <a:srgbClr val="B80304"/>
                </a:solidFill>
                <a:latin typeface="+mn-lt"/>
                <a:ea typeface="+mn-ea"/>
                <a:cs typeface="+mn-ea"/>
                <a:sym typeface="+mn-lt"/>
              </a:endParaRPr>
            </a:p>
          </p:txBody>
        </p:sp>
        <p:sp>
          <p:nvSpPr>
            <p:cNvPr id="108" name="Rectangle 96"/>
            <p:cNvSpPr>
              <a:spLocks noChangeArrowheads="1"/>
            </p:cNvSpPr>
            <p:nvPr/>
          </p:nvSpPr>
          <p:spPr bwMode="auto">
            <a:xfrm>
              <a:off x="3648" y="2736"/>
              <a:ext cx="432" cy="194"/>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defRPr/>
              </a:pPr>
              <a:r>
                <a:rPr lang="en-US" altLang="zh-CN" sz="1400" b="1" dirty="0">
                  <a:solidFill>
                    <a:srgbClr val="B80304"/>
                  </a:solidFill>
                  <a:latin typeface="+mn-lt"/>
                  <a:ea typeface="+mn-ea"/>
                  <a:cs typeface="+mn-ea"/>
                  <a:sym typeface="+mn-lt"/>
                </a:rPr>
                <a:t>Why </a:t>
              </a:r>
              <a:endParaRPr lang="zh-CN" altLang="en-US" sz="1400" b="1" dirty="0">
                <a:solidFill>
                  <a:srgbClr val="B80304"/>
                </a:solidFill>
                <a:latin typeface="+mn-lt"/>
                <a:ea typeface="+mn-ea"/>
                <a:cs typeface="+mn-ea"/>
                <a:sym typeface="+mn-lt"/>
              </a:endParaRPr>
            </a:p>
          </p:txBody>
        </p:sp>
        <p:sp>
          <p:nvSpPr>
            <p:cNvPr id="109" name="Rectangle 97"/>
            <p:cNvSpPr>
              <a:spLocks noChangeArrowheads="1"/>
            </p:cNvSpPr>
            <p:nvPr/>
          </p:nvSpPr>
          <p:spPr bwMode="auto">
            <a:xfrm>
              <a:off x="3792" y="2928"/>
              <a:ext cx="476" cy="194"/>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defRPr/>
              </a:pPr>
              <a:r>
                <a:rPr lang="en-US" altLang="zh-CN" sz="1400" b="1" dirty="0">
                  <a:solidFill>
                    <a:srgbClr val="B80304"/>
                  </a:solidFill>
                  <a:latin typeface="+mn-lt"/>
                  <a:ea typeface="+mn-ea"/>
                  <a:cs typeface="+mn-ea"/>
                  <a:sym typeface="+mn-lt"/>
                </a:rPr>
                <a:t>Why </a:t>
              </a:r>
              <a:endParaRPr lang="zh-CN" altLang="en-US" sz="1400" b="1" dirty="0">
                <a:solidFill>
                  <a:srgbClr val="B80304"/>
                </a:solidFill>
                <a:latin typeface="+mn-lt"/>
                <a:ea typeface="+mn-ea"/>
                <a:cs typeface="+mn-ea"/>
                <a:sym typeface="+mn-lt"/>
              </a:endParaRPr>
            </a:p>
          </p:txBody>
        </p:sp>
      </p:grpSp>
      <p:grpSp>
        <p:nvGrpSpPr>
          <p:cNvPr id="110" name="Group 98"/>
          <p:cNvGrpSpPr>
            <a:grpSpLocks/>
          </p:cNvGrpSpPr>
          <p:nvPr/>
        </p:nvGrpSpPr>
        <p:grpSpPr bwMode="auto">
          <a:xfrm>
            <a:off x="6089650" y="2381250"/>
            <a:ext cx="2133600" cy="2276475"/>
            <a:chOff x="3408" y="1920"/>
            <a:chExt cx="1344" cy="1434"/>
          </a:xfrm>
        </p:grpSpPr>
        <p:sp>
          <p:nvSpPr>
            <p:cNvPr id="111" name="Text Box 99"/>
            <p:cNvSpPr txBox="1">
              <a:spLocks noChangeArrowheads="1"/>
            </p:cNvSpPr>
            <p:nvPr/>
          </p:nvSpPr>
          <p:spPr bwMode="auto">
            <a:xfrm>
              <a:off x="4512" y="3024"/>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D8</a:t>
              </a:r>
            </a:p>
          </p:txBody>
        </p:sp>
        <p:sp>
          <p:nvSpPr>
            <p:cNvPr id="112" name="Text Box 100"/>
            <p:cNvSpPr txBox="1">
              <a:spLocks noChangeArrowheads="1"/>
            </p:cNvSpPr>
            <p:nvPr/>
          </p:nvSpPr>
          <p:spPr bwMode="auto">
            <a:xfrm>
              <a:off x="4368" y="2880"/>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D7</a:t>
              </a:r>
            </a:p>
          </p:txBody>
        </p:sp>
        <p:sp>
          <p:nvSpPr>
            <p:cNvPr id="113" name="Text Box 101"/>
            <p:cNvSpPr txBox="1">
              <a:spLocks noChangeArrowheads="1"/>
            </p:cNvSpPr>
            <p:nvPr/>
          </p:nvSpPr>
          <p:spPr bwMode="auto">
            <a:xfrm>
              <a:off x="4224" y="2736"/>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D6</a:t>
              </a:r>
            </a:p>
          </p:txBody>
        </p:sp>
        <p:sp>
          <p:nvSpPr>
            <p:cNvPr id="114" name="Text Box 102"/>
            <p:cNvSpPr txBox="1">
              <a:spLocks noChangeArrowheads="1"/>
            </p:cNvSpPr>
            <p:nvPr/>
          </p:nvSpPr>
          <p:spPr bwMode="auto">
            <a:xfrm>
              <a:off x="4080" y="2592"/>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D5</a:t>
              </a:r>
            </a:p>
          </p:txBody>
        </p:sp>
        <p:sp>
          <p:nvSpPr>
            <p:cNvPr id="115" name="Text Box 103"/>
            <p:cNvSpPr txBox="1">
              <a:spLocks noChangeArrowheads="1"/>
            </p:cNvSpPr>
            <p:nvPr/>
          </p:nvSpPr>
          <p:spPr bwMode="auto">
            <a:xfrm>
              <a:off x="3936" y="2448"/>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D4</a:t>
              </a:r>
            </a:p>
          </p:txBody>
        </p:sp>
        <p:sp>
          <p:nvSpPr>
            <p:cNvPr id="116" name="Text Box 104"/>
            <p:cNvSpPr txBox="1">
              <a:spLocks noChangeArrowheads="1"/>
            </p:cNvSpPr>
            <p:nvPr/>
          </p:nvSpPr>
          <p:spPr bwMode="auto">
            <a:xfrm>
              <a:off x="3792" y="2304"/>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D3</a:t>
              </a:r>
            </a:p>
          </p:txBody>
        </p:sp>
        <p:sp>
          <p:nvSpPr>
            <p:cNvPr id="117" name="Text Box 105"/>
            <p:cNvSpPr txBox="1">
              <a:spLocks noChangeArrowheads="1"/>
            </p:cNvSpPr>
            <p:nvPr/>
          </p:nvSpPr>
          <p:spPr bwMode="auto">
            <a:xfrm>
              <a:off x="3648" y="2160"/>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D2</a:t>
              </a:r>
            </a:p>
          </p:txBody>
        </p:sp>
        <p:sp>
          <p:nvSpPr>
            <p:cNvPr id="118" name="Text Box 106"/>
            <p:cNvSpPr txBox="1">
              <a:spLocks noChangeArrowheads="1"/>
            </p:cNvSpPr>
            <p:nvPr/>
          </p:nvSpPr>
          <p:spPr bwMode="auto">
            <a:xfrm>
              <a:off x="3504" y="2064"/>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D1</a:t>
              </a:r>
            </a:p>
          </p:txBody>
        </p:sp>
        <p:sp>
          <p:nvSpPr>
            <p:cNvPr id="119" name="Text Box 107"/>
            <p:cNvSpPr txBox="1">
              <a:spLocks noChangeArrowheads="1"/>
            </p:cNvSpPr>
            <p:nvPr/>
          </p:nvSpPr>
          <p:spPr bwMode="auto">
            <a:xfrm>
              <a:off x="3408" y="1920"/>
              <a:ext cx="240" cy="33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eaLnBrk="1" hangingPunct="1">
                <a:spcBef>
                  <a:spcPct val="50000"/>
                </a:spcBef>
                <a:defRPr/>
              </a:pPr>
              <a:r>
                <a:rPr kumimoji="1" lang="en-US" altLang="zh-CN" sz="1400" b="1">
                  <a:solidFill>
                    <a:srgbClr val="B80304"/>
                  </a:solidFill>
                  <a:latin typeface="+mn-lt"/>
                  <a:ea typeface="+mn-ea"/>
                  <a:cs typeface="+mn-ea"/>
                  <a:sym typeface="+mn-lt"/>
                </a:rPr>
                <a:t>D0</a:t>
              </a:r>
            </a:p>
          </p:txBody>
        </p:sp>
      </p:grpSp>
      <p:grpSp>
        <p:nvGrpSpPr>
          <p:cNvPr id="120" name="Group 287"/>
          <p:cNvGrpSpPr>
            <a:grpSpLocks/>
          </p:cNvGrpSpPr>
          <p:nvPr/>
        </p:nvGrpSpPr>
        <p:grpSpPr bwMode="auto">
          <a:xfrm>
            <a:off x="6604000" y="1946275"/>
            <a:ext cx="1549400" cy="950913"/>
            <a:chOff x="4967" y="2976"/>
            <a:chExt cx="793" cy="545"/>
          </a:xfrm>
        </p:grpSpPr>
        <p:sp>
          <p:nvSpPr>
            <p:cNvPr id="121" name="Text Box 279"/>
            <p:cNvSpPr txBox="1">
              <a:spLocks noChangeArrowheads="1"/>
            </p:cNvSpPr>
            <p:nvPr/>
          </p:nvSpPr>
          <p:spPr bwMode="auto">
            <a:xfrm>
              <a:off x="4967" y="2976"/>
              <a:ext cx="793"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r>
                <a:rPr lang="zh-CN" altLang="en-US" sz="1400" b="1" kern="0">
                  <a:solidFill>
                    <a:srgbClr val="000000"/>
                  </a:solidFill>
                  <a:latin typeface="+mn-lt"/>
                  <a:ea typeface="+mn-ea"/>
                  <a:cs typeface="+mn-ea"/>
                  <a:sym typeface="+mn-lt"/>
                </a:rPr>
                <a:t>采用</a:t>
              </a:r>
            </a:p>
          </p:txBody>
        </p:sp>
        <p:sp>
          <p:nvSpPr>
            <p:cNvPr id="122" name="Freeform 284"/>
            <p:cNvSpPr>
              <a:spLocks/>
            </p:cNvSpPr>
            <p:nvPr/>
          </p:nvSpPr>
          <p:spPr bwMode="invGray">
            <a:xfrm>
              <a:off x="5193" y="3065"/>
              <a:ext cx="465" cy="456"/>
            </a:xfrm>
            <a:custGeom>
              <a:avLst/>
              <a:gdLst>
                <a:gd name="T0" fmla="*/ 8 w 363"/>
                <a:gd name="T1" fmla="*/ 206 h 361"/>
                <a:gd name="T2" fmla="*/ 89 w 363"/>
                <a:gd name="T3" fmla="*/ 345 h 361"/>
                <a:gd name="T4" fmla="*/ 138 w 363"/>
                <a:gd name="T5" fmla="*/ 303 h 361"/>
                <a:gd name="T6" fmla="*/ 363 w 363"/>
                <a:gd name="T7" fmla="*/ 12 h 361"/>
                <a:gd name="T8" fmla="*/ 354 w 363"/>
                <a:gd name="T9" fmla="*/ 0 h 361"/>
                <a:gd name="T10" fmla="*/ 108 w 363"/>
                <a:gd name="T11" fmla="*/ 252 h 361"/>
                <a:gd name="T12" fmla="*/ 66 w 363"/>
                <a:gd name="T13" fmla="*/ 180 h 361"/>
                <a:gd name="T14" fmla="*/ 8 w 363"/>
                <a:gd name="T15" fmla="*/ 206 h 361"/>
                <a:gd name="T16" fmla="*/ 0 60000 65536"/>
                <a:gd name="T17" fmla="*/ 0 60000 65536"/>
                <a:gd name="T18" fmla="*/ 0 60000 65536"/>
                <a:gd name="T19" fmla="*/ 0 60000 65536"/>
                <a:gd name="T20" fmla="*/ 0 60000 65536"/>
                <a:gd name="T21" fmla="*/ 0 60000 65536"/>
                <a:gd name="T22" fmla="*/ 0 60000 65536"/>
                <a:gd name="T23" fmla="*/ 0 60000 65536"/>
                <a:gd name="T24" fmla="*/ 0 w 363"/>
                <a:gd name="T25" fmla="*/ 0 h 361"/>
                <a:gd name="T26" fmla="*/ 363 w 363"/>
                <a:gd name="T27" fmla="*/ 361 h 36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3" h="361">
                  <a:moveTo>
                    <a:pt x="8" y="206"/>
                  </a:moveTo>
                  <a:cubicBezTo>
                    <a:pt x="61" y="246"/>
                    <a:pt x="67" y="329"/>
                    <a:pt x="89" y="345"/>
                  </a:cubicBezTo>
                  <a:cubicBezTo>
                    <a:pt x="111" y="361"/>
                    <a:pt x="124" y="334"/>
                    <a:pt x="138" y="303"/>
                  </a:cubicBezTo>
                  <a:cubicBezTo>
                    <a:pt x="212" y="147"/>
                    <a:pt x="327" y="62"/>
                    <a:pt x="363" y="12"/>
                  </a:cubicBezTo>
                  <a:cubicBezTo>
                    <a:pt x="363" y="12"/>
                    <a:pt x="354" y="0"/>
                    <a:pt x="354" y="0"/>
                  </a:cubicBezTo>
                  <a:cubicBezTo>
                    <a:pt x="186" y="105"/>
                    <a:pt x="128" y="254"/>
                    <a:pt x="108" y="252"/>
                  </a:cubicBezTo>
                  <a:cubicBezTo>
                    <a:pt x="88" y="250"/>
                    <a:pt x="83" y="188"/>
                    <a:pt x="66" y="180"/>
                  </a:cubicBezTo>
                  <a:cubicBezTo>
                    <a:pt x="49" y="172"/>
                    <a:pt x="0" y="201"/>
                    <a:pt x="8" y="206"/>
                  </a:cubicBezTo>
                  <a:close/>
                </a:path>
              </a:pathLst>
            </a:custGeom>
            <a:solidFill>
              <a:srgbClr val="FF0000"/>
            </a:solidFill>
            <a:ln>
              <a:noFill/>
            </a:ln>
            <a:extLst>
              <a:ext uri="{91240B29-F687-4F45-9708-019B960494DF}">
                <a14:hiddenLine xmlns:a14="http://schemas.microsoft.com/office/drawing/2010/main" w="12700" cap="flat" cmpd="sng">
                  <a:solidFill>
                    <a:srgbClr val="000000"/>
                  </a:solidFill>
                  <a:prstDash val="solid"/>
                  <a:round/>
                  <a:headEnd/>
                  <a:tailEnd/>
                </a14:hiddenLine>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grpSp>
      <p:grpSp>
        <p:nvGrpSpPr>
          <p:cNvPr id="123" name="Group 111"/>
          <p:cNvGrpSpPr>
            <a:grpSpLocks/>
          </p:cNvGrpSpPr>
          <p:nvPr/>
        </p:nvGrpSpPr>
        <p:grpSpPr bwMode="auto">
          <a:xfrm>
            <a:off x="2562225" y="1847850"/>
            <a:ext cx="1258888" cy="1003300"/>
            <a:chOff x="4656" y="4512"/>
            <a:chExt cx="793" cy="632"/>
          </a:xfrm>
        </p:grpSpPr>
        <p:sp>
          <p:nvSpPr>
            <p:cNvPr id="124" name="Text Box 278"/>
            <p:cNvSpPr txBox="1">
              <a:spLocks noChangeArrowheads="1"/>
            </p:cNvSpPr>
            <p:nvPr/>
          </p:nvSpPr>
          <p:spPr bwMode="auto">
            <a:xfrm>
              <a:off x="4656" y="4512"/>
              <a:ext cx="793"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90000" tIns="46800" rIns="90000" bIns="4680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ct val="50000"/>
                </a:spcBef>
                <a:spcAft>
                  <a:spcPts val="0"/>
                </a:spcAft>
                <a:defRPr/>
              </a:pPr>
              <a:r>
                <a:rPr lang="zh-CN" altLang="en-US" sz="1400" b="1" kern="0">
                  <a:solidFill>
                    <a:srgbClr val="000000"/>
                  </a:solidFill>
                  <a:latin typeface="+mn-lt"/>
                  <a:ea typeface="+mn-ea"/>
                  <a:cs typeface="+mn-ea"/>
                  <a:sym typeface="+mn-lt"/>
                </a:rPr>
                <a:t>不采用</a:t>
              </a:r>
            </a:p>
          </p:txBody>
        </p:sp>
        <p:sp>
          <p:nvSpPr>
            <p:cNvPr id="125" name="Freeform 285"/>
            <p:cNvSpPr>
              <a:spLocks/>
            </p:cNvSpPr>
            <p:nvPr/>
          </p:nvSpPr>
          <p:spPr bwMode="invGray">
            <a:xfrm>
              <a:off x="4704" y="4652"/>
              <a:ext cx="625" cy="492"/>
            </a:xfrm>
            <a:prstGeom prst="mathMultiply">
              <a:avLst/>
            </a:prstGeom>
            <a:solidFill>
              <a:srgbClr val="FF0000"/>
            </a:solidFill>
            <a:ln w="12700" cap="flat" cmpd="sng">
              <a:noFill/>
              <a:prstDash val="solid"/>
              <a:round/>
              <a:headEnd/>
              <a:tailEnd/>
            </a:ln>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gr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2"/>
                                        </p:tgtEl>
                                        <p:attrNameLst>
                                          <p:attrName>style.visibility</p:attrName>
                                        </p:attrNameLst>
                                      </p:cBhvr>
                                      <p:to>
                                        <p:strVal val="visible"/>
                                      </p:to>
                                    </p:set>
                                    <p:animEffect>
                                      <p:cBhvr>
                                        <p:cTn id="10" dur="1000"/>
                                        <p:tgtEl>
                                          <p:spTgt spid="2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1" fill="hold" nodeType="clickEffect">
                                  <p:stCondLst>
                                    <p:cond delay="0"/>
                                  </p:stCondLst>
                                  <p:childTnLst>
                                    <p:set>
                                      <p:cBhvr>
                                        <p:cTn id="14" dur="1" fill="hold">
                                          <p:stCondLst>
                                            <p:cond delay="0"/>
                                          </p:stCondLst>
                                        </p:cTn>
                                        <p:tgtEl>
                                          <p:spTgt spid="110"/>
                                        </p:tgtEl>
                                        <p:attrNameLst>
                                          <p:attrName>style.visibility</p:attrName>
                                        </p:attrNameLst>
                                      </p:cBhvr>
                                      <p:to>
                                        <p:strVal val="visible"/>
                                      </p:to>
                                    </p:set>
                                    <p:anim calcmode="lin" valueType="num">
                                      <p:cBhvr additive="base">
                                        <p:cTn id="15" dur="500" fill="hold"/>
                                        <p:tgtEl>
                                          <p:spTgt spid="110"/>
                                        </p:tgtEl>
                                        <p:attrNameLst>
                                          <p:attrName>ppt_x</p:attrName>
                                        </p:attrNameLst>
                                      </p:cBhvr>
                                      <p:tavLst>
                                        <p:tav tm="0">
                                          <p:val>
                                            <p:strVal val="#ppt_x"/>
                                          </p:val>
                                        </p:tav>
                                        <p:tav tm="100000">
                                          <p:val>
                                            <p:strVal val="#ppt_x"/>
                                          </p:val>
                                        </p:tav>
                                      </p:tavLst>
                                    </p:anim>
                                    <p:anim calcmode="lin" valueType="num">
                                      <p:cBhvr additive="base">
                                        <p:cTn id="16" dur="500" fill="hold"/>
                                        <p:tgtEl>
                                          <p:spTgt spid="110"/>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500"/>
                            </p:stCondLst>
                            <p:childTnLst>
                              <p:par>
                                <p:cTn id="18" presetID="2" presetClass="entr" presetSubtype="1" fill="hold" nodeType="afterEffect">
                                  <p:stCondLst>
                                    <p:cond delay="0"/>
                                  </p:stCondLst>
                                  <p:childTnLst>
                                    <p:set>
                                      <p:cBhvr>
                                        <p:cTn id="19" dur="1" fill="hold">
                                          <p:stCondLst>
                                            <p:cond delay="0"/>
                                          </p:stCondLst>
                                        </p:cTn>
                                        <p:tgtEl>
                                          <p:spTgt spid="104"/>
                                        </p:tgtEl>
                                        <p:attrNameLst>
                                          <p:attrName>style.visibility</p:attrName>
                                        </p:attrNameLst>
                                      </p:cBhvr>
                                      <p:to>
                                        <p:strVal val="visible"/>
                                      </p:to>
                                    </p:set>
                                    <p:anim calcmode="lin" valueType="num">
                                      <p:cBhvr additive="base">
                                        <p:cTn id="20" dur="500" fill="hold"/>
                                        <p:tgtEl>
                                          <p:spTgt spid="104"/>
                                        </p:tgtEl>
                                        <p:attrNameLst>
                                          <p:attrName>ppt_x</p:attrName>
                                        </p:attrNameLst>
                                      </p:cBhvr>
                                      <p:tavLst>
                                        <p:tav tm="0">
                                          <p:val>
                                            <p:strVal val="#ppt_x"/>
                                          </p:val>
                                        </p:tav>
                                        <p:tav tm="100000">
                                          <p:val>
                                            <p:strVal val="#ppt_x"/>
                                          </p:val>
                                        </p:tav>
                                      </p:tavLst>
                                    </p:anim>
                                    <p:anim calcmode="lin" valueType="num">
                                      <p:cBhvr additive="base">
                                        <p:cTn id="21" dur="500" fill="hold"/>
                                        <p:tgtEl>
                                          <p:spTgt spid="104"/>
                                        </p:tgtEl>
                                        <p:attrNameLst>
                                          <p:attrName>ppt_y</p:attrName>
                                        </p:attrNameLst>
                                      </p:cBhvr>
                                      <p:tavLst>
                                        <p:tav tm="0">
                                          <p:val>
                                            <p:strVal val="0-#ppt_h/2"/>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nodeType="clickEffect">
                                  <p:stCondLst>
                                    <p:cond delay="0"/>
                                  </p:stCondLst>
                                  <p:childTnLst>
                                    <p:set>
                                      <p:cBhvr>
                                        <p:cTn id="25" dur="1" fill="hold">
                                          <p:stCondLst>
                                            <p:cond delay="0"/>
                                          </p:stCondLst>
                                        </p:cTn>
                                        <p:tgtEl>
                                          <p:spTgt spid="123"/>
                                        </p:tgtEl>
                                        <p:attrNameLst>
                                          <p:attrName>style.visibility</p:attrName>
                                        </p:attrNameLst>
                                      </p:cBhvr>
                                      <p:to>
                                        <p:strVal val="visible"/>
                                      </p:to>
                                    </p:set>
                                    <p:anim calcmode="lin" valueType="num">
                                      <p:cBhvr>
                                        <p:cTn id="26" dur="500" fill="hold"/>
                                        <p:tgtEl>
                                          <p:spTgt spid="123"/>
                                        </p:tgtEl>
                                        <p:attrNameLst>
                                          <p:attrName>ppt_w</p:attrName>
                                        </p:attrNameLst>
                                      </p:cBhvr>
                                      <p:tavLst>
                                        <p:tav tm="0">
                                          <p:val>
                                            <p:fltVal val="0"/>
                                          </p:val>
                                        </p:tav>
                                        <p:tav tm="100000">
                                          <p:val>
                                            <p:strVal val="#ppt_w"/>
                                          </p:val>
                                        </p:tav>
                                      </p:tavLst>
                                    </p:anim>
                                    <p:anim calcmode="lin" valueType="num">
                                      <p:cBhvr>
                                        <p:cTn id="27" dur="500" fill="hold"/>
                                        <p:tgtEl>
                                          <p:spTgt spid="123"/>
                                        </p:tgtEl>
                                        <p:attrNameLst>
                                          <p:attrName>ppt_h</p:attrName>
                                        </p:attrNameLst>
                                      </p:cBhvr>
                                      <p:tavLst>
                                        <p:tav tm="0">
                                          <p:val>
                                            <p:fltVal val="0"/>
                                          </p:val>
                                        </p:tav>
                                        <p:tav tm="100000">
                                          <p:val>
                                            <p:strVal val="#ppt_h"/>
                                          </p:val>
                                        </p:tav>
                                      </p:tavLst>
                                    </p:anim>
                                    <p:animEffect transition="in" filter="fade">
                                      <p:cBhvr>
                                        <p:cTn id="28" dur="500"/>
                                        <p:tgtEl>
                                          <p:spTgt spid="123"/>
                                        </p:tgtEl>
                                      </p:cBhvr>
                                    </p:animEffect>
                                  </p:childTnLst>
                                </p:cTn>
                              </p:par>
                            </p:childTnLst>
                          </p:cTn>
                        </p:par>
                        <p:par>
                          <p:cTn id="29" fill="hold" nodeType="afterGroup">
                            <p:stCondLst>
                              <p:cond delay="500"/>
                            </p:stCondLst>
                            <p:childTnLst>
                              <p:par>
                                <p:cTn id="30" presetID="53" presetClass="entr" presetSubtype="0" fill="hold" nodeType="afterEffect">
                                  <p:stCondLst>
                                    <p:cond delay="0"/>
                                  </p:stCondLst>
                                  <p:childTnLst>
                                    <p:set>
                                      <p:cBhvr>
                                        <p:cTn id="31" dur="1" fill="hold">
                                          <p:stCondLst>
                                            <p:cond delay="0"/>
                                          </p:stCondLst>
                                        </p:cTn>
                                        <p:tgtEl>
                                          <p:spTgt spid="120"/>
                                        </p:tgtEl>
                                        <p:attrNameLst>
                                          <p:attrName>style.visibility</p:attrName>
                                        </p:attrNameLst>
                                      </p:cBhvr>
                                      <p:to>
                                        <p:strVal val="visible"/>
                                      </p:to>
                                    </p:set>
                                    <p:anim calcmode="lin" valueType="num">
                                      <p:cBhvr>
                                        <p:cTn id="32" dur="500" fill="hold"/>
                                        <p:tgtEl>
                                          <p:spTgt spid="120"/>
                                        </p:tgtEl>
                                        <p:attrNameLst>
                                          <p:attrName>ppt_w</p:attrName>
                                        </p:attrNameLst>
                                      </p:cBhvr>
                                      <p:tavLst>
                                        <p:tav tm="0">
                                          <p:val>
                                            <p:fltVal val="0"/>
                                          </p:val>
                                        </p:tav>
                                        <p:tav tm="100000">
                                          <p:val>
                                            <p:strVal val="#ppt_w"/>
                                          </p:val>
                                        </p:tav>
                                      </p:tavLst>
                                    </p:anim>
                                    <p:anim calcmode="lin" valueType="num">
                                      <p:cBhvr>
                                        <p:cTn id="33" dur="500" fill="hold"/>
                                        <p:tgtEl>
                                          <p:spTgt spid="120"/>
                                        </p:tgtEl>
                                        <p:attrNameLst>
                                          <p:attrName>ppt_h</p:attrName>
                                        </p:attrNameLst>
                                      </p:cBhvr>
                                      <p:tavLst>
                                        <p:tav tm="0">
                                          <p:val>
                                            <p:fltVal val="0"/>
                                          </p:val>
                                        </p:tav>
                                        <p:tav tm="100000">
                                          <p:val>
                                            <p:strVal val="#ppt_h"/>
                                          </p:val>
                                        </p:tav>
                                      </p:tavLst>
                                    </p:anim>
                                    <p:animEffect transition="in" filter="fade">
                                      <p:cBhvr>
                                        <p:cTn id="34"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为什么要学习和使用</a:t>
            </a:r>
            <a:r>
              <a:rPr lang="en-US" altLang="zh-CN">
                <a:latin typeface="+mn-lt"/>
                <a:ea typeface="+mn-ea"/>
                <a:cs typeface="+mn-ea"/>
                <a:sym typeface="+mn-lt"/>
              </a:rPr>
              <a:t>5why</a:t>
            </a:r>
            <a:r>
              <a:rPr lang="zh-CN" altLang="en-US">
                <a:latin typeface="+mn-lt"/>
                <a:ea typeface="+mn-ea"/>
                <a:cs typeface="+mn-ea"/>
                <a:sym typeface="+mn-lt"/>
              </a:rPr>
              <a:t>：</a:t>
            </a:r>
          </a:p>
        </p:txBody>
      </p:sp>
      <p:sp>
        <p:nvSpPr>
          <p:cNvPr id="22" name="矩形 3"/>
          <p:cNvSpPr>
            <a:spLocks noChangeArrowheads="1"/>
          </p:cNvSpPr>
          <p:nvPr/>
        </p:nvSpPr>
        <p:spPr bwMode="auto">
          <a:xfrm>
            <a:off x="531813" y="854075"/>
            <a:ext cx="8359775"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 系统的问题解决方法和传统的质量控制工具均有助于改善业绩，但并非唯一的途径。</a:t>
            </a:r>
          </a:p>
        </p:txBody>
      </p:sp>
      <p:grpSp>
        <p:nvGrpSpPr>
          <p:cNvPr id="36871" name="组合 5"/>
          <p:cNvGrpSpPr>
            <a:grpSpLocks/>
          </p:cNvGrpSpPr>
          <p:nvPr/>
        </p:nvGrpSpPr>
        <p:grpSpPr bwMode="auto">
          <a:xfrm>
            <a:off x="531813" y="1400175"/>
            <a:ext cx="7564437" cy="3409950"/>
            <a:chOff x="1536689" y="1631783"/>
            <a:chExt cx="9457442" cy="4262633"/>
          </a:xfrm>
        </p:grpSpPr>
        <p:cxnSp>
          <p:nvCxnSpPr>
            <p:cNvPr id="36873" name="肘形连接符 121"/>
            <p:cNvCxnSpPr>
              <a:cxnSpLocks noChangeShapeType="1"/>
              <a:stCxn id="124" idx="6"/>
              <a:endCxn id="151" idx="2"/>
            </p:cNvCxnSpPr>
            <p:nvPr/>
          </p:nvCxnSpPr>
          <p:spPr bwMode="auto">
            <a:xfrm>
              <a:off x="4899620" y="2088460"/>
              <a:ext cx="5359962" cy="1096970"/>
            </a:xfrm>
            <a:prstGeom prst="bentConnector3">
              <a:avLst>
                <a:gd name="adj1" fmla="val 50000"/>
              </a:avLst>
            </a:prstGeom>
            <a:noFill/>
            <a:ln w="12700" algn="ctr">
              <a:solidFill>
                <a:srgbClr val="A6A6A6"/>
              </a:solidFill>
              <a:miter lim="800000"/>
              <a:headEnd/>
              <a:tailEnd/>
            </a:ln>
            <a:extLst>
              <a:ext uri="{909E8E84-426E-40DD-AFC4-6F175D3DCCD1}">
                <a14:hiddenFill xmlns:a14="http://schemas.microsoft.com/office/drawing/2010/main">
                  <a:noFill/>
                </a14:hiddenFill>
              </a:ext>
            </a:extLst>
          </p:spPr>
        </p:cxnSp>
        <p:grpSp>
          <p:nvGrpSpPr>
            <p:cNvPr id="36874" name="组合 122"/>
            <p:cNvGrpSpPr>
              <a:grpSpLocks/>
            </p:cNvGrpSpPr>
            <p:nvPr/>
          </p:nvGrpSpPr>
          <p:grpSpPr bwMode="auto">
            <a:xfrm>
              <a:off x="4143620" y="1710460"/>
              <a:ext cx="756000" cy="756000"/>
              <a:chOff x="4534974" y="2492893"/>
              <a:chExt cx="756000" cy="756000"/>
            </a:xfrm>
          </p:grpSpPr>
          <p:sp>
            <p:nvSpPr>
              <p:cNvPr id="124" name="椭圆 123"/>
              <p:cNvSpPr/>
              <p:nvPr/>
            </p:nvSpPr>
            <p:spPr>
              <a:xfrm>
                <a:off x="4534049" y="2493594"/>
                <a:ext cx="756199" cy="756083"/>
              </a:xfrm>
              <a:prstGeom prst="ellipse">
                <a:avLst/>
              </a:prstGeom>
              <a:solidFill>
                <a:srgbClr val="202A36"/>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grpSp>
            <p:nvGrpSpPr>
              <p:cNvPr id="36904" name="组合 124"/>
              <p:cNvGrpSpPr>
                <a:grpSpLocks/>
              </p:cNvGrpSpPr>
              <p:nvPr/>
            </p:nvGrpSpPr>
            <p:grpSpPr bwMode="auto">
              <a:xfrm>
                <a:off x="4687974" y="2629656"/>
                <a:ext cx="450000" cy="434596"/>
                <a:chOff x="5512720" y="2152017"/>
                <a:chExt cx="583915" cy="496874"/>
              </a:xfrm>
            </p:grpSpPr>
            <p:sp>
              <p:nvSpPr>
                <p:cNvPr id="128" name="Freeform 159"/>
                <p:cNvSpPr>
                  <a:spLocks/>
                </p:cNvSpPr>
                <p:nvPr/>
              </p:nvSpPr>
              <p:spPr bwMode="auto">
                <a:xfrm>
                  <a:off x="5567955" y="2248300"/>
                  <a:ext cx="466150" cy="401584"/>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400" kern="0">
                    <a:solidFill>
                      <a:prstClr val="black"/>
                    </a:solidFill>
                    <a:latin typeface="+mn-lt"/>
                    <a:ea typeface="+mn-ea"/>
                    <a:cs typeface="+mn-ea"/>
                    <a:sym typeface="+mn-lt"/>
                  </a:endParaRPr>
                </a:p>
              </p:txBody>
            </p:sp>
            <p:sp>
              <p:nvSpPr>
                <p:cNvPr id="129" name="Freeform 160"/>
                <p:cNvSpPr>
                  <a:spLocks/>
                </p:cNvSpPr>
                <p:nvPr/>
              </p:nvSpPr>
              <p:spPr bwMode="auto">
                <a:xfrm>
                  <a:off x="5506145" y="2153009"/>
                  <a:ext cx="589770" cy="224615"/>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400" kern="0">
                    <a:solidFill>
                      <a:prstClr val="black"/>
                    </a:solidFill>
                    <a:latin typeface="+mn-lt"/>
                    <a:ea typeface="+mn-ea"/>
                    <a:cs typeface="+mn-ea"/>
                    <a:sym typeface="+mn-lt"/>
                  </a:endParaRPr>
                </a:p>
              </p:txBody>
            </p:sp>
          </p:grpSp>
        </p:grpSp>
        <p:cxnSp>
          <p:nvCxnSpPr>
            <p:cNvPr id="36875" name="肘形连接符 129"/>
            <p:cNvCxnSpPr>
              <a:cxnSpLocks noChangeShapeType="1"/>
              <a:stCxn id="132" idx="6"/>
              <a:endCxn id="153" idx="2"/>
            </p:cNvCxnSpPr>
            <p:nvPr/>
          </p:nvCxnSpPr>
          <p:spPr bwMode="auto">
            <a:xfrm>
              <a:off x="4899620" y="4275092"/>
              <a:ext cx="2891928" cy="531731"/>
            </a:xfrm>
            <a:prstGeom prst="bentConnector3">
              <a:avLst>
                <a:gd name="adj1" fmla="val 50000"/>
              </a:avLst>
            </a:prstGeom>
            <a:noFill/>
            <a:ln w="12700" algn="ctr">
              <a:solidFill>
                <a:srgbClr val="A6A6A6"/>
              </a:solidFill>
              <a:miter lim="800000"/>
              <a:headEnd/>
              <a:tailEnd/>
            </a:ln>
            <a:extLst>
              <a:ext uri="{909E8E84-426E-40DD-AFC4-6F175D3DCCD1}">
                <a14:hiddenFill xmlns:a14="http://schemas.microsoft.com/office/drawing/2010/main">
                  <a:noFill/>
                </a14:hiddenFill>
              </a:ext>
            </a:extLst>
          </p:spPr>
        </p:cxnSp>
        <p:grpSp>
          <p:nvGrpSpPr>
            <p:cNvPr id="36876" name="组合 130"/>
            <p:cNvGrpSpPr>
              <a:grpSpLocks/>
            </p:cNvGrpSpPr>
            <p:nvPr/>
          </p:nvGrpSpPr>
          <p:grpSpPr bwMode="auto">
            <a:xfrm>
              <a:off x="4143620" y="3897092"/>
              <a:ext cx="756000" cy="756000"/>
              <a:chOff x="4534974" y="4368345"/>
              <a:chExt cx="756000" cy="756000"/>
            </a:xfrm>
          </p:grpSpPr>
          <p:sp>
            <p:nvSpPr>
              <p:cNvPr id="132" name="椭圆 131"/>
              <p:cNvSpPr/>
              <p:nvPr/>
            </p:nvSpPr>
            <p:spPr>
              <a:xfrm>
                <a:off x="4534049" y="4369296"/>
                <a:ext cx="756199" cy="754097"/>
              </a:xfrm>
              <a:prstGeom prst="ellipse">
                <a:avLst/>
              </a:prstGeom>
              <a:solidFill>
                <a:srgbClr val="202A36"/>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33" name="Freeform 277"/>
              <p:cNvSpPr>
                <a:spLocks noEditPoints="1"/>
              </p:cNvSpPr>
              <p:nvPr/>
            </p:nvSpPr>
            <p:spPr bwMode="auto">
              <a:xfrm>
                <a:off x="4724587" y="4490349"/>
                <a:ext cx="383062" cy="454442"/>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ysClr val="window" lastClr="FFFFFF"/>
              </a:solidFill>
              <a:ln>
                <a:noFill/>
              </a:ln>
              <a:extLst/>
            </p:spPr>
            <p:txBody>
              <a:bodyPr lIns="121920" tIns="60960" rIns="121920" bIns="60960"/>
              <a:lstStyle/>
              <a:p>
                <a:pPr eaLnBrk="1" fontAlgn="auto" hangingPunct="1">
                  <a:spcBef>
                    <a:spcPts val="0"/>
                  </a:spcBef>
                  <a:spcAft>
                    <a:spcPts val="0"/>
                  </a:spcAft>
                  <a:defRPr/>
                </a:pPr>
                <a:endParaRPr lang="zh-CN" altLang="en-US" sz="2400" kern="0">
                  <a:solidFill>
                    <a:prstClr val="black"/>
                  </a:solidFill>
                  <a:latin typeface="+mn-lt"/>
                  <a:ea typeface="+mn-ea"/>
                  <a:cs typeface="+mn-ea"/>
                  <a:sym typeface="+mn-lt"/>
                </a:endParaRPr>
              </a:p>
            </p:txBody>
          </p:sp>
        </p:grpSp>
        <p:cxnSp>
          <p:nvCxnSpPr>
            <p:cNvPr id="36877" name="肘形连接符 133"/>
            <p:cNvCxnSpPr>
              <a:cxnSpLocks noChangeShapeType="1"/>
              <a:stCxn id="136" idx="6"/>
              <a:endCxn id="152" idx="2"/>
            </p:cNvCxnSpPr>
            <p:nvPr/>
          </p:nvCxnSpPr>
          <p:spPr bwMode="auto">
            <a:xfrm>
              <a:off x="4899620" y="3181776"/>
              <a:ext cx="4125946" cy="985073"/>
            </a:xfrm>
            <a:prstGeom prst="bentConnector3">
              <a:avLst>
                <a:gd name="adj1" fmla="val 50000"/>
              </a:avLst>
            </a:prstGeom>
            <a:noFill/>
            <a:ln w="12700" algn="ctr">
              <a:solidFill>
                <a:srgbClr val="A6A6A6"/>
              </a:solidFill>
              <a:miter lim="800000"/>
              <a:headEnd/>
              <a:tailEnd/>
            </a:ln>
            <a:extLst>
              <a:ext uri="{909E8E84-426E-40DD-AFC4-6F175D3DCCD1}">
                <a14:hiddenFill xmlns:a14="http://schemas.microsoft.com/office/drawing/2010/main">
                  <a:noFill/>
                </a14:hiddenFill>
              </a:ext>
            </a:extLst>
          </p:spPr>
        </p:cxnSp>
        <p:grpSp>
          <p:nvGrpSpPr>
            <p:cNvPr id="36878" name="组合 134"/>
            <p:cNvGrpSpPr>
              <a:grpSpLocks/>
            </p:cNvGrpSpPr>
            <p:nvPr/>
          </p:nvGrpSpPr>
          <p:grpSpPr bwMode="auto">
            <a:xfrm>
              <a:off x="4143620" y="2803776"/>
              <a:ext cx="756000" cy="756000"/>
              <a:chOff x="4534974" y="3430619"/>
              <a:chExt cx="756000" cy="756000"/>
            </a:xfrm>
          </p:grpSpPr>
          <p:sp>
            <p:nvSpPr>
              <p:cNvPr id="136" name="椭圆 135"/>
              <p:cNvSpPr/>
              <p:nvPr/>
            </p:nvSpPr>
            <p:spPr>
              <a:xfrm>
                <a:off x="4534049" y="3431447"/>
                <a:ext cx="756199" cy="756081"/>
              </a:xfrm>
              <a:prstGeom prst="ellipse">
                <a:avLst/>
              </a:prstGeom>
              <a:solidFill>
                <a:srgbClr val="C00000"/>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dirty="0">
                  <a:solidFill>
                    <a:prstClr val="white"/>
                  </a:solidFill>
                  <a:latin typeface="+mn-lt"/>
                  <a:ea typeface="+mn-ea"/>
                  <a:cs typeface="+mn-ea"/>
                  <a:sym typeface="+mn-lt"/>
                </a:endParaRPr>
              </a:p>
            </p:txBody>
          </p:sp>
          <p:grpSp>
            <p:nvGrpSpPr>
              <p:cNvPr id="137" name="Group 92"/>
              <p:cNvGrpSpPr/>
              <p:nvPr/>
            </p:nvGrpSpPr>
            <p:grpSpPr>
              <a:xfrm>
                <a:off x="4688410" y="3660828"/>
                <a:ext cx="474528" cy="295582"/>
                <a:chOff x="5172076" y="1938338"/>
                <a:chExt cx="471488" cy="293688"/>
              </a:xfrm>
              <a:solidFill>
                <a:sysClr val="window" lastClr="FFFFFF"/>
              </a:solidFill>
            </p:grpSpPr>
            <p:sp>
              <p:nvSpPr>
                <p:cNvPr id="138"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en-US" sz="2400" kern="0">
                    <a:solidFill>
                      <a:prstClr val="black"/>
                    </a:solidFill>
                    <a:latin typeface="+mn-lt"/>
                    <a:ea typeface="+mn-ea"/>
                    <a:cs typeface="+mn-ea"/>
                    <a:sym typeface="+mn-lt"/>
                  </a:endParaRPr>
                </a:p>
              </p:txBody>
            </p:sp>
            <p:sp>
              <p:nvSpPr>
                <p:cNvPr id="139"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2400" kern="0">
                    <a:solidFill>
                      <a:prstClr val="black"/>
                    </a:solidFill>
                    <a:latin typeface="+mn-lt"/>
                    <a:ea typeface="+mn-ea"/>
                    <a:cs typeface="+mn-ea"/>
                    <a:sym typeface="+mn-lt"/>
                  </a:endParaRPr>
                </a:p>
              </p:txBody>
            </p:sp>
            <p:sp>
              <p:nvSpPr>
                <p:cNvPr id="140"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spcBef>
                      <a:spcPts val="0"/>
                    </a:spcBef>
                    <a:spcAft>
                      <a:spcPts val="0"/>
                    </a:spcAft>
                    <a:defRPr/>
                  </a:pPr>
                  <a:endParaRPr lang="en-US" sz="2400" kern="0">
                    <a:solidFill>
                      <a:prstClr val="black"/>
                    </a:solidFill>
                    <a:latin typeface="+mn-lt"/>
                    <a:ea typeface="+mn-ea"/>
                    <a:cs typeface="+mn-ea"/>
                    <a:sym typeface="+mn-lt"/>
                  </a:endParaRPr>
                </a:p>
              </p:txBody>
            </p:sp>
          </p:grpSp>
        </p:grpSp>
        <p:cxnSp>
          <p:nvCxnSpPr>
            <p:cNvPr id="36879" name="直接连接符 140"/>
            <p:cNvCxnSpPr>
              <a:cxnSpLocks noChangeShapeType="1"/>
              <a:endCxn id="143" idx="6"/>
            </p:cNvCxnSpPr>
            <p:nvPr/>
          </p:nvCxnSpPr>
          <p:spPr bwMode="auto">
            <a:xfrm flipH="1" flipV="1">
              <a:off x="4899620" y="5368407"/>
              <a:ext cx="1280086" cy="1"/>
            </a:xfrm>
            <a:prstGeom prst="line">
              <a:avLst/>
            </a:prstGeom>
            <a:noFill/>
            <a:ln w="12700" algn="ctr">
              <a:solidFill>
                <a:srgbClr val="A6A6A6"/>
              </a:solidFill>
              <a:miter lim="800000"/>
              <a:headEnd/>
              <a:tailEnd/>
            </a:ln>
            <a:extLst>
              <a:ext uri="{909E8E84-426E-40DD-AFC4-6F175D3DCCD1}">
                <a14:hiddenFill xmlns:a14="http://schemas.microsoft.com/office/drawing/2010/main">
                  <a:noFill/>
                </a14:hiddenFill>
              </a:ext>
            </a:extLst>
          </p:spPr>
        </p:cxnSp>
        <p:grpSp>
          <p:nvGrpSpPr>
            <p:cNvPr id="36880" name="组合 141"/>
            <p:cNvGrpSpPr>
              <a:grpSpLocks/>
            </p:cNvGrpSpPr>
            <p:nvPr/>
          </p:nvGrpSpPr>
          <p:grpSpPr bwMode="auto">
            <a:xfrm>
              <a:off x="4143620" y="4990407"/>
              <a:ext cx="756000" cy="756000"/>
              <a:chOff x="4534974" y="5306072"/>
              <a:chExt cx="756000" cy="756000"/>
            </a:xfrm>
          </p:grpSpPr>
          <p:sp>
            <p:nvSpPr>
              <p:cNvPr id="143" name="椭圆 142"/>
              <p:cNvSpPr/>
              <p:nvPr/>
            </p:nvSpPr>
            <p:spPr>
              <a:xfrm>
                <a:off x="4534049" y="5305164"/>
                <a:ext cx="756199" cy="756083"/>
              </a:xfrm>
              <a:prstGeom prst="ellipse">
                <a:avLst/>
              </a:prstGeom>
              <a:solidFill>
                <a:srgbClr val="C00000"/>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grpSp>
            <p:nvGrpSpPr>
              <p:cNvPr id="144" name="Group 9"/>
              <p:cNvGrpSpPr/>
              <p:nvPr/>
            </p:nvGrpSpPr>
            <p:grpSpPr>
              <a:xfrm>
                <a:off x="4659950" y="5504420"/>
                <a:ext cx="516045" cy="382660"/>
                <a:chOff x="4572000" y="3414713"/>
                <a:chExt cx="374651" cy="277813"/>
              </a:xfrm>
              <a:solidFill>
                <a:sysClr val="window" lastClr="FFFFFF"/>
              </a:solidFill>
            </p:grpSpPr>
            <p:sp>
              <p:nvSpPr>
                <p:cNvPr id="145"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600" kern="0">
                    <a:solidFill>
                      <a:prstClr val="black"/>
                    </a:solidFill>
                    <a:latin typeface="+mn-lt"/>
                    <a:ea typeface="+mn-ea"/>
                    <a:cs typeface="+mn-ea"/>
                    <a:sym typeface="+mn-lt"/>
                  </a:endParaRPr>
                </a:p>
              </p:txBody>
            </p:sp>
            <p:sp>
              <p:nvSpPr>
                <p:cNvPr id="146"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en-US" sz="1600" kern="0">
                    <a:solidFill>
                      <a:prstClr val="black"/>
                    </a:solidFill>
                    <a:latin typeface="+mn-lt"/>
                    <a:ea typeface="+mn-ea"/>
                    <a:cs typeface="+mn-ea"/>
                    <a:sym typeface="+mn-lt"/>
                  </a:endParaRPr>
                </a:p>
              </p:txBody>
            </p:sp>
          </p:grpSp>
        </p:grpSp>
        <p:sp>
          <p:nvSpPr>
            <p:cNvPr id="147" name="任意多边形 146"/>
            <p:cNvSpPr/>
            <p:nvPr/>
          </p:nvSpPr>
          <p:spPr>
            <a:xfrm>
              <a:off x="9813192" y="2004863"/>
              <a:ext cx="1180939" cy="369904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202A36"/>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48" name="任意多边形 147"/>
            <p:cNvSpPr/>
            <p:nvPr/>
          </p:nvSpPr>
          <p:spPr>
            <a:xfrm>
              <a:off x="8578663" y="3780960"/>
              <a:ext cx="1180939" cy="19229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C00000"/>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49" name="任意多边形 148"/>
            <p:cNvSpPr/>
            <p:nvPr/>
          </p:nvSpPr>
          <p:spPr>
            <a:xfrm>
              <a:off x="7344134" y="4541010"/>
              <a:ext cx="1182925" cy="1162897"/>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202A36"/>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50" name="任意多边形 149"/>
            <p:cNvSpPr/>
            <p:nvPr/>
          </p:nvSpPr>
          <p:spPr>
            <a:xfrm>
              <a:off x="5355392" y="5080785"/>
              <a:ext cx="1937138" cy="623122"/>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C00000"/>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51" name="椭圆 150"/>
            <p:cNvSpPr/>
            <p:nvPr/>
          </p:nvSpPr>
          <p:spPr>
            <a:xfrm>
              <a:off x="10259765" y="3040754"/>
              <a:ext cx="287793" cy="287748"/>
            </a:xfrm>
            <a:prstGeom prst="ellipse">
              <a:avLst/>
            </a:prstGeom>
            <a:solidFill>
              <a:srgbClr val="36475C"/>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52" name="椭圆 151"/>
            <p:cNvSpPr/>
            <p:nvPr/>
          </p:nvSpPr>
          <p:spPr>
            <a:xfrm>
              <a:off x="9025236" y="4023065"/>
              <a:ext cx="287793" cy="287747"/>
            </a:xfrm>
            <a:prstGeom prst="ellipse">
              <a:avLst/>
            </a:prstGeom>
            <a:solidFill>
              <a:srgbClr val="C00000"/>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53" name="椭圆 152"/>
            <p:cNvSpPr/>
            <p:nvPr/>
          </p:nvSpPr>
          <p:spPr>
            <a:xfrm>
              <a:off x="7790708" y="4662063"/>
              <a:ext cx="289777" cy="289732"/>
            </a:xfrm>
            <a:prstGeom prst="ellipse">
              <a:avLst/>
            </a:prstGeom>
            <a:solidFill>
              <a:srgbClr val="36475C"/>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54" name="椭圆 153"/>
            <p:cNvSpPr/>
            <p:nvPr/>
          </p:nvSpPr>
          <p:spPr>
            <a:xfrm>
              <a:off x="6179072" y="5229621"/>
              <a:ext cx="287793" cy="287747"/>
            </a:xfrm>
            <a:prstGeom prst="ellipse">
              <a:avLst/>
            </a:prstGeom>
            <a:solidFill>
              <a:srgbClr val="C00000"/>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155" name="矩形 154"/>
            <p:cNvSpPr/>
            <p:nvPr/>
          </p:nvSpPr>
          <p:spPr>
            <a:xfrm>
              <a:off x="2072578" y="1631783"/>
              <a:ext cx="2026452" cy="422692"/>
            </a:xfrm>
            <a:prstGeom prst="rect">
              <a:avLst/>
            </a:prstGeom>
          </p:spPr>
          <p:txBody>
            <a:bodyPr wrap="none" lIns="91431" tIns="45716" rIns="91431" bIns="45716">
              <a:spAutoFit/>
            </a:bodyPr>
            <a:lstStyle/>
            <a:p>
              <a:pPr algn="r" eaLnBrk="1" fontAlgn="auto" hangingPunct="1">
                <a:spcBef>
                  <a:spcPts val="0"/>
                </a:spcBef>
                <a:spcAft>
                  <a:spcPts val="0"/>
                </a:spcAft>
                <a:defRPr/>
              </a:pPr>
              <a:r>
                <a:rPr lang="zh-CN" altLang="en-US" sz="1600" b="1" kern="0" dirty="0">
                  <a:solidFill>
                    <a:srgbClr val="C00000"/>
                  </a:solidFill>
                  <a:latin typeface="+mn-lt"/>
                  <a:ea typeface="+mn-ea"/>
                  <a:cs typeface="+mn-ea"/>
                  <a:sym typeface="+mn-lt"/>
                </a:rPr>
                <a:t>树立习惯和纪律</a:t>
              </a:r>
            </a:p>
          </p:txBody>
        </p:sp>
        <p:sp>
          <p:nvSpPr>
            <p:cNvPr id="156" name="矩形 155"/>
            <p:cNvSpPr/>
            <p:nvPr/>
          </p:nvSpPr>
          <p:spPr>
            <a:xfrm>
              <a:off x="1536689" y="2010817"/>
              <a:ext cx="2562341" cy="577479"/>
            </a:xfrm>
            <a:prstGeom prst="rect">
              <a:avLst/>
            </a:prstGeom>
          </p:spPr>
          <p:txBody>
            <a:bodyPr>
              <a:spAutoFit/>
            </a:bodyPr>
            <a:lstStyle/>
            <a:p>
              <a:pPr algn="r" eaLnBrk="1" fontAlgn="auto" hangingPunct="1">
                <a:spcBef>
                  <a:spcPts val="0"/>
                </a:spcBef>
                <a:spcAft>
                  <a:spcPts val="0"/>
                </a:spcAft>
                <a:defRPr/>
              </a:pPr>
              <a:r>
                <a:rPr lang="zh-CN" altLang="en-US" sz="1200" kern="0" dirty="0">
                  <a:solidFill>
                    <a:prstClr val="black">
                      <a:lumMod val="65000"/>
                      <a:lumOff val="35000"/>
                    </a:prstClr>
                  </a:solidFill>
                  <a:latin typeface="+mn-lt"/>
                  <a:ea typeface="+mn-ea"/>
                  <a:cs typeface="+mn-ea"/>
                  <a:sym typeface="+mn-lt"/>
                </a:rPr>
                <a:t>点击输入图表的描述说明，点击输入图表的描述说明</a:t>
              </a:r>
            </a:p>
          </p:txBody>
        </p:sp>
        <p:sp>
          <p:nvSpPr>
            <p:cNvPr id="157" name="矩形 156"/>
            <p:cNvSpPr/>
            <p:nvPr/>
          </p:nvSpPr>
          <p:spPr>
            <a:xfrm>
              <a:off x="2330598" y="2733162"/>
              <a:ext cx="1768432" cy="424676"/>
            </a:xfrm>
            <a:prstGeom prst="rect">
              <a:avLst/>
            </a:prstGeom>
          </p:spPr>
          <p:txBody>
            <a:bodyPr wrap="none" lIns="91431" tIns="45716" rIns="91431" bIns="45716">
              <a:spAutoFit/>
            </a:bodyPr>
            <a:lstStyle/>
            <a:p>
              <a:pPr algn="r" eaLnBrk="1" fontAlgn="auto" hangingPunct="1">
                <a:spcBef>
                  <a:spcPts val="0"/>
                </a:spcBef>
                <a:spcAft>
                  <a:spcPts val="0"/>
                </a:spcAft>
                <a:defRPr/>
              </a:pPr>
              <a:r>
                <a:rPr lang="zh-CN" altLang="en-US" sz="1600" b="1" kern="0" dirty="0">
                  <a:solidFill>
                    <a:srgbClr val="C00000"/>
                  </a:solidFill>
                  <a:latin typeface="+mn-lt"/>
                  <a:ea typeface="+mn-ea"/>
                  <a:cs typeface="+mn-ea"/>
                  <a:sym typeface="+mn-lt"/>
                </a:rPr>
                <a:t>采取简单方法</a:t>
              </a:r>
            </a:p>
          </p:txBody>
        </p:sp>
        <p:sp>
          <p:nvSpPr>
            <p:cNvPr id="158" name="矩形 157"/>
            <p:cNvSpPr/>
            <p:nvPr/>
          </p:nvSpPr>
          <p:spPr>
            <a:xfrm>
              <a:off x="1536689" y="3114180"/>
              <a:ext cx="2562341" cy="577479"/>
            </a:xfrm>
            <a:prstGeom prst="rect">
              <a:avLst/>
            </a:prstGeom>
          </p:spPr>
          <p:txBody>
            <a:bodyPr>
              <a:spAutoFit/>
            </a:bodyPr>
            <a:lstStyle/>
            <a:p>
              <a:pPr algn="r" eaLnBrk="1" fontAlgn="auto" hangingPunct="1">
                <a:spcBef>
                  <a:spcPts val="0"/>
                </a:spcBef>
                <a:spcAft>
                  <a:spcPts val="0"/>
                </a:spcAft>
                <a:defRPr/>
              </a:pPr>
              <a:r>
                <a:rPr lang="zh-CN" altLang="en-US" sz="1200" kern="0" dirty="0">
                  <a:solidFill>
                    <a:prstClr val="black">
                      <a:lumMod val="65000"/>
                      <a:lumOff val="35000"/>
                    </a:prstClr>
                  </a:solidFill>
                  <a:latin typeface="+mn-lt"/>
                  <a:ea typeface="+mn-ea"/>
                  <a:cs typeface="+mn-ea"/>
                  <a:sym typeface="+mn-lt"/>
                </a:rPr>
                <a:t>点击输入图表的描述说明，点击输入图表的描述说明</a:t>
              </a:r>
            </a:p>
          </p:txBody>
        </p:sp>
        <p:sp>
          <p:nvSpPr>
            <p:cNvPr id="159" name="矩形 158"/>
            <p:cNvSpPr/>
            <p:nvPr/>
          </p:nvSpPr>
          <p:spPr>
            <a:xfrm>
              <a:off x="2330598" y="3834540"/>
              <a:ext cx="1768432" cy="424676"/>
            </a:xfrm>
            <a:prstGeom prst="rect">
              <a:avLst/>
            </a:prstGeom>
          </p:spPr>
          <p:txBody>
            <a:bodyPr wrap="none" lIns="91431" tIns="45716" rIns="91431" bIns="45716">
              <a:spAutoFit/>
            </a:bodyPr>
            <a:lstStyle/>
            <a:p>
              <a:pPr algn="r" eaLnBrk="1" fontAlgn="auto" hangingPunct="1">
                <a:spcBef>
                  <a:spcPts val="0"/>
                </a:spcBef>
                <a:spcAft>
                  <a:spcPts val="0"/>
                </a:spcAft>
                <a:defRPr/>
              </a:pPr>
              <a:r>
                <a:rPr lang="zh-CN" altLang="en-US" sz="1600" b="1" kern="0" dirty="0">
                  <a:solidFill>
                    <a:srgbClr val="C00000"/>
                  </a:solidFill>
                  <a:latin typeface="+mn-lt"/>
                  <a:ea typeface="+mn-ea"/>
                  <a:cs typeface="+mn-ea"/>
                  <a:sym typeface="+mn-lt"/>
                </a:rPr>
                <a:t>应用高级工具</a:t>
              </a:r>
            </a:p>
          </p:txBody>
        </p:sp>
        <p:sp>
          <p:nvSpPr>
            <p:cNvPr id="160" name="矩形 159"/>
            <p:cNvSpPr/>
            <p:nvPr/>
          </p:nvSpPr>
          <p:spPr>
            <a:xfrm>
              <a:off x="1536689" y="4215558"/>
              <a:ext cx="2562341" cy="577480"/>
            </a:xfrm>
            <a:prstGeom prst="rect">
              <a:avLst/>
            </a:prstGeom>
          </p:spPr>
          <p:txBody>
            <a:bodyPr>
              <a:spAutoFit/>
            </a:bodyPr>
            <a:lstStyle/>
            <a:p>
              <a:pPr algn="r" eaLnBrk="1" fontAlgn="auto" hangingPunct="1">
                <a:spcBef>
                  <a:spcPts val="0"/>
                </a:spcBef>
                <a:spcAft>
                  <a:spcPts val="0"/>
                </a:spcAft>
                <a:defRPr/>
              </a:pPr>
              <a:r>
                <a:rPr lang="zh-CN" altLang="en-US" sz="1200" kern="0" dirty="0">
                  <a:solidFill>
                    <a:prstClr val="black">
                      <a:lumMod val="65000"/>
                      <a:lumOff val="35000"/>
                    </a:prstClr>
                  </a:solidFill>
                  <a:latin typeface="+mn-lt"/>
                  <a:ea typeface="+mn-ea"/>
                  <a:cs typeface="+mn-ea"/>
                  <a:sym typeface="+mn-lt"/>
                </a:rPr>
                <a:t>点击输入图表的描述说明，点击输入图表的描述说明</a:t>
              </a:r>
            </a:p>
          </p:txBody>
        </p:sp>
        <p:sp>
          <p:nvSpPr>
            <p:cNvPr id="161" name="矩形 160"/>
            <p:cNvSpPr/>
            <p:nvPr/>
          </p:nvSpPr>
          <p:spPr>
            <a:xfrm>
              <a:off x="2842670" y="4937903"/>
              <a:ext cx="1256361" cy="422692"/>
            </a:xfrm>
            <a:prstGeom prst="rect">
              <a:avLst/>
            </a:prstGeom>
          </p:spPr>
          <p:txBody>
            <a:bodyPr wrap="none" lIns="91431" tIns="45716" rIns="91431" bIns="45716">
              <a:spAutoFit/>
            </a:bodyPr>
            <a:lstStyle/>
            <a:p>
              <a:pPr algn="r" eaLnBrk="1" fontAlgn="auto" hangingPunct="1">
                <a:spcBef>
                  <a:spcPts val="0"/>
                </a:spcBef>
                <a:spcAft>
                  <a:spcPts val="0"/>
                </a:spcAft>
                <a:defRPr/>
              </a:pPr>
              <a:r>
                <a:rPr lang="zh-CN" altLang="en-US" sz="1600" b="1" kern="0" dirty="0">
                  <a:solidFill>
                    <a:srgbClr val="C00000"/>
                  </a:solidFill>
                  <a:latin typeface="+mn-lt"/>
                  <a:ea typeface="+mn-ea"/>
                  <a:cs typeface="+mn-ea"/>
                  <a:sym typeface="+mn-lt"/>
                </a:rPr>
                <a:t>实验设计</a:t>
              </a:r>
              <a:endParaRPr lang="en-US" altLang="zh-CN" sz="1600" b="1" kern="0" dirty="0">
                <a:solidFill>
                  <a:srgbClr val="C00000"/>
                </a:solidFill>
                <a:latin typeface="+mn-lt"/>
                <a:ea typeface="+mn-ea"/>
                <a:cs typeface="+mn-ea"/>
                <a:sym typeface="+mn-lt"/>
              </a:endParaRPr>
            </a:p>
          </p:txBody>
        </p:sp>
        <p:sp>
          <p:nvSpPr>
            <p:cNvPr id="162" name="矩形 161"/>
            <p:cNvSpPr/>
            <p:nvPr/>
          </p:nvSpPr>
          <p:spPr>
            <a:xfrm>
              <a:off x="1536689" y="5316937"/>
              <a:ext cx="2562341" cy="577479"/>
            </a:xfrm>
            <a:prstGeom prst="rect">
              <a:avLst/>
            </a:prstGeom>
          </p:spPr>
          <p:txBody>
            <a:bodyPr>
              <a:spAutoFit/>
            </a:bodyPr>
            <a:lstStyle/>
            <a:p>
              <a:pPr algn="r" eaLnBrk="1" fontAlgn="auto" hangingPunct="1">
                <a:spcBef>
                  <a:spcPts val="0"/>
                </a:spcBef>
                <a:spcAft>
                  <a:spcPts val="0"/>
                </a:spcAft>
                <a:defRPr/>
              </a:pPr>
              <a:r>
                <a:rPr lang="zh-CN" altLang="en-US" sz="1200" kern="0" dirty="0">
                  <a:solidFill>
                    <a:prstClr val="black">
                      <a:lumMod val="65000"/>
                      <a:lumOff val="35000"/>
                    </a:prstClr>
                  </a:solidFill>
                  <a:latin typeface="+mn-lt"/>
                  <a:ea typeface="+mn-ea"/>
                  <a:cs typeface="+mn-ea"/>
                  <a:sym typeface="+mn-lt"/>
                </a:rPr>
                <a:t>点击输入图表的描述说明，点击输入图表的描述说明</a:t>
              </a:r>
            </a:p>
          </p:txBody>
        </p:sp>
      </p:grpSp>
      <p:sp>
        <p:nvSpPr>
          <p:cNvPr id="163" name="Text Box 53"/>
          <p:cNvSpPr txBox="1">
            <a:spLocks noChangeArrowheads="1"/>
          </p:cNvSpPr>
          <p:nvPr/>
        </p:nvSpPr>
        <p:spPr bwMode="blackWhite">
          <a:xfrm>
            <a:off x="8326438" y="2508250"/>
            <a:ext cx="39370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0421" tIns="40211" rIns="80421" bIns="40211">
            <a:spAutoFit/>
          </a:bodyPr>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defRPr/>
            </a:pPr>
            <a:r>
              <a:rPr lang="zh-CN" altLang="en-US" b="1" dirty="0" smtClean="0">
                <a:solidFill>
                  <a:srgbClr val="404040"/>
                </a:solidFill>
                <a:latin typeface="+mn-lt"/>
                <a:ea typeface="+mn-ea"/>
                <a:cs typeface="+mn-ea"/>
                <a:sym typeface="+mn-lt"/>
              </a:rPr>
              <a:t>问</a:t>
            </a:r>
            <a:endParaRPr lang="en-US" altLang="zh-CN" b="1" dirty="0" smtClean="0">
              <a:solidFill>
                <a:srgbClr val="404040"/>
              </a:solidFill>
              <a:latin typeface="+mn-lt"/>
              <a:ea typeface="+mn-ea"/>
              <a:cs typeface="+mn-ea"/>
              <a:sym typeface="+mn-lt"/>
            </a:endParaRPr>
          </a:p>
          <a:p>
            <a:pPr>
              <a:defRPr/>
            </a:pPr>
            <a:r>
              <a:rPr lang="zh-CN" altLang="en-US" b="1" dirty="0" smtClean="0">
                <a:solidFill>
                  <a:srgbClr val="404040"/>
                </a:solidFill>
                <a:latin typeface="+mn-lt"/>
                <a:ea typeface="+mn-ea"/>
                <a:cs typeface="+mn-ea"/>
                <a:sym typeface="+mn-lt"/>
              </a:rPr>
              <a:t>题</a:t>
            </a:r>
            <a:endParaRPr lang="en-US" altLang="zh-CN" b="1" dirty="0" smtClean="0">
              <a:solidFill>
                <a:srgbClr val="404040"/>
              </a:solidFill>
              <a:latin typeface="+mn-lt"/>
              <a:ea typeface="+mn-ea"/>
              <a:cs typeface="+mn-ea"/>
              <a:sym typeface="+mn-lt"/>
            </a:endParaRPr>
          </a:p>
          <a:p>
            <a:pPr>
              <a:defRPr/>
            </a:pPr>
            <a:r>
              <a:rPr lang="zh-CN" altLang="en-US" b="1" dirty="0" smtClean="0">
                <a:solidFill>
                  <a:srgbClr val="404040"/>
                </a:solidFill>
                <a:latin typeface="+mn-lt"/>
                <a:ea typeface="+mn-ea"/>
                <a:cs typeface="+mn-ea"/>
                <a:sym typeface="+mn-lt"/>
              </a:rPr>
              <a:t>比</a:t>
            </a:r>
            <a:endParaRPr lang="en-US" altLang="zh-CN" b="1" dirty="0" smtClean="0">
              <a:solidFill>
                <a:srgbClr val="404040"/>
              </a:solidFill>
              <a:latin typeface="+mn-lt"/>
              <a:ea typeface="+mn-ea"/>
              <a:cs typeface="+mn-ea"/>
              <a:sym typeface="+mn-lt"/>
            </a:endParaRPr>
          </a:p>
          <a:p>
            <a:pPr>
              <a:defRPr/>
            </a:pPr>
            <a:r>
              <a:rPr lang="zh-CN" altLang="en-US" b="1" dirty="0" smtClean="0">
                <a:solidFill>
                  <a:srgbClr val="404040"/>
                </a:solidFill>
                <a:latin typeface="+mn-lt"/>
                <a:ea typeface="+mn-ea"/>
                <a:cs typeface="+mn-ea"/>
                <a:sym typeface="+mn-lt"/>
              </a:rPr>
              <a:t>率</a:t>
            </a:r>
            <a:endParaRPr lang="zh-CN" altLang="en-US" b="1" dirty="0">
              <a:solidFill>
                <a:srgbClr val="404040"/>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2"/>
                                        </p:tgtEl>
                                        <p:attrNameLst>
                                          <p:attrName>style.visibility</p:attrName>
                                        </p:attrNameLst>
                                      </p:cBhvr>
                                      <p:to>
                                        <p:strVal val="visible"/>
                                      </p:to>
                                    </p:set>
                                    <p:animEffect>
                                      <p:cBhvr>
                                        <p:cTn id="1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图片 2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488" y="117475"/>
            <a:ext cx="4832351"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563938" y="1744663"/>
            <a:ext cx="5580062" cy="1938337"/>
          </a:xfrm>
          <a:prstGeom prst="rect">
            <a:avLst/>
          </a:prstGeom>
          <a:solidFill>
            <a:schemeClr val="accent4">
              <a:lumMod val="10000"/>
            </a:schemeClr>
          </a:solidFill>
          <a:ln>
            <a:noFill/>
          </a:ln>
        </p:spPr>
        <p:txBody>
          <a:bodyPr/>
          <a:lstStyle/>
          <a:p>
            <a:pPr algn="ctr">
              <a:defRPr/>
            </a:pPr>
            <a:endParaRPr lang="zh-CN" altLang="en-US">
              <a:latin typeface="+mn-lt"/>
              <a:ea typeface="+mn-ea"/>
              <a:cs typeface="+mn-ea"/>
              <a:sym typeface="+mn-lt"/>
            </a:endParaRPr>
          </a:p>
        </p:txBody>
      </p:sp>
      <p:sp>
        <p:nvSpPr>
          <p:cNvPr id="24" name="TextBox 3"/>
          <p:cNvSpPr>
            <a:spLocks noChangeArrowheads="1"/>
          </p:cNvSpPr>
          <p:nvPr/>
        </p:nvSpPr>
        <p:spPr bwMode="auto">
          <a:xfrm>
            <a:off x="5945188" y="1954213"/>
            <a:ext cx="16726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Part Two</a:t>
            </a:r>
            <a:endParaRPr lang="zh-CN" altLang="en-US" sz="2800">
              <a:latin typeface="+mn-lt"/>
              <a:ea typeface="+mn-ea"/>
              <a:cs typeface="+mn-ea"/>
              <a:sym typeface="+mn-lt"/>
            </a:endParaRPr>
          </a:p>
        </p:txBody>
      </p:sp>
      <p:sp>
        <p:nvSpPr>
          <p:cNvPr id="25" name="TextBox 4"/>
          <p:cNvSpPr>
            <a:spLocks noChangeArrowheads="1"/>
          </p:cNvSpPr>
          <p:nvPr/>
        </p:nvSpPr>
        <p:spPr bwMode="auto">
          <a:xfrm>
            <a:off x="5846763" y="2571750"/>
            <a:ext cx="30448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5Why</a:t>
            </a:r>
            <a:r>
              <a:rPr lang="zh-CN" altLang="en-US" sz="2800">
                <a:latin typeface="+mn-lt"/>
                <a:ea typeface="+mn-ea"/>
                <a:cs typeface="+mn-ea"/>
                <a:sym typeface="+mn-lt"/>
              </a:rPr>
              <a:t>解决问题的方式和步骤</a:t>
            </a:r>
          </a:p>
        </p:txBody>
      </p:sp>
      <p:sp>
        <p:nvSpPr>
          <p:cNvPr id="26" name="TextBox 5"/>
          <p:cNvSpPr>
            <a:spLocks noChangeArrowheads="1"/>
          </p:cNvSpPr>
          <p:nvPr/>
        </p:nvSpPr>
        <p:spPr bwMode="auto">
          <a:xfrm>
            <a:off x="4106863" y="1811338"/>
            <a:ext cx="170431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9600" b="1">
                <a:latin typeface="+mn-lt"/>
                <a:ea typeface="+mn-ea"/>
                <a:cs typeface="+mn-ea"/>
                <a:sym typeface="+mn-lt"/>
              </a:rPr>
              <a:t>02</a:t>
            </a:r>
            <a:endParaRPr lang="zh-CN" altLang="en-US" sz="9600" b="1">
              <a:latin typeface="+mn-lt"/>
              <a:ea typeface="+mn-ea"/>
              <a:cs typeface="+mn-ea"/>
              <a:sym typeface="+mn-lt"/>
            </a:endParaRPr>
          </a:p>
        </p:txBody>
      </p:sp>
    </p:spTree>
  </p:cSld>
  <p:clrMapOvr>
    <a:masterClrMapping/>
  </p:clrMapOvr>
  <p:transition spd="slow" advTm="6666">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p:cBhvr>
                                        <p:cTn id="7" dur="1000"/>
                                        <p:tgtEl>
                                          <p:spTgt spid="26"/>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p:cBhvr>
                                        <p:cTn id="11" dur="1000"/>
                                        <p:tgtEl>
                                          <p:spTgt spid="24"/>
                                        </p:tgtEl>
                                      </p:cBhvr>
                                    </p:animEffect>
                                  </p:childTnLst>
                                </p:cTn>
                              </p:par>
                            </p:childTnLst>
                          </p:cTn>
                        </p:par>
                        <p:par>
                          <p:cTn id="12" fill="hold" nodeType="afterGroup">
                            <p:stCondLst>
                              <p:cond delay="2000"/>
                            </p:stCondLst>
                            <p:childTnLst>
                              <p:par>
                                <p:cTn id="13" presetID="47"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5" grpId="0" bldLvl="0" autoUpdateAnimBg="0"/>
      <p:bldP spid="26"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问题解决方式：</a:t>
            </a:r>
          </a:p>
        </p:txBody>
      </p:sp>
      <p:sp>
        <p:nvSpPr>
          <p:cNvPr id="22" name="矩形 3"/>
          <p:cNvSpPr>
            <a:spLocks noChangeArrowheads="1"/>
          </p:cNvSpPr>
          <p:nvPr/>
        </p:nvSpPr>
        <p:spPr bwMode="auto">
          <a:xfrm>
            <a:off x="531813" y="854075"/>
            <a:ext cx="8359775"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把问题想像成一座冰山 </a:t>
            </a:r>
          </a:p>
        </p:txBody>
      </p:sp>
      <p:sp>
        <p:nvSpPr>
          <p:cNvPr id="74" name="任意多边形 5"/>
          <p:cNvSpPr/>
          <p:nvPr/>
        </p:nvSpPr>
        <p:spPr>
          <a:xfrm>
            <a:off x="223838" y="4216400"/>
            <a:ext cx="3990975" cy="179388"/>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noProof="1">
              <a:solidFill>
                <a:schemeClr val="accent2"/>
              </a:solidFill>
              <a:cs typeface="+mn-ea"/>
              <a:sym typeface="+mn-lt"/>
            </a:endParaRPr>
          </a:p>
        </p:txBody>
      </p:sp>
      <p:sp>
        <p:nvSpPr>
          <p:cNvPr id="75" name="任意多边形 6"/>
          <p:cNvSpPr/>
          <p:nvPr/>
        </p:nvSpPr>
        <p:spPr>
          <a:xfrm>
            <a:off x="700088" y="3614738"/>
            <a:ext cx="2992437" cy="180975"/>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noProof="1">
              <a:solidFill>
                <a:schemeClr val="accent2"/>
              </a:solidFill>
              <a:cs typeface="+mn-ea"/>
              <a:sym typeface="+mn-lt"/>
            </a:endParaRPr>
          </a:p>
        </p:txBody>
      </p:sp>
      <p:sp>
        <p:nvSpPr>
          <p:cNvPr id="76" name="任意多边形 9"/>
          <p:cNvSpPr/>
          <p:nvPr/>
        </p:nvSpPr>
        <p:spPr>
          <a:xfrm>
            <a:off x="1189038" y="3043238"/>
            <a:ext cx="2028825" cy="15875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rgbClr val="7E7E7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noProof="1">
              <a:solidFill>
                <a:schemeClr val="accent2"/>
              </a:solidFill>
              <a:cs typeface="+mn-ea"/>
              <a:sym typeface="+mn-lt"/>
            </a:endParaRPr>
          </a:p>
        </p:txBody>
      </p:sp>
      <p:grpSp>
        <p:nvGrpSpPr>
          <p:cNvPr id="77" name="组合 76"/>
          <p:cNvGrpSpPr>
            <a:grpSpLocks/>
          </p:cNvGrpSpPr>
          <p:nvPr/>
        </p:nvGrpSpPr>
        <p:grpSpPr bwMode="auto">
          <a:xfrm>
            <a:off x="1196975" y="1355725"/>
            <a:ext cx="1995488" cy="1703388"/>
            <a:chOff x="2100193" y="1426538"/>
            <a:chExt cx="2808288" cy="2398713"/>
          </a:xfrm>
        </p:grpSpPr>
        <p:sp>
          <p:nvSpPr>
            <p:cNvPr id="78" name="右箭头 8"/>
            <p:cNvSpPr/>
            <p:nvPr/>
          </p:nvSpPr>
          <p:spPr>
            <a:xfrm rot="16200000">
              <a:off x="2304981" y="1221751"/>
              <a:ext cx="2398713" cy="2808288"/>
            </a:xfrm>
            <a:prstGeom prst="rightArrow">
              <a:avLst>
                <a:gd name="adj1" fmla="val 71174"/>
                <a:gd name="adj2" fmla="val 66350"/>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noProof="1">
                <a:solidFill>
                  <a:schemeClr val="accent2"/>
                </a:solidFill>
                <a:cs typeface="+mn-ea"/>
                <a:sym typeface="+mn-lt"/>
              </a:endParaRPr>
            </a:p>
          </p:txBody>
        </p:sp>
        <p:sp>
          <p:nvSpPr>
            <p:cNvPr id="40995" name="文本框 20"/>
            <p:cNvSpPr txBox="1">
              <a:spLocks noChangeArrowheads="1"/>
            </p:cNvSpPr>
            <p:nvPr/>
          </p:nvSpPr>
          <p:spPr bwMode="auto">
            <a:xfrm flipH="1">
              <a:off x="2544240" y="2737917"/>
              <a:ext cx="2074642" cy="82298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a:r>
                <a:rPr lang="zh-CN" altLang="en-US" sz="1600" b="1">
                  <a:solidFill>
                    <a:srgbClr val="FFFFFF"/>
                  </a:solidFill>
                  <a:latin typeface="+mn-lt"/>
                  <a:ea typeface="+mn-ea"/>
                  <a:cs typeface="+mn-ea"/>
                  <a:sym typeface="+mn-lt"/>
                </a:rPr>
                <a:t>现在（现象）</a:t>
              </a:r>
              <a:endParaRPr lang="en-US" altLang="zh-CN" sz="1600" b="1">
                <a:solidFill>
                  <a:srgbClr val="FFFFFF"/>
                </a:solidFill>
                <a:latin typeface="+mn-lt"/>
                <a:ea typeface="+mn-ea"/>
                <a:cs typeface="+mn-ea"/>
                <a:sym typeface="+mn-lt"/>
              </a:endParaRPr>
            </a:p>
            <a:p>
              <a:pPr algn="ctr"/>
              <a:r>
                <a:rPr lang="en-US" altLang="zh-CN" sz="1600" b="1">
                  <a:solidFill>
                    <a:srgbClr val="FFFFFF"/>
                  </a:solidFill>
                  <a:latin typeface="+mn-lt"/>
                  <a:ea typeface="+mn-ea"/>
                  <a:cs typeface="+mn-ea"/>
                  <a:sym typeface="+mn-lt"/>
                </a:rPr>
                <a:t>Why</a:t>
              </a:r>
              <a:endParaRPr lang="zh-CN" altLang="en-US" sz="1600" b="1">
                <a:solidFill>
                  <a:srgbClr val="FFFFFF"/>
                </a:solidFill>
                <a:latin typeface="+mn-lt"/>
                <a:ea typeface="+mn-ea"/>
                <a:cs typeface="+mn-ea"/>
                <a:sym typeface="+mn-lt"/>
              </a:endParaRPr>
            </a:p>
          </p:txBody>
        </p:sp>
      </p:grpSp>
      <p:grpSp>
        <p:nvGrpSpPr>
          <p:cNvPr id="122" name="组合 121"/>
          <p:cNvGrpSpPr>
            <a:grpSpLocks/>
          </p:cNvGrpSpPr>
          <p:nvPr/>
        </p:nvGrpSpPr>
        <p:grpSpPr bwMode="auto">
          <a:xfrm>
            <a:off x="1171575" y="3201988"/>
            <a:ext cx="2046288" cy="646112"/>
            <a:chOff x="2073204" y="4063377"/>
            <a:chExt cx="2879725" cy="909853"/>
          </a:xfrm>
        </p:grpSpPr>
        <p:sp>
          <p:nvSpPr>
            <p:cNvPr id="123" name="矩形 122"/>
            <p:cNvSpPr/>
            <p:nvPr/>
          </p:nvSpPr>
          <p:spPr>
            <a:xfrm>
              <a:off x="2073204" y="4063377"/>
              <a:ext cx="2879725" cy="61253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noProof="1">
                <a:solidFill>
                  <a:schemeClr val="accent2"/>
                </a:solidFill>
                <a:cs typeface="+mn-ea"/>
                <a:sym typeface="+mn-lt"/>
              </a:endParaRPr>
            </a:p>
          </p:txBody>
        </p:sp>
        <p:sp>
          <p:nvSpPr>
            <p:cNvPr id="40993" name="文本框 123"/>
            <p:cNvSpPr txBox="1">
              <a:spLocks noChangeArrowheads="1"/>
            </p:cNvSpPr>
            <p:nvPr/>
          </p:nvSpPr>
          <p:spPr bwMode="auto">
            <a:xfrm flipH="1">
              <a:off x="2561063" y="4150243"/>
              <a:ext cx="1995488" cy="822987"/>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a:r>
                <a:rPr lang="zh-CN" altLang="en-US" sz="1600" b="1">
                  <a:solidFill>
                    <a:srgbClr val="FFFFFF"/>
                  </a:solidFill>
                  <a:latin typeface="+mn-lt"/>
                  <a:ea typeface="+mn-ea"/>
                  <a:cs typeface="+mn-ea"/>
                  <a:sym typeface="+mn-lt"/>
                </a:rPr>
                <a:t>产品曝光度增加</a:t>
              </a:r>
            </a:p>
          </p:txBody>
        </p:sp>
      </p:grpSp>
      <p:grpSp>
        <p:nvGrpSpPr>
          <p:cNvPr id="125" name="组合 124"/>
          <p:cNvGrpSpPr>
            <a:grpSpLocks/>
          </p:cNvGrpSpPr>
          <p:nvPr/>
        </p:nvGrpSpPr>
        <p:grpSpPr bwMode="auto">
          <a:xfrm>
            <a:off x="725488" y="3781425"/>
            <a:ext cx="2967037" cy="434975"/>
            <a:chOff x="1425504" y="4912690"/>
            <a:chExt cx="4175125" cy="612775"/>
          </a:xfrm>
        </p:grpSpPr>
        <p:sp>
          <p:nvSpPr>
            <p:cNvPr id="126" name="矩形 125"/>
            <p:cNvSpPr/>
            <p:nvPr/>
          </p:nvSpPr>
          <p:spPr>
            <a:xfrm>
              <a:off x="1425504" y="4912690"/>
              <a:ext cx="4175125" cy="6127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noProof="1">
                <a:solidFill>
                  <a:schemeClr val="accent2"/>
                </a:solidFill>
                <a:cs typeface="+mn-ea"/>
                <a:sym typeface="+mn-lt"/>
              </a:endParaRPr>
            </a:p>
          </p:txBody>
        </p:sp>
        <p:sp>
          <p:nvSpPr>
            <p:cNvPr id="40991" name="文本框 20"/>
            <p:cNvSpPr txBox="1">
              <a:spLocks noChangeArrowheads="1"/>
            </p:cNvSpPr>
            <p:nvPr/>
          </p:nvSpPr>
          <p:spPr bwMode="auto">
            <a:xfrm flipH="1">
              <a:off x="2549454" y="4994794"/>
              <a:ext cx="1995488" cy="476467"/>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a:r>
                <a:rPr lang="zh-CN" altLang="en-US" sz="1600" b="1">
                  <a:solidFill>
                    <a:srgbClr val="FFFFFF"/>
                  </a:solidFill>
                  <a:latin typeface="+mn-lt"/>
                  <a:ea typeface="+mn-ea"/>
                  <a:cs typeface="+mn-ea"/>
                  <a:sym typeface="+mn-lt"/>
                </a:rPr>
                <a:t>活动间接收益</a:t>
              </a:r>
            </a:p>
          </p:txBody>
        </p:sp>
      </p:grpSp>
      <p:grpSp>
        <p:nvGrpSpPr>
          <p:cNvPr id="128" name="组合 127"/>
          <p:cNvGrpSpPr>
            <a:grpSpLocks/>
          </p:cNvGrpSpPr>
          <p:nvPr/>
        </p:nvGrpSpPr>
        <p:grpSpPr bwMode="auto">
          <a:xfrm>
            <a:off x="244475" y="4381500"/>
            <a:ext cx="3970338" cy="434975"/>
            <a:chOff x="709542" y="5773115"/>
            <a:chExt cx="5588000" cy="611188"/>
          </a:xfrm>
        </p:grpSpPr>
        <p:sp>
          <p:nvSpPr>
            <p:cNvPr id="129" name="矩形 128"/>
            <p:cNvSpPr/>
            <p:nvPr/>
          </p:nvSpPr>
          <p:spPr>
            <a:xfrm>
              <a:off x="709542" y="5773115"/>
              <a:ext cx="5588000" cy="611188"/>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noProof="1">
                <a:solidFill>
                  <a:schemeClr val="accent2"/>
                </a:solidFill>
                <a:cs typeface="+mn-ea"/>
                <a:sym typeface="+mn-lt"/>
              </a:endParaRPr>
            </a:p>
          </p:txBody>
        </p:sp>
        <p:sp>
          <p:nvSpPr>
            <p:cNvPr id="40989" name="文本框 20"/>
            <p:cNvSpPr txBox="1">
              <a:spLocks noChangeArrowheads="1"/>
            </p:cNvSpPr>
            <p:nvPr/>
          </p:nvSpPr>
          <p:spPr bwMode="auto">
            <a:xfrm flipH="1">
              <a:off x="2535167" y="5850456"/>
              <a:ext cx="1995488" cy="476467"/>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a:r>
                <a:rPr lang="zh-CN" altLang="en-US" sz="1600" b="1">
                  <a:solidFill>
                    <a:srgbClr val="FFFFFF"/>
                  </a:solidFill>
                  <a:latin typeface="+mn-lt"/>
                  <a:ea typeface="+mn-ea"/>
                  <a:cs typeface="+mn-ea"/>
                  <a:sym typeface="+mn-lt"/>
                </a:rPr>
                <a:t>活动直接收益</a:t>
              </a:r>
            </a:p>
          </p:txBody>
        </p:sp>
      </p:grpSp>
      <p:cxnSp>
        <p:nvCxnSpPr>
          <p:cNvPr id="131" name="直接连接符 130"/>
          <p:cNvCxnSpPr>
            <a:cxnSpLocks noChangeShapeType="1"/>
          </p:cNvCxnSpPr>
          <p:nvPr/>
        </p:nvCxnSpPr>
        <p:spPr bwMode="auto">
          <a:xfrm>
            <a:off x="4189413" y="4587875"/>
            <a:ext cx="958850" cy="0"/>
          </a:xfrm>
          <a:prstGeom prst="line">
            <a:avLst/>
          </a:prstGeom>
          <a:noFill/>
          <a:ln w="9525" algn="ctr">
            <a:solidFill>
              <a:srgbClr val="7E7E7E"/>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2" name="直接连接符 131"/>
          <p:cNvCxnSpPr>
            <a:cxnSpLocks noChangeShapeType="1"/>
          </p:cNvCxnSpPr>
          <p:nvPr/>
        </p:nvCxnSpPr>
        <p:spPr bwMode="auto">
          <a:xfrm>
            <a:off x="3692525" y="4011613"/>
            <a:ext cx="1455738" cy="0"/>
          </a:xfrm>
          <a:prstGeom prst="line">
            <a:avLst/>
          </a:prstGeom>
          <a:noFill/>
          <a:ln w="9525" algn="ctr">
            <a:solidFill>
              <a:srgbClr val="7E7E7E"/>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 name="直接连接符 132"/>
          <p:cNvCxnSpPr>
            <a:cxnSpLocks noChangeShapeType="1"/>
          </p:cNvCxnSpPr>
          <p:nvPr/>
        </p:nvCxnSpPr>
        <p:spPr bwMode="auto">
          <a:xfrm>
            <a:off x="3230563" y="3398838"/>
            <a:ext cx="1917700" cy="0"/>
          </a:xfrm>
          <a:prstGeom prst="line">
            <a:avLst/>
          </a:prstGeom>
          <a:noFill/>
          <a:ln w="9525" algn="ctr">
            <a:solidFill>
              <a:srgbClr val="7E7E7E"/>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4" name="直接连接符 133"/>
          <p:cNvCxnSpPr>
            <a:cxnSpLocks noChangeShapeType="1"/>
          </p:cNvCxnSpPr>
          <p:nvPr/>
        </p:nvCxnSpPr>
        <p:spPr bwMode="auto">
          <a:xfrm>
            <a:off x="2916238" y="2716213"/>
            <a:ext cx="2232025" cy="0"/>
          </a:xfrm>
          <a:prstGeom prst="line">
            <a:avLst/>
          </a:prstGeom>
          <a:noFill/>
          <a:ln w="9525" algn="ctr">
            <a:solidFill>
              <a:srgbClr val="7E7E7E"/>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5" name="文本框 134"/>
          <p:cNvSpPr txBox="1">
            <a:spLocks noChangeArrowheads="1"/>
          </p:cNvSpPr>
          <p:nvPr/>
        </p:nvSpPr>
        <p:spPr bwMode="auto">
          <a:xfrm>
            <a:off x="5443538" y="4437063"/>
            <a:ext cx="2486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just"/>
            <a:r>
              <a:rPr lang="zh-CN" altLang="en-US" sz="1200">
                <a:solidFill>
                  <a:srgbClr val="404040"/>
                </a:solidFill>
                <a:latin typeface="+mn-lt"/>
                <a:ea typeface="+mn-ea"/>
                <a:cs typeface="+mn-ea"/>
                <a:sym typeface="+mn-lt"/>
              </a:rPr>
              <a:t>点击输入图表的描述说明，点击输入图表的描述说明</a:t>
            </a:r>
          </a:p>
        </p:txBody>
      </p:sp>
      <p:sp>
        <p:nvSpPr>
          <p:cNvPr id="136" name="文本框 135"/>
          <p:cNvSpPr txBox="1">
            <a:spLocks noChangeArrowheads="1"/>
          </p:cNvSpPr>
          <p:nvPr/>
        </p:nvSpPr>
        <p:spPr bwMode="auto">
          <a:xfrm>
            <a:off x="5427663" y="3822700"/>
            <a:ext cx="24844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just"/>
            <a:r>
              <a:rPr lang="zh-CN" altLang="en-US" sz="1200">
                <a:solidFill>
                  <a:srgbClr val="404040"/>
                </a:solidFill>
                <a:latin typeface="+mn-lt"/>
                <a:ea typeface="+mn-ea"/>
                <a:cs typeface="+mn-ea"/>
                <a:sym typeface="+mn-lt"/>
              </a:rPr>
              <a:t>点击输入图表的描述说明，点击输入图表的描述说明</a:t>
            </a:r>
          </a:p>
        </p:txBody>
      </p:sp>
      <p:sp>
        <p:nvSpPr>
          <p:cNvPr id="137" name="文本框 136"/>
          <p:cNvSpPr txBox="1">
            <a:spLocks noChangeArrowheads="1"/>
          </p:cNvSpPr>
          <p:nvPr/>
        </p:nvSpPr>
        <p:spPr bwMode="auto">
          <a:xfrm>
            <a:off x="5427663" y="3227388"/>
            <a:ext cx="24844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just"/>
            <a:r>
              <a:rPr lang="zh-CN" altLang="en-US" sz="1200">
                <a:solidFill>
                  <a:srgbClr val="404040"/>
                </a:solidFill>
                <a:latin typeface="+mn-lt"/>
                <a:ea typeface="+mn-ea"/>
                <a:cs typeface="+mn-ea"/>
                <a:sym typeface="+mn-lt"/>
              </a:rPr>
              <a:t>点击输入图表的描述说明，点击输入图表的描述说明</a:t>
            </a:r>
          </a:p>
        </p:txBody>
      </p:sp>
      <p:sp>
        <p:nvSpPr>
          <p:cNvPr id="138" name="文本框 137"/>
          <p:cNvSpPr txBox="1">
            <a:spLocks noChangeArrowheads="1"/>
          </p:cNvSpPr>
          <p:nvPr/>
        </p:nvSpPr>
        <p:spPr bwMode="auto">
          <a:xfrm>
            <a:off x="5427663" y="2527300"/>
            <a:ext cx="24844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just"/>
            <a:r>
              <a:rPr lang="zh-CN" altLang="en-US" sz="1200">
                <a:solidFill>
                  <a:srgbClr val="404040"/>
                </a:solidFill>
                <a:latin typeface="+mn-lt"/>
                <a:ea typeface="+mn-ea"/>
                <a:cs typeface="+mn-ea"/>
                <a:sym typeface="+mn-lt"/>
              </a:rPr>
              <a:t>点击输入图表的描述说明，点击输入图表的描述说明</a:t>
            </a:r>
          </a:p>
        </p:txBody>
      </p:sp>
      <p:sp>
        <p:nvSpPr>
          <p:cNvPr id="140" name="Text Box 9"/>
          <p:cNvSpPr txBox="1">
            <a:spLocks noChangeArrowheads="1"/>
          </p:cNvSpPr>
          <p:nvPr/>
        </p:nvSpPr>
        <p:spPr bwMode="auto">
          <a:xfrm>
            <a:off x="3203575" y="1312863"/>
            <a:ext cx="644525" cy="366712"/>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fontAlgn="auto" hangingPunct="1">
              <a:spcBef>
                <a:spcPts val="0"/>
              </a:spcBef>
              <a:spcAft>
                <a:spcPts val="0"/>
              </a:spcAft>
              <a:defRPr/>
            </a:pPr>
            <a:r>
              <a:rPr lang="zh-CN" altLang="en-US" b="1" kern="0" dirty="0">
                <a:solidFill>
                  <a:srgbClr val="404040"/>
                </a:solidFill>
                <a:latin typeface="+mn-lt"/>
                <a:ea typeface="+mn-ea"/>
                <a:cs typeface="+mn-ea"/>
                <a:sym typeface="+mn-lt"/>
              </a:rPr>
              <a:t>现在</a:t>
            </a:r>
          </a:p>
        </p:txBody>
      </p:sp>
      <p:sp>
        <p:nvSpPr>
          <p:cNvPr id="141" name="Text Box 12"/>
          <p:cNvSpPr txBox="1">
            <a:spLocks noChangeArrowheads="1"/>
          </p:cNvSpPr>
          <p:nvPr/>
        </p:nvSpPr>
        <p:spPr bwMode="auto">
          <a:xfrm>
            <a:off x="6156325" y="1365250"/>
            <a:ext cx="1220788" cy="366713"/>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fontAlgn="auto" hangingPunct="1">
              <a:spcBef>
                <a:spcPts val="0"/>
              </a:spcBef>
              <a:spcAft>
                <a:spcPts val="0"/>
              </a:spcAft>
              <a:defRPr/>
            </a:pPr>
            <a:r>
              <a:rPr lang="zh-CN" altLang="en-US" b="1" kern="0" dirty="0">
                <a:solidFill>
                  <a:srgbClr val="404040"/>
                </a:solidFill>
                <a:latin typeface="+mn-lt"/>
                <a:ea typeface="+mn-ea"/>
                <a:cs typeface="+mn-ea"/>
                <a:sym typeface="+mn-lt"/>
              </a:rPr>
              <a:t>测量</a:t>
            </a:r>
            <a:r>
              <a:rPr lang="en-US" altLang="zh-CN" b="1" kern="0" dirty="0">
                <a:solidFill>
                  <a:srgbClr val="404040"/>
                </a:solidFill>
                <a:latin typeface="+mn-lt"/>
                <a:ea typeface="+mn-ea"/>
                <a:cs typeface="+mn-ea"/>
                <a:sym typeface="+mn-lt"/>
              </a:rPr>
              <a:t>/</a:t>
            </a:r>
            <a:r>
              <a:rPr lang="zh-CN" altLang="en-US" b="1" kern="0" dirty="0">
                <a:solidFill>
                  <a:srgbClr val="404040"/>
                </a:solidFill>
                <a:latin typeface="+mn-lt"/>
                <a:ea typeface="+mn-ea"/>
                <a:cs typeface="+mn-ea"/>
                <a:sym typeface="+mn-lt"/>
              </a:rPr>
              <a:t>观察</a:t>
            </a:r>
          </a:p>
        </p:txBody>
      </p:sp>
      <p:sp>
        <p:nvSpPr>
          <p:cNvPr id="142" name="Text Box 57"/>
          <p:cNvSpPr txBox="1">
            <a:spLocks noChangeArrowheads="1"/>
          </p:cNvSpPr>
          <p:nvPr/>
        </p:nvSpPr>
        <p:spPr bwMode="auto">
          <a:xfrm>
            <a:off x="5362575" y="1965325"/>
            <a:ext cx="793750" cy="457200"/>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1" fontAlgn="auto" hangingPunct="1">
              <a:spcBef>
                <a:spcPts val="0"/>
              </a:spcBef>
              <a:spcAft>
                <a:spcPts val="0"/>
              </a:spcAft>
              <a:defRPr/>
            </a:pPr>
            <a:r>
              <a:rPr lang="zh-CN" altLang="en-US" sz="1200" b="1" kern="0" dirty="0">
                <a:solidFill>
                  <a:srgbClr val="000000"/>
                </a:solidFill>
                <a:latin typeface="+mn-lt"/>
                <a:ea typeface="+mn-ea"/>
                <a:cs typeface="+mn-ea"/>
                <a:sym typeface="+mn-lt"/>
              </a:rPr>
              <a:t>一次因</a:t>
            </a:r>
          </a:p>
          <a:p>
            <a:pPr algn="ctr" eaLnBrk="1" fontAlgn="auto" hangingPunct="1">
              <a:spcBef>
                <a:spcPts val="0"/>
              </a:spcBef>
              <a:spcAft>
                <a:spcPts val="0"/>
              </a:spcAft>
              <a:defRPr/>
            </a:pPr>
            <a:r>
              <a:rPr lang="zh-CN" altLang="en-US" sz="1200" b="1" kern="0" dirty="0">
                <a:solidFill>
                  <a:srgbClr val="000000"/>
                </a:solidFill>
                <a:latin typeface="+mn-lt"/>
                <a:ea typeface="+mn-ea"/>
                <a:cs typeface="+mn-ea"/>
                <a:sym typeface="+mn-lt"/>
              </a:rPr>
              <a:t>（近因）</a:t>
            </a:r>
          </a:p>
        </p:txBody>
      </p:sp>
      <p:sp>
        <p:nvSpPr>
          <p:cNvPr id="143" name="Text Box 58"/>
          <p:cNvSpPr txBox="1">
            <a:spLocks noChangeArrowheads="1"/>
          </p:cNvSpPr>
          <p:nvPr/>
        </p:nvSpPr>
        <p:spPr bwMode="auto">
          <a:xfrm>
            <a:off x="6729413" y="1965325"/>
            <a:ext cx="793750" cy="457200"/>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gn="ctr" eaLnBrk="1" fontAlgn="auto" hangingPunct="1">
              <a:spcBef>
                <a:spcPts val="0"/>
              </a:spcBef>
              <a:spcAft>
                <a:spcPts val="0"/>
              </a:spcAft>
              <a:defRPr/>
            </a:pPr>
            <a:r>
              <a:rPr lang="zh-CN" altLang="en-US" sz="1200" b="1" kern="0" dirty="0">
                <a:solidFill>
                  <a:srgbClr val="000000"/>
                </a:solidFill>
                <a:latin typeface="+mn-lt"/>
                <a:ea typeface="+mn-ea"/>
                <a:cs typeface="+mn-ea"/>
                <a:sym typeface="+mn-lt"/>
              </a:rPr>
              <a:t>治标对策</a:t>
            </a:r>
          </a:p>
          <a:p>
            <a:pPr algn="ctr" eaLnBrk="1" fontAlgn="auto" hangingPunct="1">
              <a:spcBef>
                <a:spcPts val="0"/>
              </a:spcBef>
              <a:spcAft>
                <a:spcPts val="0"/>
              </a:spcAft>
              <a:defRPr/>
            </a:pPr>
            <a:r>
              <a:rPr lang="zh-CN" altLang="en-US" sz="1200" b="1" kern="0" dirty="0">
                <a:solidFill>
                  <a:srgbClr val="000000"/>
                </a:solidFill>
                <a:latin typeface="+mn-lt"/>
                <a:ea typeface="+mn-ea"/>
                <a:cs typeface="+mn-ea"/>
                <a:sym typeface="+mn-lt"/>
              </a:rPr>
              <a:t>（暂时）</a:t>
            </a:r>
          </a:p>
        </p:txBody>
      </p:sp>
      <p:sp>
        <p:nvSpPr>
          <p:cNvPr id="144" name="Line 59"/>
          <p:cNvSpPr>
            <a:spLocks noChangeShapeType="1"/>
          </p:cNvSpPr>
          <p:nvPr/>
        </p:nvSpPr>
        <p:spPr bwMode="auto">
          <a:xfrm>
            <a:off x="2986088" y="2222500"/>
            <a:ext cx="2447925" cy="0"/>
          </a:xfrm>
          <a:prstGeom prst="line">
            <a:avLst/>
          </a:prstGeom>
          <a:noFill/>
          <a:ln w="9525">
            <a:solidFill>
              <a:schemeClr val="tx1">
                <a:lumMod val="6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FF3300">
                      <a:gamma/>
                      <a:shade val="60000"/>
                      <a:invGamma/>
                    </a:srgbClr>
                  </a:outerShdw>
                </a:effectLst>
              </a14:hiddenEffects>
            </a:ext>
          </a:extLst>
        </p:spPr>
        <p:txBody>
          <a:bodyPr/>
          <a:lstStyle/>
          <a:p>
            <a:pPr eaLnBrk="1" hangingPunct="1">
              <a:defRPr/>
            </a:pPr>
            <a:endParaRPr lang="zh-CN" altLang="en-US">
              <a:solidFill>
                <a:srgbClr val="000000"/>
              </a:solidFill>
              <a:latin typeface="+mn-lt"/>
              <a:ea typeface="+mn-ea"/>
              <a:cs typeface="+mn-ea"/>
              <a:sym typeface="+mn-lt"/>
            </a:endParaRPr>
          </a:p>
        </p:txBody>
      </p:sp>
      <p:sp>
        <p:nvSpPr>
          <p:cNvPr id="145" name="Line 60"/>
          <p:cNvSpPr>
            <a:spLocks noChangeShapeType="1"/>
          </p:cNvSpPr>
          <p:nvPr/>
        </p:nvSpPr>
        <p:spPr bwMode="auto">
          <a:xfrm>
            <a:off x="6072188" y="2222500"/>
            <a:ext cx="720725" cy="0"/>
          </a:xfrm>
          <a:prstGeom prst="line">
            <a:avLst/>
          </a:prstGeom>
          <a:noFill/>
          <a:ln w="9525">
            <a:solidFill>
              <a:schemeClr val="tx1">
                <a:lumMod val="65000"/>
              </a:scheme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FF3300">
                      <a:gamma/>
                      <a:shade val="60000"/>
                      <a:invGamma/>
                    </a:srgbClr>
                  </a:outerShdw>
                </a:effectLst>
              </a14:hiddenEffects>
            </a:ext>
          </a:extLst>
        </p:spPr>
        <p:txBody>
          <a:bodyPr/>
          <a:lstStyle/>
          <a:p>
            <a:pPr eaLnBrk="1" hangingPunct="1">
              <a:defRPr/>
            </a:pPr>
            <a:endParaRPr lang="zh-CN" altLang="en-US">
              <a:solidFill>
                <a:srgbClr val="000000"/>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2"/>
                                        </p:tgtEl>
                                        <p:attrNameLst>
                                          <p:attrName>style.visibility</p:attrName>
                                        </p:attrNameLst>
                                      </p:cBhvr>
                                      <p:to>
                                        <p:strVal val="visible"/>
                                      </p:to>
                                    </p:set>
                                    <p:animEffect>
                                      <p:cBhvr>
                                        <p:cTn id="10" dur="1000"/>
                                        <p:tgtEl>
                                          <p:spTgt spid="22"/>
                                        </p:tgtEl>
                                      </p:cBhvr>
                                    </p:animEffect>
                                  </p:childTnLst>
                                </p:cTn>
                              </p:par>
                              <p:par>
                                <p:cTn id="11" presetID="37" presetClass="entr" presetSubtype="0" fill="hold" nodeType="with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fade">
                                      <p:cBhvr>
                                        <p:cTn id="13" dur="1000"/>
                                        <p:tgtEl>
                                          <p:spTgt spid="77"/>
                                        </p:tgtEl>
                                      </p:cBhvr>
                                    </p:animEffect>
                                    <p:anim calcmode="lin" valueType="num">
                                      <p:cBhvr>
                                        <p:cTn id="14" dur="1000" fill="hold"/>
                                        <p:tgtEl>
                                          <p:spTgt spid="77"/>
                                        </p:tgtEl>
                                        <p:attrNameLst>
                                          <p:attrName>ppt_x</p:attrName>
                                        </p:attrNameLst>
                                      </p:cBhvr>
                                      <p:tavLst>
                                        <p:tav tm="0">
                                          <p:val>
                                            <p:strVal val="#ppt_x"/>
                                          </p:val>
                                        </p:tav>
                                        <p:tav tm="100000">
                                          <p:val>
                                            <p:strVal val="#ppt_x"/>
                                          </p:val>
                                        </p:tav>
                                      </p:tavLst>
                                    </p:anim>
                                    <p:anim calcmode="lin" valueType="num">
                                      <p:cBhvr>
                                        <p:cTn id="15" dur="900" decel="100000" fill="hold"/>
                                        <p:tgtEl>
                                          <p:spTgt spid="7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par>
                          <p:cTn id="17" fill="hold" nodeType="afterGroup">
                            <p:stCondLst>
                              <p:cond delay="1000"/>
                            </p:stCondLst>
                            <p:childTnLst>
                              <p:par>
                                <p:cTn id="18" presetID="22" presetClass="entr" presetSubtype="1" fill="hold"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up)">
                                      <p:cBhvr>
                                        <p:cTn id="20" dur="500"/>
                                        <p:tgtEl>
                                          <p:spTgt spid="76"/>
                                        </p:tgtEl>
                                      </p:cBhvr>
                                    </p:animEffect>
                                  </p:childTnLst>
                                </p:cTn>
                              </p:par>
                            </p:childTnLst>
                          </p:cTn>
                        </p:par>
                        <p:par>
                          <p:cTn id="21" fill="hold" nodeType="afterGroup">
                            <p:stCondLst>
                              <p:cond delay="1500"/>
                            </p:stCondLst>
                            <p:childTnLst>
                              <p:par>
                                <p:cTn id="22" presetID="22" presetClass="entr" presetSubtype="1" fill="hold" nodeType="afterEffect">
                                  <p:stCondLst>
                                    <p:cond delay="0"/>
                                  </p:stCondLst>
                                  <p:childTnLst>
                                    <p:set>
                                      <p:cBhvr>
                                        <p:cTn id="23" dur="1" fill="hold">
                                          <p:stCondLst>
                                            <p:cond delay="0"/>
                                          </p:stCondLst>
                                        </p:cTn>
                                        <p:tgtEl>
                                          <p:spTgt spid="122"/>
                                        </p:tgtEl>
                                        <p:attrNameLst>
                                          <p:attrName>style.visibility</p:attrName>
                                        </p:attrNameLst>
                                      </p:cBhvr>
                                      <p:to>
                                        <p:strVal val="visible"/>
                                      </p:to>
                                    </p:set>
                                    <p:animEffect transition="in" filter="wipe(up)">
                                      <p:cBhvr>
                                        <p:cTn id="24" dur="500"/>
                                        <p:tgtEl>
                                          <p:spTgt spid="122"/>
                                        </p:tgtEl>
                                      </p:cBhvr>
                                    </p:animEffect>
                                  </p:childTnLst>
                                </p:cTn>
                              </p:par>
                            </p:childTnLst>
                          </p:cTn>
                        </p:par>
                        <p:par>
                          <p:cTn id="25" fill="hold" nodeType="afterGroup">
                            <p:stCondLst>
                              <p:cond delay="2000"/>
                            </p:stCondLst>
                            <p:childTnLst>
                              <p:par>
                                <p:cTn id="26" presetID="22" presetClass="entr" presetSubtype="1" fill="hold" nodeType="after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wipe(up)">
                                      <p:cBhvr>
                                        <p:cTn id="28" dur="500"/>
                                        <p:tgtEl>
                                          <p:spTgt spid="75"/>
                                        </p:tgtEl>
                                      </p:cBhvr>
                                    </p:animEffect>
                                  </p:childTnLst>
                                </p:cTn>
                              </p:par>
                            </p:childTnLst>
                          </p:cTn>
                        </p:par>
                        <p:par>
                          <p:cTn id="29" fill="hold" nodeType="afterGroup">
                            <p:stCondLst>
                              <p:cond delay="2500"/>
                            </p:stCondLst>
                            <p:childTnLst>
                              <p:par>
                                <p:cTn id="30" presetID="22" presetClass="entr" presetSubtype="1" fill="hold" nodeType="afterEffect">
                                  <p:stCondLst>
                                    <p:cond delay="0"/>
                                  </p:stCondLst>
                                  <p:childTnLst>
                                    <p:set>
                                      <p:cBhvr>
                                        <p:cTn id="31" dur="1" fill="hold">
                                          <p:stCondLst>
                                            <p:cond delay="0"/>
                                          </p:stCondLst>
                                        </p:cTn>
                                        <p:tgtEl>
                                          <p:spTgt spid="125"/>
                                        </p:tgtEl>
                                        <p:attrNameLst>
                                          <p:attrName>style.visibility</p:attrName>
                                        </p:attrNameLst>
                                      </p:cBhvr>
                                      <p:to>
                                        <p:strVal val="visible"/>
                                      </p:to>
                                    </p:set>
                                    <p:animEffect transition="in" filter="wipe(up)">
                                      <p:cBhvr>
                                        <p:cTn id="32" dur="500"/>
                                        <p:tgtEl>
                                          <p:spTgt spid="125"/>
                                        </p:tgtEl>
                                      </p:cBhvr>
                                    </p:animEffect>
                                  </p:childTnLst>
                                </p:cTn>
                              </p:par>
                            </p:childTnLst>
                          </p:cTn>
                        </p:par>
                        <p:par>
                          <p:cTn id="33" fill="hold" nodeType="afterGroup">
                            <p:stCondLst>
                              <p:cond delay="3000"/>
                            </p:stCondLst>
                            <p:childTnLst>
                              <p:par>
                                <p:cTn id="34" presetID="22" presetClass="entr" presetSubtype="1"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up)">
                                      <p:cBhvr>
                                        <p:cTn id="36" dur="500"/>
                                        <p:tgtEl>
                                          <p:spTgt spid="74"/>
                                        </p:tgtEl>
                                      </p:cBhvr>
                                    </p:animEffect>
                                  </p:childTnLst>
                                </p:cTn>
                              </p:par>
                            </p:childTnLst>
                          </p:cTn>
                        </p:par>
                        <p:par>
                          <p:cTn id="37" fill="hold" nodeType="afterGroup">
                            <p:stCondLst>
                              <p:cond delay="3500"/>
                            </p:stCondLst>
                            <p:childTnLst>
                              <p:par>
                                <p:cTn id="38" presetID="22" presetClass="entr" presetSubtype="1" fill="hold" nodeType="afterEffect">
                                  <p:stCondLst>
                                    <p:cond delay="0"/>
                                  </p:stCondLst>
                                  <p:childTnLst>
                                    <p:set>
                                      <p:cBhvr>
                                        <p:cTn id="39" dur="1" fill="hold">
                                          <p:stCondLst>
                                            <p:cond delay="0"/>
                                          </p:stCondLst>
                                        </p:cTn>
                                        <p:tgtEl>
                                          <p:spTgt spid="128"/>
                                        </p:tgtEl>
                                        <p:attrNameLst>
                                          <p:attrName>style.visibility</p:attrName>
                                        </p:attrNameLst>
                                      </p:cBhvr>
                                      <p:to>
                                        <p:strVal val="visible"/>
                                      </p:to>
                                    </p:set>
                                    <p:animEffect transition="in" filter="wipe(up)">
                                      <p:cBhvr>
                                        <p:cTn id="40" dur="500"/>
                                        <p:tgtEl>
                                          <p:spTgt spid="128"/>
                                        </p:tgtEl>
                                      </p:cBhvr>
                                    </p:animEffect>
                                  </p:childTnLst>
                                </p:cTn>
                              </p:par>
                            </p:childTnLst>
                          </p:cTn>
                        </p:par>
                        <p:par>
                          <p:cTn id="41" fill="hold" nodeType="afterGroup">
                            <p:stCondLst>
                              <p:cond delay="4000"/>
                            </p:stCondLst>
                            <p:childTnLst>
                              <p:par>
                                <p:cTn id="42" presetID="22" presetClass="entr" presetSubtype="8" fill="hold" nodeType="afterEffect">
                                  <p:stCondLst>
                                    <p:cond delay="0"/>
                                  </p:stCondLst>
                                  <p:childTnLst>
                                    <p:set>
                                      <p:cBhvr>
                                        <p:cTn id="43" dur="1" fill="hold">
                                          <p:stCondLst>
                                            <p:cond delay="0"/>
                                          </p:stCondLst>
                                        </p:cTn>
                                        <p:tgtEl>
                                          <p:spTgt spid="134"/>
                                        </p:tgtEl>
                                        <p:attrNameLst>
                                          <p:attrName>style.visibility</p:attrName>
                                        </p:attrNameLst>
                                      </p:cBhvr>
                                      <p:to>
                                        <p:strVal val="visible"/>
                                      </p:to>
                                    </p:set>
                                    <p:animEffect transition="in" filter="wipe(left)">
                                      <p:cBhvr>
                                        <p:cTn id="44" dur="500"/>
                                        <p:tgtEl>
                                          <p:spTgt spid="134"/>
                                        </p:tgtEl>
                                      </p:cBhvr>
                                    </p:animEffect>
                                  </p:childTnLst>
                                </p:cTn>
                              </p:par>
                              <p:par>
                                <p:cTn id="45" presetID="22" presetClass="entr" presetSubtype="8" fill="hold" nodeType="withEffect">
                                  <p:stCondLst>
                                    <p:cond delay="0"/>
                                  </p:stCondLst>
                                  <p:childTnLst>
                                    <p:set>
                                      <p:cBhvr>
                                        <p:cTn id="46" dur="1" fill="hold">
                                          <p:stCondLst>
                                            <p:cond delay="0"/>
                                          </p:stCondLst>
                                        </p:cTn>
                                        <p:tgtEl>
                                          <p:spTgt spid="133"/>
                                        </p:tgtEl>
                                        <p:attrNameLst>
                                          <p:attrName>style.visibility</p:attrName>
                                        </p:attrNameLst>
                                      </p:cBhvr>
                                      <p:to>
                                        <p:strVal val="visible"/>
                                      </p:to>
                                    </p:set>
                                    <p:animEffect transition="in" filter="wipe(left)">
                                      <p:cBhvr>
                                        <p:cTn id="47" dur="500"/>
                                        <p:tgtEl>
                                          <p:spTgt spid="133"/>
                                        </p:tgtEl>
                                      </p:cBhvr>
                                    </p:animEffect>
                                  </p:childTnLst>
                                </p:cTn>
                              </p:par>
                              <p:par>
                                <p:cTn id="48" presetID="22" presetClass="entr" presetSubtype="8" fill="hold" nodeType="withEffect">
                                  <p:stCondLst>
                                    <p:cond delay="0"/>
                                  </p:stCondLst>
                                  <p:childTnLst>
                                    <p:set>
                                      <p:cBhvr>
                                        <p:cTn id="49" dur="1" fill="hold">
                                          <p:stCondLst>
                                            <p:cond delay="0"/>
                                          </p:stCondLst>
                                        </p:cTn>
                                        <p:tgtEl>
                                          <p:spTgt spid="132"/>
                                        </p:tgtEl>
                                        <p:attrNameLst>
                                          <p:attrName>style.visibility</p:attrName>
                                        </p:attrNameLst>
                                      </p:cBhvr>
                                      <p:to>
                                        <p:strVal val="visible"/>
                                      </p:to>
                                    </p:set>
                                    <p:animEffect transition="in" filter="wipe(left)">
                                      <p:cBhvr>
                                        <p:cTn id="50" dur="500"/>
                                        <p:tgtEl>
                                          <p:spTgt spid="132"/>
                                        </p:tgtEl>
                                      </p:cBhvr>
                                    </p:animEffect>
                                  </p:childTnLst>
                                </p:cTn>
                              </p:par>
                              <p:par>
                                <p:cTn id="51" presetID="22" presetClass="entr" presetSubtype="8" fill="hold" nodeType="withEffect">
                                  <p:stCondLst>
                                    <p:cond delay="0"/>
                                  </p:stCondLst>
                                  <p:childTnLst>
                                    <p:set>
                                      <p:cBhvr>
                                        <p:cTn id="52" dur="1" fill="hold">
                                          <p:stCondLst>
                                            <p:cond delay="0"/>
                                          </p:stCondLst>
                                        </p:cTn>
                                        <p:tgtEl>
                                          <p:spTgt spid="131"/>
                                        </p:tgtEl>
                                        <p:attrNameLst>
                                          <p:attrName>style.visibility</p:attrName>
                                        </p:attrNameLst>
                                      </p:cBhvr>
                                      <p:to>
                                        <p:strVal val="visible"/>
                                      </p:to>
                                    </p:set>
                                    <p:animEffect transition="in" filter="wipe(left)">
                                      <p:cBhvr>
                                        <p:cTn id="53" dur="500"/>
                                        <p:tgtEl>
                                          <p:spTgt spid="131"/>
                                        </p:tgtEl>
                                      </p:cBhvr>
                                    </p:animEffect>
                                  </p:childTnLst>
                                </p:cTn>
                              </p:par>
                            </p:childTnLst>
                          </p:cTn>
                        </p:par>
                        <p:par>
                          <p:cTn id="54" fill="hold" nodeType="afterGroup">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38"/>
                                        </p:tgtEl>
                                        <p:attrNameLst>
                                          <p:attrName>style.visibility</p:attrName>
                                        </p:attrNameLst>
                                      </p:cBhvr>
                                      <p:to>
                                        <p:strVal val="visible"/>
                                      </p:to>
                                    </p:set>
                                    <p:animEffect transition="in" filter="fade">
                                      <p:cBhvr>
                                        <p:cTn id="57" dur="500"/>
                                        <p:tgtEl>
                                          <p:spTgt spid="138"/>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137"/>
                                        </p:tgtEl>
                                        <p:attrNameLst>
                                          <p:attrName>style.visibility</p:attrName>
                                        </p:attrNameLst>
                                      </p:cBhvr>
                                      <p:to>
                                        <p:strVal val="visible"/>
                                      </p:to>
                                    </p:set>
                                    <p:animEffect transition="in" filter="fade">
                                      <p:cBhvr>
                                        <p:cTn id="60" dur="500"/>
                                        <p:tgtEl>
                                          <p:spTgt spid="137"/>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136"/>
                                        </p:tgtEl>
                                        <p:attrNameLst>
                                          <p:attrName>style.visibility</p:attrName>
                                        </p:attrNameLst>
                                      </p:cBhvr>
                                      <p:to>
                                        <p:strVal val="visible"/>
                                      </p:to>
                                    </p:set>
                                    <p:animEffect transition="in" filter="fade">
                                      <p:cBhvr>
                                        <p:cTn id="63" dur="500"/>
                                        <p:tgtEl>
                                          <p:spTgt spid="136"/>
                                        </p:tgtEl>
                                      </p:cBhvr>
                                    </p:animEffect>
                                  </p:childTnLst>
                                </p:cTn>
                              </p:par>
                              <p:par>
                                <p:cTn id="64" presetID="10" presetClass="entr" presetSubtype="0" fill="hold" grpId="0" nodeType="withEffect">
                                  <p:stCondLst>
                                    <p:cond delay="750"/>
                                  </p:stCondLst>
                                  <p:childTnLst>
                                    <p:set>
                                      <p:cBhvr>
                                        <p:cTn id="65" dur="1" fill="hold">
                                          <p:stCondLst>
                                            <p:cond delay="0"/>
                                          </p:stCondLst>
                                        </p:cTn>
                                        <p:tgtEl>
                                          <p:spTgt spid="135"/>
                                        </p:tgtEl>
                                        <p:attrNameLst>
                                          <p:attrName>style.visibility</p:attrName>
                                        </p:attrNameLst>
                                      </p:cBhvr>
                                      <p:to>
                                        <p:strVal val="visible"/>
                                      </p:to>
                                    </p:set>
                                    <p:animEffect transition="in" filter="fade">
                                      <p:cBhvr>
                                        <p:cTn id="66" dur="500"/>
                                        <p:tgtEl>
                                          <p:spTgt spid="135"/>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3" presetClass="entr" presetSubtype="10" fill="hold" grpId="0" nodeType="clickEffect">
                                  <p:stCondLst>
                                    <p:cond delay="0"/>
                                  </p:stCondLst>
                                  <p:childTnLst>
                                    <p:set>
                                      <p:cBhvr>
                                        <p:cTn id="70" dur="1" fill="hold">
                                          <p:stCondLst>
                                            <p:cond delay="0"/>
                                          </p:stCondLst>
                                        </p:cTn>
                                        <p:tgtEl>
                                          <p:spTgt spid="141"/>
                                        </p:tgtEl>
                                        <p:attrNameLst>
                                          <p:attrName>style.visibility</p:attrName>
                                        </p:attrNameLst>
                                      </p:cBhvr>
                                      <p:to>
                                        <p:strVal val="visible"/>
                                      </p:to>
                                    </p:set>
                                    <p:animEffect transition="in" filter="blinds(horizontal)">
                                      <p:cBhvr>
                                        <p:cTn id="71" dur="500"/>
                                        <p:tgtEl>
                                          <p:spTgt spid="141"/>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grpId="0" nodeType="clickEffect">
                                  <p:stCondLst>
                                    <p:cond delay="0"/>
                                  </p:stCondLst>
                                  <p:childTnLst>
                                    <p:set>
                                      <p:cBhvr>
                                        <p:cTn id="75" dur="1" fill="hold">
                                          <p:stCondLst>
                                            <p:cond delay="0"/>
                                          </p:stCondLst>
                                        </p:cTn>
                                        <p:tgtEl>
                                          <p:spTgt spid="140"/>
                                        </p:tgtEl>
                                        <p:attrNameLst>
                                          <p:attrName>style.visibility</p:attrName>
                                        </p:attrNameLst>
                                      </p:cBhvr>
                                      <p:to>
                                        <p:strVal val="visible"/>
                                      </p:to>
                                    </p:set>
                                    <p:animEffect transition="in" filter="blinds(horizontal)">
                                      <p:cBhvr>
                                        <p:cTn id="76" dur="500"/>
                                        <p:tgtEl>
                                          <p:spTgt spid="140"/>
                                        </p:tgtEl>
                                      </p:cBhvr>
                                    </p:animEffect>
                                  </p:childTnLst>
                                </p:cTn>
                              </p:par>
                              <p:par>
                                <p:cTn id="77" presetID="3" presetClass="entr" presetSubtype="10" fill="hold" nodeType="withEffect">
                                  <p:stCondLst>
                                    <p:cond delay="0"/>
                                  </p:stCondLst>
                                  <p:childTnLst>
                                    <p:set>
                                      <p:cBhvr>
                                        <p:cTn id="78" dur="1" fill="hold">
                                          <p:stCondLst>
                                            <p:cond delay="0"/>
                                          </p:stCondLst>
                                        </p:cTn>
                                        <p:tgtEl>
                                          <p:spTgt spid="144"/>
                                        </p:tgtEl>
                                        <p:attrNameLst>
                                          <p:attrName>style.visibility</p:attrName>
                                        </p:attrNameLst>
                                      </p:cBhvr>
                                      <p:to>
                                        <p:strVal val="visible"/>
                                      </p:to>
                                    </p:set>
                                    <p:animEffect transition="in" filter="blinds(horizontal)">
                                      <p:cBhvr>
                                        <p:cTn id="79" dur="500"/>
                                        <p:tgtEl>
                                          <p:spTgt spid="144"/>
                                        </p:tgtEl>
                                      </p:cBhvr>
                                    </p:animEffect>
                                  </p:childTnLst>
                                </p:cTn>
                              </p:par>
                              <p:par>
                                <p:cTn id="80" presetID="3" presetClass="entr" presetSubtype="10" fill="hold" grpId="0" nodeType="withEffect">
                                  <p:stCondLst>
                                    <p:cond delay="0"/>
                                  </p:stCondLst>
                                  <p:childTnLst>
                                    <p:set>
                                      <p:cBhvr>
                                        <p:cTn id="81" dur="1" fill="hold">
                                          <p:stCondLst>
                                            <p:cond delay="0"/>
                                          </p:stCondLst>
                                        </p:cTn>
                                        <p:tgtEl>
                                          <p:spTgt spid="142"/>
                                        </p:tgtEl>
                                        <p:attrNameLst>
                                          <p:attrName>style.visibility</p:attrName>
                                        </p:attrNameLst>
                                      </p:cBhvr>
                                      <p:to>
                                        <p:strVal val="visible"/>
                                      </p:to>
                                    </p:set>
                                    <p:animEffect transition="in" filter="blinds(horizontal)">
                                      <p:cBhvr>
                                        <p:cTn id="82" dur="500"/>
                                        <p:tgtEl>
                                          <p:spTgt spid="142"/>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3" presetClass="entr" presetSubtype="10" fill="hold" nodeType="clickEffect">
                                  <p:stCondLst>
                                    <p:cond delay="0"/>
                                  </p:stCondLst>
                                  <p:childTnLst>
                                    <p:set>
                                      <p:cBhvr>
                                        <p:cTn id="86" dur="1" fill="hold">
                                          <p:stCondLst>
                                            <p:cond delay="0"/>
                                          </p:stCondLst>
                                        </p:cTn>
                                        <p:tgtEl>
                                          <p:spTgt spid="145"/>
                                        </p:tgtEl>
                                        <p:attrNameLst>
                                          <p:attrName>style.visibility</p:attrName>
                                        </p:attrNameLst>
                                      </p:cBhvr>
                                      <p:to>
                                        <p:strVal val="visible"/>
                                      </p:to>
                                    </p:set>
                                    <p:animEffect transition="in" filter="blinds(horizontal)">
                                      <p:cBhvr>
                                        <p:cTn id="87" dur="500"/>
                                        <p:tgtEl>
                                          <p:spTgt spid="145"/>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143"/>
                                        </p:tgtEl>
                                        <p:attrNameLst>
                                          <p:attrName>style.visibility</p:attrName>
                                        </p:attrNameLst>
                                      </p:cBhvr>
                                      <p:to>
                                        <p:strVal val="visible"/>
                                      </p:to>
                                    </p:set>
                                    <p:animEffect transition="in" filter="blinds(horizontal)">
                                      <p:cBhvr>
                                        <p:cTn id="90"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bldLvl="0" autoUpdateAnimBg="0"/>
      <p:bldP spid="135" grpId="0"/>
      <p:bldP spid="136" grpId="0"/>
      <p:bldP spid="137" grpId="0"/>
      <p:bldP spid="138" grpId="0"/>
      <p:bldP spid="140" grpId="0"/>
      <p:bldP spid="141" grpId="0"/>
      <p:bldP spid="142" grpId="0"/>
      <p:bldP spid="1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漏斗：</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638" y="1811338"/>
            <a:ext cx="2166937" cy="235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9" name="TextBox 29"/>
          <p:cNvSpPr txBox="1"/>
          <p:nvPr/>
        </p:nvSpPr>
        <p:spPr>
          <a:xfrm>
            <a:off x="2008188" y="1409700"/>
            <a:ext cx="1373187" cy="1282700"/>
          </a:xfrm>
          <a:prstGeom prst="rect">
            <a:avLst/>
          </a:prstGeom>
          <a:noFill/>
        </p:spPr>
        <p:txBody>
          <a:bodyPr lIns="0" tIns="0" rIns="0" bIns="0">
            <a:spAutoFit/>
          </a:bodyPr>
          <a:lstStyle/>
          <a:p>
            <a:pPr algn="just" eaLnBrk="1" fontAlgn="auto" hangingPunct="1">
              <a:lnSpc>
                <a:spcPts val="2000"/>
              </a:lnSpc>
              <a:spcBef>
                <a:spcPts val="0"/>
              </a:spcBef>
              <a:spcAft>
                <a:spcPts val="0"/>
              </a:spcAft>
              <a:defRPr/>
            </a:pPr>
            <a:r>
              <a:rPr lang="zh-CN" altLang="en-US" sz="1050" kern="0" dirty="0">
                <a:solidFill>
                  <a:prstClr val="black">
                    <a:lumMod val="65000"/>
                    <a:lumOff val="35000"/>
                  </a:prstClr>
                </a:solidFill>
                <a:latin typeface="+mn-lt"/>
                <a:ea typeface="+mn-ea"/>
                <a:cs typeface="+mn-ea"/>
                <a:sym typeface="+mn-lt"/>
              </a:rPr>
              <a:t>点击输入简要文字内容，文字内容需概括精炼，言简意赅的说明分项内容言简意赅的说明分项内容</a:t>
            </a:r>
            <a:endParaRPr lang="en-US" altLang="zh-CN" sz="1050" kern="0" dirty="0">
              <a:solidFill>
                <a:prstClr val="black">
                  <a:lumMod val="65000"/>
                  <a:lumOff val="35000"/>
                </a:prstClr>
              </a:solidFill>
              <a:latin typeface="+mn-lt"/>
              <a:ea typeface="+mn-ea"/>
              <a:cs typeface="+mn-ea"/>
              <a:sym typeface="+mn-lt"/>
            </a:endParaRPr>
          </a:p>
        </p:txBody>
      </p:sp>
      <p:sp>
        <p:nvSpPr>
          <p:cNvPr id="140" name="TextBox 29"/>
          <p:cNvSpPr txBox="1"/>
          <p:nvPr/>
        </p:nvSpPr>
        <p:spPr>
          <a:xfrm>
            <a:off x="7288213" y="2389188"/>
            <a:ext cx="1381125" cy="1282700"/>
          </a:xfrm>
          <a:prstGeom prst="rect">
            <a:avLst/>
          </a:prstGeom>
          <a:noFill/>
        </p:spPr>
        <p:txBody>
          <a:bodyPr lIns="0" tIns="0" rIns="0" bIns="0">
            <a:spAutoFit/>
          </a:bodyPr>
          <a:lstStyle/>
          <a:p>
            <a:pPr algn="just" eaLnBrk="1" fontAlgn="auto" hangingPunct="1">
              <a:lnSpc>
                <a:spcPts val="2000"/>
              </a:lnSpc>
              <a:spcBef>
                <a:spcPts val="0"/>
              </a:spcBef>
              <a:spcAft>
                <a:spcPts val="0"/>
              </a:spcAft>
              <a:defRPr/>
            </a:pPr>
            <a:r>
              <a:rPr lang="zh-CN" altLang="en-US" sz="1050" kern="0" dirty="0">
                <a:solidFill>
                  <a:prstClr val="black">
                    <a:lumMod val="65000"/>
                    <a:lumOff val="35000"/>
                  </a:prstClr>
                </a:solidFill>
                <a:latin typeface="+mn-lt"/>
                <a:ea typeface="+mn-ea"/>
                <a:cs typeface="+mn-ea"/>
                <a:sym typeface="+mn-lt"/>
              </a:rPr>
              <a:t>点击输入简要文字内容，文字内容需概括精炼，言简意赅的说明分项内容言简意赅的说明分项内容</a:t>
            </a:r>
            <a:endParaRPr lang="en-US" altLang="zh-CN" sz="1050" kern="0" dirty="0">
              <a:solidFill>
                <a:prstClr val="black">
                  <a:lumMod val="65000"/>
                  <a:lumOff val="35000"/>
                </a:prstClr>
              </a:solidFill>
              <a:latin typeface="+mn-lt"/>
              <a:ea typeface="+mn-ea"/>
              <a:cs typeface="+mn-ea"/>
              <a:sym typeface="+mn-lt"/>
            </a:endParaRPr>
          </a:p>
        </p:txBody>
      </p:sp>
      <p:sp>
        <p:nvSpPr>
          <p:cNvPr id="141" name="TextBox 29"/>
          <p:cNvSpPr txBox="1"/>
          <p:nvPr/>
        </p:nvSpPr>
        <p:spPr>
          <a:xfrm>
            <a:off x="2008188" y="3021013"/>
            <a:ext cx="1373187" cy="1282700"/>
          </a:xfrm>
          <a:prstGeom prst="rect">
            <a:avLst/>
          </a:prstGeom>
          <a:noFill/>
        </p:spPr>
        <p:txBody>
          <a:bodyPr lIns="0" tIns="0" rIns="0" bIns="0">
            <a:spAutoFit/>
          </a:bodyPr>
          <a:lstStyle/>
          <a:p>
            <a:pPr algn="just" eaLnBrk="1" fontAlgn="auto" hangingPunct="1">
              <a:lnSpc>
                <a:spcPts val="2000"/>
              </a:lnSpc>
              <a:spcBef>
                <a:spcPts val="0"/>
              </a:spcBef>
              <a:spcAft>
                <a:spcPts val="0"/>
              </a:spcAft>
              <a:defRPr/>
            </a:pPr>
            <a:r>
              <a:rPr lang="zh-CN" altLang="en-US" sz="1050" kern="0" dirty="0">
                <a:solidFill>
                  <a:prstClr val="black">
                    <a:lumMod val="65000"/>
                    <a:lumOff val="35000"/>
                  </a:prstClr>
                </a:solidFill>
                <a:latin typeface="+mn-lt"/>
                <a:ea typeface="+mn-ea"/>
                <a:cs typeface="+mn-ea"/>
                <a:sym typeface="+mn-lt"/>
              </a:rPr>
              <a:t>点击输入简要文字内容，文字内容需概括精炼，言简意赅的说明分项内容言简意赅的说明分项内容</a:t>
            </a:r>
            <a:endParaRPr lang="en-US" altLang="zh-CN" sz="1050" kern="0" dirty="0">
              <a:solidFill>
                <a:prstClr val="black">
                  <a:lumMod val="65000"/>
                  <a:lumOff val="35000"/>
                </a:prstClr>
              </a:solidFill>
              <a:latin typeface="+mn-lt"/>
              <a:ea typeface="+mn-ea"/>
              <a:cs typeface="+mn-ea"/>
              <a:sym typeface="+mn-lt"/>
            </a:endParaRPr>
          </a:p>
        </p:txBody>
      </p:sp>
      <p:sp>
        <p:nvSpPr>
          <p:cNvPr id="142" name="TextBox 29"/>
          <p:cNvSpPr txBox="1"/>
          <p:nvPr/>
        </p:nvSpPr>
        <p:spPr>
          <a:xfrm>
            <a:off x="7288213" y="3656013"/>
            <a:ext cx="1381125" cy="1281112"/>
          </a:xfrm>
          <a:prstGeom prst="rect">
            <a:avLst/>
          </a:prstGeom>
          <a:noFill/>
        </p:spPr>
        <p:txBody>
          <a:bodyPr lIns="0" tIns="0" rIns="0" bIns="0">
            <a:spAutoFit/>
          </a:bodyPr>
          <a:lstStyle/>
          <a:p>
            <a:pPr algn="just" eaLnBrk="1" fontAlgn="auto" hangingPunct="1">
              <a:lnSpc>
                <a:spcPts val="2000"/>
              </a:lnSpc>
              <a:spcBef>
                <a:spcPts val="0"/>
              </a:spcBef>
              <a:spcAft>
                <a:spcPts val="0"/>
              </a:spcAft>
              <a:defRPr/>
            </a:pPr>
            <a:r>
              <a:rPr lang="zh-CN" altLang="en-US" sz="1050" kern="0" dirty="0">
                <a:solidFill>
                  <a:prstClr val="black">
                    <a:lumMod val="65000"/>
                    <a:lumOff val="35000"/>
                  </a:prstClr>
                </a:solidFill>
                <a:latin typeface="+mn-lt"/>
                <a:ea typeface="+mn-ea"/>
                <a:cs typeface="+mn-ea"/>
                <a:sym typeface="+mn-lt"/>
              </a:rPr>
              <a:t>点击输入简要文字内容，文字内容需概括精炼，言简意赅的说明分项内容言简意赅的说明分项内容</a:t>
            </a:r>
            <a:endParaRPr lang="en-US" altLang="zh-CN" sz="1050" kern="0" dirty="0">
              <a:solidFill>
                <a:prstClr val="black">
                  <a:lumMod val="65000"/>
                  <a:lumOff val="35000"/>
                </a:prstClr>
              </a:solidFill>
              <a:latin typeface="+mn-lt"/>
              <a:ea typeface="+mn-ea"/>
              <a:cs typeface="+mn-ea"/>
              <a:sym typeface="+mn-lt"/>
            </a:endParaRPr>
          </a:p>
        </p:txBody>
      </p:sp>
      <p:sp>
        <p:nvSpPr>
          <p:cNvPr id="43019" name="Freeform 40"/>
          <p:cNvSpPr>
            <a:spLocks/>
          </p:cNvSpPr>
          <p:nvPr/>
        </p:nvSpPr>
        <p:spPr bwMode="auto">
          <a:xfrm>
            <a:off x="5148263" y="3390900"/>
            <a:ext cx="1970087" cy="1157288"/>
          </a:xfrm>
          <a:custGeom>
            <a:avLst/>
            <a:gdLst>
              <a:gd name="T0" fmla="*/ 2147483646 w 1161"/>
              <a:gd name="T1" fmla="*/ 0 h 682"/>
              <a:gd name="T2" fmla="*/ 2147483646 w 1161"/>
              <a:gd name="T3" fmla="*/ 2147483646 h 682"/>
              <a:gd name="T4" fmla="*/ 2147483646 w 1161"/>
              <a:gd name="T5" fmla="*/ 2147483646 h 682"/>
              <a:gd name="T6" fmla="*/ 2147483646 w 1161"/>
              <a:gd name="T7" fmla="*/ 2147483646 h 682"/>
              <a:gd name="T8" fmla="*/ 2147483646 w 1161"/>
              <a:gd name="T9" fmla="*/ 2147483646 h 682"/>
              <a:gd name="T10" fmla="*/ 2147483646 w 1161"/>
              <a:gd name="T11" fmla="*/ 2147483646 h 682"/>
              <a:gd name="T12" fmla="*/ 2147483646 w 1161"/>
              <a:gd name="T13" fmla="*/ 2147483646 h 682"/>
              <a:gd name="T14" fmla="*/ 0 w 1161"/>
              <a:gd name="T15" fmla="*/ 2147483646 h 682"/>
              <a:gd name="T16" fmla="*/ 2147483646 w 1161"/>
              <a:gd name="T17" fmla="*/ 2147483646 h 682"/>
              <a:gd name="T18" fmla="*/ 2147483646 w 1161"/>
              <a:gd name="T19" fmla="*/ 2147483646 h 682"/>
              <a:gd name="T20" fmla="*/ 2147483646 w 1161"/>
              <a:gd name="T21" fmla="*/ 2147483646 h 682"/>
              <a:gd name="T22" fmla="*/ 2147483646 w 1161"/>
              <a:gd name="T23" fmla="*/ 2147483646 h 682"/>
              <a:gd name="T24" fmla="*/ 2147483646 w 1161"/>
              <a:gd name="T25" fmla="*/ 2147483646 h 682"/>
              <a:gd name="T26" fmla="*/ 2147483646 w 1161"/>
              <a:gd name="T27" fmla="*/ 2147483646 h 682"/>
              <a:gd name="T28" fmla="*/ 2147483646 w 1161"/>
              <a:gd name="T29" fmla="*/ 2147483646 h 682"/>
              <a:gd name="T30" fmla="*/ 2147483646 w 1161"/>
              <a:gd name="T31" fmla="*/ 2147483646 h 682"/>
              <a:gd name="T32" fmla="*/ 2147483646 w 1161"/>
              <a:gd name="T33" fmla="*/ 0 h 6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202A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ea typeface="+mn-ea"/>
              <a:cs typeface="+mn-ea"/>
              <a:sym typeface="+mn-lt"/>
            </a:endParaRPr>
          </a:p>
        </p:txBody>
      </p:sp>
      <p:sp>
        <p:nvSpPr>
          <p:cNvPr id="43020" name="Freeform 41"/>
          <p:cNvSpPr>
            <a:spLocks/>
          </p:cNvSpPr>
          <p:nvPr/>
        </p:nvSpPr>
        <p:spPr bwMode="auto">
          <a:xfrm>
            <a:off x="3517900" y="1492250"/>
            <a:ext cx="1970088" cy="1157288"/>
          </a:xfrm>
          <a:custGeom>
            <a:avLst/>
            <a:gdLst>
              <a:gd name="T0" fmla="*/ 2147483646 w 1161"/>
              <a:gd name="T1" fmla="*/ 2147483646 h 682"/>
              <a:gd name="T2" fmla="*/ 2147483646 w 1161"/>
              <a:gd name="T3" fmla="*/ 2147483646 h 682"/>
              <a:gd name="T4" fmla="*/ 2147483646 w 1161"/>
              <a:gd name="T5" fmla="*/ 2147483646 h 682"/>
              <a:gd name="T6" fmla="*/ 2147483646 w 1161"/>
              <a:gd name="T7" fmla="*/ 2147483646 h 682"/>
              <a:gd name="T8" fmla="*/ 2147483646 w 1161"/>
              <a:gd name="T9" fmla="*/ 2147483646 h 682"/>
              <a:gd name="T10" fmla="*/ 2147483646 w 1161"/>
              <a:gd name="T11" fmla="*/ 2147483646 h 682"/>
              <a:gd name="T12" fmla="*/ 2147483646 w 1161"/>
              <a:gd name="T13" fmla="*/ 0 h 682"/>
              <a:gd name="T14" fmla="*/ 0 w 1161"/>
              <a:gd name="T15" fmla="*/ 2147483646 h 682"/>
              <a:gd name="T16" fmla="*/ 2147483646 w 1161"/>
              <a:gd name="T17" fmla="*/ 2147483646 h 682"/>
              <a:gd name="T18" fmla="*/ 2147483646 w 1161"/>
              <a:gd name="T19" fmla="*/ 2147483646 h 682"/>
              <a:gd name="T20" fmla="*/ 2147483646 w 1161"/>
              <a:gd name="T21" fmla="*/ 2147483646 h 682"/>
              <a:gd name="T22" fmla="*/ 2147483646 w 1161"/>
              <a:gd name="T23" fmla="*/ 2147483646 h 682"/>
              <a:gd name="T24" fmla="*/ 2147483646 w 1161"/>
              <a:gd name="T25" fmla="*/ 2147483646 h 682"/>
              <a:gd name="T26" fmla="*/ 2147483646 w 1161"/>
              <a:gd name="T27" fmla="*/ 2147483646 h 682"/>
              <a:gd name="T28" fmla="*/ 2147483646 w 1161"/>
              <a:gd name="T29" fmla="*/ 2147483646 h 682"/>
              <a:gd name="T30" fmla="*/ 2147483646 w 1161"/>
              <a:gd name="T31" fmla="*/ 2147483646 h 682"/>
              <a:gd name="T32" fmla="*/ 2147483646 w 1161"/>
              <a:gd name="T33" fmla="*/ 2147483646 h 682"/>
              <a:gd name="T34" fmla="*/ 2147483646 w 1161"/>
              <a:gd name="T35" fmla="*/ 2147483646 h 682"/>
              <a:gd name="T36" fmla="*/ 2147483646 w 1161"/>
              <a:gd name="T37" fmla="*/ 2147483646 h 6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ea typeface="+mn-ea"/>
              <a:cs typeface="+mn-ea"/>
              <a:sym typeface="+mn-lt"/>
            </a:endParaRPr>
          </a:p>
        </p:txBody>
      </p:sp>
      <p:grpSp>
        <p:nvGrpSpPr>
          <p:cNvPr id="43021" name="组合 144"/>
          <p:cNvGrpSpPr>
            <a:grpSpLocks/>
          </p:cNvGrpSpPr>
          <p:nvPr/>
        </p:nvGrpSpPr>
        <p:grpSpPr bwMode="auto">
          <a:xfrm>
            <a:off x="5265738" y="1693863"/>
            <a:ext cx="104775" cy="2622550"/>
            <a:chOff x="6010275" y="1583258"/>
            <a:chExt cx="171450" cy="4267200"/>
          </a:xfrm>
        </p:grpSpPr>
        <p:cxnSp>
          <p:nvCxnSpPr>
            <p:cNvPr id="43041" name="直接连接符 145"/>
            <p:cNvCxnSpPr>
              <a:cxnSpLocks noChangeShapeType="1"/>
              <a:stCxn id="147" idx="3"/>
              <a:endCxn id="151" idx="0"/>
            </p:cNvCxnSpPr>
            <p:nvPr/>
          </p:nvCxnSpPr>
          <p:spPr bwMode="auto">
            <a:xfrm>
              <a:off x="6096000" y="1713433"/>
              <a:ext cx="0" cy="4076700"/>
            </a:xfrm>
            <a:prstGeom prst="line">
              <a:avLst/>
            </a:prstGeom>
            <a:noFill/>
            <a:ln w="12700" algn="ctr">
              <a:solidFill>
                <a:srgbClr val="7F7F7F"/>
              </a:solidFill>
              <a:prstDash val="dash"/>
              <a:miter lim="800000"/>
              <a:headEnd/>
              <a:tailEnd/>
            </a:ln>
            <a:extLst>
              <a:ext uri="{909E8E84-426E-40DD-AFC4-6F175D3DCCD1}">
                <a14:hiddenFill xmlns:a14="http://schemas.microsoft.com/office/drawing/2010/main">
                  <a:noFill/>
                </a14:hiddenFill>
              </a:ext>
            </a:extLst>
          </p:spPr>
        </p:cxnSp>
        <p:sp>
          <p:nvSpPr>
            <p:cNvPr id="147" name="Freeform 42"/>
            <p:cNvSpPr>
              <a:spLocks/>
            </p:cNvSpPr>
            <p:nvPr/>
          </p:nvSpPr>
          <p:spPr bwMode="auto">
            <a:xfrm>
              <a:off x="6010275" y="1583258"/>
              <a:ext cx="171450" cy="129153"/>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ysClr val="windowText" lastClr="000000">
                <a:lumMod val="50000"/>
                <a:lumOff val="50000"/>
              </a:sysClr>
            </a:solidFill>
            <a:ln>
              <a:noFill/>
            </a:ln>
          </p:spPr>
          <p:txBody>
            <a:bodyPr lIns="121920" tIns="60960" rIns="121920" bIns="60960"/>
            <a:lstStyle/>
            <a:p>
              <a:pPr eaLnBrk="1" fontAlgn="auto" hangingPunct="1">
                <a:spcBef>
                  <a:spcPts val="0"/>
                </a:spcBef>
                <a:spcAft>
                  <a:spcPts val="0"/>
                </a:spcAft>
                <a:defRPr/>
              </a:pPr>
              <a:endParaRPr lang="zh-CN" altLang="en-US" sz="1400" kern="0">
                <a:solidFill>
                  <a:prstClr val="black"/>
                </a:solidFill>
                <a:latin typeface="+mn-lt"/>
                <a:ea typeface="+mn-ea"/>
                <a:cs typeface="+mn-ea"/>
                <a:sym typeface="+mn-lt"/>
              </a:endParaRPr>
            </a:p>
          </p:txBody>
        </p:sp>
        <p:sp>
          <p:nvSpPr>
            <p:cNvPr id="148" name="Freeform 43"/>
            <p:cNvSpPr>
              <a:spLocks/>
            </p:cNvSpPr>
            <p:nvPr/>
          </p:nvSpPr>
          <p:spPr bwMode="auto">
            <a:xfrm>
              <a:off x="6010275" y="2613894"/>
              <a:ext cx="171450" cy="134319"/>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ysClr val="windowText" lastClr="000000">
                <a:lumMod val="50000"/>
                <a:lumOff val="50000"/>
              </a:sysClr>
            </a:solidFill>
            <a:ln>
              <a:noFill/>
            </a:ln>
          </p:spPr>
          <p:txBody>
            <a:bodyPr lIns="121920" tIns="60960" rIns="121920" bIns="60960"/>
            <a:lstStyle/>
            <a:p>
              <a:pPr eaLnBrk="1" fontAlgn="auto" hangingPunct="1">
                <a:spcBef>
                  <a:spcPts val="0"/>
                </a:spcBef>
                <a:spcAft>
                  <a:spcPts val="0"/>
                </a:spcAft>
                <a:defRPr/>
              </a:pPr>
              <a:endParaRPr lang="zh-CN" altLang="en-US" sz="1400" kern="0">
                <a:solidFill>
                  <a:prstClr val="black"/>
                </a:solidFill>
                <a:latin typeface="+mn-lt"/>
                <a:ea typeface="+mn-ea"/>
                <a:cs typeface="+mn-ea"/>
                <a:sym typeface="+mn-lt"/>
              </a:endParaRPr>
            </a:p>
          </p:txBody>
        </p:sp>
        <p:sp>
          <p:nvSpPr>
            <p:cNvPr id="149" name="Freeform 44"/>
            <p:cNvSpPr>
              <a:spLocks/>
            </p:cNvSpPr>
            <p:nvPr/>
          </p:nvSpPr>
          <p:spPr bwMode="auto">
            <a:xfrm>
              <a:off x="6010275" y="3649699"/>
              <a:ext cx="171450" cy="134319"/>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ysClr val="windowText" lastClr="000000">
                <a:lumMod val="50000"/>
                <a:lumOff val="50000"/>
              </a:sysClr>
            </a:solidFill>
            <a:ln>
              <a:noFill/>
            </a:ln>
          </p:spPr>
          <p:txBody>
            <a:bodyPr lIns="121920" tIns="60960" rIns="121920" bIns="60960"/>
            <a:lstStyle/>
            <a:p>
              <a:pPr eaLnBrk="1" fontAlgn="auto" hangingPunct="1">
                <a:spcBef>
                  <a:spcPts val="0"/>
                </a:spcBef>
                <a:spcAft>
                  <a:spcPts val="0"/>
                </a:spcAft>
                <a:defRPr/>
              </a:pPr>
              <a:endParaRPr lang="zh-CN" altLang="en-US" sz="1400" kern="0">
                <a:solidFill>
                  <a:prstClr val="black"/>
                </a:solidFill>
                <a:latin typeface="+mn-lt"/>
                <a:ea typeface="+mn-ea"/>
                <a:cs typeface="+mn-ea"/>
                <a:sym typeface="+mn-lt"/>
              </a:endParaRPr>
            </a:p>
          </p:txBody>
        </p:sp>
        <p:sp>
          <p:nvSpPr>
            <p:cNvPr id="150" name="Freeform 45"/>
            <p:cNvSpPr>
              <a:spLocks/>
            </p:cNvSpPr>
            <p:nvPr/>
          </p:nvSpPr>
          <p:spPr bwMode="auto">
            <a:xfrm>
              <a:off x="6010275" y="4685501"/>
              <a:ext cx="171450" cy="129153"/>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ysClr val="windowText" lastClr="000000">
                <a:lumMod val="50000"/>
                <a:lumOff val="50000"/>
              </a:sysClr>
            </a:solidFill>
            <a:ln>
              <a:noFill/>
            </a:ln>
          </p:spPr>
          <p:txBody>
            <a:bodyPr lIns="121920" tIns="60960" rIns="121920" bIns="60960"/>
            <a:lstStyle/>
            <a:p>
              <a:pPr eaLnBrk="1" fontAlgn="auto" hangingPunct="1">
                <a:spcBef>
                  <a:spcPts val="0"/>
                </a:spcBef>
                <a:spcAft>
                  <a:spcPts val="0"/>
                </a:spcAft>
                <a:defRPr/>
              </a:pPr>
              <a:endParaRPr lang="zh-CN" altLang="en-US" sz="1400" kern="0">
                <a:solidFill>
                  <a:prstClr val="black"/>
                </a:solidFill>
                <a:latin typeface="+mn-lt"/>
                <a:ea typeface="+mn-ea"/>
                <a:cs typeface="+mn-ea"/>
                <a:sym typeface="+mn-lt"/>
              </a:endParaRPr>
            </a:p>
          </p:txBody>
        </p:sp>
        <p:sp>
          <p:nvSpPr>
            <p:cNvPr id="151" name="Freeform 46"/>
            <p:cNvSpPr>
              <a:spLocks/>
            </p:cNvSpPr>
            <p:nvPr/>
          </p:nvSpPr>
          <p:spPr bwMode="auto">
            <a:xfrm>
              <a:off x="6010275" y="5718722"/>
              <a:ext cx="171450" cy="131736"/>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ysClr val="windowText" lastClr="000000">
                <a:lumMod val="50000"/>
                <a:lumOff val="50000"/>
              </a:sysClr>
            </a:solidFill>
            <a:ln>
              <a:noFill/>
            </a:ln>
          </p:spPr>
          <p:txBody>
            <a:bodyPr lIns="121920" tIns="60960" rIns="121920" bIns="60960"/>
            <a:lstStyle/>
            <a:p>
              <a:pPr eaLnBrk="1" fontAlgn="auto" hangingPunct="1">
                <a:spcBef>
                  <a:spcPts val="0"/>
                </a:spcBef>
                <a:spcAft>
                  <a:spcPts val="0"/>
                </a:spcAft>
                <a:defRPr/>
              </a:pPr>
              <a:endParaRPr lang="zh-CN" altLang="en-US" sz="1400" kern="0">
                <a:solidFill>
                  <a:prstClr val="black"/>
                </a:solidFill>
                <a:latin typeface="+mn-lt"/>
                <a:ea typeface="+mn-ea"/>
                <a:cs typeface="+mn-ea"/>
                <a:sym typeface="+mn-lt"/>
              </a:endParaRPr>
            </a:p>
          </p:txBody>
        </p:sp>
      </p:grpSp>
      <p:sp>
        <p:nvSpPr>
          <p:cNvPr id="43022" name="Oval 47"/>
          <p:cNvSpPr>
            <a:spLocks noChangeArrowheads="1"/>
          </p:cNvSpPr>
          <p:nvPr/>
        </p:nvSpPr>
        <p:spPr bwMode="auto">
          <a:xfrm>
            <a:off x="3589338" y="1563688"/>
            <a:ext cx="1016000" cy="1014412"/>
          </a:xfrm>
          <a:prstGeom prst="ellipse">
            <a:avLst/>
          </a:prstGeom>
          <a:solidFill>
            <a:srgbClr val="F2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endParaRPr lang="zh-CN" altLang="en-US" sz="1400">
              <a:solidFill>
                <a:srgbClr val="000000"/>
              </a:solidFill>
              <a:latin typeface="+mn-lt"/>
              <a:ea typeface="+mn-ea"/>
              <a:cs typeface="+mn-ea"/>
              <a:sym typeface="+mn-lt"/>
            </a:endParaRPr>
          </a:p>
        </p:txBody>
      </p:sp>
      <p:sp>
        <p:nvSpPr>
          <p:cNvPr id="43023" name="Oval 48"/>
          <p:cNvSpPr>
            <a:spLocks noChangeArrowheads="1"/>
          </p:cNvSpPr>
          <p:nvPr/>
        </p:nvSpPr>
        <p:spPr bwMode="auto">
          <a:xfrm>
            <a:off x="5181600" y="1935163"/>
            <a:ext cx="271463" cy="271462"/>
          </a:xfrm>
          <a:prstGeom prst="ellipse">
            <a:avLst/>
          </a:prstGeom>
          <a:solidFill>
            <a:srgbClr val="F2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600">
                <a:solidFill>
                  <a:srgbClr val="FFFFFF"/>
                </a:solidFill>
                <a:latin typeface="+mn-lt"/>
                <a:ea typeface="+mn-ea"/>
                <a:cs typeface="+mn-ea"/>
                <a:sym typeface="+mn-lt"/>
              </a:rPr>
              <a:t>02</a:t>
            </a:r>
            <a:endParaRPr lang="zh-CN" altLang="en-US" sz="1600">
              <a:solidFill>
                <a:srgbClr val="FFFFFF"/>
              </a:solidFill>
              <a:latin typeface="+mn-lt"/>
              <a:ea typeface="+mn-ea"/>
              <a:cs typeface="+mn-ea"/>
              <a:sym typeface="+mn-lt"/>
            </a:endParaRPr>
          </a:p>
        </p:txBody>
      </p:sp>
      <p:sp>
        <p:nvSpPr>
          <p:cNvPr id="43024" name="Freeform 49"/>
          <p:cNvSpPr>
            <a:spLocks/>
          </p:cNvSpPr>
          <p:nvPr/>
        </p:nvSpPr>
        <p:spPr bwMode="auto">
          <a:xfrm>
            <a:off x="3517900" y="2757488"/>
            <a:ext cx="1970088" cy="1158875"/>
          </a:xfrm>
          <a:custGeom>
            <a:avLst/>
            <a:gdLst>
              <a:gd name="T0" fmla="*/ 2147483646 w 1161"/>
              <a:gd name="T1" fmla="*/ 2147483646 h 683"/>
              <a:gd name="T2" fmla="*/ 2147483646 w 1161"/>
              <a:gd name="T3" fmla="*/ 2147483646 h 683"/>
              <a:gd name="T4" fmla="*/ 2147483646 w 1161"/>
              <a:gd name="T5" fmla="*/ 2147483646 h 683"/>
              <a:gd name="T6" fmla="*/ 2147483646 w 1161"/>
              <a:gd name="T7" fmla="*/ 2147483646 h 683"/>
              <a:gd name="T8" fmla="*/ 2147483646 w 1161"/>
              <a:gd name="T9" fmla="*/ 2147483646 h 683"/>
              <a:gd name="T10" fmla="*/ 2147483646 w 1161"/>
              <a:gd name="T11" fmla="*/ 2147483646 h 683"/>
              <a:gd name="T12" fmla="*/ 2147483646 w 1161"/>
              <a:gd name="T13" fmla="*/ 2147483646 h 683"/>
              <a:gd name="T14" fmla="*/ 2147483646 w 1161"/>
              <a:gd name="T15" fmla="*/ 2147483646 h 683"/>
              <a:gd name="T16" fmla="*/ 2147483646 w 1161"/>
              <a:gd name="T17" fmla="*/ 0 h 683"/>
              <a:gd name="T18" fmla="*/ 0 w 1161"/>
              <a:gd name="T19" fmla="*/ 2147483646 h 683"/>
              <a:gd name="T20" fmla="*/ 2147483646 w 1161"/>
              <a:gd name="T21" fmla="*/ 2147483646 h 683"/>
              <a:gd name="T22" fmla="*/ 2147483646 w 1161"/>
              <a:gd name="T23" fmla="*/ 2147483646 h 683"/>
              <a:gd name="T24" fmla="*/ 2147483646 w 1161"/>
              <a:gd name="T25" fmla="*/ 2147483646 h 683"/>
              <a:gd name="T26" fmla="*/ 2147483646 w 1161"/>
              <a:gd name="T27" fmla="*/ 2147483646 h 683"/>
              <a:gd name="T28" fmla="*/ 2147483646 w 1161"/>
              <a:gd name="T29" fmla="*/ 2147483646 h 683"/>
              <a:gd name="T30" fmla="*/ 2147483646 w 1161"/>
              <a:gd name="T31" fmla="*/ 2147483646 h 683"/>
              <a:gd name="T32" fmla="*/ 2147483646 w 1161"/>
              <a:gd name="T33" fmla="*/ 2147483646 h 683"/>
              <a:gd name="T34" fmla="*/ 2147483646 w 1161"/>
              <a:gd name="T35" fmla="*/ 2147483646 h 683"/>
              <a:gd name="T36" fmla="*/ 2147483646 w 1161"/>
              <a:gd name="T37" fmla="*/ 2147483646 h 6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ea typeface="+mn-ea"/>
              <a:cs typeface="+mn-ea"/>
              <a:sym typeface="+mn-lt"/>
            </a:endParaRPr>
          </a:p>
        </p:txBody>
      </p:sp>
      <p:sp>
        <p:nvSpPr>
          <p:cNvPr id="43025" name="Oval 50"/>
          <p:cNvSpPr>
            <a:spLocks noChangeArrowheads="1"/>
          </p:cNvSpPr>
          <p:nvPr/>
        </p:nvSpPr>
        <p:spPr bwMode="auto">
          <a:xfrm>
            <a:off x="3589338" y="2828925"/>
            <a:ext cx="1016000" cy="1016000"/>
          </a:xfrm>
          <a:prstGeom prst="ellipse">
            <a:avLst/>
          </a:prstGeom>
          <a:solidFill>
            <a:srgbClr val="F2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endParaRPr lang="zh-CN" altLang="en-US" sz="1400">
              <a:solidFill>
                <a:srgbClr val="000000"/>
              </a:solidFill>
              <a:latin typeface="+mn-lt"/>
              <a:ea typeface="+mn-ea"/>
              <a:cs typeface="+mn-ea"/>
              <a:sym typeface="+mn-lt"/>
            </a:endParaRPr>
          </a:p>
        </p:txBody>
      </p:sp>
      <p:sp>
        <p:nvSpPr>
          <p:cNvPr id="43026" name="Oval 51"/>
          <p:cNvSpPr>
            <a:spLocks noChangeArrowheads="1"/>
          </p:cNvSpPr>
          <p:nvPr/>
        </p:nvSpPr>
        <p:spPr bwMode="auto">
          <a:xfrm>
            <a:off x="5181600" y="3200400"/>
            <a:ext cx="271463" cy="273050"/>
          </a:xfrm>
          <a:prstGeom prst="ellipse">
            <a:avLst/>
          </a:prstGeom>
          <a:solidFill>
            <a:srgbClr val="F200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600">
                <a:solidFill>
                  <a:srgbClr val="FFFFFF"/>
                </a:solidFill>
                <a:latin typeface="+mn-lt"/>
                <a:ea typeface="+mn-ea"/>
                <a:cs typeface="+mn-ea"/>
                <a:sym typeface="+mn-lt"/>
              </a:rPr>
              <a:t>04</a:t>
            </a:r>
            <a:endParaRPr lang="zh-CN" altLang="en-US" sz="1600">
              <a:solidFill>
                <a:srgbClr val="FFFFFF"/>
              </a:solidFill>
              <a:latin typeface="+mn-lt"/>
              <a:ea typeface="+mn-ea"/>
              <a:cs typeface="+mn-ea"/>
              <a:sym typeface="+mn-lt"/>
            </a:endParaRPr>
          </a:p>
        </p:txBody>
      </p:sp>
      <p:sp>
        <p:nvSpPr>
          <p:cNvPr id="43027" name="Freeform 54"/>
          <p:cNvSpPr>
            <a:spLocks/>
          </p:cNvSpPr>
          <p:nvPr/>
        </p:nvSpPr>
        <p:spPr bwMode="auto">
          <a:xfrm>
            <a:off x="5148263" y="2125663"/>
            <a:ext cx="1970087" cy="1155700"/>
          </a:xfrm>
          <a:custGeom>
            <a:avLst/>
            <a:gdLst>
              <a:gd name="T0" fmla="*/ 2147483646 w 1161"/>
              <a:gd name="T1" fmla="*/ 0 h 682"/>
              <a:gd name="T2" fmla="*/ 2147483646 w 1161"/>
              <a:gd name="T3" fmla="*/ 2147483646 h 682"/>
              <a:gd name="T4" fmla="*/ 2147483646 w 1161"/>
              <a:gd name="T5" fmla="*/ 2147483646 h 682"/>
              <a:gd name="T6" fmla="*/ 2147483646 w 1161"/>
              <a:gd name="T7" fmla="*/ 2147483646 h 682"/>
              <a:gd name="T8" fmla="*/ 2147483646 w 1161"/>
              <a:gd name="T9" fmla="*/ 2147483646 h 682"/>
              <a:gd name="T10" fmla="*/ 2147483646 w 1161"/>
              <a:gd name="T11" fmla="*/ 2147483646 h 682"/>
              <a:gd name="T12" fmla="*/ 2147483646 w 1161"/>
              <a:gd name="T13" fmla="*/ 2147483646 h 682"/>
              <a:gd name="T14" fmla="*/ 2147483646 w 1161"/>
              <a:gd name="T15" fmla="*/ 2147483646 h 682"/>
              <a:gd name="T16" fmla="*/ 2147483646 w 1161"/>
              <a:gd name="T17" fmla="*/ 2147483646 h 682"/>
              <a:gd name="T18" fmla="*/ 0 w 1161"/>
              <a:gd name="T19" fmla="*/ 2147483646 h 682"/>
              <a:gd name="T20" fmla="*/ 2147483646 w 1161"/>
              <a:gd name="T21" fmla="*/ 2147483646 h 682"/>
              <a:gd name="T22" fmla="*/ 2147483646 w 1161"/>
              <a:gd name="T23" fmla="*/ 2147483646 h 682"/>
              <a:gd name="T24" fmla="*/ 2147483646 w 1161"/>
              <a:gd name="T25" fmla="*/ 2147483646 h 682"/>
              <a:gd name="T26" fmla="*/ 2147483646 w 1161"/>
              <a:gd name="T27" fmla="*/ 2147483646 h 682"/>
              <a:gd name="T28" fmla="*/ 2147483646 w 1161"/>
              <a:gd name="T29" fmla="*/ 2147483646 h 682"/>
              <a:gd name="T30" fmla="*/ 2147483646 w 1161"/>
              <a:gd name="T31" fmla="*/ 2147483646 h 682"/>
              <a:gd name="T32" fmla="*/ 2147483646 w 1161"/>
              <a:gd name="T33" fmla="*/ 2147483646 h 682"/>
              <a:gd name="T34" fmla="*/ 2147483646 w 1161"/>
              <a:gd name="T35" fmla="*/ 2147483646 h 682"/>
              <a:gd name="T36" fmla="*/ 2147483646 w 1161"/>
              <a:gd name="T37" fmla="*/ 0 h 6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202A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ea typeface="+mn-ea"/>
              <a:cs typeface="+mn-ea"/>
              <a:sym typeface="+mn-lt"/>
            </a:endParaRPr>
          </a:p>
        </p:txBody>
      </p:sp>
      <p:sp>
        <p:nvSpPr>
          <p:cNvPr id="43028" name="Oval 55"/>
          <p:cNvSpPr>
            <a:spLocks noChangeArrowheads="1"/>
          </p:cNvSpPr>
          <p:nvPr/>
        </p:nvSpPr>
        <p:spPr bwMode="auto">
          <a:xfrm>
            <a:off x="6030913" y="2195513"/>
            <a:ext cx="1016000" cy="1016000"/>
          </a:xfrm>
          <a:prstGeom prst="ellipse">
            <a:avLst/>
          </a:prstGeom>
          <a:solidFill>
            <a:srgbClr val="2D3B4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endParaRPr lang="zh-CN" altLang="en-US" sz="1400">
              <a:solidFill>
                <a:srgbClr val="000000"/>
              </a:solidFill>
              <a:latin typeface="+mn-lt"/>
              <a:ea typeface="+mn-ea"/>
              <a:cs typeface="+mn-ea"/>
              <a:sym typeface="+mn-lt"/>
            </a:endParaRPr>
          </a:p>
        </p:txBody>
      </p:sp>
      <p:sp>
        <p:nvSpPr>
          <p:cNvPr id="43029" name="Oval 56"/>
          <p:cNvSpPr>
            <a:spLocks noChangeArrowheads="1"/>
          </p:cNvSpPr>
          <p:nvPr/>
        </p:nvSpPr>
        <p:spPr bwMode="auto">
          <a:xfrm>
            <a:off x="5181600" y="2566988"/>
            <a:ext cx="271463" cy="273050"/>
          </a:xfrm>
          <a:prstGeom prst="ellipse">
            <a:avLst/>
          </a:prstGeom>
          <a:solidFill>
            <a:srgbClr val="2D3B4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600">
                <a:solidFill>
                  <a:srgbClr val="FFFFFF"/>
                </a:solidFill>
                <a:latin typeface="+mn-lt"/>
                <a:ea typeface="+mn-ea"/>
                <a:cs typeface="+mn-ea"/>
                <a:sym typeface="+mn-lt"/>
              </a:rPr>
              <a:t>03</a:t>
            </a:r>
            <a:endParaRPr lang="zh-CN" altLang="en-US" sz="1600">
              <a:solidFill>
                <a:srgbClr val="FFFFFF"/>
              </a:solidFill>
              <a:latin typeface="+mn-lt"/>
              <a:ea typeface="+mn-ea"/>
              <a:cs typeface="+mn-ea"/>
              <a:sym typeface="+mn-lt"/>
            </a:endParaRPr>
          </a:p>
        </p:txBody>
      </p:sp>
      <p:sp>
        <p:nvSpPr>
          <p:cNvPr id="43030" name="Oval 57"/>
          <p:cNvSpPr>
            <a:spLocks noChangeArrowheads="1"/>
          </p:cNvSpPr>
          <p:nvPr/>
        </p:nvSpPr>
        <p:spPr bwMode="auto">
          <a:xfrm>
            <a:off x="6030913" y="3463925"/>
            <a:ext cx="1016000" cy="1014413"/>
          </a:xfrm>
          <a:prstGeom prst="ellipse">
            <a:avLst/>
          </a:prstGeom>
          <a:solidFill>
            <a:srgbClr val="2D3B4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endParaRPr lang="zh-CN" altLang="en-US" sz="1400">
              <a:solidFill>
                <a:srgbClr val="000000"/>
              </a:solidFill>
              <a:latin typeface="+mn-lt"/>
              <a:ea typeface="+mn-ea"/>
              <a:cs typeface="+mn-ea"/>
              <a:sym typeface="+mn-lt"/>
            </a:endParaRPr>
          </a:p>
        </p:txBody>
      </p:sp>
      <p:sp>
        <p:nvSpPr>
          <p:cNvPr id="43031" name="Oval 59"/>
          <p:cNvSpPr>
            <a:spLocks noChangeArrowheads="1"/>
          </p:cNvSpPr>
          <p:nvPr/>
        </p:nvSpPr>
        <p:spPr bwMode="auto">
          <a:xfrm>
            <a:off x="5181600" y="3833813"/>
            <a:ext cx="271463" cy="273050"/>
          </a:xfrm>
          <a:prstGeom prst="ellipse">
            <a:avLst/>
          </a:prstGeom>
          <a:solidFill>
            <a:srgbClr val="2D3B4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600">
                <a:solidFill>
                  <a:srgbClr val="FFFFFF"/>
                </a:solidFill>
                <a:latin typeface="+mn-lt"/>
                <a:ea typeface="+mn-ea"/>
                <a:cs typeface="+mn-ea"/>
                <a:sym typeface="+mn-lt"/>
              </a:rPr>
              <a:t>05</a:t>
            </a:r>
            <a:endParaRPr lang="zh-CN" altLang="en-US" sz="1600">
              <a:solidFill>
                <a:srgbClr val="FFFFFF"/>
              </a:solidFill>
              <a:latin typeface="+mn-lt"/>
              <a:ea typeface="+mn-ea"/>
              <a:cs typeface="+mn-ea"/>
              <a:sym typeface="+mn-lt"/>
            </a:endParaRPr>
          </a:p>
        </p:txBody>
      </p:sp>
      <p:sp>
        <p:nvSpPr>
          <p:cNvPr id="162" name="TextBox 30"/>
          <p:cNvSpPr txBox="1"/>
          <p:nvPr/>
        </p:nvSpPr>
        <p:spPr>
          <a:xfrm>
            <a:off x="3727450" y="1854200"/>
            <a:ext cx="822325" cy="431800"/>
          </a:xfrm>
          <a:prstGeom prst="rect">
            <a:avLst/>
          </a:prstGeom>
          <a:noFill/>
        </p:spPr>
        <p:txBody>
          <a:bodyPr lIns="0" tIns="0" rIns="0" bIns="0">
            <a:spAutoFit/>
          </a:bodyPr>
          <a:lstStyle/>
          <a:p>
            <a:pPr eaLnBrk="1" fontAlgn="auto" hangingPunct="1">
              <a:spcBef>
                <a:spcPts val="0"/>
              </a:spcBef>
              <a:spcAft>
                <a:spcPts val="0"/>
              </a:spcAft>
              <a:defRPr/>
            </a:pPr>
            <a:r>
              <a:rPr lang="zh-CN" altLang="en-US" sz="1400" b="1" kern="0" dirty="0">
                <a:solidFill>
                  <a:prstClr val="white"/>
                </a:solidFill>
                <a:latin typeface="+mn-lt"/>
                <a:ea typeface="+mn-ea"/>
                <a:cs typeface="+mn-ea"/>
                <a:sym typeface="+mn-lt"/>
              </a:rPr>
              <a:t>了解情况</a:t>
            </a:r>
          </a:p>
          <a:p>
            <a:pPr eaLnBrk="1" fontAlgn="auto" hangingPunct="1">
              <a:spcBef>
                <a:spcPts val="0"/>
              </a:spcBef>
              <a:spcAft>
                <a:spcPts val="0"/>
              </a:spcAft>
              <a:defRPr/>
            </a:pPr>
            <a:r>
              <a:rPr lang="zh-CN" altLang="en-US" sz="1400" b="1" kern="0" dirty="0">
                <a:solidFill>
                  <a:prstClr val="white"/>
                </a:solidFill>
                <a:latin typeface="+mn-lt"/>
                <a:ea typeface="+mn-ea"/>
                <a:cs typeface="+mn-ea"/>
                <a:sym typeface="+mn-lt"/>
              </a:rPr>
              <a:t>抓住形势</a:t>
            </a:r>
          </a:p>
        </p:txBody>
      </p:sp>
      <p:sp>
        <p:nvSpPr>
          <p:cNvPr id="163" name="TextBox 30"/>
          <p:cNvSpPr txBox="1"/>
          <p:nvPr/>
        </p:nvSpPr>
        <p:spPr>
          <a:xfrm>
            <a:off x="6199188" y="2484438"/>
            <a:ext cx="755650" cy="430212"/>
          </a:xfrm>
          <a:prstGeom prst="rect">
            <a:avLst/>
          </a:prstGeom>
          <a:noFill/>
        </p:spPr>
        <p:txBody>
          <a:bodyPr lIns="0" tIns="0" rIns="0" bIns="0">
            <a:spAutoFit/>
          </a:bodyPr>
          <a:lstStyle/>
          <a:p>
            <a:pPr eaLnBrk="1" fontAlgn="auto" hangingPunct="1">
              <a:spcBef>
                <a:spcPts val="0"/>
              </a:spcBef>
              <a:spcAft>
                <a:spcPts val="0"/>
              </a:spcAft>
              <a:defRPr/>
            </a:pPr>
            <a:r>
              <a:rPr lang="zh-CN" altLang="en-US" sz="1400" b="1" kern="0" dirty="0">
                <a:solidFill>
                  <a:prstClr val="white"/>
                </a:solidFill>
                <a:latin typeface="+mn-lt"/>
                <a:ea typeface="+mn-ea"/>
                <a:cs typeface="+mn-ea"/>
                <a:sym typeface="+mn-lt"/>
              </a:rPr>
              <a:t>问题发生在哪块？</a:t>
            </a:r>
          </a:p>
        </p:txBody>
      </p:sp>
      <p:sp>
        <p:nvSpPr>
          <p:cNvPr id="164" name="TextBox 30"/>
          <p:cNvSpPr txBox="1"/>
          <p:nvPr/>
        </p:nvSpPr>
        <p:spPr>
          <a:xfrm>
            <a:off x="3770313" y="3136900"/>
            <a:ext cx="809625" cy="431800"/>
          </a:xfrm>
          <a:prstGeom prst="rect">
            <a:avLst/>
          </a:prstGeom>
          <a:noFill/>
        </p:spPr>
        <p:txBody>
          <a:bodyPr lIns="0" tIns="0" rIns="0" bIns="0">
            <a:spAutoFit/>
          </a:bodyPr>
          <a:lstStyle/>
          <a:p>
            <a:pPr eaLnBrk="1" fontAlgn="auto" hangingPunct="1">
              <a:spcBef>
                <a:spcPts val="0"/>
              </a:spcBef>
              <a:spcAft>
                <a:spcPts val="0"/>
              </a:spcAft>
              <a:defRPr/>
            </a:pPr>
            <a:r>
              <a:rPr lang="zh-CN" altLang="en-US" sz="1400" b="1" kern="0" dirty="0">
                <a:solidFill>
                  <a:prstClr val="white"/>
                </a:solidFill>
                <a:latin typeface="+mn-lt"/>
                <a:ea typeface="+mn-ea"/>
                <a:cs typeface="+mn-ea"/>
                <a:sym typeface="+mn-lt"/>
              </a:rPr>
              <a:t>已定位的原因区</a:t>
            </a:r>
          </a:p>
        </p:txBody>
      </p:sp>
      <p:sp>
        <p:nvSpPr>
          <p:cNvPr id="165" name="TextBox 30"/>
          <p:cNvSpPr txBox="1"/>
          <p:nvPr/>
        </p:nvSpPr>
        <p:spPr>
          <a:xfrm>
            <a:off x="6211888" y="3754438"/>
            <a:ext cx="849312" cy="431800"/>
          </a:xfrm>
          <a:prstGeom prst="rect">
            <a:avLst/>
          </a:prstGeom>
          <a:noFill/>
        </p:spPr>
        <p:txBody>
          <a:bodyPr lIns="0" tIns="0" rIns="0" bIns="0">
            <a:spAutoFit/>
          </a:bodyPr>
          <a:lstStyle/>
          <a:p>
            <a:pPr eaLnBrk="1" fontAlgn="auto" hangingPunct="1">
              <a:spcBef>
                <a:spcPts val="0"/>
              </a:spcBef>
              <a:spcAft>
                <a:spcPts val="0"/>
              </a:spcAft>
              <a:defRPr/>
            </a:pPr>
            <a:r>
              <a:rPr lang="zh-CN" altLang="en-US" sz="1400" b="1" kern="0" dirty="0">
                <a:solidFill>
                  <a:prstClr val="white"/>
                </a:solidFill>
                <a:latin typeface="+mn-lt"/>
                <a:ea typeface="+mn-ea"/>
                <a:cs typeface="+mn-ea"/>
                <a:sym typeface="+mn-lt"/>
              </a:rPr>
              <a:t>根本原因调查分析</a:t>
            </a:r>
          </a:p>
        </p:txBody>
      </p:sp>
      <p:sp>
        <p:nvSpPr>
          <p:cNvPr id="43036" name="Freeform 54"/>
          <p:cNvSpPr>
            <a:spLocks/>
          </p:cNvSpPr>
          <p:nvPr/>
        </p:nvSpPr>
        <p:spPr bwMode="auto">
          <a:xfrm>
            <a:off x="5148263" y="842963"/>
            <a:ext cx="1970087" cy="1157287"/>
          </a:xfrm>
          <a:custGeom>
            <a:avLst/>
            <a:gdLst>
              <a:gd name="T0" fmla="*/ 2147483646 w 1161"/>
              <a:gd name="T1" fmla="*/ 0 h 682"/>
              <a:gd name="T2" fmla="*/ 2147483646 w 1161"/>
              <a:gd name="T3" fmla="*/ 2147483646 h 682"/>
              <a:gd name="T4" fmla="*/ 2147483646 w 1161"/>
              <a:gd name="T5" fmla="*/ 2147483646 h 682"/>
              <a:gd name="T6" fmla="*/ 2147483646 w 1161"/>
              <a:gd name="T7" fmla="*/ 2147483646 h 682"/>
              <a:gd name="T8" fmla="*/ 2147483646 w 1161"/>
              <a:gd name="T9" fmla="*/ 2147483646 h 682"/>
              <a:gd name="T10" fmla="*/ 2147483646 w 1161"/>
              <a:gd name="T11" fmla="*/ 2147483646 h 682"/>
              <a:gd name="T12" fmla="*/ 2147483646 w 1161"/>
              <a:gd name="T13" fmla="*/ 2147483646 h 682"/>
              <a:gd name="T14" fmla="*/ 2147483646 w 1161"/>
              <a:gd name="T15" fmla="*/ 2147483646 h 682"/>
              <a:gd name="T16" fmla="*/ 2147483646 w 1161"/>
              <a:gd name="T17" fmla="*/ 2147483646 h 682"/>
              <a:gd name="T18" fmla="*/ 0 w 1161"/>
              <a:gd name="T19" fmla="*/ 2147483646 h 682"/>
              <a:gd name="T20" fmla="*/ 2147483646 w 1161"/>
              <a:gd name="T21" fmla="*/ 2147483646 h 682"/>
              <a:gd name="T22" fmla="*/ 2147483646 w 1161"/>
              <a:gd name="T23" fmla="*/ 2147483646 h 682"/>
              <a:gd name="T24" fmla="*/ 2147483646 w 1161"/>
              <a:gd name="T25" fmla="*/ 2147483646 h 682"/>
              <a:gd name="T26" fmla="*/ 2147483646 w 1161"/>
              <a:gd name="T27" fmla="*/ 2147483646 h 682"/>
              <a:gd name="T28" fmla="*/ 2147483646 w 1161"/>
              <a:gd name="T29" fmla="*/ 2147483646 h 682"/>
              <a:gd name="T30" fmla="*/ 2147483646 w 1161"/>
              <a:gd name="T31" fmla="*/ 2147483646 h 682"/>
              <a:gd name="T32" fmla="*/ 2147483646 w 1161"/>
              <a:gd name="T33" fmla="*/ 2147483646 h 682"/>
              <a:gd name="T34" fmla="*/ 2147483646 w 1161"/>
              <a:gd name="T35" fmla="*/ 2147483646 h 682"/>
              <a:gd name="T36" fmla="*/ 2147483646 w 1161"/>
              <a:gd name="T37" fmla="*/ 0 h 68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202A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ea typeface="+mn-ea"/>
              <a:cs typeface="+mn-ea"/>
              <a:sym typeface="+mn-lt"/>
            </a:endParaRPr>
          </a:p>
        </p:txBody>
      </p:sp>
      <p:sp>
        <p:nvSpPr>
          <p:cNvPr id="43037" name="Oval 55"/>
          <p:cNvSpPr>
            <a:spLocks noChangeArrowheads="1"/>
          </p:cNvSpPr>
          <p:nvPr/>
        </p:nvSpPr>
        <p:spPr bwMode="auto">
          <a:xfrm>
            <a:off x="6030913" y="914400"/>
            <a:ext cx="1016000" cy="1016000"/>
          </a:xfrm>
          <a:prstGeom prst="ellipse">
            <a:avLst/>
          </a:prstGeom>
          <a:solidFill>
            <a:srgbClr val="2D3B4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endParaRPr lang="zh-CN" altLang="en-US" sz="1400">
              <a:solidFill>
                <a:srgbClr val="000000"/>
              </a:solidFill>
              <a:latin typeface="+mn-lt"/>
              <a:ea typeface="+mn-ea"/>
              <a:cs typeface="+mn-ea"/>
              <a:sym typeface="+mn-lt"/>
            </a:endParaRPr>
          </a:p>
        </p:txBody>
      </p:sp>
      <p:sp>
        <p:nvSpPr>
          <p:cNvPr id="43038" name="Oval 56"/>
          <p:cNvSpPr>
            <a:spLocks noChangeArrowheads="1"/>
          </p:cNvSpPr>
          <p:nvPr/>
        </p:nvSpPr>
        <p:spPr bwMode="auto">
          <a:xfrm>
            <a:off x="5181600" y="1285875"/>
            <a:ext cx="271463" cy="273050"/>
          </a:xfrm>
          <a:prstGeom prst="ellipse">
            <a:avLst/>
          </a:prstGeom>
          <a:solidFill>
            <a:srgbClr val="2D3B4D"/>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1600">
                <a:solidFill>
                  <a:srgbClr val="FFFFFF"/>
                </a:solidFill>
                <a:latin typeface="+mn-lt"/>
                <a:ea typeface="+mn-ea"/>
                <a:cs typeface="+mn-ea"/>
                <a:sym typeface="+mn-lt"/>
              </a:rPr>
              <a:t>01</a:t>
            </a:r>
            <a:endParaRPr lang="zh-CN" altLang="en-US" sz="1600">
              <a:solidFill>
                <a:srgbClr val="FFFFFF"/>
              </a:solidFill>
              <a:latin typeface="+mn-lt"/>
              <a:ea typeface="+mn-ea"/>
              <a:cs typeface="+mn-ea"/>
              <a:sym typeface="+mn-lt"/>
            </a:endParaRPr>
          </a:p>
        </p:txBody>
      </p:sp>
      <p:sp>
        <p:nvSpPr>
          <p:cNvPr id="172" name="TextBox 30"/>
          <p:cNvSpPr txBox="1"/>
          <p:nvPr/>
        </p:nvSpPr>
        <p:spPr>
          <a:xfrm>
            <a:off x="6245225" y="1195388"/>
            <a:ext cx="587375" cy="430212"/>
          </a:xfrm>
          <a:prstGeom prst="rect">
            <a:avLst/>
          </a:prstGeom>
          <a:noFill/>
        </p:spPr>
        <p:txBody>
          <a:bodyPr lIns="0" tIns="0" rIns="0" bIns="0">
            <a:spAutoFit/>
          </a:bodyPr>
          <a:lstStyle/>
          <a:p>
            <a:pPr eaLnBrk="1" fontAlgn="auto" hangingPunct="1">
              <a:spcBef>
                <a:spcPts val="0"/>
              </a:spcBef>
              <a:spcAft>
                <a:spcPts val="0"/>
              </a:spcAft>
              <a:defRPr/>
            </a:pPr>
            <a:r>
              <a:rPr lang="zh-CN" altLang="en-US" sz="1400" b="1" kern="0" dirty="0">
                <a:solidFill>
                  <a:prstClr val="white"/>
                </a:solidFill>
                <a:latin typeface="+mn-lt"/>
                <a:ea typeface="+mn-ea"/>
                <a:cs typeface="+mn-ea"/>
                <a:sym typeface="+mn-lt"/>
              </a:rPr>
              <a:t>基本情况调查 </a:t>
            </a:r>
          </a:p>
        </p:txBody>
      </p:sp>
      <p:sp>
        <p:nvSpPr>
          <p:cNvPr id="173" name="TextBox 29"/>
          <p:cNvSpPr txBox="1"/>
          <p:nvPr/>
        </p:nvSpPr>
        <p:spPr>
          <a:xfrm>
            <a:off x="7288213" y="850900"/>
            <a:ext cx="1381125" cy="1282700"/>
          </a:xfrm>
          <a:prstGeom prst="rect">
            <a:avLst/>
          </a:prstGeom>
          <a:noFill/>
        </p:spPr>
        <p:txBody>
          <a:bodyPr lIns="0" tIns="0" rIns="0" bIns="0">
            <a:spAutoFit/>
          </a:bodyPr>
          <a:lstStyle/>
          <a:p>
            <a:pPr algn="just" eaLnBrk="1" fontAlgn="auto" hangingPunct="1">
              <a:lnSpc>
                <a:spcPts val="2000"/>
              </a:lnSpc>
              <a:spcBef>
                <a:spcPts val="0"/>
              </a:spcBef>
              <a:spcAft>
                <a:spcPts val="0"/>
              </a:spcAft>
              <a:defRPr/>
            </a:pPr>
            <a:r>
              <a:rPr lang="zh-CN" altLang="en-US" sz="1050" kern="0" dirty="0">
                <a:solidFill>
                  <a:prstClr val="black">
                    <a:lumMod val="65000"/>
                    <a:lumOff val="35000"/>
                  </a:prstClr>
                </a:solidFill>
                <a:latin typeface="+mn-lt"/>
                <a:ea typeface="+mn-ea"/>
                <a:cs typeface="+mn-ea"/>
                <a:sym typeface="+mn-lt"/>
              </a:rPr>
              <a:t>点击输入简要文字内容，文字内容需概括精炼，言简意赅的说明分项内容言简意赅的说明分项内容</a:t>
            </a:r>
            <a:endParaRPr lang="en-US" altLang="zh-CN" sz="1050" kern="0" dirty="0">
              <a:solidFill>
                <a:prstClr val="black">
                  <a:lumMod val="65000"/>
                  <a:lumOff val="35000"/>
                </a:prstClr>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2" presetClass="entr" presetSubtype="4"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解决问题方式：</a:t>
            </a:r>
          </a:p>
        </p:txBody>
      </p:sp>
      <p:grpSp>
        <p:nvGrpSpPr>
          <p:cNvPr id="126" name="Group 75"/>
          <p:cNvGrpSpPr>
            <a:grpSpLocks/>
          </p:cNvGrpSpPr>
          <p:nvPr/>
        </p:nvGrpSpPr>
        <p:grpSpPr bwMode="auto">
          <a:xfrm>
            <a:off x="4224338" y="1760538"/>
            <a:ext cx="2200275" cy="3162300"/>
            <a:chOff x="2534" y="1152"/>
            <a:chExt cx="1642" cy="2928"/>
          </a:xfrm>
        </p:grpSpPr>
        <p:graphicFrame>
          <p:nvGraphicFramePr>
            <p:cNvPr id="45122" name="Object 76"/>
            <p:cNvGraphicFramePr>
              <a:graphicFrameLocks noChangeAspect="1"/>
            </p:cNvGraphicFramePr>
            <p:nvPr/>
          </p:nvGraphicFramePr>
          <p:xfrm>
            <a:off x="2534" y="1152"/>
            <a:ext cx="1642" cy="2496"/>
          </p:xfrm>
          <a:graphic>
            <a:graphicData uri="http://schemas.openxmlformats.org/presentationml/2006/ole">
              <mc:AlternateContent xmlns:mc="http://schemas.openxmlformats.org/markup-compatibility/2006">
                <mc:Choice xmlns:v="urn:schemas-microsoft-com:vml" Requires="v">
                  <p:oleObj spid="_x0000_s45186" name="图片" r:id="rId4" imgW="3063240" imgH="2453640" progId="Word.Picture.8">
                    <p:embed/>
                  </p:oleObj>
                </mc:Choice>
                <mc:Fallback>
                  <p:oleObj name="图片" r:id="rId4" imgW="3063240" imgH="2453640" progId="Word.Picture.8">
                    <p:embed/>
                    <p:pic>
                      <p:nvPicPr>
                        <p:cNvPr id="0" name="Object 76"/>
                        <p:cNvPicPr>
                          <a:picLocks noChangeAspect="1" noChangeArrowheads="1"/>
                        </p:cNvPicPr>
                        <p:nvPr/>
                      </p:nvPicPr>
                      <p:blipFill>
                        <a:blip r:embed="rId5">
                          <a:lum bright="70000" contrast="-58000"/>
                          <a:extLst>
                            <a:ext uri="{28A0092B-C50C-407E-A947-70E740481C1C}">
                              <a14:useLocalDpi xmlns:a14="http://schemas.microsoft.com/office/drawing/2010/main" val="0"/>
                            </a:ext>
                          </a:extLst>
                        </a:blip>
                        <a:srcRect b="23105"/>
                        <a:stretch>
                          <a:fillRect/>
                        </a:stretch>
                      </p:blipFill>
                      <p:spPr bwMode="auto">
                        <a:xfrm>
                          <a:off x="2534" y="1152"/>
                          <a:ext cx="1642" cy="2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5123" name="Group 77"/>
            <p:cNvGrpSpPr>
              <a:grpSpLocks/>
            </p:cNvGrpSpPr>
            <p:nvPr/>
          </p:nvGrpSpPr>
          <p:grpSpPr bwMode="auto">
            <a:xfrm>
              <a:off x="2640" y="1248"/>
              <a:ext cx="1522" cy="2832"/>
              <a:chOff x="2868" y="4272"/>
              <a:chExt cx="1522" cy="2832"/>
            </a:xfrm>
          </p:grpSpPr>
          <p:sp>
            <p:nvSpPr>
              <p:cNvPr id="134" name="Text Box 78"/>
              <p:cNvSpPr txBox="1">
                <a:spLocks noChangeArrowheads="1"/>
              </p:cNvSpPr>
              <p:nvPr/>
            </p:nvSpPr>
            <p:spPr bwMode="auto">
              <a:xfrm>
                <a:off x="2864" y="4272"/>
                <a:ext cx="1522" cy="14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问题点识别（大的、模糊的、复杂的）</a:t>
                </a:r>
              </a:p>
            </p:txBody>
          </p:sp>
          <p:sp>
            <p:nvSpPr>
              <p:cNvPr id="135" name="Rectangle 79"/>
              <p:cNvSpPr>
                <a:spLocks noChangeArrowheads="1"/>
              </p:cNvSpPr>
              <p:nvPr/>
            </p:nvSpPr>
            <p:spPr bwMode="auto">
              <a:xfrm>
                <a:off x="3333" y="4458"/>
                <a:ext cx="513" cy="147"/>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阐明问题</a:t>
                </a:r>
              </a:p>
            </p:txBody>
          </p:sp>
          <p:sp>
            <p:nvSpPr>
              <p:cNvPr id="136" name="Text Box 80"/>
              <p:cNvSpPr txBox="1">
                <a:spLocks noChangeArrowheads="1"/>
              </p:cNvSpPr>
              <p:nvPr/>
            </p:nvSpPr>
            <p:spPr bwMode="auto">
              <a:xfrm>
                <a:off x="3378" y="4645"/>
                <a:ext cx="577" cy="129"/>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已定位原因区</a:t>
                </a:r>
              </a:p>
            </p:txBody>
          </p:sp>
          <p:sp>
            <p:nvSpPr>
              <p:cNvPr id="137" name="Text Box 81"/>
              <p:cNvSpPr txBox="1">
                <a:spLocks noChangeArrowheads="1"/>
              </p:cNvSpPr>
              <p:nvPr/>
            </p:nvSpPr>
            <p:spPr bwMode="auto">
              <a:xfrm>
                <a:off x="3417" y="4830"/>
                <a:ext cx="429" cy="150"/>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38" name="Text Box 82"/>
              <p:cNvSpPr txBox="1">
                <a:spLocks noChangeArrowheads="1"/>
              </p:cNvSpPr>
              <p:nvPr/>
            </p:nvSpPr>
            <p:spPr bwMode="auto">
              <a:xfrm>
                <a:off x="3339" y="5055"/>
                <a:ext cx="469" cy="223"/>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1</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1</a:t>
                </a:r>
              </a:p>
            </p:txBody>
          </p:sp>
          <p:sp>
            <p:nvSpPr>
              <p:cNvPr id="139" name="Text Box 83"/>
              <p:cNvSpPr txBox="1">
                <a:spLocks noChangeArrowheads="1"/>
              </p:cNvSpPr>
              <p:nvPr/>
            </p:nvSpPr>
            <p:spPr bwMode="auto">
              <a:xfrm>
                <a:off x="3339" y="5353"/>
                <a:ext cx="469" cy="222"/>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2</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2</a:t>
                </a:r>
              </a:p>
            </p:txBody>
          </p:sp>
          <p:sp>
            <p:nvSpPr>
              <p:cNvPr id="140" name="Text Box 84"/>
              <p:cNvSpPr txBox="1">
                <a:spLocks noChangeArrowheads="1"/>
              </p:cNvSpPr>
              <p:nvPr/>
            </p:nvSpPr>
            <p:spPr bwMode="auto">
              <a:xfrm>
                <a:off x="3339" y="5650"/>
                <a:ext cx="469" cy="222"/>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3</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3</a:t>
                </a:r>
              </a:p>
            </p:txBody>
          </p:sp>
          <p:sp>
            <p:nvSpPr>
              <p:cNvPr id="141" name="Text Box 85"/>
              <p:cNvSpPr txBox="1">
                <a:spLocks noChangeArrowheads="1"/>
              </p:cNvSpPr>
              <p:nvPr/>
            </p:nvSpPr>
            <p:spPr bwMode="auto">
              <a:xfrm>
                <a:off x="3339" y="5949"/>
                <a:ext cx="469" cy="223"/>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4</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4</a:t>
                </a:r>
              </a:p>
            </p:txBody>
          </p:sp>
          <p:sp>
            <p:nvSpPr>
              <p:cNvPr id="142" name="Text Box 86"/>
              <p:cNvSpPr txBox="1">
                <a:spLocks noChangeArrowheads="1"/>
              </p:cNvSpPr>
              <p:nvPr/>
            </p:nvSpPr>
            <p:spPr bwMode="auto">
              <a:xfrm>
                <a:off x="3339" y="6284"/>
                <a:ext cx="469" cy="223"/>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5</a:t>
                </a:r>
              </a:p>
            </p:txBody>
          </p:sp>
          <p:sp>
            <p:nvSpPr>
              <p:cNvPr id="143" name="Rectangle 87"/>
              <p:cNvSpPr>
                <a:spLocks noChangeArrowheads="1"/>
              </p:cNvSpPr>
              <p:nvPr/>
            </p:nvSpPr>
            <p:spPr bwMode="auto">
              <a:xfrm>
                <a:off x="3384" y="6488"/>
                <a:ext cx="405" cy="18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pPr algn="ctr" eaLnBrk="1" fontAlgn="auto" hangingPunct="1">
                  <a:spcBef>
                    <a:spcPts val="0"/>
                  </a:spcBef>
                  <a:spcAft>
                    <a:spcPts val="0"/>
                  </a:spcAft>
                  <a:defRPr/>
                </a:pPr>
                <a:r>
                  <a:rPr kumimoji="1" lang="zh-CN" altLang="en-US" sz="700" kern="0">
                    <a:solidFill>
                      <a:srgbClr val="0000FF"/>
                    </a:solidFill>
                    <a:latin typeface="+mn-lt"/>
                    <a:ea typeface="+mn-ea"/>
                    <a:cs typeface="+mn-ea"/>
                    <a:sym typeface="+mn-lt"/>
                  </a:rPr>
                  <a:t>根本原因</a:t>
                </a:r>
              </a:p>
            </p:txBody>
          </p:sp>
          <p:sp>
            <p:nvSpPr>
              <p:cNvPr id="144" name="Text Box 88"/>
              <p:cNvSpPr txBox="1">
                <a:spLocks noChangeArrowheads="1"/>
              </p:cNvSpPr>
              <p:nvPr/>
            </p:nvSpPr>
            <p:spPr bwMode="auto">
              <a:xfrm>
                <a:off x="3372" y="6731"/>
                <a:ext cx="539" cy="15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纠正措施</a:t>
                </a:r>
                <a:endParaRPr kumimoji="1" lang="zh-CN" altLang="en-US" sz="700" b="1" kern="0">
                  <a:solidFill>
                    <a:srgbClr val="000000"/>
                  </a:solidFill>
                  <a:latin typeface="+mn-lt"/>
                  <a:ea typeface="+mn-ea"/>
                  <a:cs typeface="+mn-ea"/>
                  <a:sym typeface="+mn-lt"/>
                </a:endParaRPr>
              </a:p>
            </p:txBody>
          </p:sp>
          <p:sp>
            <p:nvSpPr>
              <p:cNvPr id="145" name="Text Box 89"/>
              <p:cNvSpPr txBox="1">
                <a:spLocks noChangeArrowheads="1"/>
              </p:cNvSpPr>
              <p:nvPr/>
            </p:nvSpPr>
            <p:spPr bwMode="auto">
              <a:xfrm>
                <a:off x="3378" y="6956"/>
                <a:ext cx="437" cy="14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吸取教训</a:t>
                </a:r>
                <a:endParaRPr kumimoji="1" lang="zh-CN" altLang="en-US" sz="700" b="1" kern="0">
                  <a:solidFill>
                    <a:srgbClr val="000000"/>
                  </a:solidFill>
                  <a:latin typeface="+mn-lt"/>
                  <a:ea typeface="+mn-ea"/>
                  <a:cs typeface="+mn-ea"/>
                  <a:sym typeface="+mn-lt"/>
                </a:endParaRPr>
              </a:p>
            </p:txBody>
          </p:sp>
          <p:sp>
            <p:nvSpPr>
              <p:cNvPr id="146" name="Text Box 90"/>
              <p:cNvSpPr txBox="1">
                <a:spLocks noChangeArrowheads="1"/>
              </p:cNvSpPr>
              <p:nvPr/>
            </p:nvSpPr>
            <p:spPr bwMode="auto">
              <a:xfrm>
                <a:off x="3121" y="4830"/>
                <a:ext cx="429" cy="150"/>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47" name="Text Box 91"/>
              <p:cNvSpPr txBox="1">
                <a:spLocks noChangeArrowheads="1"/>
              </p:cNvSpPr>
              <p:nvPr/>
            </p:nvSpPr>
            <p:spPr bwMode="auto">
              <a:xfrm>
                <a:off x="3744" y="4830"/>
                <a:ext cx="428" cy="150"/>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48" name="AutoShape 92"/>
              <p:cNvSpPr>
                <a:spLocks noChangeArrowheads="1"/>
              </p:cNvSpPr>
              <p:nvPr/>
            </p:nvSpPr>
            <p:spPr bwMode="auto">
              <a:xfrm>
                <a:off x="3556" y="6881"/>
                <a:ext cx="73" cy="75"/>
              </a:xfrm>
              <a:prstGeom prst="downArrow">
                <a:avLst>
                  <a:gd name="adj1" fmla="val 50000"/>
                  <a:gd name="adj2" fmla="val 25685"/>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sp>
            <p:nvSpPr>
              <p:cNvPr id="149" name="AutoShape 93"/>
              <p:cNvSpPr>
                <a:spLocks noChangeArrowheads="1"/>
              </p:cNvSpPr>
              <p:nvPr/>
            </p:nvSpPr>
            <p:spPr bwMode="auto">
              <a:xfrm>
                <a:off x="3544" y="6657"/>
                <a:ext cx="72" cy="73"/>
              </a:xfrm>
              <a:prstGeom prst="downArrow">
                <a:avLst>
                  <a:gd name="adj1" fmla="val 50000"/>
                  <a:gd name="adj2" fmla="val 25342"/>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sp>
            <p:nvSpPr>
              <p:cNvPr id="150" name="AutoShape 94"/>
              <p:cNvSpPr>
                <a:spLocks noChangeArrowheads="1"/>
              </p:cNvSpPr>
              <p:nvPr/>
            </p:nvSpPr>
            <p:spPr bwMode="auto">
              <a:xfrm>
                <a:off x="3551" y="6432"/>
                <a:ext cx="71" cy="75"/>
              </a:xfrm>
              <a:prstGeom prst="downArrow">
                <a:avLst>
                  <a:gd name="adj1" fmla="val 50000"/>
                  <a:gd name="adj2" fmla="val 26042"/>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grpSp>
      </p:grpSp>
      <p:grpSp>
        <p:nvGrpSpPr>
          <p:cNvPr id="151" name="Group 95"/>
          <p:cNvGrpSpPr>
            <a:grpSpLocks/>
          </p:cNvGrpSpPr>
          <p:nvPr/>
        </p:nvGrpSpPr>
        <p:grpSpPr bwMode="auto">
          <a:xfrm>
            <a:off x="2100263" y="1760538"/>
            <a:ext cx="2201862" cy="3162300"/>
            <a:chOff x="950" y="1152"/>
            <a:chExt cx="1642" cy="2928"/>
          </a:xfrm>
        </p:grpSpPr>
        <p:graphicFrame>
          <p:nvGraphicFramePr>
            <p:cNvPr id="45103" name="Object 96"/>
            <p:cNvGraphicFramePr>
              <a:graphicFrameLocks noChangeAspect="1"/>
            </p:cNvGraphicFramePr>
            <p:nvPr/>
          </p:nvGraphicFramePr>
          <p:xfrm>
            <a:off x="950" y="1152"/>
            <a:ext cx="1642" cy="2496"/>
          </p:xfrm>
          <a:graphic>
            <a:graphicData uri="http://schemas.openxmlformats.org/presentationml/2006/ole">
              <mc:AlternateContent xmlns:mc="http://schemas.openxmlformats.org/markup-compatibility/2006">
                <mc:Choice xmlns:v="urn:schemas-microsoft-com:vml" Requires="v">
                  <p:oleObj spid="_x0000_s45187" name="图片" r:id="rId6" imgW="3063240" imgH="2453640" progId="Word.Picture.8">
                    <p:embed/>
                  </p:oleObj>
                </mc:Choice>
                <mc:Fallback>
                  <p:oleObj name="图片" r:id="rId6" imgW="3063240" imgH="2453640" progId="Word.Picture.8">
                    <p:embed/>
                    <p:pic>
                      <p:nvPicPr>
                        <p:cNvPr id="0" name="Object 96"/>
                        <p:cNvPicPr>
                          <a:picLocks noChangeAspect="1" noChangeArrowheads="1"/>
                        </p:cNvPicPr>
                        <p:nvPr/>
                      </p:nvPicPr>
                      <p:blipFill>
                        <a:blip r:embed="rId5">
                          <a:lum bright="70000" contrast="-58000"/>
                          <a:extLst>
                            <a:ext uri="{28A0092B-C50C-407E-A947-70E740481C1C}">
                              <a14:useLocalDpi xmlns:a14="http://schemas.microsoft.com/office/drawing/2010/main" val="0"/>
                            </a:ext>
                          </a:extLst>
                        </a:blip>
                        <a:srcRect b="23105"/>
                        <a:stretch>
                          <a:fillRect/>
                        </a:stretch>
                      </p:blipFill>
                      <p:spPr bwMode="auto">
                        <a:xfrm>
                          <a:off x="950" y="1152"/>
                          <a:ext cx="1642" cy="2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5104" name="Group 97"/>
            <p:cNvGrpSpPr>
              <a:grpSpLocks/>
            </p:cNvGrpSpPr>
            <p:nvPr/>
          </p:nvGrpSpPr>
          <p:grpSpPr bwMode="auto">
            <a:xfrm>
              <a:off x="1070" y="1248"/>
              <a:ext cx="1522" cy="2832"/>
              <a:chOff x="2868" y="4272"/>
              <a:chExt cx="1522" cy="2832"/>
            </a:xfrm>
          </p:grpSpPr>
          <p:sp>
            <p:nvSpPr>
              <p:cNvPr id="154" name="Text Box 98"/>
              <p:cNvSpPr txBox="1">
                <a:spLocks noChangeArrowheads="1"/>
              </p:cNvSpPr>
              <p:nvPr/>
            </p:nvSpPr>
            <p:spPr bwMode="auto">
              <a:xfrm>
                <a:off x="2868" y="4272"/>
                <a:ext cx="1522" cy="14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eaLnBrk="1" fontAlgn="auto" hangingPunct="1">
                  <a:spcBef>
                    <a:spcPts val="0"/>
                  </a:spcBef>
                  <a:spcAft>
                    <a:spcPts val="0"/>
                  </a:spcAft>
                  <a:defRPr/>
                </a:pPr>
                <a:r>
                  <a:rPr kumimoji="1" lang="zh-CN" altLang="en-US" sz="700" kern="0" dirty="0">
                    <a:solidFill>
                      <a:srgbClr val="000000"/>
                    </a:solidFill>
                    <a:latin typeface="+mn-lt"/>
                    <a:ea typeface="+mn-ea"/>
                    <a:cs typeface="+mn-ea"/>
                    <a:sym typeface="+mn-lt"/>
                  </a:rPr>
                  <a:t>问题点识别（大的、模糊的、复杂的）</a:t>
                </a:r>
              </a:p>
            </p:txBody>
          </p:sp>
          <p:sp>
            <p:nvSpPr>
              <p:cNvPr id="155" name="Rectangle 99"/>
              <p:cNvSpPr>
                <a:spLocks noChangeArrowheads="1"/>
              </p:cNvSpPr>
              <p:nvPr/>
            </p:nvSpPr>
            <p:spPr bwMode="auto">
              <a:xfrm>
                <a:off x="3335" y="4458"/>
                <a:ext cx="510" cy="147"/>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阐明问题</a:t>
                </a:r>
              </a:p>
            </p:txBody>
          </p:sp>
          <p:sp>
            <p:nvSpPr>
              <p:cNvPr id="156" name="Text Box 100"/>
              <p:cNvSpPr txBox="1">
                <a:spLocks noChangeArrowheads="1"/>
              </p:cNvSpPr>
              <p:nvPr/>
            </p:nvSpPr>
            <p:spPr bwMode="auto">
              <a:xfrm>
                <a:off x="3380" y="4645"/>
                <a:ext cx="574" cy="129"/>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已定位原因区</a:t>
                </a:r>
              </a:p>
            </p:txBody>
          </p:sp>
          <p:sp>
            <p:nvSpPr>
              <p:cNvPr id="157" name="Text Box 101"/>
              <p:cNvSpPr txBox="1">
                <a:spLocks noChangeArrowheads="1"/>
              </p:cNvSpPr>
              <p:nvPr/>
            </p:nvSpPr>
            <p:spPr bwMode="auto">
              <a:xfrm>
                <a:off x="3418" y="4830"/>
                <a:ext cx="427" cy="150"/>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58" name="Text Box 102"/>
              <p:cNvSpPr txBox="1">
                <a:spLocks noChangeArrowheads="1"/>
              </p:cNvSpPr>
              <p:nvPr/>
            </p:nvSpPr>
            <p:spPr bwMode="auto">
              <a:xfrm>
                <a:off x="3339" y="5055"/>
                <a:ext cx="471" cy="223"/>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1</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1</a:t>
                </a:r>
              </a:p>
            </p:txBody>
          </p:sp>
          <p:sp>
            <p:nvSpPr>
              <p:cNvPr id="159" name="Text Box 103"/>
              <p:cNvSpPr txBox="1">
                <a:spLocks noChangeArrowheads="1"/>
              </p:cNvSpPr>
              <p:nvPr/>
            </p:nvSpPr>
            <p:spPr bwMode="auto">
              <a:xfrm>
                <a:off x="3339" y="5353"/>
                <a:ext cx="471" cy="222"/>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2</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2</a:t>
                </a:r>
              </a:p>
            </p:txBody>
          </p:sp>
          <p:sp>
            <p:nvSpPr>
              <p:cNvPr id="160" name="Text Box 104"/>
              <p:cNvSpPr txBox="1">
                <a:spLocks noChangeArrowheads="1"/>
              </p:cNvSpPr>
              <p:nvPr/>
            </p:nvSpPr>
            <p:spPr bwMode="auto">
              <a:xfrm>
                <a:off x="3339" y="5650"/>
                <a:ext cx="471" cy="222"/>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3</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3</a:t>
                </a:r>
              </a:p>
            </p:txBody>
          </p:sp>
          <p:sp>
            <p:nvSpPr>
              <p:cNvPr id="161" name="Text Box 105"/>
              <p:cNvSpPr txBox="1">
                <a:spLocks noChangeArrowheads="1"/>
              </p:cNvSpPr>
              <p:nvPr/>
            </p:nvSpPr>
            <p:spPr bwMode="auto">
              <a:xfrm>
                <a:off x="3339" y="5949"/>
                <a:ext cx="471" cy="223"/>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4</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4</a:t>
                </a:r>
              </a:p>
            </p:txBody>
          </p:sp>
          <p:sp>
            <p:nvSpPr>
              <p:cNvPr id="162" name="Text Box 106"/>
              <p:cNvSpPr txBox="1">
                <a:spLocks noChangeArrowheads="1"/>
              </p:cNvSpPr>
              <p:nvPr/>
            </p:nvSpPr>
            <p:spPr bwMode="auto">
              <a:xfrm>
                <a:off x="3339" y="6284"/>
                <a:ext cx="471" cy="223"/>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5</a:t>
                </a:r>
              </a:p>
            </p:txBody>
          </p:sp>
          <p:sp>
            <p:nvSpPr>
              <p:cNvPr id="163" name="Rectangle 107"/>
              <p:cNvSpPr>
                <a:spLocks noChangeArrowheads="1"/>
              </p:cNvSpPr>
              <p:nvPr/>
            </p:nvSpPr>
            <p:spPr bwMode="auto">
              <a:xfrm>
                <a:off x="3384" y="6488"/>
                <a:ext cx="406" cy="18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pPr algn="ctr" eaLnBrk="1" fontAlgn="auto" hangingPunct="1">
                  <a:spcBef>
                    <a:spcPts val="0"/>
                  </a:spcBef>
                  <a:spcAft>
                    <a:spcPts val="0"/>
                  </a:spcAft>
                  <a:defRPr/>
                </a:pPr>
                <a:r>
                  <a:rPr kumimoji="1" lang="zh-CN" altLang="en-US" sz="700" kern="0">
                    <a:solidFill>
                      <a:srgbClr val="0000FF"/>
                    </a:solidFill>
                    <a:latin typeface="+mn-lt"/>
                    <a:ea typeface="+mn-ea"/>
                    <a:cs typeface="+mn-ea"/>
                    <a:sym typeface="+mn-lt"/>
                  </a:rPr>
                  <a:t>根本原因</a:t>
                </a:r>
              </a:p>
            </p:txBody>
          </p:sp>
          <p:sp>
            <p:nvSpPr>
              <p:cNvPr id="164" name="Text Box 108"/>
              <p:cNvSpPr txBox="1">
                <a:spLocks noChangeArrowheads="1"/>
              </p:cNvSpPr>
              <p:nvPr/>
            </p:nvSpPr>
            <p:spPr bwMode="auto">
              <a:xfrm>
                <a:off x="3374" y="6731"/>
                <a:ext cx="539" cy="15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纠正措施</a:t>
                </a:r>
                <a:endParaRPr kumimoji="1" lang="zh-CN" altLang="en-US" sz="700" b="1" kern="0">
                  <a:solidFill>
                    <a:srgbClr val="000000"/>
                  </a:solidFill>
                  <a:latin typeface="+mn-lt"/>
                  <a:ea typeface="+mn-ea"/>
                  <a:cs typeface="+mn-ea"/>
                  <a:sym typeface="+mn-lt"/>
                </a:endParaRPr>
              </a:p>
            </p:txBody>
          </p:sp>
          <p:sp>
            <p:nvSpPr>
              <p:cNvPr id="165" name="Text Box 109"/>
              <p:cNvSpPr txBox="1">
                <a:spLocks noChangeArrowheads="1"/>
              </p:cNvSpPr>
              <p:nvPr/>
            </p:nvSpPr>
            <p:spPr bwMode="auto">
              <a:xfrm>
                <a:off x="3380" y="6956"/>
                <a:ext cx="432" cy="14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吸取教训</a:t>
                </a:r>
                <a:endParaRPr kumimoji="1" lang="zh-CN" altLang="en-US" sz="700" b="1" kern="0">
                  <a:solidFill>
                    <a:srgbClr val="000000"/>
                  </a:solidFill>
                  <a:latin typeface="+mn-lt"/>
                  <a:ea typeface="+mn-ea"/>
                  <a:cs typeface="+mn-ea"/>
                  <a:sym typeface="+mn-lt"/>
                </a:endParaRPr>
              </a:p>
            </p:txBody>
          </p:sp>
          <p:sp>
            <p:nvSpPr>
              <p:cNvPr id="166" name="Text Box 110"/>
              <p:cNvSpPr txBox="1">
                <a:spLocks noChangeArrowheads="1"/>
              </p:cNvSpPr>
              <p:nvPr/>
            </p:nvSpPr>
            <p:spPr bwMode="auto">
              <a:xfrm>
                <a:off x="3122" y="4830"/>
                <a:ext cx="426" cy="150"/>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67" name="Text Box 111"/>
              <p:cNvSpPr txBox="1">
                <a:spLocks noChangeArrowheads="1"/>
              </p:cNvSpPr>
              <p:nvPr/>
            </p:nvSpPr>
            <p:spPr bwMode="auto">
              <a:xfrm>
                <a:off x="3744" y="4830"/>
                <a:ext cx="430" cy="150"/>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68" name="AutoShape 112"/>
              <p:cNvSpPr>
                <a:spLocks noChangeArrowheads="1"/>
              </p:cNvSpPr>
              <p:nvPr/>
            </p:nvSpPr>
            <p:spPr bwMode="auto">
              <a:xfrm>
                <a:off x="3554" y="6881"/>
                <a:ext cx="71" cy="75"/>
              </a:xfrm>
              <a:prstGeom prst="downArrow">
                <a:avLst>
                  <a:gd name="adj1" fmla="val 50000"/>
                  <a:gd name="adj2" fmla="val 25685"/>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sp>
            <p:nvSpPr>
              <p:cNvPr id="169" name="AutoShape 113"/>
              <p:cNvSpPr>
                <a:spLocks noChangeArrowheads="1"/>
              </p:cNvSpPr>
              <p:nvPr/>
            </p:nvSpPr>
            <p:spPr bwMode="auto">
              <a:xfrm>
                <a:off x="3544" y="6657"/>
                <a:ext cx="73" cy="73"/>
              </a:xfrm>
              <a:prstGeom prst="downArrow">
                <a:avLst>
                  <a:gd name="adj1" fmla="val 50000"/>
                  <a:gd name="adj2" fmla="val 25342"/>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sp>
            <p:nvSpPr>
              <p:cNvPr id="170" name="AutoShape 114"/>
              <p:cNvSpPr>
                <a:spLocks noChangeArrowheads="1"/>
              </p:cNvSpPr>
              <p:nvPr/>
            </p:nvSpPr>
            <p:spPr bwMode="auto">
              <a:xfrm>
                <a:off x="3552" y="6432"/>
                <a:ext cx="72" cy="75"/>
              </a:xfrm>
              <a:prstGeom prst="downArrow">
                <a:avLst>
                  <a:gd name="adj1" fmla="val 50000"/>
                  <a:gd name="adj2" fmla="val 26042"/>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grpSp>
      </p:grpSp>
      <p:grpSp>
        <p:nvGrpSpPr>
          <p:cNvPr id="171" name="Group 115"/>
          <p:cNvGrpSpPr>
            <a:grpSpLocks/>
          </p:cNvGrpSpPr>
          <p:nvPr/>
        </p:nvGrpSpPr>
        <p:grpSpPr bwMode="auto">
          <a:xfrm>
            <a:off x="6359525" y="1728788"/>
            <a:ext cx="2200275" cy="3160712"/>
            <a:chOff x="4128" y="1152"/>
            <a:chExt cx="1642" cy="2928"/>
          </a:xfrm>
        </p:grpSpPr>
        <p:graphicFrame>
          <p:nvGraphicFramePr>
            <p:cNvPr id="45084" name="Object 116"/>
            <p:cNvGraphicFramePr>
              <a:graphicFrameLocks noChangeAspect="1"/>
            </p:cNvGraphicFramePr>
            <p:nvPr/>
          </p:nvGraphicFramePr>
          <p:xfrm>
            <a:off x="4128" y="1152"/>
            <a:ext cx="1642" cy="2544"/>
          </p:xfrm>
          <a:graphic>
            <a:graphicData uri="http://schemas.openxmlformats.org/presentationml/2006/ole">
              <mc:AlternateContent xmlns:mc="http://schemas.openxmlformats.org/markup-compatibility/2006">
                <mc:Choice xmlns:v="urn:schemas-microsoft-com:vml" Requires="v">
                  <p:oleObj spid="_x0000_s45188" name="图片" r:id="rId7" imgW="3063240" imgH="2453640" progId="Word.Picture.8">
                    <p:embed/>
                  </p:oleObj>
                </mc:Choice>
                <mc:Fallback>
                  <p:oleObj name="图片" r:id="rId7" imgW="3063240" imgH="2453640" progId="Word.Picture.8">
                    <p:embed/>
                    <p:pic>
                      <p:nvPicPr>
                        <p:cNvPr id="0" name="Object 116"/>
                        <p:cNvPicPr>
                          <a:picLocks noChangeAspect="1" noChangeArrowheads="1"/>
                        </p:cNvPicPr>
                        <p:nvPr/>
                      </p:nvPicPr>
                      <p:blipFill>
                        <a:blip r:embed="rId5">
                          <a:lum bright="70000" contrast="-58000"/>
                          <a:extLst>
                            <a:ext uri="{28A0092B-C50C-407E-A947-70E740481C1C}">
                              <a14:useLocalDpi xmlns:a14="http://schemas.microsoft.com/office/drawing/2010/main" val="0"/>
                            </a:ext>
                          </a:extLst>
                        </a:blip>
                        <a:srcRect b="23105"/>
                        <a:stretch>
                          <a:fillRect/>
                        </a:stretch>
                      </p:blipFill>
                      <p:spPr bwMode="auto">
                        <a:xfrm>
                          <a:off x="4128" y="1152"/>
                          <a:ext cx="1642" cy="2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5085" name="Group 117"/>
            <p:cNvGrpSpPr>
              <a:grpSpLocks/>
            </p:cNvGrpSpPr>
            <p:nvPr/>
          </p:nvGrpSpPr>
          <p:grpSpPr bwMode="auto">
            <a:xfrm>
              <a:off x="4224" y="1248"/>
              <a:ext cx="1522" cy="2832"/>
              <a:chOff x="2868" y="4272"/>
              <a:chExt cx="1522" cy="2832"/>
            </a:xfrm>
          </p:grpSpPr>
          <p:sp>
            <p:nvSpPr>
              <p:cNvPr id="174" name="Text Box 118"/>
              <p:cNvSpPr txBox="1">
                <a:spLocks noChangeArrowheads="1"/>
              </p:cNvSpPr>
              <p:nvPr/>
            </p:nvSpPr>
            <p:spPr bwMode="auto">
              <a:xfrm>
                <a:off x="2868" y="4272"/>
                <a:ext cx="1522" cy="149"/>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问题点识别（大的、模糊的、复杂的）</a:t>
                </a:r>
              </a:p>
            </p:txBody>
          </p:sp>
          <p:sp>
            <p:nvSpPr>
              <p:cNvPr id="175" name="Rectangle 119"/>
              <p:cNvSpPr>
                <a:spLocks noChangeArrowheads="1"/>
              </p:cNvSpPr>
              <p:nvPr/>
            </p:nvSpPr>
            <p:spPr bwMode="auto">
              <a:xfrm>
                <a:off x="3336" y="4457"/>
                <a:ext cx="512" cy="150"/>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阐明问题</a:t>
                </a:r>
              </a:p>
            </p:txBody>
          </p:sp>
          <p:sp>
            <p:nvSpPr>
              <p:cNvPr id="176" name="Text Box 120"/>
              <p:cNvSpPr txBox="1">
                <a:spLocks noChangeArrowheads="1"/>
              </p:cNvSpPr>
              <p:nvPr/>
            </p:nvSpPr>
            <p:spPr bwMode="auto">
              <a:xfrm>
                <a:off x="3381" y="4645"/>
                <a:ext cx="576" cy="128"/>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已定位原因区</a:t>
                </a:r>
              </a:p>
            </p:txBody>
          </p:sp>
          <p:sp>
            <p:nvSpPr>
              <p:cNvPr id="177" name="Text Box 121"/>
              <p:cNvSpPr txBox="1">
                <a:spLocks noChangeArrowheads="1"/>
              </p:cNvSpPr>
              <p:nvPr/>
            </p:nvSpPr>
            <p:spPr bwMode="auto">
              <a:xfrm>
                <a:off x="3418" y="4829"/>
                <a:ext cx="430" cy="151"/>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78" name="Text Box 122"/>
              <p:cNvSpPr txBox="1">
                <a:spLocks noChangeArrowheads="1"/>
              </p:cNvSpPr>
              <p:nvPr/>
            </p:nvSpPr>
            <p:spPr bwMode="auto">
              <a:xfrm>
                <a:off x="3339" y="5055"/>
                <a:ext cx="469" cy="221"/>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1</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1</a:t>
                </a:r>
              </a:p>
            </p:txBody>
          </p:sp>
          <p:sp>
            <p:nvSpPr>
              <p:cNvPr id="179" name="Text Box 123"/>
              <p:cNvSpPr txBox="1">
                <a:spLocks noChangeArrowheads="1"/>
              </p:cNvSpPr>
              <p:nvPr/>
            </p:nvSpPr>
            <p:spPr bwMode="auto">
              <a:xfrm>
                <a:off x="3339" y="5351"/>
                <a:ext cx="469" cy="225"/>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2</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2</a:t>
                </a:r>
              </a:p>
            </p:txBody>
          </p:sp>
          <p:sp>
            <p:nvSpPr>
              <p:cNvPr id="180" name="Text Box 124"/>
              <p:cNvSpPr txBox="1">
                <a:spLocks noChangeArrowheads="1"/>
              </p:cNvSpPr>
              <p:nvPr/>
            </p:nvSpPr>
            <p:spPr bwMode="auto">
              <a:xfrm>
                <a:off x="3339" y="5651"/>
                <a:ext cx="469" cy="222"/>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3</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3</a:t>
                </a:r>
              </a:p>
            </p:txBody>
          </p:sp>
          <p:sp>
            <p:nvSpPr>
              <p:cNvPr id="181" name="Text Box 125"/>
              <p:cNvSpPr txBox="1">
                <a:spLocks noChangeArrowheads="1"/>
              </p:cNvSpPr>
              <p:nvPr/>
            </p:nvSpPr>
            <p:spPr bwMode="auto">
              <a:xfrm>
                <a:off x="3339" y="5950"/>
                <a:ext cx="469" cy="222"/>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4</a:t>
                </a:r>
              </a:p>
              <a:p>
                <a:pPr algn="ctr"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a:t>
                </a:r>
                <a:r>
                  <a:rPr kumimoji="1" lang="en-US" altLang="zh-CN" sz="700" kern="0">
                    <a:solidFill>
                      <a:srgbClr val="000000"/>
                    </a:solidFill>
                    <a:latin typeface="+mn-lt"/>
                    <a:ea typeface="+mn-ea"/>
                    <a:cs typeface="+mn-ea"/>
                    <a:sym typeface="+mn-lt"/>
                  </a:rPr>
                  <a:t>4</a:t>
                </a:r>
              </a:p>
            </p:txBody>
          </p:sp>
          <p:sp>
            <p:nvSpPr>
              <p:cNvPr id="182" name="Text Box 126"/>
              <p:cNvSpPr txBox="1">
                <a:spLocks noChangeArrowheads="1"/>
              </p:cNvSpPr>
              <p:nvPr/>
            </p:nvSpPr>
            <p:spPr bwMode="auto">
              <a:xfrm>
                <a:off x="3339" y="6283"/>
                <a:ext cx="469" cy="225"/>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eaLnBrk="1" fontAlgn="auto" hangingPunct="1">
                  <a:spcBef>
                    <a:spcPts val="0"/>
                  </a:spcBef>
                  <a:spcAft>
                    <a:spcPts val="0"/>
                  </a:spcAft>
                  <a:defRPr/>
                </a:pPr>
                <a:r>
                  <a:rPr kumimoji="1" lang="en-US" altLang="zh-CN" sz="700" kern="0">
                    <a:solidFill>
                      <a:srgbClr val="000000"/>
                    </a:solidFill>
                    <a:latin typeface="+mn-lt"/>
                    <a:ea typeface="+mn-ea"/>
                    <a:cs typeface="+mn-ea"/>
                    <a:sym typeface="+mn-lt"/>
                  </a:rPr>
                  <a:t>Why</a:t>
                </a:r>
                <a:r>
                  <a:rPr kumimoji="1" lang="zh-CN" altLang="en-US" sz="700" kern="0">
                    <a:solidFill>
                      <a:srgbClr val="000000"/>
                    </a:solidFill>
                    <a:latin typeface="+mn-lt"/>
                    <a:ea typeface="+mn-ea"/>
                    <a:cs typeface="+mn-ea"/>
                    <a:sym typeface="+mn-lt"/>
                  </a:rPr>
                  <a:t>？ </a:t>
                </a:r>
                <a:r>
                  <a:rPr kumimoji="1" lang="en-US" altLang="zh-CN" sz="700" kern="0">
                    <a:solidFill>
                      <a:srgbClr val="000000"/>
                    </a:solidFill>
                    <a:latin typeface="+mn-lt"/>
                    <a:ea typeface="+mn-ea"/>
                    <a:cs typeface="+mn-ea"/>
                    <a:sym typeface="+mn-lt"/>
                  </a:rPr>
                  <a:t>5</a:t>
                </a:r>
              </a:p>
            </p:txBody>
          </p:sp>
          <p:sp>
            <p:nvSpPr>
              <p:cNvPr id="183" name="Rectangle 127"/>
              <p:cNvSpPr>
                <a:spLocks noChangeArrowheads="1"/>
              </p:cNvSpPr>
              <p:nvPr/>
            </p:nvSpPr>
            <p:spPr bwMode="auto">
              <a:xfrm>
                <a:off x="3384" y="6488"/>
                <a:ext cx="405" cy="18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spAutoFit/>
              </a:bodyPr>
              <a:lstStyle/>
              <a:p>
                <a:pPr algn="ctr" eaLnBrk="1" fontAlgn="auto" hangingPunct="1">
                  <a:spcBef>
                    <a:spcPts val="0"/>
                  </a:spcBef>
                  <a:spcAft>
                    <a:spcPts val="0"/>
                  </a:spcAft>
                  <a:defRPr/>
                </a:pPr>
                <a:r>
                  <a:rPr kumimoji="1" lang="zh-CN" altLang="en-US" sz="700" kern="0" dirty="0">
                    <a:solidFill>
                      <a:srgbClr val="0000FF"/>
                    </a:solidFill>
                    <a:latin typeface="+mn-lt"/>
                    <a:ea typeface="+mn-ea"/>
                    <a:cs typeface="+mn-ea"/>
                    <a:sym typeface="+mn-lt"/>
                  </a:rPr>
                  <a:t>根本原因</a:t>
                </a:r>
              </a:p>
            </p:txBody>
          </p:sp>
          <p:sp>
            <p:nvSpPr>
              <p:cNvPr id="184" name="Text Box 128"/>
              <p:cNvSpPr txBox="1">
                <a:spLocks noChangeArrowheads="1"/>
              </p:cNvSpPr>
              <p:nvPr/>
            </p:nvSpPr>
            <p:spPr bwMode="auto">
              <a:xfrm>
                <a:off x="3375" y="6730"/>
                <a:ext cx="538" cy="150"/>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纠正措施</a:t>
                </a:r>
                <a:endParaRPr kumimoji="1" lang="zh-CN" altLang="en-US" sz="700" b="1" kern="0">
                  <a:solidFill>
                    <a:srgbClr val="000000"/>
                  </a:solidFill>
                  <a:latin typeface="+mn-lt"/>
                  <a:ea typeface="+mn-ea"/>
                  <a:cs typeface="+mn-ea"/>
                  <a:sym typeface="+mn-lt"/>
                </a:endParaRPr>
              </a:p>
            </p:txBody>
          </p:sp>
          <p:sp>
            <p:nvSpPr>
              <p:cNvPr id="185" name="Text Box 129"/>
              <p:cNvSpPr txBox="1">
                <a:spLocks noChangeArrowheads="1"/>
              </p:cNvSpPr>
              <p:nvPr/>
            </p:nvSpPr>
            <p:spPr bwMode="auto">
              <a:xfrm>
                <a:off x="3381" y="6955"/>
                <a:ext cx="435" cy="149"/>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吸取教训</a:t>
                </a:r>
                <a:endParaRPr kumimoji="1" lang="zh-CN" altLang="en-US" sz="700" b="1" kern="0">
                  <a:solidFill>
                    <a:srgbClr val="000000"/>
                  </a:solidFill>
                  <a:latin typeface="+mn-lt"/>
                  <a:ea typeface="+mn-ea"/>
                  <a:cs typeface="+mn-ea"/>
                  <a:sym typeface="+mn-lt"/>
                </a:endParaRPr>
              </a:p>
            </p:txBody>
          </p:sp>
          <p:sp>
            <p:nvSpPr>
              <p:cNvPr id="186" name="Text Box 130"/>
              <p:cNvSpPr txBox="1">
                <a:spLocks noChangeArrowheads="1"/>
              </p:cNvSpPr>
              <p:nvPr/>
            </p:nvSpPr>
            <p:spPr bwMode="auto">
              <a:xfrm>
                <a:off x="3121" y="4829"/>
                <a:ext cx="429" cy="151"/>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87" name="Text Box 131"/>
              <p:cNvSpPr txBox="1">
                <a:spLocks noChangeArrowheads="1"/>
              </p:cNvSpPr>
              <p:nvPr/>
            </p:nvSpPr>
            <p:spPr bwMode="auto">
              <a:xfrm>
                <a:off x="3745" y="4829"/>
                <a:ext cx="430" cy="151"/>
              </a:xfrm>
              <a:prstGeom prst="rect">
                <a:avLst/>
              </a:prstGeom>
              <a:solidFill>
                <a:srgbClr val="FFFFFF">
                  <a:alpha val="0"/>
                </a:srgbClr>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1" fontAlgn="auto" hangingPunct="1">
                  <a:spcBef>
                    <a:spcPts val="0"/>
                  </a:spcBef>
                  <a:spcAft>
                    <a:spcPts val="0"/>
                  </a:spcAft>
                  <a:defRPr/>
                </a:pPr>
                <a:r>
                  <a:rPr kumimoji="1" lang="zh-CN" altLang="en-US" sz="700" kern="0">
                    <a:solidFill>
                      <a:srgbClr val="000000"/>
                    </a:solidFill>
                    <a:latin typeface="+mn-lt"/>
                    <a:ea typeface="+mn-ea"/>
                    <a:cs typeface="+mn-ea"/>
                    <a:sym typeface="+mn-lt"/>
                  </a:rPr>
                  <a:t>原因点</a:t>
                </a:r>
              </a:p>
            </p:txBody>
          </p:sp>
          <p:sp>
            <p:nvSpPr>
              <p:cNvPr id="188" name="AutoShape 132"/>
              <p:cNvSpPr>
                <a:spLocks noChangeArrowheads="1"/>
              </p:cNvSpPr>
              <p:nvPr/>
            </p:nvSpPr>
            <p:spPr bwMode="auto">
              <a:xfrm>
                <a:off x="3556" y="6880"/>
                <a:ext cx="73" cy="75"/>
              </a:xfrm>
              <a:prstGeom prst="downArrow">
                <a:avLst>
                  <a:gd name="adj1" fmla="val 50000"/>
                  <a:gd name="adj2" fmla="val 25685"/>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sp>
            <p:nvSpPr>
              <p:cNvPr id="189" name="AutoShape 133"/>
              <p:cNvSpPr>
                <a:spLocks noChangeArrowheads="1"/>
              </p:cNvSpPr>
              <p:nvPr/>
            </p:nvSpPr>
            <p:spPr bwMode="auto">
              <a:xfrm>
                <a:off x="3544" y="6657"/>
                <a:ext cx="72" cy="74"/>
              </a:xfrm>
              <a:prstGeom prst="downArrow">
                <a:avLst>
                  <a:gd name="adj1" fmla="val 50000"/>
                  <a:gd name="adj2" fmla="val 25342"/>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sp>
            <p:nvSpPr>
              <p:cNvPr id="190" name="AutoShape 134"/>
              <p:cNvSpPr>
                <a:spLocks noChangeArrowheads="1"/>
              </p:cNvSpPr>
              <p:nvPr/>
            </p:nvSpPr>
            <p:spPr bwMode="auto">
              <a:xfrm>
                <a:off x="3552" y="6433"/>
                <a:ext cx="72" cy="75"/>
              </a:xfrm>
              <a:prstGeom prst="downArrow">
                <a:avLst>
                  <a:gd name="adj1" fmla="val 50000"/>
                  <a:gd name="adj2" fmla="val 26042"/>
                </a:avLst>
              </a:prstGeom>
              <a:solidFill>
                <a:srgbClr val="FFFFFF"/>
              </a:solidFill>
              <a:ln w="9525" algn="ctr">
                <a:solidFill>
                  <a:srgbClr val="000000"/>
                </a:solidFill>
                <a:miter lim="800000"/>
                <a:headEnd/>
                <a:tailEnd/>
              </a:ln>
              <a:effectLst>
                <a:prstShdw prst="shdw17" dist="17961" dir="2700000">
                  <a:srgbClr val="000000">
                    <a:gamma/>
                    <a:shade val="60000"/>
                    <a:invGamma/>
                  </a:srgbClr>
                </a:prstShdw>
              </a:effectLst>
            </p:spPr>
            <p:txBody>
              <a:bodyPr wrap="none" anchor="ctr"/>
              <a:lstStyle/>
              <a:p>
                <a:pPr algn="ctr" eaLnBrk="1" fontAlgn="auto" hangingPunct="1">
                  <a:spcBef>
                    <a:spcPts val="0"/>
                  </a:spcBef>
                  <a:spcAft>
                    <a:spcPts val="0"/>
                  </a:spcAft>
                  <a:defRPr/>
                </a:pPr>
                <a:endParaRPr kumimoji="1" lang="zh-CN" altLang="en-US" sz="700" b="1" kern="0">
                  <a:solidFill>
                    <a:srgbClr val="000000"/>
                  </a:solidFill>
                  <a:latin typeface="+mn-lt"/>
                  <a:ea typeface="+mn-ea"/>
                  <a:cs typeface="+mn-ea"/>
                  <a:sym typeface="+mn-lt"/>
                </a:endParaRPr>
              </a:p>
            </p:txBody>
          </p:sp>
        </p:grpSp>
      </p:grpSp>
      <p:sp>
        <p:nvSpPr>
          <p:cNvPr id="191" name="Line 148"/>
          <p:cNvSpPr>
            <a:spLocks noChangeShapeType="1"/>
          </p:cNvSpPr>
          <p:nvPr/>
        </p:nvSpPr>
        <p:spPr bwMode="gray">
          <a:xfrm flipH="1">
            <a:off x="827088" y="4921250"/>
            <a:ext cx="6384925" cy="1588"/>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1" fontAlgn="auto" hangingPunct="1">
              <a:spcBef>
                <a:spcPts val="0"/>
              </a:spcBef>
              <a:spcAft>
                <a:spcPts val="0"/>
              </a:spcAft>
              <a:defRPr/>
            </a:pPr>
            <a:endParaRPr lang="zh-CN" altLang="en-US" sz="1200" kern="0">
              <a:solidFill>
                <a:srgbClr val="000000"/>
              </a:solidFill>
              <a:latin typeface="+mn-lt"/>
              <a:ea typeface="+mn-ea"/>
              <a:cs typeface="+mn-ea"/>
              <a:sym typeface="+mn-lt"/>
            </a:endParaRPr>
          </a:p>
        </p:txBody>
      </p:sp>
      <p:sp>
        <p:nvSpPr>
          <p:cNvPr id="192" name="AutoShape 150"/>
          <p:cNvSpPr>
            <a:spLocks noChangeArrowheads="1"/>
          </p:cNvSpPr>
          <p:nvPr/>
        </p:nvSpPr>
        <p:spPr bwMode="auto">
          <a:xfrm>
            <a:off x="4430713" y="776288"/>
            <a:ext cx="1608137" cy="361950"/>
          </a:xfrm>
          <a:prstGeom prst="flowChartAlternateProcess">
            <a:avLst/>
          </a:prstGeom>
          <a:solidFill>
            <a:srgbClr val="B80304"/>
          </a:solidFill>
          <a:ln>
            <a:solidFill>
              <a:srgbClr val="161616"/>
            </a:solidFill>
          </a:ln>
          <a:effectLst>
            <a:prstShdw prst="shdw17" dist="17961" dir="2700000">
              <a:srgbClr val="FFFF00">
                <a:gamma/>
                <a:shade val="60000"/>
                <a:invGamma/>
              </a:srgbClr>
            </a:prstShdw>
          </a:effectLst>
          <a:extLst/>
        </p:spPr>
        <p:txBody>
          <a:bodyPr wrap="none" anchor="ctr"/>
          <a:lstStyle/>
          <a:p>
            <a:pPr algn="ctr" eaLnBrk="1" hangingPunct="1">
              <a:defRPr/>
            </a:pPr>
            <a:r>
              <a:rPr kumimoji="1" lang="zh-CN" altLang="en-US" sz="1200" b="1">
                <a:latin typeface="+mn-lt"/>
                <a:ea typeface="+mn-ea"/>
                <a:cs typeface="+mn-ea"/>
                <a:sym typeface="+mn-lt"/>
              </a:rPr>
              <a:t> 系统解决问题 </a:t>
            </a:r>
          </a:p>
          <a:p>
            <a:pPr algn="ctr" eaLnBrk="1" hangingPunct="1">
              <a:defRPr/>
            </a:pPr>
            <a:r>
              <a:rPr kumimoji="1" lang="en-US" altLang="zh-CN" sz="1200">
                <a:latin typeface="+mn-lt"/>
                <a:ea typeface="+mn-ea"/>
                <a:cs typeface="+mn-ea"/>
                <a:sym typeface="+mn-lt"/>
              </a:rPr>
              <a:t>5WHY</a:t>
            </a:r>
            <a:endParaRPr kumimoji="1" lang="zh-CN" altLang="en-US" sz="1200">
              <a:latin typeface="+mn-lt"/>
              <a:ea typeface="+mn-ea"/>
              <a:cs typeface="+mn-ea"/>
              <a:sym typeface="+mn-lt"/>
            </a:endParaRPr>
          </a:p>
        </p:txBody>
      </p:sp>
      <p:grpSp>
        <p:nvGrpSpPr>
          <p:cNvPr id="193" name="Group 151"/>
          <p:cNvGrpSpPr>
            <a:grpSpLocks/>
          </p:cNvGrpSpPr>
          <p:nvPr/>
        </p:nvGrpSpPr>
        <p:grpSpPr bwMode="auto">
          <a:xfrm>
            <a:off x="2307275" y="1101709"/>
            <a:ext cx="2926906" cy="622003"/>
            <a:chOff x="1104" y="672"/>
            <a:chExt cx="2184" cy="576"/>
          </a:xfrm>
          <a:solidFill>
            <a:srgbClr val="161616"/>
          </a:solidFill>
          <a:effectLst/>
        </p:grpSpPr>
        <p:sp>
          <p:nvSpPr>
            <p:cNvPr id="194" name="AutoShape 152"/>
            <p:cNvSpPr>
              <a:spLocks noChangeArrowheads="1"/>
            </p:cNvSpPr>
            <p:nvPr/>
          </p:nvSpPr>
          <p:spPr bwMode="auto">
            <a:xfrm>
              <a:off x="1104" y="912"/>
              <a:ext cx="1200" cy="336"/>
            </a:xfrm>
            <a:prstGeom prst="flowChartAlternateProcess">
              <a:avLst/>
            </a:prstGeom>
            <a:grpFill/>
            <a:ln w="9525" algn="ctr">
              <a:noFill/>
              <a:miter lim="800000"/>
              <a:headEnd/>
              <a:tailEnd/>
            </a:ln>
            <a:effectLst>
              <a:prstShdw prst="shdw17" dist="17961" dir="2700000">
                <a:srgbClr val="FFFF00">
                  <a:gamma/>
                  <a:shade val="60000"/>
                  <a:invGamma/>
                </a:srgbClr>
              </a:prstShdw>
            </a:effectLst>
            <a:extLst/>
          </p:spPr>
          <p:txBody>
            <a:bodyPr wrap="none" anchor="ctr"/>
            <a:lstStyle/>
            <a:p>
              <a:pPr algn="ctr" eaLnBrk="1" hangingPunct="1">
                <a:defRPr/>
              </a:pPr>
              <a:r>
                <a:rPr kumimoji="1" lang="zh-CN" altLang="en-US" sz="1200" b="1" dirty="0">
                  <a:latin typeface="+mn-lt"/>
                  <a:ea typeface="+mn-ea"/>
                  <a:cs typeface="+mn-ea"/>
                  <a:sym typeface="+mn-lt"/>
                </a:rPr>
                <a:t>为什么会发生</a:t>
              </a:r>
              <a:br>
                <a:rPr kumimoji="1" lang="zh-CN" altLang="en-US" sz="1200" b="1" dirty="0">
                  <a:latin typeface="+mn-lt"/>
                  <a:ea typeface="+mn-ea"/>
                  <a:cs typeface="+mn-ea"/>
                  <a:sym typeface="+mn-lt"/>
                </a:rPr>
              </a:br>
              <a:r>
                <a:rPr kumimoji="1" lang="zh-CN" altLang="en-US" sz="1200" dirty="0">
                  <a:latin typeface="+mn-lt"/>
                  <a:ea typeface="+mn-ea"/>
                  <a:cs typeface="+mn-ea"/>
                  <a:sym typeface="+mn-lt"/>
                </a:rPr>
                <a:t>（失效链</a:t>
              </a:r>
              <a:r>
                <a:rPr kumimoji="1" lang="en-US" altLang="zh-CN" sz="1200" dirty="0">
                  <a:latin typeface="+mn-lt"/>
                  <a:ea typeface="+mn-ea"/>
                  <a:cs typeface="+mn-ea"/>
                  <a:sym typeface="+mn-lt"/>
                </a:rPr>
                <a:t>/</a:t>
              </a:r>
              <a:r>
                <a:rPr kumimoji="1" lang="zh-CN" altLang="en-US" sz="1200" dirty="0">
                  <a:latin typeface="+mn-lt"/>
                  <a:ea typeface="+mn-ea"/>
                  <a:cs typeface="+mn-ea"/>
                  <a:sym typeface="+mn-lt"/>
                </a:rPr>
                <a:t>技术层面）</a:t>
              </a:r>
            </a:p>
          </p:txBody>
        </p:sp>
        <p:cxnSp>
          <p:nvCxnSpPr>
            <p:cNvPr id="195" name="AutoShape 153"/>
            <p:cNvCxnSpPr>
              <a:cxnSpLocks noChangeShapeType="1"/>
              <a:stCxn id="194" idx="0"/>
              <a:endCxn id="192" idx="2"/>
            </p:cNvCxnSpPr>
            <p:nvPr/>
          </p:nvCxnSpPr>
          <p:spPr bwMode="auto">
            <a:xfrm rot="16200000">
              <a:off x="2376" y="0"/>
              <a:ext cx="240" cy="1584"/>
            </a:xfrm>
            <a:prstGeom prst="bentConnector3">
              <a:avLst>
                <a:gd name="adj1" fmla="val 50000"/>
              </a:avLst>
            </a:prstGeom>
            <a:grpFill/>
            <a:ln w="9525">
              <a:solidFill>
                <a:srgbClr val="161616"/>
              </a:solidFill>
              <a:miter lim="800000"/>
              <a:headEnd/>
              <a:tailEnd/>
            </a:ln>
            <a:effectLst>
              <a:prstShdw prst="shdw17" dist="17961" dir="2700000">
                <a:srgbClr val="FF6600">
                  <a:gamma/>
                  <a:shade val="60000"/>
                  <a:invGamma/>
                </a:srgbClr>
              </a:prstShdw>
            </a:effectLst>
            <a:extLst/>
          </p:spPr>
        </p:cxnSp>
      </p:grpSp>
      <p:grpSp>
        <p:nvGrpSpPr>
          <p:cNvPr id="196" name="Group 154"/>
          <p:cNvGrpSpPr>
            <a:grpSpLocks/>
          </p:cNvGrpSpPr>
          <p:nvPr/>
        </p:nvGrpSpPr>
        <p:grpSpPr bwMode="auto">
          <a:xfrm>
            <a:off x="5234181" y="1101709"/>
            <a:ext cx="3055562" cy="622003"/>
            <a:chOff x="3288" y="672"/>
            <a:chExt cx="2280" cy="576"/>
          </a:xfrm>
          <a:solidFill>
            <a:srgbClr val="161616"/>
          </a:solidFill>
          <a:effectLst/>
        </p:grpSpPr>
        <p:sp>
          <p:nvSpPr>
            <p:cNvPr id="197" name="AutoShape 155"/>
            <p:cNvSpPr>
              <a:spLocks noChangeArrowheads="1"/>
            </p:cNvSpPr>
            <p:nvPr/>
          </p:nvSpPr>
          <p:spPr bwMode="auto">
            <a:xfrm>
              <a:off x="4368" y="912"/>
              <a:ext cx="1200" cy="336"/>
            </a:xfrm>
            <a:prstGeom prst="flowChartAlternateProcess">
              <a:avLst/>
            </a:prstGeom>
            <a:grpFill/>
            <a:ln w="9525" algn="ctr">
              <a:solidFill>
                <a:srgbClr val="000000"/>
              </a:solidFill>
              <a:miter lim="800000"/>
              <a:headEnd/>
              <a:tailEnd/>
            </a:ln>
            <a:effectLst>
              <a:prstShdw prst="shdw17" dist="17961" dir="2700000">
                <a:srgbClr val="FFFF00">
                  <a:gamma/>
                  <a:shade val="60000"/>
                  <a:invGamma/>
                </a:srgbClr>
              </a:prstShdw>
            </a:effectLst>
            <a:extLst/>
          </p:spPr>
          <p:txBody>
            <a:bodyPr wrap="none" anchor="ctr"/>
            <a:lstStyle/>
            <a:p>
              <a:pPr algn="ctr" eaLnBrk="1" hangingPunct="1">
                <a:defRPr/>
              </a:pPr>
              <a:r>
                <a:rPr kumimoji="1" lang="zh-CN" altLang="en-US" sz="1200" b="1">
                  <a:latin typeface="+mn-lt"/>
                  <a:ea typeface="+mn-ea"/>
                  <a:cs typeface="+mn-ea"/>
                  <a:sym typeface="+mn-lt"/>
                </a:rPr>
                <a:t>为什么体系允许</a:t>
              </a:r>
            </a:p>
            <a:p>
              <a:pPr algn="ctr" eaLnBrk="1" hangingPunct="1">
                <a:defRPr/>
              </a:pPr>
              <a:r>
                <a:rPr kumimoji="1" lang="en-US" altLang="zh-CN" sz="1200">
                  <a:latin typeface="+mn-lt"/>
                  <a:ea typeface="+mn-ea"/>
                  <a:cs typeface="+mn-ea"/>
                  <a:sym typeface="+mn-lt"/>
                </a:rPr>
                <a:t>(</a:t>
              </a:r>
              <a:r>
                <a:rPr kumimoji="1" lang="zh-CN" altLang="en-US" sz="1200">
                  <a:latin typeface="+mn-lt"/>
                  <a:ea typeface="+mn-ea"/>
                  <a:cs typeface="+mn-ea"/>
                  <a:sym typeface="+mn-lt"/>
                </a:rPr>
                <a:t>过程</a:t>
              </a:r>
              <a:r>
                <a:rPr kumimoji="1" lang="en-US" altLang="zh-CN" sz="1200">
                  <a:latin typeface="+mn-lt"/>
                  <a:ea typeface="+mn-ea"/>
                  <a:cs typeface="+mn-ea"/>
                  <a:sym typeface="+mn-lt"/>
                </a:rPr>
                <a:t>/</a:t>
              </a:r>
              <a:r>
                <a:rPr kumimoji="1" lang="zh-CN" altLang="en-US" sz="1200">
                  <a:latin typeface="+mn-lt"/>
                  <a:ea typeface="+mn-ea"/>
                  <a:cs typeface="+mn-ea"/>
                  <a:sym typeface="+mn-lt"/>
                </a:rPr>
                <a:t>流程</a:t>
              </a:r>
              <a:r>
                <a:rPr kumimoji="1" lang="en-US" altLang="zh-CN" sz="1200">
                  <a:latin typeface="+mn-lt"/>
                  <a:ea typeface="+mn-ea"/>
                  <a:cs typeface="+mn-ea"/>
                  <a:sym typeface="+mn-lt"/>
                </a:rPr>
                <a:t>/</a:t>
              </a:r>
              <a:r>
                <a:rPr kumimoji="1" lang="zh-CN" altLang="en-US" sz="1200">
                  <a:latin typeface="+mn-lt"/>
                  <a:ea typeface="+mn-ea"/>
                  <a:cs typeface="+mn-ea"/>
                  <a:sym typeface="+mn-lt"/>
                </a:rPr>
                <a:t>职责</a:t>
              </a:r>
              <a:r>
                <a:rPr kumimoji="1" lang="en-US" altLang="zh-CN" sz="1200">
                  <a:latin typeface="+mn-lt"/>
                  <a:ea typeface="+mn-ea"/>
                  <a:cs typeface="+mn-ea"/>
                  <a:sym typeface="+mn-lt"/>
                </a:rPr>
                <a:t>/</a:t>
              </a:r>
              <a:r>
                <a:rPr kumimoji="1" lang="zh-CN" altLang="en-US" sz="1200">
                  <a:latin typeface="+mn-lt"/>
                  <a:ea typeface="+mn-ea"/>
                  <a:cs typeface="+mn-ea"/>
                  <a:sym typeface="+mn-lt"/>
                </a:rPr>
                <a:t>资源</a:t>
              </a:r>
              <a:r>
                <a:rPr kumimoji="1" lang="en-US" altLang="zh-CN" sz="1200">
                  <a:latin typeface="+mn-lt"/>
                  <a:ea typeface="+mn-ea"/>
                  <a:cs typeface="+mn-ea"/>
                  <a:sym typeface="+mn-lt"/>
                </a:rPr>
                <a:t>)</a:t>
              </a:r>
            </a:p>
          </p:txBody>
        </p:sp>
        <p:cxnSp>
          <p:nvCxnSpPr>
            <p:cNvPr id="198" name="AutoShape 156"/>
            <p:cNvCxnSpPr>
              <a:cxnSpLocks noChangeShapeType="1"/>
              <a:stCxn id="197" idx="0"/>
              <a:endCxn id="192" idx="2"/>
            </p:cNvCxnSpPr>
            <p:nvPr/>
          </p:nvCxnSpPr>
          <p:spPr bwMode="auto">
            <a:xfrm rot="5400000" flipH="1">
              <a:off x="4008" y="-48"/>
              <a:ext cx="240" cy="1680"/>
            </a:xfrm>
            <a:prstGeom prst="bentConnector3">
              <a:avLst>
                <a:gd name="adj1" fmla="val 50000"/>
              </a:avLst>
            </a:prstGeom>
            <a:grpFill/>
            <a:ln w="9525">
              <a:solidFill>
                <a:srgbClr val="161616"/>
              </a:solidFill>
              <a:miter lim="800000"/>
              <a:headEnd/>
              <a:tailEnd/>
            </a:ln>
            <a:effectLst>
              <a:prstShdw prst="shdw17" dist="17961" dir="2700000">
                <a:srgbClr val="FF6600">
                  <a:gamma/>
                  <a:shade val="60000"/>
                  <a:invGamma/>
                </a:srgbClr>
              </a:prstShdw>
            </a:effectLst>
            <a:extLst/>
          </p:spPr>
        </p:cxnSp>
      </p:grpSp>
      <p:grpSp>
        <p:nvGrpSpPr>
          <p:cNvPr id="199" name="Group 157"/>
          <p:cNvGrpSpPr>
            <a:grpSpLocks/>
          </p:cNvGrpSpPr>
          <p:nvPr/>
        </p:nvGrpSpPr>
        <p:grpSpPr bwMode="auto">
          <a:xfrm>
            <a:off x="4430086" y="1101709"/>
            <a:ext cx="1608190" cy="622003"/>
            <a:chOff x="2688" y="672"/>
            <a:chExt cx="1200" cy="576"/>
          </a:xfrm>
          <a:solidFill>
            <a:srgbClr val="161616"/>
          </a:solidFill>
          <a:effectLst/>
        </p:grpSpPr>
        <p:sp>
          <p:nvSpPr>
            <p:cNvPr id="200" name="AutoShape 158"/>
            <p:cNvSpPr>
              <a:spLocks noChangeArrowheads="1"/>
            </p:cNvSpPr>
            <p:nvPr/>
          </p:nvSpPr>
          <p:spPr bwMode="auto">
            <a:xfrm>
              <a:off x="2688" y="912"/>
              <a:ext cx="1200" cy="336"/>
            </a:xfrm>
            <a:prstGeom prst="flowChartAlternateProcess">
              <a:avLst/>
            </a:prstGeom>
            <a:grpFill/>
            <a:ln w="9525" algn="ctr">
              <a:solidFill>
                <a:srgbClr val="000000"/>
              </a:solidFill>
              <a:miter lim="800000"/>
              <a:headEnd/>
              <a:tailEnd/>
            </a:ln>
            <a:effectLst>
              <a:prstShdw prst="shdw17" dist="17961" dir="2700000">
                <a:srgbClr val="FFFF00">
                  <a:gamma/>
                  <a:shade val="60000"/>
                  <a:invGamma/>
                </a:srgbClr>
              </a:prstShdw>
            </a:effectLst>
            <a:extLst/>
          </p:spPr>
          <p:txBody>
            <a:bodyPr wrap="none" anchor="ctr"/>
            <a:lstStyle/>
            <a:p>
              <a:pPr algn="ctr" eaLnBrk="1" hangingPunct="1">
                <a:defRPr/>
              </a:pPr>
              <a:r>
                <a:rPr kumimoji="1" lang="zh-CN" altLang="en-US" sz="1200" b="1">
                  <a:latin typeface="+mn-lt"/>
                  <a:ea typeface="+mn-ea"/>
                  <a:cs typeface="+mn-ea"/>
                  <a:sym typeface="+mn-lt"/>
                </a:rPr>
                <a:t>为什么会流出</a:t>
              </a:r>
            </a:p>
            <a:p>
              <a:pPr algn="ctr" eaLnBrk="1" hangingPunct="1">
                <a:defRPr/>
              </a:pPr>
              <a:r>
                <a:rPr kumimoji="1" lang="zh-CN" altLang="en-US" sz="1200">
                  <a:latin typeface="+mn-lt"/>
                  <a:ea typeface="+mn-ea"/>
                  <a:cs typeface="+mn-ea"/>
                  <a:sym typeface="+mn-lt"/>
                </a:rPr>
                <a:t>（检验</a:t>
              </a:r>
              <a:r>
                <a:rPr kumimoji="1" lang="en-US" altLang="zh-CN" sz="1200">
                  <a:latin typeface="+mn-lt"/>
                  <a:ea typeface="+mn-ea"/>
                  <a:cs typeface="+mn-ea"/>
                  <a:sym typeface="+mn-lt"/>
                </a:rPr>
                <a:t>/</a:t>
              </a:r>
              <a:r>
                <a:rPr kumimoji="1" lang="zh-CN" altLang="en-US" sz="1200">
                  <a:latin typeface="+mn-lt"/>
                  <a:ea typeface="+mn-ea"/>
                  <a:cs typeface="+mn-ea"/>
                  <a:sym typeface="+mn-lt"/>
                </a:rPr>
                <a:t>试验</a:t>
              </a:r>
              <a:r>
                <a:rPr kumimoji="1" lang="en-US" altLang="zh-CN" sz="1200">
                  <a:latin typeface="+mn-lt"/>
                  <a:ea typeface="+mn-ea"/>
                  <a:cs typeface="+mn-ea"/>
                  <a:sym typeface="+mn-lt"/>
                </a:rPr>
                <a:t>/</a:t>
              </a:r>
              <a:r>
                <a:rPr kumimoji="1" lang="zh-CN" altLang="en-US" sz="1200">
                  <a:latin typeface="+mn-lt"/>
                  <a:ea typeface="+mn-ea"/>
                  <a:cs typeface="+mn-ea"/>
                  <a:sym typeface="+mn-lt"/>
                </a:rPr>
                <a:t>抽检）</a:t>
              </a:r>
            </a:p>
          </p:txBody>
        </p:sp>
        <p:cxnSp>
          <p:nvCxnSpPr>
            <p:cNvPr id="201" name="AutoShape 159"/>
            <p:cNvCxnSpPr>
              <a:cxnSpLocks noChangeShapeType="1"/>
              <a:stCxn id="200" idx="0"/>
              <a:endCxn id="192" idx="2"/>
            </p:cNvCxnSpPr>
            <p:nvPr/>
          </p:nvCxnSpPr>
          <p:spPr bwMode="auto">
            <a:xfrm rot="16200000">
              <a:off x="3168" y="792"/>
              <a:ext cx="240" cy="0"/>
            </a:xfrm>
            <a:prstGeom prst="straightConnector1">
              <a:avLst/>
            </a:prstGeom>
            <a:grpFill/>
            <a:ln w="9525">
              <a:solidFill>
                <a:srgbClr val="161616"/>
              </a:solidFill>
              <a:round/>
              <a:headEnd/>
              <a:tailEnd/>
            </a:ln>
            <a:effectLst>
              <a:prstShdw prst="shdw17" dist="17961" dir="2700000">
                <a:srgbClr val="FF6600">
                  <a:gamma/>
                  <a:shade val="60000"/>
                  <a:invGamma/>
                </a:srgbClr>
              </a:prstShdw>
            </a:effectLst>
            <a:extLst/>
          </p:spPr>
        </p:cxnSp>
      </p:grpSp>
      <p:grpSp>
        <p:nvGrpSpPr>
          <p:cNvPr id="202" name="Group 173"/>
          <p:cNvGrpSpPr>
            <a:grpSpLocks/>
          </p:cNvGrpSpPr>
          <p:nvPr/>
        </p:nvGrpSpPr>
        <p:grpSpPr bwMode="auto">
          <a:xfrm>
            <a:off x="827088" y="1706563"/>
            <a:ext cx="7234237" cy="3279775"/>
            <a:chOff x="22" y="1344"/>
            <a:chExt cx="4808" cy="3037"/>
          </a:xfrm>
        </p:grpSpPr>
        <p:sp>
          <p:nvSpPr>
            <p:cNvPr id="203" name="Text Box 141"/>
            <p:cNvSpPr txBox="1">
              <a:spLocks noChangeArrowheads="1"/>
            </p:cNvSpPr>
            <p:nvPr/>
          </p:nvSpPr>
          <p:spPr bwMode="gray">
            <a:xfrm>
              <a:off x="214" y="1567"/>
              <a:ext cx="563" cy="42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spcBef>
                  <a:spcPts val="0"/>
                </a:spcBef>
                <a:spcAft>
                  <a:spcPts val="0"/>
                </a:spcAft>
                <a:defRPr/>
              </a:pPr>
              <a:r>
                <a:rPr lang="zh-CN" altLang="en-US" sz="1200" b="1" kern="0" dirty="0">
                  <a:solidFill>
                    <a:srgbClr val="C00000"/>
                  </a:solidFill>
                  <a:latin typeface="+mn-lt"/>
                  <a:ea typeface="+mn-ea"/>
                  <a:cs typeface="+mn-ea"/>
                  <a:sym typeface="+mn-lt"/>
                </a:rPr>
                <a:t>了解情况</a:t>
              </a:r>
            </a:p>
            <a:p>
              <a:pPr eaLnBrk="1" fontAlgn="auto" hangingPunct="1">
                <a:spcBef>
                  <a:spcPts val="0"/>
                </a:spcBef>
                <a:spcAft>
                  <a:spcPts val="0"/>
                </a:spcAft>
                <a:defRPr/>
              </a:pPr>
              <a:r>
                <a:rPr lang="zh-CN" altLang="en-US" sz="1200" b="1" kern="0" dirty="0">
                  <a:solidFill>
                    <a:srgbClr val="C00000"/>
                  </a:solidFill>
                  <a:latin typeface="+mn-lt"/>
                  <a:ea typeface="+mn-ea"/>
                  <a:cs typeface="+mn-ea"/>
                  <a:sym typeface="+mn-lt"/>
                </a:rPr>
                <a:t>抓住形势 </a:t>
              </a:r>
              <a:endParaRPr lang="en-US" altLang="zh-CN" sz="1200" b="1" kern="0" dirty="0">
                <a:solidFill>
                  <a:srgbClr val="C00000"/>
                </a:solidFill>
                <a:latin typeface="+mn-lt"/>
                <a:ea typeface="+mn-ea"/>
                <a:cs typeface="+mn-ea"/>
                <a:sym typeface="+mn-lt"/>
              </a:endParaRPr>
            </a:p>
          </p:txBody>
        </p:sp>
        <p:sp>
          <p:nvSpPr>
            <p:cNvPr id="204" name="Text Box 144"/>
            <p:cNvSpPr txBox="1">
              <a:spLocks noChangeArrowheads="1"/>
            </p:cNvSpPr>
            <p:nvPr/>
          </p:nvSpPr>
          <p:spPr bwMode="gray">
            <a:xfrm>
              <a:off x="214" y="2877"/>
              <a:ext cx="563" cy="257"/>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spcBef>
                  <a:spcPts val="0"/>
                </a:spcBef>
                <a:spcAft>
                  <a:spcPts val="0"/>
                </a:spcAft>
                <a:defRPr/>
              </a:pPr>
              <a:r>
                <a:rPr lang="zh-CN" altLang="en-US" sz="1200" b="1" kern="0">
                  <a:solidFill>
                    <a:srgbClr val="C00000"/>
                  </a:solidFill>
                  <a:latin typeface="+mn-lt"/>
                  <a:ea typeface="+mn-ea"/>
                  <a:cs typeface="+mn-ea"/>
                  <a:sym typeface="+mn-lt"/>
                </a:rPr>
                <a:t>原因调查 </a:t>
              </a:r>
              <a:endParaRPr lang="en-US" altLang="zh-CN" sz="1200" b="1" kern="0">
                <a:solidFill>
                  <a:srgbClr val="C00000"/>
                </a:solidFill>
                <a:latin typeface="+mn-lt"/>
                <a:ea typeface="+mn-ea"/>
                <a:cs typeface="+mn-ea"/>
                <a:sym typeface="+mn-lt"/>
              </a:endParaRPr>
            </a:p>
          </p:txBody>
        </p:sp>
        <p:sp>
          <p:nvSpPr>
            <p:cNvPr id="205" name="Text Box 145"/>
            <p:cNvSpPr txBox="1">
              <a:spLocks noChangeArrowheads="1"/>
            </p:cNvSpPr>
            <p:nvPr/>
          </p:nvSpPr>
          <p:spPr bwMode="gray">
            <a:xfrm>
              <a:off x="214" y="3871"/>
              <a:ext cx="563" cy="257"/>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spcBef>
                  <a:spcPts val="0"/>
                </a:spcBef>
                <a:spcAft>
                  <a:spcPts val="0"/>
                </a:spcAft>
                <a:defRPr/>
              </a:pPr>
              <a:r>
                <a:rPr lang="zh-CN" altLang="en-US" sz="1200" b="1" kern="0">
                  <a:solidFill>
                    <a:srgbClr val="C00000"/>
                  </a:solidFill>
                  <a:latin typeface="+mn-lt"/>
                  <a:ea typeface="+mn-ea"/>
                  <a:cs typeface="+mn-ea"/>
                  <a:sym typeface="+mn-lt"/>
                </a:rPr>
                <a:t>问题纠正 </a:t>
              </a:r>
              <a:endParaRPr lang="en-US" altLang="zh-CN" sz="1200" b="1" kern="0">
                <a:solidFill>
                  <a:srgbClr val="C00000"/>
                </a:solidFill>
                <a:latin typeface="+mn-lt"/>
                <a:ea typeface="+mn-ea"/>
                <a:cs typeface="+mn-ea"/>
                <a:sym typeface="+mn-lt"/>
              </a:endParaRPr>
            </a:p>
          </p:txBody>
        </p:sp>
        <p:sp>
          <p:nvSpPr>
            <p:cNvPr id="206" name="Text Box 147"/>
            <p:cNvSpPr txBox="1">
              <a:spLocks noChangeArrowheads="1"/>
            </p:cNvSpPr>
            <p:nvPr/>
          </p:nvSpPr>
          <p:spPr bwMode="gray">
            <a:xfrm>
              <a:off x="214" y="4124"/>
              <a:ext cx="563" cy="257"/>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fontAlgn="auto" hangingPunct="1">
                <a:spcBef>
                  <a:spcPts val="0"/>
                </a:spcBef>
                <a:spcAft>
                  <a:spcPts val="0"/>
                </a:spcAft>
                <a:defRPr/>
              </a:pPr>
              <a:r>
                <a:rPr lang="zh-CN" altLang="en-US" sz="1200" b="1" kern="0">
                  <a:solidFill>
                    <a:srgbClr val="C00000"/>
                  </a:solidFill>
                  <a:latin typeface="+mn-lt"/>
                  <a:ea typeface="+mn-ea"/>
                  <a:cs typeface="+mn-ea"/>
                  <a:sym typeface="+mn-lt"/>
                </a:rPr>
                <a:t>预防措施 </a:t>
              </a:r>
              <a:endParaRPr lang="en-US" altLang="zh-CN" sz="1200" b="1" kern="0">
                <a:solidFill>
                  <a:srgbClr val="C00000"/>
                </a:solidFill>
                <a:latin typeface="+mn-lt"/>
                <a:ea typeface="+mn-ea"/>
                <a:cs typeface="+mn-ea"/>
                <a:sym typeface="+mn-lt"/>
              </a:endParaRPr>
            </a:p>
          </p:txBody>
        </p:sp>
        <p:grpSp>
          <p:nvGrpSpPr>
            <p:cNvPr id="45075" name="Group 172"/>
            <p:cNvGrpSpPr>
              <a:grpSpLocks/>
            </p:cNvGrpSpPr>
            <p:nvPr/>
          </p:nvGrpSpPr>
          <p:grpSpPr bwMode="auto">
            <a:xfrm>
              <a:off x="22" y="1344"/>
              <a:ext cx="4808" cy="2976"/>
              <a:chOff x="113" y="1344"/>
              <a:chExt cx="4808" cy="2976"/>
            </a:xfrm>
          </p:grpSpPr>
          <p:sp>
            <p:nvSpPr>
              <p:cNvPr id="208" name="Line 166"/>
              <p:cNvSpPr>
                <a:spLocks noChangeShapeType="1"/>
              </p:cNvSpPr>
              <p:nvPr/>
            </p:nvSpPr>
            <p:spPr bwMode="auto">
              <a:xfrm flipV="1">
                <a:off x="249" y="4112"/>
                <a:ext cx="0" cy="210"/>
              </a:xfrm>
              <a:prstGeom prst="line">
                <a:avLst/>
              </a:prstGeom>
              <a:noFill/>
              <a:ln w="9525">
                <a:solidFill>
                  <a:schemeClr val="tx1">
                    <a:lumMod val="65000"/>
                  </a:schemeClr>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chemeClr val="tx1">
                          <a:gamma/>
                          <a:shade val="60000"/>
                          <a:invGamma/>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C00000"/>
                  </a:solidFill>
                  <a:latin typeface="+mn-lt"/>
                  <a:ea typeface="+mn-ea"/>
                  <a:cs typeface="+mn-ea"/>
                  <a:sym typeface="+mn-lt"/>
                </a:endParaRPr>
              </a:p>
            </p:txBody>
          </p:sp>
          <p:sp>
            <p:nvSpPr>
              <p:cNvPr id="209" name="Line 167"/>
              <p:cNvSpPr>
                <a:spLocks noChangeShapeType="1"/>
              </p:cNvSpPr>
              <p:nvPr/>
            </p:nvSpPr>
            <p:spPr bwMode="auto">
              <a:xfrm flipV="1">
                <a:off x="249" y="3840"/>
                <a:ext cx="0" cy="225"/>
              </a:xfrm>
              <a:prstGeom prst="line">
                <a:avLst/>
              </a:prstGeom>
              <a:noFill/>
              <a:ln w="9525">
                <a:solidFill>
                  <a:schemeClr val="tx1">
                    <a:lumMod val="65000"/>
                  </a:schemeClr>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chemeClr val="tx1">
                          <a:gamma/>
                          <a:shade val="60000"/>
                          <a:invGamma/>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C00000"/>
                  </a:solidFill>
                  <a:latin typeface="+mn-lt"/>
                  <a:ea typeface="+mn-ea"/>
                  <a:cs typeface="+mn-ea"/>
                  <a:sym typeface="+mn-lt"/>
                </a:endParaRPr>
              </a:p>
            </p:txBody>
          </p:sp>
          <p:sp>
            <p:nvSpPr>
              <p:cNvPr id="210" name="Line 138"/>
              <p:cNvSpPr>
                <a:spLocks noChangeShapeType="1"/>
              </p:cNvSpPr>
              <p:nvPr/>
            </p:nvSpPr>
            <p:spPr bwMode="gray">
              <a:xfrm flipH="1">
                <a:off x="113" y="2160"/>
                <a:ext cx="4808" cy="3"/>
              </a:xfrm>
              <a:prstGeom prst="line">
                <a:avLst/>
              </a:prstGeom>
              <a:noFill/>
              <a:ln w="0">
                <a:solidFill>
                  <a:schemeClr val="tx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1" fontAlgn="auto" hangingPunct="1">
                  <a:spcBef>
                    <a:spcPts val="0"/>
                  </a:spcBef>
                  <a:spcAft>
                    <a:spcPts val="0"/>
                  </a:spcAft>
                  <a:defRPr/>
                </a:pPr>
                <a:endParaRPr lang="zh-CN" altLang="en-US" sz="1200" kern="0">
                  <a:solidFill>
                    <a:srgbClr val="C00000"/>
                  </a:solidFill>
                  <a:latin typeface="+mn-lt"/>
                  <a:ea typeface="+mn-ea"/>
                  <a:cs typeface="+mn-ea"/>
                  <a:sym typeface="+mn-lt"/>
                </a:endParaRPr>
              </a:p>
            </p:txBody>
          </p:sp>
          <p:sp>
            <p:nvSpPr>
              <p:cNvPr id="211" name="Line 139"/>
              <p:cNvSpPr>
                <a:spLocks noChangeShapeType="1"/>
              </p:cNvSpPr>
              <p:nvPr/>
            </p:nvSpPr>
            <p:spPr bwMode="gray">
              <a:xfrm flipH="1" flipV="1">
                <a:off x="113" y="1345"/>
                <a:ext cx="4768" cy="0"/>
              </a:xfrm>
              <a:prstGeom prst="line">
                <a:avLst/>
              </a:prstGeom>
              <a:noFill/>
              <a:ln w="9525">
                <a:solidFill>
                  <a:schemeClr val="tx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1" fontAlgn="auto" hangingPunct="1">
                  <a:spcBef>
                    <a:spcPts val="0"/>
                  </a:spcBef>
                  <a:spcAft>
                    <a:spcPts val="0"/>
                  </a:spcAft>
                  <a:defRPr/>
                </a:pPr>
                <a:endParaRPr lang="zh-CN" altLang="en-US" sz="1200" kern="0">
                  <a:solidFill>
                    <a:srgbClr val="C00000"/>
                  </a:solidFill>
                  <a:latin typeface="+mn-lt"/>
                  <a:ea typeface="+mn-ea"/>
                  <a:cs typeface="+mn-ea"/>
                  <a:sym typeface="+mn-lt"/>
                </a:endParaRPr>
              </a:p>
            </p:txBody>
          </p:sp>
          <p:sp>
            <p:nvSpPr>
              <p:cNvPr id="212" name="Line 142"/>
              <p:cNvSpPr>
                <a:spLocks noChangeShapeType="1"/>
              </p:cNvSpPr>
              <p:nvPr/>
            </p:nvSpPr>
            <p:spPr bwMode="gray">
              <a:xfrm flipH="1">
                <a:off x="113" y="3843"/>
                <a:ext cx="4768" cy="3"/>
              </a:xfrm>
              <a:prstGeom prst="line">
                <a:avLst/>
              </a:prstGeom>
              <a:noFill/>
              <a:ln w="9525">
                <a:solidFill>
                  <a:schemeClr val="tx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1" fontAlgn="auto" hangingPunct="1">
                  <a:spcBef>
                    <a:spcPts val="0"/>
                  </a:spcBef>
                  <a:spcAft>
                    <a:spcPts val="0"/>
                  </a:spcAft>
                  <a:defRPr/>
                </a:pPr>
                <a:endParaRPr lang="zh-CN" altLang="en-US" sz="1200" b="1" kern="0">
                  <a:solidFill>
                    <a:srgbClr val="C00000"/>
                  </a:solidFill>
                  <a:latin typeface="+mn-lt"/>
                  <a:ea typeface="+mn-ea"/>
                  <a:cs typeface="+mn-ea"/>
                  <a:sym typeface="+mn-lt"/>
                </a:endParaRPr>
              </a:p>
            </p:txBody>
          </p:sp>
          <p:sp>
            <p:nvSpPr>
              <p:cNvPr id="213" name="Line 149"/>
              <p:cNvSpPr>
                <a:spLocks noChangeShapeType="1"/>
              </p:cNvSpPr>
              <p:nvPr/>
            </p:nvSpPr>
            <p:spPr bwMode="gray">
              <a:xfrm flipH="1">
                <a:off x="113" y="4090"/>
                <a:ext cx="4777" cy="0"/>
              </a:xfrm>
              <a:prstGeom prst="line">
                <a:avLst/>
              </a:prstGeom>
              <a:noFill/>
              <a:ln w="9525">
                <a:solidFill>
                  <a:schemeClr val="tx1">
                    <a:lumMod val="65000"/>
                  </a:schemeClr>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76200" dir="10800000" kx="-3284103" algn="br" rotWithShape="0">
                        <a:schemeClr val="bg2">
                          <a:alpha val="50000"/>
                        </a:schemeClr>
                      </a:outerShdw>
                    </a:effectLst>
                  </a14:hiddenEffects>
                </a:ext>
              </a:extLst>
            </p:spPr>
            <p:txBody>
              <a:bodyPr wrap="none" anchor="ctr"/>
              <a:lstStyle/>
              <a:p>
                <a:pPr eaLnBrk="1" fontAlgn="auto" hangingPunct="1">
                  <a:spcBef>
                    <a:spcPts val="0"/>
                  </a:spcBef>
                  <a:spcAft>
                    <a:spcPts val="0"/>
                  </a:spcAft>
                  <a:defRPr/>
                </a:pPr>
                <a:endParaRPr lang="zh-CN" altLang="en-US" sz="1200" kern="0">
                  <a:solidFill>
                    <a:srgbClr val="C00000"/>
                  </a:solidFill>
                  <a:latin typeface="+mn-lt"/>
                  <a:ea typeface="+mn-ea"/>
                  <a:cs typeface="+mn-ea"/>
                  <a:sym typeface="+mn-lt"/>
                </a:endParaRPr>
              </a:p>
            </p:txBody>
          </p:sp>
          <p:sp>
            <p:nvSpPr>
              <p:cNvPr id="214" name="Line 168"/>
              <p:cNvSpPr>
                <a:spLocks noChangeShapeType="1"/>
              </p:cNvSpPr>
              <p:nvPr/>
            </p:nvSpPr>
            <p:spPr bwMode="auto">
              <a:xfrm flipV="1">
                <a:off x="249" y="2160"/>
                <a:ext cx="0" cy="1680"/>
              </a:xfrm>
              <a:prstGeom prst="line">
                <a:avLst/>
              </a:prstGeom>
              <a:noFill/>
              <a:ln w="9525">
                <a:solidFill>
                  <a:schemeClr val="tx1">
                    <a:lumMod val="65000"/>
                  </a:schemeClr>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chemeClr val="tx1">
                          <a:gamma/>
                          <a:shade val="60000"/>
                          <a:invGamma/>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C00000"/>
                  </a:solidFill>
                  <a:latin typeface="+mn-lt"/>
                  <a:ea typeface="+mn-ea"/>
                  <a:cs typeface="+mn-ea"/>
                  <a:sym typeface="+mn-lt"/>
                </a:endParaRPr>
              </a:p>
            </p:txBody>
          </p:sp>
          <p:sp>
            <p:nvSpPr>
              <p:cNvPr id="215" name="Line 169"/>
              <p:cNvSpPr>
                <a:spLocks noChangeShapeType="1"/>
              </p:cNvSpPr>
              <p:nvPr/>
            </p:nvSpPr>
            <p:spPr bwMode="auto">
              <a:xfrm flipV="1">
                <a:off x="249" y="1344"/>
                <a:ext cx="0" cy="816"/>
              </a:xfrm>
              <a:prstGeom prst="line">
                <a:avLst/>
              </a:prstGeom>
              <a:noFill/>
              <a:ln w="9525">
                <a:solidFill>
                  <a:schemeClr val="tx1">
                    <a:lumMod val="65000"/>
                  </a:schemeClr>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chemeClr val="tx1">
                          <a:gamma/>
                          <a:shade val="60000"/>
                          <a:invGamma/>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C00000"/>
                  </a:solidFill>
                  <a:latin typeface="+mn-lt"/>
                  <a:ea typeface="+mn-ea"/>
                  <a:cs typeface="+mn-ea"/>
                  <a:sym typeface="+mn-lt"/>
                </a:endParaRPr>
              </a:p>
            </p:txBody>
          </p:sp>
        </p:grpSp>
      </p:gr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4" fill="hold" nodeType="after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wipe(down)">
                                      <p:cBhvr>
                                        <p:cTn id="10" dur="500"/>
                                        <p:tgtEl>
                                          <p:spTgt spid="126"/>
                                        </p:tgtEl>
                                      </p:cBhvr>
                                    </p:animEffect>
                                  </p:childTnLst>
                                </p:cTn>
                              </p:par>
                            </p:childTnLst>
                          </p:cTn>
                        </p:par>
                        <p:par>
                          <p:cTn id="11" fill="hold" nodeType="afterGroup">
                            <p:stCondLst>
                              <p:cond delay="500"/>
                            </p:stCondLst>
                            <p:childTnLst>
                              <p:par>
                                <p:cTn id="12" presetID="22" presetClass="entr" presetSubtype="4" fill="hold" nodeType="afterEffect">
                                  <p:stCondLst>
                                    <p:cond delay="0"/>
                                  </p:stCondLst>
                                  <p:childTnLst>
                                    <p:set>
                                      <p:cBhvr>
                                        <p:cTn id="13" dur="1" fill="hold">
                                          <p:stCondLst>
                                            <p:cond delay="0"/>
                                          </p:stCondLst>
                                        </p:cTn>
                                        <p:tgtEl>
                                          <p:spTgt spid="151"/>
                                        </p:tgtEl>
                                        <p:attrNameLst>
                                          <p:attrName>style.visibility</p:attrName>
                                        </p:attrNameLst>
                                      </p:cBhvr>
                                      <p:to>
                                        <p:strVal val="visible"/>
                                      </p:to>
                                    </p:set>
                                    <p:animEffect transition="in" filter="wipe(down)">
                                      <p:cBhvr>
                                        <p:cTn id="14" dur="500"/>
                                        <p:tgtEl>
                                          <p:spTgt spid="151"/>
                                        </p:tgtEl>
                                      </p:cBhvr>
                                    </p:animEffect>
                                  </p:childTnLst>
                                </p:cTn>
                              </p:par>
                            </p:childTnLst>
                          </p:cTn>
                        </p:par>
                        <p:par>
                          <p:cTn id="15" fill="hold" nodeType="afterGroup">
                            <p:stCondLst>
                              <p:cond delay="1000"/>
                            </p:stCondLst>
                            <p:childTnLst>
                              <p:par>
                                <p:cTn id="16" presetID="22" presetClass="entr" presetSubtype="4" fill="hold" nodeType="afterEffect">
                                  <p:stCondLst>
                                    <p:cond delay="0"/>
                                  </p:stCondLst>
                                  <p:childTnLst>
                                    <p:set>
                                      <p:cBhvr>
                                        <p:cTn id="17" dur="1" fill="hold">
                                          <p:stCondLst>
                                            <p:cond delay="0"/>
                                          </p:stCondLst>
                                        </p:cTn>
                                        <p:tgtEl>
                                          <p:spTgt spid="171"/>
                                        </p:tgtEl>
                                        <p:attrNameLst>
                                          <p:attrName>style.visibility</p:attrName>
                                        </p:attrNameLst>
                                      </p:cBhvr>
                                      <p:to>
                                        <p:strVal val="visible"/>
                                      </p:to>
                                    </p:set>
                                    <p:animEffect transition="in" filter="wipe(down)">
                                      <p:cBhvr>
                                        <p:cTn id="18" dur="500"/>
                                        <p:tgtEl>
                                          <p:spTgt spid="171"/>
                                        </p:tgtEl>
                                      </p:cBhvr>
                                    </p:animEffect>
                                  </p:childTnLst>
                                </p:cTn>
                              </p:par>
                            </p:childTnLst>
                          </p:cTn>
                        </p:par>
                        <p:par>
                          <p:cTn id="19" fill="hold" nodeType="afterGroup">
                            <p:stCondLst>
                              <p:cond delay="1500"/>
                            </p:stCondLst>
                            <p:childTnLst>
                              <p:par>
                                <p:cTn id="20" presetID="22" presetClass="entr" presetSubtype="4" fill="hold" nodeType="afterEffect">
                                  <p:stCondLst>
                                    <p:cond delay="0"/>
                                  </p:stCondLst>
                                  <p:childTnLst>
                                    <p:set>
                                      <p:cBhvr>
                                        <p:cTn id="21" dur="1" fill="hold">
                                          <p:stCondLst>
                                            <p:cond delay="0"/>
                                          </p:stCondLst>
                                        </p:cTn>
                                        <p:tgtEl>
                                          <p:spTgt spid="191"/>
                                        </p:tgtEl>
                                        <p:attrNameLst>
                                          <p:attrName>style.visibility</p:attrName>
                                        </p:attrNameLst>
                                      </p:cBhvr>
                                      <p:to>
                                        <p:strVal val="visible"/>
                                      </p:to>
                                    </p:set>
                                    <p:animEffect transition="in" filter="wipe(down)">
                                      <p:cBhvr>
                                        <p:cTn id="22" dur="500"/>
                                        <p:tgtEl>
                                          <p:spTgt spid="191"/>
                                        </p:tgtEl>
                                      </p:cBhvr>
                                    </p:animEffect>
                                  </p:childTnLst>
                                </p:cTn>
                              </p:par>
                            </p:childTnLst>
                          </p:cTn>
                        </p:par>
                        <p:par>
                          <p:cTn id="23" fill="hold" nodeType="afterGroup">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192"/>
                                        </p:tgtEl>
                                        <p:attrNameLst>
                                          <p:attrName>style.visibility</p:attrName>
                                        </p:attrNameLst>
                                      </p:cBhvr>
                                      <p:to>
                                        <p:strVal val="visible"/>
                                      </p:to>
                                    </p:set>
                                    <p:animEffect transition="in" filter="wipe(down)">
                                      <p:cBhvr>
                                        <p:cTn id="26" dur="500"/>
                                        <p:tgtEl>
                                          <p:spTgt spid="192"/>
                                        </p:tgtEl>
                                      </p:cBhvr>
                                    </p:animEffect>
                                  </p:childTnLst>
                                </p:cTn>
                              </p:par>
                            </p:childTnLst>
                          </p:cTn>
                        </p:par>
                        <p:par>
                          <p:cTn id="27" fill="hold" nodeType="afterGroup">
                            <p:stCondLst>
                              <p:cond delay="2500"/>
                            </p:stCondLst>
                            <p:childTnLst>
                              <p:par>
                                <p:cTn id="28" presetID="22" presetClass="entr" presetSubtype="4" fill="hold" nodeType="afterEffect">
                                  <p:stCondLst>
                                    <p:cond delay="0"/>
                                  </p:stCondLst>
                                  <p:childTnLst>
                                    <p:set>
                                      <p:cBhvr>
                                        <p:cTn id="29" dur="1" fill="hold">
                                          <p:stCondLst>
                                            <p:cond delay="0"/>
                                          </p:stCondLst>
                                        </p:cTn>
                                        <p:tgtEl>
                                          <p:spTgt spid="193"/>
                                        </p:tgtEl>
                                        <p:attrNameLst>
                                          <p:attrName>style.visibility</p:attrName>
                                        </p:attrNameLst>
                                      </p:cBhvr>
                                      <p:to>
                                        <p:strVal val="visible"/>
                                      </p:to>
                                    </p:set>
                                    <p:animEffect transition="in" filter="wipe(down)">
                                      <p:cBhvr>
                                        <p:cTn id="30" dur="500"/>
                                        <p:tgtEl>
                                          <p:spTgt spid="193"/>
                                        </p:tgtEl>
                                      </p:cBhvr>
                                    </p:animEffect>
                                  </p:childTnLst>
                                </p:cTn>
                              </p:par>
                            </p:childTnLst>
                          </p:cTn>
                        </p:par>
                        <p:par>
                          <p:cTn id="31" fill="hold" nodeType="afterGroup">
                            <p:stCondLst>
                              <p:cond delay="3000"/>
                            </p:stCondLst>
                            <p:childTnLst>
                              <p:par>
                                <p:cTn id="32" presetID="22" presetClass="entr" presetSubtype="4" fill="hold" nodeType="afterEffect">
                                  <p:stCondLst>
                                    <p:cond delay="0"/>
                                  </p:stCondLst>
                                  <p:childTnLst>
                                    <p:set>
                                      <p:cBhvr>
                                        <p:cTn id="33" dur="1" fill="hold">
                                          <p:stCondLst>
                                            <p:cond delay="0"/>
                                          </p:stCondLst>
                                        </p:cTn>
                                        <p:tgtEl>
                                          <p:spTgt spid="196"/>
                                        </p:tgtEl>
                                        <p:attrNameLst>
                                          <p:attrName>style.visibility</p:attrName>
                                        </p:attrNameLst>
                                      </p:cBhvr>
                                      <p:to>
                                        <p:strVal val="visible"/>
                                      </p:to>
                                    </p:set>
                                    <p:animEffect transition="in" filter="wipe(down)">
                                      <p:cBhvr>
                                        <p:cTn id="34" dur="500"/>
                                        <p:tgtEl>
                                          <p:spTgt spid="196"/>
                                        </p:tgtEl>
                                      </p:cBhvr>
                                    </p:animEffect>
                                  </p:childTnLst>
                                </p:cTn>
                              </p:par>
                            </p:childTnLst>
                          </p:cTn>
                        </p:par>
                        <p:par>
                          <p:cTn id="35" fill="hold" nodeType="afterGroup">
                            <p:stCondLst>
                              <p:cond delay="3500"/>
                            </p:stCondLst>
                            <p:childTnLst>
                              <p:par>
                                <p:cTn id="36" presetID="22" presetClass="entr" presetSubtype="4" fill="hold" nodeType="afterEffect">
                                  <p:stCondLst>
                                    <p:cond delay="0"/>
                                  </p:stCondLst>
                                  <p:childTnLst>
                                    <p:set>
                                      <p:cBhvr>
                                        <p:cTn id="37" dur="1" fill="hold">
                                          <p:stCondLst>
                                            <p:cond delay="0"/>
                                          </p:stCondLst>
                                        </p:cTn>
                                        <p:tgtEl>
                                          <p:spTgt spid="199"/>
                                        </p:tgtEl>
                                        <p:attrNameLst>
                                          <p:attrName>style.visibility</p:attrName>
                                        </p:attrNameLst>
                                      </p:cBhvr>
                                      <p:to>
                                        <p:strVal val="visible"/>
                                      </p:to>
                                    </p:set>
                                    <p:animEffect transition="in" filter="wipe(down)">
                                      <p:cBhvr>
                                        <p:cTn id="38" dur="500"/>
                                        <p:tgtEl>
                                          <p:spTgt spid="199"/>
                                        </p:tgtEl>
                                      </p:cBhvr>
                                    </p:animEffect>
                                  </p:childTnLst>
                                </p:cTn>
                              </p:par>
                            </p:childTnLst>
                          </p:cTn>
                        </p:par>
                        <p:par>
                          <p:cTn id="39" fill="hold" nodeType="afterGroup">
                            <p:stCondLst>
                              <p:cond delay="4000"/>
                            </p:stCondLst>
                            <p:childTnLst>
                              <p:par>
                                <p:cTn id="40" presetID="22" presetClass="entr" presetSubtype="4" fill="hold" nodeType="afterEffect">
                                  <p:stCondLst>
                                    <p:cond delay="0"/>
                                  </p:stCondLst>
                                  <p:childTnLst>
                                    <p:set>
                                      <p:cBhvr>
                                        <p:cTn id="41" dur="1" fill="hold">
                                          <p:stCondLst>
                                            <p:cond delay="0"/>
                                          </p:stCondLst>
                                        </p:cTn>
                                        <p:tgtEl>
                                          <p:spTgt spid="202"/>
                                        </p:tgtEl>
                                        <p:attrNameLst>
                                          <p:attrName>style.visibility</p:attrName>
                                        </p:attrNameLst>
                                      </p:cBhvr>
                                      <p:to>
                                        <p:strVal val="visible"/>
                                      </p:to>
                                    </p:set>
                                    <p:animEffect transition="in" filter="wipe(down)">
                                      <p:cBhvr>
                                        <p:cTn id="42" dur="500"/>
                                        <p:tgtEl>
                                          <p:spTgt spid="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解决问题方式：</a:t>
            </a:r>
          </a:p>
        </p:txBody>
      </p:sp>
      <p:sp>
        <p:nvSpPr>
          <p:cNvPr id="126"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透过</a:t>
            </a:r>
            <a:r>
              <a:rPr lang="en-US" altLang="zh-CN" sz="1400" b="1" noProof="1">
                <a:solidFill>
                  <a:schemeClr val="accent6">
                    <a:lumMod val="10000"/>
                  </a:schemeClr>
                </a:solidFill>
                <a:latin typeface="+mn-lt"/>
                <a:ea typeface="+mn-ea"/>
                <a:cs typeface="+mn-ea"/>
                <a:sym typeface="+mn-lt"/>
              </a:rPr>
              <a:t>5M1E</a:t>
            </a:r>
            <a:r>
              <a:rPr lang="zh-CN" altLang="en-US" sz="1400" b="1" noProof="1">
                <a:solidFill>
                  <a:schemeClr val="accent6">
                    <a:lumMod val="10000"/>
                  </a:schemeClr>
                </a:solidFill>
                <a:latin typeface="+mn-lt"/>
                <a:ea typeface="+mn-ea"/>
                <a:cs typeface="+mn-ea"/>
                <a:sym typeface="+mn-lt"/>
              </a:rPr>
              <a:t>作系统分析</a:t>
            </a:r>
          </a:p>
        </p:txBody>
      </p:sp>
      <p:sp>
        <p:nvSpPr>
          <p:cNvPr id="127" name="六边形 126"/>
          <p:cNvSpPr/>
          <p:nvPr/>
        </p:nvSpPr>
        <p:spPr>
          <a:xfrm>
            <a:off x="2008188" y="2416175"/>
            <a:ext cx="1814512" cy="1625600"/>
          </a:xfrm>
          <a:prstGeom prst="hexagon">
            <a:avLst/>
          </a:prstGeom>
          <a:blipFill rotWithShape="1">
            <a:blip r:embed="rId3"/>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accent4">
                  <a:lumMod val="10000"/>
                </a:schemeClr>
              </a:solidFill>
              <a:cs typeface="+mn-ea"/>
              <a:sym typeface="+mn-lt"/>
            </a:endParaRPr>
          </a:p>
        </p:txBody>
      </p:sp>
      <p:sp>
        <p:nvSpPr>
          <p:cNvPr id="133" name="文本框 132"/>
          <p:cNvSpPr txBox="1">
            <a:spLocks noChangeAspect="1"/>
          </p:cNvSpPr>
          <p:nvPr/>
        </p:nvSpPr>
        <p:spPr>
          <a:xfrm>
            <a:off x="1992313" y="1570038"/>
            <a:ext cx="1528762" cy="454025"/>
          </a:xfrm>
          <a:prstGeom prst="rect">
            <a:avLst/>
          </a:prstGeom>
          <a:noFill/>
          <a:ln>
            <a:noFill/>
          </a:ln>
        </p:spPr>
        <p:txBody>
          <a:bodyPr>
            <a:spAutoFit/>
          </a:bodyPr>
          <a:lstStyle/>
          <a:p>
            <a:pPr algn="ctr" fontAlgn="ctr">
              <a:defRPr/>
            </a:pPr>
            <a:r>
              <a:rPr lang="zh-CN" altLang="en-US" sz="1400" b="1" dirty="0">
                <a:solidFill>
                  <a:schemeClr val="accent4">
                    <a:lumMod val="10000"/>
                  </a:schemeClr>
                </a:solidFill>
                <a:latin typeface="+mn-lt"/>
                <a:ea typeface="+mn-ea"/>
                <a:cs typeface="+mn-ea"/>
                <a:sym typeface="+mn-lt"/>
              </a:rPr>
              <a:t>人、机、料</a:t>
            </a:r>
          </a:p>
          <a:p>
            <a:pPr algn="ctr" fontAlgn="ctr">
              <a:defRPr/>
            </a:pPr>
            <a:endParaRPr lang="en-US" altLang="zh-CN" sz="900" b="1" noProof="1">
              <a:solidFill>
                <a:schemeClr val="accent4">
                  <a:lumMod val="10000"/>
                </a:schemeClr>
              </a:solidFill>
              <a:latin typeface="+mn-lt"/>
              <a:ea typeface="+mn-ea"/>
              <a:cs typeface="+mn-ea"/>
              <a:sym typeface="+mn-lt"/>
            </a:endParaRPr>
          </a:p>
        </p:txBody>
      </p:sp>
      <p:sp>
        <p:nvSpPr>
          <p:cNvPr id="134" name="文本框 133"/>
          <p:cNvSpPr txBox="1">
            <a:spLocks noChangeArrowheads="1"/>
          </p:cNvSpPr>
          <p:nvPr/>
        </p:nvSpPr>
        <p:spPr bwMode="auto">
          <a:xfrm>
            <a:off x="1585913" y="2122488"/>
            <a:ext cx="23415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000" noProof="1">
                <a:solidFill>
                  <a:schemeClr val="accent4">
                    <a:lumMod val="10000"/>
                  </a:schemeClr>
                </a:solidFill>
                <a:latin typeface="+mn-lt"/>
                <a:ea typeface="+mn-ea"/>
                <a:cs typeface="+mn-ea"/>
                <a:sym typeface="+mn-lt"/>
              </a:rPr>
              <a:t>为什么该特定问题会发生？</a:t>
            </a:r>
          </a:p>
        </p:txBody>
      </p:sp>
      <p:sp>
        <p:nvSpPr>
          <p:cNvPr id="135" name="六边形 134"/>
          <p:cNvSpPr/>
          <p:nvPr/>
        </p:nvSpPr>
        <p:spPr>
          <a:xfrm>
            <a:off x="3708400" y="2044700"/>
            <a:ext cx="1814513" cy="1625600"/>
          </a:xfrm>
          <a:prstGeom prst="hexagon">
            <a:avLst/>
          </a:prstGeom>
          <a:blipFill rotWithShape="1">
            <a:blip r:embed="rId4"/>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accent4">
                  <a:lumMod val="10000"/>
                </a:schemeClr>
              </a:solidFill>
              <a:cs typeface="+mn-ea"/>
              <a:sym typeface="+mn-lt"/>
            </a:endParaRPr>
          </a:p>
        </p:txBody>
      </p:sp>
      <p:sp>
        <p:nvSpPr>
          <p:cNvPr id="136" name="文本框 135"/>
          <p:cNvSpPr txBox="1">
            <a:spLocks noChangeAspect="1"/>
          </p:cNvSpPr>
          <p:nvPr/>
        </p:nvSpPr>
        <p:spPr>
          <a:xfrm>
            <a:off x="3851275" y="3767138"/>
            <a:ext cx="1528763" cy="307975"/>
          </a:xfrm>
          <a:prstGeom prst="rect">
            <a:avLst/>
          </a:prstGeom>
          <a:noFill/>
          <a:ln>
            <a:noFill/>
          </a:ln>
        </p:spPr>
        <p:txBody>
          <a:bodyPr>
            <a:spAutoFit/>
          </a:bodyPr>
          <a:lstStyle/>
          <a:p>
            <a:pPr algn="ctr" fontAlgn="ctr">
              <a:defRPr/>
            </a:pPr>
            <a:r>
              <a:rPr lang="zh-CN" altLang="en-US" sz="1400" b="1" dirty="0">
                <a:solidFill>
                  <a:schemeClr val="accent4">
                    <a:lumMod val="10000"/>
                  </a:schemeClr>
                </a:solidFill>
                <a:latin typeface="+mn-lt"/>
                <a:ea typeface="+mn-ea"/>
                <a:cs typeface="+mn-ea"/>
                <a:sym typeface="+mn-lt"/>
              </a:rPr>
              <a:t>方法</a:t>
            </a:r>
          </a:p>
        </p:txBody>
      </p:sp>
      <p:sp>
        <p:nvSpPr>
          <p:cNvPr id="137" name="文本框 136"/>
          <p:cNvSpPr txBox="1">
            <a:spLocks noChangeArrowheads="1"/>
          </p:cNvSpPr>
          <p:nvPr/>
        </p:nvSpPr>
        <p:spPr bwMode="auto">
          <a:xfrm>
            <a:off x="3444875" y="4252913"/>
            <a:ext cx="23415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000" noProof="1">
                <a:solidFill>
                  <a:schemeClr val="accent4">
                    <a:lumMod val="10000"/>
                  </a:schemeClr>
                </a:solidFill>
                <a:latin typeface="+mn-lt"/>
                <a:ea typeface="+mn-ea"/>
                <a:cs typeface="+mn-ea"/>
                <a:sym typeface="+mn-lt"/>
              </a:rPr>
              <a:t>为什么该问题没有被检查、检验到？</a:t>
            </a:r>
          </a:p>
        </p:txBody>
      </p:sp>
      <p:sp>
        <p:nvSpPr>
          <p:cNvPr id="138" name="六边形 137"/>
          <p:cNvSpPr/>
          <p:nvPr/>
        </p:nvSpPr>
        <p:spPr>
          <a:xfrm>
            <a:off x="5410200" y="2416175"/>
            <a:ext cx="1814513" cy="1625600"/>
          </a:xfrm>
          <a:prstGeom prst="hexagon">
            <a:avLst/>
          </a:prstGeom>
          <a:blipFill rotWithShape="1">
            <a:blip r:embed="rId5"/>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solidFill>
                <a:schemeClr val="accent4">
                  <a:lumMod val="10000"/>
                </a:schemeClr>
              </a:solidFill>
              <a:cs typeface="+mn-ea"/>
              <a:sym typeface="+mn-lt"/>
            </a:endParaRPr>
          </a:p>
        </p:txBody>
      </p:sp>
      <p:sp>
        <p:nvSpPr>
          <p:cNvPr id="139" name="文本框 138"/>
          <p:cNvSpPr txBox="1">
            <a:spLocks noChangeAspect="1"/>
          </p:cNvSpPr>
          <p:nvPr/>
        </p:nvSpPr>
        <p:spPr>
          <a:xfrm>
            <a:off x="5718175" y="1570038"/>
            <a:ext cx="1528763" cy="307975"/>
          </a:xfrm>
          <a:prstGeom prst="rect">
            <a:avLst/>
          </a:prstGeom>
          <a:noFill/>
          <a:ln>
            <a:noFill/>
          </a:ln>
        </p:spPr>
        <p:txBody>
          <a:bodyPr>
            <a:spAutoFit/>
          </a:bodyPr>
          <a:lstStyle/>
          <a:p>
            <a:pPr algn="ctr" fontAlgn="ctr">
              <a:defRPr/>
            </a:pPr>
            <a:r>
              <a:rPr lang="zh-CN" altLang="en-US" sz="1400" b="1" dirty="0">
                <a:solidFill>
                  <a:schemeClr val="accent4">
                    <a:lumMod val="10000"/>
                  </a:schemeClr>
                </a:solidFill>
                <a:latin typeface="+mn-lt"/>
                <a:ea typeface="+mn-ea"/>
                <a:cs typeface="+mn-ea"/>
                <a:sym typeface="+mn-lt"/>
              </a:rPr>
              <a:t>环境</a:t>
            </a:r>
          </a:p>
        </p:txBody>
      </p:sp>
      <p:sp>
        <p:nvSpPr>
          <p:cNvPr id="140" name="文本框 139"/>
          <p:cNvSpPr txBox="1">
            <a:spLocks noChangeArrowheads="1"/>
          </p:cNvSpPr>
          <p:nvPr/>
        </p:nvSpPr>
        <p:spPr bwMode="auto">
          <a:xfrm>
            <a:off x="5076825" y="2084388"/>
            <a:ext cx="307498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zh-CN" altLang="en-US" sz="1000" noProof="1">
                <a:solidFill>
                  <a:schemeClr val="accent4">
                    <a:lumMod val="10000"/>
                  </a:schemeClr>
                </a:solidFill>
                <a:latin typeface="+mn-lt"/>
                <a:ea typeface="+mn-ea"/>
                <a:cs typeface="+mn-ea"/>
                <a:sym typeface="+mn-lt"/>
              </a:rPr>
              <a:t>为什么管理体系、流程会允许该问题发生？</a:t>
            </a:r>
          </a:p>
        </p:txBody>
      </p:sp>
      <p:cxnSp>
        <p:nvCxnSpPr>
          <p:cNvPr id="141" name="直接连接符 140"/>
          <p:cNvCxnSpPr/>
          <p:nvPr/>
        </p:nvCxnSpPr>
        <p:spPr>
          <a:xfrm>
            <a:off x="2246313" y="1978025"/>
            <a:ext cx="1074737"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a:off x="5957888" y="1978025"/>
            <a:ext cx="1074737"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a:off x="4090988" y="4171950"/>
            <a:ext cx="1074737"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126"/>
                                        </p:tgtEl>
                                        <p:attrNameLst>
                                          <p:attrName>style.visibility</p:attrName>
                                        </p:attrNameLst>
                                      </p:cBhvr>
                                      <p:to>
                                        <p:strVal val="visible"/>
                                      </p:to>
                                    </p:set>
                                    <p:animEffect>
                                      <p:cBhvr>
                                        <p:cTn id="10" dur="1000"/>
                                        <p:tgtEl>
                                          <p:spTgt spid="126"/>
                                        </p:tgtEl>
                                      </p:cBhvr>
                                    </p:animEffect>
                                  </p:childTnLst>
                                </p:cTn>
                              </p:par>
                              <p:par>
                                <p:cTn id="11" presetID="29" presetClass="entr" presetSubtype="0" fill="hold" grpId="0" nodeType="withEffect">
                                  <p:stCondLst>
                                    <p:cond delay="0"/>
                                  </p:stCondLst>
                                  <p:childTnLst>
                                    <p:set>
                                      <p:cBhvr>
                                        <p:cTn id="12" dur="1" fill="hold">
                                          <p:stCondLst>
                                            <p:cond delay="0"/>
                                          </p:stCondLst>
                                        </p:cTn>
                                        <p:tgtEl>
                                          <p:spTgt spid="127"/>
                                        </p:tgtEl>
                                        <p:attrNameLst>
                                          <p:attrName>style.visibility</p:attrName>
                                        </p:attrNameLst>
                                      </p:cBhvr>
                                      <p:to>
                                        <p:strVal val="visible"/>
                                      </p:to>
                                    </p:set>
                                    <p:anim calcmode="lin" valueType="num">
                                      <p:cBhvr>
                                        <p:cTn id="13" dur="1000" fill="hold"/>
                                        <p:tgtEl>
                                          <p:spTgt spid="127"/>
                                        </p:tgtEl>
                                        <p:attrNameLst>
                                          <p:attrName>ppt_x</p:attrName>
                                        </p:attrNameLst>
                                      </p:cBhvr>
                                      <p:tavLst>
                                        <p:tav tm="0">
                                          <p:val>
                                            <p:strVal val="#ppt_x-.2"/>
                                          </p:val>
                                        </p:tav>
                                        <p:tav tm="100000">
                                          <p:val>
                                            <p:strVal val="#ppt_x"/>
                                          </p:val>
                                        </p:tav>
                                      </p:tavLst>
                                    </p:anim>
                                    <p:anim calcmode="lin" valueType="num">
                                      <p:cBhvr>
                                        <p:cTn id="14"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15" dur="1000"/>
                                        <p:tgtEl>
                                          <p:spTgt spid="127"/>
                                        </p:tgtEl>
                                      </p:cBhvr>
                                    </p:animEffect>
                                  </p:childTnLst>
                                </p:cTn>
                              </p:par>
                              <p:par>
                                <p:cTn id="16" presetID="29" presetClass="entr" presetSubtype="0" fill="hold" grpId="0" nodeType="withEffect">
                                  <p:stCondLst>
                                    <p:cond delay="0"/>
                                  </p:stCondLst>
                                  <p:childTnLst>
                                    <p:set>
                                      <p:cBhvr>
                                        <p:cTn id="17" dur="1" fill="hold">
                                          <p:stCondLst>
                                            <p:cond delay="0"/>
                                          </p:stCondLst>
                                        </p:cTn>
                                        <p:tgtEl>
                                          <p:spTgt spid="135"/>
                                        </p:tgtEl>
                                        <p:attrNameLst>
                                          <p:attrName>style.visibility</p:attrName>
                                        </p:attrNameLst>
                                      </p:cBhvr>
                                      <p:to>
                                        <p:strVal val="visible"/>
                                      </p:to>
                                    </p:set>
                                    <p:anim calcmode="lin" valueType="num">
                                      <p:cBhvr>
                                        <p:cTn id="18" dur="1000" fill="hold"/>
                                        <p:tgtEl>
                                          <p:spTgt spid="135"/>
                                        </p:tgtEl>
                                        <p:attrNameLst>
                                          <p:attrName>ppt_x</p:attrName>
                                        </p:attrNameLst>
                                      </p:cBhvr>
                                      <p:tavLst>
                                        <p:tav tm="0">
                                          <p:val>
                                            <p:strVal val="#ppt_x-.2"/>
                                          </p:val>
                                        </p:tav>
                                        <p:tav tm="100000">
                                          <p:val>
                                            <p:strVal val="#ppt_x"/>
                                          </p:val>
                                        </p:tav>
                                      </p:tavLst>
                                    </p:anim>
                                    <p:anim calcmode="lin" valueType="num">
                                      <p:cBhvr>
                                        <p:cTn id="19" dur="1000" fill="hold"/>
                                        <p:tgtEl>
                                          <p:spTgt spid="135"/>
                                        </p:tgtEl>
                                        <p:attrNameLst>
                                          <p:attrName>ppt_y</p:attrName>
                                        </p:attrNameLst>
                                      </p:cBhvr>
                                      <p:tavLst>
                                        <p:tav tm="0">
                                          <p:val>
                                            <p:strVal val="#ppt_y"/>
                                          </p:val>
                                        </p:tav>
                                        <p:tav tm="100000">
                                          <p:val>
                                            <p:strVal val="#ppt_y"/>
                                          </p:val>
                                        </p:tav>
                                      </p:tavLst>
                                    </p:anim>
                                    <p:animEffect transition="in" filter="wipe(right)" prLst="gradientSize: 0.1">
                                      <p:cBhvr>
                                        <p:cTn id="20" dur="1000"/>
                                        <p:tgtEl>
                                          <p:spTgt spid="135"/>
                                        </p:tgtEl>
                                      </p:cBhvr>
                                    </p:animEffect>
                                  </p:childTnLst>
                                </p:cTn>
                              </p:par>
                              <p:par>
                                <p:cTn id="21" presetID="29" presetClass="entr" presetSubtype="0" fill="hold" grpId="0" nodeType="withEffect">
                                  <p:stCondLst>
                                    <p:cond delay="0"/>
                                  </p:stCondLst>
                                  <p:childTnLst>
                                    <p:set>
                                      <p:cBhvr>
                                        <p:cTn id="22" dur="1" fill="hold">
                                          <p:stCondLst>
                                            <p:cond delay="0"/>
                                          </p:stCondLst>
                                        </p:cTn>
                                        <p:tgtEl>
                                          <p:spTgt spid="138"/>
                                        </p:tgtEl>
                                        <p:attrNameLst>
                                          <p:attrName>style.visibility</p:attrName>
                                        </p:attrNameLst>
                                      </p:cBhvr>
                                      <p:to>
                                        <p:strVal val="visible"/>
                                      </p:to>
                                    </p:set>
                                    <p:anim calcmode="lin" valueType="num">
                                      <p:cBhvr>
                                        <p:cTn id="23" dur="1000" fill="hold"/>
                                        <p:tgtEl>
                                          <p:spTgt spid="138"/>
                                        </p:tgtEl>
                                        <p:attrNameLst>
                                          <p:attrName>ppt_x</p:attrName>
                                        </p:attrNameLst>
                                      </p:cBhvr>
                                      <p:tavLst>
                                        <p:tav tm="0">
                                          <p:val>
                                            <p:strVal val="#ppt_x-.2"/>
                                          </p:val>
                                        </p:tav>
                                        <p:tav tm="100000">
                                          <p:val>
                                            <p:strVal val="#ppt_x"/>
                                          </p:val>
                                        </p:tav>
                                      </p:tavLst>
                                    </p:anim>
                                    <p:anim calcmode="lin" valueType="num">
                                      <p:cBhvr>
                                        <p:cTn id="24" dur="1000" fill="hold"/>
                                        <p:tgtEl>
                                          <p:spTgt spid="138"/>
                                        </p:tgtEl>
                                        <p:attrNameLst>
                                          <p:attrName>ppt_y</p:attrName>
                                        </p:attrNameLst>
                                      </p:cBhvr>
                                      <p:tavLst>
                                        <p:tav tm="0">
                                          <p:val>
                                            <p:strVal val="#ppt_y"/>
                                          </p:val>
                                        </p:tav>
                                        <p:tav tm="100000">
                                          <p:val>
                                            <p:strVal val="#ppt_y"/>
                                          </p:val>
                                        </p:tav>
                                      </p:tavLst>
                                    </p:anim>
                                    <p:animEffect transition="in" filter="wipe(right)" prLst="gradientSize: 0.1">
                                      <p:cBhvr>
                                        <p:cTn id="25" dur="1000"/>
                                        <p:tgtEl>
                                          <p:spTgt spid="138"/>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133"/>
                                        </p:tgtEl>
                                        <p:attrNameLst>
                                          <p:attrName>style.visibility</p:attrName>
                                        </p:attrNameLst>
                                      </p:cBhvr>
                                      <p:to>
                                        <p:strVal val="visible"/>
                                      </p:to>
                                    </p:set>
                                    <p:anim calcmode="lin" valueType="num">
                                      <p:cBhvr>
                                        <p:cTn id="28" dur="500" fill="hold"/>
                                        <p:tgtEl>
                                          <p:spTgt spid="133"/>
                                        </p:tgtEl>
                                        <p:attrNameLst>
                                          <p:attrName>ppt_x</p:attrName>
                                        </p:attrNameLst>
                                      </p:cBhvr>
                                      <p:tavLst>
                                        <p:tav tm="0">
                                          <p:val>
                                            <p:strVal val="#ppt_x"/>
                                          </p:val>
                                        </p:tav>
                                        <p:tav tm="100000">
                                          <p:val>
                                            <p:strVal val="#ppt_x"/>
                                          </p:val>
                                        </p:tav>
                                      </p:tavLst>
                                    </p:anim>
                                    <p:anim calcmode="lin" valueType="num">
                                      <p:cBhvr>
                                        <p:cTn id="29" dur="500" fill="hold"/>
                                        <p:tgtEl>
                                          <p:spTgt spid="13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34"/>
                                        </p:tgtEl>
                                        <p:attrNameLst>
                                          <p:attrName>style.visibility</p:attrName>
                                        </p:attrNameLst>
                                      </p:cBhvr>
                                      <p:to>
                                        <p:strVal val="visible"/>
                                      </p:to>
                                    </p:set>
                                    <p:anim calcmode="lin" valueType="num">
                                      <p:cBhvr>
                                        <p:cTn id="32" dur="500" fill="hold"/>
                                        <p:tgtEl>
                                          <p:spTgt spid="134"/>
                                        </p:tgtEl>
                                        <p:attrNameLst>
                                          <p:attrName>ppt_x</p:attrName>
                                        </p:attrNameLst>
                                      </p:cBhvr>
                                      <p:tavLst>
                                        <p:tav tm="0">
                                          <p:val>
                                            <p:strVal val="#ppt_x"/>
                                          </p:val>
                                        </p:tav>
                                        <p:tav tm="100000">
                                          <p:val>
                                            <p:strVal val="#ppt_x"/>
                                          </p:val>
                                        </p:tav>
                                      </p:tavLst>
                                    </p:anim>
                                    <p:anim calcmode="lin" valueType="num">
                                      <p:cBhvr>
                                        <p:cTn id="33" dur="500" fill="hold"/>
                                        <p:tgtEl>
                                          <p:spTgt spid="13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36"/>
                                        </p:tgtEl>
                                        <p:attrNameLst>
                                          <p:attrName>style.visibility</p:attrName>
                                        </p:attrNameLst>
                                      </p:cBhvr>
                                      <p:to>
                                        <p:strVal val="visible"/>
                                      </p:to>
                                    </p:set>
                                    <p:anim calcmode="lin" valueType="num">
                                      <p:cBhvr>
                                        <p:cTn id="36" dur="500" fill="hold"/>
                                        <p:tgtEl>
                                          <p:spTgt spid="136"/>
                                        </p:tgtEl>
                                        <p:attrNameLst>
                                          <p:attrName>ppt_x</p:attrName>
                                        </p:attrNameLst>
                                      </p:cBhvr>
                                      <p:tavLst>
                                        <p:tav tm="0">
                                          <p:val>
                                            <p:strVal val="#ppt_x"/>
                                          </p:val>
                                        </p:tav>
                                        <p:tav tm="100000">
                                          <p:val>
                                            <p:strVal val="#ppt_x"/>
                                          </p:val>
                                        </p:tav>
                                      </p:tavLst>
                                    </p:anim>
                                    <p:anim calcmode="lin" valueType="num">
                                      <p:cBhvr>
                                        <p:cTn id="37" dur="500" fill="hold"/>
                                        <p:tgtEl>
                                          <p:spTgt spid="13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37"/>
                                        </p:tgtEl>
                                        <p:attrNameLst>
                                          <p:attrName>style.visibility</p:attrName>
                                        </p:attrNameLst>
                                      </p:cBhvr>
                                      <p:to>
                                        <p:strVal val="visible"/>
                                      </p:to>
                                    </p:set>
                                    <p:anim calcmode="lin" valueType="num">
                                      <p:cBhvr>
                                        <p:cTn id="40" dur="500" fill="hold"/>
                                        <p:tgtEl>
                                          <p:spTgt spid="137"/>
                                        </p:tgtEl>
                                        <p:attrNameLst>
                                          <p:attrName>ppt_x</p:attrName>
                                        </p:attrNameLst>
                                      </p:cBhvr>
                                      <p:tavLst>
                                        <p:tav tm="0">
                                          <p:val>
                                            <p:strVal val="#ppt_x"/>
                                          </p:val>
                                        </p:tav>
                                        <p:tav tm="100000">
                                          <p:val>
                                            <p:strVal val="#ppt_x"/>
                                          </p:val>
                                        </p:tav>
                                      </p:tavLst>
                                    </p:anim>
                                    <p:anim calcmode="lin" valueType="num">
                                      <p:cBhvr>
                                        <p:cTn id="41" dur="500" fill="hold"/>
                                        <p:tgtEl>
                                          <p:spTgt spid="13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39"/>
                                        </p:tgtEl>
                                        <p:attrNameLst>
                                          <p:attrName>style.visibility</p:attrName>
                                        </p:attrNameLst>
                                      </p:cBhvr>
                                      <p:to>
                                        <p:strVal val="visible"/>
                                      </p:to>
                                    </p:set>
                                    <p:anim calcmode="lin" valueType="num">
                                      <p:cBhvr>
                                        <p:cTn id="44" dur="500" fill="hold"/>
                                        <p:tgtEl>
                                          <p:spTgt spid="139"/>
                                        </p:tgtEl>
                                        <p:attrNameLst>
                                          <p:attrName>ppt_x</p:attrName>
                                        </p:attrNameLst>
                                      </p:cBhvr>
                                      <p:tavLst>
                                        <p:tav tm="0">
                                          <p:val>
                                            <p:strVal val="#ppt_x"/>
                                          </p:val>
                                        </p:tav>
                                        <p:tav tm="100000">
                                          <p:val>
                                            <p:strVal val="#ppt_x"/>
                                          </p:val>
                                        </p:tav>
                                      </p:tavLst>
                                    </p:anim>
                                    <p:anim calcmode="lin" valueType="num">
                                      <p:cBhvr>
                                        <p:cTn id="45" dur="500" fill="hold"/>
                                        <p:tgtEl>
                                          <p:spTgt spid="13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 calcmode="lin" valueType="num">
                                      <p:cBhvr>
                                        <p:cTn id="48" dur="500" fill="hold"/>
                                        <p:tgtEl>
                                          <p:spTgt spid="140"/>
                                        </p:tgtEl>
                                        <p:attrNameLst>
                                          <p:attrName>ppt_x</p:attrName>
                                        </p:attrNameLst>
                                      </p:cBhvr>
                                      <p:tavLst>
                                        <p:tav tm="0">
                                          <p:val>
                                            <p:strVal val="#ppt_x"/>
                                          </p:val>
                                        </p:tav>
                                        <p:tav tm="100000">
                                          <p:val>
                                            <p:strVal val="#ppt_x"/>
                                          </p:val>
                                        </p:tav>
                                      </p:tavLst>
                                    </p:anim>
                                    <p:anim calcmode="lin" valueType="num">
                                      <p:cBhvr>
                                        <p:cTn id="49" dur="500" fill="hold"/>
                                        <p:tgtEl>
                                          <p:spTgt spid="1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26" grpId="0" bldLvl="0" autoUpdateAnimBg="0"/>
      <p:bldP spid="127" grpId="0" animBg="1"/>
      <p:bldP spid="133" grpId="0"/>
      <p:bldP spid="134" grpId="0"/>
      <p:bldP spid="135" grpId="0" animBg="1"/>
      <p:bldP spid="136" grpId="0"/>
      <p:bldP spid="137" grpId="0"/>
      <p:bldP spid="138" grpId="0" animBg="1"/>
      <p:bldP spid="139" grpId="0"/>
      <p:bldP spid="1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解决问题方式：</a:t>
            </a:r>
          </a:p>
        </p:txBody>
      </p:sp>
      <p:sp>
        <p:nvSpPr>
          <p:cNvPr id="126"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对原因的细分</a:t>
            </a:r>
          </a:p>
        </p:txBody>
      </p:sp>
      <p:sp>
        <p:nvSpPr>
          <p:cNvPr id="23" name="TextBox 10"/>
          <p:cNvSpPr>
            <a:spLocks noChangeArrowheads="1"/>
          </p:cNvSpPr>
          <p:nvPr/>
        </p:nvSpPr>
        <p:spPr bwMode="auto">
          <a:xfrm>
            <a:off x="644525" y="1279525"/>
            <a:ext cx="633730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noProof="1">
                <a:solidFill>
                  <a:schemeClr val="accent4">
                    <a:lumMod val="25000"/>
                  </a:schemeClr>
                </a:solidFill>
                <a:latin typeface="+mn-lt"/>
                <a:ea typeface="+mn-ea"/>
                <a:cs typeface="+mn-ea"/>
                <a:sym typeface="+mn-lt"/>
              </a:rPr>
              <a:t>若问题的答案有一个以上的原因，则应找出每个原因的根源。</a:t>
            </a:r>
          </a:p>
        </p:txBody>
      </p:sp>
      <p:sp>
        <p:nvSpPr>
          <p:cNvPr id="47" name="AutoShape 55"/>
          <p:cNvSpPr>
            <a:spLocks noChangeArrowheads="1"/>
          </p:cNvSpPr>
          <p:nvPr/>
        </p:nvSpPr>
        <p:spPr bwMode="auto">
          <a:xfrm>
            <a:off x="3778250" y="1695450"/>
            <a:ext cx="1512888" cy="412750"/>
          </a:xfrm>
          <a:prstGeom prst="flowChartAlternateProcess">
            <a:avLst/>
          </a:prstGeom>
          <a:solidFill>
            <a:srgbClr val="B80304"/>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dirty="0">
                <a:latin typeface="+mn-lt"/>
                <a:ea typeface="+mn-ea"/>
                <a:cs typeface="+mn-ea"/>
                <a:sym typeface="+mn-lt"/>
              </a:rPr>
              <a:t>发现的问题</a:t>
            </a:r>
          </a:p>
        </p:txBody>
      </p:sp>
      <p:sp>
        <p:nvSpPr>
          <p:cNvPr id="48" name="AutoShape 56"/>
          <p:cNvSpPr>
            <a:spLocks noChangeArrowheads="1"/>
          </p:cNvSpPr>
          <p:nvPr/>
        </p:nvSpPr>
        <p:spPr bwMode="auto">
          <a:xfrm>
            <a:off x="1620838" y="2540000"/>
            <a:ext cx="1493837" cy="412750"/>
          </a:xfrm>
          <a:prstGeom prst="flowChartAlternateProcess">
            <a:avLst/>
          </a:prstGeom>
          <a:ln>
            <a:headEnd/>
            <a:tailEnd/>
          </a:ln>
          <a:extLst/>
        </p:spPr>
        <p:style>
          <a:lnRef idx="1">
            <a:schemeClr val="accent4"/>
          </a:lnRef>
          <a:fillRef idx="3">
            <a:schemeClr val="accent4"/>
          </a:fillRef>
          <a:effectRef idx="2">
            <a:schemeClr val="accent4"/>
          </a:effectRef>
          <a:fontRef idx="minor">
            <a:schemeClr val="lt1"/>
          </a:fontRef>
        </p:style>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cs typeface="+mn-ea"/>
                <a:sym typeface="+mn-lt"/>
              </a:rPr>
              <a:t>直接原因</a:t>
            </a:r>
          </a:p>
        </p:txBody>
      </p:sp>
      <p:sp>
        <p:nvSpPr>
          <p:cNvPr id="49" name="AutoShape 57"/>
          <p:cNvSpPr>
            <a:spLocks noChangeArrowheads="1"/>
          </p:cNvSpPr>
          <p:nvPr/>
        </p:nvSpPr>
        <p:spPr bwMode="auto">
          <a:xfrm>
            <a:off x="4837113" y="2517775"/>
            <a:ext cx="1493837" cy="412750"/>
          </a:xfrm>
          <a:prstGeom prst="flowChartAlternateProcess">
            <a:avLst/>
          </a:prstGeom>
          <a:ln>
            <a:headEnd/>
            <a:tailEnd/>
          </a:ln>
          <a:extLst/>
        </p:spPr>
        <p:style>
          <a:lnRef idx="1">
            <a:schemeClr val="accent4"/>
          </a:lnRef>
          <a:fillRef idx="3">
            <a:schemeClr val="accent4"/>
          </a:fillRef>
          <a:effectRef idx="2">
            <a:schemeClr val="accent4"/>
          </a:effectRef>
          <a:fontRef idx="minor">
            <a:schemeClr val="lt1"/>
          </a:fontRef>
        </p:style>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cs typeface="+mn-ea"/>
                <a:sym typeface="+mn-lt"/>
              </a:rPr>
              <a:t>直接原因</a:t>
            </a:r>
          </a:p>
        </p:txBody>
      </p:sp>
      <p:sp>
        <p:nvSpPr>
          <p:cNvPr id="50" name="AutoShape 58"/>
          <p:cNvSpPr>
            <a:spLocks noChangeArrowheads="1"/>
          </p:cNvSpPr>
          <p:nvPr/>
        </p:nvSpPr>
        <p:spPr bwMode="auto">
          <a:xfrm>
            <a:off x="1619250" y="3203575"/>
            <a:ext cx="1495425" cy="412750"/>
          </a:xfrm>
          <a:prstGeom prst="flowChartAlternateProcess">
            <a:avLst/>
          </a:prstGeom>
          <a:ln>
            <a:headEnd/>
            <a:tailEnd/>
          </a:ln>
          <a:extLst/>
        </p:spPr>
        <p:style>
          <a:lnRef idx="1">
            <a:schemeClr val="accent4"/>
          </a:lnRef>
          <a:fillRef idx="3">
            <a:schemeClr val="accent4"/>
          </a:fillRef>
          <a:effectRef idx="2">
            <a:schemeClr val="accent4"/>
          </a:effectRef>
          <a:fontRef idx="minor">
            <a:schemeClr val="lt1"/>
          </a:fontRef>
        </p:style>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cs typeface="+mn-ea"/>
                <a:sym typeface="+mn-lt"/>
              </a:rPr>
              <a:t>原因</a:t>
            </a:r>
          </a:p>
        </p:txBody>
      </p:sp>
      <p:sp>
        <p:nvSpPr>
          <p:cNvPr id="51" name="AutoShape 59"/>
          <p:cNvSpPr>
            <a:spLocks noChangeArrowheads="1"/>
          </p:cNvSpPr>
          <p:nvPr/>
        </p:nvSpPr>
        <p:spPr bwMode="auto">
          <a:xfrm>
            <a:off x="1620838" y="3867150"/>
            <a:ext cx="1493837" cy="412750"/>
          </a:xfrm>
          <a:prstGeom prst="flowChartAlternateProcess">
            <a:avLst/>
          </a:prstGeom>
          <a:ln>
            <a:headEnd/>
            <a:tailEnd/>
          </a:ln>
          <a:extLst/>
        </p:spPr>
        <p:style>
          <a:lnRef idx="1">
            <a:schemeClr val="accent4"/>
          </a:lnRef>
          <a:fillRef idx="3">
            <a:schemeClr val="accent4"/>
          </a:fillRef>
          <a:effectRef idx="2">
            <a:schemeClr val="accent4"/>
          </a:effectRef>
          <a:fontRef idx="minor">
            <a:schemeClr val="lt1"/>
          </a:fontRef>
        </p:style>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cs typeface="+mn-ea"/>
                <a:sym typeface="+mn-lt"/>
              </a:rPr>
              <a:t>原因</a:t>
            </a:r>
          </a:p>
        </p:txBody>
      </p:sp>
      <p:sp>
        <p:nvSpPr>
          <p:cNvPr id="52" name="AutoShape 60"/>
          <p:cNvSpPr>
            <a:spLocks noChangeArrowheads="1"/>
          </p:cNvSpPr>
          <p:nvPr/>
        </p:nvSpPr>
        <p:spPr bwMode="auto">
          <a:xfrm>
            <a:off x="3797300" y="3197225"/>
            <a:ext cx="1493838" cy="412750"/>
          </a:xfrm>
          <a:prstGeom prst="flowChartAlternateProcess">
            <a:avLst/>
          </a:prstGeom>
          <a:ln>
            <a:headEnd/>
            <a:tailEnd/>
          </a:ln>
          <a:extLst/>
        </p:spPr>
        <p:style>
          <a:lnRef idx="1">
            <a:schemeClr val="accent4"/>
          </a:lnRef>
          <a:fillRef idx="3">
            <a:schemeClr val="accent4"/>
          </a:fillRef>
          <a:effectRef idx="2">
            <a:schemeClr val="accent4"/>
          </a:effectRef>
          <a:fontRef idx="minor">
            <a:schemeClr val="lt1"/>
          </a:fontRef>
        </p:style>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cs typeface="+mn-ea"/>
                <a:sym typeface="+mn-lt"/>
              </a:rPr>
              <a:t>原因</a:t>
            </a:r>
          </a:p>
        </p:txBody>
      </p:sp>
      <p:sp>
        <p:nvSpPr>
          <p:cNvPr id="53" name="AutoShape 61"/>
          <p:cNvSpPr>
            <a:spLocks noChangeArrowheads="1"/>
          </p:cNvSpPr>
          <p:nvPr/>
        </p:nvSpPr>
        <p:spPr bwMode="auto">
          <a:xfrm>
            <a:off x="3797300" y="3875088"/>
            <a:ext cx="1493838" cy="412750"/>
          </a:xfrm>
          <a:prstGeom prst="flowChartAlternateProcess">
            <a:avLst/>
          </a:prstGeom>
          <a:ln>
            <a:headEnd/>
            <a:tailEnd/>
          </a:ln>
          <a:extLst/>
        </p:spPr>
        <p:style>
          <a:lnRef idx="1">
            <a:schemeClr val="accent4"/>
          </a:lnRef>
          <a:fillRef idx="3">
            <a:schemeClr val="accent4"/>
          </a:fillRef>
          <a:effectRef idx="2">
            <a:schemeClr val="accent4"/>
          </a:effectRef>
          <a:fontRef idx="minor">
            <a:schemeClr val="lt1"/>
          </a:fontRef>
        </p:style>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cs typeface="+mn-ea"/>
                <a:sym typeface="+mn-lt"/>
              </a:rPr>
              <a:t>原因</a:t>
            </a:r>
          </a:p>
        </p:txBody>
      </p:sp>
      <p:sp>
        <p:nvSpPr>
          <p:cNvPr id="54" name="AutoShape 62"/>
          <p:cNvSpPr>
            <a:spLocks noChangeArrowheads="1"/>
          </p:cNvSpPr>
          <p:nvPr/>
        </p:nvSpPr>
        <p:spPr bwMode="auto">
          <a:xfrm>
            <a:off x="5940425" y="3187700"/>
            <a:ext cx="1493838" cy="412750"/>
          </a:xfrm>
          <a:prstGeom prst="flowChartAlternateProcess">
            <a:avLst/>
          </a:prstGeom>
          <a:ln>
            <a:headEnd/>
            <a:tailEnd/>
          </a:ln>
          <a:extLst/>
        </p:spPr>
        <p:style>
          <a:lnRef idx="1">
            <a:schemeClr val="accent4"/>
          </a:lnRef>
          <a:fillRef idx="3">
            <a:schemeClr val="accent4"/>
          </a:fillRef>
          <a:effectRef idx="2">
            <a:schemeClr val="accent4"/>
          </a:effectRef>
          <a:fontRef idx="minor">
            <a:schemeClr val="lt1"/>
          </a:fontRef>
        </p:style>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cs typeface="+mn-ea"/>
                <a:sym typeface="+mn-lt"/>
              </a:rPr>
              <a:t>原因</a:t>
            </a:r>
          </a:p>
        </p:txBody>
      </p:sp>
      <p:sp>
        <p:nvSpPr>
          <p:cNvPr id="55" name="AutoShape 63"/>
          <p:cNvSpPr>
            <a:spLocks noChangeArrowheads="1"/>
          </p:cNvSpPr>
          <p:nvPr/>
        </p:nvSpPr>
        <p:spPr bwMode="auto">
          <a:xfrm>
            <a:off x="5942013" y="3859213"/>
            <a:ext cx="1493837" cy="412750"/>
          </a:xfrm>
          <a:prstGeom prst="flowChartAlternateProcess">
            <a:avLst/>
          </a:prstGeom>
          <a:ln>
            <a:headEnd/>
            <a:tailEnd/>
          </a:ln>
          <a:extLst/>
        </p:spPr>
        <p:style>
          <a:lnRef idx="1">
            <a:schemeClr val="accent4"/>
          </a:lnRef>
          <a:fillRef idx="3">
            <a:schemeClr val="accent4"/>
          </a:fillRef>
          <a:effectRef idx="2">
            <a:schemeClr val="accent4"/>
          </a:effectRef>
          <a:fontRef idx="minor">
            <a:schemeClr val="lt1"/>
          </a:fontRef>
        </p:style>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cs typeface="+mn-ea"/>
                <a:sym typeface="+mn-lt"/>
              </a:rPr>
              <a:t>原因</a:t>
            </a:r>
          </a:p>
        </p:txBody>
      </p:sp>
      <p:sp>
        <p:nvSpPr>
          <p:cNvPr id="56" name="AutoShape 64"/>
          <p:cNvSpPr>
            <a:spLocks noChangeArrowheads="1"/>
          </p:cNvSpPr>
          <p:nvPr/>
        </p:nvSpPr>
        <p:spPr bwMode="auto">
          <a:xfrm>
            <a:off x="1619250" y="4532313"/>
            <a:ext cx="1495425" cy="412750"/>
          </a:xfrm>
          <a:prstGeom prst="flowChartAlternateProcess">
            <a:avLst/>
          </a:prstGeom>
          <a:solidFill>
            <a:schemeClr val="accent4">
              <a:lumMod val="25000"/>
            </a:schemeClr>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根本原因</a:t>
            </a:r>
          </a:p>
        </p:txBody>
      </p:sp>
      <p:sp>
        <p:nvSpPr>
          <p:cNvPr id="57" name="AutoShape 65"/>
          <p:cNvSpPr>
            <a:spLocks noChangeArrowheads="1"/>
          </p:cNvSpPr>
          <p:nvPr/>
        </p:nvSpPr>
        <p:spPr bwMode="auto">
          <a:xfrm>
            <a:off x="3797300" y="4554538"/>
            <a:ext cx="1493838" cy="412750"/>
          </a:xfrm>
          <a:prstGeom prst="flowChartAlternateProcess">
            <a:avLst/>
          </a:prstGeom>
          <a:solidFill>
            <a:schemeClr val="accent4">
              <a:lumMod val="25000"/>
            </a:schemeClr>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根本原因</a:t>
            </a:r>
          </a:p>
        </p:txBody>
      </p:sp>
      <p:sp>
        <p:nvSpPr>
          <p:cNvPr id="58" name="AutoShape 66"/>
          <p:cNvSpPr>
            <a:spLocks noChangeArrowheads="1"/>
          </p:cNvSpPr>
          <p:nvPr/>
        </p:nvSpPr>
        <p:spPr bwMode="auto">
          <a:xfrm>
            <a:off x="5942013" y="4532313"/>
            <a:ext cx="1493837" cy="412750"/>
          </a:xfrm>
          <a:prstGeom prst="flowChartAlternateProcess">
            <a:avLst/>
          </a:prstGeom>
          <a:solidFill>
            <a:schemeClr val="accent4">
              <a:lumMod val="25000"/>
            </a:schemeClr>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根本原因</a:t>
            </a:r>
          </a:p>
        </p:txBody>
      </p:sp>
      <p:cxnSp>
        <p:nvCxnSpPr>
          <p:cNvPr id="49172" name="AutoShape 67"/>
          <p:cNvCxnSpPr>
            <a:cxnSpLocks noChangeShapeType="1"/>
            <a:stCxn id="47" idx="2"/>
            <a:endCxn id="48" idx="0"/>
          </p:cNvCxnSpPr>
          <p:nvPr/>
        </p:nvCxnSpPr>
        <p:spPr bwMode="auto">
          <a:xfrm flipH="1">
            <a:off x="2368550" y="2120900"/>
            <a:ext cx="2166938" cy="406400"/>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73" name="AutoShape 68"/>
          <p:cNvCxnSpPr>
            <a:cxnSpLocks noChangeShapeType="1"/>
            <a:stCxn id="47" idx="2"/>
            <a:endCxn id="49" idx="0"/>
          </p:cNvCxnSpPr>
          <p:nvPr/>
        </p:nvCxnSpPr>
        <p:spPr bwMode="auto">
          <a:xfrm>
            <a:off x="4535488" y="2120900"/>
            <a:ext cx="1049337" cy="384175"/>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74" name="AutoShape 69"/>
          <p:cNvCxnSpPr>
            <a:cxnSpLocks noChangeShapeType="1"/>
            <a:stCxn id="48" idx="2"/>
            <a:endCxn id="50" idx="0"/>
          </p:cNvCxnSpPr>
          <p:nvPr/>
        </p:nvCxnSpPr>
        <p:spPr bwMode="auto">
          <a:xfrm flipH="1">
            <a:off x="2366963" y="2965450"/>
            <a:ext cx="1587" cy="225425"/>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75" name="AutoShape 70"/>
          <p:cNvCxnSpPr>
            <a:cxnSpLocks noChangeShapeType="1"/>
            <a:stCxn id="50" idx="2"/>
            <a:endCxn id="51" idx="0"/>
          </p:cNvCxnSpPr>
          <p:nvPr/>
        </p:nvCxnSpPr>
        <p:spPr bwMode="auto">
          <a:xfrm>
            <a:off x="2366963" y="3629025"/>
            <a:ext cx="1587" cy="225425"/>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76" name="AutoShape 71"/>
          <p:cNvCxnSpPr>
            <a:cxnSpLocks noChangeShapeType="1"/>
            <a:stCxn id="51" idx="2"/>
            <a:endCxn id="56" idx="0"/>
          </p:cNvCxnSpPr>
          <p:nvPr/>
        </p:nvCxnSpPr>
        <p:spPr bwMode="auto">
          <a:xfrm flipH="1">
            <a:off x="2366963" y="4292600"/>
            <a:ext cx="1587" cy="227013"/>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77" name="AutoShape 72"/>
          <p:cNvCxnSpPr>
            <a:cxnSpLocks noChangeShapeType="1"/>
            <a:stCxn id="49" idx="2"/>
            <a:endCxn id="52" idx="0"/>
          </p:cNvCxnSpPr>
          <p:nvPr/>
        </p:nvCxnSpPr>
        <p:spPr bwMode="auto">
          <a:xfrm flipH="1">
            <a:off x="4545013" y="2943225"/>
            <a:ext cx="1039812" cy="241300"/>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78" name="AutoShape 73"/>
          <p:cNvCxnSpPr>
            <a:cxnSpLocks noChangeShapeType="1"/>
            <a:stCxn id="49" idx="2"/>
            <a:endCxn id="54" idx="0"/>
          </p:cNvCxnSpPr>
          <p:nvPr/>
        </p:nvCxnSpPr>
        <p:spPr bwMode="auto">
          <a:xfrm>
            <a:off x="5584825" y="2943225"/>
            <a:ext cx="1103313" cy="231775"/>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79" name="AutoShape 74"/>
          <p:cNvCxnSpPr>
            <a:cxnSpLocks noChangeShapeType="1"/>
            <a:stCxn id="52" idx="2"/>
            <a:endCxn id="53" idx="0"/>
          </p:cNvCxnSpPr>
          <p:nvPr/>
        </p:nvCxnSpPr>
        <p:spPr bwMode="auto">
          <a:xfrm>
            <a:off x="4545013" y="3622675"/>
            <a:ext cx="0" cy="239713"/>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80" name="AutoShape 75"/>
          <p:cNvCxnSpPr>
            <a:cxnSpLocks noChangeShapeType="1"/>
            <a:stCxn id="53" idx="2"/>
            <a:endCxn id="57" idx="0"/>
          </p:cNvCxnSpPr>
          <p:nvPr/>
        </p:nvCxnSpPr>
        <p:spPr bwMode="auto">
          <a:xfrm>
            <a:off x="4545013" y="4300538"/>
            <a:ext cx="0" cy="241300"/>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81" name="AutoShape 76"/>
          <p:cNvCxnSpPr>
            <a:cxnSpLocks noChangeShapeType="1"/>
            <a:stCxn id="54" idx="2"/>
            <a:endCxn id="55" idx="0"/>
          </p:cNvCxnSpPr>
          <p:nvPr/>
        </p:nvCxnSpPr>
        <p:spPr bwMode="auto">
          <a:xfrm>
            <a:off x="6688138" y="3613150"/>
            <a:ext cx="1587" cy="233363"/>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cxnSp>
        <p:nvCxnSpPr>
          <p:cNvPr id="49182" name="AutoShape 77"/>
          <p:cNvCxnSpPr>
            <a:cxnSpLocks noChangeShapeType="1"/>
            <a:stCxn id="55" idx="2"/>
            <a:endCxn id="58" idx="0"/>
          </p:cNvCxnSpPr>
          <p:nvPr/>
        </p:nvCxnSpPr>
        <p:spPr bwMode="auto">
          <a:xfrm>
            <a:off x="6689725" y="4284663"/>
            <a:ext cx="0" cy="234950"/>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9999"/>
                  </a:outerShdw>
                </a:effectLst>
              </a14:hiddenEffects>
            </a:ext>
          </a:extLst>
        </p:spPr>
      </p:cxn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126"/>
                                        </p:tgtEl>
                                        <p:attrNameLst>
                                          <p:attrName>style.visibility</p:attrName>
                                        </p:attrNameLst>
                                      </p:cBhvr>
                                      <p:to>
                                        <p:strVal val="visible"/>
                                      </p:to>
                                    </p:set>
                                    <p:animEffect>
                                      <p:cBhvr>
                                        <p:cTn id="10" dur="1000"/>
                                        <p:tgtEl>
                                          <p:spTgt spid="126"/>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p:cBhvr>
                                        <p:cTn id="1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26" grpId="0" bldLvl="0" autoUpdateAnimBg="0"/>
      <p:bldP spid="23"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应用步骤：</a:t>
            </a:r>
          </a:p>
        </p:txBody>
      </p:sp>
      <p:sp>
        <p:nvSpPr>
          <p:cNvPr id="126"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400" b="1" noProof="1">
                <a:solidFill>
                  <a:schemeClr val="accent6">
                    <a:lumMod val="10000"/>
                  </a:schemeClr>
                </a:solidFill>
                <a:latin typeface="+mn-lt"/>
                <a:ea typeface="+mn-ea"/>
                <a:cs typeface="+mn-ea"/>
                <a:sym typeface="+mn-lt"/>
              </a:rPr>
              <a:t>4</a:t>
            </a:r>
            <a:r>
              <a:rPr lang="zh-CN" altLang="en-US" sz="1400" b="1" noProof="1">
                <a:solidFill>
                  <a:schemeClr val="accent6">
                    <a:lumMod val="10000"/>
                  </a:schemeClr>
                </a:solidFill>
                <a:latin typeface="+mn-lt"/>
                <a:ea typeface="+mn-ea"/>
                <a:cs typeface="+mn-ea"/>
                <a:sym typeface="+mn-lt"/>
              </a:rPr>
              <a:t>个大的步骤：</a:t>
            </a:r>
          </a:p>
        </p:txBody>
      </p:sp>
      <p:grpSp>
        <p:nvGrpSpPr>
          <p:cNvPr id="35" name="组合 30"/>
          <p:cNvGrpSpPr>
            <a:grpSpLocks/>
          </p:cNvGrpSpPr>
          <p:nvPr/>
        </p:nvGrpSpPr>
        <p:grpSpPr bwMode="auto">
          <a:xfrm>
            <a:off x="1473200" y="1755775"/>
            <a:ext cx="831850" cy="790575"/>
            <a:chOff x="0" y="0"/>
            <a:chExt cx="831692" cy="792088"/>
          </a:xfrm>
        </p:grpSpPr>
        <p:sp>
          <p:nvSpPr>
            <p:cNvPr id="51224" name="正五边形 5"/>
            <p:cNvSpPr>
              <a:spLocks noChangeArrowheads="1"/>
            </p:cNvSpPr>
            <p:nvPr/>
          </p:nvSpPr>
          <p:spPr bwMode="auto">
            <a:xfrm>
              <a:off x="0" y="0"/>
              <a:ext cx="831692" cy="792088"/>
            </a:xfrm>
            <a:prstGeom prst="pentagon">
              <a:avLst/>
            </a:prstGeom>
            <a:solidFill>
              <a:srgbClr val="B80304"/>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51225" name="Freeform 72"/>
            <p:cNvSpPr>
              <a:spLocks noEditPoints="1"/>
            </p:cNvSpPr>
            <p:nvPr/>
          </p:nvSpPr>
          <p:spPr bwMode="auto">
            <a:xfrm>
              <a:off x="195226" y="195637"/>
              <a:ext cx="484095" cy="486705"/>
            </a:xfrm>
            <a:custGeom>
              <a:avLst/>
              <a:gdLst>
                <a:gd name="T0" fmla="*/ 2147483646 w 411"/>
                <a:gd name="T1" fmla="*/ 2147483646 h 412"/>
                <a:gd name="T2" fmla="*/ 2147483646 w 411"/>
                <a:gd name="T3" fmla="*/ 2147483646 h 412"/>
                <a:gd name="T4" fmla="*/ 2147483646 w 411"/>
                <a:gd name="T5" fmla="*/ 2147483646 h 412"/>
                <a:gd name="T6" fmla="*/ 2147483646 w 411"/>
                <a:gd name="T7" fmla="*/ 2147483646 h 412"/>
                <a:gd name="T8" fmla="*/ 2147483646 w 411"/>
                <a:gd name="T9" fmla="*/ 0 h 412"/>
                <a:gd name="T10" fmla="*/ 2147483646 w 411"/>
                <a:gd name="T11" fmla="*/ 2147483646 h 412"/>
                <a:gd name="T12" fmla="*/ 2147483646 w 411"/>
                <a:gd name="T13" fmla="*/ 2147483646 h 412"/>
                <a:gd name="T14" fmla="*/ 2147483646 w 411"/>
                <a:gd name="T15" fmla="*/ 2147483646 h 412"/>
                <a:gd name="T16" fmla="*/ 2147483646 w 411"/>
                <a:gd name="T17" fmla="*/ 2147483646 h 412"/>
                <a:gd name="T18" fmla="*/ 0 w 411"/>
                <a:gd name="T19" fmla="*/ 2147483646 h 412"/>
                <a:gd name="T20" fmla="*/ 2147483646 w 411"/>
                <a:gd name="T21" fmla="*/ 2147483646 h 412"/>
                <a:gd name="T22" fmla="*/ 2147483646 w 411"/>
                <a:gd name="T23" fmla="*/ 2147483646 h 412"/>
                <a:gd name="T24" fmla="*/ 2147483646 w 411"/>
                <a:gd name="T25" fmla="*/ 2147483646 h 412"/>
                <a:gd name="T26" fmla="*/ 2147483646 w 411"/>
                <a:gd name="T27" fmla="*/ 2147483646 h 412"/>
                <a:gd name="T28" fmla="*/ 2147483646 w 411"/>
                <a:gd name="T29" fmla="*/ 2147483646 h 412"/>
                <a:gd name="T30" fmla="*/ 2147483646 w 411"/>
                <a:gd name="T31" fmla="*/ 2147483646 h 412"/>
                <a:gd name="T32" fmla="*/ 2147483646 w 411"/>
                <a:gd name="T33" fmla="*/ 2147483646 h 412"/>
                <a:gd name="T34" fmla="*/ 2147483646 w 411"/>
                <a:gd name="T35" fmla="*/ 2147483646 h 412"/>
                <a:gd name="T36" fmla="*/ 2147483646 w 411"/>
                <a:gd name="T37" fmla="*/ 2147483646 h 412"/>
                <a:gd name="T38" fmla="*/ 2147483646 w 411"/>
                <a:gd name="T39" fmla="*/ 2147483646 h 412"/>
                <a:gd name="T40" fmla="*/ 2147483646 w 411"/>
                <a:gd name="T41" fmla="*/ 2147483646 h 412"/>
                <a:gd name="T42" fmla="*/ 2147483646 w 411"/>
                <a:gd name="T43" fmla="*/ 2147483646 h 412"/>
                <a:gd name="T44" fmla="*/ 2147483646 w 411"/>
                <a:gd name="T45" fmla="*/ 2147483646 h 412"/>
                <a:gd name="T46" fmla="*/ 2147483646 w 411"/>
                <a:gd name="T47" fmla="*/ 2147483646 h 412"/>
                <a:gd name="T48" fmla="*/ 2147483646 w 411"/>
                <a:gd name="T49" fmla="*/ 2147483646 h 412"/>
                <a:gd name="T50" fmla="*/ 2147483646 w 411"/>
                <a:gd name="T51" fmla="*/ 2147483646 h 412"/>
                <a:gd name="T52" fmla="*/ 2147483646 w 411"/>
                <a:gd name="T53" fmla="*/ 2147483646 h 412"/>
                <a:gd name="T54" fmla="*/ 2147483646 w 411"/>
                <a:gd name="T55" fmla="*/ 2147483646 h 412"/>
                <a:gd name="T56" fmla="*/ 2147483646 w 411"/>
                <a:gd name="T57" fmla="*/ 2147483646 h 412"/>
                <a:gd name="T58" fmla="*/ 2147483646 w 411"/>
                <a:gd name="T59" fmla="*/ 2147483646 h 412"/>
                <a:gd name="T60" fmla="*/ 2147483646 w 411"/>
                <a:gd name="T61" fmla="*/ 2147483646 h 412"/>
                <a:gd name="T62" fmla="*/ 2147483646 w 411"/>
                <a:gd name="T63" fmla="*/ 2147483646 h 412"/>
                <a:gd name="T64" fmla="*/ 2147483646 w 411"/>
                <a:gd name="T65" fmla="*/ 2147483646 h 412"/>
                <a:gd name="T66" fmla="*/ 2147483646 w 411"/>
                <a:gd name="T67" fmla="*/ 2147483646 h 412"/>
                <a:gd name="T68" fmla="*/ 2147483646 w 411"/>
                <a:gd name="T69" fmla="*/ 2147483646 h 412"/>
                <a:gd name="T70" fmla="*/ 2147483646 w 411"/>
                <a:gd name="T71" fmla="*/ 2147483646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zh-CN" altLang="en-US">
                <a:latin typeface="+mn-lt"/>
                <a:ea typeface="+mn-ea"/>
                <a:cs typeface="+mn-ea"/>
                <a:sym typeface="+mn-lt"/>
              </a:endParaRPr>
            </a:p>
          </p:txBody>
        </p:sp>
      </p:grpSp>
      <p:sp>
        <p:nvSpPr>
          <p:cNvPr id="38" name="TextBox 7"/>
          <p:cNvSpPr>
            <a:spLocks noChangeArrowheads="1"/>
          </p:cNvSpPr>
          <p:nvPr/>
        </p:nvSpPr>
        <p:spPr bwMode="auto">
          <a:xfrm>
            <a:off x="915988" y="2905125"/>
            <a:ext cx="1944687"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noProof="1">
                <a:solidFill>
                  <a:schemeClr val="accent4">
                    <a:lumMod val="25000"/>
                  </a:schemeClr>
                </a:solidFill>
                <a:latin typeface="+mn-lt"/>
                <a:ea typeface="+mn-ea"/>
                <a:cs typeface="+mn-ea"/>
                <a:sym typeface="+mn-lt"/>
              </a:rPr>
              <a:t>说明问题并描述相关信息。</a:t>
            </a:r>
          </a:p>
        </p:txBody>
      </p:sp>
      <p:grpSp>
        <p:nvGrpSpPr>
          <p:cNvPr id="39" name="组合 12"/>
          <p:cNvGrpSpPr>
            <a:grpSpLocks/>
          </p:cNvGrpSpPr>
          <p:nvPr/>
        </p:nvGrpSpPr>
        <p:grpSpPr bwMode="auto">
          <a:xfrm>
            <a:off x="6659563" y="2962275"/>
            <a:ext cx="831850" cy="790575"/>
            <a:chOff x="0" y="0"/>
            <a:chExt cx="831692" cy="792088"/>
          </a:xfrm>
        </p:grpSpPr>
        <p:sp>
          <p:nvSpPr>
            <p:cNvPr id="51222" name="正五边形 10"/>
            <p:cNvSpPr>
              <a:spLocks noChangeArrowheads="1"/>
            </p:cNvSpPr>
            <p:nvPr/>
          </p:nvSpPr>
          <p:spPr bwMode="auto">
            <a:xfrm>
              <a:off x="0" y="0"/>
              <a:ext cx="831692" cy="792088"/>
            </a:xfrm>
            <a:prstGeom prst="pentagon">
              <a:avLst/>
            </a:prstGeom>
            <a:solidFill>
              <a:srgbClr val="40404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51223" name="Freeform 13"/>
            <p:cNvSpPr>
              <a:spLocks noEditPoints="1"/>
            </p:cNvSpPr>
            <p:nvPr/>
          </p:nvSpPr>
          <p:spPr bwMode="auto">
            <a:xfrm>
              <a:off x="284108" y="208361"/>
              <a:ext cx="263475" cy="483524"/>
            </a:xfrm>
            <a:custGeom>
              <a:avLst/>
              <a:gdLst>
                <a:gd name="T0" fmla="*/ 2147483646 w 122"/>
                <a:gd name="T1" fmla="*/ 2147483646 h 225"/>
                <a:gd name="T2" fmla="*/ 2147483646 w 122"/>
                <a:gd name="T3" fmla="*/ 2147483646 h 225"/>
                <a:gd name="T4" fmla="*/ 2147483646 w 122"/>
                <a:gd name="T5" fmla="*/ 2147483646 h 225"/>
                <a:gd name="T6" fmla="*/ 2147483646 w 122"/>
                <a:gd name="T7" fmla="*/ 2147483646 h 225"/>
                <a:gd name="T8" fmla="*/ 2147483646 w 122"/>
                <a:gd name="T9" fmla="*/ 2147483646 h 225"/>
                <a:gd name="T10" fmla="*/ 2147483646 w 122"/>
                <a:gd name="T11" fmla="*/ 2147483646 h 225"/>
                <a:gd name="T12" fmla="*/ 2147483646 w 122"/>
                <a:gd name="T13" fmla="*/ 2147483646 h 225"/>
                <a:gd name="T14" fmla="*/ 2147483646 w 122"/>
                <a:gd name="T15" fmla="*/ 2147483646 h 225"/>
                <a:gd name="T16" fmla="*/ 2147483646 w 122"/>
                <a:gd name="T17" fmla="*/ 2147483646 h 225"/>
                <a:gd name="T18" fmla="*/ 2147483646 w 122"/>
                <a:gd name="T19" fmla="*/ 2147483646 h 225"/>
                <a:gd name="T20" fmla="*/ 2147483646 w 122"/>
                <a:gd name="T21" fmla="*/ 2147483646 h 225"/>
                <a:gd name="T22" fmla="*/ 2147483646 w 122"/>
                <a:gd name="T23" fmla="*/ 2147483646 h 225"/>
                <a:gd name="T24" fmla="*/ 2147483646 w 122"/>
                <a:gd name="T25" fmla="*/ 2147483646 h 225"/>
                <a:gd name="T26" fmla="*/ 2147483646 w 122"/>
                <a:gd name="T27" fmla="*/ 2147483646 h 225"/>
                <a:gd name="T28" fmla="*/ 2147483646 w 122"/>
                <a:gd name="T29" fmla="*/ 2147483646 h 225"/>
                <a:gd name="T30" fmla="*/ 2147483646 w 122"/>
                <a:gd name="T31" fmla="*/ 2147483646 h 225"/>
                <a:gd name="T32" fmla="*/ 2147483646 w 122"/>
                <a:gd name="T33" fmla="*/ 2147483646 h 225"/>
                <a:gd name="T34" fmla="*/ 2147483646 w 122"/>
                <a:gd name="T35" fmla="*/ 2147483646 h 225"/>
                <a:gd name="T36" fmla="*/ 2147483646 w 122"/>
                <a:gd name="T37" fmla="*/ 2147483646 h 225"/>
                <a:gd name="T38" fmla="*/ 2147483646 w 122"/>
                <a:gd name="T39" fmla="*/ 2147483646 h 225"/>
                <a:gd name="T40" fmla="*/ 2147483646 w 122"/>
                <a:gd name="T41" fmla="*/ 2147483646 h 225"/>
                <a:gd name="T42" fmla="*/ 2147483646 w 122"/>
                <a:gd name="T43" fmla="*/ 2147483646 h 225"/>
                <a:gd name="T44" fmla="*/ 2147483646 w 122"/>
                <a:gd name="T45" fmla="*/ 2147483646 h 225"/>
                <a:gd name="T46" fmla="*/ 2147483646 w 122"/>
                <a:gd name="T47" fmla="*/ 2147483646 h 225"/>
                <a:gd name="T48" fmla="*/ 2147483646 w 122"/>
                <a:gd name="T49" fmla="*/ 2147483646 h 225"/>
                <a:gd name="T50" fmla="*/ 2147483646 w 122"/>
                <a:gd name="T51" fmla="*/ 2147483646 h 225"/>
                <a:gd name="T52" fmla="*/ 2147483646 w 122"/>
                <a:gd name="T53" fmla="*/ 2147483646 h 225"/>
                <a:gd name="T54" fmla="*/ 2147483646 w 122"/>
                <a:gd name="T55" fmla="*/ 2147483646 h 225"/>
                <a:gd name="T56" fmla="*/ 2147483646 w 122"/>
                <a:gd name="T57" fmla="*/ 2147483646 h 225"/>
                <a:gd name="T58" fmla="*/ 2147483646 w 122"/>
                <a:gd name="T59" fmla="*/ 2147483646 h 225"/>
                <a:gd name="T60" fmla="*/ 2147483646 w 122"/>
                <a:gd name="T61" fmla="*/ 2147483646 h 225"/>
                <a:gd name="T62" fmla="*/ 2147483646 w 122"/>
                <a:gd name="T63" fmla="*/ 2147483646 h 225"/>
                <a:gd name="T64" fmla="*/ 2147483646 w 122"/>
                <a:gd name="T65" fmla="*/ 2147483646 h 225"/>
                <a:gd name="T66" fmla="*/ 2147483646 w 122"/>
                <a:gd name="T67" fmla="*/ 2147483646 h 225"/>
                <a:gd name="T68" fmla="*/ 2147483646 w 122"/>
                <a:gd name="T69" fmla="*/ 2147483646 h 225"/>
                <a:gd name="T70" fmla="*/ 2147483646 w 122"/>
                <a:gd name="T71" fmla="*/ 2147483646 h 225"/>
                <a:gd name="T72" fmla="*/ 2147483646 w 122"/>
                <a:gd name="T73" fmla="*/ 2147483646 h 225"/>
                <a:gd name="T74" fmla="*/ 2147483646 w 122"/>
                <a:gd name="T75" fmla="*/ 2147483646 h 225"/>
                <a:gd name="T76" fmla="*/ 2147483646 w 122"/>
                <a:gd name="T77" fmla="*/ 2147483646 h 225"/>
                <a:gd name="T78" fmla="*/ 2147483646 w 122"/>
                <a:gd name="T79" fmla="*/ 2147483646 h 225"/>
                <a:gd name="T80" fmla="*/ 2147483646 w 122"/>
                <a:gd name="T81" fmla="*/ 2147483646 h 225"/>
                <a:gd name="T82" fmla="*/ 2147483646 w 122"/>
                <a:gd name="T83" fmla="*/ 2147483646 h 225"/>
                <a:gd name="T84" fmla="*/ 2147483646 w 122"/>
                <a:gd name="T85" fmla="*/ 2147483646 h 225"/>
                <a:gd name="T86" fmla="*/ 2147483646 w 122"/>
                <a:gd name="T87" fmla="*/ 2147483646 h 225"/>
                <a:gd name="T88" fmla="*/ 2147483646 w 122"/>
                <a:gd name="T89" fmla="*/ 2147483646 h 225"/>
                <a:gd name="T90" fmla="*/ 2147483646 w 122"/>
                <a:gd name="T91" fmla="*/ 2147483646 h 225"/>
                <a:gd name="T92" fmla="*/ 2147483646 w 122"/>
                <a:gd name="T93" fmla="*/ 2147483646 h 225"/>
                <a:gd name="T94" fmla="*/ 2147483646 w 122"/>
                <a:gd name="T95" fmla="*/ 2147483646 h 225"/>
                <a:gd name="T96" fmla="*/ 2147483646 w 122"/>
                <a:gd name="T97" fmla="*/ 2147483646 h 225"/>
                <a:gd name="T98" fmla="*/ 2147483646 w 122"/>
                <a:gd name="T99" fmla="*/ 2147483646 h 225"/>
                <a:gd name="T100" fmla="*/ 2147483646 w 122"/>
                <a:gd name="T101" fmla="*/ 2147483646 h 225"/>
                <a:gd name="T102" fmla="*/ 2147483646 w 122"/>
                <a:gd name="T103" fmla="*/ 2147483646 h 225"/>
                <a:gd name="T104" fmla="*/ 2147483646 w 122"/>
                <a:gd name="T105" fmla="*/ 2147483646 h 225"/>
                <a:gd name="T106" fmla="*/ 2147483646 w 122"/>
                <a:gd name="T107" fmla="*/ 2147483646 h 225"/>
                <a:gd name="T108" fmla="*/ 2147483646 w 122"/>
                <a:gd name="T109" fmla="*/ 2147483646 h 225"/>
                <a:gd name="T110" fmla="*/ 2147483646 w 122"/>
                <a:gd name="T111" fmla="*/ 2147483646 h 225"/>
                <a:gd name="T112" fmla="*/ 2147483646 w 122"/>
                <a:gd name="T113" fmla="*/ 2147483646 h 225"/>
                <a:gd name="T114" fmla="*/ 2147483646 w 122"/>
                <a:gd name="T115" fmla="*/ 2147483646 h 225"/>
                <a:gd name="T116" fmla="*/ 2147483646 w 122"/>
                <a:gd name="T117" fmla="*/ 2147483646 h 225"/>
                <a:gd name="T118" fmla="*/ 2147483646 w 122"/>
                <a:gd name="T119" fmla="*/ 2147483646 h 225"/>
                <a:gd name="T120" fmla="*/ 2147483646 w 122"/>
                <a:gd name="T121" fmla="*/ 2147483646 h 225"/>
                <a:gd name="T122" fmla="*/ 2147483646 w 122"/>
                <a:gd name="T123" fmla="*/ 2147483646 h 2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2"/>
                <a:gd name="T187" fmla="*/ 0 h 225"/>
                <a:gd name="T188" fmla="*/ 122 w 122"/>
                <a:gd name="T189" fmla="*/ 225 h 2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zh-CN" altLang="en-US">
                <a:latin typeface="+mn-lt"/>
                <a:ea typeface="+mn-ea"/>
                <a:cs typeface="+mn-ea"/>
                <a:sym typeface="+mn-lt"/>
              </a:endParaRPr>
            </a:p>
          </p:txBody>
        </p:sp>
      </p:grpSp>
      <p:grpSp>
        <p:nvGrpSpPr>
          <p:cNvPr id="42" name="组合 16"/>
          <p:cNvGrpSpPr>
            <a:grpSpLocks/>
          </p:cNvGrpSpPr>
          <p:nvPr/>
        </p:nvGrpSpPr>
        <p:grpSpPr bwMode="auto">
          <a:xfrm>
            <a:off x="4930775" y="1798638"/>
            <a:ext cx="831850" cy="792162"/>
            <a:chOff x="0" y="0"/>
            <a:chExt cx="831692" cy="792088"/>
          </a:xfrm>
        </p:grpSpPr>
        <p:sp>
          <p:nvSpPr>
            <p:cNvPr id="51220" name="正五边形 9"/>
            <p:cNvSpPr>
              <a:spLocks noChangeArrowheads="1"/>
            </p:cNvSpPr>
            <p:nvPr/>
          </p:nvSpPr>
          <p:spPr bwMode="auto">
            <a:xfrm>
              <a:off x="0" y="0"/>
              <a:ext cx="831692" cy="792088"/>
            </a:xfrm>
            <a:prstGeom prst="pentagon">
              <a:avLst/>
            </a:prstGeom>
            <a:solidFill>
              <a:srgbClr val="B80304"/>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51221" name="Freeform 78"/>
            <p:cNvSpPr>
              <a:spLocks noEditPoints="1"/>
            </p:cNvSpPr>
            <p:nvPr/>
          </p:nvSpPr>
          <p:spPr bwMode="auto">
            <a:xfrm>
              <a:off x="222208" y="250802"/>
              <a:ext cx="409497" cy="409537"/>
            </a:xfrm>
            <a:custGeom>
              <a:avLst/>
              <a:gdLst>
                <a:gd name="T0" fmla="*/ 2147483646 w 347"/>
                <a:gd name="T1" fmla="*/ 0 h 347"/>
                <a:gd name="T2" fmla="*/ 0 w 347"/>
                <a:gd name="T3" fmla="*/ 2147483646 h 347"/>
                <a:gd name="T4" fmla="*/ 2147483646 w 347"/>
                <a:gd name="T5" fmla="*/ 2147483646 h 347"/>
                <a:gd name="T6" fmla="*/ 2147483646 w 347"/>
                <a:gd name="T7" fmla="*/ 2147483646 h 347"/>
                <a:gd name="T8" fmla="*/ 2147483646 w 347"/>
                <a:gd name="T9" fmla="*/ 0 h 347"/>
                <a:gd name="T10" fmla="*/ 2147483646 w 347"/>
                <a:gd name="T11" fmla="*/ 2147483646 h 347"/>
                <a:gd name="T12" fmla="*/ 2147483646 w 347"/>
                <a:gd name="T13" fmla="*/ 2147483646 h 347"/>
                <a:gd name="T14" fmla="*/ 2147483646 w 347"/>
                <a:gd name="T15" fmla="*/ 2147483646 h 347"/>
                <a:gd name="T16" fmla="*/ 2147483646 w 347"/>
                <a:gd name="T17" fmla="*/ 2147483646 h 347"/>
                <a:gd name="T18" fmla="*/ 2147483646 w 347"/>
                <a:gd name="T19" fmla="*/ 2147483646 h 347"/>
                <a:gd name="T20" fmla="*/ 2147483646 w 347"/>
                <a:gd name="T21" fmla="*/ 2147483646 h 347"/>
                <a:gd name="T22" fmla="*/ 2147483646 w 347"/>
                <a:gd name="T23" fmla="*/ 2147483646 h 347"/>
                <a:gd name="T24" fmla="*/ 2147483646 w 347"/>
                <a:gd name="T25" fmla="*/ 2147483646 h 347"/>
                <a:gd name="T26" fmla="*/ 2147483646 w 347"/>
                <a:gd name="T27" fmla="*/ 2147483646 h 347"/>
                <a:gd name="T28" fmla="*/ 2147483646 w 347"/>
                <a:gd name="T29" fmla="*/ 2147483646 h 347"/>
                <a:gd name="T30" fmla="*/ 2147483646 w 347"/>
                <a:gd name="T31" fmla="*/ 2147483646 h 347"/>
                <a:gd name="T32" fmla="*/ 2147483646 w 347"/>
                <a:gd name="T33" fmla="*/ 2147483646 h 347"/>
                <a:gd name="T34" fmla="*/ 2147483646 w 347"/>
                <a:gd name="T35" fmla="*/ 2147483646 h 347"/>
                <a:gd name="T36" fmla="*/ 2147483646 w 347"/>
                <a:gd name="T37" fmla="*/ 2147483646 h 347"/>
                <a:gd name="T38" fmla="*/ 2147483646 w 347"/>
                <a:gd name="T39" fmla="*/ 2147483646 h 347"/>
                <a:gd name="T40" fmla="*/ 2147483646 w 347"/>
                <a:gd name="T41" fmla="*/ 2147483646 h 347"/>
                <a:gd name="T42" fmla="*/ 2147483646 w 347"/>
                <a:gd name="T43" fmla="*/ 2147483646 h 347"/>
                <a:gd name="T44" fmla="*/ 2147483646 w 347"/>
                <a:gd name="T45" fmla="*/ 2147483646 h 347"/>
                <a:gd name="T46" fmla="*/ 2147483646 w 347"/>
                <a:gd name="T47" fmla="*/ 2147483646 h 347"/>
                <a:gd name="T48" fmla="*/ 2147483646 w 347"/>
                <a:gd name="T49" fmla="*/ 2147483646 h 347"/>
                <a:gd name="T50" fmla="*/ 2147483646 w 347"/>
                <a:gd name="T51" fmla="*/ 2147483646 h 347"/>
                <a:gd name="T52" fmla="*/ 2147483646 w 347"/>
                <a:gd name="T53" fmla="*/ 2147483646 h 347"/>
                <a:gd name="T54" fmla="*/ 2147483646 w 347"/>
                <a:gd name="T55" fmla="*/ 2147483646 h 347"/>
                <a:gd name="T56" fmla="*/ 2147483646 w 347"/>
                <a:gd name="T57" fmla="*/ 2147483646 h 347"/>
                <a:gd name="T58" fmla="*/ 2147483646 w 347"/>
                <a:gd name="T59" fmla="*/ 2147483646 h 347"/>
                <a:gd name="T60" fmla="*/ 2147483646 w 347"/>
                <a:gd name="T61" fmla="*/ 2147483646 h 347"/>
                <a:gd name="T62" fmla="*/ 2147483646 w 347"/>
                <a:gd name="T63" fmla="*/ 2147483646 h 347"/>
                <a:gd name="T64" fmla="*/ 2147483646 w 347"/>
                <a:gd name="T65" fmla="*/ 2147483646 h 347"/>
                <a:gd name="T66" fmla="*/ 2147483646 w 347"/>
                <a:gd name="T67" fmla="*/ 2147483646 h 347"/>
                <a:gd name="T68" fmla="*/ 2147483646 w 347"/>
                <a:gd name="T69" fmla="*/ 2147483646 h 347"/>
                <a:gd name="T70" fmla="*/ 2147483646 w 347"/>
                <a:gd name="T71" fmla="*/ 2147483646 h 347"/>
                <a:gd name="T72" fmla="*/ 2147483646 w 347"/>
                <a:gd name="T73" fmla="*/ 2147483646 h 347"/>
                <a:gd name="T74" fmla="*/ 2147483646 w 347"/>
                <a:gd name="T75" fmla="*/ 2147483646 h 347"/>
                <a:gd name="T76" fmla="*/ 2147483646 w 347"/>
                <a:gd name="T77" fmla="*/ 2147483646 h 347"/>
                <a:gd name="T78" fmla="*/ 2147483646 w 347"/>
                <a:gd name="T79" fmla="*/ 2147483646 h 347"/>
                <a:gd name="T80" fmla="*/ 2147483646 w 347"/>
                <a:gd name="T81" fmla="*/ 2147483646 h 347"/>
                <a:gd name="T82" fmla="*/ 2147483646 w 347"/>
                <a:gd name="T83" fmla="*/ 2147483646 h 347"/>
                <a:gd name="T84" fmla="*/ 2147483646 w 347"/>
                <a:gd name="T85" fmla="*/ 2147483646 h 347"/>
                <a:gd name="T86" fmla="*/ 2147483646 w 347"/>
                <a:gd name="T87" fmla="*/ 2147483646 h 347"/>
                <a:gd name="T88" fmla="*/ 2147483646 w 347"/>
                <a:gd name="T89" fmla="*/ 2147483646 h 347"/>
                <a:gd name="T90" fmla="*/ 2147483646 w 347"/>
                <a:gd name="T91" fmla="*/ 2147483646 h 3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47"/>
                <a:gd name="T139" fmla="*/ 0 h 347"/>
                <a:gd name="T140" fmla="*/ 347 w 347"/>
                <a:gd name="T141" fmla="*/ 347 h 3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47" h="347">
                  <a:moveTo>
                    <a:pt x="174" y="0"/>
                  </a:moveTo>
                  <a:cubicBezTo>
                    <a:pt x="78" y="0"/>
                    <a:pt x="0" y="78"/>
                    <a:pt x="0" y="174"/>
                  </a:cubicBezTo>
                  <a:cubicBezTo>
                    <a:pt x="0" y="269"/>
                    <a:pt x="78" y="347"/>
                    <a:pt x="174" y="347"/>
                  </a:cubicBezTo>
                  <a:cubicBezTo>
                    <a:pt x="269" y="347"/>
                    <a:pt x="347" y="269"/>
                    <a:pt x="347" y="174"/>
                  </a:cubicBezTo>
                  <a:cubicBezTo>
                    <a:pt x="347" y="78"/>
                    <a:pt x="269" y="0"/>
                    <a:pt x="174" y="0"/>
                  </a:cubicBezTo>
                  <a:close/>
                  <a:moveTo>
                    <a:pt x="332" y="166"/>
                  </a:moveTo>
                  <a:cubicBezTo>
                    <a:pt x="283" y="166"/>
                    <a:pt x="283" y="166"/>
                    <a:pt x="283" y="166"/>
                  </a:cubicBezTo>
                  <a:cubicBezTo>
                    <a:pt x="281" y="107"/>
                    <a:pt x="261" y="55"/>
                    <a:pt x="231" y="26"/>
                  </a:cubicBezTo>
                  <a:cubicBezTo>
                    <a:pt x="288" y="48"/>
                    <a:pt x="329" y="102"/>
                    <a:pt x="332" y="166"/>
                  </a:cubicBezTo>
                  <a:close/>
                  <a:moveTo>
                    <a:pt x="174" y="332"/>
                  </a:moveTo>
                  <a:cubicBezTo>
                    <a:pt x="165" y="330"/>
                    <a:pt x="148" y="277"/>
                    <a:pt x="147" y="181"/>
                  </a:cubicBezTo>
                  <a:cubicBezTo>
                    <a:pt x="200" y="181"/>
                    <a:pt x="200" y="181"/>
                    <a:pt x="200" y="181"/>
                  </a:cubicBezTo>
                  <a:cubicBezTo>
                    <a:pt x="199" y="277"/>
                    <a:pt x="183" y="330"/>
                    <a:pt x="174" y="332"/>
                  </a:cubicBezTo>
                  <a:close/>
                  <a:moveTo>
                    <a:pt x="147" y="166"/>
                  </a:moveTo>
                  <a:cubicBezTo>
                    <a:pt x="148" y="70"/>
                    <a:pt x="165" y="17"/>
                    <a:pt x="174" y="15"/>
                  </a:cubicBezTo>
                  <a:cubicBezTo>
                    <a:pt x="174" y="15"/>
                    <a:pt x="174" y="15"/>
                    <a:pt x="174" y="15"/>
                  </a:cubicBezTo>
                  <a:cubicBezTo>
                    <a:pt x="183" y="17"/>
                    <a:pt x="199" y="70"/>
                    <a:pt x="200" y="166"/>
                  </a:cubicBezTo>
                  <a:lnTo>
                    <a:pt x="147" y="166"/>
                  </a:lnTo>
                  <a:close/>
                  <a:moveTo>
                    <a:pt x="153" y="19"/>
                  </a:moveTo>
                  <a:cubicBezTo>
                    <a:pt x="138" y="51"/>
                    <a:pt x="133" y="118"/>
                    <a:pt x="133" y="166"/>
                  </a:cubicBezTo>
                  <a:cubicBezTo>
                    <a:pt x="79" y="166"/>
                    <a:pt x="79" y="166"/>
                    <a:pt x="79" y="166"/>
                  </a:cubicBezTo>
                  <a:cubicBezTo>
                    <a:pt x="81" y="94"/>
                    <a:pt x="112" y="34"/>
                    <a:pt x="153" y="19"/>
                  </a:cubicBezTo>
                  <a:close/>
                  <a:moveTo>
                    <a:pt x="133" y="181"/>
                  </a:moveTo>
                  <a:cubicBezTo>
                    <a:pt x="133" y="229"/>
                    <a:pt x="138" y="296"/>
                    <a:pt x="153" y="329"/>
                  </a:cubicBezTo>
                  <a:cubicBezTo>
                    <a:pt x="112" y="313"/>
                    <a:pt x="81" y="254"/>
                    <a:pt x="79" y="181"/>
                  </a:cubicBezTo>
                  <a:lnTo>
                    <a:pt x="133" y="181"/>
                  </a:lnTo>
                  <a:close/>
                  <a:moveTo>
                    <a:pt x="194" y="329"/>
                  </a:moveTo>
                  <a:cubicBezTo>
                    <a:pt x="209" y="296"/>
                    <a:pt x="214" y="229"/>
                    <a:pt x="215" y="181"/>
                  </a:cubicBezTo>
                  <a:cubicBezTo>
                    <a:pt x="268" y="181"/>
                    <a:pt x="268" y="181"/>
                    <a:pt x="268" y="181"/>
                  </a:cubicBezTo>
                  <a:cubicBezTo>
                    <a:pt x="266" y="254"/>
                    <a:pt x="235" y="313"/>
                    <a:pt x="194" y="329"/>
                  </a:cubicBezTo>
                  <a:close/>
                  <a:moveTo>
                    <a:pt x="215" y="166"/>
                  </a:moveTo>
                  <a:cubicBezTo>
                    <a:pt x="214" y="118"/>
                    <a:pt x="209" y="51"/>
                    <a:pt x="194" y="19"/>
                  </a:cubicBezTo>
                  <a:cubicBezTo>
                    <a:pt x="235" y="34"/>
                    <a:pt x="266" y="94"/>
                    <a:pt x="268" y="166"/>
                  </a:cubicBezTo>
                  <a:lnTo>
                    <a:pt x="215" y="166"/>
                  </a:lnTo>
                  <a:close/>
                  <a:moveTo>
                    <a:pt x="117" y="26"/>
                  </a:moveTo>
                  <a:cubicBezTo>
                    <a:pt x="87" y="55"/>
                    <a:pt x="66" y="107"/>
                    <a:pt x="64" y="166"/>
                  </a:cubicBezTo>
                  <a:cubicBezTo>
                    <a:pt x="15" y="166"/>
                    <a:pt x="15" y="166"/>
                    <a:pt x="15" y="166"/>
                  </a:cubicBezTo>
                  <a:cubicBezTo>
                    <a:pt x="18" y="102"/>
                    <a:pt x="59" y="48"/>
                    <a:pt x="117" y="26"/>
                  </a:cubicBezTo>
                  <a:close/>
                  <a:moveTo>
                    <a:pt x="15" y="181"/>
                  </a:moveTo>
                  <a:cubicBezTo>
                    <a:pt x="64" y="181"/>
                    <a:pt x="64" y="181"/>
                    <a:pt x="64" y="181"/>
                  </a:cubicBezTo>
                  <a:cubicBezTo>
                    <a:pt x="66" y="241"/>
                    <a:pt x="87" y="292"/>
                    <a:pt x="117" y="322"/>
                  </a:cubicBezTo>
                  <a:cubicBezTo>
                    <a:pt x="59" y="300"/>
                    <a:pt x="18" y="245"/>
                    <a:pt x="15" y="181"/>
                  </a:cubicBezTo>
                  <a:close/>
                  <a:moveTo>
                    <a:pt x="231" y="322"/>
                  </a:moveTo>
                  <a:cubicBezTo>
                    <a:pt x="261" y="292"/>
                    <a:pt x="281" y="241"/>
                    <a:pt x="283" y="181"/>
                  </a:cubicBezTo>
                  <a:cubicBezTo>
                    <a:pt x="332" y="181"/>
                    <a:pt x="332" y="181"/>
                    <a:pt x="332" y="181"/>
                  </a:cubicBezTo>
                  <a:cubicBezTo>
                    <a:pt x="329" y="245"/>
                    <a:pt x="288" y="300"/>
                    <a:pt x="231" y="32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zh-CN" altLang="en-US">
                <a:latin typeface="+mn-lt"/>
                <a:ea typeface="+mn-ea"/>
                <a:cs typeface="+mn-ea"/>
                <a:sym typeface="+mn-lt"/>
              </a:endParaRPr>
            </a:p>
          </p:txBody>
        </p:sp>
      </p:grpSp>
      <p:grpSp>
        <p:nvGrpSpPr>
          <p:cNvPr id="45" name="组合 17"/>
          <p:cNvGrpSpPr>
            <a:grpSpLocks/>
          </p:cNvGrpSpPr>
          <p:nvPr/>
        </p:nvGrpSpPr>
        <p:grpSpPr bwMode="auto">
          <a:xfrm>
            <a:off x="3200400" y="2962275"/>
            <a:ext cx="831850" cy="790575"/>
            <a:chOff x="0" y="0"/>
            <a:chExt cx="831692" cy="792088"/>
          </a:xfrm>
        </p:grpSpPr>
        <p:sp>
          <p:nvSpPr>
            <p:cNvPr id="51218" name="正五边形 8"/>
            <p:cNvSpPr>
              <a:spLocks noChangeArrowheads="1"/>
            </p:cNvSpPr>
            <p:nvPr/>
          </p:nvSpPr>
          <p:spPr bwMode="auto">
            <a:xfrm>
              <a:off x="0" y="0"/>
              <a:ext cx="831692" cy="792088"/>
            </a:xfrm>
            <a:prstGeom prst="pentagon">
              <a:avLst/>
            </a:prstGeom>
            <a:solidFill>
              <a:srgbClr val="40404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51219" name="Freeform 77"/>
            <p:cNvSpPr>
              <a:spLocks noEditPoints="1"/>
            </p:cNvSpPr>
            <p:nvPr/>
          </p:nvSpPr>
          <p:spPr bwMode="auto">
            <a:xfrm>
              <a:off x="173005" y="283116"/>
              <a:ext cx="485683" cy="334013"/>
            </a:xfrm>
            <a:custGeom>
              <a:avLst/>
              <a:gdLst>
                <a:gd name="T0" fmla="*/ 2147483646 w 413"/>
                <a:gd name="T1" fmla="*/ 2147483646 h 283"/>
                <a:gd name="T2" fmla="*/ 2147483646 w 413"/>
                <a:gd name="T3" fmla="*/ 2147483646 h 283"/>
                <a:gd name="T4" fmla="*/ 2147483646 w 413"/>
                <a:gd name="T5" fmla="*/ 2147483646 h 283"/>
                <a:gd name="T6" fmla="*/ 0 w 413"/>
                <a:gd name="T7" fmla="*/ 2147483646 h 283"/>
                <a:gd name="T8" fmla="*/ 2147483646 w 413"/>
                <a:gd name="T9" fmla="*/ 2147483646 h 283"/>
                <a:gd name="T10" fmla="*/ 2147483646 w 413"/>
                <a:gd name="T11" fmla="*/ 2147483646 h 283"/>
                <a:gd name="T12" fmla="*/ 2147483646 w 413"/>
                <a:gd name="T13" fmla="*/ 0 h 283"/>
                <a:gd name="T14" fmla="*/ 2147483646 w 413"/>
                <a:gd name="T15" fmla="*/ 2147483646 h 283"/>
                <a:gd name="T16" fmla="*/ 2147483646 w 413"/>
                <a:gd name="T17" fmla="*/ 2147483646 h 283"/>
                <a:gd name="T18" fmla="*/ 2147483646 w 413"/>
                <a:gd name="T19" fmla="*/ 2147483646 h 283"/>
                <a:gd name="T20" fmla="*/ 2147483646 w 413"/>
                <a:gd name="T21" fmla="*/ 2147483646 h 283"/>
                <a:gd name="T22" fmla="*/ 2147483646 w 413"/>
                <a:gd name="T23" fmla="*/ 2147483646 h 283"/>
                <a:gd name="T24" fmla="*/ 2147483646 w 413"/>
                <a:gd name="T25" fmla="*/ 2147483646 h 283"/>
                <a:gd name="T26" fmla="*/ 2147483646 w 413"/>
                <a:gd name="T27" fmla="*/ 2147483646 h 283"/>
                <a:gd name="T28" fmla="*/ 2147483646 w 413"/>
                <a:gd name="T29" fmla="*/ 2147483646 h 283"/>
                <a:gd name="T30" fmla="*/ 2147483646 w 413"/>
                <a:gd name="T31" fmla="*/ 2147483646 h 283"/>
                <a:gd name="T32" fmla="*/ 2147483646 w 413"/>
                <a:gd name="T33" fmla="*/ 2147483646 h 283"/>
                <a:gd name="T34" fmla="*/ 2147483646 w 413"/>
                <a:gd name="T35" fmla="*/ 2147483646 h 283"/>
                <a:gd name="T36" fmla="*/ 2147483646 w 413"/>
                <a:gd name="T37" fmla="*/ 2147483646 h 283"/>
                <a:gd name="T38" fmla="*/ 2147483646 w 413"/>
                <a:gd name="T39" fmla="*/ 2147483646 h 283"/>
                <a:gd name="T40" fmla="*/ 2147483646 w 413"/>
                <a:gd name="T41" fmla="*/ 2147483646 h 283"/>
                <a:gd name="T42" fmla="*/ 2147483646 w 413"/>
                <a:gd name="T43" fmla="*/ 2147483646 h 283"/>
                <a:gd name="T44" fmla="*/ 2147483646 w 413"/>
                <a:gd name="T45" fmla="*/ 2147483646 h 283"/>
                <a:gd name="T46" fmla="*/ 2147483646 w 413"/>
                <a:gd name="T47" fmla="*/ 2147483646 h 283"/>
                <a:gd name="T48" fmla="*/ 2147483646 w 413"/>
                <a:gd name="T49" fmla="*/ 2147483646 h 283"/>
                <a:gd name="T50" fmla="*/ 2147483646 w 413"/>
                <a:gd name="T51" fmla="*/ 2147483646 h 283"/>
                <a:gd name="T52" fmla="*/ 2147483646 w 413"/>
                <a:gd name="T53" fmla="*/ 2147483646 h 283"/>
                <a:gd name="T54" fmla="*/ 2147483646 w 413"/>
                <a:gd name="T55" fmla="*/ 2147483646 h 283"/>
                <a:gd name="T56" fmla="*/ 2147483646 w 413"/>
                <a:gd name="T57" fmla="*/ 2147483646 h 283"/>
                <a:gd name="T58" fmla="*/ 2147483646 w 413"/>
                <a:gd name="T59" fmla="*/ 2147483646 h 283"/>
                <a:gd name="T60" fmla="*/ 2147483646 w 413"/>
                <a:gd name="T61" fmla="*/ 2147483646 h 2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3"/>
                <a:gd name="T94" fmla="*/ 0 h 283"/>
                <a:gd name="T95" fmla="*/ 413 w 413"/>
                <a:gd name="T96" fmla="*/ 283 h 2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zh-CN" altLang="en-US">
                <a:latin typeface="+mn-lt"/>
                <a:ea typeface="+mn-ea"/>
                <a:cs typeface="+mn-ea"/>
                <a:sym typeface="+mn-lt"/>
              </a:endParaRPr>
            </a:p>
          </p:txBody>
        </p:sp>
      </p:grpSp>
      <p:cxnSp>
        <p:nvCxnSpPr>
          <p:cNvPr id="71" name="直接连接符 19"/>
          <p:cNvCxnSpPr>
            <a:cxnSpLocks noChangeShapeType="1"/>
            <a:stCxn id="51224" idx="4"/>
            <a:endCxn id="51218" idx="1"/>
          </p:cNvCxnSpPr>
          <p:nvPr/>
        </p:nvCxnSpPr>
        <p:spPr bwMode="auto">
          <a:xfrm>
            <a:off x="2144713" y="2546350"/>
            <a:ext cx="1055687" cy="717550"/>
          </a:xfrm>
          <a:prstGeom prst="line">
            <a:avLst/>
          </a:prstGeom>
          <a:noFill/>
          <a:ln w="9525">
            <a:solidFill>
              <a:schemeClr val="accent4">
                <a:lumMod val="10000"/>
              </a:schemeClr>
            </a:solidFill>
            <a:prstDash val="dash"/>
            <a:round/>
            <a:headEnd/>
            <a:tailEnd/>
          </a:ln>
          <a:extLst>
            <a:ext uri="{909E8E84-426E-40DD-AFC4-6F175D3DCCD1}">
              <a14:hiddenFill xmlns:a14="http://schemas.microsoft.com/office/drawing/2010/main">
                <a:noFill/>
              </a14:hiddenFill>
            </a:ext>
          </a:extLst>
        </p:spPr>
      </p:cxnSp>
      <p:cxnSp>
        <p:nvCxnSpPr>
          <p:cNvPr id="72" name="直接连接符 21"/>
          <p:cNvCxnSpPr>
            <a:cxnSpLocks noChangeShapeType="1"/>
            <a:stCxn id="51220" idx="2"/>
            <a:endCxn id="51218" idx="5"/>
          </p:cNvCxnSpPr>
          <p:nvPr/>
        </p:nvCxnSpPr>
        <p:spPr bwMode="auto">
          <a:xfrm flipH="1">
            <a:off x="4032250" y="2590800"/>
            <a:ext cx="1057275" cy="673100"/>
          </a:xfrm>
          <a:prstGeom prst="line">
            <a:avLst/>
          </a:prstGeom>
          <a:noFill/>
          <a:ln w="9525">
            <a:solidFill>
              <a:schemeClr val="accent4">
                <a:lumMod val="10000"/>
              </a:schemeClr>
            </a:solidFill>
            <a:prstDash val="dash"/>
            <a:round/>
            <a:headEnd/>
            <a:tailEnd/>
          </a:ln>
          <a:extLst>
            <a:ext uri="{909E8E84-426E-40DD-AFC4-6F175D3DCCD1}">
              <a14:hiddenFill xmlns:a14="http://schemas.microsoft.com/office/drawing/2010/main">
                <a:noFill/>
              </a14:hiddenFill>
            </a:ext>
          </a:extLst>
        </p:spPr>
      </p:cxnSp>
      <p:cxnSp>
        <p:nvCxnSpPr>
          <p:cNvPr id="73" name="直接连接符 24"/>
          <p:cNvCxnSpPr>
            <a:cxnSpLocks noChangeShapeType="1"/>
            <a:stCxn id="51222" idx="1"/>
            <a:endCxn id="51220" idx="4"/>
          </p:cNvCxnSpPr>
          <p:nvPr/>
        </p:nvCxnSpPr>
        <p:spPr bwMode="auto">
          <a:xfrm flipH="1" flipV="1">
            <a:off x="5603875" y="2590800"/>
            <a:ext cx="1055688" cy="673100"/>
          </a:xfrm>
          <a:prstGeom prst="line">
            <a:avLst/>
          </a:prstGeom>
          <a:noFill/>
          <a:ln w="9525">
            <a:solidFill>
              <a:schemeClr val="accent4">
                <a:lumMod val="10000"/>
              </a:schemeClr>
            </a:solidFill>
            <a:prstDash val="dash"/>
            <a:round/>
            <a:headEnd/>
            <a:tailEnd/>
          </a:ln>
          <a:extLst>
            <a:ext uri="{909E8E84-426E-40DD-AFC4-6F175D3DCCD1}">
              <a14:hiddenFill xmlns:a14="http://schemas.microsoft.com/office/drawing/2010/main">
                <a:noFill/>
              </a14:hiddenFill>
            </a:ext>
          </a:extLst>
        </p:spPr>
      </p:cxnSp>
      <p:sp>
        <p:nvSpPr>
          <p:cNvPr id="74" name="TextBox 27"/>
          <p:cNvSpPr>
            <a:spLocks noChangeArrowheads="1"/>
          </p:cNvSpPr>
          <p:nvPr/>
        </p:nvSpPr>
        <p:spPr bwMode="auto">
          <a:xfrm>
            <a:off x="2673350" y="1951038"/>
            <a:ext cx="1944688"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noProof="1">
                <a:solidFill>
                  <a:schemeClr val="accent4">
                    <a:lumMod val="25000"/>
                  </a:schemeClr>
                </a:solidFill>
                <a:latin typeface="+mn-lt"/>
                <a:ea typeface="+mn-ea"/>
                <a:cs typeface="+mn-ea"/>
                <a:sym typeface="+mn-lt"/>
              </a:rPr>
              <a:t>问“为什么”直到找出根本原因。</a:t>
            </a:r>
            <a:endParaRPr lang="zh-CN" altLang="en-US" sz="1400" dirty="0">
              <a:solidFill>
                <a:schemeClr val="accent4">
                  <a:lumMod val="25000"/>
                </a:schemeClr>
              </a:solidFill>
              <a:latin typeface="+mn-lt"/>
              <a:ea typeface="+mn-ea"/>
              <a:cs typeface="+mn-ea"/>
              <a:sym typeface="+mn-lt"/>
            </a:endParaRPr>
          </a:p>
        </p:txBody>
      </p:sp>
      <p:sp>
        <p:nvSpPr>
          <p:cNvPr id="75" name="TextBox 28"/>
          <p:cNvSpPr>
            <a:spLocks noChangeArrowheads="1"/>
          </p:cNvSpPr>
          <p:nvPr/>
        </p:nvSpPr>
        <p:spPr bwMode="auto">
          <a:xfrm>
            <a:off x="4384675" y="3057525"/>
            <a:ext cx="19446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noProof="1">
                <a:solidFill>
                  <a:schemeClr val="accent4">
                    <a:lumMod val="25000"/>
                  </a:schemeClr>
                </a:solidFill>
                <a:latin typeface="+mn-lt"/>
                <a:ea typeface="+mn-ea"/>
                <a:cs typeface="+mn-ea"/>
                <a:sym typeface="+mn-lt"/>
              </a:rPr>
              <a:t>制定对策并执行。</a:t>
            </a:r>
          </a:p>
        </p:txBody>
      </p:sp>
      <p:sp>
        <p:nvSpPr>
          <p:cNvPr id="76" name="TextBox 29"/>
          <p:cNvSpPr>
            <a:spLocks noChangeArrowheads="1"/>
          </p:cNvSpPr>
          <p:nvPr/>
        </p:nvSpPr>
        <p:spPr bwMode="auto">
          <a:xfrm>
            <a:off x="6659563" y="1946275"/>
            <a:ext cx="1944687"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noProof="1">
                <a:solidFill>
                  <a:schemeClr val="accent4">
                    <a:lumMod val="25000"/>
                  </a:schemeClr>
                </a:solidFill>
                <a:latin typeface="+mn-lt"/>
                <a:ea typeface="+mn-ea"/>
                <a:cs typeface="+mn-ea"/>
                <a:sym typeface="+mn-lt"/>
              </a:rPr>
              <a:t>执行后，验证有效性；如：有效进行定置</a:t>
            </a:r>
            <a:r>
              <a:rPr lang="en-US" altLang="zh-CN" sz="1400" noProof="1">
                <a:solidFill>
                  <a:schemeClr val="accent4">
                    <a:lumMod val="25000"/>
                  </a:schemeClr>
                </a:solidFill>
                <a:latin typeface="+mn-lt"/>
                <a:ea typeface="+mn-ea"/>
                <a:cs typeface="+mn-ea"/>
                <a:sym typeface="+mn-lt"/>
              </a:rPr>
              <a:t>/</a:t>
            </a:r>
            <a:r>
              <a:rPr lang="zh-CN" altLang="en-US" sz="1400" noProof="1">
                <a:solidFill>
                  <a:schemeClr val="accent4">
                    <a:lumMod val="25000"/>
                  </a:schemeClr>
                </a:solidFill>
                <a:latin typeface="+mn-lt"/>
                <a:ea typeface="+mn-ea"/>
                <a:cs typeface="+mn-ea"/>
                <a:sym typeface="+mn-lt"/>
              </a:rPr>
              <a:t>标准化</a:t>
            </a:r>
            <a:r>
              <a:rPr lang="en-US" altLang="zh-CN" sz="1400" noProof="1">
                <a:solidFill>
                  <a:schemeClr val="accent4">
                    <a:lumMod val="25000"/>
                  </a:schemeClr>
                </a:solidFill>
                <a:latin typeface="+mn-lt"/>
                <a:ea typeface="+mn-ea"/>
                <a:cs typeface="+mn-ea"/>
                <a:sym typeface="+mn-lt"/>
              </a:rPr>
              <a:t>/</a:t>
            </a:r>
            <a:r>
              <a:rPr lang="zh-CN" altLang="en-US" sz="1400" noProof="1">
                <a:solidFill>
                  <a:schemeClr val="accent4">
                    <a:lumMod val="25000"/>
                  </a:schemeClr>
                </a:solidFill>
                <a:latin typeface="+mn-lt"/>
                <a:ea typeface="+mn-ea"/>
                <a:cs typeface="+mn-ea"/>
                <a:sym typeface="+mn-lt"/>
              </a:rPr>
              <a:t>经验总结。</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126"/>
                                        </p:tgtEl>
                                        <p:attrNameLst>
                                          <p:attrName>style.visibility</p:attrName>
                                        </p:attrNameLst>
                                      </p:cBhvr>
                                      <p:to>
                                        <p:strVal val="visible"/>
                                      </p:to>
                                    </p:set>
                                    <p:animEffect>
                                      <p:cBhvr>
                                        <p:cTn id="10" dur="1000"/>
                                        <p:tgtEl>
                                          <p:spTgt spid="126"/>
                                        </p:tgtEl>
                                      </p:cBhvr>
                                    </p:animEffect>
                                  </p:childTnLst>
                                </p:cTn>
                              </p:par>
                            </p:childTnLst>
                          </p:cTn>
                        </p:par>
                        <p:par>
                          <p:cTn id="11" fill="hold" nodeType="afterGroup">
                            <p:stCondLst>
                              <p:cond delay="1000"/>
                            </p:stCondLst>
                            <p:childTnLst>
                              <p:par>
                                <p:cTn id="12" presetID="42" presetClass="entr" presetSubtype="0"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par>
                          <p:cTn id="17" fill="hold" nodeType="afterGroup">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p:cBhvr>
                                        <p:cTn id="20" dur="500"/>
                                        <p:tgtEl>
                                          <p:spTgt spid="38"/>
                                        </p:tgtEl>
                                      </p:cBhvr>
                                    </p:animEffect>
                                  </p:childTnLst>
                                </p:cTn>
                              </p:par>
                            </p:childTnLst>
                          </p:cTn>
                        </p:par>
                        <p:par>
                          <p:cTn id="21" fill="hold" nodeType="afterGroup">
                            <p:stCondLst>
                              <p:cond delay="2500"/>
                            </p:stCondLst>
                            <p:childTnLst>
                              <p:par>
                                <p:cTn id="22" presetID="22" presetClass="entr" presetSubtype="8" fill="hold" nodeType="afterEffect">
                                  <p:stCondLst>
                                    <p:cond delay="0"/>
                                  </p:stCondLst>
                                  <p:childTnLst>
                                    <p:set>
                                      <p:cBhvr>
                                        <p:cTn id="23" dur="1" fill="hold">
                                          <p:stCondLst>
                                            <p:cond delay="0"/>
                                          </p:stCondLst>
                                        </p:cTn>
                                        <p:tgtEl>
                                          <p:spTgt spid="71"/>
                                        </p:tgtEl>
                                        <p:attrNameLst>
                                          <p:attrName>style.visibility</p:attrName>
                                        </p:attrNameLst>
                                      </p:cBhvr>
                                      <p:to>
                                        <p:strVal val="visible"/>
                                      </p:to>
                                    </p:set>
                                    <p:animEffect>
                                      <p:cBhvr>
                                        <p:cTn id="24" dur="500"/>
                                        <p:tgtEl>
                                          <p:spTgt spid="71"/>
                                        </p:tgtEl>
                                      </p:cBhvr>
                                    </p:animEffect>
                                  </p:childTnLst>
                                </p:cTn>
                              </p:par>
                            </p:childTnLst>
                          </p:cTn>
                        </p:par>
                        <p:par>
                          <p:cTn id="25" fill="hold" nodeType="afterGroup">
                            <p:stCondLst>
                              <p:cond delay="3000"/>
                            </p:stCondLst>
                            <p:childTnLst>
                              <p:par>
                                <p:cTn id="26" presetID="42"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p:cBhvr>
                                        <p:cTn id="28" dur="1000"/>
                                        <p:tgtEl>
                                          <p:spTgt spid="45"/>
                                        </p:tgtEl>
                                      </p:cBhvr>
                                    </p:animEffect>
                                    <p:anim calcmode="lin" valueType="num">
                                      <p:cBhvr>
                                        <p:cTn id="29" dur="1000" fill="hold"/>
                                        <p:tgtEl>
                                          <p:spTgt spid="45"/>
                                        </p:tgtEl>
                                        <p:attrNameLst>
                                          <p:attrName>ppt_x</p:attrName>
                                        </p:attrNameLst>
                                      </p:cBhvr>
                                      <p:tavLst>
                                        <p:tav tm="0">
                                          <p:val>
                                            <p:strVal val="#ppt_x"/>
                                          </p:val>
                                        </p:tav>
                                        <p:tav tm="100000">
                                          <p:val>
                                            <p:strVal val="#ppt_x"/>
                                          </p:val>
                                        </p:tav>
                                      </p:tavLst>
                                    </p:anim>
                                    <p:anim calcmode="lin" valueType="num">
                                      <p:cBhvr>
                                        <p:cTn id="30" dur="1000" fill="hold"/>
                                        <p:tgtEl>
                                          <p:spTgt spid="45"/>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4000"/>
                            </p:stCondLst>
                            <p:childTnLst>
                              <p:par>
                                <p:cTn id="32" presetID="10" presetClass="entr" presetSubtype="0" fill="hold" grpId="0" nodeType="afterEffect">
                                  <p:stCondLst>
                                    <p:cond delay="0"/>
                                  </p:stCondLst>
                                  <p:childTnLst>
                                    <p:set>
                                      <p:cBhvr>
                                        <p:cTn id="33" dur="1" fill="hold">
                                          <p:stCondLst>
                                            <p:cond delay="0"/>
                                          </p:stCondLst>
                                        </p:cTn>
                                        <p:tgtEl>
                                          <p:spTgt spid="74"/>
                                        </p:tgtEl>
                                        <p:attrNameLst>
                                          <p:attrName>style.visibility</p:attrName>
                                        </p:attrNameLst>
                                      </p:cBhvr>
                                      <p:to>
                                        <p:strVal val="visible"/>
                                      </p:to>
                                    </p:set>
                                    <p:animEffect>
                                      <p:cBhvr>
                                        <p:cTn id="34" dur="500"/>
                                        <p:tgtEl>
                                          <p:spTgt spid="74"/>
                                        </p:tgtEl>
                                      </p:cBhvr>
                                    </p:animEffect>
                                  </p:childTnLst>
                                </p:cTn>
                              </p:par>
                            </p:childTnLst>
                          </p:cTn>
                        </p:par>
                        <p:par>
                          <p:cTn id="35" fill="hold" nodeType="afterGroup">
                            <p:stCondLst>
                              <p:cond delay="4500"/>
                            </p:stCondLst>
                            <p:childTnLst>
                              <p:par>
                                <p:cTn id="36" presetID="22" presetClass="entr" presetSubtype="8" fill="hold" nodeType="afterEffect">
                                  <p:stCondLst>
                                    <p:cond delay="0"/>
                                  </p:stCondLst>
                                  <p:childTnLst>
                                    <p:set>
                                      <p:cBhvr>
                                        <p:cTn id="37" dur="1" fill="hold">
                                          <p:stCondLst>
                                            <p:cond delay="0"/>
                                          </p:stCondLst>
                                        </p:cTn>
                                        <p:tgtEl>
                                          <p:spTgt spid="72"/>
                                        </p:tgtEl>
                                        <p:attrNameLst>
                                          <p:attrName>style.visibility</p:attrName>
                                        </p:attrNameLst>
                                      </p:cBhvr>
                                      <p:to>
                                        <p:strVal val="visible"/>
                                      </p:to>
                                    </p:set>
                                    <p:animEffect>
                                      <p:cBhvr>
                                        <p:cTn id="38" dur="500"/>
                                        <p:tgtEl>
                                          <p:spTgt spid="72"/>
                                        </p:tgtEl>
                                      </p:cBhvr>
                                    </p:animEffect>
                                  </p:childTnLst>
                                </p:cTn>
                              </p:par>
                            </p:childTnLst>
                          </p:cTn>
                        </p:par>
                        <p:par>
                          <p:cTn id="39" fill="hold" nodeType="afterGroup">
                            <p:stCondLst>
                              <p:cond delay="5000"/>
                            </p:stCondLst>
                            <p:childTnLst>
                              <p:par>
                                <p:cTn id="40" presetID="42" presetClass="entr" presetSubtype="0"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p:cBhvr>
                                        <p:cTn id="42" dur="1000"/>
                                        <p:tgtEl>
                                          <p:spTgt spid="42"/>
                                        </p:tgtEl>
                                      </p:cBhvr>
                                    </p:animEffect>
                                    <p:anim calcmode="lin" valueType="num">
                                      <p:cBhvr>
                                        <p:cTn id="43" dur="1000" fill="hold"/>
                                        <p:tgtEl>
                                          <p:spTgt spid="42"/>
                                        </p:tgtEl>
                                        <p:attrNameLst>
                                          <p:attrName>ppt_x</p:attrName>
                                        </p:attrNameLst>
                                      </p:cBhvr>
                                      <p:tavLst>
                                        <p:tav tm="0">
                                          <p:val>
                                            <p:strVal val="#ppt_x"/>
                                          </p:val>
                                        </p:tav>
                                        <p:tav tm="100000">
                                          <p:val>
                                            <p:strVal val="#ppt_x"/>
                                          </p:val>
                                        </p:tav>
                                      </p:tavLst>
                                    </p:anim>
                                    <p:anim calcmode="lin" valueType="num">
                                      <p:cBhvr>
                                        <p:cTn id="44" dur="1000" fill="hold"/>
                                        <p:tgtEl>
                                          <p:spTgt spid="42"/>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6000"/>
                            </p:stCondLst>
                            <p:childTnLst>
                              <p:par>
                                <p:cTn id="46" presetID="10" presetClass="entr" presetSubtype="0" fill="hold" grpId="0" nodeType="afterEffect">
                                  <p:stCondLst>
                                    <p:cond delay="0"/>
                                  </p:stCondLst>
                                  <p:childTnLst>
                                    <p:set>
                                      <p:cBhvr>
                                        <p:cTn id="47" dur="1" fill="hold">
                                          <p:stCondLst>
                                            <p:cond delay="0"/>
                                          </p:stCondLst>
                                        </p:cTn>
                                        <p:tgtEl>
                                          <p:spTgt spid="75"/>
                                        </p:tgtEl>
                                        <p:attrNameLst>
                                          <p:attrName>style.visibility</p:attrName>
                                        </p:attrNameLst>
                                      </p:cBhvr>
                                      <p:to>
                                        <p:strVal val="visible"/>
                                      </p:to>
                                    </p:set>
                                    <p:animEffect>
                                      <p:cBhvr>
                                        <p:cTn id="48" dur="500"/>
                                        <p:tgtEl>
                                          <p:spTgt spid="75"/>
                                        </p:tgtEl>
                                      </p:cBhvr>
                                    </p:animEffect>
                                  </p:childTnLst>
                                </p:cTn>
                              </p:par>
                            </p:childTnLst>
                          </p:cTn>
                        </p:par>
                        <p:par>
                          <p:cTn id="49" fill="hold" nodeType="afterGroup">
                            <p:stCondLst>
                              <p:cond delay="6500"/>
                            </p:stCondLst>
                            <p:childTnLst>
                              <p:par>
                                <p:cTn id="50" presetID="22" presetClass="entr" presetSubtype="8" fill="hold"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p:cBhvr>
                                        <p:cTn id="52" dur="500"/>
                                        <p:tgtEl>
                                          <p:spTgt spid="73"/>
                                        </p:tgtEl>
                                      </p:cBhvr>
                                    </p:animEffect>
                                  </p:childTnLst>
                                </p:cTn>
                              </p:par>
                            </p:childTnLst>
                          </p:cTn>
                        </p:par>
                        <p:par>
                          <p:cTn id="53" fill="hold" nodeType="afterGroup">
                            <p:stCondLst>
                              <p:cond delay="7000"/>
                            </p:stCondLst>
                            <p:childTnLst>
                              <p:par>
                                <p:cTn id="54" presetID="42" presetClass="entr" presetSubtype="0"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p:cBhvr>
                                        <p:cTn id="56" dur="1000"/>
                                        <p:tgtEl>
                                          <p:spTgt spid="39"/>
                                        </p:tgtEl>
                                      </p:cBhvr>
                                    </p:animEffect>
                                    <p:anim calcmode="lin" valueType="num">
                                      <p:cBhvr>
                                        <p:cTn id="57" dur="1000" fill="hold"/>
                                        <p:tgtEl>
                                          <p:spTgt spid="39"/>
                                        </p:tgtEl>
                                        <p:attrNameLst>
                                          <p:attrName>ppt_x</p:attrName>
                                        </p:attrNameLst>
                                      </p:cBhvr>
                                      <p:tavLst>
                                        <p:tav tm="0">
                                          <p:val>
                                            <p:strVal val="#ppt_x"/>
                                          </p:val>
                                        </p:tav>
                                        <p:tav tm="100000">
                                          <p:val>
                                            <p:strVal val="#ppt_x"/>
                                          </p:val>
                                        </p:tav>
                                      </p:tavLst>
                                    </p:anim>
                                    <p:anim calcmode="lin" valueType="num">
                                      <p:cBhvr>
                                        <p:cTn id="58" dur="1000" fill="hold"/>
                                        <p:tgtEl>
                                          <p:spTgt spid="39"/>
                                        </p:tgtEl>
                                        <p:attrNameLst>
                                          <p:attrName>ppt_y</p:attrName>
                                        </p:attrNameLst>
                                      </p:cBhvr>
                                      <p:tavLst>
                                        <p:tav tm="0">
                                          <p:val>
                                            <p:strVal val="#ppt_y+.1"/>
                                          </p:val>
                                        </p:tav>
                                        <p:tav tm="100000">
                                          <p:val>
                                            <p:strVal val="#ppt_y"/>
                                          </p:val>
                                        </p:tav>
                                      </p:tavLst>
                                    </p:anim>
                                  </p:childTnLst>
                                </p:cTn>
                              </p:par>
                            </p:childTnLst>
                          </p:cTn>
                        </p:par>
                        <p:par>
                          <p:cTn id="59" fill="hold" nodeType="afterGroup">
                            <p:stCondLst>
                              <p:cond delay="8000"/>
                            </p:stCondLst>
                            <p:childTnLst>
                              <p:par>
                                <p:cTn id="60" presetID="10" presetClass="entr" presetSubtype="0" fill="hold" grpId="0" nodeType="afterEffect">
                                  <p:stCondLst>
                                    <p:cond delay="0"/>
                                  </p:stCondLst>
                                  <p:childTnLst>
                                    <p:set>
                                      <p:cBhvr>
                                        <p:cTn id="61" dur="1" fill="hold">
                                          <p:stCondLst>
                                            <p:cond delay="0"/>
                                          </p:stCondLst>
                                        </p:cTn>
                                        <p:tgtEl>
                                          <p:spTgt spid="76"/>
                                        </p:tgtEl>
                                        <p:attrNameLst>
                                          <p:attrName>style.visibility</p:attrName>
                                        </p:attrNameLst>
                                      </p:cBhvr>
                                      <p:to>
                                        <p:strVal val="visible"/>
                                      </p:to>
                                    </p:set>
                                    <p:animEffect>
                                      <p:cBhvr>
                                        <p:cTn id="62"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26" grpId="0" bldLvl="0" autoUpdateAnimBg="0"/>
      <p:bldP spid="38" grpId="0" bldLvl="0" autoUpdateAnimBg="0"/>
      <p:bldP spid="74" grpId="0" bldLvl="0" autoUpdateAnimBg="0"/>
      <p:bldP spid="75" grpId="0" bldLvl="0" autoUpdateAnimBg="0"/>
      <p:bldP spid="76"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应用步骤：</a:t>
            </a:r>
          </a:p>
        </p:txBody>
      </p:sp>
      <p:sp>
        <p:nvSpPr>
          <p:cNvPr id="43" name="TextBox 7"/>
          <p:cNvSpPr>
            <a:spLocks noChangeArrowheads="1"/>
          </p:cNvSpPr>
          <p:nvPr/>
        </p:nvSpPr>
        <p:spPr bwMode="auto">
          <a:xfrm>
            <a:off x="4278313" y="1751013"/>
            <a:ext cx="44704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noProof="1" smtClean="0">
                <a:solidFill>
                  <a:schemeClr val="accent4">
                    <a:lumMod val="25000"/>
                  </a:schemeClr>
                </a:solidFill>
                <a:latin typeface="+mn-lt"/>
                <a:ea typeface="+mn-ea"/>
                <a:cs typeface="+mn-ea"/>
                <a:sym typeface="+mn-lt"/>
              </a:rPr>
              <a:t>      要</a:t>
            </a:r>
            <a:r>
              <a:rPr lang="zh-CN" altLang="en-US" sz="1400" noProof="1">
                <a:solidFill>
                  <a:schemeClr val="accent4">
                    <a:lumMod val="25000"/>
                  </a:schemeClr>
                </a:solidFill>
                <a:latin typeface="+mn-lt"/>
                <a:ea typeface="+mn-ea"/>
                <a:cs typeface="+mn-ea"/>
                <a:sym typeface="+mn-lt"/>
              </a:rPr>
              <a:t>向有关人员清晰陈述所发生的问题和相关信息，</a:t>
            </a:r>
            <a:r>
              <a:rPr lang="zh-CN" altLang="en-US" sz="1400" noProof="1" smtClean="0">
                <a:solidFill>
                  <a:schemeClr val="accent4">
                    <a:lumMod val="25000"/>
                  </a:schemeClr>
                </a:solidFill>
                <a:latin typeface="+mn-lt"/>
                <a:ea typeface="+mn-ea"/>
                <a:cs typeface="+mn-ea"/>
                <a:sym typeface="+mn-lt"/>
              </a:rPr>
              <a:t>做到让</a:t>
            </a:r>
            <a:r>
              <a:rPr lang="zh-CN" altLang="en-US" sz="1400" noProof="1">
                <a:solidFill>
                  <a:schemeClr val="accent4">
                    <a:lumMod val="25000"/>
                  </a:schemeClr>
                </a:solidFill>
                <a:latin typeface="+mn-lt"/>
                <a:ea typeface="+mn-ea"/>
                <a:cs typeface="+mn-ea"/>
                <a:sym typeface="+mn-lt"/>
              </a:rPr>
              <a:t>所有相关人员都了解要分析问题是什么，即使是不熟悉该类问题的人员。</a:t>
            </a:r>
          </a:p>
        </p:txBody>
      </p:sp>
      <p:sp>
        <p:nvSpPr>
          <p:cNvPr id="44" name="矩形 3"/>
          <p:cNvSpPr>
            <a:spLocks noChangeArrowheads="1"/>
          </p:cNvSpPr>
          <p:nvPr/>
        </p:nvSpPr>
        <p:spPr bwMode="auto">
          <a:xfrm>
            <a:off x="4562475" y="1174750"/>
            <a:ext cx="432911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千万别忽视第一步：</a:t>
            </a:r>
          </a:p>
        </p:txBody>
      </p:sp>
      <p:pic>
        <p:nvPicPr>
          <p:cNvPr id="55305"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7740" y="1685753"/>
            <a:ext cx="3169285" cy="234803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16" name="TextBox 7"/>
          <p:cNvSpPr>
            <a:spLocks noChangeArrowheads="1"/>
          </p:cNvSpPr>
          <p:nvPr/>
        </p:nvSpPr>
        <p:spPr bwMode="auto">
          <a:xfrm>
            <a:off x="4278313" y="2859088"/>
            <a:ext cx="4470400" cy="199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noProof="1" smtClean="0">
                <a:solidFill>
                  <a:schemeClr val="accent4">
                    <a:lumMod val="25000"/>
                  </a:schemeClr>
                </a:solidFill>
                <a:latin typeface="+mn-lt"/>
                <a:ea typeface="+mn-ea"/>
                <a:cs typeface="+mn-ea"/>
                <a:sym typeface="+mn-lt"/>
              </a:rPr>
              <a:t>      准确</a:t>
            </a:r>
            <a:r>
              <a:rPr lang="zh-CN" altLang="en-US" sz="1400" noProof="1">
                <a:solidFill>
                  <a:schemeClr val="accent4">
                    <a:lumMod val="25000"/>
                  </a:schemeClr>
                </a:solidFill>
                <a:latin typeface="+mn-lt"/>
                <a:ea typeface="+mn-ea"/>
                <a:cs typeface="+mn-ea"/>
                <a:sym typeface="+mn-lt"/>
              </a:rPr>
              <a:t>的认识问题，是解决问题的前提。</a:t>
            </a:r>
          </a:p>
          <a:p>
            <a:pPr eaLnBrk="1" hangingPunct="1">
              <a:lnSpc>
                <a:spcPct val="150000"/>
              </a:lnSpc>
              <a:defRPr/>
            </a:pPr>
            <a:r>
              <a:rPr lang="zh-CN" altLang="en-US" sz="1400" noProof="1">
                <a:solidFill>
                  <a:schemeClr val="accent4">
                    <a:lumMod val="25000"/>
                  </a:schemeClr>
                </a:solidFill>
                <a:latin typeface="+mn-lt"/>
                <a:ea typeface="+mn-ea"/>
                <a:cs typeface="+mn-ea"/>
                <a:sym typeface="+mn-lt"/>
              </a:rPr>
              <a:t>    </a:t>
            </a:r>
            <a:r>
              <a:rPr lang="zh-CN" altLang="en-US" sz="1400" noProof="1" smtClean="0">
                <a:solidFill>
                  <a:schemeClr val="accent4">
                    <a:lumMod val="25000"/>
                  </a:schemeClr>
                </a:solidFill>
                <a:latin typeface="+mn-lt"/>
                <a:ea typeface="+mn-ea"/>
                <a:cs typeface="+mn-ea"/>
                <a:sym typeface="+mn-lt"/>
              </a:rPr>
              <a:t>  </a:t>
            </a:r>
            <a:r>
              <a:rPr lang="zh-CN" altLang="en-US" sz="1400" b="1" noProof="1" smtClean="0">
                <a:solidFill>
                  <a:srgbClr val="B80304"/>
                </a:solidFill>
                <a:latin typeface="+mn-lt"/>
                <a:ea typeface="+mn-ea"/>
                <a:cs typeface="+mn-ea"/>
                <a:sym typeface="+mn-lt"/>
              </a:rPr>
              <a:t>我们</a:t>
            </a:r>
            <a:r>
              <a:rPr lang="zh-CN" altLang="en-US" sz="1400" b="1" noProof="1">
                <a:solidFill>
                  <a:srgbClr val="B80304"/>
                </a:solidFill>
                <a:latin typeface="+mn-lt"/>
                <a:ea typeface="+mn-ea"/>
                <a:cs typeface="+mn-ea"/>
                <a:sym typeface="+mn-lt"/>
              </a:rPr>
              <a:t>失败的原因多半是因为尝试用正确的方法解决错误的问题。</a:t>
            </a:r>
          </a:p>
          <a:p>
            <a:pPr eaLnBrk="1" hangingPunct="1">
              <a:lnSpc>
                <a:spcPct val="150000"/>
              </a:lnSpc>
              <a:defRPr/>
            </a:pPr>
            <a:r>
              <a:rPr lang="zh-CN" altLang="en-US" sz="1400" noProof="1">
                <a:solidFill>
                  <a:schemeClr val="accent4">
                    <a:lumMod val="25000"/>
                  </a:schemeClr>
                </a:solidFill>
                <a:latin typeface="+mn-lt"/>
                <a:ea typeface="+mn-ea"/>
                <a:cs typeface="+mn-ea"/>
                <a:sym typeface="+mn-lt"/>
              </a:rPr>
              <a:t>						</a:t>
            </a:r>
            <a:r>
              <a:rPr lang="zh-CN" altLang="en-US" sz="1400" noProof="1" smtClean="0">
                <a:solidFill>
                  <a:schemeClr val="accent4">
                    <a:lumMod val="25000"/>
                  </a:schemeClr>
                </a:solidFill>
                <a:latin typeface="+mn-lt"/>
                <a:ea typeface="+mn-ea"/>
                <a:cs typeface="+mn-ea"/>
                <a:sym typeface="+mn-lt"/>
              </a:rPr>
              <a:t>                                                 </a:t>
            </a:r>
            <a:r>
              <a:rPr lang="en-US" altLang="zh-CN" sz="1400" noProof="1" smtClean="0">
                <a:solidFill>
                  <a:schemeClr val="accent4">
                    <a:lumMod val="25000"/>
                  </a:schemeClr>
                </a:solidFill>
                <a:latin typeface="+mn-lt"/>
                <a:ea typeface="+mn-ea"/>
                <a:cs typeface="+mn-ea"/>
                <a:sym typeface="+mn-lt"/>
              </a:rPr>
              <a:t>—— </a:t>
            </a:r>
            <a:r>
              <a:rPr lang="zh-CN" altLang="en-US" sz="1400" noProof="1">
                <a:solidFill>
                  <a:schemeClr val="accent4">
                    <a:lumMod val="25000"/>
                  </a:schemeClr>
                </a:solidFill>
                <a:latin typeface="+mn-lt"/>
                <a:ea typeface="+mn-ea"/>
                <a:cs typeface="+mn-ea"/>
                <a:sym typeface="+mn-lt"/>
              </a:rPr>
              <a:t>阿可夫</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44"/>
                                        </p:tgtEl>
                                        <p:attrNameLst>
                                          <p:attrName>style.visibility</p:attrName>
                                        </p:attrNameLst>
                                      </p:cBhvr>
                                      <p:to>
                                        <p:strVal val="visible"/>
                                      </p:to>
                                    </p:set>
                                    <p:animEffect>
                                      <p:cBhvr>
                                        <p:cTn id="10" dur="1000"/>
                                        <p:tgtEl>
                                          <p:spTgt spid="44"/>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p:cBhvr>
                                        <p:cTn id="14" dur="1000"/>
                                        <p:tgtEl>
                                          <p:spTgt spid="43"/>
                                        </p:tgtEl>
                                      </p:cBhvr>
                                    </p:animEffect>
                                  </p:childTnLst>
                                </p:cTn>
                              </p:par>
                            </p:childTnLst>
                          </p:cTn>
                        </p:par>
                        <p:par>
                          <p:cTn id="15" fill="hold" nodeType="afterGroup">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p:cBhvr>
                                        <p:cTn id="18"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3" grpId="0" bldLvl="0" autoUpdateAnimBg="0"/>
      <p:bldP spid="44" grpId="0" bldLvl="0" autoUpdateAnimBg="0"/>
      <p:bldP spid="16"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6350" y="271463"/>
            <a:ext cx="3303588" cy="330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5"/>
          <p:cNvSpPr>
            <a:spLocks noChangeArrowheads="1"/>
          </p:cNvSpPr>
          <p:nvPr/>
        </p:nvSpPr>
        <p:spPr bwMode="auto">
          <a:xfrm>
            <a:off x="5535613" y="3632200"/>
            <a:ext cx="23129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2400" dirty="0" smtClean="0">
                <a:solidFill>
                  <a:schemeClr val="tx1">
                    <a:lumMod val="50000"/>
                  </a:schemeClr>
                </a:solidFill>
                <a:latin typeface="+mn-lt"/>
                <a:ea typeface="+mn-ea"/>
                <a:cs typeface="+mn-ea"/>
                <a:sym typeface="+mn-lt"/>
              </a:rPr>
              <a:t>CONTENTS</a:t>
            </a:r>
            <a:endParaRPr lang="zh-CN" altLang="en-US" sz="2400" dirty="0">
              <a:solidFill>
                <a:schemeClr val="tx1">
                  <a:lumMod val="50000"/>
                </a:schemeClr>
              </a:solidFill>
              <a:latin typeface="+mn-lt"/>
              <a:ea typeface="+mn-ea"/>
              <a:cs typeface="+mn-ea"/>
              <a:sym typeface="+mn-lt"/>
            </a:endParaRPr>
          </a:p>
        </p:txBody>
      </p:sp>
      <p:sp>
        <p:nvSpPr>
          <p:cNvPr id="4" name="TextBox 6"/>
          <p:cNvSpPr>
            <a:spLocks noChangeArrowheads="1"/>
          </p:cNvSpPr>
          <p:nvPr/>
        </p:nvSpPr>
        <p:spPr bwMode="auto">
          <a:xfrm>
            <a:off x="5095875" y="3051175"/>
            <a:ext cx="2727325" cy="523875"/>
          </a:xfrm>
          <a:prstGeom prst="rect">
            <a:avLst/>
          </a:prstGeom>
          <a:solidFill>
            <a:schemeClr val="accent4">
              <a:lumMod val="10000"/>
            </a:schemeClr>
          </a:solid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2800" b="1" dirty="0">
                <a:latin typeface="+mn-lt"/>
                <a:ea typeface="+mn-ea"/>
                <a:cs typeface="+mn-ea"/>
                <a:sym typeface="+mn-lt"/>
              </a:rPr>
              <a:t>目录</a:t>
            </a:r>
          </a:p>
        </p:txBody>
      </p:sp>
      <p:sp>
        <p:nvSpPr>
          <p:cNvPr id="5" name="椭圆 8"/>
          <p:cNvSpPr>
            <a:spLocks noChangeArrowheads="1"/>
          </p:cNvSpPr>
          <p:nvPr/>
        </p:nvSpPr>
        <p:spPr bwMode="auto">
          <a:xfrm>
            <a:off x="1414463" y="1317625"/>
            <a:ext cx="215900" cy="215900"/>
          </a:xfrm>
          <a:prstGeom prst="ellipse">
            <a:avLst/>
          </a:prstGeom>
          <a:solidFill>
            <a:schemeClr val="accent4">
              <a:lumMod val="10000"/>
            </a:schemeClr>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a:solidFill>
                <a:srgbClr val="FFFFFF"/>
              </a:solidFill>
              <a:latin typeface="+mn-lt"/>
              <a:ea typeface="+mn-ea"/>
              <a:cs typeface="+mn-ea"/>
              <a:sym typeface="+mn-lt"/>
            </a:endParaRPr>
          </a:p>
        </p:txBody>
      </p:sp>
      <p:sp>
        <p:nvSpPr>
          <p:cNvPr id="6" name="矩形 9"/>
          <p:cNvSpPr>
            <a:spLocks noChangeArrowheads="1"/>
          </p:cNvSpPr>
          <p:nvPr/>
        </p:nvSpPr>
        <p:spPr bwMode="auto">
          <a:xfrm>
            <a:off x="1835150" y="1276350"/>
            <a:ext cx="3251200" cy="354013"/>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en-US" altLang="zh-CN" sz="1600" noProof="1">
                <a:solidFill>
                  <a:schemeClr val="accent6">
                    <a:lumMod val="10000"/>
                  </a:schemeClr>
                </a:solidFill>
                <a:latin typeface="+mn-lt"/>
                <a:ea typeface="+mn-ea"/>
                <a:cs typeface="+mn-ea"/>
                <a:sym typeface="+mn-lt"/>
              </a:rPr>
              <a:t>5Why</a:t>
            </a:r>
            <a:r>
              <a:rPr lang="zh-CN" altLang="en-US" sz="1600" noProof="1">
                <a:solidFill>
                  <a:schemeClr val="accent6">
                    <a:lumMod val="10000"/>
                  </a:schemeClr>
                </a:solidFill>
                <a:latin typeface="+mn-lt"/>
                <a:ea typeface="+mn-ea"/>
                <a:cs typeface="+mn-ea"/>
                <a:sym typeface="+mn-lt"/>
              </a:rPr>
              <a:t>分析法简介</a:t>
            </a:r>
          </a:p>
        </p:txBody>
      </p:sp>
      <p:sp>
        <p:nvSpPr>
          <p:cNvPr id="7" name="椭圆 10"/>
          <p:cNvSpPr>
            <a:spLocks noChangeArrowheads="1"/>
          </p:cNvSpPr>
          <p:nvPr/>
        </p:nvSpPr>
        <p:spPr bwMode="auto">
          <a:xfrm>
            <a:off x="1414463" y="1909763"/>
            <a:ext cx="215900" cy="215900"/>
          </a:xfrm>
          <a:prstGeom prst="ellipse">
            <a:avLst/>
          </a:pr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8" name="矩形 11"/>
          <p:cNvSpPr>
            <a:spLocks noChangeArrowheads="1"/>
          </p:cNvSpPr>
          <p:nvPr/>
        </p:nvSpPr>
        <p:spPr bwMode="auto">
          <a:xfrm>
            <a:off x="1835150" y="1866900"/>
            <a:ext cx="3251200" cy="3556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en-US" altLang="zh-CN" sz="1600" noProof="1">
                <a:solidFill>
                  <a:schemeClr val="accent6">
                    <a:lumMod val="10000"/>
                  </a:schemeClr>
                </a:solidFill>
                <a:latin typeface="+mn-lt"/>
                <a:ea typeface="+mn-ea"/>
                <a:cs typeface="+mn-ea"/>
                <a:sym typeface="+mn-lt"/>
              </a:rPr>
              <a:t>5Why</a:t>
            </a:r>
            <a:r>
              <a:rPr lang="zh-CN" altLang="en-US" sz="1600" noProof="1">
                <a:solidFill>
                  <a:schemeClr val="accent6">
                    <a:lumMod val="10000"/>
                  </a:schemeClr>
                </a:solidFill>
                <a:latin typeface="+mn-lt"/>
                <a:ea typeface="+mn-ea"/>
                <a:cs typeface="+mn-ea"/>
                <a:sym typeface="+mn-lt"/>
              </a:rPr>
              <a:t>解决问题的方式和步骤</a:t>
            </a:r>
          </a:p>
        </p:txBody>
      </p:sp>
      <p:sp>
        <p:nvSpPr>
          <p:cNvPr id="9" name="椭圆 12"/>
          <p:cNvSpPr>
            <a:spLocks noChangeArrowheads="1"/>
          </p:cNvSpPr>
          <p:nvPr/>
        </p:nvSpPr>
        <p:spPr bwMode="auto">
          <a:xfrm>
            <a:off x="1414463" y="2471738"/>
            <a:ext cx="215900" cy="215900"/>
          </a:xfrm>
          <a:prstGeom prst="ellipse">
            <a:avLst/>
          </a:prstGeom>
          <a:solidFill>
            <a:schemeClr val="accent4">
              <a:lumMod val="10000"/>
            </a:schemeClr>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a:solidFill>
                <a:srgbClr val="FFFFFF"/>
              </a:solidFill>
              <a:latin typeface="+mn-lt"/>
              <a:ea typeface="+mn-ea"/>
              <a:cs typeface="+mn-ea"/>
              <a:sym typeface="+mn-lt"/>
            </a:endParaRPr>
          </a:p>
        </p:txBody>
      </p:sp>
      <p:sp>
        <p:nvSpPr>
          <p:cNvPr id="10" name="矩形 13"/>
          <p:cNvSpPr>
            <a:spLocks noChangeArrowheads="1"/>
          </p:cNvSpPr>
          <p:nvPr/>
        </p:nvSpPr>
        <p:spPr bwMode="auto">
          <a:xfrm>
            <a:off x="1835150" y="2430463"/>
            <a:ext cx="3251200" cy="354012"/>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r>
              <a:rPr lang="en-US" altLang="zh-CN" sz="1600" noProof="1">
                <a:solidFill>
                  <a:schemeClr val="accent6">
                    <a:lumMod val="10000"/>
                  </a:schemeClr>
                </a:solidFill>
                <a:latin typeface="+mn-lt"/>
                <a:ea typeface="+mn-ea"/>
                <a:cs typeface="+mn-ea"/>
                <a:sym typeface="+mn-lt"/>
              </a:rPr>
              <a:t>5Why</a:t>
            </a:r>
            <a:r>
              <a:rPr lang="zh-CN" altLang="en-US" sz="1600" noProof="1">
                <a:solidFill>
                  <a:schemeClr val="accent6">
                    <a:lumMod val="10000"/>
                  </a:schemeClr>
                </a:solidFill>
                <a:latin typeface="+mn-lt"/>
                <a:ea typeface="+mn-ea"/>
                <a:cs typeface="+mn-ea"/>
                <a:sym typeface="+mn-lt"/>
              </a:rPr>
              <a:t>的应用原则和要点</a:t>
            </a:r>
          </a:p>
        </p:txBody>
      </p:sp>
      <p:sp>
        <p:nvSpPr>
          <p:cNvPr id="11" name="椭圆 14"/>
          <p:cNvSpPr>
            <a:spLocks noChangeArrowheads="1"/>
          </p:cNvSpPr>
          <p:nvPr/>
        </p:nvSpPr>
        <p:spPr bwMode="auto">
          <a:xfrm>
            <a:off x="1414463" y="3070225"/>
            <a:ext cx="215900" cy="215900"/>
          </a:xfrm>
          <a:prstGeom prst="ellipse">
            <a:avLst/>
          </a:pr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12" name="矩形 15"/>
          <p:cNvSpPr>
            <a:spLocks noChangeArrowheads="1"/>
          </p:cNvSpPr>
          <p:nvPr/>
        </p:nvSpPr>
        <p:spPr bwMode="auto">
          <a:xfrm>
            <a:off x="1835150" y="3027363"/>
            <a:ext cx="3251200" cy="3556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en-US" altLang="zh-CN" sz="1600" noProof="1">
                <a:solidFill>
                  <a:schemeClr val="accent6">
                    <a:lumMod val="10000"/>
                  </a:schemeClr>
                </a:solidFill>
                <a:latin typeface="+mn-lt"/>
                <a:ea typeface="+mn-ea"/>
                <a:cs typeface="+mn-ea"/>
                <a:sym typeface="+mn-lt"/>
              </a:rPr>
              <a:t>5Why</a:t>
            </a:r>
            <a:r>
              <a:rPr lang="zh-CN" altLang="en-US" sz="1600" noProof="1">
                <a:solidFill>
                  <a:schemeClr val="accent6">
                    <a:lumMod val="10000"/>
                  </a:schemeClr>
                </a:solidFill>
                <a:latin typeface="+mn-lt"/>
                <a:ea typeface="+mn-ea"/>
                <a:cs typeface="+mn-ea"/>
                <a:sym typeface="+mn-lt"/>
              </a:rPr>
              <a:t>经典案例解析</a:t>
            </a:r>
          </a:p>
        </p:txBody>
      </p:sp>
      <p:sp>
        <p:nvSpPr>
          <p:cNvPr id="13" name="椭圆 14"/>
          <p:cNvSpPr>
            <a:spLocks noChangeArrowheads="1"/>
          </p:cNvSpPr>
          <p:nvPr/>
        </p:nvSpPr>
        <p:spPr bwMode="auto">
          <a:xfrm>
            <a:off x="1414463" y="3598863"/>
            <a:ext cx="215900" cy="215900"/>
          </a:xfrm>
          <a:prstGeom prst="ellipse">
            <a:avLst/>
          </a:prstGeom>
          <a:solidFill>
            <a:srgbClr val="16161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14" name="矩形 15"/>
          <p:cNvSpPr>
            <a:spLocks noChangeArrowheads="1"/>
          </p:cNvSpPr>
          <p:nvPr/>
        </p:nvSpPr>
        <p:spPr bwMode="auto">
          <a:xfrm>
            <a:off x="1835150" y="3556000"/>
            <a:ext cx="3251200" cy="3556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a:pPr>
            <a:r>
              <a:rPr lang="en-US" altLang="zh-CN" sz="1600" noProof="1">
                <a:solidFill>
                  <a:schemeClr val="accent6">
                    <a:lumMod val="10000"/>
                  </a:schemeClr>
                </a:solidFill>
                <a:latin typeface="+mn-lt"/>
                <a:ea typeface="+mn-ea"/>
                <a:cs typeface="+mn-ea"/>
                <a:sym typeface="+mn-lt"/>
              </a:rPr>
              <a:t>5Why</a:t>
            </a:r>
            <a:r>
              <a:rPr lang="zh-CN" altLang="en-US" sz="1600" noProof="1">
                <a:solidFill>
                  <a:schemeClr val="accent6">
                    <a:lumMod val="10000"/>
                  </a:schemeClr>
                </a:solidFill>
                <a:latin typeface="+mn-lt"/>
                <a:ea typeface="+mn-ea"/>
                <a:cs typeface="+mn-ea"/>
                <a:sym typeface="+mn-lt"/>
              </a:rPr>
              <a:t>的精髓</a:t>
            </a:r>
          </a:p>
        </p:txBody>
      </p:sp>
      <p:cxnSp>
        <p:nvCxnSpPr>
          <p:cNvPr id="15" name="直接连接符 14"/>
          <p:cNvCxnSpPr/>
          <p:nvPr/>
        </p:nvCxnSpPr>
        <p:spPr bwMode="auto">
          <a:xfrm>
            <a:off x="5086350" y="600075"/>
            <a:ext cx="0" cy="3959225"/>
          </a:xfrm>
          <a:prstGeom prst="line">
            <a:avLst/>
          </a:prstGeom>
          <a:solidFill>
            <a:schemeClr val="accent1"/>
          </a:solidFill>
          <a:ln w="9525" cap="flat" cmpd="sng" algn="ctr">
            <a:solidFill>
              <a:schemeClr val="tx1">
                <a:lumMod val="85000"/>
              </a:schemeClr>
            </a:solidFill>
            <a:prstDash val="solid"/>
            <a:round/>
            <a:headEnd type="none" w="med" len="med"/>
            <a:tailEnd type="none" w="med" len="med"/>
          </a:ln>
        </p:spPr>
      </p:cxnSp>
      <p:sp>
        <p:nvSpPr>
          <p:cNvPr id="2" name="文本框 1"/>
          <p:cNvSpPr txBox="1"/>
          <p:nvPr/>
        </p:nvSpPr>
        <p:spPr>
          <a:xfrm>
            <a:off x="467715" y="271463"/>
            <a:ext cx="1367435" cy="200055"/>
          </a:xfrm>
          <a:prstGeom prst="rect">
            <a:avLst/>
          </a:prstGeom>
          <a:noFill/>
        </p:spPr>
        <p:txBody>
          <a:bodyPr wrap="square" rtlCol="0">
            <a:spAutoFit/>
          </a:bodyPr>
          <a:lstStyle/>
          <a:p>
            <a:r>
              <a:rPr lang="en-US" altLang="zh-CN" sz="700" dirty="0">
                <a:solidFill>
                  <a:srgbClr val="FBFBFB"/>
                </a:solidFill>
              </a:rPr>
              <a:t>https://www.ypppt.com/</a:t>
            </a:r>
            <a:endParaRPr lang="zh-CN" altLang="en-US" sz="700" dirty="0">
              <a:solidFill>
                <a:srgbClr val="FBFBFB"/>
              </a:solidFill>
            </a:endParaRPr>
          </a:p>
        </p:txBody>
      </p:sp>
    </p:spTree>
  </p:cSld>
  <p:clrMapOvr>
    <a:masterClrMapping/>
  </p:clrMapOvr>
  <p:transition spd="slow" advTm="5662">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p:cBhvr>
                                        <p:cTn id="15" dur="500"/>
                                        <p:tgtEl>
                                          <p:spTgt spid="3"/>
                                        </p:tgtEl>
                                      </p:cBhvr>
                                    </p:animEffect>
                                  </p:childTnLst>
                                </p:cTn>
                              </p:par>
                            </p:childTnLst>
                          </p:cTn>
                        </p:par>
                        <p:par>
                          <p:cTn id="16" fill="hold" nodeType="afterGroup">
                            <p:stCondLst>
                              <p:cond delay="1000"/>
                            </p:stCondLst>
                            <p:childTnLst>
                              <p:par>
                                <p:cTn id="17" presetID="6"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p:cBhvr>
                                        <p:cTn id="19" dur="500"/>
                                        <p:tgtEl>
                                          <p:spTgt spid="5"/>
                                        </p:tgtEl>
                                      </p:cBhvr>
                                    </p:animEffect>
                                  </p:childTnLst>
                                </p:cTn>
                              </p:par>
                            </p:childTnLst>
                          </p:cTn>
                        </p:par>
                        <p:par>
                          <p:cTn id="20" fill="hold" nodeType="afterGroup">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1+#ppt_w/2"/>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000"/>
                            </p:stCondLst>
                            <p:childTnLst>
                              <p:par>
                                <p:cTn id="26" presetID="6"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p:cBhvr>
                                        <p:cTn id="28" dur="500"/>
                                        <p:tgtEl>
                                          <p:spTgt spid="7"/>
                                        </p:tgtEl>
                                      </p:cBhvr>
                                    </p:animEffect>
                                  </p:childTnLst>
                                </p:cTn>
                              </p:par>
                            </p:childTnLst>
                          </p:cTn>
                        </p:par>
                        <p:par>
                          <p:cTn id="29" fill="hold" nodeType="afterGroup">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ppt_x</p:attrName>
                                        </p:attrNameLst>
                                      </p:cBhvr>
                                      <p:tavLst>
                                        <p:tav tm="0">
                                          <p:val>
                                            <p:strVal val="1+#ppt_w/2"/>
                                          </p:val>
                                        </p:tav>
                                        <p:tav tm="100000">
                                          <p:val>
                                            <p:strVal val="#ppt_x"/>
                                          </p:val>
                                        </p:tav>
                                      </p:tavLst>
                                    </p:anim>
                                    <p:anim calcmode="lin" valueType="num">
                                      <p:cBhvr>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3000"/>
                            </p:stCondLst>
                            <p:childTnLst>
                              <p:par>
                                <p:cTn id="35" presetID="6" presetClass="entr" presetSubtype="16"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p:cBhvr>
                                        <p:cTn id="37" dur="500"/>
                                        <p:tgtEl>
                                          <p:spTgt spid="9"/>
                                        </p:tgtEl>
                                      </p:cBhvr>
                                    </p:animEffect>
                                  </p:childTnLst>
                                </p:cTn>
                              </p:par>
                            </p:childTnLst>
                          </p:cTn>
                        </p:par>
                        <p:par>
                          <p:cTn id="38" fill="hold" nodeType="afterGroup">
                            <p:stCondLst>
                              <p:cond delay="3500"/>
                            </p:stCondLst>
                            <p:childTnLst>
                              <p:par>
                                <p:cTn id="39" presetID="2" presetClass="entr" presetSubtype="2"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p:cTn id="41" dur="500" fill="hold"/>
                                        <p:tgtEl>
                                          <p:spTgt spid="10"/>
                                        </p:tgtEl>
                                        <p:attrNameLst>
                                          <p:attrName>ppt_x</p:attrName>
                                        </p:attrNameLst>
                                      </p:cBhvr>
                                      <p:tavLst>
                                        <p:tav tm="0">
                                          <p:val>
                                            <p:strVal val="1+#ppt_w/2"/>
                                          </p:val>
                                        </p:tav>
                                        <p:tav tm="100000">
                                          <p:val>
                                            <p:strVal val="#ppt_x"/>
                                          </p:val>
                                        </p:tav>
                                      </p:tavLst>
                                    </p:anim>
                                    <p:anim calcmode="lin" valueType="num">
                                      <p:cBhvr>
                                        <p:cTn id="42" dur="500" fill="hold"/>
                                        <p:tgtEl>
                                          <p:spTgt spid="10"/>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4000"/>
                            </p:stCondLst>
                            <p:childTnLst>
                              <p:par>
                                <p:cTn id="44" presetID="6"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p:cBhvr>
                                        <p:cTn id="46" dur="500"/>
                                        <p:tgtEl>
                                          <p:spTgt spid="11"/>
                                        </p:tgtEl>
                                      </p:cBhvr>
                                    </p:animEffect>
                                  </p:childTnLst>
                                </p:cTn>
                              </p:par>
                            </p:childTnLst>
                          </p:cTn>
                        </p:par>
                        <p:par>
                          <p:cTn id="47" fill="hold" nodeType="afterGroup">
                            <p:stCondLst>
                              <p:cond delay="4500"/>
                            </p:stCondLst>
                            <p:childTnLst>
                              <p:par>
                                <p:cTn id="48" presetID="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ppt_x</p:attrName>
                                        </p:attrNameLst>
                                      </p:cBhvr>
                                      <p:tavLst>
                                        <p:tav tm="0">
                                          <p:val>
                                            <p:strVal val="1+#ppt_w/2"/>
                                          </p:val>
                                        </p:tav>
                                        <p:tav tm="100000">
                                          <p:val>
                                            <p:strVal val="#ppt_x"/>
                                          </p:val>
                                        </p:tav>
                                      </p:tavLst>
                                    </p:anim>
                                    <p:anim calcmode="lin" valueType="num">
                                      <p:cBhvr>
                                        <p:cTn id="51" dur="500" fill="hold"/>
                                        <p:tgtEl>
                                          <p:spTgt spid="12"/>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5000"/>
                            </p:stCondLst>
                            <p:childTnLst>
                              <p:par>
                                <p:cTn id="53" presetID="6" presetClass="entr" presetSubtype="16"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p:cBhvr>
                                        <p:cTn id="55" dur="500"/>
                                        <p:tgtEl>
                                          <p:spTgt spid="13"/>
                                        </p:tgtEl>
                                      </p:cBhvr>
                                    </p:animEffect>
                                  </p:childTnLst>
                                </p:cTn>
                              </p:par>
                            </p:childTnLst>
                          </p:cTn>
                        </p:par>
                        <p:par>
                          <p:cTn id="56" fill="hold" nodeType="afterGroup">
                            <p:stCondLst>
                              <p:cond delay="5500"/>
                            </p:stCondLst>
                            <p:childTnLst>
                              <p:par>
                                <p:cTn id="57" presetID="2" presetClass="entr" presetSubtype="2"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ppt_x</p:attrName>
                                        </p:attrNameLst>
                                      </p:cBhvr>
                                      <p:tavLst>
                                        <p:tav tm="0">
                                          <p:val>
                                            <p:strVal val="1+#ppt_w/2"/>
                                          </p:val>
                                        </p:tav>
                                        <p:tav tm="100000">
                                          <p:val>
                                            <p:strVal val="#ppt_x"/>
                                          </p:val>
                                        </p:tav>
                                      </p:tavLst>
                                    </p:anim>
                                    <p:anim calcmode="lin" valueType="num">
                                      <p:cBhvr>
                                        <p:cTn id="60"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utoUpdateAnimBg="0"/>
      <p:bldP spid="4" grpId="0" bldLvl="0" animBg="1" autoUpdateAnimBg="0"/>
      <p:bldP spid="5" grpId="0" bldLvl="0" animBg="1" autoUpdateAnimBg="0"/>
      <p:bldP spid="6" grpId="0" bldLvl="0" animBg="1" autoUpdateAnimBg="0"/>
      <p:bldP spid="7" grpId="0" bldLvl="0" animBg="1" autoUpdateAnimBg="0"/>
      <p:bldP spid="8" grpId="0" bldLvl="0" animBg="1" autoUpdateAnimBg="0"/>
      <p:bldP spid="9" grpId="0" bldLvl="0" animBg="1" autoUpdateAnimBg="0"/>
      <p:bldP spid="10" grpId="0" bldLvl="0" animBg="1" autoUpdateAnimBg="0"/>
      <p:bldP spid="11" grpId="0" bldLvl="0" animBg="1" autoUpdateAnimBg="0"/>
      <p:bldP spid="12" grpId="0" bldLvl="0" animBg="1" autoUpdateAnimBg="0"/>
      <p:bldP spid="13" grpId="0" bldLvl="0" animBg="1" autoUpdateAnimBg="0"/>
      <p:bldP spid="14"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第一部分 </a:t>
            </a:r>
            <a:r>
              <a:rPr lang="en-US" altLang="zh-CN">
                <a:latin typeface="+mn-lt"/>
                <a:ea typeface="+mn-ea"/>
                <a:cs typeface="+mn-ea"/>
                <a:sym typeface="+mn-lt"/>
              </a:rPr>
              <a:t>— </a:t>
            </a:r>
            <a:r>
              <a:rPr lang="zh-CN" altLang="en-US">
                <a:latin typeface="+mn-lt"/>
                <a:ea typeface="+mn-ea"/>
                <a:cs typeface="+mn-ea"/>
                <a:sym typeface="+mn-lt"/>
              </a:rPr>
              <a:t>把握现状：</a:t>
            </a:r>
          </a:p>
        </p:txBody>
      </p:sp>
      <p:sp>
        <p:nvSpPr>
          <p:cNvPr id="55302" name="Rectangle 5"/>
          <p:cNvSpPr>
            <a:spLocks noChangeArrowheads="1"/>
          </p:cNvSpPr>
          <p:nvPr/>
        </p:nvSpPr>
        <p:spPr bwMode="auto">
          <a:xfrm>
            <a:off x="722313" y="1276350"/>
            <a:ext cx="2530475" cy="1603375"/>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id-ID" altLang="en-US" sz="5400">
              <a:latin typeface="+mn-lt"/>
              <a:ea typeface="+mn-ea"/>
              <a:cs typeface="+mn-ea"/>
              <a:sym typeface="+mn-lt"/>
            </a:endParaRPr>
          </a:p>
        </p:txBody>
      </p:sp>
      <p:sp>
        <p:nvSpPr>
          <p:cNvPr id="55303" name="Rectangle 6"/>
          <p:cNvSpPr>
            <a:spLocks noChangeArrowheads="1"/>
          </p:cNvSpPr>
          <p:nvPr/>
        </p:nvSpPr>
        <p:spPr bwMode="auto">
          <a:xfrm>
            <a:off x="5764213" y="1276350"/>
            <a:ext cx="2528887" cy="1603375"/>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id-ID" altLang="en-US">
              <a:latin typeface="+mn-lt"/>
              <a:ea typeface="+mn-ea"/>
              <a:cs typeface="+mn-ea"/>
              <a:sym typeface="+mn-lt"/>
            </a:endParaRPr>
          </a:p>
        </p:txBody>
      </p:sp>
      <p:sp>
        <p:nvSpPr>
          <p:cNvPr id="78" name="Oval 22"/>
          <p:cNvSpPr>
            <a:spLocks noChangeArrowheads="1"/>
          </p:cNvSpPr>
          <p:nvPr/>
        </p:nvSpPr>
        <p:spPr bwMode="auto">
          <a:xfrm>
            <a:off x="754063" y="3214688"/>
            <a:ext cx="469900" cy="469900"/>
          </a:xfrm>
          <a:prstGeom prst="ellipse">
            <a:avLst/>
          </a:prstGeom>
          <a:solidFill>
            <a:schemeClr val="accent4">
              <a:lumMod val="10000"/>
            </a:schemeClr>
          </a:solidFill>
          <a:ln>
            <a:noFill/>
          </a:ln>
          <a:extLst/>
        </p:spPr>
        <p:txBody>
          <a:bodyPr anchor="ctr"/>
          <a:lstStyle/>
          <a:p>
            <a:pPr algn="ctr" eaLnBrk="1" hangingPunct="1">
              <a:defRPr/>
            </a:pPr>
            <a:endParaRPr lang="en-AU" altLang="en-US" sz="1600">
              <a:latin typeface="+mn-lt"/>
              <a:ea typeface="+mn-ea"/>
              <a:cs typeface="+mn-ea"/>
              <a:sym typeface="+mn-lt"/>
            </a:endParaRPr>
          </a:p>
        </p:txBody>
      </p:sp>
      <p:sp>
        <p:nvSpPr>
          <p:cNvPr id="79" name="Oval 33"/>
          <p:cNvSpPr>
            <a:spLocks noChangeArrowheads="1"/>
          </p:cNvSpPr>
          <p:nvPr/>
        </p:nvSpPr>
        <p:spPr bwMode="auto">
          <a:xfrm>
            <a:off x="3346450" y="3214688"/>
            <a:ext cx="469900" cy="469900"/>
          </a:xfrm>
          <a:prstGeom prst="ellipse">
            <a:avLst/>
          </a:prstGeom>
          <a:solidFill>
            <a:srgbClr val="B80304"/>
          </a:solidFill>
          <a:ln>
            <a:noFill/>
          </a:ln>
          <a:extLst/>
        </p:spPr>
        <p:txBody>
          <a:bodyPr anchor="ctr"/>
          <a:lstStyle/>
          <a:p>
            <a:pPr algn="ctr" eaLnBrk="1" hangingPunct="1">
              <a:defRPr/>
            </a:pPr>
            <a:endParaRPr lang="en-US" altLang="zh-CN" sz="1600">
              <a:solidFill>
                <a:schemeClr val="accent4">
                  <a:lumMod val="10000"/>
                </a:schemeClr>
              </a:solidFill>
              <a:latin typeface="+mn-lt"/>
              <a:ea typeface="+mn-ea"/>
              <a:cs typeface="+mn-ea"/>
              <a:sym typeface="+mn-lt"/>
            </a:endParaRPr>
          </a:p>
        </p:txBody>
      </p:sp>
      <p:sp>
        <p:nvSpPr>
          <p:cNvPr id="80" name="Oval 36"/>
          <p:cNvSpPr>
            <a:spLocks noChangeArrowheads="1"/>
          </p:cNvSpPr>
          <p:nvPr/>
        </p:nvSpPr>
        <p:spPr bwMode="auto">
          <a:xfrm>
            <a:off x="5862638" y="3214688"/>
            <a:ext cx="469900" cy="469900"/>
          </a:xfrm>
          <a:prstGeom prst="ellipse">
            <a:avLst/>
          </a:prstGeom>
          <a:solidFill>
            <a:schemeClr val="accent4">
              <a:lumMod val="10000"/>
            </a:schemeClr>
          </a:solidFill>
          <a:ln>
            <a:noFill/>
          </a:ln>
          <a:extLst/>
        </p:spPr>
        <p:txBody>
          <a:bodyPr anchor="ctr"/>
          <a:lstStyle/>
          <a:p>
            <a:pPr algn="ctr" eaLnBrk="1" hangingPunct="1">
              <a:defRPr/>
            </a:pPr>
            <a:endParaRPr lang="en-US" altLang="zh-CN" sz="1600">
              <a:latin typeface="+mn-lt"/>
              <a:ea typeface="+mn-ea"/>
              <a:cs typeface="+mn-ea"/>
              <a:sym typeface="+mn-lt"/>
            </a:endParaRPr>
          </a:p>
        </p:txBody>
      </p:sp>
      <p:sp>
        <p:nvSpPr>
          <p:cNvPr id="81" name="TextBox 15"/>
          <p:cNvSpPr txBox="1">
            <a:spLocks noChangeArrowheads="1"/>
          </p:cNvSpPr>
          <p:nvPr/>
        </p:nvSpPr>
        <p:spPr bwMode="auto">
          <a:xfrm>
            <a:off x="684213" y="3257550"/>
            <a:ext cx="5699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Tx/>
              <a:buNone/>
              <a:defRPr/>
            </a:pPr>
            <a:r>
              <a:rPr lang="en-US" altLang="zh-CN" sz="1800" b="1" smtClean="0">
                <a:latin typeface="+mn-lt"/>
                <a:ea typeface="+mn-ea"/>
                <a:cs typeface="+mn-ea"/>
                <a:sym typeface="+mn-lt"/>
              </a:rPr>
              <a:t>01</a:t>
            </a:r>
            <a:endParaRPr lang="zh-CN" altLang="en-US" sz="1800" b="1" smtClean="0">
              <a:latin typeface="+mn-lt"/>
              <a:ea typeface="+mn-ea"/>
              <a:cs typeface="+mn-ea"/>
              <a:sym typeface="+mn-lt"/>
            </a:endParaRPr>
          </a:p>
        </p:txBody>
      </p:sp>
      <p:sp>
        <p:nvSpPr>
          <p:cNvPr id="82" name="TextBox 15"/>
          <p:cNvSpPr txBox="1">
            <a:spLocks noChangeArrowheads="1"/>
          </p:cNvSpPr>
          <p:nvPr/>
        </p:nvSpPr>
        <p:spPr bwMode="auto">
          <a:xfrm>
            <a:off x="3276600" y="3257550"/>
            <a:ext cx="5699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Tx/>
              <a:buNone/>
              <a:defRPr/>
            </a:pPr>
            <a:r>
              <a:rPr lang="en-US" altLang="zh-CN" sz="1800" b="1" smtClean="0">
                <a:latin typeface="+mn-lt"/>
                <a:ea typeface="+mn-ea"/>
                <a:cs typeface="+mn-ea"/>
                <a:sym typeface="+mn-lt"/>
              </a:rPr>
              <a:t>02</a:t>
            </a:r>
            <a:endParaRPr lang="zh-CN" altLang="en-US" sz="1800" b="1" smtClean="0">
              <a:latin typeface="+mn-lt"/>
              <a:ea typeface="+mn-ea"/>
              <a:cs typeface="+mn-ea"/>
              <a:sym typeface="+mn-lt"/>
            </a:endParaRPr>
          </a:p>
        </p:txBody>
      </p:sp>
      <p:sp>
        <p:nvSpPr>
          <p:cNvPr id="83" name="TextBox 15"/>
          <p:cNvSpPr txBox="1">
            <a:spLocks noChangeArrowheads="1"/>
          </p:cNvSpPr>
          <p:nvPr/>
        </p:nvSpPr>
        <p:spPr bwMode="auto">
          <a:xfrm>
            <a:off x="5795963" y="3257550"/>
            <a:ext cx="623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Tx/>
              <a:buNone/>
              <a:defRPr/>
            </a:pPr>
            <a:r>
              <a:rPr lang="en-US" altLang="zh-CN" sz="1800" b="1" smtClean="0">
                <a:latin typeface="+mn-lt"/>
                <a:ea typeface="+mn-ea"/>
                <a:cs typeface="+mn-ea"/>
                <a:sym typeface="+mn-lt"/>
              </a:rPr>
              <a:t>03</a:t>
            </a:r>
            <a:endParaRPr lang="zh-CN" altLang="en-US" sz="1800" b="1" smtClean="0">
              <a:latin typeface="+mn-lt"/>
              <a:ea typeface="+mn-ea"/>
              <a:cs typeface="+mn-ea"/>
              <a:sym typeface="+mn-lt"/>
            </a:endParaRPr>
          </a:p>
        </p:txBody>
      </p:sp>
      <p:pic>
        <p:nvPicPr>
          <p:cNvPr id="55310" name="图片 7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51200" y="1276350"/>
            <a:ext cx="2513013"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文本框 88"/>
          <p:cNvSpPr txBox="1">
            <a:spLocks noChangeAspect="1"/>
          </p:cNvSpPr>
          <p:nvPr/>
        </p:nvSpPr>
        <p:spPr>
          <a:xfrm>
            <a:off x="1152525" y="3113088"/>
            <a:ext cx="1952625" cy="522287"/>
          </a:xfrm>
          <a:prstGeom prst="rect">
            <a:avLst/>
          </a:prstGeom>
          <a:noFill/>
          <a:ln>
            <a:noFill/>
          </a:ln>
        </p:spPr>
        <p:txBody>
          <a:bodyPr>
            <a:spAutoFit/>
          </a:bodyPr>
          <a:lstStyle/>
          <a:p>
            <a:pPr algn="ctr" fontAlgn="ctr">
              <a:defRPr/>
            </a:pPr>
            <a:r>
              <a:rPr lang="zh-CN" altLang="en-US" sz="1400" dirty="0">
                <a:solidFill>
                  <a:schemeClr val="accent4">
                    <a:lumMod val="10000"/>
                  </a:schemeClr>
                </a:solidFill>
                <a:latin typeface="+mn-lt"/>
                <a:ea typeface="+mn-ea"/>
                <a:cs typeface="+mn-ea"/>
                <a:sym typeface="+mn-lt"/>
              </a:rPr>
              <a:t>第一步：识别问题</a:t>
            </a:r>
          </a:p>
          <a:p>
            <a:pPr algn="ctr" fontAlgn="ctr">
              <a:defRPr/>
            </a:pPr>
            <a:endParaRPr lang="en-US" altLang="zh-CN" sz="1400" noProof="1">
              <a:solidFill>
                <a:schemeClr val="accent4">
                  <a:lumMod val="10000"/>
                </a:schemeClr>
              </a:solidFill>
              <a:latin typeface="+mn-lt"/>
              <a:ea typeface="+mn-ea"/>
              <a:cs typeface="+mn-ea"/>
              <a:sym typeface="+mn-lt"/>
            </a:endParaRPr>
          </a:p>
        </p:txBody>
      </p:sp>
      <p:cxnSp>
        <p:nvCxnSpPr>
          <p:cNvPr id="90" name="直接连接符 89"/>
          <p:cNvCxnSpPr/>
          <p:nvPr/>
        </p:nvCxnSpPr>
        <p:spPr>
          <a:xfrm>
            <a:off x="1779588" y="3508375"/>
            <a:ext cx="276225"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91" name="文本框 90"/>
          <p:cNvSpPr txBox="1">
            <a:spLocks noChangeArrowheads="1"/>
          </p:cNvSpPr>
          <p:nvPr/>
        </p:nvSpPr>
        <p:spPr bwMode="auto">
          <a:xfrm>
            <a:off x="1217613" y="3757613"/>
            <a:ext cx="23415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defRPr/>
            </a:pPr>
            <a:r>
              <a:rPr lang="zh-CN" altLang="en-US" sz="1000" noProof="1">
                <a:solidFill>
                  <a:schemeClr val="accent4">
                    <a:lumMod val="10000"/>
                  </a:schemeClr>
                </a:solidFill>
                <a:latin typeface="+mn-lt"/>
                <a:ea typeface="+mn-ea"/>
                <a:cs typeface="+mn-ea"/>
                <a:sym typeface="+mn-lt"/>
              </a:rPr>
              <a:t>在过程的第一步，你可以意识到问题可能是大的、含糊的或是复杂的，你有一些信息，但没有详细事实。</a:t>
            </a:r>
            <a:endParaRPr lang="en-US" altLang="zh-CN" sz="1000" noProof="1">
              <a:solidFill>
                <a:schemeClr val="accent4">
                  <a:lumMod val="10000"/>
                </a:schemeClr>
              </a:solidFill>
              <a:latin typeface="+mn-lt"/>
              <a:ea typeface="+mn-ea"/>
              <a:cs typeface="+mn-ea"/>
              <a:sym typeface="+mn-lt"/>
            </a:endParaRPr>
          </a:p>
          <a:p>
            <a:pPr>
              <a:lnSpc>
                <a:spcPct val="150000"/>
              </a:lnSpc>
              <a:defRPr/>
            </a:pPr>
            <a:r>
              <a:rPr lang="zh-CN" altLang="en-US" sz="1000" noProof="1">
                <a:solidFill>
                  <a:schemeClr val="accent4">
                    <a:lumMod val="10000"/>
                  </a:schemeClr>
                </a:solidFill>
                <a:latin typeface="+mn-lt"/>
                <a:ea typeface="+mn-ea"/>
                <a:cs typeface="+mn-ea"/>
                <a:sym typeface="+mn-lt"/>
              </a:rPr>
              <a:t>问： 我了解什么？</a:t>
            </a:r>
          </a:p>
        </p:txBody>
      </p:sp>
      <p:sp>
        <p:nvSpPr>
          <p:cNvPr id="92" name="文本框 91"/>
          <p:cNvSpPr txBox="1">
            <a:spLocks noChangeAspect="1"/>
          </p:cNvSpPr>
          <p:nvPr/>
        </p:nvSpPr>
        <p:spPr>
          <a:xfrm>
            <a:off x="3922713" y="3113088"/>
            <a:ext cx="1692275" cy="522287"/>
          </a:xfrm>
          <a:prstGeom prst="rect">
            <a:avLst/>
          </a:prstGeom>
          <a:noFill/>
          <a:ln>
            <a:noFill/>
          </a:ln>
        </p:spPr>
        <p:txBody>
          <a:bodyPr>
            <a:spAutoFit/>
          </a:bodyPr>
          <a:lstStyle/>
          <a:p>
            <a:pPr algn="ctr" fontAlgn="ctr">
              <a:defRPr/>
            </a:pPr>
            <a:r>
              <a:rPr lang="zh-CN" altLang="en-US" sz="1400" dirty="0">
                <a:solidFill>
                  <a:schemeClr val="accent4">
                    <a:lumMod val="10000"/>
                  </a:schemeClr>
                </a:solidFill>
                <a:latin typeface="+mn-lt"/>
                <a:ea typeface="+mn-ea"/>
                <a:cs typeface="+mn-ea"/>
                <a:sym typeface="+mn-lt"/>
              </a:rPr>
              <a:t>第二步：阐明问题</a:t>
            </a:r>
          </a:p>
          <a:p>
            <a:pPr algn="ctr" fontAlgn="ctr">
              <a:defRPr/>
            </a:pPr>
            <a:endParaRPr lang="en-US" altLang="zh-CN" sz="1400" noProof="1">
              <a:solidFill>
                <a:schemeClr val="accent4">
                  <a:lumMod val="10000"/>
                </a:schemeClr>
              </a:solidFill>
              <a:latin typeface="+mn-lt"/>
              <a:ea typeface="+mn-ea"/>
              <a:cs typeface="+mn-ea"/>
              <a:sym typeface="+mn-lt"/>
            </a:endParaRPr>
          </a:p>
        </p:txBody>
      </p:sp>
      <p:cxnSp>
        <p:nvCxnSpPr>
          <p:cNvPr id="93" name="直接连接符 92"/>
          <p:cNvCxnSpPr/>
          <p:nvPr/>
        </p:nvCxnSpPr>
        <p:spPr>
          <a:xfrm>
            <a:off x="4549775" y="3508375"/>
            <a:ext cx="276225"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94" name="文本框 93"/>
          <p:cNvSpPr txBox="1">
            <a:spLocks noChangeArrowheads="1"/>
          </p:cNvSpPr>
          <p:nvPr/>
        </p:nvSpPr>
        <p:spPr bwMode="auto">
          <a:xfrm>
            <a:off x="3911600" y="3727450"/>
            <a:ext cx="2165350"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defRPr/>
            </a:pPr>
            <a:r>
              <a:rPr lang="zh-CN" altLang="en-US" sz="1000" noProof="1">
                <a:solidFill>
                  <a:schemeClr val="accent4">
                    <a:lumMod val="10000"/>
                  </a:schemeClr>
                </a:solidFill>
                <a:latin typeface="+mn-lt"/>
                <a:ea typeface="+mn-ea"/>
                <a:cs typeface="+mn-ea"/>
                <a:sym typeface="+mn-lt"/>
              </a:rPr>
              <a:t>过程的下一步是阐明问题，为了得到一个更清楚的认识。</a:t>
            </a:r>
            <a:endParaRPr lang="en-US" altLang="zh-CN" sz="1000" noProof="1">
              <a:solidFill>
                <a:schemeClr val="accent4">
                  <a:lumMod val="10000"/>
                </a:schemeClr>
              </a:solidFill>
              <a:latin typeface="+mn-lt"/>
              <a:ea typeface="+mn-ea"/>
              <a:cs typeface="+mn-ea"/>
              <a:sym typeface="+mn-lt"/>
            </a:endParaRPr>
          </a:p>
          <a:p>
            <a:pPr>
              <a:lnSpc>
                <a:spcPct val="150000"/>
              </a:lnSpc>
              <a:defRPr/>
            </a:pPr>
            <a:r>
              <a:rPr lang="zh-CN" altLang="en-US" sz="1000" noProof="1">
                <a:solidFill>
                  <a:schemeClr val="accent4">
                    <a:lumMod val="10000"/>
                  </a:schemeClr>
                </a:solidFill>
                <a:latin typeface="+mn-lt"/>
                <a:ea typeface="+mn-ea"/>
                <a:cs typeface="+mn-ea"/>
                <a:sym typeface="+mn-lt"/>
              </a:rPr>
              <a:t>问：</a:t>
            </a: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实际发生了什么？</a:t>
            </a:r>
            <a:endParaRPr lang="en-US" altLang="zh-CN" sz="1000" noProof="1">
              <a:solidFill>
                <a:schemeClr val="accent4">
                  <a:lumMod val="10000"/>
                </a:schemeClr>
              </a:solidFill>
              <a:latin typeface="+mn-lt"/>
              <a:ea typeface="+mn-ea"/>
              <a:cs typeface="+mn-ea"/>
              <a:sym typeface="+mn-lt"/>
            </a:endParaRPr>
          </a:p>
          <a:p>
            <a:pPr>
              <a:lnSpc>
                <a:spcPct val="150000"/>
              </a:lnSpc>
              <a:defRPr/>
            </a:pPr>
            <a:r>
              <a:rPr lang="en-US" altLang="zh-CN" sz="1000" noProof="1">
                <a:solidFill>
                  <a:schemeClr val="accent4">
                    <a:lumMod val="10000"/>
                  </a:schemeClr>
                </a:solidFill>
                <a:latin typeface="+mn-lt"/>
                <a:ea typeface="+mn-ea"/>
                <a:cs typeface="+mn-ea"/>
                <a:sym typeface="+mn-lt"/>
              </a:rPr>
              <a:t>       • </a:t>
            </a:r>
            <a:r>
              <a:rPr lang="zh-CN" altLang="en-US" sz="1000" noProof="1">
                <a:solidFill>
                  <a:schemeClr val="accent4">
                    <a:lumMod val="10000"/>
                  </a:schemeClr>
                </a:solidFill>
                <a:latin typeface="+mn-lt"/>
                <a:ea typeface="+mn-ea"/>
                <a:cs typeface="+mn-ea"/>
                <a:sym typeface="+mn-lt"/>
              </a:rPr>
              <a:t>什么应发生？</a:t>
            </a:r>
          </a:p>
          <a:p>
            <a:pPr>
              <a:lnSpc>
                <a:spcPct val="150000"/>
              </a:lnSpc>
              <a:defRPr/>
            </a:pPr>
            <a:endParaRPr lang="zh-CN" altLang="en-US" sz="1000" noProof="1">
              <a:solidFill>
                <a:schemeClr val="accent4">
                  <a:lumMod val="10000"/>
                </a:schemeClr>
              </a:solidFill>
              <a:latin typeface="+mn-lt"/>
              <a:ea typeface="+mn-ea"/>
              <a:cs typeface="+mn-ea"/>
              <a:sym typeface="+mn-lt"/>
            </a:endParaRPr>
          </a:p>
        </p:txBody>
      </p:sp>
      <p:sp>
        <p:nvSpPr>
          <p:cNvPr id="95" name="文本框 94"/>
          <p:cNvSpPr txBox="1">
            <a:spLocks noChangeAspect="1"/>
          </p:cNvSpPr>
          <p:nvPr/>
        </p:nvSpPr>
        <p:spPr>
          <a:xfrm>
            <a:off x="6427788" y="3113088"/>
            <a:ext cx="1935162" cy="522287"/>
          </a:xfrm>
          <a:prstGeom prst="rect">
            <a:avLst/>
          </a:prstGeom>
          <a:noFill/>
          <a:ln>
            <a:noFill/>
          </a:ln>
        </p:spPr>
        <p:txBody>
          <a:bodyPr>
            <a:spAutoFit/>
          </a:bodyPr>
          <a:lstStyle/>
          <a:p>
            <a:pPr algn="ctr" fontAlgn="ctr">
              <a:defRPr/>
            </a:pPr>
            <a:r>
              <a:rPr lang="zh-CN" altLang="en-US" sz="1400" dirty="0">
                <a:solidFill>
                  <a:schemeClr val="accent4">
                    <a:lumMod val="10000"/>
                  </a:schemeClr>
                </a:solidFill>
                <a:latin typeface="+mn-lt"/>
                <a:ea typeface="+mn-ea"/>
                <a:cs typeface="+mn-ea"/>
                <a:sym typeface="+mn-lt"/>
              </a:rPr>
              <a:t>第三步：分解问题</a:t>
            </a:r>
          </a:p>
          <a:p>
            <a:pPr algn="ctr" fontAlgn="ctr">
              <a:defRPr/>
            </a:pPr>
            <a:endParaRPr lang="en-US" altLang="zh-CN" sz="1400" noProof="1">
              <a:solidFill>
                <a:schemeClr val="accent4">
                  <a:lumMod val="10000"/>
                </a:schemeClr>
              </a:solidFill>
              <a:latin typeface="+mn-lt"/>
              <a:ea typeface="+mn-ea"/>
              <a:cs typeface="+mn-ea"/>
              <a:sym typeface="+mn-lt"/>
            </a:endParaRPr>
          </a:p>
        </p:txBody>
      </p:sp>
      <p:cxnSp>
        <p:nvCxnSpPr>
          <p:cNvPr id="96" name="直接连接符 95"/>
          <p:cNvCxnSpPr/>
          <p:nvPr/>
        </p:nvCxnSpPr>
        <p:spPr>
          <a:xfrm>
            <a:off x="7054850" y="3508375"/>
            <a:ext cx="276225"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97" name="文本框 96"/>
          <p:cNvSpPr txBox="1">
            <a:spLocks noChangeArrowheads="1"/>
          </p:cNvSpPr>
          <p:nvPr/>
        </p:nvSpPr>
        <p:spPr bwMode="auto">
          <a:xfrm>
            <a:off x="6332538" y="3727450"/>
            <a:ext cx="2030412"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defRPr/>
            </a:pPr>
            <a:r>
              <a:rPr lang="zh-CN" altLang="en-US" sz="1000" noProof="1">
                <a:solidFill>
                  <a:schemeClr val="accent4">
                    <a:lumMod val="10000"/>
                  </a:schemeClr>
                </a:solidFill>
                <a:latin typeface="+mn-lt"/>
                <a:ea typeface="+mn-ea"/>
                <a:cs typeface="+mn-ea"/>
                <a:sym typeface="+mn-lt"/>
              </a:rPr>
              <a:t>在这一点，如有必要，把问题分解成更小的单个元素。</a:t>
            </a:r>
          </a:p>
          <a:p>
            <a:pPr>
              <a:lnSpc>
                <a:spcPct val="150000"/>
              </a:lnSpc>
              <a:defRPr/>
            </a:pPr>
            <a:r>
              <a:rPr lang="zh-CN" altLang="en-US" sz="1000" noProof="1">
                <a:solidFill>
                  <a:schemeClr val="accent4">
                    <a:lumMod val="10000"/>
                  </a:schemeClr>
                </a:solidFill>
                <a:latin typeface="+mn-lt"/>
                <a:ea typeface="+mn-ea"/>
                <a:cs typeface="+mn-ea"/>
                <a:sym typeface="+mn-lt"/>
              </a:rPr>
              <a:t>问：</a:t>
            </a: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我还要对问题了解什么？</a:t>
            </a:r>
            <a:endParaRPr lang="en-US" altLang="zh-CN" sz="1000" noProof="1">
              <a:solidFill>
                <a:schemeClr val="accent4">
                  <a:lumMod val="10000"/>
                </a:schemeClr>
              </a:solidFill>
              <a:latin typeface="+mn-lt"/>
              <a:ea typeface="+mn-ea"/>
              <a:cs typeface="+mn-ea"/>
              <a:sym typeface="+mn-lt"/>
            </a:endParaRPr>
          </a:p>
          <a:p>
            <a:pPr>
              <a:lnSpc>
                <a:spcPct val="150000"/>
              </a:lnSpc>
              <a:defRPr/>
            </a:pPr>
            <a:r>
              <a:rPr lang="en-US" altLang="zh-CN" sz="1000" noProof="1">
                <a:solidFill>
                  <a:schemeClr val="accent4">
                    <a:lumMod val="10000"/>
                  </a:schemeClr>
                </a:solidFill>
                <a:latin typeface="+mn-lt"/>
                <a:ea typeface="+mn-ea"/>
                <a:cs typeface="+mn-ea"/>
                <a:sym typeface="+mn-lt"/>
              </a:rPr>
              <a:t>       • </a:t>
            </a:r>
            <a:r>
              <a:rPr lang="zh-CN" altLang="en-US" sz="1000" noProof="1">
                <a:solidFill>
                  <a:schemeClr val="accent4">
                    <a:lumMod val="10000"/>
                  </a:schemeClr>
                </a:solidFill>
                <a:latin typeface="+mn-lt"/>
                <a:ea typeface="+mn-ea"/>
                <a:cs typeface="+mn-ea"/>
                <a:sym typeface="+mn-lt"/>
              </a:rPr>
              <a:t>那里还有其它问题吗？</a:t>
            </a:r>
          </a:p>
          <a:p>
            <a:pPr>
              <a:lnSpc>
                <a:spcPct val="150000"/>
              </a:lnSpc>
              <a:defRPr/>
            </a:pPr>
            <a:endParaRPr lang="zh-CN" altLang="en-US" sz="1000" noProof="1">
              <a:solidFill>
                <a:schemeClr val="accent4">
                  <a:lumMod val="10000"/>
                </a:schemeClr>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89"/>
                                        </p:tgtEl>
                                        <p:attrNameLst>
                                          <p:attrName>style.visibility</p:attrName>
                                        </p:attrNameLst>
                                      </p:cBhvr>
                                      <p:to>
                                        <p:strVal val="visible"/>
                                      </p:to>
                                    </p:set>
                                    <p:anim calcmode="lin" valueType="num">
                                      <p:cBhvr>
                                        <p:cTn id="9" dur="500" fill="hold"/>
                                        <p:tgtEl>
                                          <p:spTgt spid="89"/>
                                        </p:tgtEl>
                                        <p:attrNameLst>
                                          <p:attrName>ppt_x</p:attrName>
                                        </p:attrNameLst>
                                      </p:cBhvr>
                                      <p:tavLst>
                                        <p:tav tm="0">
                                          <p:val>
                                            <p:strVal val="#ppt_x"/>
                                          </p:val>
                                        </p:tav>
                                        <p:tav tm="100000">
                                          <p:val>
                                            <p:strVal val="#ppt_x"/>
                                          </p:val>
                                        </p:tav>
                                      </p:tavLst>
                                    </p:anim>
                                    <p:anim calcmode="lin" valueType="num">
                                      <p:cBhvr>
                                        <p:cTn id="10" dur="500" fill="hold"/>
                                        <p:tgtEl>
                                          <p:spTgt spid="89"/>
                                        </p:tgtEl>
                                        <p:attrNameLst>
                                          <p:attrName>ppt_y</p:attrName>
                                        </p:attrNameLst>
                                      </p:cBhvr>
                                      <p:tavLst>
                                        <p:tav tm="0">
                                          <p:val>
                                            <p:strVal val="1+#ppt_h/2"/>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p:cTn id="13" dur="500" fill="hold"/>
                                        <p:tgtEl>
                                          <p:spTgt spid="90"/>
                                        </p:tgtEl>
                                        <p:attrNameLst>
                                          <p:attrName>ppt_x</p:attrName>
                                        </p:attrNameLst>
                                      </p:cBhvr>
                                      <p:tavLst>
                                        <p:tav tm="0">
                                          <p:val>
                                            <p:strVal val="#ppt_x"/>
                                          </p:val>
                                        </p:tav>
                                        <p:tav tm="100000">
                                          <p:val>
                                            <p:strVal val="#ppt_x"/>
                                          </p:val>
                                        </p:tav>
                                      </p:tavLst>
                                    </p:anim>
                                    <p:anim calcmode="lin" valueType="num">
                                      <p:cBhvr>
                                        <p:cTn id="14" dur="500" fill="hold"/>
                                        <p:tgtEl>
                                          <p:spTgt spid="9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1"/>
                                        </p:tgtEl>
                                        <p:attrNameLst>
                                          <p:attrName>style.visibility</p:attrName>
                                        </p:attrNameLst>
                                      </p:cBhvr>
                                      <p:to>
                                        <p:strVal val="visible"/>
                                      </p:to>
                                    </p:set>
                                    <p:anim calcmode="lin" valueType="num">
                                      <p:cBhvr>
                                        <p:cTn id="17" dur="500" fill="hold"/>
                                        <p:tgtEl>
                                          <p:spTgt spid="91"/>
                                        </p:tgtEl>
                                        <p:attrNameLst>
                                          <p:attrName>ppt_x</p:attrName>
                                        </p:attrNameLst>
                                      </p:cBhvr>
                                      <p:tavLst>
                                        <p:tav tm="0">
                                          <p:val>
                                            <p:strVal val="#ppt_x"/>
                                          </p:val>
                                        </p:tav>
                                        <p:tav tm="100000">
                                          <p:val>
                                            <p:strVal val="#ppt_x"/>
                                          </p:val>
                                        </p:tav>
                                      </p:tavLst>
                                    </p:anim>
                                    <p:anim calcmode="lin" valueType="num">
                                      <p:cBhvr>
                                        <p:cTn id="18" dur="500" fill="hold"/>
                                        <p:tgtEl>
                                          <p:spTgt spid="9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2"/>
                                        </p:tgtEl>
                                        <p:attrNameLst>
                                          <p:attrName>style.visibility</p:attrName>
                                        </p:attrNameLst>
                                      </p:cBhvr>
                                      <p:to>
                                        <p:strVal val="visible"/>
                                      </p:to>
                                    </p:set>
                                    <p:anim calcmode="lin" valueType="num">
                                      <p:cBhvr>
                                        <p:cTn id="21" dur="500" fill="hold"/>
                                        <p:tgtEl>
                                          <p:spTgt spid="92"/>
                                        </p:tgtEl>
                                        <p:attrNameLst>
                                          <p:attrName>ppt_x</p:attrName>
                                        </p:attrNameLst>
                                      </p:cBhvr>
                                      <p:tavLst>
                                        <p:tav tm="0">
                                          <p:val>
                                            <p:strVal val="#ppt_x"/>
                                          </p:val>
                                        </p:tav>
                                        <p:tav tm="100000">
                                          <p:val>
                                            <p:strVal val="#ppt_x"/>
                                          </p:val>
                                        </p:tav>
                                      </p:tavLst>
                                    </p:anim>
                                    <p:anim calcmode="lin" valueType="num">
                                      <p:cBhvr>
                                        <p:cTn id="22" dur="500" fill="hold"/>
                                        <p:tgtEl>
                                          <p:spTgt spid="9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ppt_x</p:attrName>
                                        </p:attrNameLst>
                                      </p:cBhvr>
                                      <p:tavLst>
                                        <p:tav tm="0">
                                          <p:val>
                                            <p:strVal val="#ppt_x"/>
                                          </p:val>
                                        </p:tav>
                                        <p:tav tm="100000">
                                          <p:val>
                                            <p:strVal val="#ppt_x"/>
                                          </p:val>
                                        </p:tav>
                                      </p:tavLst>
                                    </p:anim>
                                    <p:anim calcmode="lin" valueType="num">
                                      <p:cBhvr>
                                        <p:cTn id="26" dur="500" fill="hold"/>
                                        <p:tgtEl>
                                          <p:spTgt spid="9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anim calcmode="lin" valueType="num">
                                      <p:cBhvr>
                                        <p:cTn id="29" dur="500" fill="hold"/>
                                        <p:tgtEl>
                                          <p:spTgt spid="94"/>
                                        </p:tgtEl>
                                        <p:attrNameLst>
                                          <p:attrName>ppt_x</p:attrName>
                                        </p:attrNameLst>
                                      </p:cBhvr>
                                      <p:tavLst>
                                        <p:tav tm="0">
                                          <p:val>
                                            <p:strVal val="#ppt_x"/>
                                          </p:val>
                                        </p:tav>
                                        <p:tav tm="100000">
                                          <p:val>
                                            <p:strVal val="#ppt_x"/>
                                          </p:val>
                                        </p:tav>
                                      </p:tavLst>
                                    </p:anim>
                                    <p:anim calcmode="lin" valueType="num">
                                      <p:cBhvr>
                                        <p:cTn id="30" dur="500" fill="hold"/>
                                        <p:tgtEl>
                                          <p:spTgt spid="9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500" fill="hold"/>
                                        <p:tgtEl>
                                          <p:spTgt spid="95"/>
                                        </p:tgtEl>
                                        <p:attrNameLst>
                                          <p:attrName>ppt_x</p:attrName>
                                        </p:attrNameLst>
                                      </p:cBhvr>
                                      <p:tavLst>
                                        <p:tav tm="0">
                                          <p:val>
                                            <p:strVal val="#ppt_x"/>
                                          </p:val>
                                        </p:tav>
                                        <p:tav tm="100000">
                                          <p:val>
                                            <p:strVal val="#ppt_x"/>
                                          </p:val>
                                        </p:tav>
                                      </p:tavLst>
                                    </p:anim>
                                    <p:anim calcmode="lin" valueType="num">
                                      <p:cBhvr>
                                        <p:cTn id="34" dur="500" fill="hold"/>
                                        <p:tgtEl>
                                          <p:spTgt spid="9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96"/>
                                        </p:tgtEl>
                                        <p:attrNameLst>
                                          <p:attrName>style.visibility</p:attrName>
                                        </p:attrNameLst>
                                      </p:cBhvr>
                                      <p:to>
                                        <p:strVal val="visible"/>
                                      </p:to>
                                    </p:set>
                                    <p:anim calcmode="lin" valueType="num">
                                      <p:cBhvr>
                                        <p:cTn id="37" dur="500" fill="hold"/>
                                        <p:tgtEl>
                                          <p:spTgt spid="96"/>
                                        </p:tgtEl>
                                        <p:attrNameLst>
                                          <p:attrName>ppt_x</p:attrName>
                                        </p:attrNameLst>
                                      </p:cBhvr>
                                      <p:tavLst>
                                        <p:tav tm="0">
                                          <p:val>
                                            <p:strVal val="#ppt_x"/>
                                          </p:val>
                                        </p:tav>
                                        <p:tav tm="100000">
                                          <p:val>
                                            <p:strVal val="#ppt_x"/>
                                          </p:val>
                                        </p:tav>
                                      </p:tavLst>
                                    </p:anim>
                                    <p:anim calcmode="lin" valueType="num">
                                      <p:cBhvr>
                                        <p:cTn id="38" dur="500" fill="hold"/>
                                        <p:tgtEl>
                                          <p:spTgt spid="9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7"/>
                                        </p:tgtEl>
                                        <p:attrNameLst>
                                          <p:attrName>style.visibility</p:attrName>
                                        </p:attrNameLst>
                                      </p:cBhvr>
                                      <p:to>
                                        <p:strVal val="visible"/>
                                      </p:to>
                                    </p:set>
                                    <p:anim calcmode="lin" valueType="num">
                                      <p:cBhvr>
                                        <p:cTn id="41" dur="500" fill="hold"/>
                                        <p:tgtEl>
                                          <p:spTgt spid="97"/>
                                        </p:tgtEl>
                                        <p:attrNameLst>
                                          <p:attrName>ppt_x</p:attrName>
                                        </p:attrNameLst>
                                      </p:cBhvr>
                                      <p:tavLst>
                                        <p:tav tm="0">
                                          <p:val>
                                            <p:strVal val="#ppt_x"/>
                                          </p:val>
                                        </p:tav>
                                        <p:tav tm="100000">
                                          <p:val>
                                            <p:strVal val="#ppt_x"/>
                                          </p:val>
                                        </p:tav>
                                      </p:tavLst>
                                    </p:anim>
                                    <p:anim calcmode="lin" valueType="num">
                                      <p:cBhvr>
                                        <p:cTn id="42"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9" grpId="0"/>
      <p:bldP spid="91" grpId="0"/>
      <p:bldP spid="92" grpId="0"/>
      <p:bldP spid="94" grpId="0"/>
      <p:bldP spid="95" grpId="0"/>
      <p:bldP spid="9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第一部分 </a:t>
            </a:r>
            <a:r>
              <a:rPr lang="en-US" altLang="zh-CN">
                <a:latin typeface="+mn-lt"/>
                <a:ea typeface="+mn-ea"/>
                <a:cs typeface="+mn-ea"/>
                <a:sym typeface="+mn-lt"/>
              </a:rPr>
              <a:t>— </a:t>
            </a:r>
            <a:r>
              <a:rPr lang="zh-CN" altLang="en-US">
                <a:latin typeface="+mn-lt"/>
                <a:ea typeface="+mn-ea"/>
                <a:cs typeface="+mn-ea"/>
                <a:sym typeface="+mn-lt"/>
              </a:rPr>
              <a:t>把握现状：</a:t>
            </a:r>
          </a:p>
        </p:txBody>
      </p:sp>
      <p:sp>
        <p:nvSpPr>
          <p:cNvPr id="78" name="Oval 22"/>
          <p:cNvSpPr>
            <a:spLocks noChangeArrowheads="1"/>
          </p:cNvSpPr>
          <p:nvPr/>
        </p:nvSpPr>
        <p:spPr bwMode="auto">
          <a:xfrm>
            <a:off x="650875" y="1133475"/>
            <a:ext cx="469900" cy="469900"/>
          </a:xfrm>
          <a:prstGeom prst="ellipse">
            <a:avLst/>
          </a:prstGeom>
          <a:solidFill>
            <a:srgbClr val="B80304"/>
          </a:solidFill>
          <a:ln>
            <a:noFill/>
          </a:ln>
          <a:extLst/>
        </p:spPr>
        <p:txBody>
          <a:bodyPr anchor="ctr"/>
          <a:lstStyle/>
          <a:p>
            <a:pPr algn="ctr" eaLnBrk="1" hangingPunct="1">
              <a:defRPr/>
            </a:pPr>
            <a:endParaRPr lang="en-AU" altLang="en-US" sz="1600">
              <a:latin typeface="+mn-lt"/>
              <a:ea typeface="+mn-ea"/>
              <a:cs typeface="+mn-ea"/>
              <a:sym typeface="+mn-lt"/>
            </a:endParaRPr>
          </a:p>
        </p:txBody>
      </p:sp>
      <p:sp>
        <p:nvSpPr>
          <p:cNvPr id="81" name="TextBox 15"/>
          <p:cNvSpPr txBox="1">
            <a:spLocks noChangeArrowheads="1"/>
          </p:cNvSpPr>
          <p:nvPr/>
        </p:nvSpPr>
        <p:spPr bwMode="auto">
          <a:xfrm>
            <a:off x="581025" y="1176338"/>
            <a:ext cx="5699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Tx/>
              <a:buNone/>
              <a:defRPr/>
            </a:pPr>
            <a:r>
              <a:rPr lang="en-US" altLang="zh-CN" sz="1800" b="1" dirty="0" smtClean="0">
                <a:latin typeface="+mn-lt"/>
                <a:ea typeface="+mn-ea"/>
                <a:cs typeface="+mn-ea"/>
                <a:sym typeface="+mn-lt"/>
              </a:rPr>
              <a:t>04</a:t>
            </a:r>
            <a:endParaRPr lang="zh-CN" altLang="en-US" sz="1800" b="1" dirty="0" smtClean="0">
              <a:latin typeface="+mn-lt"/>
              <a:ea typeface="+mn-ea"/>
              <a:cs typeface="+mn-ea"/>
              <a:sym typeface="+mn-lt"/>
            </a:endParaRPr>
          </a:p>
        </p:txBody>
      </p:sp>
      <p:sp>
        <p:nvSpPr>
          <p:cNvPr id="89" name="文本框 88"/>
          <p:cNvSpPr txBox="1">
            <a:spLocks noChangeAspect="1"/>
          </p:cNvSpPr>
          <p:nvPr/>
        </p:nvSpPr>
        <p:spPr>
          <a:xfrm>
            <a:off x="1049338" y="1031875"/>
            <a:ext cx="3346450" cy="522288"/>
          </a:xfrm>
          <a:prstGeom prst="rect">
            <a:avLst/>
          </a:prstGeom>
          <a:noFill/>
          <a:ln>
            <a:noFill/>
          </a:ln>
        </p:spPr>
        <p:txBody>
          <a:bodyPr>
            <a:spAutoFit/>
          </a:bodyPr>
          <a:lstStyle/>
          <a:p>
            <a:pPr algn="ctr" fontAlgn="ctr">
              <a:defRPr/>
            </a:pPr>
            <a:r>
              <a:rPr lang="zh-CN" altLang="en-US" sz="1400" dirty="0">
                <a:solidFill>
                  <a:schemeClr val="accent4">
                    <a:lumMod val="10000"/>
                  </a:schemeClr>
                </a:solidFill>
                <a:latin typeface="+mn-lt"/>
                <a:ea typeface="+mn-ea"/>
                <a:cs typeface="+mn-ea"/>
                <a:sym typeface="+mn-lt"/>
              </a:rPr>
              <a:t>第四步：查找原因要点 </a:t>
            </a:r>
            <a:r>
              <a:rPr lang="en-US" altLang="zh-CN" sz="1400" dirty="0">
                <a:solidFill>
                  <a:schemeClr val="accent4">
                    <a:lumMod val="10000"/>
                  </a:schemeClr>
                </a:solidFill>
                <a:latin typeface="+mn-lt"/>
                <a:ea typeface="+mn-ea"/>
                <a:cs typeface="+mn-ea"/>
                <a:sym typeface="+mn-lt"/>
              </a:rPr>
              <a:t>(PoC) </a:t>
            </a:r>
          </a:p>
          <a:p>
            <a:pPr algn="ctr" fontAlgn="ctr">
              <a:defRPr/>
            </a:pPr>
            <a:endParaRPr lang="en-US" altLang="zh-CN" sz="1400" noProof="1">
              <a:solidFill>
                <a:schemeClr val="accent4">
                  <a:lumMod val="10000"/>
                </a:schemeClr>
              </a:solidFill>
              <a:latin typeface="+mn-lt"/>
              <a:ea typeface="+mn-ea"/>
              <a:cs typeface="+mn-ea"/>
              <a:sym typeface="+mn-lt"/>
            </a:endParaRPr>
          </a:p>
        </p:txBody>
      </p:sp>
      <p:cxnSp>
        <p:nvCxnSpPr>
          <p:cNvPr id="90" name="直接连接符 89"/>
          <p:cNvCxnSpPr/>
          <p:nvPr/>
        </p:nvCxnSpPr>
        <p:spPr>
          <a:xfrm>
            <a:off x="1587500" y="1427163"/>
            <a:ext cx="2376488"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91" name="文本框 90"/>
          <p:cNvSpPr txBox="1">
            <a:spLocks noChangeArrowheads="1"/>
          </p:cNvSpPr>
          <p:nvPr/>
        </p:nvSpPr>
        <p:spPr bwMode="auto">
          <a:xfrm>
            <a:off x="1439863" y="1492250"/>
            <a:ext cx="76025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defRPr/>
            </a:pPr>
            <a:r>
              <a:rPr lang="zh-CN" altLang="en-US" sz="1000" noProof="1">
                <a:solidFill>
                  <a:schemeClr val="accent4">
                    <a:lumMod val="10000"/>
                  </a:schemeClr>
                </a:solidFill>
                <a:latin typeface="+mn-lt"/>
                <a:ea typeface="+mn-ea"/>
                <a:cs typeface="+mn-ea"/>
                <a:sym typeface="+mn-lt"/>
              </a:rPr>
              <a:t>现在，焦点集中在查找问题原因的实际要点上。你需要追溯来了解第一手的原因要点。</a:t>
            </a:r>
          </a:p>
          <a:p>
            <a:pPr>
              <a:lnSpc>
                <a:spcPct val="150000"/>
              </a:lnSpc>
              <a:defRPr/>
            </a:pPr>
            <a:r>
              <a:rPr lang="zh-CN" altLang="en-US" sz="1000" noProof="1">
                <a:solidFill>
                  <a:schemeClr val="accent4">
                    <a:lumMod val="10000"/>
                  </a:schemeClr>
                </a:solidFill>
                <a:latin typeface="+mn-lt"/>
                <a:ea typeface="+mn-ea"/>
                <a:cs typeface="+mn-ea"/>
                <a:sym typeface="+mn-lt"/>
              </a:rPr>
              <a:t>问：</a:t>
            </a: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我们需要去哪里？</a:t>
            </a: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我们需要了解什么？</a:t>
            </a:r>
            <a:endParaRPr lang="en-US" altLang="zh-CN" sz="1000" noProof="1">
              <a:solidFill>
                <a:schemeClr val="accent4">
                  <a:lumMod val="10000"/>
                </a:schemeClr>
              </a:solidFill>
              <a:latin typeface="+mn-lt"/>
              <a:ea typeface="+mn-ea"/>
              <a:cs typeface="+mn-ea"/>
              <a:sym typeface="+mn-lt"/>
            </a:endParaRPr>
          </a:p>
          <a:p>
            <a:pPr>
              <a:lnSpc>
                <a:spcPct val="150000"/>
              </a:lnSpc>
              <a:defRPr/>
            </a:pPr>
            <a:r>
              <a:rPr lang="en-US" altLang="zh-CN" sz="1000" noProof="1">
                <a:solidFill>
                  <a:schemeClr val="accent4">
                    <a:lumMod val="10000"/>
                  </a:schemeClr>
                </a:solidFill>
                <a:latin typeface="+mn-lt"/>
                <a:ea typeface="+mn-ea"/>
                <a:cs typeface="+mn-ea"/>
                <a:sym typeface="+mn-lt"/>
              </a:rPr>
              <a:t>       • </a:t>
            </a:r>
            <a:r>
              <a:rPr lang="zh-CN" altLang="en-US" sz="1000" noProof="1">
                <a:solidFill>
                  <a:schemeClr val="accent4">
                    <a:lumMod val="10000"/>
                  </a:schemeClr>
                </a:solidFill>
                <a:latin typeface="+mn-lt"/>
                <a:ea typeface="+mn-ea"/>
                <a:cs typeface="+mn-ea"/>
                <a:sym typeface="+mn-lt"/>
              </a:rPr>
              <a:t>谁可能会有有关此问题的信息？</a:t>
            </a:r>
          </a:p>
        </p:txBody>
      </p:sp>
      <p:sp>
        <p:nvSpPr>
          <p:cNvPr id="30" name="Oval 22"/>
          <p:cNvSpPr>
            <a:spLocks noChangeArrowheads="1"/>
          </p:cNvSpPr>
          <p:nvPr/>
        </p:nvSpPr>
        <p:spPr bwMode="auto">
          <a:xfrm>
            <a:off x="650875" y="2640013"/>
            <a:ext cx="469900" cy="469900"/>
          </a:xfrm>
          <a:prstGeom prst="ellipse">
            <a:avLst/>
          </a:prstGeom>
          <a:solidFill>
            <a:schemeClr val="accent4">
              <a:lumMod val="10000"/>
            </a:schemeClr>
          </a:solidFill>
          <a:ln>
            <a:noFill/>
          </a:ln>
          <a:extLst/>
        </p:spPr>
        <p:txBody>
          <a:bodyPr anchor="ctr"/>
          <a:lstStyle/>
          <a:p>
            <a:pPr algn="ctr" eaLnBrk="1" hangingPunct="1">
              <a:defRPr/>
            </a:pPr>
            <a:endParaRPr lang="en-AU" altLang="en-US" sz="1600">
              <a:latin typeface="+mn-lt"/>
              <a:ea typeface="+mn-ea"/>
              <a:cs typeface="+mn-ea"/>
              <a:sym typeface="+mn-lt"/>
            </a:endParaRPr>
          </a:p>
        </p:txBody>
      </p:sp>
      <p:sp>
        <p:nvSpPr>
          <p:cNvPr id="31" name="TextBox 15"/>
          <p:cNvSpPr txBox="1">
            <a:spLocks noChangeArrowheads="1"/>
          </p:cNvSpPr>
          <p:nvPr/>
        </p:nvSpPr>
        <p:spPr bwMode="auto">
          <a:xfrm>
            <a:off x="581025" y="2682875"/>
            <a:ext cx="5699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微软雅黑" panose="020B0503020204020204" pitchFamily="34" charset="-122"/>
              </a:defRPr>
            </a:lvl9pPr>
          </a:lstStyle>
          <a:p>
            <a:pPr algn="ctr" eaLnBrk="1" hangingPunct="1">
              <a:spcBef>
                <a:spcPct val="0"/>
              </a:spcBef>
              <a:buFontTx/>
              <a:buNone/>
              <a:defRPr/>
            </a:pPr>
            <a:r>
              <a:rPr lang="en-US" altLang="zh-CN" sz="1800" b="1" dirty="0" smtClean="0">
                <a:latin typeface="+mn-lt"/>
                <a:ea typeface="+mn-ea"/>
                <a:cs typeface="+mn-ea"/>
                <a:sym typeface="+mn-lt"/>
              </a:rPr>
              <a:t>05</a:t>
            </a:r>
            <a:endParaRPr lang="zh-CN" altLang="en-US" sz="1800" b="1" dirty="0" smtClean="0">
              <a:latin typeface="+mn-lt"/>
              <a:ea typeface="+mn-ea"/>
              <a:cs typeface="+mn-ea"/>
              <a:sym typeface="+mn-lt"/>
            </a:endParaRPr>
          </a:p>
        </p:txBody>
      </p:sp>
      <p:sp>
        <p:nvSpPr>
          <p:cNvPr id="32" name="文本框 31"/>
          <p:cNvSpPr txBox="1">
            <a:spLocks noChangeAspect="1"/>
          </p:cNvSpPr>
          <p:nvPr/>
        </p:nvSpPr>
        <p:spPr>
          <a:xfrm>
            <a:off x="1049338" y="2538413"/>
            <a:ext cx="3346450" cy="522287"/>
          </a:xfrm>
          <a:prstGeom prst="rect">
            <a:avLst/>
          </a:prstGeom>
          <a:noFill/>
          <a:ln>
            <a:noFill/>
          </a:ln>
        </p:spPr>
        <p:txBody>
          <a:bodyPr>
            <a:spAutoFit/>
          </a:bodyPr>
          <a:lstStyle/>
          <a:p>
            <a:pPr algn="ctr" fontAlgn="ctr">
              <a:defRPr/>
            </a:pPr>
            <a:r>
              <a:rPr lang="zh-CN" altLang="en-US" sz="1400" dirty="0">
                <a:solidFill>
                  <a:schemeClr val="accent4">
                    <a:lumMod val="10000"/>
                  </a:schemeClr>
                </a:solidFill>
                <a:latin typeface="+mn-lt"/>
                <a:ea typeface="+mn-ea"/>
                <a:cs typeface="+mn-ea"/>
                <a:sym typeface="+mn-lt"/>
              </a:rPr>
              <a:t>第五步：掌握问题倾向</a:t>
            </a:r>
          </a:p>
          <a:p>
            <a:pPr algn="ctr" fontAlgn="ctr">
              <a:defRPr/>
            </a:pPr>
            <a:endParaRPr lang="en-US" altLang="zh-CN" sz="1400" noProof="1">
              <a:solidFill>
                <a:schemeClr val="accent4">
                  <a:lumMod val="10000"/>
                </a:schemeClr>
              </a:solidFill>
              <a:latin typeface="+mn-lt"/>
              <a:ea typeface="+mn-ea"/>
              <a:cs typeface="+mn-ea"/>
              <a:sym typeface="+mn-lt"/>
            </a:endParaRPr>
          </a:p>
        </p:txBody>
      </p:sp>
      <p:cxnSp>
        <p:nvCxnSpPr>
          <p:cNvPr id="33" name="直接连接符 32"/>
          <p:cNvCxnSpPr/>
          <p:nvPr/>
        </p:nvCxnSpPr>
        <p:spPr>
          <a:xfrm>
            <a:off x="1587500" y="2933700"/>
            <a:ext cx="2376488"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a:spLocks noChangeArrowheads="1"/>
          </p:cNvSpPr>
          <p:nvPr/>
        </p:nvSpPr>
        <p:spPr bwMode="auto">
          <a:xfrm>
            <a:off x="1439863" y="2997200"/>
            <a:ext cx="2524125"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defRPr/>
            </a:pPr>
            <a:r>
              <a:rPr lang="zh-CN" altLang="en-US" sz="1000" noProof="1">
                <a:solidFill>
                  <a:schemeClr val="accent4">
                    <a:lumMod val="10000"/>
                  </a:schemeClr>
                </a:solidFill>
                <a:latin typeface="+mn-lt"/>
                <a:ea typeface="+mn-ea"/>
                <a:cs typeface="+mn-ea"/>
                <a:sym typeface="+mn-lt"/>
              </a:rPr>
              <a:t>为了掌握问题倾向，</a:t>
            </a:r>
          </a:p>
          <a:p>
            <a:pPr>
              <a:lnSpc>
                <a:spcPct val="150000"/>
              </a:lnSpc>
              <a:defRPr/>
            </a:pPr>
            <a:r>
              <a:rPr lang="zh-CN" altLang="en-US" sz="1000" noProof="1">
                <a:solidFill>
                  <a:schemeClr val="accent4">
                    <a:lumMod val="10000"/>
                  </a:schemeClr>
                </a:solidFill>
                <a:latin typeface="+mn-lt"/>
                <a:ea typeface="+mn-ea"/>
                <a:cs typeface="+mn-ea"/>
                <a:sym typeface="+mn-lt"/>
              </a:rPr>
              <a:t>问：</a:t>
            </a:r>
            <a:endParaRPr lang="en-US" altLang="zh-CN" sz="1000" noProof="1">
              <a:solidFill>
                <a:schemeClr val="accent4">
                  <a:lumMod val="10000"/>
                </a:schemeClr>
              </a:solidFill>
              <a:latin typeface="+mn-lt"/>
              <a:ea typeface="+mn-ea"/>
              <a:cs typeface="+mn-ea"/>
              <a:sym typeface="+mn-lt"/>
            </a:endParaRPr>
          </a:p>
          <a:p>
            <a:pPr>
              <a:lnSpc>
                <a:spcPct val="150000"/>
              </a:lnSpc>
              <a:defRPr/>
            </a:pP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谁？</a:t>
            </a:r>
            <a:endParaRPr lang="en-US" altLang="zh-CN" sz="1000" noProof="1">
              <a:solidFill>
                <a:schemeClr val="accent4">
                  <a:lumMod val="10000"/>
                </a:schemeClr>
              </a:solidFill>
              <a:latin typeface="+mn-lt"/>
              <a:ea typeface="+mn-ea"/>
              <a:cs typeface="+mn-ea"/>
              <a:sym typeface="+mn-lt"/>
            </a:endParaRPr>
          </a:p>
          <a:p>
            <a:pPr>
              <a:lnSpc>
                <a:spcPct val="150000"/>
              </a:lnSpc>
              <a:defRPr/>
            </a:pP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那一个？</a:t>
            </a:r>
            <a:endParaRPr lang="en-US" altLang="zh-CN" sz="1000" noProof="1">
              <a:solidFill>
                <a:schemeClr val="accent4">
                  <a:lumMod val="10000"/>
                </a:schemeClr>
              </a:solidFill>
              <a:latin typeface="+mn-lt"/>
              <a:ea typeface="+mn-ea"/>
              <a:cs typeface="+mn-ea"/>
              <a:sym typeface="+mn-lt"/>
            </a:endParaRPr>
          </a:p>
          <a:p>
            <a:pPr>
              <a:lnSpc>
                <a:spcPct val="150000"/>
              </a:lnSpc>
              <a:defRPr/>
            </a:pP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什么时间？</a:t>
            </a:r>
            <a:endParaRPr lang="en-US" altLang="zh-CN" sz="1000" noProof="1">
              <a:solidFill>
                <a:schemeClr val="accent4">
                  <a:lumMod val="10000"/>
                </a:schemeClr>
              </a:solidFill>
              <a:latin typeface="+mn-lt"/>
              <a:ea typeface="+mn-ea"/>
              <a:cs typeface="+mn-ea"/>
              <a:sym typeface="+mn-lt"/>
            </a:endParaRPr>
          </a:p>
          <a:p>
            <a:pPr>
              <a:lnSpc>
                <a:spcPct val="150000"/>
              </a:lnSpc>
              <a:defRPr/>
            </a:pP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多少频次？</a:t>
            </a:r>
            <a:endParaRPr lang="en-US" altLang="zh-CN" sz="1000" noProof="1">
              <a:solidFill>
                <a:schemeClr val="accent4">
                  <a:lumMod val="10000"/>
                </a:schemeClr>
              </a:solidFill>
              <a:latin typeface="+mn-lt"/>
              <a:ea typeface="+mn-ea"/>
              <a:cs typeface="+mn-ea"/>
              <a:sym typeface="+mn-lt"/>
            </a:endParaRPr>
          </a:p>
          <a:p>
            <a:pPr>
              <a:lnSpc>
                <a:spcPct val="150000"/>
              </a:lnSpc>
              <a:defRPr/>
            </a:pPr>
            <a:r>
              <a:rPr lang="en-US" altLang="zh-CN" sz="1000" noProof="1">
                <a:solidFill>
                  <a:schemeClr val="accent4">
                    <a:lumMod val="10000"/>
                  </a:schemeClr>
                </a:solidFill>
                <a:latin typeface="+mn-lt"/>
                <a:ea typeface="+mn-ea"/>
                <a:cs typeface="+mn-ea"/>
                <a:sym typeface="+mn-lt"/>
              </a:rPr>
              <a:t>• </a:t>
            </a:r>
            <a:r>
              <a:rPr lang="zh-CN" altLang="en-US" sz="1000" noProof="1">
                <a:solidFill>
                  <a:schemeClr val="accent4">
                    <a:lumMod val="10000"/>
                  </a:schemeClr>
                </a:solidFill>
                <a:latin typeface="+mn-lt"/>
                <a:ea typeface="+mn-ea"/>
                <a:cs typeface="+mn-ea"/>
                <a:sym typeface="+mn-lt"/>
              </a:rPr>
              <a:t>多大量？</a:t>
            </a:r>
          </a:p>
        </p:txBody>
      </p:sp>
      <p:pic>
        <p:nvPicPr>
          <p:cNvPr id="57360"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38825" y="952500"/>
            <a:ext cx="3171825"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矩形 3"/>
          <p:cNvSpPr>
            <a:spLocks noChangeArrowheads="1"/>
          </p:cNvSpPr>
          <p:nvPr/>
        </p:nvSpPr>
        <p:spPr bwMode="auto">
          <a:xfrm>
            <a:off x="5148263" y="3708400"/>
            <a:ext cx="4329112"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smtClean="0">
                <a:solidFill>
                  <a:schemeClr val="accent6">
                    <a:lumMod val="10000"/>
                  </a:schemeClr>
                </a:solidFill>
                <a:latin typeface="+mn-lt"/>
                <a:ea typeface="+mn-ea"/>
                <a:cs typeface="+mn-ea"/>
                <a:sym typeface="+mn-lt"/>
              </a:rPr>
              <a:t>在问“</a:t>
            </a:r>
            <a:r>
              <a:rPr lang="en-US" altLang="zh-CN" sz="1400" b="1" noProof="1" smtClean="0">
                <a:solidFill>
                  <a:schemeClr val="accent6">
                    <a:lumMod val="10000"/>
                  </a:schemeClr>
                </a:solidFill>
                <a:latin typeface="+mn-lt"/>
                <a:ea typeface="+mn-ea"/>
                <a:cs typeface="+mn-ea"/>
                <a:sym typeface="+mn-lt"/>
              </a:rPr>
              <a:t>WHY</a:t>
            </a:r>
            <a:r>
              <a:rPr lang="zh-CN" altLang="en-US" sz="1400" b="1" noProof="1" smtClean="0">
                <a:solidFill>
                  <a:schemeClr val="accent6">
                    <a:lumMod val="10000"/>
                  </a:schemeClr>
                </a:solidFill>
                <a:latin typeface="+mn-lt"/>
                <a:ea typeface="+mn-ea"/>
                <a:cs typeface="+mn-ea"/>
                <a:sym typeface="+mn-lt"/>
              </a:rPr>
              <a:t>”之前，问以上这些问题很重要。</a:t>
            </a:r>
            <a:endParaRPr lang="zh-CN" altLang="en-US" sz="1400" b="1" noProof="1">
              <a:solidFill>
                <a:schemeClr val="accent6">
                  <a:lumMod val="10000"/>
                </a:schemeClr>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89"/>
                                        </p:tgtEl>
                                        <p:attrNameLst>
                                          <p:attrName>style.visibility</p:attrName>
                                        </p:attrNameLst>
                                      </p:cBhvr>
                                      <p:to>
                                        <p:strVal val="visible"/>
                                      </p:to>
                                    </p:set>
                                    <p:anim calcmode="lin" valueType="num">
                                      <p:cBhvr>
                                        <p:cTn id="9" dur="500" fill="hold"/>
                                        <p:tgtEl>
                                          <p:spTgt spid="89"/>
                                        </p:tgtEl>
                                        <p:attrNameLst>
                                          <p:attrName>ppt_x</p:attrName>
                                        </p:attrNameLst>
                                      </p:cBhvr>
                                      <p:tavLst>
                                        <p:tav tm="0">
                                          <p:val>
                                            <p:strVal val="#ppt_x"/>
                                          </p:val>
                                        </p:tav>
                                        <p:tav tm="100000">
                                          <p:val>
                                            <p:strVal val="#ppt_x"/>
                                          </p:val>
                                        </p:tav>
                                      </p:tavLst>
                                    </p:anim>
                                    <p:anim calcmode="lin" valueType="num">
                                      <p:cBhvr>
                                        <p:cTn id="10" dur="500" fill="hold"/>
                                        <p:tgtEl>
                                          <p:spTgt spid="89"/>
                                        </p:tgtEl>
                                        <p:attrNameLst>
                                          <p:attrName>ppt_y</p:attrName>
                                        </p:attrNameLst>
                                      </p:cBhvr>
                                      <p:tavLst>
                                        <p:tav tm="0">
                                          <p:val>
                                            <p:strVal val="1+#ppt_h/2"/>
                                          </p:val>
                                        </p:tav>
                                        <p:tav tm="100000">
                                          <p:val>
                                            <p:strVal val="#ppt_y"/>
                                          </p:val>
                                        </p:tav>
                                      </p:tavLst>
                                    </p:anim>
                                  </p:childTnLst>
                                </p:cTn>
                              </p:par>
                              <p:par>
                                <p:cTn id="11" presetID="2" presetClass="entr" presetSubtype="4" fill="hold" nodeType="with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p:cTn id="13" dur="500" fill="hold"/>
                                        <p:tgtEl>
                                          <p:spTgt spid="90"/>
                                        </p:tgtEl>
                                        <p:attrNameLst>
                                          <p:attrName>ppt_x</p:attrName>
                                        </p:attrNameLst>
                                      </p:cBhvr>
                                      <p:tavLst>
                                        <p:tav tm="0">
                                          <p:val>
                                            <p:strVal val="#ppt_x"/>
                                          </p:val>
                                        </p:tav>
                                        <p:tav tm="100000">
                                          <p:val>
                                            <p:strVal val="#ppt_x"/>
                                          </p:val>
                                        </p:tav>
                                      </p:tavLst>
                                    </p:anim>
                                    <p:anim calcmode="lin" valueType="num">
                                      <p:cBhvr>
                                        <p:cTn id="14" dur="500" fill="hold"/>
                                        <p:tgtEl>
                                          <p:spTgt spid="9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1"/>
                                        </p:tgtEl>
                                        <p:attrNameLst>
                                          <p:attrName>style.visibility</p:attrName>
                                        </p:attrNameLst>
                                      </p:cBhvr>
                                      <p:to>
                                        <p:strVal val="visible"/>
                                      </p:to>
                                    </p:set>
                                    <p:anim calcmode="lin" valueType="num">
                                      <p:cBhvr>
                                        <p:cTn id="17" dur="500" fill="hold"/>
                                        <p:tgtEl>
                                          <p:spTgt spid="91"/>
                                        </p:tgtEl>
                                        <p:attrNameLst>
                                          <p:attrName>ppt_x</p:attrName>
                                        </p:attrNameLst>
                                      </p:cBhvr>
                                      <p:tavLst>
                                        <p:tav tm="0">
                                          <p:val>
                                            <p:strVal val="#ppt_x"/>
                                          </p:val>
                                        </p:tav>
                                        <p:tav tm="100000">
                                          <p:val>
                                            <p:strVal val="#ppt_x"/>
                                          </p:val>
                                        </p:tav>
                                      </p:tavLst>
                                    </p:anim>
                                    <p:anim calcmode="lin" valueType="num">
                                      <p:cBhvr>
                                        <p:cTn id="18" dur="500" fill="hold"/>
                                        <p:tgtEl>
                                          <p:spTgt spid="9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ppt_x</p:attrName>
                                        </p:attrNameLst>
                                      </p:cBhvr>
                                      <p:tavLst>
                                        <p:tav tm="0">
                                          <p:val>
                                            <p:strVal val="#ppt_x"/>
                                          </p:val>
                                        </p:tav>
                                        <p:tav tm="100000">
                                          <p:val>
                                            <p:strVal val="#ppt_x"/>
                                          </p:val>
                                        </p:tav>
                                      </p:tavLst>
                                    </p:anim>
                                    <p:anim calcmode="lin" valueType="num">
                                      <p:cBhvr>
                                        <p:cTn id="22" dur="500" fill="hold"/>
                                        <p:tgtEl>
                                          <p:spTgt spid="32"/>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500" fill="hold"/>
                                        <p:tgtEl>
                                          <p:spTgt spid="33"/>
                                        </p:tgtEl>
                                        <p:attrNameLst>
                                          <p:attrName>ppt_x</p:attrName>
                                        </p:attrNameLst>
                                      </p:cBhvr>
                                      <p:tavLst>
                                        <p:tav tm="0">
                                          <p:val>
                                            <p:strVal val="#ppt_x"/>
                                          </p:val>
                                        </p:tav>
                                        <p:tav tm="100000">
                                          <p:val>
                                            <p:strVal val="#ppt_x"/>
                                          </p:val>
                                        </p:tav>
                                      </p:tavLst>
                                    </p:anim>
                                    <p:anim calcmode="lin" valueType="num">
                                      <p:cBhvr>
                                        <p:cTn id="26" dur="500" fill="hold"/>
                                        <p:tgtEl>
                                          <p:spTgt spid="3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ppt_x</p:attrName>
                                        </p:attrNameLst>
                                      </p:cBhvr>
                                      <p:tavLst>
                                        <p:tav tm="0">
                                          <p:val>
                                            <p:strVal val="#ppt_x"/>
                                          </p:val>
                                        </p:tav>
                                        <p:tav tm="100000">
                                          <p:val>
                                            <p:strVal val="#ppt_x"/>
                                          </p:val>
                                        </p:tav>
                                      </p:tavLst>
                                    </p:anim>
                                    <p:anim calcmode="lin" valueType="num">
                                      <p:cBhvr>
                                        <p:cTn id="3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5"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1000" fill="hold"/>
                                        <p:tgtEl>
                                          <p:spTgt spid="22"/>
                                        </p:tgtEl>
                                        <p:attrNameLst>
                                          <p:attrName>ppt_w</p:attrName>
                                        </p:attrNameLst>
                                      </p:cBhvr>
                                      <p:tavLst>
                                        <p:tav tm="0">
                                          <p:val>
                                            <p:fltVal val="0"/>
                                          </p:val>
                                        </p:tav>
                                        <p:tav tm="100000">
                                          <p:val>
                                            <p:strVal val="#ppt_w"/>
                                          </p:val>
                                        </p:tav>
                                      </p:tavLst>
                                    </p:anim>
                                    <p:anim calcmode="lin" valueType="num">
                                      <p:cBhvr>
                                        <p:cTn id="36" dur="1000" fill="hold"/>
                                        <p:tgtEl>
                                          <p:spTgt spid="22"/>
                                        </p:tgtEl>
                                        <p:attrNameLst>
                                          <p:attrName>ppt_h</p:attrName>
                                        </p:attrNameLst>
                                      </p:cBhvr>
                                      <p:tavLst>
                                        <p:tav tm="0">
                                          <p:val>
                                            <p:fltVal val="0"/>
                                          </p:val>
                                        </p:tav>
                                        <p:tav tm="100000">
                                          <p:val>
                                            <p:strVal val="#ppt_h"/>
                                          </p:val>
                                        </p:tav>
                                      </p:tavLst>
                                    </p:anim>
                                    <p:anim calcmode="lin" valueType="num">
                                      <p:cBhvr>
                                        <p:cTn id="37" dur="1000" fill="hold"/>
                                        <p:tgtEl>
                                          <p:spTgt spid="22"/>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9" grpId="0"/>
      <p:bldP spid="91" grpId="0"/>
      <p:bldP spid="32" grpId="0"/>
      <p:bldP spid="34"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第二部分 </a:t>
            </a:r>
            <a:r>
              <a:rPr lang="en-US" altLang="zh-CN">
                <a:latin typeface="+mn-lt"/>
                <a:ea typeface="+mn-ea"/>
                <a:cs typeface="+mn-ea"/>
                <a:sym typeface="+mn-lt"/>
              </a:rPr>
              <a:t>— </a:t>
            </a:r>
            <a:r>
              <a:rPr lang="zh-CN" altLang="en-US">
                <a:latin typeface="+mn-lt"/>
                <a:ea typeface="+mn-ea"/>
                <a:cs typeface="+mn-ea"/>
                <a:sym typeface="+mn-lt"/>
              </a:rPr>
              <a:t>原因调查：</a:t>
            </a:r>
          </a:p>
        </p:txBody>
      </p:sp>
      <p:sp>
        <p:nvSpPr>
          <p:cNvPr id="2" name="矩形 1"/>
          <p:cNvSpPr/>
          <p:nvPr/>
        </p:nvSpPr>
        <p:spPr>
          <a:xfrm>
            <a:off x="511175" y="915988"/>
            <a:ext cx="8632825" cy="3937000"/>
          </a:xfrm>
          <a:prstGeom prst="rect">
            <a:avLst/>
          </a:prstGeom>
        </p:spPr>
        <p:txBody>
          <a:bodyPr>
            <a:spAutoFit/>
          </a:bodyPr>
          <a:lstStyle/>
          <a:p>
            <a:pPr>
              <a:lnSpc>
                <a:spcPct val="150000"/>
              </a:lnSpc>
              <a:defRPr/>
            </a:pPr>
            <a:r>
              <a:rPr lang="zh-CN" altLang="en-US" sz="1200" b="1" dirty="0">
                <a:solidFill>
                  <a:schemeClr val="accent4">
                    <a:lumMod val="25000"/>
                  </a:schemeClr>
                </a:solidFill>
                <a:latin typeface="+mn-lt"/>
                <a:ea typeface="+mn-ea"/>
                <a:cs typeface="+mn-ea"/>
                <a:sym typeface="+mn-lt"/>
              </a:rPr>
              <a:t>第六步：识别和确认异常事件的直接原因</a:t>
            </a:r>
          </a:p>
          <a:p>
            <a:pPr>
              <a:lnSpc>
                <a:spcPct val="150000"/>
              </a:lnSpc>
              <a:defRPr/>
            </a:pPr>
            <a:r>
              <a:rPr lang="zh-CN" altLang="en-US" sz="1200" dirty="0">
                <a:solidFill>
                  <a:schemeClr val="accent4">
                    <a:lumMod val="25000"/>
                  </a:schemeClr>
                </a:solidFill>
                <a:latin typeface="+mn-lt"/>
                <a:ea typeface="+mn-ea"/>
                <a:cs typeface="+mn-ea"/>
                <a:sym typeface="+mn-lt"/>
              </a:rPr>
              <a:t>如果原因明显，验证它。如果原因不明显，考虑潜在的原因和检查类似事故，以事实为基础确认直接原因。</a:t>
            </a:r>
          </a:p>
          <a:p>
            <a:pPr>
              <a:lnSpc>
                <a:spcPct val="150000"/>
              </a:lnSpc>
              <a:defRPr/>
            </a:pPr>
            <a:r>
              <a:rPr lang="zh-CN" altLang="en-US" sz="1200" dirty="0">
                <a:solidFill>
                  <a:schemeClr val="accent4">
                    <a:lumMod val="25000"/>
                  </a:schemeClr>
                </a:solidFill>
                <a:latin typeface="+mn-lt"/>
                <a:ea typeface="+mn-ea"/>
                <a:cs typeface="+mn-ea"/>
                <a:sym typeface="+mn-lt"/>
              </a:rPr>
              <a:t>问：</a:t>
            </a: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问题为什么发生？</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我能看到问题的直接原因吗？</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如果不能，我猜想潜在原因是什么？</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我怎么核实最可能的潜在的原因？</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我怎么确认直接原因？</a:t>
            </a:r>
          </a:p>
          <a:p>
            <a:pPr>
              <a:lnSpc>
                <a:spcPct val="150000"/>
              </a:lnSpc>
              <a:defRPr/>
            </a:pPr>
            <a:endParaRPr lang="zh-CN" altLang="en-US" sz="1200" dirty="0">
              <a:solidFill>
                <a:schemeClr val="accent4">
                  <a:lumMod val="25000"/>
                </a:schemeClr>
              </a:solidFill>
              <a:latin typeface="+mn-lt"/>
              <a:ea typeface="+mn-ea"/>
              <a:cs typeface="+mn-ea"/>
              <a:sym typeface="+mn-lt"/>
            </a:endParaRPr>
          </a:p>
          <a:p>
            <a:pPr>
              <a:lnSpc>
                <a:spcPct val="150000"/>
              </a:lnSpc>
              <a:defRPr/>
            </a:pPr>
            <a:r>
              <a:rPr lang="zh-CN" altLang="en-US" sz="1200" b="1" dirty="0">
                <a:solidFill>
                  <a:schemeClr val="accent4">
                    <a:lumMod val="25000"/>
                  </a:schemeClr>
                </a:solidFill>
                <a:latin typeface="+mn-lt"/>
                <a:ea typeface="+mn-ea"/>
                <a:cs typeface="+mn-ea"/>
                <a:sym typeface="+mn-lt"/>
              </a:rPr>
              <a:t>第七步：如果不能，继续问“为什么”直到找到根本原因。 在必须处理以防止再发生的原因处停止，</a:t>
            </a:r>
          </a:p>
          <a:p>
            <a:pPr>
              <a:lnSpc>
                <a:spcPct val="150000"/>
              </a:lnSpc>
              <a:defRPr/>
            </a:pPr>
            <a:r>
              <a:rPr lang="zh-CN" altLang="en-US" sz="1200" dirty="0">
                <a:solidFill>
                  <a:schemeClr val="accent4">
                    <a:lumMod val="25000"/>
                  </a:schemeClr>
                </a:solidFill>
                <a:latin typeface="+mn-lt"/>
                <a:ea typeface="+mn-ea"/>
                <a:cs typeface="+mn-ea"/>
                <a:sym typeface="+mn-lt"/>
              </a:rPr>
              <a:t>问：</a:t>
            </a: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我已经找到问题的根本原因了吗？ </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我能通过处理这个原因来防止再发生吗？ </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这个原因能通过以事实为依据的原因</a:t>
            </a:r>
            <a:r>
              <a:rPr lang="en-US" altLang="zh-CN" sz="1200" dirty="0">
                <a:solidFill>
                  <a:schemeClr val="accent4">
                    <a:lumMod val="25000"/>
                  </a:schemeClr>
                </a:solidFill>
                <a:latin typeface="+mn-lt"/>
                <a:ea typeface="+mn-ea"/>
                <a:cs typeface="+mn-ea"/>
                <a:sym typeface="+mn-lt"/>
              </a:rPr>
              <a:t>/</a:t>
            </a:r>
            <a:r>
              <a:rPr lang="zh-CN" altLang="en-US" sz="1200" dirty="0">
                <a:solidFill>
                  <a:schemeClr val="accent4">
                    <a:lumMod val="25000"/>
                  </a:schemeClr>
                </a:solidFill>
                <a:latin typeface="+mn-lt"/>
                <a:ea typeface="+mn-ea"/>
                <a:cs typeface="+mn-ea"/>
                <a:sym typeface="+mn-lt"/>
              </a:rPr>
              <a:t>效果关系链与问题联系起来吗？ </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这个链通过了“因此”检验了吗？ </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如果我再问“为什么”会进入另一个问题吗？</a:t>
            </a:r>
          </a:p>
        </p:txBody>
      </p:sp>
      <p:pic>
        <p:nvPicPr>
          <p:cNvPr id="59399"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3433763"/>
            <a:ext cx="1789113"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第二部分 </a:t>
            </a:r>
            <a:r>
              <a:rPr lang="en-US" altLang="zh-CN">
                <a:latin typeface="+mn-lt"/>
                <a:ea typeface="+mn-ea"/>
                <a:cs typeface="+mn-ea"/>
                <a:sym typeface="+mn-lt"/>
              </a:rPr>
              <a:t>— </a:t>
            </a:r>
            <a:r>
              <a:rPr lang="zh-CN" altLang="en-US">
                <a:latin typeface="+mn-lt"/>
                <a:ea typeface="+mn-ea"/>
                <a:cs typeface="+mn-ea"/>
                <a:sym typeface="+mn-lt"/>
              </a:rPr>
              <a:t>原因调查：</a:t>
            </a:r>
          </a:p>
        </p:txBody>
      </p:sp>
      <p:sp>
        <p:nvSpPr>
          <p:cNvPr id="2" name="矩形 1"/>
          <p:cNvSpPr/>
          <p:nvPr/>
        </p:nvSpPr>
        <p:spPr>
          <a:xfrm>
            <a:off x="511175" y="915988"/>
            <a:ext cx="8632825" cy="1476375"/>
          </a:xfrm>
          <a:prstGeom prst="rect">
            <a:avLst/>
          </a:prstGeom>
        </p:spPr>
        <p:txBody>
          <a:bodyPr>
            <a:spAutoFit/>
          </a:bodyPr>
          <a:lstStyle/>
          <a:p>
            <a:pPr>
              <a:lnSpc>
                <a:spcPct val="150000"/>
              </a:lnSpc>
              <a:defRPr/>
            </a:pPr>
            <a:r>
              <a:rPr lang="zh-CN" altLang="en-US" sz="1200" b="1" dirty="0">
                <a:solidFill>
                  <a:schemeClr val="accent4">
                    <a:lumMod val="25000"/>
                  </a:schemeClr>
                </a:solidFill>
                <a:latin typeface="+mn-lt"/>
                <a:ea typeface="+mn-ea"/>
                <a:cs typeface="+mn-ea"/>
                <a:sym typeface="+mn-lt"/>
              </a:rPr>
              <a:t>第七步：确认你已经使用“５</a:t>
            </a:r>
            <a:r>
              <a:rPr lang="en-US" altLang="zh-CN" sz="1200" b="1" dirty="0">
                <a:solidFill>
                  <a:schemeClr val="accent4">
                    <a:lumMod val="25000"/>
                  </a:schemeClr>
                </a:solidFill>
                <a:latin typeface="+mn-lt"/>
                <a:ea typeface="+mn-ea"/>
                <a:cs typeface="+mn-ea"/>
                <a:sym typeface="+mn-lt"/>
              </a:rPr>
              <a:t>Why”</a:t>
            </a:r>
            <a:r>
              <a:rPr lang="zh-CN" altLang="en-US" sz="1200" b="1" dirty="0">
                <a:solidFill>
                  <a:schemeClr val="accent4">
                    <a:lumMod val="25000"/>
                  </a:schemeClr>
                </a:solidFill>
                <a:latin typeface="+mn-lt"/>
                <a:ea typeface="+mn-ea"/>
                <a:cs typeface="+mn-ea"/>
                <a:sym typeface="+mn-lt"/>
              </a:rPr>
              <a:t>调查方法来回答这些问题。</a:t>
            </a:r>
            <a:endParaRPr lang="en-US" altLang="zh-CN" sz="1200" b="1" dirty="0">
              <a:solidFill>
                <a:schemeClr val="accent4">
                  <a:lumMod val="25000"/>
                </a:schemeClr>
              </a:solidFill>
              <a:latin typeface="+mn-lt"/>
              <a:ea typeface="+mn-ea"/>
              <a:cs typeface="+mn-ea"/>
              <a:sym typeface="+mn-lt"/>
            </a:endParaRPr>
          </a:p>
          <a:p>
            <a:pPr>
              <a:lnSpc>
                <a:spcPct val="150000"/>
              </a:lnSpc>
              <a:defRPr/>
            </a:pPr>
            <a:r>
              <a:rPr lang="zh-CN" altLang="en-US" sz="1200" dirty="0">
                <a:solidFill>
                  <a:schemeClr val="accent4">
                    <a:lumMod val="25000"/>
                  </a:schemeClr>
                </a:solidFill>
                <a:latin typeface="+mn-lt"/>
                <a:ea typeface="+mn-ea"/>
                <a:cs typeface="+mn-ea"/>
                <a:sym typeface="+mn-lt"/>
              </a:rPr>
              <a:t>如果原因明显，验证它。如果原因不明显，考虑潜在的原因和检查类似事故，以事实为基础确认直接原因。</a:t>
            </a:r>
          </a:p>
          <a:p>
            <a:pPr>
              <a:lnSpc>
                <a:spcPct val="150000"/>
              </a:lnSpc>
              <a:defRPr/>
            </a:pPr>
            <a:r>
              <a:rPr lang="zh-CN" altLang="en-US" sz="1200" dirty="0">
                <a:solidFill>
                  <a:schemeClr val="accent4">
                    <a:lumMod val="25000"/>
                  </a:schemeClr>
                </a:solidFill>
                <a:latin typeface="+mn-lt"/>
                <a:ea typeface="+mn-ea"/>
                <a:cs typeface="+mn-ea"/>
                <a:sym typeface="+mn-lt"/>
              </a:rPr>
              <a:t>问：</a:t>
            </a:r>
            <a:endParaRPr lang="en-US" altLang="zh-CN" sz="1200" dirty="0">
              <a:solidFill>
                <a:schemeClr val="accent4">
                  <a:lumMod val="25000"/>
                </a:schemeClr>
              </a:solidFill>
              <a:latin typeface="+mn-lt"/>
              <a:ea typeface="+mn-ea"/>
              <a:cs typeface="+mn-ea"/>
              <a:sym typeface="+mn-lt"/>
            </a:endParaRPr>
          </a:p>
          <a:p>
            <a:pPr>
              <a:lnSpc>
                <a:spcPct val="150000"/>
              </a:lnSpc>
              <a:defRPr/>
            </a:pPr>
            <a:r>
              <a:rPr lang="en-US" altLang="zh-CN" sz="1200" dirty="0">
                <a:solidFill>
                  <a:schemeClr val="accent4">
                    <a:lumMod val="25000"/>
                  </a:schemeClr>
                </a:solidFill>
                <a:latin typeface="+mn-lt"/>
                <a:ea typeface="+mn-ea"/>
                <a:cs typeface="+mn-ea"/>
                <a:sym typeface="+mn-lt"/>
              </a:rPr>
              <a:t>•</a:t>
            </a:r>
            <a:r>
              <a:rPr lang="zh-CN" altLang="en-US" sz="1200" dirty="0">
                <a:solidFill>
                  <a:schemeClr val="accent4">
                    <a:lumMod val="25000"/>
                  </a:schemeClr>
                </a:solidFill>
                <a:latin typeface="+mn-lt"/>
                <a:ea typeface="+mn-ea"/>
                <a:cs typeface="+mn-ea"/>
                <a:sym typeface="+mn-lt"/>
              </a:rPr>
              <a:t>为什么我们有了这个问题？</a:t>
            </a:r>
          </a:p>
          <a:p>
            <a:pPr>
              <a:lnSpc>
                <a:spcPct val="150000"/>
              </a:lnSpc>
              <a:defRPr/>
            </a:pPr>
            <a:r>
              <a:rPr lang="en-US" altLang="zh-CN" sz="1200" dirty="0">
                <a:solidFill>
                  <a:schemeClr val="accent4">
                    <a:lumMod val="25000"/>
                  </a:schemeClr>
                </a:solidFill>
                <a:latin typeface="+mn-lt"/>
                <a:ea typeface="+mn-ea"/>
                <a:cs typeface="+mn-ea"/>
                <a:sym typeface="+mn-lt"/>
              </a:rPr>
              <a:t>• </a:t>
            </a:r>
            <a:r>
              <a:rPr lang="zh-CN" altLang="en-US" sz="1200" dirty="0">
                <a:solidFill>
                  <a:schemeClr val="accent4">
                    <a:lumMod val="25000"/>
                  </a:schemeClr>
                </a:solidFill>
                <a:latin typeface="+mn-lt"/>
                <a:ea typeface="+mn-ea"/>
                <a:cs typeface="+mn-ea"/>
                <a:sym typeface="+mn-lt"/>
              </a:rPr>
              <a:t>为什么问题会到达顾客处？</a:t>
            </a:r>
          </a:p>
        </p:txBody>
      </p:sp>
      <p:sp>
        <p:nvSpPr>
          <p:cNvPr id="147" name="矩形 146"/>
          <p:cNvSpPr/>
          <p:nvPr/>
        </p:nvSpPr>
        <p:spPr>
          <a:xfrm>
            <a:off x="600075" y="4025900"/>
            <a:ext cx="1711325" cy="369888"/>
          </a:xfrm>
          <a:prstGeom prst="rect">
            <a:avLst/>
          </a:prstGeom>
          <a:solidFill>
            <a:srgbClr val="B80304"/>
          </a:solidFill>
          <a:ln>
            <a:solidFill>
              <a:schemeClr val="tx1"/>
            </a:solidFill>
          </a:ln>
        </p:spPr>
        <p:txBody>
          <a:bodyPr>
            <a:spAutoFit/>
          </a:bodyPr>
          <a:lstStyle/>
          <a:p>
            <a:pPr eaLnBrk="1" hangingPunct="1">
              <a:defRPr/>
            </a:pPr>
            <a:r>
              <a:rPr lang="en-US" altLang="zh-CN" b="1" dirty="0">
                <a:latin typeface="+mn-lt"/>
                <a:ea typeface="+mn-ea"/>
                <a:cs typeface="+mn-ea"/>
                <a:sym typeface="+mn-lt"/>
              </a:rPr>
              <a:t>5Why</a:t>
            </a:r>
            <a:r>
              <a:rPr lang="zh-CN" altLang="en-US" b="1" dirty="0">
                <a:latin typeface="+mn-lt"/>
                <a:ea typeface="+mn-ea"/>
                <a:cs typeface="+mn-ea"/>
                <a:sym typeface="+mn-lt"/>
              </a:rPr>
              <a:t>剥笋法</a:t>
            </a: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9788" y="2659063"/>
            <a:ext cx="1403350"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组合 2"/>
          <p:cNvGrpSpPr>
            <a:grpSpLocks/>
          </p:cNvGrpSpPr>
          <p:nvPr/>
        </p:nvGrpSpPr>
        <p:grpSpPr bwMode="auto">
          <a:xfrm>
            <a:off x="2411413" y="1995488"/>
            <a:ext cx="6245225" cy="2947987"/>
            <a:chOff x="1747612" y="1695033"/>
            <a:chExt cx="8378581" cy="3955573"/>
          </a:xfrm>
        </p:grpSpPr>
        <p:sp>
          <p:nvSpPr>
            <p:cNvPr id="148" name="矩形 147"/>
            <p:cNvSpPr/>
            <p:nvPr/>
          </p:nvSpPr>
          <p:spPr>
            <a:xfrm>
              <a:off x="7619433" y="1837748"/>
              <a:ext cx="1450385" cy="413237"/>
            </a:xfrm>
            <a:prstGeom prst="rect">
              <a:avLst/>
            </a:prstGeom>
          </p:spPr>
          <p:txBody>
            <a:bodyPr wrap="none" lIns="91431" tIns="45716" rIns="91431" bIns="45716">
              <a:spAutoFit/>
            </a:bodyPr>
            <a:lstStyle/>
            <a:p>
              <a:pPr eaLnBrk="1" fontAlgn="auto" hangingPunct="1">
                <a:spcBef>
                  <a:spcPts val="0"/>
                </a:spcBef>
                <a:spcAft>
                  <a:spcPts val="0"/>
                </a:spcAft>
                <a:defRPr/>
              </a:pPr>
              <a:r>
                <a:rPr lang="zh-CN" altLang="en-US" sz="1400" b="1" kern="0" dirty="0">
                  <a:solidFill>
                    <a:srgbClr val="C00000"/>
                  </a:solidFill>
                  <a:latin typeface="+mn-lt"/>
                  <a:ea typeface="+mn-ea"/>
                  <a:cs typeface="+mn-ea"/>
                  <a:sym typeface="+mn-lt"/>
                </a:rPr>
                <a:t>异常的发生</a:t>
              </a:r>
              <a:endParaRPr lang="en-US" altLang="zh-CN" sz="1400" b="1" kern="0" dirty="0">
                <a:solidFill>
                  <a:srgbClr val="C00000"/>
                </a:solidFill>
                <a:latin typeface="+mn-lt"/>
                <a:ea typeface="+mn-ea"/>
                <a:cs typeface="+mn-ea"/>
                <a:sym typeface="+mn-lt"/>
              </a:endParaRPr>
            </a:p>
          </p:txBody>
        </p:sp>
        <p:sp>
          <p:nvSpPr>
            <p:cNvPr id="149" name="矩形 148"/>
            <p:cNvSpPr/>
            <p:nvPr/>
          </p:nvSpPr>
          <p:spPr>
            <a:xfrm>
              <a:off x="7604526" y="4016829"/>
              <a:ext cx="1974312" cy="413237"/>
            </a:xfrm>
            <a:prstGeom prst="rect">
              <a:avLst/>
            </a:prstGeom>
          </p:spPr>
          <p:txBody>
            <a:bodyPr wrap="none" lIns="91431" tIns="45716" rIns="91431" bIns="45716">
              <a:spAutoFit/>
            </a:bodyPr>
            <a:lstStyle/>
            <a:p>
              <a:pPr eaLnBrk="1" fontAlgn="auto" hangingPunct="1">
                <a:spcBef>
                  <a:spcPts val="0"/>
                </a:spcBef>
                <a:spcAft>
                  <a:spcPts val="0"/>
                </a:spcAft>
                <a:defRPr/>
              </a:pPr>
              <a:r>
                <a:rPr lang="zh-CN" altLang="en-US" sz="1400" b="1" kern="0" dirty="0">
                  <a:solidFill>
                    <a:srgbClr val="C00000"/>
                  </a:solidFill>
                  <a:latin typeface="+mn-lt"/>
                  <a:ea typeface="+mn-ea"/>
                  <a:cs typeface="+mn-ea"/>
                  <a:sym typeface="+mn-lt"/>
                </a:rPr>
                <a:t>原因</a:t>
              </a:r>
              <a:r>
                <a:rPr lang="en-US" altLang="zh-CN" sz="1400" b="1" kern="0" dirty="0">
                  <a:solidFill>
                    <a:srgbClr val="C00000"/>
                  </a:solidFill>
                  <a:latin typeface="+mn-lt"/>
                  <a:ea typeface="+mn-ea"/>
                  <a:cs typeface="+mn-ea"/>
                  <a:sym typeface="+mn-lt"/>
                </a:rPr>
                <a:t>/</a:t>
              </a:r>
              <a:r>
                <a:rPr lang="zh-CN" altLang="en-US" sz="1400" b="1" kern="0" dirty="0">
                  <a:solidFill>
                    <a:srgbClr val="C00000"/>
                  </a:solidFill>
                  <a:latin typeface="+mn-lt"/>
                  <a:ea typeface="+mn-ea"/>
                  <a:cs typeface="+mn-ea"/>
                  <a:sym typeface="+mn-lt"/>
                </a:rPr>
                <a:t>后果 关系</a:t>
              </a:r>
              <a:r>
                <a:rPr lang="en-US" altLang="zh-CN" sz="1400" b="1" kern="0" dirty="0">
                  <a:solidFill>
                    <a:srgbClr val="C00000"/>
                  </a:solidFill>
                  <a:latin typeface="+mn-lt"/>
                  <a:ea typeface="+mn-ea"/>
                  <a:cs typeface="+mn-ea"/>
                  <a:sym typeface="+mn-lt"/>
                </a:rPr>
                <a:t>)</a:t>
              </a:r>
            </a:p>
          </p:txBody>
        </p:sp>
        <p:sp>
          <p:nvSpPr>
            <p:cNvPr id="150" name="矩形 149"/>
            <p:cNvSpPr/>
            <p:nvPr/>
          </p:nvSpPr>
          <p:spPr>
            <a:xfrm>
              <a:off x="2855101" y="2894272"/>
              <a:ext cx="1211848" cy="413237"/>
            </a:xfrm>
            <a:prstGeom prst="rect">
              <a:avLst/>
            </a:prstGeom>
          </p:spPr>
          <p:txBody>
            <a:bodyPr wrap="none" lIns="91431" tIns="45716" rIns="91431" bIns="45716">
              <a:spAutoFit/>
            </a:bodyPr>
            <a:lstStyle/>
            <a:p>
              <a:pPr algn="r" eaLnBrk="1" fontAlgn="auto" hangingPunct="1">
                <a:spcBef>
                  <a:spcPts val="0"/>
                </a:spcBef>
                <a:spcAft>
                  <a:spcPts val="0"/>
                </a:spcAft>
                <a:defRPr/>
              </a:pPr>
              <a:r>
                <a:rPr lang="zh-CN" altLang="en-US" sz="1400" b="1" kern="0" dirty="0">
                  <a:solidFill>
                    <a:srgbClr val="C00000"/>
                  </a:solidFill>
                  <a:latin typeface="+mn-lt"/>
                  <a:ea typeface="+mn-ea"/>
                  <a:cs typeface="+mn-ea"/>
                  <a:sym typeface="+mn-lt"/>
                </a:rPr>
                <a:t>直接因素</a:t>
              </a:r>
              <a:endParaRPr lang="en-US" altLang="zh-CN" sz="1400" b="1" kern="0" dirty="0">
                <a:solidFill>
                  <a:srgbClr val="C00000"/>
                </a:solidFill>
                <a:latin typeface="+mn-lt"/>
                <a:ea typeface="+mn-ea"/>
                <a:cs typeface="+mn-ea"/>
                <a:sym typeface="+mn-lt"/>
              </a:endParaRPr>
            </a:p>
          </p:txBody>
        </p:sp>
        <p:sp>
          <p:nvSpPr>
            <p:cNvPr id="151" name="等腰三角形 150"/>
            <p:cNvSpPr>
              <a:spLocks noChangeAspect="1" noChangeArrowheads="1"/>
            </p:cNvSpPr>
            <p:nvPr/>
          </p:nvSpPr>
          <p:spPr bwMode="auto">
            <a:xfrm rot="5400000" flipV="1">
              <a:off x="7309533" y="2347920"/>
              <a:ext cx="240699" cy="204460"/>
            </a:xfrm>
            <a:prstGeom prst="triangle">
              <a:avLst>
                <a:gd name="adj" fmla="val 50000"/>
              </a:avLst>
            </a:prstGeom>
            <a:solidFill>
              <a:srgbClr val="36475C"/>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fontAlgn="auto" hangingPunct="1">
                <a:spcBef>
                  <a:spcPct val="0"/>
                </a:spcBef>
                <a:spcAft>
                  <a:spcPts val="0"/>
                </a:spcAft>
                <a:buFont typeface="Arial" charset="0"/>
                <a:buNone/>
                <a:defRPr/>
              </a:pPr>
              <a:endParaRPr lang="zh-CN" altLang="zh-CN" sz="1600" kern="0">
                <a:solidFill>
                  <a:prstClr val="black">
                    <a:lumMod val="65000"/>
                    <a:lumOff val="35000"/>
                  </a:prstClr>
                </a:solidFill>
                <a:latin typeface="+mn-lt"/>
                <a:ea typeface="+mn-ea"/>
                <a:cs typeface="+mn-ea"/>
                <a:sym typeface="+mn-lt"/>
              </a:endParaRPr>
            </a:p>
          </p:txBody>
        </p:sp>
        <p:sp>
          <p:nvSpPr>
            <p:cNvPr id="152" name="矩形 47"/>
            <p:cNvSpPr>
              <a:spLocks noChangeArrowheads="1"/>
            </p:cNvSpPr>
            <p:nvPr/>
          </p:nvSpPr>
          <p:spPr bwMode="auto">
            <a:xfrm>
              <a:off x="7604526" y="2253116"/>
              <a:ext cx="2521667" cy="121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fontAlgn="auto" hangingPunct="1">
                <a:lnSpc>
                  <a:spcPct val="120000"/>
                </a:lnSpc>
                <a:spcBef>
                  <a:spcPct val="0"/>
                </a:spcBef>
                <a:spcAft>
                  <a:spcPts val="0"/>
                </a:spcAft>
                <a:buFont typeface="Arial" charset="0"/>
                <a:buNone/>
                <a:defRPr/>
              </a:pPr>
              <a:r>
                <a:rPr lang="zh-CN" altLang="en-US" sz="1100" kern="0" dirty="0">
                  <a:solidFill>
                    <a:srgbClr val="333333"/>
                  </a:solidFill>
                  <a:latin typeface="+mn-lt"/>
                  <a:ea typeface="+mn-ea"/>
                  <a:cs typeface="+mn-ea"/>
                  <a:sym typeface="+mn-lt"/>
                </a:rPr>
                <a:t>在此录入上述图表</a:t>
              </a:r>
              <a:r>
                <a:rPr lang="zh-CN" altLang="en-US" sz="1100" kern="0" dirty="0" smtClean="0">
                  <a:solidFill>
                    <a:srgbClr val="333333"/>
                  </a:solidFill>
                  <a:latin typeface="+mn-lt"/>
                  <a:ea typeface="+mn-ea"/>
                  <a:cs typeface="+mn-ea"/>
                  <a:sym typeface="+mn-lt"/>
                </a:rPr>
                <a:t>的</a:t>
              </a:r>
              <a:r>
                <a:rPr lang="zh-CN" altLang="en-US" sz="1100" kern="0" dirty="0">
                  <a:solidFill>
                    <a:srgbClr val="333333"/>
                  </a:solidFill>
                  <a:latin typeface="+mn-lt"/>
                  <a:ea typeface="+mn-ea"/>
                  <a:cs typeface="+mn-ea"/>
                  <a:sym typeface="+mn-lt"/>
                </a:rPr>
                <a:t>综合</a:t>
              </a:r>
              <a:r>
                <a:rPr lang="zh-CN" altLang="en-US" sz="1100" kern="0" dirty="0" smtClean="0">
                  <a:solidFill>
                    <a:srgbClr val="333333"/>
                  </a:solidFill>
                  <a:latin typeface="+mn-lt"/>
                  <a:ea typeface="+mn-ea"/>
                  <a:cs typeface="+mn-ea"/>
                  <a:sym typeface="+mn-lt"/>
                </a:rPr>
                <a:t>描述</a:t>
              </a:r>
              <a:r>
                <a:rPr lang="zh-CN" altLang="en-US" sz="1100" kern="0" dirty="0">
                  <a:solidFill>
                    <a:srgbClr val="333333"/>
                  </a:solidFill>
                  <a:latin typeface="+mn-lt"/>
                  <a:ea typeface="+mn-ea"/>
                  <a:cs typeface="+mn-ea"/>
                  <a:sym typeface="+mn-lt"/>
                </a:rPr>
                <a:t>说明，在此录入上述图表</a:t>
              </a:r>
              <a:r>
                <a:rPr lang="zh-CN" altLang="en-US" sz="1100" kern="0" dirty="0" smtClean="0">
                  <a:solidFill>
                    <a:srgbClr val="333333"/>
                  </a:solidFill>
                  <a:latin typeface="+mn-lt"/>
                  <a:ea typeface="+mn-ea"/>
                  <a:cs typeface="+mn-ea"/>
                  <a:sym typeface="+mn-lt"/>
                </a:rPr>
                <a:t>的</a:t>
              </a:r>
              <a:r>
                <a:rPr lang="zh-CN" altLang="en-US" sz="1100" kern="0" dirty="0">
                  <a:solidFill>
                    <a:srgbClr val="333333"/>
                  </a:solidFill>
                  <a:latin typeface="+mn-lt"/>
                  <a:ea typeface="+mn-ea"/>
                  <a:cs typeface="+mn-ea"/>
                  <a:sym typeface="+mn-lt"/>
                </a:rPr>
                <a:t>综合</a:t>
              </a:r>
              <a:r>
                <a:rPr lang="zh-CN" altLang="en-US" sz="1100" kern="0" dirty="0" smtClean="0">
                  <a:solidFill>
                    <a:srgbClr val="333333"/>
                  </a:solidFill>
                  <a:latin typeface="+mn-lt"/>
                  <a:ea typeface="+mn-ea"/>
                  <a:cs typeface="+mn-ea"/>
                  <a:sym typeface="+mn-lt"/>
                </a:rPr>
                <a:t>描述</a:t>
              </a:r>
              <a:r>
                <a:rPr lang="zh-CN" altLang="en-US" sz="1100" kern="0" dirty="0">
                  <a:solidFill>
                    <a:srgbClr val="333333"/>
                  </a:solidFill>
                  <a:latin typeface="+mn-lt"/>
                  <a:ea typeface="+mn-ea"/>
                  <a:cs typeface="+mn-ea"/>
                  <a:sym typeface="+mn-lt"/>
                </a:rPr>
                <a:t>说明，在此录入上述图表</a:t>
              </a:r>
              <a:r>
                <a:rPr lang="zh-CN" altLang="en-US" sz="1100" kern="0" dirty="0" smtClean="0">
                  <a:solidFill>
                    <a:srgbClr val="333333"/>
                  </a:solidFill>
                  <a:latin typeface="+mn-lt"/>
                  <a:ea typeface="+mn-ea"/>
                  <a:cs typeface="+mn-ea"/>
                  <a:sym typeface="+mn-lt"/>
                </a:rPr>
                <a:t>的综合描述说明。</a:t>
              </a:r>
              <a:endParaRPr lang="zh-CN" altLang="en-US" sz="1100" kern="0" dirty="0">
                <a:solidFill>
                  <a:srgbClr val="333333"/>
                </a:solidFill>
                <a:latin typeface="+mn-lt"/>
                <a:ea typeface="+mn-ea"/>
                <a:cs typeface="+mn-ea"/>
                <a:sym typeface="+mn-lt"/>
              </a:endParaRPr>
            </a:p>
          </p:txBody>
        </p:sp>
        <p:sp>
          <p:nvSpPr>
            <p:cNvPr id="153" name="等腰三角形 18"/>
            <p:cNvSpPr>
              <a:spLocks noChangeAspect="1" noChangeArrowheads="1"/>
            </p:cNvSpPr>
            <p:nvPr/>
          </p:nvSpPr>
          <p:spPr bwMode="auto">
            <a:xfrm rot="5400000" flipV="1">
              <a:off x="7310598" y="4530194"/>
              <a:ext cx="238570" cy="204460"/>
            </a:xfrm>
            <a:prstGeom prst="triangle">
              <a:avLst>
                <a:gd name="adj" fmla="val 50000"/>
              </a:avLst>
            </a:prstGeom>
            <a:solidFill>
              <a:srgbClr val="36475C"/>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fontAlgn="auto" hangingPunct="1">
                <a:spcBef>
                  <a:spcPct val="0"/>
                </a:spcBef>
                <a:spcAft>
                  <a:spcPts val="0"/>
                </a:spcAft>
                <a:buFont typeface="Arial" charset="0"/>
                <a:buNone/>
                <a:defRPr/>
              </a:pPr>
              <a:endParaRPr lang="zh-CN" altLang="zh-CN" sz="1600" kern="0">
                <a:solidFill>
                  <a:prstClr val="black">
                    <a:lumMod val="65000"/>
                    <a:lumOff val="35000"/>
                  </a:prstClr>
                </a:solidFill>
                <a:latin typeface="+mn-lt"/>
                <a:ea typeface="+mn-ea"/>
                <a:cs typeface="+mn-ea"/>
                <a:sym typeface="+mn-lt"/>
              </a:endParaRPr>
            </a:p>
          </p:txBody>
        </p:sp>
        <p:sp>
          <p:nvSpPr>
            <p:cNvPr id="154" name="矩形 47"/>
            <p:cNvSpPr>
              <a:spLocks noChangeArrowheads="1"/>
            </p:cNvSpPr>
            <p:nvPr/>
          </p:nvSpPr>
          <p:spPr bwMode="auto">
            <a:xfrm>
              <a:off x="7604526" y="4436456"/>
              <a:ext cx="2521667" cy="121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fontAlgn="auto" hangingPunct="1">
                <a:lnSpc>
                  <a:spcPct val="120000"/>
                </a:lnSpc>
                <a:spcBef>
                  <a:spcPct val="0"/>
                </a:spcBef>
                <a:spcAft>
                  <a:spcPts val="0"/>
                </a:spcAft>
                <a:buFont typeface="Arial" charset="0"/>
                <a:buNone/>
                <a:defRPr/>
              </a:pPr>
              <a:r>
                <a:rPr lang="zh-CN" altLang="en-US" sz="1100" kern="0" dirty="0">
                  <a:solidFill>
                    <a:srgbClr val="333333"/>
                  </a:solidFill>
                  <a:latin typeface="+mn-lt"/>
                  <a:ea typeface="+mn-ea"/>
                  <a:cs typeface="+mn-ea"/>
                  <a:sym typeface="+mn-lt"/>
                </a:rPr>
                <a:t>在此录入上述图表</a:t>
              </a:r>
              <a:r>
                <a:rPr lang="zh-CN" altLang="en-US" sz="1100" kern="0" dirty="0" smtClean="0">
                  <a:solidFill>
                    <a:srgbClr val="333333"/>
                  </a:solidFill>
                  <a:latin typeface="+mn-lt"/>
                  <a:ea typeface="+mn-ea"/>
                  <a:cs typeface="+mn-ea"/>
                  <a:sym typeface="+mn-lt"/>
                </a:rPr>
                <a:t>的综合描述</a:t>
              </a:r>
              <a:r>
                <a:rPr lang="zh-CN" altLang="en-US" sz="1100" kern="0" dirty="0">
                  <a:solidFill>
                    <a:srgbClr val="333333"/>
                  </a:solidFill>
                  <a:latin typeface="+mn-lt"/>
                  <a:ea typeface="+mn-ea"/>
                  <a:cs typeface="+mn-ea"/>
                  <a:sym typeface="+mn-lt"/>
                </a:rPr>
                <a:t>说明，在此录入上述图表的综合描述说明，在此录入上述图表的综合描述</a:t>
              </a:r>
              <a:r>
                <a:rPr lang="zh-CN" altLang="en-US" sz="1100" kern="0" dirty="0" smtClean="0">
                  <a:solidFill>
                    <a:srgbClr val="333333"/>
                  </a:solidFill>
                  <a:latin typeface="+mn-lt"/>
                  <a:ea typeface="+mn-ea"/>
                  <a:cs typeface="+mn-ea"/>
                  <a:sym typeface="+mn-lt"/>
                </a:rPr>
                <a:t>说明。</a:t>
              </a:r>
              <a:endParaRPr lang="zh-CN" altLang="en-US" sz="1100" kern="0" dirty="0">
                <a:solidFill>
                  <a:srgbClr val="333333"/>
                </a:solidFill>
                <a:latin typeface="+mn-lt"/>
                <a:ea typeface="+mn-ea"/>
                <a:cs typeface="+mn-ea"/>
                <a:sym typeface="+mn-lt"/>
              </a:endParaRPr>
            </a:p>
          </p:txBody>
        </p:sp>
        <p:sp>
          <p:nvSpPr>
            <p:cNvPr id="155" name="等腰三角形 18"/>
            <p:cNvSpPr>
              <a:spLocks noChangeAspect="1" noChangeArrowheads="1"/>
            </p:cNvSpPr>
            <p:nvPr/>
          </p:nvSpPr>
          <p:spPr bwMode="auto">
            <a:xfrm rot="16200000" flipH="1" flipV="1">
              <a:off x="4240511" y="3400182"/>
              <a:ext cx="238570" cy="206589"/>
            </a:xfrm>
            <a:prstGeom prst="triangle">
              <a:avLst>
                <a:gd name="adj" fmla="val 50000"/>
              </a:avLst>
            </a:prstGeom>
            <a:solidFill>
              <a:srgbClr val="C00000"/>
            </a:solidFill>
            <a:ln>
              <a:noFill/>
            </a:ln>
            <a:extLst/>
          </p:spPr>
          <p:txBody>
            <a:bodyPr lIns="91431" tIns="45716" rIns="91431" bIns="4571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fontAlgn="auto" hangingPunct="1">
                <a:spcBef>
                  <a:spcPct val="0"/>
                </a:spcBef>
                <a:spcAft>
                  <a:spcPts val="0"/>
                </a:spcAft>
                <a:buFont typeface="Arial" charset="0"/>
                <a:buNone/>
                <a:defRPr/>
              </a:pPr>
              <a:endParaRPr lang="zh-CN" altLang="zh-CN" sz="1600" kern="0">
                <a:solidFill>
                  <a:prstClr val="black">
                    <a:lumMod val="65000"/>
                    <a:lumOff val="35000"/>
                  </a:prstClr>
                </a:solidFill>
                <a:latin typeface="+mn-lt"/>
                <a:ea typeface="+mn-ea"/>
                <a:cs typeface="+mn-ea"/>
                <a:sym typeface="+mn-lt"/>
              </a:endParaRPr>
            </a:p>
          </p:txBody>
        </p:sp>
        <p:sp>
          <p:nvSpPr>
            <p:cNvPr id="156" name="矩形 47"/>
            <p:cNvSpPr>
              <a:spLocks noChangeArrowheads="1"/>
            </p:cNvSpPr>
            <p:nvPr/>
          </p:nvSpPr>
          <p:spPr bwMode="auto">
            <a:xfrm>
              <a:off x="1747612" y="3305380"/>
              <a:ext cx="2183031" cy="1759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fontAlgn="auto" hangingPunct="1">
                <a:lnSpc>
                  <a:spcPct val="120000"/>
                </a:lnSpc>
                <a:spcBef>
                  <a:spcPct val="0"/>
                </a:spcBef>
                <a:spcAft>
                  <a:spcPts val="0"/>
                </a:spcAft>
                <a:buFont typeface="Arial" charset="0"/>
                <a:buNone/>
                <a:defRPr/>
              </a:pPr>
              <a:r>
                <a:rPr lang="zh-CN" altLang="en-US" sz="1100" kern="0" dirty="0">
                  <a:solidFill>
                    <a:srgbClr val="333333"/>
                  </a:solidFill>
                  <a:latin typeface="+mn-lt"/>
                  <a:ea typeface="+mn-ea"/>
                  <a:cs typeface="+mn-ea"/>
                  <a:sym typeface="+mn-lt"/>
                </a:rPr>
                <a:t>在此录入图表</a:t>
              </a:r>
              <a:r>
                <a:rPr lang="zh-CN" altLang="en-US" sz="1100" kern="0" dirty="0" smtClean="0">
                  <a:solidFill>
                    <a:srgbClr val="333333"/>
                  </a:solidFill>
                  <a:latin typeface="+mn-lt"/>
                  <a:ea typeface="+mn-ea"/>
                  <a:cs typeface="+mn-ea"/>
                  <a:sym typeface="+mn-lt"/>
                </a:rPr>
                <a:t>的综合描述</a:t>
              </a:r>
              <a:r>
                <a:rPr lang="zh-CN" altLang="en-US" sz="1100" kern="0" dirty="0">
                  <a:solidFill>
                    <a:srgbClr val="333333"/>
                  </a:solidFill>
                  <a:latin typeface="+mn-lt"/>
                  <a:ea typeface="+mn-ea"/>
                  <a:cs typeface="+mn-ea"/>
                  <a:sym typeface="+mn-lt"/>
                </a:rPr>
                <a:t>说明，在此录入上述图表的描述说明，在此录入上述图表的描述说明。在此录入上述图表的描述</a:t>
              </a:r>
              <a:r>
                <a:rPr lang="zh-CN" altLang="en-US" sz="1100" kern="0" dirty="0" smtClean="0">
                  <a:solidFill>
                    <a:srgbClr val="333333"/>
                  </a:solidFill>
                  <a:latin typeface="+mn-lt"/>
                  <a:ea typeface="+mn-ea"/>
                  <a:cs typeface="+mn-ea"/>
                  <a:sym typeface="+mn-lt"/>
                </a:rPr>
                <a:t>说明。</a:t>
              </a:r>
              <a:endParaRPr lang="zh-CN" altLang="en-US" sz="1100" kern="0" dirty="0">
                <a:solidFill>
                  <a:srgbClr val="333333"/>
                </a:solidFill>
                <a:latin typeface="+mn-lt"/>
                <a:ea typeface="+mn-ea"/>
                <a:cs typeface="+mn-ea"/>
                <a:sym typeface="+mn-lt"/>
              </a:endParaRPr>
            </a:p>
          </p:txBody>
        </p:sp>
        <p:sp>
          <p:nvSpPr>
            <p:cNvPr id="157" name="形状 156"/>
            <p:cNvSpPr/>
            <p:nvPr/>
          </p:nvSpPr>
          <p:spPr>
            <a:xfrm>
              <a:off x="4605786" y="2821849"/>
              <a:ext cx="1867822" cy="1868088"/>
            </a:xfrm>
            <a:prstGeom prst="leftCircularArrow">
              <a:avLst>
                <a:gd name="adj1" fmla="val 8909"/>
                <a:gd name="adj2" fmla="val 1142322"/>
                <a:gd name="adj3" fmla="val 6293598"/>
                <a:gd name="adj4" fmla="val 18900002"/>
                <a:gd name="adj5" fmla="val 12500"/>
              </a:avLst>
            </a:prstGeom>
            <a:solidFill>
              <a:srgbClr val="C00000"/>
            </a:solidFill>
            <a:ln>
              <a:noFill/>
            </a:ln>
            <a:effectLst/>
          </p:spPr>
          <p:txBody>
            <a:bodyPr/>
            <a:lstStyle/>
            <a:p>
              <a:endParaRPr lang="zh-CN" altLang="en-US">
                <a:latin typeface="+mn-lt"/>
                <a:ea typeface="+mn-ea"/>
                <a:cs typeface="+mn-ea"/>
                <a:sym typeface="+mn-lt"/>
              </a:endParaRPr>
            </a:p>
          </p:txBody>
        </p:sp>
        <p:sp>
          <p:nvSpPr>
            <p:cNvPr id="158" name="空心弧 157"/>
            <p:cNvSpPr/>
            <p:nvPr/>
          </p:nvSpPr>
          <p:spPr>
            <a:xfrm>
              <a:off x="5276668" y="4044520"/>
              <a:ext cx="1603730" cy="1606086"/>
            </a:xfrm>
            <a:prstGeom prst="blockArc">
              <a:avLst>
                <a:gd name="adj1" fmla="val 13624405"/>
                <a:gd name="adj2" fmla="val 17228224"/>
                <a:gd name="adj3" fmla="val 11481"/>
              </a:avLst>
            </a:prstGeom>
            <a:solidFill>
              <a:srgbClr val="202A36"/>
            </a:solidFill>
            <a:ln>
              <a:noFill/>
            </a:ln>
            <a:effectLst/>
          </p:spPr>
          <p:txBody>
            <a:bodyPr/>
            <a:lstStyle/>
            <a:p>
              <a:endParaRPr lang="zh-CN" altLang="en-US">
                <a:latin typeface="+mn-lt"/>
                <a:ea typeface="+mn-ea"/>
                <a:cs typeface="+mn-ea"/>
                <a:sym typeface="+mn-lt"/>
              </a:endParaRPr>
            </a:p>
          </p:txBody>
        </p:sp>
        <p:grpSp>
          <p:nvGrpSpPr>
            <p:cNvPr id="159" name="组合 158"/>
            <p:cNvGrpSpPr/>
            <p:nvPr/>
          </p:nvGrpSpPr>
          <p:grpSpPr>
            <a:xfrm rot="2736489">
              <a:off x="5824360" y="2360285"/>
              <a:ext cx="578227" cy="506765"/>
              <a:chOff x="4212441" y="1835306"/>
              <a:chExt cx="645570" cy="565784"/>
            </a:xfrm>
            <a:solidFill>
              <a:srgbClr val="36475C"/>
            </a:solidFill>
          </p:grpSpPr>
          <p:sp>
            <p:nvSpPr>
              <p:cNvPr id="160" name="Freeform 143"/>
              <p:cNvSpPr>
                <a:spLocks/>
              </p:cNvSpPr>
              <p:nvPr/>
            </p:nvSpPr>
            <p:spPr bwMode="auto">
              <a:xfrm>
                <a:off x="4386528" y="2100064"/>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sp>
            <p:nvSpPr>
              <p:cNvPr id="161" name="Freeform 144"/>
              <p:cNvSpPr>
                <a:spLocks/>
              </p:cNvSpPr>
              <p:nvPr/>
            </p:nvSpPr>
            <p:spPr bwMode="auto">
              <a:xfrm>
                <a:off x="4451810" y="2227003"/>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sp>
            <p:nvSpPr>
              <p:cNvPr id="162" name="Freeform 145"/>
              <p:cNvSpPr>
                <a:spLocks/>
              </p:cNvSpPr>
              <p:nvPr/>
            </p:nvSpPr>
            <p:spPr bwMode="auto">
              <a:xfrm>
                <a:off x="4299484" y="1962245"/>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sp>
            <p:nvSpPr>
              <p:cNvPr id="163" name="Freeform 146"/>
              <p:cNvSpPr>
                <a:spLocks/>
              </p:cNvSpPr>
              <p:nvPr/>
            </p:nvSpPr>
            <p:spPr bwMode="auto">
              <a:xfrm>
                <a:off x="4212441" y="1835306"/>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grpSp>
        <p:grpSp>
          <p:nvGrpSpPr>
            <p:cNvPr id="164" name="组合 163"/>
            <p:cNvGrpSpPr/>
            <p:nvPr/>
          </p:nvGrpSpPr>
          <p:grpSpPr>
            <a:xfrm>
              <a:off x="5247788" y="3516096"/>
              <a:ext cx="554403" cy="442165"/>
              <a:chOff x="3009633" y="2833220"/>
              <a:chExt cx="591168" cy="471487"/>
            </a:xfrm>
            <a:solidFill>
              <a:srgbClr val="C00000"/>
            </a:solidFill>
          </p:grpSpPr>
          <p:sp>
            <p:nvSpPr>
              <p:cNvPr id="165" name="Oval 214"/>
              <p:cNvSpPr>
                <a:spLocks noChangeArrowheads="1"/>
              </p:cNvSpPr>
              <p:nvPr/>
            </p:nvSpPr>
            <p:spPr bwMode="auto">
              <a:xfrm>
                <a:off x="3234494" y="3210410"/>
                <a:ext cx="94297"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sp>
            <p:nvSpPr>
              <p:cNvPr id="166" name="Oval 215"/>
              <p:cNvSpPr>
                <a:spLocks noChangeArrowheads="1"/>
              </p:cNvSpPr>
              <p:nvPr/>
            </p:nvSpPr>
            <p:spPr bwMode="auto">
              <a:xfrm>
                <a:off x="3404954" y="3210410"/>
                <a:ext cx="101550" cy="9429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sp>
            <p:nvSpPr>
              <p:cNvPr id="167" name="Freeform 216"/>
              <p:cNvSpPr>
                <a:spLocks noEditPoints="1"/>
              </p:cNvSpPr>
              <p:nvPr/>
            </p:nvSpPr>
            <p:spPr bwMode="auto">
              <a:xfrm>
                <a:off x="3009633" y="2833220"/>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grpSp>
        <p:grpSp>
          <p:nvGrpSpPr>
            <p:cNvPr id="168" name="组合 167"/>
            <p:cNvGrpSpPr/>
            <p:nvPr/>
          </p:nvGrpSpPr>
          <p:grpSpPr>
            <a:xfrm>
              <a:off x="5834644" y="4570635"/>
              <a:ext cx="425157" cy="554407"/>
              <a:chOff x="6889388" y="2720789"/>
              <a:chExt cx="453350" cy="591172"/>
            </a:xfrm>
            <a:solidFill>
              <a:srgbClr val="36475C"/>
            </a:solidFill>
          </p:grpSpPr>
          <p:sp>
            <p:nvSpPr>
              <p:cNvPr id="169" name="Freeform 197"/>
              <p:cNvSpPr>
                <a:spLocks noEditPoints="1"/>
              </p:cNvSpPr>
              <p:nvPr/>
            </p:nvSpPr>
            <p:spPr bwMode="auto">
              <a:xfrm>
                <a:off x="7092489" y="2920264"/>
                <a:ext cx="250249" cy="391697"/>
              </a:xfrm>
              <a:custGeom>
                <a:avLst/>
                <a:gdLst>
                  <a:gd name="T0" fmla="*/ 18 w 29"/>
                  <a:gd name="T1" fmla="*/ 0 h 46"/>
                  <a:gd name="T2" fmla="*/ 18 w 29"/>
                  <a:gd name="T3" fmla="*/ 13 h 46"/>
                  <a:gd name="T4" fmla="*/ 29 w 29"/>
                  <a:gd name="T5" fmla="*/ 13 h 46"/>
                  <a:gd name="T6" fmla="*/ 29 w 29"/>
                  <a:gd name="T7" fmla="*/ 0 h 46"/>
                  <a:gd name="T8" fmla="*/ 18 w 29"/>
                  <a:gd name="T9" fmla="*/ 0 h 46"/>
                  <a:gd name="T10" fmla="*/ 0 w 29"/>
                  <a:gd name="T11" fmla="*/ 31 h 46"/>
                  <a:gd name="T12" fmla="*/ 14 w 29"/>
                  <a:gd name="T13" fmla="*/ 46 h 46"/>
                  <a:gd name="T14" fmla="*/ 29 w 29"/>
                  <a:gd name="T15" fmla="*/ 31 h 46"/>
                  <a:gd name="T16" fmla="*/ 29 w 29"/>
                  <a:gd name="T17" fmla="*/ 15 h 46"/>
                  <a:gd name="T18" fmla="*/ 0 w 29"/>
                  <a:gd name="T19" fmla="*/ 15 h 46"/>
                  <a:gd name="T20" fmla="*/ 0 w 29"/>
                  <a:gd name="T21" fmla="*/ 31 h 46"/>
                  <a:gd name="T22" fmla="*/ 15 w 29"/>
                  <a:gd name="T23" fmla="*/ 0 h 46"/>
                  <a:gd name="T24" fmla="*/ 0 w 29"/>
                  <a:gd name="T25" fmla="*/ 0 h 46"/>
                  <a:gd name="T26" fmla="*/ 0 w 29"/>
                  <a:gd name="T27" fmla="*/ 13 h 46"/>
                  <a:gd name="T28" fmla="*/ 15 w 29"/>
                  <a:gd name="T29" fmla="*/ 13 h 46"/>
                  <a:gd name="T30" fmla="*/ 15 w 29"/>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46">
                    <a:moveTo>
                      <a:pt x="18" y="0"/>
                    </a:moveTo>
                    <a:cubicBezTo>
                      <a:pt x="18" y="13"/>
                      <a:pt x="18" y="13"/>
                      <a:pt x="18" y="13"/>
                    </a:cubicBezTo>
                    <a:cubicBezTo>
                      <a:pt x="29" y="13"/>
                      <a:pt x="29" y="13"/>
                      <a:pt x="29" y="13"/>
                    </a:cubicBezTo>
                    <a:cubicBezTo>
                      <a:pt x="29" y="0"/>
                      <a:pt x="29" y="0"/>
                      <a:pt x="29" y="0"/>
                    </a:cubicBezTo>
                    <a:lnTo>
                      <a:pt x="18" y="0"/>
                    </a:lnTo>
                    <a:close/>
                    <a:moveTo>
                      <a:pt x="0" y="31"/>
                    </a:moveTo>
                    <a:cubicBezTo>
                      <a:pt x="0" y="39"/>
                      <a:pt x="6" y="46"/>
                      <a:pt x="14" y="46"/>
                    </a:cubicBezTo>
                    <a:cubicBezTo>
                      <a:pt x="22" y="46"/>
                      <a:pt x="29" y="39"/>
                      <a:pt x="29" y="31"/>
                    </a:cubicBezTo>
                    <a:cubicBezTo>
                      <a:pt x="29" y="15"/>
                      <a:pt x="29" y="15"/>
                      <a:pt x="29" y="15"/>
                    </a:cubicBezTo>
                    <a:cubicBezTo>
                      <a:pt x="0" y="15"/>
                      <a:pt x="0" y="15"/>
                      <a:pt x="0" y="15"/>
                    </a:cubicBezTo>
                    <a:lnTo>
                      <a:pt x="0" y="31"/>
                    </a:lnTo>
                    <a:close/>
                    <a:moveTo>
                      <a:pt x="15" y="0"/>
                    </a:moveTo>
                    <a:cubicBezTo>
                      <a:pt x="0" y="0"/>
                      <a:pt x="0" y="0"/>
                      <a:pt x="0" y="0"/>
                    </a:cubicBezTo>
                    <a:cubicBezTo>
                      <a:pt x="0" y="13"/>
                      <a:pt x="0" y="13"/>
                      <a:pt x="0" y="13"/>
                    </a:cubicBezTo>
                    <a:cubicBezTo>
                      <a:pt x="15" y="13"/>
                      <a:pt x="15" y="13"/>
                      <a:pt x="15" y="13"/>
                    </a:cubicBezTo>
                    <a:lnTo>
                      <a:pt x="15" y="0"/>
                    </a:lnTo>
                    <a:close/>
                  </a:path>
                </a:pathLst>
              </a:custGeom>
              <a:grpFill/>
              <a:ln>
                <a:noFill/>
              </a:ln>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sp>
            <p:nvSpPr>
              <p:cNvPr id="170" name="Freeform 198"/>
              <p:cNvSpPr>
                <a:spLocks/>
              </p:cNvSpPr>
              <p:nvPr/>
            </p:nvSpPr>
            <p:spPr bwMode="auto">
              <a:xfrm>
                <a:off x="6889388" y="2720789"/>
                <a:ext cx="333666" cy="301026"/>
              </a:xfrm>
              <a:custGeom>
                <a:avLst/>
                <a:gdLst>
                  <a:gd name="T0" fmla="*/ 0 w 39"/>
                  <a:gd name="T1" fmla="*/ 20 h 35"/>
                  <a:gd name="T2" fmla="*/ 19 w 39"/>
                  <a:gd name="T3" fmla="*/ 0 h 35"/>
                  <a:gd name="T4" fmla="*/ 19 w 39"/>
                  <a:gd name="T5" fmla="*/ 0 h 35"/>
                  <a:gd name="T6" fmla="*/ 39 w 39"/>
                  <a:gd name="T7" fmla="*/ 20 h 35"/>
                  <a:gd name="T8" fmla="*/ 39 w 39"/>
                  <a:gd name="T9" fmla="*/ 20 h 35"/>
                  <a:gd name="T10" fmla="*/ 36 w 39"/>
                  <a:gd name="T11" fmla="*/ 20 h 35"/>
                  <a:gd name="T12" fmla="*/ 31 w 39"/>
                  <a:gd name="T13" fmla="*/ 8 h 35"/>
                  <a:gd name="T14" fmla="*/ 31 w 39"/>
                  <a:gd name="T15" fmla="*/ 8 h 35"/>
                  <a:gd name="T16" fmla="*/ 19 w 39"/>
                  <a:gd name="T17" fmla="*/ 3 h 35"/>
                  <a:gd name="T18" fmla="*/ 19 w 39"/>
                  <a:gd name="T19" fmla="*/ 3 h 35"/>
                  <a:gd name="T20" fmla="*/ 7 w 39"/>
                  <a:gd name="T21" fmla="*/ 8 h 35"/>
                  <a:gd name="T22" fmla="*/ 7 w 39"/>
                  <a:gd name="T23" fmla="*/ 8 h 35"/>
                  <a:gd name="T24" fmla="*/ 3 w 39"/>
                  <a:gd name="T25" fmla="*/ 20 h 35"/>
                  <a:gd name="T26" fmla="*/ 3 w 39"/>
                  <a:gd name="T27" fmla="*/ 20 h 35"/>
                  <a:gd name="T28" fmla="*/ 8 w 39"/>
                  <a:gd name="T29" fmla="*/ 32 h 35"/>
                  <a:gd name="T30" fmla="*/ 8 w 39"/>
                  <a:gd name="T31" fmla="*/ 32 h 35"/>
                  <a:gd name="T32" fmla="*/ 6 w 39"/>
                  <a:gd name="T33" fmla="*/ 35 h 35"/>
                  <a:gd name="T34" fmla="*/ 0 w 39"/>
                  <a:gd name="T35"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5">
                    <a:moveTo>
                      <a:pt x="0" y="20"/>
                    </a:moveTo>
                    <a:cubicBezTo>
                      <a:pt x="0" y="9"/>
                      <a:pt x="8" y="1"/>
                      <a:pt x="19" y="0"/>
                    </a:cubicBezTo>
                    <a:cubicBezTo>
                      <a:pt x="19" y="0"/>
                      <a:pt x="19" y="0"/>
                      <a:pt x="19" y="0"/>
                    </a:cubicBezTo>
                    <a:cubicBezTo>
                      <a:pt x="30" y="1"/>
                      <a:pt x="39" y="9"/>
                      <a:pt x="39" y="20"/>
                    </a:cubicBezTo>
                    <a:cubicBezTo>
                      <a:pt x="39" y="20"/>
                      <a:pt x="39" y="20"/>
                      <a:pt x="39" y="20"/>
                    </a:cubicBezTo>
                    <a:cubicBezTo>
                      <a:pt x="36" y="20"/>
                      <a:pt x="36" y="20"/>
                      <a:pt x="36" y="20"/>
                    </a:cubicBezTo>
                    <a:cubicBezTo>
                      <a:pt x="36" y="16"/>
                      <a:pt x="34" y="11"/>
                      <a:pt x="31" y="8"/>
                    </a:cubicBezTo>
                    <a:cubicBezTo>
                      <a:pt x="31" y="8"/>
                      <a:pt x="31" y="8"/>
                      <a:pt x="31" y="8"/>
                    </a:cubicBezTo>
                    <a:cubicBezTo>
                      <a:pt x="28" y="5"/>
                      <a:pt x="24" y="3"/>
                      <a:pt x="19" y="3"/>
                    </a:cubicBezTo>
                    <a:cubicBezTo>
                      <a:pt x="19" y="3"/>
                      <a:pt x="19" y="3"/>
                      <a:pt x="19" y="3"/>
                    </a:cubicBezTo>
                    <a:cubicBezTo>
                      <a:pt x="15" y="3"/>
                      <a:pt x="10" y="5"/>
                      <a:pt x="7" y="8"/>
                    </a:cubicBezTo>
                    <a:cubicBezTo>
                      <a:pt x="7" y="8"/>
                      <a:pt x="7" y="8"/>
                      <a:pt x="7" y="8"/>
                    </a:cubicBezTo>
                    <a:cubicBezTo>
                      <a:pt x="4" y="11"/>
                      <a:pt x="3" y="16"/>
                      <a:pt x="3" y="20"/>
                    </a:cubicBezTo>
                    <a:cubicBezTo>
                      <a:pt x="3" y="20"/>
                      <a:pt x="3" y="20"/>
                      <a:pt x="3" y="20"/>
                    </a:cubicBezTo>
                    <a:cubicBezTo>
                      <a:pt x="3" y="25"/>
                      <a:pt x="5" y="29"/>
                      <a:pt x="8" y="32"/>
                    </a:cubicBezTo>
                    <a:cubicBezTo>
                      <a:pt x="8" y="32"/>
                      <a:pt x="8" y="32"/>
                      <a:pt x="8" y="32"/>
                    </a:cubicBezTo>
                    <a:cubicBezTo>
                      <a:pt x="6" y="35"/>
                      <a:pt x="6" y="35"/>
                      <a:pt x="6" y="35"/>
                    </a:cubicBezTo>
                    <a:cubicBezTo>
                      <a:pt x="2" y="31"/>
                      <a:pt x="0" y="26"/>
                      <a:pt x="0" y="20"/>
                    </a:cubicBezTo>
                    <a:close/>
                  </a:path>
                </a:pathLst>
              </a:custGeom>
              <a:grpFill/>
              <a:ln>
                <a:noFill/>
              </a:ln>
              <a:extLst/>
            </p:spPr>
            <p:txBody>
              <a:bodyPr lIns="121920" tIns="60960" rIns="121920" bIns="60960"/>
              <a:lstStyle/>
              <a:p>
                <a:pPr eaLnBrk="1" fontAlgn="auto" hangingPunct="1">
                  <a:spcBef>
                    <a:spcPts val="0"/>
                  </a:spcBef>
                  <a:spcAft>
                    <a:spcPts val="0"/>
                  </a:spcAft>
                  <a:defRPr/>
                </a:pPr>
                <a:endParaRPr lang="zh-CN" altLang="en-US" sz="2000">
                  <a:solidFill>
                    <a:prstClr val="black">
                      <a:lumMod val="65000"/>
                      <a:lumOff val="35000"/>
                    </a:prstClr>
                  </a:solidFill>
                  <a:latin typeface="+mn-lt"/>
                  <a:ea typeface="+mn-ea"/>
                  <a:cs typeface="+mn-ea"/>
                  <a:sym typeface="+mn-lt"/>
                </a:endParaRPr>
              </a:p>
            </p:txBody>
          </p:sp>
        </p:grpSp>
        <p:sp>
          <p:nvSpPr>
            <p:cNvPr id="171" name="空心弧 170"/>
            <p:cNvSpPr/>
            <p:nvPr/>
          </p:nvSpPr>
          <p:spPr>
            <a:xfrm>
              <a:off x="5276668" y="4044520"/>
              <a:ext cx="1603730" cy="1606086"/>
            </a:xfrm>
            <a:prstGeom prst="blockArc">
              <a:avLst>
                <a:gd name="adj1" fmla="val 17085111"/>
                <a:gd name="adj2" fmla="val 10799997"/>
                <a:gd name="adj3" fmla="val 11504"/>
              </a:avLst>
            </a:prstGeom>
            <a:solidFill>
              <a:srgbClr val="202A36"/>
            </a:solidFill>
            <a:ln>
              <a:noFill/>
            </a:ln>
            <a:effectLst/>
          </p:spPr>
          <p:txBody>
            <a:bodyPr/>
            <a:lstStyle/>
            <a:p>
              <a:endParaRPr lang="zh-CN" altLang="en-US">
                <a:latin typeface="+mn-lt"/>
                <a:ea typeface="+mn-ea"/>
                <a:cs typeface="+mn-ea"/>
                <a:sym typeface="+mn-lt"/>
              </a:endParaRPr>
            </a:p>
          </p:txBody>
        </p:sp>
        <p:sp>
          <p:nvSpPr>
            <p:cNvPr id="172" name="任意多边形 171"/>
            <p:cNvSpPr/>
            <p:nvPr/>
          </p:nvSpPr>
          <p:spPr>
            <a:xfrm rot="17307692">
              <a:off x="5633294" y="2305364"/>
              <a:ext cx="1620998" cy="873213"/>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202A36"/>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000" kern="0">
                <a:solidFill>
                  <a:prstClr val="black">
                    <a:lumMod val="65000"/>
                    <a:lumOff val="35000"/>
                  </a:prstClr>
                </a:solidFill>
                <a:latin typeface="+mn-lt"/>
                <a:ea typeface="+mn-ea"/>
                <a:cs typeface="+mn-ea"/>
                <a:sym typeface="+mn-lt"/>
              </a:endParaRPr>
            </a:p>
          </p:txBody>
        </p:sp>
        <p:sp>
          <p:nvSpPr>
            <p:cNvPr id="173" name="任意多边形 172"/>
            <p:cNvSpPr/>
            <p:nvPr/>
          </p:nvSpPr>
          <p:spPr>
            <a:xfrm rot="17307692">
              <a:off x="5237193" y="1853776"/>
              <a:ext cx="1062913" cy="745425"/>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202A36"/>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000" kern="0">
                <a:solidFill>
                  <a:prstClr val="black">
                    <a:lumMod val="65000"/>
                    <a:lumOff val="35000"/>
                  </a:prstClr>
                </a:solidFill>
                <a:latin typeface="+mn-lt"/>
                <a:ea typeface="+mn-ea"/>
                <a:cs typeface="+mn-ea"/>
                <a:sym typeface="+mn-lt"/>
              </a:endParaRPr>
            </a:p>
          </p:txBody>
        </p:sp>
      </p:gr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2" presetClass="entr" presetSubtype="4"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ppt_x"/>
                                          </p:val>
                                        </p:tav>
                                        <p:tav tm="100000">
                                          <p:val>
                                            <p:strVal val="#ppt_x"/>
                                          </p:val>
                                        </p:tav>
                                      </p:tavLst>
                                    </p:anim>
                                    <p:anim calcmode="lin" valueType="num">
                                      <p:cBhvr additive="base">
                                        <p:cTn id="11" dur="500" fill="hold"/>
                                        <p:tgtEl>
                                          <p:spTgt spid="4"/>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47"/>
                                        </p:tgtEl>
                                        <p:attrNameLst>
                                          <p:attrName>style.visibility</p:attrName>
                                        </p:attrNameLst>
                                      </p:cBhvr>
                                      <p:to>
                                        <p:strVal val="visible"/>
                                      </p:to>
                                    </p:set>
                                    <p:anim calcmode="lin" valueType="num">
                                      <p:cBhvr additive="base">
                                        <p:cTn id="15" dur="500" fill="hold"/>
                                        <p:tgtEl>
                                          <p:spTgt spid="147"/>
                                        </p:tgtEl>
                                        <p:attrNameLst>
                                          <p:attrName>ppt_x</p:attrName>
                                        </p:attrNameLst>
                                      </p:cBhvr>
                                      <p:tavLst>
                                        <p:tav tm="0">
                                          <p:val>
                                            <p:strVal val="#ppt_x"/>
                                          </p:val>
                                        </p:tav>
                                        <p:tav tm="100000">
                                          <p:val>
                                            <p:strVal val="#ppt_x"/>
                                          </p:val>
                                        </p:tav>
                                      </p:tavLst>
                                    </p:anim>
                                    <p:anim calcmode="lin" valueType="num">
                                      <p:cBhvr additive="base">
                                        <p:cTn id="16" dur="500" fill="hold"/>
                                        <p:tgtEl>
                                          <p:spTgt spid="147"/>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000"/>
                            </p:stCondLst>
                            <p:childTnLst>
                              <p:par>
                                <p:cTn id="18" presetID="16" presetClass="entr" presetSubtype="21"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barn(inVertical)">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第三部分 </a:t>
            </a:r>
            <a:r>
              <a:rPr lang="en-US" altLang="zh-CN">
                <a:latin typeface="+mn-lt"/>
                <a:ea typeface="+mn-ea"/>
                <a:cs typeface="+mn-ea"/>
                <a:sym typeface="+mn-lt"/>
              </a:rPr>
              <a:t>— </a:t>
            </a:r>
            <a:r>
              <a:rPr lang="zh-CN" altLang="en-US">
                <a:latin typeface="+mn-lt"/>
                <a:ea typeface="+mn-ea"/>
                <a:cs typeface="+mn-ea"/>
                <a:sym typeface="+mn-lt"/>
              </a:rPr>
              <a:t>问题纠正：</a:t>
            </a:r>
          </a:p>
        </p:txBody>
      </p:sp>
      <p:sp>
        <p:nvSpPr>
          <p:cNvPr id="63494" name="矩形 1"/>
          <p:cNvSpPr>
            <a:spLocks noChangeArrowheads="1"/>
          </p:cNvSpPr>
          <p:nvPr/>
        </p:nvSpPr>
        <p:spPr bwMode="auto">
          <a:xfrm>
            <a:off x="511175" y="915988"/>
            <a:ext cx="8632825"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nSpc>
                <a:spcPct val="150000"/>
              </a:lnSpc>
            </a:pPr>
            <a:r>
              <a:rPr lang="zh-CN" altLang="en-US" sz="1200" b="1">
                <a:solidFill>
                  <a:srgbClr val="B80304"/>
                </a:solidFill>
                <a:latin typeface="+mn-lt"/>
                <a:ea typeface="+mn-ea"/>
                <a:cs typeface="+mn-ea"/>
                <a:sym typeface="+mn-lt"/>
              </a:rPr>
              <a:t>第八步：采取明确的措施来处理问题</a:t>
            </a:r>
          </a:p>
        </p:txBody>
      </p:sp>
      <p:sp>
        <p:nvSpPr>
          <p:cNvPr id="148" name="椭圆 6"/>
          <p:cNvSpPr>
            <a:spLocks noChangeArrowheads="1"/>
          </p:cNvSpPr>
          <p:nvPr/>
        </p:nvSpPr>
        <p:spPr bwMode="auto">
          <a:xfrm>
            <a:off x="1558925" y="2663825"/>
            <a:ext cx="1581150" cy="1492250"/>
          </a:xfrm>
          <a:prstGeom prst="ellipse">
            <a:avLst/>
          </a:prstGeom>
          <a:solidFill>
            <a:srgbClr val="B80304">
              <a:alpha val="3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149" name="椭圆 7"/>
          <p:cNvSpPr>
            <a:spLocks noChangeArrowheads="1"/>
          </p:cNvSpPr>
          <p:nvPr/>
        </p:nvSpPr>
        <p:spPr bwMode="auto">
          <a:xfrm>
            <a:off x="2547938" y="2486025"/>
            <a:ext cx="1255712" cy="1185863"/>
          </a:xfrm>
          <a:prstGeom prst="ellipse">
            <a:avLst/>
          </a:prstGeom>
          <a:solidFill>
            <a:srgbClr val="404040">
              <a:alpha val="29803"/>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150" name="椭圆 8"/>
          <p:cNvSpPr>
            <a:spLocks noChangeArrowheads="1"/>
          </p:cNvSpPr>
          <p:nvPr/>
        </p:nvSpPr>
        <p:spPr bwMode="auto">
          <a:xfrm>
            <a:off x="1436688" y="1281113"/>
            <a:ext cx="1827212" cy="1798637"/>
          </a:xfrm>
          <a:prstGeom prst="ellipse">
            <a:avLst/>
          </a:prstGeom>
          <a:blipFill dpi="0" rotWithShape="1">
            <a:blip r:embed="rId3"/>
            <a:srcRect/>
            <a:stretch>
              <a:fillRect/>
            </a:stretch>
          </a:blipFill>
          <a:ln>
            <a:noFill/>
          </a:ln>
          <a:extLst>
            <a:ext uri="{91240B29-F687-4F45-9708-019B960494DF}">
              <a14:hiddenLine xmlns:a14="http://schemas.microsoft.com/office/drawing/2010/main" w="12700">
                <a:solidFill>
                  <a:srgbClr val="000000"/>
                </a:solidFill>
                <a:round/>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153" name="文本框 11"/>
          <p:cNvSpPr txBox="1">
            <a:spLocks noChangeArrowheads="1"/>
          </p:cNvSpPr>
          <p:nvPr/>
        </p:nvSpPr>
        <p:spPr bwMode="auto">
          <a:xfrm>
            <a:off x="4048125" y="1939925"/>
            <a:ext cx="4124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1200" dirty="0">
                <a:solidFill>
                  <a:schemeClr val="accent4">
                    <a:lumMod val="10000"/>
                  </a:schemeClr>
                </a:solidFill>
                <a:latin typeface="+mn-lt"/>
                <a:ea typeface="+mn-ea"/>
                <a:cs typeface="+mn-ea"/>
                <a:sym typeface="+mn-lt"/>
              </a:rPr>
              <a:t>问：</a:t>
            </a:r>
            <a:r>
              <a:rPr lang="en-US" altLang="zh-CN" sz="1200" dirty="0">
                <a:solidFill>
                  <a:schemeClr val="accent4">
                    <a:lumMod val="10000"/>
                  </a:schemeClr>
                </a:solidFill>
                <a:latin typeface="+mn-lt"/>
                <a:ea typeface="+mn-ea"/>
                <a:cs typeface="+mn-ea"/>
                <a:sym typeface="+mn-lt"/>
              </a:rPr>
              <a:t>• </a:t>
            </a:r>
            <a:r>
              <a:rPr lang="zh-CN" altLang="en-US" sz="1200" dirty="0">
                <a:solidFill>
                  <a:schemeClr val="accent4">
                    <a:lumMod val="10000"/>
                  </a:schemeClr>
                </a:solidFill>
                <a:latin typeface="+mn-lt"/>
                <a:ea typeface="+mn-ea"/>
                <a:cs typeface="+mn-ea"/>
                <a:sym typeface="+mn-lt"/>
              </a:rPr>
              <a:t>临时措施会遏止问题直到永久解决措施能被实施吗？</a:t>
            </a:r>
          </a:p>
        </p:txBody>
      </p:sp>
      <p:sp>
        <p:nvSpPr>
          <p:cNvPr id="160" name="文本框 18"/>
          <p:cNvSpPr txBox="1">
            <a:spLocks noChangeArrowheads="1"/>
          </p:cNvSpPr>
          <p:nvPr/>
        </p:nvSpPr>
        <p:spPr bwMode="auto">
          <a:xfrm>
            <a:off x="4097338" y="1547813"/>
            <a:ext cx="4291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1200" b="1" dirty="0">
                <a:solidFill>
                  <a:schemeClr val="accent4">
                    <a:lumMod val="10000"/>
                  </a:schemeClr>
                </a:solidFill>
                <a:latin typeface="+mn-lt"/>
                <a:ea typeface="+mn-ea"/>
                <a:cs typeface="+mn-ea"/>
                <a:sym typeface="+mn-lt"/>
              </a:rPr>
              <a:t>使用临时措施来去除异常现象直到根本原因能够被处理掉。</a:t>
            </a:r>
          </a:p>
        </p:txBody>
      </p:sp>
      <p:cxnSp>
        <p:nvCxnSpPr>
          <p:cNvPr id="161" name="直接连接符 19"/>
          <p:cNvCxnSpPr>
            <a:cxnSpLocks noChangeShapeType="1"/>
          </p:cNvCxnSpPr>
          <p:nvPr/>
        </p:nvCxnSpPr>
        <p:spPr bwMode="auto">
          <a:xfrm>
            <a:off x="4097338" y="1855788"/>
            <a:ext cx="3930650" cy="0"/>
          </a:xfrm>
          <a:prstGeom prst="line">
            <a:avLst/>
          </a:prstGeom>
          <a:noFill/>
          <a:ln w="12700">
            <a:solidFill>
              <a:schemeClr val="accent4">
                <a:lumMod val="10000"/>
              </a:schemeClr>
            </a:solidFill>
            <a:round/>
            <a:headEnd type="oval" w="med" len="med"/>
            <a:tailEnd/>
          </a:ln>
          <a:extLst>
            <a:ext uri="{909E8E84-426E-40DD-AFC4-6F175D3DCCD1}">
              <a14:hiddenFill xmlns:a14="http://schemas.microsoft.com/office/drawing/2010/main">
                <a:noFill/>
              </a14:hiddenFill>
            </a:ext>
          </a:extLst>
        </p:spPr>
      </p:cxnSp>
      <p:sp>
        <p:nvSpPr>
          <p:cNvPr id="162" name="文本框 11"/>
          <p:cNvSpPr txBox="1">
            <a:spLocks noChangeArrowheads="1"/>
          </p:cNvSpPr>
          <p:nvPr/>
        </p:nvSpPr>
        <p:spPr bwMode="auto">
          <a:xfrm>
            <a:off x="4048125" y="2779713"/>
            <a:ext cx="41243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1200" dirty="0">
                <a:solidFill>
                  <a:schemeClr val="accent4">
                    <a:lumMod val="10000"/>
                  </a:schemeClr>
                </a:solidFill>
                <a:latin typeface="+mn-lt"/>
                <a:ea typeface="+mn-ea"/>
                <a:cs typeface="+mn-ea"/>
                <a:sym typeface="+mn-lt"/>
              </a:rPr>
              <a:t>问</a:t>
            </a:r>
            <a:r>
              <a:rPr lang="zh-CN" altLang="en-US" sz="1200" dirty="0" smtClean="0">
                <a:solidFill>
                  <a:schemeClr val="accent4">
                    <a:lumMod val="10000"/>
                  </a:schemeClr>
                </a:solidFill>
                <a:latin typeface="+mn-lt"/>
                <a:ea typeface="+mn-ea"/>
                <a:cs typeface="+mn-ea"/>
                <a:sym typeface="+mn-lt"/>
              </a:rPr>
              <a:t>：</a:t>
            </a:r>
            <a:r>
              <a:rPr lang="en-US" altLang="zh-CN" sz="1200" dirty="0">
                <a:solidFill>
                  <a:schemeClr val="accent4">
                    <a:lumMod val="10000"/>
                  </a:schemeClr>
                </a:solidFill>
                <a:latin typeface="+mn-lt"/>
                <a:ea typeface="+mn-ea"/>
                <a:cs typeface="+mn-ea"/>
                <a:sym typeface="+mn-lt"/>
              </a:rPr>
              <a:t>• </a:t>
            </a:r>
            <a:r>
              <a:rPr lang="zh-CN" altLang="en-US" sz="1200" dirty="0">
                <a:solidFill>
                  <a:schemeClr val="accent4">
                    <a:lumMod val="10000"/>
                  </a:schemeClr>
                </a:solidFill>
                <a:latin typeface="+mn-lt"/>
                <a:ea typeface="+mn-ea"/>
                <a:cs typeface="+mn-ea"/>
                <a:sym typeface="+mn-lt"/>
              </a:rPr>
              <a:t>纠正措施会防止问题发生吗？ </a:t>
            </a:r>
          </a:p>
        </p:txBody>
      </p:sp>
      <p:sp>
        <p:nvSpPr>
          <p:cNvPr id="163" name="文本框 18"/>
          <p:cNvSpPr txBox="1">
            <a:spLocks noChangeArrowheads="1"/>
          </p:cNvSpPr>
          <p:nvPr/>
        </p:nvSpPr>
        <p:spPr bwMode="auto">
          <a:xfrm>
            <a:off x="4097338" y="2387600"/>
            <a:ext cx="4291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1200" b="1" dirty="0">
                <a:solidFill>
                  <a:schemeClr val="accent4">
                    <a:lumMod val="10000"/>
                  </a:schemeClr>
                </a:solidFill>
                <a:latin typeface="+mn-lt"/>
                <a:ea typeface="+mn-ea"/>
                <a:cs typeface="+mn-ea"/>
                <a:sym typeface="+mn-lt"/>
              </a:rPr>
              <a:t>实施纠正措施来处理根本原因以防止再发生。</a:t>
            </a:r>
          </a:p>
        </p:txBody>
      </p:sp>
      <p:cxnSp>
        <p:nvCxnSpPr>
          <p:cNvPr id="164" name="直接连接符 19"/>
          <p:cNvCxnSpPr>
            <a:cxnSpLocks noChangeShapeType="1"/>
          </p:cNvCxnSpPr>
          <p:nvPr/>
        </p:nvCxnSpPr>
        <p:spPr bwMode="auto">
          <a:xfrm>
            <a:off x="4097338" y="2695575"/>
            <a:ext cx="3930650" cy="0"/>
          </a:xfrm>
          <a:prstGeom prst="line">
            <a:avLst/>
          </a:prstGeom>
          <a:noFill/>
          <a:ln w="12700">
            <a:solidFill>
              <a:schemeClr val="accent4">
                <a:lumMod val="10000"/>
              </a:schemeClr>
            </a:solidFill>
            <a:round/>
            <a:headEnd type="oval" w="med" len="med"/>
            <a:tailEnd/>
          </a:ln>
          <a:extLst>
            <a:ext uri="{909E8E84-426E-40DD-AFC4-6F175D3DCCD1}">
              <a14:hiddenFill xmlns:a14="http://schemas.microsoft.com/office/drawing/2010/main">
                <a:noFill/>
              </a14:hiddenFill>
            </a:ext>
          </a:extLst>
        </p:spPr>
      </p:cxnSp>
      <p:sp>
        <p:nvSpPr>
          <p:cNvPr id="165" name="文本框 11"/>
          <p:cNvSpPr txBox="1">
            <a:spLocks noChangeArrowheads="1"/>
          </p:cNvSpPr>
          <p:nvPr/>
        </p:nvSpPr>
        <p:spPr bwMode="auto">
          <a:xfrm>
            <a:off x="4048125" y="3649663"/>
            <a:ext cx="41243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1200" dirty="0">
                <a:solidFill>
                  <a:schemeClr val="accent4">
                    <a:lumMod val="10000"/>
                  </a:schemeClr>
                </a:solidFill>
                <a:latin typeface="+mn-lt"/>
                <a:ea typeface="+mn-ea"/>
                <a:cs typeface="+mn-ea"/>
                <a:sym typeface="+mn-lt"/>
              </a:rPr>
              <a:t>问</a:t>
            </a:r>
            <a:r>
              <a:rPr lang="zh-CN" altLang="en-US" sz="1200" dirty="0" smtClean="0">
                <a:solidFill>
                  <a:schemeClr val="accent4">
                    <a:lumMod val="10000"/>
                  </a:schemeClr>
                </a:solidFill>
                <a:latin typeface="+mn-lt"/>
                <a:ea typeface="+mn-ea"/>
                <a:cs typeface="+mn-ea"/>
                <a:sym typeface="+mn-lt"/>
              </a:rPr>
              <a:t>：</a:t>
            </a:r>
            <a:r>
              <a:rPr lang="en-US" altLang="zh-CN" sz="1200" dirty="0">
                <a:solidFill>
                  <a:schemeClr val="accent4">
                    <a:lumMod val="10000"/>
                  </a:schemeClr>
                </a:solidFill>
                <a:latin typeface="+mn-lt"/>
                <a:ea typeface="+mn-ea"/>
                <a:cs typeface="+mn-ea"/>
                <a:sym typeface="+mn-lt"/>
              </a:rPr>
              <a:t>• </a:t>
            </a:r>
            <a:r>
              <a:rPr lang="zh-CN" altLang="en-US" sz="1200" dirty="0">
                <a:solidFill>
                  <a:schemeClr val="accent4">
                    <a:lumMod val="10000"/>
                  </a:schemeClr>
                </a:solidFill>
                <a:latin typeface="+mn-lt"/>
                <a:ea typeface="+mn-ea"/>
                <a:cs typeface="+mn-ea"/>
                <a:sym typeface="+mn-lt"/>
              </a:rPr>
              <a:t>解决方案有效吗？ </a:t>
            </a:r>
            <a:r>
              <a:rPr lang="en-US" altLang="zh-CN" sz="1200" dirty="0">
                <a:solidFill>
                  <a:schemeClr val="accent4">
                    <a:lumMod val="10000"/>
                  </a:schemeClr>
                </a:solidFill>
                <a:latin typeface="+mn-lt"/>
                <a:ea typeface="+mn-ea"/>
                <a:cs typeface="+mn-ea"/>
                <a:sym typeface="+mn-lt"/>
              </a:rPr>
              <a:t>• </a:t>
            </a:r>
            <a:r>
              <a:rPr lang="zh-CN" altLang="en-US" sz="1200" dirty="0">
                <a:solidFill>
                  <a:schemeClr val="accent4">
                    <a:lumMod val="10000"/>
                  </a:schemeClr>
                </a:solidFill>
                <a:latin typeface="+mn-lt"/>
                <a:ea typeface="+mn-ea"/>
                <a:cs typeface="+mn-ea"/>
                <a:sym typeface="+mn-lt"/>
              </a:rPr>
              <a:t>我如何确认？ </a:t>
            </a:r>
            <a:r>
              <a:rPr lang="en-US" altLang="zh-CN" sz="1200" dirty="0">
                <a:solidFill>
                  <a:schemeClr val="accent4">
                    <a:lumMod val="10000"/>
                  </a:schemeClr>
                </a:solidFill>
                <a:latin typeface="+mn-lt"/>
                <a:ea typeface="+mn-ea"/>
                <a:cs typeface="+mn-ea"/>
                <a:sym typeface="+mn-lt"/>
              </a:rPr>
              <a:t>• </a:t>
            </a:r>
            <a:r>
              <a:rPr lang="zh-CN" altLang="en-US" sz="1200" dirty="0">
                <a:solidFill>
                  <a:schemeClr val="accent4">
                    <a:lumMod val="10000"/>
                  </a:schemeClr>
                </a:solidFill>
                <a:latin typeface="+mn-lt"/>
                <a:ea typeface="+mn-ea"/>
                <a:cs typeface="+mn-ea"/>
                <a:sym typeface="+mn-lt"/>
              </a:rPr>
              <a:t>使用</a:t>
            </a:r>
            <a:r>
              <a:rPr lang="en-US" altLang="zh-CN" sz="1200" dirty="0">
                <a:solidFill>
                  <a:schemeClr val="accent4">
                    <a:lumMod val="10000"/>
                  </a:schemeClr>
                </a:solidFill>
                <a:latin typeface="+mn-lt"/>
                <a:ea typeface="+mn-ea"/>
                <a:cs typeface="+mn-ea"/>
                <a:sym typeface="+mn-lt"/>
              </a:rPr>
              <a:t>5Why</a:t>
            </a:r>
            <a:r>
              <a:rPr lang="zh-CN" altLang="en-US" sz="1200" dirty="0">
                <a:solidFill>
                  <a:schemeClr val="accent4">
                    <a:lumMod val="10000"/>
                  </a:schemeClr>
                </a:solidFill>
                <a:latin typeface="+mn-lt"/>
                <a:ea typeface="+mn-ea"/>
                <a:cs typeface="+mn-ea"/>
                <a:sym typeface="+mn-lt"/>
              </a:rPr>
              <a:t>分析法检查清单</a:t>
            </a:r>
          </a:p>
        </p:txBody>
      </p:sp>
      <p:sp>
        <p:nvSpPr>
          <p:cNvPr id="166" name="文本框 18"/>
          <p:cNvSpPr txBox="1">
            <a:spLocks noChangeArrowheads="1"/>
          </p:cNvSpPr>
          <p:nvPr/>
        </p:nvSpPr>
        <p:spPr bwMode="auto">
          <a:xfrm>
            <a:off x="4097338" y="3257550"/>
            <a:ext cx="4291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defRPr/>
            </a:pPr>
            <a:r>
              <a:rPr lang="zh-CN" altLang="en-US" sz="1200" b="1" dirty="0">
                <a:solidFill>
                  <a:schemeClr val="accent4">
                    <a:lumMod val="10000"/>
                  </a:schemeClr>
                </a:solidFill>
                <a:latin typeface="+mn-lt"/>
                <a:ea typeface="+mn-ea"/>
                <a:cs typeface="+mn-ea"/>
                <a:sym typeface="+mn-lt"/>
              </a:rPr>
              <a:t>跟踪并核实结果。</a:t>
            </a:r>
          </a:p>
        </p:txBody>
      </p:sp>
      <p:cxnSp>
        <p:nvCxnSpPr>
          <p:cNvPr id="167" name="直接连接符 19"/>
          <p:cNvCxnSpPr>
            <a:cxnSpLocks noChangeShapeType="1"/>
          </p:cNvCxnSpPr>
          <p:nvPr/>
        </p:nvCxnSpPr>
        <p:spPr bwMode="auto">
          <a:xfrm>
            <a:off x="4097338" y="3565525"/>
            <a:ext cx="3930650" cy="0"/>
          </a:xfrm>
          <a:prstGeom prst="line">
            <a:avLst/>
          </a:prstGeom>
          <a:noFill/>
          <a:ln w="12700">
            <a:solidFill>
              <a:schemeClr val="accent4">
                <a:lumMod val="10000"/>
              </a:schemeClr>
            </a:solidFill>
            <a:round/>
            <a:headEnd type="oval" w="med" len="med"/>
            <a:tailEnd/>
          </a:ln>
          <a:extLst>
            <a:ext uri="{909E8E84-426E-40DD-AFC4-6F175D3DCCD1}">
              <a14:hiddenFill xmlns:a14="http://schemas.microsoft.com/office/drawing/2010/main">
                <a:noFill/>
              </a14:hiddenFill>
            </a:ext>
          </a:extLst>
        </p:spPr>
      </p:cxn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148"/>
                                        </p:tgtEl>
                                        <p:attrNameLst>
                                          <p:attrName>style.visibility</p:attrName>
                                        </p:attrNameLst>
                                      </p:cBhvr>
                                      <p:to>
                                        <p:strVal val="visible"/>
                                      </p:to>
                                    </p:set>
                                    <p:animEffect transition="in" filter="fade">
                                      <p:cBhvr>
                                        <p:cTn id="11" dur="1000"/>
                                        <p:tgtEl>
                                          <p:spTgt spid="148"/>
                                        </p:tgtEl>
                                      </p:cBhvr>
                                    </p:animEffect>
                                    <p:anim calcmode="lin" valueType="num">
                                      <p:cBhvr>
                                        <p:cTn id="12" dur="1000" fill="hold"/>
                                        <p:tgtEl>
                                          <p:spTgt spid="148"/>
                                        </p:tgtEl>
                                        <p:attrNameLst>
                                          <p:attrName>ppt_x</p:attrName>
                                        </p:attrNameLst>
                                      </p:cBhvr>
                                      <p:tavLst>
                                        <p:tav tm="0">
                                          <p:val>
                                            <p:strVal val="#ppt_x"/>
                                          </p:val>
                                        </p:tav>
                                        <p:tav tm="100000">
                                          <p:val>
                                            <p:strVal val="#ppt_x"/>
                                          </p:val>
                                        </p:tav>
                                      </p:tavLst>
                                    </p:anim>
                                    <p:anim calcmode="lin" valueType="num">
                                      <p:cBhvr>
                                        <p:cTn id="13" dur="1000" fill="hold"/>
                                        <p:tgtEl>
                                          <p:spTgt spid="14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49"/>
                                        </p:tgtEl>
                                        <p:attrNameLst>
                                          <p:attrName>style.visibility</p:attrName>
                                        </p:attrNameLst>
                                      </p:cBhvr>
                                      <p:to>
                                        <p:strVal val="visible"/>
                                      </p:to>
                                    </p:set>
                                    <p:animEffect transition="in" filter="fade">
                                      <p:cBhvr>
                                        <p:cTn id="16" dur="1000"/>
                                        <p:tgtEl>
                                          <p:spTgt spid="149"/>
                                        </p:tgtEl>
                                      </p:cBhvr>
                                    </p:animEffect>
                                    <p:anim calcmode="lin" valueType="num">
                                      <p:cBhvr>
                                        <p:cTn id="17" dur="1000" fill="hold"/>
                                        <p:tgtEl>
                                          <p:spTgt spid="149"/>
                                        </p:tgtEl>
                                        <p:attrNameLst>
                                          <p:attrName>ppt_x</p:attrName>
                                        </p:attrNameLst>
                                      </p:cBhvr>
                                      <p:tavLst>
                                        <p:tav tm="0">
                                          <p:val>
                                            <p:strVal val="#ppt_x"/>
                                          </p:val>
                                        </p:tav>
                                        <p:tav tm="100000">
                                          <p:val>
                                            <p:strVal val="#ppt_x"/>
                                          </p:val>
                                        </p:tav>
                                      </p:tavLst>
                                    </p:anim>
                                    <p:anim calcmode="lin" valueType="num">
                                      <p:cBhvr>
                                        <p:cTn id="18" dur="1000" fill="hold"/>
                                        <p:tgtEl>
                                          <p:spTgt spid="14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50"/>
                                        </p:tgtEl>
                                        <p:attrNameLst>
                                          <p:attrName>style.visibility</p:attrName>
                                        </p:attrNameLst>
                                      </p:cBhvr>
                                      <p:to>
                                        <p:strVal val="visible"/>
                                      </p:to>
                                    </p:set>
                                    <p:animEffect transition="in" filter="fade">
                                      <p:cBhvr>
                                        <p:cTn id="21" dur="1000"/>
                                        <p:tgtEl>
                                          <p:spTgt spid="150"/>
                                        </p:tgtEl>
                                      </p:cBhvr>
                                    </p:animEffect>
                                    <p:anim calcmode="lin" valueType="num">
                                      <p:cBhvr>
                                        <p:cTn id="22" dur="1000" fill="hold"/>
                                        <p:tgtEl>
                                          <p:spTgt spid="150"/>
                                        </p:tgtEl>
                                        <p:attrNameLst>
                                          <p:attrName>ppt_x</p:attrName>
                                        </p:attrNameLst>
                                      </p:cBhvr>
                                      <p:tavLst>
                                        <p:tav tm="0">
                                          <p:val>
                                            <p:strVal val="#ppt_x"/>
                                          </p:val>
                                        </p:tav>
                                        <p:tav tm="100000">
                                          <p:val>
                                            <p:strVal val="#ppt_x"/>
                                          </p:val>
                                        </p:tav>
                                      </p:tavLst>
                                    </p:anim>
                                    <p:anim calcmode="lin" valueType="num">
                                      <p:cBhvr>
                                        <p:cTn id="23" dur="1000" fill="hold"/>
                                        <p:tgtEl>
                                          <p:spTgt spid="15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60"/>
                                        </p:tgtEl>
                                        <p:attrNameLst>
                                          <p:attrName>style.visibility</p:attrName>
                                        </p:attrNameLst>
                                      </p:cBhvr>
                                      <p:to>
                                        <p:strVal val="visible"/>
                                      </p:to>
                                    </p:set>
                                    <p:animEffect transition="in" filter="fade">
                                      <p:cBhvr>
                                        <p:cTn id="26" dur="1000"/>
                                        <p:tgtEl>
                                          <p:spTgt spid="160"/>
                                        </p:tgtEl>
                                      </p:cBhvr>
                                    </p:animEffect>
                                    <p:anim calcmode="lin" valueType="num">
                                      <p:cBhvr>
                                        <p:cTn id="27" dur="1000" fill="hold"/>
                                        <p:tgtEl>
                                          <p:spTgt spid="160"/>
                                        </p:tgtEl>
                                        <p:attrNameLst>
                                          <p:attrName>ppt_x</p:attrName>
                                        </p:attrNameLst>
                                      </p:cBhvr>
                                      <p:tavLst>
                                        <p:tav tm="0">
                                          <p:val>
                                            <p:strVal val="#ppt_x"/>
                                          </p:val>
                                        </p:tav>
                                        <p:tav tm="100000">
                                          <p:val>
                                            <p:strVal val="#ppt_x"/>
                                          </p:val>
                                        </p:tav>
                                      </p:tavLst>
                                    </p:anim>
                                    <p:anim calcmode="lin" valueType="num">
                                      <p:cBhvr>
                                        <p:cTn id="28" dur="1000" fill="hold"/>
                                        <p:tgtEl>
                                          <p:spTgt spid="160"/>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61"/>
                                        </p:tgtEl>
                                        <p:attrNameLst>
                                          <p:attrName>style.visibility</p:attrName>
                                        </p:attrNameLst>
                                      </p:cBhvr>
                                      <p:to>
                                        <p:strVal val="visible"/>
                                      </p:to>
                                    </p:set>
                                    <p:animEffect transition="in" filter="fade">
                                      <p:cBhvr>
                                        <p:cTn id="31" dur="1000"/>
                                        <p:tgtEl>
                                          <p:spTgt spid="161"/>
                                        </p:tgtEl>
                                      </p:cBhvr>
                                    </p:animEffect>
                                    <p:anim calcmode="lin" valueType="num">
                                      <p:cBhvr>
                                        <p:cTn id="32" dur="1000" fill="hold"/>
                                        <p:tgtEl>
                                          <p:spTgt spid="161"/>
                                        </p:tgtEl>
                                        <p:attrNameLst>
                                          <p:attrName>ppt_x</p:attrName>
                                        </p:attrNameLst>
                                      </p:cBhvr>
                                      <p:tavLst>
                                        <p:tav tm="0">
                                          <p:val>
                                            <p:strVal val="#ppt_x"/>
                                          </p:val>
                                        </p:tav>
                                        <p:tav tm="100000">
                                          <p:val>
                                            <p:strVal val="#ppt_x"/>
                                          </p:val>
                                        </p:tav>
                                      </p:tavLst>
                                    </p:anim>
                                    <p:anim calcmode="lin" valueType="num">
                                      <p:cBhvr>
                                        <p:cTn id="33" dur="1000" fill="hold"/>
                                        <p:tgtEl>
                                          <p:spTgt spid="161"/>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000"/>
                            </p:stCondLst>
                            <p:childTnLst>
                              <p:par>
                                <p:cTn id="35" presetID="2" presetClass="entr" presetSubtype="4" fill="hold" grpId="0" nodeType="afterEffect">
                                  <p:stCondLst>
                                    <p:cond delay="0"/>
                                  </p:stCondLst>
                                  <p:childTnLst>
                                    <p:set>
                                      <p:cBhvr>
                                        <p:cTn id="36" dur="1" fill="hold">
                                          <p:stCondLst>
                                            <p:cond delay="0"/>
                                          </p:stCondLst>
                                        </p:cTn>
                                        <p:tgtEl>
                                          <p:spTgt spid="153"/>
                                        </p:tgtEl>
                                        <p:attrNameLst>
                                          <p:attrName>style.visibility</p:attrName>
                                        </p:attrNameLst>
                                      </p:cBhvr>
                                      <p:to>
                                        <p:strVal val="visible"/>
                                      </p:to>
                                    </p:set>
                                    <p:anim calcmode="lin" valueType="num">
                                      <p:cBhvr additive="base">
                                        <p:cTn id="37" dur="500" fill="hold"/>
                                        <p:tgtEl>
                                          <p:spTgt spid="153"/>
                                        </p:tgtEl>
                                        <p:attrNameLst>
                                          <p:attrName>ppt_x</p:attrName>
                                        </p:attrNameLst>
                                      </p:cBhvr>
                                      <p:tavLst>
                                        <p:tav tm="0">
                                          <p:val>
                                            <p:strVal val="#ppt_x"/>
                                          </p:val>
                                        </p:tav>
                                        <p:tav tm="100000">
                                          <p:val>
                                            <p:strVal val="#ppt_x"/>
                                          </p:val>
                                        </p:tav>
                                      </p:tavLst>
                                    </p:anim>
                                    <p:anim calcmode="lin" valueType="num">
                                      <p:cBhvr additive="base">
                                        <p:cTn id="38" dur="500" fill="hold"/>
                                        <p:tgtEl>
                                          <p:spTgt spid="153"/>
                                        </p:tgtEl>
                                        <p:attrNameLst>
                                          <p:attrName>ppt_y</p:attrName>
                                        </p:attrNameLst>
                                      </p:cBhvr>
                                      <p:tavLst>
                                        <p:tav tm="0">
                                          <p:val>
                                            <p:strVal val="1+#ppt_h/2"/>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63"/>
                                        </p:tgtEl>
                                        <p:attrNameLst>
                                          <p:attrName>style.visibility</p:attrName>
                                        </p:attrNameLst>
                                      </p:cBhvr>
                                      <p:to>
                                        <p:strVal val="visible"/>
                                      </p:to>
                                    </p:set>
                                    <p:animEffect transition="in" filter="fade">
                                      <p:cBhvr>
                                        <p:cTn id="41" dur="1000"/>
                                        <p:tgtEl>
                                          <p:spTgt spid="163"/>
                                        </p:tgtEl>
                                      </p:cBhvr>
                                    </p:animEffect>
                                    <p:anim calcmode="lin" valueType="num">
                                      <p:cBhvr>
                                        <p:cTn id="42" dur="1000" fill="hold"/>
                                        <p:tgtEl>
                                          <p:spTgt spid="163"/>
                                        </p:tgtEl>
                                        <p:attrNameLst>
                                          <p:attrName>ppt_x</p:attrName>
                                        </p:attrNameLst>
                                      </p:cBhvr>
                                      <p:tavLst>
                                        <p:tav tm="0">
                                          <p:val>
                                            <p:strVal val="#ppt_x"/>
                                          </p:val>
                                        </p:tav>
                                        <p:tav tm="100000">
                                          <p:val>
                                            <p:strVal val="#ppt_x"/>
                                          </p:val>
                                        </p:tav>
                                      </p:tavLst>
                                    </p:anim>
                                    <p:anim calcmode="lin" valueType="num">
                                      <p:cBhvr>
                                        <p:cTn id="43" dur="1000" fill="hold"/>
                                        <p:tgtEl>
                                          <p:spTgt spid="163"/>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64"/>
                                        </p:tgtEl>
                                        <p:attrNameLst>
                                          <p:attrName>style.visibility</p:attrName>
                                        </p:attrNameLst>
                                      </p:cBhvr>
                                      <p:to>
                                        <p:strVal val="visible"/>
                                      </p:to>
                                    </p:set>
                                    <p:animEffect transition="in" filter="fade">
                                      <p:cBhvr>
                                        <p:cTn id="46" dur="1000"/>
                                        <p:tgtEl>
                                          <p:spTgt spid="164"/>
                                        </p:tgtEl>
                                      </p:cBhvr>
                                    </p:animEffect>
                                    <p:anim calcmode="lin" valueType="num">
                                      <p:cBhvr>
                                        <p:cTn id="47" dur="1000" fill="hold"/>
                                        <p:tgtEl>
                                          <p:spTgt spid="164"/>
                                        </p:tgtEl>
                                        <p:attrNameLst>
                                          <p:attrName>ppt_x</p:attrName>
                                        </p:attrNameLst>
                                      </p:cBhvr>
                                      <p:tavLst>
                                        <p:tav tm="0">
                                          <p:val>
                                            <p:strVal val="#ppt_x"/>
                                          </p:val>
                                        </p:tav>
                                        <p:tav tm="100000">
                                          <p:val>
                                            <p:strVal val="#ppt_x"/>
                                          </p:val>
                                        </p:tav>
                                      </p:tavLst>
                                    </p:anim>
                                    <p:anim calcmode="lin" valueType="num">
                                      <p:cBhvr>
                                        <p:cTn id="48" dur="1000" fill="hold"/>
                                        <p:tgtEl>
                                          <p:spTgt spid="164"/>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2000"/>
                            </p:stCondLst>
                            <p:childTnLst>
                              <p:par>
                                <p:cTn id="50" presetID="2" presetClass="entr" presetSubtype="4" fill="hold" grpId="0" nodeType="afterEffect">
                                  <p:stCondLst>
                                    <p:cond delay="0"/>
                                  </p:stCondLst>
                                  <p:childTnLst>
                                    <p:set>
                                      <p:cBhvr>
                                        <p:cTn id="51" dur="1" fill="hold">
                                          <p:stCondLst>
                                            <p:cond delay="0"/>
                                          </p:stCondLst>
                                        </p:cTn>
                                        <p:tgtEl>
                                          <p:spTgt spid="162"/>
                                        </p:tgtEl>
                                        <p:attrNameLst>
                                          <p:attrName>style.visibility</p:attrName>
                                        </p:attrNameLst>
                                      </p:cBhvr>
                                      <p:to>
                                        <p:strVal val="visible"/>
                                      </p:to>
                                    </p:set>
                                    <p:anim calcmode="lin" valueType="num">
                                      <p:cBhvr additive="base">
                                        <p:cTn id="52" dur="500" fill="hold"/>
                                        <p:tgtEl>
                                          <p:spTgt spid="162"/>
                                        </p:tgtEl>
                                        <p:attrNameLst>
                                          <p:attrName>ppt_x</p:attrName>
                                        </p:attrNameLst>
                                      </p:cBhvr>
                                      <p:tavLst>
                                        <p:tav tm="0">
                                          <p:val>
                                            <p:strVal val="#ppt_x"/>
                                          </p:val>
                                        </p:tav>
                                        <p:tav tm="100000">
                                          <p:val>
                                            <p:strVal val="#ppt_x"/>
                                          </p:val>
                                        </p:tav>
                                      </p:tavLst>
                                    </p:anim>
                                    <p:anim calcmode="lin" valueType="num">
                                      <p:cBhvr additive="base">
                                        <p:cTn id="53" dur="500" fill="hold"/>
                                        <p:tgtEl>
                                          <p:spTgt spid="162"/>
                                        </p:tgtEl>
                                        <p:attrNameLst>
                                          <p:attrName>ppt_y</p:attrName>
                                        </p:attrNameLst>
                                      </p:cBhvr>
                                      <p:tavLst>
                                        <p:tav tm="0">
                                          <p:val>
                                            <p:strVal val="1+#ppt_h/2"/>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66"/>
                                        </p:tgtEl>
                                        <p:attrNameLst>
                                          <p:attrName>style.visibility</p:attrName>
                                        </p:attrNameLst>
                                      </p:cBhvr>
                                      <p:to>
                                        <p:strVal val="visible"/>
                                      </p:to>
                                    </p:set>
                                    <p:animEffect transition="in" filter="fade">
                                      <p:cBhvr>
                                        <p:cTn id="56" dur="1000"/>
                                        <p:tgtEl>
                                          <p:spTgt spid="166"/>
                                        </p:tgtEl>
                                      </p:cBhvr>
                                    </p:animEffect>
                                    <p:anim calcmode="lin" valueType="num">
                                      <p:cBhvr>
                                        <p:cTn id="57" dur="1000" fill="hold"/>
                                        <p:tgtEl>
                                          <p:spTgt spid="166"/>
                                        </p:tgtEl>
                                        <p:attrNameLst>
                                          <p:attrName>ppt_x</p:attrName>
                                        </p:attrNameLst>
                                      </p:cBhvr>
                                      <p:tavLst>
                                        <p:tav tm="0">
                                          <p:val>
                                            <p:strVal val="#ppt_x"/>
                                          </p:val>
                                        </p:tav>
                                        <p:tav tm="100000">
                                          <p:val>
                                            <p:strVal val="#ppt_x"/>
                                          </p:val>
                                        </p:tav>
                                      </p:tavLst>
                                    </p:anim>
                                    <p:anim calcmode="lin" valueType="num">
                                      <p:cBhvr>
                                        <p:cTn id="58" dur="1000" fill="hold"/>
                                        <p:tgtEl>
                                          <p:spTgt spid="166"/>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67"/>
                                        </p:tgtEl>
                                        <p:attrNameLst>
                                          <p:attrName>style.visibility</p:attrName>
                                        </p:attrNameLst>
                                      </p:cBhvr>
                                      <p:to>
                                        <p:strVal val="visible"/>
                                      </p:to>
                                    </p:set>
                                    <p:animEffect transition="in" filter="fade">
                                      <p:cBhvr>
                                        <p:cTn id="61" dur="1000"/>
                                        <p:tgtEl>
                                          <p:spTgt spid="167"/>
                                        </p:tgtEl>
                                      </p:cBhvr>
                                    </p:animEffect>
                                    <p:anim calcmode="lin" valueType="num">
                                      <p:cBhvr>
                                        <p:cTn id="62" dur="1000" fill="hold"/>
                                        <p:tgtEl>
                                          <p:spTgt spid="167"/>
                                        </p:tgtEl>
                                        <p:attrNameLst>
                                          <p:attrName>ppt_x</p:attrName>
                                        </p:attrNameLst>
                                      </p:cBhvr>
                                      <p:tavLst>
                                        <p:tav tm="0">
                                          <p:val>
                                            <p:strVal val="#ppt_x"/>
                                          </p:val>
                                        </p:tav>
                                        <p:tav tm="100000">
                                          <p:val>
                                            <p:strVal val="#ppt_x"/>
                                          </p:val>
                                        </p:tav>
                                      </p:tavLst>
                                    </p:anim>
                                    <p:anim calcmode="lin" valueType="num">
                                      <p:cBhvr>
                                        <p:cTn id="63" dur="1000" fill="hold"/>
                                        <p:tgtEl>
                                          <p:spTgt spid="167"/>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65"/>
                                        </p:tgtEl>
                                        <p:attrNameLst>
                                          <p:attrName>style.visibility</p:attrName>
                                        </p:attrNameLst>
                                      </p:cBhvr>
                                      <p:to>
                                        <p:strVal val="visible"/>
                                      </p:to>
                                    </p:set>
                                    <p:anim calcmode="lin" valueType="num">
                                      <p:cBhvr additive="base">
                                        <p:cTn id="67" dur="500" fill="hold"/>
                                        <p:tgtEl>
                                          <p:spTgt spid="165"/>
                                        </p:tgtEl>
                                        <p:attrNameLst>
                                          <p:attrName>ppt_x</p:attrName>
                                        </p:attrNameLst>
                                      </p:cBhvr>
                                      <p:tavLst>
                                        <p:tav tm="0">
                                          <p:val>
                                            <p:strVal val="#ppt_x"/>
                                          </p:val>
                                        </p:tav>
                                        <p:tav tm="100000">
                                          <p:val>
                                            <p:strVal val="#ppt_x"/>
                                          </p:val>
                                        </p:tav>
                                      </p:tavLst>
                                    </p:anim>
                                    <p:anim calcmode="lin" valueType="num">
                                      <p:cBhvr additive="base">
                                        <p:cTn id="68" dur="500" fill="hold"/>
                                        <p:tgtEl>
                                          <p:spTgt spid="1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48" grpId="0" animBg="1"/>
      <p:bldP spid="149" grpId="0" animBg="1"/>
      <p:bldP spid="150" grpId="0" animBg="1"/>
      <p:bldP spid="153" grpId="0"/>
      <p:bldP spid="160" grpId="0"/>
      <p:bldP spid="162" grpId="0"/>
      <p:bldP spid="163" grpId="0"/>
      <p:bldP spid="165" grpId="0"/>
      <p:bldP spid="16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分析法检查清单：</a:t>
            </a:r>
          </a:p>
        </p:txBody>
      </p:sp>
      <p:pic>
        <p:nvPicPr>
          <p:cNvPr id="65542"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3438" y="806450"/>
            <a:ext cx="3470275" cy="41719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7961" dir="2700000" algn="ctr" rotWithShape="0">
                    <a:srgbClr val="999999"/>
                  </a:outerShdw>
                </a:effectLst>
              </a14:hiddenEffects>
            </a:ext>
          </a:extLst>
        </p:spPr>
      </p:pic>
      <p:pic>
        <p:nvPicPr>
          <p:cNvPr id="65543"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27025" y="612775"/>
            <a:ext cx="4492625"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图片 2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488" y="117475"/>
            <a:ext cx="4832351"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563938" y="1744663"/>
            <a:ext cx="5580062" cy="1938337"/>
          </a:xfrm>
          <a:prstGeom prst="rect">
            <a:avLst/>
          </a:prstGeom>
          <a:solidFill>
            <a:schemeClr val="accent4">
              <a:lumMod val="10000"/>
            </a:schemeClr>
          </a:solidFill>
          <a:ln>
            <a:noFill/>
          </a:ln>
        </p:spPr>
        <p:txBody>
          <a:bodyPr/>
          <a:lstStyle/>
          <a:p>
            <a:pPr algn="ctr">
              <a:defRPr/>
            </a:pPr>
            <a:endParaRPr lang="zh-CN" altLang="en-US">
              <a:latin typeface="+mn-lt"/>
              <a:ea typeface="+mn-ea"/>
              <a:cs typeface="+mn-ea"/>
              <a:sym typeface="+mn-lt"/>
            </a:endParaRPr>
          </a:p>
        </p:txBody>
      </p:sp>
      <p:sp>
        <p:nvSpPr>
          <p:cNvPr id="24" name="TextBox 3"/>
          <p:cNvSpPr>
            <a:spLocks noChangeArrowheads="1"/>
          </p:cNvSpPr>
          <p:nvPr/>
        </p:nvSpPr>
        <p:spPr bwMode="auto">
          <a:xfrm>
            <a:off x="5945188" y="1954213"/>
            <a:ext cx="194489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Part Three</a:t>
            </a:r>
            <a:endParaRPr lang="zh-CN" altLang="en-US" sz="2800">
              <a:latin typeface="+mn-lt"/>
              <a:ea typeface="+mn-ea"/>
              <a:cs typeface="+mn-ea"/>
              <a:sym typeface="+mn-lt"/>
            </a:endParaRPr>
          </a:p>
        </p:txBody>
      </p:sp>
      <p:sp>
        <p:nvSpPr>
          <p:cNvPr id="25" name="TextBox 4"/>
          <p:cNvSpPr>
            <a:spLocks noChangeArrowheads="1"/>
          </p:cNvSpPr>
          <p:nvPr/>
        </p:nvSpPr>
        <p:spPr bwMode="auto">
          <a:xfrm>
            <a:off x="5846763" y="2571750"/>
            <a:ext cx="30448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5Why</a:t>
            </a:r>
            <a:r>
              <a:rPr lang="zh-CN" altLang="en-US" sz="2800">
                <a:latin typeface="+mn-lt"/>
                <a:ea typeface="+mn-ea"/>
                <a:cs typeface="+mn-ea"/>
                <a:sym typeface="+mn-lt"/>
              </a:rPr>
              <a:t>的应用原则和要点</a:t>
            </a:r>
          </a:p>
        </p:txBody>
      </p:sp>
      <p:sp>
        <p:nvSpPr>
          <p:cNvPr id="26" name="TextBox 5"/>
          <p:cNvSpPr>
            <a:spLocks noChangeArrowheads="1"/>
          </p:cNvSpPr>
          <p:nvPr/>
        </p:nvSpPr>
        <p:spPr bwMode="auto">
          <a:xfrm>
            <a:off x="4106863" y="1811338"/>
            <a:ext cx="170431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9600" b="1">
                <a:latin typeface="+mn-lt"/>
                <a:ea typeface="+mn-ea"/>
                <a:cs typeface="+mn-ea"/>
                <a:sym typeface="+mn-lt"/>
              </a:rPr>
              <a:t>03</a:t>
            </a:r>
            <a:endParaRPr lang="zh-CN" altLang="en-US" sz="9600" b="1">
              <a:latin typeface="+mn-lt"/>
              <a:ea typeface="+mn-ea"/>
              <a:cs typeface="+mn-ea"/>
              <a:sym typeface="+mn-lt"/>
            </a:endParaRPr>
          </a:p>
        </p:txBody>
      </p:sp>
    </p:spTree>
  </p:cSld>
  <p:clrMapOvr>
    <a:masterClrMapping/>
  </p:clrMapOvr>
  <p:transition spd="slow" advTm="6666">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p:cBhvr>
                                        <p:cTn id="7" dur="1000"/>
                                        <p:tgtEl>
                                          <p:spTgt spid="26"/>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p:cBhvr>
                                        <p:cTn id="11" dur="1000"/>
                                        <p:tgtEl>
                                          <p:spTgt spid="24"/>
                                        </p:tgtEl>
                                      </p:cBhvr>
                                    </p:animEffect>
                                  </p:childTnLst>
                                </p:cTn>
                              </p:par>
                            </p:childTnLst>
                          </p:cTn>
                        </p:par>
                        <p:par>
                          <p:cTn id="12" fill="hold" nodeType="afterGroup">
                            <p:stCondLst>
                              <p:cond delay="2000"/>
                            </p:stCondLst>
                            <p:childTnLst>
                              <p:par>
                                <p:cTn id="13" presetID="47"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5" grpId="0" bldLvl="0" autoUpdateAnimBg="0"/>
      <p:bldP spid="26"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的指导原则：</a:t>
            </a:r>
          </a:p>
        </p:txBody>
      </p:sp>
      <p:sp>
        <p:nvSpPr>
          <p:cNvPr id="16" name="Text Box 3"/>
          <p:cNvSpPr txBox="1">
            <a:spLocks noChangeArrowheads="1"/>
          </p:cNvSpPr>
          <p:nvPr/>
        </p:nvSpPr>
        <p:spPr bwMode="auto">
          <a:xfrm>
            <a:off x="531813" y="1058863"/>
            <a:ext cx="8301037" cy="149383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nSpc>
                <a:spcPct val="130000"/>
              </a:lnSpc>
              <a:buClr>
                <a:srgbClr val="B80304"/>
              </a:buClr>
              <a:defRPr/>
            </a:pPr>
            <a:r>
              <a:rPr lang="en-US" altLang="zh-CN" sz="1400" b="1" dirty="0">
                <a:solidFill>
                  <a:schemeClr val="accent4">
                    <a:lumMod val="25000"/>
                  </a:schemeClr>
                </a:solidFill>
                <a:latin typeface="+mn-lt"/>
                <a:ea typeface="+mn-ea"/>
                <a:cs typeface="+mn-ea"/>
                <a:sym typeface="+mn-lt"/>
              </a:rPr>
              <a:t>1</a:t>
            </a:r>
            <a:r>
              <a:rPr lang="zh-CN" altLang="en-US" sz="1400" b="1" dirty="0">
                <a:solidFill>
                  <a:schemeClr val="accent4">
                    <a:lumMod val="25000"/>
                  </a:schemeClr>
                </a:solidFill>
                <a:latin typeface="+mn-lt"/>
                <a:ea typeface="+mn-ea"/>
                <a:cs typeface="+mn-ea"/>
                <a:sym typeface="+mn-lt"/>
              </a:rPr>
              <a:t>、总的指导方针：</a:t>
            </a:r>
          </a:p>
          <a:p>
            <a:pPr>
              <a:lnSpc>
                <a:spcPct val="130000"/>
              </a:lnSpc>
              <a:buClr>
                <a:srgbClr val="B80304"/>
              </a:buClr>
              <a:buFont typeface="Wingdings" panose="05000000000000000000" pitchFamily="2" charset="2"/>
              <a:buChar char="n"/>
              <a:defRPr/>
            </a:pPr>
            <a:r>
              <a:rPr lang="zh-CN" altLang="en-US" sz="1400" dirty="0">
                <a:solidFill>
                  <a:schemeClr val="accent4">
                    <a:lumMod val="25000"/>
                  </a:schemeClr>
                </a:solidFill>
                <a:latin typeface="+mn-lt"/>
                <a:ea typeface="+mn-ea"/>
                <a:cs typeface="+mn-ea"/>
                <a:sym typeface="+mn-lt"/>
              </a:rPr>
              <a:t> 用创新性思维思考，可以天真、可以异想天开的去分析；</a:t>
            </a:r>
          </a:p>
          <a:p>
            <a:pPr>
              <a:lnSpc>
                <a:spcPct val="130000"/>
              </a:lnSpc>
              <a:buClr>
                <a:srgbClr val="B80304"/>
              </a:buClr>
              <a:buFont typeface="Wingdings" panose="05000000000000000000" pitchFamily="2" charset="2"/>
              <a:buChar char="n"/>
              <a:defRPr/>
            </a:pPr>
            <a:r>
              <a:rPr lang="zh-CN" altLang="en-US" sz="1400" dirty="0">
                <a:solidFill>
                  <a:schemeClr val="accent4">
                    <a:lumMod val="25000"/>
                  </a:schemeClr>
                </a:solidFill>
                <a:latin typeface="+mn-lt"/>
                <a:ea typeface="+mn-ea"/>
                <a:cs typeface="+mn-ea"/>
                <a:sym typeface="+mn-lt"/>
              </a:rPr>
              <a:t> 要绝对的客观，确认所描述的状态为事实，而非推断、猜测，可以的话，使用数据进行说明；</a:t>
            </a:r>
          </a:p>
          <a:p>
            <a:pPr>
              <a:lnSpc>
                <a:spcPct val="130000"/>
              </a:lnSpc>
              <a:buClr>
                <a:srgbClr val="B80304"/>
              </a:buClr>
              <a:buFont typeface="Wingdings" panose="05000000000000000000" pitchFamily="2" charset="2"/>
              <a:buChar char="n"/>
              <a:defRPr/>
            </a:pPr>
            <a:r>
              <a:rPr lang="zh-CN" altLang="en-US" sz="1400" dirty="0">
                <a:solidFill>
                  <a:schemeClr val="accent4">
                    <a:lumMod val="25000"/>
                  </a:schemeClr>
                </a:solidFill>
                <a:latin typeface="+mn-lt"/>
                <a:ea typeface="+mn-ea"/>
                <a:cs typeface="+mn-ea"/>
                <a:sym typeface="+mn-lt"/>
              </a:rPr>
              <a:t> 不要认为答案是显而易见的；</a:t>
            </a:r>
          </a:p>
          <a:p>
            <a:pPr>
              <a:lnSpc>
                <a:spcPct val="130000"/>
              </a:lnSpc>
              <a:buClr>
                <a:srgbClr val="B80304"/>
              </a:buClr>
              <a:buFont typeface="Wingdings" panose="05000000000000000000" pitchFamily="2" charset="2"/>
              <a:buChar char="n"/>
              <a:defRPr/>
            </a:pPr>
            <a:r>
              <a:rPr lang="zh-CN" altLang="en-US" sz="1400" dirty="0">
                <a:solidFill>
                  <a:schemeClr val="accent4">
                    <a:lumMod val="25000"/>
                  </a:schemeClr>
                </a:solidFill>
                <a:latin typeface="+mn-lt"/>
                <a:ea typeface="+mn-ea"/>
                <a:cs typeface="+mn-ea"/>
                <a:sym typeface="+mn-lt"/>
              </a:rPr>
              <a:t> 如果你自己不完全熟悉过程，就组建一个相关部门组成的小组来完成分析； </a:t>
            </a:r>
          </a:p>
        </p:txBody>
      </p:sp>
      <p:sp>
        <p:nvSpPr>
          <p:cNvPr id="17" name="Text Box 3"/>
          <p:cNvSpPr txBox="1">
            <a:spLocks noChangeArrowheads="1"/>
          </p:cNvSpPr>
          <p:nvPr/>
        </p:nvSpPr>
        <p:spPr bwMode="auto">
          <a:xfrm>
            <a:off x="600075" y="2857500"/>
            <a:ext cx="8301038" cy="149225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lnSpc>
                <a:spcPct val="130000"/>
              </a:lnSpc>
              <a:defRPr/>
            </a:pPr>
            <a:r>
              <a:rPr lang="en-US" altLang="zh-CN" sz="1400" b="1" dirty="0">
                <a:solidFill>
                  <a:schemeClr val="accent4">
                    <a:lumMod val="25000"/>
                  </a:schemeClr>
                </a:solidFill>
                <a:latin typeface="+mn-lt"/>
                <a:ea typeface="+mn-ea"/>
                <a:cs typeface="+mn-ea"/>
                <a:sym typeface="+mn-lt"/>
              </a:rPr>
              <a:t>2</a:t>
            </a:r>
            <a:r>
              <a:rPr lang="zh-CN" altLang="en-US" sz="1400" b="1" dirty="0">
                <a:solidFill>
                  <a:schemeClr val="accent4">
                    <a:lumMod val="25000"/>
                  </a:schemeClr>
                </a:solidFill>
                <a:latin typeface="+mn-lt"/>
                <a:ea typeface="+mn-ea"/>
                <a:cs typeface="+mn-ea"/>
                <a:sym typeface="+mn-lt"/>
              </a:rPr>
              <a:t>、原因能够被“因为我们能行”所代替吗？</a:t>
            </a:r>
          </a:p>
          <a:p>
            <a:pPr>
              <a:lnSpc>
                <a:spcPct val="130000"/>
              </a:lnSpc>
              <a:defRPr/>
            </a:pPr>
            <a:r>
              <a:rPr lang="zh-CN" altLang="en-US" sz="1400" dirty="0">
                <a:solidFill>
                  <a:schemeClr val="accent4">
                    <a:lumMod val="25000"/>
                  </a:schemeClr>
                </a:solidFill>
                <a:latin typeface="+mn-lt"/>
                <a:ea typeface="+mn-ea"/>
                <a:cs typeface="+mn-ea"/>
                <a:sym typeface="+mn-lt"/>
              </a:rPr>
              <a:t>   （当决定纠正措施时这个很有用）</a:t>
            </a:r>
          </a:p>
          <a:p>
            <a:pPr>
              <a:lnSpc>
                <a:spcPct val="130000"/>
              </a:lnSpc>
              <a:defRPr/>
            </a:pPr>
            <a:r>
              <a:rPr lang="en-US" altLang="zh-CN" sz="1400" b="1" dirty="0">
                <a:solidFill>
                  <a:schemeClr val="accent4">
                    <a:lumMod val="25000"/>
                  </a:schemeClr>
                </a:solidFill>
                <a:latin typeface="+mn-lt"/>
                <a:ea typeface="+mn-ea"/>
                <a:cs typeface="+mn-ea"/>
                <a:sym typeface="+mn-lt"/>
              </a:rPr>
              <a:t>3</a:t>
            </a:r>
            <a:r>
              <a:rPr lang="zh-CN" altLang="en-US" sz="1400" b="1" dirty="0">
                <a:solidFill>
                  <a:schemeClr val="accent4">
                    <a:lumMod val="25000"/>
                  </a:schemeClr>
                </a:solidFill>
                <a:latin typeface="+mn-lt"/>
                <a:ea typeface="+mn-ea"/>
                <a:cs typeface="+mn-ea"/>
                <a:sym typeface="+mn-lt"/>
              </a:rPr>
              <a:t>、原因容易被理解吗？</a:t>
            </a:r>
          </a:p>
          <a:p>
            <a:pPr>
              <a:lnSpc>
                <a:spcPct val="130000"/>
              </a:lnSpc>
              <a:defRPr/>
            </a:pPr>
            <a:r>
              <a:rPr lang="en-US" altLang="zh-CN" sz="1400" b="1" dirty="0">
                <a:solidFill>
                  <a:schemeClr val="accent4">
                    <a:lumMod val="25000"/>
                  </a:schemeClr>
                </a:solidFill>
                <a:latin typeface="+mn-lt"/>
                <a:ea typeface="+mn-ea"/>
                <a:cs typeface="+mn-ea"/>
                <a:sym typeface="+mn-lt"/>
              </a:rPr>
              <a:t>4</a:t>
            </a:r>
            <a:r>
              <a:rPr lang="zh-CN" altLang="en-US" sz="1400" b="1" dirty="0">
                <a:solidFill>
                  <a:schemeClr val="accent4">
                    <a:lumMod val="25000"/>
                  </a:schemeClr>
                </a:solidFill>
                <a:latin typeface="+mn-lt"/>
                <a:ea typeface="+mn-ea"/>
                <a:cs typeface="+mn-ea"/>
                <a:sym typeface="+mn-lt"/>
              </a:rPr>
              <a:t>、在逻辑和信任方面有什么飞跃吗？</a:t>
            </a:r>
            <a:r>
              <a:rPr lang="zh-CN" altLang="en-US" sz="1400" dirty="0">
                <a:solidFill>
                  <a:schemeClr val="accent4">
                    <a:lumMod val="25000"/>
                  </a:schemeClr>
                </a:solidFill>
                <a:latin typeface="+mn-lt"/>
                <a:ea typeface="+mn-ea"/>
                <a:cs typeface="+mn-ea"/>
                <a:sym typeface="+mn-lt"/>
              </a:rPr>
              <a:t>（豁然开朗的感觉）</a:t>
            </a:r>
          </a:p>
          <a:p>
            <a:pPr>
              <a:lnSpc>
                <a:spcPct val="130000"/>
              </a:lnSpc>
              <a:defRPr/>
            </a:pPr>
            <a:r>
              <a:rPr lang="en-US" altLang="zh-CN" sz="1400" b="1" dirty="0">
                <a:solidFill>
                  <a:schemeClr val="accent4">
                    <a:lumMod val="25000"/>
                  </a:schemeClr>
                </a:solidFill>
                <a:latin typeface="+mn-lt"/>
                <a:ea typeface="+mn-ea"/>
                <a:cs typeface="+mn-ea"/>
                <a:sym typeface="+mn-lt"/>
              </a:rPr>
              <a:t>5</a:t>
            </a:r>
            <a:r>
              <a:rPr lang="zh-CN" altLang="en-US" sz="1400" b="1" dirty="0">
                <a:solidFill>
                  <a:schemeClr val="accent4">
                    <a:lumMod val="25000"/>
                  </a:schemeClr>
                </a:solidFill>
                <a:latin typeface="+mn-lt"/>
                <a:ea typeface="+mn-ea"/>
                <a:cs typeface="+mn-ea"/>
                <a:sym typeface="+mn-lt"/>
              </a:rPr>
              <a:t>、愚公移山的精神。</a:t>
            </a:r>
            <a:r>
              <a:rPr lang="zh-CN" altLang="en-US" sz="1400" dirty="0">
                <a:solidFill>
                  <a:schemeClr val="accent4">
                    <a:lumMod val="25000"/>
                  </a:schemeClr>
                </a:solidFill>
                <a:latin typeface="+mn-lt"/>
                <a:ea typeface="+mn-ea"/>
                <a:cs typeface="+mn-ea"/>
                <a:sym typeface="+mn-lt"/>
              </a:rPr>
              <a:t>（深挖“冰山”）</a:t>
            </a:r>
          </a:p>
        </p:txBody>
      </p:sp>
      <p:pic>
        <p:nvPicPr>
          <p:cNvPr id="69640"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2352675"/>
            <a:ext cx="2598737" cy="250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的指导原则：</a:t>
            </a:r>
          </a:p>
        </p:txBody>
      </p:sp>
      <p:grpSp>
        <p:nvGrpSpPr>
          <p:cNvPr id="71686" name="Group 2"/>
          <p:cNvGrpSpPr>
            <a:grpSpLocks/>
          </p:cNvGrpSpPr>
          <p:nvPr/>
        </p:nvGrpSpPr>
        <p:grpSpPr bwMode="auto">
          <a:xfrm>
            <a:off x="2586038" y="849313"/>
            <a:ext cx="573087" cy="401637"/>
            <a:chOff x="2304" y="864"/>
            <a:chExt cx="480" cy="336"/>
          </a:xfrm>
        </p:grpSpPr>
        <p:sp>
          <p:nvSpPr>
            <p:cNvPr id="19" name="Line 3"/>
            <p:cNvSpPr>
              <a:spLocks noChangeShapeType="1"/>
            </p:cNvSpPr>
            <p:nvPr/>
          </p:nvSpPr>
          <p:spPr bwMode="auto">
            <a:xfrm>
              <a:off x="2304" y="960"/>
              <a:ext cx="480" cy="0"/>
            </a:xfrm>
            <a:prstGeom prst="line">
              <a:avLst/>
            </a:prstGeom>
            <a:noFill/>
            <a:ln w="79375">
              <a:solidFill>
                <a:srgbClr val="FF00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sz="1600">
                <a:solidFill>
                  <a:srgbClr val="000000"/>
                </a:solidFill>
                <a:latin typeface="+mn-lt"/>
                <a:ea typeface="+mn-ea"/>
                <a:cs typeface="+mn-ea"/>
                <a:sym typeface="+mn-lt"/>
              </a:endParaRPr>
            </a:p>
          </p:txBody>
        </p:sp>
        <p:sp>
          <p:nvSpPr>
            <p:cNvPr id="20" name="Line 4"/>
            <p:cNvSpPr>
              <a:spLocks noChangeShapeType="1"/>
            </p:cNvSpPr>
            <p:nvPr/>
          </p:nvSpPr>
          <p:spPr bwMode="auto">
            <a:xfrm>
              <a:off x="2304" y="1104"/>
              <a:ext cx="480" cy="0"/>
            </a:xfrm>
            <a:prstGeom prst="line">
              <a:avLst/>
            </a:prstGeom>
            <a:noFill/>
            <a:ln w="79375">
              <a:solidFill>
                <a:srgbClr val="FF00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sz="1600">
                <a:solidFill>
                  <a:srgbClr val="000000"/>
                </a:solidFill>
                <a:latin typeface="+mn-lt"/>
                <a:ea typeface="+mn-ea"/>
                <a:cs typeface="+mn-ea"/>
                <a:sym typeface="+mn-lt"/>
              </a:endParaRPr>
            </a:p>
          </p:txBody>
        </p:sp>
        <p:sp>
          <p:nvSpPr>
            <p:cNvPr id="21" name="Line 5"/>
            <p:cNvSpPr>
              <a:spLocks noChangeShapeType="1"/>
            </p:cNvSpPr>
            <p:nvPr/>
          </p:nvSpPr>
          <p:spPr bwMode="auto">
            <a:xfrm>
              <a:off x="2448" y="864"/>
              <a:ext cx="242" cy="336"/>
            </a:xfrm>
            <a:prstGeom prst="line">
              <a:avLst/>
            </a:prstGeom>
            <a:noFill/>
            <a:ln w="79375">
              <a:solidFill>
                <a:srgbClr val="FF0000"/>
              </a:solidFill>
              <a:round/>
              <a:headEnd/>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defRPr/>
              </a:pPr>
              <a:endParaRPr lang="zh-CN" altLang="en-US" sz="1600">
                <a:solidFill>
                  <a:srgbClr val="000000"/>
                </a:solidFill>
                <a:latin typeface="+mn-lt"/>
                <a:ea typeface="+mn-ea"/>
                <a:cs typeface="+mn-ea"/>
                <a:sym typeface="+mn-lt"/>
              </a:endParaRPr>
            </a:p>
          </p:txBody>
        </p:sp>
      </p:grpSp>
      <p:pic>
        <p:nvPicPr>
          <p:cNvPr id="71687" name="Picture 6"/>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74800" y="1649413"/>
            <a:ext cx="2293938" cy="2403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688" name="Picture 7" descr="MCj0140671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3800" y="1806575"/>
            <a:ext cx="2935288"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8"/>
          <p:cNvSpPr txBox="1">
            <a:spLocks noChangeArrowheads="1"/>
          </p:cNvSpPr>
          <p:nvPr/>
        </p:nvSpPr>
        <p:spPr bwMode="auto">
          <a:xfrm>
            <a:off x="3276600" y="2017713"/>
            <a:ext cx="654050"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lgn="ctr">
                <a:solidFill>
                  <a:srgbClr val="FF0000"/>
                </a:solidFill>
                <a:miter lim="800000"/>
                <a:headEnd/>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panose="020B0604020202020204" pitchFamily="34" charset="0"/>
                <a:ea typeface="宋体" panose="02010600030101010101" pitchFamily="2" charset="-122"/>
              </a:defRPr>
            </a:lvl1pPr>
            <a:lvl2pPr eaLnBrk="0" hangingPunct="0">
              <a:defRPr>
                <a:solidFill>
                  <a:schemeClr val="tx1"/>
                </a:solidFill>
                <a:latin typeface="Arial" panose="020B0604020202020204" pitchFamily="34" charset="0"/>
                <a:ea typeface="宋体" panose="02010600030101010101" pitchFamily="2" charset="-122"/>
              </a:defRPr>
            </a:lvl2pPr>
            <a:lvl3pPr eaLnBrk="0" hangingPunct="0">
              <a:defRPr>
                <a:solidFill>
                  <a:schemeClr val="tx1"/>
                </a:solidFill>
                <a:latin typeface="Arial" panose="020B0604020202020204" pitchFamily="34" charset="0"/>
                <a:ea typeface="宋体" panose="02010600030101010101" pitchFamily="2" charset="-122"/>
              </a:defRPr>
            </a:lvl3pPr>
            <a:lvl4pPr eaLnBrk="0" hangingPunct="0">
              <a:defRPr>
                <a:solidFill>
                  <a:schemeClr val="tx1"/>
                </a:solidFill>
                <a:latin typeface="Arial" panose="020B0604020202020204" pitchFamily="34" charset="0"/>
                <a:ea typeface="宋体" panose="02010600030101010101" pitchFamily="2" charset="-122"/>
              </a:defRPr>
            </a:lvl4pPr>
            <a:lvl5pPr eaLnBrk="0" hangingPunct="0">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 typeface="Wingdings" panose="05000000000000000000" pitchFamily="2" charset="2"/>
              <a:buNone/>
              <a:defRPr/>
            </a:pPr>
            <a:r>
              <a:rPr lang="en-US" altLang="zh-CN" sz="3600" b="1">
                <a:solidFill>
                  <a:srgbClr val="B80304"/>
                </a:solidFill>
                <a:effectLst>
                  <a:outerShdw blurRad="38100" dist="38100" dir="2700000" algn="tl">
                    <a:srgbClr val="C0C0C0"/>
                  </a:outerShdw>
                </a:effectLst>
                <a:latin typeface="+mn-lt"/>
                <a:ea typeface="+mn-ea"/>
                <a:cs typeface="+mn-ea"/>
                <a:sym typeface="+mn-lt"/>
              </a:rPr>
              <a:t>5</a:t>
            </a:r>
          </a:p>
        </p:txBody>
      </p:sp>
      <p:sp>
        <p:nvSpPr>
          <p:cNvPr id="25" name="WordArt 9"/>
          <p:cNvSpPr>
            <a:spLocks noChangeArrowheads="1" noChangeShapeType="1" noTextEdit="1"/>
          </p:cNvSpPr>
          <p:nvPr/>
        </p:nvSpPr>
        <p:spPr bwMode="auto">
          <a:xfrm>
            <a:off x="2195513" y="4227513"/>
            <a:ext cx="5010150" cy="614362"/>
          </a:xfrm>
          <a:prstGeom prst="rect">
            <a:avLst/>
          </a:prstGeom>
        </p:spPr>
        <p:txBody>
          <a:bodyPr wrap="none" fromWordArt="1">
            <a:prstTxWarp prst="textCanDown">
              <a:avLst>
                <a:gd name="adj" fmla="val 33333"/>
              </a:avLst>
            </a:prstTxWarp>
          </a:bodyPr>
          <a:lstStyle/>
          <a:p>
            <a:pPr algn="ctr"/>
            <a:r>
              <a:rPr lang="zh-CN" altLang="en-US" sz="800" kern="10">
                <a:ln w="9525">
                  <a:solidFill>
                    <a:srgbClr val="000000"/>
                  </a:solidFill>
                  <a:round/>
                  <a:headEnd/>
                  <a:tailEnd/>
                </a:ln>
                <a:solidFill>
                  <a:srgbClr val="000000"/>
                </a:solidFill>
                <a:latin typeface="+mn-lt"/>
                <a:ea typeface="+mn-ea"/>
                <a:cs typeface="+mn-ea"/>
                <a:sym typeface="+mn-lt"/>
              </a:rPr>
              <a:t>原则：找到根本原因</a:t>
            </a:r>
          </a:p>
        </p:txBody>
      </p:sp>
      <p:sp>
        <p:nvSpPr>
          <p:cNvPr id="26" name="Text Box 10"/>
          <p:cNvSpPr txBox="1">
            <a:spLocks noChangeArrowheads="1"/>
          </p:cNvSpPr>
          <p:nvPr/>
        </p:nvSpPr>
        <p:spPr bwMode="auto">
          <a:xfrm>
            <a:off x="827088" y="847725"/>
            <a:ext cx="5400675" cy="338138"/>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spcBef>
                <a:spcPts val="0"/>
              </a:spcBef>
              <a:spcAft>
                <a:spcPts val="0"/>
              </a:spcAft>
              <a:defRPr/>
            </a:pPr>
            <a:r>
              <a:rPr lang="zh-CN" altLang="en-US" sz="1600" b="1" kern="0" dirty="0">
                <a:solidFill>
                  <a:srgbClr val="000000"/>
                </a:solidFill>
                <a:latin typeface="+mn-lt"/>
                <a:ea typeface="+mn-ea"/>
                <a:cs typeface="+mn-ea"/>
                <a:sym typeface="+mn-lt"/>
              </a:rPr>
              <a:t>    五个为什么                     问五次为什么</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checkerboard(across)">
                                      <p:cBhvr>
                                        <p:cTn id="11"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应用要点：</a:t>
            </a:r>
          </a:p>
        </p:txBody>
      </p:sp>
      <p:sp>
        <p:nvSpPr>
          <p:cNvPr id="27" name="矩形 3"/>
          <p:cNvSpPr>
            <a:spLocks noChangeArrowheads="1"/>
          </p:cNvSpPr>
          <p:nvPr/>
        </p:nvSpPr>
        <p:spPr bwMode="auto">
          <a:xfrm>
            <a:off x="622300" y="939800"/>
            <a:ext cx="8269288"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注意</a:t>
            </a:r>
            <a:r>
              <a:rPr lang="en-US" altLang="zh-CN" sz="1400" b="1" noProof="1">
                <a:solidFill>
                  <a:schemeClr val="accent6">
                    <a:lumMod val="10000"/>
                  </a:schemeClr>
                </a:solidFill>
                <a:latin typeface="+mn-lt"/>
                <a:ea typeface="+mn-ea"/>
                <a:cs typeface="+mn-ea"/>
                <a:sym typeface="+mn-lt"/>
              </a:rPr>
              <a:t>-</a:t>
            </a:r>
            <a:r>
              <a:rPr lang="zh-CN" altLang="en-US" sz="1400" b="1" noProof="1">
                <a:solidFill>
                  <a:schemeClr val="accent6">
                    <a:lumMod val="10000"/>
                  </a:schemeClr>
                </a:solidFill>
                <a:latin typeface="+mn-lt"/>
                <a:ea typeface="+mn-ea"/>
                <a:cs typeface="+mn-ea"/>
                <a:sym typeface="+mn-lt"/>
              </a:rPr>
              <a:t>避免不自然的</a:t>
            </a:r>
            <a:r>
              <a:rPr lang="zh-CN" altLang="en-US" sz="1400" b="1" noProof="1" smtClean="0">
                <a:solidFill>
                  <a:schemeClr val="accent6">
                    <a:lumMod val="10000"/>
                  </a:schemeClr>
                </a:solidFill>
                <a:latin typeface="+mn-lt"/>
                <a:ea typeface="+mn-ea"/>
                <a:cs typeface="+mn-ea"/>
                <a:sym typeface="+mn-lt"/>
              </a:rPr>
              <a:t>推论</a:t>
            </a:r>
            <a:endParaRPr lang="en-US" altLang="zh-CN" sz="1400" b="1" noProof="1" smtClean="0">
              <a:solidFill>
                <a:schemeClr val="accent6">
                  <a:lumMod val="10000"/>
                </a:schemeClr>
              </a:solidFill>
              <a:latin typeface="+mn-lt"/>
              <a:ea typeface="+mn-ea"/>
              <a:cs typeface="+mn-ea"/>
              <a:sym typeface="+mn-lt"/>
            </a:endParaRPr>
          </a:p>
          <a:p>
            <a:pPr eaLnBrk="1" hangingPunct="1">
              <a:lnSpc>
                <a:spcPct val="150000"/>
              </a:lnSpc>
              <a:defRPr/>
            </a:pPr>
            <a:r>
              <a:rPr lang="zh-CN" altLang="en-US" sz="1400" b="1" noProof="1">
                <a:solidFill>
                  <a:schemeClr val="accent6">
                    <a:lumMod val="10000"/>
                  </a:schemeClr>
                </a:solidFill>
                <a:latin typeface="+mn-lt"/>
                <a:ea typeface="+mn-ea"/>
                <a:cs typeface="+mn-ea"/>
                <a:sym typeface="+mn-lt"/>
              </a:rPr>
              <a:t>千万不能用类似借口的内容回答所提出的为什么：</a:t>
            </a:r>
          </a:p>
          <a:p>
            <a:pPr eaLnBrk="1" hangingPunct="1">
              <a:lnSpc>
                <a:spcPct val="150000"/>
              </a:lnSpc>
              <a:defRPr/>
            </a:pPr>
            <a:endParaRPr lang="zh-CN" altLang="en-US" sz="1400" b="1" noProof="1">
              <a:solidFill>
                <a:schemeClr val="accent6">
                  <a:lumMod val="10000"/>
                </a:schemeClr>
              </a:solidFill>
              <a:latin typeface="+mn-lt"/>
              <a:ea typeface="+mn-ea"/>
              <a:cs typeface="+mn-ea"/>
              <a:sym typeface="+mn-lt"/>
            </a:endParaRPr>
          </a:p>
        </p:txBody>
      </p:sp>
      <p:grpSp>
        <p:nvGrpSpPr>
          <p:cNvPr id="4" name="组合 3"/>
          <p:cNvGrpSpPr>
            <a:grpSpLocks/>
          </p:cNvGrpSpPr>
          <p:nvPr/>
        </p:nvGrpSpPr>
        <p:grpSpPr bwMode="auto">
          <a:xfrm>
            <a:off x="1355725" y="1646238"/>
            <a:ext cx="6678613" cy="3228975"/>
            <a:chOff x="1356384" y="1645852"/>
            <a:chExt cx="6678444" cy="3230058"/>
          </a:xfrm>
        </p:grpSpPr>
        <p:sp>
          <p:nvSpPr>
            <p:cNvPr id="28" name="AutoShape 8"/>
            <p:cNvSpPr>
              <a:spLocks noChangeArrowheads="1"/>
            </p:cNvSpPr>
            <p:nvPr/>
          </p:nvSpPr>
          <p:spPr bwMode="auto">
            <a:xfrm>
              <a:off x="1356384" y="2635196"/>
              <a:ext cx="2039886" cy="3716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latin typeface="+mn-lt"/>
                  <a:ea typeface="+mn-ea"/>
                  <a:cs typeface="+mn-ea"/>
                  <a:sym typeface="+mn-lt"/>
                </a:rPr>
                <a:t>作业方法没有明确</a:t>
              </a:r>
              <a:endParaRPr lang="en-US" altLang="zh-CN" sz="1400" kern="0">
                <a:solidFill>
                  <a:srgbClr val="000000"/>
                </a:solidFill>
                <a:latin typeface="+mn-lt"/>
                <a:ea typeface="+mn-ea"/>
                <a:cs typeface="+mn-ea"/>
                <a:sym typeface="+mn-lt"/>
              </a:endParaRPr>
            </a:p>
          </p:txBody>
        </p:sp>
        <p:sp>
          <p:nvSpPr>
            <p:cNvPr id="29" name="AutoShape 9"/>
            <p:cNvSpPr>
              <a:spLocks noChangeArrowheads="1"/>
            </p:cNvSpPr>
            <p:nvPr/>
          </p:nvSpPr>
          <p:spPr bwMode="auto">
            <a:xfrm>
              <a:off x="4139202" y="2635196"/>
              <a:ext cx="2411351" cy="371600"/>
            </a:xfrm>
            <a:prstGeom prst="flowChartAlternateProcess">
              <a:avLst/>
            </a:prstGeom>
            <a:solidFill>
              <a:srgbClr val="B80304"/>
            </a:solidFill>
            <a:ln w="28575" algn="ctr">
              <a:no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很少进行该作业</a:t>
              </a:r>
            </a:p>
          </p:txBody>
        </p:sp>
        <p:sp>
          <p:nvSpPr>
            <p:cNvPr id="30" name="Line 10"/>
            <p:cNvSpPr>
              <a:spLocks noChangeShapeType="1"/>
            </p:cNvSpPr>
            <p:nvPr/>
          </p:nvSpPr>
          <p:spPr bwMode="auto">
            <a:xfrm>
              <a:off x="3396270" y="2820996"/>
              <a:ext cx="619109"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31" name="Rectangle 11"/>
            <p:cNvSpPr>
              <a:spLocks noChangeArrowheads="1"/>
            </p:cNvSpPr>
            <p:nvPr/>
          </p:nvSpPr>
          <p:spPr bwMode="auto">
            <a:xfrm>
              <a:off x="4077290" y="1645852"/>
              <a:ext cx="1360454" cy="309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20000"/>
                </a:spcBef>
                <a:buFont typeface="Wingdings" panose="05000000000000000000" pitchFamily="2" charset="2"/>
                <a:buNone/>
                <a:defRPr/>
              </a:pPr>
              <a:r>
                <a:rPr lang="en-US" altLang="zh-CN" sz="1400" b="1">
                  <a:solidFill>
                    <a:srgbClr val="000000"/>
                  </a:solidFill>
                  <a:latin typeface="+mn-lt"/>
                  <a:ea typeface="+mn-ea"/>
                  <a:cs typeface="+mn-ea"/>
                  <a:sym typeface="+mn-lt"/>
                </a:rPr>
                <a:t>WHY</a:t>
              </a:r>
              <a:r>
                <a:rPr lang="zh-CN" altLang="en-US" sz="1400" b="1" dirty="0">
                  <a:solidFill>
                    <a:srgbClr val="000000"/>
                  </a:solidFill>
                  <a:latin typeface="+mn-lt"/>
                  <a:ea typeface="+mn-ea"/>
                  <a:cs typeface="+mn-ea"/>
                  <a:sym typeface="+mn-lt"/>
                </a:rPr>
                <a:t>？</a:t>
              </a:r>
            </a:p>
          </p:txBody>
        </p:sp>
        <p:sp>
          <p:nvSpPr>
            <p:cNvPr id="32" name="AutoShape 12"/>
            <p:cNvSpPr>
              <a:spLocks noChangeArrowheads="1"/>
            </p:cNvSpPr>
            <p:nvPr/>
          </p:nvSpPr>
          <p:spPr bwMode="auto">
            <a:xfrm>
              <a:off x="4510667" y="3252941"/>
              <a:ext cx="2039885" cy="371600"/>
            </a:xfrm>
            <a:prstGeom prst="flowChartAlternateProcess">
              <a:avLst/>
            </a:prstGeom>
            <a:solidFill>
              <a:srgbClr val="B80304"/>
            </a:solidFill>
            <a:ln w="28575" algn="ctr">
              <a:no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要做的事情太多了</a:t>
              </a:r>
            </a:p>
          </p:txBody>
        </p:sp>
        <p:sp>
          <p:nvSpPr>
            <p:cNvPr id="33" name="AutoShape 13"/>
            <p:cNvSpPr>
              <a:spLocks noChangeArrowheads="1"/>
            </p:cNvSpPr>
            <p:nvPr/>
          </p:nvSpPr>
          <p:spPr bwMode="auto">
            <a:xfrm>
              <a:off x="1356384" y="3252941"/>
              <a:ext cx="2411352" cy="3716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latin typeface="+mn-lt"/>
                  <a:ea typeface="+mn-ea"/>
                  <a:cs typeface="+mn-ea"/>
                  <a:sym typeface="+mn-lt"/>
                </a:rPr>
                <a:t>没有及时进行仪器矫正</a:t>
              </a:r>
            </a:p>
          </p:txBody>
        </p:sp>
        <p:sp>
          <p:nvSpPr>
            <p:cNvPr id="34" name="Line 14"/>
            <p:cNvSpPr>
              <a:spLocks noChangeShapeType="1"/>
            </p:cNvSpPr>
            <p:nvPr/>
          </p:nvSpPr>
          <p:spPr bwMode="auto">
            <a:xfrm>
              <a:off x="3829646" y="3438740"/>
              <a:ext cx="619109"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35" name="AutoShape 15"/>
            <p:cNvSpPr>
              <a:spLocks noChangeArrowheads="1"/>
            </p:cNvSpPr>
            <p:nvPr/>
          </p:nvSpPr>
          <p:spPr bwMode="auto">
            <a:xfrm>
              <a:off x="1356384" y="3810340"/>
              <a:ext cx="1360454" cy="3716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latin typeface="+mn-lt"/>
                  <a:ea typeface="+mn-ea"/>
                  <a:cs typeface="+mn-ea"/>
                  <a:sym typeface="+mn-lt"/>
                </a:rPr>
                <a:t>铅笔芯断了</a:t>
              </a:r>
            </a:p>
          </p:txBody>
        </p:sp>
        <p:sp>
          <p:nvSpPr>
            <p:cNvPr id="36" name="Line 16"/>
            <p:cNvSpPr>
              <a:spLocks noChangeShapeType="1"/>
            </p:cNvSpPr>
            <p:nvPr/>
          </p:nvSpPr>
          <p:spPr bwMode="auto">
            <a:xfrm>
              <a:off x="2778748" y="3996140"/>
              <a:ext cx="617522"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37" name="AutoShape 17"/>
            <p:cNvSpPr>
              <a:spLocks noChangeArrowheads="1"/>
            </p:cNvSpPr>
            <p:nvPr/>
          </p:nvSpPr>
          <p:spPr bwMode="auto">
            <a:xfrm>
              <a:off x="3396270" y="3810340"/>
              <a:ext cx="2041473" cy="371600"/>
            </a:xfrm>
            <a:prstGeom prst="flowChartAlternateProcess">
              <a:avLst/>
            </a:prstGeom>
            <a:solidFill>
              <a:srgbClr val="B80304"/>
            </a:solidFill>
            <a:ln w="28575" algn="ctr">
              <a:no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用的是</a:t>
              </a:r>
              <a:r>
                <a:rPr lang="en-US" altLang="zh-CN" sz="1400" kern="0">
                  <a:latin typeface="+mn-lt"/>
                  <a:ea typeface="+mn-ea"/>
                  <a:cs typeface="+mn-ea"/>
                  <a:sym typeface="+mn-lt"/>
                </a:rPr>
                <a:t>2B</a:t>
              </a:r>
              <a:r>
                <a:rPr lang="zh-CN" altLang="en-US" sz="1400" kern="0">
                  <a:latin typeface="+mn-lt"/>
                  <a:ea typeface="+mn-ea"/>
                  <a:cs typeface="+mn-ea"/>
                  <a:sym typeface="+mn-lt"/>
                </a:rPr>
                <a:t>的铅笔</a:t>
              </a:r>
            </a:p>
          </p:txBody>
        </p:sp>
        <p:sp>
          <p:nvSpPr>
            <p:cNvPr id="38" name="AutoShape 18"/>
            <p:cNvSpPr>
              <a:spLocks noChangeArrowheads="1"/>
            </p:cNvSpPr>
            <p:nvPr/>
          </p:nvSpPr>
          <p:spPr bwMode="auto">
            <a:xfrm>
              <a:off x="1356384" y="2017452"/>
              <a:ext cx="1422364" cy="370011"/>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solidFill>
                    <a:srgbClr val="000000"/>
                  </a:solidFill>
                  <a:latin typeface="+mn-lt"/>
                  <a:ea typeface="+mn-ea"/>
                  <a:cs typeface="+mn-ea"/>
                  <a:sym typeface="+mn-lt"/>
                </a:rPr>
                <a:t>没有修理设备</a:t>
              </a:r>
              <a:endParaRPr lang="en-US" altLang="zh-CN" sz="1400" kern="0">
                <a:solidFill>
                  <a:srgbClr val="000000"/>
                </a:solidFill>
                <a:latin typeface="+mn-lt"/>
                <a:ea typeface="+mn-ea"/>
                <a:cs typeface="+mn-ea"/>
                <a:sym typeface="+mn-lt"/>
              </a:endParaRPr>
            </a:p>
          </p:txBody>
        </p:sp>
        <p:sp>
          <p:nvSpPr>
            <p:cNvPr id="39" name="Line 19"/>
            <p:cNvSpPr>
              <a:spLocks noChangeShapeType="1"/>
            </p:cNvSpPr>
            <p:nvPr/>
          </p:nvSpPr>
          <p:spPr bwMode="auto">
            <a:xfrm>
              <a:off x="2840659" y="2201663"/>
              <a:ext cx="247644"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40" name="AutoShape 20"/>
            <p:cNvSpPr>
              <a:spLocks noChangeArrowheads="1"/>
            </p:cNvSpPr>
            <p:nvPr/>
          </p:nvSpPr>
          <p:spPr bwMode="auto">
            <a:xfrm>
              <a:off x="3088303" y="2017452"/>
              <a:ext cx="1608096" cy="370011"/>
            </a:xfrm>
            <a:prstGeom prst="flowChartAlternateProcess">
              <a:avLst/>
            </a:prstGeom>
            <a:solidFill>
              <a:srgbClr val="B80304"/>
            </a:solidFill>
            <a:ln w="28575" algn="ctr">
              <a:no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dirty="0">
                  <a:latin typeface="+mn-lt"/>
                  <a:ea typeface="+mn-ea"/>
                  <a:cs typeface="+mn-ea"/>
                  <a:sym typeface="+mn-lt"/>
                </a:rPr>
                <a:t>设备全负荷运作</a:t>
              </a:r>
              <a:endParaRPr lang="en-US" altLang="zh-CN" sz="1400" kern="0" dirty="0">
                <a:latin typeface="+mn-lt"/>
                <a:ea typeface="+mn-ea"/>
                <a:cs typeface="+mn-ea"/>
                <a:sym typeface="+mn-lt"/>
              </a:endParaRPr>
            </a:p>
          </p:txBody>
        </p:sp>
        <p:sp>
          <p:nvSpPr>
            <p:cNvPr id="41" name="Line 21"/>
            <p:cNvSpPr>
              <a:spLocks noChangeShapeType="1"/>
            </p:cNvSpPr>
            <p:nvPr/>
          </p:nvSpPr>
          <p:spPr bwMode="auto">
            <a:xfrm>
              <a:off x="4756723" y="2201663"/>
              <a:ext cx="247644"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42" name="AutoShape 22"/>
            <p:cNvSpPr>
              <a:spLocks noChangeArrowheads="1"/>
            </p:cNvSpPr>
            <p:nvPr/>
          </p:nvSpPr>
          <p:spPr bwMode="auto">
            <a:xfrm>
              <a:off x="5004367" y="2017452"/>
              <a:ext cx="990575" cy="370011"/>
            </a:xfrm>
            <a:prstGeom prst="flowChartAlternateProcess">
              <a:avLst/>
            </a:prstGeom>
            <a:solidFill>
              <a:srgbClr val="B80304"/>
            </a:solidFill>
            <a:ln w="28575" algn="ctr">
              <a:no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生产量多</a:t>
              </a:r>
            </a:p>
          </p:txBody>
        </p:sp>
        <p:sp>
          <p:nvSpPr>
            <p:cNvPr id="43" name="Line 23"/>
            <p:cNvSpPr>
              <a:spLocks noChangeShapeType="1"/>
            </p:cNvSpPr>
            <p:nvPr/>
          </p:nvSpPr>
          <p:spPr bwMode="auto">
            <a:xfrm>
              <a:off x="6055265" y="2201663"/>
              <a:ext cx="247644"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44" name="AutoShape 24"/>
            <p:cNvSpPr>
              <a:spLocks noChangeArrowheads="1"/>
            </p:cNvSpPr>
            <p:nvPr/>
          </p:nvSpPr>
          <p:spPr bwMode="auto">
            <a:xfrm>
              <a:off x="6302909" y="2017452"/>
              <a:ext cx="1731919" cy="370011"/>
            </a:xfrm>
            <a:prstGeom prst="flowChartAlternateProcess">
              <a:avLst/>
            </a:prstGeom>
            <a:solidFill>
              <a:srgbClr val="B80304"/>
            </a:solidFill>
            <a:ln w="28575" algn="ctr">
              <a:no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接了很多定单</a:t>
              </a:r>
            </a:p>
          </p:txBody>
        </p:sp>
        <p:sp>
          <p:nvSpPr>
            <p:cNvPr id="45" name="AutoShape 25"/>
            <p:cNvSpPr>
              <a:spLocks noChangeArrowheads="1"/>
            </p:cNvSpPr>
            <p:nvPr/>
          </p:nvSpPr>
          <p:spPr bwMode="auto">
            <a:xfrm>
              <a:off x="6674374" y="2820996"/>
              <a:ext cx="1360454" cy="370011"/>
            </a:xfrm>
            <a:prstGeom prst="flowChartAlternateProcess">
              <a:avLst/>
            </a:prstGeom>
            <a:solidFill>
              <a:srgbClr val="7E7E7E"/>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kern="0">
                  <a:latin typeface="+mn-lt"/>
                  <a:ea typeface="+mn-ea"/>
                  <a:cs typeface="+mn-ea"/>
                  <a:sym typeface="+mn-lt"/>
                </a:rPr>
                <a:t>公司要赚钱</a:t>
              </a:r>
            </a:p>
          </p:txBody>
        </p:sp>
        <p:sp>
          <p:nvSpPr>
            <p:cNvPr id="46" name="Line 26"/>
            <p:cNvSpPr>
              <a:spLocks noChangeShapeType="1"/>
            </p:cNvSpPr>
            <p:nvPr/>
          </p:nvSpPr>
          <p:spPr bwMode="auto">
            <a:xfrm>
              <a:off x="7307771" y="2481157"/>
              <a:ext cx="0" cy="308078"/>
            </a:xfrm>
            <a:prstGeom prst="line">
              <a:avLst/>
            </a:prstGeom>
            <a:noFill/>
            <a:ln w="3175">
              <a:solidFill>
                <a:srgbClr val="00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47" name="AutoShape 39"/>
            <p:cNvSpPr>
              <a:spLocks noChangeArrowheads="1"/>
            </p:cNvSpPr>
            <p:nvPr/>
          </p:nvSpPr>
          <p:spPr bwMode="gray">
            <a:xfrm>
              <a:off x="1742137" y="4447141"/>
              <a:ext cx="5906938" cy="428769"/>
            </a:xfrm>
            <a:prstGeom prst="roundRect">
              <a:avLst>
                <a:gd name="adj" fmla="val 50000"/>
              </a:avLst>
            </a:prstGeom>
            <a:gradFill rotWithShape="1">
              <a:gsLst>
                <a:gs pos="0">
                  <a:srgbClr val="FFFFFF"/>
                </a:gs>
                <a:gs pos="100000">
                  <a:srgbClr val="FFFFFF">
                    <a:gamma/>
                    <a:shade val="76471"/>
                    <a:invGamma/>
                  </a:srgbClr>
                </a:gs>
              </a:gsLst>
              <a:lin ang="5400000" scaled="1"/>
            </a:gradFill>
            <a:ln w="19050">
              <a:solidFill>
                <a:srgbClr val="C0C0C0"/>
              </a:solidFill>
              <a:round/>
              <a:headEnd/>
              <a:tailEnd/>
            </a:ln>
            <a:effectLst>
              <a:outerShdw dist="56796" dir="3806097" algn="ctr" rotWithShape="0">
                <a:srgbClr val="292929">
                  <a:alpha val="50000"/>
                </a:srgb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zh-CN" altLang="en-US" sz="1400" b="1" kern="0">
                  <a:solidFill>
                    <a:srgbClr val="B80304"/>
                  </a:solidFill>
                  <a:latin typeface="+mn-lt"/>
                  <a:ea typeface="+mn-ea"/>
                  <a:cs typeface="+mn-ea"/>
                  <a:sym typeface="+mn-lt"/>
                </a:rPr>
                <a:t>推论要理性、客观，千万要避免借口类答案</a:t>
              </a:r>
            </a:p>
          </p:txBody>
        </p:sp>
      </p:gr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par>
                          <p:cTn id="11" fill="hold" nodeType="afterGroup">
                            <p:stCondLst>
                              <p:cond delay="1000"/>
                            </p:stCondLst>
                            <p:childTnLst>
                              <p:par>
                                <p:cTn id="12" presetID="6"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丰田生产方式</a:t>
            </a:r>
            <a:r>
              <a:rPr lang="en-US" altLang="zh-CN">
                <a:latin typeface="+mn-lt"/>
                <a:ea typeface="+mn-ea"/>
                <a:cs typeface="+mn-ea"/>
                <a:sym typeface="+mn-lt"/>
              </a:rPr>
              <a:t>(</a:t>
            </a:r>
            <a:r>
              <a:rPr lang="zh-CN" altLang="en-US">
                <a:latin typeface="+mn-lt"/>
                <a:ea typeface="+mn-ea"/>
                <a:cs typeface="+mn-ea"/>
                <a:sym typeface="+mn-lt"/>
              </a:rPr>
              <a:t>前言导读</a:t>
            </a:r>
            <a:r>
              <a:rPr lang="en-US" altLang="zh-CN">
                <a:latin typeface="+mn-lt"/>
                <a:ea typeface="+mn-ea"/>
                <a:cs typeface="+mn-ea"/>
                <a:sym typeface="+mn-lt"/>
              </a:rPr>
              <a:t>)</a:t>
            </a:r>
          </a:p>
        </p:txBody>
      </p:sp>
      <p:sp>
        <p:nvSpPr>
          <p:cNvPr id="43" name="TextBox 7"/>
          <p:cNvSpPr>
            <a:spLocks noChangeArrowheads="1"/>
          </p:cNvSpPr>
          <p:nvPr/>
        </p:nvSpPr>
        <p:spPr bwMode="auto">
          <a:xfrm>
            <a:off x="4141788" y="2355850"/>
            <a:ext cx="4468812"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1400" noProof="1" smtClean="0">
                <a:solidFill>
                  <a:schemeClr val="accent4">
                    <a:lumMod val="25000"/>
                  </a:schemeClr>
                </a:solidFill>
                <a:latin typeface="+mn-lt"/>
                <a:ea typeface="+mn-ea"/>
                <a:cs typeface="+mn-ea"/>
                <a:sym typeface="+mn-lt"/>
              </a:rPr>
              <a:t>      观察</a:t>
            </a:r>
            <a:r>
              <a:rPr lang="zh-CN" altLang="en-US" sz="1400" noProof="1">
                <a:solidFill>
                  <a:schemeClr val="accent4">
                    <a:lumMod val="25000"/>
                  </a:schemeClr>
                </a:solidFill>
                <a:latin typeface="+mn-lt"/>
                <a:ea typeface="+mn-ea"/>
                <a:cs typeface="+mn-ea"/>
                <a:sym typeface="+mn-lt"/>
              </a:rPr>
              <a:t>现场、了解现场说起来简单，可实际上，真正落实到现场有哪些问题、需要怎样改善就没有那么容易了。只有发现了问题，才能够运用自己的知识和经验去解决。所以，发现问题对于改善来说至关重要。一定要仔细观察，看到问题的本质。在重复这项工作的过程中自然就实现了改善。</a:t>
            </a:r>
          </a:p>
          <a:p>
            <a:pPr eaLnBrk="1" hangingPunct="1">
              <a:lnSpc>
                <a:spcPct val="120000"/>
              </a:lnSpc>
              <a:defRPr/>
            </a:pPr>
            <a:r>
              <a:rPr lang="zh-CN" altLang="en-US" sz="1400" noProof="1">
                <a:solidFill>
                  <a:schemeClr val="accent4">
                    <a:lumMod val="25000"/>
                  </a:schemeClr>
                </a:solidFill>
                <a:latin typeface="+mn-lt"/>
                <a:ea typeface="+mn-ea"/>
                <a:cs typeface="+mn-ea"/>
                <a:sym typeface="+mn-lt"/>
              </a:rPr>
              <a:t>    “观看”、“观察”、“审视”，随时训练自己透彻了解现场的能力，这才是丰田方式。</a:t>
            </a:r>
          </a:p>
        </p:txBody>
      </p:sp>
      <p:sp>
        <p:nvSpPr>
          <p:cNvPr id="44" name="矩形 3"/>
          <p:cNvSpPr>
            <a:spLocks noChangeArrowheads="1"/>
          </p:cNvSpPr>
          <p:nvPr/>
        </p:nvSpPr>
        <p:spPr bwMode="auto">
          <a:xfrm>
            <a:off x="4427538" y="1174750"/>
            <a:ext cx="40322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smtClean="0">
                <a:solidFill>
                  <a:schemeClr val="accent6">
                    <a:lumMod val="10000"/>
                  </a:schemeClr>
                </a:solidFill>
                <a:latin typeface="+mn-lt"/>
                <a:ea typeface="+mn-ea"/>
                <a:cs typeface="+mn-ea"/>
                <a:sym typeface="+mn-lt"/>
              </a:rPr>
              <a:t>经常</a:t>
            </a:r>
            <a:r>
              <a:rPr lang="zh-CN" altLang="en-US" sz="1400" b="1" noProof="1">
                <a:solidFill>
                  <a:schemeClr val="accent6">
                    <a:lumMod val="10000"/>
                  </a:schemeClr>
                </a:solidFill>
                <a:latin typeface="+mn-lt"/>
                <a:ea typeface="+mn-ea"/>
                <a:cs typeface="+mn-ea"/>
                <a:sym typeface="+mn-lt"/>
              </a:rPr>
              <a:t>去现场观察，才能发现应该做什么，应该</a:t>
            </a:r>
            <a:r>
              <a:rPr lang="zh-CN" altLang="en-US" sz="1400" b="1" noProof="1" smtClean="0">
                <a:solidFill>
                  <a:schemeClr val="accent6">
                    <a:lumMod val="10000"/>
                  </a:schemeClr>
                </a:solidFill>
                <a:latin typeface="+mn-lt"/>
                <a:ea typeface="+mn-ea"/>
                <a:cs typeface="+mn-ea"/>
                <a:sym typeface="+mn-lt"/>
              </a:rPr>
              <a:t>改 善  什么</a:t>
            </a:r>
            <a:r>
              <a:rPr lang="zh-CN" altLang="en-US" sz="1400" b="1" noProof="1">
                <a:solidFill>
                  <a:schemeClr val="accent6">
                    <a:lumMod val="10000"/>
                  </a:schemeClr>
                </a:solidFill>
                <a:latin typeface="+mn-lt"/>
                <a:ea typeface="+mn-ea"/>
                <a:cs typeface="+mn-ea"/>
                <a:sym typeface="+mn-lt"/>
              </a:rPr>
              <a:t>？</a:t>
            </a:r>
            <a:r>
              <a:rPr lang="en-US" altLang="zh-CN" sz="1400" b="1" noProof="1">
                <a:solidFill>
                  <a:schemeClr val="accent6">
                    <a:lumMod val="10000"/>
                  </a:schemeClr>
                </a:solidFill>
                <a:latin typeface="+mn-lt"/>
                <a:ea typeface="+mn-ea"/>
                <a:cs typeface="+mn-ea"/>
                <a:sym typeface="+mn-lt"/>
              </a:rPr>
              <a:t>—— </a:t>
            </a:r>
            <a:r>
              <a:rPr lang="zh-CN" altLang="en-US" sz="1400" b="1" noProof="1">
                <a:solidFill>
                  <a:schemeClr val="accent6">
                    <a:lumMod val="10000"/>
                  </a:schemeClr>
                </a:solidFill>
                <a:latin typeface="+mn-lt"/>
                <a:ea typeface="+mn-ea"/>
                <a:cs typeface="+mn-ea"/>
                <a:sym typeface="+mn-lt"/>
              </a:rPr>
              <a:t>大野耐</a:t>
            </a:r>
            <a:r>
              <a:rPr lang="zh-CN" altLang="en-US" sz="1400" b="1" noProof="1" smtClean="0">
                <a:solidFill>
                  <a:schemeClr val="accent6">
                    <a:lumMod val="10000"/>
                  </a:schemeClr>
                </a:solidFill>
                <a:latin typeface="+mn-lt"/>
                <a:ea typeface="+mn-ea"/>
                <a:cs typeface="+mn-ea"/>
                <a:sym typeface="+mn-lt"/>
              </a:rPr>
              <a:t>一（丰田生产方式主要创始人之一） </a:t>
            </a:r>
            <a:endParaRPr lang="zh-CN" altLang="en-US" sz="1400" b="1" noProof="1">
              <a:solidFill>
                <a:schemeClr val="accent6">
                  <a:lumMod val="10000"/>
                </a:schemeClr>
              </a:solidFill>
              <a:latin typeface="+mn-lt"/>
              <a:ea typeface="+mn-ea"/>
              <a:cs typeface="+mn-ea"/>
              <a:sym typeface="+mn-lt"/>
            </a:endParaRPr>
          </a:p>
        </p:txBody>
      </p:sp>
      <p:pic>
        <p:nvPicPr>
          <p:cNvPr id="20489"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3730" y="1491675"/>
            <a:ext cx="2918843" cy="284664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44"/>
                                        </p:tgtEl>
                                        <p:attrNameLst>
                                          <p:attrName>style.visibility</p:attrName>
                                        </p:attrNameLst>
                                      </p:cBhvr>
                                      <p:to>
                                        <p:strVal val="visible"/>
                                      </p:to>
                                    </p:set>
                                    <p:animEffect>
                                      <p:cBhvr>
                                        <p:cTn id="10" dur="1000"/>
                                        <p:tgtEl>
                                          <p:spTgt spid="44"/>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43"/>
                                        </p:tgtEl>
                                        <p:attrNameLst>
                                          <p:attrName>style.visibility</p:attrName>
                                        </p:attrNameLst>
                                      </p:cBhvr>
                                      <p:to>
                                        <p:strVal val="visible"/>
                                      </p:to>
                                    </p:set>
                                    <p:animEffect>
                                      <p:cBhvr>
                                        <p:cTn id="14"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3" grpId="0" bldLvl="0" autoUpdateAnimBg="0"/>
      <p:bldP spid="44"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应用要点：</a:t>
            </a:r>
          </a:p>
        </p:txBody>
      </p:sp>
      <p:sp>
        <p:nvSpPr>
          <p:cNvPr id="27"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避免对原因的追求牵涉到了人的</a:t>
            </a:r>
            <a:r>
              <a:rPr lang="zh-CN" altLang="en-US" sz="1400" b="1" noProof="1" smtClean="0">
                <a:solidFill>
                  <a:schemeClr val="accent6">
                    <a:lumMod val="10000"/>
                  </a:schemeClr>
                </a:solidFill>
                <a:latin typeface="+mn-lt"/>
                <a:ea typeface="+mn-ea"/>
                <a:cs typeface="+mn-ea"/>
                <a:sym typeface="+mn-lt"/>
              </a:rPr>
              <a:t>心理</a:t>
            </a:r>
            <a:endParaRPr lang="zh-CN" altLang="en-US" sz="1400" b="1" noProof="1">
              <a:solidFill>
                <a:schemeClr val="accent6">
                  <a:lumMod val="10000"/>
                </a:schemeClr>
              </a:solidFill>
              <a:latin typeface="+mn-lt"/>
              <a:ea typeface="+mn-ea"/>
              <a:cs typeface="+mn-ea"/>
              <a:sym typeface="+mn-lt"/>
            </a:endParaRPr>
          </a:p>
        </p:txBody>
      </p:sp>
      <p:sp>
        <p:nvSpPr>
          <p:cNvPr id="48" name="矩形 47"/>
          <p:cNvSpPr/>
          <p:nvPr/>
        </p:nvSpPr>
        <p:spPr>
          <a:xfrm>
            <a:off x="755735" y="1658420"/>
            <a:ext cx="1093987" cy="2304923"/>
          </a:xfrm>
          <a:prstGeom prst="rect">
            <a:avLst/>
          </a:prstGeom>
          <a:blipFill rotWithShape="1">
            <a:blip r:embed="rId3"/>
            <a:stretch>
              <a:fillRect l="-1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sp>
        <p:nvSpPr>
          <p:cNvPr id="49" name="矩形 48"/>
          <p:cNvSpPr/>
          <p:nvPr/>
        </p:nvSpPr>
        <p:spPr>
          <a:xfrm>
            <a:off x="1936213" y="2644566"/>
            <a:ext cx="1159368" cy="2310447"/>
          </a:xfrm>
          <a:prstGeom prst="rect">
            <a:avLst/>
          </a:prstGeom>
          <a:blipFill rotWithShape="1">
            <a:blip r:embed="rId4"/>
            <a:stretch>
              <a:fillRect l="-80588" r="-805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sp>
        <p:nvSpPr>
          <p:cNvPr id="50" name="矩形 49"/>
          <p:cNvSpPr/>
          <p:nvPr/>
        </p:nvSpPr>
        <p:spPr>
          <a:xfrm>
            <a:off x="3189587" y="2209854"/>
            <a:ext cx="1240703" cy="2310448"/>
          </a:xfrm>
          <a:prstGeom prst="rect">
            <a:avLst/>
          </a:prstGeom>
          <a:blipFill rotWithShape="1">
            <a:blip r:embed="rId5"/>
            <a:stretch>
              <a:fillRect l="-2" r="-1142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sp>
        <p:nvSpPr>
          <p:cNvPr id="51" name="文本框 50"/>
          <p:cNvSpPr txBox="1">
            <a:spLocks noChangeAspect="1" noChangeArrowheads="1"/>
          </p:cNvSpPr>
          <p:nvPr/>
        </p:nvSpPr>
        <p:spPr bwMode="auto">
          <a:xfrm>
            <a:off x="5076825" y="1385888"/>
            <a:ext cx="3573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ltLang="zh-CN" sz="1600" dirty="0">
                <a:solidFill>
                  <a:schemeClr val="accent4">
                    <a:lumMod val="10000"/>
                  </a:schemeClr>
                </a:solidFill>
                <a:latin typeface="+mn-lt"/>
                <a:ea typeface="+mn-ea"/>
                <a:cs typeface="+mn-ea"/>
                <a:sym typeface="+mn-lt"/>
              </a:rPr>
              <a:t>1</a:t>
            </a:r>
            <a:r>
              <a:rPr lang="zh-CN" altLang="en-US" sz="1600" dirty="0">
                <a:solidFill>
                  <a:schemeClr val="accent4">
                    <a:lumMod val="10000"/>
                  </a:schemeClr>
                </a:solidFill>
                <a:latin typeface="+mn-lt"/>
                <a:ea typeface="+mn-ea"/>
                <a:cs typeface="+mn-ea"/>
                <a:sym typeface="+mn-lt"/>
              </a:rPr>
              <a:t>、牵涉到了人的心理面，往往就导不出再发防止对策。</a:t>
            </a:r>
          </a:p>
        </p:txBody>
      </p:sp>
      <p:sp>
        <p:nvSpPr>
          <p:cNvPr id="54" name="文本框 53"/>
          <p:cNvSpPr txBox="1">
            <a:spLocks noChangeAspect="1" noChangeArrowheads="1"/>
          </p:cNvSpPr>
          <p:nvPr/>
        </p:nvSpPr>
        <p:spPr bwMode="auto">
          <a:xfrm>
            <a:off x="5087938" y="2428875"/>
            <a:ext cx="35734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ltLang="zh-CN" sz="1600" dirty="0">
                <a:solidFill>
                  <a:schemeClr val="accent4">
                    <a:lumMod val="10000"/>
                  </a:schemeClr>
                </a:solidFill>
                <a:latin typeface="+mn-lt"/>
                <a:ea typeface="+mn-ea"/>
                <a:cs typeface="+mn-ea"/>
                <a:sym typeface="+mn-lt"/>
              </a:rPr>
              <a:t>2</a:t>
            </a:r>
            <a:r>
              <a:rPr lang="zh-CN" altLang="en-US" sz="1600" dirty="0">
                <a:solidFill>
                  <a:schemeClr val="accent4">
                    <a:lumMod val="10000"/>
                  </a:schemeClr>
                </a:solidFill>
                <a:latin typeface="+mn-lt"/>
                <a:ea typeface="+mn-ea"/>
                <a:cs typeface="+mn-ea"/>
                <a:sym typeface="+mn-lt"/>
              </a:rPr>
              <a:t>、为什么的矛头要指向能够由此导出再发防止对策的设备面，管理的制度面等等。</a:t>
            </a:r>
          </a:p>
        </p:txBody>
      </p:sp>
      <p:cxnSp>
        <p:nvCxnSpPr>
          <p:cNvPr id="55" name="直接连接符 54"/>
          <p:cNvCxnSpPr/>
          <p:nvPr/>
        </p:nvCxnSpPr>
        <p:spPr>
          <a:xfrm>
            <a:off x="5151438" y="3384550"/>
            <a:ext cx="3438525"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5151438" y="3416300"/>
            <a:ext cx="2735262" cy="1384995"/>
          </a:xfrm>
          <a:prstGeom prst="rect">
            <a:avLst/>
          </a:prstGeom>
          <a:noFill/>
          <a:ln>
            <a:noFill/>
          </a:ln>
        </p:spPr>
        <p:txBody>
          <a:bodyPr>
            <a:spAutoFit/>
          </a:bodyPr>
          <a:lstStyle/>
          <a:p>
            <a:pPr marL="171450" indent="-171450">
              <a:lnSpc>
                <a:spcPct val="150000"/>
              </a:lnSpc>
              <a:buClr>
                <a:srgbClr val="B80304"/>
              </a:buClr>
              <a:buFont typeface="Wingdings" panose="05000000000000000000" pitchFamily="2" charset="2"/>
              <a:buChar char="u"/>
              <a:defRPr/>
            </a:pPr>
            <a:r>
              <a:rPr lang="zh-CN" altLang="en-US" sz="1400" noProof="1">
                <a:solidFill>
                  <a:schemeClr val="accent4">
                    <a:lumMod val="10000"/>
                  </a:schemeClr>
                </a:solidFill>
                <a:latin typeface="+mn-lt"/>
                <a:ea typeface="+mn-ea"/>
                <a:cs typeface="+mn-ea"/>
                <a:sym typeface="+mn-lt"/>
              </a:rPr>
              <a:t>担当者很忙</a:t>
            </a:r>
          </a:p>
          <a:p>
            <a:pPr marL="171450" indent="-171450">
              <a:lnSpc>
                <a:spcPct val="150000"/>
              </a:lnSpc>
              <a:buClr>
                <a:srgbClr val="B80304"/>
              </a:buClr>
              <a:buFont typeface="Wingdings" panose="05000000000000000000" pitchFamily="2" charset="2"/>
              <a:buChar char="u"/>
              <a:defRPr/>
            </a:pPr>
            <a:r>
              <a:rPr lang="zh-CN" altLang="en-US" sz="1400" noProof="1">
                <a:solidFill>
                  <a:schemeClr val="accent4">
                    <a:lumMod val="10000"/>
                  </a:schemeClr>
                </a:solidFill>
                <a:latin typeface="+mn-lt"/>
                <a:ea typeface="+mn-ea"/>
                <a:cs typeface="+mn-ea"/>
                <a:sym typeface="+mn-lt"/>
              </a:rPr>
              <a:t> 作业者心情烦躁</a:t>
            </a:r>
          </a:p>
          <a:p>
            <a:pPr marL="171450" indent="-171450">
              <a:lnSpc>
                <a:spcPct val="150000"/>
              </a:lnSpc>
              <a:buClr>
                <a:srgbClr val="B80304"/>
              </a:buClr>
              <a:buFont typeface="Wingdings" panose="05000000000000000000" pitchFamily="2" charset="2"/>
              <a:buChar char="u"/>
              <a:defRPr/>
            </a:pPr>
            <a:r>
              <a:rPr lang="zh-CN" altLang="en-US" sz="1400" noProof="1">
                <a:solidFill>
                  <a:schemeClr val="accent4">
                    <a:lumMod val="10000"/>
                  </a:schemeClr>
                </a:solidFill>
                <a:latin typeface="+mn-lt"/>
                <a:ea typeface="+mn-ea"/>
                <a:cs typeface="+mn-ea"/>
                <a:sym typeface="+mn-lt"/>
              </a:rPr>
              <a:t> 检查人员在检查的时候想着其他的事情</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par>
                                <p:cTn id="11" presetID="2" presetClass="entr" presetSubtype="1" fill="hold" grpId="0" nodeType="with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1000" fill="hold"/>
                                        <p:tgtEl>
                                          <p:spTgt spid="51"/>
                                        </p:tgtEl>
                                        <p:attrNameLst>
                                          <p:attrName>ppt_x</p:attrName>
                                        </p:attrNameLst>
                                      </p:cBhvr>
                                      <p:tavLst>
                                        <p:tav tm="0">
                                          <p:val>
                                            <p:strVal val="#ppt_x"/>
                                          </p:val>
                                        </p:tav>
                                        <p:tav tm="100000">
                                          <p:val>
                                            <p:strVal val="#ppt_x"/>
                                          </p:val>
                                        </p:tav>
                                      </p:tavLst>
                                    </p:anim>
                                    <p:anim calcmode="lin" valueType="num">
                                      <p:cBhvr>
                                        <p:cTn id="14" dur="1000" fill="hold"/>
                                        <p:tgtEl>
                                          <p:spTgt spid="51"/>
                                        </p:tgtEl>
                                        <p:attrNameLst>
                                          <p:attrName>ppt_y</p:attrName>
                                        </p:attrNameLst>
                                      </p:cBhvr>
                                      <p:tavLst>
                                        <p:tav tm="0">
                                          <p:val>
                                            <p:strVal val="0-#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ppt_x</p:attrName>
                                        </p:attrNameLst>
                                      </p:cBhvr>
                                      <p:tavLst>
                                        <p:tav tm="0">
                                          <p:val>
                                            <p:strVal val="#ppt_x"/>
                                          </p:val>
                                        </p:tav>
                                        <p:tav tm="100000">
                                          <p:val>
                                            <p:strVal val="#ppt_x"/>
                                          </p:val>
                                        </p:tav>
                                      </p:tavLst>
                                    </p:anim>
                                    <p:anim calcmode="lin" valueType="num">
                                      <p:cBhvr>
                                        <p:cTn id="18" dur="500" fill="hold"/>
                                        <p:tgtEl>
                                          <p:spTgt spid="48"/>
                                        </p:tgtEl>
                                        <p:attrNameLst>
                                          <p:attrName>ppt_y</p:attrName>
                                        </p:attrNameLst>
                                      </p:cBhvr>
                                      <p:tavLst>
                                        <p:tav tm="0">
                                          <p:val>
                                            <p:strVal val="1+#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ppt_x</p:attrName>
                                        </p:attrNameLst>
                                      </p:cBhvr>
                                      <p:tavLst>
                                        <p:tav tm="0">
                                          <p:val>
                                            <p:strVal val="#ppt_x"/>
                                          </p:val>
                                        </p:tav>
                                        <p:tav tm="100000">
                                          <p:val>
                                            <p:strVal val="#ppt_x"/>
                                          </p:val>
                                        </p:tav>
                                      </p:tavLst>
                                    </p:anim>
                                    <p:anim calcmode="lin" valueType="num">
                                      <p:cBhvr>
                                        <p:cTn id="22" dur="500" fill="hold"/>
                                        <p:tgtEl>
                                          <p:spTgt spid="49"/>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ppt_x</p:attrName>
                                        </p:attrNameLst>
                                      </p:cBhvr>
                                      <p:tavLst>
                                        <p:tav tm="0">
                                          <p:val>
                                            <p:strVal val="#ppt_x"/>
                                          </p:val>
                                        </p:tav>
                                        <p:tav tm="100000">
                                          <p:val>
                                            <p:strVal val="#ppt_x"/>
                                          </p:val>
                                        </p:tav>
                                      </p:tavLst>
                                    </p:anim>
                                    <p:anim calcmode="lin" valueType="num">
                                      <p:cBhvr>
                                        <p:cTn id="26" dur="500" fill="hold"/>
                                        <p:tgtEl>
                                          <p:spTgt spid="50"/>
                                        </p:tgtEl>
                                        <p:attrNameLst>
                                          <p:attrName>ppt_y</p:attrName>
                                        </p:attrNameLst>
                                      </p:cBhvr>
                                      <p:tavLst>
                                        <p:tav tm="0">
                                          <p:val>
                                            <p:strVal val="1+#ppt_h/2"/>
                                          </p:val>
                                        </p:tav>
                                        <p:tav tm="100000">
                                          <p:val>
                                            <p:strVal val="#ppt_y"/>
                                          </p:val>
                                        </p:tav>
                                      </p:tavLst>
                                    </p:anim>
                                  </p:childTnLst>
                                </p:cTn>
                              </p:par>
                              <p:par>
                                <p:cTn id="27" presetID="2" presetClass="entr" presetSubtype="1"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1000" fill="hold"/>
                                        <p:tgtEl>
                                          <p:spTgt spid="54"/>
                                        </p:tgtEl>
                                        <p:attrNameLst>
                                          <p:attrName>ppt_x</p:attrName>
                                        </p:attrNameLst>
                                      </p:cBhvr>
                                      <p:tavLst>
                                        <p:tav tm="0">
                                          <p:val>
                                            <p:strVal val="#ppt_x"/>
                                          </p:val>
                                        </p:tav>
                                        <p:tav tm="100000">
                                          <p:val>
                                            <p:strVal val="#ppt_x"/>
                                          </p:val>
                                        </p:tav>
                                      </p:tavLst>
                                    </p:anim>
                                    <p:anim calcmode="lin" valueType="num">
                                      <p:cBhvr>
                                        <p:cTn id="30" dur="1000" fill="hold"/>
                                        <p:tgtEl>
                                          <p:spTgt spid="54"/>
                                        </p:tgtEl>
                                        <p:attrNameLst>
                                          <p:attrName>ppt_y</p:attrName>
                                        </p:attrNameLst>
                                      </p:cBhvr>
                                      <p:tavLst>
                                        <p:tav tm="0">
                                          <p:val>
                                            <p:strVal val="0-#ppt_h/2"/>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ppt_x</p:attrName>
                                        </p:attrNameLst>
                                      </p:cBhvr>
                                      <p:tavLst>
                                        <p:tav tm="0">
                                          <p:val>
                                            <p:strVal val="1+#ppt_w/2"/>
                                          </p:val>
                                        </p:tav>
                                        <p:tav tm="100000">
                                          <p:val>
                                            <p:strVal val="#ppt_x"/>
                                          </p:val>
                                        </p:tav>
                                      </p:tavLst>
                                    </p:anim>
                                    <p:anim calcmode="lin" valueType="num">
                                      <p:cBhvr>
                                        <p:cTn id="34"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P spid="51" grpId="0"/>
      <p:bldP spid="54" grpId="0"/>
      <p:bldP spid="5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应用要点：</a:t>
            </a:r>
          </a:p>
        </p:txBody>
      </p:sp>
      <p:sp>
        <p:nvSpPr>
          <p:cNvPr id="27"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避免围绕问题本身，避免责任推卸</a:t>
            </a:r>
          </a:p>
        </p:txBody>
      </p:sp>
      <p:sp>
        <p:nvSpPr>
          <p:cNvPr id="18" name="AutoShape 4"/>
          <p:cNvSpPr>
            <a:spLocks noChangeArrowheads="1"/>
          </p:cNvSpPr>
          <p:nvPr/>
        </p:nvSpPr>
        <p:spPr bwMode="auto">
          <a:xfrm>
            <a:off x="684213" y="1712913"/>
            <a:ext cx="1744662" cy="38735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en-US" altLang="zh-CN" sz="1200" b="1" kern="0">
                <a:solidFill>
                  <a:srgbClr val="000000"/>
                </a:solidFill>
                <a:latin typeface="+mn-lt"/>
                <a:ea typeface="+mn-ea"/>
                <a:cs typeface="+mn-ea"/>
                <a:sym typeface="+mn-lt"/>
              </a:rPr>
              <a:t>XX</a:t>
            </a:r>
            <a:r>
              <a:rPr lang="zh-CN" altLang="en-US" sz="1200" b="1" kern="0">
                <a:solidFill>
                  <a:srgbClr val="000000"/>
                </a:solidFill>
                <a:latin typeface="+mn-lt"/>
                <a:ea typeface="+mn-ea"/>
                <a:cs typeface="+mn-ea"/>
                <a:sym typeface="+mn-lt"/>
              </a:rPr>
              <a:t>问题发生了</a:t>
            </a:r>
          </a:p>
        </p:txBody>
      </p:sp>
      <p:sp>
        <p:nvSpPr>
          <p:cNvPr id="19" name="Line 5"/>
          <p:cNvSpPr>
            <a:spLocks noChangeShapeType="1"/>
          </p:cNvSpPr>
          <p:nvPr/>
        </p:nvSpPr>
        <p:spPr bwMode="auto">
          <a:xfrm>
            <a:off x="2506663" y="1916113"/>
            <a:ext cx="1227137"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000000"/>
              </a:solidFill>
              <a:latin typeface="+mn-lt"/>
              <a:ea typeface="+mn-ea"/>
              <a:cs typeface="+mn-ea"/>
              <a:sym typeface="+mn-lt"/>
            </a:endParaRPr>
          </a:p>
        </p:txBody>
      </p:sp>
      <p:sp>
        <p:nvSpPr>
          <p:cNvPr id="20" name="Text Box 6"/>
          <p:cNvSpPr txBox="1">
            <a:spLocks noChangeArrowheads="1"/>
          </p:cNvSpPr>
          <p:nvPr/>
        </p:nvSpPr>
        <p:spPr bwMode="auto">
          <a:xfrm>
            <a:off x="2593975" y="1625600"/>
            <a:ext cx="1163638" cy="277813"/>
          </a:xfrm>
          <a:prstGeom prst="rect">
            <a:avLst/>
          </a:prstGeom>
          <a:noFill/>
          <a:ln w="3175" algn="ctr">
            <a:noFill/>
            <a:miter lim="800000"/>
            <a:headEnd/>
            <a:tailEnd type="none" w="lg"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ctr" eaLnBrk="1" fontAlgn="auto" hangingPunct="1">
              <a:spcBef>
                <a:spcPct val="50000"/>
              </a:spcBef>
              <a:spcAft>
                <a:spcPts val="0"/>
              </a:spcAft>
              <a:buFont typeface="Wingdings" panose="05000000000000000000" pitchFamily="2" charset="2"/>
              <a:buNone/>
              <a:defRPr/>
            </a:pPr>
            <a:r>
              <a:rPr lang="zh-CN" altLang="en-US" sz="1200" kern="0" dirty="0">
                <a:solidFill>
                  <a:schemeClr val="accent4">
                    <a:lumMod val="50000"/>
                  </a:schemeClr>
                </a:solidFill>
                <a:latin typeface="+mn-lt"/>
                <a:ea typeface="+mn-ea"/>
                <a:cs typeface="+mn-ea"/>
                <a:sym typeface="+mn-lt"/>
              </a:rPr>
              <a:t>为什么？</a:t>
            </a:r>
          </a:p>
        </p:txBody>
      </p:sp>
      <p:sp>
        <p:nvSpPr>
          <p:cNvPr id="21" name="AutoShape 7"/>
          <p:cNvSpPr>
            <a:spLocks noChangeArrowheads="1"/>
          </p:cNvSpPr>
          <p:nvPr/>
        </p:nvSpPr>
        <p:spPr bwMode="auto">
          <a:xfrm>
            <a:off x="3835400" y="1712913"/>
            <a:ext cx="1744663" cy="38735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en-US" altLang="zh-CN" sz="1200" b="1" kern="0">
                <a:solidFill>
                  <a:srgbClr val="000000"/>
                </a:solidFill>
                <a:latin typeface="+mn-lt"/>
                <a:ea typeface="+mn-ea"/>
                <a:cs typeface="+mn-ea"/>
                <a:sym typeface="+mn-lt"/>
              </a:rPr>
              <a:t>XXX</a:t>
            </a:r>
            <a:r>
              <a:rPr lang="zh-CN" altLang="en-US" sz="1200" b="1" kern="0">
                <a:solidFill>
                  <a:srgbClr val="000000"/>
                </a:solidFill>
                <a:latin typeface="+mn-lt"/>
                <a:ea typeface="+mn-ea"/>
                <a:cs typeface="+mn-ea"/>
                <a:sym typeface="+mn-lt"/>
              </a:rPr>
              <a:t>部品</a:t>
            </a:r>
            <a:r>
              <a:rPr lang="en-US" altLang="zh-CN" sz="1200" b="1" kern="0">
                <a:solidFill>
                  <a:srgbClr val="000000"/>
                </a:solidFill>
                <a:latin typeface="+mn-lt"/>
                <a:ea typeface="+mn-ea"/>
                <a:cs typeface="+mn-ea"/>
                <a:sym typeface="+mn-lt"/>
              </a:rPr>
              <a:t>XXX</a:t>
            </a:r>
            <a:r>
              <a:rPr lang="zh-CN" altLang="en-US" sz="1200" b="1" kern="0">
                <a:solidFill>
                  <a:srgbClr val="000000"/>
                </a:solidFill>
                <a:latin typeface="+mn-lt"/>
                <a:ea typeface="+mn-ea"/>
                <a:cs typeface="+mn-ea"/>
                <a:sym typeface="+mn-lt"/>
              </a:rPr>
              <a:t>了</a:t>
            </a:r>
          </a:p>
        </p:txBody>
      </p:sp>
      <p:sp>
        <p:nvSpPr>
          <p:cNvPr id="22" name="AutoShape 8"/>
          <p:cNvSpPr>
            <a:spLocks noChangeArrowheads="1"/>
          </p:cNvSpPr>
          <p:nvPr/>
        </p:nvSpPr>
        <p:spPr bwMode="auto">
          <a:xfrm>
            <a:off x="6981825" y="2595563"/>
            <a:ext cx="1744663" cy="38735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200" b="1" kern="0">
                <a:solidFill>
                  <a:srgbClr val="000000"/>
                </a:solidFill>
                <a:latin typeface="+mn-lt"/>
                <a:ea typeface="+mn-ea"/>
                <a:cs typeface="+mn-ea"/>
                <a:sym typeface="+mn-lt"/>
              </a:rPr>
              <a:t>试制阶段的研讨不充分</a:t>
            </a:r>
          </a:p>
        </p:txBody>
      </p:sp>
      <p:sp>
        <p:nvSpPr>
          <p:cNvPr id="23" name="Line 9"/>
          <p:cNvSpPr>
            <a:spLocks noChangeShapeType="1"/>
          </p:cNvSpPr>
          <p:nvPr/>
        </p:nvSpPr>
        <p:spPr bwMode="auto">
          <a:xfrm>
            <a:off x="7872413" y="2154238"/>
            <a:ext cx="0" cy="388937"/>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000000"/>
              </a:solidFill>
              <a:latin typeface="+mn-lt"/>
              <a:ea typeface="+mn-ea"/>
              <a:cs typeface="+mn-ea"/>
              <a:sym typeface="+mn-lt"/>
            </a:endParaRPr>
          </a:p>
        </p:txBody>
      </p:sp>
      <p:sp>
        <p:nvSpPr>
          <p:cNvPr id="25" name="AutoShape 11"/>
          <p:cNvSpPr>
            <a:spLocks noChangeArrowheads="1"/>
          </p:cNvSpPr>
          <p:nvPr/>
        </p:nvSpPr>
        <p:spPr bwMode="auto">
          <a:xfrm>
            <a:off x="3867150" y="2559050"/>
            <a:ext cx="1712913" cy="38735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200" b="1" kern="0">
                <a:solidFill>
                  <a:srgbClr val="000000"/>
                </a:solidFill>
                <a:latin typeface="+mn-lt"/>
                <a:ea typeface="+mn-ea"/>
                <a:cs typeface="+mn-ea"/>
                <a:sym typeface="+mn-lt"/>
              </a:rPr>
              <a:t>开发阶段人员不够</a:t>
            </a:r>
          </a:p>
        </p:txBody>
      </p:sp>
      <p:sp>
        <p:nvSpPr>
          <p:cNvPr id="28" name="Text Box 13"/>
          <p:cNvSpPr txBox="1">
            <a:spLocks noChangeArrowheads="1"/>
          </p:cNvSpPr>
          <p:nvPr/>
        </p:nvSpPr>
        <p:spPr bwMode="auto">
          <a:xfrm>
            <a:off x="6708775" y="2246313"/>
            <a:ext cx="1163638" cy="276225"/>
          </a:xfrm>
          <a:prstGeom prst="rect">
            <a:avLst/>
          </a:prstGeom>
          <a:noFill/>
          <a:ln w="3175" algn="ctr">
            <a:noFill/>
            <a:miter lim="800000"/>
            <a:headEnd/>
            <a:tailEnd type="none" w="lg"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ctr" eaLnBrk="1" fontAlgn="auto" hangingPunct="1">
              <a:spcBef>
                <a:spcPct val="50000"/>
              </a:spcBef>
              <a:spcAft>
                <a:spcPts val="0"/>
              </a:spcAft>
              <a:buFont typeface="Wingdings" panose="05000000000000000000" pitchFamily="2" charset="2"/>
              <a:buNone/>
              <a:defRPr/>
            </a:pPr>
            <a:r>
              <a:rPr lang="zh-CN" altLang="en-US" sz="1200" kern="0">
                <a:solidFill>
                  <a:srgbClr val="000000"/>
                </a:solidFill>
                <a:latin typeface="+mn-lt"/>
                <a:ea typeface="+mn-ea"/>
                <a:cs typeface="+mn-ea"/>
                <a:sym typeface="+mn-lt"/>
              </a:rPr>
              <a:t>为什么？</a:t>
            </a:r>
          </a:p>
        </p:txBody>
      </p:sp>
      <p:sp>
        <p:nvSpPr>
          <p:cNvPr id="31" name="Line 16"/>
          <p:cNvSpPr>
            <a:spLocks noChangeShapeType="1"/>
          </p:cNvSpPr>
          <p:nvPr/>
        </p:nvSpPr>
        <p:spPr bwMode="auto">
          <a:xfrm>
            <a:off x="1577975" y="3014663"/>
            <a:ext cx="0" cy="38735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000000"/>
              </a:solidFill>
              <a:latin typeface="+mn-lt"/>
              <a:ea typeface="+mn-ea"/>
              <a:cs typeface="+mn-ea"/>
              <a:sym typeface="+mn-lt"/>
            </a:endParaRPr>
          </a:p>
        </p:txBody>
      </p:sp>
      <p:sp>
        <p:nvSpPr>
          <p:cNvPr id="32" name="AutoShape 17"/>
          <p:cNvSpPr>
            <a:spLocks noChangeArrowheads="1"/>
          </p:cNvSpPr>
          <p:nvPr/>
        </p:nvSpPr>
        <p:spPr bwMode="auto">
          <a:xfrm>
            <a:off x="576263" y="3454400"/>
            <a:ext cx="2001837" cy="387350"/>
          </a:xfrm>
          <a:prstGeom prst="flowChartAlternateProcess">
            <a:avLst/>
          </a:prstGeom>
          <a:solidFill>
            <a:srgbClr val="B80304"/>
          </a:solidFill>
          <a:ln w="28575" algn="ctr">
            <a:no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a:latin typeface="+mn-lt"/>
                <a:ea typeface="+mn-ea"/>
                <a:cs typeface="+mn-ea"/>
                <a:sym typeface="+mn-lt"/>
              </a:rPr>
              <a:t>社长小气</a:t>
            </a:r>
            <a:r>
              <a:rPr lang="en-US" altLang="zh-CN" sz="1400" b="1" kern="0">
                <a:latin typeface="+mn-lt"/>
                <a:ea typeface="+mn-ea"/>
                <a:cs typeface="+mn-ea"/>
                <a:sym typeface="+mn-lt"/>
              </a:rPr>
              <a:t>!</a:t>
            </a:r>
          </a:p>
        </p:txBody>
      </p:sp>
      <p:sp>
        <p:nvSpPr>
          <p:cNvPr id="35" name="Line 5"/>
          <p:cNvSpPr>
            <a:spLocks noChangeShapeType="1"/>
          </p:cNvSpPr>
          <p:nvPr/>
        </p:nvSpPr>
        <p:spPr bwMode="auto">
          <a:xfrm>
            <a:off x="5651500" y="1928813"/>
            <a:ext cx="1227138"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000000"/>
              </a:solidFill>
              <a:latin typeface="+mn-lt"/>
              <a:ea typeface="+mn-ea"/>
              <a:cs typeface="+mn-ea"/>
              <a:sym typeface="+mn-lt"/>
            </a:endParaRPr>
          </a:p>
        </p:txBody>
      </p:sp>
      <p:sp>
        <p:nvSpPr>
          <p:cNvPr id="36" name="Text Box 6"/>
          <p:cNvSpPr txBox="1">
            <a:spLocks noChangeArrowheads="1"/>
          </p:cNvSpPr>
          <p:nvPr/>
        </p:nvSpPr>
        <p:spPr bwMode="auto">
          <a:xfrm>
            <a:off x="5738813" y="1639888"/>
            <a:ext cx="1163637" cy="276225"/>
          </a:xfrm>
          <a:prstGeom prst="rect">
            <a:avLst/>
          </a:prstGeom>
          <a:noFill/>
          <a:ln w="3175" algn="ctr">
            <a:noFill/>
            <a:miter lim="800000"/>
            <a:headEnd/>
            <a:tailEnd type="none" w="lg"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ctr" eaLnBrk="1" fontAlgn="auto" hangingPunct="1">
              <a:spcBef>
                <a:spcPct val="50000"/>
              </a:spcBef>
              <a:spcAft>
                <a:spcPts val="0"/>
              </a:spcAft>
              <a:buFont typeface="Wingdings" panose="05000000000000000000" pitchFamily="2" charset="2"/>
              <a:buNone/>
              <a:defRPr/>
            </a:pPr>
            <a:r>
              <a:rPr lang="zh-CN" altLang="en-US" sz="1200" kern="0" dirty="0">
                <a:solidFill>
                  <a:schemeClr val="accent4">
                    <a:lumMod val="50000"/>
                  </a:schemeClr>
                </a:solidFill>
                <a:latin typeface="+mn-lt"/>
                <a:ea typeface="+mn-ea"/>
                <a:cs typeface="+mn-ea"/>
                <a:sym typeface="+mn-lt"/>
              </a:rPr>
              <a:t>为什么？</a:t>
            </a:r>
          </a:p>
        </p:txBody>
      </p:sp>
      <p:sp>
        <p:nvSpPr>
          <p:cNvPr id="37" name="AutoShape 7"/>
          <p:cNvSpPr>
            <a:spLocks noChangeArrowheads="1"/>
          </p:cNvSpPr>
          <p:nvPr/>
        </p:nvSpPr>
        <p:spPr bwMode="auto">
          <a:xfrm>
            <a:off x="6981825" y="1725613"/>
            <a:ext cx="1744663" cy="38735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en-US" altLang="zh-CN" sz="1200" b="1" kern="0">
                <a:solidFill>
                  <a:srgbClr val="000000"/>
                </a:solidFill>
                <a:latin typeface="+mn-lt"/>
                <a:ea typeface="+mn-ea"/>
                <a:cs typeface="+mn-ea"/>
                <a:sym typeface="+mn-lt"/>
              </a:rPr>
              <a:t>XXX</a:t>
            </a:r>
            <a:r>
              <a:rPr lang="zh-CN" altLang="en-US" sz="1200" b="1" kern="0">
                <a:solidFill>
                  <a:srgbClr val="000000"/>
                </a:solidFill>
                <a:latin typeface="+mn-lt"/>
                <a:ea typeface="+mn-ea"/>
                <a:cs typeface="+mn-ea"/>
                <a:sym typeface="+mn-lt"/>
              </a:rPr>
              <a:t>部品</a:t>
            </a:r>
            <a:r>
              <a:rPr lang="en-US" altLang="zh-CN" sz="1200" b="1" kern="0">
                <a:solidFill>
                  <a:srgbClr val="000000"/>
                </a:solidFill>
                <a:latin typeface="+mn-lt"/>
                <a:ea typeface="+mn-ea"/>
                <a:cs typeface="+mn-ea"/>
                <a:sym typeface="+mn-lt"/>
              </a:rPr>
              <a:t>XXX</a:t>
            </a:r>
            <a:r>
              <a:rPr lang="zh-CN" altLang="en-US" sz="1200" b="1" kern="0">
                <a:solidFill>
                  <a:srgbClr val="000000"/>
                </a:solidFill>
                <a:latin typeface="+mn-lt"/>
                <a:ea typeface="+mn-ea"/>
                <a:cs typeface="+mn-ea"/>
                <a:sym typeface="+mn-lt"/>
              </a:rPr>
              <a:t>了</a:t>
            </a:r>
          </a:p>
        </p:txBody>
      </p:sp>
      <p:sp>
        <p:nvSpPr>
          <p:cNvPr id="38" name="Line 5"/>
          <p:cNvSpPr>
            <a:spLocks noChangeShapeType="1"/>
          </p:cNvSpPr>
          <p:nvPr/>
        </p:nvSpPr>
        <p:spPr bwMode="auto">
          <a:xfrm flipH="1">
            <a:off x="5651500" y="2781300"/>
            <a:ext cx="1227138"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000000"/>
              </a:solidFill>
              <a:latin typeface="+mn-lt"/>
              <a:ea typeface="+mn-ea"/>
              <a:cs typeface="+mn-ea"/>
              <a:sym typeface="+mn-lt"/>
            </a:endParaRPr>
          </a:p>
        </p:txBody>
      </p:sp>
      <p:sp>
        <p:nvSpPr>
          <p:cNvPr id="39" name="Text Box 6"/>
          <p:cNvSpPr txBox="1">
            <a:spLocks noChangeArrowheads="1"/>
          </p:cNvSpPr>
          <p:nvPr/>
        </p:nvSpPr>
        <p:spPr bwMode="auto">
          <a:xfrm>
            <a:off x="5738813" y="2492375"/>
            <a:ext cx="1163637" cy="276225"/>
          </a:xfrm>
          <a:prstGeom prst="rect">
            <a:avLst/>
          </a:prstGeom>
          <a:noFill/>
          <a:ln w="3175" algn="ctr">
            <a:noFill/>
            <a:miter lim="800000"/>
            <a:headEnd/>
            <a:tailEnd type="none" w="lg"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ctr" eaLnBrk="1" fontAlgn="auto" hangingPunct="1">
              <a:spcBef>
                <a:spcPct val="50000"/>
              </a:spcBef>
              <a:spcAft>
                <a:spcPts val="0"/>
              </a:spcAft>
              <a:buFont typeface="Wingdings" panose="05000000000000000000" pitchFamily="2" charset="2"/>
              <a:buNone/>
              <a:defRPr/>
            </a:pPr>
            <a:r>
              <a:rPr lang="zh-CN" altLang="en-US" sz="1200" kern="0" dirty="0">
                <a:solidFill>
                  <a:schemeClr val="accent4">
                    <a:lumMod val="50000"/>
                  </a:schemeClr>
                </a:solidFill>
                <a:latin typeface="+mn-lt"/>
                <a:ea typeface="+mn-ea"/>
                <a:cs typeface="+mn-ea"/>
                <a:sym typeface="+mn-lt"/>
              </a:rPr>
              <a:t>为什么？</a:t>
            </a:r>
          </a:p>
        </p:txBody>
      </p:sp>
      <p:sp>
        <p:nvSpPr>
          <p:cNvPr id="40" name="AutoShape 11"/>
          <p:cNvSpPr>
            <a:spLocks noChangeArrowheads="1"/>
          </p:cNvSpPr>
          <p:nvPr/>
        </p:nvSpPr>
        <p:spPr bwMode="auto">
          <a:xfrm>
            <a:off x="715963" y="2559050"/>
            <a:ext cx="1712912" cy="38735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en-US" altLang="zh-CN" sz="1200" b="1" kern="0" dirty="0">
                <a:solidFill>
                  <a:srgbClr val="000000"/>
                </a:solidFill>
                <a:latin typeface="+mn-lt"/>
                <a:ea typeface="+mn-ea"/>
                <a:cs typeface="+mn-ea"/>
                <a:sym typeface="+mn-lt"/>
              </a:rPr>
              <a:t>XXX</a:t>
            </a:r>
            <a:r>
              <a:rPr lang="zh-CN" altLang="en-US" sz="1200" b="1" kern="0" dirty="0">
                <a:solidFill>
                  <a:srgbClr val="000000"/>
                </a:solidFill>
                <a:latin typeface="+mn-lt"/>
                <a:ea typeface="+mn-ea"/>
                <a:cs typeface="+mn-ea"/>
                <a:sym typeface="+mn-lt"/>
              </a:rPr>
              <a:t>部门没有预算</a:t>
            </a:r>
          </a:p>
        </p:txBody>
      </p:sp>
      <p:sp>
        <p:nvSpPr>
          <p:cNvPr id="41" name="Line 5"/>
          <p:cNvSpPr>
            <a:spLocks noChangeShapeType="1"/>
          </p:cNvSpPr>
          <p:nvPr/>
        </p:nvSpPr>
        <p:spPr bwMode="auto">
          <a:xfrm flipH="1">
            <a:off x="2500313" y="2781300"/>
            <a:ext cx="1227137"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200" kern="0">
              <a:solidFill>
                <a:srgbClr val="000000"/>
              </a:solidFill>
              <a:latin typeface="+mn-lt"/>
              <a:ea typeface="+mn-ea"/>
              <a:cs typeface="+mn-ea"/>
              <a:sym typeface="+mn-lt"/>
            </a:endParaRPr>
          </a:p>
        </p:txBody>
      </p:sp>
      <p:sp>
        <p:nvSpPr>
          <p:cNvPr id="42" name="Text Box 6"/>
          <p:cNvSpPr txBox="1">
            <a:spLocks noChangeArrowheads="1"/>
          </p:cNvSpPr>
          <p:nvPr/>
        </p:nvSpPr>
        <p:spPr bwMode="auto">
          <a:xfrm>
            <a:off x="2587625" y="2492375"/>
            <a:ext cx="1163638" cy="276225"/>
          </a:xfrm>
          <a:prstGeom prst="rect">
            <a:avLst/>
          </a:prstGeom>
          <a:noFill/>
          <a:ln w="3175" algn="ctr">
            <a:noFill/>
            <a:miter lim="800000"/>
            <a:headEnd/>
            <a:tailEnd type="none" w="lg"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spAutoFit/>
          </a:bodyPr>
          <a:lstStyle/>
          <a:p>
            <a:pPr algn="ctr" eaLnBrk="1" fontAlgn="auto" hangingPunct="1">
              <a:spcBef>
                <a:spcPct val="50000"/>
              </a:spcBef>
              <a:spcAft>
                <a:spcPts val="0"/>
              </a:spcAft>
              <a:buFont typeface="Wingdings" panose="05000000000000000000" pitchFamily="2" charset="2"/>
              <a:buNone/>
              <a:defRPr/>
            </a:pPr>
            <a:r>
              <a:rPr lang="zh-CN" altLang="en-US" sz="1200" kern="0" dirty="0">
                <a:solidFill>
                  <a:schemeClr val="accent4">
                    <a:lumMod val="50000"/>
                  </a:schemeClr>
                </a:solidFill>
                <a:latin typeface="+mn-lt"/>
                <a:ea typeface="+mn-ea"/>
                <a:cs typeface="+mn-ea"/>
                <a:sym typeface="+mn-lt"/>
              </a:rPr>
              <a:t>为什么？</a:t>
            </a:r>
          </a:p>
        </p:txBody>
      </p:sp>
      <p:pic>
        <p:nvPicPr>
          <p:cNvPr id="77849"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29350" y="3086100"/>
            <a:ext cx="2497138"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应用要点：</a:t>
            </a:r>
          </a:p>
        </p:txBody>
      </p:sp>
      <p:sp>
        <p:nvSpPr>
          <p:cNvPr id="27"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注意层和层间的相关性</a:t>
            </a:r>
          </a:p>
        </p:txBody>
      </p:sp>
      <p:sp>
        <p:nvSpPr>
          <p:cNvPr id="49" name="Text Box 3"/>
          <p:cNvSpPr txBox="1">
            <a:spLocks noChangeArrowheads="1"/>
          </p:cNvSpPr>
          <p:nvPr/>
        </p:nvSpPr>
        <p:spPr bwMode="auto">
          <a:xfrm>
            <a:off x="622300" y="1373188"/>
            <a:ext cx="8301038" cy="345094"/>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buClr>
                <a:srgbClr val="FF9900"/>
              </a:buClr>
              <a:buFont typeface="Wingdings" panose="05000000000000000000" pitchFamily="2" charset="2"/>
              <a:buNone/>
              <a:defRPr/>
            </a:pPr>
            <a:r>
              <a:rPr lang="zh-CN" altLang="en-US" sz="1400" kern="0" dirty="0">
                <a:solidFill>
                  <a:srgbClr val="000000"/>
                </a:solidFill>
                <a:latin typeface="+mn-lt"/>
                <a:ea typeface="+mn-ea"/>
                <a:cs typeface="+mn-ea"/>
                <a:sym typeface="+mn-lt"/>
              </a:rPr>
              <a:t>每个为什么的问题和答案间必须有必然关系。	</a:t>
            </a:r>
          </a:p>
        </p:txBody>
      </p:sp>
      <p:sp>
        <p:nvSpPr>
          <p:cNvPr id="50" name="AutoShape 4"/>
          <p:cNvSpPr>
            <a:spLocks noChangeArrowheads="1"/>
          </p:cNvSpPr>
          <p:nvPr/>
        </p:nvSpPr>
        <p:spPr bwMode="auto">
          <a:xfrm>
            <a:off x="622300" y="1917700"/>
            <a:ext cx="4648200" cy="4572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a:solidFill>
                  <a:srgbClr val="000000"/>
                </a:solidFill>
                <a:latin typeface="+mn-lt"/>
                <a:ea typeface="+mn-ea"/>
                <a:cs typeface="+mn-ea"/>
                <a:sym typeface="+mn-lt"/>
              </a:rPr>
              <a:t>观光缆车的玻璃窗由于水蒸气变得模糊</a:t>
            </a:r>
          </a:p>
        </p:txBody>
      </p:sp>
      <p:sp>
        <p:nvSpPr>
          <p:cNvPr id="51" name="Line 5"/>
          <p:cNvSpPr>
            <a:spLocks noChangeShapeType="1"/>
          </p:cNvSpPr>
          <p:nvPr/>
        </p:nvSpPr>
        <p:spPr bwMode="auto">
          <a:xfrm>
            <a:off x="5422900" y="2146300"/>
            <a:ext cx="381000"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52" name="AutoShape 6"/>
          <p:cNvSpPr>
            <a:spLocks noChangeArrowheads="1"/>
          </p:cNvSpPr>
          <p:nvPr/>
        </p:nvSpPr>
        <p:spPr bwMode="auto">
          <a:xfrm>
            <a:off x="5880100" y="1917700"/>
            <a:ext cx="2133600" cy="4572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a:solidFill>
                  <a:srgbClr val="000000"/>
                </a:solidFill>
                <a:latin typeface="+mn-lt"/>
                <a:ea typeface="+mn-ea"/>
                <a:cs typeface="+mn-ea"/>
                <a:sym typeface="+mn-lt"/>
              </a:rPr>
              <a:t>里面乘了六个人</a:t>
            </a:r>
            <a:endParaRPr lang="en-US" altLang="zh-CN" sz="1400" b="1" kern="0">
              <a:solidFill>
                <a:srgbClr val="000000"/>
              </a:solidFill>
              <a:latin typeface="+mn-lt"/>
              <a:ea typeface="+mn-ea"/>
              <a:cs typeface="+mn-ea"/>
              <a:sym typeface="+mn-lt"/>
            </a:endParaRPr>
          </a:p>
        </p:txBody>
      </p:sp>
      <p:sp>
        <p:nvSpPr>
          <p:cNvPr id="53" name="AutoShape 7"/>
          <p:cNvSpPr>
            <a:spLocks noChangeArrowheads="1"/>
          </p:cNvSpPr>
          <p:nvPr/>
        </p:nvSpPr>
        <p:spPr bwMode="auto">
          <a:xfrm>
            <a:off x="622300" y="2832100"/>
            <a:ext cx="4648200" cy="4572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a:solidFill>
                  <a:srgbClr val="000000"/>
                </a:solidFill>
                <a:latin typeface="+mn-lt"/>
                <a:ea typeface="+mn-ea"/>
                <a:cs typeface="+mn-ea"/>
                <a:sym typeface="+mn-lt"/>
              </a:rPr>
              <a:t>观光缆车的玻璃窗由于水蒸气变得模糊</a:t>
            </a:r>
          </a:p>
        </p:txBody>
      </p:sp>
      <p:sp>
        <p:nvSpPr>
          <p:cNvPr id="54" name="Line 8"/>
          <p:cNvSpPr>
            <a:spLocks noChangeShapeType="1"/>
          </p:cNvSpPr>
          <p:nvPr/>
        </p:nvSpPr>
        <p:spPr bwMode="auto">
          <a:xfrm>
            <a:off x="5422900" y="3060700"/>
            <a:ext cx="381000" cy="0"/>
          </a:xfrm>
          <a:prstGeom prst="line">
            <a:avLst/>
          </a:prstGeom>
          <a:noFill/>
          <a:ln w="3175">
            <a:solidFill>
              <a:srgbClr val="0000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07763" dir="2700000" algn="ctr" rotWithShape="0">
                    <a:schemeClr val="bg2">
                      <a:alpha val="50000"/>
                    </a:schemeClr>
                  </a:outerShdw>
                </a:effectLst>
              </a14:hiddenEffects>
            </a:ext>
          </a:extLst>
        </p:spPr>
        <p:txBody>
          <a:bodyP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55" name="AutoShape 9"/>
          <p:cNvSpPr>
            <a:spLocks noChangeArrowheads="1"/>
          </p:cNvSpPr>
          <p:nvPr/>
        </p:nvSpPr>
        <p:spPr bwMode="auto">
          <a:xfrm>
            <a:off x="5880100" y="2832100"/>
            <a:ext cx="2590800" cy="457200"/>
          </a:xfrm>
          <a:prstGeom prst="flowChartAlternateProcess">
            <a:avLst/>
          </a:prstGeom>
          <a:solidFill>
            <a:srgbClr val="B80304"/>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dirty="0">
                <a:latin typeface="+mn-lt"/>
                <a:ea typeface="+mn-ea"/>
                <a:cs typeface="+mn-ea"/>
                <a:sym typeface="+mn-lt"/>
              </a:rPr>
              <a:t>观光缆车内外有温差</a:t>
            </a:r>
          </a:p>
        </p:txBody>
      </p:sp>
      <p:sp>
        <p:nvSpPr>
          <p:cNvPr id="56" name="AutoShape 10"/>
          <p:cNvSpPr>
            <a:spLocks noChangeArrowheads="1"/>
          </p:cNvSpPr>
          <p:nvPr/>
        </p:nvSpPr>
        <p:spPr bwMode="auto">
          <a:xfrm>
            <a:off x="5880100" y="3441700"/>
            <a:ext cx="2590800" cy="762000"/>
          </a:xfrm>
          <a:prstGeom prst="flowChartAlternateProcess">
            <a:avLst/>
          </a:prstGeom>
          <a:solidFill>
            <a:srgbClr val="B80304"/>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a:latin typeface="+mn-lt"/>
                <a:ea typeface="+mn-ea"/>
                <a:cs typeface="+mn-ea"/>
                <a:sym typeface="+mn-lt"/>
              </a:rPr>
              <a:t>观光缆车内空气湿度</a:t>
            </a:r>
          </a:p>
          <a:p>
            <a:pPr algn="ctr" eaLnBrk="1" fontAlgn="auto" hangingPunct="1">
              <a:spcBef>
                <a:spcPct val="20000"/>
              </a:spcBef>
              <a:spcAft>
                <a:spcPts val="0"/>
              </a:spcAft>
              <a:buFont typeface="Wingdings" panose="05000000000000000000" pitchFamily="2" charset="2"/>
              <a:buNone/>
              <a:defRPr/>
            </a:pPr>
            <a:r>
              <a:rPr lang="zh-CN" altLang="en-US" sz="1400" b="1" kern="0">
                <a:latin typeface="+mn-lt"/>
                <a:ea typeface="+mn-ea"/>
                <a:cs typeface="+mn-ea"/>
                <a:sym typeface="+mn-lt"/>
              </a:rPr>
              <a:t>升高了（水份饱和度）</a:t>
            </a:r>
          </a:p>
        </p:txBody>
      </p:sp>
      <p:sp>
        <p:nvSpPr>
          <p:cNvPr id="57" name="AutoShape 39"/>
          <p:cNvSpPr>
            <a:spLocks noChangeArrowheads="1"/>
          </p:cNvSpPr>
          <p:nvPr/>
        </p:nvSpPr>
        <p:spPr bwMode="gray">
          <a:xfrm>
            <a:off x="760413" y="4311650"/>
            <a:ext cx="7710487" cy="563563"/>
          </a:xfrm>
          <a:prstGeom prst="roundRect">
            <a:avLst>
              <a:gd name="adj" fmla="val 50000"/>
            </a:avLst>
          </a:prstGeom>
          <a:gradFill rotWithShape="1">
            <a:gsLst>
              <a:gs pos="0">
                <a:srgbClr val="FFFFFF"/>
              </a:gs>
              <a:gs pos="100000">
                <a:srgbClr val="FFFFFF">
                  <a:gamma/>
                  <a:shade val="76471"/>
                  <a:invGamma/>
                </a:srgbClr>
              </a:gs>
            </a:gsLst>
            <a:lin ang="5400000" scaled="1"/>
          </a:gradFill>
          <a:ln w="19050">
            <a:solidFill>
              <a:srgbClr val="C0C0C0"/>
            </a:solidFill>
            <a:round/>
            <a:headEnd/>
            <a:tailEnd/>
          </a:ln>
          <a:effectLst>
            <a:outerShdw dist="56796" dir="3806097" algn="ctr" rotWithShape="0">
              <a:srgbClr val="292929">
                <a:alpha val="50000"/>
              </a:srgb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zh-CN" altLang="en-US" sz="1600" b="1" kern="0">
                <a:solidFill>
                  <a:srgbClr val="B80304"/>
                </a:solidFill>
                <a:latin typeface="+mn-lt"/>
                <a:ea typeface="+mn-ea"/>
                <a:cs typeface="+mn-ea"/>
                <a:sym typeface="+mn-lt"/>
              </a:rPr>
              <a:t>两个为什么间必须紧密相关，不要跳步</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应用要点：</a:t>
            </a:r>
          </a:p>
        </p:txBody>
      </p:sp>
      <p:sp>
        <p:nvSpPr>
          <p:cNvPr id="27"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注意现象只记录事实</a:t>
            </a:r>
          </a:p>
        </p:txBody>
      </p:sp>
      <p:sp>
        <p:nvSpPr>
          <p:cNvPr id="49" name="Text Box 3"/>
          <p:cNvSpPr txBox="1">
            <a:spLocks noChangeArrowheads="1"/>
          </p:cNvSpPr>
          <p:nvPr/>
        </p:nvSpPr>
        <p:spPr bwMode="auto">
          <a:xfrm>
            <a:off x="622300" y="1373188"/>
            <a:ext cx="8301038" cy="345094"/>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buClr>
                <a:srgbClr val="FF9900"/>
              </a:buClr>
              <a:buFont typeface="Wingdings" panose="05000000000000000000" pitchFamily="2" charset="2"/>
              <a:buNone/>
              <a:defRPr/>
            </a:pPr>
            <a:r>
              <a:rPr lang="zh-CN" altLang="en-US" sz="1400" kern="0" dirty="0">
                <a:solidFill>
                  <a:srgbClr val="000000"/>
                </a:solidFill>
                <a:latin typeface="+mn-lt"/>
                <a:ea typeface="+mn-ea"/>
                <a:cs typeface="+mn-ea"/>
                <a:sym typeface="+mn-lt"/>
              </a:rPr>
              <a:t> 就“刚才还在使用的手机，现在找不到了“的事件描述其现象。</a:t>
            </a:r>
          </a:p>
        </p:txBody>
      </p:sp>
      <p:sp>
        <p:nvSpPr>
          <p:cNvPr id="20" name="AutoShape 12"/>
          <p:cNvSpPr>
            <a:spLocks noChangeArrowheads="1"/>
          </p:cNvSpPr>
          <p:nvPr/>
        </p:nvSpPr>
        <p:spPr bwMode="auto">
          <a:xfrm>
            <a:off x="2916238" y="1917700"/>
            <a:ext cx="3657600" cy="4572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600" b="1" kern="0">
                <a:solidFill>
                  <a:srgbClr val="000000"/>
                </a:solidFill>
                <a:latin typeface="+mn-lt"/>
                <a:ea typeface="+mn-ea"/>
                <a:cs typeface="+mn-ea"/>
                <a:sym typeface="+mn-lt"/>
              </a:rPr>
              <a:t>手机随手放在某个地方</a:t>
            </a:r>
          </a:p>
        </p:txBody>
      </p:sp>
      <p:sp>
        <p:nvSpPr>
          <p:cNvPr id="21" name="AutoShape 13"/>
          <p:cNvSpPr>
            <a:spLocks noChangeArrowheads="1"/>
          </p:cNvSpPr>
          <p:nvPr/>
        </p:nvSpPr>
        <p:spPr bwMode="auto">
          <a:xfrm>
            <a:off x="2916238" y="2679700"/>
            <a:ext cx="3657600" cy="4572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600" b="1" kern="0">
                <a:solidFill>
                  <a:srgbClr val="000000"/>
                </a:solidFill>
                <a:latin typeface="+mn-lt"/>
                <a:ea typeface="+mn-ea"/>
                <a:cs typeface="+mn-ea"/>
                <a:sym typeface="+mn-lt"/>
              </a:rPr>
              <a:t>手机掉落在某个地方</a:t>
            </a:r>
          </a:p>
        </p:txBody>
      </p:sp>
      <p:sp>
        <p:nvSpPr>
          <p:cNvPr id="22" name="AutoShape 14"/>
          <p:cNvSpPr>
            <a:spLocks noChangeArrowheads="1"/>
          </p:cNvSpPr>
          <p:nvPr/>
        </p:nvSpPr>
        <p:spPr bwMode="auto">
          <a:xfrm>
            <a:off x="2916238" y="3441700"/>
            <a:ext cx="3657600" cy="457200"/>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600" b="1" kern="0">
                <a:solidFill>
                  <a:srgbClr val="000000"/>
                </a:solidFill>
                <a:latin typeface="+mn-lt"/>
                <a:ea typeface="+mn-ea"/>
                <a:cs typeface="+mn-ea"/>
                <a:sym typeface="+mn-lt"/>
              </a:rPr>
              <a:t>手机没有在一直放置的口袋中</a:t>
            </a:r>
          </a:p>
        </p:txBody>
      </p:sp>
      <p:sp>
        <p:nvSpPr>
          <p:cNvPr id="23" name="AutoShape 39"/>
          <p:cNvSpPr>
            <a:spLocks noChangeArrowheads="1"/>
          </p:cNvSpPr>
          <p:nvPr/>
        </p:nvSpPr>
        <p:spPr bwMode="gray">
          <a:xfrm>
            <a:off x="1030288" y="4203700"/>
            <a:ext cx="7277100" cy="600075"/>
          </a:xfrm>
          <a:prstGeom prst="roundRect">
            <a:avLst>
              <a:gd name="adj" fmla="val 50000"/>
            </a:avLst>
          </a:prstGeom>
          <a:gradFill rotWithShape="1">
            <a:gsLst>
              <a:gs pos="0">
                <a:srgbClr val="FFFFFF"/>
              </a:gs>
              <a:gs pos="100000">
                <a:srgbClr val="FFFFFF">
                  <a:gamma/>
                  <a:shade val="76471"/>
                  <a:invGamma/>
                </a:srgbClr>
              </a:gs>
            </a:gsLst>
            <a:lin ang="5400000" scaled="1"/>
          </a:gradFill>
          <a:ln w="19050">
            <a:solidFill>
              <a:srgbClr val="C0C0C0"/>
            </a:solidFill>
            <a:round/>
            <a:headEnd/>
            <a:tailEnd/>
          </a:ln>
          <a:effectLst>
            <a:outerShdw dist="56796" dir="3806097" algn="ctr" rotWithShape="0">
              <a:srgbClr val="292929">
                <a:alpha val="50000"/>
              </a:srgb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spcBef>
                <a:spcPts val="0"/>
              </a:spcBef>
              <a:spcAft>
                <a:spcPts val="0"/>
              </a:spcAft>
              <a:defRPr/>
            </a:pPr>
            <a:r>
              <a:rPr lang="zh-CN" altLang="en-US" sz="1600" b="1" kern="0">
                <a:solidFill>
                  <a:srgbClr val="B80304"/>
                </a:solidFill>
                <a:latin typeface="+mn-lt"/>
                <a:ea typeface="+mn-ea"/>
                <a:cs typeface="+mn-ea"/>
                <a:sym typeface="+mn-lt"/>
              </a:rPr>
              <a:t>确认在现象栏中都是事实，而非推论</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应用要点：</a:t>
            </a:r>
          </a:p>
        </p:txBody>
      </p:sp>
      <p:sp>
        <p:nvSpPr>
          <p:cNvPr id="27"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分析要充分</a:t>
            </a:r>
          </a:p>
        </p:txBody>
      </p:sp>
      <p:sp>
        <p:nvSpPr>
          <p:cNvPr id="49" name="Text Box 3"/>
          <p:cNvSpPr txBox="1">
            <a:spLocks noChangeArrowheads="1"/>
          </p:cNvSpPr>
          <p:nvPr/>
        </p:nvSpPr>
        <p:spPr bwMode="auto">
          <a:xfrm>
            <a:off x="622300" y="1373188"/>
            <a:ext cx="8301038" cy="625171"/>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buClr>
                <a:srgbClr val="FF9900"/>
              </a:buClr>
              <a:buFont typeface="Wingdings" panose="05000000000000000000" pitchFamily="2" charset="2"/>
              <a:buNone/>
              <a:defRPr/>
            </a:pPr>
            <a:r>
              <a:rPr lang="zh-CN" altLang="en-US" sz="1400" kern="0" dirty="0">
                <a:solidFill>
                  <a:srgbClr val="000000"/>
                </a:solidFill>
                <a:latin typeface="+mn-lt"/>
                <a:ea typeface="+mn-ea"/>
                <a:cs typeface="+mn-ea"/>
                <a:sym typeface="+mn-lt"/>
              </a:rPr>
              <a:t>  分析不充分的话，之后根据所找出原因做出的措施、对策，通常只能是对应（异常处置），而非对策（防止再次发生）。</a:t>
            </a:r>
          </a:p>
        </p:txBody>
      </p:sp>
      <p:sp>
        <p:nvSpPr>
          <p:cNvPr id="16" name="AutoShape 4"/>
          <p:cNvSpPr>
            <a:spLocks noChangeArrowheads="1"/>
          </p:cNvSpPr>
          <p:nvPr/>
        </p:nvSpPr>
        <p:spPr bwMode="auto">
          <a:xfrm>
            <a:off x="1247775" y="2211388"/>
            <a:ext cx="1498600" cy="403225"/>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dirty="0">
                <a:solidFill>
                  <a:srgbClr val="000000"/>
                </a:solidFill>
                <a:latin typeface="+mn-lt"/>
                <a:ea typeface="+mn-ea"/>
                <a:cs typeface="+mn-ea"/>
                <a:sym typeface="+mn-lt"/>
              </a:rPr>
              <a:t>设备停机了</a:t>
            </a:r>
            <a:endParaRPr lang="en-US" altLang="zh-CN" sz="1400" b="1" kern="0" dirty="0">
              <a:solidFill>
                <a:srgbClr val="000000"/>
              </a:solidFill>
              <a:latin typeface="+mn-lt"/>
              <a:ea typeface="+mn-ea"/>
              <a:cs typeface="+mn-ea"/>
              <a:sym typeface="+mn-lt"/>
            </a:endParaRPr>
          </a:p>
        </p:txBody>
      </p:sp>
      <p:sp>
        <p:nvSpPr>
          <p:cNvPr id="17" name="AutoShape 5"/>
          <p:cNvSpPr>
            <a:spLocks noChangeArrowheads="1"/>
          </p:cNvSpPr>
          <p:nvPr/>
        </p:nvSpPr>
        <p:spPr bwMode="auto">
          <a:xfrm>
            <a:off x="6294438" y="3165475"/>
            <a:ext cx="2214562" cy="401638"/>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dirty="0">
                <a:solidFill>
                  <a:srgbClr val="000000"/>
                </a:solidFill>
                <a:latin typeface="+mn-lt"/>
                <a:ea typeface="+mn-ea"/>
                <a:cs typeface="+mn-ea"/>
                <a:sym typeface="+mn-lt"/>
              </a:rPr>
              <a:t>元件</a:t>
            </a:r>
            <a:r>
              <a:rPr lang="en-US" altLang="zh-CN" sz="1400" b="1" kern="0" dirty="0">
                <a:solidFill>
                  <a:srgbClr val="000000"/>
                </a:solidFill>
                <a:latin typeface="+mn-lt"/>
                <a:ea typeface="+mn-ea"/>
                <a:cs typeface="+mn-ea"/>
                <a:sym typeface="+mn-lt"/>
              </a:rPr>
              <a:t>A</a:t>
            </a:r>
            <a:r>
              <a:rPr lang="zh-CN" altLang="en-US" sz="1400" b="1" kern="0" dirty="0">
                <a:solidFill>
                  <a:srgbClr val="000000"/>
                </a:solidFill>
                <a:latin typeface="+mn-lt"/>
                <a:ea typeface="+mn-ea"/>
                <a:cs typeface="+mn-ea"/>
                <a:sym typeface="+mn-lt"/>
              </a:rPr>
              <a:t>偏离正确位置</a:t>
            </a:r>
          </a:p>
        </p:txBody>
      </p:sp>
      <p:sp>
        <p:nvSpPr>
          <p:cNvPr id="18" name="AutoShape 6"/>
          <p:cNvSpPr>
            <a:spLocks noChangeArrowheads="1"/>
          </p:cNvSpPr>
          <p:nvPr/>
        </p:nvSpPr>
        <p:spPr bwMode="auto">
          <a:xfrm>
            <a:off x="3595688" y="2211388"/>
            <a:ext cx="1819275" cy="403225"/>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ct val="20000"/>
              </a:spcBef>
              <a:spcAft>
                <a:spcPts val="0"/>
              </a:spcAft>
              <a:buFont typeface="Wingdings" panose="05000000000000000000" pitchFamily="2" charset="2"/>
              <a:buNone/>
              <a:defRPr/>
            </a:pPr>
            <a:r>
              <a:rPr lang="zh-CN" altLang="en-US" sz="1400" b="1" kern="0" dirty="0">
                <a:solidFill>
                  <a:srgbClr val="000000"/>
                </a:solidFill>
                <a:latin typeface="+mn-lt"/>
                <a:ea typeface="+mn-ea"/>
                <a:cs typeface="+mn-ea"/>
                <a:sym typeface="+mn-lt"/>
              </a:rPr>
              <a:t>元件</a:t>
            </a:r>
            <a:r>
              <a:rPr lang="en-US" altLang="zh-CN" sz="1400" b="1" kern="0" dirty="0">
                <a:solidFill>
                  <a:srgbClr val="000000"/>
                </a:solidFill>
                <a:latin typeface="+mn-lt"/>
                <a:ea typeface="+mn-ea"/>
                <a:cs typeface="+mn-ea"/>
                <a:sym typeface="+mn-lt"/>
              </a:rPr>
              <a:t>A</a:t>
            </a:r>
            <a:r>
              <a:rPr lang="zh-CN" altLang="en-US" sz="1400" b="1" kern="0" dirty="0">
                <a:solidFill>
                  <a:srgbClr val="000000"/>
                </a:solidFill>
                <a:latin typeface="+mn-lt"/>
                <a:ea typeface="+mn-ea"/>
                <a:cs typeface="+mn-ea"/>
                <a:sym typeface="+mn-lt"/>
              </a:rPr>
              <a:t>偏离正确位置</a:t>
            </a:r>
          </a:p>
        </p:txBody>
      </p:sp>
      <p:sp>
        <p:nvSpPr>
          <p:cNvPr id="24" name="Line 8"/>
          <p:cNvSpPr>
            <a:spLocks noChangeShapeType="1"/>
          </p:cNvSpPr>
          <p:nvPr/>
        </p:nvSpPr>
        <p:spPr bwMode="auto">
          <a:xfrm flipV="1">
            <a:off x="2824163" y="2419350"/>
            <a:ext cx="739775" cy="0"/>
          </a:xfrm>
          <a:prstGeom prst="line">
            <a:avLst/>
          </a:prstGeom>
          <a:noFill/>
          <a:ln w="38100">
            <a:solidFill>
              <a:schemeClr val="tx1">
                <a:lumMod val="65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25" name="Line 9"/>
          <p:cNvSpPr>
            <a:spLocks noChangeShapeType="1"/>
          </p:cNvSpPr>
          <p:nvPr/>
        </p:nvSpPr>
        <p:spPr bwMode="auto">
          <a:xfrm>
            <a:off x="7019925" y="2716213"/>
            <a:ext cx="0" cy="360362"/>
          </a:xfrm>
          <a:prstGeom prst="line">
            <a:avLst/>
          </a:prstGeom>
          <a:noFill/>
          <a:ln w="38100">
            <a:solidFill>
              <a:schemeClr val="accent4">
                <a:lumMod val="75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26" name="AutoShape 10"/>
          <p:cNvSpPr>
            <a:spLocks noChangeArrowheads="1"/>
          </p:cNvSpPr>
          <p:nvPr/>
        </p:nvSpPr>
        <p:spPr bwMode="auto">
          <a:xfrm>
            <a:off x="3595688" y="3665538"/>
            <a:ext cx="1611312" cy="403225"/>
          </a:xfrm>
          <a:prstGeom prst="flowChartAlternateProcess">
            <a:avLst/>
          </a:prstGeom>
          <a:solidFill>
            <a:schemeClr val="accent4">
              <a:lumMod val="50000"/>
            </a:schemeClr>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dirty="0">
                <a:latin typeface="+mn-lt"/>
                <a:ea typeface="+mn-ea"/>
                <a:cs typeface="+mn-ea"/>
                <a:sym typeface="+mn-lt"/>
              </a:rPr>
              <a:t>更换限度开关</a:t>
            </a:r>
          </a:p>
        </p:txBody>
      </p:sp>
      <p:sp>
        <p:nvSpPr>
          <p:cNvPr id="28" name="AutoShape 11"/>
          <p:cNvSpPr>
            <a:spLocks noChangeArrowheads="1"/>
          </p:cNvSpPr>
          <p:nvPr/>
        </p:nvSpPr>
        <p:spPr bwMode="auto">
          <a:xfrm rot="887699">
            <a:off x="2660650" y="3632200"/>
            <a:ext cx="747713" cy="282575"/>
          </a:xfrm>
          <a:prstGeom prst="rightArrow">
            <a:avLst>
              <a:gd name="adj1" fmla="val 50000"/>
              <a:gd name="adj2" fmla="val 32179"/>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1400">
              <a:solidFill>
                <a:srgbClr val="000000"/>
              </a:solidFill>
              <a:latin typeface="+mn-lt"/>
              <a:ea typeface="+mn-ea"/>
              <a:cs typeface="+mn-ea"/>
              <a:sym typeface="+mn-lt"/>
            </a:endParaRPr>
          </a:p>
        </p:txBody>
      </p:sp>
      <p:sp>
        <p:nvSpPr>
          <p:cNvPr id="32" name="AutoShape 15"/>
          <p:cNvSpPr>
            <a:spLocks noChangeArrowheads="1"/>
          </p:cNvSpPr>
          <p:nvPr/>
        </p:nvSpPr>
        <p:spPr bwMode="auto">
          <a:xfrm>
            <a:off x="3619500" y="4173538"/>
            <a:ext cx="2900363" cy="403225"/>
          </a:xfrm>
          <a:prstGeom prst="flowChartAlternateProcess">
            <a:avLst/>
          </a:prstGeom>
          <a:solidFill>
            <a:srgbClr val="B80304"/>
          </a:solidFill>
          <a:ln w="3175" algn="ctr">
            <a:solidFill>
              <a:srgbClr val="000000"/>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a:latin typeface="+mn-lt"/>
                <a:ea typeface="+mn-ea"/>
                <a:cs typeface="+mn-ea"/>
                <a:sym typeface="+mn-lt"/>
              </a:rPr>
              <a:t>加工粉末的出口正好对着限度开关</a:t>
            </a:r>
          </a:p>
        </p:txBody>
      </p:sp>
      <p:sp>
        <p:nvSpPr>
          <p:cNvPr id="34" name="AutoShape 18"/>
          <p:cNvSpPr>
            <a:spLocks noChangeArrowheads="1"/>
          </p:cNvSpPr>
          <p:nvPr/>
        </p:nvSpPr>
        <p:spPr bwMode="auto">
          <a:xfrm>
            <a:off x="7121525" y="4173538"/>
            <a:ext cx="1946275" cy="403225"/>
          </a:xfrm>
          <a:prstGeom prst="flowChartAlternateProcess">
            <a:avLst/>
          </a:prstGeom>
          <a:solidFill>
            <a:schemeClr val="accent4">
              <a:lumMod val="50000"/>
            </a:schemeClr>
          </a:solidFill>
          <a:ln w="28575" algn="ctr">
            <a:solidFill>
              <a:srgbClr val="DCDCDC"/>
            </a:solidFill>
            <a:miter lim="800000"/>
            <a:headEnd/>
            <a:tailEnd/>
          </a:ln>
          <a:effectLs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a:latin typeface="+mn-lt"/>
                <a:ea typeface="+mn-ea"/>
                <a:cs typeface="+mn-ea"/>
                <a:sym typeface="+mn-lt"/>
              </a:rPr>
              <a:t>移动限度开关位置</a:t>
            </a:r>
          </a:p>
        </p:txBody>
      </p:sp>
      <p:sp>
        <p:nvSpPr>
          <p:cNvPr id="35" name="AutoShape 19"/>
          <p:cNvSpPr>
            <a:spLocks noChangeArrowheads="1"/>
          </p:cNvSpPr>
          <p:nvPr/>
        </p:nvSpPr>
        <p:spPr bwMode="auto">
          <a:xfrm>
            <a:off x="6580188" y="4241800"/>
            <a:ext cx="439737" cy="306388"/>
          </a:xfrm>
          <a:prstGeom prst="rightArrow">
            <a:avLst>
              <a:gd name="adj1" fmla="val 50000"/>
              <a:gd name="adj2" fmla="val 32179"/>
            </a:avLst>
          </a:prstGeom>
          <a:gradFill rotWithShape="1">
            <a:gsLst>
              <a:gs pos="0">
                <a:srgbClr val="FFFF66"/>
              </a:gs>
              <a:gs pos="100000">
                <a:srgbClr val="FF9900"/>
              </a:gs>
            </a:gsLst>
            <a:lin ang="0" scaled="1"/>
          </a:gradFill>
          <a:ln>
            <a:noFill/>
          </a:ln>
          <a:effectLst/>
          <a:extLst>
            <a:ext uri="{91240B29-F687-4F45-9708-019B960494DF}">
              <a14:hiddenLine xmlns:a14="http://schemas.microsoft.com/office/drawing/2010/main" w="381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1400">
              <a:solidFill>
                <a:srgbClr val="000000"/>
              </a:solidFill>
              <a:latin typeface="+mn-lt"/>
              <a:ea typeface="+mn-ea"/>
              <a:cs typeface="+mn-ea"/>
              <a:sym typeface="+mn-lt"/>
            </a:endParaRPr>
          </a:p>
        </p:txBody>
      </p:sp>
      <p:sp>
        <p:nvSpPr>
          <p:cNvPr id="39" name="AutoShape 6"/>
          <p:cNvSpPr>
            <a:spLocks noChangeArrowheads="1"/>
          </p:cNvSpPr>
          <p:nvPr/>
        </p:nvSpPr>
        <p:spPr bwMode="auto">
          <a:xfrm>
            <a:off x="6294438" y="2211388"/>
            <a:ext cx="1409700" cy="403225"/>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dirty="0">
                <a:solidFill>
                  <a:srgbClr val="000000"/>
                </a:solidFill>
                <a:latin typeface="+mn-lt"/>
                <a:ea typeface="+mn-ea"/>
                <a:cs typeface="+mn-ea"/>
                <a:sym typeface="+mn-lt"/>
              </a:rPr>
              <a:t>设备过载</a:t>
            </a:r>
          </a:p>
        </p:txBody>
      </p:sp>
      <p:sp>
        <p:nvSpPr>
          <p:cNvPr id="40" name="Line 8"/>
          <p:cNvSpPr>
            <a:spLocks noChangeShapeType="1"/>
          </p:cNvSpPr>
          <p:nvPr/>
        </p:nvSpPr>
        <p:spPr bwMode="auto">
          <a:xfrm flipV="1">
            <a:off x="5524500" y="2419350"/>
            <a:ext cx="739775" cy="0"/>
          </a:xfrm>
          <a:prstGeom prst="line">
            <a:avLst/>
          </a:prstGeom>
          <a:noFill/>
          <a:ln w="38100">
            <a:solidFill>
              <a:schemeClr val="tx1">
                <a:lumMod val="65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43" name="AutoShape 4"/>
          <p:cNvSpPr>
            <a:spLocks noChangeArrowheads="1"/>
          </p:cNvSpPr>
          <p:nvPr/>
        </p:nvSpPr>
        <p:spPr bwMode="auto">
          <a:xfrm>
            <a:off x="1247775" y="3194050"/>
            <a:ext cx="1498600" cy="403225"/>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ct val="20000"/>
              </a:spcBef>
              <a:spcAft>
                <a:spcPts val="0"/>
              </a:spcAft>
              <a:buFont typeface="Wingdings" panose="05000000000000000000" pitchFamily="2" charset="2"/>
              <a:buNone/>
              <a:defRPr/>
            </a:pPr>
            <a:r>
              <a:rPr lang="zh-CN" altLang="en-US" sz="1400" b="1" kern="0" dirty="0">
                <a:solidFill>
                  <a:srgbClr val="000000"/>
                </a:solidFill>
                <a:latin typeface="+mn-lt"/>
                <a:ea typeface="+mn-ea"/>
                <a:cs typeface="+mn-ea"/>
                <a:sym typeface="+mn-lt"/>
              </a:rPr>
              <a:t>被加工粉末卡住</a:t>
            </a:r>
          </a:p>
        </p:txBody>
      </p:sp>
      <p:sp>
        <p:nvSpPr>
          <p:cNvPr id="44" name="AutoShape 6"/>
          <p:cNvSpPr>
            <a:spLocks noChangeArrowheads="1"/>
          </p:cNvSpPr>
          <p:nvPr/>
        </p:nvSpPr>
        <p:spPr bwMode="auto">
          <a:xfrm>
            <a:off x="3595688" y="3194050"/>
            <a:ext cx="1819275" cy="403225"/>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fontAlgn="auto" hangingPunct="1">
              <a:spcBef>
                <a:spcPct val="20000"/>
              </a:spcBef>
              <a:spcAft>
                <a:spcPts val="0"/>
              </a:spcAft>
              <a:buFont typeface="Wingdings" panose="05000000000000000000" pitchFamily="2" charset="2"/>
              <a:buNone/>
              <a:defRPr/>
            </a:pPr>
            <a:r>
              <a:rPr lang="zh-CN" altLang="en-US" sz="1400" b="1" kern="0" dirty="0">
                <a:solidFill>
                  <a:srgbClr val="000000"/>
                </a:solidFill>
                <a:latin typeface="+mn-lt"/>
                <a:ea typeface="+mn-ea"/>
                <a:cs typeface="+mn-ea"/>
                <a:sym typeface="+mn-lt"/>
              </a:rPr>
              <a:t>限度开关失效</a:t>
            </a:r>
          </a:p>
        </p:txBody>
      </p:sp>
      <p:sp>
        <p:nvSpPr>
          <p:cNvPr id="45" name="Line 8"/>
          <p:cNvSpPr>
            <a:spLocks noChangeShapeType="1"/>
          </p:cNvSpPr>
          <p:nvPr/>
        </p:nvSpPr>
        <p:spPr bwMode="auto">
          <a:xfrm flipH="1" flipV="1">
            <a:off x="2824163" y="3402013"/>
            <a:ext cx="739775" cy="0"/>
          </a:xfrm>
          <a:prstGeom prst="line">
            <a:avLst/>
          </a:prstGeom>
          <a:noFill/>
          <a:ln w="38100">
            <a:solidFill>
              <a:schemeClr val="tx1">
                <a:lumMod val="65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46" name="Line 8"/>
          <p:cNvSpPr>
            <a:spLocks noChangeShapeType="1"/>
          </p:cNvSpPr>
          <p:nvPr/>
        </p:nvSpPr>
        <p:spPr bwMode="auto">
          <a:xfrm flipH="1" flipV="1">
            <a:off x="5524500" y="3402013"/>
            <a:ext cx="739775" cy="0"/>
          </a:xfrm>
          <a:prstGeom prst="line">
            <a:avLst/>
          </a:prstGeom>
          <a:noFill/>
          <a:ln w="38100">
            <a:solidFill>
              <a:schemeClr val="tx1">
                <a:lumMod val="65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47" name="AutoShape 5"/>
          <p:cNvSpPr>
            <a:spLocks noChangeArrowheads="1"/>
          </p:cNvSpPr>
          <p:nvPr/>
        </p:nvSpPr>
        <p:spPr bwMode="auto">
          <a:xfrm>
            <a:off x="1247775" y="4173538"/>
            <a:ext cx="1498600" cy="401637"/>
          </a:xfrm>
          <a:prstGeom prst="flowChartAlternateProcess">
            <a:avLst/>
          </a:prstGeom>
          <a:noFill/>
          <a:ln w="3175" algn="ctr">
            <a:solidFill>
              <a:srgbClr val="000000"/>
            </a:solidFill>
            <a:miter lim="800000"/>
            <a:headEnd/>
            <a:tailEnd/>
          </a:ln>
          <a:effectLst/>
          <a:extLst>
            <a:ext uri="{909E8E84-426E-40DD-AFC4-6F175D3DCCD1}">
              <a14:hiddenFill xmlns:a14="http://schemas.microsoft.com/office/drawing/2010/main">
                <a:solidFill>
                  <a:srgbClr val="33333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ct val="20000"/>
              </a:spcBef>
              <a:spcAft>
                <a:spcPts val="0"/>
              </a:spcAft>
              <a:buFont typeface="Wingdings" panose="05000000000000000000" pitchFamily="2" charset="2"/>
              <a:buNone/>
              <a:defRPr/>
            </a:pPr>
            <a:r>
              <a:rPr lang="zh-CN" altLang="en-US" sz="1400" b="1" kern="0" dirty="0">
                <a:solidFill>
                  <a:srgbClr val="000000"/>
                </a:solidFill>
                <a:latin typeface="+mn-lt"/>
                <a:ea typeface="+mn-ea"/>
                <a:cs typeface="+mn-ea"/>
                <a:sym typeface="+mn-lt"/>
              </a:rPr>
              <a:t>被加工粉末卡住</a:t>
            </a:r>
          </a:p>
        </p:txBody>
      </p:sp>
      <p:sp>
        <p:nvSpPr>
          <p:cNvPr id="48" name="Line 9"/>
          <p:cNvSpPr>
            <a:spLocks noChangeShapeType="1"/>
          </p:cNvSpPr>
          <p:nvPr/>
        </p:nvSpPr>
        <p:spPr bwMode="auto">
          <a:xfrm>
            <a:off x="1973263" y="3724275"/>
            <a:ext cx="0" cy="360363"/>
          </a:xfrm>
          <a:prstGeom prst="line">
            <a:avLst/>
          </a:prstGeom>
          <a:noFill/>
          <a:ln w="38100">
            <a:solidFill>
              <a:schemeClr val="accent4">
                <a:lumMod val="75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50" name="Line 8"/>
          <p:cNvSpPr>
            <a:spLocks noChangeShapeType="1"/>
          </p:cNvSpPr>
          <p:nvPr/>
        </p:nvSpPr>
        <p:spPr bwMode="auto">
          <a:xfrm flipV="1">
            <a:off x="2847975" y="4371975"/>
            <a:ext cx="739775" cy="0"/>
          </a:xfrm>
          <a:prstGeom prst="line">
            <a:avLst/>
          </a:prstGeom>
          <a:noFill/>
          <a:ln w="38100">
            <a:solidFill>
              <a:schemeClr val="tx1">
                <a:lumMod val="65000"/>
              </a:schemeClr>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应用要点：</a:t>
            </a:r>
          </a:p>
        </p:txBody>
      </p:sp>
      <p:sp>
        <p:nvSpPr>
          <p:cNvPr id="27"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对分析的结果进行确认</a:t>
            </a:r>
          </a:p>
        </p:txBody>
      </p:sp>
      <p:sp>
        <p:nvSpPr>
          <p:cNvPr id="49" name="Text Box 3"/>
          <p:cNvSpPr txBox="1">
            <a:spLocks noChangeArrowheads="1"/>
          </p:cNvSpPr>
          <p:nvPr/>
        </p:nvSpPr>
        <p:spPr bwMode="auto">
          <a:xfrm>
            <a:off x="622300" y="1373188"/>
            <a:ext cx="8301038" cy="345094"/>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buClr>
                <a:srgbClr val="FF9900"/>
              </a:buClr>
              <a:buFont typeface="Wingdings" panose="05000000000000000000" pitchFamily="2" charset="2"/>
              <a:buNone/>
              <a:defRPr/>
            </a:pPr>
            <a:r>
              <a:rPr lang="zh-CN" altLang="en-US" sz="1400" b="1" kern="0" dirty="0">
                <a:solidFill>
                  <a:srgbClr val="B80304"/>
                </a:solidFill>
                <a:latin typeface="+mn-lt"/>
                <a:ea typeface="+mn-ea"/>
                <a:cs typeface="+mn-ea"/>
                <a:sym typeface="+mn-lt"/>
              </a:rPr>
              <a:t>“三现原则”</a:t>
            </a:r>
            <a:r>
              <a:rPr lang="zh-CN" altLang="en-US" sz="1400" kern="0" dirty="0">
                <a:solidFill>
                  <a:srgbClr val="000000"/>
                </a:solidFill>
                <a:latin typeface="+mn-lt"/>
                <a:ea typeface="+mn-ea"/>
                <a:cs typeface="+mn-ea"/>
                <a:sym typeface="+mn-lt"/>
              </a:rPr>
              <a:t>，现场确认分析改善的结果。</a:t>
            </a:r>
          </a:p>
        </p:txBody>
      </p:sp>
      <p:sp>
        <p:nvSpPr>
          <p:cNvPr id="37" name="AutoShape 8"/>
          <p:cNvSpPr>
            <a:spLocks noChangeArrowheads="1"/>
          </p:cNvSpPr>
          <p:nvPr/>
        </p:nvSpPr>
        <p:spPr bwMode="gray">
          <a:xfrm rot="801507">
            <a:off x="4181475" y="3306763"/>
            <a:ext cx="1543050" cy="1325562"/>
          </a:xfrm>
          <a:prstGeom prst="hexagon">
            <a:avLst>
              <a:gd name="adj" fmla="val 28896"/>
              <a:gd name="vf" fmla="val 115470"/>
            </a:avLst>
          </a:prstGeom>
          <a:solidFill>
            <a:srgbClr val="7E7E7E"/>
          </a:solidFill>
          <a:ln w="9525">
            <a:noFill/>
            <a:miter lim="800000"/>
            <a:headEnd/>
            <a:tailEnd/>
          </a:ln>
          <a:effectLs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51" name="AutoShape 12"/>
          <p:cNvSpPr>
            <a:spLocks noChangeArrowheads="1"/>
          </p:cNvSpPr>
          <p:nvPr/>
        </p:nvSpPr>
        <p:spPr bwMode="gray">
          <a:xfrm rot="801507">
            <a:off x="4503738" y="1863725"/>
            <a:ext cx="1593850" cy="1290638"/>
          </a:xfrm>
          <a:prstGeom prst="hexagon">
            <a:avLst>
              <a:gd name="adj" fmla="val 28896"/>
              <a:gd name="vf" fmla="val 115470"/>
            </a:avLst>
          </a:prstGeom>
          <a:solidFill>
            <a:srgbClr val="404040"/>
          </a:solidFill>
          <a:ln w="9525">
            <a:noFill/>
            <a:miter lim="800000"/>
            <a:headEnd/>
            <a:tailEnd/>
          </a:ln>
          <a:effectLs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55" name="AutoShape 16"/>
          <p:cNvSpPr>
            <a:spLocks noChangeArrowheads="1"/>
          </p:cNvSpPr>
          <p:nvPr/>
        </p:nvSpPr>
        <p:spPr bwMode="gray">
          <a:xfrm rot="801507">
            <a:off x="3055938" y="2246313"/>
            <a:ext cx="1528762" cy="1385887"/>
          </a:xfrm>
          <a:prstGeom prst="hexagon">
            <a:avLst>
              <a:gd name="adj" fmla="val 28896"/>
              <a:gd name="vf" fmla="val 115470"/>
            </a:avLst>
          </a:prstGeom>
          <a:solidFill>
            <a:srgbClr val="C00000"/>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fontAlgn="auto" hangingPunct="1">
              <a:spcBef>
                <a:spcPts val="0"/>
              </a:spcBef>
              <a:spcAft>
                <a:spcPts val="0"/>
              </a:spcAft>
              <a:defRPr/>
            </a:pPr>
            <a:endParaRPr lang="zh-CN" altLang="en-US" sz="1400" kern="0">
              <a:solidFill>
                <a:srgbClr val="000000"/>
              </a:solidFill>
              <a:latin typeface="+mn-lt"/>
              <a:ea typeface="+mn-ea"/>
              <a:cs typeface="+mn-ea"/>
              <a:sym typeface="+mn-lt"/>
            </a:endParaRPr>
          </a:p>
        </p:txBody>
      </p:sp>
      <p:sp>
        <p:nvSpPr>
          <p:cNvPr id="56" name="Text Box 17"/>
          <p:cNvSpPr txBox="1">
            <a:spLocks noChangeArrowheads="1"/>
          </p:cNvSpPr>
          <p:nvPr/>
        </p:nvSpPr>
        <p:spPr bwMode="gray">
          <a:xfrm rot="801507">
            <a:off x="5867400" y="1765300"/>
            <a:ext cx="184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endParaRPr lang="en-US" altLang="zh-CN" sz="1400">
              <a:solidFill>
                <a:srgbClr val="FFFFFF"/>
              </a:solidFill>
              <a:latin typeface="+mn-lt"/>
              <a:ea typeface="+mn-ea"/>
              <a:cs typeface="+mn-ea"/>
              <a:sym typeface="+mn-lt"/>
            </a:endParaRPr>
          </a:p>
        </p:txBody>
      </p:sp>
      <p:sp>
        <p:nvSpPr>
          <p:cNvPr id="57" name="Text Box 18"/>
          <p:cNvSpPr txBox="1">
            <a:spLocks noChangeArrowheads="1"/>
          </p:cNvSpPr>
          <p:nvPr/>
        </p:nvSpPr>
        <p:spPr bwMode="gray">
          <a:xfrm rot="801507">
            <a:off x="3959225" y="2330450"/>
            <a:ext cx="184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endParaRPr lang="en-US" altLang="zh-CN" sz="1400">
              <a:solidFill>
                <a:srgbClr val="FFFFFF"/>
              </a:solidFill>
              <a:latin typeface="+mn-lt"/>
              <a:ea typeface="+mn-ea"/>
              <a:cs typeface="+mn-ea"/>
              <a:sym typeface="+mn-lt"/>
            </a:endParaRPr>
          </a:p>
        </p:txBody>
      </p:sp>
      <p:sp>
        <p:nvSpPr>
          <p:cNvPr id="58" name="Text Box 19"/>
          <p:cNvSpPr txBox="1">
            <a:spLocks noChangeArrowheads="1"/>
          </p:cNvSpPr>
          <p:nvPr/>
        </p:nvSpPr>
        <p:spPr bwMode="gray">
          <a:xfrm rot="801507">
            <a:off x="5448300" y="3627438"/>
            <a:ext cx="184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defRPr/>
            </a:pPr>
            <a:endParaRPr lang="en-US" altLang="zh-CN" sz="1400">
              <a:solidFill>
                <a:srgbClr val="FFFFFF"/>
              </a:solidFill>
              <a:latin typeface="+mn-lt"/>
              <a:ea typeface="+mn-ea"/>
              <a:cs typeface="+mn-ea"/>
              <a:sym typeface="+mn-lt"/>
            </a:endParaRPr>
          </a:p>
        </p:txBody>
      </p:sp>
      <p:sp>
        <p:nvSpPr>
          <p:cNvPr id="59" name="Text Box 20"/>
          <p:cNvSpPr txBox="1">
            <a:spLocks noChangeArrowheads="1"/>
          </p:cNvSpPr>
          <p:nvPr/>
        </p:nvSpPr>
        <p:spPr bwMode="auto">
          <a:xfrm>
            <a:off x="4954588" y="2222500"/>
            <a:ext cx="1371600" cy="461963"/>
          </a:xfrm>
          <a:prstGeom prst="rect">
            <a:avLst/>
          </a:prstGeom>
          <a:noFill/>
          <a:ln>
            <a:noFill/>
          </a:ln>
          <a:effectLst/>
          <a:extLst>
            <a:ext uri="{909E8E84-426E-40DD-AFC4-6F175D3DCCD1}">
              <a14:hiddenFill xmlns:a14="http://schemas.microsoft.com/office/drawing/2010/main">
                <a:solidFill>
                  <a:srgbClr val="0099FF"/>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400" b="1" dirty="0">
                <a:solidFill>
                  <a:schemeClr val="tx2"/>
                </a:solidFill>
                <a:latin typeface="+mn-lt"/>
                <a:ea typeface="+mn-ea"/>
                <a:cs typeface="+mn-ea"/>
                <a:sym typeface="+mn-lt"/>
              </a:rPr>
              <a:t>现场</a:t>
            </a:r>
          </a:p>
        </p:txBody>
      </p:sp>
      <p:sp>
        <p:nvSpPr>
          <p:cNvPr id="60" name="Text Box 21"/>
          <p:cNvSpPr txBox="1">
            <a:spLocks noChangeArrowheads="1"/>
          </p:cNvSpPr>
          <p:nvPr/>
        </p:nvSpPr>
        <p:spPr bwMode="auto">
          <a:xfrm>
            <a:off x="4551363" y="3719513"/>
            <a:ext cx="1371600" cy="461962"/>
          </a:xfrm>
          <a:prstGeom prst="rect">
            <a:avLst/>
          </a:prstGeom>
          <a:noFill/>
          <a:ln>
            <a:noFill/>
          </a:ln>
          <a:effectLst/>
          <a:extLst>
            <a:ext uri="{909E8E84-426E-40DD-AFC4-6F175D3DCCD1}">
              <a14:hiddenFill xmlns:a14="http://schemas.microsoft.com/office/drawing/2010/main">
                <a:solidFill>
                  <a:srgbClr val="0099FF"/>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400" b="1">
                <a:solidFill>
                  <a:schemeClr val="tx2"/>
                </a:solidFill>
                <a:latin typeface="+mn-lt"/>
                <a:ea typeface="+mn-ea"/>
                <a:cs typeface="+mn-ea"/>
                <a:sym typeface="+mn-lt"/>
              </a:rPr>
              <a:t>现物</a:t>
            </a:r>
          </a:p>
        </p:txBody>
      </p:sp>
      <p:sp>
        <p:nvSpPr>
          <p:cNvPr id="61" name="Text Box 22"/>
          <p:cNvSpPr txBox="1">
            <a:spLocks noChangeArrowheads="1"/>
          </p:cNvSpPr>
          <p:nvPr/>
        </p:nvSpPr>
        <p:spPr bwMode="auto">
          <a:xfrm>
            <a:off x="3402013" y="2657475"/>
            <a:ext cx="1371600" cy="461963"/>
          </a:xfrm>
          <a:prstGeom prst="rect">
            <a:avLst/>
          </a:prstGeom>
          <a:noFill/>
          <a:ln>
            <a:noFill/>
          </a:ln>
          <a:effectLst/>
          <a:extLst>
            <a:ext uri="{909E8E84-426E-40DD-AFC4-6F175D3DCCD1}">
              <a14:hiddenFill xmlns:a14="http://schemas.microsoft.com/office/drawing/2010/main">
                <a:solidFill>
                  <a:srgbClr val="0099FF"/>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defRPr/>
            </a:pPr>
            <a:r>
              <a:rPr lang="zh-CN" altLang="en-US" sz="2400" b="1" dirty="0">
                <a:solidFill>
                  <a:schemeClr val="tx2"/>
                </a:solidFill>
                <a:latin typeface="+mn-lt"/>
                <a:ea typeface="+mn-ea"/>
                <a:cs typeface="+mn-ea"/>
                <a:sym typeface="+mn-lt"/>
              </a:rPr>
              <a:t>现实</a:t>
            </a:r>
          </a:p>
        </p:txBody>
      </p:sp>
      <p:sp>
        <p:nvSpPr>
          <p:cNvPr id="62" name="Rectangle 23"/>
          <p:cNvSpPr>
            <a:spLocks noChangeArrowheads="1"/>
          </p:cNvSpPr>
          <p:nvPr/>
        </p:nvSpPr>
        <p:spPr bwMode="auto">
          <a:xfrm>
            <a:off x="6224588" y="2230438"/>
            <a:ext cx="1262062" cy="307975"/>
          </a:xfrm>
          <a:prstGeom prst="rect">
            <a:avLst/>
          </a:prstGeom>
          <a:noFill/>
          <a:ln>
            <a:noFill/>
          </a:ln>
          <a:effectLst/>
          <a:extLst/>
        </p:spPr>
        <p:txBody>
          <a:bodyPr wrap="none" anchor="ctr">
            <a:spAutoFit/>
          </a:bodyPr>
          <a:lstStyle/>
          <a:p>
            <a:pPr eaLnBrk="1" fontAlgn="auto" hangingPunct="1">
              <a:spcBef>
                <a:spcPts val="0"/>
              </a:spcBef>
              <a:spcAft>
                <a:spcPts val="0"/>
              </a:spcAft>
              <a:defRPr/>
            </a:pPr>
            <a:r>
              <a:rPr lang="zh-CN" altLang="en-US" sz="1400" b="1" kern="0" dirty="0">
                <a:solidFill>
                  <a:srgbClr val="000000"/>
                </a:solidFill>
                <a:latin typeface="+mn-lt"/>
                <a:ea typeface="+mn-ea"/>
                <a:cs typeface="+mn-ea"/>
                <a:sym typeface="+mn-lt"/>
              </a:rPr>
              <a:t>亲自到现场</a:t>
            </a:r>
            <a:r>
              <a:rPr lang="zh-CN" altLang="en-US" sz="1400" b="1" kern="0" dirty="0">
                <a:solidFill>
                  <a:srgbClr val="000000"/>
                </a:solidFill>
                <a:effectLst>
                  <a:outerShdw blurRad="38100" dist="38100" dir="2700000" algn="tl">
                    <a:srgbClr val="FFFFFF"/>
                  </a:outerShdw>
                </a:effectLst>
                <a:latin typeface="+mn-lt"/>
                <a:ea typeface="+mn-ea"/>
                <a:cs typeface="+mn-ea"/>
                <a:sym typeface="+mn-lt"/>
              </a:rPr>
              <a:t>。</a:t>
            </a:r>
          </a:p>
        </p:txBody>
      </p:sp>
      <p:sp>
        <p:nvSpPr>
          <p:cNvPr id="63" name="Rectangle 24"/>
          <p:cNvSpPr>
            <a:spLocks noChangeArrowheads="1"/>
          </p:cNvSpPr>
          <p:nvPr/>
        </p:nvSpPr>
        <p:spPr bwMode="auto">
          <a:xfrm>
            <a:off x="6219825" y="3949700"/>
            <a:ext cx="2057400" cy="307975"/>
          </a:xfrm>
          <a:prstGeom prst="rect">
            <a:avLst/>
          </a:prstGeom>
          <a:noFill/>
          <a:ln>
            <a:noFill/>
          </a:ln>
          <a:effectLst/>
          <a:extLst/>
        </p:spPr>
        <p:txBody>
          <a:bodyPr anchor="ctr">
            <a:spAutoFit/>
          </a:bodyPr>
          <a:lstStyle/>
          <a:p>
            <a:pPr eaLnBrk="1" fontAlgn="auto" hangingPunct="1">
              <a:spcBef>
                <a:spcPts val="0"/>
              </a:spcBef>
              <a:spcAft>
                <a:spcPts val="0"/>
              </a:spcAft>
              <a:defRPr/>
            </a:pPr>
            <a:r>
              <a:rPr lang="zh-CN" altLang="en-US" sz="1400" b="1" kern="0" dirty="0">
                <a:solidFill>
                  <a:srgbClr val="000000"/>
                </a:solidFill>
                <a:latin typeface="+mn-lt"/>
                <a:ea typeface="+mn-ea"/>
                <a:cs typeface="+mn-ea"/>
                <a:sym typeface="+mn-lt"/>
              </a:rPr>
              <a:t>亲自看实物、接触实物。</a:t>
            </a:r>
            <a:endParaRPr lang="en-US" altLang="zh-CN" sz="1400" b="1" kern="0" dirty="0">
              <a:solidFill>
                <a:srgbClr val="000000"/>
              </a:solidFill>
              <a:latin typeface="+mn-lt"/>
              <a:ea typeface="+mn-ea"/>
              <a:cs typeface="+mn-ea"/>
              <a:sym typeface="+mn-lt"/>
            </a:endParaRPr>
          </a:p>
        </p:txBody>
      </p:sp>
      <p:sp>
        <p:nvSpPr>
          <p:cNvPr id="64" name="Rectangle 25"/>
          <p:cNvSpPr>
            <a:spLocks noChangeArrowheads="1"/>
          </p:cNvSpPr>
          <p:nvPr/>
        </p:nvSpPr>
        <p:spPr bwMode="auto">
          <a:xfrm>
            <a:off x="827088" y="2906713"/>
            <a:ext cx="2228850" cy="542925"/>
          </a:xfrm>
          <a:prstGeom prst="rect">
            <a:avLst/>
          </a:prstGeom>
          <a:noFill/>
          <a:ln>
            <a:noFill/>
          </a:ln>
          <a:effectLst/>
          <a:extLst/>
        </p:spPr>
        <p:txBody>
          <a:bodyPr anchor="ctr">
            <a:spAutoFit/>
          </a:bodyPr>
          <a:lstStyle/>
          <a:p>
            <a:pPr eaLnBrk="1" fontAlgn="auto" hangingPunct="1">
              <a:spcBef>
                <a:spcPts val="0"/>
              </a:spcBef>
              <a:spcAft>
                <a:spcPts val="0"/>
              </a:spcAft>
              <a:defRPr/>
            </a:pPr>
            <a:r>
              <a:rPr lang="zh-CN" altLang="en-US" sz="1400" b="1" kern="0" dirty="0">
                <a:solidFill>
                  <a:srgbClr val="000000"/>
                </a:solidFill>
                <a:latin typeface="+mn-lt"/>
                <a:ea typeface="+mn-ea"/>
                <a:cs typeface="+mn-ea"/>
                <a:sym typeface="+mn-lt"/>
              </a:rPr>
              <a:t>亲自去了解现实情况，分析原因。</a:t>
            </a:r>
            <a:endParaRPr lang="en-US" altLang="zh-CN" sz="1400" b="1" kern="0" dirty="0">
              <a:solidFill>
                <a:srgbClr val="000000"/>
              </a:solidFill>
              <a:effectLst>
                <a:outerShdw blurRad="38100" dist="38100" dir="2700000" algn="tl">
                  <a:srgbClr val="FFFFFF"/>
                </a:outerShdw>
              </a:effectLst>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图片 2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488" y="117475"/>
            <a:ext cx="4832351"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563938" y="1744663"/>
            <a:ext cx="5580062" cy="1938337"/>
          </a:xfrm>
          <a:prstGeom prst="rect">
            <a:avLst/>
          </a:prstGeom>
          <a:solidFill>
            <a:schemeClr val="accent4">
              <a:lumMod val="10000"/>
            </a:schemeClr>
          </a:solidFill>
          <a:ln>
            <a:noFill/>
          </a:ln>
        </p:spPr>
        <p:txBody>
          <a:bodyPr/>
          <a:lstStyle/>
          <a:p>
            <a:pPr algn="ctr">
              <a:defRPr/>
            </a:pPr>
            <a:endParaRPr lang="zh-CN" altLang="en-US">
              <a:latin typeface="+mn-lt"/>
              <a:ea typeface="+mn-ea"/>
              <a:cs typeface="+mn-ea"/>
              <a:sym typeface="+mn-lt"/>
            </a:endParaRPr>
          </a:p>
        </p:txBody>
      </p:sp>
      <p:sp>
        <p:nvSpPr>
          <p:cNvPr id="24" name="TextBox 3"/>
          <p:cNvSpPr>
            <a:spLocks noChangeArrowheads="1"/>
          </p:cNvSpPr>
          <p:nvPr/>
        </p:nvSpPr>
        <p:spPr bwMode="auto">
          <a:xfrm>
            <a:off x="5945188" y="1954213"/>
            <a:ext cx="175599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Part Four</a:t>
            </a:r>
            <a:endParaRPr lang="zh-CN" altLang="en-US" sz="2800">
              <a:latin typeface="+mn-lt"/>
              <a:ea typeface="+mn-ea"/>
              <a:cs typeface="+mn-ea"/>
              <a:sym typeface="+mn-lt"/>
            </a:endParaRPr>
          </a:p>
        </p:txBody>
      </p:sp>
      <p:sp>
        <p:nvSpPr>
          <p:cNvPr id="25" name="TextBox 4"/>
          <p:cNvSpPr>
            <a:spLocks noChangeArrowheads="1"/>
          </p:cNvSpPr>
          <p:nvPr/>
        </p:nvSpPr>
        <p:spPr bwMode="auto">
          <a:xfrm>
            <a:off x="5846763" y="2571750"/>
            <a:ext cx="31178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5Why</a:t>
            </a:r>
            <a:r>
              <a:rPr lang="zh-CN" altLang="en-US" sz="2800">
                <a:latin typeface="+mn-lt"/>
                <a:ea typeface="+mn-ea"/>
                <a:cs typeface="+mn-ea"/>
                <a:sym typeface="+mn-lt"/>
              </a:rPr>
              <a:t>经典案例解析</a:t>
            </a:r>
          </a:p>
        </p:txBody>
      </p:sp>
      <p:sp>
        <p:nvSpPr>
          <p:cNvPr id="26" name="TextBox 5"/>
          <p:cNvSpPr>
            <a:spLocks noChangeArrowheads="1"/>
          </p:cNvSpPr>
          <p:nvPr/>
        </p:nvSpPr>
        <p:spPr bwMode="auto">
          <a:xfrm>
            <a:off x="4106863" y="1811338"/>
            <a:ext cx="170431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9600" b="1">
                <a:latin typeface="+mn-lt"/>
                <a:ea typeface="+mn-ea"/>
                <a:cs typeface="+mn-ea"/>
                <a:sym typeface="+mn-lt"/>
              </a:rPr>
              <a:t>04</a:t>
            </a:r>
            <a:endParaRPr lang="zh-CN" altLang="en-US" sz="9600" b="1">
              <a:latin typeface="+mn-lt"/>
              <a:ea typeface="+mn-ea"/>
              <a:cs typeface="+mn-ea"/>
              <a:sym typeface="+mn-lt"/>
            </a:endParaRPr>
          </a:p>
        </p:txBody>
      </p:sp>
      <p:sp>
        <p:nvSpPr>
          <p:cNvPr id="8" name="TextBox 7"/>
          <p:cNvSpPr txBox="1"/>
          <p:nvPr/>
        </p:nvSpPr>
        <p:spPr>
          <a:xfrm>
            <a:off x="2699870" y="50139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effectLst/>
                <a:uLnTx/>
                <a:uFillTx/>
              </a:rPr>
              <a:t>PPT</a:t>
            </a:r>
            <a:r>
              <a:rPr kumimoji="0" lang="zh-CN" altLang="en-US" sz="100" b="0" i="0" u="none" strike="noStrike" kern="0" cap="none" spc="0" normalizeH="0" baseline="0" noProof="0" dirty="0" smtClean="0">
                <a:ln>
                  <a:noFill/>
                </a:ln>
                <a:effectLst/>
                <a:uLnTx/>
                <a:uFillTx/>
              </a:rPr>
              <a:t>下载 </a:t>
            </a:r>
            <a:r>
              <a:rPr kumimoji="0" lang="en-US" altLang="zh-CN" sz="100" b="0" i="0" u="none" strike="noStrike" kern="0" cap="none" spc="0" normalizeH="0" baseline="0" noProof="0" dirty="0" smtClean="0">
                <a:ln>
                  <a:noFill/>
                </a:ln>
                <a:effectLst/>
                <a:uLnTx/>
                <a:uFillTx/>
              </a:rPr>
              <a:t>http://www.1ppt.com/xiazai/</a:t>
            </a:r>
          </a:p>
        </p:txBody>
      </p:sp>
    </p:spTree>
  </p:cSld>
  <p:clrMapOvr>
    <a:masterClrMapping/>
  </p:clrMapOvr>
  <p:transition spd="slow" advTm="6666">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p:cBhvr>
                                        <p:cTn id="7" dur="1000"/>
                                        <p:tgtEl>
                                          <p:spTgt spid="26"/>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p:cBhvr>
                                        <p:cTn id="11" dur="1000"/>
                                        <p:tgtEl>
                                          <p:spTgt spid="24"/>
                                        </p:tgtEl>
                                      </p:cBhvr>
                                    </p:animEffect>
                                  </p:childTnLst>
                                </p:cTn>
                              </p:par>
                            </p:childTnLst>
                          </p:cTn>
                        </p:par>
                        <p:par>
                          <p:cTn id="12" fill="hold" nodeType="afterGroup">
                            <p:stCondLst>
                              <p:cond delay="2000"/>
                            </p:stCondLst>
                            <p:childTnLst>
                              <p:par>
                                <p:cTn id="13" presetID="47"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5" grpId="0" bldLvl="0" autoUpdateAnimBg="0"/>
      <p:bldP spid="26" grpId="0" bldLvl="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案例一：</a:t>
            </a:r>
          </a:p>
        </p:txBody>
      </p:sp>
      <p:sp>
        <p:nvSpPr>
          <p:cNvPr id="27"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大野耐一运用</a:t>
            </a:r>
            <a:r>
              <a:rPr lang="en-US" altLang="zh-CN" sz="1400" b="1" noProof="1">
                <a:solidFill>
                  <a:schemeClr val="accent6">
                    <a:lumMod val="10000"/>
                  </a:schemeClr>
                </a:solidFill>
                <a:latin typeface="+mn-lt"/>
                <a:ea typeface="+mn-ea"/>
                <a:cs typeface="+mn-ea"/>
                <a:sym typeface="+mn-lt"/>
              </a:rPr>
              <a:t>5Why</a:t>
            </a:r>
            <a:r>
              <a:rPr lang="zh-CN" altLang="en-US" sz="1400" b="1" noProof="1">
                <a:solidFill>
                  <a:schemeClr val="accent6">
                    <a:lumMod val="10000"/>
                  </a:schemeClr>
                </a:solidFill>
                <a:latin typeface="+mn-lt"/>
                <a:ea typeface="+mn-ea"/>
                <a:cs typeface="+mn-ea"/>
                <a:sym typeface="+mn-lt"/>
              </a:rPr>
              <a:t>分析</a:t>
            </a:r>
          </a:p>
        </p:txBody>
      </p:sp>
      <p:sp>
        <p:nvSpPr>
          <p:cNvPr id="2" name="矩形 1"/>
          <p:cNvSpPr/>
          <p:nvPr/>
        </p:nvSpPr>
        <p:spPr>
          <a:xfrm>
            <a:off x="555625" y="1382713"/>
            <a:ext cx="8588375" cy="3646487"/>
          </a:xfrm>
          <a:prstGeom prst="rect">
            <a:avLst/>
          </a:prstGeom>
        </p:spPr>
        <p:txBody>
          <a:bodyPr>
            <a:spAutoFit/>
          </a:bodyPr>
          <a:lstStyle/>
          <a:p>
            <a:pPr>
              <a:lnSpc>
                <a:spcPct val="150000"/>
              </a:lnSpc>
              <a:defRPr/>
            </a:pPr>
            <a:r>
              <a:rPr lang="zh-CN" altLang="en-US" sz="1400" dirty="0">
                <a:solidFill>
                  <a:schemeClr val="accent4">
                    <a:lumMod val="25000"/>
                  </a:schemeClr>
                </a:solidFill>
                <a:latin typeface="+mn-lt"/>
                <a:ea typeface="+mn-ea"/>
                <a:cs typeface="+mn-ea"/>
                <a:sym typeface="+mn-lt"/>
              </a:rPr>
              <a:t>一问：“为什么机器停了？”</a:t>
            </a:r>
          </a:p>
          <a:p>
            <a:pPr>
              <a:lnSpc>
                <a:spcPct val="150000"/>
              </a:lnSpc>
              <a:defRPr/>
            </a:pPr>
            <a:r>
              <a:rPr lang="zh-CN" altLang="en-US" sz="1400" dirty="0">
                <a:solidFill>
                  <a:schemeClr val="accent4">
                    <a:lumMod val="25000"/>
                  </a:schemeClr>
                </a:solidFill>
                <a:latin typeface="+mn-lt"/>
                <a:ea typeface="+mn-ea"/>
                <a:cs typeface="+mn-ea"/>
                <a:sym typeface="+mn-lt"/>
              </a:rPr>
              <a:t>　　     答：“因为超过了负荷，保险丝就断了。”</a:t>
            </a:r>
          </a:p>
          <a:p>
            <a:pPr>
              <a:lnSpc>
                <a:spcPct val="150000"/>
              </a:lnSpc>
              <a:defRPr/>
            </a:pPr>
            <a:r>
              <a:rPr lang="zh-CN" altLang="en-US" sz="1400" dirty="0">
                <a:solidFill>
                  <a:schemeClr val="accent4">
                    <a:lumMod val="25000"/>
                  </a:schemeClr>
                </a:solidFill>
                <a:latin typeface="+mn-lt"/>
                <a:ea typeface="+mn-ea"/>
                <a:cs typeface="+mn-ea"/>
                <a:sym typeface="+mn-lt"/>
              </a:rPr>
              <a:t>二问：“为什么超负荷呢？”</a:t>
            </a:r>
          </a:p>
          <a:p>
            <a:pPr>
              <a:lnSpc>
                <a:spcPct val="150000"/>
              </a:lnSpc>
              <a:defRPr/>
            </a:pPr>
            <a:r>
              <a:rPr lang="zh-CN" altLang="en-US" sz="1400" dirty="0">
                <a:solidFill>
                  <a:schemeClr val="accent4">
                    <a:lumMod val="25000"/>
                  </a:schemeClr>
                </a:solidFill>
                <a:latin typeface="+mn-lt"/>
                <a:ea typeface="+mn-ea"/>
                <a:cs typeface="+mn-ea"/>
                <a:sym typeface="+mn-lt"/>
              </a:rPr>
              <a:t>　　     答：“因为轴承的润滑不够。”</a:t>
            </a:r>
          </a:p>
          <a:p>
            <a:pPr>
              <a:lnSpc>
                <a:spcPct val="150000"/>
              </a:lnSpc>
              <a:defRPr/>
            </a:pPr>
            <a:r>
              <a:rPr lang="zh-CN" altLang="en-US" sz="1400" dirty="0">
                <a:solidFill>
                  <a:schemeClr val="accent4">
                    <a:lumMod val="25000"/>
                  </a:schemeClr>
                </a:solidFill>
                <a:latin typeface="+mn-lt"/>
                <a:ea typeface="+mn-ea"/>
                <a:cs typeface="+mn-ea"/>
                <a:sym typeface="+mn-lt"/>
              </a:rPr>
              <a:t>三问：“为什么润滑不够？”</a:t>
            </a:r>
          </a:p>
          <a:p>
            <a:pPr>
              <a:lnSpc>
                <a:spcPct val="150000"/>
              </a:lnSpc>
              <a:defRPr/>
            </a:pPr>
            <a:r>
              <a:rPr lang="zh-CN" altLang="en-US" sz="1400" dirty="0">
                <a:solidFill>
                  <a:schemeClr val="accent4">
                    <a:lumMod val="25000"/>
                  </a:schemeClr>
                </a:solidFill>
                <a:latin typeface="+mn-lt"/>
                <a:ea typeface="+mn-ea"/>
                <a:cs typeface="+mn-ea"/>
                <a:sym typeface="+mn-lt"/>
              </a:rPr>
              <a:t>　　     答：“因为润滑泵吸不上油来。”</a:t>
            </a:r>
          </a:p>
          <a:p>
            <a:pPr>
              <a:lnSpc>
                <a:spcPct val="150000"/>
              </a:lnSpc>
              <a:defRPr/>
            </a:pPr>
            <a:r>
              <a:rPr lang="zh-CN" altLang="en-US" sz="1400" dirty="0">
                <a:solidFill>
                  <a:schemeClr val="accent4">
                    <a:lumMod val="25000"/>
                  </a:schemeClr>
                </a:solidFill>
                <a:latin typeface="+mn-lt"/>
                <a:ea typeface="+mn-ea"/>
                <a:cs typeface="+mn-ea"/>
                <a:sym typeface="+mn-lt"/>
              </a:rPr>
              <a:t>四问：“为什么吸不上油来？”</a:t>
            </a:r>
          </a:p>
          <a:p>
            <a:pPr>
              <a:lnSpc>
                <a:spcPct val="150000"/>
              </a:lnSpc>
              <a:defRPr/>
            </a:pPr>
            <a:r>
              <a:rPr lang="zh-CN" altLang="en-US" sz="1400" dirty="0">
                <a:solidFill>
                  <a:schemeClr val="accent4">
                    <a:lumMod val="25000"/>
                  </a:schemeClr>
                </a:solidFill>
                <a:latin typeface="+mn-lt"/>
                <a:ea typeface="+mn-ea"/>
                <a:cs typeface="+mn-ea"/>
                <a:sym typeface="+mn-lt"/>
              </a:rPr>
              <a:t>　　     答：“因为油泵轴磨损、松动了。”</a:t>
            </a:r>
          </a:p>
          <a:p>
            <a:pPr>
              <a:lnSpc>
                <a:spcPct val="150000"/>
              </a:lnSpc>
              <a:defRPr/>
            </a:pPr>
            <a:r>
              <a:rPr lang="zh-CN" altLang="en-US" sz="1400" dirty="0">
                <a:solidFill>
                  <a:schemeClr val="accent4">
                    <a:lumMod val="25000"/>
                  </a:schemeClr>
                </a:solidFill>
                <a:latin typeface="+mn-lt"/>
                <a:ea typeface="+mn-ea"/>
                <a:cs typeface="+mn-ea"/>
                <a:sym typeface="+mn-lt"/>
              </a:rPr>
              <a:t>五问：“为什么磨损了呢？”</a:t>
            </a:r>
          </a:p>
          <a:p>
            <a:pPr>
              <a:lnSpc>
                <a:spcPct val="150000"/>
              </a:lnSpc>
              <a:defRPr/>
            </a:pPr>
            <a:r>
              <a:rPr lang="zh-CN" altLang="en-US" sz="1400" dirty="0">
                <a:solidFill>
                  <a:schemeClr val="accent4">
                    <a:lumMod val="25000"/>
                  </a:schemeClr>
                </a:solidFill>
                <a:latin typeface="+mn-lt"/>
                <a:ea typeface="+mn-ea"/>
                <a:cs typeface="+mn-ea"/>
                <a:sym typeface="+mn-lt"/>
              </a:rPr>
              <a:t>　　      再答：“因为没有安装过滤器，混进了铁屑等杂质。”</a:t>
            </a:r>
          </a:p>
          <a:p>
            <a:pPr>
              <a:lnSpc>
                <a:spcPct val="150000"/>
              </a:lnSpc>
              <a:defRPr/>
            </a:pPr>
            <a:r>
              <a:rPr lang="zh-CN" altLang="en-US" sz="1400" dirty="0">
                <a:solidFill>
                  <a:schemeClr val="accent4">
                    <a:lumMod val="25000"/>
                  </a:schemeClr>
                </a:solidFill>
                <a:latin typeface="+mn-lt"/>
                <a:ea typeface="+mn-ea"/>
                <a:cs typeface="+mn-ea"/>
                <a:sym typeface="+mn-lt"/>
              </a:rPr>
              <a:t>             经过连续五次不停地问“为什么”，才找到问题的真正原因和解决的方法，在油泵轴上安装过滤器</a:t>
            </a:r>
          </a:p>
        </p:txBody>
      </p:sp>
      <p:pic>
        <p:nvPicPr>
          <p:cNvPr id="90120"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1528763"/>
            <a:ext cx="3287713" cy="274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案例二：</a:t>
            </a:r>
          </a:p>
        </p:txBody>
      </p:sp>
      <p:sp>
        <p:nvSpPr>
          <p:cNvPr id="27" name="矩形 3"/>
          <p:cNvSpPr>
            <a:spLocks noChangeArrowheads="1"/>
          </p:cNvSpPr>
          <p:nvPr/>
        </p:nvSpPr>
        <p:spPr bwMode="auto">
          <a:xfrm>
            <a:off x="600075" y="765175"/>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 </a:t>
            </a:r>
            <a:r>
              <a:rPr lang="en-US" altLang="zh-CN" sz="1400" b="1" noProof="1">
                <a:solidFill>
                  <a:schemeClr val="accent6">
                    <a:lumMod val="10000"/>
                  </a:schemeClr>
                </a:solidFill>
                <a:latin typeface="+mn-lt"/>
                <a:ea typeface="+mn-ea"/>
                <a:cs typeface="+mn-ea"/>
                <a:sym typeface="+mn-lt"/>
              </a:rPr>
              <a:t>A</a:t>
            </a:r>
            <a:r>
              <a:rPr lang="zh-CN" altLang="en-US" sz="1400" b="1" noProof="1">
                <a:solidFill>
                  <a:schemeClr val="accent6">
                    <a:lumMod val="10000"/>
                  </a:schemeClr>
                </a:solidFill>
                <a:latin typeface="+mn-lt"/>
                <a:ea typeface="+mn-ea"/>
                <a:cs typeface="+mn-ea"/>
                <a:sym typeface="+mn-lt"/>
              </a:rPr>
              <a:t>车间地板上有一滩油 ”</a:t>
            </a:r>
          </a:p>
        </p:txBody>
      </p:sp>
      <p:grpSp>
        <p:nvGrpSpPr>
          <p:cNvPr id="5" name="组合 4"/>
          <p:cNvGrpSpPr>
            <a:grpSpLocks/>
          </p:cNvGrpSpPr>
          <p:nvPr/>
        </p:nvGrpSpPr>
        <p:grpSpPr bwMode="auto">
          <a:xfrm>
            <a:off x="876300" y="1143000"/>
            <a:ext cx="7497763" cy="3771900"/>
            <a:chOff x="876839" y="1143266"/>
            <a:chExt cx="7497014" cy="3771087"/>
          </a:xfrm>
        </p:grpSpPr>
        <p:sp>
          <p:nvSpPr>
            <p:cNvPr id="16" name="AutoShape 8"/>
            <p:cNvSpPr>
              <a:spLocks noChangeArrowheads="1"/>
            </p:cNvSpPr>
            <p:nvPr/>
          </p:nvSpPr>
          <p:spPr bwMode="gray">
            <a:xfrm>
              <a:off x="1089543" y="1143266"/>
              <a:ext cx="1646074" cy="346000"/>
            </a:xfrm>
            <a:prstGeom prst="roundRect">
              <a:avLst>
                <a:gd name="adj" fmla="val 50000"/>
              </a:avLst>
            </a:prstGeom>
            <a:solidFill>
              <a:srgbClr val="B80304"/>
            </a:solidFill>
            <a:ln w="38100" algn="ctr">
              <a:solidFill>
                <a:srgbClr val="FFFFFF"/>
              </a:solidFill>
              <a:round/>
              <a:headEnd/>
              <a:tailEnd/>
            </a:ln>
            <a:effectLst>
              <a:outerShdw dist="63500" dir="3187806" algn="ctr" rotWithShape="0">
                <a:srgbClr val="001D3A"/>
              </a:outerShdw>
            </a:effectLst>
          </p:spPr>
          <p:txBody>
            <a:bodyPr wrap="none" anchor="ctr"/>
            <a:lstStyle/>
            <a:p>
              <a:pPr algn="ctr">
                <a:defRPr/>
              </a:pPr>
              <a:r>
                <a:rPr lang="zh-CN" altLang="en-US" sz="1400" b="1" dirty="0">
                  <a:solidFill>
                    <a:srgbClr val="FFFFFF"/>
                  </a:solidFill>
                  <a:latin typeface="+mn-lt"/>
                  <a:ea typeface="+mn-ea"/>
                  <a:cs typeface="+mn-ea"/>
                  <a:sym typeface="+mn-lt"/>
                </a:rPr>
                <a:t>地板上有一滩油 </a:t>
              </a:r>
            </a:p>
          </p:txBody>
        </p:sp>
        <p:sp>
          <p:nvSpPr>
            <p:cNvPr id="17" name="AutoShape 9"/>
            <p:cNvSpPr>
              <a:spLocks noChangeArrowheads="1"/>
            </p:cNvSpPr>
            <p:nvPr/>
          </p:nvSpPr>
          <p:spPr bwMode="auto">
            <a:xfrm>
              <a:off x="5118215" y="1592432"/>
              <a:ext cx="1844491" cy="346000"/>
            </a:xfrm>
            <a:prstGeom prst="flowChartAlternateProcess">
              <a:avLst/>
            </a:prstGeom>
            <a:solidFill>
              <a:srgbClr val="FFFFFF"/>
            </a:solidFill>
            <a:ln w="101600" cmpd="thinThick"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20000"/>
                </a:spcBef>
                <a:buFont typeface="Wingdings" panose="05000000000000000000" pitchFamily="2" charset="2"/>
                <a:buNone/>
                <a:defRPr/>
              </a:pPr>
              <a:r>
                <a:rPr lang="zh-CN" altLang="en-US" sz="1400" b="1">
                  <a:solidFill>
                    <a:srgbClr val="000000"/>
                  </a:solidFill>
                  <a:latin typeface="+mn-lt"/>
                  <a:ea typeface="+mn-ea"/>
                  <a:cs typeface="+mn-ea"/>
                  <a:sym typeface="+mn-lt"/>
                </a:rPr>
                <a:t>为什么机器会漏油？ </a:t>
              </a:r>
            </a:p>
          </p:txBody>
        </p:sp>
        <p:sp>
          <p:nvSpPr>
            <p:cNvPr id="18" name="AutoShape 10"/>
            <p:cNvSpPr>
              <a:spLocks noChangeArrowheads="1"/>
            </p:cNvSpPr>
            <p:nvPr/>
          </p:nvSpPr>
          <p:spPr bwMode="gray">
            <a:xfrm>
              <a:off x="4664236" y="1993983"/>
              <a:ext cx="1730202" cy="349175"/>
            </a:xfrm>
            <a:prstGeom prst="roundRect">
              <a:avLst>
                <a:gd name="adj" fmla="val 50000"/>
              </a:avLst>
            </a:prstGeom>
            <a:solidFill>
              <a:srgbClr val="B80304"/>
            </a:solidFill>
            <a:ln w="38100" algn="ctr">
              <a:solidFill>
                <a:srgbClr val="FFFFFF"/>
              </a:solidFill>
              <a:round/>
              <a:headEnd/>
              <a:tailEnd/>
            </a:ln>
            <a:effectLst>
              <a:outerShdw dist="63500" dir="3187806" algn="ctr" rotWithShape="0">
                <a:srgbClr val="001D3A"/>
              </a:outerShdw>
            </a:effectLst>
          </p:spPr>
          <p:txBody>
            <a:bodyPr wrap="none" anchor="ctr"/>
            <a:lstStyle/>
            <a:p>
              <a:pPr algn="ctr">
                <a:defRPr/>
              </a:pPr>
              <a:r>
                <a:rPr lang="zh-CN" altLang="en-US" sz="1400" b="1">
                  <a:solidFill>
                    <a:srgbClr val="FFFFFF"/>
                  </a:solidFill>
                  <a:latin typeface="+mn-lt"/>
                  <a:ea typeface="+mn-ea"/>
                  <a:cs typeface="+mn-ea"/>
                  <a:sym typeface="+mn-lt"/>
                </a:rPr>
                <a:t>衬垫非预期磨损 </a:t>
              </a:r>
            </a:p>
          </p:txBody>
        </p:sp>
        <p:sp>
          <p:nvSpPr>
            <p:cNvPr id="19" name="AutoShape 11"/>
            <p:cNvSpPr>
              <a:spLocks noChangeArrowheads="1"/>
            </p:cNvSpPr>
            <p:nvPr/>
          </p:nvSpPr>
          <p:spPr bwMode="auto">
            <a:xfrm>
              <a:off x="4397562" y="3252599"/>
              <a:ext cx="3862002" cy="346000"/>
            </a:xfrm>
            <a:prstGeom prst="flowChartAlternateProcess">
              <a:avLst/>
            </a:prstGeom>
            <a:solidFill>
              <a:srgbClr val="FFFFFF"/>
            </a:solidFill>
            <a:ln w="101600" cmpd="thinThick"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CN" altLang="en-US" sz="1400" b="1">
                  <a:solidFill>
                    <a:srgbClr val="000000"/>
                  </a:solidFill>
                  <a:latin typeface="+mn-lt"/>
                  <a:ea typeface="+mn-ea"/>
                  <a:cs typeface="+mn-ea"/>
                  <a:sym typeface="+mn-lt"/>
                </a:rPr>
                <a:t>为什么新采购的衬垫质量水平没有达到要求？</a:t>
              </a:r>
            </a:p>
          </p:txBody>
        </p:sp>
        <p:sp>
          <p:nvSpPr>
            <p:cNvPr id="20" name="AutoShape 12"/>
            <p:cNvSpPr>
              <a:spLocks noChangeArrowheads="1"/>
            </p:cNvSpPr>
            <p:nvPr/>
          </p:nvSpPr>
          <p:spPr bwMode="gray">
            <a:xfrm>
              <a:off x="3684846" y="4568353"/>
              <a:ext cx="3862001" cy="346000"/>
            </a:xfrm>
            <a:prstGeom prst="roundRect">
              <a:avLst>
                <a:gd name="adj" fmla="val 50000"/>
              </a:avLst>
            </a:prstGeom>
            <a:solidFill>
              <a:srgbClr val="B80304"/>
            </a:solidFill>
            <a:ln w="38100" algn="ctr">
              <a:solidFill>
                <a:srgbClr val="FFFFFF"/>
              </a:solidFill>
              <a:round/>
              <a:headEnd/>
              <a:tailEnd/>
            </a:ln>
            <a:effectLst>
              <a:outerShdw dist="63500" dir="3187806" algn="ctr" rotWithShape="0">
                <a:srgbClr val="001D3A"/>
              </a:outerShdw>
            </a:effectLst>
          </p:spPr>
          <p:txBody>
            <a:bodyPr wrap="none" anchor="ctr"/>
            <a:lstStyle/>
            <a:p>
              <a:pPr algn="ctr" eaLnBrk="1" hangingPunct="1">
                <a:spcBef>
                  <a:spcPct val="20000"/>
                </a:spcBef>
                <a:buFont typeface="Wingdings" panose="05000000000000000000" pitchFamily="2" charset="2"/>
                <a:buNone/>
                <a:defRPr/>
              </a:pPr>
              <a:r>
                <a:rPr lang="zh-CN" altLang="en-US" sz="1400" b="1">
                  <a:solidFill>
                    <a:srgbClr val="FFFFFF"/>
                  </a:solidFill>
                  <a:latin typeface="+mn-lt"/>
                  <a:ea typeface="+mn-ea"/>
                  <a:cs typeface="+mn-ea"/>
                  <a:sym typeface="+mn-lt"/>
                </a:rPr>
                <a:t>采购部的绩效考核标准太偏重降低短期成本 </a:t>
              </a:r>
            </a:p>
          </p:txBody>
        </p:sp>
        <p:sp>
          <p:nvSpPr>
            <p:cNvPr id="21" name="AutoShape 13"/>
            <p:cNvSpPr>
              <a:spLocks noChangeArrowheads="1"/>
            </p:cNvSpPr>
            <p:nvPr/>
          </p:nvSpPr>
          <p:spPr bwMode="auto">
            <a:xfrm>
              <a:off x="4261051" y="3830325"/>
              <a:ext cx="3055633" cy="346000"/>
            </a:xfrm>
            <a:prstGeom prst="flowChartAlternateProcess">
              <a:avLst/>
            </a:prstGeom>
            <a:solidFill>
              <a:srgbClr val="FFFFFF"/>
            </a:solidFill>
            <a:ln w="101600" cmpd="thinThick"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r>
                <a:rPr lang="zh-CN" altLang="en-US" sz="1400" b="1">
                  <a:solidFill>
                    <a:srgbClr val="000000"/>
                  </a:solidFill>
                  <a:latin typeface="+mn-lt"/>
                  <a:ea typeface="+mn-ea"/>
                  <a:cs typeface="+mn-ea"/>
                  <a:sym typeface="+mn-lt"/>
                </a:rPr>
                <a:t>为什么采购的时候只考虑报价呢？</a:t>
              </a:r>
            </a:p>
          </p:txBody>
        </p:sp>
        <p:sp>
          <p:nvSpPr>
            <p:cNvPr id="22" name="AutoShape 14"/>
            <p:cNvSpPr>
              <a:spLocks noChangeArrowheads="1"/>
            </p:cNvSpPr>
            <p:nvPr/>
          </p:nvSpPr>
          <p:spPr bwMode="gray">
            <a:xfrm>
              <a:off x="3338806" y="1546404"/>
              <a:ext cx="1787346" cy="346000"/>
            </a:xfrm>
            <a:prstGeom prst="roundRect">
              <a:avLst>
                <a:gd name="adj" fmla="val 50000"/>
              </a:avLst>
            </a:prstGeom>
            <a:solidFill>
              <a:srgbClr val="B80304"/>
            </a:solidFill>
            <a:ln w="38100" algn="ctr">
              <a:solidFill>
                <a:srgbClr val="FFFFFF"/>
              </a:solidFill>
              <a:round/>
              <a:headEnd/>
              <a:tailEnd/>
            </a:ln>
            <a:effectLst>
              <a:outerShdw dist="63500" dir="3187806" algn="ctr" rotWithShape="0">
                <a:srgbClr val="001D3A"/>
              </a:outerShdw>
            </a:effectLst>
          </p:spPr>
          <p:txBody>
            <a:bodyPr wrap="none" anchor="ctr"/>
            <a:lstStyle/>
            <a:p>
              <a:pPr algn="ctr">
                <a:defRPr/>
              </a:pPr>
              <a:r>
                <a:rPr lang="zh-CN" altLang="en-US" sz="1400" b="1">
                  <a:solidFill>
                    <a:srgbClr val="FFFFFF"/>
                  </a:solidFill>
                  <a:latin typeface="+mn-lt"/>
                  <a:ea typeface="+mn-ea"/>
                  <a:cs typeface="+mn-ea"/>
                  <a:sym typeface="+mn-lt"/>
                </a:rPr>
                <a:t>一台机器漏油了</a:t>
              </a:r>
              <a:endParaRPr lang="en-US" altLang="zh-CN" sz="1400" b="1">
                <a:solidFill>
                  <a:srgbClr val="FFFFFF"/>
                </a:solidFill>
                <a:latin typeface="+mn-lt"/>
                <a:ea typeface="+mn-ea"/>
                <a:cs typeface="+mn-ea"/>
                <a:sym typeface="+mn-lt"/>
              </a:endParaRPr>
            </a:p>
          </p:txBody>
        </p:sp>
        <p:sp>
          <p:nvSpPr>
            <p:cNvPr id="23" name="AutoShape 15"/>
            <p:cNvSpPr>
              <a:spLocks noChangeArrowheads="1"/>
            </p:cNvSpPr>
            <p:nvPr/>
          </p:nvSpPr>
          <p:spPr bwMode="auto">
            <a:xfrm>
              <a:off x="5894426" y="2379662"/>
              <a:ext cx="2479427" cy="346000"/>
            </a:xfrm>
            <a:prstGeom prst="flowChartAlternateProcess">
              <a:avLst/>
            </a:prstGeom>
            <a:solidFill>
              <a:srgbClr val="FFFFFF"/>
            </a:solidFill>
            <a:ln w="101600" cmpd="thinThick"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spcBef>
                  <a:spcPct val="20000"/>
                </a:spcBef>
                <a:buFont typeface="Wingdings" panose="05000000000000000000" pitchFamily="2" charset="2"/>
                <a:buNone/>
                <a:defRPr/>
              </a:pPr>
              <a:r>
                <a:rPr lang="zh-CN" altLang="en-US" sz="1400" b="1">
                  <a:solidFill>
                    <a:srgbClr val="000000"/>
                  </a:solidFill>
                  <a:latin typeface="+mn-lt"/>
                  <a:ea typeface="+mn-ea"/>
                  <a:cs typeface="+mn-ea"/>
                  <a:sym typeface="+mn-lt"/>
                </a:rPr>
                <a:t>为什么衬垫会非预期</a:t>
              </a:r>
              <a:r>
                <a:rPr lang="ja-JP" altLang="en-US" sz="1400" b="1">
                  <a:solidFill>
                    <a:srgbClr val="000000"/>
                  </a:solidFill>
                  <a:latin typeface="+mn-lt"/>
                  <a:ea typeface="+mn-ea"/>
                  <a:cs typeface="+mn-ea"/>
                  <a:sym typeface="+mn-lt"/>
                </a:rPr>
                <a:t>磨损</a:t>
              </a:r>
              <a:r>
                <a:rPr lang="ja-JP" altLang="zh-CN" sz="1400" b="1">
                  <a:solidFill>
                    <a:srgbClr val="000000"/>
                  </a:solidFill>
                  <a:latin typeface="+mn-lt"/>
                  <a:ea typeface="+mn-ea"/>
                  <a:cs typeface="+mn-ea"/>
                  <a:sym typeface="+mn-lt"/>
                </a:rPr>
                <a:t> </a:t>
              </a:r>
              <a:r>
                <a:rPr lang="zh-CN" altLang="en-US" sz="1400" b="1">
                  <a:solidFill>
                    <a:srgbClr val="000000"/>
                  </a:solidFill>
                  <a:latin typeface="+mn-lt"/>
                  <a:ea typeface="+mn-ea"/>
                  <a:cs typeface="+mn-ea"/>
                  <a:sym typeface="+mn-lt"/>
                </a:rPr>
                <a:t>？</a:t>
              </a:r>
              <a:endParaRPr lang="en-US" altLang="ja-JP" sz="1400" b="1">
                <a:solidFill>
                  <a:srgbClr val="000000"/>
                </a:solidFill>
                <a:latin typeface="+mn-lt"/>
                <a:ea typeface="+mn-ea"/>
                <a:cs typeface="+mn-ea"/>
                <a:sym typeface="+mn-lt"/>
              </a:endParaRPr>
            </a:p>
          </p:txBody>
        </p:sp>
        <p:sp>
          <p:nvSpPr>
            <p:cNvPr id="24" name="AutoShape 16"/>
            <p:cNvSpPr>
              <a:spLocks noChangeArrowheads="1"/>
            </p:cNvSpPr>
            <p:nvPr/>
          </p:nvSpPr>
          <p:spPr bwMode="gray">
            <a:xfrm>
              <a:off x="2080044" y="3762076"/>
              <a:ext cx="2131800" cy="349175"/>
            </a:xfrm>
            <a:prstGeom prst="roundRect">
              <a:avLst>
                <a:gd name="adj" fmla="val 50000"/>
              </a:avLst>
            </a:prstGeom>
            <a:solidFill>
              <a:srgbClr val="B80304"/>
            </a:solidFill>
            <a:ln w="38100" algn="ctr">
              <a:solidFill>
                <a:srgbClr val="FFFFFF"/>
              </a:solidFill>
              <a:round/>
              <a:headEnd/>
              <a:tailEnd/>
            </a:ln>
            <a:effectLst>
              <a:outerShdw dist="63500" dir="3187806" algn="ctr" rotWithShape="0">
                <a:srgbClr val="001D3A"/>
              </a:outerShdw>
            </a:effectLst>
          </p:spPr>
          <p:txBody>
            <a:bodyPr wrap="none" anchor="ctr"/>
            <a:lstStyle/>
            <a:p>
              <a:pPr eaLnBrk="1" hangingPunct="1">
                <a:spcBef>
                  <a:spcPct val="20000"/>
                </a:spcBef>
                <a:buFont typeface="Wingdings" panose="05000000000000000000" pitchFamily="2" charset="2"/>
                <a:buNone/>
                <a:defRPr/>
              </a:pPr>
              <a:r>
                <a:rPr lang="zh-CN" altLang="en-US" sz="1400" b="1">
                  <a:solidFill>
                    <a:srgbClr val="FFFFFF"/>
                  </a:solidFill>
                  <a:latin typeface="+mn-lt"/>
                  <a:ea typeface="+mn-ea"/>
                  <a:cs typeface="+mn-ea"/>
                  <a:sym typeface="+mn-lt"/>
                </a:rPr>
                <a:t>采购的时候只</a:t>
              </a:r>
              <a:r>
                <a:rPr lang="ja-JP" altLang="en-US" sz="1400" b="1">
                  <a:solidFill>
                    <a:srgbClr val="FFFFFF"/>
                  </a:solidFill>
                  <a:latin typeface="+mn-lt"/>
                  <a:ea typeface="+mn-ea"/>
                  <a:cs typeface="+mn-ea"/>
                  <a:sym typeface="+mn-lt"/>
                </a:rPr>
                <a:t>考虑</a:t>
              </a:r>
              <a:r>
                <a:rPr lang="zh-CN" altLang="en-US" sz="1400" b="1">
                  <a:solidFill>
                    <a:srgbClr val="FFFFFF"/>
                  </a:solidFill>
                  <a:latin typeface="+mn-lt"/>
                  <a:ea typeface="+mn-ea"/>
                  <a:cs typeface="+mn-ea"/>
                  <a:sym typeface="+mn-lt"/>
                </a:rPr>
                <a:t>报价</a:t>
              </a:r>
            </a:p>
          </p:txBody>
        </p:sp>
        <p:sp>
          <p:nvSpPr>
            <p:cNvPr id="25" name="Freeform 17"/>
            <p:cNvSpPr>
              <a:spLocks/>
            </p:cNvSpPr>
            <p:nvPr/>
          </p:nvSpPr>
          <p:spPr bwMode="gray">
            <a:xfrm flipH="1">
              <a:off x="2791173" y="1517835"/>
              <a:ext cx="403185" cy="403138"/>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663300"/>
                </a:gs>
                <a:gs pos="100000">
                  <a:srgbClr val="663300">
                    <a:gamma/>
                    <a:tint val="31765"/>
                    <a:invGamma/>
                  </a:srgb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eaLnBrk="1" hangingPunct="1">
                <a:defRPr/>
              </a:pPr>
              <a:endParaRPr lang="zh-CN" altLang="en-US" sz="1400">
                <a:solidFill>
                  <a:srgbClr val="000000"/>
                </a:solidFill>
                <a:latin typeface="+mn-lt"/>
                <a:ea typeface="+mn-ea"/>
                <a:cs typeface="+mn-ea"/>
                <a:sym typeface="+mn-lt"/>
              </a:endParaRPr>
            </a:p>
          </p:txBody>
        </p:sp>
        <p:sp>
          <p:nvSpPr>
            <p:cNvPr id="26" name="Freeform 18"/>
            <p:cNvSpPr>
              <a:spLocks/>
            </p:cNvSpPr>
            <p:nvPr/>
          </p:nvSpPr>
          <p:spPr bwMode="gray">
            <a:xfrm flipH="1">
              <a:off x="4313434" y="1933671"/>
              <a:ext cx="403185" cy="404726"/>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663300"/>
                </a:gs>
                <a:gs pos="100000">
                  <a:srgbClr val="663300">
                    <a:gamma/>
                    <a:tint val="31765"/>
                    <a:invGamma/>
                  </a:srgb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eaLnBrk="1" hangingPunct="1">
                <a:defRPr/>
              </a:pPr>
              <a:endParaRPr lang="zh-CN" altLang="en-US" sz="1400">
                <a:solidFill>
                  <a:srgbClr val="000000"/>
                </a:solidFill>
                <a:latin typeface="+mn-lt"/>
                <a:ea typeface="+mn-ea"/>
                <a:cs typeface="+mn-ea"/>
                <a:sym typeface="+mn-lt"/>
              </a:endParaRPr>
            </a:p>
          </p:txBody>
        </p:sp>
        <p:sp>
          <p:nvSpPr>
            <p:cNvPr id="28" name="Freeform 19"/>
            <p:cNvSpPr>
              <a:spLocks/>
            </p:cNvSpPr>
            <p:nvPr/>
          </p:nvSpPr>
          <p:spPr bwMode="gray">
            <a:xfrm flipH="1">
              <a:off x="3910249" y="4165215"/>
              <a:ext cx="403185" cy="403138"/>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663300"/>
                </a:gs>
                <a:gs pos="100000">
                  <a:srgbClr val="663300">
                    <a:gamma/>
                    <a:tint val="31765"/>
                    <a:invGamma/>
                  </a:srgb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eaLnBrk="1" hangingPunct="1">
                <a:defRPr/>
              </a:pPr>
              <a:endParaRPr lang="zh-CN" altLang="en-US" sz="1400">
                <a:solidFill>
                  <a:srgbClr val="000000"/>
                </a:solidFill>
                <a:latin typeface="+mn-lt"/>
                <a:ea typeface="+mn-ea"/>
                <a:cs typeface="+mn-ea"/>
                <a:sym typeface="+mn-lt"/>
              </a:endParaRPr>
            </a:p>
          </p:txBody>
        </p:sp>
        <p:sp>
          <p:nvSpPr>
            <p:cNvPr id="29" name="AutoShape 20"/>
            <p:cNvSpPr>
              <a:spLocks noChangeArrowheads="1"/>
            </p:cNvSpPr>
            <p:nvPr/>
          </p:nvSpPr>
          <p:spPr bwMode="auto">
            <a:xfrm>
              <a:off x="2819745" y="1154377"/>
              <a:ext cx="1844491" cy="346000"/>
            </a:xfrm>
            <a:prstGeom prst="flowChartAlternateProcess">
              <a:avLst/>
            </a:prstGeom>
            <a:solidFill>
              <a:srgbClr val="FFFFFF"/>
            </a:solidFill>
            <a:ln w="101600" cmpd="thinThick" algn="ctr">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spcBef>
                  <a:spcPct val="20000"/>
                </a:spcBef>
                <a:buFont typeface="Wingdings" panose="05000000000000000000" pitchFamily="2" charset="2"/>
                <a:buNone/>
                <a:defRPr/>
              </a:pPr>
              <a:r>
                <a:rPr lang="zh-CN" altLang="en-US" sz="1400" b="1">
                  <a:solidFill>
                    <a:srgbClr val="000000"/>
                  </a:solidFill>
                  <a:latin typeface="+mn-lt"/>
                  <a:ea typeface="+mn-ea"/>
                  <a:cs typeface="+mn-ea"/>
                  <a:sym typeface="+mn-lt"/>
                </a:rPr>
                <a:t>为什么地上会有油？</a:t>
              </a:r>
              <a:r>
                <a:rPr lang="ja-JP" altLang="en-US" sz="1400" b="1">
                  <a:solidFill>
                    <a:srgbClr val="000000"/>
                  </a:solidFill>
                  <a:latin typeface="+mn-lt"/>
                  <a:ea typeface="+mn-ea"/>
                  <a:cs typeface="+mn-ea"/>
                  <a:sym typeface="+mn-lt"/>
                </a:rPr>
                <a:t>　</a:t>
              </a:r>
              <a:endParaRPr lang="zh-CN" altLang="en-US" sz="1400" b="1">
                <a:solidFill>
                  <a:srgbClr val="000000"/>
                </a:solidFill>
                <a:latin typeface="+mn-lt"/>
                <a:ea typeface="+mn-ea"/>
                <a:cs typeface="+mn-ea"/>
                <a:sym typeface="+mn-lt"/>
              </a:endParaRPr>
            </a:p>
          </p:txBody>
        </p:sp>
        <p:sp>
          <p:nvSpPr>
            <p:cNvPr id="30" name="AutoShape 21"/>
            <p:cNvSpPr>
              <a:spLocks noChangeArrowheads="1"/>
            </p:cNvSpPr>
            <p:nvPr/>
          </p:nvSpPr>
          <p:spPr bwMode="gray">
            <a:xfrm>
              <a:off x="2619740" y="2824067"/>
              <a:ext cx="3401673" cy="349175"/>
            </a:xfrm>
            <a:prstGeom prst="roundRect">
              <a:avLst>
                <a:gd name="adj" fmla="val 50000"/>
              </a:avLst>
            </a:prstGeom>
            <a:solidFill>
              <a:srgbClr val="B80304"/>
            </a:solidFill>
            <a:ln w="38100" algn="ctr">
              <a:solidFill>
                <a:srgbClr val="FFFFFF"/>
              </a:solidFill>
              <a:round/>
              <a:headEnd/>
              <a:tailEnd/>
            </a:ln>
            <a:effectLst>
              <a:outerShdw dist="63500" dir="3187806" algn="ctr" rotWithShape="0">
                <a:srgbClr val="001D3A"/>
              </a:outerShdw>
            </a:effectLst>
          </p:spPr>
          <p:txBody>
            <a:bodyPr wrap="none" anchor="ctr"/>
            <a:lstStyle/>
            <a:p>
              <a:pPr algn="ctr" eaLnBrk="1" hangingPunct="1">
                <a:spcBef>
                  <a:spcPct val="20000"/>
                </a:spcBef>
                <a:buFont typeface="Wingdings" panose="05000000000000000000" pitchFamily="2" charset="2"/>
                <a:buNone/>
                <a:defRPr/>
              </a:pPr>
              <a:r>
                <a:rPr lang="zh-CN" altLang="en-US" sz="1400" b="1">
                  <a:solidFill>
                    <a:srgbClr val="FFFFFF"/>
                  </a:solidFill>
                  <a:latin typeface="+mn-lt"/>
                  <a:ea typeface="+mn-ea"/>
                  <a:cs typeface="+mn-ea"/>
                  <a:sym typeface="+mn-lt"/>
                </a:rPr>
                <a:t>新采购的衬垫质量水平没有达到要求</a:t>
              </a:r>
            </a:p>
          </p:txBody>
        </p:sp>
        <p:sp>
          <p:nvSpPr>
            <p:cNvPr id="31" name="Freeform 22"/>
            <p:cNvSpPr>
              <a:spLocks/>
            </p:cNvSpPr>
            <p:nvPr/>
          </p:nvSpPr>
          <p:spPr bwMode="gray">
            <a:xfrm>
              <a:off x="5442033" y="2447910"/>
              <a:ext cx="346040" cy="403138"/>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996633"/>
                </a:gs>
                <a:gs pos="100000">
                  <a:srgbClr val="996633">
                    <a:gamma/>
                    <a:tint val="31765"/>
                    <a:invGamma/>
                  </a:srgb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eaLnBrk="1" hangingPunct="1">
                <a:defRPr/>
              </a:pPr>
              <a:endParaRPr lang="zh-CN" altLang="en-US" sz="1400">
                <a:solidFill>
                  <a:srgbClr val="000000"/>
                </a:solidFill>
                <a:latin typeface="+mn-lt"/>
                <a:ea typeface="+mn-ea"/>
                <a:cs typeface="+mn-ea"/>
                <a:sym typeface="+mn-lt"/>
              </a:endParaRPr>
            </a:p>
          </p:txBody>
        </p:sp>
        <p:sp>
          <p:nvSpPr>
            <p:cNvPr id="32" name="Freeform 23"/>
            <p:cNvSpPr>
              <a:spLocks/>
            </p:cNvSpPr>
            <p:nvPr/>
          </p:nvSpPr>
          <p:spPr bwMode="gray">
            <a:xfrm>
              <a:off x="4059459" y="3363700"/>
              <a:ext cx="346040" cy="403138"/>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rgbClr val="996633"/>
                </a:gs>
                <a:gs pos="100000">
                  <a:srgbClr val="996633">
                    <a:gamma/>
                    <a:tint val="31765"/>
                    <a:invGamma/>
                  </a:srgbClr>
                </a:gs>
              </a:gsLst>
              <a:lin ang="0" scaled="1"/>
            </a:gradFill>
            <a:ln>
              <a:noFill/>
            </a:ln>
            <a:extLst>
              <a:ext uri="{91240B29-F687-4F45-9708-019B960494DF}">
                <a14:hiddenLine xmlns:a14="http://schemas.microsoft.com/office/drawing/2010/main" w="0">
                  <a:solidFill>
                    <a:srgbClr val="00A06C"/>
                  </a:solidFill>
                  <a:prstDash val="solid"/>
                  <a:round/>
                  <a:headEnd/>
                  <a:tailEnd/>
                </a14:hiddenLine>
              </a:ext>
            </a:extLst>
          </p:spPr>
          <p:txBody>
            <a:bodyPr/>
            <a:lstStyle/>
            <a:p>
              <a:pPr eaLnBrk="1" hangingPunct="1">
                <a:defRPr/>
              </a:pPr>
              <a:endParaRPr lang="zh-CN" altLang="en-US" sz="1400">
                <a:solidFill>
                  <a:srgbClr val="000000"/>
                </a:solidFill>
                <a:latin typeface="+mn-lt"/>
                <a:ea typeface="+mn-ea"/>
                <a:cs typeface="+mn-ea"/>
                <a:sym typeface="+mn-lt"/>
              </a:endParaRPr>
            </a:p>
          </p:txBody>
        </p:sp>
        <p:grpSp>
          <p:nvGrpSpPr>
            <p:cNvPr id="92184" name="Group 4"/>
            <p:cNvGrpSpPr>
              <a:grpSpLocks/>
            </p:cNvGrpSpPr>
            <p:nvPr/>
          </p:nvGrpSpPr>
          <p:grpSpPr bwMode="auto">
            <a:xfrm>
              <a:off x="876839" y="1892677"/>
              <a:ext cx="1818387" cy="1580583"/>
              <a:chOff x="2160" y="720"/>
              <a:chExt cx="3090" cy="3090"/>
            </a:xfrm>
          </p:grpSpPr>
          <p:pic>
            <p:nvPicPr>
              <p:cNvPr id="92187" name="Picture 5" descr="factory_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0" y="720"/>
                <a:ext cx="3090" cy="3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8" name="Picture 6" descr="2004020789264_1.jpg"/>
              <p:cNvPicPr>
                <a:picLocks noChangeAspect="1" noChangeArrowheads="1"/>
              </p:cNvPicPr>
              <p:nvPr/>
            </p:nvPicPr>
            <p:blipFill>
              <a:blip r:embed="rId4" cstate="print">
                <a:clrChange>
                  <a:clrFrom>
                    <a:srgbClr val="F7F2F8"/>
                  </a:clrFrom>
                  <a:clrTo>
                    <a:srgbClr val="F7F2F8">
                      <a:alpha val="0"/>
                    </a:srgbClr>
                  </a:clrTo>
                </a:clrChange>
                <a:lum bright="-30000" contrast="-78000"/>
                <a:extLst>
                  <a:ext uri="{28A0092B-C50C-407E-A947-70E740481C1C}">
                    <a14:useLocalDpi xmlns:a14="http://schemas.microsoft.com/office/drawing/2010/main" val="0"/>
                  </a:ext>
                </a:extLst>
              </a:blip>
              <a:srcRect/>
              <a:stretch>
                <a:fillRect/>
              </a:stretch>
            </p:blipFill>
            <p:spPr bwMode="auto">
              <a:xfrm rot="2471433">
                <a:off x="3394" y="2917"/>
                <a:ext cx="432" cy="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6" name="Oval 7"/>
            <p:cNvSpPr>
              <a:spLocks noChangeArrowheads="1"/>
            </p:cNvSpPr>
            <p:nvPr/>
          </p:nvSpPr>
          <p:spPr bwMode="auto">
            <a:xfrm>
              <a:off x="1468918" y="2903425"/>
              <a:ext cx="634937" cy="468211"/>
            </a:xfrm>
            <a:prstGeom prst="ellipse">
              <a:avLst/>
            </a:prstGeom>
            <a:noFill/>
            <a:ln w="28575" algn="ctr">
              <a:solidFill>
                <a:srgbClr val="FF0000"/>
              </a:solidFill>
              <a:round/>
              <a:headEn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defRPr/>
              </a:pPr>
              <a:endParaRPr lang="zh-CN" altLang="en-US" sz="1400">
                <a:solidFill>
                  <a:srgbClr val="000000"/>
                </a:solidFill>
                <a:latin typeface="+mn-lt"/>
                <a:ea typeface="+mn-ea"/>
                <a:cs typeface="+mn-ea"/>
                <a:sym typeface="+mn-lt"/>
              </a:endParaRPr>
            </a:p>
          </p:txBody>
        </p:sp>
        <p:sp>
          <p:nvSpPr>
            <p:cNvPr id="37" name="Text Box 3"/>
            <p:cNvSpPr txBox="1">
              <a:spLocks noChangeArrowheads="1"/>
            </p:cNvSpPr>
            <p:nvPr/>
          </p:nvSpPr>
          <p:spPr bwMode="auto">
            <a:xfrm>
              <a:off x="1035573" y="4511215"/>
              <a:ext cx="6281110" cy="345020"/>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defRPr/>
              </a:pPr>
              <a:r>
                <a:rPr lang="zh-CN" altLang="zh-CN" sz="1400" b="1" kern="0" dirty="0">
                  <a:solidFill>
                    <a:srgbClr val="0066CC"/>
                  </a:solidFill>
                  <a:latin typeface="+mn-lt"/>
                  <a:ea typeface="+mn-ea"/>
                  <a:cs typeface="+mn-ea"/>
                  <a:sym typeface="+mn-lt"/>
                </a:rPr>
                <a:t>对策：</a:t>
              </a:r>
              <a:r>
                <a:rPr lang="zh-CN" altLang="zh-CN" sz="1400" kern="0" dirty="0">
                  <a:solidFill>
                    <a:srgbClr val="FF0000"/>
                  </a:solidFill>
                  <a:latin typeface="+mn-lt"/>
                  <a:ea typeface="+mn-ea"/>
                  <a:cs typeface="+mn-ea"/>
                  <a:sym typeface="+mn-lt"/>
                </a:rPr>
                <a:t>调整绩效考核指标</a:t>
              </a:r>
              <a:r>
                <a:rPr lang="zh-CN" altLang="zh-CN" sz="1400" kern="0" dirty="0">
                  <a:solidFill>
                    <a:srgbClr val="000000"/>
                  </a:solidFill>
                  <a:latin typeface="+mn-lt"/>
                  <a:ea typeface="+mn-ea"/>
                  <a:cs typeface="+mn-ea"/>
                  <a:sym typeface="+mn-lt"/>
                </a:rPr>
                <a:t>。</a:t>
              </a:r>
              <a:endParaRPr lang="zh-CN" altLang="en-US" sz="1400" kern="0" dirty="0">
                <a:solidFill>
                  <a:srgbClr val="000000"/>
                </a:solidFill>
                <a:latin typeface="+mn-lt"/>
                <a:ea typeface="+mn-ea"/>
                <a:cs typeface="+mn-ea"/>
                <a:sym typeface="+mn-lt"/>
              </a:endParaRPr>
            </a:p>
          </p:txBody>
        </p:sp>
      </p:gr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par>
                          <p:cTn id="11" fill="hold" nodeType="afterGroup">
                            <p:stCondLst>
                              <p:cond delay="1000"/>
                            </p:stCondLst>
                            <p:childTnLst>
                              <p:par>
                                <p:cTn id="12" presetID="2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10" name="ïś1îḋê"/>
          <p:cNvGrpSpPr>
            <a:grpSpLocks noChangeAspect="1"/>
          </p:cNvGrpSpPr>
          <p:nvPr/>
        </p:nvGrpSpPr>
        <p:grpSpPr bwMode="auto">
          <a:xfrm rot="1800000">
            <a:off x="6981825" y="1893888"/>
            <a:ext cx="1773238" cy="611187"/>
            <a:chOff x="121" y="930"/>
            <a:chExt cx="1665" cy="574"/>
          </a:xfrm>
        </p:grpSpPr>
        <p:sp>
          <p:nvSpPr>
            <p:cNvPr id="109" name="iṡľïďé">
              <a:extLst>
                <a:ext uri="{FF2B5EF4-FFF2-40B4-BE49-F238E27FC236}"/>
              </a:extLst>
            </p:cNvPr>
            <p:cNvSpPr>
              <a:spLocks noChangeAspect="1"/>
            </p:cNvSpPr>
            <p:nvPr/>
          </p:nvSpPr>
          <p:spPr bwMode="auto">
            <a:xfrm>
              <a:off x="121" y="930"/>
              <a:ext cx="1665"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110" name="islídê">
              <a:extLst>
                <a:ext uri="{FF2B5EF4-FFF2-40B4-BE49-F238E27FC236}"/>
              </a:extLst>
            </p:cNvPr>
            <p:cNvSpPr>
              <a:spLocks/>
            </p:cNvSpPr>
            <p:nvPr/>
          </p:nvSpPr>
          <p:spPr bwMode="auto">
            <a:xfrm>
              <a:off x="121" y="931"/>
              <a:ext cx="1665" cy="571"/>
            </a:xfrm>
            <a:custGeom>
              <a:avLst/>
              <a:gdLst>
                <a:gd name="T0" fmla="*/ 585 w 705"/>
                <a:gd name="T1" fmla="*/ 0 h 241"/>
                <a:gd name="T2" fmla="*/ 500 w 705"/>
                <a:gd name="T3" fmla="*/ 35 h 241"/>
                <a:gd name="T4" fmla="*/ 494 w 705"/>
                <a:gd name="T5" fmla="*/ 41 h 241"/>
                <a:gd name="T6" fmla="*/ 352 w 705"/>
                <a:gd name="T7" fmla="*/ 101 h 241"/>
                <a:gd name="T8" fmla="*/ 211 w 705"/>
                <a:gd name="T9" fmla="*/ 41 h 241"/>
                <a:gd name="T10" fmla="*/ 205 w 705"/>
                <a:gd name="T11" fmla="*/ 35 h 241"/>
                <a:gd name="T12" fmla="*/ 120 w 705"/>
                <a:gd name="T13" fmla="*/ 0 h 241"/>
                <a:gd name="T14" fmla="*/ 0 w 705"/>
                <a:gd name="T15" fmla="*/ 120 h 241"/>
                <a:gd name="T16" fmla="*/ 120 w 705"/>
                <a:gd name="T17" fmla="*/ 241 h 241"/>
                <a:gd name="T18" fmla="*/ 205 w 705"/>
                <a:gd name="T19" fmla="*/ 206 h 241"/>
                <a:gd name="T20" fmla="*/ 211 w 705"/>
                <a:gd name="T21" fmla="*/ 199 h 241"/>
                <a:gd name="T22" fmla="*/ 352 w 705"/>
                <a:gd name="T23" fmla="*/ 140 h 241"/>
                <a:gd name="T24" fmla="*/ 494 w 705"/>
                <a:gd name="T25" fmla="*/ 199 h 241"/>
                <a:gd name="T26" fmla="*/ 500 w 705"/>
                <a:gd name="T27" fmla="*/ 206 h 241"/>
                <a:gd name="T28" fmla="*/ 585 w 705"/>
                <a:gd name="T29" fmla="*/ 241 h 241"/>
                <a:gd name="T30" fmla="*/ 705 w 705"/>
                <a:gd name="T31" fmla="*/ 120 h 241"/>
                <a:gd name="T32" fmla="*/ 585 w 705"/>
                <a:gd name="T3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241">
                  <a:moveTo>
                    <a:pt x="585" y="0"/>
                  </a:moveTo>
                  <a:cubicBezTo>
                    <a:pt x="552" y="0"/>
                    <a:pt x="522" y="13"/>
                    <a:pt x="500" y="35"/>
                  </a:cubicBezTo>
                  <a:cubicBezTo>
                    <a:pt x="498" y="37"/>
                    <a:pt x="496" y="39"/>
                    <a:pt x="494" y="41"/>
                  </a:cubicBezTo>
                  <a:cubicBezTo>
                    <a:pt x="458" y="78"/>
                    <a:pt x="408" y="101"/>
                    <a:pt x="352" y="101"/>
                  </a:cubicBezTo>
                  <a:cubicBezTo>
                    <a:pt x="297" y="101"/>
                    <a:pt x="247" y="78"/>
                    <a:pt x="211" y="41"/>
                  </a:cubicBezTo>
                  <a:cubicBezTo>
                    <a:pt x="209" y="39"/>
                    <a:pt x="207" y="37"/>
                    <a:pt x="205" y="35"/>
                  </a:cubicBezTo>
                  <a:cubicBezTo>
                    <a:pt x="183" y="13"/>
                    <a:pt x="153" y="0"/>
                    <a:pt x="120" y="0"/>
                  </a:cubicBezTo>
                  <a:cubicBezTo>
                    <a:pt x="53" y="0"/>
                    <a:pt x="0" y="54"/>
                    <a:pt x="0" y="120"/>
                  </a:cubicBezTo>
                  <a:cubicBezTo>
                    <a:pt x="0" y="187"/>
                    <a:pt x="53" y="241"/>
                    <a:pt x="120" y="241"/>
                  </a:cubicBezTo>
                  <a:cubicBezTo>
                    <a:pt x="153" y="241"/>
                    <a:pt x="183" y="227"/>
                    <a:pt x="205" y="206"/>
                  </a:cubicBezTo>
                  <a:cubicBezTo>
                    <a:pt x="207" y="204"/>
                    <a:pt x="209" y="201"/>
                    <a:pt x="211" y="199"/>
                  </a:cubicBezTo>
                  <a:cubicBezTo>
                    <a:pt x="247" y="163"/>
                    <a:pt x="297" y="140"/>
                    <a:pt x="352" y="140"/>
                  </a:cubicBezTo>
                  <a:cubicBezTo>
                    <a:pt x="408" y="140"/>
                    <a:pt x="458" y="163"/>
                    <a:pt x="494" y="199"/>
                  </a:cubicBezTo>
                  <a:cubicBezTo>
                    <a:pt x="496" y="201"/>
                    <a:pt x="498" y="204"/>
                    <a:pt x="500" y="206"/>
                  </a:cubicBezTo>
                  <a:cubicBezTo>
                    <a:pt x="522" y="227"/>
                    <a:pt x="552" y="241"/>
                    <a:pt x="585" y="241"/>
                  </a:cubicBezTo>
                  <a:cubicBezTo>
                    <a:pt x="651" y="241"/>
                    <a:pt x="705" y="187"/>
                    <a:pt x="705" y="120"/>
                  </a:cubicBezTo>
                  <a:cubicBezTo>
                    <a:pt x="705" y="54"/>
                    <a:pt x="651" y="0"/>
                    <a:pt x="585"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111" name="iṡḻiďé">
              <a:extLst>
                <a:ext uri="{FF2B5EF4-FFF2-40B4-BE49-F238E27FC236}"/>
              </a:extLst>
            </p:cNvPr>
            <p:cNvSpPr>
              <a:spLocks/>
            </p:cNvSpPr>
            <p:nvPr/>
          </p:nvSpPr>
          <p:spPr bwMode="auto">
            <a:xfrm rot="19800000">
              <a:off x="148" y="967"/>
              <a:ext cx="496" cy="499"/>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112" name="îšḷiḑé">
              <a:extLst>
                <a:ext uri="{FF2B5EF4-FFF2-40B4-BE49-F238E27FC236}"/>
              </a:extLst>
            </p:cNvPr>
            <p:cNvSpPr>
              <a:spLocks/>
            </p:cNvSpPr>
            <p:nvPr/>
          </p:nvSpPr>
          <p:spPr bwMode="auto">
            <a:xfrm rot="19800000">
              <a:off x="1245" y="966"/>
              <a:ext cx="499" cy="499"/>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113" name="íṩlíḑè">
              <a:extLst>
                <a:ext uri="{FF2B5EF4-FFF2-40B4-BE49-F238E27FC236}"/>
              </a:extLst>
            </p:cNvPr>
            <p:cNvSpPr>
              <a:spLocks/>
            </p:cNvSpPr>
            <p:nvPr/>
          </p:nvSpPr>
          <p:spPr bwMode="auto">
            <a:xfrm rot="19800000">
              <a:off x="225" y="1034"/>
              <a:ext cx="352" cy="352"/>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ysClr val="windowText" lastClr="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114" name="isliḓê">
              <a:extLst>
                <a:ext uri="{FF2B5EF4-FFF2-40B4-BE49-F238E27FC236}"/>
              </a:extLst>
            </p:cNvPr>
            <p:cNvSpPr>
              <a:spLocks/>
            </p:cNvSpPr>
            <p:nvPr/>
          </p:nvSpPr>
          <p:spPr bwMode="auto">
            <a:xfrm rot="19800000">
              <a:off x="1321" y="1034"/>
              <a:ext cx="353" cy="353"/>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grpSp>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案例三：</a:t>
            </a:r>
          </a:p>
        </p:txBody>
      </p:sp>
      <p:sp>
        <p:nvSpPr>
          <p:cNvPr id="27" name="矩形 3"/>
          <p:cNvSpPr>
            <a:spLocks noChangeArrowheads="1"/>
          </p:cNvSpPr>
          <p:nvPr/>
        </p:nvSpPr>
        <p:spPr bwMode="auto">
          <a:xfrm>
            <a:off x="600075" y="765175"/>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迟到</a:t>
            </a:r>
          </a:p>
        </p:txBody>
      </p:sp>
      <p:grpSp>
        <p:nvGrpSpPr>
          <p:cNvPr id="94216" name="îṡļiḑé"/>
          <p:cNvGrpSpPr>
            <a:grpSpLocks noChangeAspect="1"/>
          </p:cNvGrpSpPr>
          <p:nvPr/>
        </p:nvGrpSpPr>
        <p:grpSpPr bwMode="auto">
          <a:xfrm rot="-900000">
            <a:off x="808038" y="2058988"/>
            <a:ext cx="2233612" cy="604837"/>
            <a:chOff x="638" y="1651"/>
            <a:chExt cx="2098" cy="569"/>
          </a:xfrm>
        </p:grpSpPr>
        <p:sp>
          <p:nvSpPr>
            <p:cNvPr id="79" name="iṧḻïḋe">
              <a:extLst>
                <a:ext uri="{FF2B5EF4-FFF2-40B4-BE49-F238E27FC236}"/>
              </a:extLst>
            </p:cNvPr>
            <p:cNvSpPr>
              <a:spLocks noChangeAspect="1"/>
            </p:cNvSpPr>
            <p:nvPr/>
          </p:nvSpPr>
          <p:spPr bwMode="auto">
            <a:xfrm>
              <a:off x="633" y="1645"/>
              <a:ext cx="2098" cy="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80" name="îšļíḓê">
              <a:extLst>
                <a:ext uri="{FF2B5EF4-FFF2-40B4-BE49-F238E27FC236}"/>
              </a:extLst>
            </p:cNvPr>
            <p:cNvSpPr>
              <a:spLocks/>
            </p:cNvSpPr>
            <p:nvPr/>
          </p:nvSpPr>
          <p:spPr bwMode="auto">
            <a:xfrm>
              <a:off x="639" y="1651"/>
              <a:ext cx="2095" cy="569"/>
            </a:xfrm>
            <a:custGeom>
              <a:avLst/>
              <a:gdLst>
                <a:gd name="T0" fmla="*/ 765 w 886"/>
                <a:gd name="T1" fmla="*/ 0 h 241"/>
                <a:gd name="T2" fmla="*/ 699 w 886"/>
                <a:gd name="T3" fmla="*/ 19 h 241"/>
                <a:gd name="T4" fmla="*/ 697 w 886"/>
                <a:gd name="T5" fmla="*/ 21 h 241"/>
                <a:gd name="T6" fmla="*/ 443 w 886"/>
                <a:gd name="T7" fmla="*/ 94 h 241"/>
                <a:gd name="T8" fmla="*/ 189 w 886"/>
                <a:gd name="T9" fmla="*/ 21 h 241"/>
                <a:gd name="T10" fmla="*/ 187 w 886"/>
                <a:gd name="T11" fmla="*/ 20 h 241"/>
                <a:gd name="T12" fmla="*/ 121 w 886"/>
                <a:gd name="T13" fmla="*/ 0 h 241"/>
                <a:gd name="T14" fmla="*/ 0 w 886"/>
                <a:gd name="T15" fmla="*/ 120 h 241"/>
                <a:gd name="T16" fmla="*/ 0 w 886"/>
                <a:gd name="T17" fmla="*/ 120 h 241"/>
                <a:gd name="T18" fmla="*/ 121 w 886"/>
                <a:gd name="T19" fmla="*/ 241 h 241"/>
                <a:gd name="T20" fmla="*/ 187 w 886"/>
                <a:gd name="T21" fmla="*/ 221 h 241"/>
                <a:gd name="T22" fmla="*/ 189 w 886"/>
                <a:gd name="T23" fmla="*/ 220 h 241"/>
                <a:gd name="T24" fmla="*/ 443 w 886"/>
                <a:gd name="T25" fmla="*/ 146 h 241"/>
                <a:gd name="T26" fmla="*/ 697 w 886"/>
                <a:gd name="T27" fmla="*/ 220 h 241"/>
                <a:gd name="T28" fmla="*/ 699 w 886"/>
                <a:gd name="T29" fmla="*/ 221 h 241"/>
                <a:gd name="T30" fmla="*/ 765 w 886"/>
                <a:gd name="T31" fmla="*/ 241 h 241"/>
                <a:gd name="T32" fmla="*/ 886 w 886"/>
                <a:gd name="T33" fmla="*/ 120 h 241"/>
                <a:gd name="T34" fmla="*/ 765 w 886"/>
                <a:gd name="T3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6" h="241">
                  <a:moveTo>
                    <a:pt x="765" y="0"/>
                  </a:moveTo>
                  <a:cubicBezTo>
                    <a:pt x="741" y="0"/>
                    <a:pt x="718" y="7"/>
                    <a:pt x="699" y="19"/>
                  </a:cubicBezTo>
                  <a:cubicBezTo>
                    <a:pt x="699" y="20"/>
                    <a:pt x="698" y="20"/>
                    <a:pt x="697" y="21"/>
                  </a:cubicBezTo>
                  <a:cubicBezTo>
                    <a:pt x="624" y="67"/>
                    <a:pt x="537" y="94"/>
                    <a:pt x="443" y="94"/>
                  </a:cubicBezTo>
                  <a:cubicBezTo>
                    <a:pt x="349" y="94"/>
                    <a:pt x="262" y="67"/>
                    <a:pt x="189" y="21"/>
                  </a:cubicBezTo>
                  <a:cubicBezTo>
                    <a:pt x="188" y="20"/>
                    <a:pt x="188" y="20"/>
                    <a:pt x="187" y="20"/>
                  </a:cubicBezTo>
                  <a:cubicBezTo>
                    <a:pt x="168" y="7"/>
                    <a:pt x="145" y="0"/>
                    <a:pt x="121" y="0"/>
                  </a:cubicBezTo>
                  <a:cubicBezTo>
                    <a:pt x="54" y="0"/>
                    <a:pt x="0" y="54"/>
                    <a:pt x="0" y="120"/>
                  </a:cubicBezTo>
                  <a:cubicBezTo>
                    <a:pt x="0" y="120"/>
                    <a:pt x="0" y="120"/>
                    <a:pt x="0" y="120"/>
                  </a:cubicBezTo>
                  <a:cubicBezTo>
                    <a:pt x="0" y="187"/>
                    <a:pt x="54" y="241"/>
                    <a:pt x="121" y="241"/>
                  </a:cubicBezTo>
                  <a:cubicBezTo>
                    <a:pt x="145" y="241"/>
                    <a:pt x="168" y="233"/>
                    <a:pt x="187" y="221"/>
                  </a:cubicBezTo>
                  <a:cubicBezTo>
                    <a:pt x="187" y="220"/>
                    <a:pt x="188" y="220"/>
                    <a:pt x="189" y="220"/>
                  </a:cubicBezTo>
                  <a:cubicBezTo>
                    <a:pt x="262" y="173"/>
                    <a:pt x="349" y="146"/>
                    <a:pt x="443" y="146"/>
                  </a:cubicBezTo>
                  <a:cubicBezTo>
                    <a:pt x="537" y="146"/>
                    <a:pt x="624" y="173"/>
                    <a:pt x="697" y="220"/>
                  </a:cubicBezTo>
                  <a:cubicBezTo>
                    <a:pt x="698" y="220"/>
                    <a:pt x="698" y="220"/>
                    <a:pt x="699" y="221"/>
                  </a:cubicBezTo>
                  <a:cubicBezTo>
                    <a:pt x="718" y="233"/>
                    <a:pt x="741" y="241"/>
                    <a:pt x="765" y="241"/>
                  </a:cubicBezTo>
                  <a:cubicBezTo>
                    <a:pt x="832" y="241"/>
                    <a:pt x="886" y="187"/>
                    <a:pt x="886" y="120"/>
                  </a:cubicBezTo>
                  <a:cubicBezTo>
                    <a:pt x="886" y="54"/>
                    <a:pt x="832" y="0"/>
                    <a:pt x="765" y="0"/>
                  </a:cubicBezTo>
                  <a:close/>
                </a:path>
              </a:pathLst>
            </a:cu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81" name="îṣ1îde">
              <a:extLst>
                <a:ext uri="{FF2B5EF4-FFF2-40B4-BE49-F238E27FC236}"/>
              </a:extLst>
            </p:cNvPr>
            <p:cNvSpPr>
              <a:spLocks/>
            </p:cNvSpPr>
            <p:nvPr/>
          </p:nvSpPr>
          <p:spPr bwMode="auto">
            <a:xfrm rot="900000">
              <a:off x="675" y="1685"/>
              <a:ext cx="498" cy="50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82" name="iṥļiḋé">
              <a:extLst>
                <a:ext uri="{FF2B5EF4-FFF2-40B4-BE49-F238E27FC236}"/>
              </a:extLst>
            </p:cNvPr>
            <p:cNvSpPr>
              <a:spLocks/>
            </p:cNvSpPr>
            <p:nvPr/>
          </p:nvSpPr>
          <p:spPr bwMode="auto">
            <a:xfrm>
              <a:off x="2200" y="1680"/>
              <a:ext cx="498" cy="50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83" name="íṣḷîḍé">
              <a:extLst>
                <a:ext uri="{FF2B5EF4-FFF2-40B4-BE49-F238E27FC236}"/>
              </a:extLst>
            </p:cNvPr>
            <p:cNvSpPr>
              <a:spLocks/>
            </p:cNvSpPr>
            <p:nvPr/>
          </p:nvSpPr>
          <p:spPr bwMode="auto">
            <a:xfrm rot="900000">
              <a:off x="751" y="1752"/>
              <a:ext cx="352" cy="351"/>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grpSp>
      <p:grpSp>
        <p:nvGrpSpPr>
          <p:cNvPr id="94217" name="isļiḍe"/>
          <p:cNvGrpSpPr>
            <a:grpSpLocks noChangeAspect="1"/>
          </p:cNvGrpSpPr>
          <p:nvPr/>
        </p:nvGrpSpPr>
        <p:grpSpPr bwMode="auto">
          <a:xfrm rot="1800000">
            <a:off x="2295525" y="2255838"/>
            <a:ext cx="2233613" cy="604837"/>
            <a:chOff x="638" y="1651"/>
            <a:chExt cx="2098" cy="569"/>
          </a:xfrm>
        </p:grpSpPr>
        <p:sp>
          <p:nvSpPr>
            <p:cNvPr id="54" name="iṥḷïďè">
              <a:extLst>
                <a:ext uri="{FF2B5EF4-FFF2-40B4-BE49-F238E27FC236}"/>
              </a:extLst>
            </p:cNvPr>
            <p:cNvSpPr>
              <a:spLocks noChangeAspect="1"/>
            </p:cNvSpPr>
            <p:nvPr/>
          </p:nvSpPr>
          <p:spPr bwMode="auto">
            <a:xfrm>
              <a:off x="638" y="1651"/>
              <a:ext cx="2098"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55" name="îṡlîḑê">
              <a:extLst>
                <a:ext uri="{FF2B5EF4-FFF2-40B4-BE49-F238E27FC236}"/>
              </a:extLst>
            </p:cNvPr>
            <p:cNvSpPr>
              <a:spLocks/>
            </p:cNvSpPr>
            <p:nvPr/>
          </p:nvSpPr>
          <p:spPr bwMode="auto">
            <a:xfrm>
              <a:off x="639" y="1651"/>
              <a:ext cx="2095" cy="569"/>
            </a:xfrm>
            <a:custGeom>
              <a:avLst/>
              <a:gdLst>
                <a:gd name="T0" fmla="*/ 765 w 886"/>
                <a:gd name="T1" fmla="*/ 0 h 241"/>
                <a:gd name="T2" fmla="*/ 699 w 886"/>
                <a:gd name="T3" fmla="*/ 19 h 241"/>
                <a:gd name="T4" fmla="*/ 697 w 886"/>
                <a:gd name="T5" fmla="*/ 21 h 241"/>
                <a:gd name="T6" fmla="*/ 443 w 886"/>
                <a:gd name="T7" fmla="*/ 94 h 241"/>
                <a:gd name="T8" fmla="*/ 189 w 886"/>
                <a:gd name="T9" fmla="*/ 21 h 241"/>
                <a:gd name="T10" fmla="*/ 187 w 886"/>
                <a:gd name="T11" fmla="*/ 20 h 241"/>
                <a:gd name="T12" fmla="*/ 121 w 886"/>
                <a:gd name="T13" fmla="*/ 0 h 241"/>
                <a:gd name="T14" fmla="*/ 0 w 886"/>
                <a:gd name="T15" fmla="*/ 120 h 241"/>
                <a:gd name="T16" fmla="*/ 0 w 886"/>
                <a:gd name="T17" fmla="*/ 120 h 241"/>
                <a:gd name="T18" fmla="*/ 121 w 886"/>
                <a:gd name="T19" fmla="*/ 241 h 241"/>
                <a:gd name="T20" fmla="*/ 187 w 886"/>
                <a:gd name="T21" fmla="*/ 221 h 241"/>
                <a:gd name="T22" fmla="*/ 189 w 886"/>
                <a:gd name="T23" fmla="*/ 220 h 241"/>
                <a:gd name="T24" fmla="*/ 443 w 886"/>
                <a:gd name="T25" fmla="*/ 146 h 241"/>
                <a:gd name="T26" fmla="*/ 697 w 886"/>
                <a:gd name="T27" fmla="*/ 220 h 241"/>
                <a:gd name="T28" fmla="*/ 699 w 886"/>
                <a:gd name="T29" fmla="*/ 221 h 241"/>
                <a:gd name="T30" fmla="*/ 765 w 886"/>
                <a:gd name="T31" fmla="*/ 241 h 241"/>
                <a:gd name="T32" fmla="*/ 886 w 886"/>
                <a:gd name="T33" fmla="*/ 120 h 241"/>
                <a:gd name="T34" fmla="*/ 765 w 886"/>
                <a:gd name="T3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6" h="241">
                  <a:moveTo>
                    <a:pt x="765" y="0"/>
                  </a:moveTo>
                  <a:cubicBezTo>
                    <a:pt x="741" y="0"/>
                    <a:pt x="718" y="7"/>
                    <a:pt x="699" y="19"/>
                  </a:cubicBezTo>
                  <a:cubicBezTo>
                    <a:pt x="699" y="20"/>
                    <a:pt x="698" y="20"/>
                    <a:pt x="697" y="21"/>
                  </a:cubicBezTo>
                  <a:cubicBezTo>
                    <a:pt x="624" y="67"/>
                    <a:pt x="537" y="94"/>
                    <a:pt x="443" y="94"/>
                  </a:cubicBezTo>
                  <a:cubicBezTo>
                    <a:pt x="349" y="94"/>
                    <a:pt x="262" y="67"/>
                    <a:pt x="189" y="21"/>
                  </a:cubicBezTo>
                  <a:cubicBezTo>
                    <a:pt x="188" y="20"/>
                    <a:pt x="188" y="20"/>
                    <a:pt x="187" y="20"/>
                  </a:cubicBezTo>
                  <a:cubicBezTo>
                    <a:pt x="168" y="7"/>
                    <a:pt x="145" y="0"/>
                    <a:pt x="121" y="0"/>
                  </a:cubicBezTo>
                  <a:cubicBezTo>
                    <a:pt x="54" y="0"/>
                    <a:pt x="0" y="54"/>
                    <a:pt x="0" y="120"/>
                  </a:cubicBezTo>
                  <a:cubicBezTo>
                    <a:pt x="0" y="120"/>
                    <a:pt x="0" y="120"/>
                    <a:pt x="0" y="120"/>
                  </a:cubicBezTo>
                  <a:cubicBezTo>
                    <a:pt x="0" y="187"/>
                    <a:pt x="54" y="241"/>
                    <a:pt x="121" y="241"/>
                  </a:cubicBezTo>
                  <a:cubicBezTo>
                    <a:pt x="145" y="241"/>
                    <a:pt x="168" y="233"/>
                    <a:pt x="187" y="221"/>
                  </a:cubicBezTo>
                  <a:cubicBezTo>
                    <a:pt x="187" y="220"/>
                    <a:pt x="188" y="220"/>
                    <a:pt x="189" y="220"/>
                  </a:cubicBezTo>
                  <a:cubicBezTo>
                    <a:pt x="262" y="173"/>
                    <a:pt x="349" y="146"/>
                    <a:pt x="443" y="146"/>
                  </a:cubicBezTo>
                  <a:cubicBezTo>
                    <a:pt x="537" y="146"/>
                    <a:pt x="624" y="173"/>
                    <a:pt x="697" y="220"/>
                  </a:cubicBezTo>
                  <a:cubicBezTo>
                    <a:pt x="698" y="220"/>
                    <a:pt x="698" y="220"/>
                    <a:pt x="699" y="221"/>
                  </a:cubicBezTo>
                  <a:cubicBezTo>
                    <a:pt x="718" y="233"/>
                    <a:pt x="741" y="241"/>
                    <a:pt x="765" y="241"/>
                  </a:cubicBezTo>
                  <a:cubicBezTo>
                    <a:pt x="832" y="241"/>
                    <a:pt x="886" y="187"/>
                    <a:pt x="886" y="120"/>
                  </a:cubicBezTo>
                  <a:cubicBezTo>
                    <a:pt x="886" y="54"/>
                    <a:pt x="832" y="0"/>
                    <a:pt x="765"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56" name="î$1iḋè">
              <a:extLst>
                <a:ext uri="{FF2B5EF4-FFF2-40B4-BE49-F238E27FC236}"/>
              </a:extLst>
            </p:cNvPr>
            <p:cNvSpPr>
              <a:spLocks/>
            </p:cNvSpPr>
            <p:nvPr/>
          </p:nvSpPr>
          <p:spPr bwMode="auto">
            <a:xfrm rot="19800000">
              <a:off x="675" y="1687"/>
              <a:ext cx="498" cy="499"/>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57" name="íṩlîḍe">
              <a:extLst>
                <a:ext uri="{FF2B5EF4-FFF2-40B4-BE49-F238E27FC236}"/>
              </a:extLst>
            </p:cNvPr>
            <p:cNvSpPr>
              <a:spLocks/>
            </p:cNvSpPr>
            <p:nvPr/>
          </p:nvSpPr>
          <p:spPr bwMode="auto">
            <a:xfrm>
              <a:off x="2200" y="1685"/>
              <a:ext cx="498" cy="50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78" name="íSľíḑé">
              <a:extLst>
                <a:ext uri="{FF2B5EF4-FFF2-40B4-BE49-F238E27FC236}"/>
              </a:extLst>
            </p:cNvPr>
            <p:cNvSpPr>
              <a:spLocks/>
            </p:cNvSpPr>
            <p:nvPr/>
          </p:nvSpPr>
          <p:spPr bwMode="auto">
            <a:xfrm rot="19800000">
              <a:off x="740" y="1747"/>
              <a:ext cx="352" cy="351"/>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grpSp>
      <p:grpSp>
        <p:nvGrpSpPr>
          <p:cNvPr id="94218" name="í$ḷidè"/>
          <p:cNvGrpSpPr>
            <a:grpSpLocks noChangeAspect="1"/>
          </p:cNvGrpSpPr>
          <p:nvPr/>
        </p:nvGrpSpPr>
        <p:grpSpPr bwMode="auto">
          <a:xfrm rot="-2700000">
            <a:off x="3644900" y="2246313"/>
            <a:ext cx="1771650" cy="611187"/>
            <a:chOff x="121" y="930"/>
            <a:chExt cx="1665" cy="574"/>
          </a:xfrm>
        </p:grpSpPr>
        <p:sp>
          <p:nvSpPr>
            <p:cNvPr id="49" name="íšľïḍe">
              <a:extLst>
                <a:ext uri="{FF2B5EF4-FFF2-40B4-BE49-F238E27FC236}"/>
              </a:extLst>
            </p:cNvPr>
            <p:cNvSpPr>
              <a:spLocks noChangeAspect="1"/>
            </p:cNvSpPr>
            <p:nvPr/>
          </p:nvSpPr>
          <p:spPr bwMode="auto">
            <a:xfrm>
              <a:off x="121" y="930"/>
              <a:ext cx="1665"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50" name="iṧḷîďê">
              <a:extLst>
                <a:ext uri="{FF2B5EF4-FFF2-40B4-BE49-F238E27FC236}"/>
              </a:extLst>
            </p:cNvPr>
            <p:cNvSpPr>
              <a:spLocks/>
            </p:cNvSpPr>
            <p:nvPr/>
          </p:nvSpPr>
          <p:spPr bwMode="auto">
            <a:xfrm>
              <a:off x="121" y="931"/>
              <a:ext cx="1665" cy="571"/>
            </a:xfrm>
            <a:custGeom>
              <a:avLst/>
              <a:gdLst>
                <a:gd name="T0" fmla="*/ 585 w 705"/>
                <a:gd name="T1" fmla="*/ 0 h 241"/>
                <a:gd name="T2" fmla="*/ 500 w 705"/>
                <a:gd name="T3" fmla="*/ 35 h 241"/>
                <a:gd name="T4" fmla="*/ 494 w 705"/>
                <a:gd name="T5" fmla="*/ 41 h 241"/>
                <a:gd name="T6" fmla="*/ 352 w 705"/>
                <a:gd name="T7" fmla="*/ 101 h 241"/>
                <a:gd name="T8" fmla="*/ 211 w 705"/>
                <a:gd name="T9" fmla="*/ 41 h 241"/>
                <a:gd name="T10" fmla="*/ 205 w 705"/>
                <a:gd name="T11" fmla="*/ 35 h 241"/>
                <a:gd name="T12" fmla="*/ 120 w 705"/>
                <a:gd name="T13" fmla="*/ 0 h 241"/>
                <a:gd name="T14" fmla="*/ 0 w 705"/>
                <a:gd name="T15" fmla="*/ 120 h 241"/>
                <a:gd name="T16" fmla="*/ 120 w 705"/>
                <a:gd name="T17" fmla="*/ 241 h 241"/>
                <a:gd name="T18" fmla="*/ 205 w 705"/>
                <a:gd name="T19" fmla="*/ 206 h 241"/>
                <a:gd name="T20" fmla="*/ 211 w 705"/>
                <a:gd name="T21" fmla="*/ 199 h 241"/>
                <a:gd name="T22" fmla="*/ 352 w 705"/>
                <a:gd name="T23" fmla="*/ 140 h 241"/>
                <a:gd name="T24" fmla="*/ 494 w 705"/>
                <a:gd name="T25" fmla="*/ 199 h 241"/>
                <a:gd name="T26" fmla="*/ 500 w 705"/>
                <a:gd name="T27" fmla="*/ 206 h 241"/>
                <a:gd name="T28" fmla="*/ 585 w 705"/>
                <a:gd name="T29" fmla="*/ 241 h 241"/>
                <a:gd name="T30" fmla="*/ 705 w 705"/>
                <a:gd name="T31" fmla="*/ 120 h 241"/>
                <a:gd name="T32" fmla="*/ 585 w 705"/>
                <a:gd name="T3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241">
                  <a:moveTo>
                    <a:pt x="585" y="0"/>
                  </a:moveTo>
                  <a:cubicBezTo>
                    <a:pt x="552" y="0"/>
                    <a:pt x="522" y="13"/>
                    <a:pt x="500" y="35"/>
                  </a:cubicBezTo>
                  <a:cubicBezTo>
                    <a:pt x="498" y="37"/>
                    <a:pt x="496" y="39"/>
                    <a:pt x="494" y="41"/>
                  </a:cubicBezTo>
                  <a:cubicBezTo>
                    <a:pt x="458" y="78"/>
                    <a:pt x="408" y="101"/>
                    <a:pt x="352" y="101"/>
                  </a:cubicBezTo>
                  <a:cubicBezTo>
                    <a:pt x="297" y="101"/>
                    <a:pt x="247" y="78"/>
                    <a:pt x="211" y="41"/>
                  </a:cubicBezTo>
                  <a:cubicBezTo>
                    <a:pt x="209" y="39"/>
                    <a:pt x="207" y="37"/>
                    <a:pt x="205" y="35"/>
                  </a:cubicBezTo>
                  <a:cubicBezTo>
                    <a:pt x="183" y="13"/>
                    <a:pt x="153" y="0"/>
                    <a:pt x="120" y="0"/>
                  </a:cubicBezTo>
                  <a:cubicBezTo>
                    <a:pt x="53" y="0"/>
                    <a:pt x="0" y="54"/>
                    <a:pt x="0" y="120"/>
                  </a:cubicBezTo>
                  <a:cubicBezTo>
                    <a:pt x="0" y="187"/>
                    <a:pt x="53" y="241"/>
                    <a:pt x="120" y="241"/>
                  </a:cubicBezTo>
                  <a:cubicBezTo>
                    <a:pt x="153" y="241"/>
                    <a:pt x="183" y="227"/>
                    <a:pt x="205" y="206"/>
                  </a:cubicBezTo>
                  <a:cubicBezTo>
                    <a:pt x="207" y="204"/>
                    <a:pt x="209" y="201"/>
                    <a:pt x="211" y="199"/>
                  </a:cubicBezTo>
                  <a:cubicBezTo>
                    <a:pt x="247" y="163"/>
                    <a:pt x="297" y="140"/>
                    <a:pt x="352" y="140"/>
                  </a:cubicBezTo>
                  <a:cubicBezTo>
                    <a:pt x="408" y="140"/>
                    <a:pt x="458" y="163"/>
                    <a:pt x="494" y="199"/>
                  </a:cubicBezTo>
                  <a:cubicBezTo>
                    <a:pt x="496" y="201"/>
                    <a:pt x="498" y="204"/>
                    <a:pt x="500" y="206"/>
                  </a:cubicBezTo>
                  <a:cubicBezTo>
                    <a:pt x="522" y="227"/>
                    <a:pt x="552" y="241"/>
                    <a:pt x="585" y="241"/>
                  </a:cubicBezTo>
                  <a:cubicBezTo>
                    <a:pt x="651" y="241"/>
                    <a:pt x="705" y="187"/>
                    <a:pt x="705" y="120"/>
                  </a:cubicBezTo>
                  <a:cubicBezTo>
                    <a:pt x="705" y="54"/>
                    <a:pt x="651" y="0"/>
                    <a:pt x="585" y="0"/>
                  </a:cubicBezTo>
                  <a:close/>
                </a:path>
              </a:pathLst>
            </a:cu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51" name="ïṥ1îḑe">
              <a:extLst>
                <a:ext uri="{FF2B5EF4-FFF2-40B4-BE49-F238E27FC236}"/>
              </a:extLst>
            </p:cNvPr>
            <p:cNvSpPr>
              <a:spLocks/>
            </p:cNvSpPr>
            <p:nvPr/>
          </p:nvSpPr>
          <p:spPr bwMode="auto">
            <a:xfrm rot="2700000">
              <a:off x="149" y="962"/>
              <a:ext cx="496" cy="49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52" name="ísľîḋe">
              <a:extLst>
                <a:ext uri="{FF2B5EF4-FFF2-40B4-BE49-F238E27FC236}"/>
              </a:extLst>
            </p:cNvPr>
            <p:cNvSpPr>
              <a:spLocks/>
            </p:cNvSpPr>
            <p:nvPr/>
          </p:nvSpPr>
          <p:spPr bwMode="auto">
            <a:xfrm>
              <a:off x="1253" y="960"/>
              <a:ext cx="501" cy="49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53" name="íṥ1îḍê">
              <a:extLst>
                <a:ext uri="{FF2B5EF4-FFF2-40B4-BE49-F238E27FC236}"/>
              </a:extLst>
            </p:cNvPr>
            <p:cNvSpPr>
              <a:spLocks/>
            </p:cNvSpPr>
            <p:nvPr/>
          </p:nvSpPr>
          <p:spPr bwMode="auto">
            <a:xfrm rot="2700000">
              <a:off x="229" y="1028"/>
              <a:ext cx="353" cy="352"/>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grpSp>
      <p:grpSp>
        <p:nvGrpSpPr>
          <p:cNvPr id="94219" name="ïŝļíďe"/>
          <p:cNvGrpSpPr>
            <a:grpSpLocks noChangeAspect="1"/>
          </p:cNvGrpSpPr>
          <p:nvPr/>
        </p:nvGrpSpPr>
        <p:grpSpPr bwMode="auto">
          <a:xfrm rot="-1800000">
            <a:off x="5538788" y="2012950"/>
            <a:ext cx="2233612" cy="604838"/>
            <a:chOff x="638" y="1651"/>
            <a:chExt cx="2098" cy="569"/>
          </a:xfrm>
        </p:grpSpPr>
        <p:sp>
          <p:nvSpPr>
            <p:cNvPr id="44" name="ïśḷîḋé">
              <a:extLst>
                <a:ext uri="{FF2B5EF4-FFF2-40B4-BE49-F238E27FC236}"/>
              </a:extLst>
            </p:cNvPr>
            <p:cNvSpPr>
              <a:spLocks noChangeAspect="1"/>
            </p:cNvSpPr>
            <p:nvPr/>
          </p:nvSpPr>
          <p:spPr bwMode="auto">
            <a:xfrm>
              <a:off x="636" y="1645"/>
              <a:ext cx="2098" cy="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45" name="îŝḻïdè">
              <a:extLst>
                <a:ext uri="{FF2B5EF4-FFF2-40B4-BE49-F238E27FC236}"/>
              </a:extLst>
            </p:cNvPr>
            <p:cNvSpPr>
              <a:spLocks/>
            </p:cNvSpPr>
            <p:nvPr/>
          </p:nvSpPr>
          <p:spPr bwMode="auto">
            <a:xfrm>
              <a:off x="639" y="1651"/>
              <a:ext cx="2095" cy="569"/>
            </a:xfrm>
            <a:custGeom>
              <a:avLst/>
              <a:gdLst>
                <a:gd name="T0" fmla="*/ 765 w 886"/>
                <a:gd name="T1" fmla="*/ 0 h 241"/>
                <a:gd name="T2" fmla="*/ 699 w 886"/>
                <a:gd name="T3" fmla="*/ 19 h 241"/>
                <a:gd name="T4" fmla="*/ 697 w 886"/>
                <a:gd name="T5" fmla="*/ 21 h 241"/>
                <a:gd name="T6" fmla="*/ 443 w 886"/>
                <a:gd name="T7" fmla="*/ 94 h 241"/>
                <a:gd name="T8" fmla="*/ 189 w 886"/>
                <a:gd name="T9" fmla="*/ 21 h 241"/>
                <a:gd name="T10" fmla="*/ 187 w 886"/>
                <a:gd name="T11" fmla="*/ 20 h 241"/>
                <a:gd name="T12" fmla="*/ 121 w 886"/>
                <a:gd name="T13" fmla="*/ 0 h 241"/>
                <a:gd name="T14" fmla="*/ 0 w 886"/>
                <a:gd name="T15" fmla="*/ 120 h 241"/>
                <a:gd name="T16" fmla="*/ 0 w 886"/>
                <a:gd name="T17" fmla="*/ 120 h 241"/>
                <a:gd name="T18" fmla="*/ 121 w 886"/>
                <a:gd name="T19" fmla="*/ 241 h 241"/>
                <a:gd name="T20" fmla="*/ 187 w 886"/>
                <a:gd name="T21" fmla="*/ 221 h 241"/>
                <a:gd name="T22" fmla="*/ 189 w 886"/>
                <a:gd name="T23" fmla="*/ 220 h 241"/>
                <a:gd name="T24" fmla="*/ 443 w 886"/>
                <a:gd name="T25" fmla="*/ 146 h 241"/>
                <a:gd name="T26" fmla="*/ 697 w 886"/>
                <a:gd name="T27" fmla="*/ 220 h 241"/>
                <a:gd name="T28" fmla="*/ 699 w 886"/>
                <a:gd name="T29" fmla="*/ 221 h 241"/>
                <a:gd name="T30" fmla="*/ 765 w 886"/>
                <a:gd name="T31" fmla="*/ 241 h 241"/>
                <a:gd name="T32" fmla="*/ 886 w 886"/>
                <a:gd name="T33" fmla="*/ 120 h 241"/>
                <a:gd name="T34" fmla="*/ 765 w 886"/>
                <a:gd name="T3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86" h="241">
                  <a:moveTo>
                    <a:pt x="765" y="0"/>
                  </a:moveTo>
                  <a:cubicBezTo>
                    <a:pt x="741" y="0"/>
                    <a:pt x="718" y="7"/>
                    <a:pt x="699" y="19"/>
                  </a:cubicBezTo>
                  <a:cubicBezTo>
                    <a:pt x="699" y="20"/>
                    <a:pt x="698" y="20"/>
                    <a:pt x="697" y="21"/>
                  </a:cubicBezTo>
                  <a:cubicBezTo>
                    <a:pt x="624" y="67"/>
                    <a:pt x="537" y="94"/>
                    <a:pt x="443" y="94"/>
                  </a:cubicBezTo>
                  <a:cubicBezTo>
                    <a:pt x="349" y="94"/>
                    <a:pt x="262" y="67"/>
                    <a:pt x="189" y="21"/>
                  </a:cubicBezTo>
                  <a:cubicBezTo>
                    <a:pt x="188" y="20"/>
                    <a:pt x="188" y="20"/>
                    <a:pt x="187" y="20"/>
                  </a:cubicBezTo>
                  <a:cubicBezTo>
                    <a:pt x="168" y="7"/>
                    <a:pt x="145" y="0"/>
                    <a:pt x="121" y="0"/>
                  </a:cubicBezTo>
                  <a:cubicBezTo>
                    <a:pt x="54" y="0"/>
                    <a:pt x="0" y="54"/>
                    <a:pt x="0" y="120"/>
                  </a:cubicBezTo>
                  <a:cubicBezTo>
                    <a:pt x="0" y="120"/>
                    <a:pt x="0" y="120"/>
                    <a:pt x="0" y="120"/>
                  </a:cubicBezTo>
                  <a:cubicBezTo>
                    <a:pt x="0" y="187"/>
                    <a:pt x="54" y="241"/>
                    <a:pt x="121" y="241"/>
                  </a:cubicBezTo>
                  <a:cubicBezTo>
                    <a:pt x="145" y="241"/>
                    <a:pt x="168" y="233"/>
                    <a:pt x="187" y="221"/>
                  </a:cubicBezTo>
                  <a:cubicBezTo>
                    <a:pt x="187" y="220"/>
                    <a:pt x="188" y="220"/>
                    <a:pt x="189" y="220"/>
                  </a:cubicBezTo>
                  <a:cubicBezTo>
                    <a:pt x="262" y="173"/>
                    <a:pt x="349" y="146"/>
                    <a:pt x="443" y="146"/>
                  </a:cubicBezTo>
                  <a:cubicBezTo>
                    <a:pt x="537" y="146"/>
                    <a:pt x="624" y="173"/>
                    <a:pt x="697" y="220"/>
                  </a:cubicBezTo>
                  <a:cubicBezTo>
                    <a:pt x="698" y="220"/>
                    <a:pt x="698" y="220"/>
                    <a:pt x="699" y="221"/>
                  </a:cubicBezTo>
                  <a:cubicBezTo>
                    <a:pt x="718" y="233"/>
                    <a:pt x="741" y="241"/>
                    <a:pt x="765" y="241"/>
                  </a:cubicBezTo>
                  <a:cubicBezTo>
                    <a:pt x="832" y="241"/>
                    <a:pt x="886" y="187"/>
                    <a:pt x="886" y="120"/>
                  </a:cubicBezTo>
                  <a:cubicBezTo>
                    <a:pt x="886" y="54"/>
                    <a:pt x="832" y="0"/>
                    <a:pt x="765" y="0"/>
                  </a:cubicBezTo>
                  <a:close/>
                </a:path>
              </a:pathLst>
            </a:cu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46" name="îṣľîḓê">
              <a:extLst>
                <a:ext uri="{FF2B5EF4-FFF2-40B4-BE49-F238E27FC236}"/>
              </a:extLst>
            </p:cNvPr>
            <p:cNvSpPr>
              <a:spLocks/>
            </p:cNvSpPr>
            <p:nvPr/>
          </p:nvSpPr>
          <p:spPr bwMode="auto">
            <a:xfrm>
              <a:off x="675" y="1685"/>
              <a:ext cx="498" cy="499"/>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47" name="iŝļídè">
              <a:extLst>
                <a:ext uri="{FF2B5EF4-FFF2-40B4-BE49-F238E27FC236}"/>
              </a:extLst>
            </p:cNvPr>
            <p:cNvSpPr>
              <a:spLocks/>
            </p:cNvSpPr>
            <p:nvPr/>
          </p:nvSpPr>
          <p:spPr bwMode="auto">
            <a:xfrm rot="1800000">
              <a:off x="2200" y="1685"/>
              <a:ext cx="498" cy="50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48" name="iṧļíḍê">
              <a:extLst>
                <a:ext uri="{FF2B5EF4-FFF2-40B4-BE49-F238E27FC236}"/>
              </a:extLst>
            </p:cNvPr>
            <p:cNvSpPr>
              <a:spLocks/>
            </p:cNvSpPr>
            <p:nvPr/>
          </p:nvSpPr>
          <p:spPr bwMode="auto">
            <a:xfrm rot="1800000">
              <a:off x="2273" y="1749"/>
              <a:ext cx="353" cy="351"/>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grpSp>
      <p:grpSp>
        <p:nvGrpSpPr>
          <p:cNvPr id="94220" name="ïś1îḋê"/>
          <p:cNvGrpSpPr>
            <a:grpSpLocks noChangeAspect="1"/>
          </p:cNvGrpSpPr>
          <p:nvPr/>
        </p:nvGrpSpPr>
        <p:grpSpPr bwMode="auto">
          <a:xfrm rot="1800000">
            <a:off x="4560888" y="2124075"/>
            <a:ext cx="1773237" cy="611188"/>
            <a:chOff x="121" y="930"/>
            <a:chExt cx="1665" cy="574"/>
          </a:xfrm>
        </p:grpSpPr>
        <p:sp>
          <p:nvSpPr>
            <p:cNvPr id="38" name="iṡľïďé">
              <a:extLst>
                <a:ext uri="{FF2B5EF4-FFF2-40B4-BE49-F238E27FC236}"/>
              </a:extLst>
            </p:cNvPr>
            <p:cNvSpPr>
              <a:spLocks noChangeAspect="1"/>
            </p:cNvSpPr>
            <p:nvPr/>
          </p:nvSpPr>
          <p:spPr bwMode="auto">
            <a:xfrm>
              <a:off x="121" y="930"/>
              <a:ext cx="1665"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39" name="islídê">
              <a:extLst>
                <a:ext uri="{FF2B5EF4-FFF2-40B4-BE49-F238E27FC236}"/>
              </a:extLst>
            </p:cNvPr>
            <p:cNvSpPr>
              <a:spLocks/>
            </p:cNvSpPr>
            <p:nvPr/>
          </p:nvSpPr>
          <p:spPr bwMode="auto">
            <a:xfrm>
              <a:off x="121" y="931"/>
              <a:ext cx="1665" cy="571"/>
            </a:xfrm>
            <a:custGeom>
              <a:avLst/>
              <a:gdLst>
                <a:gd name="T0" fmla="*/ 585 w 705"/>
                <a:gd name="T1" fmla="*/ 0 h 241"/>
                <a:gd name="T2" fmla="*/ 500 w 705"/>
                <a:gd name="T3" fmla="*/ 35 h 241"/>
                <a:gd name="T4" fmla="*/ 494 w 705"/>
                <a:gd name="T5" fmla="*/ 41 h 241"/>
                <a:gd name="T6" fmla="*/ 352 w 705"/>
                <a:gd name="T7" fmla="*/ 101 h 241"/>
                <a:gd name="T8" fmla="*/ 211 w 705"/>
                <a:gd name="T9" fmla="*/ 41 h 241"/>
                <a:gd name="T10" fmla="*/ 205 w 705"/>
                <a:gd name="T11" fmla="*/ 35 h 241"/>
                <a:gd name="T12" fmla="*/ 120 w 705"/>
                <a:gd name="T13" fmla="*/ 0 h 241"/>
                <a:gd name="T14" fmla="*/ 0 w 705"/>
                <a:gd name="T15" fmla="*/ 120 h 241"/>
                <a:gd name="T16" fmla="*/ 120 w 705"/>
                <a:gd name="T17" fmla="*/ 241 h 241"/>
                <a:gd name="T18" fmla="*/ 205 w 705"/>
                <a:gd name="T19" fmla="*/ 206 h 241"/>
                <a:gd name="T20" fmla="*/ 211 w 705"/>
                <a:gd name="T21" fmla="*/ 199 h 241"/>
                <a:gd name="T22" fmla="*/ 352 w 705"/>
                <a:gd name="T23" fmla="*/ 140 h 241"/>
                <a:gd name="T24" fmla="*/ 494 w 705"/>
                <a:gd name="T25" fmla="*/ 199 h 241"/>
                <a:gd name="T26" fmla="*/ 500 w 705"/>
                <a:gd name="T27" fmla="*/ 206 h 241"/>
                <a:gd name="T28" fmla="*/ 585 w 705"/>
                <a:gd name="T29" fmla="*/ 241 h 241"/>
                <a:gd name="T30" fmla="*/ 705 w 705"/>
                <a:gd name="T31" fmla="*/ 120 h 241"/>
                <a:gd name="T32" fmla="*/ 585 w 705"/>
                <a:gd name="T3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241">
                  <a:moveTo>
                    <a:pt x="585" y="0"/>
                  </a:moveTo>
                  <a:cubicBezTo>
                    <a:pt x="552" y="0"/>
                    <a:pt x="522" y="13"/>
                    <a:pt x="500" y="35"/>
                  </a:cubicBezTo>
                  <a:cubicBezTo>
                    <a:pt x="498" y="37"/>
                    <a:pt x="496" y="39"/>
                    <a:pt x="494" y="41"/>
                  </a:cubicBezTo>
                  <a:cubicBezTo>
                    <a:pt x="458" y="78"/>
                    <a:pt x="408" y="101"/>
                    <a:pt x="352" y="101"/>
                  </a:cubicBezTo>
                  <a:cubicBezTo>
                    <a:pt x="297" y="101"/>
                    <a:pt x="247" y="78"/>
                    <a:pt x="211" y="41"/>
                  </a:cubicBezTo>
                  <a:cubicBezTo>
                    <a:pt x="209" y="39"/>
                    <a:pt x="207" y="37"/>
                    <a:pt x="205" y="35"/>
                  </a:cubicBezTo>
                  <a:cubicBezTo>
                    <a:pt x="183" y="13"/>
                    <a:pt x="153" y="0"/>
                    <a:pt x="120" y="0"/>
                  </a:cubicBezTo>
                  <a:cubicBezTo>
                    <a:pt x="53" y="0"/>
                    <a:pt x="0" y="54"/>
                    <a:pt x="0" y="120"/>
                  </a:cubicBezTo>
                  <a:cubicBezTo>
                    <a:pt x="0" y="187"/>
                    <a:pt x="53" y="241"/>
                    <a:pt x="120" y="241"/>
                  </a:cubicBezTo>
                  <a:cubicBezTo>
                    <a:pt x="153" y="241"/>
                    <a:pt x="183" y="227"/>
                    <a:pt x="205" y="206"/>
                  </a:cubicBezTo>
                  <a:cubicBezTo>
                    <a:pt x="207" y="204"/>
                    <a:pt x="209" y="201"/>
                    <a:pt x="211" y="199"/>
                  </a:cubicBezTo>
                  <a:cubicBezTo>
                    <a:pt x="247" y="163"/>
                    <a:pt x="297" y="140"/>
                    <a:pt x="352" y="140"/>
                  </a:cubicBezTo>
                  <a:cubicBezTo>
                    <a:pt x="408" y="140"/>
                    <a:pt x="458" y="163"/>
                    <a:pt x="494" y="199"/>
                  </a:cubicBezTo>
                  <a:cubicBezTo>
                    <a:pt x="496" y="201"/>
                    <a:pt x="498" y="204"/>
                    <a:pt x="500" y="206"/>
                  </a:cubicBezTo>
                  <a:cubicBezTo>
                    <a:pt x="522" y="227"/>
                    <a:pt x="552" y="241"/>
                    <a:pt x="585" y="241"/>
                  </a:cubicBezTo>
                  <a:cubicBezTo>
                    <a:pt x="651" y="241"/>
                    <a:pt x="705" y="187"/>
                    <a:pt x="705" y="120"/>
                  </a:cubicBezTo>
                  <a:cubicBezTo>
                    <a:pt x="705" y="54"/>
                    <a:pt x="651" y="0"/>
                    <a:pt x="585"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40" name="iṡḻiďé">
              <a:extLst>
                <a:ext uri="{FF2B5EF4-FFF2-40B4-BE49-F238E27FC236}"/>
              </a:extLst>
            </p:cNvPr>
            <p:cNvSpPr>
              <a:spLocks/>
            </p:cNvSpPr>
            <p:nvPr/>
          </p:nvSpPr>
          <p:spPr bwMode="auto">
            <a:xfrm rot="19800000">
              <a:off x="148" y="967"/>
              <a:ext cx="496" cy="499"/>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41" name="îšḷiḑé">
              <a:extLst>
                <a:ext uri="{FF2B5EF4-FFF2-40B4-BE49-F238E27FC236}"/>
              </a:extLst>
            </p:cNvPr>
            <p:cNvSpPr>
              <a:spLocks/>
            </p:cNvSpPr>
            <p:nvPr/>
          </p:nvSpPr>
          <p:spPr bwMode="auto">
            <a:xfrm rot="19800000">
              <a:off x="1245" y="966"/>
              <a:ext cx="499" cy="499"/>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42" name="íṩlíḑè">
              <a:extLst>
                <a:ext uri="{FF2B5EF4-FFF2-40B4-BE49-F238E27FC236}"/>
              </a:extLst>
            </p:cNvPr>
            <p:cNvSpPr>
              <a:spLocks/>
            </p:cNvSpPr>
            <p:nvPr/>
          </p:nvSpPr>
          <p:spPr bwMode="auto">
            <a:xfrm rot="19800000">
              <a:off x="225" y="1034"/>
              <a:ext cx="352" cy="352"/>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sp>
          <p:nvSpPr>
            <p:cNvPr id="43" name="isliḓê">
              <a:extLst>
                <a:ext uri="{FF2B5EF4-FFF2-40B4-BE49-F238E27FC236}"/>
              </a:extLst>
            </p:cNvPr>
            <p:cNvSpPr>
              <a:spLocks/>
            </p:cNvSpPr>
            <p:nvPr/>
          </p:nvSpPr>
          <p:spPr bwMode="auto">
            <a:xfrm rot="19800000">
              <a:off x="1321" y="1034"/>
              <a:ext cx="353" cy="353"/>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rgbClr val="B8030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sz="1200" kern="0">
                <a:solidFill>
                  <a:prstClr val="black"/>
                </a:solidFill>
                <a:latin typeface="+mn-lt"/>
                <a:ea typeface="+mn-ea"/>
                <a:cs typeface="+mn-ea"/>
                <a:sym typeface="+mn-lt"/>
              </a:endParaRPr>
            </a:p>
          </p:txBody>
        </p:sp>
      </p:grpSp>
      <p:sp>
        <p:nvSpPr>
          <p:cNvPr id="88" name="íṩḻîḍé">
            <a:extLst>
              <a:ext uri="{FF2B5EF4-FFF2-40B4-BE49-F238E27FC236}"/>
            </a:extLst>
          </p:cNvPr>
          <p:cNvSpPr>
            <a:spLocks/>
          </p:cNvSpPr>
          <p:nvPr/>
        </p:nvSpPr>
        <p:spPr bwMode="auto">
          <a:xfrm>
            <a:off x="442913" y="3316288"/>
            <a:ext cx="1360487"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prstClr val="black"/>
                </a:solidFill>
                <a:latin typeface="+mn-lt"/>
                <a:ea typeface="+mn-ea"/>
                <a:cs typeface="+mn-ea"/>
                <a:sym typeface="+mn-lt"/>
              </a:rPr>
              <a:t>今天上班迟到了</a:t>
            </a:r>
            <a:r>
              <a:rPr lang="en-US" altLang="zh-CN" sz="1400" kern="0" dirty="0">
                <a:solidFill>
                  <a:prstClr val="black"/>
                </a:solidFill>
                <a:latin typeface="+mn-lt"/>
                <a:ea typeface="+mn-ea"/>
                <a:cs typeface="+mn-ea"/>
                <a:sym typeface="+mn-lt"/>
              </a:rPr>
              <a:t>10</a:t>
            </a:r>
            <a:r>
              <a:rPr lang="zh-CN" altLang="en-US" sz="1400" kern="0" dirty="0">
                <a:solidFill>
                  <a:prstClr val="black"/>
                </a:solidFill>
                <a:latin typeface="+mn-lt"/>
                <a:ea typeface="+mn-ea"/>
                <a:cs typeface="+mn-ea"/>
                <a:sym typeface="+mn-lt"/>
              </a:rPr>
              <a:t>分钟 </a:t>
            </a:r>
          </a:p>
        </p:txBody>
      </p:sp>
      <p:sp>
        <p:nvSpPr>
          <p:cNvPr id="89" name="íŝḷîḋê">
            <a:extLst>
              <a:ext uri="{FF2B5EF4-FFF2-40B4-BE49-F238E27FC236}"/>
            </a:extLst>
          </p:cNvPr>
          <p:cNvSpPr txBox="1">
            <a:spLocks/>
          </p:cNvSpPr>
          <p:nvPr/>
        </p:nvSpPr>
        <p:spPr bwMode="auto">
          <a:xfrm>
            <a:off x="531813" y="2936875"/>
            <a:ext cx="127158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zh-CN" altLang="en-US" sz="1400" b="1" kern="0" dirty="0">
                <a:solidFill>
                  <a:srgbClr val="B80304"/>
                </a:solidFill>
                <a:latin typeface="+mn-lt"/>
                <a:ea typeface="+mn-ea"/>
                <a:cs typeface="+mn-ea"/>
                <a:sym typeface="+mn-lt"/>
              </a:rPr>
              <a:t>为什么会迟到？</a:t>
            </a:r>
          </a:p>
        </p:txBody>
      </p:sp>
      <p:sp>
        <p:nvSpPr>
          <p:cNvPr id="115" name="íṩḻîḍé">
            <a:extLst>
              <a:ext uri="{FF2B5EF4-FFF2-40B4-BE49-F238E27FC236}"/>
            </a:extLst>
          </p:cNvPr>
          <p:cNvSpPr>
            <a:spLocks/>
          </p:cNvSpPr>
          <p:nvPr/>
        </p:nvSpPr>
        <p:spPr bwMode="auto">
          <a:xfrm>
            <a:off x="1966913" y="1171575"/>
            <a:ext cx="1944687"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prstClr val="black"/>
                </a:solidFill>
                <a:latin typeface="+mn-lt"/>
                <a:ea typeface="+mn-ea"/>
                <a:cs typeface="+mn-ea"/>
                <a:sym typeface="+mn-lt"/>
              </a:rPr>
              <a:t>出门比平时晚</a:t>
            </a:r>
            <a:r>
              <a:rPr lang="en-US" altLang="zh-CN" sz="1400" kern="0" dirty="0">
                <a:solidFill>
                  <a:prstClr val="black"/>
                </a:solidFill>
                <a:latin typeface="+mn-lt"/>
                <a:ea typeface="+mn-ea"/>
                <a:cs typeface="+mn-ea"/>
                <a:sym typeface="+mn-lt"/>
              </a:rPr>
              <a:t>15</a:t>
            </a:r>
            <a:r>
              <a:rPr lang="zh-CN" altLang="en-US" sz="1400" kern="0" dirty="0">
                <a:solidFill>
                  <a:prstClr val="black"/>
                </a:solidFill>
                <a:latin typeface="+mn-lt"/>
                <a:ea typeface="+mn-ea"/>
                <a:cs typeface="+mn-ea"/>
                <a:sym typeface="+mn-lt"/>
              </a:rPr>
              <a:t>分钟 </a:t>
            </a:r>
          </a:p>
        </p:txBody>
      </p:sp>
      <p:sp>
        <p:nvSpPr>
          <p:cNvPr id="116" name="íŝḷîḋê">
            <a:extLst>
              <a:ext uri="{FF2B5EF4-FFF2-40B4-BE49-F238E27FC236}"/>
            </a:extLst>
          </p:cNvPr>
          <p:cNvSpPr txBox="1">
            <a:spLocks/>
          </p:cNvSpPr>
          <p:nvPr/>
        </p:nvSpPr>
        <p:spPr bwMode="auto">
          <a:xfrm>
            <a:off x="2211388" y="1454150"/>
            <a:ext cx="12715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zh-CN" altLang="en-US" sz="1400" b="1" kern="0" dirty="0">
                <a:solidFill>
                  <a:srgbClr val="B80304"/>
                </a:solidFill>
                <a:latin typeface="+mn-lt"/>
                <a:ea typeface="+mn-ea"/>
                <a:cs typeface="+mn-ea"/>
                <a:sym typeface="+mn-lt"/>
              </a:rPr>
              <a:t>为什么会比平时晚出门？</a:t>
            </a:r>
          </a:p>
        </p:txBody>
      </p:sp>
      <p:sp>
        <p:nvSpPr>
          <p:cNvPr id="117" name="íṩḻîḍé">
            <a:extLst>
              <a:ext uri="{FF2B5EF4-FFF2-40B4-BE49-F238E27FC236}"/>
            </a:extLst>
          </p:cNvPr>
          <p:cNvSpPr>
            <a:spLocks/>
          </p:cNvSpPr>
          <p:nvPr/>
        </p:nvSpPr>
        <p:spPr bwMode="auto">
          <a:xfrm>
            <a:off x="3513138" y="3692525"/>
            <a:ext cx="132080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prstClr val="black"/>
                </a:solidFill>
                <a:latin typeface="+mn-lt"/>
                <a:ea typeface="+mn-ea"/>
                <a:cs typeface="+mn-ea"/>
                <a:sym typeface="+mn-lt"/>
              </a:rPr>
              <a:t>起床比平时晚了</a:t>
            </a:r>
            <a:r>
              <a:rPr lang="en-US" altLang="zh-CN" sz="1400" kern="0" dirty="0">
                <a:solidFill>
                  <a:prstClr val="black"/>
                </a:solidFill>
                <a:latin typeface="+mn-lt"/>
                <a:ea typeface="+mn-ea"/>
                <a:cs typeface="+mn-ea"/>
                <a:sym typeface="+mn-lt"/>
              </a:rPr>
              <a:t>15</a:t>
            </a:r>
            <a:r>
              <a:rPr lang="zh-CN" altLang="en-US" sz="1400" kern="0" dirty="0">
                <a:solidFill>
                  <a:prstClr val="black"/>
                </a:solidFill>
                <a:latin typeface="+mn-lt"/>
                <a:ea typeface="+mn-ea"/>
                <a:cs typeface="+mn-ea"/>
                <a:sym typeface="+mn-lt"/>
              </a:rPr>
              <a:t>分钟</a:t>
            </a:r>
          </a:p>
        </p:txBody>
      </p:sp>
      <p:sp>
        <p:nvSpPr>
          <p:cNvPr id="118" name="íŝḷîḋê">
            <a:extLst>
              <a:ext uri="{FF2B5EF4-FFF2-40B4-BE49-F238E27FC236}"/>
            </a:extLst>
          </p:cNvPr>
          <p:cNvSpPr txBox="1">
            <a:spLocks/>
          </p:cNvSpPr>
          <p:nvPr/>
        </p:nvSpPr>
        <p:spPr bwMode="auto">
          <a:xfrm>
            <a:off x="3079750" y="3398838"/>
            <a:ext cx="2187575"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zh-CN" altLang="en-US" sz="1400" b="1" kern="0" dirty="0">
                <a:solidFill>
                  <a:srgbClr val="B80304"/>
                </a:solidFill>
                <a:latin typeface="+mn-lt"/>
                <a:ea typeface="+mn-ea"/>
                <a:cs typeface="+mn-ea"/>
                <a:sym typeface="+mn-lt"/>
              </a:rPr>
              <a:t>为什么起床会晚？</a:t>
            </a:r>
          </a:p>
        </p:txBody>
      </p:sp>
      <p:sp>
        <p:nvSpPr>
          <p:cNvPr id="119" name="íṩḻîḍé">
            <a:extLst>
              <a:ext uri="{FF2B5EF4-FFF2-40B4-BE49-F238E27FC236}"/>
            </a:extLst>
          </p:cNvPr>
          <p:cNvSpPr>
            <a:spLocks/>
          </p:cNvSpPr>
          <p:nvPr/>
        </p:nvSpPr>
        <p:spPr bwMode="auto">
          <a:xfrm>
            <a:off x="6515100" y="989013"/>
            <a:ext cx="1944688"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prstClr val="black"/>
                </a:solidFill>
                <a:latin typeface="+mn-lt"/>
                <a:ea typeface="+mn-ea"/>
                <a:cs typeface="+mn-ea"/>
                <a:sym typeface="+mn-lt"/>
              </a:rPr>
              <a:t>昨晚深夜</a:t>
            </a:r>
            <a:r>
              <a:rPr lang="en-US" altLang="zh-CN" sz="1400" kern="0" dirty="0">
                <a:solidFill>
                  <a:prstClr val="black"/>
                </a:solidFill>
                <a:latin typeface="+mn-lt"/>
                <a:ea typeface="+mn-ea"/>
                <a:cs typeface="+mn-ea"/>
                <a:sym typeface="+mn-lt"/>
              </a:rPr>
              <a:t>2</a:t>
            </a:r>
            <a:r>
              <a:rPr lang="zh-CN" altLang="en-US" sz="1400" kern="0" dirty="0">
                <a:solidFill>
                  <a:prstClr val="black"/>
                </a:solidFill>
                <a:latin typeface="+mn-lt"/>
                <a:ea typeface="+mn-ea"/>
                <a:cs typeface="+mn-ea"/>
                <a:sym typeface="+mn-lt"/>
              </a:rPr>
              <a:t>点才睡着</a:t>
            </a:r>
          </a:p>
        </p:txBody>
      </p:sp>
      <p:sp>
        <p:nvSpPr>
          <p:cNvPr id="120" name="íŝḷîḋê">
            <a:extLst>
              <a:ext uri="{FF2B5EF4-FFF2-40B4-BE49-F238E27FC236}"/>
            </a:extLst>
          </p:cNvPr>
          <p:cNvSpPr txBox="1">
            <a:spLocks/>
          </p:cNvSpPr>
          <p:nvPr/>
        </p:nvSpPr>
        <p:spPr bwMode="auto">
          <a:xfrm>
            <a:off x="6759575" y="1271588"/>
            <a:ext cx="12715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zh-CN" altLang="en-US" sz="1400" b="1" kern="0" dirty="0">
                <a:solidFill>
                  <a:srgbClr val="B80304"/>
                </a:solidFill>
                <a:latin typeface="+mn-lt"/>
                <a:ea typeface="+mn-ea"/>
                <a:cs typeface="+mn-ea"/>
                <a:sym typeface="+mn-lt"/>
              </a:rPr>
              <a:t>为什么昨天失眠呢？</a:t>
            </a:r>
          </a:p>
        </p:txBody>
      </p:sp>
      <p:sp>
        <p:nvSpPr>
          <p:cNvPr id="121" name="íṩḻîḍé">
            <a:extLst>
              <a:ext uri="{FF2B5EF4-FFF2-40B4-BE49-F238E27FC236}"/>
            </a:extLst>
          </p:cNvPr>
          <p:cNvSpPr>
            <a:spLocks/>
          </p:cNvSpPr>
          <p:nvPr/>
        </p:nvSpPr>
        <p:spPr bwMode="auto">
          <a:xfrm>
            <a:off x="4268788" y="1138238"/>
            <a:ext cx="2068512"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prstClr val="black"/>
                </a:solidFill>
                <a:latin typeface="+mn-lt"/>
                <a:ea typeface="+mn-ea"/>
                <a:cs typeface="+mn-ea"/>
                <a:sym typeface="+mn-lt"/>
              </a:rPr>
              <a:t>没有被闹钟闹醒</a:t>
            </a:r>
          </a:p>
        </p:txBody>
      </p:sp>
      <p:sp>
        <p:nvSpPr>
          <p:cNvPr id="122" name="íŝḷîḋê">
            <a:extLst>
              <a:ext uri="{FF2B5EF4-FFF2-40B4-BE49-F238E27FC236}"/>
            </a:extLst>
          </p:cNvPr>
          <p:cNvSpPr txBox="1">
            <a:spLocks/>
          </p:cNvSpPr>
          <p:nvPr/>
        </p:nvSpPr>
        <p:spPr bwMode="auto">
          <a:xfrm>
            <a:off x="4002088" y="1465263"/>
            <a:ext cx="2187575"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zh-CN" altLang="en-US" sz="1400" b="1" kern="0">
                <a:solidFill>
                  <a:srgbClr val="B80304"/>
                </a:solidFill>
                <a:latin typeface="+mn-lt"/>
                <a:ea typeface="+mn-ea"/>
                <a:cs typeface="+mn-ea"/>
                <a:sym typeface="+mn-lt"/>
              </a:rPr>
              <a:t>为什么闹钟闹不醒你？</a:t>
            </a:r>
            <a:endParaRPr lang="zh-CN" altLang="en-US" sz="1400" b="1" kern="0" dirty="0">
              <a:solidFill>
                <a:srgbClr val="B80304"/>
              </a:solidFill>
              <a:latin typeface="+mn-lt"/>
              <a:ea typeface="+mn-ea"/>
              <a:cs typeface="+mn-ea"/>
              <a:sym typeface="+mn-lt"/>
            </a:endParaRPr>
          </a:p>
        </p:txBody>
      </p:sp>
      <p:sp>
        <p:nvSpPr>
          <p:cNvPr id="123" name="íṩḻîḍé">
            <a:extLst>
              <a:ext uri="{FF2B5EF4-FFF2-40B4-BE49-F238E27FC236}"/>
            </a:extLst>
          </p:cNvPr>
          <p:cNvSpPr>
            <a:spLocks/>
          </p:cNvSpPr>
          <p:nvPr/>
        </p:nvSpPr>
        <p:spPr bwMode="auto">
          <a:xfrm>
            <a:off x="5092700" y="3427413"/>
            <a:ext cx="1963738"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prstClr val="black"/>
                </a:solidFill>
                <a:latin typeface="+mn-lt"/>
                <a:ea typeface="+mn-ea"/>
                <a:cs typeface="+mn-ea"/>
                <a:sym typeface="+mn-lt"/>
              </a:rPr>
              <a:t>睡的太熟了，没听到 </a:t>
            </a:r>
          </a:p>
        </p:txBody>
      </p:sp>
      <p:sp>
        <p:nvSpPr>
          <p:cNvPr id="124" name="íŝḷîḋê">
            <a:extLst>
              <a:ext uri="{FF2B5EF4-FFF2-40B4-BE49-F238E27FC236}"/>
            </a:extLst>
          </p:cNvPr>
          <p:cNvSpPr txBox="1">
            <a:spLocks/>
          </p:cNvSpPr>
          <p:nvPr/>
        </p:nvSpPr>
        <p:spPr bwMode="auto">
          <a:xfrm>
            <a:off x="4979988" y="3094038"/>
            <a:ext cx="2187575"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zh-CN" altLang="en-US" sz="1400" b="1" kern="0" dirty="0">
                <a:solidFill>
                  <a:srgbClr val="B80304"/>
                </a:solidFill>
                <a:latin typeface="+mn-lt"/>
                <a:ea typeface="+mn-ea"/>
                <a:cs typeface="+mn-ea"/>
                <a:sym typeface="+mn-lt"/>
              </a:rPr>
              <a:t>为什么睡的太熟呢？</a:t>
            </a:r>
          </a:p>
        </p:txBody>
      </p:sp>
      <p:sp>
        <p:nvSpPr>
          <p:cNvPr id="125" name="íṩḻîḍé">
            <a:extLst>
              <a:ext uri="{FF2B5EF4-FFF2-40B4-BE49-F238E27FC236}"/>
            </a:extLst>
          </p:cNvPr>
          <p:cNvSpPr>
            <a:spLocks/>
          </p:cNvSpPr>
          <p:nvPr/>
        </p:nvSpPr>
        <p:spPr bwMode="auto">
          <a:xfrm>
            <a:off x="7426325" y="2879725"/>
            <a:ext cx="194627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prstClr val="black"/>
                </a:solidFill>
                <a:latin typeface="+mn-lt"/>
                <a:ea typeface="+mn-ea"/>
                <a:cs typeface="+mn-ea"/>
                <a:sym typeface="+mn-lt"/>
              </a:rPr>
              <a:t>昨天下午喝了咖啡</a:t>
            </a:r>
          </a:p>
        </p:txBody>
      </p:sp>
      <p:sp>
        <p:nvSpPr>
          <p:cNvPr id="127" name="Text Box 23"/>
          <p:cNvSpPr txBox="1">
            <a:spLocks noChangeArrowheads="1"/>
          </p:cNvSpPr>
          <p:nvPr/>
        </p:nvSpPr>
        <p:spPr bwMode="auto">
          <a:xfrm>
            <a:off x="434975" y="4441825"/>
            <a:ext cx="6270625" cy="345094"/>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defRPr/>
            </a:pPr>
            <a:r>
              <a:rPr lang="zh-CN" altLang="en-US" sz="1400" b="1" kern="0" dirty="0">
                <a:solidFill>
                  <a:srgbClr val="B80304"/>
                </a:solidFill>
                <a:latin typeface="+mn-lt"/>
                <a:ea typeface="+mn-ea"/>
                <a:cs typeface="+mn-ea"/>
                <a:sym typeface="+mn-lt"/>
              </a:rPr>
              <a:t>对策：</a:t>
            </a:r>
            <a:r>
              <a:rPr lang="zh-CN" altLang="en-US" sz="1400" kern="0" dirty="0">
                <a:solidFill>
                  <a:srgbClr val="404040"/>
                </a:solidFill>
                <a:latin typeface="+mn-lt"/>
                <a:ea typeface="+mn-ea"/>
                <a:cs typeface="+mn-ea"/>
                <a:sym typeface="+mn-lt"/>
              </a:rPr>
              <a:t>换个时间如何？换种饮料如何？</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哲理小故事</a:t>
            </a:r>
            <a:endParaRPr lang="en-US" altLang="zh-CN">
              <a:latin typeface="+mn-lt"/>
              <a:ea typeface="+mn-ea"/>
              <a:cs typeface="+mn-ea"/>
              <a:sym typeface="+mn-lt"/>
            </a:endParaRPr>
          </a:p>
        </p:txBody>
      </p:sp>
      <p:sp>
        <p:nvSpPr>
          <p:cNvPr id="43" name="TextBox 7"/>
          <p:cNvSpPr>
            <a:spLocks noChangeArrowheads="1"/>
          </p:cNvSpPr>
          <p:nvPr/>
        </p:nvSpPr>
        <p:spPr bwMode="auto">
          <a:xfrm>
            <a:off x="1547813" y="1543050"/>
            <a:ext cx="6769100" cy="32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20000"/>
              </a:lnSpc>
            </a:pPr>
            <a:r>
              <a:rPr lang="zh-CN" altLang="en-US" sz="1400" noProof="1">
                <a:solidFill>
                  <a:srgbClr val="B80304"/>
                </a:solidFill>
                <a:latin typeface="+mn-lt"/>
                <a:ea typeface="+mn-ea"/>
                <a:cs typeface="+mn-ea"/>
                <a:sym typeface="+mn-lt"/>
              </a:rPr>
              <a:t>小蜗牛：为什么我们从生下来，就要背负这个又重又硬的壳呢？</a:t>
            </a:r>
          </a:p>
        </p:txBody>
      </p:sp>
      <p:sp>
        <p:nvSpPr>
          <p:cNvPr id="44" name="矩形 3"/>
          <p:cNvSpPr>
            <a:spLocks noChangeArrowheads="1"/>
          </p:cNvSpPr>
          <p:nvPr/>
        </p:nvSpPr>
        <p:spPr bwMode="auto">
          <a:xfrm>
            <a:off x="622300" y="939800"/>
            <a:ext cx="8269288"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像蜗牛妈妈一样：我们凡事要靠自己</a:t>
            </a:r>
            <a:r>
              <a:rPr lang="zh-CN" altLang="en-US" sz="1400" b="1" noProof="1" smtClean="0">
                <a:solidFill>
                  <a:schemeClr val="accent6">
                    <a:lumMod val="10000"/>
                  </a:schemeClr>
                </a:solidFill>
                <a:latin typeface="+mn-lt"/>
                <a:ea typeface="+mn-ea"/>
                <a:cs typeface="+mn-ea"/>
                <a:sym typeface="+mn-lt"/>
              </a:rPr>
              <a:t>。    像</a:t>
            </a:r>
            <a:r>
              <a:rPr lang="zh-CN" altLang="en-US" sz="1400" b="1" noProof="1">
                <a:solidFill>
                  <a:schemeClr val="accent6">
                    <a:lumMod val="10000"/>
                  </a:schemeClr>
                </a:solidFill>
                <a:latin typeface="+mn-lt"/>
                <a:ea typeface="+mn-ea"/>
                <a:cs typeface="+mn-ea"/>
                <a:sym typeface="+mn-lt"/>
              </a:rPr>
              <a:t>小蜗牛一样：凡事多问几个为什么！</a:t>
            </a:r>
          </a:p>
        </p:txBody>
      </p:sp>
      <p:pic>
        <p:nvPicPr>
          <p:cNvPr id="21514"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9275" y="1543050"/>
            <a:ext cx="884238"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extBox 7"/>
          <p:cNvSpPr>
            <a:spLocks noChangeArrowheads="1"/>
          </p:cNvSpPr>
          <p:nvPr/>
        </p:nvSpPr>
        <p:spPr bwMode="auto">
          <a:xfrm>
            <a:off x="1547813" y="1893888"/>
            <a:ext cx="6769100" cy="32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1400" noProof="1">
                <a:solidFill>
                  <a:schemeClr val="accent4">
                    <a:lumMod val="25000"/>
                  </a:schemeClr>
                </a:solidFill>
                <a:latin typeface="+mn-lt"/>
                <a:ea typeface="+mn-ea"/>
                <a:cs typeface="+mn-ea"/>
                <a:sym typeface="+mn-lt"/>
              </a:rPr>
              <a:t>妈妈：因为我们的身体没有骨骼的支撑，只能爬，又爬不快，所以要这个壳的保护！</a:t>
            </a:r>
          </a:p>
        </p:txBody>
      </p:sp>
      <p:sp>
        <p:nvSpPr>
          <p:cNvPr id="38" name="TextBox 7"/>
          <p:cNvSpPr>
            <a:spLocks noChangeArrowheads="1"/>
          </p:cNvSpPr>
          <p:nvPr/>
        </p:nvSpPr>
        <p:spPr bwMode="auto">
          <a:xfrm>
            <a:off x="1547813" y="2417763"/>
            <a:ext cx="6769100" cy="32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20000"/>
              </a:lnSpc>
            </a:pPr>
            <a:r>
              <a:rPr lang="zh-CN" altLang="en-US" sz="1400" noProof="1">
                <a:solidFill>
                  <a:srgbClr val="B80304"/>
                </a:solidFill>
                <a:latin typeface="+mn-lt"/>
                <a:ea typeface="+mn-ea"/>
                <a:cs typeface="+mn-ea"/>
                <a:sym typeface="+mn-lt"/>
              </a:rPr>
              <a:t>小蜗牛：毛虫姐姐没有骨头，也爬不快，为什么她不用背这壳呢？</a:t>
            </a:r>
          </a:p>
        </p:txBody>
      </p:sp>
      <p:pic>
        <p:nvPicPr>
          <p:cNvPr id="42"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1188" y="2406650"/>
            <a:ext cx="811212"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extBox 7"/>
          <p:cNvSpPr>
            <a:spLocks noChangeArrowheads="1"/>
          </p:cNvSpPr>
          <p:nvPr/>
        </p:nvSpPr>
        <p:spPr bwMode="auto">
          <a:xfrm>
            <a:off x="1547813" y="2768600"/>
            <a:ext cx="6769100" cy="32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1400" noProof="1">
                <a:solidFill>
                  <a:schemeClr val="accent4">
                    <a:lumMod val="25000"/>
                  </a:schemeClr>
                </a:solidFill>
                <a:latin typeface="+mn-lt"/>
                <a:ea typeface="+mn-ea"/>
                <a:cs typeface="+mn-ea"/>
                <a:sym typeface="+mn-lt"/>
              </a:rPr>
              <a:t>妈妈：因为毛虫姐姐能变成蝴蝶，天空会保护她啊！</a:t>
            </a:r>
          </a:p>
        </p:txBody>
      </p:sp>
      <p:sp>
        <p:nvSpPr>
          <p:cNvPr id="46" name="TextBox 7"/>
          <p:cNvSpPr>
            <a:spLocks noChangeArrowheads="1"/>
          </p:cNvSpPr>
          <p:nvPr/>
        </p:nvSpPr>
        <p:spPr bwMode="auto">
          <a:xfrm>
            <a:off x="1547813" y="3221038"/>
            <a:ext cx="7993062" cy="32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20000"/>
              </a:lnSpc>
            </a:pPr>
            <a:r>
              <a:rPr lang="zh-CN" altLang="en-US" sz="1400" noProof="1">
                <a:solidFill>
                  <a:srgbClr val="B80304"/>
                </a:solidFill>
                <a:latin typeface="+mn-lt"/>
                <a:ea typeface="+mn-ea"/>
                <a:cs typeface="+mn-ea"/>
                <a:sym typeface="+mn-lt"/>
              </a:rPr>
              <a:t>小蜗牛：可是蚯蚓没有骨头、爬不快，也不会变成蝴蝶，为什么他不用背这个又重又硬的壳呢？</a:t>
            </a:r>
          </a:p>
        </p:txBody>
      </p:sp>
      <p:pic>
        <p:nvPicPr>
          <p:cNvPr id="47"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1188" y="3209925"/>
            <a:ext cx="811212" cy="59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 name="TextBox 7"/>
          <p:cNvSpPr>
            <a:spLocks noChangeArrowheads="1"/>
          </p:cNvSpPr>
          <p:nvPr/>
        </p:nvSpPr>
        <p:spPr bwMode="auto">
          <a:xfrm>
            <a:off x="1547813" y="3571875"/>
            <a:ext cx="6769100" cy="32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1400" noProof="1">
                <a:solidFill>
                  <a:schemeClr val="accent4">
                    <a:lumMod val="25000"/>
                  </a:schemeClr>
                </a:solidFill>
                <a:latin typeface="+mn-lt"/>
                <a:ea typeface="+mn-ea"/>
                <a:cs typeface="+mn-ea"/>
                <a:sym typeface="+mn-lt"/>
              </a:rPr>
              <a:t>妈妈：因为蚯蚓弟弟会钻土，大地会保护他啊！</a:t>
            </a:r>
          </a:p>
        </p:txBody>
      </p:sp>
      <p:sp>
        <p:nvSpPr>
          <p:cNvPr id="49" name="TextBox 7"/>
          <p:cNvSpPr>
            <a:spLocks noChangeArrowheads="1"/>
          </p:cNvSpPr>
          <p:nvPr/>
        </p:nvSpPr>
        <p:spPr bwMode="auto">
          <a:xfrm>
            <a:off x="1547813" y="4046538"/>
            <a:ext cx="6769100" cy="32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20000"/>
              </a:lnSpc>
            </a:pPr>
            <a:r>
              <a:rPr lang="zh-CN" altLang="en-US" sz="1400" noProof="1">
                <a:solidFill>
                  <a:srgbClr val="B80304"/>
                </a:solidFill>
                <a:latin typeface="+mn-lt"/>
                <a:ea typeface="+mn-ea"/>
                <a:cs typeface="+mn-ea"/>
                <a:sym typeface="+mn-lt"/>
              </a:rPr>
              <a:t>小蜗牛哭着说：我们好可怜，天空不保护，大地也不保护！</a:t>
            </a:r>
          </a:p>
        </p:txBody>
      </p:sp>
      <p:pic>
        <p:nvPicPr>
          <p:cNvPr id="50"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1188" y="4035425"/>
            <a:ext cx="811212"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Box 7"/>
          <p:cNvSpPr>
            <a:spLocks noChangeArrowheads="1"/>
          </p:cNvSpPr>
          <p:nvPr/>
        </p:nvSpPr>
        <p:spPr bwMode="auto">
          <a:xfrm>
            <a:off x="1547813" y="4397375"/>
            <a:ext cx="6769100" cy="32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1400" noProof="1">
                <a:solidFill>
                  <a:schemeClr val="accent4">
                    <a:lumMod val="25000"/>
                  </a:schemeClr>
                </a:solidFill>
                <a:latin typeface="+mn-lt"/>
                <a:ea typeface="+mn-ea"/>
                <a:cs typeface="+mn-ea"/>
                <a:sym typeface="+mn-lt"/>
              </a:rPr>
              <a:t>妈妈：所以我们有壳啊</a:t>
            </a:r>
            <a:r>
              <a:rPr lang="zh-CN" altLang="en-US" sz="1400" noProof="1" smtClean="0">
                <a:solidFill>
                  <a:schemeClr val="accent4">
                    <a:lumMod val="25000"/>
                  </a:schemeClr>
                </a:solidFill>
                <a:latin typeface="+mn-lt"/>
                <a:ea typeface="+mn-ea"/>
                <a:cs typeface="+mn-ea"/>
                <a:sym typeface="+mn-lt"/>
              </a:rPr>
              <a:t>。我们</a:t>
            </a:r>
            <a:r>
              <a:rPr lang="zh-CN" altLang="en-US" sz="1400" noProof="1">
                <a:solidFill>
                  <a:schemeClr val="accent4">
                    <a:lumMod val="25000"/>
                  </a:schemeClr>
                </a:solidFill>
                <a:latin typeface="+mn-lt"/>
                <a:ea typeface="+mn-ea"/>
                <a:cs typeface="+mn-ea"/>
                <a:sym typeface="+mn-lt"/>
              </a:rPr>
              <a:t>不靠天，也不靠地，我们靠自己！</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44"/>
                                        </p:tgtEl>
                                        <p:attrNameLst>
                                          <p:attrName>style.visibility</p:attrName>
                                        </p:attrNameLst>
                                      </p:cBhvr>
                                      <p:to>
                                        <p:strVal val="visible"/>
                                      </p:to>
                                    </p:set>
                                    <p:animEffect>
                                      <p:cBhvr>
                                        <p:cTn id="10" dur="1000"/>
                                        <p:tgtEl>
                                          <p:spTgt spid="44"/>
                                        </p:tgtEl>
                                      </p:cBhvr>
                                    </p:animEffect>
                                  </p:childTnLst>
                                </p:cTn>
                              </p:par>
                            </p:childTnLst>
                          </p:cTn>
                        </p:par>
                        <p:par>
                          <p:cTn id="11" fill="hold" nodeType="afterGroup">
                            <p:stCondLst>
                              <p:cond delay="1000"/>
                            </p:stCondLst>
                            <p:childTnLst>
                              <p:par>
                                <p:cTn id="12" presetID="22" presetClass="entr" presetSubtype="4" fill="hold" nodeType="afterEffect">
                                  <p:stCondLst>
                                    <p:cond delay="0"/>
                                  </p:stCondLst>
                                  <p:childTnLst>
                                    <p:set>
                                      <p:cBhvr>
                                        <p:cTn id="13" dur="1" fill="hold">
                                          <p:stCondLst>
                                            <p:cond delay="0"/>
                                          </p:stCondLst>
                                        </p:cTn>
                                        <p:tgtEl>
                                          <p:spTgt spid="21514"/>
                                        </p:tgtEl>
                                        <p:attrNameLst>
                                          <p:attrName>style.visibility</p:attrName>
                                        </p:attrNameLst>
                                      </p:cBhvr>
                                      <p:to>
                                        <p:strVal val="visible"/>
                                      </p:to>
                                    </p:set>
                                    <p:animEffect transition="in" filter="wipe(down)">
                                      <p:cBhvr>
                                        <p:cTn id="14" dur="500"/>
                                        <p:tgtEl>
                                          <p:spTgt spid="21514"/>
                                        </p:tgtEl>
                                      </p:cBhvr>
                                    </p:animEffect>
                                  </p:childTnLst>
                                </p:cTn>
                              </p:par>
                            </p:childTnLst>
                          </p:cTn>
                        </p:par>
                        <p:par>
                          <p:cTn id="15" fill="hold" nodeType="afterGroup">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p:cBhvr>
                                        <p:cTn id="18" dur="1000"/>
                                        <p:tgtEl>
                                          <p:spTgt spid="43"/>
                                        </p:tgtEl>
                                      </p:cBhvr>
                                    </p:animEffect>
                                  </p:childTnLst>
                                </p:cTn>
                              </p:par>
                            </p:childTnLst>
                          </p:cTn>
                        </p:par>
                        <p:par>
                          <p:cTn id="19" fill="hold" nodeType="afterGroup">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p:cBhvr>
                                        <p:cTn id="22" dur="1000"/>
                                        <p:tgtEl>
                                          <p:spTgt spid="37"/>
                                        </p:tgtEl>
                                      </p:cBhvr>
                                    </p:animEffect>
                                  </p:childTnLst>
                                </p:cTn>
                              </p:par>
                            </p:childTnLst>
                          </p:cTn>
                        </p:par>
                        <p:par>
                          <p:cTn id="23" fill="hold" nodeType="afterGroup">
                            <p:stCondLst>
                              <p:cond delay="3500"/>
                            </p:stCondLst>
                            <p:childTnLst>
                              <p:par>
                                <p:cTn id="24" presetID="22" presetClass="entr" presetSubtype="4"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down)">
                                      <p:cBhvr>
                                        <p:cTn id="26" dur="500"/>
                                        <p:tgtEl>
                                          <p:spTgt spid="42"/>
                                        </p:tgtEl>
                                      </p:cBhvr>
                                    </p:animEffect>
                                  </p:childTnLst>
                                </p:cTn>
                              </p:par>
                            </p:childTnLst>
                          </p:cTn>
                        </p:par>
                        <p:par>
                          <p:cTn id="27" fill="hold" nodeType="afterGroup">
                            <p:stCondLst>
                              <p:cond delay="4000"/>
                            </p:stCondLst>
                            <p:childTnLst>
                              <p:par>
                                <p:cTn id="28" presetID="10"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p:cBhvr>
                                        <p:cTn id="30" dur="1000"/>
                                        <p:tgtEl>
                                          <p:spTgt spid="38"/>
                                        </p:tgtEl>
                                      </p:cBhvr>
                                    </p:animEffect>
                                  </p:childTnLst>
                                </p:cTn>
                              </p:par>
                            </p:childTnLst>
                          </p:cTn>
                        </p:par>
                        <p:par>
                          <p:cTn id="31" fill="hold" nodeType="afterGroup">
                            <p:stCondLst>
                              <p:cond delay="5000"/>
                            </p:stCondLst>
                            <p:childTnLst>
                              <p:par>
                                <p:cTn id="32" presetID="10" presetClass="entr" presetSubtype="0"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p:cBhvr>
                                        <p:cTn id="34" dur="1000"/>
                                        <p:tgtEl>
                                          <p:spTgt spid="45"/>
                                        </p:tgtEl>
                                      </p:cBhvr>
                                    </p:animEffect>
                                  </p:childTnLst>
                                </p:cTn>
                              </p:par>
                            </p:childTnLst>
                          </p:cTn>
                        </p:par>
                        <p:par>
                          <p:cTn id="35" fill="hold" nodeType="afterGroup">
                            <p:stCondLst>
                              <p:cond delay="6000"/>
                            </p:stCondLst>
                            <p:childTnLst>
                              <p:par>
                                <p:cTn id="36" presetID="22" presetClass="entr" presetSubtype="4" fill="hold"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down)">
                                      <p:cBhvr>
                                        <p:cTn id="38" dur="500"/>
                                        <p:tgtEl>
                                          <p:spTgt spid="47"/>
                                        </p:tgtEl>
                                      </p:cBhvr>
                                    </p:animEffect>
                                  </p:childTnLst>
                                </p:cTn>
                              </p:par>
                            </p:childTnLst>
                          </p:cTn>
                        </p:par>
                        <p:par>
                          <p:cTn id="39" fill="hold" nodeType="afterGroup">
                            <p:stCondLst>
                              <p:cond delay="6500"/>
                            </p:stCondLst>
                            <p:childTnLst>
                              <p:par>
                                <p:cTn id="40" presetID="10" presetClass="entr" presetSubtype="0" fill="hold" grpId="0"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p:cBhvr>
                                        <p:cTn id="42" dur="1000"/>
                                        <p:tgtEl>
                                          <p:spTgt spid="46"/>
                                        </p:tgtEl>
                                      </p:cBhvr>
                                    </p:animEffect>
                                  </p:childTnLst>
                                </p:cTn>
                              </p:par>
                            </p:childTnLst>
                          </p:cTn>
                        </p:par>
                        <p:par>
                          <p:cTn id="43" fill="hold" nodeType="afterGroup">
                            <p:stCondLst>
                              <p:cond delay="7500"/>
                            </p:stCondLst>
                            <p:childTnLst>
                              <p:par>
                                <p:cTn id="44" presetID="10" presetClass="entr" presetSubtype="0"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p:cBhvr>
                                        <p:cTn id="46" dur="1000"/>
                                        <p:tgtEl>
                                          <p:spTgt spid="48"/>
                                        </p:tgtEl>
                                      </p:cBhvr>
                                    </p:animEffect>
                                  </p:childTnLst>
                                </p:cTn>
                              </p:par>
                            </p:childTnLst>
                          </p:cTn>
                        </p:par>
                        <p:par>
                          <p:cTn id="47" fill="hold" nodeType="afterGroup">
                            <p:stCondLst>
                              <p:cond delay="8500"/>
                            </p:stCondLst>
                            <p:childTnLst>
                              <p:par>
                                <p:cTn id="48" presetID="22" presetClass="entr" presetSubtype="4" fill="hold" nodeType="after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wipe(down)">
                                      <p:cBhvr>
                                        <p:cTn id="50" dur="500"/>
                                        <p:tgtEl>
                                          <p:spTgt spid="50"/>
                                        </p:tgtEl>
                                      </p:cBhvr>
                                    </p:animEffect>
                                  </p:childTnLst>
                                </p:cTn>
                              </p:par>
                            </p:childTnLst>
                          </p:cTn>
                        </p:par>
                        <p:par>
                          <p:cTn id="51" fill="hold" nodeType="afterGroup">
                            <p:stCondLst>
                              <p:cond delay="9000"/>
                            </p:stCondLst>
                            <p:childTnLst>
                              <p:par>
                                <p:cTn id="52" presetID="10" presetClass="entr" presetSubtype="0" fill="hold" grpId="0"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p:cBhvr>
                                        <p:cTn id="54" dur="1000"/>
                                        <p:tgtEl>
                                          <p:spTgt spid="49"/>
                                        </p:tgtEl>
                                      </p:cBhvr>
                                    </p:animEffect>
                                  </p:childTnLst>
                                </p:cTn>
                              </p:par>
                            </p:childTnLst>
                          </p:cTn>
                        </p:par>
                        <p:par>
                          <p:cTn id="55" fill="hold" nodeType="afterGroup">
                            <p:stCondLst>
                              <p:cond delay="10000"/>
                            </p:stCondLst>
                            <p:childTnLst>
                              <p:par>
                                <p:cTn id="56" presetID="10" presetClass="entr" presetSubtype="0" fill="hold" grpId="0" nodeType="afterEffect">
                                  <p:stCondLst>
                                    <p:cond delay="0"/>
                                  </p:stCondLst>
                                  <p:childTnLst>
                                    <p:set>
                                      <p:cBhvr>
                                        <p:cTn id="57" dur="1" fill="hold">
                                          <p:stCondLst>
                                            <p:cond delay="0"/>
                                          </p:stCondLst>
                                        </p:cTn>
                                        <p:tgtEl>
                                          <p:spTgt spid="51"/>
                                        </p:tgtEl>
                                        <p:attrNameLst>
                                          <p:attrName>style.visibility</p:attrName>
                                        </p:attrNameLst>
                                      </p:cBhvr>
                                      <p:to>
                                        <p:strVal val="visible"/>
                                      </p:to>
                                    </p:set>
                                    <p:animEffect>
                                      <p:cBhvr>
                                        <p:cTn id="58"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3" grpId="0" bldLvl="0" autoUpdateAnimBg="0"/>
      <p:bldP spid="44" grpId="0" bldLvl="0" autoUpdateAnimBg="0"/>
      <p:bldP spid="37" grpId="0" bldLvl="0" autoUpdateAnimBg="0"/>
      <p:bldP spid="38" grpId="0" bldLvl="0" autoUpdateAnimBg="0"/>
      <p:bldP spid="45" grpId="0" bldLvl="0" autoUpdateAnimBg="0"/>
      <p:bldP spid="46" grpId="0" bldLvl="0" autoUpdateAnimBg="0"/>
      <p:bldP spid="48" grpId="0" bldLvl="0" autoUpdateAnimBg="0"/>
      <p:bldP spid="49" grpId="0" bldLvl="0" autoUpdateAnimBg="0"/>
      <p:bldP spid="51" grpId="0" bldLvl="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案例四：</a:t>
            </a:r>
          </a:p>
        </p:txBody>
      </p:sp>
      <p:sp>
        <p:nvSpPr>
          <p:cNvPr id="27" name="矩形 3"/>
          <p:cNvSpPr>
            <a:spLocks noChangeArrowheads="1"/>
          </p:cNvSpPr>
          <p:nvPr/>
        </p:nvSpPr>
        <p:spPr bwMode="auto">
          <a:xfrm>
            <a:off x="600075" y="765175"/>
            <a:ext cx="253206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杰弗逊纪念馆</a:t>
            </a:r>
          </a:p>
        </p:txBody>
      </p:sp>
      <p:sp>
        <p:nvSpPr>
          <p:cNvPr id="79" name="Text Box 3"/>
          <p:cNvSpPr txBox="1">
            <a:spLocks noChangeArrowheads="1"/>
          </p:cNvSpPr>
          <p:nvPr/>
        </p:nvSpPr>
        <p:spPr bwMode="auto">
          <a:xfrm>
            <a:off x="600075" y="4451350"/>
            <a:ext cx="6972300" cy="345094"/>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defRPr/>
            </a:pPr>
            <a:r>
              <a:rPr lang="zh-CN" altLang="en-US" sz="1400" b="1" kern="0" dirty="0">
                <a:solidFill>
                  <a:schemeClr val="accent4">
                    <a:lumMod val="25000"/>
                  </a:schemeClr>
                </a:solidFill>
                <a:latin typeface="+mn-lt"/>
                <a:ea typeface="+mn-ea"/>
                <a:cs typeface="+mn-ea"/>
                <a:sym typeface="+mn-lt"/>
              </a:rPr>
              <a:t>对策：</a:t>
            </a:r>
            <a:r>
              <a:rPr lang="zh-CN" altLang="en-US" sz="1400" kern="0" dirty="0">
                <a:solidFill>
                  <a:srgbClr val="FF0000"/>
                </a:solidFill>
                <a:latin typeface="+mn-lt"/>
                <a:ea typeface="+mn-ea"/>
                <a:cs typeface="+mn-ea"/>
                <a:sym typeface="+mn-lt"/>
              </a:rPr>
              <a:t>天未黑前拉上窗帘</a:t>
            </a:r>
          </a:p>
        </p:txBody>
      </p:sp>
      <p:grpSp>
        <p:nvGrpSpPr>
          <p:cNvPr id="26" name="iŝļidê"/>
          <p:cNvGrpSpPr>
            <a:grpSpLocks/>
          </p:cNvGrpSpPr>
          <p:nvPr/>
        </p:nvGrpSpPr>
        <p:grpSpPr bwMode="auto">
          <a:xfrm>
            <a:off x="531813" y="2514600"/>
            <a:ext cx="1687512" cy="361950"/>
            <a:chOff x="769938" y="2456536"/>
            <a:chExt cx="1613466" cy="345642"/>
          </a:xfrm>
        </p:grpSpPr>
        <p:sp>
          <p:nvSpPr>
            <p:cNvPr id="32" name="iṩ1idè">
              <a:extLst>
                <a:ext uri="{FF2B5EF4-FFF2-40B4-BE49-F238E27FC236}"/>
              </a:extLst>
            </p:cNvPr>
            <p:cNvSpPr/>
            <p:nvPr/>
          </p:nvSpPr>
          <p:spPr>
            <a:xfrm>
              <a:off x="769938" y="2456536"/>
              <a:ext cx="1613466" cy="345642"/>
            </a:xfrm>
            <a:prstGeom prst="notchedRightArrow">
              <a:avLst>
                <a:gd name="adj1" fmla="val 100000"/>
                <a:gd name="adj2" fmla="val 91021"/>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33" name="ïśḻíḑé">
              <a:extLst>
                <a:ext uri="{FF2B5EF4-FFF2-40B4-BE49-F238E27FC236}"/>
              </a:extLst>
            </p:cNvPr>
            <p:cNvSpPr>
              <a:spLocks noChangeAspect="1"/>
            </p:cNvSpPr>
            <p:nvPr/>
          </p:nvSpPr>
          <p:spPr>
            <a:xfrm>
              <a:off x="1481806" y="2535367"/>
              <a:ext cx="189731" cy="187981"/>
            </a:xfrm>
            <a:prstGeom prst="ellipse">
              <a:avLst/>
            </a:prstGeom>
            <a:solidFill>
              <a:sysClr val="window" lastClr="FFFFFF"/>
            </a:solidFill>
            <a:ln w="28575"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grpSp>
      <p:cxnSp>
        <p:nvCxnSpPr>
          <p:cNvPr id="28" name="Straight Connector 23"/>
          <p:cNvCxnSpPr>
            <a:cxnSpLocks noChangeShapeType="1"/>
            <a:stCxn id="30" idx="7"/>
          </p:cNvCxnSpPr>
          <p:nvPr/>
        </p:nvCxnSpPr>
        <p:spPr bwMode="auto">
          <a:xfrm flipH="1">
            <a:off x="1373188" y="2052638"/>
            <a:ext cx="0" cy="642937"/>
          </a:xfrm>
          <a:prstGeom prst="line">
            <a:avLst/>
          </a:prstGeom>
          <a:noFill/>
          <a:ln w="19050" algn="ctr">
            <a:solidFill>
              <a:srgbClr val="B80304"/>
            </a:solidFill>
            <a:round/>
            <a:headEnd type="oval" w="med" len="med"/>
            <a:tailEnd type="oval" w="med" len="med"/>
          </a:ln>
          <a:extLst>
            <a:ext uri="{909E8E84-426E-40DD-AFC4-6F175D3DCCD1}">
              <a14:hiddenFill xmlns:a14="http://schemas.microsoft.com/office/drawing/2010/main">
                <a:noFill/>
              </a14:hiddenFill>
            </a:ext>
          </a:extLst>
        </p:spPr>
      </p:cxnSp>
      <p:grpSp>
        <p:nvGrpSpPr>
          <p:cNvPr id="29" name="iś1ïḍé"/>
          <p:cNvGrpSpPr>
            <a:grpSpLocks/>
          </p:cNvGrpSpPr>
          <p:nvPr/>
        </p:nvGrpSpPr>
        <p:grpSpPr bwMode="auto">
          <a:xfrm>
            <a:off x="1081088" y="1346200"/>
            <a:ext cx="584200" cy="584200"/>
            <a:chOff x="1295010" y="1424373"/>
            <a:chExt cx="558911" cy="558911"/>
          </a:xfrm>
        </p:grpSpPr>
        <p:sp>
          <p:nvSpPr>
            <p:cNvPr id="30" name="ïṩļîḋè">
              <a:extLst>
                <a:ext uri="{FF2B5EF4-FFF2-40B4-BE49-F238E27FC236}"/>
              </a:extLst>
            </p:cNvPr>
            <p:cNvSpPr/>
            <p:nvPr/>
          </p:nvSpPr>
          <p:spPr>
            <a:xfrm rot="8100000">
              <a:off x="1295010" y="1424373"/>
              <a:ext cx="558911" cy="558911"/>
            </a:xfrm>
            <a:prstGeom prst="teardrop">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31" name="iṩľïḓé">
              <a:extLst>
                <a:ext uri="{FF2B5EF4-FFF2-40B4-BE49-F238E27FC236}"/>
              </a:extLst>
            </p:cNvPr>
            <p:cNvSpPr>
              <a:spLocks/>
            </p:cNvSpPr>
            <p:nvPr/>
          </p:nvSpPr>
          <p:spPr bwMode="auto">
            <a:xfrm>
              <a:off x="1421068" y="1576251"/>
              <a:ext cx="306794" cy="247562"/>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ysClr val="window" lastClr="FFFFFF"/>
            </a:solidFill>
            <a:ln w="9525">
              <a:noFill/>
              <a:round/>
              <a:headEnd/>
              <a:tailEnd/>
            </a:ln>
          </p:spPr>
          <p:txBody>
            <a:bodyPr anchor="ctr"/>
            <a:lstStyle/>
            <a:p>
              <a:pPr algn="ctr" eaLnBrk="1" fontAlgn="auto" hangingPunct="1">
                <a:spcBef>
                  <a:spcPts val="0"/>
                </a:spcBef>
                <a:spcAft>
                  <a:spcPts val="0"/>
                </a:spcAft>
                <a:defRPr/>
              </a:pPr>
              <a:endParaRPr sz="1100" kern="0">
                <a:solidFill>
                  <a:prstClr val="black"/>
                </a:solidFill>
                <a:latin typeface="+mn-lt"/>
                <a:ea typeface="+mn-ea"/>
                <a:cs typeface="+mn-ea"/>
                <a:sym typeface="+mn-lt"/>
              </a:endParaRPr>
            </a:p>
          </p:txBody>
        </p:sp>
      </p:grpSp>
      <p:grpSp>
        <p:nvGrpSpPr>
          <p:cNvPr id="35" name="iŝliḑê"/>
          <p:cNvGrpSpPr>
            <a:grpSpLocks/>
          </p:cNvGrpSpPr>
          <p:nvPr/>
        </p:nvGrpSpPr>
        <p:grpSpPr bwMode="auto">
          <a:xfrm>
            <a:off x="3651250" y="2514600"/>
            <a:ext cx="1687513" cy="361950"/>
            <a:chOff x="769938" y="2456536"/>
            <a:chExt cx="1613466" cy="345642"/>
          </a:xfrm>
        </p:grpSpPr>
        <p:sp>
          <p:nvSpPr>
            <p:cNvPr id="40" name="iṡḷîḋe">
              <a:extLst>
                <a:ext uri="{FF2B5EF4-FFF2-40B4-BE49-F238E27FC236}"/>
              </a:extLst>
            </p:cNvPr>
            <p:cNvSpPr/>
            <p:nvPr/>
          </p:nvSpPr>
          <p:spPr>
            <a:xfrm>
              <a:off x="769938" y="2456536"/>
              <a:ext cx="1613466" cy="345642"/>
            </a:xfrm>
            <a:prstGeom prst="notchedRightArrow">
              <a:avLst>
                <a:gd name="adj1" fmla="val 100000"/>
                <a:gd name="adj2" fmla="val 91021"/>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41" name="íŝ1ïdé">
              <a:extLst>
                <a:ext uri="{FF2B5EF4-FFF2-40B4-BE49-F238E27FC236}"/>
              </a:extLst>
            </p:cNvPr>
            <p:cNvSpPr>
              <a:spLocks noChangeAspect="1"/>
            </p:cNvSpPr>
            <p:nvPr/>
          </p:nvSpPr>
          <p:spPr>
            <a:xfrm>
              <a:off x="1481806" y="2535367"/>
              <a:ext cx="189730" cy="187981"/>
            </a:xfrm>
            <a:prstGeom prst="ellipse">
              <a:avLst/>
            </a:prstGeom>
            <a:solidFill>
              <a:sysClr val="window" lastClr="FFFFFF"/>
            </a:solidFill>
            <a:ln w="28575"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grpSp>
      <p:cxnSp>
        <p:nvCxnSpPr>
          <p:cNvPr id="36" name="Straight Connector 24"/>
          <p:cNvCxnSpPr>
            <a:cxnSpLocks noChangeShapeType="1"/>
            <a:stCxn id="38" idx="7"/>
          </p:cNvCxnSpPr>
          <p:nvPr/>
        </p:nvCxnSpPr>
        <p:spPr bwMode="auto">
          <a:xfrm flipH="1">
            <a:off x="4495800" y="2046288"/>
            <a:ext cx="0" cy="644525"/>
          </a:xfrm>
          <a:prstGeom prst="line">
            <a:avLst/>
          </a:prstGeom>
          <a:noFill/>
          <a:ln w="19050" algn="ctr">
            <a:solidFill>
              <a:srgbClr val="B80304"/>
            </a:solidFill>
            <a:round/>
            <a:headEnd type="oval" w="med" len="med"/>
            <a:tailEnd type="oval" w="med" len="med"/>
          </a:ln>
          <a:extLst>
            <a:ext uri="{909E8E84-426E-40DD-AFC4-6F175D3DCCD1}">
              <a14:hiddenFill xmlns:a14="http://schemas.microsoft.com/office/drawing/2010/main">
                <a:noFill/>
              </a14:hiddenFill>
            </a:ext>
          </a:extLst>
        </p:spPr>
      </p:cxnSp>
      <p:grpSp>
        <p:nvGrpSpPr>
          <p:cNvPr id="37" name="ísḷiḓè"/>
          <p:cNvGrpSpPr>
            <a:grpSpLocks/>
          </p:cNvGrpSpPr>
          <p:nvPr/>
        </p:nvGrpSpPr>
        <p:grpSpPr bwMode="auto">
          <a:xfrm>
            <a:off x="4203700" y="1341438"/>
            <a:ext cx="584200" cy="584200"/>
            <a:chOff x="4279638" y="1419610"/>
            <a:chExt cx="558911" cy="558911"/>
          </a:xfrm>
        </p:grpSpPr>
        <p:sp>
          <p:nvSpPr>
            <p:cNvPr id="38" name="ïṡḻiḋè">
              <a:extLst>
                <a:ext uri="{FF2B5EF4-FFF2-40B4-BE49-F238E27FC236}"/>
              </a:extLst>
            </p:cNvPr>
            <p:cNvSpPr/>
            <p:nvPr/>
          </p:nvSpPr>
          <p:spPr>
            <a:xfrm rot="8100000">
              <a:off x="4279638" y="1419610"/>
              <a:ext cx="558911" cy="558911"/>
            </a:xfrm>
            <a:prstGeom prst="teardrop">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39" name="îšḻïḍè">
              <a:extLst>
                <a:ext uri="{FF2B5EF4-FFF2-40B4-BE49-F238E27FC236}"/>
              </a:extLst>
            </p:cNvPr>
            <p:cNvSpPr>
              <a:spLocks/>
            </p:cNvSpPr>
            <p:nvPr/>
          </p:nvSpPr>
          <p:spPr bwMode="auto">
            <a:xfrm>
              <a:off x="4433035" y="1598826"/>
              <a:ext cx="267305" cy="200479"/>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ysClr val="window" lastClr="FFFFFF"/>
            </a:solidFill>
            <a:ln w="9525">
              <a:noFill/>
              <a:round/>
              <a:headEnd/>
              <a:tailEnd/>
            </a:ln>
          </p:spPr>
          <p:txBody>
            <a:bodyPr anchor="ctr"/>
            <a:lstStyle/>
            <a:p>
              <a:pPr algn="ctr" eaLnBrk="1" fontAlgn="auto" hangingPunct="1">
                <a:spcBef>
                  <a:spcPts val="0"/>
                </a:spcBef>
                <a:spcAft>
                  <a:spcPts val="0"/>
                </a:spcAft>
                <a:defRPr/>
              </a:pPr>
              <a:endParaRPr sz="1100" kern="0">
                <a:solidFill>
                  <a:prstClr val="black"/>
                </a:solidFill>
                <a:latin typeface="+mn-lt"/>
                <a:ea typeface="+mn-ea"/>
                <a:cs typeface="+mn-ea"/>
                <a:sym typeface="+mn-lt"/>
              </a:endParaRPr>
            </a:p>
          </p:txBody>
        </p:sp>
      </p:grpSp>
      <p:grpSp>
        <p:nvGrpSpPr>
          <p:cNvPr id="43" name="îṧḷiḋé"/>
          <p:cNvGrpSpPr>
            <a:grpSpLocks/>
          </p:cNvGrpSpPr>
          <p:nvPr/>
        </p:nvGrpSpPr>
        <p:grpSpPr bwMode="auto">
          <a:xfrm>
            <a:off x="6770688" y="2514600"/>
            <a:ext cx="1689100" cy="361950"/>
            <a:chOff x="769938" y="2456536"/>
            <a:chExt cx="1613466" cy="345642"/>
          </a:xfrm>
        </p:grpSpPr>
        <p:sp>
          <p:nvSpPr>
            <p:cNvPr id="60" name="ïśļiḓè">
              <a:extLst>
                <a:ext uri="{FF2B5EF4-FFF2-40B4-BE49-F238E27FC236}"/>
              </a:extLst>
            </p:cNvPr>
            <p:cNvSpPr/>
            <p:nvPr/>
          </p:nvSpPr>
          <p:spPr>
            <a:xfrm>
              <a:off x="769938" y="2456536"/>
              <a:ext cx="1613466" cy="345642"/>
            </a:xfrm>
            <a:prstGeom prst="notchedRightArrow">
              <a:avLst>
                <a:gd name="adj1" fmla="val 100000"/>
                <a:gd name="adj2" fmla="val 91021"/>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61" name="ïṡľídé">
              <a:extLst>
                <a:ext uri="{FF2B5EF4-FFF2-40B4-BE49-F238E27FC236}"/>
              </a:extLst>
            </p:cNvPr>
            <p:cNvSpPr>
              <a:spLocks noChangeAspect="1"/>
            </p:cNvSpPr>
            <p:nvPr/>
          </p:nvSpPr>
          <p:spPr>
            <a:xfrm>
              <a:off x="1482653" y="2535367"/>
              <a:ext cx="188036" cy="187981"/>
            </a:xfrm>
            <a:prstGeom prst="ellipse">
              <a:avLst/>
            </a:prstGeom>
            <a:solidFill>
              <a:sysClr val="window" lastClr="FFFFFF"/>
            </a:solidFill>
            <a:ln w="28575"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grpSp>
      <p:cxnSp>
        <p:nvCxnSpPr>
          <p:cNvPr id="44" name="Straight Connector 25"/>
          <p:cNvCxnSpPr>
            <a:cxnSpLocks noChangeShapeType="1"/>
            <a:stCxn id="58" idx="7"/>
          </p:cNvCxnSpPr>
          <p:nvPr/>
        </p:nvCxnSpPr>
        <p:spPr bwMode="auto">
          <a:xfrm flipH="1">
            <a:off x="7612063" y="2046288"/>
            <a:ext cx="0" cy="644525"/>
          </a:xfrm>
          <a:prstGeom prst="line">
            <a:avLst/>
          </a:prstGeom>
          <a:noFill/>
          <a:ln w="19050" algn="ctr">
            <a:solidFill>
              <a:srgbClr val="B80304"/>
            </a:solidFill>
            <a:round/>
            <a:headEnd type="oval" w="med" len="med"/>
            <a:tailEnd type="oval" w="med" len="med"/>
          </a:ln>
          <a:extLst>
            <a:ext uri="{909E8E84-426E-40DD-AFC4-6F175D3DCCD1}">
              <a14:hiddenFill xmlns:a14="http://schemas.microsoft.com/office/drawing/2010/main">
                <a:noFill/>
              </a14:hiddenFill>
            </a:ext>
          </a:extLst>
        </p:spPr>
      </p:cxnSp>
      <p:grpSp>
        <p:nvGrpSpPr>
          <p:cNvPr id="45" name="íŝ1iḑé"/>
          <p:cNvGrpSpPr>
            <a:grpSpLocks/>
          </p:cNvGrpSpPr>
          <p:nvPr/>
        </p:nvGrpSpPr>
        <p:grpSpPr bwMode="auto">
          <a:xfrm>
            <a:off x="7319963" y="1341438"/>
            <a:ext cx="585787" cy="584200"/>
            <a:chOff x="7258980" y="1419610"/>
            <a:chExt cx="558911" cy="558911"/>
          </a:xfrm>
        </p:grpSpPr>
        <p:sp>
          <p:nvSpPr>
            <p:cNvPr id="58" name="işľîḓè">
              <a:extLst>
                <a:ext uri="{FF2B5EF4-FFF2-40B4-BE49-F238E27FC236}"/>
              </a:extLst>
            </p:cNvPr>
            <p:cNvSpPr/>
            <p:nvPr/>
          </p:nvSpPr>
          <p:spPr>
            <a:xfrm rot="8100000">
              <a:off x="7258980" y="1419610"/>
              <a:ext cx="558911" cy="558911"/>
            </a:xfrm>
            <a:prstGeom prst="teardrop">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59" name="ïṧlíḓè">
              <a:extLst>
                <a:ext uri="{FF2B5EF4-FFF2-40B4-BE49-F238E27FC236}"/>
              </a:extLst>
            </p:cNvPr>
            <p:cNvSpPr>
              <a:spLocks/>
            </p:cNvSpPr>
            <p:nvPr/>
          </p:nvSpPr>
          <p:spPr bwMode="auto">
            <a:xfrm>
              <a:off x="7396814" y="1604901"/>
              <a:ext cx="277184" cy="255155"/>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ysClr val="window" lastClr="FFFFFF"/>
            </a:solidFill>
            <a:ln w="9525">
              <a:noFill/>
              <a:round/>
              <a:headEnd/>
              <a:tailEnd/>
            </a:ln>
          </p:spPr>
          <p:txBody>
            <a:bodyPr anchor="ctr"/>
            <a:lstStyle/>
            <a:p>
              <a:pPr algn="ctr" eaLnBrk="1" fontAlgn="auto" hangingPunct="1">
                <a:spcBef>
                  <a:spcPts val="0"/>
                </a:spcBef>
                <a:spcAft>
                  <a:spcPts val="0"/>
                </a:spcAft>
                <a:defRPr/>
              </a:pPr>
              <a:endParaRPr sz="1100" kern="0">
                <a:solidFill>
                  <a:prstClr val="black"/>
                </a:solidFill>
                <a:latin typeface="+mn-lt"/>
                <a:ea typeface="+mn-ea"/>
                <a:cs typeface="+mn-ea"/>
                <a:sym typeface="+mn-lt"/>
              </a:endParaRPr>
            </a:p>
          </p:txBody>
        </p:sp>
      </p:grpSp>
      <p:grpSp>
        <p:nvGrpSpPr>
          <p:cNvPr id="63" name="îṡḻiḋe"/>
          <p:cNvGrpSpPr>
            <a:grpSpLocks/>
          </p:cNvGrpSpPr>
          <p:nvPr/>
        </p:nvGrpSpPr>
        <p:grpSpPr bwMode="auto">
          <a:xfrm>
            <a:off x="5211763" y="2514600"/>
            <a:ext cx="1687512" cy="361950"/>
            <a:chOff x="769938" y="2456536"/>
            <a:chExt cx="1613466" cy="345642"/>
          </a:xfrm>
        </p:grpSpPr>
        <p:sp>
          <p:nvSpPr>
            <p:cNvPr id="68" name="îşľïḋè">
              <a:extLst>
                <a:ext uri="{FF2B5EF4-FFF2-40B4-BE49-F238E27FC236}"/>
              </a:extLst>
            </p:cNvPr>
            <p:cNvSpPr/>
            <p:nvPr/>
          </p:nvSpPr>
          <p:spPr>
            <a:xfrm>
              <a:off x="769938" y="2456536"/>
              <a:ext cx="1613466" cy="345642"/>
            </a:xfrm>
            <a:prstGeom prst="notchedRightArrow">
              <a:avLst>
                <a:gd name="adj1" fmla="val 100000"/>
                <a:gd name="adj2" fmla="val 91021"/>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69" name="iSḻiḑè">
              <a:extLst>
                <a:ext uri="{FF2B5EF4-FFF2-40B4-BE49-F238E27FC236}"/>
              </a:extLst>
            </p:cNvPr>
            <p:cNvSpPr>
              <a:spLocks noChangeAspect="1"/>
            </p:cNvSpPr>
            <p:nvPr/>
          </p:nvSpPr>
          <p:spPr>
            <a:xfrm>
              <a:off x="1481806" y="2535367"/>
              <a:ext cx="189731" cy="187981"/>
            </a:xfrm>
            <a:prstGeom prst="ellipse">
              <a:avLst/>
            </a:prstGeom>
            <a:solidFill>
              <a:sysClr val="window" lastClr="FFFFFF"/>
            </a:solidFill>
            <a:ln w="28575"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grpSp>
      <p:cxnSp>
        <p:nvCxnSpPr>
          <p:cNvPr id="64" name="Straight Connector 27"/>
          <p:cNvCxnSpPr>
            <a:cxnSpLocks noChangeShapeType="1"/>
            <a:stCxn id="66" idx="7"/>
          </p:cNvCxnSpPr>
          <p:nvPr/>
        </p:nvCxnSpPr>
        <p:spPr bwMode="auto">
          <a:xfrm rot="10800000" flipH="1">
            <a:off x="6054725" y="2700338"/>
            <a:ext cx="0" cy="642937"/>
          </a:xfrm>
          <a:prstGeom prst="line">
            <a:avLst/>
          </a:prstGeom>
          <a:noFill/>
          <a:ln w="19050" algn="ctr">
            <a:solidFill>
              <a:srgbClr val="404040"/>
            </a:solidFill>
            <a:round/>
            <a:headEnd type="oval" w="med" len="med"/>
            <a:tailEnd type="oval" w="med" len="med"/>
          </a:ln>
          <a:extLst>
            <a:ext uri="{909E8E84-426E-40DD-AFC4-6F175D3DCCD1}">
              <a14:hiddenFill xmlns:a14="http://schemas.microsoft.com/office/drawing/2010/main">
                <a:noFill/>
              </a14:hiddenFill>
            </a:ext>
          </a:extLst>
        </p:spPr>
      </p:cxnSp>
      <p:grpSp>
        <p:nvGrpSpPr>
          <p:cNvPr id="65" name="išļîḋe"/>
          <p:cNvGrpSpPr>
            <a:grpSpLocks/>
          </p:cNvGrpSpPr>
          <p:nvPr/>
        </p:nvGrpSpPr>
        <p:grpSpPr bwMode="auto">
          <a:xfrm>
            <a:off x="5761038" y="3463925"/>
            <a:ext cx="585787" cy="585788"/>
            <a:chOff x="5768905" y="3449350"/>
            <a:chExt cx="558911" cy="558911"/>
          </a:xfrm>
        </p:grpSpPr>
        <p:sp>
          <p:nvSpPr>
            <p:cNvPr id="66" name="íślïḓê">
              <a:extLst>
                <a:ext uri="{FF2B5EF4-FFF2-40B4-BE49-F238E27FC236}"/>
              </a:extLst>
            </p:cNvPr>
            <p:cNvSpPr/>
            <p:nvPr/>
          </p:nvSpPr>
          <p:spPr>
            <a:xfrm rot="18900000">
              <a:off x="5768905" y="3449350"/>
              <a:ext cx="558911" cy="558911"/>
            </a:xfrm>
            <a:prstGeom prst="teardrop">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67" name="íṥḷîde">
              <a:extLst>
                <a:ext uri="{FF2B5EF4-FFF2-40B4-BE49-F238E27FC236}"/>
              </a:extLst>
            </p:cNvPr>
            <p:cNvSpPr>
              <a:spLocks/>
            </p:cNvSpPr>
            <p:nvPr/>
          </p:nvSpPr>
          <p:spPr bwMode="auto">
            <a:xfrm>
              <a:off x="5935518" y="3605361"/>
              <a:ext cx="231743" cy="231743"/>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ysClr val="window" lastClr="FFFFFF"/>
            </a:solidFill>
            <a:ln w="9525">
              <a:noFill/>
              <a:round/>
              <a:headEnd/>
              <a:tailEnd/>
            </a:ln>
          </p:spPr>
          <p:txBody>
            <a:bodyPr anchor="ctr"/>
            <a:lstStyle/>
            <a:p>
              <a:pPr algn="ctr" eaLnBrk="1" fontAlgn="auto" hangingPunct="1">
                <a:spcBef>
                  <a:spcPts val="0"/>
                </a:spcBef>
                <a:spcAft>
                  <a:spcPts val="0"/>
                </a:spcAft>
                <a:defRPr/>
              </a:pPr>
              <a:endParaRPr sz="1100" kern="0">
                <a:solidFill>
                  <a:prstClr val="black"/>
                </a:solidFill>
                <a:latin typeface="+mn-lt"/>
                <a:ea typeface="+mn-ea"/>
                <a:cs typeface="+mn-ea"/>
                <a:sym typeface="+mn-lt"/>
              </a:endParaRPr>
            </a:p>
          </p:txBody>
        </p:sp>
      </p:grpSp>
      <p:grpSp>
        <p:nvGrpSpPr>
          <p:cNvPr id="71" name="íṡļîḓe"/>
          <p:cNvGrpSpPr>
            <a:grpSpLocks/>
          </p:cNvGrpSpPr>
          <p:nvPr/>
        </p:nvGrpSpPr>
        <p:grpSpPr bwMode="auto">
          <a:xfrm>
            <a:off x="2092325" y="2514600"/>
            <a:ext cx="1687513" cy="361950"/>
            <a:chOff x="769938" y="2456536"/>
            <a:chExt cx="1613466" cy="345642"/>
          </a:xfrm>
        </p:grpSpPr>
        <p:sp>
          <p:nvSpPr>
            <p:cNvPr id="76" name="íṡľíḍé">
              <a:extLst>
                <a:ext uri="{FF2B5EF4-FFF2-40B4-BE49-F238E27FC236}"/>
              </a:extLst>
            </p:cNvPr>
            <p:cNvSpPr/>
            <p:nvPr/>
          </p:nvSpPr>
          <p:spPr>
            <a:xfrm>
              <a:off x="769938" y="2456536"/>
              <a:ext cx="1613466" cy="345642"/>
            </a:xfrm>
            <a:prstGeom prst="notchedRightArrow">
              <a:avLst>
                <a:gd name="adj1" fmla="val 100000"/>
                <a:gd name="adj2" fmla="val 91021"/>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77" name="íṣḷîdé">
              <a:extLst>
                <a:ext uri="{FF2B5EF4-FFF2-40B4-BE49-F238E27FC236}"/>
              </a:extLst>
            </p:cNvPr>
            <p:cNvSpPr>
              <a:spLocks noChangeAspect="1"/>
            </p:cNvSpPr>
            <p:nvPr/>
          </p:nvSpPr>
          <p:spPr>
            <a:xfrm>
              <a:off x="1481806" y="2535367"/>
              <a:ext cx="189730" cy="187981"/>
            </a:xfrm>
            <a:prstGeom prst="ellipse">
              <a:avLst/>
            </a:prstGeom>
            <a:solidFill>
              <a:sysClr val="window" lastClr="FFFFFF"/>
            </a:solidFill>
            <a:ln w="28575"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grpSp>
      <p:cxnSp>
        <p:nvCxnSpPr>
          <p:cNvPr id="72" name="Straight Connector 26"/>
          <p:cNvCxnSpPr>
            <a:cxnSpLocks noChangeShapeType="1"/>
            <a:stCxn id="74" idx="7"/>
          </p:cNvCxnSpPr>
          <p:nvPr/>
        </p:nvCxnSpPr>
        <p:spPr bwMode="auto">
          <a:xfrm flipV="1">
            <a:off x="2933700" y="2700338"/>
            <a:ext cx="0" cy="642937"/>
          </a:xfrm>
          <a:prstGeom prst="line">
            <a:avLst/>
          </a:prstGeom>
          <a:noFill/>
          <a:ln w="19050" algn="ctr">
            <a:solidFill>
              <a:srgbClr val="404040"/>
            </a:solidFill>
            <a:round/>
            <a:headEnd type="oval" w="med" len="med"/>
            <a:tailEnd type="oval" w="med" len="med"/>
          </a:ln>
          <a:extLst>
            <a:ext uri="{909E8E84-426E-40DD-AFC4-6F175D3DCCD1}">
              <a14:hiddenFill xmlns:a14="http://schemas.microsoft.com/office/drawing/2010/main">
                <a:noFill/>
              </a14:hiddenFill>
            </a:ext>
          </a:extLst>
        </p:spPr>
      </p:cxnSp>
      <p:grpSp>
        <p:nvGrpSpPr>
          <p:cNvPr id="73" name="íśļîḑe"/>
          <p:cNvGrpSpPr>
            <a:grpSpLocks/>
          </p:cNvGrpSpPr>
          <p:nvPr/>
        </p:nvGrpSpPr>
        <p:grpSpPr bwMode="auto">
          <a:xfrm>
            <a:off x="2641600" y="3463925"/>
            <a:ext cx="584200" cy="585788"/>
            <a:chOff x="2786729" y="3449350"/>
            <a:chExt cx="558911" cy="558911"/>
          </a:xfrm>
        </p:grpSpPr>
        <p:sp>
          <p:nvSpPr>
            <p:cNvPr id="74" name="íṧḷiďe">
              <a:extLst>
                <a:ext uri="{FF2B5EF4-FFF2-40B4-BE49-F238E27FC236}"/>
              </a:extLst>
            </p:cNvPr>
            <p:cNvSpPr/>
            <p:nvPr/>
          </p:nvSpPr>
          <p:spPr>
            <a:xfrm rot="18900000">
              <a:off x="2786729" y="3449350"/>
              <a:ext cx="558911" cy="558911"/>
            </a:xfrm>
            <a:prstGeom prst="teardrop">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defRPr/>
              </a:pPr>
              <a:endParaRPr sz="1100" kern="0">
                <a:solidFill>
                  <a:prstClr val="white"/>
                </a:solidFill>
                <a:latin typeface="+mn-lt"/>
                <a:ea typeface="+mn-ea"/>
                <a:cs typeface="+mn-ea"/>
                <a:sym typeface="+mn-lt"/>
              </a:endParaRPr>
            </a:p>
          </p:txBody>
        </p:sp>
        <p:sp>
          <p:nvSpPr>
            <p:cNvPr id="75" name="işḻiḑè">
              <a:extLst>
                <a:ext uri="{FF2B5EF4-FFF2-40B4-BE49-F238E27FC236}"/>
              </a:extLst>
            </p:cNvPr>
            <p:cNvSpPr>
              <a:spLocks/>
            </p:cNvSpPr>
            <p:nvPr/>
          </p:nvSpPr>
          <p:spPr bwMode="auto">
            <a:xfrm>
              <a:off x="2965945" y="3615963"/>
              <a:ext cx="223261" cy="221141"/>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ysClr val="window" lastClr="FFFFFF"/>
            </a:solidFill>
            <a:ln w="9525">
              <a:noFill/>
              <a:round/>
              <a:headEnd/>
              <a:tailEnd/>
            </a:ln>
          </p:spPr>
          <p:txBody>
            <a:bodyPr anchor="ctr"/>
            <a:lstStyle/>
            <a:p>
              <a:pPr algn="ctr" eaLnBrk="1" fontAlgn="auto" hangingPunct="1">
                <a:spcBef>
                  <a:spcPts val="0"/>
                </a:spcBef>
                <a:spcAft>
                  <a:spcPts val="0"/>
                </a:spcAft>
                <a:defRPr/>
              </a:pPr>
              <a:endParaRPr sz="1100" kern="0">
                <a:solidFill>
                  <a:prstClr val="black"/>
                </a:solidFill>
                <a:latin typeface="+mn-lt"/>
                <a:ea typeface="+mn-ea"/>
                <a:cs typeface="+mn-ea"/>
                <a:sym typeface="+mn-lt"/>
              </a:endParaRPr>
            </a:p>
          </p:txBody>
        </p:sp>
      </p:grpSp>
      <p:sp>
        <p:nvSpPr>
          <p:cNvPr id="81" name="íṩḻîḍé">
            <a:extLst>
              <a:ext uri="{FF2B5EF4-FFF2-40B4-BE49-F238E27FC236}"/>
            </a:extLst>
          </p:cNvPr>
          <p:cNvSpPr>
            <a:spLocks/>
          </p:cNvSpPr>
          <p:nvPr/>
        </p:nvSpPr>
        <p:spPr bwMode="auto">
          <a:xfrm>
            <a:off x="579438" y="3286125"/>
            <a:ext cx="1633537"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schemeClr val="accent4">
                    <a:lumMod val="25000"/>
                  </a:schemeClr>
                </a:solidFill>
                <a:latin typeface="+mn-lt"/>
                <a:ea typeface="+mn-ea"/>
                <a:cs typeface="+mn-ea"/>
                <a:sym typeface="+mn-lt"/>
              </a:rPr>
              <a:t>杰弗逊纪念馆墙面破损情况很严重</a:t>
            </a:r>
          </a:p>
        </p:txBody>
      </p:sp>
      <p:sp>
        <p:nvSpPr>
          <p:cNvPr id="82" name="íŝḷîḋê">
            <a:extLst>
              <a:ext uri="{FF2B5EF4-FFF2-40B4-BE49-F238E27FC236}"/>
            </a:extLst>
          </p:cNvPr>
          <p:cNvSpPr txBox="1">
            <a:spLocks/>
          </p:cNvSpPr>
          <p:nvPr/>
        </p:nvSpPr>
        <p:spPr bwMode="auto">
          <a:xfrm>
            <a:off x="579438" y="2982913"/>
            <a:ext cx="15271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600" b="1" kern="0" dirty="0">
                <a:solidFill>
                  <a:srgbClr val="B80304"/>
                </a:solidFill>
                <a:latin typeface="+mn-lt"/>
                <a:ea typeface="+mn-ea"/>
                <a:cs typeface="+mn-ea"/>
                <a:sym typeface="+mn-lt"/>
              </a:rPr>
              <a:t>WHY</a:t>
            </a:r>
          </a:p>
        </p:txBody>
      </p:sp>
      <p:sp>
        <p:nvSpPr>
          <p:cNvPr id="95" name="íṩḻîḍé">
            <a:extLst>
              <a:ext uri="{FF2B5EF4-FFF2-40B4-BE49-F238E27FC236}"/>
            </a:extLst>
          </p:cNvPr>
          <p:cNvSpPr>
            <a:spLocks/>
          </p:cNvSpPr>
          <p:nvPr/>
        </p:nvSpPr>
        <p:spPr bwMode="auto">
          <a:xfrm>
            <a:off x="3729038" y="3286125"/>
            <a:ext cx="1430337"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schemeClr val="accent4">
                    <a:lumMod val="25000"/>
                  </a:schemeClr>
                </a:solidFill>
                <a:latin typeface="+mn-lt"/>
                <a:ea typeface="+mn-ea"/>
                <a:cs typeface="+mn-ea"/>
                <a:sym typeface="+mn-lt"/>
              </a:rPr>
              <a:t>为了清除大量的鸟粪</a:t>
            </a:r>
          </a:p>
        </p:txBody>
      </p:sp>
      <p:sp>
        <p:nvSpPr>
          <p:cNvPr id="96" name="íŝḷîḋê">
            <a:extLst>
              <a:ext uri="{FF2B5EF4-FFF2-40B4-BE49-F238E27FC236}"/>
            </a:extLst>
          </p:cNvPr>
          <p:cNvSpPr txBox="1">
            <a:spLocks/>
          </p:cNvSpPr>
          <p:nvPr/>
        </p:nvSpPr>
        <p:spPr bwMode="auto">
          <a:xfrm>
            <a:off x="3660775" y="2982913"/>
            <a:ext cx="15271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600" b="1" kern="0" dirty="0">
                <a:solidFill>
                  <a:srgbClr val="B80304"/>
                </a:solidFill>
                <a:latin typeface="+mn-lt"/>
                <a:ea typeface="+mn-ea"/>
                <a:cs typeface="+mn-ea"/>
                <a:sym typeface="+mn-lt"/>
              </a:rPr>
              <a:t>WHY</a:t>
            </a:r>
          </a:p>
        </p:txBody>
      </p:sp>
      <p:sp>
        <p:nvSpPr>
          <p:cNvPr id="102" name="íṩḻîḍé">
            <a:extLst>
              <a:ext uri="{FF2B5EF4-FFF2-40B4-BE49-F238E27FC236}"/>
            </a:extLst>
          </p:cNvPr>
          <p:cNvSpPr>
            <a:spLocks/>
          </p:cNvSpPr>
          <p:nvPr/>
        </p:nvSpPr>
        <p:spPr bwMode="auto">
          <a:xfrm>
            <a:off x="6848475" y="3286125"/>
            <a:ext cx="163353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schemeClr val="accent4">
                    <a:lumMod val="25000"/>
                  </a:schemeClr>
                </a:solidFill>
                <a:latin typeface="+mn-lt"/>
                <a:ea typeface="+mn-ea"/>
                <a:cs typeface="+mn-ea"/>
                <a:sym typeface="+mn-lt"/>
              </a:rPr>
              <a:t>有很多小昆虫，蜘蛛吃昆虫</a:t>
            </a:r>
          </a:p>
        </p:txBody>
      </p:sp>
      <p:sp>
        <p:nvSpPr>
          <p:cNvPr id="103" name="íŝḷîḋê">
            <a:extLst>
              <a:ext uri="{FF2B5EF4-FFF2-40B4-BE49-F238E27FC236}"/>
            </a:extLst>
          </p:cNvPr>
          <p:cNvSpPr txBox="1">
            <a:spLocks/>
          </p:cNvSpPr>
          <p:nvPr/>
        </p:nvSpPr>
        <p:spPr bwMode="auto">
          <a:xfrm>
            <a:off x="6848475" y="2982913"/>
            <a:ext cx="1528763"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600" b="1" kern="0" dirty="0">
                <a:solidFill>
                  <a:srgbClr val="B80304"/>
                </a:solidFill>
                <a:latin typeface="+mn-lt"/>
                <a:ea typeface="+mn-ea"/>
                <a:cs typeface="+mn-ea"/>
                <a:sym typeface="+mn-lt"/>
              </a:rPr>
              <a:t>WHY</a:t>
            </a:r>
          </a:p>
        </p:txBody>
      </p:sp>
      <p:sp>
        <p:nvSpPr>
          <p:cNvPr id="104" name="íṩḻîḍé">
            <a:extLst>
              <a:ext uri="{FF2B5EF4-FFF2-40B4-BE49-F238E27FC236}"/>
            </a:extLst>
          </p:cNvPr>
          <p:cNvSpPr>
            <a:spLocks/>
          </p:cNvSpPr>
          <p:nvPr/>
        </p:nvSpPr>
        <p:spPr bwMode="auto">
          <a:xfrm>
            <a:off x="5159375" y="1765300"/>
            <a:ext cx="182245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schemeClr val="accent4">
                    <a:lumMod val="25000"/>
                  </a:schemeClr>
                </a:solidFill>
                <a:latin typeface="+mn-lt"/>
                <a:ea typeface="+mn-ea"/>
                <a:cs typeface="+mn-ea"/>
                <a:sym typeface="+mn-lt"/>
              </a:rPr>
              <a:t>被黄昏的灯光所吸引</a:t>
            </a:r>
          </a:p>
        </p:txBody>
      </p:sp>
      <p:sp>
        <p:nvSpPr>
          <p:cNvPr id="105" name="íŝḷîḋê">
            <a:extLst>
              <a:ext uri="{FF2B5EF4-FFF2-40B4-BE49-F238E27FC236}"/>
            </a:extLst>
          </p:cNvPr>
          <p:cNvSpPr txBox="1">
            <a:spLocks/>
          </p:cNvSpPr>
          <p:nvPr/>
        </p:nvSpPr>
        <p:spPr bwMode="auto">
          <a:xfrm>
            <a:off x="5321300" y="1462088"/>
            <a:ext cx="15271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600" b="1" kern="0" dirty="0">
                <a:solidFill>
                  <a:srgbClr val="B80304"/>
                </a:solidFill>
                <a:latin typeface="+mn-lt"/>
                <a:ea typeface="+mn-ea"/>
                <a:cs typeface="+mn-ea"/>
                <a:sym typeface="+mn-lt"/>
              </a:rPr>
              <a:t>WHY</a:t>
            </a:r>
          </a:p>
        </p:txBody>
      </p:sp>
      <p:sp>
        <p:nvSpPr>
          <p:cNvPr id="106" name="íṩḻîḍé">
            <a:extLst>
              <a:ext uri="{FF2B5EF4-FFF2-40B4-BE49-F238E27FC236}"/>
            </a:extLst>
          </p:cNvPr>
          <p:cNvSpPr>
            <a:spLocks/>
          </p:cNvSpPr>
          <p:nvPr/>
        </p:nvSpPr>
        <p:spPr bwMode="auto">
          <a:xfrm>
            <a:off x="2030413" y="1765300"/>
            <a:ext cx="1997075"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400" kern="0" dirty="0">
                <a:solidFill>
                  <a:schemeClr val="accent4">
                    <a:lumMod val="25000"/>
                  </a:schemeClr>
                </a:solidFill>
                <a:latin typeface="+mn-lt"/>
                <a:ea typeface="+mn-ea"/>
                <a:cs typeface="+mn-ea"/>
                <a:sym typeface="+mn-lt"/>
              </a:rPr>
              <a:t>经常用化学性质很强烈</a:t>
            </a:r>
          </a:p>
          <a:p>
            <a:pPr eaLnBrk="1" fontAlgn="auto" hangingPunct="1">
              <a:lnSpc>
                <a:spcPct val="120000"/>
              </a:lnSpc>
              <a:spcBef>
                <a:spcPts val="0"/>
              </a:spcBef>
              <a:spcAft>
                <a:spcPts val="0"/>
              </a:spcAft>
              <a:defRPr/>
            </a:pPr>
            <a:r>
              <a:rPr lang="zh-CN" altLang="en-US" sz="1400" kern="0" dirty="0">
                <a:solidFill>
                  <a:schemeClr val="accent4">
                    <a:lumMod val="25000"/>
                  </a:schemeClr>
                </a:solidFill>
                <a:latin typeface="+mn-lt"/>
                <a:ea typeface="+mn-ea"/>
                <a:cs typeface="+mn-ea"/>
                <a:sym typeface="+mn-lt"/>
              </a:rPr>
              <a:t>的清洗液对其进行清洗</a:t>
            </a:r>
          </a:p>
        </p:txBody>
      </p:sp>
      <p:sp>
        <p:nvSpPr>
          <p:cNvPr id="107" name="íŝḷîḋê">
            <a:extLst>
              <a:ext uri="{FF2B5EF4-FFF2-40B4-BE49-F238E27FC236}"/>
            </a:extLst>
          </p:cNvPr>
          <p:cNvSpPr txBox="1">
            <a:spLocks/>
          </p:cNvSpPr>
          <p:nvPr/>
        </p:nvSpPr>
        <p:spPr bwMode="auto">
          <a:xfrm>
            <a:off x="2205038" y="1462088"/>
            <a:ext cx="15271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600" b="1" kern="0" dirty="0">
                <a:solidFill>
                  <a:srgbClr val="B80304"/>
                </a:solidFill>
                <a:latin typeface="+mn-lt"/>
                <a:ea typeface="+mn-ea"/>
                <a:cs typeface="+mn-ea"/>
                <a:sym typeface="+mn-lt"/>
              </a:rPr>
              <a:t>WHY</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par>
                          <p:cTn id="11" fill="hold" nodeType="afterGroup">
                            <p:stCondLst>
                              <p:cond delay="1000"/>
                            </p:stCondLst>
                            <p:childTnLst>
                              <p:par>
                                <p:cTn id="12" presetID="22" presetClass="entr" presetSubtype="4"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down)">
                                      <p:cBhvr>
                                        <p:cTn id="14" dur="500"/>
                                        <p:tgtEl>
                                          <p:spTgt spid="26"/>
                                        </p:tgtEl>
                                      </p:cBhvr>
                                    </p:animEffect>
                                  </p:childTnLst>
                                </p:cTn>
                              </p:par>
                            </p:childTnLst>
                          </p:cTn>
                        </p:par>
                        <p:par>
                          <p:cTn id="15" fill="hold" nodeType="afterGroup">
                            <p:stCondLst>
                              <p:cond delay="1500"/>
                            </p:stCondLst>
                            <p:childTnLst>
                              <p:par>
                                <p:cTn id="16" presetID="22" presetClass="entr" presetSubtype="4"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down)">
                                      <p:cBhvr>
                                        <p:cTn id="18" dur="500"/>
                                        <p:tgtEl>
                                          <p:spTgt spid="28"/>
                                        </p:tgtEl>
                                      </p:cBhvr>
                                    </p:animEffect>
                                  </p:childTnLst>
                                </p:cTn>
                              </p:par>
                            </p:childTnLst>
                          </p:cTn>
                        </p:par>
                        <p:par>
                          <p:cTn id="19" fill="hold" nodeType="afterGroup">
                            <p:stCondLst>
                              <p:cond delay="2000"/>
                            </p:stCondLst>
                            <p:childTnLst>
                              <p:par>
                                <p:cTn id="20" presetID="22" presetClass="entr" presetSubtype="4"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childTnLst>
                          </p:cTn>
                        </p:par>
                        <p:par>
                          <p:cTn id="23" fill="hold" nodeType="afterGroup">
                            <p:stCondLst>
                              <p:cond delay="2500"/>
                            </p:stCondLst>
                            <p:childTnLst>
                              <p:par>
                                <p:cTn id="24" presetID="22" presetClass="entr" presetSubtype="4"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wipe(down)">
                                      <p:cBhvr>
                                        <p:cTn id="26" dur="500"/>
                                        <p:tgtEl>
                                          <p:spTgt spid="35"/>
                                        </p:tgtEl>
                                      </p:cBhvr>
                                    </p:animEffect>
                                  </p:childTnLst>
                                </p:cTn>
                              </p:par>
                            </p:childTnLst>
                          </p:cTn>
                        </p:par>
                        <p:par>
                          <p:cTn id="27" fill="hold" nodeType="afterGroup">
                            <p:stCondLst>
                              <p:cond delay="3000"/>
                            </p:stCondLst>
                            <p:childTnLst>
                              <p:par>
                                <p:cTn id="28" presetID="22" presetClass="entr" presetSubtype="4"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down)">
                                      <p:cBhvr>
                                        <p:cTn id="30" dur="500"/>
                                        <p:tgtEl>
                                          <p:spTgt spid="36"/>
                                        </p:tgtEl>
                                      </p:cBhvr>
                                    </p:animEffect>
                                  </p:childTnLst>
                                </p:cTn>
                              </p:par>
                            </p:childTnLst>
                          </p:cTn>
                        </p:par>
                        <p:par>
                          <p:cTn id="31" fill="hold" nodeType="afterGroup">
                            <p:stCondLst>
                              <p:cond delay="3500"/>
                            </p:stCondLst>
                            <p:childTnLst>
                              <p:par>
                                <p:cTn id="32" presetID="22" presetClass="entr" presetSubtype="4"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down)">
                                      <p:cBhvr>
                                        <p:cTn id="34" dur="500"/>
                                        <p:tgtEl>
                                          <p:spTgt spid="37"/>
                                        </p:tgtEl>
                                      </p:cBhvr>
                                    </p:animEffect>
                                  </p:childTnLst>
                                </p:cTn>
                              </p:par>
                            </p:childTnLst>
                          </p:cTn>
                        </p:par>
                        <p:par>
                          <p:cTn id="35" fill="hold" nodeType="afterGroup">
                            <p:stCondLst>
                              <p:cond delay="4000"/>
                            </p:stCondLst>
                            <p:childTnLst>
                              <p:par>
                                <p:cTn id="36" presetID="22" presetClass="entr" presetSubtype="4" fill="hold"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wipe(down)">
                                      <p:cBhvr>
                                        <p:cTn id="38" dur="500"/>
                                        <p:tgtEl>
                                          <p:spTgt spid="43"/>
                                        </p:tgtEl>
                                      </p:cBhvr>
                                    </p:animEffect>
                                  </p:childTnLst>
                                </p:cTn>
                              </p:par>
                            </p:childTnLst>
                          </p:cTn>
                        </p:par>
                        <p:par>
                          <p:cTn id="39" fill="hold" nodeType="afterGroup">
                            <p:stCondLst>
                              <p:cond delay="4500"/>
                            </p:stCondLst>
                            <p:childTnLst>
                              <p:par>
                                <p:cTn id="40" presetID="22" presetClass="entr" presetSubtype="4"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wipe(down)">
                                      <p:cBhvr>
                                        <p:cTn id="42" dur="500"/>
                                        <p:tgtEl>
                                          <p:spTgt spid="44"/>
                                        </p:tgtEl>
                                      </p:cBhvr>
                                    </p:animEffect>
                                  </p:childTnLst>
                                </p:cTn>
                              </p:par>
                            </p:childTnLst>
                          </p:cTn>
                        </p:par>
                        <p:par>
                          <p:cTn id="43" fill="hold" nodeType="afterGroup">
                            <p:stCondLst>
                              <p:cond delay="5000"/>
                            </p:stCondLst>
                            <p:childTnLst>
                              <p:par>
                                <p:cTn id="44" presetID="22" presetClass="entr" presetSubtype="4"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down)">
                                      <p:cBhvr>
                                        <p:cTn id="46" dur="500"/>
                                        <p:tgtEl>
                                          <p:spTgt spid="45"/>
                                        </p:tgtEl>
                                      </p:cBhvr>
                                    </p:animEffect>
                                  </p:childTnLst>
                                </p:cTn>
                              </p:par>
                            </p:childTnLst>
                          </p:cTn>
                        </p:par>
                        <p:par>
                          <p:cTn id="47" fill="hold" nodeType="afterGroup">
                            <p:stCondLst>
                              <p:cond delay="5500"/>
                            </p:stCondLst>
                            <p:childTnLst>
                              <p:par>
                                <p:cTn id="48" presetID="22" presetClass="entr" presetSubtype="4" fill="hold" nodeType="after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wipe(down)">
                                      <p:cBhvr>
                                        <p:cTn id="50" dur="500"/>
                                        <p:tgtEl>
                                          <p:spTgt spid="63"/>
                                        </p:tgtEl>
                                      </p:cBhvr>
                                    </p:animEffect>
                                  </p:childTnLst>
                                </p:cTn>
                              </p:par>
                            </p:childTnLst>
                          </p:cTn>
                        </p:par>
                        <p:par>
                          <p:cTn id="51" fill="hold" nodeType="afterGroup">
                            <p:stCondLst>
                              <p:cond delay="6000"/>
                            </p:stCondLst>
                            <p:childTnLst>
                              <p:par>
                                <p:cTn id="52" presetID="22" presetClass="entr" presetSubtype="4" fill="hold" nodeType="after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wipe(down)">
                                      <p:cBhvr>
                                        <p:cTn id="54" dur="500"/>
                                        <p:tgtEl>
                                          <p:spTgt spid="64"/>
                                        </p:tgtEl>
                                      </p:cBhvr>
                                    </p:animEffect>
                                  </p:childTnLst>
                                </p:cTn>
                              </p:par>
                            </p:childTnLst>
                          </p:cTn>
                        </p:par>
                        <p:par>
                          <p:cTn id="55" fill="hold" nodeType="afterGroup">
                            <p:stCondLst>
                              <p:cond delay="6500"/>
                            </p:stCondLst>
                            <p:childTnLst>
                              <p:par>
                                <p:cTn id="56" presetID="22" presetClass="entr" presetSubtype="4" fill="hold" nodeType="after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wipe(down)">
                                      <p:cBhvr>
                                        <p:cTn id="58" dur="500"/>
                                        <p:tgtEl>
                                          <p:spTgt spid="65"/>
                                        </p:tgtEl>
                                      </p:cBhvr>
                                    </p:animEffect>
                                  </p:childTnLst>
                                </p:cTn>
                              </p:par>
                            </p:childTnLst>
                          </p:cTn>
                        </p:par>
                        <p:par>
                          <p:cTn id="59" fill="hold" nodeType="afterGroup">
                            <p:stCondLst>
                              <p:cond delay="7000"/>
                            </p:stCondLst>
                            <p:childTnLst>
                              <p:par>
                                <p:cTn id="60" presetID="22" presetClass="entr" presetSubtype="4" fill="hold"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down)">
                                      <p:cBhvr>
                                        <p:cTn id="62" dur="500"/>
                                        <p:tgtEl>
                                          <p:spTgt spid="71"/>
                                        </p:tgtEl>
                                      </p:cBhvr>
                                    </p:animEffect>
                                  </p:childTnLst>
                                </p:cTn>
                              </p:par>
                            </p:childTnLst>
                          </p:cTn>
                        </p:par>
                        <p:par>
                          <p:cTn id="63" fill="hold" nodeType="afterGroup">
                            <p:stCondLst>
                              <p:cond delay="7500"/>
                            </p:stCondLst>
                            <p:childTnLst>
                              <p:par>
                                <p:cTn id="64" presetID="22" presetClass="entr" presetSubtype="4" fill="hold" nodeType="afterEffect">
                                  <p:stCondLst>
                                    <p:cond delay="0"/>
                                  </p:stCondLst>
                                  <p:childTnLst>
                                    <p:set>
                                      <p:cBhvr>
                                        <p:cTn id="65" dur="1" fill="hold">
                                          <p:stCondLst>
                                            <p:cond delay="0"/>
                                          </p:stCondLst>
                                        </p:cTn>
                                        <p:tgtEl>
                                          <p:spTgt spid="72"/>
                                        </p:tgtEl>
                                        <p:attrNameLst>
                                          <p:attrName>style.visibility</p:attrName>
                                        </p:attrNameLst>
                                      </p:cBhvr>
                                      <p:to>
                                        <p:strVal val="visible"/>
                                      </p:to>
                                    </p:set>
                                    <p:animEffect transition="in" filter="wipe(down)">
                                      <p:cBhvr>
                                        <p:cTn id="66" dur="500"/>
                                        <p:tgtEl>
                                          <p:spTgt spid="72"/>
                                        </p:tgtEl>
                                      </p:cBhvr>
                                    </p:animEffect>
                                  </p:childTnLst>
                                </p:cTn>
                              </p:par>
                            </p:childTnLst>
                          </p:cTn>
                        </p:par>
                        <p:par>
                          <p:cTn id="67" fill="hold" nodeType="afterGroup">
                            <p:stCondLst>
                              <p:cond delay="8000"/>
                            </p:stCondLst>
                            <p:childTnLst>
                              <p:par>
                                <p:cTn id="68" presetID="22" presetClass="entr" presetSubtype="4" fill="hold"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wipe(down)">
                                      <p:cBhvr>
                                        <p:cTn id="70" dur="500"/>
                                        <p:tgtEl>
                                          <p:spTgt spid="73"/>
                                        </p:tgtEl>
                                      </p:cBhvr>
                                    </p:animEffect>
                                  </p:childTnLst>
                                </p:cTn>
                              </p:par>
                            </p:childTnLst>
                          </p:cTn>
                        </p:par>
                        <p:par>
                          <p:cTn id="71" fill="hold" nodeType="afterGroup">
                            <p:stCondLst>
                              <p:cond delay="8500"/>
                            </p:stCondLst>
                            <p:childTnLst>
                              <p:par>
                                <p:cTn id="72" presetID="22" presetClass="entr" presetSubtype="4" fill="hold" grpId="0" nodeType="afterEffect">
                                  <p:stCondLst>
                                    <p:cond delay="0"/>
                                  </p:stCondLst>
                                  <p:childTnLst>
                                    <p:set>
                                      <p:cBhvr>
                                        <p:cTn id="73" dur="1" fill="hold">
                                          <p:stCondLst>
                                            <p:cond delay="0"/>
                                          </p:stCondLst>
                                        </p:cTn>
                                        <p:tgtEl>
                                          <p:spTgt spid="81"/>
                                        </p:tgtEl>
                                        <p:attrNameLst>
                                          <p:attrName>style.visibility</p:attrName>
                                        </p:attrNameLst>
                                      </p:cBhvr>
                                      <p:to>
                                        <p:strVal val="visible"/>
                                      </p:to>
                                    </p:set>
                                    <p:animEffect transition="in" filter="wipe(down)">
                                      <p:cBhvr>
                                        <p:cTn id="74" dur="500"/>
                                        <p:tgtEl>
                                          <p:spTgt spid="81"/>
                                        </p:tgtEl>
                                      </p:cBhvr>
                                    </p:animEffect>
                                  </p:childTnLst>
                                </p:cTn>
                              </p:par>
                            </p:childTnLst>
                          </p:cTn>
                        </p:par>
                        <p:par>
                          <p:cTn id="75" fill="hold" nodeType="afterGroup">
                            <p:stCondLst>
                              <p:cond delay="9000"/>
                            </p:stCondLst>
                            <p:childTnLst>
                              <p:par>
                                <p:cTn id="76" presetID="22" presetClass="entr" presetSubtype="4" fill="hold" grpId="0" nodeType="afterEffect">
                                  <p:stCondLst>
                                    <p:cond delay="0"/>
                                  </p:stCondLst>
                                  <p:childTnLst>
                                    <p:set>
                                      <p:cBhvr>
                                        <p:cTn id="77" dur="1" fill="hold">
                                          <p:stCondLst>
                                            <p:cond delay="0"/>
                                          </p:stCondLst>
                                        </p:cTn>
                                        <p:tgtEl>
                                          <p:spTgt spid="82"/>
                                        </p:tgtEl>
                                        <p:attrNameLst>
                                          <p:attrName>style.visibility</p:attrName>
                                        </p:attrNameLst>
                                      </p:cBhvr>
                                      <p:to>
                                        <p:strVal val="visible"/>
                                      </p:to>
                                    </p:set>
                                    <p:animEffect transition="in" filter="wipe(down)">
                                      <p:cBhvr>
                                        <p:cTn id="78" dur="500"/>
                                        <p:tgtEl>
                                          <p:spTgt spid="82"/>
                                        </p:tgtEl>
                                      </p:cBhvr>
                                    </p:animEffect>
                                  </p:childTnLst>
                                </p:cTn>
                              </p:par>
                            </p:childTnLst>
                          </p:cTn>
                        </p:par>
                        <p:par>
                          <p:cTn id="79" fill="hold" nodeType="afterGroup">
                            <p:stCondLst>
                              <p:cond delay="9500"/>
                            </p:stCondLst>
                            <p:childTnLst>
                              <p:par>
                                <p:cTn id="80" presetID="22" presetClass="entr" presetSubtype="4" fill="hold" grpId="0" nodeType="afterEffect">
                                  <p:stCondLst>
                                    <p:cond delay="0"/>
                                  </p:stCondLst>
                                  <p:childTnLst>
                                    <p:set>
                                      <p:cBhvr>
                                        <p:cTn id="81" dur="1" fill="hold">
                                          <p:stCondLst>
                                            <p:cond delay="0"/>
                                          </p:stCondLst>
                                        </p:cTn>
                                        <p:tgtEl>
                                          <p:spTgt spid="95"/>
                                        </p:tgtEl>
                                        <p:attrNameLst>
                                          <p:attrName>style.visibility</p:attrName>
                                        </p:attrNameLst>
                                      </p:cBhvr>
                                      <p:to>
                                        <p:strVal val="visible"/>
                                      </p:to>
                                    </p:set>
                                    <p:animEffect transition="in" filter="wipe(down)">
                                      <p:cBhvr>
                                        <p:cTn id="82" dur="500"/>
                                        <p:tgtEl>
                                          <p:spTgt spid="95"/>
                                        </p:tgtEl>
                                      </p:cBhvr>
                                    </p:animEffect>
                                  </p:childTnLst>
                                </p:cTn>
                              </p:par>
                            </p:childTnLst>
                          </p:cTn>
                        </p:par>
                        <p:par>
                          <p:cTn id="83" fill="hold" nodeType="afterGroup">
                            <p:stCondLst>
                              <p:cond delay="10000"/>
                            </p:stCondLst>
                            <p:childTnLst>
                              <p:par>
                                <p:cTn id="84" presetID="22" presetClass="entr" presetSubtype="4" fill="hold" grpId="0" nodeType="afterEffect">
                                  <p:stCondLst>
                                    <p:cond delay="0"/>
                                  </p:stCondLst>
                                  <p:childTnLst>
                                    <p:set>
                                      <p:cBhvr>
                                        <p:cTn id="85" dur="1" fill="hold">
                                          <p:stCondLst>
                                            <p:cond delay="0"/>
                                          </p:stCondLst>
                                        </p:cTn>
                                        <p:tgtEl>
                                          <p:spTgt spid="96"/>
                                        </p:tgtEl>
                                        <p:attrNameLst>
                                          <p:attrName>style.visibility</p:attrName>
                                        </p:attrNameLst>
                                      </p:cBhvr>
                                      <p:to>
                                        <p:strVal val="visible"/>
                                      </p:to>
                                    </p:set>
                                    <p:animEffect transition="in" filter="wipe(down)">
                                      <p:cBhvr>
                                        <p:cTn id="86" dur="500"/>
                                        <p:tgtEl>
                                          <p:spTgt spid="96"/>
                                        </p:tgtEl>
                                      </p:cBhvr>
                                    </p:animEffect>
                                  </p:childTnLst>
                                </p:cTn>
                              </p:par>
                            </p:childTnLst>
                          </p:cTn>
                        </p:par>
                        <p:par>
                          <p:cTn id="87" fill="hold" nodeType="afterGroup">
                            <p:stCondLst>
                              <p:cond delay="10500"/>
                            </p:stCondLst>
                            <p:childTnLst>
                              <p:par>
                                <p:cTn id="88" presetID="22" presetClass="entr" presetSubtype="4" fill="hold" grpId="0" nodeType="afterEffect">
                                  <p:stCondLst>
                                    <p:cond delay="0"/>
                                  </p:stCondLst>
                                  <p:childTnLst>
                                    <p:set>
                                      <p:cBhvr>
                                        <p:cTn id="89" dur="1" fill="hold">
                                          <p:stCondLst>
                                            <p:cond delay="0"/>
                                          </p:stCondLst>
                                        </p:cTn>
                                        <p:tgtEl>
                                          <p:spTgt spid="102"/>
                                        </p:tgtEl>
                                        <p:attrNameLst>
                                          <p:attrName>style.visibility</p:attrName>
                                        </p:attrNameLst>
                                      </p:cBhvr>
                                      <p:to>
                                        <p:strVal val="visible"/>
                                      </p:to>
                                    </p:set>
                                    <p:animEffect transition="in" filter="wipe(down)">
                                      <p:cBhvr>
                                        <p:cTn id="90" dur="500"/>
                                        <p:tgtEl>
                                          <p:spTgt spid="102"/>
                                        </p:tgtEl>
                                      </p:cBhvr>
                                    </p:animEffect>
                                  </p:childTnLst>
                                </p:cTn>
                              </p:par>
                            </p:childTnLst>
                          </p:cTn>
                        </p:par>
                        <p:par>
                          <p:cTn id="91" fill="hold" nodeType="afterGroup">
                            <p:stCondLst>
                              <p:cond delay="11000"/>
                            </p:stCondLst>
                            <p:childTnLst>
                              <p:par>
                                <p:cTn id="92" presetID="22" presetClass="entr" presetSubtype="4" fill="hold" grpId="0" nodeType="afterEffect">
                                  <p:stCondLst>
                                    <p:cond delay="0"/>
                                  </p:stCondLst>
                                  <p:childTnLst>
                                    <p:set>
                                      <p:cBhvr>
                                        <p:cTn id="93" dur="1" fill="hold">
                                          <p:stCondLst>
                                            <p:cond delay="0"/>
                                          </p:stCondLst>
                                        </p:cTn>
                                        <p:tgtEl>
                                          <p:spTgt spid="103"/>
                                        </p:tgtEl>
                                        <p:attrNameLst>
                                          <p:attrName>style.visibility</p:attrName>
                                        </p:attrNameLst>
                                      </p:cBhvr>
                                      <p:to>
                                        <p:strVal val="visible"/>
                                      </p:to>
                                    </p:set>
                                    <p:animEffect transition="in" filter="wipe(down)">
                                      <p:cBhvr>
                                        <p:cTn id="94" dur="500"/>
                                        <p:tgtEl>
                                          <p:spTgt spid="103"/>
                                        </p:tgtEl>
                                      </p:cBhvr>
                                    </p:animEffect>
                                  </p:childTnLst>
                                </p:cTn>
                              </p:par>
                            </p:childTnLst>
                          </p:cTn>
                        </p:par>
                        <p:par>
                          <p:cTn id="95" fill="hold" nodeType="afterGroup">
                            <p:stCondLst>
                              <p:cond delay="11500"/>
                            </p:stCondLst>
                            <p:childTnLst>
                              <p:par>
                                <p:cTn id="96" presetID="22" presetClass="entr" presetSubtype="4" fill="hold" grpId="0" nodeType="afterEffect">
                                  <p:stCondLst>
                                    <p:cond delay="0"/>
                                  </p:stCondLst>
                                  <p:childTnLst>
                                    <p:set>
                                      <p:cBhvr>
                                        <p:cTn id="97" dur="1" fill="hold">
                                          <p:stCondLst>
                                            <p:cond delay="0"/>
                                          </p:stCondLst>
                                        </p:cTn>
                                        <p:tgtEl>
                                          <p:spTgt spid="104"/>
                                        </p:tgtEl>
                                        <p:attrNameLst>
                                          <p:attrName>style.visibility</p:attrName>
                                        </p:attrNameLst>
                                      </p:cBhvr>
                                      <p:to>
                                        <p:strVal val="visible"/>
                                      </p:to>
                                    </p:set>
                                    <p:animEffect transition="in" filter="wipe(down)">
                                      <p:cBhvr>
                                        <p:cTn id="98" dur="500"/>
                                        <p:tgtEl>
                                          <p:spTgt spid="104"/>
                                        </p:tgtEl>
                                      </p:cBhvr>
                                    </p:animEffect>
                                  </p:childTnLst>
                                </p:cTn>
                              </p:par>
                            </p:childTnLst>
                          </p:cTn>
                        </p:par>
                        <p:par>
                          <p:cTn id="99" fill="hold" nodeType="afterGroup">
                            <p:stCondLst>
                              <p:cond delay="12000"/>
                            </p:stCondLst>
                            <p:childTnLst>
                              <p:par>
                                <p:cTn id="100" presetID="22" presetClass="entr" presetSubtype="4" fill="hold" grpId="0" nodeType="afterEffect">
                                  <p:stCondLst>
                                    <p:cond delay="0"/>
                                  </p:stCondLst>
                                  <p:childTnLst>
                                    <p:set>
                                      <p:cBhvr>
                                        <p:cTn id="101" dur="1" fill="hold">
                                          <p:stCondLst>
                                            <p:cond delay="0"/>
                                          </p:stCondLst>
                                        </p:cTn>
                                        <p:tgtEl>
                                          <p:spTgt spid="105"/>
                                        </p:tgtEl>
                                        <p:attrNameLst>
                                          <p:attrName>style.visibility</p:attrName>
                                        </p:attrNameLst>
                                      </p:cBhvr>
                                      <p:to>
                                        <p:strVal val="visible"/>
                                      </p:to>
                                    </p:set>
                                    <p:animEffect transition="in" filter="wipe(down)">
                                      <p:cBhvr>
                                        <p:cTn id="102" dur="500"/>
                                        <p:tgtEl>
                                          <p:spTgt spid="105"/>
                                        </p:tgtEl>
                                      </p:cBhvr>
                                    </p:animEffect>
                                  </p:childTnLst>
                                </p:cTn>
                              </p:par>
                            </p:childTnLst>
                          </p:cTn>
                        </p:par>
                        <p:par>
                          <p:cTn id="103" fill="hold" nodeType="afterGroup">
                            <p:stCondLst>
                              <p:cond delay="12500"/>
                            </p:stCondLst>
                            <p:childTnLst>
                              <p:par>
                                <p:cTn id="104" presetID="22" presetClass="entr" presetSubtype="4" fill="hold" grpId="0" nodeType="afterEffect">
                                  <p:stCondLst>
                                    <p:cond delay="0"/>
                                  </p:stCondLst>
                                  <p:childTnLst>
                                    <p:set>
                                      <p:cBhvr>
                                        <p:cTn id="105" dur="1" fill="hold">
                                          <p:stCondLst>
                                            <p:cond delay="0"/>
                                          </p:stCondLst>
                                        </p:cTn>
                                        <p:tgtEl>
                                          <p:spTgt spid="106"/>
                                        </p:tgtEl>
                                        <p:attrNameLst>
                                          <p:attrName>style.visibility</p:attrName>
                                        </p:attrNameLst>
                                      </p:cBhvr>
                                      <p:to>
                                        <p:strVal val="visible"/>
                                      </p:to>
                                    </p:set>
                                    <p:animEffect transition="in" filter="wipe(down)">
                                      <p:cBhvr>
                                        <p:cTn id="106" dur="500"/>
                                        <p:tgtEl>
                                          <p:spTgt spid="106"/>
                                        </p:tgtEl>
                                      </p:cBhvr>
                                    </p:animEffect>
                                  </p:childTnLst>
                                </p:cTn>
                              </p:par>
                            </p:childTnLst>
                          </p:cTn>
                        </p:par>
                        <p:par>
                          <p:cTn id="107" fill="hold" nodeType="afterGroup">
                            <p:stCondLst>
                              <p:cond delay="13000"/>
                            </p:stCondLst>
                            <p:childTnLst>
                              <p:par>
                                <p:cTn id="108" presetID="22" presetClass="entr" presetSubtype="4" fill="hold" grpId="0" nodeType="afterEffect">
                                  <p:stCondLst>
                                    <p:cond delay="0"/>
                                  </p:stCondLst>
                                  <p:childTnLst>
                                    <p:set>
                                      <p:cBhvr>
                                        <p:cTn id="109" dur="1" fill="hold">
                                          <p:stCondLst>
                                            <p:cond delay="0"/>
                                          </p:stCondLst>
                                        </p:cTn>
                                        <p:tgtEl>
                                          <p:spTgt spid="107"/>
                                        </p:tgtEl>
                                        <p:attrNameLst>
                                          <p:attrName>style.visibility</p:attrName>
                                        </p:attrNameLst>
                                      </p:cBhvr>
                                      <p:to>
                                        <p:strVal val="visible"/>
                                      </p:to>
                                    </p:set>
                                    <p:animEffect transition="in" filter="wipe(down)">
                                      <p:cBhvr>
                                        <p:cTn id="11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P spid="81" grpId="0"/>
      <p:bldP spid="82" grpId="0"/>
      <p:bldP spid="95" grpId="0"/>
      <p:bldP spid="96" grpId="0"/>
      <p:bldP spid="102" grpId="0"/>
      <p:bldP spid="103" grpId="0"/>
      <p:bldP spid="104" grpId="0"/>
      <p:bldP spid="105" grpId="0"/>
      <p:bldP spid="106" grpId="0"/>
      <p:bldP spid="10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案例五：</a:t>
            </a:r>
          </a:p>
        </p:txBody>
      </p:sp>
      <p:sp>
        <p:nvSpPr>
          <p:cNvPr id="27" name="矩形 3"/>
          <p:cNvSpPr>
            <a:spLocks noChangeArrowheads="1"/>
          </p:cNvSpPr>
          <p:nvPr/>
        </p:nvSpPr>
        <p:spPr bwMode="auto">
          <a:xfrm>
            <a:off x="600075" y="939800"/>
            <a:ext cx="598805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 </a:t>
            </a:r>
            <a:r>
              <a:rPr lang="en-US" altLang="zh-CN" sz="1400" b="1" noProof="1">
                <a:solidFill>
                  <a:schemeClr val="accent6">
                    <a:lumMod val="10000"/>
                  </a:schemeClr>
                </a:solidFill>
                <a:latin typeface="+mn-lt"/>
                <a:ea typeface="+mn-ea"/>
                <a:cs typeface="+mn-ea"/>
                <a:sym typeface="+mn-lt"/>
              </a:rPr>
              <a:t>XYZ</a:t>
            </a:r>
            <a:r>
              <a:rPr lang="zh-CN" altLang="en-US" sz="1400" b="1" noProof="1">
                <a:solidFill>
                  <a:schemeClr val="accent6">
                    <a:lumMod val="10000"/>
                  </a:schemeClr>
                </a:solidFill>
                <a:latin typeface="+mn-lt"/>
                <a:ea typeface="+mn-ea"/>
                <a:cs typeface="+mn-ea"/>
                <a:sym typeface="+mn-lt"/>
              </a:rPr>
              <a:t>公司运用</a:t>
            </a:r>
            <a:r>
              <a:rPr lang="en-US" altLang="zh-CN" sz="1400" b="1" noProof="1">
                <a:solidFill>
                  <a:schemeClr val="accent6">
                    <a:lumMod val="10000"/>
                  </a:schemeClr>
                </a:solidFill>
                <a:latin typeface="+mn-lt"/>
                <a:ea typeface="+mn-ea"/>
                <a:cs typeface="+mn-ea"/>
                <a:sym typeface="+mn-lt"/>
              </a:rPr>
              <a:t>5</a:t>
            </a:r>
            <a:r>
              <a:rPr lang="zh-CN" altLang="en-US" sz="1400" b="1" noProof="1">
                <a:solidFill>
                  <a:schemeClr val="accent6">
                    <a:lumMod val="10000"/>
                  </a:schemeClr>
                </a:solidFill>
                <a:latin typeface="+mn-lt"/>
                <a:ea typeface="+mn-ea"/>
                <a:cs typeface="+mn-ea"/>
                <a:sym typeface="+mn-lt"/>
              </a:rPr>
              <a:t>个为什么”分析</a:t>
            </a:r>
          </a:p>
        </p:txBody>
      </p:sp>
      <p:sp>
        <p:nvSpPr>
          <p:cNvPr id="2" name="矩形 1"/>
          <p:cNvSpPr/>
          <p:nvPr/>
        </p:nvSpPr>
        <p:spPr>
          <a:xfrm>
            <a:off x="827088" y="1401763"/>
            <a:ext cx="7759700" cy="3648075"/>
          </a:xfrm>
          <a:prstGeom prst="rect">
            <a:avLst/>
          </a:prstGeom>
        </p:spPr>
        <p:txBody>
          <a:bodyPr>
            <a:spAutoFit/>
          </a:bodyPr>
          <a:lstStyle/>
          <a:p>
            <a:pPr marL="285750" indent="-285750" eaLnBrk="1" hangingPunct="1">
              <a:lnSpc>
                <a:spcPct val="150000"/>
              </a:lnSpc>
              <a:buClr>
                <a:srgbClr val="B80304"/>
              </a:buClr>
              <a:buFont typeface="Wingdings" panose="05000000000000000000" pitchFamily="2" charset="2"/>
              <a:buChar char="u"/>
              <a:defRPr/>
            </a:pPr>
            <a:r>
              <a:rPr lang="zh-CN" altLang="en-US" sz="1400" dirty="0">
                <a:solidFill>
                  <a:srgbClr val="000000"/>
                </a:solidFill>
                <a:latin typeface="+mn-lt"/>
                <a:ea typeface="+mn-ea"/>
                <a:cs typeface="+mn-ea"/>
                <a:sym typeface="+mn-lt"/>
              </a:rPr>
              <a:t>在与拥有可疑材料的供应商咨询后，</a:t>
            </a:r>
            <a:r>
              <a:rPr lang="en-US" altLang="zh-CN" sz="1400" dirty="0">
                <a:solidFill>
                  <a:srgbClr val="000000"/>
                </a:solidFill>
                <a:latin typeface="+mn-lt"/>
                <a:ea typeface="+mn-ea"/>
                <a:cs typeface="+mn-ea"/>
                <a:sym typeface="+mn-lt"/>
              </a:rPr>
              <a:t>XYZ</a:t>
            </a:r>
            <a:r>
              <a:rPr lang="zh-CN" altLang="en-US" sz="1400" dirty="0">
                <a:solidFill>
                  <a:srgbClr val="000000"/>
                </a:solidFill>
                <a:latin typeface="+mn-lt"/>
                <a:ea typeface="+mn-ea"/>
                <a:cs typeface="+mn-ea"/>
                <a:sym typeface="+mn-lt"/>
              </a:rPr>
              <a:t>公司意识到一定要对材料的改变“妥协”，否则就会付出大量额外费用 </a:t>
            </a:r>
          </a:p>
          <a:p>
            <a:pPr marL="285750" indent="-285750" eaLnBrk="1" hangingPunct="1">
              <a:lnSpc>
                <a:spcPct val="150000"/>
              </a:lnSpc>
              <a:buClr>
                <a:srgbClr val="B80304"/>
              </a:buClr>
              <a:buFont typeface="Wingdings" panose="05000000000000000000" pitchFamily="2" charset="2"/>
              <a:buChar char="u"/>
              <a:defRPr/>
            </a:pPr>
            <a:r>
              <a:rPr lang="en-US" altLang="zh-CN" sz="1400" dirty="0">
                <a:solidFill>
                  <a:srgbClr val="000000"/>
                </a:solidFill>
                <a:latin typeface="+mn-lt"/>
                <a:ea typeface="+mn-ea"/>
                <a:cs typeface="+mn-ea"/>
                <a:sym typeface="+mn-lt"/>
              </a:rPr>
              <a:t>XYZ</a:t>
            </a:r>
            <a:r>
              <a:rPr lang="zh-CN" altLang="en-US" sz="1400" dirty="0">
                <a:solidFill>
                  <a:srgbClr val="000000"/>
                </a:solidFill>
                <a:latin typeface="+mn-lt"/>
                <a:ea typeface="+mn-ea"/>
                <a:cs typeface="+mn-ea"/>
                <a:sym typeface="+mn-lt"/>
              </a:rPr>
              <a:t>公司决定对供应商的改变作出妥协并且加速生产熔炉的</a:t>
            </a:r>
            <a:r>
              <a:rPr lang="en-US" altLang="zh-CN" sz="1400" dirty="0">
                <a:solidFill>
                  <a:srgbClr val="000000"/>
                </a:solidFill>
                <a:latin typeface="+mn-lt"/>
                <a:ea typeface="+mn-ea"/>
                <a:cs typeface="+mn-ea"/>
                <a:sym typeface="+mn-lt"/>
              </a:rPr>
              <a:t>PM</a:t>
            </a:r>
            <a:r>
              <a:rPr lang="zh-CN" altLang="en-US" sz="1400" dirty="0">
                <a:solidFill>
                  <a:srgbClr val="000000"/>
                </a:solidFill>
                <a:latin typeface="+mn-lt"/>
                <a:ea typeface="+mn-ea"/>
                <a:cs typeface="+mn-ea"/>
                <a:sym typeface="+mn-lt"/>
              </a:rPr>
              <a:t>进度 </a:t>
            </a:r>
          </a:p>
          <a:p>
            <a:pPr marL="285750" indent="-285750" eaLnBrk="1" hangingPunct="1">
              <a:lnSpc>
                <a:spcPct val="150000"/>
              </a:lnSpc>
              <a:buClr>
                <a:srgbClr val="B80304"/>
              </a:buClr>
              <a:buFont typeface="Wingdings" panose="05000000000000000000" pitchFamily="2" charset="2"/>
              <a:buChar char="u"/>
              <a:defRPr/>
            </a:pPr>
            <a:r>
              <a:rPr lang="zh-CN" altLang="en-US" sz="1400" dirty="0">
                <a:solidFill>
                  <a:srgbClr val="000000"/>
                </a:solidFill>
                <a:latin typeface="+mn-lt"/>
                <a:ea typeface="+mn-ea"/>
                <a:cs typeface="+mn-ea"/>
                <a:sym typeface="+mn-lt"/>
              </a:rPr>
              <a:t>公司针对问题被解决一事与顾客进行沟通 </a:t>
            </a:r>
          </a:p>
          <a:p>
            <a:pPr marL="285750" indent="-285750" eaLnBrk="1" hangingPunct="1">
              <a:lnSpc>
                <a:spcPct val="150000"/>
              </a:lnSpc>
              <a:buClr>
                <a:srgbClr val="B80304"/>
              </a:buClr>
              <a:buFont typeface="Wingdings" panose="05000000000000000000" pitchFamily="2" charset="2"/>
              <a:buChar char="u"/>
              <a:defRPr/>
            </a:pPr>
            <a:r>
              <a:rPr lang="zh-CN" altLang="en-US" sz="1400" dirty="0">
                <a:solidFill>
                  <a:srgbClr val="000000"/>
                </a:solidFill>
                <a:latin typeface="+mn-lt"/>
                <a:ea typeface="+mn-ea"/>
                <a:cs typeface="+mn-ea"/>
                <a:sym typeface="+mn-lt"/>
              </a:rPr>
              <a:t>但是顾客仍然不满意</a:t>
            </a:r>
            <a:r>
              <a:rPr lang="en-US" altLang="zh-CN" sz="1400" dirty="0">
                <a:solidFill>
                  <a:srgbClr val="000000"/>
                </a:solidFill>
                <a:latin typeface="+mn-lt"/>
                <a:ea typeface="+mn-ea"/>
                <a:cs typeface="+mn-ea"/>
                <a:sym typeface="+mn-lt"/>
              </a:rPr>
              <a:t>…… </a:t>
            </a:r>
          </a:p>
          <a:p>
            <a:pPr marL="285750" indent="-285750" eaLnBrk="1" hangingPunct="1">
              <a:lnSpc>
                <a:spcPct val="150000"/>
              </a:lnSpc>
              <a:buClr>
                <a:srgbClr val="B80304"/>
              </a:buClr>
              <a:buFont typeface="Wingdings" panose="05000000000000000000" pitchFamily="2" charset="2"/>
              <a:buChar char="u"/>
              <a:defRPr/>
            </a:pPr>
            <a:r>
              <a:rPr lang="zh-CN" altLang="en-US" sz="1400" dirty="0">
                <a:solidFill>
                  <a:srgbClr val="000000"/>
                </a:solidFill>
                <a:latin typeface="+mn-lt"/>
                <a:ea typeface="+mn-ea"/>
                <a:cs typeface="+mn-ea"/>
                <a:sym typeface="+mn-lt"/>
              </a:rPr>
              <a:t>在与拥有可疑材料的供应商咨询后，</a:t>
            </a:r>
            <a:r>
              <a:rPr lang="en-US" altLang="zh-CN" sz="1400" dirty="0">
                <a:solidFill>
                  <a:srgbClr val="000000"/>
                </a:solidFill>
                <a:latin typeface="+mn-lt"/>
                <a:ea typeface="+mn-ea"/>
                <a:cs typeface="+mn-ea"/>
                <a:sym typeface="+mn-lt"/>
              </a:rPr>
              <a:t>XYZ</a:t>
            </a:r>
            <a:r>
              <a:rPr lang="zh-CN" altLang="en-US" sz="1400" dirty="0">
                <a:solidFill>
                  <a:srgbClr val="000000"/>
                </a:solidFill>
                <a:latin typeface="+mn-lt"/>
                <a:ea typeface="+mn-ea"/>
                <a:cs typeface="+mn-ea"/>
                <a:sym typeface="+mn-lt"/>
              </a:rPr>
              <a:t>公司意识到一定要对材料的改变“妥协”，否则就会付出大量额外费用 </a:t>
            </a:r>
          </a:p>
          <a:p>
            <a:pPr marL="285750" indent="-285750" eaLnBrk="1" hangingPunct="1">
              <a:lnSpc>
                <a:spcPct val="150000"/>
              </a:lnSpc>
              <a:buClr>
                <a:srgbClr val="B80304"/>
              </a:buClr>
              <a:buFont typeface="Wingdings" panose="05000000000000000000" pitchFamily="2" charset="2"/>
              <a:buChar char="u"/>
              <a:defRPr/>
            </a:pPr>
            <a:r>
              <a:rPr lang="en-US" altLang="zh-CN" sz="1400" dirty="0">
                <a:solidFill>
                  <a:srgbClr val="000000"/>
                </a:solidFill>
                <a:latin typeface="+mn-lt"/>
                <a:ea typeface="+mn-ea"/>
                <a:cs typeface="+mn-ea"/>
                <a:sym typeface="+mn-lt"/>
              </a:rPr>
              <a:t>XYZ</a:t>
            </a:r>
            <a:r>
              <a:rPr lang="zh-CN" altLang="en-US" sz="1400" dirty="0">
                <a:solidFill>
                  <a:srgbClr val="000000"/>
                </a:solidFill>
                <a:latin typeface="+mn-lt"/>
                <a:ea typeface="+mn-ea"/>
                <a:cs typeface="+mn-ea"/>
                <a:sym typeface="+mn-lt"/>
              </a:rPr>
              <a:t>公司决定对供应商的改变作出妥协并且加速生产熔炉的</a:t>
            </a:r>
            <a:r>
              <a:rPr lang="en-US" altLang="zh-CN" sz="1400" dirty="0">
                <a:solidFill>
                  <a:srgbClr val="000000"/>
                </a:solidFill>
                <a:latin typeface="+mn-lt"/>
                <a:ea typeface="+mn-ea"/>
                <a:cs typeface="+mn-ea"/>
                <a:sym typeface="+mn-lt"/>
              </a:rPr>
              <a:t>PM</a:t>
            </a:r>
            <a:r>
              <a:rPr lang="zh-CN" altLang="en-US" sz="1400" dirty="0">
                <a:solidFill>
                  <a:srgbClr val="000000"/>
                </a:solidFill>
                <a:latin typeface="+mn-lt"/>
                <a:ea typeface="+mn-ea"/>
                <a:cs typeface="+mn-ea"/>
                <a:sym typeface="+mn-lt"/>
              </a:rPr>
              <a:t>进度 </a:t>
            </a:r>
          </a:p>
          <a:p>
            <a:pPr marL="285750" indent="-285750" eaLnBrk="1" hangingPunct="1">
              <a:lnSpc>
                <a:spcPct val="150000"/>
              </a:lnSpc>
              <a:buClr>
                <a:srgbClr val="B80304"/>
              </a:buClr>
              <a:buFont typeface="Wingdings" panose="05000000000000000000" pitchFamily="2" charset="2"/>
              <a:buChar char="u"/>
              <a:defRPr/>
            </a:pPr>
            <a:r>
              <a:rPr lang="zh-CN" altLang="en-US" sz="1400" dirty="0">
                <a:solidFill>
                  <a:srgbClr val="000000"/>
                </a:solidFill>
                <a:latin typeface="+mn-lt"/>
                <a:ea typeface="+mn-ea"/>
                <a:cs typeface="+mn-ea"/>
                <a:sym typeface="+mn-lt"/>
              </a:rPr>
              <a:t>公司针对问题被解决一事与顾客进行沟通 </a:t>
            </a:r>
          </a:p>
          <a:p>
            <a:pPr marL="285750" indent="-285750" eaLnBrk="1" hangingPunct="1">
              <a:lnSpc>
                <a:spcPct val="150000"/>
              </a:lnSpc>
              <a:buClr>
                <a:srgbClr val="B80304"/>
              </a:buClr>
              <a:buFont typeface="Wingdings" panose="05000000000000000000" pitchFamily="2" charset="2"/>
              <a:buChar char="u"/>
              <a:defRPr/>
            </a:pPr>
            <a:r>
              <a:rPr lang="zh-CN" altLang="en-US" sz="1400" dirty="0">
                <a:solidFill>
                  <a:srgbClr val="000000"/>
                </a:solidFill>
                <a:latin typeface="+mn-lt"/>
                <a:ea typeface="+mn-ea"/>
                <a:cs typeface="+mn-ea"/>
                <a:sym typeface="+mn-lt"/>
              </a:rPr>
              <a:t>但是顾客仍然不满意</a:t>
            </a:r>
            <a:r>
              <a:rPr lang="en-US" altLang="zh-CN" sz="1400" dirty="0">
                <a:solidFill>
                  <a:srgbClr val="000000"/>
                </a:solidFill>
                <a:latin typeface="+mn-lt"/>
                <a:ea typeface="+mn-ea"/>
                <a:cs typeface="+mn-ea"/>
                <a:sym typeface="+mn-lt"/>
              </a:rPr>
              <a:t>…… </a:t>
            </a:r>
          </a:p>
          <a:p>
            <a:pPr marL="285750" indent="-285750" eaLnBrk="1" hangingPunct="1">
              <a:lnSpc>
                <a:spcPct val="150000"/>
              </a:lnSpc>
              <a:buClr>
                <a:srgbClr val="B80304"/>
              </a:buClr>
              <a:buFont typeface="Wingdings" panose="05000000000000000000" pitchFamily="2" charset="2"/>
              <a:buChar char="u"/>
              <a:defRPr/>
            </a:pPr>
            <a:endParaRPr lang="en-US" altLang="zh-CN" sz="1400" dirty="0">
              <a:solidFill>
                <a:srgbClr val="000000"/>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案例五：</a:t>
            </a:r>
          </a:p>
        </p:txBody>
      </p:sp>
      <p:sp>
        <p:nvSpPr>
          <p:cNvPr id="27" name="矩形 3"/>
          <p:cNvSpPr>
            <a:spLocks noChangeArrowheads="1"/>
          </p:cNvSpPr>
          <p:nvPr/>
        </p:nvSpPr>
        <p:spPr bwMode="auto">
          <a:xfrm>
            <a:off x="600075" y="939800"/>
            <a:ext cx="598805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400" b="1" noProof="1">
                <a:solidFill>
                  <a:schemeClr val="accent6">
                    <a:lumMod val="10000"/>
                  </a:schemeClr>
                </a:solidFill>
                <a:latin typeface="+mn-lt"/>
                <a:ea typeface="+mn-ea"/>
                <a:cs typeface="+mn-ea"/>
                <a:sym typeface="+mn-lt"/>
              </a:rPr>
              <a:t>“ XYZ</a:t>
            </a:r>
            <a:r>
              <a:rPr lang="zh-CN" altLang="en-US" sz="1400" b="1" noProof="1">
                <a:solidFill>
                  <a:schemeClr val="accent6">
                    <a:lumMod val="10000"/>
                  </a:schemeClr>
                </a:solidFill>
                <a:latin typeface="+mn-lt"/>
                <a:ea typeface="+mn-ea"/>
                <a:cs typeface="+mn-ea"/>
                <a:sym typeface="+mn-lt"/>
              </a:rPr>
              <a:t>公司运用</a:t>
            </a:r>
            <a:r>
              <a:rPr lang="en-US" altLang="zh-CN" sz="1400" b="1" noProof="1">
                <a:solidFill>
                  <a:schemeClr val="accent6">
                    <a:lumMod val="10000"/>
                  </a:schemeClr>
                </a:solidFill>
                <a:latin typeface="+mn-lt"/>
                <a:ea typeface="+mn-ea"/>
                <a:cs typeface="+mn-ea"/>
                <a:sym typeface="+mn-lt"/>
              </a:rPr>
              <a:t>5Why”</a:t>
            </a:r>
            <a:r>
              <a:rPr lang="zh-CN" altLang="en-US" sz="1400" b="1" noProof="1">
                <a:solidFill>
                  <a:schemeClr val="accent6">
                    <a:lumMod val="10000"/>
                  </a:schemeClr>
                </a:solidFill>
                <a:latin typeface="+mn-lt"/>
                <a:ea typeface="+mn-ea"/>
                <a:cs typeface="+mn-ea"/>
                <a:sym typeface="+mn-lt"/>
              </a:rPr>
              <a:t>分析</a:t>
            </a:r>
          </a:p>
        </p:txBody>
      </p:sp>
      <p:sp>
        <p:nvSpPr>
          <p:cNvPr id="16" name="Text Box 2"/>
          <p:cNvSpPr txBox="1">
            <a:spLocks noChangeArrowheads="1"/>
          </p:cNvSpPr>
          <p:nvPr/>
        </p:nvSpPr>
        <p:spPr bwMode="auto">
          <a:xfrm>
            <a:off x="619125" y="1308100"/>
            <a:ext cx="8301038" cy="345094"/>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defRPr/>
            </a:pPr>
            <a:r>
              <a:rPr lang="zh-CN" altLang="en-US" sz="1400" kern="0" dirty="0">
                <a:solidFill>
                  <a:srgbClr val="000000"/>
                </a:solidFill>
                <a:latin typeface="+mn-lt"/>
                <a:ea typeface="+mn-ea"/>
                <a:cs typeface="+mn-ea"/>
                <a:sym typeface="+mn-lt"/>
              </a:rPr>
              <a:t>顾客要求做一项</a:t>
            </a:r>
            <a:r>
              <a:rPr lang="en-US" altLang="zh-CN" sz="1400" kern="0" dirty="0">
                <a:solidFill>
                  <a:srgbClr val="000000"/>
                </a:solidFill>
                <a:latin typeface="+mn-lt"/>
                <a:ea typeface="+mn-ea"/>
                <a:cs typeface="+mn-ea"/>
                <a:sym typeface="+mn-lt"/>
              </a:rPr>
              <a:t>5Why</a:t>
            </a:r>
            <a:r>
              <a:rPr lang="zh-CN" altLang="en-US" sz="1400" kern="0" dirty="0">
                <a:solidFill>
                  <a:srgbClr val="000000"/>
                </a:solidFill>
                <a:latin typeface="+mn-lt"/>
                <a:ea typeface="+mn-ea"/>
                <a:cs typeface="+mn-ea"/>
                <a:sym typeface="+mn-lt"/>
              </a:rPr>
              <a:t>分析： </a:t>
            </a:r>
          </a:p>
        </p:txBody>
      </p:sp>
      <p:sp>
        <p:nvSpPr>
          <p:cNvPr id="17" name="矩形 16"/>
          <p:cNvSpPr/>
          <p:nvPr/>
        </p:nvSpPr>
        <p:spPr>
          <a:xfrm>
            <a:off x="0" y="3276600"/>
            <a:ext cx="9147175" cy="65088"/>
          </a:xfrm>
          <a:prstGeom prst="rect">
            <a:avLst/>
          </a:prstGeom>
          <a:solidFill>
            <a:sysClr val="window" lastClr="FFFFFF">
              <a:lumMod val="75000"/>
            </a:sysClr>
          </a:solidFill>
          <a:ln w="25400" cap="flat" cmpd="sng" algn="ctr">
            <a:noFill/>
            <a:prstDash val="solid"/>
          </a:ln>
          <a:effectLst/>
        </p:spPr>
        <p:txBody>
          <a:bodyPr lIns="92343" tIns="46172" rIns="92343" bIns="46172" anchor="ctr"/>
          <a:lstStyle/>
          <a:p>
            <a:pPr algn="ctr" eaLnBrk="1" fontAlgn="auto" hangingPunct="1">
              <a:spcBef>
                <a:spcPts val="0"/>
              </a:spcBef>
              <a:spcAft>
                <a:spcPts val="0"/>
              </a:spcAft>
              <a:buFont typeface="Arial" pitchFamily="34" charset="0"/>
              <a:buNone/>
              <a:defRPr/>
            </a:pPr>
            <a:endParaRPr lang="zh-CN" altLang="en-US" kern="0">
              <a:solidFill>
                <a:prstClr val="white"/>
              </a:solidFill>
              <a:latin typeface="+mn-lt"/>
              <a:ea typeface="+mn-ea"/>
              <a:cs typeface="+mn-ea"/>
              <a:sym typeface="+mn-lt"/>
            </a:endParaRPr>
          </a:p>
        </p:txBody>
      </p:sp>
      <p:grpSp>
        <p:nvGrpSpPr>
          <p:cNvPr id="18" name="组合 17"/>
          <p:cNvGrpSpPr>
            <a:grpSpLocks/>
          </p:cNvGrpSpPr>
          <p:nvPr/>
        </p:nvGrpSpPr>
        <p:grpSpPr bwMode="auto">
          <a:xfrm>
            <a:off x="981075" y="2852738"/>
            <a:ext cx="869950" cy="869950"/>
            <a:chOff x="1466675" y="3784103"/>
            <a:chExt cx="1301392" cy="1301862"/>
          </a:xfrm>
        </p:grpSpPr>
        <p:grpSp>
          <p:nvGrpSpPr>
            <p:cNvPr id="100427" name="组合 18"/>
            <p:cNvGrpSpPr>
              <a:grpSpLocks/>
            </p:cNvGrpSpPr>
            <p:nvPr/>
          </p:nvGrpSpPr>
          <p:grpSpPr bwMode="auto">
            <a:xfrm>
              <a:off x="1466675" y="3784103"/>
              <a:ext cx="1301392" cy="1301862"/>
              <a:chOff x="4345444" y="2542859"/>
              <a:chExt cx="1810550" cy="1811205"/>
            </a:xfrm>
          </p:grpSpPr>
          <p:grpSp>
            <p:nvGrpSpPr>
              <p:cNvPr id="21" name="组合 2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 name="同心圆 2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black"/>
                    </a:solidFill>
                    <a:latin typeface="+mn-lt"/>
                    <a:ea typeface="+mn-ea"/>
                    <a:cs typeface="+mn-ea"/>
                    <a:sym typeface="+mn-lt"/>
                  </a:endParaRPr>
                </a:p>
              </p:txBody>
            </p:sp>
            <p:sp>
              <p:nvSpPr>
                <p:cNvPr id="24" name="椭圆 2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22" name="椭圆 21"/>
              <p:cNvSpPr/>
              <p:nvPr/>
            </p:nvSpPr>
            <p:spPr>
              <a:xfrm>
                <a:off x="4447867" y="2645317"/>
                <a:ext cx="1605707" cy="1606288"/>
              </a:xfrm>
              <a:prstGeom prst="ellipse">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20" name="TextBox 97"/>
            <p:cNvSpPr txBox="1"/>
            <p:nvPr/>
          </p:nvSpPr>
          <p:spPr>
            <a:xfrm>
              <a:off x="1602040" y="4180838"/>
              <a:ext cx="1030664" cy="601043"/>
            </a:xfrm>
            <a:prstGeom prst="rect">
              <a:avLst/>
            </a:prstGeom>
            <a:noFill/>
          </p:spPr>
          <p:txBody>
            <a:bodyPr lIns="184256" tIns="92128" rIns="184256" bIns="92128">
              <a:spAutoFit/>
            </a:bodyPr>
            <a:lstStyle/>
            <a:p>
              <a:pPr eaLnBrk="1" fontAlgn="auto" hangingPunct="1">
                <a:spcBef>
                  <a:spcPts val="0"/>
                </a:spcBef>
                <a:spcAft>
                  <a:spcPts val="0"/>
                </a:spcAft>
                <a:buFont typeface="Arial" pitchFamily="34" charset="0"/>
                <a:buNone/>
                <a:defRPr/>
              </a:pPr>
              <a:r>
                <a:rPr lang="en-US" altLang="zh-CN" sz="1400" kern="0" dirty="0">
                  <a:solidFill>
                    <a:prstClr val="white"/>
                  </a:solidFill>
                  <a:latin typeface="+mn-lt"/>
                  <a:ea typeface="+mn-ea"/>
                  <a:cs typeface="+mn-ea"/>
                  <a:sym typeface="+mn-lt"/>
                </a:rPr>
                <a:t>01</a:t>
              </a:r>
              <a:endParaRPr lang="zh-CN" altLang="en-US" sz="1400" kern="0" dirty="0">
                <a:solidFill>
                  <a:prstClr val="white"/>
                </a:solidFill>
                <a:latin typeface="+mn-lt"/>
                <a:ea typeface="+mn-ea"/>
                <a:cs typeface="+mn-ea"/>
                <a:sym typeface="+mn-lt"/>
              </a:endParaRPr>
            </a:p>
          </p:txBody>
        </p:sp>
      </p:grpSp>
      <p:grpSp>
        <p:nvGrpSpPr>
          <p:cNvPr id="25" name="组合 24"/>
          <p:cNvGrpSpPr>
            <a:grpSpLocks/>
          </p:cNvGrpSpPr>
          <p:nvPr/>
        </p:nvGrpSpPr>
        <p:grpSpPr bwMode="auto">
          <a:xfrm>
            <a:off x="2084388" y="2970213"/>
            <a:ext cx="706437" cy="657225"/>
            <a:chOff x="3117025" y="3959191"/>
            <a:chExt cx="1056711" cy="985306"/>
          </a:xfrm>
        </p:grpSpPr>
        <p:grpSp>
          <p:nvGrpSpPr>
            <p:cNvPr id="100423" name="组合 25"/>
            <p:cNvGrpSpPr>
              <a:grpSpLocks/>
            </p:cNvGrpSpPr>
            <p:nvPr/>
          </p:nvGrpSpPr>
          <p:grpSpPr bwMode="auto">
            <a:xfrm>
              <a:off x="3117025" y="3959191"/>
              <a:ext cx="984950" cy="98530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black"/>
                    </a:solidFill>
                    <a:latin typeface="+mn-lt"/>
                    <a:ea typeface="+mn-ea"/>
                    <a:cs typeface="+mn-ea"/>
                    <a:sym typeface="+mn-lt"/>
                  </a:endParaRPr>
                </a:p>
              </p:txBody>
            </p:sp>
            <p:sp>
              <p:nvSpPr>
                <p:cNvPr id="32" name="椭圆 31"/>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30" name="椭圆 29"/>
              <p:cNvSpPr/>
              <p:nvPr/>
            </p:nvSpPr>
            <p:spPr>
              <a:xfrm>
                <a:off x="4485127" y="2678479"/>
                <a:ext cx="1532144" cy="1539962"/>
              </a:xfrm>
              <a:prstGeom prst="ellipse">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28" name="TextBox 104"/>
            <p:cNvSpPr txBox="1"/>
            <p:nvPr/>
          </p:nvSpPr>
          <p:spPr>
            <a:xfrm>
              <a:off x="3145521" y="4166247"/>
              <a:ext cx="1028215" cy="602132"/>
            </a:xfrm>
            <a:prstGeom prst="rect">
              <a:avLst/>
            </a:prstGeom>
            <a:noFill/>
          </p:spPr>
          <p:txBody>
            <a:bodyPr lIns="184256" tIns="92128" rIns="184256" bIns="92128">
              <a:spAutoFit/>
            </a:bodyPr>
            <a:lstStyle/>
            <a:p>
              <a:pPr eaLnBrk="1" fontAlgn="auto" hangingPunct="1">
                <a:spcBef>
                  <a:spcPts val="0"/>
                </a:spcBef>
                <a:spcAft>
                  <a:spcPts val="0"/>
                </a:spcAft>
                <a:buFont typeface="Arial" pitchFamily="34" charset="0"/>
                <a:buNone/>
                <a:defRPr/>
              </a:pPr>
              <a:r>
                <a:rPr lang="en-US" altLang="zh-CN" sz="1400" kern="0" dirty="0">
                  <a:solidFill>
                    <a:prstClr val="white"/>
                  </a:solidFill>
                  <a:latin typeface="+mn-lt"/>
                  <a:ea typeface="+mn-ea"/>
                  <a:cs typeface="+mn-ea"/>
                  <a:sym typeface="+mn-lt"/>
                </a:rPr>
                <a:t>02</a:t>
              </a:r>
              <a:endParaRPr lang="zh-CN" altLang="en-US" sz="1400" kern="0" dirty="0">
                <a:solidFill>
                  <a:prstClr val="white"/>
                </a:solidFill>
                <a:latin typeface="+mn-lt"/>
                <a:ea typeface="+mn-ea"/>
                <a:cs typeface="+mn-ea"/>
                <a:sym typeface="+mn-lt"/>
              </a:endParaRPr>
            </a:p>
          </p:txBody>
        </p:sp>
      </p:grpSp>
      <p:grpSp>
        <p:nvGrpSpPr>
          <p:cNvPr id="33" name="组合 32"/>
          <p:cNvGrpSpPr>
            <a:grpSpLocks/>
          </p:cNvGrpSpPr>
          <p:nvPr/>
        </p:nvGrpSpPr>
        <p:grpSpPr bwMode="auto">
          <a:xfrm>
            <a:off x="2974975" y="2857500"/>
            <a:ext cx="882650" cy="882650"/>
            <a:chOff x="4450933" y="3791953"/>
            <a:chExt cx="1319306" cy="1319782"/>
          </a:xfrm>
        </p:grpSpPr>
        <p:grpSp>
          <p:nvGrpSpPr>
            <p:cNvPr id="100419" name="组合 33"/>
            <p:cNvGrpSpPr>
              <a:grpSpLocks/>
            </p:cNvGrpSpPr>
            <p:nvPr/>
          </p:nvGrpSpPr>
          <p:grpSpPr bwMode="auto">
            <a:xfrm>
              <a:off x="4450933" y="3791953"/>
              <a:ext cx="1319306" cy="1319782"/>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black"/>
                    </a:solidFill>
                    <a:latin typeface="+mn-lt"/>
                    <a:ea typeface="+mn-ea"/>
                    <a:cs typeface="+mn-ea"/>
                    <a:sym typeface="+mn-lt"/>
                  </a:endParaRPr>
                </a:p>
              </p:txBody>
            </p:sp>
            <p:sp>
              <p:nvSpPr>
                <p:cNvPr id="39" name="椭圆 38"/>
                <p:cNvSpPr/>
                <p:nvPr/>
              </p:nvSpPr>
              <p:spPr>
                <a:xfrm>
                  <a:off x="1484232" y="1093650"/>
                  <a:ext cx="1504275"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37" name="椭圆 36"/>
              <p:cNvSpPr/>
              <p:nvPr/>
            </p:nvSpPr>
            <p:spPr>
              <a:xfrm>
                <a:off x="4426855" y="2656875"/>
                <a:ext cx="1608654" cy="1605978"/>
              </a:xfrm>
              <a:prstGeom prst="ellipse">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35" name="TextBox 111"/>
            <p:cNvSpPr txBox="1"/>
            <p:nvPr/>
          </p:nvSpPr>
          <p:spPr>
            <a:xfrm>
              <a:off x="4652626" y="4148009"/>
              <a:ext cx="1029818" cy="600549"/>
            </a:xfrm>
            <a:prstGeom prst="rect">
              <a:avLst/>
            </a:prstGeom>
            <a:noFill/>
          </p:spPr>
          <p:txBody>
            <a:bodyPr lIns="184256" tIns="92128" rIns="184256" bIns="92128">
              <a:spAutoFit/>
            </a:bodyPr>
            <a:lstStyle/>
            <a:p>
              <a:pPr eaLnBrk="1" fontAlgn="auto" hangingPunct="1">
                <a:spcBef>
                  <a:spcPts val="0"/>
                </a:spcBef>
                <a:spcAft>
                  <a:spcPts val="0"/>
                </a:spcAft>
                <a:buFont typeface="Arial" pitchFamily="34" charset="0"/>
                <a:buNone/>
                <a:defRPr/>
              </a:pPr>
              <a:r>
                <a:rPr lang="en-US" altLang="zh-CN" sz="1400" kern="0" dirty="0">
                  <a:solidFill>
                    <a:prstClr val="white"/>
                  </a:solidFill>
                  <a:latin typeface="+mn-lt"/>
                  <a:ea typeface="+mn-ea"/>
                  <a:cs typeface="+mn-ea"/>
                  <a:sym typeface="+mn-lt"/>
                </a:rPr>
                <a:t>03</a:t>
              </a:r>
              <a:endParaRPr lang="zh-CN" altLang="en-US" sz="1400" kern="0" dirty="0">
                <a:solidFill>
                  <a:prstClr val="white"/>
                </a:solidFill>
                <a:latin typeface="+mn-lt"/>
                <a:ea typeface="+mn-ea"/>
                <a:cs typeface="+mn-ea"/>
                <a:sym typeface="+mn-lt"/>
              </a:endParaRPr>
            </a:p>
          </p:txBody>
        </p:sp>
      </p:grpSp>
      <p:grpSp>
        <p:nvGrpSpPr>
          <p:cNvPr id="40" name="组合 39"/>
          <p:cNvGrpSpPr>
            <a:grpSpLocks/>
          </p:cNvGrpSpPr>
          <p:nvPr/>
        </p:nvGrpSpPr>
        <p:grpSpPr bwMode="auto">
          <a:xfrm>
            <a:off x="4090988" y="2959100"/>
            <a:ext cx="720725" cy="679450"/>
            <a:chOff x="6119197" y="3942381"/>
            <a:chExt cx="1078849" cy="1018926"/>
          </a:xfrm>
        </p:grpSpPr>
        <p:grpSp>
          <p:nvGrpSpPr>
            <p:cNvPr id="100415" name="组合 40"/>
            <p:cNvGrpSpPr>
              <a:grpSpLocks/>
            </p:cNvGrpSpPr>
            <p:nvPr/>
          </p:nvGrpSpPr>
          <p:grpSpPr bwMode="auto">
            <a:xfrm>
              <a:off x="6119197" y="3942381"/>
              <a:ext cx="1018558" cy="1018926"/>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black"/>
                    </a:solidFill>
                    <a:latin typeface="+mn-lt"/>
                    <a:ea typeface="+mn-ea"/>
                    <a:cs typeface="+mn-ea"/>
                    <a:sym typeface="+mn-lt"/>
                  </a:endParaRPr>
                </a:p>
              </p:txBody>
            </p:sp>
            <p:sp>
              <p:nvSpPr>
                <p:cNvPr id="46" name="椭圆 45"/>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44" name="椭圆 43"/>
              <p:cNvSpPr/>
              <p:nvPr/>
            </p:nvSpPr>
            <p:spPr>
              <a:xfrm>
                <a:off x="4467940" y="2665582"/>
                <a:ext cx="1567125" cy="1565761"/>
              </a:xfrm>
              <a:prstGeom prst="ellipse">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42" name="TextBox 118"/>
            <p:cNvSpPr txBox="1"/>
            <p:nvPr/>
          </p:nvSpPr>
          <p:spPr>
            <a:xfrm>
              <a:off x="6169099" y="4182829"/>
              <a:ext cx="1028947" cy="599928"/>
            </a:xfrm>
            <a:prstGeom prst="rect">
              <a:avLst/>
            </a:prstGeom>
            <a:noFill/>
          </p:spPr>
          <p:txBody>
            <a:bodyPr lIns="184256" tIns="92128" rIns="184256" bIns="92128">
              <a:spAutoFit/>
            </a:bodyPr>
            <a:lstStyle/>
            <a:p>
              <a:pPr eaLnBrk="1" fontAlgn="auto" hangingPunct="1">
                <a:spcBef>
                  <a:spcPts val="0"/>
                </a:spcBef>
                <a:spcAft>
                  <a:spcPts val="0"/>
                </a:spcAft>
                <a:buFont typeface="Arial" pitchFamily="34" charset="0"/>
                <a:buNone/>
                <a:defRPr/>
              </a:pPr>
              <a:r>
                <a:rPr lang="en-US" altLang="zh-CN" sz="1400" kern="0" dirty="0">
                  <a:solidFill>
                    <a:prstClr val="white"/>
                  </a:solidFill>
                  <a:latin typeface="+mn-lt"/>
                  <a:ea typeface="+mn-ea"/>
                  <a:cs typeface="+mn-ea"/>
                  <a:sym typeface="+mn-lt"/>
                </a:rPr>
                <a:t>04</a:t>
              </a:r>
              <a:endParaRPr lang="zh-CN" altLang="en-US" sz="1400" kern="0" dirty="0">
                <a:solidFill>
                  <a:prstClr val="white"/>
                </a:solidFill>
                <a:latin typeface="+mn-lt"/>
                <a:ea typeface="+mn-ea"/>
                <a:cs typeface="+mn-ea"/>
                <a:sym typeface="+mn-lt"/>
              </a:endParaRPr>
            </a:p>
          </p:txBody>
        </p:sp>
      </p:grpSp>
      <p:grpSp>
        <p:nvGrpSpPr>
          <p:cNvPr id="47" name="组合 46"/>
          <p:cNvGrpSpPr>
            <a:grpSpLocks/>
          </p:cNvGrpSpPr>
          <p:nvPr/>
        </p:nvGrpSpPr>
        <p:grpSpPr bwMode="auto">
          <a:xfrm>
            <a:off x="5005388" y="2959100"/>
            <a:ext cx="827087" cy="679450"/>
            <a:chOff x="7486713" y="3942381"/>
            <a:chExt cx="1236824" cy="1018926"/>
          </a:xfrm>
        </p:grpSpPr>
        <p:grpSp>
          <p:nvGrpSpPr>
            <p:cNvPr id="100411" name="组合 47"/>
            <p:cNvGrpSpPr>
              <a:grpSpLocks/>
            </p:cNvGrpSpPr>
            <p:nvPr/>
          </p:nvGrpSpPr>
          <p:grpSpPr bwMode="auto">
            <a:xfrm>
              <a:off x="7486713" y="3942381"/>
              <a:ext cx="1018558" cy="1018926"/>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black"/>
                    </a:solidFill>
                    <a:latin typeface="+mn-lt"/>
                    <a:ea typeface="+mn-ea"/>
                    <a:cs typeface="+mn-ea"/>
                    <a:sym typeface="+mn-lt"/>
                  </a:endParaRPr>
                </a:p>
              </p:txBody>
            </p:sp>
            <p:sp>
              <p:nvSpPr>
                <p:cNvPr id="53" name="椭圆 52"/>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51" name="椭圆 50"/>
              <p:cNvSpPr/>
              <p:nvPr/>
            </p:nvSpPr>
            <p:spPr>
              <a:xfrm>
                <a:off x="4467818" y="2665582"/>
                <a:ext cx="1565558" cy="1565761"/>
              </a:xfrm>
              <a:prstGeom prst="ellipse">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49" name="TextBox 125"/>
            <p:cNvSpPr txBox="1"/>
            <p:nvPr/>
          </p:nvSpPr>
          <p:spPr>
            <a:xfrm>
              <a:off x="7524696" y="4147118"/>
              <a:ext cx="1198841" cy="602310"/>
            </a:xfrm>
            <a:prstGeom prst="rect">
              <a:avLst/>
            </a:prstGeom>
            <a:noFill/>
          </p:spPr>
          <p:txBody>
            <a:bodyPr lIns="184256" tIns="92128" rIns="184256" bIns="92128">
              <a:spAutoFit/>
            </a:bodyPr>
            <a:lstStyle/>
            <a:p>
              <a:pPr eaLnBrk="1" fontAlgn="auto" hangingPunct="1">
                <a:spcBef>
                  <a:spcPts val="0"/>
                </a:spcBef>
                <a:spcAft>
                  <a:spcPts val="0"/>
                </a:spcAft>
                <a:buFont typeface="Arial" pitchFamily="34" charset="0"/>
                <a:buNone/>
                <a:defRPr/>
              </a:pPr>
              <a:r>
                <a:rPr lang="en-US" altLang="zh-CN" sz="1400" kern="0" dirty="0">
                  <a:solidFill>
                    <a:prstClr val="white"/>
                  </a:solidFill>
                  <a:latin typeface="+mn-lt"/>
                  <a:ea typeface="+mn-ea"/>
                  <a:cs typeface="+mn-ea"/>
                  <a:sym typeface="+mn-lt"/>
                </a:rPr>
                <a:t>05</a:t>
              </a:r>
              <a:endParaRPr lang="zh-CN" altLang="en-US" sz="1400" kern="0" dirty="0">
                <a:solidFill>
                  <a:prstClr val="white"/>
                </a:solidFill>
                <a:latin typeface="+mn-lt"/>
                <a:ea typeface="+mn-ea"/>
                <a:cs typeface="+mn-ea"/>
                <a:sym typeface="+mn-lt"/>
              </a:endParaRPr>
            </a:p>
          </p:txBody>
        </p:sp>
      </p:grpSp>
      <p:grpSp>
        <p:nvGrpSpPr>
          <p:cNvPr id="54" name="组合 53"/>
          <p:cNvGrpSpPr>
            <a:grpSpLocks/>
          </p:cNvGrpSpPr>
          <p:nvPr/>
        </p:nvGrpSpPr>
        <p:grpSpPr bwMode="auto">
          <a:xfrm>
            <a:off x="5919788" y="2844800"/>
            <a:ext cx="965200" cy="908050"/>
            <a:chOff x="8854229" y="3773382"/>
            <a:chExt cx="1443801" cy="1356924"/>
          </a:xfrm>
        </p:grpSpPr>
        <p:grpSp>
          <p:nvGrpSpPr>
            <p:cNvPr id="100407" name="组合 54"/>
            <p:cNvGrpSpPr>
              <a:grpSpLocks/>
            </p:cNvGrpSpPr>
            <p:nvPr/>
          </p:nvGrpSpPr>
          <p:grpSpPr bwMode="auto">
            <a:xfrm>
              <a:off x="8854229" y="3773382"/>
              <a:ext cx="1356434" cy="1356924"/>
              <a:chOff x="4345444" y="2542859"/>
              <a:chExt cx="1810550" cy="1811205"/>
            </a:xfrm>
          </p:grpSpPr>
          <p:grpSp>
            <p:nvGrpSpPr>
              <p:cNvPr id="57" name="组合 5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9" name="同心圆 58"/>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black"/>
                    </a:solidFill>
                    <a:latin typeface="+mn-lt"/>
                    <a:ea typeface="+mn-ea"/>
                    <a:cs typeface="+mn-ea"/>
                    <a:sym typeface="+mn-lt"/>
                  </a:endParaRPr>
                </a:p>
              </p:txBody>
            </p:sp>
            <p:sp>
              <p:nvSpPr>
                <p:cNvPr id="60" name="椭圆 59"/>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58" name="椭圆 57"/>
              <p:cNvSpPr/>
              <p:nvPr/>
            </p:nvSpPr>
            <p:spPr>
              <a:xfrm>
                <a:off x="4465892" y="2666351"/>
                <a:ext cx="1568991" cy="1573721"/>
              </a:xfrm>
              <a:prstGeom prst="ellipse">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56" name="TextBox 132"/>
            <p:cNvSpPr txBox="1"/>
            <p:nvPr/>
          </p:nvSpPr>
          <p:spPr>
            <a:xfrm>
              <a:off x="9070323" y="4148197"/>
              <a:ext cx="1227707" cy="600179"/>
            </a:xfrm>
            <a:prstGeom prst="rect">
              <a:avLst/>
            </a:prstGeom>
            <a:noFill/>
          </p:spPr>
          <p:txBody>
            <a:bodyPr lIns="184256" tIns="92128" rIns="184256" bIns="92128">
              <a:spAutoFit/>
            </a:bodyPr>
            <a:lstStyle/>
            <a:p>
              <a:pPr eaLnBrk="1" fontAlgn="auto" hangingPunct="1">
                <a:spcBef>
                  <a:spcPts val="0"/>
                </a:spcBef>
                <a:spcAft>
                  <a:spcPts val="0"/>
                </a:spcAft>
                <a:buFont typeface="Arial" pitchFamily="34" charset="0"/>
                <a:buNone/>
                <a:defRPr/>
              </a:pPr>
              <a:r>
                <a:rPr lang="en-US" altLang="zh-CN" sz="1400" kern="0" dirty="0">
                  <a:solidFill>
                    <a:prstClr val="white"/>
                  </a:solidFill>
                  <a:latin typeface="+mn-lt"/>
                  <a:ea typeface="+mn-ea"/>
                  <a:cs typeface="+mn-ea"/>
                  <a:sym typeface="+mn-lt"/>
                </a:rPr>
                <a:t>06</a:t>
              </a:r>
              <a:endParaRPr lang="zh-CN" altLang="en-US" sz="1400" kern="0" dirty="0">
                <a:solidFill>
                  <a:prstClr val="white"/>
                </a:solidFill>
                <a:latin typeface="+mn-lt"/>
                <a:ea typeface="+mn-ea"/>
                <a:cs typeface="+mn-ea"/>
                <a:sym typeface="+mn-lt"/>
              </a:endParaRPr>
            </a:p>
          </p:txBody>
        </p:sp>
      </p:grpSp>
      <p:grpSp>
        <p:nvGrpSpPr>
          <p:cNvPr id="61" name="组合 60"/>
          <p:cNvGrpSpPr>
            <a:grpSpLocks/>
          </p:cNvGrpSpPr>
          <p:nvPr/>
        </p:nvGrpSpPr>
        <p:grpSpPr bwMode="auto">
          <a:xfrm>
            <a:off x="7059613" y="2682875"/>
            <a:ext cx="1233487" cy="1231900"/>
            <a:chOff x="10559621" y="3529102"/>
            <a:chExt cx="1844818" cy="1845484"/>
          </a:xfrm>
        </p:grpSpPr>
        <p:grpSp>
          <p:nvGrpSpPr>
            <p:cNvPr id="100403" name="组合 61"/>
            <p:cNvGrpSpPr>
              <a:grpSpLocks/>
            </p:cNvGrpSpPr>
            <p:nvPr/>
          </p:nvGrpSpPr>
          <p:grpSpPr bwMode="auto">
            <a:xfrm>
              <a:off x="10559621" y="3529102"/>
              <a:ext cx="1844818" cy="1845484"/>
              <a:chOff x="4345444" y="2542859"/>
              <a:chExt cx="1810550" cy="1811205"/>
            </a:xfrm>
          </p:grpSpPr>
          <p:grpSp>
            <p:nvGrpSpPr>
              <p:cNvPr id="64" name="组合 6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6" name="同心圆 6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black"/>
                    </a:solidFill>
                    <a:latin typeface="+mn-lt"/>
                    <a:ea typeface="+mn-ea"/>
                    <a:cs typeface="+mn-ea"/>
                    <a:sym typeface="+mn-lt"/>
                  </a:endParaRPr>
                </a:p>
              </p:txBody>
            </p:sp>
            <p:sp>
              <p:nvSpPr>
                <p:cNvPr id="67" name="椭圆 6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65" name="椭圆 64"/>
              <p:cNvSpPr/>
              <p:nvPr/>
            </p:nvSpPr>
            <p:spPr>
              <a:xfrm>
                <a:off x="4422339" y="2619883"/>
                <a:ext cx="1656760" cy="1657159"/>
              </a:xfrm>
              <a:prstGeom prst="ellipse">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buFont typeface="Arial" pitchFamily="34" charset="0"/>
                  <a:buNone/>
                  <a:defRPr/>
                </a:pPr>
                <a:endParaRPr lang="zh-CN" altLang="en-US" sz="1400" kern="0">
                  <a:solidFill>
                    <a:prstClr val="white"/>
                  </a:solidFill>
                  <a:latin typeface="+mn-lt"/>
                  <a:ea typeface="+mn-ea"/>
                  <a:cs typeface="+mn-ea"/>
                  <a:sym typeface="+mn-lt"/>
                </a:endParaRPr>
              </a:p>
            </p:txBody>
          </p:sp>
        </p:grpSp>
        <p:sp>
          <p:nvSpPr>
            <p:cNvPr id="63" name="TextBox 139"/>
            <p:cNvSpPr txBox="1"/>
            <p:nvPr/>
          </p:nvSpPr>
          <p:spPr>
            <a:xfrm>
              <a:off x="11039226" y="4133165"/>
              <a:ext cx="1208510" cy="601686"/>
            </a:xfrm>
            <a:prstGeom prst="rect">
              <a:avLst/>
            </a:prstGeom>
            <a:noFill/>
          </p:spPr>
          <p:txBody>
            <a:bodyPr lIns="184256" tIns="92128" rIns="184256" bIns="92128">
              <a:spAutoFit/>
            </a:bodyPr>
            <a:lstStyle/>
            <a:p>
              <a:pPr eaLnBrk="1" fontAlgn="auto" hangingPunct="1">
                <a:spcBef>
                  <a:spcPts val="0"/>
                </a:spcBef>
                <a:spcAft>
                  <a:spcPts val="0"/>
                </a:spcAft>
                <a:buFont typeface="Arial" pitchFamily="34" charset="0"/>
                <a:buNone/>
                <a:defRPr/>
              </a:pPr>
              <a:r>
                <a:rPr lang="en-US" altLang="zh-CN" sz="1400" kern="0" dirty="0">
                  <a:solidFill>
                    <a:prstClr val="white"/>
                  </a:solidFill>
                  <a:latin typeface="+mn-lt"/>
                  <a:ea typeface="+mn-ea"/>
                  <a:cs typeface="+mn-ea"/>
                  <a:sym typeface="+mn-lt"/>
                </a:rPr>
                <a:t>07</a:t>
              </a:r>
              <a:endParaRPr lang="zh-CN" altLang="en-US" sz="1400" kern="0" dirty="0">
                <a:solidFill>
                  <a:prstClr val="white"/>
                </a:solidFill>
                <a:latin typeface="+mn-lt"/>
                <a:ea typeface="+mn-ea"/>
                <a:cs typeface="+mn-ea"/>
                <a:sym typeface="+mn-lt"/>
              </a:endParaRPr>
            </a:p>
          </p:txBody>
        </p:sp>
      </p:grpSp>
      <p:grpSp>
        <p:nvGrpSpPr>
          <p:cNvPr id="68" name="组合 67"/>
          <p:cNvGrpSpPr>
            <a:grpSpLocks/>
          </p:cNvGrpSpPr>
          <p:nvPr/>
        </p:nvGrpSpPr>
        <p:grpSpPr bwMode="auto">
          <a:xfrm>
            <a:off x="520700" y="1792288"/>
            <a:ext cx="1941513" cy="1009650"/>
            <a:chOff x="689131" y="1415126"/>
            <a:chExt cx="1631535" cy="958684"/>
          </a:xfrm>
        </p:grpSpPr>
        <p:sp>
          <p:nvSpPr>
            <p:cNvPr id="69" name="TextBox 145"/>
            <p:cNvSpPr txBox="1"/>
            <p:nvPr/>
          </p:nvSpPr>
          <p:spPr>
            <a:xfrm>
              <a:off x="725151" y="1666855"/>
              <a:ext cx="1515473" cy="514451"/>
            </a:xfrm>
            <a:prstGeom prst="rect">
              <a:avLst/>
            </a:prstGeom>
            <a:noFill/>
          </p:spPr>
          <p:txBody>
            <a:bodyPr lIns="121908" tIns="60953" rIns="121908" bIns="60953">
              <a:spAutoFit/>
            </a:bodyPr>
            <a:lstStyle/>
            <a:p>
              <a:pPr algn="ctr" eaLnBrk="1" fontAlgn="auto" hangingPunct="1">
                <a:lnSpc>
                  <a:spcPct val="130000"/>
                </a:lnSpc>
                <a:spcBef>
                  <a:spcPts val="0"/>
                </a:spcBef>
                <a:spcAft>
                  <a:spcPts val="0"/>
                </a:spcAft>
                <a:buFont typeface="Arial" pitchFamily="34" charset="0"/>
                <a:buNone/>
                <a:defRPr/>
              </a:pPr>
              <a:r>
                <a:rPr lang="zh-CN" altLang="en-US" sz="1100" kern="0" dirty="0">
                  <a:solidFill>
                    <a:prstClr val="black">
                      <a:lumMod val="75000"/>
                      <a:lumOff val="25000"/>
                    </a:prstClr>
                  </a:solidFill>
                  <a:latin typeface="+mn-lt"/>
                  <a:ea typeface="+mn-ea"/>
                  <a:cs typeface="+mn-ea"/>
                  <a:sym typeface="+mn-lt"/>
                </a:rPr>
                <a:t>配件</a:t>
              </a:r>
              <a:r>
                <a:rPr lang="en-US" altLang="zh-CN" sz="1100" kern="0" dirty="0">
                  <a:solidFill>
                    <a:prstClr val="black">
                      <a:lumMod val="75000"/>
                      <a:lumOff val="25000"/>
                    </a:prstClr>
                  </a:solidFill>
                  <a:latin typeface="+mn-lt"/>
                  <a:ea typeface="+mn-ea"/>
                  <a:cs typeface="+mn-ea"/>
                  <a:sym typeface="+mn-lt"/>
                </a:rPr>
                <a:t>A2</a:t>
              </a:r>
              <a:r>
                <a:rPr lang="zh-CN" altLang="en-US" sz="1100" kern="0" dirty="0">
                  <a:solidFill>
                    <a:prstClr val="black">
                      <a:lumMod val="75000"/>
                      <a:lumOff val="25000"/>
                    </a:prstClr>
                  </a:solidFill>
                  <a:latin typeface="+mn-lt"/>
                  <a:ea typeface="+mn-ea"/>
                  <a:cs typeface="+mn-ea"/>
                  <a:sym typeface="+mn-lt"/>
                </a:rPr>
                <a:t>的物理特性在顾客的组装工厂里突然失效</a:t>
              </a:r>
            </a:p>
          </p:txBody>
        </p:sp>
        <p:grpSp>
          <p:nvGrpSpPr>
            <p:cNvPr id="100400" name="组合 69"/>
            <p:cNvGrpSpPr>
              <a:grpSpLocks/>
            </p:cNvGrpSpPr>
            <p:nvPr/>
          </p:nvGrpSpPr>
          <p:grpSpPr bwMode="auto">
            <a:xfrm>
              <a:off x="689131" y="1415126"/>
              <a:ext cx="1631535" cy="958684"/>
              <a:chOff x="689131" y="1415126"/>
              <a:chExt cx="1631535" cy="958684"/>
            </a:xfrm>
          </p:grpSpPr>
          <p:cxnSp>
            <p:nvCxnSpPr>
              <p:cNvPr id="100401" name="直接连接符 70"/>
              <p:cNvCxnSpPr>
                <a:cxnSpLocks noChangeShapeType="1"/>
              </p:cNvCxnSpPr>
              <p:nvPr/>
            </p:nvCxnSpPr>
            <p:spPr bwMode="auto">
              <a:xfrm flipV="1">
                <a:off x="1449591" y="2157786"/>
                <a:ext cx="0" cy="216024"/>
              </a:xfrm>
              <a:prstGeom prst="line">
                <a:avLst/>
              </a:prstGeom>
              <a:noFill/>
              <a:ln w="9525" algn="ctr">
                <a:solidFill>
                  <a:srgbClr val="7F7F7F"/>
                </a:solidFill>
                <a:round/>
                <a:headEnd type="oval" w="sm" len="sm"/>
                <a:tailEnd/>
              </a:ln>
              <a:extLst>
                <a:ext uri="{909E8E84-426E-40DD-AFC4-6F175D3DCCD1}">
                  <a14:hiddenFill xmlns:a14="http://schemas.microsoft.com/office/drawing/2010/main">
                    <a:noFill/>
                  </a14:hiddenFill>
                </a:ext>
              </a:extLst>
            </p:spPr>
          </p:cxnSp>
          <p:sp>
            <p:nvSpPr>
              <p:cNvPr id="100402" name="TextBox 148"/>
              <p:cNvSpPr txBox="1">
                <a:spLocks noChangeArrowheads="1"/>
              </p:cNvSpPr>
              <p:nvPr/>
            </p:nvSpPr>
            <p:spPr bwMode="auto">
              <a:xfrm>
                <a:off x="689131" y="1415126"/>
                <a:ext cx="1631535" cy="309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0" rIns="121908"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lnSpc>
                    <a:spcPct val="150000"/>
                  </a:lnSpc>
                  <a:buFont typeface="Arial" pitchFamily="34" charset="0"/>
                  <a:buNone/>
                </a:pPr>
                <a:r>
                  <a:rPr lang="en-US" altLang="zh-CN" sz="1600" b="1">
                    <a:solidFill>
                      <a:srgbClr val="404040"/>
                    </a:solidFill>
                    <a:latin typeface="+mn-lt"/>
                    <a:ea typeface="+mn-ea"/>
                    <a:cs typeface="+mn-ea"/>
                    <a:sym typeface="+mn-lt"/>
                  </a:rPr>
                  <a:t>1-</a:t>
                </a:r>
                <a:r>
                  <a:rPr lang="zh-CN" altLang="en-US" sz="1600" b="1">
                    <a:solidFill>
                      <a:srgbClr val="404040"/>
                    </a:solidFill>
                    <a:latin typeface="+mn-lt"/>
                    <a:ea typeface="+mn-ea"/>
                    <a:cs typeface="+mn-ea"/>
                    <a:sym typeface="+mn-lt"/>
                  </a:rPr>
                  <a:t>为什么？</a:t>
                </a:r>
              </a:p>
            </p:txBody>
          </p:sp>
        </p:grpSp>
      </p:grpSp>
      <p:grpSp>
        <p:nvGrpSpPr>
          <p:cNvPr id="73" name="组合 72"/>
          <p:cNvGrpSpPr>
            <a:grpSpLocks/>
          </p:cNvGrpSpPr>
          <p:nvPr/>
        </p:nvGrpSpPr>
        <p:grpSpPr bwMode="auto">
          <a:xfrm>
            <a:off x="2416175" y="1779588"/>
            <a:ext cx="1855788" cy="1023937"/>
            <a:chOff x="770508" y="1540065"/>
            <a:chExt cx="1372987" cy="863871"/>
          </a:xfrm>
        </p:grpSpPr>
        <p:sp>
          <p:nvSpPr>
            <p:cNvPr id="74" name="TextBox 150"/>
            <p:cNvSpPr txBox="1"/>
            <p:nvPr/>
          </p:nvSpPr>
          <p:spPr>
            <a:xfrm>
              <a:off x="770508" y="1767752"/>
              <a:ext cx="1372987" cy="474125"/>
            </a:xfrm>
            <a:prstGeom prst="rect">
              <a:avLst/>
            </a:prstGeom>
            <a:noFill/>
          </p:spPr>
          <p:txBody>
            <a:bodyPr lIns="121908" tIns="60953" rIns="121908" bIns="60953">
              <a:spAutoFit/>
            </a:bodyPr>
            <a:lstStyle/>
            <a:p>
              <a:pPr algn="ctr" eaLnBrk="1" fontAlgn="auto" hangingPunct="1">
                <a:lnSpc>
                  <a:spcPct val="130000"/>
                </a:lnSpc>
                <a:spcBef>
                  <a:spcPts val="0"/>
                </a:spcBef>
                <a:spcAft>
                  <a:spcPts val="0"/>
                </a:spcAft>
                <a:buFont typeface="Arial" pitchFamily="34" charset="0"/>
                <a:buNone/>
                <a:defRPr/>
              </a:pPr>
              <a:r>
                <a:rPr lang="zh-CN" altLang="en-US" sz="1100" kern="0" dirty="0">
                  <a:solidFill>
                    <a:prstClr val="black">
                      <a:lumMod val="75000"/>
                      <a:lumOff val="25000"/>
                    </a:prstClr>
                  </a:solidFill>
                  <a:latin typeface="+mn-lt"/>
                  <a:ea typeface="+mn-ea"/>
                  <a:cs typeface="+mn-ea"/>
                  <a:sym typeface="+mn-lt"/>
                </a:rPr>
                <a:t>配件</a:t>
              </a:r>
              <a:r>
                <a:rPr lang="en-US" altLang="zh-CN" sz="1100" kern="0" dirty="0">
                  <a:solidFill>
                    <a:prstClr val="black">
                      <a:lumMod val="75000"/>
                      <a:lumOff val="25000"/>
                    </a:prstClr>
                  </a:solidFill>
                  <a:latin typeface="+mn-lt"/>
                  <a:ea typeface="+mn-ea"/>
                  <a:cs typeface="+mn-ea"/>
                  <a:sym typeface="+mn-lt"/>
                </a:rPr>
                <a:t>A2</a:t>
              </a:r>
              <a:r>
                <a:rPr lang="zh-CN" altLang="en-US" sz="1100" kern="0" dirty="0">
                  <a:solidFill>
                    <a:prstClr val="black">
                      <a:lumMod val="75000"/>
                      <a:lumOff val="25000"/>
                    </a:prstClr>
                  </a:solidFill>
                  <a:latin typeface="+mn-lt"/>
                  <a:ea typeface="+mn-ea"/>
                  <a:cs typeface="+mn-ea"/>
                  <a:sym typeface="+mn-lt"/>
                </a:rPr>
                <a:t>的物理特性在顾客的组装工厂里突然失效</a:t>
              </a:r>
            </a:p>
          </p:txBody>
        </p:sp>
        <p:grpSp>
          <p:nvGrpSpPr>
            <p:cNvPr id="100396" name="组合 74"/>
            <p:cNvGrpSpPr>
              <a:grpSpLocks/>
            </p:cNvGrpSpPr>
            <p:nvPr/>
          </p:nvGrpSpPr>
          <p:grpSpPr bwMode="auto">
            <a:xfrm>
              <a:off x="947857" y="1540065"/>
              <a:ext cx="1007718" cy="863871"/>
              <a:chOff x="947857" y="1540065"/>
              <a:chExt cx="1007718" cy="863871"/>
            </a:xfrm>
          </p:grpSpPr>
          <p:cxnSp>
            <p:nvCxnSpPr>
              <p:cNvPr id="100397" name="直接连接符 75"/>
              <p:cNvCxnSpPr>
                <a:cxnSpLocks noChangeShapeType="1"/>
              </p:cNvCxnSpPr>
              <p:nvPr/>
            </p:nvCxnSpPr>
            <p:spPr bwMode="auto">
              <a:xfrm flipV="1">
                <a:off x="1474550" y="2187912"/>
                <a:ext cx="0" cy="216024"/>
              </a:xfrm>
              <a:prstGeom prst="line">
                <a:avLst/>
              </a:prstGeom>
              <a:noFill/>
              <a:ln w="9525" algn="ctr">
                <a:solidFill>
                  <a:srgbClr val="7F7F7F"/>
                </a:solidFill>
                <a:round/>
                <a:headEnd type="oval" w="sm" len="sm"/>
                <a:tailEnd/>
              </a:ln>
              <a:extLst>
                <a:ext uri="{909E8E84-426E-40DD-AFC4-6F175D3DCCD1}">
                  <a14:hiddenFill xmlns:a14="http://schemas.microsoft.com/office/drawing/2010/main">
                    <a:noFill/>
                  </a14:hiddenFill>
                </a:ext>
              </a:extLst>
            </p:spPr>
          </p:cxnSp>
          <p:sp>
            <p:nvSpPr>
              <p:cNvPr id="100398" name="TextBox 153"/>
              <p:cNvSpPr txBox="1">
                <a:spLocks noChangeArrowheads="1"/>
              </p:cNvSpPr>
              <p:nvPr/>
            </p:nvSpPr>
            <p:spPr bwMode="auto">
              <a:xfrm>
                <a:off x="947857" y="1540065"/>
                <a:ext cx="1007718" cy="274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0" rIns="121908"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lnSpc>
                    <a:spcPct val="150000"/>
                  </a:lnSpc>
                  <a:buFont typeface="Arial" pitchFamily="34" charset="0"/>
                  <a:buNone/>
                </a:pPr>
                <a:r>
                  <a:rPr lang="en-US" altLang="zh-CN" sz="1600" b="1">
                    <a:solidFill>
                      <a:srgbClr val="404040"/>
                    </a:solidFill>
                    <a:latin typeface="+mn-lt"/>
                    <a:ea typeface="+mn-ea"/>
                    <a:cs typeface="+mn-ea"/>
                    <a:sym typeface="+mn-lt"/>
                  </a:rPr>
                  <a:t>3-</a:t>
                </a:r>
                <a:r>
                  <a:rPr lang="zh-CN" altLang="en-US" sz="1600" b="1">
                    <a:solidFill>
                      <a:srgbClr val="404040"/>
                    </a:solidFill>
                    <a:latin typeface="+mn-lt"/>
                    <a:ea typeface="+mn-ea"/>
                    <a:cs typeface="+mn-ea"/>
                    <a:sym typeface="+mn-lt"/>
                  </a:rPr>
                  <a:t>为什么？</a:t>
                </a:r>
              </a:p>
            </p:txBody>
          </p:sp>
        </p:grpSp>
      </p:grpSp>
      <p:grpSp>
        <p:nvGrpSpPr>
          <p:cNvPr id="78" name="组合 77"/>
          <p:cNvGrpSpPr>
            <a:grpSpLocks/>
          </p:cNvGrpSpPr>
          <p:nvPr/>
        </p:nvGrpSpPr>
        <p:grpSpPr bwMode="auto">
          <a:xfrm>
            <a:off x="4359275" y="1779588"/>
            <a:ext cx="1920875" cy="1028700"/>
            <a:chOff x="773829" y="1610781"/>
            <a:chExt cx="1366344" cy="796600"/>
          </a:xfrm>
        </p:grpSpPr>
        <p:sp>
          <p:nvSpPr>
            <p:cNvPr id="79" name="TextBox 155"/>
            <p:cNvSpPr txBox="1"/>
            <p:nvPr/>
          </p:nvSpPr>
          <p:spPr>
            <a:xfrm>
              <a:off x="773829" y="1816077"/>
              <a:ext cx="1366344" cy="419557"/>
            </a:xfrm>
            <a:prstGeom prst="rect">
              <a:avLst/>
            </a:prstGeom>
            <a:noFill/>
          </p:spPr>
          <p:txBody>
            <a:bodyPr lIns="121908" tIns="60953" rIns="121908" bIns="60953">
              <a:spAutoFit/>
            </a:bodyPr>
            <a:lstStyle/>
            <a:p>
              <a:pPr algn="ctr" eaLnBrk="1" fontAlgn="auto" hangingPunct="1">
                <a:lnSpc>
                  <a:spcPct val="130000"/>
                </a:lnSpc>
                <a:spcBef>
                  <a:spcPts val="0"/>
                </a:spcBef>
                <a:spcAft>
                  <a:spcPts val="0"/>
                </a:spcAft>
                <a:buFont typeface="Arial" pitchFamily="34" charset="0"/>
                <a:buNone/>
                <a:defRPr/>
              </a:pPr>
              <a:r>
                <a:rPr lang="zh-CN" altLang="en-US" sz="1100" kern="0" dirty="0">
                  <a:solidFill>
                    <a:prstClr val="black">
                      <a:lumMod val="75000"/>
                      <a:lumOff val="25000"/>
                    </a:prstClr>
                  </a:solidFill>
                  <a:latin typeface="+mn-lt"/>
                  <a:ea typeface="+mn-ea"/>
                  <a:cs typeface="+mn-ea"/>
                  <a:sym typeface="+mn-lt"/>
                </a:rPr>
                <a:t>配件</a:t>
              </a:r>
              <a:r>
                <a:rPr lang="en-US" altLang="zh-CN" sz="1100" kern="0" dirty="0">
                  <a:solidFill>
                    <a:prstClr val="black">
                      <a:lumMod val="75000"/>
                      <a:lumOff val="25000"/>
                    </a:prstClr>
                  </a:solidFill>
                  <a:latin typeface="+mn-lt"/>
                  <a:ea typeface="+mn-ea"/>
                  <a:cs typeface="+mn-ea"/>
                  <a:sym typeface="+mn-lt"/>
                </a:rPr>
                <a:t>A2</a:t>
              </a:r>
              <a:r>
                <a:rPr lang="zh-CN" altLang="en-US" sz="1100" kern="0" dirty="0">
                  <a:solidFill>
                    <a:prstClr val="black">
                      <a:lumMod val="75000"/>
                      <a:lumOff val="25000"/>
                    </a:prstClr>
                  </a:solidFill>
                  <a:latin typeface="+mn-lt"/>
                  <a:ea typeface="+mn-ea"/>
                  <a:cs typeface="+mn-ea"/>
                  <a:sym typeface="+mn-lt"/>
                </a:rPr>
                <a:t>的物理特性在顾客的组装工厂里突然失效</a:t>
              </a:r>
            </a:p>
          </p:txBody>
        </p:sp>
        <p:grpSp>
          <p:nvGrpSpPr>
            <p:cNvPr id="100392" name="组合 79"/>
            <p:cNvGrpSpPr>
              <a:grpSpLocks/>
            </p:cNvGrpSpPr>
            <p:nvPr/>
          </p:nvGrpSpPr>
          <p:grpSpPr bwMode="auto">
            <a:xfrm>
              <a:off x="971441" y="1610781"/>
              <a:ext cx="1007256" cy="796600"/>
              <a:chOff x="971441" y="1610781"/>
              <a:chExt cx="1007256" cy="796600"/>
            </a:xfrm>
          </p:grpSpPr>
          <p:cxnSp>
            <p:nvCxnSpPr>
              <p:cNvPr id="100393" name="直接连接符 80"/>
              <p:cNvCxnSpPr>
                <a:cxnSpLocks noChangeShapeType="1"/>
              </p:cNvCxnSpPr>
              <p:nvPr/>
            </p:nvCxnSpPr>
            <p:spPr bwMode="auto">
              <a:xfrm flipV="1">
                <a:off x="1457223" y="2191357"/>
                <a:ext cx="0" cy="216024"/>
              </a:xfrm>
              <a:prstGeom prst="line">
                <a:avLst/>
              </a:prstGeom>
              <a:noFill/>
              <a:ln w="9525" algn="ctr">
                <a:solidFill>
                  <a:srgbClr val="7F7F7F"/>
                </a:solidFill>
                <a:round/>
                <a:headEnd type="oval" w="sm" len="sm"/>
                <a:tailEnd/>
              </a:ln>
              <a:extLst>
                <a:ext uri="{909E8E84-426E-40DD-AFC4-6F175D3DCCD1}">
                  <a14:hiddenFill xmlns:a14="http://schemas.microsoft.com/office/drawing/2010/main">
                    <a:noFill/>
                  </a14:hiddenFill>
                </a:ext>
              </a:extLst>
            </p:spPr>
          </p:cxnSp>
          <p:sp>
            <p:nvSpPr>
              <p:cNvPr id="100394" name="TextBox 158"/>
              <p:cNvSpPr txBox="1">
                <a:spLocks noChangeArrowheads="1"/>
              </p:cNvSpPr>
              <p:nvPr/>
            </p:nvSpPr>
            <p:spPr bwMode="auto">
              <a:xfrm>
                <a:off x="971441" y="1610781"/>
                <a:ext cx="1007256" cy="252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0" rIns="121908"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lnSpc>
                    <a:spcPct val="150000"/>
                  </a:lnSpc>
                  <a:buFont typeface="Arial" pitchFamily="34" charset="0"/>
                  <a:buNone/>
                </a:pPr>
                <a:r>
                  <a:rPr lang="en-US" altLang="zh-CN" sz="1600" b="1">
                    <a:solidFill>
                      <a:srgbClr val="404040"/>
                    </a:solidFill>
                    <a:latin typeface="+mn-lt"/>
                    <a:ea typeface="+mn-ea"/>
                    <a:cs typeface="+mn-ea"/>
                    <a:sym typeface="+mn-lt"/>
                  </a:rPr>
                  <a:t>5-</a:t>
                </a:r>
                <a:r>
                  <a:rPr lang="zh-CN" altLang="en-US" sz="1600" b="1">
                    <a:solidFill>
                      <a:srgbClr val="404040"/>
                    </a:solidFill>
                    <a:latin typeface="+mn-lt"/>
                    <a:ea typeface="+mn-ea"/>
                    <a:cs typeface="+mn-ea"/>
                    <a:sym typeface="+mn-lt"/>
                  </a:rPr>
                  <a:t>为什么？</a:t>
                </a:r>
              </a:p>
            </p:txBody>
          </p:sp>
        </p:grpSp>
      </p:grpSp>
      <p:grpSp>
        <p:nvGrpSpPr>
          <p:cNvPr id="83" name="组合 82"/>
          <p:cNvGrpSpPr>
            <a:grpSpLocks/>
          </p:cNvGrpSpPr>
          <p:nvPr/>
        </p:nvGrpSpPr>
        <p:grpSpPr bwMode="auto">
          <a:xfrm>
            <a:off x="6643688" y="1781175"/>
            <a:ext cx="1941512" cy="915988"/>
            <a:chOff x="726816" y="1574094"/>
            <a:chExt cx="1460370" cy="730885"/>
          </a:xfrm>
        </p:grpSpPr>
        <p:sp>
          <p:nvSpPr>
            <p:cNvPr id="84" name="TextBox 160"/>
            <p:cNvSpPr txBox="1"/>
            <p:nvPr/>
          </p:nvSpPr>
          <p:spPr>
            <a:xfrm>
              <a:off x="726816" y="1767899"/>
              <a:ext cx="1460370" cy="448411"/>
            </a:xfrm>
            <a:prstGeom prst="rect">
              <a:avLst/>
            </a:prstGeom>
            <a:noFill/>
          </p:spPr>
          <p:txBody>
            <a:bodyPr lIns="121908" tIns="60953" rIns="121908" bIns="60953">
              <a:spAutoFit/>
            </a:bodyPr>
            <a:lstStyle/>
            <a:p>
              <a:pPr algn="ctr" eaLnBrk="1" fontAlgn="auto" hangingPunct="1">
                <a:lnSpc>
                  <a:spcPct val="130000"/>
                </a:lnSpc>
                <a:spcBef>
                  <a:spcPts val="0"/>
                </a:spcBef>
                <a:spcAft>
                  <a:spcPts val="0"/>
                </a:spcAft>
                <a:buFont typeface="Arial" pitchFamily="34" charset="0"/>
                <a:buNone/>
                <a:defRPr/>
              </a:pPr>
              <a:r>
                <a:rPr lang="zh-CN" altLang="en-US" sz="1100" kern="0" dirty="0">
                  <a:solidFill>
                    <a:prstClr val="black">
                      <a:lumMod val="75000"/>
                      <a:lumOff val="25000"/>
                    </a:prstClr>
                  </a:solidFill>
                  <a:latin typeface="+mn-lt"/>
                  <a:ea typeface="+mn-ea"/>
                  <a:cs typeface="+mn-ea"/>
                  <a:sym typeface="+mn-lt"/>
                </a:rPr>
                <a:t>配件</a:t>
              </a:r>
              <a:r>
                <a:rPr lang="en-US" altLang="zh-CN" sz="1100" kern="0" dirty="0">
                  <a:solidFill>
                    <a:prstClr val="black">
                      <a:lumMod val="75000"/>
                      <a:lumOff val="25000"/>
                    </a:prstClr>
                  </a:solidFill>
                  <a:latin typeface="+mn-lt"/>
                  <a:ea typeface="+mn-ea"/>
                  <a:cs typeface="+mn-ea"/>
                  <a:sym typeface="+mn-lt"/>
                </a:rPr>
                <a:t>A2</a:t>
              </a:r>
              <a:r>
                <a:rPr lang="zh-CN" altLang="en-US" sz="1100" kern="0" dirty="0">
                  <a:solidFill>
                    <a:prstClr val="black">
                      <a:lumMod val="75000"/>
                      <a:lumOff val="25000"/>
                    </a:prstClr>
                  </a:solidFill>
                  <a:latin typeface="+mn-lt"/>
                  <a:ea typeface="+mn-ea"/>
                  <a:cs typeface="+mn-ea"/>
                  <a:sym typeface="+mn-lt"/>
                </a:rPr>
                <a:t>的物理特性在顾客的组装工厂里突然失效</a:t>
              </a:r>
            </a:p>
          </p:txBody>
        </p:sp>
        <p:grpSp>
          <p:nvGrpSpPr>
            <p:cNvPr id="100388" name="组合 84"/>
            <p:cNvGrpSpPr>
              <a:grpSpLocks/>
            </p:cNvGrpSpPr>
            <p:nvPr/>
          </p:nvGrpSpPr>
          <p:grpSpPr bwMode="auto">
            <a:xfrm>
              <a:off x="947722" y="1574094"/>
              <a:ext cx="1007811" cy="730885"/>
              <a:chOff x="947722" y="1574094"/>
              <a:chExt cx="1007811" cy="730885"/>
            </a:xfrm>
          </p:grpSpPr>
          <p:cxnSp>
            <p:nvCxnSpPr>
              <p:cNvPr id="100389" name="直接连接符 85"/>
              <p:cNvCxnSpPr>
                <a:cxnSpLocks noChangeShapeType="1"/>
              </p:cNvCxnSpPr>
              <p:nvPr/>
            </p:nvCxnSpPr>
            <p:spPr bwMode="auto">
              <a:xfrm flipV="1">
                <a:off x="1481601" y="2146838"/>
                <a:ext cx="0" cy="158141"/>
              </a:xfrm>
              <a:prstGeom prst="line">
                <a:avLst/>
              </a:prstGeom>
              <a:noFill/>
              <a:ln w="9525" algn="ctr">
                <a:solidFill>
                  <a:srgbClr val="7F7F7F"/>
                </a:solidFill>
                <a:round/>
                <a:headEnd type="oval" w="sm" len="sm"/>
                <a:tailEnd/>
              </a:ln>
              <a:extLst>
                <a:ext uri="{909E8E84-426E-40DD-AFC4-6F175D3DCCD1}">
                  <a14:hiddenFill xmlns:a14="http://schemas.microsoft.com/office/drawing/2010/main">
                    <a:noFill/>
                  </a14:hiddenFill>
                </a:ext>
              </a:extLst>
            </p:spPr>
          </p:cxnSp>
          <p:sp>
            <p:nvSpPr>
              <p:cNvPr id="100390" name="TextBox 163"/>
              <p:cNvSpPr txBox="1">
                <a:spLocks noChangeArrowheads="1"/>
              </p:cNvSpPr>
              <p:nvPr/>
            </p:nvSpPr>
            <p:spPr bwMode="auto">
              <a:xfrm>
                <a:off x="947722" y="1574094"/>
                <a:ext cx="1007811" cy="26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0" rIns="121908"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lnSpc>
                    <a:spcPct val="150000"/>
                  </a:lnSpc>
                  <a:buFont typeface="Arial" pitchFamily="34" charset="0"/>
                  <a:buNone/>
                </a:pPr>
                <a:r>
                  <a:rPr lang="zh-CN" altLang="en-US" sz="1600" b="1">
                    <a:solidFill>
                      <a:srgbClr val="404040"/>
                    </a:solidFill>
                    <a:latin typeface="+mn-lt"/>
                    <a:ea typeface="+mn-ea"/>
                    <a:cs typeface="+mn-ea"/>
                    <a:sym typeface="+mn-lt"/>
                  </a:rPr>
                  <a:t>添加标题</a:t>
                </a:r>
              </a:p>
            </p:txBody>
          </p:sp>
        </p:grpSp>
      </p:grpSp>
      <p:grpSp>
        <p:nvGrpSpPr>
          <p:cNvPr id="88" name="组合 87"/>
          <p:cNvGrpSpPr>
            <a:grpSpLocks/>
          </p:cNvGrpSpPr>
          <p:nvPr/>
        </p:nvGrpSpPr>
        <p:grpSpPr bwMode="auto">
          <a:xfrm>
            <a:off x="1449388" y="3765549"/>
            <a:ext cx="1846262" cy="1003764"/>
            <a:chOff x="793884" y="1340833"/>
            <a:chExt cx="1326235" cy="925180"/>
          </a:xfrm>
        </p:grpSpPr>
        <p:sp>
          <p:nvSpPr>
            <p:cNvPr id="89" name="TextBox 165"/>
            <p:cNvSpPr txBox="1"/>
            <p:nvPr/>
          </p:nvSpPr>
          <p:spPr>
            <a:xfrm>
              <a:off x="793884" y="1766629"/>
              <a:ext cx="1326235" cy="499384"/>
            </a:xfrm>
            <a:prstGeom prst="rect">
              <a:avLst/>
            </a:prstGeom>
            <a:noFill/>
          </p:spPr>
          <p:txBody>
            <a:bodyPr lIns="121908" tIns="60953" rIns="121908" bIns="60953">
              <a:spAutoFit/>
            </a:bodyPr>
            <a:lstStyle/>
            <a:p>
              <a:pPr algn="ctr" eaLnBrk="1" fontAlgn="auto" hangingPunct="1">
                <a:lnSpc>
                  <a:spcPct val="130000"/>
                </a:lnSpc>
                <a:spcBef>
                  <a:spcPts val="0"/>
                </a:spcBef>
                <a:spcAft>
                  <a:spcPts val="0"/>
                </a:spcAft>
                <a:buFont typeface="Arial" pitchFamily="34" charset="0"/>
                <a:buNone/>
                <a:defRPr/>
              </a:pPr>
              <a:r>
                <a:rPr lang="zh-CN" altLang="en-US" sz="1100" kern="0" dirty="0">
                  <a:solidFill>
                    <a:prstClr val="black">
                      <a:lumMod val="75000"/>
                      <a:lumOff val="25000"/>
                    </a:prstClr>
                  </a:solidFill>
                  <a:latin typeface="+mn-lt"/>
                  <a:ea typeface="+mn-ea"/>
                  <a:cs typeface="+mn-ea"/>
                  <a:sym typeface="+mn-lt"/>
                </a:rPr>
                <a:t>配件</a:t>
              </a:r>
              <a:r>
                <a:rPr lang="en-US" altLang="zh-CN" sz="1100" kern="0" dirty="0">
                  <a:solidFill>
                    <a:prstClr val="black">
                      <a:lumMod val="75000"/>
                      <a:lumOff val="25000"/>
                    </a:prstClr>
                  </a:solidFill>
                  <a:latin typeface="+mn-lt"/>
                  <a:ea typeface="+mn-ea"/>
                  <a:cs typeface="+mn-ea"/>
                  <a:sym typeface="+mn-lt"/>
                </a:rPr>
                <a:t>A2</a:t>
              </a:r>
              <a:r>
                <a:rPr lang="zh-CN" altLang="en-US" sz="1100" kern="0" dirty="0">
                  <a:solidFill>
                    <a:prstClr val="black">
                      <a:lumMod val="75000"/>
                      <a:lumOff val="25000"/>
                    </a:prstClr>
                  </a:solidFill>
                  <a:latin typeface="+mn-lt"/>
                  <a:ea typeface="+mn-ea"/>
                  <a:cs typeface="+mn-ea"/>
                  <a:sym typeface="+mn-lt"/>
                </a:rPr>
                <a:t>的物理特性在顾客的组装工厂里突然失效</a:t>
              </a:r>
            </a:p>
          </p:txBody>
        </p:sp>
        <p:grpSp>
          <p:nvGrpSpPr>
            <p:cNvPr id="100384" name="组合 89"/>
            <p:cNvGrpSpPr>
              <a:grpSpLocks/>
            </p:cNvGrpSpPr>
            <p:nvPr/>
          </p:nvGrpSpPr>
          <p:grpSpPr bwMode="auto">
            <a:xfrm>
              <a:off x="947832" y="1340833"/>
              <a:ext cx="1008075" cy="480323"/>
              <a:chOff x="947832" y="1340833"/>
              <a:chExt cx="1008075" cy="480323"/>
            </a:xfrm>
          </p:grpSpPr>
          <p:cxnSp>
            <p:nvCxnSpPr>
              <p:cNvPr id="100385" name="直接连接符 90"/>
              <p:cNvCxnSpPr>
                <a:cxnSpLocks noChangeShapeType="1"/>
              </p:cNvCxnSpPr>
              <p:nvPr/>
            </p:nvCxnSpPr>
            <p:spPr bwMode="auto">
              <a:xfrm>
                <a:off x="1481601" y="1340833"/>
                <a:ext cx="0" cy="200492"/>
              </a:xfrm>
              <a:prstGeom prst="line">
                <a:avLst/>
              </a:prstGeom>
              <a:noFill/>
              <a:ln w="9525" algn="ctr">
                <a:solidFill>
                  <a:srgbClr val="7F7F7F"/>
                </a:solidFill>
                <a:round/>
                <a:headEnd type="oval" w="sm" len="sm"/>
                <a:tailEnd/>
              </a:ln>
              <a:extLst>
                <a:ext uri="{909E8E84-426E-40DD-AFC4-6F175D3DCCD1}">
                  <a14:hiddenFill xmlns:a14="http://schemas.microsoft.com/office/drawing/2010/main">
                    <a:noFill/>
                  </a14:hiddenFill>
                </a:ext>
              </a:extLst>
            </p:spPr>
          </p:cxnSp>
          <p:sp>
            <p:nvSpPr>
              <p:cNvPr id="100386" name="TextBox 168"/>
              <p:cNvSpPr txBox="1">
                <a:spLocks noChangeArrowheads="1"/>
              </p:cNvSpPr>
              <p:nvPr/>
            </p:nvSpPr>
            <p:spPr bwMode="auto">
              <a:xfrm>
                <a:off x="947832" y="1520809"/>
                <a:ext cx="1008075" cy="300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0" rIns="121908"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lnSpc>
                    <a:spcPct val="150000"/>
                  </a:lnSpc>
                  <a:buFont typeface="Arial" pitchFamily="34" charset="0"/>
                  <a:buNone/>
                </a:pPr>
                <a:r>
                  <a:rPr lang="en-US" altLang="zh-CN" sz="1600" b="1">
                    <a:solidFill>
                      <a:srgbClr val="404040"/>
                    </a:solidFill>
                    <a:latin typeface="+mn-lt"/>
                    <a:ea typeface="+mn-ea"/>
                    <a:cs typeface="+mn-ea"/>
                    <a:sym typeface="+mn-lt"/>
                  </a:rPr>
                  <a:t>2-</a:t>
                </a:r>
                <a:r>
                  <a:rPr lang="zh-CN" altLang="en-US" sz="1600" b="1">
                    <a:solidFill>
                      <a:srgbClr val="404040"/>
                    </a:solidFill>
                    <a:latin typeface="+mn-lt"/>
                    <a:ea typeface="+mn-ea"/>
                    <a:cs typeface="+mn-ea"/>
                    <a:sym typeface="+mn-lt"/>
                  </a:rPr>
                  <a:t>为什么？</a:t>
                </a:r>
              </a:p>
            </p:txBody>
          </p:sp>
        </p:grpSp>
      </p:grpSp>
      <p:grpSp>
        <p:nvGrpSpPr>
          <p:cNvPr id="93" name="组合 92"/>
          <p:cNvGrpSpPr>
            <a:grpSpLocks/>
          </p:cNvGrpSpPr>
          <p:nvPr/>
        </p:nvGrpSpPr>
        <p:grpSpPr bwMode="auto">
          <a:xfrm>
            <a:off x="3438525" y="3765550"/>
            <a:ext cx="1854200" cy="997413"/>
            <a:chOff x="791804" y="1340833"/>
            <a:chExt cx="1330396" cy="919449"/>
          </a:xfrm>
        </p:grpSpPr>
        <p:sp>
          <p:nvSpPr>
            <p:cNvPr id="94" name="TextBox 170"/>
            <p:cNvSpPr txBox="1"/>
            <p:nvPr/>
          </p:nvSpPr>
          <p:spPr>
            <a:xfrm>
              <a:off x="791804" y="1760832"/>
              <a:ext cx="1330396" cy="499450"/>
            </a:xfrm>
            <a:prstGeom prst="rect">
              <a:avLst/>
            </a:prstGeom>
            <a:noFill/>
          </p:spPr>
          <p:txBody>
            <a:bodyPr lIns="121908" tIns="60953" rIns="121908" bIns="60953">
              <a:spAutoFit/>
            </a:bodyPr>
            <a:lstStyle/>
            <a:p>
              <a:pPr algn="ctr" eaLnBrk="1" fontAlgn="auto" hangingPunct="1">
                <a:lnSpc>
                  <a:spcPct val="130000"/>
                </a:lnSpc>
                <a:spcBef>
                  <a:spcPts val="0"/>
                </a:spcBef>
                <a:spcAft>
                  <a:spcPts val="0"/>
                </a:spcAft>
                <a:buFont typeface="Arial" pitchFamily="34" charset="0"/>
                <a:buNone/>
                <a:defRPr/>
              </a:pPr>
              <a:r>
                <a:rPr lang="zh-CN" altLang="en-US" sz="1100" kern="0" dirty="0">
                  <a:solidFill>
                    <a:prstClr val="black">
                      <a:lumMod val="75000"/>
                      <a:lumOff val="25000"/>
                    </a:prstClr>
                  </a:solidFill>
                  <a:latin typeface="+mn-lt"/>
                  <a:ea typeface="+mn-ea"/>
                  <a:cs typeface="+mn-ea"/>
                  <a:sym typeface="+mn-lt"/>
                </a:rPr>
                <a:t>您的内容打在这里，或者通过您的内容打在这里</a:t>
              </a:r>
            </a:p>
          </p:txBody>
        </p:sp>
        <p:grpSp>
          <p:nvGrpSpPr>
            <p:cNvPr id="100380" name="组合 94"/>
            <p:cNvGrpSpPr>
              <a:grpSpLocks/>
            </p:cNvGrpSpPr>
            <p:nvPr/>
          </p:nvGrpSpPr>
          <p:grpSpPr bwMode="auto">
            <a:xfrm>
              <a:off x="947853" y="1340833"/>
              <a:ext cx="1008048" cy="500875"/>
              <a:chOff x="947853" y="1340833"/>
              <a:chExt cx="1008048" cy="500875"/>
            </a:xfrm>
          </p:grpSpPr>
          <p:cxnSp>
            <p:nvCxnSpPr>
              <p:cNvPr id="100381" name="直接连接符 95"/>
              <p:cNvCxnSpPr>
                <a:cxnSpLocks noChangeShapeType="1"/>
              </p:cNvCxnSpPr>
              <p:nvPr/>
            </p:nvCxnSpPr>
            <p:spPr bwMode="auto">
              <a:xfrm>
                <a:off x="1481601" y="1340833"/>
                <a:ext cx="0" cy="200492"/>
              </a:xfrm>
              <a:prstGeom prst="line">
                <a:avLst/>
              </a:prstGeom>
              <a:noFill/>
              <a:ln w="9525" algn="ctr">
                <a:solidFill>
                  <a:srgbClr val="7F7F7F"/>
                </a:solidFill>
                <a:round/>
                <a:headEnd type="oval" w="sm" len="sm"/>
                <a:tailEnd/>
              </a:ln>
              <a:extLst>
                <a:ext uri="{909E8E84-426E-40DD-AFC4-6F175D3DCCD1}">
                  <a14:hiddenFill xmlns:a14="http://schemas.microsoft.com/office/drawing/2010/main">
                    <a:noFill/>
                  </a14:hiddenFill>
                </a:ext>
              </a:extLst>
            </p:spPr>
          </p:cxnSp>
          <p:sp>
            <p:nvSpPr>
              <p:cNvPr id="100382" name="TextBox 173"/>
              <p:cNvSpPr txBox="1">
                <a:spLocks noChangeArrowheads="1"/>
              </p:cNvSpPr>
              <p:nvPr/>
            </p:nvSpPr>
            <p:spPr bwMode="auto">
              <a:xfrm>
                <a:off x="947853" y="1541321"/>
                <a:ext cx="1008048" cy="30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0" rIns="121908"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lnSpc>
                    <a:spcPct val="150000"/>
                  </a:lnSpc>
                  <a:buFont typeface="Arial" pitchFamily="34" charset="0"/>
                  <a:buNone/>
                </a:pPr>
                <a:r>
                  <a:rPr lang="en-US" altLang="zh-CN" sz="1600" b="1">
                    <a:solidFill>
                      <a:srgbClr val="404040"/>
                    </a:solidFill>
                    <a:latin typeface="+mn-lt"/>
                    <a:ea typeface="+mn-ea"/>
                    <a:cs typeface="+mn-ea"/>
                    <a:sym typeface="+mn-lt"/>
                  </a:rPr>
                  <a:t>4-</a:t>
                </a:r>
                <a:r>
                  <a:rPr lang="zh-CN" altLang="en-US" sz="1600" b="1">
                    <a:solidFill>
                      <a:srgbClr val="404040"/>
                    </a:solidFill>
                    <a:latin typeface="+mn-lt"/>
                    <a:ea typeface="+mn-ea"/>
                    <a:cs typeface="+mn-ea"/>
                    <a:sym typeface="+mn-lt"/>
                  </a:rPr>
                  <a:t>为什么？</a:t>
                </a:r>
              </a:p>
            </p:txBody>
          </p:sp>
        </p:grpSp>
      </p:grpSp>
      <p:grpSp>
        <p:nvGrpSpPr>
          <p:cNvPr id="98" name="组合 97"/>
          <p:cNvGrpSpPr>
            <a:grpSpLocks/>
          </p:cNvGrpSpPr>
          <p:nvPr/>
        </p:nvGrpSpPr>
        <p:grpSpPr bwMode="auto">
          <a:xfrm>
            <a:off x="5324475" y="3821113"/>
            <a:ext cx="2055813" cy="964076"/>
            <a:chOff x="719029" y="1340833"/>
            <a:chExt cx="1475946" cy="888270"/>
          </a:xfrm>
        </p:grpSpPr>
        <p:sp>
          <p:nvSpPr>
            <p:cNvPr id="99" name="TextBox 175"/>
            <p:cNvSpPr txBox="1"/>
            <p:nvPr/>
          </p:nvSpPr>
          <p:spPr>
            <a:xfrm>
              <a:off x="719029" y="1729904"/>
              <a:ext cx="1475946" cy="499199"/>
            </a:xfrm>
            <a:prstGeom prst="rect">
              <a:avLst/>
            </a:prstGeom>
            <a:noFill/>
          </p:spPr>
          <p:txBody>
            <a:bodyPr lIns="121908" tIns="60953" rIns="121908" bIns="60953">
              <a:spAutoFit/>
            </a:bodyPr>
            <a:lstStyle/>
            <a:p>
              <a:pPr algn="ctr" eaLnBrk="1" fontAlgn="auto" hangingPunct="1">
                <a:lnSpc>
                  <a:spcPct val="130000"/>
                </a:lnSpc>
                <a:spcBef>
                  <a:spcPts val="0"/>
                </a:spcBef>
                <a:spcAft>
                  <a:spcPts val="0"/>
                </a:spcAft>
                <a:buFont typeface="Arial" pitchFamily="34" charset="0"/>
                <a:buNone/>
                <a:defRPr/>
              </a:pPr>
              <a:r>
                <a:rPr lang="zh-CN" altLang="en-US" sz="1100" kern="0" dirty="0">
                  <a:solidFill>
                    <a:prstClr val="black">
                      <a:lumMod val="75000"/>
                      <a:lumOff val="25000"/>
                    </a:prstClr>
                  </a:solidFill>
                  <a:latin typeface="+mn-lt"/>
                  <a:ea typeface="+mn-ea"/>
                  <a:cs typeface="+mn-ea"/>
                  <a:sym typeface="+mn-lt"/>
                </a:rPr>
                <a:t>您的内容打在这里，或者通过您的内容打在这里</a:t>
              </a:r>
            </a:p>
          </p:txBody>
        </p:sp>
        <p:grpSp>
          <p:nvGrpSpPr>
            <p:cNvPr id="100376" name="组合 99"/>
            <p:cNvGrpSpPr>
              <a:grpSpLocks/>
            </p:cNvGrpSpPr>
            <p:nvPr/>
          </p:nvGrpSpPr>
          <p:grpSpPr bwMode="auto">
            <a:xfrm>
              <a:off x="946974" y="1340833"/>
              <a:ext cx="1008658" cy="456741"/>
              <a:chOff x="946974" y="1340833"/>
              <a:chExt cx="1008658" cy="456741"/>
            </a:xfrm>
          </p:grpSpPr>
          <p:cxnSp>
            <p:nvCxnSpPr>
              <p:cNvPr id="100377" name="直接连接符 100"/>
              <p:cNvCxnSpPr>
                <a:cxnSpLocks noChangeShapeType="1"/>
              </p:cNvCxnSpPr>
              <p:nvPr/>
            </p:nvCxnSpPr>
            <p:spPr bwMode="auto">
              <a:xfrm>
                <a:off x="1481601" y="1340833"/>
                <a:ext cx="0" cy="200492"/>
              </a:xfrm>
              <a:prstGeom prst="line">
                <a:avLst/>
              </a:prstGeom>
              <a:noFill/>
              <a:ln w="9525" algn="ctr">
                <a:solidFill>
                  <a:srgbClr val="7F7F7F"/>
                </a:solidFill>
                <a:round/>
                <a:headEnd type="oval" w="sm" len="sm"/>
                <a:tailEnd/>
              </a:ln>
              <a:extLst>
                <a:ext uri="{909E8E84-426E-40DD-AFC4-6F175D3DCCD1}">
                  <a14:hiddenFill xmlns:a14="http://schemas.microsoft.com/office/drawing/2010/main">
                    <a:noFill/>
                  </a14:hiddenFill>
                </a:ext>
              </a:extLst>
            </p:spPr>
          </p:cxnSp>
          <p:sp>
            <p:nvSpPr>
              <p:cNvPr id="100378" name="TextBox 178"/>
              <p:cNvSpPr txBox="1">
                <a:spLocks noChangeArrowheads="1"/>
              </p:cNvSpPr>
              <p:nvPr/>
            </p:nvSpPr>
            <p:spPr bwMode="auto">
              <a:xfrm>
                <a:off x="946974" y="1497339"/>
                <a:ext cx="1008658" cy="3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0" rIns="121908"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lnSpc>
                    <a:spcPct val="150000"/>
                  </a:lnSpc>
                  <a:buFont typeface="Arial" pitchFamily="34" charset="0"/>
                  <a:buNone/>
                </a:pPr>
                <a:r>
                  <a:rPr lang="zh-CN" altLang="en-US" sz="1600" b="1">
                    <a:solidFill>
                      <a:srgbClr val="404040"/>
                    </a:solidFill>
                    <a:latin typeface="+mn-lt"/>
                    <a:ea typeface="+mn-ea"/>
                    <a:cs typeface="+mn-ea"/>
                    <a:sym typeface="+mn-lt"/>
                  </a:rPr>
                  <a:t>添加标题</a:t>
                </a:r>
              </a:p>
            </p:txBody>
          </p:sp>
        </p:grpSp>
      </p:gr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par>
                          <p:cTn id="11" fill="hold" nodeType="afterGroup">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1000"/>
                                        <p:tgtEl>
                                          <p:spTgt spid="17"/>
                                        </p:tgtEl>
                                      </p:cBhvr>
                                    </p:animEffect>
                                  </p:childTnLst>
                                </p:cTn>
                              </p:par>
                            </p:childTnLst>
                          </p:cTn>
                        </p:par>
                        <p:par>
                          <p:cTn id="15" fill="hold" nodeType="afterGroup">
                            <p:stCondLst>
                              <p:cond delay="2000"/>
                            </p:stCondLst>
                            <p:childTnLst>
                              <p:par>
                                <p:cTn id="16" presetID="2" presetClass="entr" presetSubtype="2" accel="5800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1500" fill="hold"/>
                                        <p:tgtEl>
                                          <p:spTgt spid="18"/>
                                        </p:tgtEl>
                                        <p:attrNameLst>
                                          <p:attrName>ppt_x</p:attrName>
                                        </p:attrNameLst>
                                      </p:cBhvr>
                                      <p:tavLst>
                                        <p:tav tm="0">
                                          <p:val>
                                            <p:strVal val="1+#ppt_w/2"/>
                                          </p:val>
                                        </p:tav>
                                        <p:tav tm="100000">
                                          <p:val>
                                            <p:strVal val="#ppt_x"/>
                                          </p:val>
                                        </p:tav>
                                      </p:tavLst>
                                    </p:anim>
                                    <p:anim calcmode="lin" valueType="num">
                                      <p:cBhvr additive="base">
                                        <p:cTn id="19" dur="15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2" accel="58000" fill="hold" nodeType="withEffect">
                                  <p:stCondLst>
                                    <p:cond delay="20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1500" fill="hold"/>
                                        <p:tgtEl>
                                          <p:spTgt spid="25"/>
                                        </p:tgtEl>
                                        <p:attrNameLst>
                                          <p:attrName>ppt_x</p:attrName>
                                        </p:attrNameLst>
                                      </p:cBhvr>
                                      <p:tavLst>
                                        <p:tav tm="0">
                                          <p:val>
                                            <p:strVal val="1+#ppt_w/2"/>
                                          </p:val>
                                        </p:tav>
                                        <p:tav tm="100000">
                                          <p:val>
                                            <p:strVal val="#ppt_x"/>
                                          </p:val>
                                        </p:tav>
                                      </p:tavLst>
                                    </p:anim>
                                    <p:anim calcmode="lin" valueType="num">
                                      <p:cBhvr additive="base">
                                        <p:cTn id="23" dur="1500" fill="hold"/>
                                        <p:tgtEl>
                                          <p:spTgt spid="25"/>
                                        </p:tgtEl>
                                        <p:attrNameLst>
                                          <p:attrName>ppt_y</p:attrName>
                                        </p:attrNameLst>
                                      </p:cBhvr>
                                      <p:tavLst>
                                        <p:tav tm="0">
                                          <p:val>
                                            <p:strVal val="#ppt_y"/>
                                          </p:val>
                                        </p:tav>
                                        <p:tav tm="100000">
                                          <p:val>
                                            <p:strVal val="#ppt_y"/>
                                          </p:val>
                                        </p:tav>
                                      </p:tavLst>
                                    </p:anim>
                                  </p:childTnLst>
                                </p:cTn>
                              </p:par>
                              <p:par>
                                <p:cTn id="24" presetID="2" presetClass="entr" presetSubtype="2" accel="58000" fill="hold" nodeType="withEffect">
                                  <p:stCondLst>
                                    <p:cond delay="40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1500" fill="hold"/>
                                        <p:tgtEl>
                                          <p:spTgt spid="33"/>
                                        </p:tgtEl>
                                        <p:attrNameLst>
                                          <p:attrName>ppt_x</p:attrName>
                                        </p:attrNameLst>
                                      </p:cBhvr>
                                      <p:tavLst>
                                        <p:tav tm="0">
                                          <p:val>
                                            <p:strVal val="1+#ppt_w/2"/>
                                          </p:val>
                                        </p:tav>
                                        <p:tav tm="100000">
                                          <p:val>
                                            <p:strVal val="#ppt_x"/>
                                          </p:val>
                                        </p:tav>
                                      </p:tavLst>
                                    </p:anim>
                                    <p:anim calcmode="lin" valueType="num">
                                      <p:cBhvr additive="base">
                                        <p:cTn id="27" dur="1500" fill="hold"/>
                                        <p:tgtEl>
                                          <p:spTgt spid="33"/>
                                        </p:tgtEl>
                                        <p:attrNameLst>
                                          <p:attrName>ppt_y</p:attrName>
                                        </p:attrNameLst>
                                      </p:cBhvr>
                                      <p:tavLst>
                                        <p:tav tm="0">
                                          <p:val>
                                            <p:strVal val="#ppt_y"/>
                                          </p:val>
                                        </p:tav>
                                        <p:tav tm="100000">
                                          <p:val>
                                            <p:strVal val="#ppt_y"/>
                                          </p:val>
                                        </p:tav>
                                      </p:tavLst>
                                    </p:anim>
                                  </p:childTnLst>
                                </p:cTn>
                              </p:par>
                              <p:par>
                                <p:cTn id="28" presetID="2" presetClass="entr" presetSubtype="2" accel="58000"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1500" fill="hold"/>
                                        <p:tgtEl>
                                          <p:spTgt spid="40"/>
                                        </p:tgtEl>
                                        <p:attrNameLst>
                                          <p:attrName>ppt_x</p:attrName>
                                        </p:attrNameLst>
                                      </p:cBhvr>
                                      <p:tavLst>
                                        <p:tav tm="0">
                                          <p:val>
                                            <p:strVal val="1+#ppt_w/2"/>
                                          </p:val>
                                        </p:tav>
                                        <p:tav tm="100000">
                                          <p:val>
                                            <p:strVal val="#ppt_x"/>
                                          </p:val>
                                        </p:tav>
                                      </p:tavLst>
                                    </p:anim>
                                    <p:anim calcmode="lin" valueType="num">
                                      <p:cBhvr additive="base">
                                        <p:cTn id="31" dur="1500" fill="hold"/>
                                        <p:tgtEl>
                                          <p:spTgt spid="40"/>
                                        </p:tgtEl>
                                        <p:attrNameLst>
                                          <p:attrName>ppt_y</p:attrName>
                                        </p:attrNameLst>
                                      </p:cBhvr>
                                      <p:tavLst>
                                        <p:tav tm="0">
                                          <p:val>
                                            <p:strVal val="#ppt_y"/>
                                          </p:val>
                                        </p:tav>
                                        <p:tav tm="100000">
                                          <p:val>
                                            <p:strVal val="#ppt_y"/>
                                          </p:val>
                                        </p:tav>
                                      </p:tavLst>
                                    </p:anim>
                                  </p:childTnLst>
                                </p:cTn>
                              </p:par>
                              <p:par>
                                <p:cTn id="32" presetID="2" presetClass="entr" presetSubtype="2" accel="58000" fill="hold" nodeType="withEffect">
                                  <p:stCondLst>
                                    <p:cond delay="80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1500" fill="hold"/>
                                        <p:tgtEl>
                                          <p:spTgt spid="47"/>
                                        </p:tgtEl>
                                        <p:attrNameLst>
                                          <p:attrName>ppt_x</p:attrName>
                                        </p:attrNameLst>
                                      </p:cBhvr>
                                      <p:tavLst>
                                        <p:tav tm="0">
                                          <p:val>
                                            <p:strVal val="1+#ppt_w/2"/>
                                          </p:val>
                                        </p:tav>
                                        <p:tav tm="100000">
                                          <p:val>
                                            <p:strVal val="#ppt_x"/>
                                          </p:val>
                                        </p:tav>
                                      </p:tavLst>
                                    </p:anim>
                                    <p:anim calcmode="lin" valueType="num">
                                      <p:cBhvr additive="base">
                                        <p:cTn id="35" dur="1500" fill="hold"/>
                                        <p:tgtEl>
                                          <p:spTgt spid="47"/>
                                        </p:tgtEl>
                                        <p:attrNameLst>
                                          <p:attrName>ppt_y</p:attrName>
                                        </p:attrNameLst>
                                      </p:cBhvr>
                                      <p:tavLst>
                                        <p:tav tm="0">
                                          <p:val>
                                            <p:strVal val="#ppt_y"/>
                                          </p:val>
                                        </p:tav>
                                        <p:tav tm="100000">
                                          <p:val>
                                            <p:strVal val="#ppt_y"/>
                                          </p:val>
                                        </p:tav>
                                      </p:tavLst>
                                    </p:anim>
                                  </p:childTnLst>
                                </p:cTn>
                              </p:par>
                              <p:par>
                                <p:cTn id="36" presetID="2" presetClass="entr" presetSubtype="2" accel="58000" fill="hold" nodeType="withEffect">
                                  <p:stCondLst>
                                    <p:cond delay="1000"/>
                                  </p:stCondLst>
                                  <p:childTnLst>
                                    <p:set>
                                      <p:cBhvr>
                                        <p:cTn id="37" dur="1" fill="hold">
                                          <p:stCondLst>
                                            <p:cond delay="0"/>
                                          </p:stCondLst>
                                        </p:cTn>
                                        <p:tgtEl>
                                          <p:spTgt spid="54"/>
                                        </p:tgtEl>
                                        <p:attrNameLst>
                                          <p:attrName>style.visibility</p:attrName>
                                        </p:attrNameLst>
                                      </p:cBhvr>
                                      <p:to>
                                        <p:strVal val="visible"/>
                                      </p:to>
                                    </p:set>
                                    <p:anim calcmode="lin" valueType="num">
                                      <p:cBhvr additive="base">
                                        <p:cTn id="38" dur="1500" fill="hold"/>
                                        <p:tgtEl>
                                          <p:spTgt spid="54"/>
                                        </p:tgtEl>
                                        <p:attrNameLst>
                                          <p:attrName>ppt_x</p:attrName>
                                        </p:attrNameLst>
                                      </p:cBhvr>
                                      <p:tavLst>
                                        <p:tav tm="0">
                                          <p:val>
                                            <p:strVal val="1+#ppt_w/2"/>
                                          </p:val>
                                        </p:tav>
                                        <p:tav tm="100000">
                                          <p:val>
                                            <p:strVal val="#ppt_x"/>
                                          </p:val>
                                        </p:tav>
                                      </p:tavLst>
                                    </p:anim>
                                    <p:anim calcmode="lin" valueType="num">
                                      <p:cBhvr additive="base">
                                        <p:cTn id="39" dur="1500" fill="hold"/>
                                        <p:tgtEl>
                                          <p:spTgt spid="54"/>
                                        </p:tgtEl>
                                        <p:attrNameLst>
                                          <p:attrName>ppt_y</p:attrName>
                                        </p:attrNameLst>
                                      </p:cBhvr>
                                      <p:tavLst>
                                        <p:tav tm="0">
                                          <p:val>
                                            <p:strVal val="#ppt_y"/>
                                          </p:val>
                                        </p:tav>
                                        <p:tav tm="100000">
                                          <p:val>
                                            <p:strVal val="#ppt_y"/>
                                          </p:val>
                                        </p:tav>
                                      </p:tavLst>
                                    </p:anim>
                                  </p:childTnLst>
                                </p:cTn>
                              </p:par>
                              <p:par>
                                <p:cTn id="40" presetID="2" presetClass="entr" presetSubtype="2" accel="58000" fill="hold" nodeType="withEffect">
                                  <p:stCondLst>
                                    <p:cond delay="120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1500" fill="hold"/>
                                        <p:tgtEl>
                                          <p:spTgt spid="61"/>
                                        </p:tgtEl>
                                        <p:attrNameLst>
                                          <p:attrName>ppt_x</p:attrName>
                                        </p:attrNameLst>
                                      </p:cBhvr>
                                      <p:tavLst>
                                        <p:tav tm="0">
                                          <p:val>
                                            <p:strVal val="1+#ppt_w/2"/>
                                          </p:val>
                                        </p:tav>
                                        <p:tav tm="100000">
                                          <p:val>
                                            <p:strVal val="#ppt_x"/>
                                          </p:val>
                                        </p:tav>
                                      </p:tavLst>
                                    </p:anim>
                                    <p:anim calcmode="lin" valueType="num">
                                      <p:cBhvr additive="base">
                                        <p:cTn id="43" dur="1500" fill="hold"/>
                                        <p:tgtEl>
                                          <p:spTgt spid="61"/>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4700"/>
                            </p:stCondLst>
                            <p:childTnLst>
                              <p:par>
                                <p:cTn id="45" presetID="47" presetClass="entr" presetSubtype="0" fill="hold" nodeType="after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500"/>
                                        <p:tgtEl>
                                          <p:spTgt spid="83"/>
                                        </p:tgtEl>
                                      </p:cBhvr>
                                    </p:animEffect>
                                    <p:anim calcmode="lin" valueType="num">
                                      <p:cBhvr>
                                        <p:cTn id="48" dur="500" fill="hold"/>
                                        <p:tgtEl>
                                          <p:spTgt spid="83"/>
                                        </p:tgtEl>
                                        <p:attrNameLst>
                                          <p:attrName>ppt_x</p:attrName>
                                        </p:attrNameLst>
                                      </p:cBhvr>
                                      <p:tavLst>
                                        <p:tav tm="0">
                                          <p:val>
                                            <p:strVal val="#ppt_x"/>
                                          </p:val>
                                        </p:tav>
                                        <p:tav tm="100000">
                                          <p:val>
                                            <p:strVal val="#ppt_x"/>
                                          </p:val>
                                        </p:tav>
                                      </p:tavLst>
                                    </p:anim>
                                    <p:anim calcmode="lin" valueType="num">
                                      <p:cBhvr>
                                        <p:cTn id="49" dur="500" fill="hold"/>
                                        <p:tgtEl>
                                          <p:spTgt spid="83"/>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300"/>
                                  </p:stCondLst>
                                  <p:childTnLst>
                                    <p:set>
                                      <p:cBhvr>
                                        <p:cTn id="51" dur="1" fill="hold">
                                          <p:stCondLst>
                                            <p:cond delay="0"/>
                                          </p:stCondLst>
                                        </p:cTn>
                                        <p:tgtEl>
                                          <p:spTgt spid="78"/>
                                        </p:tgtEl>
                                        <p:attrNameLst>
                                          <p:attrName>style.visibility</p:attrName>
                                        </p:attrNameLst>
                                      </p:cBhvr>
                                      <p:to>
                                        <p:strVal val="visible"/>
                                      </p:to>
                                    </p:set>
                                    <p:animEffect transition="in" filter="fade">
                                      <p:cBhvr>
                                        <p:cTn id="52" dur="500"/>
                                        <p:tgtEl>
                                          <p:spTgt spid="78"/>
                                        </p:tgtEl>
                                      </p:cBhvr>
                                    </p:animEffect>
                                    <p:anim calcmode="lin" valueType="num">
                                      <p:cBhvr>
                                        <p:cTn id="53" dur="500" fill="hold"/>
                                        <p:tgtEl>
                                          <p:spTgt spid="78"/>
                                        </p:tgtEl>
                                        <p:attrNameLst>
                                          <p:attrName>ppt_x</p:attrName>
                                        </p:attrNameLst>
                                      </p:cBhvr>
                                      <p:tavLst>
                                        <p:tav tm="0">
                                          <p:val>
                                            <p:strVal val="#ppt_x"/>
                                          </p:val>
                                        </p:tav>
                                        <p:tav tm="100000">
                                          <p:val>
                                            <p:strVal val="#ppt_x"/>
                                          </p:val>
                                        </p:tav>
                                      </p:tavLst>
                                    </p:anim>
                                    <p:anim calcmode="lin" valueType="num">
                                      <p:cBhvr>
                                        <p:cTn id="54" dur="500" fill="hold"/>
                                        <p:tgtEl>
                                          <p:spTgt spid="78"/>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600"/>
                                  </p:stCondLst>
                                  <p:childTnLst>
                                    <p:set>
                                      <p:cBhvr>
                                        <p:cTn id="56" dur="1" fill="hold">
                                          <p:stCondLst>
                                            <p:cond delay="0"/>
                                          </p:stCondLst>
                                        </p:cTn>
                                        <p:tgtEl>
                                          <p:spTgt spid="73"/>
                                        </p:tgtEl>
                                        <p:attrNameLst>
                                          <p:attrName>style.visibility</p:attrName>
                                        </p:attrNameLst>
                                      </p:cBhvr>
                                      <p:to>
                                        <p:strVal val="visible"/>
                                      </p:to>
                                    </p:set>
                                    <p:animEffect transition="in" filter="fade">
                                      <p:cBhvr>
                                        <p:cTn id="57" dur="500"/>
                                        <p:tgtEl>
                                          <p:spTgt spid="73"/>
                                        </p:tgtEl>
                                      </p:cBhvr>
                                    </p:animEffect>
                                    <p:anim calcmode="lin" valueType="num">
                                      <p:cBhvr>
                                        <p:cTn id="58" dur="500" fill="hold"/>
                                        <p:tgtEl>
                                          <p:spTgt spid="73"/>
                                        </p:tgtEl>
                                        <p:attrNameLst>
                                          <p:attrName>ppt_x</p:attrName>
                                        </p:attrNameLst>
                                      </p:cBhvr>
                                      <p:tavLst>
                                        <p:tav tm="0">
                                          <p:val>
                                            <p:strVal val="#ppt_x"/>
                                          </p:val>
                                        </p:tav>
                                        <p:tav tm="100000">
                                          <p:val>
                                            <p:strVal val="#ppt_x"/>
                                          </p:val>
                                        </p:tav>
                                      </p:tavLst>
                                    </p:anim>
                                    <p:anim calcmode="lin" valueType="num">
                                      <p:cBhvr>
                                        <p:cTn id="59" dur="500" fill="hold"/>
                                        <p:tgtEl>
                                          <p:spTgt spid="73"/>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800"/>
                                  </p:stCondLst>
                                  <p:childTnLst>
                                    <p:set>
                                      <p:cBhvr>
                                        <p:cTn id="61" dur="1" fill="hold">
                                          <p:stCondLst>
                                            <p:cond delay="0"/>
                                          </p:stCondLst>
                                        </p:cTn>
                                        <p:tgtEl>
                                          <p:spTgt spid="68"/>
                                        </p:tgtEl>
                                        <p:attrNameLst>
                                          <p:attrName>style.visibility</p:attrName>
                                        </p:attrNameLst>
                                      </p:cBhvr>
                                      <p:to>
                                        <p:strVal val="visible"/>
                                      </p:to>
                                    </p:set>
                                    <p:animEffect transition="in" filter="fade">
                                      <p:cBhvr>
                                        <p:cTn id="62" dur="500"/>
                                        <p:tgtEl>
                                          <p:spTgt spid="68"/>
                                        </p:tgtEl>
                                      </p:cBhvr>
                                    </p:animEffect>
                                    <p:anim calcmode="lin" valueType="num">
                                      <p:cBhvr>
                                        <p:cTn id="63" dur="500" fill="hold"/>
                                        <p:tgtEl>
                                          <p:spTgt spid="68"/>
                                        </p:tgtEl>
                                        <p:attrNameLst>
                                          <p:attrName>ppt_x</p:attrName>
                                        </p:attrNameLst>
                                      </p:cBhvr>
                                      <p:tavLst>
                                        <p:tav tm="0">
                                          <p:val>
                                            <p:strVal val="#ppt_x"/>
                                          </p:val>
                                        </p:tav>
                                        <p:tav tm="100000">
                                          <p:val>
                                            <p:strVal val="#ppt_x"/>
                                          </p:val>
                                        </p:tav>
                                      </p:tavLst>
                                    </p:anim>
                                    <p:anim calcmode="lin" valueType="num">
                                      <p:cBhvr>
                                        <p:cTn id="64" dur="500" fill="hold"/>
                                        <p:tgtEl>
                                          <p:spTgt spid="6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88"/>
                                        </p:tgtEl>
                                        <p:attrNameLst>
                                          <p:attrName>style.visibility</p:attrName>
                                        </p:attrNameLst>
                                      </p:cBhvr>
                                      <p:to>
                                        <p:strVal val="visible"/>
                                      </p:to>
                                    </p:set>
                                    <p:animEffect transition="in" filter="fade">
                                      <p:cBhvr>
                                        <p:cTn id="67" dur="500"/>
                                        <p:tgtEl>
                                          <p:spTgt spid="88"/>
                                        </p:tgtEl>
                                      </p:cBhvr>
                                    </p:animEffect>
                                    <p:anim calcmode="lin" valueType="num">
                                      <p:cBhvr>
                                        <p:cTn id="68" dur="500" fill="hold"/>
                                        <p:tgtEl>
                                          <p:spTgt spid="88"/>
                                        </p:tgtEl>
                                        <p:attrNameLst>
                                          <p:attrName>ppt_x</p:attrName>
                                        </p:attrNameLst>
                                      </p:cBhvr>
                                      <p:tavLst>
                                        <p:tav tm="0">
                                          <p:val>
                                            <p:strVal val="#ppt_x"/>
                                          </p:val>
                                        </p:tav>
                                        <p:tav tm="100000">
                                          <p:val>
                                            <p:strVal val="#ppt_x"/>
                                          </p:val>
                                        </p:tav>
                                      </p:tavLst>
                                    </p:anim>
                                    <p:anim calcmode="lin" valueType="num">
                                      <p:cBhvr>
                                        <p:cTn id="69" dur="500" fill="hold"/>
                                        <p:tgtEl>
                                          <p:spTgt spid="8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300"/>
                                  </p:stCondLst>
                                  <p:childTnLst>
                                    <p:set>
                                      <p:cBhvr>
                                        <p:cTn id="71" dur="1" fill="hold">
                                          <p:stCondLst>
                                            <p:cond delay="0"/>
                                          </p:stCondLst>
                                        </p:cTn>
                                        <p:tgtEl>
                                          <p:spTgt spid="93"/>
                                        </p:tgtEl>
                                        <p:attrNameLst>
                                          <p:attrName>style.visibility</p:attrName>
                                        </p:attrNameLst>
                                      </p:cBhvr>
                                      <p:to>
                                        <p:strVal val="visible"/>
                                      </p:to>
                                    </p:set>
                                    <p:animEffect transition="in" filter="fade">
                                      <p:cBhvr>
                                        <p:cTn id="72" dur="500"/>
                                        <p:tgtEl>
                                          <p:spTgt spid="93"/>
                                        </p:tgtEl>
                                      </p:cBhvr>
                                    </p:animEffect>
                                    <p:anim calcmode="lin" valueType="num">
                                      <p:cBhvr>
                                        <p:cTn id="73" dur="500" fill="hold"/>
                                        <p:tgtEl>
                                          <p:spTgt spid="93"/>
                                        </p:tgtEl>
                                        <p:attrNameLst>
                                          <p:attrName>ppt_x</p:attrName>
                                        </p:attrNameLst>
                                      </p:cBhvr>
                                      <p:tavLst>
                                        <p:tav tm="0">
                                          <p:val>
                                            <p:strVal val="#ppt_x"/>
                                          </p:val>
                                        </p:tav>
                                        <p:tav tm="100000">
                                          <p:val>
                                            <p:strVal val="#ppt_x"/>
                                          </p:val>
                                        </p:tav>
                                      </p:tavLst>
                                    </p:anim>
                                    <p:anim calcmode="lin" valueType="num">
                                      <p:cBhvr>
                                        <p:cTn id="74" dur="500" fill="hold"/>
                                        <p:tgtEl>
                                          <p:spTgt spid="93"/>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600"/>
                                  </p:stCondLst>
                                  <p:childTnLst>
                                    <p:set>
                                      <p:cBhvr>
                                        <p:cTn id="76" dur="1" fill="hold">
                                          <p:stCondLst>
                                            <p:cond delay="0"/>
                                          </p:stCondLst>
                                        </p:cTn>
                                        <p:tgtEl>
                                          <p:spTgt spid="98"/>
                                        </p:tgtEl>
                                        <p:attrNameLst>
                                          <p:attrName>style.visibility</p:attrName>
                                        </p:attrNameLst>
                                      </p:cBhvr>
                                      <p:to>
                                        <p:strVal val="visible"/>
                                      </p:to>
                                    </p:set>
                                    <p:animEffect transition="in" filter="fade">
                                      <p:cBhvr>
                                        <p:cTn id="77" dur="500"/>
                                        <p:tgtEl>
                                          <p:spTgt spid="98"/>
                                        </p:tgtEl>
                                      </p:cBhvr>
                                    </p:animEffect>
                                    <p:anim calcmode="lin" valueType="num">
                                      <p:cBhvr>
                                        <p:cTn id="78" dur="500" fill="hold"/>
                                        <p:tgtEl>
                                          <p:spTgt spid="98"/>
                                        </p:tgtEl>
                                        <p:attrNameLst>
                                          <p:attrName>ppt_x</p:attrName>
                                        </p:attrNameLst>
                                      </p:cBhvr>
                                      <p:tavLst>
                                        <p:tav tm="0">
                                          <p:val>
                                            <p:strVal val="#ppt_x"/>
                                          </p:val>
                                        </p:tav>
                                        <p:tav tm="100000">
                                          <p:val>
                                            <p:strVal val="#ppt_x"/>
                                          </p:val>
                                        </p:tav>
                                      </p:tavLst>
                                    </p:anim>
                                    <p:anim calcmode="lin" valueType="num">
                                      <p:cBhvr>
                                        <p:cTn id="79" dur="5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P spid="1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案例五：</a:t>
            </a:r>
          </a:p>
        </p:txBody>
      </p:sp>
      <p:sp>
        <p:nvSpPr>
          <p:cNvPr id="27" name="矩形 3"/>
          <p:cNvSpPr>
            <a:spLocks noChangeArrowheads="1"/>
          </p:cNvSpPr>
          <p:nvPr/>
        </p:nvSpPr>
        <p:spPr bwMode="auto">
          <a:xfrm>
            <a:off x="600075" y="777875"/>
            <a:ext cx="598805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400" b="1" noProof="1">
                <a:solidFill>
                  <a:schemeClr val="accent6">
                    <a:lumMod val="10000"/>
                  </a:schemeClr>
                </a:solidFill>
                <a:latin typeface="+mn-lt"/>
                <a:ea typeface="+mn-ea"/>
                <a:cs typeface="+mn-ea"/>
                <a:sym typeface="+mn-lt"/>
              </a:rPr>
              <a:t>“ XYZ</a:t>
            </a:r>
            <a:r>
              <a:rPr lang="zh-CN" altLang="en-US" sz="1400" b="1" noProof="1">
                <a:solidFill>
                  <a:schemeClr val="accent6">
                    <a:lumMod val="10000"/>
                  </a:schemeClr>
                </a:solidFill>
                <a:latin typeface="+mn-lt"/>
                <a:ea typeface="+mn-ea"/>
                <a:cs typeface="+mn-ea"/>
                <a:sym typeface="+mn-lt"/>
              </a:rPr>
              <a:t>公司运用</a:t>
            </a:r>
            <a:r>
              <a:rPr lang="en-US" altLang="zh-CN" sz="1400" b="1" noProof="1">
                <a:solidFill>
                  <a:schemeClr val="accent6">
                    <a:lumMod val="10000"/>
                  </a:schemeClr>
                </a:solidFill>
                <a:latin typeface="+mn-lt"/>
                <a:ea typeface="+mn-ea"/>
                <a:cs typeface="+mn-ea"/>
                <a:sym typeface="+mn-lt"/>
              </a:rPr>
              <a:t>5Why”</a:t>
            </a:r>
            <a:r>
              <a:rPr lang="zh-CN" altLang="en-US" sz="1400" b="1" noProof="1">
                <a:solidFill>
                  <a:schemeClr val="accent6">
                    <a:lumMod val="10000"/>
                  </a:schemeClr>
                </a:solidFill>
                <a:latin typeface="+mn-lt"/>
                <a:ea typeface="+mn-ea"/>
                <a:cs typeface="+mn-ea"/>
                <a:sym typeface="+mn-lt"/>
              </a:rPr>
              <a:t>分析</a:t>
            </a:r>
          </a:p>
        </p:txBody>
      </p:sp>
      <p:sp>
        <p:nvSpPr>
          <p:cNvPr id="16" name="Text Box 2"/>
          <p:cNvSpPr txBox="1">
            <a:spLocks noChangeArrowheads="1"/>
          </p:cNvSpPr>
          <p:nvPr/>
        </p:nvSpPr>
        <p:spPr bwMode="auto">
          <a:xfrm>
            <a:off x="619125" y="1144588"/>
            <a:ext cx="8301038" cy="345094"/>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defRPr/>
            </a:pPr>
            <a:r>
              <a:rPr lang="zh-CN" altLang="en-US" sz="1400" kern="0" dirty="0">
                <a:solidFill>
                  <a:srgbClr val="000000"/>
                </a:solidFill>
                <a:latin typeface="+mn-lt"/>
                <a:ea typeface="+mn-ea"/>
                <a:cs typeface="+mn-ea"/>
                <a:sym typeface="+mn-lt"/>
              </a:rPr>
              <a:t>但是，顾客仍然不满意</a:t>
            </a:r>
            <a:r>
              <a:rPr lang="en-US" altLang="zh-CN" sz="1400" kern="0" dirty="0">
                <a:solidFill>
                  <a:srgbClr val="000000"/>
                </a:solidFill>
                <a:latin typeface="+mn-lt"/>
                <a:ea typeface="+mn-ea"/>
                <a:cs typeface="+mn-ea"/>
                <a:sym typeface="+mn-lt"/>
              </a:rPr>
              <a:t>……</a:t>
            </a:r>
            <a:r>
              <a:rPr lang="zh-CN" altLang="en-US" sz="1400" kern="0" dirty="0">
                <a:solidFill>
                  <a:srgbClr val="000000"/>
                </a:solidFill>
                <a:latin typeface="+mn-lt"/>
                <a:ea typeface="+mn-ea"/>
                <a:cs typeface="+mn-ea"/>
                <a:sym typeface="+mn-lt"/>
              </a:rPr>
              <a:t>。顾客想要知道为什么问题永远不会发生在零部件</a:t>
            </a:r>
            <a:r>
              <a:rPr lang="en-US" altLang="zh-CN" sz="1400" kern="0" dirty="0">
                <a:solidFill>
                  <a:srgbClr val="000000"/>
                </a:solidFill>
                <a:latin typeface="+mn-lt"/>
                <a:ea typeface="+mn-ea"/>
                <a:cs typeface="+mn-ea"/>
                <a:sym typeface="+mn-lt"/>
              </a:rPr>
              <a:t>A1</a:t>
            </a:r>
            <a:r>
              <a:rPr lang="zh-CN" altLang="en-US" sz="1400" kern="0" dirty="0">
                <a:solidFill>
                  <a:srgbClr val="000000"/>
                </a:solidFill>
                <a:latin typeface="+mn-lt"/>
                <a:ea typeface="+mn-ea"/>
                <a:cs typeface="+mn-ea"/>
                <a:sym typeface="+mn-lt"/>
              </a:rPr>
              <a:t>上 </a:t>
            </a:r>
          </a:p>
        </p:txBody>
      </p:sp>
      <p:cxnSp>
        <p:nvCxnSpPr>
          <p:cNvPr id="102408" name="直接连接符 56"/>
          <p:cNvCxnSpPr>
            <a:cxnSpLocks/>
          </p:cNvCxnSpPr>
          <p:nvPr/>
        </p:nvCxnSpPr>
        <p:spPr bwMode="auto">
          <a:xfrm>
            <a:off x="292100" y="3151188"/>
            <a:ext cx="8636000" cy="0"/>
          </a:xfrm>
          <a:prstGeom prst="line">
            <a:avLst/>
          </a:prstGeom>
          <a:noFill/>
          <a:ln w="28575" algn="ctr">
            <a:solidFill>
              <a:srgbClr val="BFBFBF"/>
            </a:solidFill>
            <a:round/>
            <a:headEnd/>
            <a:tailEnd type="triangle" w="med" len="med"/>
          </a:ln>
          <a:extLst>
            <a:ext uri="{909E8E84-426E-40DD-AFC4-6F175D3DCCD1}">
              <a14:hiddenFill xmlns:a14="http://schemas.microsoft.com/office/drawing/2010/main">
                <a:noFill/>
              </a14:hiddenFill>
            </a:ext>
          </a:extLst>
        </p:spPr>
      </p:cxnSp>
      <p:sp>
        <p:nvSpPr>
          <p:cNvPr id="58" name="îṡḷíḋê">
            <a:extLst>
              <a:ext uri="{FF2B5EF4-FFF2-40B4-BE49-F238E27FC236}"/>
            </a:extLst>
          </p:cNvPr>
          <p:cNvSpPr/>
          <p:nvPr/>
        </p:nvSpPr>
        <p:spPr>
          <a:xfrm rot="10800000">
            <a:off x="390525" y="3157538"/>
            <a:ext cx="1374775" cy="539750"/>
          </a:xfrm>
          <a:prstGeom prst="triangle">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59" name="ïŝlíḋé">
            <a:extLst>
              <a:ext uri="{FF2B5EF4-FFF2-40B4-BE49-F238E27FC236}"/>
            </a:extLst>
          </p:cNvPr>
          <p:cNvSpPr/>
          <p:nvPr/>
        </p:nvSpPr>
        <p:spPr>
          <a:xfrm>
            <a:off x="790575" y="3306763"/>
            <a:ext cx="573088" cy="573087"/>
          </a:xfrm>
          <a:prstGeom prst="ellipse">
            <a:avLst/>
          </a:prstGeom>
          <a:solidFill>
            <a:sysClr val="window" lastClr="FFFFFF"/>
          </a:solidFill>
          <a:ln w="25400" cap="flat" cmpd="sng" algn="ctr">
            <a:solidFill>
              <a:srgbClr val="B80304"/>
            </a:solid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60" name="iṥliḋe">
            <a:extLst>
              <a:ext uri="{FF2B5EF4-FFF2-40B4-BE49-F238E27FC236}"/>
            </a:extLst>
          </p:cNvPr>
          <p:cNvSpPr/>
          <p:nvPr/>
        </p:nvSpPr>
        <p:spPr>
          <a:xfrm>
            <a:off x="1812925" y="2605088"/>
            <a:ext cx="1376363" cy="539750"/>
          </a:xfrm>
          <a:prstGeom prst="triangle">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61" name="îṥlíďe">
            <a:extLst>
              <a:ext uri="{FF2B5EF4-FFF2-40B4-BE49-F238E27FC236}"/>
            </a:extLst>
          </p:cNvPr>
          <p:cNvSpPr/>
          <p:nvPr/>
        </p:nvSpPr>
        <p:spPr>
          <a:xfrm rot="10800000">
            <a:off x="2214563" y="2420938"/>
            <a:ext cx="573087" cy="574675"/>
          </a:xfrm>
          <a:prstGeom prst="ellipse">
            <a:avLst/>
          </a:prstGeom>
          <a:solidFill>
            <a:sysClr val="window" lastClr="FFFFFF"/>
          </a:solidFill>
          <a:ln w="25400" cap="flat" cmpd="sng" algn="ctr">
            <a:solidFill>
              <a:srgbClr val="404040"/>
            </a:solid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62" name="ï$ļíḓê">
            <a:extLst>
              <a:ext uri="{FF2B5EF4-FFF2-40B4-BE49-F238E27FC236}"/>
            </a:extLst>
          </p:cNvPr>
          <p:cNvSpPr/>
          <p:nvPr/>
        </p:nvSpPr>
        <p:spPr>
          <a:xfrm rot="10800000">
            <a:off x="3257550" y="3157538"/>
            <a:ext cx="1376363" cy="539750"/>
          </a:xfrm>
          <a:prstGeom prst="triangle">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63" name="í$1îḑe">
            <a:extLst>
              <a:ext uri="{FF2B5EF4-FFF2-40B4-BE49-F238E27FC236}"/>
            </a:extLst>
          </p:cNvPr>
          <p:cNvSpPr/>
          <p:nvPr/>
        </p:nvSpPr>
        <p:spPr>
          <a:xfrm>
            <a:off x="3659188" y="3306763"/>
            <a:ext cx="573087" cy="573087"/>
          </a:xfrm>
          <a:prstGeom prst="ellipse">
            <a:avLst/>
          </a:prstGeom>
          <a:solidFill>
            <a:sysClr val="window" lastClr="FFFFFF"/>
          </a:solidFill>
          <a:ln w="25400" cap="flat" cmpd="sng" algn="ctr">
            <a:solidFill>
              <a:srgbClr val="B80304"/>
            </a:solid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64" name="iṧľiḓé">
            <a:extLst>
              <a:ext uri="{FF2B5EF4-FFF2-40B4-BE49-F238E27FC236}"/>
            </a:extLst>
          </p:cNvPr>
          <p:cNvSpPr/>
          <p:nvPr/>
        </p:nvSpPr>
        <p:spPr>
          <a:xfrm>
            <a:off x="4667250" y="2605088"/>
            <a:ext cx="1376363" cy="539750"/>
          </a:xfrm>
          <a:prstGeom prst="triangle">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65" name="ïsḻiḑé">
            <a:extLst>
              <a:ext uri="{FF2B5EF4-FFF2-40B4-BE49-F238E27FC236}"/>
            </a:extLst>
          </p:cNvPr>
          <p:cNvSpPr/>
          <p:nvPr/>
        </p:nvSpPr>
        <p:spPr>
          <a:xfrm rot="10800000">
            <a:off x="5068888" y="2420938"/>
            <a:ext cx="573087" cy="574675"/>
          </a:xfrm>
          <a:prstGeom prst="ellipse">
            <a:avLst/>
          </a:prstGeom>
          <a:solidFill>
            <a:sysClr val="window" lastClr="FFFFFF"/>
          </a:solidFill>
          <a:ln w="25400" cap="flat" cmpd="sng" algn="ctr">
            <a:solidFill>
              <a:srgbClr val="404040"/>
            </a:solid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66" name="îş1ïḋê">
            <a:extLst>
              <a:ext uri="{FF2B5EF4-FFF2-40B4-BE49-F238E27FC236}"/>
            </a:extLst>
          </p:cNvPr>
          <p:cNvSpPr>
            <a:spLocks/>
          </p:cNvSpPr>
          <p:nvPr/>
        </p:nvSpPr>
        <p:spPr bwMode="auto">
          <a:xfrm>
            <a:off x="911225" y="3402013"/>
            <a:ext cx="392113" cy="39211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rgbClr val="B80304"/>
          </a:solidFill>
          <a:ln>
            <a:noFill/>
          </a:ln>
          <a:extLst/>
        </p:spPr>
        <p:txBody>
          <a:bodyPr anchor="ctr"/>
          <a:lstStyle/>
          <a:p>
            <a:pPr algn="ctr" eaLnBrk="1" fontAlgn="auto" hangingPunct="1">
              <a:spcBef>
                <a:spcPts val="0"/>
              </a:spcBef>
              <a:spcAft>
                <a:spcPts val="0"/>
              </a:spcAft>
              <a:defRPr/>
            </a:pPr>
            <a:endParaRPr sz="1050" kern="0">
              <a:solidFill>
                <a:prstClr val="black"/>
              </a:solidFill>
              <a:latin typeface="+mn-lt"/>
              <a:ea typeface="+mn-ea"/>
              <a:cs typeface="+mn-ea"/>
              <a:sym typeface="+mn-lt"/>
            </a:endParaRPr>
          </a:p>
        </p:txBody>
      </p:sp>
      <p:sp>
        <p:nvSpPr>
          <p:cNvPr id="67" name="íśľîḑe">
            <a:extLst>
              <a:ext uri="{FF2B5EF4-FFF2-40B4-BE49-F238E27FC236}"/>
            </a:extLst>
          </p:cNvPr>
          <p:cNvSpPr>
            <a:spLocks/>
          </p:cNvSpPr>
          <p:nvPr/>
        </p:nvSpPr>
        <p:spPr bwMode="auto">
          <a:xfrm>
            <a:off x="2305050" y="2509838"/>
            <a:ext cx="392113" cy="39211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rgbClr val="404040"/>
          </a:solidFill>
          <a:ln>
            <a:noFill/>
          </a:ln>
          <a:extLst/>
        </p:spPr>
        <p:txBody>
          <a:bodyPr anchor="ctr"/>
          <a:lstStyle/>
          <a:p>
            <a:pPr algn="ctr" eaLnBrk="1" fontAlgn="auto" hangingPunct="1">
              <a:spcBef>
                <a:spcPts val="0"/>
              </a:spcBef>
              <a:spcAft>
                <a:spcPts val="0"/>
              </a:spcAft>
              <a:defRPr/>
            </a:pPr>
            <a:endParaRPr sz="1050" kern="0">
              <a:solidFill>
                <a:prstClr val="black"/>
              </a:solidFill>
              <a:latin typeface="+mn-lt"/>
              <a:ea typeface="+mn-ea"/>
              <a:cs typeface="+mn-ea"/>
              <a:sym typeface="+mn-lt"/>
            </a:endParaRPr>
          </a:p>
        </p:txBody>
      </p:sp>
      <p:sp>
        <p:nvSpPr>
          <p:cNvPr id="68" name="íṥ1íďe">
            <a:extLst>
              <a:ext uri="{FF2B5EF4-FFF2-40B4-BE49-F238E27FC236}"/>
            </a:extLst>
          </p:cNvPr>
          <p:cNvSpPr>
            <a:spLocks/>
          </p:cNvSpPr>
          <p:nvPr/>
        </p:nvSpPr>
        <p:spPr bwMode="auto">
          <a:xfrm>
            <a:off x="3749675" y="3402013"/>
            <a:ext cx="392113" cy="39211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rgbClr val="B80304"/>
          </a:solidFill>
          <a:ln>
            <a:noFill/>
          </a:ln>
          <a:extLst/>
        </p:spPr>
        <p:txBody>
          <a:bodyPr anchor="ctr"/>
          <a:lstStyle/>
          <a:p>
            <a:pPr algn="ctr" eaLnBrk="1" fontAlgn="auto" hangingPunct="1">
              <a:spcBef>
                <a:spcPts val="0"/>
              </a:spcBef>
              <a:spcAft>
                <a:spcPts val="0"/>
              </a:spcAft>
              <a:defRPr/>
            </a:pPr>
            <a:endParaRPr sz="1050" kern="0">
              <a:solidFill>
                <a:prstClr val="black"/>
              </a:solidFill>
              <a:latin typeface="+mn-lt"/>
              <a:ea typeface="+mn-ea"/>
              <a:cs typeface="+mn-ea"/>
              <a:sym typeface="+mn-lt"/>
            </a:endParaRPr>
          </a:p>
        </p:txBody>
      </p:sp>
      <p:sp>
        <p:nvSpPr>
          <p:cNvPr id="69" name="íṥ1iďè">
            <a:extLst>
              <a:ext uri="{FF2B5EF4-FFF2-40B4-BE49-F238E27FC236}"/>
            </a:extLst>
          </p:cNvPr>
          <p:cNvSpPr>
            <a:spLocks/>
          </p:cNvSpPr>
          <p:nvPr/>
        </p:nvSpPr>
        <p:spPr bwMode="auto">
          <a:xfrm>
            <a:off x="5159375" y="2519363"/>
            <a:ext cx="392113" cy="39211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rgbClr val="404040"/>
          </a:solidFill>
          <a:ln>
            <a:noFill/>
          </a:ln>
          <a:extLst/>
        </p:spPr>
        <p:txBody>
          <a:bodyPr anchor="ctr"/>
          <a:lstStyle/>
          <a:p>
            <a:pPr algn="ctr" eaLnBrk="1" fontAlgn="auto" hangingPunct="1">
              <a:spcBef>
                <a:spcPts val="0"/>
              </a:spcBef>
              <a:spcAft>
                <a:spcPts val="0"/>
              </a:spcAft>
              <a:defRPr/>
            </a:pPr>
            <a:endParaRPr sz="1050" kern="0">
              <a:solidFill>
                <a:prstClr val="black"/>
              </a:solidFill>
              <a:latin typeface="+mn-lt"/>
              <a:ea typeface="+mn-ea"/>
              <a:cs typeface="+mn-ea"/>
              <a:sym typeface="+mn-lt"/>
            </a:endParaRPr>
          </a:p>
        </p:txBody>
      </p:sp>
      <p:sp>
        <p:nvSpPr>
          <p:cNvPr id="70" name="íşļîḓê">
            <a:extLst>
              <a:ext uri="{FF2B5EF4-FFF2-40B4-BE49-F238E27FC236}"/>
            </a:extLst>
          </p:cNvPr>
          <p:cNvSpPr/>
          <p:nvPr/>
        </p:nvSpPr>
        <p:spPr>
          <a:xfrm rot="10800000">
            <a:off x="6065838" y="3157538"/>
            <a:ext cx="1374775" cy="539750"/>
          </a:xfrm>
          <a:prstGeom prst="triangle">
            <a:avLst/>
          </a:prstGeom>
          <a:solidFill>
            <a:srgbClr val="B80304"/>
          </a:solidFill>
          <a:ln w="25400" cap="flat" cmpd="sng" algn="ctr">
            <a:no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71" name="îṡ1iḓé">
            <a:extLst>
              <a:ext uri="{FF2B5EF4-FFF2-40B4-BE49-F238E27FC236}"/>
            </a:extLst>
          </p:cNvPr>
          <p:cNvSpPr/>
          <p:nvPr/>
        </p:nvSpPr>
        <p:spPr>
          <a:xfrm>
            <a:off x="6465888" y="3306763"/>
            <a:ext cx="574675" cy="573087"/>
          </a:xfrm>
          <a:prstGeom prst="ellipse">
            <a:avLst/>
          </a:prstGeom>
          <a:solidFill>
            <a:sysClr val="window" lastClr="FFFFFF"/>
          </a:solidFill>
          <a:ln w="25400" cap="flat" cmpd="sng" algn="ctr">
            <a:solidFill>
              <a:srgbClr val="B80304"/>
            </a:solid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72" name="ïŝlïḑê">
            <a:extLst>
              <a:ext uri="{FF2B5EF4-FFF2-40B4-BE49-F238E27FC236}"/>
            </a:extLst>
          </p:cNvPr>
          <p:cNvSpPr>
            <a:spLocks/>
          </p:cNvSpPr>
          <p:nvPr/>
        </p:nvSpPr>
        <p:spPr bwMode="auto">
          <a:xfrm>
            <a:off x="6557963" y="3402013"/>
            <a:ext cx="390525" cy="39211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rgbClr val="B80304"/>
          </a:solidFill>
          <a:ln>
            <a:noFill/>
          </a:ln>
          <a:extLst/>
        </p:spPr>
        <p:txBody>
          <a:bodyPr anchor="ctr"/>
          <a:lstStyle/>
          <a:p>
            <a:pPr algn="ctr" eaLnBrk="1" fontAlgn="auto" hangingPunct="1">
              <a:spcBef>
                <a:spcPts val="0"/>
              </a:spcBef>
              <a:spcAft>
                <a:spcPts val="0"/>
              </a:spcAft>
              <a:defRPr/>
            </a:pPr>
            <a:endParaRPr sz="1050" kern="0">
              <a:solidFill>
                <a:prstClr val="black"/>
              </a:solidFill>
              <a:latin typeface="+mn-lt"/>
              <a:ea typeface="+mn-ea"/>
              <a:cs typeface="+mn-ea"/>
              <a:sym typeface="+mn-lt"/>
            </a:endParaRPr>
          </a:p>
        </p:txBody>
      </p:sp>
      <p:sp>
        <p:nvSpPr>
          <p:cNvPr id="73" name="îṡļîďé">
            <a:extLst>
              <a:ext uri="{FF2B5EF4-FFF2-40B4-BE49-F238E27FC236}"/>
            </a:extLst>
          </p:cNvPr>
          <p:cNvSpPr/>
          <p:nvPr/>
        </p:nvSpPr>
        <p:spPr>
          <a:xfrm>
            <a:off x="7469188" y="2605088"/>
            <a:ext cx="1376362" cy="539750"/>
          </a:xfrm>
          <a:prstGeom prst="triangle">
            <a:avLst/>
          </a:prstGeom>
          <a:solidFill>
            <a:srgbClr val="404040"/>
          </a:solidFill>
          <a:ln w="25400" cap="flat" cmpd="sng" algn="ctr">
            <a:no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74" name="ïṩḻïḓê">
            <a:extLst>
              <a:ext uri="{FF2B5EF4-FFF2-40B4-BE49-F238E27FC236}"/>
            </a:extLst>
          </p:cNvPr>
          <p:cNvSpPr/>
          <p:nvPr/>
        </p:nvSpPr>
        <p:spPr>
          <a:xfrm rot="10800000">
            <a:off x="7870825" y="2420938"/>
            <a:ext cx="573088" cy="574675"/>
          </a:xfrm>
          <a:prstGeom prst="ellipse">
            <a:avLst/>
          </a:prstGeom>
          <a:solidFill>
            <a:sysClr val="window" lastClr="FFFFFF"/>
          </a:solidFill>
          <a:ln w="25400" cap="flat" cmpd="sng" algn="ctr">
            <a:solidFill>
              <a:srgbClr val="404040"/>
            </a:solidFill>
            <a:prstDash val="solid"/>
          </a:ln>
          <a:effectLst/>
        </p:spPr>
        <p:txBody>
          <a:bodyPr anchor="ctr"/>
          <a:lstStyle/>
          <a:p>
            <a:pPr algn="ctr" eaLnBrk="1" fontAlgn="auto" hangingPunct="1">
              <a:spcBef>
                <a:spcPts val="0"/>
              </a:spcBef>
              <a:spcAft>
                <a:spcPts val="0"/>
              </a:spcAft>
              <a:defRPr/>
            </a:pPr>
            <a:endParaRPr sz="1050" kern="0">
              <a:solidFill>
                <a:prstClr val="white"/>
              </a:solidFill>
              <a:latin typeface="+mn-lt"/>
              <a:ea typeface="+mn-ea"/>
              <a:cs typeface="+mn-ea"/>
              <a:sym typeface="+mn-lt"/>
            </a:endParaRPr>
          </a:p>
        </p:txBody>
      </p:sp>
      <p:sp>
        <p:nvSpPr>
          <p:cNvPr id="75" name="iṧḷíḓê">
            <a:extLst>
              <a:ext uri="{FF2B5EF4-FFF2-40B4-BE49-F238E27FC236}"/>
            </a:extLst>
          </p:cNvPr>
          <p:cNvSpPr>
            <a:spLocks/>
          </p:cNvSpPr>
          <p:nvPr/>
        </p:nvSpPr>
        <p:spPr bwMode="auto">
          <a:xfrm>
            <a:off x="7961313" y="2519363"/>
            <a:ext cx="392112" cy="39211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rgbClr val="404040"/>
          </a:solidFill>
          <a:ln>
            <a:noFill/>
          </a:ln>
          <a:extLst/>
        </p:spPr>
        <p:txBody>
          <a:bodyPr anchor="ctr"/>
          <a:lstStyle/>
          <a:p>
            <a:pPr algn="ctr" eaLnBrk="1" fontAlgn="auto" hangingPunct="1">
              <a:spcBef>
                <a:spcPts val="0"/>
              </a:spcBef>
              <a:spcAft>
                <a:spcPts val="0"/>
              </a:spcAft>
              <a:defRPr/>
            </a:pPr>
            <a:endParaRPr sz="1050" kern="0">
              <a:solidFill>
                <a:prstClr val="black"/>
              </a:solidFill>
              <a:latin typeface="+mn-lt"/>
              <a:ea typeface="+mn-ea"/>
              <a:cs typeface="+mn-ea"/>
              <a:sym typeface="+mn-lt"/>
            </a:endParaRPr>
          </a:p>
        </p:txBody>
      </p:sp>
      <p:grpSp>
        <p:nvGrpSpPr>
          <p:cNvPr id="102427" name="íş1îḓê"/>
          <p:cNvGrpSpPr>
            <a:grpSpLocks/>
          </p:cNvGrpSpPr>
          <p:nvPr/>
        </p:nvGrpSpPr>
        <p:grpSpPr bwMode="auto">
          <a:xfrm>
            <a:off x="179388" y="4010025"/>
            <a:ext cx="2070100" cy="722313"/>
            <a:chOff x="1486986" y="1378373"/>
            <a:chExt cx="1710147" cy="970279"/>
          </a:xfrm>
        </p:grpSpPr>
        <p:sp>
          <p:nvSpPr>
            <p:cNvPr id="83" name="íṩḻîḍé">
              <a:extLst>
                <a:ext uri="{FF2B5EF4-FFF2-40B4-BE49-F238E27FC236}"/>
              </a:extLst>
            </p:cNvPr>
            <p:cNvSpPr>
              <a:spLocks/>
            </p:cNvSpPr>
            <p:nvPr/>
          </p:nvSpPr>
          <p:spPr bwMode="auto">
            <a:xfrm>
              <a:off x="1486986" y="1792074"/>
              <a:ext cx="1710147" cy="55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200" kern="0" dirty="0">
                  <a:solidFill>
                    <a:schemeClr val="accent4">
                      <a:lumMod val="50000"/>
                    </a:schemeClr>
                  </a:solidFill>
                  <a:latin typeface="+mn-lt"/>
                  <a:ea typeface="+mn-ea"/>
                  <a:cs typeface="+mn-ea"/>
                  <a:sym typeface="+mn-lt"/>
                </a:rPr>
                <a:t>配件</a:t>
              </a:r>
              <a:r>
                <a:rPr lang="en-US" altLang="zh-CN" sz="1200" kern="0" dirty="0">
                  <a:solidFill>
                    <a:schemeClr val="accent4">
                      <a:lumMod val="50000"/>
                    </a:schemeClr>
                  </a:solidFill>
                  <a:latin typeface="+mn-lt"/>
                  <a:ea typeface="+mn-ea"/>
                  <a:cs typeface="+mn-ea"/>
                  <a:sym typeface="+mn-lt"/>
                </a:rPr>
                <a:t>A2</a:t>
              </a:r>
              <a:r>
                <a:rPr lang="zh-CN" altLang="en-US" sz="1200" kern="0" dirty="0">
                  <a:solidFill>
                    <a:schemeClr val="accent4">
                      <a:lumMod val="50000"/>
                    </a:schemeClr>
                  </a:solidFill>
                  <a:latin typeface="+mn-lt"/>
                  <a:ea typeface="+mn-ea"/>
                  <a:cs typeface="+mn-ea"/>
                  <a:sym typeface="+mn-lt"/>
                </a:rPr>
                <a:t>的物理特性在顾客的组装工厂里突然失效</a:t>
              </a:r>
            </a:p>
          </p:txBody>
        </p:sp>
        <p:sp>
          <p:nvSpPr>
            <p:cNvPr id="84" name="íŝḷîḋê">
              <a:extLst>
                <a:ext uri="{FF2B5EF4-FFF2-40B4-BE49-F238E27FC236}"/>
              </a:extLst>
            </p:cNvPr>
            <p:cNvSpPr txBox="1">
              <a:spLocks/>
            </p:cNvSpPr>
            <p:nvPr/>
          </p:nvSpPr>
          <p:spPr bwMode="auto">
            <a:xfrm>
              <a:off x="1486986" y="1378373"/>
              <a:ext cx="1598672" cy="413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400" b="1" kern="0" dirty="0">
                  <a:solidFill>
                    <a:schemeClr val="accent4">
                      <a:lumMod val="25000"/>
                    </a:schemeClr>
                  </a:solidFill>
                  <a:latin typeface="+mn-lt"/>
                  <a:ea typeface="+mn-ea"/>
                  <a:cs typeface="+mn-ea"/>
                  <a:sym typeface="+mn-lt"/>
                </a:rPr>
                <a:t>1-</a:t>
              </a:r>
              <a:r>
                <a:rPr lang="zh-CN" altLang="en-US" sz="1400" b="1" kern="0" dirty="0">
                  <a:solidFill>
                    <a:schemeClr val="accent4">
                      <a:lumMod val="25000"/>
                    </a:schemeClr>
                  </a:solidFill>
                  <a:latin typeface="+mn-lt"/>
                  <a:ea typeface="+mn-ea"/>
                  <a:cs typeface="+mn-ea"/>
                  <a:sym typeface="+mn-lt"/>
                </a:rPr>
                <a:t>为什么？</a:t>
              </a:r>
              <a:endParaRPr lang="en-US" altLang="zh-CN" sz="1400" b="1" kern="0" dirty="0">
                <a:solidFill>
                  <a:schemeClr val="accent4">
                    <a:lumMod val="25000"/>
                  </a:schemeClr>
                </a:solidFill>
                <a:latin typeface="+mn-lt"/>
                <a:ea typeface="+mn-ea"/>
                <a:cs typeface="+mn-ea"/>
                <a:sym typeface="+mn-lt"/>
              </a:endParaRPr>
            </a:p>
          </p:txBody>
        </p:sp>
      </p:grpSp>
      <p:grpSp>
        <p:nvGrpSpPr>
          <p:cNvPr id="102428" name="íş1îḓê"/>
          <p:cNvGrpSpPr>
            <a:grpSpLocks/>
          </p:cNvGrpSpPr>
          <p:nvPr/>
        </p:nvGrpSpPr>
        <p:grpSpPr bwMode="auto">
          <a:xfrm>
            <a:off x="1465263" y="1608138"/>
            <a:ext cx="2071687" cy="720725"/>
            <a:chOff x="1486986" y="1378373"/>
            <a:chExt cx="1710147" cy="970279"/>
          </a:xfrm>
        </p:grpSpPr>
        <p:sp>
          <p:nvSpPr>
            <p:cNvPr id="95" name="íṩḻîḍé">
              <a:extLst>
                <a:ext uri="{FF2B5EF4-FFF2-40B4-BE49-F238E27FC236}"/>
              </a:extLst>
            </p:cNvPr>
            <p:cNvSpPr>
              <a:spLocks/>
            </p:cNvSpPr>
            <p:nvPr/>
          </p:nvSpPr>
          <p:spPr bwMode="auto">
            <a:xfrm>
              <a:off x="1486986" y="1790848"/>
              <a:ext cx="1710147" cy="557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200" kern="0" dirty="0">
                  <a:solidFill>
                    <a:schemeClr val="accent4">
                      <a:lumMod val="50000"/>
                    </a:schemeClr>
                  </a:solidFill>
                  <a:latin typeface="+mn-lt"/>
                  <a:ea typeface="+mn-ea"/>
                  <a:cs typeface="+mn-ea"/>
                  <a:sym typeface="+mn-lt"/>
                </a:rPr>
                <a:t>配件</a:t>
              </a:r>
              <a:r>
                <a:rPr lang="en-US" altLang="zh-CN" sz="1200" kern="0" dirty="0">
                  <a:solidFill>
                    <a:schemeClr val="accent4">
                      <a:lumMod val="50000"/>
                    </a:schemeClr>
                  </a:solidFill>
                  <a:latin typeface="+mn-lt"/>
                  <a:ea typeface="+mn-ea"/>
                  <a:cs typeface="+mn-ea"/>
                  <a:sym typeface="+mn-lt"/>
                </a:rPr>
                <a:t>A2</a:t>
              </a:r>
              <a:r>
                <a:rPr lang="zh-CN" altLang="en-US" sz="1200" kern="0" dirty="0">
                  <a:solidFill>
                    <a:schemeClr val="accent4">
                      <a:lumMod val="50000"/>
                    </a:schemeClr>
                  </a:solidFill>
                  <a:latin typeface="+mn-lt"/>
                  <a:ea typeface="+mn-ea"/>
                  <a:cs typeface="+mn-ea"/>
                  <a:sym typeface="+mn-lt"/>
                </a:rPr>
                <a:t>的物理特性在顾客的组装工厂里突然失效</a:t>
              </a:r>
            </a:p>
          </p:txBody>
        </p:sp>
        <p:sp>
          <p:nvSpPr>
            <p:cNvPr id="96" name="íŝḷîḋê">
              <a:extLst>
                <a:ext uri="{FF2B5EF4-FFF2-40B4-BE49-F238E27FC236}"/>
              </a:extLst>
            </p:cNvPr>
            <p:cNvSpPr txBox="1">
              <a:spLocks/>
            </p:cNvSpPr>
            <p:nvPr/>
          </p:nvSpPr>
          <p:spPr bwMode="auto">
            <a:xfrm>
              <a:off x="1486986" y="1378373"/>
              <a:ext cx="1598759" cy="41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400" b="1" kern="0" dirty="0">
                  <a:solidFill>
                    <a:schemeClr val="accent4">
                      <a:lumMod val="25000"/>
                    </a:schemeClr>
                  </a:solidFill>
                  <a:latin typeface="+mn-lt"/>
                  <a:ea typeface="+mn-ea"/>
                  <a:cs typeface="+mn-ea"/>
                  <a:sym typeface="+mn-lt"/>
                </a:rPr>
                <a:t>2-</a:t>
              </a:r>
              <a:r>
                <a:rPr lang="zh-CN" altLang="en-US" sz="1400" b="1" kern="0" dirty="0">
                  <a:solidFill>
                    <a:schemeClr val="accent4">
                      <a:lumMod val="25000"/>
                    </a:schemeClr>
                  </a:solidFill>
                  <a:latin typeface="+mn-lt"/>
                  <a:ea typeface="+mn-ea"/>
                  <a:cs typeface="+mn-ea"/>
                  <a:sym typeface="+mn-lt"/>
                </a:rPr>
                <a:t>为什么？</a:t>
              </a:r>
              <a:endParaRPr lang="en-US" altLang="zh-CN" sz="1400" b="1" kern="0" dirty="0">
                <a:solidFill>
                  <a:schemeClr val="accent4">
                    <a:lumMod val="25000"/>
                  </a:schemeClr>
                </a:solidFill>
                <a:latin typeface="+mn-lt"/>
                <a:ea typeface="+mn-ea"/>
                <a:cs typeface="+mn-ea"/>
                <a:sym typeface="+mn-lt"/>
              </a:endParaRPr>
            </a:p>
          </p:txBody>
        </p:sp>
      </p:grpSp>
      <p:grpSp>
        <p:nvGrpSpPr>
          <p:cNvPr id="102429" name="íş1îḓê"/>
          <p:cNvGrpSpPr>
            <a:grpSpLocks/>
          </p:cNvGrpSpPr>
          <p:nvPr/>
        </p:nvGrpSpPr>
        <p:grpSpPr bwMode="auto">
          <a:xfrm>
            <a:off x="2987675" y="4010025"/>
            <a:ext cx="2071688" cy="722313"/>
            <a:chOff x="1486986" y="1378373"/>
            <a:chExt cx="1710147" cy="970279"/>
          </a:xfrm>
        </p:grpSpPr>
        <p:sp>
          <p:nvSpPr>
            <p:cNvPr id="98" name="íṩḻîḍé">
              <a:extLst>
                <a:ext uri="{FF2B5EF4-FFF2-40B4-BE49-F238E27FC236}"/>
              </a:extLst>
            </p:cNvPr>
            <p:cNvSpPr>
              <a:spLocks/>
            </p:cNvSpPr>
            <p:nvPr/>
          </p:nvSpPr>
          <p:spPr bwMode="auto">
            <a:xfrm>
              <a:off x="1486986" y="1792074"/>
              <a:ext cx="1710147" cy="55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200" kern="0" dirty="0">
                  <a:solidFill>
                    <a:schemeClr val="accent4">
                      <a:lumMod val="50000"/>
                    </a:schemeClr>
                  </a:solidFill>
                  <a:latin typeface="+mn-lt"/>
                  <a:ea typeface="+mn-ea"/>
                  <a:cs typeface="+mn-ea"/>
                  <a:sym typeface="+mn-lt"/>
                </a:rPr>
                <a:t>配件</a:t>
              </a:r>
              <a:r>
                <a:rPr lang="en-US" altLang="zh-CN" sz="1200" kern="0" dirty="0">
                  <a:solidFill>
                    <a:schemeClr val="accent4">
                      <a:lumMod val="50000"/>
                    </a:schemeClr>
                  </a:solidFill>
                  <a:latin typeface="+mn-lt"/>
                  <a:ea typeface="+mn-ea"/>
                  <a:cs typeface="+mn-ea"/>
                  <a:sym typeface="+mn-lt"/>
                </a:rPr>
                <a:t>A2</a:t>
              </a:r>
              <a:r>
                <a:rPr lang="zh-CN" altLang="en-US" sz="1200" kern="0" dirty="0">
                  <a:solidFill>
                    <a:schemeClr val="accent4">
                      <a:lumMod val="50000"/>
                    </a:schemeClr>
                  </a:solidFill>
                  <a:latin typeface="+mn-lt"/>
                  <a:ea typeface="+mn-ea"/>
                  <a:cs typeface="+mn-ea"/>
                  <a:sym typeface="+mn-lt"/>
                </a:rPr>
                <a:t>的物理特性在顾客的组装工厂里突然失效</a:t>
              </a:r>
            </a:p>
          </p:txBody>
        </p:sp>
        <p:sp>
          <p:nvSpPr>
            <p:cNvPr id="99" name="íŝḷîḋê">
              <a:extLst>
                <a:ext uri="{FF2B5EF4-FFF2-40B4-BE49-F238E27FC236}"/>
              </a:extLst>
            </p:cNvPr>
            <p:cNvSpPr txBox="1">
              <a:spLocks/>
            </p:cNvSpPr>
            <p:nvPr/>
          </p:nvSpPr>
          <p:spPr bwMode="auto">
            <a:xfrm>
              <a:off x="1486986" y="1378373"/>
              <a:ext cx="1598758" cy="413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400" b="1" kern="0" dirty="0">
                  <a:solidFill>
                    <a:schemeClr val="accent4">
                      <a:lumMod val="25000"/>
                    </a:schemeClr>
                  </a:solidFill>
                  <a:latin typeface="+mn-lt"/>
                  <a:ea typeface="+mn-ea"/>
                  <a:cs typeface="+mn-ea"/>
                  <a:sym typeface="+mn-lt"/>
                </a:rPr>
                <a:t>3-</a:t>
              </a:r>
              <a:r>
                <a:rPr lang="zh-CN" altLang="en-US" sz="1400" b="1" kern="0" dirty="0">
                  <a:solidFill>
                    <a:schemeClr val="accent4">
                      <a:lumMod val="25000"/>
                    </a:schemeClr>
                  </a:solidFill>
                  <a:latin typeface="+mn-lt"/>
                  <a:ea typeface="+mn-ea"/>
                  <a:cs typeface="+mn-ea"/>
                  <a:sym typeface="+mn-lt"/>
                </a:rPr>
                <a:t>为什么？</a:t>
              </a:r>
              <a:endParaRPr lang="en-US" altLang="zh-CN" sz="1400" b="1" kern="0" dirty="0">
                <a:solidFill>
                  <a:schemeClr val="accent4">
                    <a:lumMod val="25000"/>
                  </a:schemeClr>
                </a:solidFill>
                <a:latin typeface="+mn-lt"/>
                <a:ea typeface="+mn-ea"/>
                <a:cs typeface="+mn-ea"/>
                <a:sym typeface="+mn-lt"/>
              </a:endParaRPr>
            </a:p>
          </p:txBody>
        </p:sp>
      </p:grpSp>
      <p:grpSp>
        <p:nvGrpSpPr>
          <p:cNvPr id="102430" name="íş1îḓê"/>
          <p:cNvGrpSpPr>
            <a:grpSpLocks/>
          </p:cNvGrpSpPr>
          <p:nvPr/>
        </p:nvGrpSpPr>
        <p:grpSpPr bwMode="auto">
          <a:xfrm>
            <a:off x="4311650" y="1590675"/>
            <a:ext cx="2071688" cy="722313"/>
            <a:chOff x="1486986" y="1378373"/>
            <a:chExt cx="1710147" cy="970279"/>
          </a:xfrm>
        </p:grpSpPr>
        <p:sp>
          <p:nvSpPr>
            <p:cNvPr id="101" name="íṩḻîḍé">
              <a:extLst>
                <a:ext uri="{FF2B5EF4-FFF2-40B4-BE49-F238E27FC236}"/>
              </a:extLst>
            </p:cNvPr>
            <p:cNvSpPr>
              <a:spLocks/>
            </p:cNvSpPr>
            <p:nvPr/>
          </p:nvSpPr>
          <p:spPr bwMode="auto">
            <a:xfrm>
              <a:off x="1486986" y="1792074"/>
              <a:ext cx="1710147" cy="55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200" kern="0" dirty="0">
                  <a:solidFill>
                    <a:schemeClr val="accent4">
                      <a:lumMod val="50000"/>
                    </a:schemeClr>
                  </a:solidFill>
                  <a:latin typeface="+mn-lt"/>
                  <a:ea typeface="+mn-ea"/>
                  <a:cs typeface="+mn-ea"/>
                  <a:sym typeface="+mn-lt"/>
                </a:rPr>
                <a:t>配件</a:t>
              </a:r>
              <a:r>
                <a:rPr lang="en-US" altLang="zh-CN" sz="1200" kern="0" dirty="0">
                  <a:solidFill>
                    <a:schemeClr val="accent4">
                      <a:lumMod val="50000"/>
                    </a:schemeClr>
                  </a:solidFill>
                  <a:latin typeface="+mn-lt"/>
                  <a:ea typeface="+mn-ea"/>
                  <a:cs typeface="+mn-ea"/>
                  <a:sym typeface="+mn-lt"/>
                </a:rPr>
                <a:t>A2</a:t>
              </a:r>
              <a:r>
                <a:rPr lang="zh-CN" altLang="en-US" sz="1200" kern="0" dirty="0">
                  <a:solidFill>
                    <a:schemeClr val="accent4">
                      <a:lumMod val="50000"/>
                    </a:schemeClr>
                  </a:solidFill>
                  <a:latin typeface="+mn-lt"/>
                  <a:ea typeface="+mn-ea"/>
                  <a:cs typeface="+mn-ea"/>
                  <a:sym typeface="+mn-lt"/>
                </a:rPr>
                <a:t>的物理特性在顾客的组装工厂里突然失效</a:t>
              </a:r>
            </a:p>
          </p:txBody>
        </p:sp>
        <p:sp>
          <p:nvSpPr>
            <p:cNvPr id="102" name="íŝḷîḋê">
              <a:extLst>
                <a:ext uri="{FF2B5EF4-FFF2-40B4-BE49-F238E27FC236}"/>
              </a:extLst>
            </p:cNvPr>
            <p:cNvSpPr txBox="1">
              <a:spLocks/>
            </p:cNvSpPr>
            <p:nvPr/>
          </p:nvSpPr>
          <p:spPr bwMode="auto">
            <a:xfrm>
              <a:off x="1486986" y="1378373"/>
              <a:ext cx="1598758" cy="413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400" b="1" kern="0" dirty="0">
                  <a:solidFill>
                    <a:schemeClr val="accent4">
                      <a:lumMod val="25000"/>
                    </a:schemeClr>
                  </a:solidFill>
                  <a:latin typeface="+mn-lt"/>
                  <a:ea typeface="+mn-ea"/>
                  <a:cs typeface="+mn-ea"/>
                  <a:sym typeface="+mn-lt"/>
                </a:rPr>
                <a:t>4-</a:t>
              </a:r>
              <a:r>
                <a:rPr lang="zh-CN" altLang="en-US" sz="1400" b="1" kern="0" dirty="0">
                  <a:solidFill>
                    <a:schemeClr val="accent4">
                      <a:lumMod val="25000"/>
                    </a:schemeClr>
                  </a:solidFill>
                  <a:latin typeface="+mn-lt"/>
                  <a:ea typeface="+mn-ea"/>
                  <a:cs typeface="+mn-ea"/>
                  <a:sym typeface="+mn-lt"/>
                </a:rPr>
                <a:t>为什么？</a:t>
              </a:r>
              <a:endParaRPr lang="en-US" altLang="zh-CN" sz="1400" b="1" kern="0" dirty="0">
                <a:solidFill>
                  <a:schemeClr val="accent4">
                    <a:lumMod val="25000"/>
                  </a:schemeClr>
                </a:solidFill>
                <a:latin typeface="+mn-lt"/>
                <a:ea typeface="+mn-ea"/>
                <a:cs typeface="+mn-ea"/>
                <a:sym typeface="+mn-lt"/>
              </a:endParaRPr>
            </a:p>
          </p:txBody>
        </p:sp>
      </p:grpSp>
      <p:grpSp>
        <p:nvGrpSpPr>
          <p:cNvPr id="102431" name="íş1îḓê"/>
          <p:cNvGrpSpPr>
            <a:grpSpLocks/>
          </p:cNvGrpSpPr>
          <p:nvPr/>
        </p:nvGrpSpPr>
        <p:grpSpPr bwMode="auto">
          <a:xfrm>
            <a:off x="5897563" y="4010025"/>
            <a:ext cx="2071687" cy="722313"/>
            <a:chOff x="1486986" y="1378373"/>
            <a:chExt cx="1710147" cy="970279"/>
          </a:xfrm>
        </p:grpSpPr>
        <p:sp>
          <p:nvSpPr>
            <p:cNvPr id="104" name="íṩḻîḍé">
              <a:extLst>
                <a:ext uri="{FF2B5EF4-FFF2-40B4-BE49-F238E27FC236}"/>
              </a:extLst>
            </p:cNvPr>
            <p:cNvSpPr>
              <a:spLocks/>
            </p:cNvSpPr>
            <p:nvPr/>
          </p:nvSpPr>
          <p:spPr bwMode="auto">
            <a:xfrm>
              <a:off x="1486986" y="1792074"/>
              <a:ext cx="1710147" cy="55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200" kern="0" dirty="0">
                  <a:solidFill>
                    <a:schemeClr val="accent4">
                      <a:lumMod val="50000"/>
                    </a:schemeClr>
                  </a:solidFill>
                  <a:latin typeface="+mn-lt"/>
                  <a:ea typeface="+mn-ea"/>
                  <a:cs typeface="+mn-ea"/>
                  <a:sym typeface="+mn-lt"/>
                </a:rPr>
                <a:t>配件</a:t>
              </a:r>
              <a:r>
                <a:rPr lang="en-US" altLang="zh-CN" sz="1200" kern="0" dirty="0">
                  <a:solidFill>
                    <a:schemeClr val="accent4">
                      <a:lumMod val="50000"/>
                    </a:schemeClr>
                  </a:solidFill>
                  <a:latin typeface="+mn-lt"/>
                  <a:ea typeface="+mn-ea"/>
                  <a:cs typeface="+mn-ea"/>
                  <a:sym typeface="+mn-lt"/>
                </a:rPr>
                <a:t>A2</a:t>
              </a:r>
              <a:r>
                <a:rPr lang="zh-CN" altLang="en-US" sz="1200" kern="0" dirty="0">
                  <a:solidFill>
                    <a:schemeClr val="accent4">
                      <a:lumMod val="50000"/>
                    </a:schemeClr>
                  </a:solidFill>
                  <a:latin typeface="+mn-lt"/>
                  <a:ea typeface="+mn-ea"/>
                  <a:cs typeface="+mn-ea"/>
                  <a:sym typeface="+mn-lt"/>
                </a:rPr>
                <a:t>的物理特性在顾客的组装工厂里突然失效</a:t>
              </a:r>
            </a:p>
          </p:txBody>
        </p:sp>
        <p:sp>
          <p:nvSpPr>
            <p:cNvPr id="105" name="íŝḷîḋê">
              <a:extLst>
                <a:ext uri="{FF2B5EF4-FFF2-40B4-BE49-F238E27FC236}"/>
              </a:extLst>
            </p:cNvPr>
            <p:cNvSpPr txBox="1">
              <a:spLocks/>
            </p:cNvSpPr>
            <p:nvPr/>
          </p:nvSpPr>
          <p:spPr bwMode="auto">
            <a:xfrm>
              <a:off x="1486986" y="1378373"/>
              <a:ext cx="1598759" cy="413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r>
                <a:rPr lang="en-US" altLang="zh-CN" sz="1400" b="1" kern="0" dirty="0">
                  <a:solidFill>
                    <a:schemeClr val="accent4">
                      <a:lumMod val="25000"/>
                    </a:schemeClr>
                  </a:solidFill>
                  <a:latin typeface="+mn-lt"/>
                  <a:ea typeface="+mn-ea"/>
                  <a:cs typeface="+mn-ea"/>
                  <a:sym typeface="+mn-lt"/>
                </a:rPr>
                <a:t>5-</a:t>
              </a:r>
              <a:r>
                <a:rPr lang="zh-CN" altLang="en-US" sz="1400" b="1" kern="0" dirty="0">
                  <a:solidFill>
                    <a:schemeClr val="accent4">
                      <a:lumMod val="25000"/>
                    </a:schemeClr>
                  </a:solidFill>
                  <a:latin typeface="+mn-lt"/>
                  <a:ea typeface="+mn-ea"/>
                  <a:cs typeface="+mn-ea"/>
                  <a:sym typeface="+mn-lt"/>
                </a:rPr>
                <a:t>为什么？</a:t>
              </a:r>
              <a:endParaRPr lang="en-US" altLang="zh-CN" sz="1400" b="1" kern="0" dirty="0">
                <a:solidFill>
                  <a:schemeClr val="accent4">
                    <a:lumMod val="25000"/>
                  </a:schemeClr>
                </a:solidFill>
                <a:latin typeface="+mn-lt"/>
                <a:ea typeface="+mn-ea"/>
                <a:cs typeface="+mn-ea"/>
                <a:sym typeface="+mn-lt"/>
              </a:endParaRPr>
            </a:p>
          </p:txBody>
        </p:sp>
      </p:grpSp>
      <p:grpSp>
        <p:nvGrpSpPr>
          <p:cNvPr id="102432" name="íş1îḓê"/>
          <p:cNvGrpSpPr>
            <a:grpSpLocks/>
          </p:cNvGrpSpPr>
          <p:nvPr/>
        </p:nvGrpSpPr>
        <p:grpSpPr bwMode="auto">
          <a:xfrm>
            <a:off x="7158038" y="1550988"/>
            <a:ext cx="1936750" cy="711200"/>
            <a:chOff x="1486986" y="1378373"/>
            <a:chExt cx="1599035" cy="955498"/>
          </a:xfrm>
        </p:grpSpPr>
        <p:sp>
          <p:nvSpPr>
            <p:cNvPr id="107" name="íṩḻîḍé">
              <a:extLst>
                <a:ext uri="{FF2B5EF4-FFF2-40B4-BE49-F238E27FC236}"/>
              </a:extLst>
            </p:cNvPr>
            <p:cNvSpPr>
              <a:spLocks/>
            </p:cNvSpPr>
            <p:nvPr/>
          </p:nvSpPr>
          <p:spPr bwMode="auto">
            <a:xfrm>
              <a:off x="1631161" y="1777207"/>
              <a:ext cx="1454860" cy="556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lstStyle/>
            <a:p>
              <a:pPr eaLnBrk="1" fontAlgn="auto" hangingPunct="1">
                <a:lnSpc>
                  <a:spcPct val="120000"/>
                </a:lnSpc>
                <a:spcBef>
                  <a:spcPts val="0"/>
                </a:spcBef>
                <a:spcAft>
                  <a:spcPts val="0"/>
                </a:spcAft>
                <a:defRPr/>
              </a:pPr>
              <a:r>
                <a:rPr lang="zh-CN" altLang="en-US" sz="1200" kern="0" dirty="0">
                  <a:solidFill>
                    <a:schemeClr val="accent4">
                      <a:lumMod val="50000"/>
                    </a:schemeClr>
                  </a:solidFill>
                  <a:latin typeface="+mn-lt"/>
                  <a:ea typeface="+mn-ea"/>
                  <a:cs typeface="+mn-ea"/>
                  <a:sym typeface="+mn-lt"/>
                </a:rPr>
                <a:t>（测量特点在物理和技术上的限制）</a:t>
              </a:r>
            </a:p>
          </p:txBody>
        </p:sp>
        <p:sp>
          <p:nvSpPr>
            <p:cNvPr id="108" name="íŝḷîḋê">
              <a:extLst>
                <a:ext uri="{FF2B5EF4-FFF2-40B4-BE49-F238E27FC236}"/>
              </a:extLst>
            </p:cNvPr>
            <p:cNvSpPr txBox="1">
              <a:spLocks/>
            </p:cNvSpPr>
            <p:nvPr/>
          </p:nvSpPr>
          <p:spPr bwMode="auto">
            <a:xfrm>
              <a:off x="1486986" y="1378373"/>
              <a:ext cx="1599035" cy="413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lstStyle/>
            <a:p>
              <a:pPr algn="ctr" eaLnBrk="1" fontAlgn="auto" hangingPunct="1">
                <a:spcBef>
                  <a:spcPts val="0"/>
                </a:spcBef>
                <a:spcAft>
                  <a:spcPts val="0"/>
                </a:spcAft>
                <a:defRPr/>
              </a:pPr>
              <a:endParaRPr lang="en-US" altLang="zh-CN" sz="1400" b="1" kern="0" dirty="0">
                <a:solidFill>
                  <a:schemeClr val="accent4">
                    <a:lumMod val="25000"/>
                  </a:schemeClr>
                </a:solidFill>
                <a:latin typeface="+mn-lt"/>
                <a:ea typeface="+mn-ea"/>
                <a:cs typeface="+mn-ea"/>
                <a:sym typeface="+mn-lt"/>
              </a:endParaRPr>
            </a:p>
          </p:txBody>
        </p:sp>
      </p:gr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剪去对角的矩形 5"/>
          <p:cNvSpPr/>
          <p:nvPr/>
        </p:nvSpPr>
        <p:spPr>
          <a:xfrm>
            <a:off x="5145088" y="1416050"/>
            <a:ext cx="2751137" cy="720725"/>
          </a:xfrm>
          <a:prstGeom prst="snip2DiagRect">
            <a:avLst/>
          </a:prstGeom>
          <a:solidFill>
            <a:srgbClr val="B80304"/>
          </a:solidFill>
          <a:ln>
            <a:solidFill>
              <a:schemeClr val="tx1"/>
            </a:solidFill>
          </a:ln>
        </p:spPr>
        <p:txBody>
          <a:bodyPr/>
          <a:lstStyle/>
          <a:p>
            <a:pPr algn="ctr">
              <a:defRPr/>
            </a:pPr>
            <a:endParaRPr lang="zh-CN" altLang="en-US">
              <a:latin typeface="+mn-lt"/>
              <a:ea typeface="+mn-ea"/>
              <a:cs typeface="+mn-ea"/>
              <a:sym typeface="+mn-lt"/>
            </a:endParaRPr>
          </a:p>
        </p:txBody>
      </p:sp>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案例五：</a:t>
            </a:r>
          </a:p>
        </p:txBody>
      </p:sp>
      <p:sp>
        <p:nvSpPr>
          <p:cNvPr id="27" name="矩形 3"/>
          <p:cNvSpPr>
            <a:spLocks noChangeArrowheads="1"/>
          </p:cNvSpPr>
          <p:nvPr/>
        </p:nvSpPr>
        <p:spPr bwMode="auto">
          <a:xfrm>
            <a:off x="600075" y="777875"/>
            <a:ext cx="598805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400" b="1" noProof="1">
                <a:solidFill>
                  <a:schemeClr val="accent6">
                    <a:lumMod val="10000"/>
                  </a:schemeClr>
                </a:solidFill>
                <a:latin typeface="+mn-lt"/>
                <a:ea typeface="+mn-ea"/>
                <a:cs typeface="+mn-ea"/>
                <a:sym typeface="+mn-lt"/>
              </a:rPr>
              <a:t>“ XYZ</a:t>
            </a:r>
            <a:r>
              <a:rPr lang="zh-CN" altLang="en-US" sz="1400" b="1" noProof="1">
                <a:solidFill>
                  <a:schemeClr val="accent6">
                    <a:lumMod val="10000"/>
                  </a:schemeClr>
                </a:solidFill>
                <a:latin typeface="+mn-lt"/>
                <a:ea typeface="+mn-ea"/>
                <a:cs typeface="+mn-ea"/>
                <a:sym typeface="+mn-lt"/>
              </a:rPr>
              <a:t>公司运用</a:t>
            </a:r>
            <a:r>
              <a:rPr lang="en-US" altLang="zh-CN" sz="1400" b="1" noProof="1">
                <a:solidFill>
                  <a:schemeClr val="accent6">
                    <a:lumMod val="10000"/>
                  </a:schemeClr>
                </a:solidFill>
                <a:latin typeface="+mn-lt"/>
                <a:ea typeface="+mn-ea"/>
                <a:cs typeface="+mn-ea"/>
                <a:sym typeface="+mn-lt"/>
              </a:rPr>
              <a:t>5Why”</a:t>
            </a:r>
            <a:r>
              <a:rPr lang="zh-CN" altLang="en-US" sz="1400" b="1" noProof="1">
                <a:solidFill>
                  <a:schemeClr val="accent6">
                    <a:lumMod val="10000"/>
                  </a:schemeClr>
                </a:solidFill>
                <a:latin typeface="+mn-lt"/>
                <a:ea typeface="+mn-ea"/>
                <a:cs typeface="+mn-ea"/>
                <a:sym typeface="+mn-lt"/>
              </a:rPr>
              <a:t>分析</a:t>
            </a:r>
          </a:p>
        </p:txBody>
      </p:sp>
      <p:sp>
        <p:nvSpPr>
          <p:cNvPr id="16" name="Text Box 2"/>
          <p:cNvSpPr txBox="1">
            <a:spLocks noChangeArrowheads="1"/>
          </p:cNvSpPr>
          <p:nvPr/>
        </p:nvSpPr>
        <p:spPr bwMode="auto">
          <a:xfrm>
            <a:off x="619125" y="1144588"/>
            <a:ext cx="8301038" cy="625171"/>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defRPr/>
            </a:pPr>
            <a:r>
              <a:rPr lang="zh-CN" altLang="en-US" sz="1400" kern="0" dirty="0">
                <a:solidFill>
                  <a:srgbClr val="000000"/>
                </a:solidFill>
                <a:latin typeface="+mn-lt"/>
                <a:ea typeface="+mn-ea"/>
                <a:cs typeface="+mn-ea"/>
                <a:sym typeface="+mn-lt"/>
              </a:rPr>
              <a:t>但是，顾客仍然不满意</a:t>
            </a:r>
            <a:r>
              <a:rPr lang="en-US" altLang="zh-CN" sz="1400" kern="0" dirty="0">
                <a:solidFill>
                  <a:srgbClr val="000000"/>
                </a:solidFill>
                <a:latin typeface="+mn-lt"/>
                <a:ea typeface="+mn-ea"/>
                <a:cs typeface="+mn-ea"/>
                <a:sym typeface="+mn-lt"/>
              </a:rPr>
              <a:t>…… </a:t>
            </a:r>
          </a:p>
          <a:p>
            <a:pPr eaLnBrk="1" fontAlgn="auto" hangingPunct="1">
              <a:lnSpc>
                <a:spcPct val="130000"/>
              </a:lnSpc>
              <a:spcBef>
                <a:spcPts val="0"/>
              </a:spcBef>
              <a:spcAft>
                <a:spcPts val="0"/>
              </a:spcAft>
              <a:defRPr/>
            </a:pPr>
            <a:r>
              <a:rPr lang="zh-CN" altLang="en-US" sz="1400" kern="0" dirty="0">
                <a:solidFill>
                  <a:srgbClr val="000000"/>
                </a:solidFill>
                <a:latin typeface="+mn-lt"/>
                <a:ea typeface="+mn-ea"/>
                <a:cs typeface="+mn-ea"/>
                <a:sym typeface="+mn-lt"/>
              </a:rPr>
              <a:t>顾客想要知道为什么问题没有早一点被发现</a:t>
            </a:r>
          </a:p>
        </p:txBody>
      </p:sp>
      <p:grpSp>
        <p:nvGrpSpPr>
          <p:cNvPr id="5" name="组合 4"/>
          <p:cNvGrpSpPr>
            <a:grpSpLocks/>
          </p:cNvGrpSpPr>
          <p:nvPr/>
        </p:nvGrpSpPr>
        <p:grpSpPr bwMode="auto">
          <a:xfrm>
            <a:off x="755650" y="1770063"/>
            <a:ext cx="7121525" cy="3260725"/>
            <a:chOff x="755735" y="1770063"/>
            <a:chExt cx="7122012" cy="3260339"/>
          </a:xfrm>
        </p:grpSpPr>
        <p:sp>
          <p:nvSpPr>
            <p:cNvPr id="29" name="TextBox 22">
              <a:extLst>
                <a:ext uri="{FF2B5EF4-FFF2-40B4-BE49-F238E27FC236}"/>
              </a:extLst>
            </p:cNvPr>
            <p:cNvSpPr txBox="1"/>
            <p:nvPr/>
          </p:nvSpPr>
          <p:spPr>
            <a:xfrm>
              <a:off x="3567390" y="2966896"/>
              <a:ext cx="1360580" cy="1169848"/>
            </a:xfrm>
            <a:prstGeom prst="rect">
              <a:avLst/>
            </a:prstGeom>
            <a:noFill/>
          </p:spPr>
          <p:txBody>
            <a:bodyPr>
              <a:spAutoFit/>
            </a:bodyPr>
            <a:lstStyle/>
            <a:p>
              <a:pPr eaLnBrk="1" fontAlgn="auto" hangingPunct="1">
                <a:spcBef>
                  <a:spcPts val="0"/>
                </a:spcBef>
                <a:spcAft>
                  <a:spcPts val="0"/>
                </a:spcAft>
                <a:defRPr/>
              </a:pPr>
              <a:r>
                <a:rPr lang="zh-CN" altLang="en-US" sz="1100" b="1" dirty="0">
                  <a:solidFill>
                    <a:schemeClr val="accent4">
                      <a:lumMod val="50000"/>
                    </a:schemeClr>
                  </a:solidFill>
                  <a:latin typeface="+mn-lt"/>
                  <a:ea typeface="+mn-ea"/>
                  <a:cs typeface="+mn-ea"/>
                  <a:sym typeface="+mn-lt"/>
                </a:rPr>
                <a:t>为什么缺点没有在到达顾客前被发现？</a:t>
              </a:r>
              <a:endParaRPr lang="en-US" altLang="zh-CN" sz="1100" b="1"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endParaRPr lang="en-US" sz="1200"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r>
                <a:rPr lang="zh-CN" altLang="en-US" sz="1200" dirty="0">
                  <a:solidFill>
                    <a:schemeClr val="accent4">
                      <a:lumMod val="25000"/>
                    </a:schemeClr>
                  </a:solidFill>
                  <a:latin typeface="+mn-lt"/>
                  <a:ea typeface="+mn-ea"/>
                  <a:cs typeface="+mn-ea"/>
                  <a:sym typeface="+mn-lt"/>
                </a:rPr>
                <a:t>配件</a:t>
              </a:r>
              <a:r>
                <a:rPr lang="en-US" altLang="zh-CN" sz="1200" dirty="0">
                  <a:solidFill>
                    <a:schemeClr val="accent4">
                      <a:lumMod val="25000"/>
                    </a:schemeClr>
                  </a:solidFill>
                  <a:latin typeface="+mn-lt"/>
                  <a:ea typeface="+mn-ea"/>
                  <a:cs typeface="+mn-ea"/>
                  <a:sym typeface="+mn-lt"/>
                </a:rPr>
                <a:t>A2</a:t>
              </a:r>
              <a:r>
                <a:rPr lang="zh-CN" altLang="en-US" sz="1200" dirty="0">
                  <a:solidFill>
                    <a:schemeClr val="accent4">
                      <a:lumMod val="25000"/>
                    </a:schemeClr>
                  </a:solidFill>
                  <a:latin typeface="+mn-lt"/>
                  <a:ea typeface="+mn-ea"/>
                  <a:cs typeface="+mn-ea"/>
                  <a:sym typeface="+mn-lt"/>
                </a:rPr>
                <a:t>的物理特性在顾客的组装工厂里突然失效</a:t>
              </a:r>
            </a:p>
          </p:txBody>
        </p:sp>
        <p:sp>
          <p:nvSpPr>
            <p:cNvPr id="30" name="Folded Corner 1">
              <a:extLst>
                <a:ext uri="{FF2B5EF4-FFF2-40B4-BE49-F238E27FC236}"/>
              </a:extLst>
            </p:cNvPr>
            <p:cNvSpPr/>
            <p:nvPr/>
          </p:nvSpPr>
          <p:spPr>
            <a:xfrm>
              <a:off x="755735" y="1770063"/>
              <a:ext cx="1389158" cy="373018"/>
            </a:xfrm>
            <a:prstGeom prst="foldedCorner">
              <a:avLst/>
            </a:prstGeom>
            <a:solidFill>
              <a:srgbClr val="B80304"/>
            </a:solidFill>
            <a:ln w="25400" cap="flat" cmpd="sng" algn="ctr">
              <a:noFill/>
              <a:prstDash val="solid"/>
            </a:ln>
            <a:effectLst/>
          </p:spPr>
          <p:txBody>
            <a:bodyPr anchor="ctr"/>
            <a:lstStyle/>
            <a:p>
              <a:pPr algn="ctr" eaLnBrk="1" fontAlgn="auto" hangingPunct="1">
                <a:lnSpc>
                  <a:spcPct val="200000"/>
                </a:lnSpc>
                <a:spcBef>
                  <a:spcPts val="0"/>
                </a:spcBef>
                <a:spcAft>
                  <a:spcPts val="0"/>
                </a:spcAft>
                <a:defRPr/>
              </a:pPr>
              <a:r>
                <a:rPr lang="en-US" altLang="zh-CN" sz="1400" b="1" kern="0" dirty="0">
                  <a:solidFill>
                    <a:prstClr val="white"/>
                  </a:solidFill>
                  <a:latin typeface="+mn-lt"/>
                  <a:ea typeface="+mn-ea"/>
                  <a:cs typeface="+mn-ea"/>
                  <a:sym typeface="+mn-lt"/>
                </a:rPr>
                <a:t>01-</a:t>
              </a:r>
              <a:r>
                <a:rPr lang="zh-CN" altLang="en-US" sz="1400" b="1" kern="0" dirty="0">
                  <a:solidFill>
                    <a:prstClr val="white"/>
                  </a:solidFill>
                  <a:latin typeface="+mn-lt"/>
                  <a:ea typeface="+mn-ea"/>
                  <a:cs typeface="+mn-ea"/>
                  <a:sym typeface="+mn-lt"/>
                </a:rPr>
                <a:t>为什么？</a:t>
              </a:r>
              <a:endParaRPr lang="en-US" sz="1400" b="1" kern="0" dirty="0">
                <a:solidFill>
                  <a:prstClr val="white"/>
                </a:solidFill>
                <a:latin typeface="+mn-lt"/>
                <a:ea typeface="+mn-ea"/>
                <a:cs typeface="+mn-ea"/>
                <a:sym typeface="+mn-lt"/>
              </a:endParaRPr>
            </a:p>
          </p:txBody>
        </p:sp>
        <p:sp>
          <p:nvSpPr>
            <p:cNvPr id="31" name="Folded Corner 5">
              <a:extLst>
                <a:ext uri="{FF2B5EF4-FFF2-40B4-BE49-F238E27FC236}"/>
              </a:extLst>
            </p:cNvPr>
            <p:cNvSpPr/>
            <p:nvPr/>
          </p:nvSpPr>
          <p:spPr>
            <a:xfrm>
              <a:off x="2144893" y="2143081"/>
              <a:ext cx="1389157" cy="373019"/>
            </a:xfrm>
            <a:prstGeom prst="foldedCorner">
              <a:avLst/>
            </a:prstGeom>
            <a:solidFill>
              <a:srgbClr val="404040"/>
            </a:solidFill>
            <a:ln w="25400" cap="flat" cmpd="sng" algn="ctr">
              <a:noFill/>
              <a:prstDash val="solid"/>
            </a:ln>
            <a:effectLst/>
          </p:spPr>
          <p:txBody>
            <a:bodyPr anchor="ctr"/>
            <a:lstStyle/>
            <a:p>
              <a:pPr algn="ctr" eaLnBrk="1" fontAlgn="auto" hangingPunct="1">
                <a:lnSpc>
                  <a:spcPct val="200000"/>
                </a:lnSpc>
                <a:spcBef>
                  <a:spcPts val="0"/>
                </a:spcBef>
                <a:spcAft>
                  <a:spcPts val="0"/>
                </a:spcAft>
                <a:defRPr/>
              </a:pPr>
              <a:r>
                <a:rPr lang="en-US" altLang="zh-CN" sz="1400" b="1" kern="0" dirty="0">
                  <a:solidFill>
                    <a:prstClr val="white"/>
                  </a:solidFill>
                  <a:latin typeface="+mn-lt"/>
                  <a:ea typeface="+mn-ea"/>
                  <a:cs typeface="+mn-ea"/>
                  <a:sym typeface="+mn-lt"/>
                </a:rPr>
                <a:t>02-</a:t>
              </a:r>
              <a:r>
                <a:rPr lang="zh-CN" altLang="en-US" sz="1400" b="1" kern="0" dirty="0">
                  <a:solidFill>
                    <a:prstClr val="white"/>
                  </a:solidFill>
                  <a:latin typeface="+mn-lt"/>
                  <a:ea typeface="+mn-ea"/>
                  <a:cs typeface="+mn-ea"/>
                  <a:sym typeface="+mn-lt"/>
                </a:rPr>
                <a:t>为什么？</a:t>
              </a:r>
              <a:endParaRPr lang="en-US" altLang="zh-CN" sz="1400" b="1" kern="0" dirty="0">
                <a:solidFill>
                  <a:prstClr val="white"/>
                </a:solidFill>
                <a:latin typeface="+mn-lt"/>
                <a:ea typeface="+mn-ea"/>
                <a:cs typeface="+mn-ea"/>
                <a:sym typeface="+mn-lt"/>
              </a:endParaRPr>
            </a:p>
          </p:txBody>
        </p:sp>
        <p:sp>
          <p:nvSpPr>
            <p:cNvPr id="32" name="Folded Corner 8">
              <a:extLst>
                <a:ext uri="{FF2B5EF4-FFF2-40B4-BE49-F238E27FC236}"/>
              </a:extLst>
            </p:cNvPr>
            <p:cNvSpPr/>
            <p:nvPr/>
          </p:nvSpPr>
          <p:spPr>
            <a:xfrm>
              <a:off x="3565802" y="2516100"/>
              <a:ext cx="1389158" cy="373018"/>
            </a:xfrm>
            <a:prstGeom prst="foldedCorner">
              <a:avLst/>
            </a:prstGeom>
            <a:solidFill>
              <a:srgbClr val="B80304"/>
            </a:solidFill>
            <a:ln w="25400" cap="flat" cmpd="sng" algn="ctr">
              <a:noFill/>
              <a:prstDash val="solid"/>
            </a:ln>
            <a:effectLst/>
          </p:spPr>
          <p:txBody>
            <a:bodyPr anchor="ctr"/>
            <a:lstStyle/>
            <a:p>
              <a:pPr algn="ctr" eaLnBrk="1" fontAlgn="auto" hangingPunct="1">
                <a:lnSpc>
                  <a:spcPct val="200000"/>
                </a:lnSpc>
                <a:spcBef>
                  <a:spcPts val="0"/>
                </a:spcBef>
                <a:spcAft>
                  <a:spcPts val="0"/>
                </a:spcAft>
                <a:defRPr/>
              </a:pPr>
              <a:r>
                <a:rPr lang="en-US" altLang="zh-CN" sz="1400" b="1" kern="0" dirty="0">
                  <a:solidFill>
                    <a:prstClr val="white"/>
                  </a:solidFill>
                  <a:latin typeface="+mn-lt"/>
                  <a:ea typeface="+mn-ea"/>
                  <a:cs typeface="+mn-ea"/>
                  <a:sym typeface="+mn-lt"/>
                </a:rPr>
                <a:t>03-</a:t>
              </a:r>
              <a:r>
                <a:rPr lang="zh-CN" altLang="en-US" sz="1400" b="1" kern="0" dirty="0">
                  <a:solidFill>
                    <a:prstClr val="white"/>
                  </a:solidFill>
                  <a:latin typeface="+mn-lt"/>
                  <a:ea typeface="+mn-ea"/>
                  <a:cs typeface="+mn-ea"/>
                  <a:sym typeface="+mn-lt"/>
                </a:rPr>
                <a:t>为什么？</a:t>
              </a:r>
              <a:endParaRPr lang="en-US" altLang="zh-CN" sz="1400" b="1" kern="0" dirty="0">
                <a:solidFill>
                  <a:prstClr val="white"/>
                </a:solidFill>
                <a:latin typeface="+mn-lt"/>
                <a:ea typeface="+mn-ea"/>
                <a:cs typeface="+mn-ea"/>
                <a:sym typeface="+mn-lt"/>
              </a:endParaRPr>
            </a:p>
          </p:txBody>
        </p:sp>
        <p:sp>
          <p:nvSpPr>
            <p:cNvPr id="33" name="Folded Corner 9">
              <a:extLst>
                <a:ext uri="{FF2B5EF4-FFF2-40B4-BE49-F238E27FC236}"/>
              </a:extLst>
            </p:cNvPr>
            <p:cNvSpPr/>
            <p:nvPr/>
          </p:nvSpPr>
          <p:spPr>
            <a:xfrm>
              <a:off x="5010526" y="2889118"/>
              <a:ext cx="1389158" cy="373019"/>
            </a:xfrm>
            <a:prstGeom prst="foldedCorner">
              <a:avLst/>
            </a:prstGeom>
            <a:solidFill>
              <a:srgbClr val="404040"/>
            </a:solidFill>
            <a:ln w="25400" cap="flat" cmpd="sng" algn="ctr">
              <a:noFill/>
              <a:prstDash val="solid"/>
            </a:ln>
            <a:effectLst/>
          </p:spPr>
          <p:txBody>
            <a:bodyPr anchor="ctr"/>
            <a:lstStyle/>
            <a:p>
              <a:pPr algn="ctr" eaLnBrk="1" fontAlgn="auto" hangingPunct="1">
                <a:lnSpc>
                  <a:spcPct val="200000"/>
                </a:lnSpc>
                <a:spcBef>
                  <a:spcPts val="0"/>
                </a:spcBef>
                <a:spcAft>
                  <a:spcPts val="0"/>
                </a:spcAft>
                <a:defRPr/>
              </a:pPr>
              <a:r>
                <a:rPr lang="en-US" altLang="zh-CN" sz="1400" b="1" kern="0" dirty="0">
                  <a:solidFill>
                    <a:prstClr val="white"/>
                  </a:solidFill>
                  <a:latin typeface="+mn-lt"/>
                  <a:ea typeface="+mn-ea"/>
                  <a:cs typeface="+mn-ea"/>
                  <a:sym typeface="+mn-lt"/>
                </a:rPr>
                <a:t>04</a:t>
              </a:r>
              <a:r>
                <a:rPr lang="zh-CN" altLang="en-US" sz="1400" b="1" kern="0" dirty="0">
                  <a:solidFill>
                    <a:prstClr val="white"/>
                  </a:solidFill>
                  <a:latin typeface="+mn-lt"/>
                  <a:ea typeface="+mn-ea"/>
                  <a:cs typeface="+mn-ea"/>
                  <a:sym typeface="+mn-lt"/>
                </a:rPr>
                <a:t>为什么？</a:t>
              </a:r>
              <a:endParaRPr lang="en-US" altLang="zh-CN" sz="1400" b="1" kern="0" dirty="0">
                <a:solidFill>
                  <a:prstClr val="white"/>
                </a:solidFill>
                <a:latin typeface="+mn-lt"/>
                <a:ea typeface="+mn-ea"/>
                <a:cs typeface="+mn-ea"/>
                <a:sym typeface="+mn-lt"/>
              </a:endParaRPr>
            </a:p>
          </p:txBody>
        </p:sp>
        <p:sp>
          <p:nvSpPr>
            <p:cNvPr id="34" name="Folded Corner 10">
              <a:extLst>
                <a:ext uri="{FF2B5EF4-FFF2-40B4-BE49-F238E27FC236}"/>
              </a:extLst>
            </p:cNvPr>
            <p:cNvSpPr/>
            <p:nvPr/>
          </p:nvSpPr>
          <p:spPr>
            <a:xfrm>
              <a:off x="6488590" y="3228802"/>
              <a:ext cx="1389157" cy="373019"/>
            </a:xfrm>
            <a:prstGeom prst="foldedCorner">
              <a:avLst/>
            </a:prstGeom>
            <a:solidFill>
              <a:srgbClr val="B80304"/>
            </a:solidFill>
            <a:ln w="25400" cap="flat" cmpd="sng" algn="ctr">
              <a:noFill/>
              <a:prstDash val="solid"/>
            </a:ln>
            <a:effectLst/>
          </p:spPr>
          <p:txBody>
            <a:bodyPr anchor="ctr"/>
            <a:lstStyle/>
            <a:p>
              <a:pPr algn="ctr" eaLnBrk="1" fontAlgn="auto" hangingPunct="1">
                <a:lnSpc>
                  <a:spcPct val="200000"/>
                </a:lnSpc>
                <a:spcBef>
                  <a:spcPts val="0"/>
                </a:spcBef>
                <a:spcAft>
                  <a:spcPts val="0"/>
                </a:spcAft>
                <a:defRPr/>
              </a:pPr>
              <a:r>
                <a:rPr lang="en-US" altLang="zh-CN" sz="1400" b="1" kern="0" dirty="0">
                  <a:solidFill>
                    <a:prstClr val="white"/>
                  </a:solidFill>
                  <a:latin typeface="+mn-lt"/>
                  <a:ea typeface="+mn-ea"/>
                  <a:cs typeface="+mn-ea"/>
                  <a:sym typeface="+mn-lt"/>
                </a:rPr>
                <a:t>05-</a:t>
              </a:r>
              <a:r>
                <a:rPr lang="zh-CN" altLang="en-US" sz="1400" b="1" kern="0" dirty="0">
                  <a:solidFill>
                    <a:prstClr val="white"/>
                  </a:solidFill>
                  <a:latin typeface="+mn-lt"/>
                  <a:ea typeface="+mn-ea"/>
                  <a:cs typeface="+mn-ea"/>
                  <a:sym typeface="+mn-lt"/>
                </a:rPr>
                <a:t>为什么？</a:t>
              </a:r>
              <a:endParaRPr lang="en-US" altLang="zh-CN" sz="1400" b="1" kern="0" dirty="0">
                <a:solidFill>
                  <a:prstClr val="white"/>
                </a:solidFill>
                <a:latin typeface="+mn-lt"/>
                <a:ea typeface="+mn-ea"/>
                <a:cs typeface="+mn-ea"/>
                <a:sym typeface="+mn-lt"/>
              </a:endParaRPr>
            </a:p>
          </p:txBody>
        </p:sp>
        <p:sp>
          <p:nvSpPr>
            <p:cNvPr id="35" name="TextBox 17">
              <a:extLst>
                <a:ext uri="{FF2B5EF4-FFF2-40B4-BE49-F238E27FC236}"/>
              </a:extLst>
            </p:cNvPr>
            <p:cNvSpPr txBox="1"/>
            <p:nvPr/>
          </p:nvSpPr>
          <p:spPr>
            <a:xfrm>
              <a:off x="755735" y="2222446"/>
              <a:ext cx="1360581" cy="1168262"/>
            </a:xfrm>
            <a:prstGeom prst="rect">
              <a:avLst/>
            </a:prstGeom>
            <a:noFill/>
          </p:spPr>
          <p:txBody>
            <a:bodyPr>
              <a:spAutoFit/>
            </a:bodyPr>
            <a:lstStyle/>
            <a:p>
              <a:pPr eaLnBrk="1" fontAlgn="auto" hangingPunct="1">
                <a:spcBef>
                  <a:spcPts val="0"/>
                </a:spcBef>
                <a:spcAft>
                  <a:spcPts val="0"/>
                </a:spcAft>
                <a:defRPr/>
              </a:pPr>
              <a:r>
                <a:rPr lang="zh-CN" altLang="en-US" sz="1100" b="1" dirty="0">
                  <a:solidFill>
                    <a:schemeClr val="accent4">
                      <a:lumMod val="50000"/>
                    </a:schemeClr>
                  </a:solidFill>
                  <a:latin typeface="+mn-lt"/>
                  <a:ea typeface="+mn-ea"/>
                  <a:cs typeface="+mn-ea"/>
                  <a:sym typeface="+mn-lt"/>
                </a:rPr>
                <a:t>为什么缺点没有在到达顾客前被发现？</a:t>
              </a:r>
              <a:endParaRPr lang="en-US" altLang="zh-CN" sz="1100" b="1"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endParaRPr lang="en-US" sz="1200"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r>
                <a:rPr lang="zh-CN" altLang="en-US" sz="1200" dirty="0">
                  <a:solidFill>
                    <a:schemeClr val="accent4">
                      <a:lumMod val="25000"/>
                    </a:schemeClr>
                  </a:solidFill>
                  <a:latin typeface="+mn-lt"/>
                  <a:ea typeface="+mn-ea"/>
                  <a:cs typeface="+mn-ea"/>
                  <a:sym typeface="+mn-lt"/>
                </a:rPr>
                <a:t>配件</a:t>
              </a:r>
              <a:r>
                <a:rPr lang="en-US" altLang="zh-CN" sz="1200" dirty="0">
                  <a:solidFill>
                    <a:schemeClr val="accent4">
                      <a:lumMod val="25000"/>
                    </a:schemeClr>
                  </a:solidFill>
                  <a:latin typeface="+mn-lt"/>
                  <a:ea typeface="+mn-ea"/>
                  <a:cs typeface="+mn-ea"/>
                  <a:sym typeface="+mn-lt"/>
                </a:rPr>
                <a:t>A2</a:t>
              </a:r>
              <a:r>
                <a:rPr lang="zh-CN" altLang="en-US" sz="1200" dirty="0">
                  <a:solidFill>
                    <a:schemeClr val="accent4">
                      <a:lumMod val="25000"/>
                    </a:schemeClr>
                  </a:solidFill>
                  <a:latin typeface="+mn-lt"/>
                  <a:ea typeface="+mn-ea"/>
                  <a:cs typeface="+mn-ea"/>
                  <a:sym typeface="+mn-lt"/>
                </a:rPr>
                <a:t>的物理特性在顾客的组装工厂里突然失效</a:t>
              </a:r>
            </a:p>
          </p:txBody>
        </p:sp>
        <p:sp>
          <p:nvSpPr>
            <p:cNvPr id="36" name="TextBox 19">
              <a:extLst>
                <a:ext uri="{FF2B5EF4-FFF2-40B4-BE49-F238E27FC236}"/>
              </a:extLst>
            </p:cNvPr>
            <p:cNvSpPr txBox="1"/>
            <p:nvPr/>
          </p:nvSpPr>
          <p:spPr>
            <a:xfrm>
              <a:off x="2146480" y="2593877"/>
              <a:ext cx="1360581" cy="1169849"/>
            </a:xfrm>
            <a:prstGeom prst="rect">
              <a:avLst/>
            </a:prstGeom>
            <a:noFill/>
          </p:spPr>
          <p:txBody>
            <a:bodyPr>
              <a:spAutoFit/>
            </a:bodyPr>
            <a:lstStyle/>
            <a:p>
              <a:pPr eaLnBrk="1" fontAlgn="auto" hangingPunct="1">
                <a:spcBef>
                  <a:spcPts val="0"/>
                </a:spcBef>
                <a:spcAft>
                  <a:spcPts val="0"/>
                </a:spcAft>
                <a:defRPr/>
              </a:pPr>
              <a:r>
                <a:rPr lang="zh-CN" altLang="en-US" sz="1100" b="1" dirty="0">
                  <a:solidFill>
                    <a:schemeClr val="accent4">
                      <a:lumMod val="50000"/>
                    </a:schemeClr>
                  </a:solidFill>
                  <a:latin typeface="+mn-lt"/>
                  <a:ea typeface="+mn-ea"/>
                  <a:cs typeface="+mn-ea"/>
                  <a:sym typeface="+mn-lt"/>
                </a:rPr>
                <a:t>为什么缺点没有在到达顾客前被发现？</a:t>
              </a:r>
              <a:endParaRPr lang="en-US" altLang="zh-CN" sz="1100" b="1"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endParaRPr lang="en-US" sz="1200"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r>
                <a:rPr lang="zh-CN" altLang="en-US" sz="1200" dirty="0">
                  <a:solidFill>
                    <a:schemeClr val="accent4">
                      <a:lumMod val="25000"/>
                    </a:schemeClr>
                  </a:solidFill>
                  <a:latin typeface="+mn-lt"/>
                  <a:ea typeface="+mn-ea"/>
                  <a:cs typeface="+mn-ea"/>
                  <a:sym typeface="+mn-lt"/>
                </a:rPr>
                <a:t>配件</a:t>
              </a:r>
              <a:r>
                <a:rPr lang="en-US" altLang="zh-CN" sz="1200" dirty="0">
                  <a:solidFill>
                    <a:schemeClr val="accent4">
                      <a:lumMod val="25000"/>
                    </a:schemeClr>
                  </a:solidFill>
                  <a:latin typeface="+mn-lt"/>
                  <a:ea typeface="+mn-ea"/>
                  <a:cs typeface="+mn-ea"/>
                  <a:sym typeface="+mn-lt"/>
                </a:rPr>
                <a:t>A2</a:t>
              </a:r>
              <a:r>
                <a:rPr lang="zh-CN" altLang="en-US" sz="1200" dirty="0">
                  <a:solidFill>
                    <a:schemeClr val="accent4">
                      <a:lumMod val="25000"/>
                    </a:schemeClr>
                  </a:solidFill>
                  <a:latin typeface="+mn-lt"/>
                  <a:ea typeface="+mn-ea"/>
                  <a:cs typeface="+mn-ea"/>
                  <a:sym typeface="+mn-lt"/>
                </a:rPr>
                <a:t>的物理特性在顾客的组装工厂里突然失效</a:t>
              </a:r>
            </a:p>
          </p:txBody>
        </p:sp>
        <p:sp>
          <p:nvSpPr>
            <p:cNvPr id="37" name="TextBox 24">
              <a:extLst>
                <a:ext uri="{FF2B5EF4-FFF2-40B4-BE49-F238E27FC236}"/>
              </a:extLst>
            </p:cNvPr>
            <p:cNvSpPr txBox="1"/>
            <p:nvPr/>
          </p:nvSpPr>
          <p:spPr>
            <a:xfrm>
              <a:off x="5040691" y="3298644"/>
              <a:ext cx="1358993" cy="1169849"/>
            </a:xfrm>
            <a:prstGeom prst="rect">
              <a:avLst/>
            </a:prstGeom>
            <a:noFill/>
          </p:spPr>
          <p:txBody>
            <a:bodyPr>
              <a:spAutoFit/>
            </a:bodyPr>
            <a:lstStyle/>
            <a:p>
              <a:pPr eaLnBrk="1" fontAlgn="auto" hangingPunct="1">
                <a:spcBef>
                  <a:spcPts val="0"/>
                </a:spcBef>
                <a:spcAft>
                  <a:spcPts val="0"/>
                </a:spcAft>
                <a:defRPr/>
              </a:pPr>
              <a:r>
                <a:rPr lang="zh-CN" altLang="en-US" sz="1100" b="1" dirty="0">
                  <a:solidFill>
                    <a:schemeClr val="accent4">
                      <a:lumMod val="50000"/>
                    </a:schemeClr>
                  </a:solidFill>
                  <a:latin typeface="+mn-lt"/>
                  <a:ea typeface="+mn-ea"/>
                  <a:cs typeface="+mn-ea"/>
                  <a:sym typeface="+mn-lt"/>
                </a:rPr>
                <a:t>为什么缺点没有在到达顾客前被发现？</a:t>
              </a:r>
              <a:endParaRPr lang="en-US" altLang="zh-CN" sz="1100" b="1"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endParaRPr lang="en-US" sz="1200"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r>
                <a:rPr lang="zh-CN" altLang="en-US" sz="1200" dirty="0">
                  <a:solidFill>
                    <a:schemeClr val="accent4">
                      <a:lumMod val="25000"/>
                    </a:schemeClr>
                  </a:solidFill>
                  <a:latin typeface="+mn-lt"/>
                  <a:ea typeface="+mn-ea"/>
                  <a:cs typeface="+mn-ea"/>
                  <a:sym typeface="+mn-lt"/>
                </a:rPr>
                <a:t>配件</a:t>
              </a:r>
              <a:r>
                <a:rPr lang="en-US" altLang="zh-CN" sz="1200" dirty="0">
                  <a:solidFill>
                    <a:schemeClr val="accent4">
                      <a:lumMod val="25000"/>
                    </a:schemeClr>
                  </a:solidFill>
                  <a:latin typeface="+mn-lt"/>
                  <a:ea typeface="+mn-ea"/>
                  <a:cs typeface="+mn-ea"/>
                  <a:sym typeface="+mn-lt"/>
                </a:rPr>
                <a:t>A2</a:t>
              </a:r>
              <a:r>
                <a:rPr lang="zh-CN" altLang="en-US" sz="1200" dirty="0">
                  <a:solidFill>
                    <a:schemeClr val="accent4">
                      <a:lumMod val="25000"/>
                    </a:schemeClr>
                  </a:solidFill>
                  <a:latin typeface="+mn-lt"/>
                  <a:ea typeface="+mn-ea"/>
                  <a:cs typeface="+mn-ea"/>
                  <a:sym typeface="+mn-lt"/>
                </a:rPr>
                <a:t>的物理特性在顾客的组装工厂里突然失效</a:t>
              </a:r>
            </a:p>
          </p:txBody>
        </p:sp>
        <p:sp>
          <p:nvSpPr>
            <p:cNvPr id="38" name="TextBox 26">
              <a:extLst>
                <a:ext uri="{FF2B5EF4-FFF2-40B4-BE49-F238E27FC236}"/>
              </a:extLst>
            </p:cNvPr>
            <p:cNvSpPr txBox="1"/>
            <p:nvPr/>
          </p:nvSpPr>
          <p:spPr>
            <a:xfrm>
              <a:off x="6517167" y="3639917"/>
              <a:ext cx="1360580" cy="1169848"/>
            </a:xfrm>
            <a:prstGeom prst="rect">
              <a:avLst/>
            </a:prstGeom>
            <a:noFill/>
          </p:spPr>
          <p:txBody>
            <a:bodyPr>
              <a:spAutoFit/>
            </a:bodyPr>
            <a:lstStyle/>
            <a:p>
              <a:pPr eaLnBrk="1" fontAlgn="auto" hangingPunct="1">
                <a:spcBef>
                  <a:spcPts val="0"/>
                </a:spcBef>
                <a:spcAft>
                  <a:spcPts val="0"/>
                </a:spcAft>
                <a:defRPr/>
              </a:pPr>
              <a:r>
                <a:rPr lang="zh-CN" altLang="en-US" sz="1100" b="1" dirty="0">
                  <a:solidFill>
                    <a:schemeClr val="accent4">
                      <a:lumMod val="50000"/>
                    </a:schemeClr>
                  </a:solidFill>
                  <a:latin typeface="+mn-lt"/>
                  <a:ea typeface="+mn-ea"/>
                  <a:cs typeface="+mn-ea"/>
                  <a:sym typeface="+mn-lt"/>
                </a:rPr>
                <a:t>为什么缺点没有在到达顾客前被发现？</a:t>
              </a:r>
              <a:endParaRPr lang="en-US" altLang="zh-CN" sz="1100" b="1"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endParaRPr lang="en-US" sz="1200" dirty="0">
                <a:solidFill>
                  <a:schemeClr val="accent4">
                    <a:lumMod val="50000"/>
                  </a:schemeClr>
                </a:solidFill>
                <a:latin typeface="+mn-lt"/>
                <a:ea typeface="+mn-ea"/>
                <a:cs typeface="+mn-ea"/>
                <a:sym typeface="+mn-lt"/>
              </a:endParaRPr>
            </a:p>
            <a:p>
              <a:pPr eaLnBrk="1" fontAlgn="auto" hangingPunct="1">
                <a:spcBef>
                  <a:spcPts val="0"/>
                </a:spcBef>
                <a:spcAft>
                  <a:spcPts val="0"/>
                </a:spcAft>
                <a:defRPr/>
              </a:pPr>
              <a:r>
                <a:rPr lang="zh-CN" altLang="en-US" sz="1200" dirty="0">
                  <a:solidFill>
                    <a:schemeClr val="accent4">
                      <a:lumMod val="25000"/>
                    </a:schemeClr>
                  </a:solidFill>
                  <a:latin typeface="+mn-lt"/>
                  <a:ea typeface="+mn-ea"/>
                  <a:cs typeface="+mn-ea"/>
                  <a:sym typeface="+mn-lt"/>
                </a:rPr>
                <a:t>配件</a:t>
              </a:r>
              <a:r>
                <a:rPr lang="en-US" altLang="zh-CN" sz="1200" dirty="0">
                  <a:solidFill>
                    <a:schemeClr val="accent4">
                      <a:lumMod val="25000"/>
                    </a:schemeClr>
                  </a:solidFill>
                  <a:latin typeface="+mn-lt"/>
                  <a:ea typeface="+mn-ea"/>
                  <a:cs typeface="+mn-ea"/>
                  <a:sym typeface="+mn-lt"/>
                </a:rPr>
                <a:t>A2</a:t>
              </a:r>
              <a:r>
                <a:rPr lang="zh-CN" altLang="en-US" sz="1200" dirty="0">
                  <a:solidFill>
                    <a:schemeClr val="accent4">
                      <a:lumMod val="25000"/>
                    </a:schemeClr>
                  </a:solidFill>
                  <a:latin typeface="+mn-lt"/>
                  <a:ea typeface="+mn-ea"/>
                  <a:cs typeface="+mn-ea"/>
                  <a:sym typeface="+mn-lt"/>
                </a:rPr>
                <a:t>的物理特性在顾客的组装工厂里突然失效</a:t>
              </a:r>
            </a:p>
          </p:txBody>
        </p:sp>
        <p:sp>
          <p:nvSpPr>
            <p:cNvPr id="39" name="Freeform 4">
              <a:extLst>
                <a:ext uri="{FF2B5EF4-FFF2-40B4-BE49-F238E27FC236}"/>
              </a:extLst>
            </p:cNvPr>
            <p:cNvSpPr/>
            <p:nvPr/>
          </p:nvSpPr>
          <p:spPr>
            <a:xfrm>
              <a:off x="971650" y="3789124"/>
              <a:ext cx="6048789" cy="1241278"/>
            </a:xfrm>
            <a:custGeom>
              <a:avLst/>
              <a:gdLst>
                <a:gd name="connsiteX0" fmla="*/ 0 w 9067799"/>
                <a:gd name="connsiteY0" fmla="*/ 0 h 2850872"/>
                <a:gd name="connsiteX1" fmla="*/ 861237 w 9067799"/>
                <a:gd name="connsiteY1" fmla="*/ 1180214 h 2850872"/>
                <a:gd name="connsiteX2" fmla="*/ 2137144 w 9067799"/>
                <a:gd name="connsiteY2" fmla="*/ 701749 h 2850872"/>
                <a:gd name="connsiteX3" fmla="*/ 3444949 w 9067799"/>
                <a:gd name="connsiteY3" fmla="*/ 1860698 h 2850872"/>
                <a:gd name="connsiteX4" fmla="*/ 4572000 w 9067799"/>
                <a:gd name="connsiteY4" fmla="*/ 1222745 h 2850872"/>
                <a:gd name="connsiteX5" fmla="*/ 6390168 w 9067799"/>
                <a:gd name="connsiteY5" fmla="*/ 2477386 h 2850872"/>
                <a:gd name="connsiteX6" fmla="*/ 6911163 w 9067799"/>
                <a:gd name="connsiteY6" fmla="*/ 1775638 h 2850872"/>
                <a:gd name="connsiteX7" fmla="*/ 8739963 w 9067799"/>
                <a:gd name="connsiteY7" fmla="*/ 2838893 h 2850872"/>
                <a:gd name="connsiteX8" fmla="*/ 9058940 w 9067799"/>
                <a:gd name="connsiteY8" fmla="*/ 2254103 h 2850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67799" h="2850872">
                  <a:moveTo>
                    <a:pt x="0" y="0"/>
                  </a:moveTo>
                  <a:cubicBezTo>
                    <a:pt x="252523" y="531628"/>
                    <a:pt x="505046" y="1063256"/>
                    <a:pt x="861237" y="1180214"/>
                  </a:cubicBezTo>
                  <a:cubicBezTo>
                    <a:pt x="1217428" y="1297172"/>
                    <a:pt x="1706525" y="588335"/>
                    <a:pt x="2137144" y="701749"/>
                  </a:cubicBezTo>
                  <a:cubicBezTo>
                    <a:pt x="2567763" y="815163"/>
                    <a:pt x="3039140" y="1773865"/>
                    <a:pt x="3444949" y="1860698"/>
                  </a:cubicBezTo>
                  <a:cubicBezTo>
                    <a:pt x="3850758" y="1947531"/>
                    <a:pt x="4081130" y="1119964"/>
                    <a:pt x="4572000" y="1222745"/>
                  </a:cubicBezTo>
                  <a:cubicBezTo>
                    <a:pt x="5062870" y="1325526"/>
                    <a:pt x="6000307" y="2385237"/>
                    <a:pt x="6390168" y="2477386"/>
                  </a:cubicBezTo>
                  <a:cubicBezTo>
                    <a:pt x="6780029" y="2569535"/>
                    <a:pt x="6519531" y="1715387"/>
                    <a:pt x="6911163" y="1775638"/>
                  </a:cubicBezTo>
                  <a:cubicBezTo>
                    <a:pt x="7302795" y="1835889"/>
                    <a:pt x="8382000" y="2759149"/>
                    <a:pt x="8739963" y="2838893"/>
                  </a:cubicBezTo>
                  <a:cubicBezTo>
                    <a:pt x="9097926" y="2918637"/>
                    <a:pt x="9078433" y="2586370"/>
                    <a:pt x="9058940" y="2254103"/>
                  </a:cubicBezTo>
                </a:path>
              </a:pathLst>
            </a:custGeom>
            <a:noFill/>
            <a:ln w="25400" cap="flat" cmpd="sng" algn="ctr">
              <a:solidFill>
                <a:sysClr val="windowText" lastClr="000000">
                  <a:lumMod val="65000"/>
                  <a:lumOff val="35000"/>
                </a:sysClr>
              </a:solidFill>
              <a:prstDash val="lgDashDot"/>
              <a:headEnd type="oval"/>
              <a:tailEnd type="triangle"/>
            </a:ln>
            <a:effectLst/>
          </p:spPr>
          <p:txBody>
            <a:bodyPr anchor="ctr"/>
            <a:lstStyle/>
            <a:p>
              <a:pPr algn="ctr" eaLnBrk="1" fontAlgn="auto" hangingPunct="1">
                <a:spcBef>
                  <a:spcPts val="0"/>
                </a:spcBef>
                <a:spcAft>
                  <a:spcPts val="0"/>
                </a:spcAft>
                <a:defRPr/>
              </a:pPr>
              <a:endParaRPr lang="en-US" kern="0" dirty="0">
                <a:solidFill>
                  <a:prstClr val="white"/>
                </a:solidFill>
                <a:latin typeface="+mn-lt"/>
                <a:ea typeface="+mn-ea"/>
                <a:cs typeface="+mn-ea"/>
                <a:sym typeface="+mn-lt"/>
              </a:endParaRPr>
            </a:p>
          </p:txBody>
        </p:sp>
      </p:grpSp>
      <p:sp>
        <p:nvSpPr>
          <p:cNvPr id="40" name="矩形 3"/>
          <p:cNvSpPr>
            <a:spLocks noChangeArrowheads="1"/>
          </p:cNvSpPr>
          <p:nvPr/>
        </p:nvSpPr>
        <p:spPr bwMode="auto">
          <a:xfrm>
            <a:off x="5313363" y="1550988"/>
            <a:ext cx="2601912"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smtClean="0">
                <a:latin typeface="+mn-lt"/>
                <a:ea typeface="+mn-ea"/>
                <a:cs typeface="+mn-ea"/>
                <a:sym typeface="+mn-lt"/>
              </a:rPr>
              <a:t>实例：</a:t>
            </a:r>
            <a:r>
              <a:rPr lang="en-US" altLang="zh-CN" sz="1400" b="1" noProof="1" smtClean="0">
                <a:latin typeface="+mn-lt"/>
                <a:ea typeface="+mn-ea"/>
                <a:cs typeface="+mn-ea"/>
                <a:sym typeface="+mn-lt"/>
              </a:rPr>
              <a:t>5Why</a:t>
            </a:r>
            <a:r>
              <a:rPr lang="zh-CN" altLang="en-US" sz="1400" b="1" noProof="1" smtClean="0">
                <a:latin typeface="+mn-lt"/>
                <a:ea typeface="+mn-ea"/>
                <a:cs typeface="+mn-ea"/>
                <a:sym typeface="+mn-lt"/>
              </a:rPr>
              <a:t>图表（空间路径）</a:t>
            </a:r>
            <a:endParaRPr lang="zh-CN" altLang="en-US" sz="1400" b="1" noProof="1">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par>
                          <p:cTn id="11" fill="hold" nodeType="afterGroup">
                            <p:stCondLst>
                              <p:cond delay="1000"/>
                            </p:stCondLst>
                            <p:childTnLst>
                              <p:par>
                                <p:cTn id="12" presetID="2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nodeType="afterGroup">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0"/>
                                        </p:tgtEl>
                                        <p:attrNameLst>
                                          <p:attrName>style.visibility</p:attrName>
                                        </p:attrNameLst>
                                      </p:cBhvr>
                                      <p:to>
                                        <p:strVal val="visible"/>
                                      </p:to>
                                    </p:set>
                                    <p:animEffect>
                                      <p:cBhvr>
                                        <p:cTn id="1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P spid="40" grpId="0" bldLvl="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案例五：</a:t>
            </a:r>
          </a:p>
        </p:txBody>
      </p:sp>
      <p:sp>
        <p:nvSpPr>
          <p:cNvPr id="27" name="矩形 3"/>
          <p:cNvSpPr>
            <a:spLocks noChangeArrowheads="1"/>
          </p:cNvSpPr>
          <p:nvPr/>
        </p:nvSpPr>
        <p:spPr bwMode="auto">
          <a:xfrm>
            <a:off x="600075" y="777875"/>
            <a:ext cx="598805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400" b="1" noProof="1">
                <a:solidFill>
                  <a:schemeClr val="accent6">
                    <a:lumMod val="10000"/>
                  </a:schemeClr>
                </a:solidFill>
                <a:latin typeface="+mn-lt"/>
                <a:ea typeface="+mn-ea"/>
                <a:cs typeface="+mn-ea"/>
                <a:sym typeface="+mn-lt"/>
              </a:rPr>
              <a:t>“ XYZ</a:t>
            </a:r>
            <a:r>
              <a:rPr lang="zh-CN" altLang="en-US" sz="1400" b="1" noProof="1">
                <a:solidFill>
                  <a:schemeClr val="accent6">
                    <a:lumMod val="10000"/>
                  </a:schemeClr>
                </a:solidFill>
                <a:latin typeface="+mn-lt"/>
                <a:ea typeface="+mn-ea"/>
                <a:cs typeface="+mn-ea"/>
                <a:sym typeface="+mn-lt"/>
              </a:rPr>
              <a:t>公司运用</a:t>
            </a:r>
            <a:r>
              <a:rPr lang="en-US" altLang="zh-CN" sz="1400" b="1" noProof="1">
                <a:solidFill>
                  <a:schemeClr val="accent6">
                    <a:lumMod val="10000"/>
                  </a:schemeClr>
                </a:solidFill>
                <a:latin typeface="+mn-lt"/>
                <a:ea typeface="+mn-ea"/>
                <a:cs typeface="+mn-ea"/>
                <a:sym typeface="+mn-lt"/>
              </a:rPr>
              <a:t>5Why”</a:t>
            </a:r>
            <a:r>
              <a:rPr lang="zh-CN" altLang="en-US" sz="1400" b="1" noProof="1">
                <a:solidFill>
                  <a:schemeClr val="accent6">
                    <a:lumMod val="10000"/>
                  </a:schemeClr>
                </a:solidFill>
                <a:latin typeface="+mn-lt"/>
                <a:ea typeface="+mn-ea"/>
                <a:cs typeface="+mn-ea"/>
                <a:sym typeface="+mn-lt"/>
              </a:rPr>
              <a:t>分析</a:t>
            </a:r>
          </a:p>
        </p:txBody>
      </p:sp>
      <p:sp>
        <p:nvSpPr>
          <p:cNvPr id="16" name="Text Box 2"/>
          <p:cNvSpPr txBox="1">
            <a:spLocks noChangeArrowheads="1"/>
          </p:cNvSpPr>
          <p:nvPr/>
        </p:nvSpPr>
        <p:spPr bwMode="auto">
          <a:xfrm>
            <a:off x="619125" y="1144588"/>
            <a:ext cx="8301038" cy="625171"/>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defRPr/>
            </a:pPr>
            <a:r>
              <a:rPr lang="zh-CN" altLang="en-US" sz="1400" kern="0" dirty="0">
                <a:solidFill>
                  <a:srgbClr val="000000"/>
                </a:solidFill>
                <a:latin typeface="+mn-lt"/>
                <a:ea typeface="+mn-ea"/>
                <a:cs typeface="+mn-ea"/>
                <a:sym typeface="+mn-lt"/>
              </a:rPr>
              <a:t>但是，顾客仍然不满意</a:t>
            </a:r>
            <a:r>
              <a:rPr lang="en-US" altLang="zh-CN" sz="1400" kern="0" dirty="0">
                <a:solidFill>
                  <a:srgbClr val="000000"/>
                </a:solidFill>
                <a:latin typeface="+mn-lt"/>
                <a:ea typeface="+mn-ea"/>
                <a:cs typeface="+mn-ea"/>
                <a:sym typeface="+mn-lt"/>
              </a:rPr>
              <a:t>…… </a:t>
            </a:r>
          </a:p>
          <a:p>
            <a:pPr eaLnBrk="1" fontAlgn="auto" hangingPunct="1">
              <a:lnSpc>
                <a:spcPct val="130000"/>
              </a:lnSpc>
              <a:spcBef>
                <a:spcPts val="0"/>
              </a:spcBef>
              <a:spcAft>
                <a:spcPts val="0"/>
              </a:spcAft>
              <a:defRPr/>
            </a:pPr>
            <a:r>
              <a:rPr lang="zh-CN" altLang="en-US" sz="1400" kern="0" dirty="0">
                <a:solidFill>
                  <a:srgbClr val="000000"/>
                </a:solidFill>
                <a:latin typeface="+mn-lt"/>
                <a:ea typeface="+mn-ea"/>
                <a:cs typeface="+mn-ea"/>
                <a:sym typeface="+mn-lt"/>
              </a:rPr>
              <a:t>顾客想要知道为什么系统不能预防问题的发生</a:t>
            </a:r>
          </a:p>
        </p:txBody>
      </p:sp>
      <p:sp>
        <p:nvSpPr>
          <p:cNvPr id="17" name="矩形 4"/>
          <p:cNvSpPr>
            <a:spLocks noChangeArrowheads="1"/>
          </p:cNvSpPr>
          <p:nvPr/>
        </p:nvSpPr>
        <p:spPr bwMode="auto">
          <a:xfrm>
            <a:off x="723900" y="1995488"/>
            <a:ext cx="1236663" cy="1277937"/>
          </a:xfrm>
          <a:prstGeom prst="rect">
            <a:avLst/>
          </a:prstGeom>
          <a:solidFill>
            <a:schemeClr val="accent4">
              <a:lumMod val="10000"/>
            </a:schemeClr>
          </a:solidFill>
          <a:ln>
            <a:noFill/>
          </a:ln>
          <a:extLst/>
        </p:spPr>
        <p:txBody>
          <a:bodyPr anchor="ctr"/>
          <a:lstStyle/>
          <a:p>
            <a:pPr algn="ctr" eaLnBrk="1" hangingPunct="1">
              <a:defRPr/>
            </a:pPr>
            <a:endParaRPr lang="zh-CN" altLang="en-US" sz="800">
              <a:solidFill>
                <a:srgbClr val="FFFFFF"/>
              </a:solidFill>
              <a:latin typeface="+mn-lt"/>
              <a:ea typeface="+mn-ea"/>
              <a:cs typeface="+mn-ea"/>
              <a:sym typeface="+mn-lt"/>
            </a:endParaRPr>
          </a:p>
        </p:txBody>
      </p:sp>
      <p:sp>
        <p:nvSpPr>
          <p:cNvPr id="106505" name="矩形 5"/>
          <p:cNvSpPr>
            <a:spLocks noChangeArrowheads="1"/>
          </p:cNvSpPr>
          <p:nvPr/>
        </p:nvSpPr>
        <p:spPr bwMode="auto">
          <a:xfrm>
            <a:off x="2268538" y="1995488"/>
            <a:ext cx="1238250" cy="1277937"/>
          </a:xfrm>
          <a:prstGeom prst="rect">
            <a:avLst/>
          </a:prstGeom>
          <a:solidFill>
            <a:srgbClr val="B803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sz="800">
              <a:solidFill>
                <a:srgbClr val="FFFFFF"/>
              </a:solidFill>
              <a:latin typeface="+mn-lt"/>
              <a:ea typeface="+mn-ea"/>
              <a:cs typeface="+mn-ea"/>
              <a:sym typeface="+mn-lt"/>
            </a:endParaRPr>
          </a:p>
        </p:txBody>
      </p:sp>
      <p:sp>
        <p:nvSpPr>
          <p:cNvPr id="20" name="矩形 6"/>
          <p:cNvSpPr>
            <a:spLocks noChangeArrowheads="1"/>
          </p:cNvSpPr>
          <p:nvPr/>
        </p:nvSpPr>
        <p:spPr bwMode="auto">
          <a:xfrm>
            <a:off x="3814763" y="1995488"/>
            <a:ext cx="1236662" cy="1277937"/>
          </a:xfrm>
          <a:prstGeom prst="rect">
            <a:avLst/>
          </a:prstGeom>
          <a:solidFill>
            <a:schemeClr val="accent4">
              <a:lumMod val="10000"/>
            </a:schemeClr>
          </a:solidFill>
          <a:ln>
            <a:noFill/>
          </a:ln>
          <a:extLst/>
        </p:spPr>
        <p:txBody>
          <a:bodyPr anchor="ctr"/>
          <a:lstStyle/>
          <a:p>
            <a:pPr algn="ctr" eaLnBrk="1" hangingPunct="1">
              <a:defRPr/>
            </a:pPr>
            <a:endParaRPr lang="zh-CN" altLang="en-US" sz="800">
              <a:solidFill>
                <a:srgbClr val="FFFFFF"/>
              </a:solidFill>
              <a:latin typeface="+mn-lt"/>
              <a:ea typeface="+mn-ea"/>
              <a:cs typeface="+mn-ea"/>
              <a:sym typeface="+mn-lt"/>
            </a:endParaRPr>
          </a:p>
        </p:txBody>
      </p:sp>
      <p:sp>
        <p:nvSpPr>
          <p:cNvPr id="106507" name="矩形 7"/>
          <p:cNvSpPr>
            <a:spLocks noChangeArrowheads="1"/>
          </p:cNvSpPr>
          <p:nvPr/>
        </p:nvSpPr>
        <p:spPr bwMode="auto">
          <a:xfrm>
            <a:off x="5359400" y="1995488"/>
            <a:ext cx="1236663" cy="1277937"/>
          </a:xfrm>
          <a:prstGeom prst="rect">
            <a:avLst/>
          </a:prstGeom>
          <a:solidFill>
            <a:srgbClr val="B803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sz="800">
              <a:solidFill>
                <a:srgbClr val="FFFFFF"/>
              </a:solidFill>
              <a:latin typeface="+mn-lt"/>
              <a:ea typeface="+mn-ea"/>
              <a:cs typeface="+mn-ea"/>
              <a:sym typeface="+mn-lt"/>
            </a:endParaRPr>
          </a:p>
        </p:txBody>
      </p:sp>
      <p:sp>
        <p:nvSpPr>
          <p:cNvPr id="22" name="矩形 8"/>
          <p:cNvSpPr>
            <a:spLocks noChangeArrowheads="1"/>
          </p:cNvSpPr>
          <p:nvPr/>
        </p:nvSpPr>
        <p:spPr bwMode="auto">
          <a:xfrm>
            <a:off x="723900" y="3273425"/>
            <a:ext cx="1236663" cy="1468438"/>
          </a:xfrm>
          <a:prstGeom prst="rect">
            <a:avLst/>
          </a:prstGeom>
          <a:solidFill>
            <a:schemeClr val="accent4">
              <a:lumMod val="10000"/>
              <a:alpha val="10000"/>
            </a:schemeClr>
          </a:solidFill>
          <a:ln>
            <a:noFill/>
          </a:ln>
          <a:extLst/>
        </p:spPr>
        <p:txBody>
          <a:bodyPr anchor="ctr"/>
          <a:lstStyle/>
          <a:p>
            <a:pPr algn="ctr" eaLnBrk="1" hangingPunct="1">
              <a:defRPr/>
            </a:pPr>
            <a:endParaRPr lang="zh-CN" altLang="en-US" sz="800">
              <a:solidFill>
                <a:srgbClr val="FFFFFF"/>
              </a:solidFill>
              <a:latin typeface="+mn-lt"/>
              <a:ea typeface="+mn-ea"/>
              <a:cs typeface="+mn-ea"/>
              <a:sym typeface="+mn-lt"/>
            </a:endParaRPr>
          </a:p>
        </p:txBody>
      </p:sp>
      <p:sp>
        <p:nvSpPr>
          <p:cNvPr id="23" name="矩形 9"/>
          <p:cNvSpPr>
            <a:spLocks noChangeArrowheads="1"/>
          </p:cNvSpPr>
          <p:nvPr/>
        </p:nvSpPr>
        <p:spPr bwMode="auto">
          <a:xfrm>
            <a:off x="2268538" y="3273425"/>
            <a:ext cx="1238250" cy="1468438"/>
          </a:xfrm>
          <a:prstGeom prst="rect">
            <a:avLst/>
          </a:prstGeom>
          <a:solidFill>
            <a:schemeClr val="accent4">
              <a:lumMod val="10000"/>
              <a:alpha val="10000"/>
            </a:schemeClr>
          </a:solidFill>
          <a:ln>
            <a:noFill/>
          </a:ln>
          <a:extLst/>
        </p:spPr>
        <p:txBody>
          <a:bodyPr anchor="ctr"/>
          <a:lstStyle/>
          <a:p>
            <a:pPr algn="ctr" eaLnBrk="1" hangingPunct="1">
              <a:defRPr/>
            </a:pPr>
            <a:endParaRPr lang="zh-CN" altLang="en-US" sz="800">
              <a:solidFill>
                <a:srgbClr val="FFFFFF"/>
              </a:solidFill>
              <a:latin typeface="+mn-lt"/>
              <a:ea typeface="+mn-ea"/>
              <a:cs typeface="+mn-ea"/>
              <a:sym typeface="+mn-lt"/>
            </a:endParaRPr>
          </a:p>
        </p:txBody>
      </p:sp>
      <p:sp>
        <p:nvSpPr>
          <p:cNvPr id="24" name="矩形 10"/>
          <p:cNvSpPr>
            <a:spLocks noChangeArrowheads="1"/>
          </p:cNvSpPr>
          <p:nvPr/>
        </p:nvSpPr>
        <p:spPr bwMode="auto">
          <a:xfrm>
            <a:off x="3814763" y="3273425"/>
            <a:ext cx="1236662" cy="1468438"/>
          </a:xfrm>
          <a:prstGeom prst="rect">
            <a:avLst/>
          </a:prstGeom>
          <a:solidFill>
            <a:schemeClr val="accent4">
              <a:lumMod val="10000"/>
              <a:alpha val="10000"/>
            </a:schemeClr>
          </a:solidFill>
          <a:ln>
            <a:noFill/>
          </a:ln>
          <a:extLst/>
        </p:spPr>
        <p:txBody>
          <a:bodyPr anchor="ctr"/>
          <a:lstStyle/>
          <a:p>
            <a:pPr algn="ctr" eaLnBrk="1" hangingPunct="1">
              <a:defRPr/>
            </a:pPr>
            <a:endParaRPr lang="zh-CN" altLang="en-US" sz="800">
              <a:solidFill>
                <a:srgbClr val="FFFFFF"/>
              </a:solidFill>
              <a:latin typeface="+mn-lt"/>
              <a:ea typeface="+mn-ea"/>
              <a:cs typeface="+mn-ea"/>
              <a:sym typeface="+mn-lt"/>
            </a:endParaRPr>
          </a:p>
        </p:txBody>
      </p:sp>
      <p:sp>
        <p:nvSpPr>
          <p:cNvPr id="25" name="矩形 11"/>
          <p:cNvSpPr>
            <a:spLocks noChangeArrowheads="1"/>
          </p:cNvSpPr>
          <p:nvPr/>
        </p:nvSpPr>
        <p:spPr bwMode="auto">
          <a:xfrm>
            <a:off x="5337175" y="3273425"/>
            <a:ext cx="1236663" cy="1468438"/>
          </a:xfrm>
          <a:prstGeom prst="rect">
            <a:avLst/>
          </a:prstGeom>
          <a:solidFill>
            <a:schemeClr val="accent4">
              <a:lumMod val="10000"/>
              <a:alpha val="10000"/>
            </a:schemeClr>
          </a:solidFill>
          <a:ln w="12700">
            <a:noFill/>
            <a:miter lim="800000"/>
            <a:headEnd/>
            <a:tailEnd/>
          </a:ln>
          <a:extLst/>
        </p:spPr>
        <p:txBody>
          <a:bodyPr anchor="ctr"/>
          <a:lstStyle/>
          <a:p>
            <a:pPr algn="ctr" eaLnBrk="1" hangingPunct="1">
              <a:defRPr/>
            </a:pPr>
            <a:endParaRPr lang="zh-CN" altLang="en-US" sz="800">
              <a:solidFill>
                <a:srgbClr val="FFFFFF"/>
              </a:solidFill>
              <a:latin typeface="+mn-lt"/>
              <a:ea typeface="+mn-ea"/>
              <a:cs typeface="+mn-ea"/>
              <a:sym typeface="+mn-lt"/>
            </a:endParaRPr>
          </a:p>
        </p:txBody>
      </p:sp>
      <p:pic>
        <p:nvPicPr>
          <p:cNvPr id="106512" name="图片 1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4194175" y="2168525"/>
            <a:ext cx="590550" cy="59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13" name="图片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2565400" y="2152650"/>
            <a:ext cx="633413"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14" name="图片 14"/>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1073150" y="2170113"/>
            <a:ext cx="595313"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15" name="椭圆 15"/>
          <p:cNvSpPr>
            <a:spLocks noChangeArrowheads="1"/>
          </p:cNvSpPr>
          <p:nvPr/>
        </p:nvSpPr>
        <p:spPr bwMode="auto">
          <a:xfrm>
            <a:off x="1255713" y="2859088"/>
            <a:ext cx="160337" cy="144462"/>
          </a:xfrm>
          <a:prstGeom prst="ellipse">
            <a:avLst/>
          </a:prstGeom>
          <a:solidFill>
            <a:schemeClr val="tx1"/>
          </a:solidFill>
          <a:ln w="9525">
            <a:solidFill>
              <a:schemeClr val="tx1"/>
            </a:solidFill>
            <a:round/>
            <a:headEnd/>
            <a:tailEnd/>
          </a:ln>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sz="800">
              <a:solidFill>
                <a:srgbClr val="FFFFFF"/>
              </a:solidFill>
              <a:latin typeface="+mn-lt"/>
              <a:ea typeface="+mn-ea"/>
              <a:cs typeface="+mn-ea"/>
              <a:sym typeface="+mn-lt"/>
            </a:endParaRPr>
          </a:p>
        </p:txBody>
      </p:sp>
      <p:sp>
        <p:nvSpPr>
          <p:cNvPr id="106516" name="椭圆 16"/>
          <p:cNvSpPr>
            <a:spLocks noChangeArrowheads="1"/>
          </p:cNvSpPr>
          <p:nvPr/>
        </p:nvSpPr>
        <p:spPr bwMode="auto">
          <a:xfrm>
            <a:off x="2801938" y="2859088"/>
            <a:ext cx="160337" cy="144462"/>
          </a:xfrm>
          <a:prstGeom prst="ellipse">
            <a:avLst/>
          </a:prstGeom>
          <a:solidFill>
            <a:schemeClr val="tx1"/>
          </a:solidFill>
          <a:ln w="9525">
            <a:solidFill>
              <a:schemeClr val="tx1"/>
            </a:solidFill>
            <a:round/>
            <a:headEnd/>
            <a:tailEnd/>
          </a:ln>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sz="800">
              <a:solidFill>
                <a:srgbClr val="FFFFFF"/>
              </a:solidFill>
              <a:latin typeface="+mn-lt"/>
              <a:ea typeface="+mn-ea"/>
              <a:cs typeface="+mn-ea"/>
              <a:sym typeface="+mn-lt"/>
            </a:endParaRPr>
          </a:p>
        </p:txBody>
      </p:sp>
      <p:sp>
        <p:nvSpPr>
          <p:cNvPr id="106517" name="椭圆 17"/>
          <p:cNvSpPr>
            <a:spLocks noChangeArrowheads="1"/>
          </p:cNvSpPr>
          <p:nvPr/>
        </p:nvSpPr>
        <p:spPr bwMode="auto">
          <a:xfrm>
            <a:off x="4352925" y="2855913"/>
            <a:ext cx="160338" cy="144462"/>
          </a:xfrm>
          <a:prstGeom prst="ellipse">
            <a:avLst/>
          </a:prstGeom>
          <a:solidFill>
            <a:schemeClr val="tx1"/>
          </a:solidFill>
          <a:ln w="9525">
            <a:solidFill>
              <a:schemeClr val="tx1"/>
            </a:solidFill>
            <a:round/>
            <a:headEnd/>
            <a:tailEnd/>
          </a:ln>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sz="800">
              <a:solidFill>
                <a:srgbClr val="FFFFFF"/>
              </a:solidFill>
              <a:latin typeface="+mn-lt"/>
              <a:ea typeface="+mn-ea"/>
              <a:cs typeface="+mn-ea"/>
              <a:sym typeface="+mn-lt"/>
            </a:endParaRPr>
          </a:p>
        </p:txBody>
      </p:sp>
      <p:sp>
        <p:nvSpPr>
          <p:cNvPr id="106518" name="椭圆 18"/>
          <p:cNvSpPr>
            <a:spLocks noChangeArrowheads="1"/>
          </p:cNvSpPr>
          <p:nvPr/>
        </p:nvSpPr>
        <p:spPr bwMode="auto">
          <a:xfrm>
            <a:off x="5888038" y="2855913"/>
            <a:ext cx="160337" cy="144462"/>
          </a:xfrm>
          <a:prstGeom prst="ellipse">
            <a:avLst/>
          </a:prstGeom>
          <a:solidFill>
            <a:schemeClr val="tx1"/>
          </a:solidFill>
          <a:ln w="9525">
            <a:solidFill>
              <a:schemeClr val="tx1"/>
            </a:solidFill>
            <a:round/>
            <a:headEnd/>
            <a:tailEnd/>
          </a:ln>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sz="800">
              <a:solidFill>
                <a:srgbClr val="FFFFFF"/>
              </a:solidFill>
              <a:latin typeface="+mn-lt"/>
              <a:ea typeface="+mn-ea"/>
              <a:cs typeface="+mn-ea"/>
              <a:sym typeface="+mn-lt"/>
            </a:endParaRPr>
          </a:p>
        </p:txBody>
      </p:sp>
      <p:cxnSp>
        <p:nvCxnSpPr>
          <p:cNvPr id="106519" name="直接连接符 19"/>
          <p:cNvCxnSpPr>
            <a:cxnSpLocks noChangeShapeType="1"/>
            <a:stCxn id="106515" idx="6"/>
            <a:endCxn id="106516" idx="2"/>
          </p:cNvCxnSpPr>
          <p:nvPr/>
        </p:nvCxnSpPr>
        <p:spPr bwMode="auto">
          <a:xfrm>
            <a:off x="1416050" y="2930525"/>
            <a:ext cx="138588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cxnSp>
      <p:cxnSp>
        <p:nvCxnSpPr>
          <p:cNvPr id="106520" name="直接连接符 20"/>
          <p:cNvCxnSpPr>
            <a:cxnSpLocks noChangeShapeType="1"/>
            <a:stCxn id="106516" idx="6"/>
            <a:endCxn id="106517" idx="2"/>
          </p:cNvCxnSpPr>
          <p:nvPr/>
        </p:nvCxnSpPr>
        <p:spPr bwMode="auto">
          <a:xfrm flipV="1">
            <a:off x="2962275" y="2928938"/>
            <a:ext cx="1390650" cy="1587"/>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cxnSp>
      <p:sp>
        <p:nvSpPr>
          <p:cNvPr id="37" name="矩形 1"/>
          <p:cNvSpPr>
            <a:spLocks noChangeArrowheads="1"/>
          </p:cNvSpPr>
          <p:nvPr/>
        </p:nvSpPr>
        <p:spPr bwMode="auto">
          <a:xfrm>
            <a:off x="771525" y="3344863"/>
            <a:ext cx="118903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defRPr/>
            </a:pPr>
            <a:r>
              <a:rPr lang="zh-CN" altLang="en-US" sz="1200" dirty="0">
                <a:solidFill>
                  <a:schemeClr val="accent4">
                    <a:lumMod val="10000"/>
                  </a:schemeClr>
                </a:solidFill>
                <a:latin typeface="+mn-lt"/>
                <a:ea typeface="+mn-ea"/>
                <a:cs typeface="+mn-ea"/>
                <a:sym typeface="+mn-lt"/>
              </a:rPr>
              <a:t>配件</a:t>
            </a:r>
            <a:r>
              <a:rPr lang="en-US" altLang="zh-CN" sz="1200" dirty="0">
                <a:solidFill>
                  <a:schemeClr val="accent4">
                    <a:lumMod val="10000"/>
                  </a:schemeClr>
                </a:solidFill>
                <a:latin typeface="+mn-lt"/>
                <a:ea typeface="+mn-ea"/>
                <a:cs typeface="+mn-ea"/>
                <a:sym typeface="+mn-lt"/>
              </a:rPr>
              <a:t>A2</a:t>
            </a:r>
            <a:r>
              <a:rPr lang="zh-CN" altLang="en-US" sz="1200" dirty="0">
                <a:solidFill>
                  <a:schemeClr val="accent4">
                    <a:lumMod val="10000"/>
                  </a:schemeClr>
                </a:solidFill>
                <a:latin typeface="+mn-lt"/>
                <a:ea typeface="+mn-ea"/>
                <a:cs typeface="+mn-ea"/>
                <a:sym typeface="+mn-lt"/>
              </a:rPr>
              <a:t>的物理特性在顾客的组装工厂里突然失效</a:t>
            </a:r>
          </a:p>
        </p:txBody>
      </p:sp>
      <p:sp>
        <p:nvSpPr>
          <p:cNvPr id="38" name="矩形 1"/>
          <p:cNvSpPr>
            <a:spLocks noChangeArrowheads="1"/>
          </p:cNvSpPr>
          <p:nvPr/>
        </p:nvSpPr>
        <p:spPr bwMode="auto">
          <a:xfrm>
            <a:off x="2316163" y="3357563"/>
            <a:ext cx="116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defRPr/>
            </a:pPr>
            <a:r>
              <a:rPr lang="zh-CN" altLang="en-US" sz="1200" dirty="0">
                <a:solidFill>
                  <a:schemeClr val="accent4">
                    <a:lumMod val="10000"/>
                  </a:schemeClr>
                </a:solidFill>
                <a:latin typeface="+mn-lt"/>
                <a:ea typeface="+mn-ea"/>
                <a:cs typeface="+mn-ea"/>
                <a:sym typeface="+mn-lt"/>
              </a:rPr>
              <a:t>对</a:t>
            </a:r>
            <a:r>
              <a:rPr lang="en-US" altLang="zh-CN" sz="1200" dirty="0">
                <a:solidFill>
                  <a:schemeClr val="accent4">
                    <a:lumMod val="10000"/>
                  </a:schemeClr>
                </a:solidFill>
                <a:latin typeface="+mn-lt"/>
                <a:ea typeface="+mn-ea"/>
                <a:cs typeface="+mn-ea"/>
                <a:sym typeface="+mn-lt"/>
              </a:rPr>
              <a:t>A2</a:t>
            </a:r>
            <a:r>
              <a:rPr lang="zh-CN" altLang="en-US" sz="1200" dirty="0">
                <a:solidFill>
                  <a:schemeClr val="accent4">
                    <a:lumMod val="10000"/>
                  </a:schemeClr>
                </a:solidFill>
                <a:latin typeface="+mn-lt"/>
                <a:ea typeface="+mn-ea"/>
                <a:cs typeface="+mn-ea"/>
                <a:sym typeface="+mn-lt"/>
              </a:rPr>
              <a:t>设计改造</a:t>
            </a:r>
            <a:endParaRPr lang="en-US" altLang="zh-CN" sz="1200" dirty="0">
              <a:solidFill>
                <a:schemeClr val="accent4">
                  <a:lumMod val="10000"/>
                </a:schemeClr>
              </a:solidFill>
              <a:latin typeface="+mn-lt"/>
              <a:ea typeface="+mn-ea"/>
              <a:cs typeface="+mn-ea"/>
              <a:sym typeface="+mn-lt"/>
            </a:endParaRPr>
          </a:p>
          <a:p>
            <a:pPr eaLnBrk="1" hangingPunct="1">
              <a:lnSpc>
                <a:spcPct val="150000"/>
              </a:lnSpc>
              <a:defRPr/>
            </a:pPr>
            <a:r>
              <a:rPr lang="zh-CN" altLang="en-US" sz="1200" dirty="0">
                <a:solidFill>
                  <a:schemeClr val="accent4">
                    <a:lumMod val="10000"/>
                  </a:schemeClr>
                </a:solidFill>
                <a:latin typeface="+mn-lt"/>
                <a:ea typeface="+mn-ea"/>
                <a:cs typeface="+mn-ea"/>
                <a:sym typeface="+mn-lt"/>
              </a:rPr>
              <a:t>时没有做到周到细致的工程分析</a:t>
            </a:r>
          </a:p>
        </p:txBody>
      </p:sp>
      <p:sp>
        <p:nvSpPr>
          <p:cNvPr id="39" name="矩形 1"/>
          <p:cNvSpPr>
            <a:spLocks noChangeArrowheads="1"/>
          </p:cNvSpPr>
          <p:nvPr/>
        </p:nvSpPr>
        <p:spPr bwMode="auto">
          <a:xfrm>
            <a:off x="3876675" y="3382963"/>
            <a:ext cx="116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defRPr/>
            </a:pPr>
            <a:r>
              <a:rPr lang="zh-CN" altLang="en-US" sz="1200" dirty="0">
                <a:solidFill>
                  <a:schemeClr val="accent4">
                    <a:lumMod val="10000"/>
                  </a:schemeClr>
                </a:solidFill>
                <a:latin typeface="+mn-lt"/>
                <a:ea typeface="+mn-ea"/>
                <a:cs typeface="+mn-ea"/>
                <a:sym typeface="+mn-lt"/>
              </a:rPr>
              <a:t>么有适当的内容激励来使工程师们研究和发展全面的</a:t>
            </a:r>
          </a:p>
        </p:txBody>
      </p:sp>
      <p:sp>
        <p:nvSpPr>
          <p:cNvPr id="40" name="矩形 1"/>
          <p:cNvSpPr>
            <a:spLocks noChangeArrowheads="1"/>
          </p:cNvSpPr>
          <p:nvPr/>
        </p:nvSpPr>
        <p:spPr bwMode="auto">
          <a:xfrm>
            <a:off x="5405438" y="3382963"/>
            <a:ext cx="116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defRPr/>
            </a:pPr>
            <a:r>
              <a:rPr lang="zh-CN" altLang="en-US" sz="1200" dirty="0">
                <a:solidFill>
                  <a:schemeClr val="accent4">
                    <a:lumMod val="10000"/>
                  </a:schemeClr>
                </a:solidFill>
                <a:latin typeface="+mn-lt"/>
                <a:ea typeface="+mn-ea"/>
                <a:cs typeface="+mn-ea"/>
                <a:sym typeface="+mn-lt"/>
              </a:rPr>
              <a:t>没有任何程序要求对某项设计改造进行全面研究</a:t>
            </a:r>
          </a:p>
        </p:txBody>
      </p:sp>
      <p:pic>
        <p:nvPicPr>
          <p:cNvPr id="106525" name="图片 26"/>
          <p:cNvPicPr>
            <a:picLocks noChangeAspect="1" noChangeArrowheads="1"/>
          </p:cNvPicPr>
          <p:nvPr/>
        </p:nvPicPr>
        <p:blipFill>
          <a:blip r:embed="rId6">
            <a:lum bright="70000" contrast="-70000"/>
            <a:extLst>
              <a:ext uri="{28A0092B-C50C-407E-A947-70E740481C1C}">
                <a14:useLocalDpi xmlns:a14="http://schemas.microsoft.com/office/drawing/2010/main" val="0"/>
              </a:ext>
            </a:extLst>
          </a:blip>
          <a:srcRect/>
          <a:stretch>
            <a:fillRect/>
          </a:stretch>
        </p:blipFill>
        <p:spPr bwMode="auto">
          <a:xfrm>
            <a:off x="5651500" y="22098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矩形 7"/>
          <p:cNvSpPr>
            <a:spLocks noChangeArrowheads="1"/>
          </p:cNvSpPr>
          <p:nvPr/>
        </p:nvSpPr>
        <p:spPr bwMode="auto">
          <a:xfrm>
            <a:off x="6897688" y="1995488"/>
            <a:ext cx="1236662" cy="1277937"/>
          </a:xfrm>
          <a:prstGeom prst="rect">
            <a:avLst/>
          </a:prstGeom>
          <a:solidFill>
            <a:schemeClr val="accent4">
              <a:lumMod val="10000"/>
            </a:schemeClr>
          </a:solidFill>
          <a:ln>
            <a:noFill/>
          </a:ln>
          <a:extLst/>
        </p:spPr>
        <p:txBody>
          <a:bodyPr anchor="ctr"/>
          <a:lstStyle/>
          <a:p>
            <a:pPr algn="ctr" eaLnBrk="1" hangingPunct="1">
              <a:defRPr/>
            </a:pPr>
            <a:endParaRPr lang="zh-CN" altLang="en-US" sz="800">
              <a:solidFill>
                <a:srgbClr val="FFFFFF"/>
              </a:solidFill>
              <a:latin typeface="+mn-lt"/>
              <a:ea typeface="+mn-ea"/>
              <a:cs typeface="+mn-ea"/>
              <a:sym typeface="+mn-lt"/>
            </a:endParaRPr>
          </a:p>
        </p:txBody>
      </p:sp>
      <p:sp>
        <p:nvSpPr>
          <p:cNvPr id="43" name="矩形 11"/>
          <p:cNvSpPr>
            <a:spLocks noChangeArrowheads="1"/>
          </p:cNvSpPr>
          <p:nvPr/>
        </p:nvSpPr>
        <p:spPr bwMode="auto">
          <a:xfrm>
            <a:off x="6875463" y="3273425"/>
            <a:ext cx="1236662" cy="1468438"/>
          </a:xfrm>
          <a:prstGeom prst="rect">
            <a:avLst/>
          </a:prstGeom>
          <a:solidFill>
            <a:schemeClr val="accent4">
              <a:lumMod val="10000"/>
              <a:alpha val="10000"/>
            </a:schemeClr>
          </a:solidFill>
          <a:ln w="12700">
            <a:noFill/>
            <a:miter lim="800000"/>
            <a:headEnd/>
            <a:tailEnd/>
          </a:ln>
          <a:extLst/>
        </p:spPr>
        <p:txBody>
          <a:bodyPr anchor="ctr"/>
          <a:lstStyle/>
          <a:p>
            <a:pPr algn="ctr" eaLnBrk="1" hangingPunct="1">
              <a:defRPr/>
            </a:pPr>
            <a:endParaRPr lang="zh-CN" altLang="en-US" sz="800">
              <a:solidFill>
                <a:srgbClr val="FFFFFF"/>
              </a:solidFill>
              <a:latin typeface="+mn-lt"/>
              <a:ea typeface="+mn-ea"/>
              <a:cs typeface="+mn-ea"/>
              <a:sym typeface="+mn-lt"/>
            </a:endParaRPr>
          </a:p>
        </p:txBody>
      </p:sp>
      <p:sp>
        <p:nvSpPr>
          <p:cNvPr id="106528" name="椭圆 18"/>
          <p:cNvSpPr>
            <a:spLocks noChangeArrowheads="1"/>
          </p:cNvSpPr>
          <p:nvPr/>
        </p:nvSpPr>
        <p:spPr bwMode="auto">
          <a:xfrm>
            <a:off x="7426325" y="2855913"/>
            <a:ext cx="160338" cy="144462"/>
          </a:xfrm>
          <a:prstGeom prst="ellipse">
            <a:avLst/>
          </a:prstGeom>
          <a:solidFill>
            <a:schemeClr val="tx1"/>
          </a:solidFill>
          <a:ln w="9525">
            <a:solidFill>
              <a:schemeClr val="tx1"/>
            </a:solidFill>
            <a:round/>
            <a:headEnd/>
            <a:tailEnd/>
          </a:ln>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sz="800">
              <a:solidFill>
                <a:srgbClr val="FFFFFF"/>
              </a:solidFill>
              <a:latin typeface="+mn-lt"/>
              <a:ea typeface="+mn-ea"/>
              <a:cs typeface="+mn-ea"/>
              <a:sym typeface="+mn-lt"/>
            </a:endParaRPr>
          </a:p>
        </p:txBody>
      </p:sp>
      <p:sp>
        <p:nvSpPr>
          <p:cNvPr id="45" name="矩形 1"/>
          <p:cNvSpPr>
            <a:spLocks noChangeArrowheads="1"/>
          </p:cNvSpPr>
          <p:nvPr/>
        </p:nvSpPr>
        <p:spPr bwMode="auto">
          <a:xfrm>
            <a:off x="6943725" y="3382963"/>
            <a:ext cx="116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defRPr/>
            </a:pPr>
            <a:r>
              <a:rPr lang="zh-CN" altLang="en-US" sz="1200" dirty="0">
                <a:solidFill>
                  <a:schemeClr val="accent4">
                    <a:lumMod val="10000"/>
                  </a:schemeClr>
                </a:solidFill>
                <a:latin typeface="+mn-lt"/>
                <a:ea typeface="+mn-ea"/>
                <a:cs typeface="+mn-ea"/>
                <a:sym typeface="+mn-lt"/>
              </a:rPr>
              <a:t>管理层没有对全面的工程培训和使用完成成本</a:t>
            </a:r>
            <a:r>
              <a:rPr lang="en-US" altLang="zh-CN" sz="1200" dirty="0">
                <a:solidFill>
                  <a:schemeClr val="accent4">
                    <a:lumMod val="10000"/>
                  </a:schemeClr>
                </a:solidFill>
                <a:latin typeface="+mn-lt"/>
                <a:ea typeface="+mn-ea"/>
                <a:cs typeface="+mn-ea"/>
                <a:sym typeface="+mn-lt"/>
              </a:rPr>
              <a:t>/</a:t>
            </a:r>
            <a:r>
              <a:rPr lang="zh-CN" altLang="en-US" sz="1200" dirty="0">
                <a:solidFill>
                  <a:schemeClr val="accent4">
                    <a:lumMod val="10000"/>
                  </a:schemeClr>
                </a:solidFill>
                <a:latin typeface="+mn-lt"/>
                <a:ea typeface="+mn-ea"/>
                <a:cs typeface="+mn-ea"/>
                <a:sym typeface="+mn-lt"/>
              </a:rPr>
              <a:t>利润分析</a:t>
            </a:r>
          </a:p>
        </p:txBody>
      </p:sp>
      <p:pic>
        <p:nvPicPr>
          <p:cNvPr id="106530" name="图片 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7563" y="2151063"/>
            <a:ext cx="696912"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6531" name="直接连接符 21"/>
          <p:cNvCxnSpPr>
            <a:cxnSpLocks noChangeShapeType="1"/>
            <a:stCxn id="106517" idx="6"/>
            <a:endCxn id="106528" idx="2"/>
          </p:cNvCxnSpPr>
          <p:nvPr/>
        </p:nvCxnSpPr>
        <p:spPr bwMode="auto">
          <a:xfrm>
            <a:off x="4513263" y="2928938"/>
            <a:ext cx="291306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图片 2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488" y="117475"/>
            <a:ext cx="4832351"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563938" y="1744663"/>
            <a:ext cx="5580062" cy="1938337"/>
          </a:xfrm>
          <a:prstGeom prst="rect">
            <a:avLst/>
          </a:prstGeom>
          <a:solidFill>
            <a:schemeClr val="accent4">
              <a:lumMod val="10000"/>
            </a:schemeClr>
          </a:solidFill>
          <a:ln>
            <a:noFill/>
          </a:ln>
        </p:spPr>
        <p:txBody>
          <a:bodyPr/>
          <a:lstStyle/>
          <a:p>
            <a:pPr algn="ctr">
              <a:defRPr/>
            </a:pPr>
            <a:endParaRPr lang="zh-CN" altLang="en-US">
              <a:latin typeface="+mn-lt"/>
              <a:ea typeface="+mn-ea"/>
              <a:cs typeface="+mn-ea"/>
              <a:sym typeface="+mn-lt"/>
            </a:endParaRPr>
          </a:p>
        </p:txBody>
      </p:sp>
      <p:sp>
        <p:nvSpPr>
          <p:cNvPr id="24" name="TextBox 3"/>
          <p:cNvSpPr>
            <a:spLocks noChangeArrowheads="1"/>
          </p:cNvSpPr>
          <p:nvPr/>
        </p:nvSpPr>
        <p:spPr bwMode="auto">
          <a:xfrm>
            <a:off x="5945188" y="1954213"/>
            <a:ext cx="16559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Part Five</a:t>
            </a:r>
            <a:endParaRPr lang="zh-CN" altLang="en-US" sz="2800">
              <a:latin typeface="+mn-lt"/>
              <a:ea typeface="+mn-ea"/>
              <a:cs typeface="+mn-ea"/>
              <a:sym typeface="+mn-lt"/>
            </a:endParaRPr>
          </a:p>
        </p:txBody>
      </p:sp>
      <p:sp>
        <p:nvSpPr>
          <p:cNvPr id="25" name="TextBox 4"/>
          <p:cNvSpPr>
            <a:spLocks noChangeArrowheads="1"/>
          </p:cNvSpPr>
          <p:nvPr/>
        </p:nvSpPr>
        <p:spPr bwMode="auto">
          <a:xfrm>
            <a:off x="5846763" y="2571750"/>
            <a:ext cx="3117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5Why</a:t>
            </a:r>
            <a:r>
              <a:rPr lang="zh-CN" altLang="en-US" sz="2800">
                <a:latin typeface="+mn-lt"/>
                <a:ea typeface="+mn-ea"/>
                <a:cs typeface="+mn-ea"/>
                <a:sym typeface="+mn-lt"/>
              </a:rPr>
              <a:t>的精髓</a:t>
            </a:r>
          </a:p>
        </p:txBody>
      </p:sp>
      <p:sp>
        <p:nvSpPr>
          <p:cNvPr id="26" name="TextBox 5"/>
          <p:cNvSpPr>
            <a:spLocks noChangeArrowheads="1"/>
          </p:cNvSpPr>
          <p:nvPr/>
        </p:nvSpPr>
        <p:spPr bwMode="auto">
          <a:xfrm>
            <a:off x="4106863" y="1811338"/>
            <a:ext cx="170431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9600" b="1">
                <a:latin typeface="+mn-lt"/>
                <a:ea typeface="+mn-ea"/>
                <a:cs typeface="+mn-ea"/>
                <a:sym typeface="+mn-lt"/>
              </a:rPr>
              <a:t>05</a:t>
            </a:r>
            <a:endParaRPr lang="zh-CN" altLang="en-US" sz="9600" b="1">
              <a:latin typeface="+mn-lt"/>
              <a:ea typeface="+mn-ea"/>
              <a:cs typeface="+mn-ea"/>
              <a:sym typeface="+mn-lt"/>
            </a:endParaRPr>
          </a:p>
        </p:txBody>
      </p:sp>
    </p:spTree>
  </p:cSld>
  <p:clrMapOvr>
    <a:masterClrMapping/>
  </p:clrMapOvr>
  <p:transition spd="slow" advTm="6666">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p:cBhvr>
                                        <p:cTn id="7" dur="1000"/>
                                        <p:tgtEl>
                                          <p:spTgt spid="26"/>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p:cBhvr>
                                        <p:cTn id="11" dur="1000"/>
                                        <p:tgtEl>
                                          <p:spTgt spid="24"/>
                                        </p:tgtEl>
                                      </p:cBhvr>
                                    </p:animEffect>
                                  </p:childTnLst>
                                </p:cTn>
                              </p:par>
                            </p:childTnLst>
                          </p:cTn>
                        </p:par>
                        <p:par>
                          <p:cTn id="12" fill="hold" nodeType="afterGroup">
                            <p:stCondLst>
                              <p:cond delay="2000"/>
                            </p:stCondLst>
                            <p:childTnLst>
                              <p:par>
                                <p:cTn id="13" presetID="47"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5" grpId="0" bldLvl="0" autoUpdateAnimBg="0"/>
      <p:bldP spid="26" grpId="0" bldLvl="0"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的精髓：</a:t>
            </a:r>
          </a:p>
          <a:p>
            <a:r>
              <a:rPr lang="zh-CN" altLang="en-US">
                <a:latin typeface="+mn-lt"/>
                <a:ea typeface="+mn-ea"/>
                <a:cs typeface="+mn-ea"/>
                <a:sym typeface="+mn-lt"/>
              </a:rPr>
              <a:t>：</a:t>
            </a:r>
          </a:p>
        </p:txBody>
      </p:sp>
      <p:sp>
        <p:nvSpPr>
          <p:cNvPr id="27" name="矩形 3"/>
          <p:cNvSpPr>
            <a:spLocks noChangeArrowheads="1"/>
          </p:cNvSpPr>
          <p:nvPr/>
        </p:nvSpPr>
        <p:spPr bwMode="auto">
          <a:xfrm>
            <a:off x="601663" y="920750"/>
            <a:ext cx="598805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10000"/>
                  </a:schemeClr>
                </a:solidFill>
                <a:latin typeface="+mn-lt"/>
                <a:ea typeface="+mn-ea"/>
                <a:cs typeface="+mn-ea"/>
                <a:sym typeface="+mn-lt"/>
              </a:rPr>
              <a:t>简单来说，就是</a:t>
            </a:r>
          </a:p>
        </p:txBody>
      </p:sp>
      <p:sp>
        <p:nvSpPr>
          <p:cNvPr id="16" name="Text Box 2"/>
          <p:cNvSpPr txBox="1">
            <a:spLocks noChangeArrowheads="1"/>
          </p:cNvSpPr>
          <p:nvPr/>
        </p:nvSpPr>
        <p:spPr bwMode="auto">
          <a:xfrm>
            <a:off x="1982788" y="895350"/>
            <a:ext cx="2722562" cy="453457"/>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30000"/>
              </a:lnSpc>
              <a:spcBef>
                <a:spcPts val="0"/>
              </a:spcBef>
              <a:spcAft>
                <a:spcPts val="0"/>
              </a:spcAft>
              <a:defRPr/>
            </a:pPr>
            <a:r>
              <a:rPr lang="zh-CN" altLang="en-US" sz="2000" b="1" kern="0" dirty="0">
                <a:solidFill>
                  <a:srgbClr val="B80304"/>
                </a:solidFill>
                <a:latin typeface="+mn-lt"/>
                <a:ea typeface="+mn-ea"/>
                <a:cs typeface="+mn-ea"/>
                <a:sym typeface="+mn-lt"/>
              </a:rPr>
              <a:t>多问几次为什么？ </a:t>
            </a:r>
          </a:p>
        </p:txBody>
      </p:sp>
      <p:sp>
        <p:nvSpPr>
          <p:cNvPr id="17" name="Text Box 2"/>
          <p:cNvSpPr txBox="1">
            <a:spLocks noChangeArrowheads="1"/>
          </p:cNvSpPr>
          <p:nvPr/>
        </p:nvSpPr>
        <p:spPr bwMode="auto">
          <a:xfrm>
            <a:off x="620713" y="1482725"/>
            <a:ext cx="7956550" cy="1339850"/>
          </a:xfrm>
          <a:prstGeom prst="rect">
            <a:avLst/>
          </a:prstGeom>
          <a:noFill/>
          <a:ln>
            <a:noFill/>
          </a:ln>
          <a:effectLst>
            <a:prstShdw prst="shdw17" dist="17961" dir="2700000">
              <a:srgbClr val="333333">
                <a:gamma/>
                <a:shade val="60000"/>
                <a:invGamma/>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eaLnBrk="1" fontAlgn="auto" hangingPunct="1">
              <a:lnSpc>
                <a:spcPct val="150000"/>
              </a:lnSpc>
              <a:spcBef>
                <a:spcPts val="0"/>
              </a:spcBef>
              <a:spcAft>
                <a:spcPts val="0"/>
              </a:spcAft>
              <a:defRPr/>
            </a:pPr>
            <a:r>
              <a:rPr lang="zh-CN" altLang="en-US" kern="0" dirty="0">
                <a:solidFill>
                  <a:schemeClr val="accent4">
                    <a:lumMod val="25000"/>
                  </a:schemeClr>
                </a:solidFill>
                <a:latin typeface="+mn-lt"/>
                <a:ea typeface="+mn-ea"/>
                <a:cs typeface="+mn-ea"/>
                <a:sym typeface="+mn-lt"/>
              </a:rPr>
              <a:t>通过反复的提问，使解决问题的人避开主观或自负的假设和逻辑陷阱，从结果着手，沿着因果关系链条，顺藤摸瓜，穿越不同的抽象层面，直至找出原有问题的根本原因。</a:t>
            </a:r>
          </a:p>
        </p:txBody>
      </p:sp>
      <p:pic>
        <p:nvPicPr>
          <p:cNvPr id="110601"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34025" y="1708150"/>
            <a:ext cx="3600450" cy="42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602" name="图片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33813" y="3598863"/>
            <a:ext cx="16256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7"/>
                                        </p:tgtEl>
                                        <p:attrNameLst>
                                          <p:attrName>style.visibility</p:attrName>
                                        </p:attrNameLst>
                                      </p:cBhvr>
                                      <p:to>
                                        <p:strVal val="visible"/>
                                      </p:to>
                                    </p:set>
                                    <p:animEffect>
                                      <p:cBhvr>
                                        <p:cTn id="1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bldLvl="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a:spLocks noChangeArrowheads="1"/>
          </p:cNvSpPr>
          <p:nvPr/>
        </p:nvSpPr>
        <p:spPr bwMode="auto">
          <a:xfrm>
            <a:off x="1588" y="3681413"/>
            <a:ext cx="9144000" cy="974725"/>
          </a:xfrm>
          <a:prstGeom prst="rect">
            <a:avLst/>
          </a:prstGeom>
          <a:solidFill>
            <a:srgbClr val="B803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a:endParaRPr lang="zh-CN" altLang="en-US">
              <a:latin typeface="+mn-lt"/>
              <a:ea typeface="+mn-ea"/>
              <a:cs typeface="+mn-ea"/>
              <a:sym typeface="+mn-lt"/>
            </a:endParaRPr>
          </a:p>
        </p:txBody>
      </p:sp>
      <p:sp>
        <p:nvSpPr>
          <p:cNvPr id="3079" name="TextBox 64"/>
          <p:cNvSpPr>
            <a:spLocks noChangeArrowheads="1"/>
          </p:cNvSpPr>
          <p:nvPr/>
        </p:nvSpPr>
        <p:spPr bwMode="auto">
          <a:xfrm>
            <a:off x="2611438" y="1651000"/>
            <a:ext cx="5989637"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2424113" algn="l"/>
              </a:tabLst>
              <a:defRPr>
                <a:solidFill>
                  <a:schemeClr val="tx1"/>
                </a:solidFill>
                <a:latin typeface="微软雅黑" pitchFamily="34" charset="-122"/>
                <a:ea typeface="微软雅黑" pitchFamily="34" charset="-122"/>
              </a:defRPr>
            </a:lvl1pPr>
            <a:lvl2pPr marL="742950" indent="-285750">
              <a:tabLst>
                <a:tab pos="2424113" algn="l"/>
              </a:tabLst>
              <a:defRPr>
                <a:solidFill>
                  <a:schemeClr val="tx1"/>
                </a:solidFill>
                <a:latin typeface="微软雅黑" pitchFamily="34" charset="-122"/>
                <a:ea typeface="微软雅黑" pitchFamily="34" charset="-122"/>
              </a:defRPr>
            </a:lvl2pPr>
            <a:lvl3pPr marL="1143000" indent="-228600">
              <a:tabLst>
                <a:tab pos="2424113" algn="l"/>
              </a:tabLst>
              <a:defRPr>
                <a:solidFill>
                  <a:schemeClr val="tx1"/>
                </a:solidFill>
                <a:latin typeface="微软雅黑" pitchFamily="34" charset="-122"/>
                <a:ea typeface="微软雅黑" pitchFamily="34" charset="-122"/>
              </a:defRPr>
            </a:lvl3pPr>
            <a:lvl4pPr marL="1600200" indent="-228600">
              <a:tabLst>
                <a:tab pos="2424113" algn="l"/>
              </a:tabLst>
              <a:defRPr>
                <a:solidFill>
                  <a:schemeClr val="tx1"/>
                </a:solidFill>
                <a:latin typeface="微软雅黑" pitchFamily="34" charset="-122"/>
                <a:ea typeface="微软雅黑" pitchFamily="34" charset="-122"/>
              </a:defRPr>
            </a:lvl4pPr>
            <a:lvl5pPr marL="2057400" indent="-228600">
              <a:tabLst>
                <a:tab pos="2424113" algn="l"/>
              </a:tabLst>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tabLst>
                <a:tab pos="2424113" algn="l"/>
              </a:tabLs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tabLst>
                <a:tab pos="2424113" algn="l"/>
              </a:tabLs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tabLst>
                <a:tab pos="2424113" algn="l"/>
              </a:tabLs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tabLst>
                <a:tab pos="2424113" algn="l"/>
              </a:tabLst>
              <a:defRPr>
                <a:solidFill>
                  <a:schemeClr val="tx1"/>
                </a:solidFill>
                <a:latin typeface="微软雅黑" pitchFamily="34" charset="-122"/>
                <a:ea typeface="微软雅黑" pitchFamily="34" charset="-122"/>
              </a:defRPr>
            </a:lvl9pPr>
          </a:lstStyle>
          <a:p>
            <a:pPr algn="ctr" eaLnBrk="1" hangingPunct="1">
              <a:buFont typeface="Arial" pitchFamily="34" charset="0"/>
              <a:buNone/>
            </a:pPr>
            <a:r>
              <a:rPr lang="en-US" altLang="zh-CN" sz="2700" b="1">
                <a:solidFill>
                  <a:srgbClr val="161616"/>
                </a:solidFill>
                <a:latin typeface="+mn-lt"/>
                <a:ea typeface="+mn-ea"/>
                <a:cs typeface="+mn-ea"/>
                <a:sym typeface="+mn-lt"/>
              </a:rPr>
              <a:t>—5Why </a:t>
            </a:r>
            <a:r>
              <a:rPr lang="zh-CN" altLang="en-US" sz="2700" b="1">
                <a:solidFill>
                  <a:srgbClr val="161616"/>
                </a:solidFill>
                <a:latin typeface="+mn-lt"/>
                <a:ea typeface="+mn-ea"/>
                <a:cs typeface="+mn-ea"/>
                <a:sym typeface="+mn-lt"/>
              </a:rPr>
              <a:t>问题分析法</a:t>
            </a:r>
          </a:p>
        </p:txBody>
      </p:sp>
      <p:sp>
        <p:nvSpPr>
          <p:cNvPr id="3075" name="TextBox 60"/>
          <p:cNvSpPr>
            <a:spLocks noChangeArrowheads="1"/>
          </p:cNvSpPr>
          <p:nvPr/>
        </p:nvSpPr>
        <p:spPr bwMode="auto">
          <a:xfrm>
            <a:off x="2916238" y="854075"/>
            <a:ext cx="5668962"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buFont typeface="Arial" pitchFamily="34" charset="0"/>
              <a:buNone/>
            </a:pPr>
            <a:r>
              <a:rPr lang="zh-CN" altLang="en-US" sz="4500" b="1">
                <a:solidFill>
                  <a:srgbClr val="161616"/>
                </a:solidFill>
                <a:latin typeface="+mn-lt"/>
                <a:ea typeface="+mn-ea"/>
                <a:cs typeface="+mn-ea"/>
                <a:sym typeface="+mn-lt"/>
              </a:rPr>
              <a:t>生产培训系列课程</a:t>
            </a:r>
          </a:p>
        </p:txBody>
      </p:sp>
      <p:sp>
        <p:nvSpPr>
          <p:cNvPr id="9" name="TextBox 60"/>
          <p:cNvSpPr>
            <a:spLocks noChangeArrowheads="1"/>
          </p:cNvSpPr>
          <p:nvPr/>
        </p:nvSpPr>
        <p:spPr bwMode="auto">
          <a:xfrm>
            <a:off x="4625975" y="3997325"/>
            <a:ext cx="1958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buFont typeface="Arial" pitchFamily="34" charset="0"/>
              <a:buNone/>
            </a:pPr>
            <a:r>
              <a:rPr lang="zh-CN" altLang="en-US" sz="1400">
                <a:latin typeface="+mn-lt"/>
                <a:ea typeface="+mn-ea"/>
                <a:cs typeface="+mn-ea"/>
                <a:sym typeface="+mn-lt"/>
              </a:rPr>
              <a:t>部门：设计部</a:t>
            </a:r>
            <a:endParaRPr lang="en-US" altLang="zh-CN" sz="1400">
              <a:latin typeface="+mn-lt"/>
              <a:ea typeface="+mn-ea"/>
              <a:cs typeface="+mn-ea"/>
              <a:sym typeface="+mn-lt"/>
            </a:endParaRPr>
          </a:p>
        </p:txBody>
      </p:sp>
      <p:sp>
        <p:nvSpPr>
          <p:cNvPr id="15" name="TextBox 60"/>
          <p:cNvSpPr>
            <a:spLocks noChangeArrowheads="1"/>
          </p:cNvSpPr>
          <p:nvPr/>
        </p:nvSpPr>
        <p:spPr bwMode="auto">
          <a:xfrm>
            <a:off x="2894013" y="3997325"/>
            <a:ext cx="19573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buFont typeface="Arial" pitchFamily="34" charset="0"/>
              <a:buNone/>
            </a:pPr>
            <a:r>
              <a:rPr lang="zh-CN" altLang="en-US" sz="1400" dirty="0">
                <a:latin typeface="+mn-lt"/>
                <a:ea typeface="+mn-ea"/>
                <a:cs typeface="+mn-ea"/>
                <a:sym typeface="+mn-lt"/>
              </a:rPr>
              <a:t>汇报</a:t>
            </a:r>
            <a:r>
              <a:rPr lang="zh-CN" altLang="en-US" sz="1400">
                <a:latin typeface="+mn-lt"/>
                <a:ea typeface="+mn-ea"/>
                <a:cs typeface="+mn-ea"/>
                <a:sym typeface="+mn-lt"/>
              </a:rPr>
              <a:t>人</a:t>
            </a:r>
            <a:r>
              <a:rPr lang="zh-CN" altLang="en-US" sz="1400" smtClean="0">
                <a:latin typeface="+mn-lt"/>
                <a:ea typeface="+mn-ea"/>
                <a:cs typeface="+mn-ea"/>
                <a:sym typeface="+mn-lt"/>
              </a:rPr>
              <a:t>：</a:t>
            </a:r>
            <a:r>
              <a:rPr lang="zh-CN" altLang="en-US" sz="1400">
                <a:latin typeface="+mn-lt"/>
                <a:ea typeface="+mn-ea"/>
                <a:cs typeface="+mn-ea"/>
                <a:sym typeface="+mn-lt"/>
              </a:rPr>
              <a:t>优品</a:t>
            </a:r>
            <a:r>
              <a:rPr lang="en-US" altLang="zh-CN" sz="1400" smtClean="0">
                <a:latin typeface="+mn-lt"/>
                <a:ea typeface="+mn-ea"/>
                <a:cs typeface="+mn-ea"/>
                <a:sym typeface="+mn-lt"/>
              </a:rPr>
              <a:t>PPT</a:t>
            </a:r>
            <a:endParaRPr lang="en-US" altLang="zh-CN" sz="1400" dirty="0">
              <a:latin typeface="+mn-lt"/>
              <a:ea typeface="+mn-ea"/>
              <a:cs typeface="+mn-ea"/>
              <a:sym typeface="+mn-lt"/>
            </a:endParaRPr>
          </a:p>
        </p:txBody>
      </p:sp>
      <p:pic>
        <p:nvPicPr>
          <p:cNvPr id="5" name="图片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1997075"/>
            <a:ext cx="1855788"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696" name="图片 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2413" y="365125"/>
            <a:ext cx="3005137" cy="300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ransition spd="slow" advTm="477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nodeType="afterGroup">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079"/>
                                        </p:tgtEl>
                                        <p:attrNameLst>
                                          <p:attrName>style.visibility</p:attrName>
                                        </p:attrNameLst>
                                      </p:cBhvr>
                                      <p:to>
                                        <p:strVal val="visible"/>
                                      </p:to>
                                    </p:set>
                                    <p:anim calcmode="lin" valueType="num">
                                      <p:cBhvr>
                                        <p:cTn id="13" dur="1200" fill="hold"/>
                                        <p:tgtEl>
                                          <p:spTgt spid="3079"/>
                                        </p:tgtEl>
                                        <p:attrNameLst>
                                          <p:attrName>ppt_x</p:attrName>
                                        </p:attrNameLst>
                                      </p:cBhvr>
                                      <p:tavLst>
                                        <p:tav tm="0">
                                          <p:val>
                                            <p:strVal val="#ppt_x"/>
                                          </p:val>
                                        </p:tav>
                                        <p:tav tm="100000">
                                          <p:val>
                                            <p:strVal val="#ppt_x"/>
                                          </p:val>
                                        </p:tav>
                                      </p:tavLst>
                                    </p:anim>
                                    <p:anim calcmode="lin" valueType="num">
                                      <p:cBhvr>
                                        <p:cTn id="14" dur="1200" fill="hold"/>
                                        <p:tgtEl>
                                          <p:spTgt spid="3079"/>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700"/>
                            </p:stCondLst>
                            <p:childTnLst>
                              <p:par>
                                <p:cTn id="16" presetID="2" presetClass="entr" presetSubtype="1" fill="hold" grpId="0" nodeType="afterEffect">
                                  <p:stCondLst>
                                    <p:cond delay="0"/>
                                  </p:stCondLst>
                                  <p:childTnLst>
                                    <p:set>
                                      <p:cBhvr>
                                        <p:cTn id="17" dur="1" fill="hold">
                                          <p:stCondLst>
                                            <p:cond delay="0"/>
                                          </p:stCondLst>
                                        </p:cTn>
                                        <p:tgtEl>
                                          <p:spTgt spid="3075"/>
                                        </p:tgtEl>
                                        <p:attrNameLst>
                                          <p:attrName>style.visibility</p:attrName>
                                        </p:attrNameLst>
                                      </p:cBhvr>
                                      <p:to>
                                        <p:strVal val="visible"/>
                                      </p:to>
                                    </p:set>
                                    <p:anim calcmode="lin" valueType="num">
                                      <p:cBhvr>
                                        <p:cTn id="18" dur="600" fill="hold"/>
                                        <p:tgtEl>
                                          <p:spTgt spid="3075"/>
                                        </p:tgtEl>
                                        <p:attrNameLst>
                                          <p:attrName>ppt_x</p:attrName>
                                        </p:attrNameLst>
                                      </p:cBhvr>
                                      <p:tavLst>
                                        <p:tav tm="0">
                                          <p:val>
                                            <p:strVal val="#ppt_x"/>
                                          </p:val>
                                        </p:tav>
                                        <p:tav tm="100000">
                                          <p:val>
                                            <p:strVal val="#ppt_x"/>
                                          </p:val>
                                        </p:tav>
                                      </p:tavLst>
                                    </p:anim>
                                    <p:anim calcmode="lin" valueType="num">
                                      <p:cBhvr>
                                        <p:cTn id="19" dur="600" fill="hold"/>
                                        <p:tgtEl>
                                          <p:spTgt spid="3075"/>
                                        </p:tgtEl>
                                        <p:attrNameLst>
                                          <p:attrName>ppt_y</p:attrName>
                                        </p:attrNameLst>
                                      </p:cBhvr>
                                      <p:tavLst>
                                        <p:tav tm="0">
                                          <p:val>
                                            <p:strVal val="0-#ppt_h/2"/>
                                          </p:val>
                                        </p:tav>
                                        <p:tav tm="100000">
                                          <p:val>
                                            <p:strVal val="#ppt_y"/>
                                          </p:val>
                                        </p:tav>
                                      </p:tavLst>
                                    </p:anim>
                                  </p:childTnLst>
                                </p:cTn>
                              </p:par>
                            </p:childTnLst>
                          </p:cTn>
                        </p:par>
                        <p:par>
                          <p:cTn id="20" fill="hold" nodeType="afterGroup">
                            <p:stCondLst>
                              <p:cond delay="2300"/>
                            </p:stCondLst>
                            <p:childTnLst>
                              <p:par>
                                <p:cTn id="21" presetID="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800"/>
                            </p:stCondLst>
                            <p:childTnLst>
                              <p:par>
                                <p:cTn id="26" presetID="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 fill="hold"/>
                                        <p:tgtEl>
                                          <p:spTgt spid="9"/>
                                        </p:tgtEl>
                                        <p:attrNameLst>
                                          <p:attrName>ppt_x</p:attrName>
                                        </p:attrNameLst>
                                      </p:cBhvr>
                                      <p:tavLst>
                                        <p:tav tm="0">
                                          <p:val>
                                            <p:strVal val="#ppt_x"/>
                                          </p:val>
                                        </p:tav>
                                        <p:tav tm="100000">
                                          <p:val>
                                            <p:strVal val="#ppt_x"/>
                                          </p:val>
                                        </p:tav>
                                      </p:tavLst>
                                    </p:anim>
                                    <p:anim calcmode="lin" valueType="num">
                                      <p:cBhvr>
                                        <p:cTn id="29" dur="10" fill="hold"/>
                                        <p:tgtEl>
                                          <p:spTgt spid="9"/>
                                        </p:tgtEl>
                                        <p:attrNameLst>
                                          <p:attrName>ppt_y</p:attrName>
                                        </p:attrNameLst>
                                      </p:cBhvr>
                                      <p:tavLst>
                                        <p:tav tm="0">
                                          <p:val>
                                            <p:strVal val="0-#ppt_h/2"/>
                                          </p:val>
                                        </p:tav>
                                        <p:tav tm="100000">
                                          <p:val>
                                            <p:strVal val="#ppt_y"/>
                                          </p:val>
                                        </p:tav>
                                      </p:tavLst>
                                    </p:anim>
                                  </p:childTnLst>
                                </p:cTn>
                              </p:par>
                            </p:childTnLst>
                          </p:cTn>
                        </p:par>
                        <p:par>
                          <p:cTn id="30" fill="hold" nodeType="afterGroup">
                            <p:stCondLst>
                              <p:cond delay="2810"/>
                            </p:stCondLst>
                            <p:childTnLst>
                              <p:par>
                                <p:cTn id="31" presetID="2" presetClass="entr" presetSubtype="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600" fill="hold"/>
                                        <p:tgtEl>
                                          <p:spTgt spid="15"/>
                                        </p:tgtEl>
                                        <p:attrNameLst>
                                          <p:attrName>ppt_x</p:attrName>
                                        </p:attrNameLst>
                                      </p:cBhvr>
                                      <p:tavLst>
                                        <p:tav tm="0">
                                          <p:val>
                                            <p:strVal val="#ppt_x"/>
                                          </p:val>
                                        </p:tav>
                                        <p:tav tm="100000">
                                          <p:val>
                                            <p:strVal val="#ppt_x"/>
                                          </p:val>
                                        </p:tav>
                                      </p:tavLst>
                                    </p:anim>
                                    <p:anim calcmode="lin" valueType="num">
                                      <p:cBhvr>
                                        <p:cTn id="34" dur="6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079" grpId="0" bldLvl="0"/>
      <p:bldP spid="3075" grpId="0" bldLvl="0"/>
      <p:bldP spid="9" grpId="0" bldLvl="0"/>
      <p:bldP spid="15" grpId="0" bldLvl="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rPr>
              <a:t>PPT</a:t>
            </a:r>
            <a:r>
              <a:rPr lang="zh-CN" altLang="en-US" sz="900" kern="0" dirty="0">
                <a:solidFill>
                  <a:srgbClr val="EEECE1">
                    <a:lumMod val="25000"/>
                  </a:srgbClr>
                </a:solidFill>
              </a:rPr>
              <a:t>模板下载：</a:t>
            </a:r>
            <a:r>
              <a:rPr lang="en-US" altLang="zh-CN" sz="900" kern="0" dirty="0">
                <a:solidFill>
                  <a:srgbClr val="EEECE1">
                    <a:lumMod val="25000"/>
                  </a:srgbClr>
                </a:solidFill>
                <a:hlinkClick r:id="rId3"/>
              </a:rPr>
              <a:t>www.ypppt.com/moban/</a:t>
            </a:r>
            <a:r>
              <a:rPr lang="en-US" altLang="zh-CN" sz="900" kern="0" dirty="0">
                <a:solidFill>
                  <a:srgbClr val="EEECE1">
                    <a:lumMod val="25000"/>
                  </a:srgbClr>
                </a:solidFill>
              </a:rPr>
              <a:t>         </a:t>
            </a:r>
            <a:r>
              <a:rPr lang="zh-CN" altLang="en-US" sz="900" kern="0" dirty="0">
                <a:solidFill>
                  <a:srgbClr val="EEECE1">
                    <a:lumMod val="25000"/>
                  </a:srgbClr>
                </a:solidFill>
              </a:rPr>
              <a:t>节日</a:t>
            </a:r>
            <a:r>
              <a:rPr lang="en-US" altLang="zh-CN" sz="900" kern="0" dirty="0">
                <a:solidFill>
                  <a:srgbClr val="EEECE1">
                    <a:lumMod val="25000"/>
                  </a:srgbClr>
                </a:solidFill>
              </a:rPr>
              <a:t>PPT</a:t>
            </a:r>
            <a:r>
              <a:rPr lang="zh-CN" altLang="en-US" sz="900" kern="0" dirty="0">
                <a:solidFill>
                  <a:srgbClr val="EEECE1">
                    <a:lumMod val="25000"/>
                  </a:srgbClr>
                </a:solidFill>
              </a:rPr>
              <a:t>模板：</a:t>
            </a:r>
            <a:r>
              <a:rPr lang="en-US" altLang="zh-CN" sz="900" kern="0" dirty="0">
                <a:solidFill>
                  <a:srgbClr val="EEECE1">
                    <a:lumMod val="25000"/>
                  </a:srgbClr>
                </a:solidFill>
                <a:hlinkClick r:id="rId4"/>
              </a:rPr>
              <a:t>www.ypppt.com/jieri/</a:t>
            </a:r>
            <a:endParaRPr lang="en-US" altLang="zh-CN" sz="900" kern="0" dirty="0">
              <a:solidFill>
                <a:srgbClr val="EEECE1">
                  <a:lumMod val="25000"/>
                </a:srgbClr>
              </a:solidFill>
            </a:endParaRPr>
          </a:p>
          <a:p>
            <a:pPr eaLnBrk="1" fontAlgn="auto" hangingPunct="1">
              <a:lnSpc>
                <a:spcPts val="1800"/>
              </a:lnSpc>
              <a:spcBef>
                <a:spcPts val="0"/>
              </a:spcBef>
              <a:spcAft>
                <a:spcPts val="0"/>
              </a:spcAft>
            </a:pPr>
            <a:r>
              <a:rPr lang="en-US" altLang="zh-CN" sz="900" kern="0" dirty="0">
                <a:solidFill>
                  <a:srgbClr val="EEECE1">
                    <a:lumMod val="25000"/>
                  </a:srgbClr>
                </a:solidFill>
              </a:rPr>
              <a:t>PPT</a:t>
            </a:r>
            <a:r>
              <a:rPr lang="zh-CN" altLang="en-US" sz="900" kern="0" dirty="0">
                <a:solidFill>
                  <a:srgbClr val="EEECE1">
                    <a:lumMod val="25000"/>
                  </a:srgbClr>
                </a:solidFill>
              </a:rPr>
              <a:t>背景图片：</a:t>
            </a:r>
            <a:r>
              <a:rPr lang="en-US" altLang="zh-CN" sz="900" kern="0" dirty="0">
                <a:solidFill>
                  <a:srgbClr val="EEECE1">
                    <a:lumMod val="25000"/>
                  </a:srgbClr>
                </a:solidFill>
                <a:hlinkClick r:id="rId5"/>
              </a:rPr>
              <a:t>www.ypppt.com/beijing/</a:t>
            </a:r>
            <a:r>
              <a:rPr lang="en-US" altLang="zh-CN" sz="900" kern="0" dirty="0">
                <a:solidFill>
                  <a:srgbClr val="EEECE1">
                    <a:lumMod val="25000"/>
                  </a:srgbClr>
                </a:solidFill>
              </a:rPr>
              <a:t>          PPT</a:t>
            </a:r>
            <a:r>
              <a:rPr lang="zh-CN" altLang="en-US" sz="900" kern="0" dirty="0">
                <a:solidFill>
                  <a:srgbClr val="EEECE1">
                    <a:lumMod val="25000"/>
                  </a:srgbClr>
                </a:solidFill>
              </a:rPr>
              <a:t>图表下载：</a:t>
            </a:r>
            <a:r>
              <a:rPr lang="en-US" altLang="zh-CN" sz="900" kern="0" dirty="0">
                <a:solidFill>
                  <a:srgbClr val="EEECE1">
                    <a:lumMod val="25000"/>
                  </a:srgbClr>
                </a:solidFill>
                <a:hlinkClick r:id="rId6"/>
              </a:rPr>
              <a:t>www.ypppt.com/tubiao/</a:t>
            </a:r>
            <a:endParaRPr lang="en-US" altLang="zh-CN" sz="900" kern="0" dirty="0">
              <a:solidFill>
                <a:srgbClr val="EEECE1">
                  <a:lumMod val="25000"/>
                </a:srgbClr>
              </a:solidFill>
            </a:endParaRPr>
          </a:p>
          <a:p>
            <a:pPr eaLnBrk="1" fontAlgn="auto" hangingPunct="1">
              <a:lnSpc>
                <a:spcPts val="1800"/>
              </a:lnSpc>
              <a:spcBef>
                <a:spcPts val="0"/>
              </a:spcBef>
              <a:spcAft>
                <a:spcPts val="0"/>
              </a:spcAft>
            </a:pPr>
            <a:r>
              <a:rPr lang="en-US" altLang="zh-CN" sz="900" kern="0" dirty="0">
                <a:solidFill>
                  <a:srgbClr val="EEECE1">
                    <a:lumMod val="25000"/>
                  </a:srgbClr>
                </a:solidFill>
              </a:rPr>
              <a:t>PPT</a:t>
            </a:r>
            <a:r>
              <a:rPr lang="zh-CN" altLang="en-US" sz="900" kern="0" dirty="0">
                <a:solidFill>
                  <a:srgbClr val="EEECE1">
                    <a:lumMod val="25000"/>
                  </a:srgbClr>
                </a:solidFill>
              </a:rPr>
              <a:t>素材下载：</a:t>
            </a:r>
            <a:r>
              <a:rPr lang="en-US" altLang="zh-CN" sz="900" kern="0" dirty="0">
                <a:solidFill>
                  <a:srgbClr val="EEECE1">
                    <a:lumMod val="25000"/>
                  </a:srgbClr>
                </a:solidFill>
              </a:rPr>
              <a:t> </a:t>
            </a:r>
            <a:r>
              <a:rPr lang="en-US" altLang="zh-CN" sz="900" kern="0" dirty="0">
                <a:solidFill>
                  <a:srgbClr val="EEECE1">
                    <a:lumMod val="25000"/>
                  </a:srgbClr>
                </a:solidFill>
                <a:hlinkClick r:id="rId7"/>
              </a:rPr>
              <a:t>www.ypppt.com/sucai/</a:t>
            </a:r>
            <a:r>
              <a:rPr lang="en-US" altLang="zh-CN" sz="900" kern="0" dirty="0">
                <a:solidFill>
                  <a:srgbClr val="EEECE1">
                    <a:lumMod val="25000"/>
                  </a:srgbClr>
                </a:solidFill>
              </a:rPr>
              <a:t>            PPT</a:t>
            </a:r>
            <a:r>
              <a:rPr lang="zh-CN" altLang="en-US" sz="900" kern="0" dirty="0">
                <a:solidFill>
                  <a:srgbClr val="EEECE1">
                    <a:lumMod val="25000"/>
                  </a:srgbClr>
                </a:solidFill>
              </a:rPr>
              <a:t>教程下载：</a:t>
            </a:r>
            <a:r>
              <a:rPr lang="en-US" altLang="zh-CN" sz="900" kern="0" dirty="0">
                <a:solidFill>
                  <a:srgbClr val="EEECE1">
                    <a:lumMod val="25000"/>
                  </a:srgbClr>
                </a:solidFill>
                <a:hlinkClick r:id="rId8"/>
              </a:rPr>
              <a:t>www.ypppt.com/jiaocheng/</a:t>
            </a:r>
            <a:endParaRPr lang="en-US" altLang="zh-CN" sz="900" kern="0" dirty="0">
              <a:solidFill>
                <a:srgbClr val="EEECE1">
                  <a:lumMod val="25000"/>
                </a:srgbClr>
              </a:solidFill>
            </a:endParaRPr>
          </a:p>
          <a:p>
            <a:pPr eaLnBrk="1" fontAlgn="auto" hangingPunct="1">
              <a:lnSpc>
                <a:spcPts val="1800"/>
              </a:lnSpc>
              <a:spcBef>
                <a:spcPts val="0"/>
              </a:spcBef>
              <a:spcAft>
                <a:spcPts val="0"/>
              </a:spcAft>
            </a:pPr>
            <a:r>
              <a:rPr lang="zh-CN" altLang="en-US" sz="900" kern="0" dirty="0">
                <a:solidFill>
                  <a:srgbClr val="EEECE1">
                    <a:lumMod val="25000"/>
                  </a:srgbClr>
                </a:solidFill>
              </a:rPr>
              <a:t>字体下载：</a:t>
            </a:r>
            <a:r>
              <a:rPr lang="en-US" altLang="zh-CN" sz="900" kern="0" dirty="0">
                <a:solidFill>
                  <a:srgbClr val="EEECE1">
                    <a:lumMod val="25000"/>
                  </a:srgbClr>
                </a:solidFill>
                <a:hlinkClick r:id="rId9"/>
              </a:rPr>
              <a:t>www.ypppt.com/ziti/</a:t>
            </a:r>
            <a:r>
              <a:rPr lang="en-US" altLang="zh-CN" sz="900" kern="0" dirty="0">
                <a:solidFill>
                  <a:srgbClr val="EEECE1">
                    <a:lumMod val="25000"/>
                  </a:srgbClr>
                </a:solidFill>
              </a:rPr>
              <a:t>                       </a:t>
            </a:r>
            <a:r>
              <a:rPr lang="zh-CN" altLang="en-US" sz="900" kern="0" dirty="0">
                <a:solidFill>
                  <a:srgbClr val="EEECE1">
                    <a:lumMod val="25000"/>
                  </a:srgbClr>
                </a:solidFill>
              </a:rPr>
              <a:t>绘本故事</a:t>
            </a:r>
            <a:r>
              <a:rPr lang="en-US" altLang="zh-CN" sz="900" kern="0" dirty="0">
                <a:solidFill>
                  <a:srgbClr val="EEECE1">
                    <a:lumMod val="25000"/>
                  </a:srgbClr>
                </a:solidFill>
              </a:rPr>
              <a:t>PPT</a:t>
            </a:r>
            <a:r>
              <a:rPr lang="zh-CN" altLang="en-US" sz="900" kern="0" dirty="0">
                <a:solidFill>
                  <a:srgbClr val="EEECE1">
                    <a:lumMod val="25000"/>
                  </a:srgbClr>
                </a:solidFill>
              </a:rPr>
              <a:t>：</a:t>
            </a:r>
            <a:r>
              <a:rPr lang="en-US" altLang="zh-CN" sz="900" kern="0" dirty="0">
                <a:solidFill>
                  <a:srgbClr val="EEECE1">
                    <a:lumMod val="25000"/>
                  </a:srgbClr>
                </a:solidFill>
                <a:hlinkClick r:id="rId10"/>
              </a:rPr>
              <a:t>www.ypppt.com/gushi/</a:t>
            </a:r>
            <a:endParaRPr lang="en-US" altLang="zh-CN" sz="900" kern="0" dirty="0">
              <a:solidFill>
                <a:srgbClr val="EEECE1">
                  <a:lumMod val="25000"/>
                </a:srgbClr>
              </a:solidFill>
            </a:endParaRPr>
          </a:p>
          <a:p>
            <a:pPr eaLnBrk="1" fontAlgn="auto" hangingPunct="1">
              <a:lnSpc>
                <a:spcPts val="1800"/>
              </a:lnSpc>
              <a:spcBef>
                <a:spcPts val="0"/>
              </a:spcBef>
              <a:spcAft>
                <a:spcPts val="0"/>
              </a:spcAft>
            </a:pPr>
            <a:r>
              <a:rPr lang="en-US" altLang="zh-CN" sz="900" kern="0" dirty="0">
                <a:solidFill>
                  <a:srgbClr val="EEECE1">
                    <a:lumMod val="25000"/>
                  </a:srgbClr>
                </a:solidFill>
              </a:rPr>
              <a:t>PPT</a:t>
            </a:r>
            <a:r>
              <a:rPr lang="zh-CN" altLang="en-US" sz="900" kern="0" dirty="0">
                <a:solidFill>
                  <a:srgbClr val="EEECE1">
                    <a:lumMod val="25000"/>
                  </a:srgbClr>
                </a:solidFill>
              </a:rPr>
              <a:t>课件：</a:t>
            </a:r>
            <a:r>
              <a:rPr lang="en-US" altLang="zh-CN" sz="900" kern="0" dirty="0">
                <a:solidFill>
                  <a:srgbClr val="EEECE1">
                    <a:lumMod val="25000"/>
                  </a:srgbClr>
                </a:solidFill>
                <a:hlinkClick r:id="rId11"/>
              </a:rPr>
              <a:t>www.ypppt.com/kejian/</a:t>
            </a:r>
            <a:endParaRPr lang="en-US" altLang="zh-CN" sz="900" kern="0" dirty="0">
              <a:solidFill>
                <a:srgbClr val="EEECE1">
                  <a:lumMod val="25000"/>
                </a:srgbClr>
              </a:solidFill>
            </a:endParaRPr>
          </a:p>
        </p:txBody>
      </p:sp>
    </p:spTree>
    <p:extLst>
      <p:ext uri="{BB962C8B-B14F-4D97-AF65-F5344CB8AC3E}">
        <p14:creationId xmlns:p14="http://schemas.microsoft.com/office/powerpoint/2010/main" val="2691408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2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488" y="117475"/>
            <a:ext cx="4832351"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563938" y="1857375"/>
            <a:ext cx="5580062" cy="1570038"/>
          </a:xfrm>
          <a:prstGeom prst="rect">
            <a:avLst/>
          </a:prstGeom>
          <a:solidFill>
            <a:schemeClr val="accent4">
              <a:lumMod val="10000"/>
            </a:schemeClr>
          </a:solidFill>
          <a:ln>
            <a:noFill/>
          </a:ln>
        </p:spPr>
        <p:txBody>
          <a:bodyPr/>
          <a:lstStyle/>
          <a:p>
            <a:pPr algn="ctr">
              <a:defRPr/>
            </a:pPr>
            <a:endParaRPr lang="zh-CN" altLang="en-US">
              <a:latin typeface="+mn-lt"/>
              <a:ea typeface="+mn-ea"/>
              <a:cs typeface="+mn-ea"/>
              <a:sym typeface="+mn-lt"/>
            </a:endParaRPr>
          </a:p>
        </p:txBody>
      </p:sp>
      <p:sp>
        <p:nvSpPr>
          <p:cNvPr id="24" name="TextBox 3"/>
          <p:cNvSpPr>
            <a:spLocks noChangeArrowheads="1"/>
          </p:cNvSpPr>
          <p:nvPr/>
        </p:nvSpPr>
        <p:spPr bwMode="auto">
          <a:xfrm>
            <a:off x="5945188" y="2066925"/>
            <a:ext cx="16966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2800">
                <a:latin typeface="+mn-lt"/>
                <a:ea typeface="+mn-ea"/>
                <a:cs typeface="+mn-ea"/>
                <a:sym typeface="+mn-lt"/>
              </a:rPr>
              <a:t>Part One</a:t>
            </a:r>
            <a:endParaRPr lang="zh-CN" altLang="en-US" sz="2800">
              <a:latin typeface="+mn-lt"/>
              <a:ea typeface="+mn-ea"/>
              <a:cs typeface="+mn-ea"/>
              <a:sym typeface="+mn-lt"/>
            </a:endParaRPr>
          </a:p>
        </p:txBody>
      </p:sp>
      <p:sp>
        <p:nvSpPr>
          <p:cNvPr id="25" name="TextBox 4"/>
          <p:cNvSpPr>
            <a:spLocks noChangeArrowheads="1"/>
          </p:cNvSpPr>
          <p:nvPr/>
        </p:nvSpPr>
        <p:spPr bwMode="auto">
          <a:xfrm>
            <a:off x="5846763" y="2684463"/>
            <a:ext cx="3044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2800">
                <a:latin typeface="+mn-lt"/>
                <a:ea typeface="+mn-ea"/>
                <a:cs typeface="+mn-ea"/>
                <a:sym typeface="+mn-lt"/>
              </a:rPr>
              <a:t>5Why</a:t>
            </a:r>
            <a:r>
              <a:rPr lang="zh-CN" altLang="en-US" sz="2800">
                <a:latin typeface="+mn-lt"/>
                <a:ea typeface="+mn-ea"/>
                <a:cs typeface="+mn-ea"/>
                <a:sym typeface="+mn-lt"/>
              </a:rPr>
              <a:t>分析法简介</a:t>
            </a:r>
          </a:p>
        </p:txBody>
      </p:sp>
      <p:sp>
        <p:nvSpPr>
          <p:cNvPr id="26" name="TextBox 5"/>
          <p:cNvSpPr>
            <a:spLocks noChangeArrowheads="1"/>
          </p:cNvSpPr>
          <p:nvPr/>
        </p:nvSpPr>
        <p:spPr bwMode="auto">
          <a:xfrm>
            <a:off x="4106863" y="1924050"/>
            <a:ext cx="1704313"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r>
              <a:rPr lang="en-US" altLang="zh-CN" sz="9600" b="1">
                <a:latin typeface="+mn-lt"/>
                <a:ea typeface="+mn-ea"/>
                <a:cs typeface="+mn-ea"/>
                <a:sym typeface="+mn-lt"/>
              </a:rPr>
              <a:t>01</a:t>
            </a:r>
            <a:endParaRPr lang="zh-CN" altLang="en-US" sz="9600" b="1">
              <a:latin typeface="+mn-lt"/>
              <a:ea typeface="+mn-ea"/>
              <a:cs typeface="+mn-ea"/>
              <a:sym typeface="+mn-lt"/>
            </a:endParaRPr>
          </a:p>
        </p:txBody>
      </p:sp>
    </p:spTree>
  </p:cSld>
  <p:clrMapOvr>
    <a:masterClrMapping/>
  </p:clrMapOvr>
  <p:transition spd="slow" advTm="6666">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p:cBhvr>
                                        <p:cTn id="7" dur="1000"/>
                                        <p:tgtEl>
                                          <p:spTgt spid="26"/>
                                        </p:tgtEl>
                                      </p:cBhvr>
                                    </p:animEffect>
                                  </p:childTnLst>
                                </p:cTn>
                              </p:par>
                            </p:childTnLst>
                          </p:cTn>
                        </p:par>
                        <p:par>
                          <p:cTn id="8" fill="hold" nodeType="afterGroup">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p:cBhvr>
                                        <p:cTn id="11" dur="1000"/>
                                        <p:tgtEl>
                                          <p:spTgt spid="24"/>
                                        </p:tgtEl>
                                      </p:cBhvr>
                                    </p:animEffect>
                                  </p:childTnLst>
                                </p:cTn>
                              </p:par>
                            </p:childTnLst>
                          </p:cTn>
                        </p:par>
                        <p:par>
                          <p:cTn id="12" fill="hold" nodeType="afterGroup">
                            <p:stCondLst>
                              <p:cond delay="2000"/>
                            </p:stCondLst>
                            <p:childTnLst>
                              <p:par>
                                <p:cTn id="13" presetID="47"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autoUpdateAnimBg="0"/>
      <p:bldP spid="25" grpId="0" bldLvl="0" autoUpdateAnimBg="0"/>
      <p:bldP spid="26"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简介与起源：</a:t>
            </a:r>
          </a:p>
        </p:txBody>
      </p:sp>
      <p:sp>
        <p:nvSpPr>
          <p:cNvPr id="16" name="矩形 3"/>
          <p:cNvSpPr>
            <a:spLocks noChangeArrowheads="1"/>
          </p:cNvSpPr>
          <p:nvPr/>
        </p:nvSpPr>
        <p:spPr bwMode="auto">
          <a:xfrm>
            <a:off x="360363" y="987425"/>
            <a:ext cx="8388350" cy="393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b="1" noProof="1">
                <a:solidFill>
                  <a:schemeClr val="accent6">
                    <a:lumMod val="25000"/>
                  </a:schemeClr>
                </a:solidFill>
                <a:latin typeface="+mn-lt"/>
                <a:ea typeface="+mn-ea"/>
                <a:cs typeface="+mn-ea"/>
                <a:sym typeface="+mn-lt"/>
              </a:rPr>
              <a:t> </a:t>
            </a:r>
            <a:r>
              <a:rPr lang="en-US" altLang="zh-CN" sz="1400" b="1" noProof="1">
                <a:solidFill>
                  <a:srgbClr val="B80304"/>
                </a:solidFill>
                <a:latin typeface="+mn-lt"/>
                <a:ea typeface="+mn-ea"/>
                <a:cs typeface="+mn-ea"/>
                <a:sym typeface="+mn-lt"/>
              </a:rPr>
              <a:t>5Why</a:t>
            </a:r>
            <a:r>
              <a:rPr lang="zh-CN" altLang="en-US" sz="1400" b="1" noProof="1">
                <a:solidFill>
                  <a:srgbClr val="B80304"/>
                </a:solidFill>
                <a:latin typeface="+mn-lt"/>
                <a:ea typeface="+mn-ea"/>
                <a:cs typeface="+mn-ea"/>
                <a:sym typeface="+mn-lt"/>
              </a:rPr>
              <a:t>分析法</a:t>
            </a:r>
            <a:r>
              <a:rPr lang="zh-CN" altLang="en-US" sz="1400" noProof="1">
                <a:solidFill>
                  <a:srgbClr val="B80304"/>
                </a:solidFill>
                <a:latin typeface="+mn-lt"/>
                <a:ea typeface="+mn-ea"/>
                <a:cs typeface="+mn-ea"/>
                <a:sym typeface="+mn-lt"/>
              </a:rPr>
              <a:t>，</a:t>
            </a:r>
            <a:r>
              <a:rPr lang="zh-CN" altLang="en-US" sz="1400" noProof="1">
                <a:solidFill>
                  <a:schemeClr val="accent6">
                    <a:lumMod val="25000"/>
                  </a:schemeClr>
                </a:solidFill>
                <a:latin typeface="+mn-lt"/>
                <a:ea typeface="+mn-ea"/>
                <a:cs typeface="+mn-ea"/>
                <a:sym typeface="+mn-lt"/>
              </a:rPr>
              <a:t>它是一种诊断性技术，被用来识别和说明因果关系链，它的根源会引起恰当地定义问题。也被称作：</a:t>
            </a:r>
            <a:r>
              <a:rPr lang="zh-CN" altLang="en-US" sz="1400" b="1" noProof="1">
                <a:solidFill>
                  <a:srgbClr val="B80304"/>
                </a:solidFill>
                <a:latin typeface="+mn-lt"/>
                <a:ea typeface="+mn-ea"/>
                <a:cs typeface="+mn-ea"/>
                <a:sym typeface="+mn-lt"/>
              </a:rPr>
              <a:t>为什么</a:t>
            </a:r>
            <a:r>
              <a:rPr lang="en-US" altLang="zh-CN" sz="1400" b="1" noProof="1">
                <a:solidFill>
                  <a:srgbClr val="B80304"/>
                </a:solidFill>
                <a:latin typeface="+mn-lt"/>
                <a:ea typeface="+mn-ea"/>
                <a:cs typeface="+mn-ea"/>
                <a:sym typeface="+mn-lt"/>
              </a:rPr>
              <a:t>—</a:t>
            </a:r>
            <a:r>
              <a:rPr lang="zh-CN" altLang="en-US" sz="1400" b="1" noProof="1">
                <a:solidFill>
                  <a:srgbClr val="B80304"/>
                </a:solidFill>
                <a:latin typeface="+mn-lt"/>
                <a:ea typeface="+mn-ea"/>
                <a:cs typeface="+mn-ea"/>
                <a:sym typeface="+mn-lt"/>
              </a:rPr>
              <a:t>为什么分析、</a:t>
            </a:r>
            <a:r>
              <a:rPr lang="en-US" altLang="zh-CN" sz="1400" b="1" noProof="1">
                <a:solidFill>
                  <a:srgbClr val="B80304"/>
                </a:solidFill>
                <a:latin typeface="+mn-lt"/>
                <a:ea typeface="+mn-ea"/>
                <a:cs typeface="+mn-ea"/>
                <a:sym typeface="+mn-lt"/>
              </a:rPr>
              <a:t>5</a:t>
            </a:r>
            <a:r>
              <a:rPr lang="zh-CN" altLang="en-US" sz="1400" b="1" noProof="1">
                <a:solidFill>
                  <a:srgbClr val="B80304"/>
                </a:solidFill>
                <a:latin typeface="+mn-lt"/>
                <a:ea typeface="+mn-ea"/>
                <a:cs typeface="+mn-ea"/>
                <a:sym typeface="+mn-lt"/>
              </a:rPr>
              <a:t>个为什么分析</a:t>
            </a:r>
            <a:r>
              <a:rPr lang="zh-CN" altLang="en-US" sz="1400" noProof="1">
                <a:solidFill>
                  <a:srgbClr val="B80304"/>
                </a:solidFill>
                <a:latin typeface="+mn-lt"/>
                <a:ea typeface="+mn-ea"/>
                <a:cs typeface="+mn-ea"/>
                <a:sym typeface="+mn-lt"/>
              </a:rPr>
              <a:t>。</a:t>
            </a:r>
          </a:p>
          <a:p>
            <a:pPr eaLnBrk="1" hangingPunct="1">
              <a:lnSpc>
                <a:spcPct val="150000"/>
              </a:lnSpc>
              <a:defRPr/>
            </a:pPr>
            <a:r>
              <a:rPr lang="zh-CN" altLang="en-US" sz="1400" noProof="1">
                <a:solidFill>
                  <a:schemeClr val="accent6">
                    <a:lumMod val="25000"/>
                  </a:schemeClr>
                </a:solidFill>
                <a:latin typeface="+mn-lt"/>
                <a:ea typeface="+mn-ea"/>
                <a:cs typeface="+mn-ea"/>
                <a:sym typeface="+mn-lt"/>
              </a:rPr>
              <a:t>    通过不断提问为什么前一个事件会发生，直到回答“没有好的理由”或直到一个新的故障模式被发现时才停止提问。解决根本原因以防止问题重演。文件中所有带有“为什么”的语句都会定义真正的根源（通常需要至少</a:t>
            </a:r>
            <a:r>
              <a:rPr lang="en-US" altLang="zh-CN" sz="1400" noProof="1">
                <a:solidFill>
                  <a:schemeClr val="accent6">
                    <a:lumMod val="25000"/>
                  </a:schemeClr>
                </a:solidFill>
                <a:latin typeface="+mn-lt"/>
                <a:ea typeface="+mn-ea"/>
                <a:cs typeface="+mn-ea"/>
                <a:sym typeface="+mn-lt"/>
              </a:rPr>
              <a:t>5</a:t>
            </a:r>
            <a:r>
              <a:rPr lang="zh-CN" altLang="en-US" sz="1400" noProof="1">
                <a:solidFill>
                  <a:schemeClr val="accent6">
                    <a:lumMod val="25000"/>
                  </a:schemeClr>
                </a:solidFill>
                <a:latin typeface="+mn-lt"/>
                <a:ea typeface="+mn-ea"/>
                <a:cs typeface="+mn-ea"/>
                <a:sym typeface="+mn-lt"/>
              </a:rPr>
              <a:t>个“为什么”，但</a:t>
            </a:r>
            <a:r>
              <a:rPr lang="en-US" altLang="zh-CN" sz="1400" noProof="1">
                <a:solidFill>
                  <a:schemeClr val="accent6">
                    <a:lumMod val="25000"/>
                  </a:schemeClr>
                </a:solidFill>
                <a:latin typeface="+mn-lt"/>
                <a:ea typeface="+mn-ea"/>
                <a:cs typeface="+mn-ea"/>
                <a:sym typeface="+mn-lt"/>
              </a:rPr>
              <a:t>5</a:t>
            </a:r>
            <a:r>
              <a:rPr lang="zh-CN" altLang="en-US" sz="1400" noProof="1">
                <a:solidFill>
                  <a:schemeClr val="accent6">
                    <a:lumMod val="25000"/>
                  </a:schemeClr>
                </a:solidFill>
                <a:latin typeface="+mn-lt"/>
                <a:ea typeface="+mn-ea"/>
                <a:cs typeface="+mn-ea"/>
                <a:sym typeface="+mn-lt"/>
              </a:rPr>
              <a:t>个</a:t>
            </a:r>
            <a:r>
              <a:rPr lang="en-US" altLang="zh-CN" sz="1400" noProof="1">
                <a:solidFill>
                  <a:schemeClr val="accent6">
                    <a:lumMod val="25000"/>
                  </a:schemeClr>
                </a:solidFill>
                <a:latin typeface="+mn-lt"/>
                <a:ea typeface="+mn-ea"/>
                <a:cs typeface="+mn-ea"/>
                <a:sym typeface="+mn-lt"/>
              </a:rPr>
              <a:t>Why</a:t>
            </a:r>
            <a:r>
              <a:rPr lang="zh-CN" altLang="en-US" sz="1400" noProof="1">
                <a:solidFill>
                  <a:schemeClr val="accent6">
                    <a:lumMod val="25000"/>
                  </a:schemeClr>
                </a:solidFill>
                <a:latin typeface="+mn-lt"/>
                <a:ea typeface="+mn-ea"/>
                <a:cs typeface="+mn-ea"/>
                <a:sym typeface="+mn-lt"/>
              </a:rPr>
              <a:t>不是说一定就是</a:t>
            </a:r>
            <a:r>
              <a:rPr lang="en-US" altLang="zh-CN" sz="1400" noProof="1">
                <a:solidFill>
                  <a:schemeClr val="accent6">
                    <a:lumMod val="25000"/>
                  </a:schemeClr>
                </a:solidFill>
                <a:latin typeface="+mn-lt"/>
                <a:ea typeface="+mn-ea"/>
                <a:cs typeface="+mn-ea"/>
                <a:sym typeface="+mn-lt"/>
              </a:rPr>
              <a:t>5</a:t>
            </a:r>
            <a:r>
              <a:rPr lang="zh-CN" altLang="en-US" sz="1400" noProof="1">
                <a:solidFill>
                  <a:schemeClr val="accent6">
                    <a:lumMod val="25000"/>
                  </a:schemeClr>
                </a:solidFill>
                <a:latin typeface="+mn-lt"/>
                <a:ea typeface="+mn-ea"/>
                <a:cs typeface="+mn-ea"/>
                <a:sym typeface="+mn-lt"/>
              </a:rPr>
              <a:t>个，可能是</a:t>
            </a:r>
            <a:r>
              <a:rPr lang="en-US" altLang="zh-CN" sz="1400" noProof="1">
                <a:solidFill>
                  <a:schemeClr val="accent6">
                    <a:lumMod val="25000"/>
                  </a:schemeClr>
                </a:solidFill>
                <a:latin typeface="+mn-lt"/>
                <a:ea typeface="+mn-ea"/>
                <a:cs typeface="+mn-ea"/>
                <a:sym typeface="+mn-lt"/>
              </a:rPr>
              <a:t>1</a:t>
            </a:r>
            <a:r>
              <a:rPr lang="zh-CN" altLang="en-US" sz="1400" noProof="1">
                <a:solidFill>
                  <a:schemeClr val="accent6">
                    <a:lumMod val="25000"/>
                  </a:schemeClr>
                </a:solidFill>
                <a:latin typeface="+mn-lt"/>
                <a:ea typeface="+mn-ea"/>
                <a:cs typeface="+mn-ea"/>
                <a:sym typeface="+mn-lt"/>
              </a:rPr>
              <a:t>个，也可能是连问</a:t>
            </a:r>
            <a:r>
              <a:rPr lang="en-US" altLang="zh-CN" sz="1400" noProof="1">
                <a:solidFill>
                  <a:schemeClr val="accent6">
                    <a:lumMod val="25000"/>
                  </a:schemeClr>
                </a:solidFill>
                <a:latin typeface="+mn-lt"/>
                <a:ea typeface="+mn-ea"/>
                <a:cs typeface="+mn-ea"/>
                <a:sym typeface="+mn-lt"/>
              </a:rPr>
              <a:t>10</a:t>
            </a:r>
            <a:r>
              <a:rPr lang="zh-CN" altLang="en-US" sz="1400" noProof="1">
                <a:solidFill>
                  <a:schemeClr val="accent6">
                    <a:lumMod val="25000"/>
                  </a:schemeClr>
                </a:solidFill>
                <a:latin typeface="+mn-lt"/>
                <a:ea typeface="+mn-ea"/>
                <a:cs typeface="+mn-ea"/>
                <a:sym typeface="+mn-lt"/>
              </a:rPr>
              <a:t>个都没有抓到根源）。 </a:t>
            </a:r>
            <a:endParaRPr lang="en-US" altLang="zh-CN" sz="1400" noProof="1" smtClean="0">
              <a:solidFill>
                <a:schemeClr val="accent6">
                  <a:lumMod val="25000"/>
                </a:schemeClr>
              </a:solidFill>
              <a:latin typeface="+mn-lt"/>
              <a:ea typeface="+mn-ea"/>
              <a:cs typeface="+mn-ea"/>
              <a:sym typeface="+mn-lt"/>
            </a:endParaRPr>
          </a:p>
          <a:p>
            <a:pPr eaLnBrk="1" hangingPunct="1">
              <a:lnSpc>
                <a:spcPct val="150000"/>
              </a:lnSpc>
              <a:defRPr/>
            </a:pPr>
            <a:r>
              <a:rPr lang="en-US" altLang="zh-CN" sz="1400" dirty="0">
                <a:solidFill>
                  <a:schemeClr val="accent6">
                    <a:lumMod val="25000"/>
                  </a:schemeClr>
                </a:solidFill>
                <a:latin typeface="+mn-lt"/>
                <a:ea typeface="+mn-ea"/>
                <a:cs typeface="+mn-ea"/>
                <a:sym typeface="+mn-lt"/>
              </a:rPr>
              <a:t>5Why</a:t>
            </a:r>
            <a:r>
              <a:rPr lang="zh-CN" altLang="en-US" sz="1400" dirty="0">
                <a:solidFill>
                  <a:schemeClr val="accent6">
                    <a:lumMod val="25000"/>
                  </a:schemeClr>
                </a:solidFill>
                <a:latin typeface="+mn-lt"/>
                <a:ea typeface="+mn-ea"/>
                <a:cs typeface="+mn-ea"/>
                <a:sym typeface="+mn-lt"/>
              </a:rPr>
              <a:t>首创自丰田公司的大野耐一，源于一次新闻发布会，有人问：“丰田公司的汽车质量怎么会这么好？”他回答说：</a:t>
            </a:r>
            <a:r>
              <a:rPr lang="zh-CN" altLang="en-US" sz="1400" b="1" dirty="0">
                <a:solidFill>
                  <a:srgbClr val="B80304"/>
                </a:solidFill>
                <a:latin typeface="+mn-lt"/>
                <a:ea typeface="+mn-ea"/>
                <a:cs typeface="+mn-ea"/>
                <a:sym typeface="+mn-lt"/>
              </a:rPr>
              <a:t>“我碰到问题至少要问</a:t>
            </a:r>
            <a:r>
              <a:rPr lang="en-US" altLang="zh-CN" sz="1400" b="1" dirty="0">
                <a:solidFill>
                  <a:srgbClr val="B80304"/>
                </a:solidFill>
                <a:latin typeface="+mn-lt"/>
                <a:ea typeface="+mn-ea"/>
                <a:cs typeface="+mn-ea"/>
                <a:sym typeface="+mn-lt"/>
              </a:rPr>
              <a:t>5</a:t>
            </a:r>
            <a:r>
              <a:rPr lang="zh-CN" altLang="en-US" sz="1400" b="1" dirty="0">
                <a:solidFill>
                  <a:srgbClr val="B80304"/>
                </a:solidFill>
                <a:latin typeface="+mn-lt"/>
                <a:ea typeface="+mn-ea"/>
                <a:cs typeface="+mn-ea"/>
                <a:sym typeface="+mn-lt"/>
              </a:rPr>
              <a:t>个为什么。</a:t>
            </a:r>
            <a:r>
              <a:rPr lang="zh-CN" altLang="en-US" sz="1400" dirty="0">
                <a:solidFill>
                  <a:schemeClr val="accent6">
                    <a:lumMod val="25000"/>
                  </a:schemeClr>
                </a:solidFill>
                <a:latin typeface="+mn-lt"/>
                <a:ea typeface="+mn-ea"/>
                <a:cs typeface="+mn-ea"/>
                <a:sym typeface="+mn-lt"/>
              </a:rPr>
              <a:t>”</a:t>
            </a:r>
          </a:p>
          <a:p>
            <a:pPr eaLnBrk="1" hangingPunct="1">
              <a:lnSpc>
                <a:spcPct val="150000"/>
              </a:lnSpc>
              <a:defRPr/>
            </a:pPr>
            <a:r>
              <a:rPr lang="zh-CN" altLang="en-US" sz="1400" dirty="0">
                <a:solidFill>
                  <a:schemeClr val="accent6">
                    <a:lumMod val="25000"/>
                  </a:schemeClr>
                </a:solidFill>
                <a:latin typeface="+mn-lt"/>
                <a:ea typeface="+mn-ea"/>
                <a:cs typeface="+mn-ea"/>
                <a:sym typeface="+mn-lt"/>
              </a:rPr>
              <a:t>    大野耐一总是爱在车间走来走去，停下来向工人发问。他反复地就一个问题，问</a:t>
            </a:r>
            <a:r>
              <a:rPr lang="zh-CN" altLang="en-US" sz="1400" b="1" dirty="0">
                <a:solidFill>
                  <a:schemeClr val="accent6">
                    <a:lumMod val="25000"/>
                  </a:schemeClr>
                </a:solidFill>
                <a:latin typeface="+mn-lt"/>
                <a:ea typeface="+mn-ea"/>
                <a:cs typeface="+mn-ea"/>
                <a:sym typeface="+mn-lt"/>
              </a:rPr>
              <a:t>“为什么”</a:t>
            </a:r>
            <a:r>
              <a:rPr lang="zh-CN" altLang="en-US" sz="1400" dirty="0">
                <a:solidFill>
                  <a:schemeClr val="accent6">
                    <a:lumMod val="25000"/>
                  </a:schemeClr>
                </a:solidFill>
                <a:latin typeface="+mn-lt"/>
                <a:ea typeface="+mn-ea"/>
                <a:cs typeface="+mn-ea"/>
                <a:sym typeface="+mn-lt"/>
              </a:rPr>
              <a:t>，直到回答令他满意，被他问到的人也心里明白为止</a:t>
            </a:r>
            <a:r>
              <a:rPr lang="en-US" altLang="zh-CN" sz="1400" dirty="0">
                <a:solidFill>
                  <a:schemeClr val="accent6">
                    <a:lumMod val="25000"/>
                  </a:schemeClr>
                </a:solidFill>
                <a:latin typeface="+mn-lt"/>
                <a:ea typeface="+mn-ea"/>
                <a:cs typeface="+mn-ea"/>
                <a:sym typeface="+mn-lt"/>
              </a:rPr>
              <a:t>——</a:t>
            </a:r>
            <a:r>
              <a:rPr lang="zh-CN" altLang="en-US" sz="1400" dirty="0">
                <a:solidFill>
                  <a:schemeClr val="accent6">
                    <a:lumMod val="25000"/>
                  </a:schemeClr>
                </a:solidFill>
                <a:latin typeface="+mn-lt"/>
                <a:ea typeface="+mn-ea"/>
                <a:cs typeface="+mn-ea"/>
                <a:sym typeface="+mn-lt"/>
              </a:rPr>
              <a:t>这就是著名的“五个为什么”的起源。</a:t>
            </a:r>
            <a:r>
              <a:rPr lang="zh-CN" altLang="en-US" sz="1400" b="1" dirty="0">
                <a:solidFill>
                  <a:srgbClr val="B80304"/>
                </a:solidFill>
                <a:latin typeface="+mn-lt"/>
                <a:ea typeface="+mn-ea"/>
                <a:cs typeface="+mn-ea"/>
                <a:sym typeface="+mn-lt"/>
              </a:rPr>
              <a:t>所以，</a:t>
            </a:r>
            <a:r>
              <a:rPr lang="en-US" altLang="zh-CN" sz="1400" b="1" dirty="0">
                <a:solidFill>
                  <a:srgbClr val="B80304"/>
                </a:solidFill>
                <a:latin typeface="+mn-lt"/>
                <a:ea typeface="+mn-ea"/>
                <a:cs typeface="+mn-ea"/>
                <a:sym typeface="+mn-lt"/>
              </a:rPr>
              <a:t>5Why</a:t>
            </a:r>
            <a:r>
              <a:rPr lang="zh-CN" altLang="en-US" sz="1400" b="1" dirty="0">
                <a:solidFill>
                  <a:srgbClr val="B80304"/>
                </a:solidFill>
                <a:latin typeface="+mn-lt"/>
                <a:ea typeface="+mn-ea"/>
                <a:cs typeface="+mn-ea"/>
                <a:sym typeface="+mn-lt"/>
              </a:rPr>
              <a:t>也被称为：丰田</a:t>
            </a:r>
            <a:r>
              <a:rPr lang="en-US" altLang="zh-CN" sz="1400" b="1" dirty="0">
                <a:solidFill>
                  <a:srgbClr val="B80304"/>
                </a:solidFill>
                <a:latin typeface="+mn-lt"/>
                <a:ea typeface="+mn-ea"/>
                <a:cs typeface="+mn-ea"/>
                <a:sym typeface="+mn-lt"/>
              </a:rPr>
              <a:t>5</a:t>
            </a:r>
            <a:r>
              <a:rPr lang="zh-CN" altLang="en-US" sz="1400" b="1" dirty="0">
                <a:solidFill>
                  <a:srgbClr val="B80304"/>
                </a:solidFill>
                <a:latin typeface="+mn-lt"/>
                <a:ea typeface="+mn-ea"/>
                <a:cs typeface="+mn-ea"/>
                <a:sym typeface="+mn-lt"/>
              </a:rPr>
              <a:t>问法。</a:t>
            </a:r>
          </a:p>
          <a:p>
            <a:pPr eaLnBrk="1" hangingPunct="1">
              <a:lnSpc>
                <a:spcPct val="150000"/>
              </a:lnSpc>
              <a:defRPr/>
            </a:pPr>
            <a:endParaRPr lang="en-US" altLang="zh-CN" sz="1400" dirty="0">
              <a:solidFill>
                <a:schemeClr val="accent6">
                  <a:lumMod val="25000"/>
                </a:schemeClr>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nodeType="afterGroup">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16"/>
                                        </p:tgtEl>
                                        <p:attrNameLst>
                                          <p:attrName>style.visibility</p:attrName>
                                        </p:attrNameLst>
                                      </p:cBhvr>
                                      <p:to>
                                        <p:strVal val="visible"/>
                                      </p:to>
                                    </p:set>
                                    <p:animEffect>
                                      <p:cBhvr>
                                        <p:cTn id="1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274478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374823" y="510728"/>
            <a:ext cx="5760000" cy="68263"/>
            <a:chOff x="3461553" y="517741"/>
            <a:chExt cx="6747659" cy="68263"/>
          </a:xfrm>
          <a:solidFill>
            <a:schemeClr val="accent4">
              <a:lumMod val="10000"/>
            </a:schemeClr>
          </a:solidFill>
        </p:grpSpPr>
        <p:cxnSp>
          <p:nvCxnSpPr>
            <p:cNvPr id="13" name="直接连接符 12"/>
            <p:cNvCxnSpPr>
              <a:cxnSpLocks/>
            </p:cNvCxnSpPr>
            <p:nvPr/>
          </p:nvCxnSpPr>
          <p:spPr>
            <a:xfrm flipV="1">
              <a:off x="3495533" y="551874"/>
              <a:ext cx="6713679"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en-US" altLang="zh-CN">
                <a:latin typeface="+mn-lt"/>
                <a:ea typeface="+mn-ea"/>
                <a:cs typeface="+mn-ea"/>
                <a:sym typeface="+mn-lt"/>
              </a:rPr>
              <a:t>5Why</a:t>
            </a:r>
            <a:r>
              <a:rPr lang="zh-CN" altLang="en-US">
                <a:latin typeface="+mn-lt"/>
                <a:ea typeface="+mn-ea"/>
                <a:cs typeface="+mn-ea"/>
                <a:sym typeface="+mn-lt"/>
              </a:rPr>
              <a:t>简介与起源：</a:t>
            </a:r>
          </a:p>
        </p:txBody>
      </p:sp>
      <p:sp>
        <p:nvSpPr>
          <p:cNvPr id="17" name="六边形 2"/>
          <p:cNvSpPr>
            <a:spLocks noChangeArrowheads="1"/>
          </p:cNvSpPr>
          <p:nvPr/>
        </p:nvSpPr>
        <p:spPr bwMode="auto">
          <a:xfrm>
            <a:off x="3738563" y="2001838"/>
            <a:ext cx="1258887" cy="1085850"/>
          </a:xfrm>
          <a:prstGeom prst="hexagon">
            <a:avLst>
              <a:gd name="adj" fmla="val 24991"/>
              <a:gd name="vf" fmla="val 115470"/>
            </a:avLst>
          </a:prstGeom>
          <a:solidFill>
            <a:srgbClr val="B803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B80304"/>
              </a:solidFill>
              <a:latin typeface="+mn-lt"/>
              <a:ea typeface="+mn-ea"/>
              <a:cs typeface="+mn-ea"/>
              <a:sym typeface="+mn-lt"/>
            </a:endParaRPr>
          </a:p>
        </p:txBody>
      </p:sp>
      <p:sp>
        <p:nvSpPr>
          <p:cNvPr id="18" name="六边形 3"/>
          <p:cNvSpPr>
            <a:spLocks noChangeArrowheads="1"/>
          </p:cNvSpPr>
          <p:nvPr/>
        </p:nvSpPr>
        <p:spPr bwMode="auto">
          <a:xfrm>
            <a:off x="2700338" y="2544763"/>
            <a:ext cx="1258887" cy="1085850"/>
          </a:xfrm>
          <a:prstGeom prst="hexagon">
            <a:avLst>
              <a:gd name="adj" fmla="val 24991"/>
              <a:gd name="vf" fmla="val 115470"/>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latin typeface="+mn-lt"/>
              <a:ea typeface="+mn-ea"/>
              <a:cs typeface="+mn-ea"/>
              <a:sym typeface="+mn-lt"/>
            </a:endParaRPr>
          </a:p>
        </p:txBody>
      </p:sp>
      <p:sp>
        <p:nvSpPr>
          <p:cNvPr id="19" name="六边形 4"/>
          <p:cNvSpPr>
            <a:spLocks noChangeArrowheads="1"/>
          </p:cNvSpPr>
          <p:nvPr/>
        </p:nvSpPr>
        <p:spPr bwMode="auto">
          <a:xfrm>
            <a:off x="3738563" y="3125788"/>
            <a:ext cx="1258887" cy="1085850"/>
          </a:xfrm>
          <a:prstGeom prst="hexagon">
            <a:avLst>
              <a:gd name="adj" fmla="val 24991"/>
              <a:gd name="vf" fmla="val 115470"/>
            </a:avLst>
          </a:prstGeom>
          <a:solidFill>
            <a:srgbClr val="B803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solidFill>
                <a:srgbClr val="B80304"/>
              </a:solidFill>
              <a:latin typeface="+mn-lt"/>
              <a:ea typeface="+mn-ea"/>
              <a:cs typeface="+mn-ea"/>
              <a:sym typeface="+mn-lt"/>
            </a:endParaRPr>
          </a:p>
        </p:txBody>
      </p:sp>
      <p:sp>
        <p:nvSpPr>
          <p:cNvPr id="20" name="六边形 5"/>
          <p:cNvSpPr>
            <a:spLocks noChangeArrowheads="1"/>
          </p:cNvSpPr>
          <p:nvPr/>
        </p:nvSpPr>
        <p:spPr bwMode="auto">
          <a:xfrm>
            <a:off x="4779963" y="2544763"/>
            <a:ext cx="1258887" cy="1085850"/>
          </a:xfrm>
          <a:prstGeom prst="hexagon">
            <a:avLst>
              <a:gd name="adj" fmla="val 24991"/>
              <a:gd name="vf" fmla="val 115470"/>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endParaRPr lang="zh-CN" altLang="en-US">
              <a:latin typeface="+mn-lt"/>
              <a:ea typeface="+mn-ea"/>
              <a:cs typeface="+mn-ea"/>
              <a:sym typeface="+mn-lt"/>
            </a:endParaRPr>
          </a:p>
        </p:txBody>
      </p:sp>
      <p:sp>
        <p:nvSpPr>
          <p:cNvPr id="21" name="矩形 6"/>
          <p:cNvSpPr>
            <a:spLocks noChangeArrowheads="1"/>
          </p:cNvSpPr>
          <p:nvPr/>
        </p:nvSpPr>
        <p:spPr bwMode="auto">
          <a:xfrm>
            <a:off x="4086519" y="2325688"/>
            <a:ext cx="562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2400" b="1">
                <a:latin typeface="+mn-lt"/>
                <a:ea typeface="+mn-ea"/>
                <a:cs typeface="+mn-ea"/>
                <a:sym typeface="+mn-lt"/>
              </a:rPr>
              <a:t>01</a:t>
            </a:r>
            <a:endParaRPr lang="zh-CN" altLang="en-US" sz="2400" b="1">
              <a:latin typeface="+mn-lt"/>
              <a:ea typeface="+mn-ea"/>
              <a:cs typeface="+mn-ea"/>
              <a:sym typeface="+mn-lt"/>
            </a:endParaRPr>
          </a:p>
        </p:txBody>
      </p:sp>
      <p:sp>
        <p:nvSpPr>
          <p:cNvPr id="22" name="矩形 7"/>
          <p:cNvSpPr>
            <a:spLocks noChangeArrowheads="1"/>
          </p:cNvSpPr>
          <p:nvPr/>
        </p:nvSpPr>
        <p:spPr bwMode="auto">
          <a:xfrm>
            <a:off x="4086519" y="3449638"/>
            <a:ext cx="562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2400" b="1">
                <a:latin typeface="+mn-lt"/>
                <a:ea typeface="+mn-ea"/>
                <a:cs typeface="+mn-ea"/>
                <a:sym typeface="+mn-lt"/>
              </a:rPr>
              <a:t>03</a:t>
            </a:r>
            <a:endParaRPr lang="zh-CN" altLang="en-US" sz="2400" b="1">
              <a:latin typeface="+mn-lt"/>
              <a:ea typeface="+mn-ea"/>
              <a:cs typeface="+mn-ea"/>
              <a:sym typeface="+mn-lt"/>
            </a:endParaRPr>
          </a:p>
        </p:txBody>
      </p:sp>
      <p:sp>
        <p:nvSpPr>
          <p:cNvPr id="23" name="矩形 8"/>
          <p:cNvSpPr>
            <a:spLocks noChangeArrowheads="1"/>
          </p:cNvSpPr>
          <p:nvPr/>
        </p:nvSpPr>
        <p:spPr bwMode="auto">
          <a:xfrm>
            <a:off x="3060994" y="2795588"/>
            <a:ext cx="562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2400" b="1">
                <a:latin typeface="+mn-lt"/>
                <a:ea typeface="+mn-ea"/>
                <a:cs typeface="+mn-ea"/>
                <a:sym typeface="+mn-lt"/>
              </a:rPr>
              <a:t>04</a:t>
            </a:r>
            <a:endParaRPr lang="zh-CN" altLang="en-US" sz="2400" b="1">
              <a:latin typeface="+mn-lt"/>
              <a:ea typeface="+mn-ea"/>
              <a:cs typeface="+mn-ea"/>
              <a:sym typeface="+mn-lt"/>
            </a:endParaRPr>
          </a:p>
        </p:txBody>
      </p:sp>
      <p:sp>
        <p:nvSpPr>
          <p:cNvPr id="24" name="矩形 9"/>
          <p:cNvSpPr>
            <a:spLocks noChangeArrowheads="1"/>
          </p:cNvSpPr>
          <p:nvPr/>
        </p:nvSpPr>
        <p:spPr bwMode="auto">
          <a:xfrm>
            <a:off x="5140619" y="2795588"/>
            <a:ext cx="5629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algn="ctr" eaLnBrk="1" hangingPunct="1"/>
            <a:r>
              <a:rPr lang="en-US" altLang="zh-CN" sz="2400" b="1">
                <a:latin typeface="+mn-lt"/>
                <a:ea typeface="+mn-ea"/>
                <a:cs typeface="+mn-ea"/>
                <a:sym typeface="+mn-lt"/>
              </a:rPr>
              <a:t>02</a:t>
            </a:r>
            <a:endParaRPr lang="zh-CN" altLang="en-US" sz="2400" b="1">
              <a:latin typeface="+mn-lt"/>
              <a:ea typeface="+mn-ea"/>
              <a:cs typeface="+mn-ea"/>
              <a:sym typeface="+mn-lt"/>
            </a:endParaRPr>
          </a:p>
        </p:txBody>
      </p:sp>
      <p:sp>
        <p:nvSpPr>
          <p:cNvPr id="25" name="TextBox 10"/>
          <p:cNvSpPr>
            <a:spLocks noChangeArrowheads="1"/>
          </p:cNvSpPr>
          <p:nvPr/>
        </p:nvSpPr>
        <p:spPr bwMode="auto">
          <a:xfrm>
            <a:off x="468313" y="1203325"/>
            <a:ext cx="3138487"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400" noProof="1">
                <a:solidFill>
                  <a:schemeClr val="accent4">
                    <a:lumMod val="25000"/>
                  </a:schemeClr>
                </a:solidFill>
                <a:latin typeface="+mn-lt"/>
                <a:ea typeface="+mn-ea"/>
                <a:cs typeface="+mn-ea"/>
                <a:sym typeface="+mn-lt"/>
              </a:rPr>
              <a:t>5Why</a:t>
            </a:r>
            <a:r>
              <a:rPr lang="zh-CN" altLang="en-US" sz="1400" noProof="1">
                <a:solidFill>
                  <a:schemeClr val="accent4">
                    <a:lumMod val="25000"/>
                  </a:schemeClr>
                </a:solidFill>
                <a:latin typeface="+mn-lt"/>
                <a:ea typeface="+mn-ea"/>
                <a:cs typeface="+mn-ea"/>
                <a:sym typeface="+mn-lt"/>
              </a:rPr>
              <a:t>的关键是鼓励解决问题的人要努力避开主观或自负的假设和逻辑陷阱，从结果着手，沿着因果关系链条</a:t>
            </a:r>
            <a:r>
              <a:rPr lang="zh-CN" altLang="en-US" sz="1400" noProof="1" smtClean="0">
                <a:solidFill>
                  <a:schemeClr val="accent4">
                    <a:lumMod val="25000"/>
                  </a:schemeClr>
                </a:solidFill>
                <a:latin typeface="+mn-lt"/>
                <a:ea typeface="+mn-ea"/>
                <a:cs typeface="+mn-ea"/>
                <a:sym typeface="+mn-lt"/>
              </a:rPr>
              <a:t>，穿越</a:t>
            </a:r>
            <a:r>
              <a:rPr lang="zh-CN" altLang="en-US" sz="1400" noProof="1">
                <a:solidFill>
                  <a:schemeClr val="accent4">
                    <a:lumMod val="25000"/>
                  </a:schemeClr>
                </a:solidFill>
                <a:latin typeface="+mn-lt"/>
                <a:ea typeface="+mn-ea"/>
                <a:cs typeface="+mn-ea"/>
                <a:sym typeface="+mn-lt"/>
              </a:rPr>
              <a:t>不同的抽象层面，直至找出原有问题的根本原因。</a:t>
            </a:r>
          </a:p>
        </p:txBody>
      </p:sp>
      <p:sp>
        <p:nvSpPr>
          <p:cNvPr id="26" name="TextBox 11"/>
          <p:cNvSpPr>
            <a:spLocks noChangeArrowheads="1"/>
          </p:cNvSpPr>
          <p:nvPr/>
        </p:nvSpPr>
        <p:spPr bwMode="auto">
          <a:xfrm>
            <a:off x="468313" y="3900488"/>
            <a:ext cx="3433762"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400" noProof="1">
                <a:solidFill>
                  <a:schemeClr val="accent4">
                    <a:lumMod val="25000"/>
                  </a:schemeClr>
                </a:solidFill>
                <a:latin typeface="+mn-lt"/>
                <a:ea typeface="+mn-ea"/>
                <a:cs typeface="+mn-ea"/>
                <a:sym typeface="+mn-lt"/>
              </a:rPr>
              <a:t>5Why</a:t>
            </a:r>
            <a:r>
              <a:rPr lang="zh-CN" altLang="en-US" sz="1400" noProof="1">
                <a:solidFill>
                  <a:schemeClr val="accent4">
                    <a:lumMod val="25000"/>
                  </a:schemeClr>
                </a:solidFill>
                <a:latin typeface="+mn-lt"/>
                <a:ea typeface="+mn-ea"/>
                <a:cs typeface="+mn-ea"/>
                <a:sym typeface="+mn-lt"/>
              </a:rPr>
              <a:t>分析有助于解决零星的品质缺陷引发的问题。</a:t>
            </a:r>
          </a:p>
        </p:txBody>
      </p:sp>
      <p:sp>
        <p:nvSpPr>
          <p:cNvPr id="27" name="TextBox 12"/>
          <p:cNvSpPr>
            <a:spLocks noChangeArrowheads="1"/>
          </p:cNvSpPr>
          <p:nvPr/>
        </p:nvSpPr>
        <p:spPr bwMode="auto">
          <a:xfrm>
            <a:off x="5076825" y="1230313"/>
            <a:ext cx="352742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zh-CN" altLang="en-US" sz="1400" noProof="1">
                <a:solidFill>
                  <a:schemeClr val="accent4">
                    <a:lumMod val="25000"/>
                  </a:schemeClr>
                </a:solidFill>
                <a:latin typeface="+mn-lt"/>
                <a:ea typeface="+mn-ea"/>
                <a:cs typeface="+mn-ea"/>
                <a:sym typeface="+mn-lt"/>
              </a:rPr>
              <a:t>用中国古代的成语来说就是：“打破沙锅问到底”的习惯，包含了锲而不舍、不断探索、追本溯源的精神。 </a:t>
            </a:r>
          </a:p>
        </p:txBody>
      </p:sp>
      <p:sp>
        <p:nvSpPr>
          <p:cNvPr id="28" name="TextBox 13"/>
          <p:cNvSpPr>
            <a:spLocks noChangeArrowheads="1"/>
          </p:cNvSpPr>
          <p:nvPr/>
        </p:nvSpPr>
        <p:spPr bwMode="auto">
          <a:xfrm>
            <a:off x="5076825" y="3900488"/>
            <a:ext cx="3365500"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400" noProof="1">
                <a:solidFill>
                  <a:schemeClr val="accent4">
                    <a:lumMod val="25000"/>
                  </a:schemeClr>
                </a:solidFill>
                <a:latin typeface="+mn-lt"/>
                <a:ea typeface="+mn-ea"/>
                <a:cs typeface="+mn-ea"/>
                <a:sym typeface="+mn-lt"/>
              </a:rPr>
              <a:t>5Why</a:t>
            </a:r>
            <a:r>
              <a:rPr lang="zh-CN" altLang="en-US" sz="1400" noProof="1">
                <a:solidFill>
                  <a:schemeClr val="accent4">
                    <a:lumMod val="25000"/>
                  </a:schemeClr>
                </a:solidFill>
                <a:latin typeface="+mn-lt"/>
                <a:ea typeface="+mn-ea"/>
                <a:cs typeface="+mn-ea"/>
                <a:sym typeface="+mn-lt"/>
              </a:rPr>
              <a:t>分析被用作一个解决实际问题过程的一部分，即根本原因分析和调查。</a:t>
            </a: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2" presetClass="entr" presetSubtype="1"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anim calcmode="lin" valueType="num">
                                      <p:cBhvr>
                                        <p:cTn id="9" dur="750" fill="hold"/>
                                        <p:tgtEl>
                                          <p:spTgt spid="17"/>
                                        </p:tgtEl>
                                        <p:attrNameLst>
                                          <p:attrName>ppt_x</p:attrName>
                                        </p:attrNameLst>
                                      </p:cBhvr>
                                      <p:tavLst>
                                        <p:tav tm="0">
                                          <p:val>
                                            <p:strVal val="#ppt_x"/>
                                          </p:val>
                                        </p:tav>
                                        <p:tav tm="100000">
                                          <p:val>
                                            <p:strVal val="#ppt_x"/>
                                          </p:val>
                                        </p:tav>
                                      </p:tavLst>
                                    </p:anim>
                                    <p:anim calcmode="lin" valueType="num">
                                      <p:cBhvr>
                                        <p:cTn id="10" dur="750" fill="hold"/>
                                        <p:tgtEl>
                                          <p:spTgt spid="17"/>
                                        </p:tgtEl>
                                        <p:attrNameLst>
                                          <p:attrName>ppt_y</p:attrName>
                                        </p:attrNameLst>
                                      </p:cBhvr>
                                      <p:tavLst>
                                        <p:tav tm="0">
                                          <p:val>
                                            <p:strVal val="0-#ppt_h/2"/>
                                          </p:val>
                                        </p:tav>
                                        <p:tav tm="100000">
                                          <p:val>
                                            <p:strVal val="#ppt_y"/>
                                          </p:val>
                                        </p:tav>
                                      </p:tavLst>
                                    </p:anim>
                                  </p:childTnLst>
                                </p:cTn>
                              </p:par>
                              <p:par>
                                <p:cTn id="11" presetID="2" presetClass="entr" presetSubtype="8"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750" fill="hold"/>
                                        <p:tgtEl>
                                          <p:spTgt spid="18"/>
                                        </p:tgtEl>
                                        <p:attrNameLst>
                                          <p:attrName>ppt_x</p:attrName>
                                        </p:attrNameLst>
                                      </p:cBhvr>
                                      <p:tavLst>
                                        <p:tav tm="0">
                                          <p:val>
                                            <p:strVal val="0-#ppt_w/2"/>
                                          </p:val>
                                        </p:tav>
                                        <p:tav tm="100000">
                                          <p:val>
                                            <p:strVal val="#ppt_x"/>
                                          </p:val>
                                        </p:tav>
                                      </p:tavLst>
                                    </p:anim>
                                    <p:anim calcmode="lin" valueType="num">
                                      <p:cBhvr>
                                        <p:cTn id="14" dur="750" fill="hold"/>
                                        <p:tgtEl>
                                          <p:spTgt spid="18"/>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750" fill="hold"/>
                                        <p:tgtEl>
                                          <p:spTgt spid="20"/>
                                        </p:tgtEl>
                                        <p:attrNameLst>
                                          <p:attrName>ppt_x</p:attrName>
                                        </p:attrNameLst>
                                      </p:cBhvr>
                                      <p:tavLst>
                                        <p:tav tm="0">
                                          <p:val>
                                            <p:strVal val="1+#ppt_w/2"/>
                                          </p:val>
                                        </p:tav>
                                        <p:tav tm="100000">
                                          <p:val>
                                            <p:strVal val="#ppt_x"/>
                                          </p:val>
                                        </p:tav>
                                      </p:tavLst>
                                    </p:anim>
                                    <p:anim calcmode="lin" valueType="num">
                                      <p:cBhvr>
                                        <p:cTn id="18" dur="750" fill="hold"/>
                                        <p:tgtEl>
                                          <p:spTgt spid="20"/>
                                        </p:tgtEl>
                                        <p:attrNameLst>
                                          <p:attrName>ppt_y</p:attrName>
                                        </p:attrNameLst>
                                      </p:cBhvr>
                                      <p:tavLst>
                                        <p:tav tm="0">
                                          <p:val>
                                            <p:strVal val="#ppt_y"/>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750" fill="hold"/>
                                        <p:tgtEl>
                                          <p:spTgt spid="19"/>
                                        </p:tgtEl>
                                        <p:attrNameLst>
                                          <p:attrName>ppt_x</p:attrName>
                                        </p:attrNameLst>
                                      </p:cBhvr>
                                      <p:tavLst>
                                        <p:tav tm="0">
                                          <p:val>
                                            <p:strVal val="#ppt_x"/>
                                          </p:val>
                                        </p:tav>
                                        <p:tav tm="100000">
                                          <p:val>
                                            <p:strVal val="#ppt_x"/>
                                          </p:val>
                                        </p:tav>
                                      </p:tavLst>
                                    </p:anim>
                                    <p:anim calcmode="lin" valueType="num">
                                      <p:cBhvr>
                                        <p:cTn id="22" dur="750" fill="hold"/>
                                        <p:tgtEl>
                                          <p:spTgt spid="19"/>
                                        </p:tgtEl>
                                        <p:attrNameLst>
                                          <p:attrName>ppt_y</p:attrName>
                                        </p:attrNameLst>
                                      </p:cBhvr>
                                      <p:tavLst>
                                        <p:tav tm="0">
                                          <p:val>
                                            <p:strVal val="1+#ppt_h/2"/>
                                          </p:val>
                                        </p:tav>
                                        <p:tav tm="100000">
                                          <p:val>
                                            <p:strVal val="#ppt_y"/>
                                          </p:val>
                                        </p:tav>
                                      </p:tavLst>
                                    </p:anim>
                                  </p:childTnLst>
                                </p:cTn>
                              </p:par>
                            </p:childTnLst>
                          </p:cTn>
                        </p:par>
                        <p:par>
                          <p:cTn id="23" fill="hold" nodeType="afterGroup">
                            <p:stCondLst>
                              <p:cond delay="750"/>
                            </p:stCondLst>
                            <p:childTnLst>
                              <p:par>
                                <p:cTn id="24" presetID="42" presetClass="entr" presetSubtype="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p:cBhvr>
                                        <p:cTn id="26" dur="750"/>
                                        <p:tgtEl>
                                          <p:spTgt spid="21"/>
                                        </p:tgtEl>
                                      </p:cBhvr>
                                    </p:animEffect>
                                    <p:anim calcmode="lin" valueType="num">
                                      <p:cBhvr>
                                        <p:cTn id="27" dur="750" fill="hold"/>
                                        <p:tgtEl>
                                          <p:spTgt spid="21"/>
                                        </p:tgtEl>
                                        <p:attrNameLst>
                                          <p:attrName>ppt_x</p:attrName>
                                        </p:attrNameLst>
                                      </p:cBhvr>
                                      <p:tavLst>
                                        <p:tav tm="0">
                                          <p:val>
                                            <p:strVal val="#ppt_x"/>
                                          </p:val>
                                        </p:tav>
                                        <p:tav tm="100000">
                                          <p:val>
                                            <p:strVal val="#ppt_x"/>
                                          </p:val>
                                        </p:tav>
                                      </p:tavLst>
                                    </p:anim>
                                    <p:anim calcmode="lin" valueType="num">
                                      <p:cBhvr>
                                        <p:cTn id="28" dur="750" fill="hold"/>
                                        <p:tgtEl>
                                          <p:spTgt spid="2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p:cBhvr>
                                        <p:cTn id="31" dur="750"/>
                                        <p:tgtEl>
                                          <p:spTgt spid="23"/>
                                        </p:tgtEl>
                                      </p:cBhvr>
                                    </p:animEffect>
                                    <p:anim calcmode="lin" valueType="num">
                                      <p:cBhvr>
                                        <p:cTn id="32" dur="750" fill="hold"/>
                                        <p:tgtEl>
                                          <p:spTgt spid="23"/>
                                        </p:tgtEl>
                                        <p:attrNameLst>
                                          <p:attrName>ppt_x</p:attrName>
                                        </p:attrNameLst>
                                      </p:cBhvr>
                                      <p:tavLst>
                                        <p:tav tm="0">
                                          <p:val>
                                            <p:strVal val="#ppt_x"/>
                                          </p:val>
                                        </p:tav>
                                        <p:tav tm="100000">
                                          <p:val>
                                            <p:strVal val="#ppt_x"/>
                                          </p:val>
                                        </p:tav>
                                      </p:tavLst>
                                    </p:anim>
                                    <p:anim calcmode="lin" valueType="num">
                                      <p:cBhvr>
                                        <p:cTn id="33" dur="750" fill="hold"/>
                                        <p:tgtEl>
                                          <p:spTgt spid="2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p:cBhvr>
                                        <p:cTn id="36" dur="750"/>
                                        <p:tgtEl>
                                          <p:spTgt spid="22"/>
                                        </p:tgtEl>
                                      </p:cBhvr>
                                    </p:animEffect>
                                    <p:anim calcmode="lin" valueType="num">
                                      <p:cBhvr>
                                        <p:cTn id="37" dur="750" fill="hold"/>
                                        <p:tgtEl>
                                          <p:spTgt spid="22"/>
                                        </p:tgtEl>
                                        <p:attrNameLst>
                                          <p:attrName>ppt_x</p:attrName>
                                        </p:attrNameLst>
                                      </p:cBhvr>
                                      <p:tavLst>
                                        <p:tav tm="0">
                                          <p:val>
                                            <p:strVal val="#ppt_x"/>
                                          </p:val>
                                        </p:tav>
                                        <p:tav tm="100000">
                                          <p:val>
                                            <p:strVal val="#ppt_x"/>
                                          </p:val>
                                        </p:tav>
                                      </p:tavLst>
                                    </p:anim>
                                    <p:anim calcmode="lin" valueType="num">
                                      <p:cBhvr>
                                        <p:cTn id="38" dur="75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p:cBhvr>
                                        <p:cTn id="41" dur="750"/>
                                        <p:tgtEl>
                                          <p:spTgt spid="24"/>
                                        </p:tgtEl>
                                      </p:cBhvr>
                                    </p:animEffect>
                                    <p:anim calcmode="lin" valueType="num">
                                      <p:cBhvr>
                                        <p:cTn id="42" dur="750" fill="hold"/>
                                        <p:tgtEl>
                                          <p:spTgt spid="24"/>
                                        </p:tgtEl>
                                        <p:attrNameLst>
                                          <p:attrName>ppt_x</p:attrName>
                                        </p:attrNameLst>
                                      </p:cBhvr>
                                      <p:tavLst>
                                        <p:tav tm="0">
                                          <p:val>
                                            <p:strVal val="#ppt_x"/>
                                          </p:val>
                                        </p:tav>
                                        <p:tav tm="100000">
                                          <p:val>
                                            <p:strVal val="#ppt_x"/>
                                          </p:val>
                                        </p:tav>
                                      </p:tavLst>
                                    </p:anim>
                                    <p:anim calcmode="lin" valueType="num">
                                      <p:cBhvr>
                                        <p:cTn id="43" dur="750" fill="hold"/>
                                        <p:tgtEl>
                                          <p:spTgt spid="24"/>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15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p:cBhvr>
                                        <p:cTn id="47" dur="500"/>
                                        <p:tgtEl>
                                          <p:spTgt spid="25"/>
                                        </p:tgtEl>
                                      </p:cBhvr>
                                    </p:animEffect>
                                  </p:childTnLst>
                                </p:cTn>
                              </p:par>
                            </p:childTnLst>
                          </p:cTn>
                        </p:par>
                        <p:par>
                          <p:cTn id="48" fill="hold" nodeType="afterGroup">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p:cBhvr>
                                        <p:cTn id="51" dur="500"/>
                                        <p:tgtEl>
                                          <p:spTgt spid="26"/>
                                        </p:tgtEl>
                                      </p:cBhvr>
                                    </p:animEffect>
                                  </p:childTnLst>
                                </p:cTn>
                              </p:par>
                            </p:childTnLst>
                          </p:cTn>
                        </p:par>
                        <p:par>
                          <p:cTn id="52" fill="hold" nodeType="afterGroup">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p:cBhvr>
                                        <p:cTn id="55" dur="500"/>
                                        <p:tgtEl>
                                          <p:spTgt spid="27"/>
                                        </p:tgtEl>
                                      </p:cBhvr>
                                    </p:animEffect>
                                  </p:childTnLst>
                                </p:cTn>
                              </p:par>
                            </p:childTnLst>
                          </p:cTn>
                        </p:par>
                        <p:par>
                          <p:cTn id="56" fill="hold" nodeType="afterGroup">
                            <p:stCondLst>
                              <p:cond delay="3000"/>
                            </p:stCondLst>
                            <p:childTnLst>
                              <p:par>
                                <p:cTn id="57" presetID="10"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bldLvl="0" animBg="1" autoUpdateAnimBg="0"/>
      <p:bldP spid="18" grpId="0" bldLvl="0" animBg="1" autoUpdateAnimBg="0"/>
      <p:bldP spid="19" grpId="0" bldLvl="0" animBg="1" autoUpdateAnimBg="0"/>
      <p:bldP spid="20" grpId="0" bldLvl="0" animBg="1"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42116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4866993" y="510728"/>
            <a:ext cx="4277007" cy="68263"/>
            <a:chOff x="3461553" y="517741"/>
            <a:chExt cx="5010374" cy="68263"/>
          </a:xfrm>
          <a:solidFill>
            <a:schemeClr val="accent4">
              <a:lumMod val="10000"/>
            </a:schemeClr>
          </a:solidFill>
        </p:grpSpPr>
        <p:cxnSp>
          <p:nvCxnSpPr>
            <p:cNvPr id="13" name="直接连接符 12"/>
            <p:cNvCxnSpPr>
              <a:cxnSpLocks/>
            </p:cNvCxnSpPr>
            <p:nvPr/>
          </p:nvCxnSpPr>
          <p:spPr>
            <a:xfrm flipV="1">
              <a:off x="3495533" y="551874"/>
              <a:ext cx="4976394"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50838"/>
            <a:ext cx="5195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为什么要学习和使用</a:t>
            </a:r>
            <a:r>
              <a:rPr lang="en-US" altLang="zh-CN">
                <a:latin typeface="+mn-lt"/>
                <a:ea typeface="+mn-ea"/>
                <a:cs typeface="+mn-ea"/>
                <a:sym typeface="+mn-lt"/>
              </a:rPr>
              <a:t>5why</a:t>
            </a:r>
            <a:r>
              <a:rPr lang="zh-CN" altLang="en-US">
                <a:latin typeface="+mn-lt"/>
                <a:ea typeface="+mn-ea"/>
                <a:cs typeface="+mn-ea"/>
                <a:sym typeface="+mn-lt"/>
              </a:rPr>
              <a:t>：问题冰山</a:t>
            </a:r>
          </a:p>
        </p:txBody>
      </p:sp>
      <p:sp>
        <p:nvSpPr>
          <p:cNvPr id="42" name="Freeform 5"/>
          <p:cNvSpPr>
            <a:spLocks/>
          </p:cNvSpPr>
          <p:nvPr/>
        </p:nvSpPr>
        <p:spPr bwMode="auto">
          <a:xfrm>
            <a:off x="214313" y="2667000"/>
            <a:ext cx="1390650" cy="1236663"/>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3"/>
            <a:stretch>
              <a:fillRect/>
            </a:stretch>
          </a:blipFill>
          <a:ln w="12700" cap="flat" cmpd="sng" algn="ctr">
            <a:noFill/>
            <a:prstDash val="solid"/>
            <a:miter lim="800000"/>
          </a:ln>
          <a:effectLst>
            <a:outerShdw blurRad="241300" dist="38100" dir="5400000" sx="90000" sy="-19000" rotWithShape="0">
              <a:sysClr val="windowText" lastClr="000000">
                <a:alpha val="10000"/>
              </a:sys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43" name="Freeform 5"/>
          <p:cNvSpPr>
            <a:spLocks/>
          </p:cNvSpPr>
          <p:nvPr/>
        </p:nvSpPr>
        <p:spPr bwMode="auto">
          <a:xfrm>
            <a:off x="1441450" y="3284538"/>
            <a:ext cx="1390650" cy="123666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4"/>
            <a:stretch>
              <a:fillRect/>
            </a:stretch>
          </a:blipFill>
          <a:ln w="12700" cap="flat" cmpd="sng" algn="ctr">
            <a:noFill/>
            <a:prstDash val="solid"/>
            <a:miter lim="800000"/>
          </a:ln>
          <a:effectLst>
            <a:outerShdw blurRad="241300" dist="38100" dir="5400000" sx="90000" sy="-19000" rotWithShape="0">
              <a:sysClr val="windowText" lastClr="000000">
                <a:alpha val="10000"/>
              </a:sys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44" name="Freeform 5"/>
          <p:cNvSpPr>
            <a:spLocks/>
          </p:cNvSpPr>
          <p:nvPr/>
        </p:nvSpPr>
        <p:spPr bwMode="auto">
          <a:xfrm>
            <a:off x="2590800" y="1287463"/>
            <a:ext cx="1392238" cy="1235075"/>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5"/>
            <a:stretch>
              <a:fillRect/>
            </a:stretch>
          </a:blipFill>
          <a:ln w="12700" cap="flat" cmpd="sng" algn="ctr">
            <a:noFill/>
            <a:prstDash val="solid"/>
            <a:miter lim="800000"/>
          </a:ln>
          <a:effectLst>
            <a:outerShdw blurRad="241300" dist="38100" dir="5400000" sx="90000" sy="-19000" rotWithShape="0">
              <a:sysClr val="windowText" lastClr="000000">
                <a:alpha val="10000"/>
              </a:sys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45" name="Freeform 5"/>
          <p:cNvSpPr>
            <a:spLocks/>
          </p:cNvSpPr>
          <p:nvPr/>
        </p:nvSpPr>
        <p:spPr bwMode="auto">
          <a:xfrm>
            <a:off x="3752850" y="3284538"/>
            <a:ext cx="1390650" cy="123666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6"/>
            <a:stretch>
              <a:fillRect/>
            </a:stretch>
          </a:blipFill>
          <a:ln w="12700" cap="flat" cmpd="sng" algn="ctr">
            <a:noFill/>
            <a:prstDash val="solid"/>
            <a:miter lim="800000"/>
          </a:ln>
          <a:effectLst>
            <a:outerShdw blurRad="241300" dist="38100" dir="5400000" sx="90000" sy="-19000" rotWithShape="0">
              <a:sysClr val="windowText" lastClr="000000">
                <a:alpha val="10000"/>
              </a:sysClr>
            </a:outerShdw>
          </a:effectLst>
        </p:spPr>
        <p:txBody>
          <a:bodyPr anchor="ctr"/>
          <a:lstStyle/>
          <a:p>
            <a:pPr algn="ctr" eaLnBrk="1" fontAlgn="auto" hangingPunct="1">
              <a:spcBef>
                <a:spcPts val="0"/>
              </a:spcBef>
              <a:spcAft>
                <a:spcPts val="0"/>
              </a:spcAft>
              <a:defRPr/>
            </a:pPr>
            <a:endParaRPr lang="zh-CN" altLang="en-US" sz="1600" kern="0">
              <a:solidFill>
                <a:prstClr val="white"/>
              </a:solidFill>
              <a:latin typeface="+mn-lt"/>
              <a:ea typeface="+mn-ea"/>
              <a:cs typeface="+mn-ea"/>
              <a:sym typeface="+mn-lt"/>
            </a:endParaRPr>
          </a:p>
        </p:txBody>
      </p:sp>
      <p:sp>
        <p:nvSpPr>
          <p:cNvPr id="61" name="Freeform 5"/>
          <p:cNvSpPr>
            <a:spLocks/>
          </p:cNvSpPr>
          <p:nvPr/>
        </p:nvSpPr>
        <p:spPr bwMode="auto">
          <a:xfrm>
            <a:off x="1403350" y="1905000"/>
            <a:ext cx="1390650" cy="1236663"/>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B80304"/>
          </a:solidFill>
          <a:ln w="25400" cap="flat" cmpd="sng" algn="ctr">
            <a:noFill/>
            <a:prstDash val="solid"/>
            <a:miter lim="800000"/>
          </a:ln>
          <a:effectLst>
            <a:outerShdw blurRad="241300" dist="38100" dir="5400000" sx="90000" sy="-19000" rotWithShape="0">
              <a:sysClr val="windowText" lastClr="000000">
                <a:alpha val="10000"/>
              </a:sysClr>
            </a:outerShdw>
          </a:effectLst>
        </p:spPr>
        <p:txBody>
          <a:bodyPr anchor="ctr"/>
          <a:lstStyle/>
          <a:p>
            <a:pPr algn="ctr" eaLnBrk="1" fontAlgn="auto" hangingPunct="1">
              <a:spcBef>
                <a:spcPts val="0"/>
              </a:spcBef>
              <a:spcAft>
                <a:spcPts val="0"/>
              </a:spcAft>
              <a:defRPr/>
            </a:pPr>
            <a:r>
              <a:rPr lang="zh-CN" altLang="en-US" kern="0" dirty="0">
                <a:solidFill>
                  <a:srgbClr val="F9F9F9"/>
                </a:solidFill>
                <a:latin typeface="+mn-lt"/>
                <a:ea typeface="+mn-ea"/>
                <a:cs typeface="+mn-ea"/>
                <a:sym typeface="+mn-lt"/>
              </a:rPr>
              <a:t>表面问题</a:t>
            </a:r>
          </a:p>
        </p:txBody>
      </p:sp>
      <p:sp>
        <p:nvSpPr>
          <p:cNvPr id="62" name="Freeform 5"/>
          <p:cNvSpPr>
            <a:spLocks/>
          </p:cNvSpPr>
          <p:nvPr/>
        </p:nvSpPr>
        <p:spPr bwMode="auto">
          <a:xfrm>
            <a:off x="2590800" y="2595563"/>
            <a:ext cx="1392238" cy="123666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404040"/>
          </a:solidFill>
          <a:ln w="25400" cap="flat" cmpd="sng" algn="ctr">
            <a:noFill/>
            <a:prstDash val="solid"/>
            <a:miter lim="800000"/>
          </a:ln>
          <a:effectLst>
            <a:outerShdw blurRad="241300" dist="38100" dir="5400000" sx="90000" sy="-19000" rotWithShape="0">
              <a:sysClr val="windowText" lastClr="000000">
                <a:alpha val="10000"/>
              </a:sysClr>
            </a:outerShdw>
          </a:effectLst>
        </p:spPr>
        <p:txBody>
          <a:bodyPr anchor="ctr"/>
          <a:lstStyle/>
          <a:p>
            <a:pPr algn="ctr" eaLnBrk="1" fontAlgn="auto" hangingPunct="1">
              <a:spcBef>
                <a:spcPts val="0"/>
              </a:spcBef>
              <a:spcAft>
                <a:spcPts val="0"/>
              </a:spcAft>
              <a:defRPr/>
            </a:pPr>
            <a:r>
              <a:rPr lang="zh-CN" altLang="en-US" kern="0" dirty="0">
                <a:solidFill>
                  <a:srgbClr val="F9F9F9"/>
                </a:solidFill>
                <a:latin typeface="+mn-lt"/>
                <a:ea typeface="+mn-ea"/>
                <a:cs typeface="+mn-ea"/>
                <a:sym typeface="+mn-lt"/>
              </a:rPr>
              <a:t>潜在原因</a:t>
            </a:r>
          </a:p>
        </p:txBody>
      </p:sp>
      <p:sp>
        <p:nvSpPr>
          <p:cNvPr id="65" name="TextBox 37"/>
          <p:cNvSpPr txBox="1">
            <a:spLocks noChangeArrowheads="1"/>
          </p:cNvSpPr>
          <p:nvPr/>
        </p:nvSpPr>
        <p:spPr bwMode="auto">
          <a:xfrm>
            <a:off x="5878513" y="1223963"/>
            <a:ext cx="2808287" cy="30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30000"/>
              </a:lnSpc>
            </a:pPr>
            <a:r>
              <a:rPr lang="zh-CN" altLang="en-US" sz="1200">
                <a:solidFill>
                  <a:srgbClr val="7F7F7F"/>
                </a:solidFill>
                <a:latin typeface="+mn-lt"/>
                <a:ea typeface="+mn-ea"/>
                <a:cs typeface="+mn-ea"/>
                <a:sym typeface="+mn-lt"/>
              </a:rPr>
              <a:t>现象</a:t>
            </a:r>
            <a:r>
              <a:rPr lang="en-US" altLang="zh-CN" sz="1200">
                <a:solidFill>
                  <a:srgbClr val="7F7F7F"/>
                </a:solidFill>
                <a:latin typeface="+mn-lt"/>
                <a:ea typeface="+mn-ea"/>
                <a:cs typeface="+mn-ea"/>
                <a:sym typeface="+mn-lt"/>
              </a:rPr>
              <a:t>(</a:t>
            </a:r>
            <a:r>
              <a:rPr lang="zh-CN" altLang="en-US" sz="1200">
                <a:solidFill>
                  <a:srgbClr val="7F7F7F"/>
                </a:solidFill>
                <a:latin typeface="+mn-lt"/>
                <a:ea typeface="+mn-ea"/>
                <a:cs typeface="+mn-ea"/>
                <a:sym typeface="+mn-lt"/>
              </a:rPr>
              <a:t>可感觉，可衡量</a:t>
            </a:r>
            <a:r>
              <a:rPr lang="en-US" altLang="zh-CN" sz="1200">
                <a:solidFill>
                  <a:srgbClr val="7F7F7F"/>
                </a:solidFill>
                <a:latin typeface="+mn-lt"/>
                <a:ea typeface="+mn-ea"/>
                <a:cs typeface="+mn-ea"/>
                <a:sym typeface="+mn-lt"/>
              </a:rPr>
              <a:t>)</a:t>
            </a:r>
          </a:p>
        </p:txBody>
      </p:sp>
      <p:sp>
        <p:nvSpPr>
          <p:cNvPr id="66" name="TextBox 38"/>
          <p:cNvSpPr txBox="1">
            <a:spLocks noChangeArrowheads="1"/>
          </p:cNvSpPr>
          <p:nvPr/>
        </p:nvSpPr>
        <p:spPr bwMode="auto">
          <a:xfrm>
            <a:off x="5878513" y="884238"/>
            <a:ext cx="902811" cy="28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0"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50000"/>
              </a:lnSpc>
            </a:pPr>
            <a:r>
              <a:rPr lang="zh-CN" altLang="en-US" sz="1400">
                <a:solidFill>
                  <a:srgbClr val="262626"/>
                </a:solidFill>
                <a:latin typeface="+mn-lt"/>
                <a:ea typeface="+mn-ea"/>
                <a:cs typeface="+mn-ea"/>
                <a:sym typeface="+mn-lt"/>
              </a:rPr>
              <a:t>问题表象</a:t>
            </a:r>
          </a:p>
        </p:txBody>
      </p:sp>
      <p:sp>
        <p:nvSpPr>
          <p:cNvPr id="67" name="TextBox 39"/>
          <p:cNvSpPr txBox="1">
            <a:spLocks noChangeArrowheads="1"/>
          </p:cNvSpPr>
          <p:nvPr/>
        </p:nvSpPr>
        <p:spPr bwMode="auto">
          <a:xfrm>
            <a:off x="5878513" y="2146300"/>
            <a:ext cx="2808287" cy="30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30000"/>
              </a:lnSpc>
            </a:pPr>
            <a:r>
              <a:rPr lang="zh-CN" altLang="en-US" sz="1200">
                <a:solidFill>
                  <a:srgbClr val="7F7F7F"/>
                </a:solidFill>
                <a:latin typeface="+mn-lt"/>
                <a:ea typeface="+mn-ea"/>
                <a:cs typeface="+mn-ea"/>
                <a:sym typeface="+mn-lt"/>
              </a:rPr>
              <a:t>一次因</a:t>
            </a:r>
            <a:r>
              <a:rPr lang="en-US" altLang="zh-CN" sz="1200">
                <a:solidFill>
                  <a:srgbClr val="7F7F7F"/>
                </a:solidFill>
                <a:latin typeface="+mn-lt"/>
                <a:ea typeface="+mn-ea"/>
                <a:cs typeface="+mn-ea"/>
                <a:sym typeface="+mn-lt"/>
              </a:rPr>
              <a:t>(</a:t>
            </a:r>
            <a:r>
              <a:rPr lang="zh-CN" altLang="en-US" sz="1200">
                <a:solidFill>
                  <a:srgbClr val="7F7F7F"/>
                </a:solidFill>
                <a:latin typeface="+mn-lt"/>
                <a:ea typeface="+mn-ea"/>
                <a:cs typeface="+mn-ea"/>
                <a:sym typeface="+mn-lt"/>
              </a:rPr>
              <a:t>近因</a:t>
            </a:r>
            <a:r>
              <a:rPr lang="en-US" altLang="zh-CN" sz="1200">
                <a:solidFill>
                  <a:srgbClr val="7F7F7F"/>
                </a:solidFill>
                <a:latin typeface="+mn-lt"/>
                <a:ea typeface="+mn-ea"/>
                <a:cs typeface="+mn-ea"/>
                <a:sym typeface="+mn-lt"/>
              </a:rPr>
              <a:t>)</a:t>
            </a:r>
          </a:p>
        </p:txBody>
      </p:sp>
      <p:sp>
        <p:nvSpPr>
          <p:cNvPr id="68" name="TextBox 40"/>
          <p:cNvSpPr txBox="1">
            <a:spLocks noChangeArrowheads="1"/>
          </p:cNvSpPr>
          <p:nvPr/>
        </p:nvSpPr>
        <p:spPr bwMode="auto">
          <a:xfrm>
            <a:off x="5878513" y="1806575"/>
            <a:ext cx="902811" cy="28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0"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50000"/>
              </a:lnSpc>
            </a:pPr>
            <a:r>
              <a:rPr lang="zh-CN" altLang="en-US" sz="1400">
                <a:solidFill>
                  <a:srgbClr val="262626"/>
                </a:solidFill>
                <a:latin typeface="+mn-lt"/>
                <a:ea typeface="+mn-ea"/>
                <a:cs typeface="+mn-ea"/>
                <a:sym typeface="+mn-lt"/>
              </a:rPr>
              <a:t>直接原因</a:t>
            </a:r>
          </a:p>
        </p:txBody>
      </p:sp>
      <p:sp>
        <p:nvSpPr>
          <p:cNvPr id="69" name="TextBox 55"/>
          <p:cNvSpPr txBox="1">
            <a:spLocks noChangeArrowheads="1"/>
          </p:cNvSpPr>
          <p:nvPr/>
        </p:nvSpPr>
        <p:spPr bwMode="auto">
          <a:xfrm>
            <a:off x="5878513" y="2992438"/>
            <a:ext cx="2808287" cy="547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30000"/>
              </a:lnSpc>
            </a:pPr>
            <a:r>
              <a:rPr lang="zh-CN" altLang="en-US" sz="1200">
                <a:solidFill>
                  <a:srgbClr val="7F7F7F"/>
                </a:solidFill>
                <a:latin typeface="+mn-lt"/>
                <a:ea typeface="+mn-ea"/>
                <a:cs typeface="+mn-ea"/>
                <a:sym typeface="+mn-lt"/>
              </a:rPr>
              <a:t>您的内容打在这里，或者通过复制您的文本后，</a:t>
            </a:r>
          </a:p>
        </p:txBody>
      </p:sp>
      <p:sp>
        <p:nvSpPr>
          <p:cNvPr id="70" name="TextBox 56"/>
          <p:cNvSpPr txBox="1">
            <a:spLocks noChangeArrowheads="1"/>
          </p:cNvSpPr>
          <p:nvPr/>
        </p:nvSpPr>
        <p:spPr bwMode="auto">
          <a:xfrm>
            <a:off x="5878513" y="2654300"/>
            <a:ext cx="902811" cy="28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0"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50000"/>
              </a:lnSpc>
            </a:pPr>
            <a:r>
              <a:rPr lang="zh-CN" altLang="en-US" sz="1400">
                <a:solidFill>
                  <a:srgbClr val="262626"/>
                </a:solidFill>
                <a:latin typeface="+mn-lt"/>
                <a:ea typeface="+mn-ea"/>
                <a:cs typeface="+mn-ea"/>
                <a:sym typeface="+mn-lt"/>
              </a:rPr>
              <a:t>中间原因</a:t>
            </a:r>
          </a:p>
        </p:txBody>
      </p:sp>
      <p:sp>
        <p:nvSpPr>
          <p:cNvPr id="71" name="TextBox 57"/>
          <p:cNvSpPr txBox="1">
            <a:spLocks noChangeArrowheads="1"/>
          </p:cNvSpPr>
          <p:nvPr/>
        </p:nvSpPr>
        <p:spPr bwMode="auto">
          <a:xfrm>
            <a:off x="5878513" y="4027488"/>
            <a:ext cx="2808287"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30000"/>
              </a:lnSpc>
            </a:pPr>
            <a:r>
              <a:rPr lang="en-US" altLang="zh-CN" sz="1200">
                <a:solidFill>
                  <a:srgbClr val="7F7F7F"/>
                </a:solidFill>
                <a:latin typeface="+mn-lt"/>
                <a:ea typeface="+mn-ea"/>
                <a:cs typeface="+mn-ea"/>
                <a:sym typeface="+mn-lt"/>
              </a:rPr>
              <a:t>N</a:t>
            </a:r>
            <a:r>
              <a:rPr lang="zh-CN" altLang="en-US" sz="1200">
                <a:solidFill>
                  <a:srgbClr val="7F7F7F"/>
                </a:solidFill>
                <a:latin typeface="+mn-lt"/>
                <a:ea typeface="+mn-ea"/>
                <a:cs typeface="+mn-ea"/>
                <a:sym typeface="+mn-lt"/>
              </a:rPr>
              <a:t>次因</a:t>
            </a:r>
            <a:r>
              <a:rPr lang="en-US" altLang="zh-CN" sz="1200">
                <a:solidFill>
                  <a:srgbClr val="7F7F7F"/>
                </a:solidFill>
                <a:latin typeface="+mn-lt"/>
                <a:ea typeface="+mn-ea"/>
                <a:cs typeface="+mn-ea"/>
                <a:sym typeface="+mn-lt"/>
              </a:rPr>
              <a:t>(</a:t>
            </a:r>
            <a:r>
              <a:rPr lang="zh-CN" altLang="en-US" sz="1200">
                <a:solidFill>
                  <a:srgbClr val="7F7F7F"/>
                </a:solidFill>
                <a:latin typeface="+mn-lt"/>
                <a:ea typeface="+mn-ea"/>
                <a:cs typeface="+mn-ea"/>
                <a:sym typeface="+mn-lt"/>
              </a:rPr>
              <a:t>根因</a:t>
            </a:r>
            <a:r>
              <a:rPr lang="en-US" altLang="zh-CN" sz="1200">
                <a:solidFill>
                  <a:srgbClr val="7F7F7F"/>
                </a:solidFill>
                <a:latin typeface="+mn-lt"/>
                <a:ea typeface="+mn-ea"/>
                <a:cs typeface="+mn-ea"/>
                <a:sym typeface="+mn-lt"/>
              </a:rPr>
              <a:t>)</a:t>
            </a:r>
          </a:p>
          <a:p>
            <a:pPr eaLnBrk="1" hangingPunct="1">
              <a:lnSpc>
                <a:spcPct val="130000"/>
              </a:lnSpc>
            </a:pPr>
            <a:r>
              <a:rPr lang="zh-CN" altLang="en-US" sz="1200">
                <a:solidFill>
                  <a:srgbClr val="7F7F7F"/>
                </a:solidFill>
                <a:latin typeface="+mn-lt"/>
                <a:ea typeface="+mn-ea"/>
                <a:cs typeface="+mn-ea"/>
                <a:sym typeface="+mn-lt"/>
              </a:rPr>
              <a:t>的内容打在这里，或者通过复制您的文本后，</a:t>
            </a:r>
          </a:p>
        </p:txBody>
      </p:sp>
      <p:sp>
        <p:nvSpPr>
          <p:cNvPr id="72" name="TextBox 58"/>
          <p:cNvSpPr txBox="1">
            <a:spLocks noChangeArrowheads="1"/>
          </p:cNvSpPr>
          <p:nvPr/>
        </p:nvSpPr>
        <p:spPr bwMode="auto">
          <a:xfrm>
            <a:off x="5878513" y="3689350"/>
            <a:ext cx="902811" cy="282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0" bIns="0">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eaLnBrk="1" hangingPunct="1">
              <a:lnSpc>
                <a:spcPct val="150000"/>
              </a:lnSpc>
            </a:pPr>
            <a:r>
              <a:rPr lang="zh-CN" altLang="en-US" sz="1400">
                <a:solidFill>
                  <a:srgbClr val="262626"/>
                </a:solidFill>
                <a:latin typeface="+mn-lt"/>
                <a:ea typeface="+mn-ea"/>
                <a:cs typeface="+mn-ea"/>
                <a:sym typeface="+mn-lt"/>
              </a:rPr>
              <a:t>根本原因</a:t>
            </a:r>
          </a:p>
        </p:txBody>
      </p:sp>
      <p:pic>
        <p:nvPicPr>
          <p:cNvPr id="30740" name="图片 1"/>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446463" y="1482725"/>
            <a:ext cx="2540000" cy="163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23" presetClass="entr" presetSubtype="528" fill="hold" nodeType="withEffect">
                                  <p:stCondLst>
                                    <p:cond delay="0"/>
                                  </p:stCondLst>
                                  <p:childTnLst>
                                    <p:set>
                                      <p:cBhvr>
                                        <p:cTn id="8" dur="1" fill="hold">
                                          <p:stCondLst>
                                            <p:cond delay="0"/>
                                          </p:stCondLst>
                                        </p:cTn>
                                        <p:tgtEl>
                                          <p:spTgt spid="42"/>
                                        </p:tgtEl>
                                        <p:attrNameLst>
                                          <p:attrName>style.visibility</p:attrName>
                                        </p:attrNameLst>
                                      </p:cBhvr>
                                      <p:to>
                                        <p:strVal val="visible"/>
                                      </p:to>
                                    </p:set>
                                    <p:anim calcmode="lin" valueType="num">
                                      <p:cBhvr>
                                        <p:cTn id="9" dur="300" fill="hold"/>
                                        <p:tgtEl>
                                          <p:spTgt spid="42"/>
                                        </p:tgtEl>
                                        <p:attrNameLst>
                                          <p:attrName>ppt_w</p:attrName>
                                        </p:attrNameLst>
                                      </p:cBhvr>
                                      <p:tavLst>
                                        <p:tav tm="0">
                                          <p:val>
                                            <p:fltVal val="0"/>
                                          </p:val>
                                        </p:tav>
                                        <p:tav tm="100000">
                                          <p:val>
                                            <p:strVal val="#ppt_w"/>
                                          </p:val>
                                        </p:tav>
                                      </p:tavLst>
                                    </p:anim>
                                    <p:anim calcmode="lin" valueType="num">
                                      <p:cBhvr>
                                        <p:cTn id="10" dur="300" fill="hold"/>
                                        <p:tgtEl>
                                          <p:spTgt spid="42"/>
                                        </p:tgtEl>
                                        <p:attrNameLst>
                                          <p:attrName>ppt_h</p:attrName>
                                        </p:attrNameLst>
                                      </p:cBhvr>
                                      <p:tavLst>
                                        <p:tav tm="0">
                                          <p:val>
                                            <p:fltVal val="0"/>
                                          </p:val>
                                        </p:tav>
                                        <p:tav tm="100000">
                                          <p:val>
                                            <p:strVal val="#ppt_h"/>
                                          </p:val>
                                        </p:tav>
                                      </p:tavLst>
                                    </p:anim>
                                    <p:anim calcmode="lin" valueType="num">
                                      <p:cBhvr>
                                        <p:cTn id="11" dur="300" fill="hold"/>
                                        <p:tgtEl>
                                          <p:spTgt spid="42"/>
                                        </p:tgtEl>
                                        <p:attrNameLst>
                                          <p:attrName>ppt_x</p:attrName>
                                        </p:attrNameLst>
                                      </p:cBhvr>
                                      <p:tavLst>
                                        <p:tav tm="0">
                                          <p:val>
                                            <p:fltVal val="0.5"/>
                                          </p:val>
                                        </p:tav>
                                        <p:tav tm="100000">
                                          <p:val>
                                            <p:strVal val="#ppt_x"/>
                                          </p:val>
                                        </p:tav>
                                      </p:tavLst>
                                    </p:anim>
                                    <p:anim calcmode="lin" valueType="num">
                                      <p:cBhvr>
                                        <p:cTn id="12" dur="300" fill="hold"/>
                                        <p:tgtEl>
                                          <p:spTgt spid="42"/>
                                        </p:tgtEl>
                                        <p:attrNameLst>
                                          <p:attrName>ppt_y</p:attrName>
                                        </p:attrNameLst>
                                      </p:cBhvr>
                                      <p:tavLst>
                                        <p:tav tm="0">
                                          <p:val>
                                            <p:fltVal val="0.5"/>
                                          </p:val>
                                        </p:tav>
                                        <p:tav tm="100000">
                                          <p:val>
                                            <p:strVal val="#ppt_y"/>
                                          </p:val>
                                        </p:tav>
                                      </p:tavLst>
                                    </p:anim>
                                  </p:childTnLst>
                                </p:cTn>
                              </p:par>
                              <p:par>
                                <p:cTn id="13" presetID="26" presetClass="emph" presetSubtype="0" fill="hold" nodeType="withEffect">
                                  <p:stCondLst>
                                    <p:cond delay="300"/>
                                  </p:stCondLst>
                                  <p:childTnLst>
                                    <p:animEffect transition="out" filter="fade">
                                      <p:cBhvr>
                                        <p:cTn id="14" dur="300" tmFilter="0, 0; .2, .5; .8, .5; 1, 0"/>
                                        <p:tgtEl>
                                          <p:spTgt spid="42"/>
                                        </p:tgtEl>
                                      </p:cBhvr>
                                    </p:animEffect>
                                    <p:animScale>
                                      <p:cBhvr>
                                        <p:cTn id="15" dur="150" autoRev="1" fill="hold"/>
                                        <p:tgtEl>
                                          <p:spTgt spid="42"/>
                                        </p:tgtEl>
                                      </p:cBhvr>
                                      <p:by x="105000" y="105000"/>
                                    </p:animScale>
                                  </p:childTnLst>
                                </p:cTn>
                              </p:par>
                              <p:par>
                                <p:cTn id="16" presetID="23" presetClass="entr" presetSubtype="528" fill="hold" grpId="0" nodeType="withEffect">
                                  <p:stCondLst>
                                    <p:cond delay="100"/>
                                  </p:stCondLst>
                                  <p:childTnLst>
                                    <p:set>
                                      <p:cBhvr>
                                        <p:cTn id="17" dur="1" fill="hold">
                                          <p:stCondLst>
                                            <p:cond delay="0"/>
                                          </p:stCondLst>
                                        </p:cTn>
                                        <p:tgtEl>
                                          <p:spTgt spid="61"/>
                                        </p:tgtEl>
                                        <p:attrNameLst>
                                          <p:attrName>style.visibility</p:attrName>
                                        </p:attrNameLst>
                                      </p:cBhvr>
                                      <p:to>
                                        <p:strVal val="visible"/>
                                      </p:to>
                                    </p:set>
                                    <p:anim calcmode="lin" valueType="num">
                                      <p:cBhvr>
                                        <p:cTn id="18" dur="300" fill="hold"/>
                                        <p:tgtEl>
                                          <p:spTgt spid="61"/>
                                        </p:tgtEl>
                                        <p:attrNameLst>
                                          <p:attrName>ppt_w</p:attrName>
                                        </p:attrNameLst>
                                      </p:cBhvr>
                                      <p:tavLst>
                                        <p:tav tm="0">
                                          <p:val>
                                            <p:fltVal val="0"/>
                                          </p:val>
                                        </p:tav>
                                        <p:tav tm="100000">
                                          <p:val>
                                            <p:strVal val="#ppt_w"/>
                                          </p:val>
                                        </p:tav>
                                      </p:tavLst>
                                    </p:anim>
                                    <p:anim calcmode="lin" valueType="num">
                                      <p:cBhvr>
                                        <p:cTn id="19" dur="300" fill="hold"/>
                                        <p:tgtEl>
                                          <p:spTgt spid="61"/>
                                        </p:tgtEl>
                                        <p:attrNameLst>
                                          <p:attrName>ppt_h</p:attrName>
                                        </p:attrNameLst>
                                      </p:cBhvr>
                                      <p:tavLst>
                                        <p:tav tm="0">
                                          <p:val>
                                            <p:fltVal val="0"/>
                                          </p:val>
                                        </p:tav>
                                        <p:tav tm="100000">
                                          <p:val>
                                            <p:strVal val="#ppt_h"/>
                                          </p:val>
                                        </p:tav>
                                      </p:tavLst>
                                    </p:anim>
                                    <p:anim calcmode="lin" valueType="num">
                                      <p:cBhvr>
                                        <p:cTn id="20" dur="300" fill="hold"/>
                                        <p:tgtEl>
                                          <p:spTgt spid="61"/>
                                        </p:tgtEl>
                                        <p:attrNameLst>
                                          <p:attrName>ppt_x</p:attrName>
                                        </p:attrNameLst>
                                      </p:cBhvr>
                                      <p:tavLst>
                                        <p:tav tm="0">
                                          <p:val>
                                            <p:fltVal val="0.5"/>
                                          </p:val>
                                        </p:tav>
                                        <p:tav tm="100000">
                                          <p:val>
                                            <p:strVal val="#ppt_x"/>
                                          </p:val>
                                        </p:tav>
                                      </p:tavLst>
                                    </p:anim>
                                    <p:anim calcmode="lin" valueType="num">
                                      <p:cBhvr>
                                        <p:cTn id="21" dur="300" fill="hold"/>
                                        <p:tgtEl>
                                          <p:spTgt spid="61"/>
                                        </p:tgtEl>
                                        <p:attrNameLst>
                                          <p:attrName>ppt_y</p:attrName>
                                        </p:attrNameLst>
                                      </p:cBhvr>
                                      <p:tavLst>
                                        <p:tav tm="0">
                                          <p:val>
                                            <p:fltVal val="0.5"/>
                                          </p:val>
                                        </p:tav>
                                        <p:tav tm="100000">
                                          <p:val>
                                            <p:strVal val="#ppt_y"/>
                                          </p:val>
                                        </p:tav>
                                      </p:tavLst>
                                    </p:anim>
                                  </p:childTnLst>
                                </p:cTn>
                              </p:par>
                              <p:par>
                                <p:cTn id="22" presetID="26" presetClass="emph" presetSubtype="0" fill="hold" grpId="1" nodeType="withEffect">
                                  <p:stCondLst>
                                    <p:cond delay="400"/>
                                  </p:stCondLst>
                                  <p:childTnLst>
                                    <p:animEffect transition="out" filter="fade">
                                      <p:cBhvr>
                                        <p:cTn id="23" dur="300" tmFilter="0, 0; .2, .5; .8, .5; 1, 0"/>
                                        <p:tgtEl>
                                          <p:spTgt spid="61"/>
                                        </p:tgtEl>
                                      </p:cBhvr>
                                    </p:animEffect>
                                    <p:animScale>
                                      <p:cBhvr>
                                        <p:cTn id="24" dur="150" autoRev="1" fill="hold"/>
                                        <p:tgtEl>
                                          <p:spTgt spid="61"/>
                                        </p:tgtEl>
                                      </p:cBhvr>
                                      <p:by x="105000" y="105000"/>
                                    </p:animScale>
                                  </p:childTnLst>
                                </p:cTn>
                              </p:par>
                              <p:par>
                                <p:cTn id="25" presetID="23" presetClass="entr" presetSubtype="528" fill="hold" nodeType="withEffect">
                                  <p:stCondLst>
                                    <p:cond delay="200"/>
                                  </p:stCondLst>
                                  <p:childTnLst>
                                    <p:set>
                                      <p:cBhvr>
                                        <p:cTn id="26" dur="1" fill="hold">
                                          <p:stCondLst>
                                            <p:cond delay="0"/>
                                          </p:stCondLst>
                                        </p:cTn>
                                        <p:tgtEl>
                                          <p:spTgt spid="44"/>
                                        </p:tgtEl>
                                        <p:attrNameLst>
                                          <p:attrName>style.visibility</p:attrName>
                                        </p:attrNameLst>
                                      </p:cBhvr>
                                      <p:to>
                                        <p:strVal val="visible"/>
                                      </p:to>
                                    </p:set>
                                    <p:anim calcmode="lin" valueType="num">
                                      <p:cBhvr>
                                        <p:cTn id="27" dur="300" fill="hold"/>
                                        <p:tgtEl>
                                          <p:spTgt spid="44"/>
                                        </p:tgtEl>
                                        <p:attrNameLst>
                                          <p:attrName>ppt_w</p:attrName>
                                        </p:attrNameLst>
                                      </p:cBhvr>
                                      <p:tavLst>
                                        <p:tav tm="0">
                                          <p:val>
                                            <p:fltVal val="0"/>
                                          </p:val>
                                        </p:tav>
                                        <p:tav tm="100000">
                                          <p:val>
                                            <p:strVal val="#ppt_w"/>
                                          </p:val>
                                        </p:tav>
                                      </p:tavLst>
                                    </p:anim>
                                    <p:anim calcmode="lin" valueType="num">
                                      <p:cBhvr>
                                        <p:cTn id="28" dur="300" fill="hold"/>
                                        <p:tgtEl>
                                          <p:spTgt spid="44"/>
                                        </p:tgtEl>
                                        <p:attrNameLst>
                                          <p:attrName>ppt_h</p:attrName>
                                        </p:attrNameLst>
                                      </p:cBhvr>
                                      <p:tavLst>
                                        <p:tav tm="0">
                                          <p:val>
                                            <p:fltVal val="0"/>
                                          </p:val>
                                        </p:tav>
                                        <p:tav tm="100000">
                                          <p:val>
                                            <p:strVal val="#ppt_h"/>
                                          </p:val>
                                        </p:tav>
                                      </p:tavLst>
                                    </p:anim>
                                    <p:anim calcmode="lin" valueType="num">
                                      <p:cBhvr>
                                        <p:cTn id="29" dur="300" fill="hold"/>
                                        <p:tgtEl>
                                          <p:spTgt spid="44"/>
                                        </p:tgtEl>
                                        <p:attrNameLst>
                                          <p:attrName>ppt_x</p:attrName>
                                        </p:attrNameLst>
                                      </p:cBhvr>
                                      <p:tavLst>
                                        <p:tav tm="0">
                                          <p:val>
                                            <p:fltVal val="0.5"/>
                                          </p:val>
                                        </p:tav>
                                        <p:tav tm="100000">
                                          <p:val>
                                            <p:strVal val="#ppt_x"/>
                                          </p:val>
                                        </p:tav>
                                      </p:tavLst>
                                    </p:anim>
                                    <p:anim calcmode="lin" valueType="num">
                                      <p:cBhvr>
                                        <p:cTn id="30" dur="300" fill="hold"/>
                                        <p:tgtEl>
                                          <p:spTgt spid="44"/>
                                        </p:tgtEl>
                                        <p:attrNameLst>
                                          <p:attrName>ppt_y</p:attrName>
                                        </p:attrNameLst>
                                      </p:cBhvr>
                                      <p:tavLst>
                                        <p:tav tm="0">
                                          <p:val>
                                            <p:fltVal val="0.5"/>
                                          </p:val>
                                        </p:tav>
                                        <p:tav tm="100000">
                                          <p:val>
                                            <p:strVal val="#ppt_y"/>
                                          </p:val>
                                        </p:tav>
                                      </p:tavLst>
                                    </p:anim>
                                  </p:childTnLst>
                                </p:cTn>
                              </p:par>
                              <p:par>
                                <p:cTn id="31" presetID="26" presetClass="emph" presetSubtype="0" fill="hold" nodeType="withEffect">
                                  <p:stCondLst>
                                    <p:cond delay="500"/>
                                  </p:stCondLst>
                                  <p:childTnLst>
                                    <p:animEffect transition="out" filter="fade">
                                      <p:cBhvr>
                                        <p:cTn id="32" dur="300" tmFilter="0, 0; .2, .5; .8, .5; 1, 0"/>
                                        <p:tgtEl>
                                          <p:spTgt spid="44"/>
                                        </p:tgtEl>
                                      </p:cBhvr>
                                    </p:animEffect>
                                    <p:animScale>
                                      <p:cBhvr>
                                        <p:cTn id="33" dur="150" autoRev="1" fill="hold"/>
                                        <p:tgtEl>
                                          <p:spTgt spid="44"/>
                                        </p:tgtEl>
                                      </p:cBhvr>
                                      <p:by x="105000" y="105000"/>
                                    </p:animScale>
                                  </p:childTnLst>
                                </p:cTn>
                              </p:par>
                              <p:par>
                                <p:cTn id="34" presetID="23" presetClass="entr" presetSubtype="528" fill="hold" nodeType="withEffect">
                                  <p:stCondLst>
                                    <p:cond delay="500"/>
                                  </p:stCondLst>
                                  <p:childTnLst>
                                    <p:set>
                                      <p:cBhvr>
                                        <p:cTn id="35" dur="1" fill="hold">
                                          <p:stCondLst>
                                            <p:cond delay="0"/>
                                          </p:stCondLst>
                                        </p:cTn>
                                        <p:tgtEl>
                                          <p:spTgt spid="43"/>
                                        </p:tgtEl>
                                        <p:attrNameLst>
                                          <p:attrName>style.visibility</p:attrName>
                                        </p:attrNameLst>
                                      </p:cBhvr>
                                      <p:to>
                                        <p:strVal val="visible"/>
                                      </p:to>
                                    </p:set>
                                    <p:anim calcmode="lin" valueType="num">
                                      <p:cBhvr>
                                        <p:cTn id="36" dur="300" fill="hold"/>
                                        <p:tgtEl>
                                          <p:spTgt spid="43"/>
                                        </p:tgtEl>
                                        <p:attrNameLst>
                                          <p:attrName>ppt_w</p:attrName>
                                        </p:attrNameLst>
                                      </p:cBhvr>
                                      <p:tavLst>
                                        <p:tav tm="0">
                                          <p:val>
                                            <p:fltVal val="0"/>
                                          </p:val>
                                        </p:tav>
                                        <p:tav tm="100000">
                                          <p:val>
                                            <p:strVal val="#ppt_w"/>
                                          </p:val>
                                        </p:tav>
                                      </p:tavLst>
                                    </p:anim>
                                    <p:anim calcmode="lin" valueType="num">
                                      <p:cBhvr>
                                        <p:cTn id="37" dur="300" fill="hold"/>
                                        <p:tgtEl>
                                          <p:spTgt spid="43"/>
                                        </p:tgtEl>
                                        <p:attrNameLst>
                                          <p:attrName>ppt_h</p:attrName>
                                        </p:attrNameLst>
                                      </p:cBhvr>
                                      <p:tavLst>
                                        <p:tav tm="0">
                                          <p:val>
                                            <p:fltVal val="0"/>
                                          </p:val>
                                        </p:tav>
                                        <p:tav tm="100000">
                                          <p:val>
                                            <p:strVal val="#ppt_h"/>
                                          </p:val>
                                        </p:tav>
                                      </p:tavLst>
                                    </p:anim>
                                    <p:anim calcmode="lin" valueType="num">
                                      <p:cBhvr>
                                        <p:cTn id="38" dur="300" fill="hold"/>
                                        <p:tgtEl>
                                          <p:spTgt spid="43"/>
                                        </p:tgtEl>
                                        <p:attrNameLst>
                                          <p:attrName>ppt_x</p:attrName>
                                        </p:attrNameLst>
                                      </p:cBhvr>
                                      <p:tavLst>
                                        <p:tav tm="0">
                                          <p:val>
                                            <p:fltVal val="0.5"/>
                                          </p:val>
                                        </p:tav>
                                        <p:tav tm="100000">
                                          <p:val>
                                            <p:strVal val="#ppt_x"/>
                                          </p:val>
                                        </p:tav>
                                      </p:tavLst>
                                    </p:anim>
                                    <p:anim calcmode="lin" valueType="num">
                                      <p:cBhvr>
                                        <p:cTn id="39" dur="300" fill="hold"/>
                                        <p:tgtEl>
                                          <p:spTgt spid="43"/>
                                        </p:tgtEl>
                                        <p:attrNameLst>
                                          <p:attrName>ppt_y</p:attrName>
                                        </p:attrNameLst>
                                      </p:cBhvr>
                                      <p:tavLst>
                                        <p:tav tm="0">
                                          <p:val>
                                            <p:fltVal val="0.5"/>
                                          </p:val>
                                        </p:tav>
                                        <p:tav tm="100000">
                                          <p:val>
                                            <p:strVal val="#ppt_y"/>
                                          </p:val>
                                        </p:tav>
                                      </p:tavLst>
                                    </p:anim>
                                  </p:childTnLst>
                                </p:cTn>
                              </p:par>
                              <p:par>
                                <p:cTn id="40" presetID="26" presetClass="emph" presetSubtype="0" fill="hold" nodeType="withEffect">
                                  <p:stCondLst>
                                    <p:cond delay="800"/>
                                  </p:stCondLst>
                                  <p:childTnLst>
                                    <p:animEffect transition="out" filter="fade">
                                      <p:cBhvr>
                                        <p:cTn id="41" dur="300" tmFilter="0, 0; .2, .5; .8, .5; 1, 0"/>
                                        <p:tgtEl>
                                          <p:spTgt spid="43"/>
                                        </p:tgtEl>
                                      </p:cBhvr>
                                    </p:animEffect>
                                    <p:animScale>
                                      <p:cBhvr>
                                        <p:cTn id="42" dur="150" autoRev="1" fill="hold"/>
                                        <p:tgtEl>
                                          <p:spTgt spid="43"/>
                                        </p:tgtEl>
                                      </p:cBhvr>
                                      <p:by x="105000" y="105000"/>
                                    </p:animScale>
                                  </p:childTnLst>
                                </p:cTn>
                              </p:par>
                              <p:par>
                                <p:cTn id="43" presetID="23" presetClass="entr" presetSubtype="528" fill="hold" grpId="0" nodeType="withEffect">
                                  <p:stCondLst>
                                    <p:cond delay="600"/>
                                  </p:stCondLst>
                                  <p:childTnLst>
                                    <p:set>
                                      <p:cBhvr>
                                        <p:cTn id="44" dur="1" fill="hold">
                                          <p:stCondLst>
                                            <p:cond delay="0"/>
                                          </p:stCondLst>
                                        </p:cTn>
                                        <p:tgtEl>
                                          <p:spTgt spid="62"/>
                                        </p:tgtEl>
                                        <p:attrNameLst>
                                          <p:attrName>style.visibility</p:attrName>
                                        </p:attrNameLst>
                                      </p:cBhvr>
                                      <p:to>
                                        <p:strVal val="visible"/>
                                      </p:to>
                                    </p:set>
                                    <p:anim calcmode="lin" valueType="num">
                                      <p:cBhvr>
                                        <p:cTn id="45" dur="300" fill="hold"/>
                                        <p:tgtEl>
                                          <p:spTgt spid="62"/>
                                        </p:tgtEl>
                                        <p:attrNameLst>
                                          <p:attrName>ppt_w</p:attrName>
                                        </p:attrNameLst>
                                      </p:cBhvr>
                                      <p:tavLst>
                                        <p:tav tm="0">
                                          <p:val>
                                            <p:fltVal val="0"/>
                                          </p:val>
                                        </p:tav>
                                        <p:tav tm="100000">
                                          <p:val>
                                            <p:strVal val="#ppt_w"/>
                                          </p:val>
                                        </p:tav>
                                      </p:tavLst>
                                    </p:anim>
                                    <p:anim calcmode="lin" valueType="num">
                                      <p:cBhvr>
                                        <p:cTn id="46" dur="300" fill="hold"/>
                                        <p:tgtEl>
                                          <p:spTgt spid="62"/>
                                        </p:tgtEl>
                                        <p:attrNameLst>
                                          <p:attrName>ppt_h</p:attrName>
                                        </p:attrNameLst>
                                      </p:cBhvr>
                                      <p:tavLst>
                                        <p:tav tm="0">
                                          <p:val>
                                            <p:fltVal val="0"/>
                                          </p:val>
                                        </p:tav>
                                        <p:tav tm="100000">
                                          <p:val>
                                            <p:strVal val="#ppt_h"/>
                                          </p:val>
                                        </p:tav>
                                      </p:tavLst>
                                    </p:anim>
                                    <p:anim calcmode="lin" valueType="num">
                                      <p:cBhvr>
                                        <p:cTn id="47" dur="300" fill="hold"/>
                                        <p:tgtEl>
                                          <p:spTgt spid="62"/>
                                        </p:tgtEl>
                                        <p:attrNameLst>
                                          <p:attrName>ppt_x</p:attrName>
                                        </p:attrNameLst>
                                      </p:cBhvr>
                                      <p:tavLst>
                                        <p:tav tm="0">
                                          <p:val>
                                            <p:fltVal val="0.5"/>
                                          </p:val>
                                        </p:tav>
                                        <p:tav tm="100000">
                                          <p:val>
                                            <p:strVal val="#ppt_x"/>
                                          </p:val>
                                        </p:tav>
                                      </p:tavLst>
                                    </p:anim>
                                    <p:anim calcmode="lin" valueType="num">
                                      <p:cBhvr>
                                        <p:cTn id="48" dur="300" fill="hold"/>
                                        <p:tgtEl>
                                          <p:spTgt spid="62"/>
                                        </p:tgtEl>
                                        <p:attrNameLst>
                                          <p:attrName>ppt_y</p:attrName>
                                        </p:attrNameLst>
                                      </p:cBhvr>
                                      <p:tavLst>
                                        <p:tav tm="0">
                                          <p:val>
                                            <p:fltVal val="0.5"/>
                                          </p:val>
                                        </p:tav>
                                        <p:tav tm="100000">
                                          <p:val>
                                            <p:strVal val="#ppt_y"/>
                                          </p:val>
                                        </p:tav>
                                      </p:tavLst>
                                    </p:anim>
                                  </p:childTnLst>
                                </p:cTn>
                              </p:par>
                              <p:par>
                                <p:cTn id="49" presetID="26" presetClass="emph" presetSubtype="0" fill="hold" grpId="1" nodeType="withEffect">
                                  <p:stCondLst>
                                    <p:cond delay="900"/>
                                  </p:stCondLst>
                                  <p:childTnLst>
                                    <p:animEffect transition="out" filter="fade">
                                      <p:cBhvr>
                                        <p:cTn id="50" dur="300" tmFilter="0, 0; .2, .5; .8, .5; 1, 0"/>
                                        <p:tgtEl>
                                          <p:spTgt spid="62"/>
                                        </p:tgtEl>
                                      </p:cBhvr>
                                    </p:animEffect>
                                    <p:animScale>
                                      <p:cBhvr>
                                        <p:cTn id="51" dur="150" autoRev="1" fill="hold"/>
                                        <p:tgtEl>
                                          <p:spTgt spid="62"/>
                                        </p:tgtEl>
                                      </p:cBhvr>
                                      <p:by x="105000" y="105000"/>
                                    </p:animScale>
                                  </p:childTnLst>
                                </p:cTn>
                              </p:par>
                              <p:par>
                                <p:cTn id="52" presetID="23" presetClass="entr" presetSubtype="528" fill="hold" nodeType="withEffect">
                                  <p:stCondLst>
                                    <p:cond delay="700"/>
                                  </p:stCondLst>
                                  <p:childTnLst>
                                    <p:set>
                                      <p:cBhvr>
                                        <p:cTn id="53" dur="1" fill="hold">
                                          <p:stCondLst>
                                            <p:cond delay="0"/>
                                          </p:stCondLst>
                                        </p:cTn>
                                        <p:tgtEl>
                                          <p:spTgt spid="45"/>
                                        </p:tgtEl>
                                        <p:attrNameLst>
                                          <p:attrName>style.visibility</p:attrName>
                                        </p:attrNameLst>
                                      </p:cBhvr>
                                      <p:to>
                                        <p:strVal val="visible"/>
                                      </p:to>
                                    </p:set>
                                    <p:anim calcmode="lin" valueType="num">
                                      <p:cBhvr>
                                        <p:cTn id="54" dur="300" fill="hold"/>
                                        <p:tgtEl>
                                          <p:spTgt spid="45"/>
                                        </p:tgtEl>
                                        <p:attrNameLst>
                                          <p:attrName>ppt_w</p:attrName>
                                        </p:attrNameLst>
                                      </p:cBhvr>
                                      <p:tavLst>
                                        <p:tav tm="0">
                                          <p:val>
                                            <p:fltVal val="0"/>
                                          </p:val>
                                        </p:tav>
                                        <p:tav tm="100000">
                                          <p:val>
                                            <p:strVal val="#ppt_w"/>
                                          </p:val>
                                        </p:tav>
                                      </p:tavLst>
                                    </p:anim>
                                    <p:anim calcmode="lin" valueType="num">
                                      <p:cBhvr>
                                        <p:cTn id="55" dur="300" fill="hold"/>
                                        <p:tgtEl>
                                          <p:spTgt spid="45"/>
                                        </p:tgtEl>
                                        <p:attrNameLst>
                                          <p:attrName>ppt_h</p:attrName>
                                        </p:attrNameLst>
                                      </p:cBhvr>
                                      <p:tavLst>
                                        <p:tav tm="0">
                                          <p:val>
                                            <p:fltVal val="0"/>
                                          </p:val>
                                        </p:tav>
                                        <p:tav tm="100000">
                                          <p:val>
                                            <p:strVal val="#ppt_h"/>
                                          </p:val>
                                        </p:tav>
                                      </p:tavLst>
                                    </p:anim>
                                    <p:anim calcmode="lin" valueType="num">
                                      <p:cBhvr>
                                        <p:cTn id="56" dur="300" fill="hold"/>
                                        <p:tgtEl>
                                          <p:spTgt spid="45"/>
                                        </p:tgtEl>
                                        <p:attrNameLst>
                                          <p:attrName>ppt_x</p:attrName>
                                        </p:attrNameLst>
                                      </p:cBhvr>
                                      <p:tavLst>
                                        <p:tav tm="0">
                                          <p:val>
                                            <p:fltVal val="0.5"/>
                                          </p:val>
                                        </p:tav>
                                        <p:tav tm="100000">
                                          <p:val>
                                            <p:strVal val="#ppt_x"/>
                                          </p:val>
                                        </p:tav>
                                      </p:tavLst>
                                    </p:anim>
                                    <p:anim calcmode="lin" valueType="num">
                                      <p:cBhvr>
                                        <p:cTn id="57" dur="300" fill="hold"/>
                                        <p:tgtEl>
                                          <p:spTgt spid="45"/>
                                        </p:tgtEl>
                                        <p:attrNameLst>
                                          <p:attrName>ppt_y</p:attrName>
                                        </p:attrNameLst>
                                      </p:cBhvr>
                                      <p:tavLst>
                                        <p:tav tm="0">
                                          <p:val>
                                            <p:fltVal val="0.5"/>
                                          </p:val>
                                        </p:tav>
                                        <p:tav tm="100000">
                                          <p:val>
                                            <p:strVal val="#ppt_y"/>
                                          </p:val>
                                        </p:tav>
                                      </p:tavLst>
                                    </p:anim>
                                  </p:childTnLst>
                                </p:cTn>
                              </p:par>
                              <p:par>
                                <p:cTn id="58" presetID="26" presetClass="emph" presetSubtype="0" fill="hold" nodeType="withEffect">
                                  <p:stCondLst>
                                    <p:cond delay="1000"/>
                                  </p:stCondLst>
                                  <p:childTnLst>
                                    <p:animEffect transition="out" filter="fade">
                                      <p:cBhvr>
                                        <p:cTn id="59" dur="300" tmFilter="0, 0; .2, .5; .8, .5; 1, 0"/>
                                        <p:tgtEl>
                                          <p:spTgt spid="45"/>
                                        </p:tgtEl>
                                      </p:cBhvr>
                                    </p:animEffect>
                                    <p:animScale>
                                      <p:cBhvr>
                                        <p:cTn id="60" dur="150" autoRev="1" fill="hold"/>
                                        <p:tgtEl>
                                          <p:spTgt spid="45"/>
                                        </p:tgtEl>
                                      </p:cBhvr>
                                      <p:by x="105000" y="105000"/>
                                    </p:animScale>
                                  </p:childTnLst>
                                </p:cTn>
                              </p:par>
                            </p:childTnLst>
                          </p:cTn>
                        </p:par>
                        <p:par>
                          <p:cTn id="61" fill="hold" nodeType="afterGroup">
                            <p:stCondLst>
                              <p:cond delay="1300"/>
                            </p:stCondLst>
                            <p:childTnLst>
                              <p:par>
                                <p:cTn id="62" presetID="10" presetClass="entr" presetSubtype="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fade">
                                      <p:cBhvr>
                                        <p:cTn id="64" dur="500"/>
                                        <p:tgtEl>
                                          <p:spTgt spid="66"/>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500"/>
                                        <p:tgtEl>
                                          <p:spTgt spid="68"/>
                                        </p:tgtEl>
                                      </p:cBhvr>
                                    </p:animEffect>
                                  </p:childTnLst>
                                </p:cTn>
                              </p:par>
                              <p:par>
                                <p:cTn id="68" presetID="10" presetClass="entr" presetSubtype="0" fill="hold" grpId="0" nodeType="withEffect">
                                  <p:stCondLst>
                                    <p:cond delay="400"/>
                                  </p:stCondLst>
                                  <p:childTnLst>
                                    <p:set>
                                      <p:cBhvr>
                                        <p:cTn id="69" dur="1" fill="hold">
                                          <p:stCondLst>
                                            <p:cond delay="0"/>
                                          </p:stCondLst>
                                        </p:cTn>
                                        <p:tgtEl>
                                          <p:spTgt spid="70"/>
                                        </p:tgtEl>
                                        <p:attrNameLst>
                                          <p:attrName>style.visibility</p:attrName>
                                        </p:attrNameLst>
                                      </p:cBhvr>
                                      <p:to>
                                        <p:strVal val="visible"/>
                                      </p:to>
                                    </p:set>
                                    <p:animEffect transition="in" filter="fade">
                                      <p:cBhvr>
                                        <p:cTn id="70" dur="500"/>
                                        <p:tgtEl>
                                          <p:spTgt spid="70"/>
                                        </p:tgtEl>
                                      </p:cBhvr>
                                    </p:animEffect>
                                  </p:childTnLst>
                                </p:cTn>
                              </p:par>
                              <p:par>
                                <p:cTn id="71" presetID="10" presetClass="entr" presetSubtype="0" fill="hold" grpId="0" nodeType="withEffect">
                                  <p:stCondLst>
                                    <p:cond delay="600"/>
                                  </p:stCondLst>
                                  <p:childTnLst>
                                    <p:set>
                                      <p:cBhvr>
                                        <p:cTn id="72" dur="1" fill="hold">
                                          <p:stCondLst>
                                            <p:cond delay="0"/>
                                          </p:stCondLst>
                                        </p:cTn>
                                        <p:tgtEl>
                                          <p:spTgt spid="72"/>
                                        </p:tgtEl>
                                        <p:attrNameLst>
                                          <p:attrName>style.visibility</p:attrName>
                                        </p:attrNameLst>
                                      </p:cBhvr>
                                      <p:to>
                                        <p:strVal val="visible"/>
                                      </p:to>
                                    </p:set>
                                    <p:animEffect transition="in" filter="fade">
                                      <p:cBhvr>
                                        <p:cTn id="73" dur="500"/>
                                        <p:tgtEl>
                                          <p:spTgt spid="72"/>
                                        </p:tgtEl>
                                      </p:cBhvr>
                                    </p:animEffect>
                                  </p:childTnLst>
                                </p:cTn>
                              </p:par>
                            </p:childTnLst>
                          </p:cTn>
                        </p:par>
                        <p:par>
                          <p:cTn id="74" fill="hold" nodeType="afterGroup">
                            <p:stCondLst>
                              <p:cond delay="2400"/>
                            </p:stCondLst>
                            <p:childTnLst>
                              <p:par>
                                <p:cTn id="75" presetID="2" presetClass="entr" presetSubtype="2" decel="100000" fill="hold" grpId="0" nodeType="after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additive="base">
                                        <p:cTn id="77" dur="1000" fill="hold"/>
                                        <p:tgtEl>
                                          <p:spTgt spid="65"/>
                                        </p:tgtEl>
                                        <p:attrNameLst>
                                          <p:attrName>ppt_x</p:attrName>
                                        </p:attrNameLst>
                                      </p:cBhvr>
                                      <p:tavLst>
                                        <p:tav tm="0">
                                          <p:val>
                                            <p:strVal val="1+#ppt_w/2"/>
                                          </p:val>
                                        </p:tav>
                                        <p:tav tm="100000">
                                          <p:val>
                                            <p:strVal val="#ppt_x"/>
                                          </p:val>
                                        </p:tav>
                                      </p:tavLst>
                                    </p:anim>
                                    <p:anim calcmode="lin" valueType="num">
                                      <p:cBhvr additive="base">
                                        <p:cTn id="78" dur="1000" fill="hold"/>
                                        <p:tgtEl>
                                          <p:spTgt spid="65"/>
                                        </p:tgtEl>
                                        <p:attrNameLst>
                                          <p:attrName>ppt_y</p:attrName>
                                        </p:attrNameLst>
                                      </p:cBhvr>
                                      <p:tavLst>
                                        <p:tav tm="0">
                                          <p:val>
                                            <p:strVal val="#ppt_y"/>
                                          </p:val>
                                        </p:tav>
                                        <p:tav tm="100000">
                                          <p:val>
                                            <p:strVal val="#ppt_y"/>
                                          </p:val>
                                        </p:tav>
                                      </p:tavLst>
                                    </p:anim>
                                  </p:childTnLst>
                                </p:cTn>
                              </p:par>
                              <p:par>
                                <p:cTn id="79" presetID="2" presetClass="entr" presetSubtype="2" decel="100000" fill="hold" grpId="0" nodeType="withEffect">
                                  <p:stCondLst>
                                    <p:cond delay="0"/>
                                  </p:stCondLst>
                                  <p:childTnLst>
                                    <p:set>
                                      <p:cBhvr>
                                        <p:cTn id="80" dur="1" fill="hold">
                                          <p:stCondLst>
                                            <p:cond delay="0"/>
                                          </p:stCondLst>
                                        </p:cTn>
                                        <p:tgtEl>
                                          <p:spTgt spid="67"/>
                                        </p:tgtEl>
                                        <p:attrNameLst>
                                          <p:attrName>style.visibility</p:attrName>
                                        </p:attrNameLst>
                                      </p:cBhvr>
                                      <p:to>
                                        <p:strVal val="visible"/>
                                      </p:to>
                                    </p:set>
                                    <p:anim calcmode="lin" valueType="num">
                                      <p:cBhvr additive="base">
                                        <p:cTn id="81" dur="1000" fill="hold"/>
                                        <p:tgtEl>
                                          <p:spTgt spid="67"/>
                                        </p:tgtEl>
                                        <p:attrNameLst>
                                          <p:attrName>ppt_x</p:attrName>
                                        </p:attrNameLst>
                                      </p:cBhvr>
                                      <p:tavLst>
                                        <p:tav tm="0">
                                          <p:val>
                                            <p:strVal val="1+#ppt_w/2"/>
                                          </p:val>
                                        </p:tav>
                                        <p:tav tm="100000">
                                          <p:val>
                                            <p:strVal val="#ppt_x"/>
                                          </p:val>
                                        </p:tav>
                                      </p:tavLst>
                                    </p:anim>
                                    <p:anim calcmode="lin" valueType="num">
                                      <p:cBhvr additive="base">
                                        <p:cTn id="82" dur="1000" fill="hold"/>
                                        <p:tgtEl>
                                          <p:spTgt spid="67"/>
                                        </p:tgtEl>
                                        <p:attrNameLst>
                                          <p:attrName>ppt_y</p:attrName>
                                        </p:attrNameLst>
                                      </p:cBhvr>
                                      <p:tavLst>
                                        <p:tav tm="0">
                                          <p:val>
                                            <p:strVal val="#ppt_y"/>
                                          </p:val>
                                        </p:tav>
                                        <p:tav tm="100000">
                                          <p:val>
                                            <p:strVal val="#ppt_y"/>
                                          </p:val>
                                        </p:tav>
                                      </p:tavLst>
                                    </p:anim>
                                  </p:childTnLst>
                                </p:cTn>
                              </p:par>
                              <p:par>
                                <p:cTn id="83" presetID="2" presetClass="entr" presetSubtype="2" decel="10000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 calcmode="lin" valueType="num">
                                      <p:cBhvr additive="base">
                                        <p:cTn id="85" dur="1000" fill="hold"/>
                                        <p:tgtEl>
                                          <p:spTgt spid="69"/>
                                        </p:tgtEl>
                                        <p:attrNameLst>
                                          <p:attrName>ppt_x</p:attrName>
                                        </p:attrNameLst>
                                      </p:cBhvr>
                                      <p:tavLst>
                                        <p:tav tm="0">
                                          <p:val>
                                            <p:strVal val="1+#ppt_w/2"/>
                                          </p:val>
                                        </p:tav>
                                        <p:tav tm="100000">
                                          <p:val>
                                            <p:strVal val="#ppt_x"/>
                                          </p:val>
                                        </p:tav>
                                      </p:tavLst>
                                    </p:anim>
                                    <p:anim calcmode="lin" valueType="num">
                                      <p:cBhvr additive="base">
                                        <p:cTn id="86" dur="1000" fill="hold"/>
                                        <p:tgtEl>
                                          <p:spTgt spid="69"/>
                                        </p:tgtEl>
                                        <p:attrNameLst>
                                          <p:attrName>ppt_y</p:attrName>
                                        </p:attrNameLst>
                                      </p:cBhvr>
                                      <p:tavLst>
                                        <p:tav tm="0">
                                          <p:val>
                                            <p:strVal val="#ppt_y"/>
                                          </p:val>
                                        </p:tav>
                                        <p:tav tm="100000">
                                          <p:val>
                                            <p:strVal val="#ppt_y"/>
                                          </p:val>
                                        </p:tav>
                                      </p:tavLst>
                                    </p:anim>
                                  </p:childTnLst>
                                </p:cTn>
                              </p:par>
                              <p:par>
                                <p:cTn id="87" presetID="2" presetClass="entr" presetSubtype="2" decel="100000" fill="hold" grpId="0" nodeType="withEffect">
                                  <p:stCondLst>
                                    <p:cond delay="0"/>
                                  </p:stCondLst>
                                  <p:childTnLst>
                                    <p:set>
                                      <p:cBhvr>
                                        <p:cTn id="88" dur="1" fill="hold">
                                          <p:stCondLst>
                                            <p:cond delay="0"/>
                                          </p:stCondLst>
                                        </p:cTn>
                                        <p:tgtEl>
                                          <p:spTgt spid="71"/>
                                        </p:tgtEl>
                                        <p:attrNameLst>
                                          <p:attrName>style.visibility</p:attrName>
                                        </p:attrNameLst>
                                      </p:cBhvr>
                                      <p:to>
                                        <p:strVal val="visible"/>
                                      </p:to>
                                    </p:set>
                                    <p:anim calcmode="lin" valueType="num">
                                      <p:cBhvr additive="base">
                                        <p:cTn id="89" dur="1000" fill="hold"/>
                                        <p:tgtEl>
                                          <p:spTgt spid="71"/>
                                        </p:tgtEl>
                                        <p:attrNameLst>
                                          <p:attrName>ppt_x</p:attrName>
                                        </p:attrNameLst>
                                      </p:cBhvr>
                                      <p:tavLst>
                                        <p:tav tm="0">
                                          <p:val>
                                            <p:strVal val="1+#ppt_w/2"/>
                                          </p:val>
                                        </p:tav>
                                        <p:tav tm="100000">
                                          <p:val>
                                            <p:strVal val="#ppt_x"/>
                                          </p:val>
                                        </p:tav>
                                      </p:tavLst>
                                    </p:anim>
                                    <p:anim calcmode="lin" valueType="num">
                                      <p:cBhvr additive="base">
                                        <p:cTn id="90"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1" grpId="0" animBg="1"/>
      <p:bldP spid="61" grpId="1" animBg="1"/>
      <p:bldP spid="62" grpId="0" animBg="1"/>
      <p:bldP spid="62" grpId="1" animBg="1"/>
      <p:bldP spid="65" grpId="0"/>
      <p:bldP spid="66" grpId="0"/>
      <p:bldP spid="67" grpId="0"/>
      <p:bldP spid="68" grpId="0"/>
      <p:bldP spid="69" grpId="0"/>
      <p:bldP spid="70" grpId="0"/>
      <p:bldP spid="71" grpId="0"/>
      <p:bldP spid="7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6"/>
          <p:cNvSpPr/>
          <p:nvPr/>
        </p:nvSpPr>
        <p:spPr>
          <a:xfrm>
            <a:off x="531813" y="395288"/>
            <a:ext cx="3132137" cy="300037"/>
          </a:xfrm>
          <a:prstGeom prst="homePlate">
            <a:avLst/>
          </a:prstGeom>
          <a:solidFill>
            <a:srgbClr val="B8030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nvGrpSpPr>
          <p:cNvPr id="9" name="组合 7"/>
          <p:cNvGrpSpPr>
            <a:grpSpLocks/>
          </p:cNvGrpSpPr>
          <p:nvPr/>
        </p:nvGrpSpPr>
        <p:grpSpPr bwMode="auto">
          <a:xfrm rot="5400000">
            <a:off x="144993" y="363090"/>
            <a:ext cx="68263" cy="363538"/>
            <a:chOff x="959" y="1331"/>
            <a:chExt cx="108" cy="572"/>
          </a:xfrm>
          <a:solidFill>
            <a:schemeClr val="accent4">
              <a:lumMod val="10000"/>
            </a:schemeClr>
          </a:solidFill>
        </p:grpSpPr>
        <p:cxnSp>
          <p:nvCxnSpPr>
            <p:cNvPr id="10" name="直接连接符 9"/>
            <p:cNvCxnSpPr/>
            <p:nvPr/>
          </p:nvCxnSpPr>
          <p:spPr>
            <a:xfrm>
              <a:off x="1012" y="1363"/>
              <a:ext cx="0" cy="540"/>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59" y="1331"/>
              <a:ext cx="108" cy="107"/>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grpSp>
        <p:nvGrpSpPr>
          <p:cNvPr id="12" name="组合 11"/>
          <p:cNvGrpSpPr/>
          <p:nvPr/>
        </p:nvGrpSpPr>
        <p:grpSpPr>
          <a:xfrm>
            <a:off x="3822993" y="510728"/>
            <a:ext cx="5321007" cy="68263"/>
            <a:chOff x="3461553" y="517741"/>
            <a:chExt cx="6233391" cy="68263"/>
          </a:xfrm>
          <a:solidFill>
            <a:schemeClr val="accent4">
              <a:lumMod val="10000"/>
            </a:schemeClr>
          </a:solidFill>
        </p:grpSpPr>
        <p:cxnSp>
          <p:nvCxnSpPr>
            <p:cNvPr id="13" name="直接连接符 12"/>
            <p:cNvCxnSpPr>
              <a:cxnSpLocks/>
            </p:cNvCxnSpPr>
            <p:nvPr/>
          </p:nvCxnSpPr>
          <p:spPr>
            <a:xfrm flipV="1">
              <a:off x="3495533" y="551874"/>
              <a:ext cx="6199411" cy="1"/>
            </a:xfrm>
            <a:prstGeom prst="line">
              <a:avLst/>
            </a:prstGeom>
            <a:grpFill/>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bwMode="auto">
            <a:xfrm rot="16200000">
              <a:off x="3461401" y="517893"/>
              <a:ext cx="68263" cy="67960"/>
            </a:xfrm>
            <a:prstGeom prst="ellipse">
              <a:avLst/>
            </a:prstGeom>
            <a:grpFill/>
            <a:ln>
              <a:solidFill>
                <a:schemeClr val="accent4">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cs typeface="+mn-ea"/>
                <a:sym typeface="+mn-lt"/>
              </a:endParaRPr>
            </a:p>
          </p:txBody>
        </p:sp>
      </p:grpSp>
      <p:sp>
        <p:nvSpPr>
          <p:cNvPr id="15" name="文本框 14"/>
          <p:cNvSpPr txBox="1">
            <a:spLocks noChangeArrowheads="1"/>
          </p:cNvSpPr>
          <p:nvPr/>
        </p:nvSpPr>
        <p:spPr bwMode="auto">
          <a:xfrm>
            <a:off x="600075" y="347663"/>
            <a:ext cx="31384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r>
              <a:rPr lang="zh-CN" altLang="en-US">
                <a:latin typeface="+mn-lt"/>
                <a:ea typeface="+mn-ea"/>
                <a:cs typeface="+mn-ea"/>
                <a:sym typeface="+mn-lt"/>
              </a:rPr>
              <a:t>为什么要学习和使用</a:t>
            </a:r>
            <a:r>
              <a:rPr lang="en-US" altLang="zh-CN">
                <a:latin typeface="+mn-lt"/>
                <a:ea typeface="+mn-ea"/>
                <a:cs typeface="+mn-ea"/>
                <a:sym typeface="+mn-lt"/>
              </a:rPr>
              <a:t>5why</a:t>
            </a:r>
            <a:r>
              <a:rPr lang="zh-CN" altLang="en-US">
                <a:latin typeface="+mn-lt"/>
                <a:ea typeface="+mn-ea"/>
                <a:cs typeface="+mn-ea"/>
                <a:sym typeface="+mn-lt"/>
              </a:rPr>
              <a:t>：</a:t>
            </a:r>
          </a:p>
        </p:txBody>
      </p:sp>
      <p:sp>
        <p:nvSpPr>
          <p:cNvPr id="40" name="AutoShape 17"/>
          <p:cNvSpPr>
            <a:spLocks noChangeArrowheads="1"/>
          </p:cNvSpPr>
          <p:nvPr/>
        </p:nvSpPr>
        <p:spPr bwMode="blackWhite">
          <a:xfrm>
            <a:off x="6200775" y="1857375"/>
            <a:ext cx="2187575" cy="2232025"/>
          </a:xfrm>
          <a:prstGeom prst="roundRect">
            <a:avLst>
              <a:gd name="adj" fmla="val 16667"/>
            </a:avLst>
          </a:prstGeom>
          <a:solidFill>
            <a:srgbClr val="B80304"/>
          </a:solidFill>
          <a:ln w="9525">
            <a:noFill/>
            <a:round/>
            <a:headEnd/>
            <a:tailEnd/>
          </a:ln>
          <a:effectLst>
            <a:outerShdw dist="107763" dir="18900000" algn="ctr" rotWithShape="0">
              <a:srgbClr val="DCDCDC">
                <a:alpha val="50000"/>
              </a:srgbClr>
            </a:outerShdw>
          </a:effectLst>
        </p:spPr>
        <p:txBody>
          <a:bodyPr lIns="80421" tIns="40211" rIns="80421" bIns="40211"/>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endParaRPr lang="en-US" altLang="zh-CN" sz="1400" kern="0">
              <a:solidFill>
                <a:srgbClr val="FFFFFF"/>
              </a:solidFill>
              <a:latin typeface="+mn-lt"/>
              <a:ea typeface="+mn-ea"/>
              <a:cs typeface="+mn-ea"/>
              <a:sym typeface="+mn-lt"/>
            </a:endParaRPr>
          </a:p>
          <a:p>
            <a:pPr fontAlgn="auto">
              <a:spcBef>
                <a:spcPts val="0"/>
              </a:spcBef>
              <a:spcAft>
                <a:spcPts val="0"/>
              </a:spcAft>
              <a:defRPr/>
            </a:pPr>
            <a:r>
              <a:rPr lang="en-US" altLang="zh-CN" sz="1400" kern="0">
                <a:solidFill>
                  <a:srgbClr val="FFFFFF"/>
                </a:solidFill>
                <a:latin typeface="+mn-lt"/>
                <a:ea typeface="+mn-ea"/>
                <a:cs typeface="+mn-ea"/>
                <a:sym typeface="+mn-lt"/>
              </a:rPr>
              <a:t>1</a:t>
            </a:r>
            <a:r>
              <a:rPr lang="zh-CN" altLang="en-US" sz="1400" kern="0">
                <a:solidFill>
                  <a:srgbClr val="FFFFFF"/>
                </a:solidFill>
                <a:latin typeface="+mn-lt"/>
                <a:ea typeface="+mn-ea"/>
                <a:cs typeface="+mn-ea"/>
                <a:sym typeface="+mn-lt"/>
              </a:rPr>
              <a:t>、不是所有人都十分精通</a:t>
            </a:r>
            <a:r>
              <a:rPr lang="en-US" altLang="zh-CN" sz="1400" kern="0">
                <a:solidFill>
                  <a:srgbClr val="FFFFFF"/>
                </a:solidFill>
                <a:latin typeface="+mn-lt"/>
                <a:ea typeface="+mn-ea"/>
                <a:cs typeface="+mn-ea"/>
                <a:sym typeface="+mn-lt"/>
              </a:rPr>
              <a:t>6</a:t>
            </a:r>
            <a:r>
              <a:rPr lang="zh-CN" altLang="en-US" sz="1400" kern="0">
                <a:solidFill>
                  <a:srgbClr val="FFFFFF"/>
                </a:solidFill>
                <a:latin typeface="+mn-lt"/>
                <a:ea typeface="+mn-ea"/>
                <a:cs typeface="+mn-ea"/>
                <a:sym typeface="+mn-lt"/>
              </a:rPr>
              <a:t>个西格码术语</a:t>
            </a:r>
          </a:p>
          <a:p>
            <a:pPr fontAlgn="auto">
              <a:spcBef>
                <a:spcPts val="0"/>
              </a:spcBef>
              <a:spcAft>
                <a:spcPts val="0"/>
              </a:spcAft>
              <a:defRPr/>
            </a:pPr>
            <a:r>
              <a:rPr lang="en-US" altLang="zh-CN" sz="1400" kern="0">
                <a:solidFill>
                  <a:srgbClr val="FFFFFF"/>
                </a:solidFill>
                <a:latin typeface="+mn-lt"/>
                <a:ea typeface="+mn-ea"/>
                <a:cs typeface="+mn-ea"/>
                <a:sym typeface="+mn-lt"/>
              </a:rPr>
              <a:t>2</a:t>
            </a:r>
            <a:r>
              <a:rPr lang="zh-CN" altLang="en-US" sz="1400" kern="0">
                <a:solidFill>
                  <a:srgbClr val="FFFFFF"/>
                </a:solidFill>
                <a:latin typeface="+mn-lt"/>
                <a:ea typeface="+mn-ea"/>
                <a:cs typeface="+mn-ea"/>
                <a:sym typeface="+mn-lt"/>
              </a:rPr>
              <a:t>、使将来的参考书和问题指南更容易理解</a:t>
            </a:r>
          </a:p>
          <a:p>
            <a:pPr fontAlgn="auto">
              <a:spcBef>
                <a:spcPts val="0"/>
              </a:spcBef>
              <a:spcAft>
                <a:spcPts val="0"/>
              </a:spcAft>
              <a:defRPr/>
            </a:pPr>
            <a:r>
              <a:rPr lang="en-US" altLang="zh-CN" sz="1400" kern="0">
                <a:solidFill>
                  <a:srgbClr val="FFFFFF"/>
                </a:solidFill>
                <a:latin typeface="+mn-lt"/>
                <a:ea typeface="+mn-ea"/>
                <a:cs typeface="+mn-ea"/>
                <a:sym typeface="+mn-lt"/>
              </a:rPr>
              <a:t>3</a:t>
            </a:r>
            <a:r>
              <a:rPr lang="zh-CN" altLang="en-US" sz="1400" kern="0">
                <a:solidFill>
                  <a:srgbClr val="FFFFFF"/>
                </a:solidFill>
                <a:latin typeface="+mn-lt"/>
                <a:ea typeface="+mn-ea"/>
                <a:cs typeface="+mn-ea"/>
                <a:sym typeface="+mn-lt"/>
              </a:rPr>
              <a:t>、既考虑顾客的满意度又兼顾厂商的发展</a:t>
            </a:r>
          </a:p>
        </p:txBody>
      </p:sp>
      <p:sp>
        <p:nvSpPr>
          <p:cNvPr id="41" name="AutoShape 16"/>
          <p:cNvSpPr>
            <a:spLocks noChangeArrowheads="1"/>
          </p:cNvSpPr>
          <p:nvPr/>
        </p:nvSpPr>
        <p:spPr bwMode="blackWhite">
          <a:xfrm>
            <a:off x="3608388" y="1857375"/>
            <a:ext cx="2187575" cy="2232025"/>
          </a:xfrm>
          <a:prstGeom prst="roundRect">
            <a:avLst>
              <a:gd name="adj" fmla="val 16667"/>
            </a:avLst>
          </a:prstGeom>
          <a:solidFill>
            <a:schemeClr val="accent4">
              <a:lumMod val="25000"/>
            </a:schemeClr>
          </a:solidFill>
          <a:ln w="9525">
            <a:noFill/>
            <a:round/>
            <a:headEnd/>
            <a:tailEnd/>
          </a:ln>
          <a:effectLst>
            <a:outerShdw dist="107763" dir="18900000" algn="ctr" rotWithShape="0">
              <a:srgbClr val="DCDCDC">
                <a:alpha val="50000"/>
              </a:srgbClr>
            </a:outerShdw>
          </a:effectLst>
        </p:spPr>
        <p:txBody>
          <a:bodyPr lIns="80421" tIns="40211" rIns="80421" bIns="40211"/>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endParaRPr lang="en-US" altLang="zh-CN" sz="1400" kern="0">
              <a:solidFill>
                <a:srgbClr val="FFFFFF"/>
              </a:solidFill>
              <a:latin typeface="+mn-lt"/>
              <a:ea typeface="+mn-ea"/>
              <a:cs typeface="+mn-ea"/>
              <a:sym typeface="+mn-lt"/>
            </a:endParaRPr>
          </a:p>
          <a:p>
            <a:pPr fontAlgn="auto">
              <a:spcBef>
                <a:spcPts val="0"/>
              </a:spcBef>
              <a:spcAft>
                <a:spcPts val="0"/>
              </a:spcAft>
              <a:defRPr/>
            </a:pPr>
            <a:r>
              <a:rPr lang="en-US" altLang="zh-CN" sz="1400" kern="0">
                <a:solidFill>
                  <a:srgbClr val="FFFFFF"/>
                </a:solidFill>
                <a:latin typeface="+mn-lt"/>
                <a:ea typeface="+mn-ea"/>
                <a:cs typeface="+mn-ea"/>
                <a:sym typeface="+mn-lt"/>
              </a:rPr>
              <a:t>1</a:t>
            </a:r>
            <a:r>
              <a:rPr lang="zh-CN" altLang="en-US" sz="1400" kern="0">
                <a:solidFill>
                  <a:srgbClr val="FFFFFF"/>
                </a:solidFill>
                <a:latin typeface="+mn-lt"/>
                <a:ea typeface="+mn-ea"/>
                <a:cs typeface="+mn-ea"/>
                <a:sym typeface="+mn-lt"/>
              </a:rPr>
              <a:t>、</a:t>
            </a:r>
            <a:r>
              <a:rPr lang="en-US" altLang="zh-CN" sz="1400" kern="0">
                <a:solidFill>
                  <a:srgbClr val="FFFFFF"/>
                </a:solidFill>
                <a:latin typeface="+mn-lt"/>
                <a:ea typeface="+mn-ea"/>
                <a:cs typeface="+mn-ea"/>
                <a:sym typeface="+mn-lt"/>
              </a:rPr>
              <a:t>5Why</a:t>
            </a:r>
            <a:r>
              <a:rPr lang="zh-CN" altLang="en-US" sz="1400" kern="0">
                <a:solidFill>
                  <a:srgbClr val="FFFFFF"/>
                </a:solidFill>
                <a:latin typeface="+mn-lt"/>
                <a:ea typeface="+mn-ea"/>
                <a:cs typeface="+mn-ea"/>
                <a:sym typeface="+mn-lt"/>
              </a:rPr>
              <a:t>图表会把因果路径简单地呈现出来</a:t>
            </a:r>
          </a:p>
          <a:p>
            <a:pPr fontAlgn="auto">
              <a:spcBef>
                <a:spcPts val="0"/>
              </a:spcBef>
              <a:spcAft>
                <a:spcPts val="0"/>
              </a:spcAft>
              <a:defRPr/>
            </a:pPr>
            <a:endParaRPr lang="zh-CN" altLang="en-US" sz="1400" kern="0">
              <a:solidFill>
                <a:srgbClr val="FFFFFF"/>
              </a:solidFill>
              <a:latin typeface="+mn-lt"/>
              <a:ea typeface="+mn-ea"/>
              <a:cs typeface="+mn-ea"/>
              <a:sym typeface="+mn-lt"/>
            </a:endParaRPr>
          </a:p>
          <a:p>
            <a:pPr fontAlgn="auto">
              <a:spcBef>
                <a:spcPts val="0"/>
              </a:spcBef>
              <a:spcAft>
                <a:spcPts val="0"/>
              </a:spcAft>
              <a:defRPr/>
            </a:pPr>
            <a:r>
              <a:rPr lang="en-US" altLang="zh-CN" sz="1400" kern="0">
                <a:solidFill>
                  <a:srgbClr val="FFFFFF"/>
                </a:solidFill>
                <a:latin typeface="+mn-lt"/>
                <a:ea typeface="+mn-ea"/>
                <a:cs typeface="+mn-ea"/>
                <a:sym typeface="+mn-lt"/>
              </a:rPr>
              <a:t>2</a:t>
            </a:r>
            <a:r>
              <a:rPr lang="zh-CN" altLang="en-US" sz="1400" kern="0">
                <a:solidFill>
                  <a:srgbClr val="FFFFFF"/>
                </a:solidFill>
                <a:latin typeface="+mn-lt"/>
                <a:ea typeface="+mn-ea"/>
                <a:cs typeface="+mn-ea"/>
                <a:sym typeface="+mn-lt"/>
              </a:rPr>
              <a:t>、因果会被概括成摘要而不需要技术细节</a:t>
            </a:r>
          </a:p>
        </p:txBody>
      </p:sp>
      <p:sp>
        <p:nvSpPr>
          <p:cNvPr id="42" name="AutoShape 15"/>
          <p:cNvSpPr>
            <a:spLocks noChangeArrowheads="1"/>
          </p:cNvSpPr>
          <p:nvPr/>
        </p:nvSpPr>
        <p:spPr bwMode="blackWhite">
          <a:xfrm>
            <a:off x="944563" y="1857375"/>
            <a:ext cx="2187575" cy="2232025"/>
          </a:xfrm>
          <a:prstGeom prst="roundRect">
            <a:avLst>
              <a:gd name="adj" fmla="val 16667"/>
            </a:avLst>
          </a:prstGeom>
          <a:solidFill>
            <a:srgbClr val="B80304"/>
          </a:solidFill>
          <a:ln w="9525">
            <a:noFill/>
            <a:round/>
            <a:headEnd/>
            <a:tailEnd/>
          </a:ln>
          <a:effectLst>
            <a:outerShdw dist="107763" dir="18900000" algn="ctr" rotWithShape="0">
              <a:srgbClr val="DCDCDC">
                <a:alpha val="50000"/>
              </a:srgbClr>
            </a:outerShdw>
          </a:effectLst>
        </p:spPr>
        <p:txBody>
          <a:bodyPr lIns="80421" tIns="40211" rIns="80421" bIns="40211"/>
          <a:lstStyle>
            <a:lvl1pPr defTabSz="804863" eaLnBrk="0" hangingPunct="0">
              <a:defRPr>
                <a:solidFill>
                  <a:schemeClr val="tx1"/>
                </a:solidFill>
                <a:latin typeface="Arial" panose="020B0604020202020204" pitchFamily="34" charset="0"/>
                <a:ea typeface="宋体" panose="02010600030101010101" pitchFamily="2" charset="-122"/>
              </a:defRPr>
            </a:lvl1pPr>
            <a:lvl2pPr marL="401638" defTabSz="804863" eaLnBrk="0" hangingPunct="0">
              <a:defRPr>
                <a:solidFill>
                  <a:schemeClr val="tx1"/>
                </a:solidFill>
                <a:latin typeface="Arial" panose="020B0604020202020204" pitchFamily="34" charset="0"/>
                <a:ea typeface="宋体" panose="02010600030101010101" pitchFamily="2" charset="-122"/>
              </a:defRPr>
            </a:lvl2pPr>
            <a:lvl3pPr marL="804863" defTabSz="804863" eaLnBrk="0" hangingPunct="0">
              <a:defRPr>
                <a:solidFill>
                  <a:schemeClr val="tx1"/>
                </a:solidFill>
                <a:latin typeface="Arial" panose="020B0604020202020204" pitchFamily="34" charset="0"/>
                <a:ea typeface="宋体" panose="02010600030101010101" pitchFamily="2" charset="-122"/>
              </a:defRPr>
            </a:lvl3pPr>
            <a:lvl4pPr marL="1206500" defTabSz="804863" eaLnBrk="0" hangingPunct="0">
              <a:defRPr>
                <a:solidFill>
                  <a:schemeClr val="tx1"/>
                </a:solidFill>
                <a:latin typeface="Arial" panose="020B0604020202020204" pitchFamily="34" charset="0"/>
                <a:ea typeface="宋体" panose="02010600030101010101" pitchFamily="2" charset="-122"/>
              </a:defRPr>
            </a:lvl4pPr>
            <a:lvl5pPr marL="1608138" defTabSz="804863" eaLnBrk="0" hangingPunct="0">
              <a:defRPr>
                <a:solidFill>
                  <a:schemeClr val="tx1"/>
                </a:solidFill>
                <a:latin typeface="Arial" panose="020B0604020202020204" pitchFamily="34" charset="0"/>
                <a:ea typeface="宋体" panose="02010600030101010101" pitchFamily="2" charset="-122"/>
              </a:defRPr>
            </a:lvl5pPr>
            <a:lvl6pPr marL="20653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5225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9797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436938" defTabSz="804863"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defRPr/>
            </a:pPr>
            <a:endParaRPr lang="en-US" altLang="zh-CN" sz="1400" kern="0" dirty="0">
              <a:solidFill>
                <a:srgbClr val="FFFFFF"/>
              </a:solidFill>
              <a:latin typeface="+mn-lt"/>
              <a:ea typeface="+mn-ea"/>
              <a:cs typeface="+mn-ea"/>
              <a:sym typeface="+mn-lt"/>
            </a:endParaRPr>
          </a:p>
          <a:p>
            <a:pPr fontAlgn="auto">
              <a:spcBef>
                <a:spcPts val="0"/>
              </a:spcBef>
              <a:spcAft>
                <a:spcPts val="0"/>
              </a:spcAft>
              <a:defRPr/>
            </a:pPr>
            <a:r>
              <a:rPr lang="en-US" altLang="zh-CN" sz="1400" kern="0" dirty="0">
                <a:solidFill>
                  <a:srgbClr val="FFFFFF"/>
                </a:solidFill>
                <a:latin typeface="+mn-lt"/>
                <a:ea typeface="+mn-ea"/>
                <a:cs typeface="+mn-ea"/>
                <a:sym typeface="+mn-lt"/>
              </a:rPr>
              <a:t>1</a:t>
            </a:r>
            <a:r>
              <a:rPr lang="zh-CN" altLang="en-US" sz="1400" kern="0" dirty="0">
                <a:solidFill>
                  <a:srgbClr val="FFFFFF"/>
                </a:solidFill>
                <a:latin typeface="+mn-lt"/>
                <a:ea typeface="+mn-ea"/>
                <a:cs typeface="+mn-ea"/>
                <a:sym typeface="+mn-lt"/>
              </a:rPr>
              <a:t>、对已确定的问题根源做清晰的沟通</a:t>
            </a:r>
          </a:p>
          <a:p>
            <a:pPr fontAlgn="auto">
              <a:spcBef>
                <a:spcPts val="0"/>
              </a:spcBef>
              <a:spcAft>
                <a:spcPts val="0"/>
              </a:spcAft>
              <a:defRPr/>
            </a:pPr>
            <a:endParaRPr lang="zh-CN" altLang="en-US" sz="1400" kern="0" dirty="0">
              <a:solidFill>
                <a:srgbClr val="FFFFFF"/>
              </a:solidFill>
              <a:latin typeface="+mn-lt"/>
              <a:ea typeface="+mn-ea"/>
              <a:cs typeface="+mn-ea"/>
              <a:sym typeface="+mn-lt"/>
            </a:endParaRPr>
          </a:p>
          <a:p>
            <a:pPr fontAlgn="auto">
              <a:spcBef>
                <a:spcPts val="0"/>
              </a:spcBef>
              <a:spcAft>
                <a:spcPts val="0"/>
              </a:spcAft>
              <a:defRPr/>
            </a:pPr>
            <a:r>
              <a:rPr lang="en-US" altLang="zh-CN" sz="1400" kern="0" dirty="0">
                <a:solidFill>
                  <a:srgbClr val="FFFFFF"/>
                </a:solidFill>
                <a:latin typeface="+mn-lt"/>
                <a:ea typeface="+mn-ea"/>
                <a:cs typeface="+mn-ea"/>
                <a:sym typeface="+mn-lt"/>
              </a:rPr>
              <a:t>2</a:t>
            </a:r>
            <a:r>
              <a:rPr lang="zh-CN" altLang="en-US" sz="1400" kern="0" dirty="0">
                <a:solidFill>
                  <a:srgbClr val="FFFFFF"/>
                </a:solidFill>
                <a:latin typeface="+mn-lt"/>
                <a:ea typeface="+mn-ea"/>
                <a:cs typeface="+mn-ea"/>
                <a:sym typeface="+mn-lt"/>
              </a:rPr>
              <a:t>、对缺乏的能力作出说明以便发现问题</a:t>
            </a:r>
          </a:p>
          <a:p>
            <a:pPr fontAlgn="auto">
              <a:spcBef>
                <a:spcPts val="0"/>
              </a:spcBef>
              <a:spcAft>
                <a:spcPts val="0"/>
              </a:spcAft>
              <a:defRPr/>
            </a:pPr>
            <a:endParaRPr lang="zh-CN" altLang="en-US" sz="1400" kern="0" dirty="0">
              <a:solidFill>
                <a:srgbClr val="FFFFFF"/>
              </a:solidFill>
              <a:latin typeface="+mn-lt"/>
              <a:ea typeface="+mn-ea"/>
              <a:cs typeface="+mn-ea"/>
              <a:sym typeface="+mn-lt"/>
            </a:endParaRPr>
          </a:p>
          <a:p>
            <a:pPr fontAlgn="auto">
              <a:spcBef>
                <a:spcPts val="0"/>
              </a:spcBef>
              <a:spcAft>
                <a:spcPts val="0"/>
              </a:spcAft>
              <a:defRPr/>
            </a:pPr>
            <a:r>
              <a:rPr lang="en-US" altLang="zh-CN" sz="1400" kern="0" dirty="0">
                <a:solidFill>
                  <a:srgbClr val="FFFFFF"/>
                </a:solidFill>
                <a:latin typeface="+mn-lt"/>
                <a:ea typeface="+mn-ea"/>
                <a:cs typeface="+mn-ea"/>
                <a:sym typeface="+mn-lt"/>
              </a:rPr>
              <a:t>3</a:t>
            </a:r>
            <a:r>
              <a:rPr lang="zh-CN" altLang="en-US" sz="1400" kern="0" dirty="0">
                <a:solidFill>
                  <a:srgbClr val="FFFFFF"/>
                </a:solidFill>
                <a:latin typeface="+mn-lt"/>
                <a:ea typeface="+mn-ea"/>
                <a:cs typeface="+mn-ea"/>
                <a:sym typeface="+mn-lt"/>
              </a:rPr>
              <a:t>、重视潜在的系统性问题</a:t>
            </a:r>
            <a:endParaRPr lang="de-DE" altLang="zh-CN" sz="1400" kern="0" dirty="0">
              <a:solidFill>
                <a:srgbClr val="FFFFFF"/>
              </a:solidFill>
              <a:latin typeface="+mn-lt"/>
              <a:ea typeface="+mn-ea"/>
              <a:cs typeface="+mn-ea"/>
              <a:sym typeface="+mn-lt"/>
            </a:endParaRPr>
          </a:p>
        </p:txBody>
      </p:sp>
      <p:sp>
        <p:nvSpPr>
          <p:cNvPr id="43" name="Oval 4"/>
          <p:cNvSpPr>
            <a:spLocks noChangeArrowheads="1"/>
          </p:cNvSpPr>
          <p:nvPr/>
        </p:nvSpPr>
        <p:spPr bwMode="gray">
          <a:xfrm>
            <a:off x="1314450" y="1179513"/>
            <a:ext cx="1582738" cy="528637"/>
          </a:xfrm>
          <a:prstGeom prst="snip2DiagRect">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eaLnBrk="1" hangingPunct="1">
              <a:defRPr/>
            </a:pPr>
            <a:endParaRPr lang="zh-CN" altLang="en-US" sz="1400">
              <a:solidFill>
                <a:srgbClr val="000000"/>
              </a:solidFill>
              <a:cs typeface="+mn-ea"/>
              <a:sym typeface="+mn-lt"/>
            </a:endParaRPr>
          </a:p>
        </p:txBody>
      </p:sp>
      <p:sp>
        <p:nvSpPr>
          <p:cNvPr id="44" name="Rectangle 5"/>
          <p:cNvSpPr>
            <a:spLocks noChangeArrowheads="1"/>
          </p:cNvSpPr>
          <p:nvPr/>
        </p:nvSpPr>
        <p:spPr bwMode="gray">
          <a:xfrm>
            <a:off x="1647825" y="1263650"/>
            <a:ext cx="1216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400" b="1" dirty="0">
                <a:solidFill>
                  <a:srgbClr val="B80304"/>
                </a:solidFill>
                <a:latin typeface="+mn-lt"/>
                <a:ea typeface="+mn-ea"/>
                <a:cs typeface="+mn-ea"/>
                <a:sym typeface="+mn-lt"/>
              </a:rPr>
              <a:t>顾客需求</a:t>
            </a:r>
            <a:endParaRPr lang="en-US" altLang="zh-CN" sz="1400" b="1" dirty="0">
              <a:solidFill>
                <a:srgbClr val="B80304"/>
              </a:solidFill>
              <a:latin typeface="+mn-lt"/>
              <a:ea typeface="+mn-ea"/>
              <a:cs typeface="+mn-ea"/>
              <a:sym typeface="+mn-lt"/>
            </a:endParaRPr>
          </a:p>
        </p:txBody>
      </p:sp>
      <p:sp>
        <p:nvSpPr>
          <p:cNvPr id="45" name="Oval 10"/>
          <p:cNvSpPr>
            <a:spLocks noChangeArrowheads="1"/>
          </p:cNvSpPr>
          <p:nvPr/>
        </p:nvSpPr>
        <p:spPr bwMode="gray">
          <a:xfrm>
            <a:off x="6570663" y="1179513"/>
            <a:ext cx="1582737" cy="530225"/>
          </a:xfrm>
          <a:prstGeom prst="snip2DiagRect">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eaLnBrk="1" hangingPunct="1">
              <a:defRPr/>
            </a:pPr>
            <a:endParaRPr lang="zh-CN" altLang="en-US" sz="1400">
              <a:solidFill>
                <a:srgbClr val="000000"/>
              </a:solidFill>
              <a:cs typeface="+mn-ea"/>
              <a:sym typeface="+mn-lt"/>
            </a:endParaRPr>
          </a:p>
        </p:txBody>
      </p:sp>
      <p:sp>
        <p:nvSpPr>
          <p:cNvPr id="46" name="Rectangle 11"/>
          <p:cNvSpPr>
            <a:spLocks noChangeArrowheads="1"/>
          </p:cNvSpPr>
          <p:nvPr/>
        </p:nvSpPr>
        <p:spPr bwMode="gray">
          <a:xfrm>
            <a:off x="6904038" y="1263650"/>
            <a:ext cx="1216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400" b="1">
                <a:solidFill>
                  <a:srgbClr val="B80304"/>
                </a:solidFill>
                <a:latin typeface="+mn-lt"/>
                <a:ea typeface="+mn-ea"/>
                <a:cs typeface="+mn-ea"/>
                <a:sym typeface="+mn-lt"/>
              </a:rPr>
              <a:t>大众语言</a:t>
            </a:r>
            <a:endParaRPr lang="en-US" altLang="zh-CN" sz="1400" b="1">
              <a:solidFill>
                <a:srgbClr val="B80304"/>
              </a:solidFill>
              <a:latin typeface="+mn-lt"/>
              <a:ea typeface="+mn-ea"/>
              <a:cs typeface="+mn-ea"/>
              <a:sym typeface="+mn-lt"/>
            </a:endParaRPr>
          </a:p>
        </p:txBody>
      </p:sp>
      <p:sp>
        <p:nvSpPr>
          <p:cNvPr id="47" name="Oval 7"/>
          <p:cNvSpPr>
            <a:spLocks noChangeArrowheads="1"/>
          </p:cNvSpPr>
          <p:nvPr/>
        </p:nvSpPr>
        <p:spPr bwMode="gray">
          <a:xfrm>
            <a:off x="3976688" y="1179513"/>
            <a:ext cx="1584325" cy="533400"/>
          </a:xfrm>
          <a:prstGeom prst="snip2DiagRect">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eaLnBrk="1" hangingPunct="1">
              <a:defRPr/>
            </a:pPr>
            <a:endParaRPr lang="zh-CN" altLang="en-US" sz="1400">
              <a:solidFill>
                <a:srgbClr val="000000"/>
              </a:solidFill>
              <a:cs typeface="+mn-ea"/>
              <a:sym typeface="+mn-lt"/>
            </a:endParaRPr>
          </a:p>
        </p:txBody>
      </p:sp>
      <p:sp>
        <p:nvSpPr>
          <p:cNvPr id="48" name="Rectangle 8"/>
          <p:cNvSpPr>
            <a:spLocks noChangeArrowheads="1"/>
          </p:cNvSpPr>
          <p:nvPr/>
        </p:nvSpPr>
        <p:spPr bwMode="gray">
          <a:xfrm>
            <a:off x="4311650" y="1263650"/>
            <a:ext cx="1216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400" b="1">
                <a:solidFill>
                  <a:srgbClr val="1C1C1C"/>
                </a:solidFill>
                <a:latin typeface="+mn-lt"/>
                <a:ea typeface="+mn-ea"/>
                <a:cs typeface="+mn-ea"/>
                <a:sym typeface="+mn-lt"/>
              </a:rPr>
              <a:t>格式易懂</a:t>
            </a:r>
            <a:endParaRPr lang="en-US" altLang="zh-CN" sz="1400" b="1">
              <a:solidFill>
                <a:srgbClr val="1C1C1C"/>
              </a:solidFill>
              <a:latin typeface="+mn-lt"/>
              <a:ea typeface="+mn-ea"/>
              <a:cs typeface="+mn-ea"/>
              <a:sym typeface="+mn-lt"/>
            </a:endParaRPr>
          </a:p>
        </p:txBody>
      </p:sp>
      <p:sp>
        <p:nvSpPr>
          <p:cNvPr id="49" name="AutoShape 39"/>
          <p:cNvSpPr>
            <a:spLocks noChangeArrowheads="1"/>
          </p:cNvSpPr>
          <p:nvPr/>
        </p:nvSpPr>
        <p:spPr bwMode="gray">
          <a:xfrm>
            <a:off x="1068388" y="4305300"/>
            <a:ext cx="7319962" cy="498475"/>
          </a:xfrm>
          <a:prstGeom prst="snip2DiagRect">
            <a:avLst/>
          </a:prstGeom>
          <a:ln>
            <a:headEnd/>
            <a:tailEnd/>
          </a:ln>
        </p:spPr>
        <p:style>
          <a:lnRef idx="1">
            <a:schemeClr val="accent5"/>
          </a:lnRef>
          <a:fillRef idx="3">
            <a:schemeClr val="accent5"/>
          </a:fillRef>
          <a:effectRef idx="2">
            <a:schemeClr val="accent5"/>
          </a:effectRef>
          <a:fontRef idx="minor">
            <a:schemeClr val="lt1"/>
          </a:fontRef>
        </p:style>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400">
              <a:solidFill>
                <a:srgbClr val="000000"/>
              </a:solidFill>
              <a:latin typeface="+mn-lt"/>
              <a:ea typeface="+mn-ea"/>
              <a:cs typeface="+mn-ea"/>
              <a:sym typeface="+mn-lt"/>
            </a:endParaRPr>
          </a:p>
        </p:txBody>
      </p:sp>
      <p:sp>
        <p:nvSpPr>
          <p:cNvPr id="50" name="Rectangle 41"/>
          <p:cNvSpPr>
            <a:spLocks noChangeArrowheads="1"/>
          </p:cNvSpPr>
          <p:nvPr/>
        </p:nvSpPr>
        <p:spPr bwMode="auto">
          <a:xfrm>
            <a:off x="2863850" y="4400550"/>
            <a:ext cx="4024313"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700" b="1" dirty="0">
                <a:solidFill>
                  <a:srgbClr val="B80304"/>
                </a:solidFill>
                <a:latin typeface="+mn-lt"/>
                <a:ea typeface="+mn-ea"/>
                <a:cs typeface="+mn-ea"/>
                <a:sym typeface="+mn-lt"/>
              </a:rPr>
              <a:t>5why</a:t>
            </a:r>
            <a:r>
              <a:rPr lang="zh-CN" altLang="en-US" sz="1700" b="1" dirty="0">
                <a:solidFill>
                  <a:srgbClr val="B80304"/>
                </a:solidFill>
                <a:latin typeface="+mn-lt"/>
                <a:ea typeface="+mn-ea"/>
                <a:cs typeface="+mn-ea"/>
                <a:sym typeface="+mn-lt"/>
              </a:rPr>
              <a:t>分析法的优点</a:t>
            </a:r>
            <a:endParaRPr lang="en-US" altLang="zh-CN" sz="1700" b="1" dirty="0">
              <a:solidFill>
                <a:srgbClr val="B80304"/>
              </a:solidFill>
              <a:latin typeface="+mn-lt"/>
              <a:ea typeface="+mn-ea"/>
              <a:cs typeface="+mn-ea"/>
              <a:sym typeface="+mn-lt"/>
            </a:endParaRPr>
          </a:p>
        </p:txBody>
      </p:sp>
    </p:spTree>
  </p:cSld>
  <p:clrMapOvr>
    <a:masterClrMapping/>
  </p:clrMapOvr>
  <p:transition spd="slow" advTm="3524">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5" presetClass="entr" presetSubtype="0" fill="hold" grpId="0" nodeType="click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1000" fill="hold"/>
                                        <p:tgtEl>
                                          <p:spTgt spid="42"/>
                                        </p:tgtEl>
                                        <p:attrNameLst>
                                          <p:attrName>ppt_w</p:attrName>
                                        </p:attrNameLst>
                                      </p:cBhvr>
                                      <p:tavLst>
                                        <p:tav tm="0">
                                          <p:val>
                                            <p:fltVal val="0"/>
                                          </p:val>
                                        </p:tav>
                                        <p:tav tm="100000">
                                          <p:val>
                                            <p:strVal val="#ppt_w"/>
                                          </p:val>
                                        </p:tav>
                                      </p:tavLst>
                                    </p:anim>
                                    <p:anim calcmode="lin" valueType="num">
                                      <p:cBhvr>
                                        <p:cTn id="12" dur="1000" fill="hold"/>
                                        <p:tgtEl>
                                          <p:spTgt spid="42"/>
                                        </p:tgtEl>
                                        <p:attrNameLst>
                                          <p:attrName>ppt_h</p:attrName>
                                        </p:attrNameLst>
                                      </p:cBhvr>
                                      <p:tavLst>
                                        <p:tav tm="0">
                                          <p:val>
                                            <p:fltVal val="0"/>
                                          </p:val>
                                        </p:tav>
                                        <p:tav tm="100000">
                                          <p:val>
                                            <p:strVal val="#ppt_h"/>
                                          </p:val>
                                        </p:tav>
                                      </p:tavLst>
                                    </p:anim>
                                    <p:anim calcmode="lin" valueType="num">
                                      <p:cBhvr>
                                        <p:cTn id="13"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5" presetClass="entr" presetSubtype="0"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1000" fill="hold"/>
                                        <p:tgtEl>
                                          <p:spTgt spid="41"/>
                                        </p:tgtEl>
                                        <p:attrNameLst>
                                          <p:attrName>ppt_w</p:attrName>
                                        </p:attrNameLst>
                                      </p:cBhvr>
                                      <p:tavLst>
                                        <p:tav tm="0">
                                          <p:val>
                                            <p:fltVal val="0"/>
                                          </p:val>
                                        </p:tav>
                                        <p:tav tm="100000">
                                          <p:val>
                                            <p:strVal val="#ppt_w"/>
                                          </p:val>
                                        </p:tav>
                                      </p:tavLst>
                                    </p:anim>
                                    <p:anim calcmode="lin" valueType="num">
                                      <p:cBhvr>
                                        <p:cTn id="20" dur="1000" fill="hold"/>
                                        <p:tgtEl>
                                          <p:spTgt spid="41"/>
                                        </p:tgtEl>
                                        <p:attrNameLst>
                                          <p:attrName>ppt_h</p:attrName>
                                        </p:attrNameLst>
                                      </p:cBhvr>
                                      <p:tavLst>
                                        <p:tav tm="0">
                                          <p:val>
                                            <p:fltVal val="0"/>
                                          </p:val>
                                        </p:tav>
                                        <p:tav tm="100000">
                                          <p:val>
                                            <p:strVal val="#ppt_h"/>
                                          </p:val>
                                        </p:tav>
                                      </p:tavLst>
                                    </p:anim>
                                    <p:anim calcmode="lin" valueType="num">
                                      <p:cBhvr>
                                        <p:cTn id="21" dur="1000" fill="hold"/>
                                        <p:tgtEl>
                                          <p:spTgt spid="41"/>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1000" fill="hold"/>
                                        <p:tgtEl>
                                          <p:spTgt spid="40"/>
                                        </p:tgtEl>
                                        <p:attrNameLst>
                                          <p:attrName>ppt_w</p:attrName>
                                        </p:attrNameLst>
                                      </p:cBhvr>
                                      <p:tavLst>
                                        <p:tav tm="0">
                                          <p:val>
                                            <p:fltVal val="0"/>
                                          </p:val>
                                        </p:tav>
                                        <p:tav tm="100000">
                                          <p:val>
                                            <p:strVal val="#ppt_w"/>
                                          </p:val>
                                        </p:tav>
                                      </p:tavLst>
                                    </p:anim>
                                    <p:anim calcmode="lin" valueType="num">
                                      <p:cBhvr>
                                        <p:cTn id="28" dur="1000" fill="hold"/>
                                        <p:tgtEl>
                                          <p:spTgt spid="40"/>
                                        </p:tgtEl>
                                        <p:attrNameLst>
                                          <p:attrName>ppt_h</p:attrName>
                                        </p:attrNameLst>
                                      </p:cBhvr>
                                      <p:tavLst>
                                        <p:tav tm="0">
                                          <p:val>
                                            <p:fltVal val="0"/>
                                          </p:val>
                                        </p:tav>
                                        <p:tav tm="100000">
                                          <p:val>
                                            <p:strVal val="#ppt_h"/>
                                          </p:val>
                                        </p:tav>
                                      </p:tavLst>
                                    </p:anim>
                                    <p:anim calcmode="lin" valueType="num">
                                      <p:cBhvr>
                                        <p:cTn id="2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40" grpId="0" animBg="1"/>
      <p:bldP spid="41" grpId="0" animBg="1"/>
      <p:bldP spid="4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生产培训系列课程—5Why问题分析法ppt"/>
</p:tagLst>
</file>

<file path=ppt/tags/tag2.xml><?xml version="1.0" encoding="utf-8"?>
<p:tagLst xmlns:a="http://schemas.openxmlformats.org/drawingml/2006/main" xmlns:r="http://schemas.openxmlformats.org/officeDocument/2006/relationships" xmlns:p="http://schemas.openxmlformats.org/presentationml/2006/main">
  <p:tag name="TIMING" val="|2.9"/>
</p:tagLst>
</file>

<file path=ppt/tags/tag3.xml><?xml version="1.0" encoding="utf-8"?>
<p:tagLst xmlns:a="http://schemas.openxmlformats.org/drawingml/2006/main" xmlns:r="http://schemas.openxmlformats.org/officeDocument/2006/relationships" xmlns:p="http://schemas.openxmlformats.org/presentationml/2006/main">
  <p:tag name="TIMING" val="|2.9"/>
</p:tagLst>
</file>

<file path=ppt/theme/theme1.xml><?xml version="1.0" encoding="utf-8"?>
<a:theme xmlns:a="http://schemas.openxmlformats.org/drawingml/2006/main" name="第一PPT，www.1ppt.com">
  <a:themeElements>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rdqqvilj">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25D89"/>
        </a:solidFill>
        <a:ln>
          <a:noFill/>
        </a:ln>
      </a:spPr>
      <a:bodyPr vert="horz" wrap="square" lIns="91440" tIns="45720" rIns="91440" bIns="45720" numCol="1" anchor="t" anchorCtr="0" compatLnSpc="1">
        <a:prstTxWarp prst="textNoShape">
          <a:avLst/>
        </a:prstTxWarp>
      </a:bodyPr>
      <a:lstStyle>
        <a:defPPr>
          <a:defRPr>
            <a:solidFill>
              <a:schemeClr val="tx1"/>
            </a:solidFill>
            <a:latin typeface="微软雅黑" pitchFamily="34" charset="-122"/>
            <a:ea typeface="微软雅黑" pitchFamily="34"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FF99FF"/>
      </a:dk1>
      <a:lt1>
        <a:srgbClr val="FFFFFF"/>
      </a:lt1>
      <a:dk2>
        <a:srgbClr val="00CC99"/>
      </a:dk2>
      <a:lt2>
        <a:srgbClr val="FFFFFF"/>
      </a:lt2>
      <a:accent1>
        <a:srgbClr val="FFFFFF"/>
      </a:accent1>
      <a:accent2>
        <a:srgbClr val="FFFFFF"/>
      </a:accent2>
      <a:accent3>
        <a:srgbClr val="AAE2CA"/>
      </a:accent3>
      <a:accent4>
        <a:srgbClr val="DADADA"/>
      </a:accent4>
      <a:accent5>
        <a:srgbClr val="FFFFFF"/>
      </a:accent5>
      <a:accent6>
        <a:srgbClr val="E7E7E7"/>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Pages>0</Pages>
  <Words>4211</Words>
  <Characters>0</Characters>
  <Application>Microsoft Office PowerPoint</Application>
  <PresentationFormat>全屏显示(16:9)</PresentationFormat>
  <Lines>0</Lines>
  <Paragraphs>627</Paragraphs>
  <Slides>49</Slides>
  <Notes>49</Notes>
  <HiddenSlides>0</HiddenSlides>
  <MMClips>0</MMClips>
  <ScaleCrop>false</ScaleCrop>
  <HeadingPairs>
    <vt:vector size="8" baseType="variant">
      <vt:variant>
        <vt:lpstr>已用的字体</vt:lpstr>
      </vt:variant>
      <vt:variant>
        <vt:i4>7</vt:i4>
      </vt:variant>
      <vt:variant>
        <vt:lpstr>主题</vt:lpstr>
      </vt:variant>
      <vt:variant>
        <vt:i4>3</vt:i4>
      </vt:variant>
      <vt:variant>
        <vt:lpstr>嵌入 OLE 服务器</vt:lpstr>
      </vt:variant>
      <vt:variant>
        <vt:i4>1</vt:i4>
      </vt:variant>
      <vt:variant>
        <vt:lpstr>幻灯片标题</vt:lpstr>
      </vt:variant>
      <vt:variant>
        <vt:i4>49</vt:i4>
      </vt:variant>
    </vt:vector>
  </HeadingPairs>
  <TitlesOfParts>
    <vt:vector size="60" baseType="lpstr">
      <vt:lpstr>Meiryo</vt:lpstr>
      <vt:lpstr>宋体</vt:lpstr>
      <vt:lpstr>微软雅黑</vt:lpstr>
      <vt:lpstr>Arial</vt:lpstr>
      <vt:lpstr>Calibri</vt:lpstr>
      <vt:lpstr>Calibri Light</vt:lpstr>
      <vt:lpstr>Wingdings</vt:lpstr>
      <vt:lpstr>第一PPT，www.1ppt.com</vt:lpstr>
      <vt:lpstr>自定义设计方案</vt:lpstr>
      <vt:lpstr>Office Theme</vt:lpstr>
      <vt:lpstr>图片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2018-07-16T09:43:45Z</dcterms:created>
  <dcterms:modified xsi:type="dcterms:W3CDTF">2022-02-20T07:53:54Z</dcterms:modified>
</cp:coreProperties>
</file>