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  <p:sldMasterId id="2147483877" r:id="rId2"/>
    <p:sldMasterId id="2147483881" r:id="rId3"/>
  </p:sldMasterIdLst>
  <p:notesMasterIdLst>
    <p:notesMasterId r:id="rId26"/>
  </p:notesMasterIdLst>
  <p:sldIdLst>
    <p:sldId id="315" r:id="rId4"/>
    <p:sldId id="435" r:id="rId5"/>
    <p:sldId id="433" r:id="rId6"/>
    <p:sldId id="377" r:id="rId7"/>
    <p:sldId id="378" r:id="rId8"/>
    <p:sldId id="379" r:id="rId9"/>
    <p:sldId id="381" r:id="rId10"/>
    <p:sldId id="380" r:id="rId11"/>
    <p:sldId id="382" r:id="rId12"/>
    <p:sldId id="383" r:id="rId13"/>
    <p:sldId id="384" r:id="rId14"/>
    <p:sldId id="437" r:id="rId15"/>
    <p:sldId id="386" r:id="rId16"/>
    <p:sldId id="388" r:id="rId17"/>
    <p:sldId id="427" r:id="rId18"/>
    <p:sldId id="428" r:id="rId19"/>
    <p:sldId id="429" r:id="rId20"/>
    <p:sldId id="430" r:id="rId21"/>
    <p:sldId id="431" r:id="rId22"/>
    <p:sldId id="390" r:id="rId23"/>
    <p:sldId id="438" r:id="rId24"/>
    <p:sldId id="439" r:id="rId25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黑体" pitchFamily="49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黑体" pitchFamily="49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黑体" pitchFamily="49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黑体" pitchFamily="49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黑体" pitchFamily="49" charset="-122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黑体" pitchFamily="49" charset="-122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黑体" pitchFamily="49" charset="-122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黑体" pitchFamily="49" charset="-122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黑体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162"/>
    <a:srgbClr val="993300"/>
    <a:srgbClr val="DB072A"/>
    <a:srgbClr val="040117"/>
    <a:srgbClr val="160602"/>
    <a:srgbClr val="FFFF00"/>
    <a:srgbClr val="808080"/>
    <a:srgbClr val="B5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33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42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72BBB9DF-CD56-4ED2-90E7-CE7D1808A20A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Rectangle 5"/>
          <p:cNvSpPr>
            <a:spLocks noGrp="1" noRot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09A0159-1350-4DF5-A8AC-3AE67955B56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169898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9A0159-1350-4DF5-A8AC-3AE67955B565}" type="slidenum">
              <a:rPr lang="zh-CN" altLang="en-US" smtClean="0"/>
              <a:pPr>
                <a:defRPr/>
              </a:pPr>
              <a:t>11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95688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48762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ctrTitle"/>
          </p:nvPr>
        </p:nvSpPr>
        <p:spPr>
          <a:xfrm>
            <a:off x="1104900" y="1123951"/>
            <a:ext cx="10363200" cy="1470025"/>
          </a:xfrm>
        </p:spPr>
        <p:txBody>
          <a:bodyPr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subTitle" idx="1"/>
          </p:nvPr>
        </p:nvSpPr>
        <p:spPr>
          <a:xfrm>
            <a:off x="2832100" y="2349500"/>
            <a:ext cx="853440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D5182-76FD-49E7-A63A-83E7D7D0136A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53DDFE1-1CE7-4442-81F2-6D4AF1F76E5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5382044"/>
      </p:ext>
    </p:extLst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3B1FF-B1C4-4154-A99D-8BEB750F9748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EABFD-A992-4CFD-AE2A-4FF8AD405C4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032386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8843B-8EB5-4B7B-BC68-D9EE0A5A704D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DD794D-67CF-4F26-8039-89215EBAB61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88306565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20151" y="133350"/>
            <a:ext cx="2819400" cy="56007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55601" y="133350"/>
            <a:ext cx="8261351" cy="56007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30A80-0895-4713-ABA0-BAD4456FBCEA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3EBD1-7EBD-40D6-A17E-B2E21AAB639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0361500"/>
      </p:ext>
    </p:extLst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5601" y="133350"/>
            <a:ext cx="9793817" cy="654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66751" y="1208088"/>
            <a:ext cx="5384800" cy="45259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254751" y="1208089"/>
            <a:ext cx="5384800" cy="2185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254751" y="3546476"/>
            <a:ext cx="5384800" cy="2187575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0143F-FFBE-438D-B744-B6DE522C547D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7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99E80-1981-4521-961F-D457A0C5AA7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4568804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1800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2022/2/25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1800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20410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 sz="1800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2022/2/25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 sz="1800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sz="180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32520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6107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9250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262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85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E7D8E-28AD-4F37-A54F-9C42470A8BE3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7E455-3E45-451E-AA9E-8602361C748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96599655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2464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0222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9313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694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91752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8882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9086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368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9D039-3914-41EB-89DC-96A18DA16A76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B89E5A-5951-4FA2-930F-7CF9A1B551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18662130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6751" y="120808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54751" y="1208088"/>
            <a:ext cx="53848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2BCE5-1FC4-4DD8-A819-9F47DF5FDCDC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C504D-04D0-492E-A13C-B963C326A97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64873909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0A93E-B8DF-4DB2-BEBB-601DF2D3A9C6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8A297-0946-45A2-BA12-03652D69F7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99795432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0A93E-B8DF-4DB2-BEBB-601DF2D3A9C6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8A297-0946-45A2-BA12-03652D69F73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639616" y="652534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949589008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B1C58-CD68-44F5-BFA7-2571C99D0389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56EF2-18DA-4D1B-BF0E-A91C641D4A9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47533371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C36D32-D29E-4AA4-83B3-6FD46F8FC9AC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4A46B-D7CE-4326-BACF-815759E5D0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4739606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DC4BB-6B77-452C-B23A-944BAB60E6AE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E01BA-E233-4160-9DED-8063E16D7E5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4625031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355600" y="133350"/>
            <a:ext cx="9793288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6750" y="120808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A8A8A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0894CF12-5330-4016-9B85-36447F69766D}" type="datetimeFigureOut">
              <a:rPr lang="zh-CN" altLang="en-US"/>
              <a:pPr>
                <a:defRPr/>
              </a:pPr>
              <a:t>2022/2/25</a:t>
            </a:fld>
            <a:endParaRPr 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713" y="6308725"/>
            <a:ext cx="3860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A8A8A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0"/>
            <a:ext cx="28448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A8A8A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096642D-A72F-4AC9-843F-40B1BDD0103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64" r:id="rId2"/>
    <p:sldLayoutId id="2147483865" r:id="rId3"/>
    <p:sldLayoutId id="2147483866" r:id="rId4"/>
    <p:sldLayoutId id="2147483867" r:id="rId5"/>
    <p:sldLayoutId id="2147483876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</p:sldLayoutIdLst>
  <p:transition>
    <p:rand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黑体" pitchFamily="49" charset="-122"/>
          <a:ea typeface="黑体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368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9" r:id="rId2"/>
    <p:sldLayoutId id="214748388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2022/2/25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876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8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196975"/>
            <a:ext cx="11579225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 flipH="1">
            <a:off x="1631950" y="1870075"/>
            <a:ext cx="9720263" cy="3477875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5400" dirty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</a:t>
            </a:r>
            <a:endParaRPr lang="en-US" altLang="zh-CN" sz="5400" dirty="0">
              <a:solidFill>
                <a:srgbClr val="00816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6600" dirty="0">
                <a:solidFill>
                  <a:srgbClr val="9933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66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如何培养孩子的责任心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endParaRPr lang="zh-CN" altLang="en-US" sz="4000" dirty="0">
              <a:solidFill>
                <a:srgbClr val="006CE2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dirty="0">
                <a:solidFill>
                  <a:srgbClr val="DB072A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</a:p>
        </p:txBody>
      </p:sp>
      <p:pic>
        <p:nvPicPr>
          <p:cNvPr id="3076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5300663"/>
            <a:ext cx="5689600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3271838"/>
            <a:ext cx="4284663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 noChangeArrowheads="1"/>
          </p:cNvSpPr>
          <p:nvPr>
            <p:ph type="title"/>
          </p:nvPr>
        </p:nvSpPr>
        <p:spPr>
          <a:xfrm>
            <a:off x="2208213" y="2060575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11267" name="矩形 3"/>
          <p:cNvSpPr>
            <a:spLocks noChangeArrowheads="1"/>
          </p:cNvSpPr>
          <p:nvPr/>
        </p:nvSpPr>
        <p:spPr bwMode="auto">
          <a:xfrm>
            <a:off x="1992313" y="3363913"/>
            <a:ext cx="8893175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b="1">
                <a:latin typeface="+mn-lt"/>
                <a:ea typeface="+mn-ea"/>
                <a:cs typeface="+mn-ea"/>
                <a:sym typeface="+mn-lt"/>
              </a:rPr>
              <a:t>责任是随着自己在不同的环境中扮演的不同角色而产生的</a:t>
            </a:r>
            <a:r>
              <a:rPr kumimoji="1" lang="en-US" altLang="zh-CN" sz="2400" b="1">
                <a:latin typeface="+mn-lt"/>
                <a:ea typeface="+mn-ea"/>
                <a:cs typeface="+mn-ea"/>
                <a:sym typeface="+mn-lt"/>
              </a:rPr>
              <a:t>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kumimoji="1" lang="zh-CN" altLang="en-US" sz="2400" b="1">
                <a:latin typeface="+mn-lt"/>
                <a:ea typeface="+mn-ea"/>
                <a:cs typeface="+mn-ea"/>
                <a:sym typeface="+mn-lt"/>
              </a:rPr>
              <a:t>请引导孩子</a:t>
            </a:r>
            <a:r>
              <a:rPr lang="zh-CN" altLang="en-US" sz="2400" b="1">
                <a:solidFill>
                  <a:srgbClr val="660066"/>
                </a:solidFill>
                <a:latin typeface="+mn-lt"/>
                <a:ea typeface="+mn-ea"/>
                <a:cs typeface="+mn-ea"/>
                <a:sym typeface="+mn-lt"/>
              </a:rPr>
              <a:t>说出自己所扮演的一些主要角色及要承担的相关责任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538413" y="1593850"/>
            <a:ext cx="2460930" cy="47468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什么是责任心？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517775" y="2097088"/>
            <a:ext cx="753903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责任心是指一个人对其所属群体的共同活动、行为规范以及他所承担的任务的自觉和负责的态度。它主要包括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责任认识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责任感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和</a:t>
            </a: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负责行为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三个方面。 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566988" y="3484563"/>
            <a:ext cx="4007828" cy="47468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为什么要培养孩子责任心？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2517775" y="3919538"/>
            <a:ext cx="7250113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责任心是一个人日后能够立足于社会、获得事业成功与家庭幸福的一种至关重要的人格品质。培根曾说</a:t>
            </a: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:“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责任心是世界上最珍贵的种子</a:t>
            </a: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它若早早地播种在孩子的心田里</a:t>
            </a: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,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将会收获一生一世的幸福。”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8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844675"/>
            <a:ext cx="97202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>
          <a:xfrm>
            <a:off x="2927350" y="3146425"/>
            <a:ext cx="10363200" cy="56515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4800" smtClean="0">
                <a:solidFill>
                  <a:srgbClr val="FF0000"/>
                </a:solidFill>
                <a:cs typeface="+mn-ea"/>
                <a:sym typeface="+mn-lt"/>
              </a:rPr>
              <a:t>如何</a:t>
            </a:r>
            <a:r>
              <a:rPr lang="zh-CN" altLang="en-US" sz="4800" smtClean="0">
                <a:cs typeface="+mn-ea"/>
                <a:sym typeface="+mn-lt"/>
              </a:rPr>
              <a:t>培养孩子的责任心？</a:t>
            </a:r>
          </a:p>
        </p:txBody>
      </p:sp>
      <p:pic>
        <p:nvPicPr>
          <p:cNvPr id="14340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625"/>
            <a:ext cx="121920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内容占位符 2"/>
          <p:cNvSpPr>
            <a:spLocks noGrp="1" noChangeArrowheads="1"/>
          </p:cNvSpPr>
          <p:nvPr>
            <p:ph idx="1"/>
          </p:nvPr>
        </p:nvSpPr>
        <p:spPr>
          <a:xfrm>
            <a:off x="2424113" y="2276475"/>
            <a:ext cx="7812087" cy="5761038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2400" b="1" smtClean="0">
                <a:cs typeface="+mn-ea"/>
                <a:sym typeface="+mn-lt"/>
              </a:rPr>
              <a:t>案例</a:t>
            </a:r>
            <a:r>
              <a:rPr lang="en-US" altLang="zh-CN" sz="2400" b="1" smtClean="0">
                <a:cs typeface="+mn-ea"/>
                <a:sym typeface="+mn-lt"/>
              </a:rPr>
              <a:t>5:</a:t>
            </a:r>
            <a:r>
              <a:rPr lang="zh-CN" altLang="en-US" sz="2400" b="1" smtClean="0">
                <a:cs typeface="+mn-ea"/>
                <a:sym typeface="+mn-lt"/>
              </a:rPr>
              <a:t>我校有一个吴同学，从一年级入学开始，他妈妈就什么事都替他包办了，上学背书包、做作业陪着，导致他现在五年级了，连自己做作业的能力都没有，如果他妈不在旁边帮忙，一个字都写不出来。他觉得写作业就是妈妈的事情，不关他的事，写点作业要花费很长的时间来完成，效果还不能令人满意。那天与他现在的班主任聊起他，班主任直摇头，说：都是他妈害的。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zh-CN" altLang="en-US" sz="2100" b="1" smtClean="0">
              <a:cs typeface="+mn-ea"/>
              <a:sym typeface="+mn-lt"/>
            </a:endParaRP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zh-CN" altLang="en-US" sz="2100" smtClean="0">
              <a:cs typeface="+mn-ea"/>
              <a:sym typeface="+mn-lt"/>
            </a:endParaRPr>
          </a:p>
        </p:txBody>
      </p:sp>
      <p:sp>
        <p:nvSpPr>
          <p:cNvPr id="15363" name="标题 1"/>
          <p:cNvSpPr>
            <a:spLocks noGrp="1" noChangeArrowheads="1"/>
          </p:cNvSpPr>
          <p:nvPr>
            <p:ph type="title"/>
          </p:nvPr>
        </p:nvSpPr>
        <p:spPr>
          <a:xfrm>
            <a:off x="2398713" y="1592263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566988" y="1835157"/>
            <a:ext cx="8281987" cy="90486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采用民主的教养方式，让孩子知道“我是家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 中的一分子”。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354263" y="2852018"/>
            <a:ext cx="7488237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强化孩子是家中“一分子”的意识，让他们享受“一分子”的待遇，也要付出“一分子”的劳动。让孩子参与家庭事务的决策。</a:t>
            </a: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2424113" y="4135511"/>
            <a:ext cx="7488237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我们还可以适当地让孩子了解一些父母的忧虑和难处，提出一些问题，引导孩子独立思考和选择，大胆发表自己的见解。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 noChangeArrowheads="1"/>
          </p:cNvSpPr>
          <p:nvPr>
            <p:ph type="title"/>
          </p:nvPr>
        </p:nvSpPr>
        <p:spPr>
          <a:xfrm>
            <a:off x="2117725" y="1608138"/>
            <a:ext cx="9793288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2206625" y="2398888"/>
            <a:ext cx="7848600" cy="4759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从身边小事做起，给孩子布置一些力所能及的小任务</a:t>
            </a:r>
            <a:r>
              <a:rPr lang="zh-CN" altLang="en-US" sz="2400" b="1" dirty="0">
                <a:solidFill>
                  <a:srgbClr val="800080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117725" y="2955999"/>
            <a:ext cx="763428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要让孩子在家庭岗位上感受责任的分量，完成好了给予 表扬鼓励，失责时应给予批评和惩罚，让孩子走出自我中心，强化对他人和周围环境的责任心。 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847850" y="4441899"/>
            <a:ext cx="7704138" cy="1311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algn="just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   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有意识地交给孩子一些任务。让孩子参与并适当分担一部分家务劳动；让孩子负责照顾老人、小孩及小动物。</a:t>
            </a:r>
          </a:p>
          <a:p>
            <a:pPr algn="just"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 noChangeArrowheads="1"/>
          </p:cNvSpPr>
          <p:nvPr>
            <p:ph type="title"/>
          </p:nvPr>
        </p:nvSpPr>
        <p:spPr>
          <a:xfrm>
            <a:off x="2135188" y="1806575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2300288" y="2693369"/>
            <a:ext cx="7848600" cy="4759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3.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订立责任合同。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278063" y="3152917"/>
            <a:ext cx="7634287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通过和孩子一起制定责任合同让孩子明白该做什么、怎样做，否则将会受到哪些惩罚。</a:t>
            </a:r>
            <a:endParaRPr lang="en-US" altLang="zh-CN" sz="2400" b="1">
              <a:latin typeface="+mn-lt"/>
              <a:ea typeface="+mn-ea"/>
              <a:cs typeface="+mn-ea"/>
              <a:sym typeface="+mn-lt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要让孩子对某件事负责到底，必须清楚告诉他做事的要求，并且与处罚联系在一起。</a:t>
            </a:r>
            <a:endParaRPr lang="zh-CN" altLang="en-US" b="1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 noChangeArrowheads="1"/>
          </p:cNvSpPr>
          <p:nvPr>
            <p:ph type="title"/>
          </p:nvPr>
        </p:nvSpPr>
        <p:spPr>
          <a:xfrm>
            <a:off x="2398713" y="1727200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2592388" y="2483819"/>
            <a:ext cx="7848600" cy="4759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接受应有惩罚并设法补救。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92388" y="2815759"/>
            <a:ext cx="8159750" cy="66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让他们接受没有责任心而导致的自然后果的惩罚。</a:t>
            </a:r>
            <a:r>
              <a:rPr lang="zh-CN" altLang="en-US" sz="3600" b="1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592388" y="3465519"/>
            <a:ext cx="7248525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给孩子责任范围内的事情定一个最后时限，父母要将设立的原则推行到底，并于惩罚联系起来。 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592388" y="4307546"/>
            <a:ext cx="7319962" cy="1065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当孩子的某些行为造成的不良后果时，要让孩子设法补救。</a:t>
            </a:r>
            <a:r>
              <a:rPr lang="zh-CN" altLang="en-US" sz="3600" b="1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  <p:bldP spid="6" grpId="0"/>
      <p:bldP spid="7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 noChangeArrowheads="1"/>
          </p:cNvSpPr>
          <p:nvPr>
            <p:ph type="title"/>
          </p:nvPr>
        </p:nvSpPr>
        <p:spPr>
          <a:xfrm>
            <a:off x="2419350" y="2090738"/>
            <a:ext cx="9793288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392488" y="2939432"/>
            <a:ext cx="7848600" cy="4759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5.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用鼓励表扬和信任激励孩子的责任心。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230563" y="3483303"/>
            <a:ext cx="5456943" cy="66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信任能使一个人产生强烈的责任感。</a:t>
            </a:r>
            <a:r>
              <a:rPr lang="zh-CN" altLang="en-US" sz="3600" b="1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230563" y="4006384"/>
            <a:ext cx="5147563" cy="66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让孩子对自己的责任心引以为荣。</a:t>
            </a:r>
            <a:r>
              <a:rPr lang="zh-CN" altLang="en-US" sz="3600" b="1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230563" y="4576297"/>
            <a:ext cx="5147563" cy="667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表扬应该是具体的而不是笼统的。</a:t>
            </a:r>
            <a:r>
              <a:rPr lang="zh-CN" altLang="en-US" sz="3600">
                <a:latin typeface="+mn-lt"/>
                <a:ea typeface="+mn-ea"/>
                <a:cs typeface="+mn-ea"/>
                <a:sym typeface="+mn-lt"/>
              </a:rPr>
              <a:t>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8" grpId="0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标题 1"/>
          <p:cNvSpPr>
            <a:spLocks noGrp="1" noChangeArrowheads="1"/>
          </p:cNvSpPr>
          <p:nvPr>
            <p:ph type="title"/>
          </p:nvPr>
        </p:nvSpPr>
        <p:spPr>
          <a:xfrm>
            <a:off x="2022475" y="1522413"/>
            <a:ext cx="9793288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992313" y="2265538"/>
            <a:ext cx="7848600" cy="475900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zh-CN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6.</a:t>
            </a:r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给孩子选择的权利。</a:t>
            </a: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992313" y="3537092"/>
            <a:ext cx="8567737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在我们有意识地交给孩子一些任务时，我们也要讲求技巧，可是改“问答题”为“选择题”。让孩子选择其中一样，结果孩子都从中作出了选择，付诸实践，在劳动的过程中体验到辛苦及愉悦，在无形中也学着爱惜自己的劳动成果。  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992313" y="2738438"/>
            <a:ext cx="8567737" cy="9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US" altLang="zh-CN" sz="24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把做事的机会和选择的权利交给孩子，让孩子在这个过程中尽早学会对自己负责。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55840" y="672116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9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 noChangeArrowheads="1"/>
          </p:cNvSpPr>
          <p:nvPr>
            <p:ph type="title"/>
          </p:nvPr>
        </p:nvSpPr>
        <p:spPr>
          <a:xfrm>
            <a:off x="5159375" y="1628775"/>
            <a:ext cx="9793288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54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目 录</a:t>
            </a:r>
          </a:p>
        </p:txBody>
      </p:sp>
      <p:sp>
        <p:nvSpPr>
          <p:cNvPr id="4099" name="内容占位符 2"/>
          <p:cNvSpPr>
            <a:spLocks noGrp="1" noChangeArrowheads="1"/>
          </p:cNvSpPr>
          <p:nvPr>
            <p:ph idx="1"/>
          </p:nvPr>
        </p:nvSpPr>
        <p:spPr>
          <a:xfrm>
            <a:off x="3792538" y="2708275"/>
            <a:ext cx="10972800" cy="4525963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2800" smtClean="0">
                <a:cs typeface="+mn-ea"/>
                <a:sym typeface="+mn-lt"/>
              </a:rPr>
              <a:t>为什么要培养孩子的责任心？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2800" smtClean="0">
                <a:cs typeface="+mn-ea"/>
                <a:sym typeface="+mn-lt"/>
              </a:rPr>
              <a:t>为什么孩子没有责任心？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2800" smtClean="0">
                <a:cs typeface="+mn-ea"/>
                <a:sym typeface="+mn-lt"/>
              </a:rPr>
              <a:t>如何培养孩子的责任心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zh-CN" altLang="en-US" smtClean="0">
              <a:cs typeface="+mn-ea"/>
              <a:sym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 noChangeArrowheads="1"/>
          </p:cNvSpPr>
          <p:nvPr>
            <p:ph type="title"/>
          </p:nvPr>
        </p:nvSpPr>
        <p:spPr>
          <a:xfrm>
            <a:off x="2398713" y="1546225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624138" y="2747963"/>
            <a:ext cx="79216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110000"/>
              </a:lnSpc>
              <a:defRPr/>
            </a:pPr>
            <a:r>
              <a:rPr lang="en-US" altLang="zh-CN" sz="2400" kern="0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400" kern="0" dirty="0">
                <a:latin typeface="+mn-lt"/>
                <a:ea typeface="+mn-ea"/>
                <a:cs typeface="+mn-ea"/>
                <a:sym typeface="+mn-lt"/>
              </a:rPr>
              <a:t>．破坏性的批评</a:t>
            </a:r>
          </a:p>
          <a:p>
            <a:pPr marL="342900" indent="-342900">
              <a:lnSpc>
                <a:spcPct val="110000"/>
              </a:lnSpc>
              <a:defRPr/>
            </a:pPr>
            <a:r>
              <a:rPr lang="en-US" altLang="zh-CN" sz="2400" kern="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400" kern="0" dirty="0">
                <a:latin typeface="+mn-lt"/>
                <a:ea typeface="+mn-ea"/>
                <a:cs typeface="+mn-ea"/>
                <a:sym typeface="+mn-lt"/>
              </a:rPr>
              <a:t>．过分严厉，使孩子不敢负责，怕失败，怕惩罚。</a:t>
            </a:r>
          </a:p>
          <a:p>
            <a:pPr marL="342900" indent="-342900">
              <a:lnSpc>
                <a:spcPct val="110000"/>
              </a:lnSpc>
              <a:defRPr/>
            </a:pPr>
            <a:r>
              <a:rPr lang="en-US" altLang="zh-CN" sz="2400" kern="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400" kern="0" dirty="0">
                <a:latin typeface="+mn-lt"/>
                <a:ea typeface="+mn-ea"/>
                <a:cs typeface="+mn-ea"/>
                <a:sym typeface="+mn-lt"/>
              </a:rPr>
              <a:t>．不敢放手，家长包办一功，使孩子产生依赖感 。</a:t>
            </a:r>
          </a:p>
          <a:p>
            <a:pPr marL="342900" indent="-342900">
              <a:lnSpc>
                <a:spcPct val="110000"/>
              </a:lnSpc>
              <a:defRPr/>
            </a:pPr>
            <a:r>
              <a:rPr lang="en-US" altLang="zh-CN" sz="2400" kern="0" dirty="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400" kern="0" dirty="0">
                <a:latin typeface="+mn-lt"/>
                <a:ea typeface="+mn-ea"/>
                <a:cs typeface="+mn-ea"/>
                <a:sym typeface="+mn-lt"/>
              </a:rPr>
              <a:t>．对孩子不信任。</a:t>
            </a:r>
          </a:p>
          <a:p>
            <a:pPr marL="342900" indent="-342900">
              <a:lnSpc>
                <a:spcPct val="110000"/>
              </a:lnSpc>
              <a:defRPr/>
            </a:pPr>
            <a:r>
              <a:rPr lang="en-US" altLang="zh-CN" sz="2400" kern="0" dirty="0"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400" kern="0" dirty="0">
                <a:latin typeface="+mn-lt"/>
                <a:ea typeface="+mn-ea"/>
                <a:cs typeface="+mn-ea"/>
                <a:sym typeface="+mn-lt"/>
              </a:rPr>
              <a:t>．家长专横，以自己认为的标准要求孩子、强迫孩子。</a:t>
            </a:r>
          </a:p>
          <a:p>
            <a:pPr marL="342900" indent="-342900">
              <a:lnSpc>
                <a:spcPct val="110000"/>
              </a:lnSpc>
              <a:defRPr/>
            </a:pPr>
            <a:r>
              <a:rPr lang="en-US" altLang="zh-CN" sz="2400" kern="0" dirty="0"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400" kern="0" dirty="0">
                <a:latin typeface="+mn-lt"/>
                <a:ea typeface="+mn-ea"/>
                <a:cs typeface="+mn-ea"/>
                <a:sym typeface="+mn-lt"/>
              </a:rPr>
              <a:t>．对孩子不放心，时刻监督孩子</a:t>
            </a:r>
          </a:p>
          <a:p>
            <a:pPr marL="342900" indent="-342900">
              <a:lnSpc>
                <a:spcPct val="110000"/>
              </a:lnSpc>
              <a:defRPr/>
            </a:pPr>
            <a:r>
              <a:rPr lang="en-US" altLang="zh-CN" sz="2400" kern="0" dirty="0">
                <a:latin typeface="+mn-lt"/>
                <a:ea typeface="+mn-ea"/>
                <a:cs typeface="+mn-ea"/>
                <a:sym typeface="+mn-lt"/>
              </a:rPr>
              <a:t>7</a:t>
            </a:r>
            <a:r>
              <a:rPr lang="zh-CN" altLang="en-US" sz="2400" kern="0" dirty="0">
                <a:latin typeface="+mn-lt"/>
                <a:ea typeface="+mn-ea"/>
                <a:cs typeface="+mn-ea"/>
                <a:sym typeface="+mn-lt"/>
              </a:rPr>
              <a:t>．家长的负面榜样作用。</a:t>
            </a:r>
          </a:p>
          <a:p>
            <a:pPr marL="342900" indent="-342900">
              <a:lnSpc>
                <a:spcPct val="110000"/>
              </a:lnSpc>
              <a:defRPr/>
            </a:pPr>
            <a:endParaRPr lang="en-US" altLang="zh-CN" sz="2000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624138" y="2235200"/>
            <a:ext cx="3039615" cy="47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10000"/>
              </a:lnSpc>
              <a:defRPr/>
            </a:pPr>
            <a:r>
              <a:rPr lang="zh-CN" altLang="en-US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四</a:t>
            </a:r>
            <a:r>
              <a:rPr lang="en-US" altLang="zh-CN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zh-CN" altLang="en-US" sz="24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孩子责任心的杀手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8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196975"/>
            <a:ext cx="11579225" cy="343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 flipH="1">
            <a:off x="4079875" y="2300288"/>
            <a:ext cx="9720263" cy="1988237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72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感谢聆听！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4000" dirty="0">
                <a:solidFill>
                  <a:srgbClr val="DB072A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</a:p>
        </p:txBody>
      </p:sp>
      <p:pic>
        <p:nvPicPr>
          <p:cNvPr id="23556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5300663"/>
            <a:ext cx="5689600" cy="1716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3271838"/>
            <a:ext cx="4284663" cy="4284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3129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81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1844675"/>
            <a:ext cx="9720263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>
          <a:xfrm>
            <a:off x="2279650" y="3176588"/>
            <a:ext cx="10363200" cy="56515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4800" smtClean="0">
                <a:solidFill>
                  <a:srgbClr val="FF0000"/>
                </a:solidFill>
                <a:cs typeface="+mn-ea"/>
                <a:sym typeface="+mn-lt"/>
              </a:rPr>
              <a:t>为什么</a:t>
            </a:r>
            <a:r>
              <a:rPr lang="zh-CN" altLang="en-US" sz="4800" smtClean="0">
                <a:cs typeface="+mn-ea"/>
                <a:sym typeface="+mn-lt"/>
              </a:rPr>
              <a:t>要培养孩子的责任心？</a:t>
            </a:r>
          </a:p>
        </p:txBody>
      </p:sp>
      <p:pic>
        <p:nvPicPr>
          <p:cNvPr id="5124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65625"/>
            <a:ext cx="121920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215680" y="476672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8162"/>
                </a:solidFill>
              </a:rPr>
              <a:t>https://www.ypppt.com/</a:t>
            </a:r>
            <a:endParaRPr lang="zh-CN" altLang="en-US" sz="1200" dirty="0">
              <a:solidFill>
                <a:srgbClr val="00816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 noChangeArrowheads="1"/>
          </p:cNvSpPr>
          <p:nvPr>
            <p:ph type="title"/>
          </p:nvPr>
        </p:nvSpPr>
        <p:spPr>
          <a:xfrm>
            <a:off x="2135188" y="1557338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5123" name="内容占位符 2"/>
          <p:cNvSpPr>
            <a:spLocks noGrp="1" noChangeArrowheads="1"/>
          </p:cNvSpPr>
          <p:nvPr>
            <p:ph idx="1"/>
          </p:nvPr>
        </p:nvSpPr>
        <p:spPr>
          <a:xfrm>
            <a:off x="1919288" y="2620963"/>
            <a:ext cx="8137525" cy="4525962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2400" b="1" smtClean="0">
                <a:solidFill>
                  <a:srgbClr val="FF0000"/>
                </a:solidFill>
                <a:cs typeface="+mn-ea"/>
                <a:sym typeface="+mn-lt"/>
              </a:rPr>
              <a:t>镜头一</a:t>
            </a:r>
            <a:r>
              <a:rPr lang="zh-CN" altLang="en-US" sz="2400" b="1" smtClean="0">
                <a:cs typeface="+mn-ea"/>
                <a:sym typeface="+mn-lt"/>
              </a:rPr>
              <a:t>：“赶紧上床睡觉，书包我来给你收拾。”母亲对上小学一年级的儿子说。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r>
              <a:rPr lang="zh-CN" altLang="en-US" sz="2400" b="1" smtClean="0">
                <a:solidFill>
                  <a:srgbClr val="FF0000"/>
                </a:solidFill>
                <a:cs typeface="+mn-ea"/>
                <a:sym typeface="+mn-lt"/>
              </a:rPr>
              <a:t>镜头二</a:t>
            </a:r>
            <a:r>
              <a:rPr lang="zh-CN" altLang="en-US" sz="2400" b="1" smtClean="0">
                <a:cs typeface="+mn-ea"/>
                <a:sym typeface="+mn-lt"/>
              </a:rPr>
              <a:t>：我儿子上小学三年级了</a:t>
            </a:r>
            <a:r>
              <a:rPr lang="en-US" altLang="zh-CN" sz="2400" b="1" smtClean="0">
                <a:cs typeface="+mn-ea"/>
                <a:sym typeface="+mn-lt"/>
              </a:rPr>
              <a:t>,</a:t>
            </a:r>
            <a:r>
              <a:rPr lang="zh-CN" altLang="en-US" sz="2400" b="1" smtClean="0">
                <a:cs typeface="+mn-ea"/>
                <a:sym typeface="+mn-lt"/>
              </a:rPr>
              <a:t>可是在校除了对学习还有点进取心外</a:t>
            </a:r>
            <a:r>
              <a:rPr lang="en-US" altLang="zh-CN" sz="2400" b="1" smtClean="0">
                <a:cs typeface="+mn-ea"/>
                <a:sym typeface="+mn-lt"/>
              </a:rPr>
              <a:t>,</a:t>
            </a:r>
            <a:r>
              <a:rPr lang="zh-CN" altLang="en-US" sz="2400" b="1" smtClean="0">
                <a:cs typeface="+mn-ea"/>
                <a:sym typeface="+mn-lt"/>
              </a:rPr>
              <a:t>对其他事情都是不管不问</a:t>
            </a:r>
            <a:r>
              <a:rPr lang="en-US" altLang="zh-CN" sz="2400" b="1" smtClean="0">
                <a:cs typeface="+mn-ea"/>
                <a:sym typeface="+mn-lt"/>
              </a:rPr>
              <a:t>,</a:t>
            </a:r>
            <a:r>
              <a:rPr lang="zh-CN" altLang="en-US" sz="2400" b="1" smtClean="0">
                <a:cs typeface="+mn-ea"/>
                <a:sym typeface="+mn-lt"/>
              </a:rPr>
              <a:t>连值日扫地也是极不负责</a:t>
            </a:r>
            <a:r>
              <a:rPr lang="en-US" altLang="zh-CN" sz="2400" b="1" smtClean="0">
                <a:cs typeface="+mn-ea"/>
                <a:sym typeface="+mn-lt"/>
              </a:rPr>
              <a:t>,</a:t>
            </a:r>
            <a:r>
              <a:rPr lang="zh-CN" altLang="en-US" sz="2400" b="1" smtClean="0">
                <a:cs typeface="+mn-ea"/>
                <a:sym typeface="+mn-lt"/>
              </a:rPr>
              <a:t>应付了事</a:t>
            </a:r>
            <a:r>
              <a:rPr lang="en-US" altLang="zh-CN" sz="2400" b="1" smtClean="0">
                <a:cs typeface="+mn-ea"/>
                <a:sym typeface="+mn-lt"/>
              </a:rPr>
              <a:t>,</a:t>
            </a:r>
            <a:r>
              <a:rPr lang="zh-CN" altLang="en-US" sz="2400" b="1" smtClean="0">
                <a:cs typeface="+mn-ea"/>
                <a:sym typeface="+mn-lt"/>
              </a:rPr>
              <a:t>总是要其他同学帮他收“尾巴”。</a:t>
            </a:r>
          </a:p>
          <a:p>
            <a:pPr>
              <a:lnSpc>
                <a:spcPct val="110000"/>
              </a:lnSpc>
              <a:spcBef>
                <a:spcPct val="0"/>
              </a:spcBef>
            </a:pPr>
            <a:endParaRPr lang="zh-CN" altLang="en-US" sz="2400" smtClean="0">
              <a:cs typeface="+mn-ea"/>
              <a:sym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矩形 4"/>
          <p:cNvSpPr>
            <a:spLocks noChangeArrowheads="1"/>
          </p:cNvSpPr>
          <p:nvPr/>
        </p:nvSpPr>
        <p:spPr bwMode="auto">
          <a:xfrm>
            <a:off x="3089275" y="2943225"/>
            <a:ext cx="6913563" cy="2529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看起来小英是个依赖性很强的学生，对自己的学习毫无责任意识，完全依赖妈妈“陪读”，妈妈不在家，她就不能独立完成学业，还心安理得地说：这不怪自己。这个例子也反映出一些家长不注意培养孩子的</a:t>
            </a:r>
            <a:r>
              <a:rPr lang="zh-CN" altLang="en-US" sz="2400" b="1">
                <a:solidFill>
                  <a:schemeClr val="hlink"/>
                </a:solidFill>
                <a:latin typeface="+mn-lt"/>
                <a:ea typeface="+mn-ea"/>
                <a:cs typeface="+mn-ea"/>
                <a:sym typeface="+mn-lt"/>
              </a:rPr>
              <a:t>责任意识和能力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，事事代劳，影响了孩子心理、道德和能力的成长。 </a:t>
            </a:r>
          </a:p>
        </p:txBody>
      </p:sp>
      <p:sp>
        <p:nvSpPr>
          <p:cNvPr id="7171" name="标题 1"/>
          <p:cNvSpPr>
            <a:spLocks noGrp="1" noChangeArrowheads="1"/>
          </p:cNvSpPr>
          <p:nvPr>
            <p:ph type="title"/>
          </p:nvPr>
        </p:nvSpPr>
        <p:spPr>
          <a:xfrm>
            <a:off x="2208213" y="1844675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6152" name="矩形 7"/>
          <p:cNvSpPr>
            <a:spLocks noChangeArrowheads="1"/>
          </p:cNvSpPr>
          <p:nvPr/>
        </p:nvSpPr>
        <p:spPr bwMode="auto">
          <a:xfrm>
            <a:off x="1919288" y="2943225"/>
            <a:ext cx="1183337" cy="47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镜头三：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 noChangeArrowheads="1"/>
          </p:cNvSpPr>
          <p:nvPr>
            <p:ph type="title"/>
          </p:nvPr>
        </p:nvSpPr>
        <p:spPr>
          <a:xfrm>
            <a:off x="2382838" y="1773238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2927350" y="2708275"/>
            <a:ext cx="703738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李顺不肯去看望奶奶，还振振有辞地指责父母强迫他做不愿意做的事。这种事不关己的态度反映出这样的孩子过于自我中心，</a:t>
            </a:r>
            <a:r>
              <a:rPr lang="zh-CN" altLang="en-US" sz="2400" b="1">
                <a:solidFill>
                  <a:schemeClr val="hlink"/>
                </a:solidFill>
                <a:latin typeface="+mn-lt"/>
                <a:ea typeface="+mn-ea"/>
                <a:cs typeface="+mn-ea"/>
                <a:sym typeface="+mn-lt"/>
              </a:rPr>
              <a:t>对家人缺乏爱心和责任感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。实际上，十三四岁的中学生应该可以分担一些力所能及的家务事，应该懂得关心和照顾家人。 </a:t>
            </a:r>
          </a:p>
        </p:txBody>
      </p:sp>
      <p:sp>
        <p:nvSpPr>
          <p:cNvPr id="7176" name="矩形 8"/>
          <p:cNvSpPr>
            <a:spLocks noChangeArrowheads="1"/>
          </p:cNvSpPr>
          <p:nvPr/>
        </p:nvSpPr>
        <p:spPr bwMode="auto">
          <a:xfrm>
            <a:off x="1552575" y="2708275"/>
            <a:ext cx="1183337" cy="47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镜头四：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 noChangeArrowheads="1"/>
          </p:cNvSpPr>
          <p:nvPr>
            <p:ph type="title"/>
          </p:nvPr>
        </p:nvSpPr>
        <p:spPr>
          <a:xfrm>
            <a:off x="2063750" y="1700213"/>
            <a:ext cx="9793288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9219" name="矩形 5"/>
          <p:cNvSpPr>
            <a:spLocks noChangeArrowheads="1"/>
          </p:cNvSpPr>
          <p:nvPr/>
        </p:nvSpPr>
        <p:spPr bwMode="auto">
          <a:xfrm>
            <a:off x="3079750" y="2851150"/>
            <a:ext cx="6911975" cy="17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小加作为足球队主力，为了自己出去玩，把比赛抛在一边，</a:t>
            </a:r>
            <a:r>
              <a:rPr lang="zh-CN" altLang="en-US" sz="2400" b="1">
                <a:solidFill>
                  <a:schemeClr val="hlink"/>
                </a:solidFill>
                <a:latin typeface="+mn-lt"/>
                <a:ea typeface="+mn-ea"/>
                <a:cs typeface="+mn-ea"/>
                <a:sym typeface="+mn-lt"/>
              </a:rPr>
              <a:t>对集体的事情缺乏责任感。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这样的行为损害集体荣誉，这种态度如果得不到纠正，不仅影响人际关系，也影响一个人事业的成功。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220" name="矩形 8"/>
          <p:cNvSpPr>
            <a:spLocks noChangeArrowheads="1"/>
          </p:cNvSpPr>
          <p:nvPr/>
        </p:nvSpPr>
        <p:spPr bwMode="auto">
          <a:xfrm>
            <a:off x="1847850" y="2851150"/>
            <a:ext cx="1183337" cy="47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镜头六：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 noChangeArrowheads="1"/>
          </p:cNvSpPr>
          <p:nvPr>
            <p:ph type="title"/>
          </p:nvPr>
        </p:nvSpPr>
        <p:spPr>
          <a:xfrm>
            <a:off x="2208213" y="1916113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9220" name="Text Box 7"/>
          <p:cNvSpPr txBox="1">
            <a:spLocks noChangeArrowheads="1"/>
          </p:cNvSpPr>
          <p:nvPr/>
        </p:nvSpPr>
        <p:spPr bwMode="auto">
          <a:xfrm>
            <a:off x="1955800" y="3133725"/>
            <a:ext cx="1816100" cy="47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镜头六：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3179763" y="3133725"/>
            <a:ext cx="640873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王平从来不参加拣垃圾的公益活动，还给自己找借口。</a:t>
            </a:r>
            <a:r>
              <a:rPr lang="zh-CN" altLang="en-US" sz="2400" b="1">
                <a:solidFill>
                  <a:schemeClr val="hlink"/>
                </a:solidFill>
                <a:latin typeface="+mn-lt"/>
                <a:ea typeface="+mn-ea"/>
                <a:cs typeface="+mn-ea"/>
                <a:sym typeface="+mn-lt"/>
              </a:rPr>
              <a:t>如果人人都象王平那样只管自己，不愿意为社会做一点奉献，那么社会就会变得自私冷漠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。实际上，社会的文明进步是许多人的无私奉献推动的。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 noChangeArrowheads="1"/>
          </p:cNvSpPr>
          <p:nvPr>
            <p:ph type="title"/>
          </p:nvPr>
        </p:nvSpPr>
        <p:spPr>
          <a:xfrm>
            <a:off x="2208213" y="2138363"/>
            <a:ext cx="9793287" cy="65405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4000" smtClean="0">
                <a:solidFill>
                  <a:srgbClr val="008162"/>
                </a:solidFill>
                <a:latin typeface="+mn-lt"/>
                <a:ea typeface="+mn-ea"/>
                <a:cs typeface="+mn-ea"/>
                <a:sym typeface="+mn-lt"/>
              </a:rPr>
              <a:t>家庭教育：如何培养孩子的责任心</a:t>
            </a:r>
          </a:p>
        </p:txBody>
      </p:sp>
      <p:sp>
        <p:nvSpPr>
          <p:cNvPr id="10243" name="矩形 3"/>
          <p:cNvSpPr>
            <a:spLocks noChangeArrowheads="1"/>
          </p:cNvSpPr>
          <p:nvPr/>
        </p:nvSpPr>
        <p:spPr bwMode="auto">
          <a:xfrm>
            <a:off x="2566988" y="3197225"/>
            <a:ext cx="7777162" cy="128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这些孩子常常让人操心，做事虎头蛇尾的，学习自觉性、耐劳性差，对成绩优劣无所谓，更有甚者，对爸妈态度恶劣，喜怒无常</a:t>
            </a:r>
            <a:r>
              <a:rPr lang="en-US" altLang="zh-CN" sz="2400" b="1">
                <a:latin typeface="+mn-lt"/>
                <a:ea typeface="+mn-ea"/>
                <a:cs typeface="+mn-ea"/>
                <a:sym typeface="+mn-lt"/>
              </a:rPr>
              <a:t>……</a:t>
            </a:r>
            <a:r>
              <a:rPr lang="zh-CN" altLang="en-US" sz="2400" b="1">
                <a:latin typeface="+mn-lt"/>
                <a:ea typeface="+mn-ea"/>
                <a:cs typeface="+mn-ea"/>
                <a:sym typeface="+mn-lt"/>
              </a:rPr>
              <a:t>为什么一部分孩子有这些不尽如人意的表现呢？</a:t>
            </a:r>
            <a:endParaRPr lang="zh-CN" altLang="en-US" sz="2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05375" y="4886325"/>
            <a:ext cx="5741988" cy="47590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自觉性还没有很好形成</a:t>
            </a:r>
            <a:endParaRPr lang="zh-CN" altLang="en-US" sz="2400" dirty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05375" y="5311775"/>
            <a:ext cx="2040943" cy="475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自制力比较差</a:t>
            </a:r>
            <a:endParaRPr lang="zh-CN" altLang="en-US" sz="2400" dirty="0">
              <a:solidFill>
                <a:schemeClr val="tx2">
                  <a:lumMod val="7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4905375" y="5724525"/>
            <a:ext cx="1731564" cy="47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7030A0"/>
                </a:solidFill>
                <a:latin typeface="+mn-lt"/>
                <a:ea typeface="+mn-ea"/>
                <a:cs typeface="+mn-ea"/>
                <a:sym typeface="+mn-lt"/>
              </a:rPr>
              <a:t>坚持性不够</a:t>
            </a:r>
            <a:endParaRPr lang="zh-CN" altLang="en-US" sz="2400">
              <a:solidFill>
                <a:srgbClr val="7030A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247" name="矩形 7"/>
          <p:cNvSpPr>
            <a:spLocks noChangeArrowheads="1"/>
          </p:cNvSpPr>
          <p:nvPr/>
        </p:nvSpPr>
        <p:spPr bwMode="auto">
          <a:xfrm>
            <a:off x="4905375" y="6165850"/>
            <a:ext cx="2659702" cy="47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400">
                <a:solidFill>
                  <a:schemeClr val="tx1"/>
                </a:solidFill>
                <a:latin typeface="黑体" pitchFamily="49" charset="-122"/>
                <a:ea typeface="黑体" pitchFamily="49" charset="-122"/>
              </a:defRPr>
            </a:lvl9pPr>
          </a:lstStyle>
          <a:p>
            <a:pPr eaLnBrk="1" hangingPunct="1">
              <a:lnSpc>
                <a:spcPct val="11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更重要的是责任心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5" grpId="0"/>
      <p:bldP spid="6" grpId="0"/>
      <p:bldP spid="10246" grpId="0"/>
      <p:bldP spid="1024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6_Office 主题 1">
      <a:dk1>
        <a:srgbClr val="0C0C0C"/>
      </a:dk1>
      <a:lt1>
        <a:srgbClr val="FFFFFF"/>
      </a:lt1>
      <a:dk2>
        <a:srgbClr val="990000"/>
      </a:dk2>
      <a:lt2>
        <a:srgbClr val="CFCFCF"/>
      </a:lt2>
      <a:accent1>
        <a:srgbClr val="005414"/>
      </a:accent1>
      <a:accent2>
        <a:srgbClr val="006600"/>
      </a:accent2>
      <a:accent3>
        <a:srgbClr val="FFFFFF"/>
      </a:accent3>
      <a:accent4>
        <a:srgbClr val="090909"/>
      </a:accent4>
      <a:accent5>
        <a:srgbClr val="AAB3AA"/>
      </a:accent5>
      <a:accent6>
        <a:srgbClr val="005C00"/>
      </a:accent6>
      <a:hlink>
        <a:srgbClr val="009900"/>
      </a:hlink>
      <a:folHlink>
        <a:srgbClr val="69D969"/>
      </a:folHlink>
    </a:clrScheme>
    <a:fontScheme name="weyev2b4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质朴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49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outerShdw dist="17961" dir="2700000" algn="ctr" rotWithShape="0">
            <a:schemeClr val="bg2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黑体" pitchFamily="49" charset="-122"/>
          </a:defRPr>
        </a:defPPr>
      </a:lstStyle>
    </a:lnDef>
  </a:objectDefaults>
  <a:extraClrSchemeLst>
    <a:extraClrScheme>
      <a:clrScheme name="6_Office 主题 1">
        <a:dk1>
          <a:srgbClr val="0C0C0C"/>
        </a:dk1>
        <a:lt1>
          <a:srgbClr val="FFFFFF"/>
        </a:lt1>
        <a:dk2>
          <a:srgbClr val="990000"/>
        </a:dk2>
        <a:lt2>
          <a:srgbClr val="CFCFCF"/>
        </a:lt2>
        <a:accent1>
          <a:srgbClr val="005414"/>
        </a:accent1>
        <a:accent2>
          <a:srgbClr val="006600"/>
        </a:accent2>
        <a:accent3>
          <a:srgbClr val="FFFFFF"/>
        </a:accent3>
        <a:accent4>
          <a:srgbClr val="090909"/>
        </a:accent4>
        <a:accent5>
          <a:srgbClr val="AAB3AA"/>
        </a:accent5>
        <a:accent6>
          <a:srgbClr val="005C00"/>
        </a:accent6>
        <a:hlink>
          <a:srgbClr val="009900"/>
        </a:hlink>
        <a:folHlink>
          <a:srgbClr val="69D96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</TotalTime>
  <Pages>0</Pages>
  <Words>1410</Words>
  <Characters>0</Characters>
  <Application>Microsoft Office PowerPoint</Application>
  <DocSecurity>0</DocSecurity>
  <PresentationFormat>宽屏</PresentationFormat>
  <Lines>0</Lines>
  <Paragraphs>91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Meiryo</vt:lpstr>
      <vt:lpstr>黑体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目 录</vt:lpstr>
      <vt:lpstr>PowerPoint 演示文稿</vt:lpstr>
      <vt:lpstr>家庭教育：如何培养孩子的责任心</vt:lpstr>
      <vt:lpstr>家庭教育：如何培养孩子的责任心</vt:lpstr>
      <vt:lpstr>家庭教育：如何培养孩子的责任心</vt:lpstr>
      <vt:lpstr>家庭教育：如何培养孩子的责任心</vt:lpstr>
      <vt:lpstr>家庭教育：如何培养孩子的责任心</vt:lpstr>
      <vt:lpstr>家庭教育：如何培养孩子的责任心</vt:lpstr>
      <vt:lpstr>家庭教育：如何培养孩子的责任心</vt:lpstr>
      <vt:lpstr>PowerPoint 演示文稿</vt:lpstr>
      <vt:lpstr>PowerPoint 演示文稿</vt:lpstr>
      <vt:lpstr>家庭教育：如何培养孩子的责任心</vt:lpstr>
      <vt:lpstr>PowerPoint 演示文稿</vt:lpstr>
      <vt:lpstr>家庭教育：如何培养孩子的责任心</vt:lpstr>
      <vt:lpstr>家庭教育：如何培养孩子的责任心</vt:lpstr>
      <vt:lpstr>家庭教育：如何培养孩子的责任心</vt:lpstr>
      <vt:lpstr>家庭教育：如何培养孩子的责任心</vt:lpstr>
      <vt:lpstr>家庭教育：如何培养孩子的责任心</vt:lpstr>
      <vt:lpstr>家庭教育：如何培养孩子的责任心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177</cp:revision>
  <cp:lastPrinted>1899-12-30T00:00:00Z</cp:lastPrinted>
  <dcterms:created xsi:type="dcterms:W3CDTF">2009-05-26T13:54:09Z</dcterms:created>
  <dcterms:modified xsi:type="dcterms:W3CDTF">2022-02-25T07:03:12Z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2052-6.6.0.2461</vt:lpwstr>
  </property>
</Properties>
</file>