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0"/>
  </p:notesMasterIdLst>
  <p:sldIdLst>
    <p:sldId id="296" r:id="rId3"/>
    <p:sldId id="297" r:id="rId4"/>
    <p:sldId id="310" r:id="rId5"/>
    <p:sldId id="295" r:id="rId6"/>
    <p:sldId id="301" r:id="rId7"/>
    <p:sldId id="302" r:id="rId8"/>
    <p:sldId id="303" r:id="rId9"/>
    <p:sldId id="304" r:id="rId10"/>
    <p:sldId id="299" r:id="rId11"/>
    <p:sldId id="312" r:id="rId12"/>
    <p:sldId id="300" r:id="rId13"/>
    <p:sldId id="306" r:id="rId14"/>
    <p:sldId id="305" r:id="rId15"/>
    <p:sldId id="307" r:id="rId16"/>
    <p:sldId id="308" r:id="rId17"/>
    <p:sldId id="313" r:id="rId18"/>
    <p:sldId id="314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林 成建" initials="林" lastIdx="1" clrIdx="0">
    <p:extLst>
      <p:ext uri="{19B8F6BF-5375-455C-9EA6-DF929625EA0E}">
        <p15:presenceInfo xmlns:p15="http://schemas.microsoft.com/office/powerpoint/2012/main" userId="9403bae10ba1eb5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D10F"/>
    <a:srgbClr val="2D7B63"/>
    <a:srgbClr val="152A91"/>
    <a:srgbClr val="B45410"/>
    <a:srgbClr val="CD504A"/>
    <a:srgbClr val="D96A32"/>
    <a:srgbClr val="2C1769"/>
    <a:srgbClr val="FCEE05"/>
    <a:srgbClr val="A111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6" d="100"/>
          <a:sy n="106" d="100"/>
        </p:scale>
        <p:origin x="16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B7948B-74AE-449B-A04A-BEB48C958C3F}" type="datetimeFigureOut">
              <a:rPr lang="zh-CN" altLang="en-US" smtClean="0"/>
              <a:t>2022/2/28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7A8AC-D5E8-4BF9-ADE8-2703B1ACBE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5660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7A8AC-D5E8-4BF9-ADE8-2703B1ACBEC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6270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5106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139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7876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7081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741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6907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6236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7219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005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3892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9506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089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2022/2/28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2022/2/28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tx2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115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712542" y="1465006"/>
            <a:ext cx="65637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rgbClr val="FF0000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《</a:t>
            </a:r>
            <a:r>
              <a:rPr lang="zh-CN" altLang="en-US" sz="9600" dirty="0">
                <a:solidFill>
                  <a:srgbClr val="FF0000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小王子</a:t>
            </a:r>
            <a:r>
              <a:rPr lang="en-US" altLang="zh-CN" sz="9600" dirty="0">
                <a:solidFill>
                  <a:srgbClr val="FF0000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》</a:t>
            </a:r>
            <a:endParaRPr lang="zh-CN" altLang="en-US" sz="9600" dirty="0">
              <a:solidFill>
                <a:srgbClr val="FF0000"/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994424" y="3743083"/>
            <a:ext cx="5043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--</a:t>
            </a:r>
            <a:r>
              <a:rPr lang="zh-CN" altLang="en-US" sz="2000" dirty="0">
                <a:solidFill>
                  <a:srgbClr val="FF0000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作者：圣埃克索佩里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ED0D8B43-7F5F-499C-A858-66E5CF06B3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01403"/>
            <a:ext cx="12192000" cy="24565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CA2615B3-B7F8-4D16-9FA8-D27F5B3234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03" y="0"/>
            <a:ext cx="7005537" cy="700553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EC5F3157-3C99-4E2E-A721-CE9C4C016E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757" y="-91302"/>
            <a:ext cx="3374087" cy="337408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D42853BD-8AB2-4606-AA82-0AC7605670F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758" y="-125828"/>
            <a:ext cx="2833998" cy="28339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776349" y="1907238"/>
            <a:ext cx="2444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152A91"/>
                </a:solidFill>
                <a:latin typeface="站酷快乐体2016修订版" panose="02010600030101010101" pitchFamily="2" charset="-122"/>
                <a:ea typeface="思源宋体 CN Medium" panose="02020500000000000000"/>
              </a:rPr>
              <a:t>主题思想</a:t>
            </a:r>
          </a:p>
        </p:txBody>
      </p:sp>
      <p:sp>
        <p:nvSpPr>
          <p:cNvPr id="3" name="矩形 2"/>
          <p:cNvSpPr/>
          <p:nvPr/>
        </p:nvSpPr>
        <p:spPr>
          <a:xfrm>
            <a:off x="5798122" y="2884907"/>
            <a:ext cx="5826524" cy="1993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/>
              </a:rPr>
              <a:t>作品通过这个小王子的经历，阐述了对社会上不同类型的大人的看法，</a:t>
            </a:r>
            <a:endParaRPr lang="en-US" altLang="zh-CN" sz="1400" dirty="0">
              <a:solidFill>
                <a:prstClr val="black"/>
              </a:solidFill>
              <a:latin typeface="思源宋体 CN Medium" panose="02020500000000000000" pitchFamily="18" charset="-122"/>
              <a:ea typeface="思源宋体 CN Medium" panose="0202050000000000000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/>
              </a:rPr>
              <a:t>并对这些看法提出批评，进而提出了一些发人深思的问题。</a:t>
            </a:r>
            <a:endParaRPr lang="en-US" altLang="zh-CN" sz="1400" dirty="0">
              <a:solidFill>
                <a:prstClr val="black"/>
              </a:solidFill>
              <a:latin typeface="思源宋体 CN Medium" panose="02020500000000000000" pitchFamily="18" charset="-122"/>
              <a:ea typeface="思源宋体 CN Medium" panose="0202050000000000000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/>
              </a:rPr>
              <a:t>其中，作者特别借小王子之口赞颂了情谊和友爱。</a:t>
            </a:r>
            <a:endParaRPr lang="en-US" altLang="zh-CN" sz="1400" dirty="0">
              <a:solidFill>
                <a:prstClr val="black"/>
              </a:solidFill>
              <a:latin typeface="思源宋体 CN Medium" panose="02020500000000000000" pitchFamily="18" charset="-122"/>
              <a:ea typeface="思源宋体 CN Medium" panose="0202050000000000000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/>
              </a:rPr>
              <a:t>希望人们要发展友情，相互热爱。</a:t>
            </a:r>
            <a:endParaRPr lang="en-US" altLang="zh-CN" sz="1400" dirty="0">
              <a:solidFill>
                <a:prstClr val="black"/>
              </a:solidFill>
              <a:latin typeface="思源宋体 CN Medium" panose="02020500000000000000" pitchFamily="18" charset="-122"/>
              <a:ea typeface="思源宋体 CN Medium" panose="0202050000000000000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/>
              </a:rPr>
              <a:t>在作者看来，爱就要像小王子住的星球上的火山一样炽热，</a:t>
            </a:r>
            <a:endParaRPr lang="en-US" altLang="zh-CN" sz="1400" dirty="0">
              <a:solidFill>
                <a:prstClr val="black"/>
              </a:solidFill>
              <a:latin typeface="思源宋体 CN Medium" panose="02020500000000000000" pitchFamily="18" charset="-122"/>
              <a:ea typeface="思源宋体 CN Medium" panose="0202050000000000000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/>
              </a:rPr>
              <a:t>友情就要像小王子那样兢兢业业为玫瑰花铲除恶草一样真诚。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86830">
            <a:off x="331076" y="981669"/>
            <a:ext cx="6873771" cy="49104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6096000" y="3955472"/>
            <a:ext cx="5286236" cy="1884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D7B63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小王子象征着希望、爱、天真无邪和埋没在</a:t>
            </a:r>
            <a:endParaRPr lang="en-US" altLang="zh-CN" sz="2000" b="1" dirty="0">
              <a:solidFill>
                <a:srgbClr val="2D7B63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D7B63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我们每个人心底的孩子般的灵慧，</a:t>
            </a:r>
            <a:endParaRPr lang="en-US" altLang="zh-CN" sz="2000" b="1" dirty="0">
              <a:solidFill>
                <a:srgbClr val="2D7B63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D7B63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虽然小王子在旅途中认识了不少人，</a:t>
            </a:r>
            <a:endParaRPr lang="en-US" altLang="zh-CN" sz="2000" b="1" dirty="0">
              <a:solidFill>
                <a:srgbClr val="2D7B63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D7B63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但他从没停止对玫瑰的思念。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74" y="142017"/>
            <a:ext cx="4175185" cy="68809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7750" y="2109306"/>
            <a:ext cx="480783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+mn-ea"/>
              </a:rPr>
              <a:t>狐狸说</a:t>
            </a:r>
            <a:r>
              <a:rPr lang="en-US" altLang="zh-CN" sz="1600" dirty="0">
                <a:latin typeface="+mn-ea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+mn-ea"/>
              </a:rPr>
              <a:t>“    </a:t>
            </a:r>
            <a:r>
              <a:rPr lang="zh-CN" altLang="en-US" sz="1600" dirty="0">
                <a:latin typeface="+mn-ea"/>
              </a:rPr>
              <a:t>对我来说， 你只是一个小男孩，就像其他成千，上万个小男孩一样没有什么两样。</a:t>
            </a:r>
            <a:endParaRPr lang="en-US" altLang="zh-CN" sz="16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+mn-ea"/>
              </a:rPr>
              <a:t>我不需要你。你也不需要我。</a:t>
            </a:r>
            <a:endParaRPr lang="en-US" altLang="zh-CN" sz="16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+mn-ea"/>
              </a:rPr>
              <a:t>对你来说，我也只是一只狐狸，和其他成千上万的狐狸没有什么不同。</a:t>
            </a:r>
            <a:endParaRPr lang="en-US" altLang="zh-CN" sz="16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+mn-ea"/>
              </a:rPr>
              <a:t>但是，如果你驯养了我，我们就会彼此需要。</a:t>
            </a:r>
            <a:endParaRPr lang="en-US" altLang="zh-CN" sz="16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+mn-ea"/>
              </a:rPr>
              <a:t>对我来说，你就是我的世界里独一无二的了</a:t>
            </a:r>
            <a:r>
              <a:rPr lang="en-US" altLang="zh-CN" sz="1600" dirty="0">
                <a:latin typeface="+mn-ea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+mn-ea"/>
              </a:rPr>
              <a:t>我对你来说，也是你的世界里的唯一了。”</a:t>
            </a:r>
          </a:p>
        </p:txBody>
      </p:sp>
      <p:sp>
        <p:nvSpPr>
          <p:cNvPr id="3" name="矩形 2"/>
          <p:cNvSpPr/>
          <p:nvPr/>
        </p:nvSpPr>
        <p:spPr>
          <a:xfrm>
            <a:off x="1100851" y="771104"/>
            <a:ext cx="2444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152A91"/>
                </a:solidFill>
                <a:latin typeface="+mn-ea"/>
              </a:rPr>
              <a:t>故事节选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0" y="836213"/>
            <a:ext cx="5001993" cy="500199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617514" y="2244367"/>
            <a:ext cx="6054863" cy="3416399"/>
            <a:chOff x="1220107" y="1145487"/>
            <a:chExt cx="6054863" cy="3416399"/>
          </a:xfrm>
        </p:grpSpPr>
        <p:sp>
          <p:nvSpPr>
            <p:cNvPr id="2" name="矩形 1"/>
            <p:cNvSpPr/>
            <p:nvPr/>
          </p:nvSpPr>
          <p:spPr>
            <a:xfrm>
              <a:off x="1220107" y="1145487"/>
              <a:ext cx="326243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“你们很美，但你们是空虚的。”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1220107" y="1530218"/>
              <a:ext cx="244169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小王子仍然在对她们说，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220107" y="1914949"/>
              <a:ext cx="490390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“没有人能为你们去死。当然哕，我的那朵玫瑰花，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220107" y="2299680"/>
              <a:ext cx="367280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一个普通的过路人以为她和你们一样。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220107" y="2684411"/>
              <a:ext cx="572464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可是，她单独一朵就比你们全体更重要，因为她是我浇灌的。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220107" y="3069142"/>
              <a:ext cx="551946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因为她是我放在花罩中的。因为她是我用屏风保护起来的。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220107" y="3453873"/>
              <a:ext cx="605486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因为她身上的毛虫</a:t>
              </a:r>
              <a:r>
                <a:rPr lang="en-US" altLang="zh-CN" sz="160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</a:t>
              </a:r>
              <a:r>
                <a:rPr lang="zh-CN" altLang="en-US" sz="160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除了留下两三只为了变蝴蝶而外</a:t>
              </a:r>
              <a:r>
                <a:rPr lang="en-US" altLang="zh-CN" sz="160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)</a:t>
              </a:r>
              <a:r>
                <a:rPr lang="zh-CN" altLang="en-US" sz="160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是我除灭的。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220107" y="3838604"/>
              <a:ext cx="572464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因为我倾听过她的怨艾和自诩，甚至有时我聆听着她的沉默。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220107" y="4223332"/>
              <a:ext cx="223651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因为她是我的玫瑰。”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1100851" y="771104"/>
            <a:ext cx="2444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152A9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故事节选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330" y="-59780"/>
            <a:ext cx="6054863" cy="60548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38157" y="2665906"/>
            <a:ext cx="7226300" cy="1526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思源宋体 CN Medium" panose="02020500000000000000" pitchFamily="18" charset="-122"/>
                <a:ea typeface="思源宋体 CN Medium" panose="02020500000000000000"/>
              </a:rPr>
              <a:t>如果不去遍历世界，我们就不知道什么是我们精神和情感的寄托，</a:t>
            </a:r>
            <a:endParaRPr lang="en-US" altLang="zh-CN" sz="1600" dirty="0">
              <a:latin typeface="思源宋体 CN Medium" panose="02020500000000000000" pitchFamily="18" charset="-122"/>
              <a:ea typeface="思源宋体 CN Medium" panose="02020500000000000000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思源宋体 CN Medium" panose="02020500000000000000" pitchFamily="18" charset="-122"/>
                <a:ea typeface="思源宋体 CN Medium" panose="02020500000000000000"/>
              </a:rPr>
              <a:t>但我们一旦遍历了世界，却发现我们再也无法回到那美好的地方去了。</a:t>
            </a:r>
            <a:endParaRPr lang="en-US" altLang="zh-CN" sz="1600" dirty="0">
              <a:latin typeface="思源宋体 CN Medium" panose="02020500000000000000" pitchFamily="18" charset="-122"/>
              <a:ea typeface="思源宋体 CN Medium" panose="02020500000000000000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思源宋体 CN Medium" panose="02020500000000000000" pitchFamily="18" charset="-122"/>
                <a:ea typeface="思源宋体 CN Medium" panose="02020500000000000000"/>
              </a:rPr>
              <a:t>当我们开始寻求，我们就已经失去，而我们不开始寻求，</a:t>
            </a:r>
            <a:endParaRPr lang="en-US" altLang="zh-CN" sz="1600" dirty="0">
              <a:latin typeface="思源宋体 CN Medium" panose="02020500000000000000" pitchFamily="18" charset="-122"/>
              <a:ea typeface="思源宋体 CN Medium" panose="02020500000000000000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思源宋体 CN Medium" panose="02020500000000000000" pitchFamily="18" charset="-122"/>
                <a:ea typeface="思源宋体 CN Medium" panose="02020500000000000000"/>
              </a:rPr>
              <a:t>我们根本无法知道自己身边的一切是如此可贵。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4579">
            <a:off x="7336390" y="2084297"/>
            <a:ext cx="4238412" cy="32603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6096000" y="1906471"/>
            <a:ext cx="4347682" cy="3473845"/>
            <a:chOff x="4500876" y="1906471"/>
            <a:chExt cx="4347682" cy="3473845"/>
          </a:xfrm>
        </p:grpSpPr>
        <p:sp>
          <p:nvSpPr>
            <p:cNvPr id="2" name="矩形 1"/>
            <p:cNvSpPr/>
            <p:nvPr/>
          </p:nvSpPr>
          <p:spPr>
            <a:xfrm>
              <a:off x="4555194" y="2884140"/>
              <a:ext cx="28985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1.</a:t>
              </a: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真正重要的是看不见的。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4555194" y="3238614"/>
              <a:ext cx="17716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2.</a:t>
              </a: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要懂得放手。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4555194" y="3593088"/>
              <a:ext cx="17716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3.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要学会祝福。</a:t>
              </a:r>
            </a:p>
          </p:txBody>
        </p:sp>
        <p:sp>
          <p:nvSpPr>
            <p:cNvPr id="5" name="矩形 4"/>
            <p:cNvSpPr/>
            <p:nvPr/>
          </p:nvSpPr>
          <p:spPr>
            <a:xfrm>
              <a:off x="4555194" y="3947562"/>
              <a:ext cx="33602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4.</a:t>
              </a: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用心灵才能看清事物的本质。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4555194" y="4302036"/>
              <a:ext cx="15408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5.</a:t>
              </a: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学会承担。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565013" y="4656510"/>
              <a:ext cx="42835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6.</a:t>
              </a: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没有爱的一生哪怕再漫长也毫无意义。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4565013" y="5010984"/>
              <a:ext cx="17716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7.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爱就是责任。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4500876" y="1906471"/>
              <a:ext cx="244475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solidFill>
                    <a:srgbClr val="152A91"/>
                  </a:solidFill>
                  <a:latin typeface="+mn-ea"/>
                </a:rPr>
                <a:t>感悟</a:t>
              </a: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34" y="758137"/>
            <a:ext cx="5330286" cy="53302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257844" y="1983445"/>
            <a:ext cx="65637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rgbClr val="FF0000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感谢您的观看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412713" y="3674227"/>
            <a:ext cx="5043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--</a:t>
            </a:r>
            <a:r>
              <a:rPr lang="zh-CN" altLang="en-US" sz="2000" dirty="0">
                <a:solidFill>
                  <a:srgbClr val="FF0000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作者：圣埃克索佩里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ED0D8B43-7F5F-499C-A858-66E5CF06B3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01403"/>
            <a:ext cx="12192000" cy="245659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CA2615B3-B7F8-4D16-9FA8-D27F5B3234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03" y="0"/>
            <a:ext cx="7005537" cy="700553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EC5F3157-3C99-4E2E-A721-CE9C4C016E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757" y="-91302"/>
            <a:ext cx="3374087" cy="337408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D42853BD-8AB2-4606-AA82-0AC7605670F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758" y="-125828"/>
            <a:ext cx="2833998" cy="283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70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426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660856" y="2465372"/>
            <a:ext cx="5959030" cy="3590522"/>
            <a:chOff x="722126" y="2139801"/>
            <a:chExt cx="5959030" cy="3590522"/>
          </a:xfrm>
        </p:grpSpPr>
        <p:sp>
          <p:nvSpPr>
            <p:cNvPr id="2" name="矩形 1"/>
            <p:cNvSpPr/>
            <p:nvPr/>
          </p:nvSpPr>
          <p:spPr>
            <a:xfrm>
              <a:off x="722126" y="2139801"/>
              <a:ext cx="244475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solidFill>
                    <a:srgbClr val="152A91"/>
                  </a:solidFill>
                  <a:latin typeface="+mj-ea"/>
                  <a:ea typeface="+mj-ea"/>
                </a:rPr>
                <a:t>作者简介</a:t>
              </a:r>
              <a:endParaRPr lang="en-US" altLang="zh-CN" sz="4000" b="1" dirty="0">
                <a:solidFill>
                  <a:srgbClr val="152A91"/>
                </a:solidFill>
                <a:latin typeface="+mj-ea"/>
                <a:ea typeface="+mj-ea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724342" y="2847687"/>
              <a:ext cx="389361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152A91"/>
                  </a:solidFill>
                  <a:latin typeface="+mj-ea"/>
                  <a:ea typeface="+mj-ea"/>
                </a:rPr>
                <a:t>中文名</a:t>
              </a:r>
              <a:r>
                <a:rPr lang="en-US" altLang="zh-CN" sz="2400" dirty="0">
                  <a:solidFill>
                    <a:srgbClr val="152A91"/>
                  </a:solidFill>
                  <a:latin typeface="+mj-ea"/>
                  <a:ea typeface="+mj-ea"/>
                </a:rPr>
                <a:t>:</a:t>
              </a:r>
              <a:r>
                <a:rPr lang="zh-CN" altLang="en-US" sz="2400" dirty="0">
                  <a:solidFill>
                    <a:srgbClr val="152A91"/>
                  </a:solidFill>
                  <a:latin typeface="+mj-ea"/>
                  <a:ea typeface="+mj-ea"/>
                </a:rPr>
                <a:t>圣埃克索佩里</a:t>
              </a:r>
              <a:endParaRPr lang="en-US" altLang="zh-CN" sz="2400" dirty="0">
                <a:solidFill>
                  <a:srgbClr val="152A91"/>
                </a:solidFill>
                <a:latin typeface="+mj-ea"/>
                <a:ea typeface="+mj-ea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722126" y="4668494"/>
              <a:ext cx="5257606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prstClr val="black"/>
                  </a:solidFill>
                  <a:latin typeface="+mj-ea"/>
                  <a:ea typeface="+mj-ea"/>
                </a:rPr>
                <a:t>他曾经有志于报是海军学院，未能如愿，</a:t>
              </a:r>
              <a:endParaRPr lang="en-US" altLang="zh-CN" sz="1400" dirty="0">
                <a:solidFill>
                  <a:prstClr val="black"/>
                </a:solidFill>
                <a:latin typeface="+mj-ea"/>
                <a:ea typeface="+mj-ea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prstClr val="black"/>
                  </a:solidFill>
                  <a:latin typeface="+mj-ea"/>
                  <a:ea typeface="+mj-ea"/>
                </a:rPr>
                <a:t>却有幸求空军由之员在还是法国最早的一代飞行员之一。</a:t>
              </a:r>
              <a:endParaRPr lang="en-US" altLang="zh-CN" sz="1400" dirty="0">
                <a:solidFill>
                  <a:prstClr val="black"/>
                </a:solidFill>
                <a:latin typeface="+mj-ea"/>
                <a:ea typeface="+mj-ea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400" dirty="0">
                  <a:solidFill>
                    <a:prstClr val="black"/>
                  </a:solidFill>
                  <a:latin typeface="+mj-ea"/>
                  <a:ea typeface="+mj-ea"/>
                </a:rPr>
                <a:t>1923</a:t>
              </a:r>
              <a:r>
                <a:rPr lang="zh-CN" altLang="en-US" sz="1400" dirty="0">
                  <a:solidFill>
                    <a:prstClr val="black"/>
                  </a:solidFill>
                  <a:latin typeface="+mj-ea"/>
                  <a:ea typeface="+mj-ea"/>
                </a:rPr>
                <a:t>年退役先后从事各种不同的职业。</a:t>
              </a:r>
              <a:endParaRPr lang="en-US" altLang="zh-CN" sz="1400" dirty="0">
                <a:latin typeface="+mj-ea"/>
                <a:ea typeface="+mj-ea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722126" y="3490613"/>
              <a:ext cx="5959030" cy="11541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dirty="0">
                  <a:solidFill>
                    <a:prstClr val="black"/>
                  </a:solidFill>
                  <a:latin typeface="+mj-ea"/>
                  <a:ea typeface="+mj-ea"/>
                </a:rPr>
                <a:t>法国飞行员。</a:t>
              </a:r>
              <a:endParaRPr lang="en-US" altLang="zh-CN" dirty="0">
                <a:solidFill>
                  <a:prstClr val="black"/>
                </a:solidFill>
                <a:latin typeface="+mj-ea"/>
                <a:ea typeface="+mj-ea"/>
              </a:endParaRPr>
            </a:p>
            <a:p>
              <a:pPr lvl="0">
                <a:lnSpc>
                  <a:spcPct val="150000"/>
                </a:lnSpc>
              </a:pPr>
              <a:r>
                <a:rPr lang="zh-CN" altLang="en-US" sz="1400" dirty="0">
                  <a:solidFill>
                    <a:prstClr val="black"/>
                  </a:solidFill>
                  <a:latin typeface="+mj-ea"/>
                  <a:ea typeface="+mj-ea"/>
                </a:rPr>
                <a:t>于</a:t>
              </a:r>
              <a:r>
                <a:rPr lang="en-US" altLang="zh-CN" sz="1400" dirty="0">
                  <a:solidFill>
                    <a:prstClr val="black"/>
                  </a:solidFill>
                  <a:latin typeface="+mj-ea"/>
                  <a:ea typeface="+mj-ea"/>
                </a:rPr>
                <a:t>1900</a:t>
              </a:r>
              <a:r>
                <a:rPr lang="zh-CN" altLang="en-US" sz="1400" dirty="0">
                  <a:solidFill>
                    <a:prstClr val="black"/>
                  </a:solidFill>
                  <a:latin typeface="+mj-ea"/>
                  <a:ea typeface="+mj-ea"/>
                </a:rPr>
                <a:t>年</a:t>
              </a:r>
              <a:r>
                <a:rPr lang="en-US" altLang="zh-CN" sz="1400" dirty="0">
                  <a:solidFill>
                    <a:prstClr val="black"/>
                  </a:solidFill>
                  <a:latin typeface="+mj-ea"/>
                  <a:ea typeface="+mj-ea"/>
                </a:rPr>
                <a:t>6</a:t>
              </a:r>
              <a:r>
                <a:rPr lang="zh-CN" altLang="en-US" sz="1400" dirty="0">
                  <a:solidFill>
                    <a:prstClr val="black"/>
                  </a:solidFill>
                  <a:latin typeface="+mj-ea"/>
                  <a:ea typeface="+mj-ea"/>
                </a:rPr>
                <a:t>月</a:t>
              </a:r>
              <a:r>
                <a:rPr lang="en-US" altLang="zh-CN" sz="1400" dirty="0">
                  <a:solidFill>
                    <a:prstClr val="black"/>
                  </a:solidFill>
                  <a:latin typeface="+mj-ea"/>
                  <a:ea typeface="+mj-ea"/>
                </a:rPr>
                <a:t>29</a:t>
              </a:r>
              <a:r>
                <a:rPr lang="zh-CN" altLang="en-US" sz="1400" dirty="0">
                  <a:solidFill>
                    <a:prstClr val="black"/>
                  </a:solidFill>
                  <a:latin typeface="+mj-ea"/>
                  <a:ea typeface="+mj-ea"/>
                </a:rPr>
                <a:t>日出生在法国里昂一个传统的天主教贵族家庭。</a:t>
              </a:r>
              <a:endParaRPr lang="en-US" altLang="zh-CN" sz="1400" dirty="0">
                <a:solidFill>
                  <a:prstClr val="black"/>
                </a:solidFill>
                <a:latin typeface="+mj-ea"/>
                <a:ea typeface="+mj-ea"/>
              </a:endParaRPr>
            </a:p>
            <a:p>
              <a:pPr lvl="0">
                <a:lnSpc>
                  <a:spcPct val="150000"/>
                </a:lnSpc>
              </a:pPr>
              <a:r>
                <a:rPr lang="en-US" altLang="zh-CN" sz="1400" dirty="0">
                  <a:solidFill>
                    <a:prstClr val="black"/>
                  </a:solidFill>
                  <a:latin typeface="+mj-ea"/>
                  <a:ea typeface="+mj-ea"/>
                </a:rPr>
                <a:t>1921~1923</a:t>
              </a:r>
              <a:r>
                <a:rPr lang="zh-CN" altLang="en-US" sz="1400" dirty="0">
                  <a:solidFill>
                    <a:prstClr val="black"/>
                  </a:solidFill>
                  <a:latin typeface="+mj-ea"/>
                  <a:ea typeface="+mj-ea"/>
                </a:rPr>
                <a:t>年在法国空军服役。</a:t>
              </a:r>
              <a:endParaRPr lang="en-US" altLang="zh-CN" sz="1400" dirty="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1642" y="55298"/>
            <a:ext cx="3439423" cy="343942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14" y="1171180"/>
            <a:ext cx="4322928" cy="432292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829452" y="594804"/>
            <a:ext cx="2015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56794" y="3611384"/>
            <a:ext cx="652698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prstClr val="black"/>
                </a:solidFill>
                <a:latin typeface="+mj-ea"/>
                <a:ea typeface="+mj-ea"/>
              </a:rPr>
              <a:t>1939</a:t>
            </a:r>
            <a:r>
              <a:rPr lang="zh-CN" altLang="en-US" sz="1400" dirty="0">
                <a:solidFill>
                  <a:prstClr val="black"/>
                </a:solidFill>
                <a:latin typeface="+mj-ea"/>
                <a:ea typeface="+mj-ea"/>
              </a:rPr>
              <a:t>年，又一部作品</a:t>
            </a:r>
            <a:r>
              <a:rPr lang="en-US" altLang="zh-CN" sz="1400" dirty="0">
                <a:solidFill>
                  <a:prstClr val="black"/>
                </a:solidFill>
                <a:latin typeface="+mj-ea"/>
                <a:ea typeface="+mj-ea"/>
              </a:rPr>
              <a:t>《</a:t>
            </a:r>
            <a:r>
              <a:rPr lang="zh-CN" altLang="en-US" sz="1400" dirty="0">
                <a:solidFill>
                  <a:prstClr val="black"/>
                </a:solidFill>
                <a:latin typeface="+mj-ea"/>
                <a:ea typeface="+mj-ea"/>
              </a:rPr>
              <a:t>人类的大地</a:t>
            </a:r>
            <a:r>
              <a:rPr lang="en-US" altLang="zh-CN" sz="1400" dirty="0">
                <a:solidFill>
                  <a:prstClr val="black"/>
                </a:solidFill>
                <a:latin typeface="+mj-ea"/>
                <a:ea typeface="+mj-ea"/>
              </a:rPr>
              <a:t>》</a:t>
            </a:r>
            <a:r>
              <a:rPr lang="zh-CN" altLang="en-US" sz="1400" dirty="0">
                <a:solidFill>
                  <a:prstClr val="black"/>
                </a:solidFill>
                <a:latin typeface="+mj-ea"/>
                <a:ea typeface="+mj-ea"/>
              </a:rPr>
              <a:t>问世。</a:t>
            </a:r>
            <a:endParaRPr lang="en-US" altLang="zh-CN" sz="1400" dirty="0">
              <a:solidFill>
                <a:prstClr val="black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+mj-ea"/>
                <a:ea typeface="+mj-ea"/>
              </a:rPr>
              <a:t>第二次世界大战期间他重入法国空军。后辗转去纽约开始流亡生活。</a:t>
            </a:r>
            <a:endParaRPr lang="en-US" altLang="zh-CN" sz="1400" dirty="0">
              <a:solidFill>
                <a:prstClr val="black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+mj-ea"/>
                <a:ea typeface="+mj-ea"/>
              </a:rPr>
              <a:t>在这期间，写出</a:t>
            </a:r>
            <a:r>
              <a:rPr lang="en-US" altLang="zh-CN" sz="1400" dirty="0">
                <a:solidFill>
                  <a:prstClr val="black"/>
                </a:solidFill>
                <a:latin typeface="+mj-ea"/>
                <a:ea typeface="+mj-ea"/>
              </a:rPr>
              <a:t>《</a:t>
            </a:r>
            <a:r>
              <a:rPr lang="zh-CN" altLang="en-US" sz="1400" dirty="0">
                <a:solidFill>
                  <a:prstClr val="black"/>
                </a:solidFill>
                <a:latin typeface="+mj-ea"/>
                <a:ea typeface="+mj-ea"/>
              </a:rPr>
              <a:t>空军飞行员</a:t>
            </a:r>
            <a:r>
              <a:rPr lang="en-US" altLang="zh-CN" sz="1400" dirty="0">
                <a:solidFill>
                  <a:prstClr val="black"/>
                </a:solidFill>
                <a:latin typeface="+mj-ea"/>
                <a:ea typeface="+mj-ea"/>
              </a:rPr>
              <a:t>》《</a:t>
            </a:r>
            <a:r>
              <a:rPr lang="zh-CN" altLang="en-US" sz="1400" dirty="0">
                <a:solidFill>
                  <a:prstClr val="black"/>
                </a:solidFill>
                <a:latin typeface="+mj-ea"/>
                <a:ea typeface="+mj-ea"/>
              </a:rPr>
              <a:t>给一个人质的信</a:t>
            </a:r>
            <a:r>
              <a:rPr lang="en-US" altLang="zh-CN" sz="1400" dirty="0">
                <a:solidFill>
                  <a:prstClr val="black"/>
                </a:solidFill>
                <a:latin typeface="+mj-ea"/>
                <a:ea typeface="+mj-ea"/>
              </a:rPr>
              <a:t>》《</a:t>
            </a:r>
            <a:r>
              <a:rPr lang="zh-CN" altLang="en-US" sz="1400" dirty="0">
                <a:solidFill>
                  <a:prstClr val="black"/>
                </a:solidFill>
                <a:latin typeface="+mj-ea"/>
                <a:ea typeface="+mj-ea"/>
              </a:rPr>
              <a:t>小王子</a:t>
            </a:r>
            <a:r>
              <a:rPr lang="en-US" altLang="zh-CN" sz="1400" dirty="0">
                <a:solidFill>
                  <a:prstClr val="black"/>
                </a:solidFill>
                <a:latin typeface="+mj-ea"/>
                <a:ea typeface="+mj-ea"/>
              </a:rPr>
              <a:t>》 1943)</a:t>
            </a:r>
            <a:r>
              <a:rPr lang="zh-CN" altLang="en-US" sz="1400" dirty="0">
                <a:solidFill>
                  <a:prstClr val="black"/>
                </a:solidFill>
                <a:latin typeface="+mj-ea"/>
                <a:ea typeface="+mj-ea"/>
              </a:rPr>
              <a:t>等作品。</a:t>
            </a:r>
            <a:endParaRPr lang="en-US" altLang="zh-CN" sz="1400" dirty="0">
              <a:solidFill>
                <a:prstClr val="black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prstClr val="black"/>
                </a:solidFill>
                <a:latin typeface="+mj-ea"/>
                <a:ea typeface="+mj-ea"/>
              </a:rPr>
              <a:t>1944</a:t>
            </a:r>
            <a:r>
              <a:rPr lang="zh-CN" altLang="en-US" sz="1400" dirty="0">
                <a:solidFill>
                  <a:prstClr val="black"/>
                </a:solidFill>
                <a:latin typeface="+mj-ea"/>
                <a:ea typeface="+mj-ea"/>
              </a:rPr>
              <a:t>年重返同盟国地中海空军部队。</a:t>
            </a:r>
            <a:endParaRPr lang="en-US" altLang="zh-CN" sz="1400" dirty="0">
              <a:solidFill>
                <a:prstClr val="black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+mj-ea"/>
                <a:ea typeface="+mj-ea"/>
              </a:rPr>
              <a:t>在二战时期的一次飞行任务中</a:t>
            </a:r>
            <a:r>
              <a:rPr lang="en-US" altLang="zh-CN" sz="1400" dirty="0">
                <a:solidFill>
                  <a:prstClr val="black"/>
                </a:solidFill>
                <a:latin typeface="+mj-ea"/>
                <a:ea typeface="+mj-ea"/>
              </a:rPr>
              <a:t>( 1944</a:t>
            </a:r>
            <a:r>
              <a:rPr lang="zh-CN" altLang="en-US" sz="1400" dirty="0">
                <a:solidFill>
                  <a:prstClr val="black"/>
                </a:solidFill>
                <a:latin typeface="+mj-ea"/>
                <a:ea typeface="+mj-ea"/>
              </a:rPr>
              <a:t>年</a:t>
            </a:r>
            <a:r>
              <a:rPr lang="en-US" altLang="zh-CN" sz="1400" dirty="0">
                <a:solidFill>
                  <a:prstClr val="black"/>
                </a:solidFill>
                <a:latin typeface="+mj-ea"/>
                <a:ea typeface="+mj-ea"/>
              </a:rPr>
              <a:t>7</a:t>
            </a:r>
            <a:r>
              <a:rPr lang="zh-CN" altLang="en-US" sz="1400" dirty="0">
                <a:solidFill>
                  <a:prstClr val="black"/>
                </a:solidFill>
                <a:latin typeface="+mj-ea"/>
                <a:ea typeface="+mj-ea"/>
              </a:rPr>
              <a:t>月</a:t>
            </a:r>
            <a:r>
              <a:rPr lang="en-US" altLang="zh-CN" sz="1400" dirty="0">
                <a:solidFill>
                  <a:prstClr val="black"/>
                </a:solidFill>
                <a:latin typeface="+mj-ea"/>
                <a:ea typeface="+mj-ea"/>
              </a:rPr>
              <a:t>31</a:t>
            </a:r>
            <a:r>
              <a:rPr lang="zh-CN" altLang="en-US" sz="1400" dirty="0">
                <a:solidFill>
                  <a:prstClr val="black"/>
                </a:solidFill>
                <a:latin typeface="+mj-ea"/>
                <a:ea typeface="+mj-ea"/>
              </a:rPr>
              <a:t>日</a:t>
            </a:r>
            <a:r>
              <a:rPr lang="en-US" altLang="zh-CN" sz="1400" dirty="0">
                <a:solidFill>
                  <a:prstClr val="black"/>
                </a:solidFill>
                <a:latin typeface="+mj-ea"/>
                <a:ea typeface="+mj-ea"/>
              </a:rPr>
              <a:t>)</a:t>
            </a:r>
            <a:r>
              <a:rPr lang="zh-CN" altLang="en-US" sz="1400" dirty="0">
                <a:solidFill>
                  <a:prstClr val="black"/>
                </a:solidFill>
                <a:latin typeface="+mj-ea"/>
                <a:ea typeface="+mj-ea"/>
              </a:rPr>
              <a:t>他驾驶飞机驶上湛蓝的天空，从此一去不复返。</a:t>
            </a:r>
          </a:p>
        </p:txBody>
      </p:sp>
      <p:sp>
        <p:nvSpPr>
          <p:cNvPr id="3" name="矩形 2"/>
          <p:cNvSpPr/>
          <p:nvPr/>
        </p:nvSpPr>
        <p:spPr>
          <a:xfrm>
            <a:off x="1056793" y="2849002"/>
            <a:ext cx="811647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400" dirty="0">
                <a:solidFill>
                  <a:prstClr val="black"/>
                </a:solidFill>
                <a:latin typeface="+mj-ea"/>
                <a:ea typeface="+mj-ea"/>
              </a:rPr>
              <a:t>1926</a:t>
            </a:r>
            <a:r>
              <a:rPr lang="zh-CN" altLang="en-US" sz="1400" dirty="0">
                <a:solidFill>
                  <a:prstClr val="black"/>
                </a:solidFill>
                <a:latin typeface="+mj-ea"/>
                <a:ea typeface="+mj-ea"/>
              </a:rPr>
              <a:t>年，圣埃克案里进入拉泰科埃小航空公司。</a:t>
            </a:r>
            <a:endParaRPr lang="en-US" altLang="zh-CN" sz="1400" dirty="0">
              <a:solidFill>
                <a:prstClr val="black"/>
              </a:solidFill>
              <a:latin typeface="+mj-ea"/>
              <a:ea typeface="+mj-ea"/>
            </a:endParaRPr>
          </a:p>
          <a:p>
            <a:pPr lvl="0"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+mj-ea"/>
                <a:ea typeface="+mj-ea"/>
              </a:rPr>
              <a:t>在此期间，出版小说</a:t>
            </a:r>
            <a:r>
              <a:rPr lang="en-US" altLang="zh-CN" sz="1400" dirty="0">
                <a:solidFill>
                  <a:prstClr val="black"/>
                </a:solidFill>
                <a:latin typeface="+mj-ea"/>
                <a:ea typeface="+mj-ea"/>
              </a:rPr>
              <a:t>《</a:t>
            </a:r>
            <a:r>
              <a:rPr lang="zh-CN" altLang="en-US" sz="1400" dirty="0">
                <a:solidFill>
                  <a:prstClr val="black"/>
                </a:solidFill>
                <a:latin typeface="+mj-ea"/>
                <a:ea typeface="+mj-ea"/>
              </a:rPr>
              <a:t>南方邮件</a:t>
            </a:r>
            <a:r>
              <a:rPr lang="en-US" altLang="zh-CN" sz="1400" dirty="0">
                <a:solidFill>
                  <a:prstClr val="black"/>
                </a:solidFill>
                <a:latin typeface="+mj-ea"/>
                <a:ea typeface="+mj-ea"/>
              </a:rPr>
              <a:t>》</a:t>
            </a:r>
            <a:r>
              <a:rPr lang="zh-CN" altLang="en-US" sz="1400" dirty="0">
                <a:solidFill>
                  <a:prstClr val="black"/>
                </a:solidFill>
                <a:latin typeface="+mj-ea"/>
                <a:ea typeface="+mj-ea"/>
              </a:rPr>
              <a:t>、</a:t>
            </a:r>
            <a:r>
              <a:rPr lang="en-US" altLang="zh-CN" sz="1400" dirty="0">
                <a:solidFill>
                  <a:prstClr val="black"/>
                </a:solidFill>
                <a:latin typeface="+mj-ea"/>
                <a:ea typeface="+mj-ea"/>
              </a:rPr>
              <a:t>《</a:t>
            </a:r>
            <a:r>
              <a:rPr lang="zh-CN" altLang="en-US" sz="1400" dirty="0">
                <a:solidFill>
                  <a:prstClr val="black"/>
                </a:solidFill>
                <a:latin typeface="+mj-ea"/>
                <a:ea typeface="+mj-ea"/>
              </a:rPr>
              <a:t>夜航</a:t>
            </a:r>
            <a:r>
              <a:rPr lang="en-US" altLang="zh-CN" sz="1400" dirty="0">
                <a:solidFill>
                  <a:prstClr val="black"/>
                </a:solidFill>
                <a:latin typeface="+mj-ea"/>
                <a:ea typeface="+mj-ea"/>
              </a:rPr>
              <a:t>》 </a:t>
            </a:r>
            <a:r>
              <a:rPr lang="zh-CN" altLang="en-US" sz="1400" dirty="0">
                <a:solidFill>
                  <a:prstClr val="black"/>
                </a:solidFill>
                <a:latin typeface="+mj-ea"/>
                <a:ea typeface="+mj-ea"/>
              </a:rPr>
              <a:t>、从此他在文学上声誉鹊起。</a:t>
            </a:r>
          </a:p>
        </p:txBody>
      </p:sp>
      <p:sp>
        <p:nvSpPr>
          <p:cNvPr id="4" name="矩形 3"/>
          <p:cNvSpPr/>
          <p:nvPr/>
        </p:nvSpPr>
        <p:spPr>
          <a:xfrm>
            <a:off x="1056793" y="1380732"/>
            <a:ext cx="2444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152A91"/>
                </a:solidFill>
                <a:latin typeface="+mj-ea"/>
                <a:ea typeface="+mj-ea"/>
              </a:rPr>
              <a:t>作者简介</a:t>
            </a:r>
            <a:endParaRPr lang="en-US" altLang="zh-CN" sz="4000" b="1" dirty="0">
              <a:solidFill>
                <a:srgbClr val="152A91"/>
              </a:solidFill>
              <a:latin typeface="+mj-ea"/>
              <a:ea typeface="+mj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71074" y="2220033"/>
            <a:ext cx="2330469" cy="240631"/>
          </a:xfrm>
          <a:prstGeom prst="rect">
            <a:avLst/>
          </a:prstGeom>
          <a:solidFill>
            <a:srgbClr val="152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611732">
            <a:off x="7275830" y="1820692"/>
            <a:ext cx="4840835" cy="34581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315937" y="1951259"/>
            <a:ext cx="2444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152A91"/>
                </a:solidFill>
                <a:latin typeface="站酷快乐体2016修订版" panose="02010600030101010101" pitchFamily="2" charset="-122"/>
                <a:ea typeface="思源宋体 CN Medium" panose="02020500000000000000"/>
              </a:rPr>
              <a:t>故事简介</a:t>
            </a:r>
          </a:p>
        </p:txBody>
      </p:sp>
      <p:sp>
        <p:nvSpPr>
          <p:cNvPr id="5" name="矩形 4"/>
          <p:cNvSpPr/>
          <p:nvPr/>
        </p:nvSpPr>
        <p:spPr>
          <a:xfrm>
            <a:off x="2409827" y="2928928"/>
            <a:ext cx="7199999" cy="1347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/>
              </a:rPr>
              <a:t>小王子，小说就是以他命名的，是一个神秘可爱的孩子。</a:t>
            </a:r>
            <a:endParaRPr lang="en-US" altLang="zh-CN" sz="1400" dirty="0">
              <a:solidFill>
                <a:prstClr val="black"/>
              </a:solidFill>
              <a:latin typeface="思源宋体 CN Medium" panose="02020500000000000000" pitchFamily="18" charset="-122"/>
              <a:ea typeface="思源宋体 CN Medium" panose="0202050000000000000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/>
              </a:rPr>
              <a:t>他住在被称作</a:t>
            </a:r>
            <a:r>
              <a:rPr lang="en-US" altLang="zh-CN" sz="1400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/>
              </a:rPr>
              <a:t>B-612</a:t>
            </a:r>
            <a:r>
              <a:rPr lang="zh-CN" altLang="en-US" sz="1400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/>
              </a:rPr>
              <a:t>小星球，是那个小星球唯一居民。</a:t>
            </a:r>
            <a:endParaRPr lang="en-US" altLang="zh-CN" sz="1400" dirty="0">
              <a:solidFill>
                <a:prstClr val="black"/>
              </a:solidFill>
              <a:latin typeface="思源宋体 CN Medium" panose="02020500000000000000" pitchFamily="18" charset="-122"/>
              <a:ea typeface="思源宋体 CN Medium" panose="0202050000000000000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/>
              </a:rPr>
              <a:t>小王子离别自己的星球和所爱的玫瑰花开始宇宙旅行，</a:t>
            </a:r>
            <a:endParaRPr lang="en-US" altLang="zh-CN" sz="1400" dirty="0">
              <a:solidFill>
                <a:prstClr val="black"/>
              </a:solidFill>
              <a:latin typeface="思源宋体 CN Medium" panose="02020500000000000000" pitchFamily="18" charset="-122"/>
              <a:ea typeface="思源宋体 CN Medium" panose="0202050000000000000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/>
              </a:rPr>
              <a:t>最后来到了地球，在撒哈拉沙漠，小王子遇到小说的叙述者飞行员，并和他成了好朋友。</a:t>
            </a:r>
          </a:p>
        </p:txBody>
      </p:sp>
      <p:sp>
        <p:nvSpPr>
          <p:cNvPr id="6" name="矩形 5"/>
          <p:cNvSpPr/>
          <p:nvPr/>
        </p:nvSpPr>
        <p:spPr>
          <a:xfrm>
            <a:off x="2409826" y="4410919"/>
            <a:ext cx="7999638" cy="787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152A91"/>
                </a:solidFill>
                <a:latin typeface="思源宋体 CN Heavy" panose="02020900000000000000" pitchFamily="18" charset="-122"/>
                <a:ea typeface="思源宋体 CN Medium" panose="02020500000000000000"/>
              </a:rPr>
              <a:t>在小说中小王子象征着希望、爱、天真无邪和埋没在我们每个人心底的孩子般的灵慧。</a:t>
            </a:r>
            <a:endParaRPr lang="en-US" altLang="zh-CN" sz="1600" dirty="0">
              <a:solidFill>
                <a:srgbClr val="152A91"/>
              </a:solidFill>
              <a:latin typeface="思源宋体 CN Heavy" panose="02020900000000000000" pitchFamily="18" charset="-122"/>
              <a:ea typeface="思源宋体 CN Medium" panose="02020500000000000000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152A91"/>
                </a:solidFill>
                <a:latin typeface="思源宋体 CN Heavy" panose="02020900000000000000" pitchFamily="18" charset="-122"/>
                <a:ea typeface="思源宋体 CN Medium" panose="02020500000000000000"/>
              </a:rPr>
              <a:t>虽然小王子在旅途中认识了不少人，但他从没停止对玫瑰的思念。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556676" y="1572042"/>
            <a:ext cx="7200000" cy="4598593"/>
            <a:chOff x="3120055" y="1134980"/>
            <a:chExt cx="7200000" cy="4598593"/>
          </a:xfrm>
        </p:grpSpPr>
        <p:sp>
          <p:nvSpPr>
            <p:cNvPr id="2" name="矩形 1"/>
            <p:cNvSpPr/>
            <p:nvPr/>
          </p:nvSpPr>
          <p:spPr>
            <a:xfrm>
              <a:off x="3120056" y="1134980"/>
              <a:ext cx="7199999" cy="10239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prstClr val="black"/>
                  </a:solidFill>
                  <a:latin typeface="思源宋体 CN Medium" panose="02020500000000000000" pitchFamily="18" charset="-122"/>
                  <a:ea typeface="思源宋体 CN Medium" panose="02020500000000000000"/>
                </a:rPr>
                <a:t>小王子是一个超凡脱俗的仙童，他住在一颗只比他大一丁点儿的小行星上。陪伴他的是一朵他非常喜爱的小玫瑰花。但玫瑰花的虚荣心伤害了小王子对她的感情。小王子告别小行星</a:t>
              </a:r>
              <a:r>
                <a:rPr lang="en-US" altLang="zh-CN" sz="1400" dirty="0">
                  <a:solidFill>
                    <a:prstClr val="black"/>
                  </a:solidFill>
                  <a:latin typeface="思源宋体 CN Medium" panose="02020500000000000000" pitchFamily="18" charset="-122"/>
                  <a:ea typeface="思源宋体 CN Medium" panose="02020500000000000000"/>
                </a:rPr>
                <a:t>,</a:t>
              </a:r>
              <a:r>
                <a:rPr lang="zh-CN" altLang="en-US" sz="1400" dirty="0">
                  <a:solidFill>
                    <a:prstClr val="black"/>
                  </a:solidFill>
                  <a:latin typeface="思源宋体 CN Medium" panose="02020500000000000000" pitchFamily="18" charset="-122"/>
                  <a:ea typeface="思源宋体 CN Medium" panose="02020500000000000000"/>
                </a:rPr>
                <a:t>开始了遨游太空的旅行。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3120055" y="2343161"/>
              <a:ext cx="7200000" cy="10239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prstClr val="black"/>
                  </a:solidFill>
                  <a:latin typeface="思源宋体 CN Medium" panose="02020500000000000000" pitchFamily="18" charset="-122"/>
                  <a:ea typeface="思源宋体 CN Medium" panose="02020500000000000000"/>
                </a:rPr>
                <a:t>他先后访问了六个行星，各种见闻使他陷入忧伤，他感到大人们荒唐可笑、太不正常。只有在其中一个点灯人的星球上，小王子才找到一个可以作为朋友的人。但点灯人的天地又十分狭小，除了点灯人和他自己，不能容下第二个人。</a:t>
              </a:r>
            </a:p>
          </p:txBody>
        </p:sp>
        <p:sp>
          <p:nvSpPr>
            <p:cNvPr id="4" name="矩形 3"/>
            <p:cNvSpPr/>
            <p:nvPr/>
          </p:nvSpPr>
          <p:spPr>
            <a:xfrm>
              <a:off x="3120055" y="3551342"/>
              <a:ext cx="7200000" cy="16702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prstClr val="black"/>
                  </a:solidFill>
                  <a:latin typeface="思源宋体 CN Medium" panose="02020500000000000000" pitchFamily="18" charset="-122"/>
                  <a:ea typeface="思源宋体 CN Medium" panose="02020500000000000000"/>
                </a:rPr>
                <a:t>在地理学家的指点下，孤单的小王子来到人类居住的地球。小王子发现人类缺乏想象力，只知像鹦鹉那样重复别人讲过的话。小王子这时越来越思念自己星球上的那枝小玫瑰。后来，小王子遇到一只小狐狸</a:t>
              </a:r>
              <a:r>
                <a:rPr lang="en-US" altLang="zh-CN" sz="1400" dirty="0">
                  <a:solidFill>
                    <a:prstClr val="black"/>
                  </a:solidFill>
                  <a:latin typeface="思源宋体 CN Medium" panose="02020500000000000000" pitchFamily="18" charset="-122"/>
                  <a:ea typeface="思源宋体 CN Medium" panose="02020500000000000000"/>
                </a:rPr>
                <a:t>,</a:t>
              </a:r>
              <a:r>
                <a:rPr lang="zh-CN" altLang="en-US" sz="1400" dirty="0">
                  <a:solidFill>
                    <a:prstClr val="black"/>
                  </a:solidFill>
                  <a:latin typeface="思源宋体 CN Medium" panose="02020500000000000000" pitchFamily="18" charset="-122"/>
                  <a:ea typeface="思源宋体 CN Medium" panose="02020500000000000000"/>
                </a:rPr>
                <a:t>小王子用耐心征服了小狐狸与它结成了亲密的朋友。小狐狸把自己心中的秘密一一肉眼看不见事物的本质</a:t>
              </a:r>
              <a:r>
                <a:rPr lang="en-US" altLang="zh-CN" sz="1400" dirty="0">
                  <a:solidFill>
                    <a:prstClr val="black"/>
                  </a:solidFill>
                  <a:latin typeface="思源宋体 CN Medium" panose="02020500000000000000" pitchFamily="18" charset="-122"/>
                  <a:ea typeface="思源宋体 CN Medium" panose="02020500000000000000"/>
                </a:rPr>
                <a:t>,</a:t>
              </a:r>
              <a:r>
                <a:rPr lang="zh-CN" altLang="en-US" sz="1400" dirty="0">
                  <a:solidFill>
                    <a:prstClr val="black"/>
                  </a:solidFill>
                  <a:latin typeface="思源宋体 CN Medium" panose="02020500000000000000" pitchFamily="18" charset="-122"/>
                  <a:ea typeface="思源宋体 CN Medium" panose="02020500000000000000"/>
                </a:rPr>
                <a:t>只有用心灵才能洞察一切一作为礼物， 送给小王子。用这个秘密，小王子在撒哈拉大沙漠与遇险的飞行员一起找到了生命的泉水。</a:t>
              </a:r>
            </a:p>
          </p:txBody>
        </p:sp>
        <p:sp>
          <p:nvSpPr>
            <p:cNvPr id="5" name="矩形 4"/>
            <p:cNvSpPr/>
            <p:nvPr/>
          </p:nvSpPr>
          <p:spPr>
            <a:xfrm>
              <a:off x="3120055" y="5355969"/>
              <a:ext cx="7200000" cy="3776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prstClr val="black"/>
                  </a:solidFill>
                  <a:latin typeface="思源宋体 CN Medium" panose="02020500000000000000" pitchFamily="18" charset="-122"/>
                  <a:ea typeface="思源宋体 CN Medium" panose="02020500000000000000"/>
                </a:rPr>
                <a:t>最后，小王子在蛇的帮助下离开地球，重新回到他的</a:t>
              </a:r>
              <a:r>
                <a:rPr lang="en-US" altLang="zh-CN" sz="1400" dirty="0">
                  <a:solidFill>
                    <a:prstClr val="black"/>
                  </a:solidFill>
                  <a:latin typeface="思源宋体 CN Medium" panose="02020500000000000000" pitchFamily="18" charset="-122"/>
                  <a:ea typeface="思源宋体 CN Medium" panose="02020500000000000000"/>
                </a:rPr>
                <a:t>B612</a:t>
              </a:r>
              <a:r>
                <a:rPr lang="zh-CN" altLang="en-US" sz="1400" dirty="0">
                  <a:solidFill>
                    <a:prstClr val="black"/>
                  </a:solidFill>
                  <a:latin typeface="思源宋体 CN Medium" panose="02020500000000000000" pitchFamily="18" charset="-122"/>
                  <a:ea typeface="思源宋体 CN Medium" panose="02020500000000000000"/>
                </a:rPr>
                <a:t>号小行星上。</a:t>
              </a:r>
            </a:p>
          </p:txBody>
        </p:sp>
      </p:grpSp>
      <p:sp>
        <p:nvSpPr>
          <p:cNvPr id="7" name="矩形 6"/>
          <p:cNvSpPr/>
          <p:nvPr/>
        </p:nvSpPr>
        <p:spPr>
          <a:xfrm>
            <a:off x="4556676" y="627633"/>
            <a:ext cx="2444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gradFill flip="none" rotWithShape="1">
                  <a:gsLst>
                    <a:gs pos="100000">
                      <a:srgbClr val="196456"/>
                    </a:gs>
                    <a:gs pos="13000">
                      <a:srgbClr val="3B8B6C"/>
                    </a:gs>
                  </a:gsLst>
                  <a:lin ang="2700000" scaled="1"/>
                  <a:tileRect/>
                </a:gradFill>
                <a:latin typeface="站酷快乐体2016修订版" panose="02010600030101010101" pitchFamily="2" charset="-122"/>
                <a:ea typeface="思源宋体 CN Medium" panose="02020500000000000000"/>
              </a:rPr>
              <a:t>小王子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96" y="1745047"/>
            <a:ext cx="3458051" cy="345805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12F9EB13-9B66-4F7F-82BB-8BA87FA9FB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46" y="861634"/>
            <a:ext cx="2444750" cy="24447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54780">
            <a:off x="7728090" y="2107470"/>
            <a:ext cx="5137399" cy="513739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07724" y="2803009"/>
            <a:ext cx="2444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152A91"/>
                </a:solidFill>
                <a:latin typeface="站酷快乐体2016修订版" panose="02010600030101010101" pitchFamily="2" charset="-122"/>
                <a:ea typeface="思源宋体 CN Medium" panose="02020500000000000000"/>
              </a:rPr>
              <a:t>叙述者</a:t>
            </a:r>
          </a:p>
        </p:txBody>
      </p:sp>
      <p:sp>
        <p:nvSpPr>
          <p:cNvPr id="3" name="矩形 2"/>
          <p:cNvSpPr/>
          <p:nvPr/>
        </p:nvSpPr>
        <p:spPr>
          <a:xfrm>
            <a:off x="601614" y="3780678"/>
            <a:ext cx="7199999" cy="1347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/>
              </a:rPr>
              <a:t>小说的叙述者是个飞行员，他讲述了小王子、以及他们之间友谊的故事。</a:t>
            </a:r>
            <a:endParaRPr lang="en-US" altLang="zh-CN" sz="1400" dirty="0">
              <a:solidFill>
                <a:prstClr val="black"/>
              </a:solidFill>
              <a:latin typeface="思源宋体 CN Medium" panose="02020500000000000000" pitchFamily="18" charset="-122"/>
              <a:ea typeface="思源宋体 CN Medium" panose="0202050000000000000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/>
              </a:rPr>
              <a:t>飞行员坦率地告诉读者自己是个爱幻想的人，不习惯那些太讲究实际的大人，</a:t>
            </a:r>
            <a:endParaRPr lang="en-US" altLang="zh-CN" sz="1400" dirty="0">
              <a:solidFill>
                <a:prstClr val="black"/>
              </a:solidFill>
              <a:latin typeface="思源宋体 CN Medium" panose="02020500000000000000" pitchFamily="18" charset="-122"/>
              <a:ea typeface="思源宋体 CN Medium" panose="0202050000000000000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/>
              </a:rPr>
              <a:t>反而喜欢和孩子们相处，孩子自然、令人愉悦。</a:t>
            </a:r>
            <a:endParaRPr lang="en-US" altLang="zh-CN" sz="1400" dirty="0">
              <a:solidFill>
                <a:prstClr val="black"/>
              </a:solidFill>
              <a:latin typeface="思源宋体 CN Medium" panose="02020500000000000000" pitchFamily="18" charset="-122"/>
              <a:ea typeface="思源宋体 CN Medium" panose="0202050000000000000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/>
              </a:rPr>
              <a:t>飞行员因飞机故障迫降在撒哈拉大沙漠，在那里遇见了小王子。</a:t>
            </a:r>
          </a:p>
        </p:txBody>
      </p:sp>
      <p:sp>
        <p:nvSpPr>
          <p:cNvPr id="4" name="矩形 3"/>
          <p:cNvSpPr/>
          <p:nvPr/>
        </p:nvSpPr>
        <p:spPr>
          <a:xfrm>
            <a:off x="601613" y="5262669"/>
            <a:ext cx="7102474" cy="787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152A91"/>
                </a:solidFill>
                <a:latin typeface="思源宋体 CN Heavy" panose="02020900000000000000" pitchFamily="18" charset="-122"/>
                <a:ea typeface="思源宋体 CN Medium" panose="02020500000000000000"/>
              </a:rPr>
              <a:t>飞行员写下这段故事是为了平静自己与小王子离别的悲伤。</a:t>
            </a:r>
            <a:endParaRPr lang="en-US" altLang="zh-CN" sz="1600" dirty="0">
              <a:solidFill>
                <a:srgbClr val="152A91"/>
              </a:solidFill>
              <a:latin typeface="思源宋体 CN Heavy" panose="02020900000000000000" pitchFamily="18" charset="-122"/>
              <a:ea typeface="思源宋体 CN Medium" panose="02020500000000000000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152A91"/>
                </a:solidFill>
                <a:latin typeface="思源宋体 CN Heavy" panose="02020900000000000000" pitchFamily="18" charset="-122"/>
                <a:ea typeface="思源宋体 CN Medium" panose="02020500000000000000"/>
              </a:rPr>
              <a:t>那次与小王子的相遇，让飞行员既悲伤，然也使自己重振精神。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14861">
            <a:off x="6102279" y="458785"/>
            <a:ext cx="5237941" cy="326147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52822">
            <a:off x="2805501" y="902989"/>
            <a:ext cx="2792223" cy="19946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02110" y="2302191"/>
            <a:ext cx="2444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152A91"/>
                </a:solidFill>
                <a:latin typeface="站酷快乐体2016修订版" panose="02010600030101010101" pitchFamily="2" charset="-122"/>
                <a:ea typeface="思源宋体 CN Medium" panose="02020500000000000000"/>
              </a:rPr>
              <a:t>狐狸</a:t>
            </a:r>
          </a:p>
        </p:txBody>
      </p:sp>
      <p:sp>
        <p:nvSpPr>
          <p:cNvPr id="3" name="矩形 2"/>
          <p:cNvSpPr/>
          <p:nvPr/>
        </p:nvSpPr>
        <p:spPr>
          <a:xfrm>
            <a:off x="6096000" y="3279860"/>
            <a:ext cx="5730873" cy="700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/>
              </a:rPr>
              <a:t>小王子在沙漠见到狐狸。聪明的狐狸要求小王子驯养他，</a:t>
            </a:r>
            <a:endParaRPr lang="en-US" altLang="zh-CN" sz="1400" dirty="0">
              <a:solidFill>
                <a:prstClr val="black"/>
              </a:solidFill>
              <a:latin typeface="思源宋体 CN Medium" panose="02020500000000000000" pitchFamily="18" charset="-122"/>
              <a:ea typeface="思源宋体 CN Medium" panose="0202050000000000000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/>
              </a:rPr>
              <a:t>虽然狐狸在两者中显得更有知识，他使小王子明白什么是生活的本质。</a:t>
            </a:r>
          </a:p>
        </p:txBody>
      </p:sp>
      <p:sp>
        <p:nvSpPr>
          <p:cNvPr id="4" name="矩形 3"/>
          <p:cNvSpPr/>
          <p:nvPr/>
        </p:nvSpPr>
        <p:spPr>
          <a:xfrm>
            <a:off x="6095999" y="4037832"/>
            <a:ext cx="3505782" cy="1526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152A91"/>
                </a:solidFill>
                <a:latin typeface="思源宋体 CN Heavy" panose="02020900000000000000" pitchFamily="18" charset="-122"/>
                <a:ea typeface="思源宋体 CN Medium" panose="02020500000000000000"/>
              </a:rPr>
              <a:t>狐狸告诉小王子的秘密是</a:t>
            </a:r>
            <a:r>
              <a:rPr lang="en-US" altLang="zh-CN" sz="1600" dirty="0">
                <a:solidFill>
                  <a:srgbClr val="152A91"/>
                </a:solidFill>
                <a:latin typeface="思源宋体 CN Heavy" panose="02020900000000000000" pitchFamily="18" charset="-122"/>
                <a:ea typeface="思源宋体 CN Medium" panose="0202050000000000000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152A91"/>
                </a:solidFill>
                <a:latin typeface="思源宋体 CN Heavy" panose="02020900000000000000" pitchFamily="18" charset="-122"/>
                <a:ea typeface="思源宋体 CN Medium" panose="02020500000000000000"/>
              </a:rPr>
              <a:t>用心去看才看得清楚</a:t>
            </a:r>
            <a:r>
              <a:rPr lang="en-US" altLang="zh-CN" sz="1600" dirty="0">
                <a:solidFill>
                  <a:srgbClr val="152A91"/>
                </a:solidFill>
                <a:latin typeface="思源宋体 CN Heavy" panose="02020900000000000000" pitchFamily="18" charset="-122"/>
                <a:ea typeface="思源宋体 CN Medium" panose="0202050000000000000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152A91"/>
                </a:solidFill>
                <a:latin typeface="思源宋体 CN Heavy" panose="02020900000000000000" pitchFamily="18" charset="-122"/>
                <a:ea typeface="思源宋体 CN Medium" panose="02020500000000000000"/>
              </a:rPr>
              <a:t>是分离让小王子更思念他的玫瑰</a:t>
            </a:r>
            <a:r>
              <a:rPr lang="en-US" altLang="zh-CN" sz="1600" dirty="0">
                <a:solidFill>
                  <a:srgbClr val="152A91"/>
                </a:solidFill>
                <a:latin typeface="思源宋体 CN Heavy" panose="02020900000000000000" pitchFamily="18" charset="-122"/>
                <a:ea typeface="思源宋体 CN Medium" panose="0202050000000000000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152A91"/>
                </a:solidFill>
                <a:latin typeface="思源宋体 CN Heavy" panose="02020900000000000000" pitchFamily="18" charset="-122"/>
                <a:ea typeface="思源宋体 CN Medium" panose="02020500000000000000"/>
              </a:rPr>
              <a:t>爱就是责任。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004" y="2347532"/>
            <a:ext cx="3876901" cy="27378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54372" y="2170942"/>
            <a:ext cx="2444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152A91"/>
                </a:solidFill>
                <a:latin typeface="站酷快乐体2016修订版" panose="02010600030101010101" pitchFamily="2" charset="-122"/>
                <a:ea typeface="思源宋体 CN Medium" panose="02020500000000000000"/>
              </a:rPr>
              <a:t>玫瑰</a:t>
            </a:r>
          </a:p>
        </p:txBody>
      </p:sp>
      <p:sp>
        <p:nvSpPr>
          <p:cNvPr id="3" name="矩形 2"/>
          <p:cNvSpPr/>
          <p:nvPr/>
        </p:nvSpPr>
        <p:spPr>
          <a:xfrm>
            <a:off x="1394337" y="3283524"/>
            <a:ext cx="6645722" cy="1023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/>
              </a:rPr>
              <a:t>不懂爱情且略有“矫情”的花儿。她的内心爱慕、依赖、渴望着小王子，</a:t>
            </a:r>
            <a:endParaRPr lang="en-US" altLang="zh-CN" sz="1400" dirty="0">
              <a:solidFill>
                <a:prstClr val="black"/>
              </a:solidFill>
              <a:latin typeface="思源宋体 CN Medium" panose="02020500000000000000" pitchFamily="18" charset="-122"/>
              <a:ea typeface="思源宋体 CN Medium" panose="0202050000000000000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/>
              </a:rPr>
              <a:t>但是自身性格的缺陷却使她不能完全表达自己对小王子的情谊，导致小王子出走。</a:t>
            </a:r>
            <a:endParaRPr lang="en-US" altLang="zh-CN" sz="1400" dirty="0">
              <a:solidFill>
                <a:prstClr val="black"/>
              </a:solidFill>
              <a:latin typeface="思源宋体 CN Medium" panose="02020500000000000000" pitchFamily="18" charset="-122"/>
              <a:ea typeface="思源宋体 CN Medium" panose="0202050000000000000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/>
              </a:rPr>
              <a:t>但在离开的日子里，小王子内心一直存在着花儿。</a:t>
            </a:r>
          </a:p>
        </p:txBody>
      </p:sp>
      <p:sp>
        <p:nvSpPr>
          <p:cNvPr id="4" name="矩形 3"/>
          <p:cNvSpPr/>
          <p:nvPr/>
        </p:nvSpPr>
        <p:spPr>
          <a:xfrm>
            <a:off x="1394335" y="4442350"/>
            <a:ext cx="4283523" cy="787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152A91"/>
                </a:solidFill>
                <a:latin typeface="思源宋体 CN Heavy" panose="02020900000000000000" pitchFamily="18" charset="-122"/>
                <a:ea typeface="思源宋体 CN Medium" panose="02020500000000000000"/>
              </a:rPr>
              <a:t>她与小王子之间是共度过长久时间的陪伴，</a:t>
            </a:r>
            <a:endParaRPr lang="en-US" altLang="zh-CN" sz="1600" dirty="0">
              <a:solidFill>
                <a:srgbClr val="152A91"/>
              </a:solidFill>
              <a:latin typeface="思源宋体 CN Heavy" panose="02020900000000000000" pitchFamily="18" charset="-122"/>
              <a:ea typeface="思源宋体 CN Medium" panose="02020500000000000000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152A91"/>
                </a:solidFill>
                <a:latin typeface="思源宋体 CN Heavy" panose="02020900000000000000" pitchFamily="18" charset="-122"/>
                <a:ea typeface="思源宋体 CN Medium" panose="02020500000000000000"/>
              </a:rPr>
              <a:t>象征着令人烦恼但又美丽的爱情。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27658">
            <a:off x="6541418" y="2173584"/>
            <a:ext cx="5792420" cy="4090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43871" y="2048960"/>
            <a:ext cx="2444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152A91"/>
                </a:solidFill>
                <a:latin typeface="站酷快乐体2016修订版" panose="02010600030101010101" pitchFamily="2" charset="-122"/>
                <a:ea typeface="思源宋体 CN Medium" panose="02020500000000000000"/>
              </a:rPr>
              <a:t>蛇</a:t>
            </a:r>
          </a:p>
        </p:txBody>
      </p:sp>
      <p:sp>
        <p:nvSpPr>
          <p:cNvPr id="3" name="矩形 2"/>
          <p:cNvSpPr/>
          <p:nvPr/>
        </p:nvSpPr>
        <p:spPr>
          <a:xfrm>
            <a:off x="1294219" y="3026629"/>
            <a:ext cx="6645722" cy="1670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/>
              </a:rPr>
              <a:t>蛇是小王子在地球遇到的第一个人物</a:t>
            </a:r>
            <a:r>
              <a:rPr lang="en-US" altLang="zh-CN" sz="1400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/>
              </a:rPr>
              <a:t>也是他最终咬了小王子，把小王子送回天堂。</a:t>
            </a:r>
            <a:endParaRPr lang="en-US" altLang="zh-CN" sz="1400" dirty="0">
              <a:solidFill>
                <a:prstClr val="black"/>
              </a:solidFill>
              <a:latin typeface="思源宋体 CN Medium" panose="02020500000000000000" pitchFamily="18" charset="-122"/>
              <a:ea typeface="思源宋体 CN Medium" panose="0202050000000000000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/>
              </a:rPr>
              <a:t>蛇告诉小王子自己在人间很孤独，使小王子认为蛇非常弱小。</a:t>
            </a:r>
            <a:endParaRPr lang="en-US" altLang="zh-CN" sz="1400" dirty="0">
              <a:solidFill>
                <a:prstClr val="black"/>
              </a:solidFill>
              <a:latin typeface="思源宋体 CN Medium" panose="02020500000000000000" pitchFamily="18" charset="-122"/>
              <a:ea typeface="思源宋体 CN Medium" panose="0202050000000000000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/>
              </a:rPr>
              <a:t>但蛇告诉小王子自己掌握着生命的谜。</a:t>
            </a:r>
            <a:endParaRPr lang="en-US" altLang="zh-CN" sz="1400" dirty="0">
              <a:solidFill>
                <a:prstClr val="black"/>
              </a:solidFill>
              <a:latin typeface="思源宋体 CN Medium" panose="02020500000000000000" pitchFamily="18" charset="-122"/>
              <a:ea typeface="思源宋体 CN Medium" panose="02020500000000000000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/>
              </a:rPr>
              <a:t>还告诉小王子，他之所以谜语似的说话，是因为他知道所有的谜底。</a:t>
            </a:r>
          </a:p>
        </p:txBody>
      </p:sp>
      <p:sp>
        <p:nvSpPr>
          <p:cNvPr id="4" name="矩形 3"/>
          <p:cNvSpPr/>
          <p:nvPr/>
        </p:nvSpPr>
        <p:spPr>
          <a:xfrm>
            <a:off x="1294217" y="4764254"/>
            <a:ext cx="6406576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152A91"/>
                </a:solidFill>
                <a:latin typeface="思源宋体 CN Heavy" panose="02020900000000000000" pitchFamily="18" charset="-122"/>
                <a:ea typeface="思源宋体 CN Medium" panose="02020500000000000000"/>
              </a:rPr>
              <a:t>在书里，蛇好似一个绝对权威，一个永恒的谜。</a:t>
            </a:r>
            <a:endParaRPr lang="en-US" altLang="zh-CN" sz="1600" dirty="0">
              <a:solidFill>
                <a:srgbClr val="152A91"/>
              </a:solidFill>
              <a:latin typeface="思源宋体 CN Heavy" panose="02020900000000000000" pitchFamily="18" charset="-122"/>
              <a:ea typeface="思源宋体 CN Medium" panose="02020500000000000000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152A91"/>
                </a:solidFill>
                <a:latin typeface="思源宋体 CN Heavy" panose="02020900000000000000" pitchFamily="18" charset="-122"/>
                <a:ea typeface="思源宋体 CN Medium" panose="02020500000000000000"/>
              </a:rPr>
              <a:t>让人想起圣经故事</a:t>
            </a:r>
            <a:r>
              <a:rPr lang="en-US" altLang="zh-CN" sz="1600" dirty="0">
                <a:solidFill>
                  <a:srgbClr val="152A91"/>
                </a:solidFill>
                <a:latin typeface="思源宋体 CN Heavy" panose="02020900000000000000" pitchFamily="18" charset="-122"/>
                <a:ea typeface="思源宋体 CN Medium" panose="02020500000000000000"/>
              </a:rPr>
              <a:t>:</a:t>
            </a:r>
            <a:r>
              <a:rPr lang="zh-CN" altLang="en-US" sz="1600" dirty="0">
                <a:solidFill>
                  <a:srgbClr val="152A91"/>
                </a:solidFill>
                <a:latin typeface="思源宋体 CN Heavy" panose="02020900000000000000" pitchFamily="18" charset="-122"/>
                <a:ea typeface="思源宋体 CN Medium" panose="02020500000000000000"/>
              </a:rPr>
              <a:t>亚当和夏娃被蛇引诱偷吃了禁果，而被逐出伊甸园。</a:t>
            </a:r>
            <a:endParaRPr lang="en-US" altLang="zh-CN" sz="1600" dirty="0">
              <a:solidFill>
                <a:srgbClr val="152A91"/>
              </a:solidFill>
              <a:latin typeface="思源宋体 CN Heavy" panose="02020900000000000000" pitchFamily="18" charset="-122"/>
              <a:ea typeface="思源宋体 CN Medium" panose="0202050000000000000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88566" y="1476339"/>
            <a:ext cx="4385568" cy="46345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1575</Words>
  <Application>Microsoft Office PowerPoint</Application>
  <PresentationFormat>宽屏</PresentationFormat>
  <Paragraphs>113</Paragraphs>
  <Slides>17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Meiryo</vt:lpstr>
      <vt:lpstr>等线</vt:lpstr>
      <vt:lpstr>思源宋体 CN Heavy</vt:lpstr>
      <vt:lpstr>思源宋体 CN Medium</vt:lpstr>
      <vt:lpstr>宋体</vt:lpstr>
      <vt:lpstr>微软雅黑</vt:lpstr>
      <vt:lpstr>站酷快乐体2016修订版</vt:lpstr>
      <vt:lpstr>字体视界-遇见字体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41</cp:revision>
  <dcterms:created xsi:type="dcterms:W3CDTF">2019-09-30T16:40:00Z</dcterms:created>
  <dcterms:modified xsi:type="dcterms:W3CDTF">2022-02-28T08:40:16Z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2052-11.1.0.9999</vt:lpwstr>
  </property>
</Properties>
</file>