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2"/>
    <p:sldMasterId id="2147483665" r:id="rId3"/>
  </p:sldMasterIdLst>
  <p:notesMasterIdLst>
    <p:notesMasterId r:id="rId49"/>
  </p:notesMasterIdLst>
  <p:handoutMasterIdLst>
    <p:handoutMasterId r:id="rId50"/>
  </p:handoutMasterIdLst>
  <p:sldIdLst>
    <p:sldId id="257" r:id="rId4"/>
    <p:sldId id="260" r:id="rId5"/>
    <p:sldId id="261" r:id="rId6"/>
    <p:sldId id="264" r:id="rId7"/>
    <p:sldId id="262" r:id="rId8"/>
    <p:sldId id="265" r:id="rId9"/>
    <p:sldId id="267" r:id="rId10"/>
    <p:sldId id="268" r:id="rId11"/>
    <p:sldId id="263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2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  <p:sldId id="298" r:id="rId40"/>
    <p:sldId id="299" r:id="rId41"/>
    <p:sldId id="300" r:id="rId42"/>
    <p:sldId id="301" r:id="rId43"/>
    <p:sldId id="302" r:id="rId44"/>
    <p:sldId id="303" r:id="rId45"/>
    <p:sldId id="304" r:id="rId46"/>
    <p:sldId id="259" r:id="rId47"/>
    <p:sldId id="305" r:id="rId4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思蜀" initials="刘思蜀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29A98"/>
    <a:srgbClr val="FFEEE2"/>
    <a:srgbClr val="DF441E"/>
    <a:srgbClr val="D9FAF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5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slide" Target="slides/slide44.xml"/><Relationship Id="rId50" Type="http://schemas.openxmlformats.org/officeDocument/2006/relationships/handoutMaster" Target="handoutMasters/handoutMaster1.xml"/><Relationship Id="rId55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3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52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51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41072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48850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85724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18634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2022/3/2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183144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32384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33887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94716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8367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57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5249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31353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25405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78637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3401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5385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9735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660961" y="6726607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53679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2022/3/2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grpSp>
        <p:nvGrpSpPr>
          <p:cNvPr id="17" name="组合 16"/>
          <p:cNvGrpSpPr/>
          <p:nvPr userDrawn="1"/>
        </p:nvGrpSpPr>
        <p:grpSpPr>
          <a:xfrm>
            <a:off x="-38100" y="6311900"/>
            <a:ext cx="12192000" cy="840105"/>
            <a:chOff x="0" y="8826"/>
            <a:chExt cx="19200" cy="2890"/>
          </a:xfrm>
        </p:grpSpPr>
        <p:pic>
          <p:nvPicPr>
            <p:cNvPr id="14" name="图片 13" descr="777777777776578458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826"/>
              <a:ext cx="7200" cy="2891"/>
            </a:xfrm>
            <a:prstGeom prst="rect">
              <a:avLst/>
            </a:prstGeom>
          </p:spPr>
        </p:pic>
        <p:pic>
          <p:nvPicPr>
            <p:cNvPr id="15" name="图片 14" descr="777777777776578458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8826"/>
              <a:ext cx="7200" cy="2891"/>
            </a:xfrm>
            <a:prstGeom prst="rect">
              <a:avLst/>
            </a:prstGeom>
          </p:spPr>
        </p:pic>
        <p:pic>
          <p:nvPicPr>
            <p:cNvPr id="16" name="图片 15" descr="777777777776578458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00" y="8826"/>
              <a:ext cx="7200" cy="2891"/>
            </a:xfrm>
            <a:prstGeom prst="rect">
              <a:avLst/>
            </a:prstGeom>
          </p:spPr>
        </p:pic>
      </p:grpSp>
      <p:pic>
        <p:nvPicPr>
          <p:cNvPr id="7" name="图片 6" descr="9999999999998796714"/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72" t="11481" r="19986" b="1491"/>
          <a:stretch>
            <a:fillRect/>
          </a:stretch>
        </p:blipFill>
        <p:spPr>
          <a:xfrm rot="16200000">
            <a:off x="3232785" y="-2328545"/>
            <a:ext cx="5929630" cy="1108265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15065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3800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4.png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5742305"/>
            <a:ext cx="12192000" cy="1777365"/>
            <a:chOff x="0" y="8826"/>
            <a:chExt cx="19200" cy="2890"/>
          </a:xfrm>
        </p:grpSpPr>
        <p:pic>
          <p:nvPicPr>
            <p:cNvPr id="14" name="图片 13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826"/>
              <a:ext cx="7200" cy="2891"/>
            </a:xfrm>
            <a:prstGeom prst="rect">
              <a:avLst/>
            </a:prstGeom>
          </p:spPr>
        </p:pic>
        <p:pic>
          <p:nvPicPr>
            <p:cNvPr id="15" name="图片 14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8826"/>
              <a:ext cx="7200" cy="2891"/>
            </a:xfrm>
            <a:prstGeom prst="rect">
              <a:avLst/>
            </a:prstGeom>
          </p:spPr>
        </p:pic>
        <p:pic>
          <p:nvPicPr>
            <p:cNvPr id="16" name="图片 15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00" y="8826"/>
              <a:ext cx="7200" cy="2891"/>
            </a:xfrm>
            <a:prstGeom prst="rect">
              <a:avLst/>
            </a:prstGeom>
          </p:spPr>
        </p:pic>
      </p:grpSp>
      <p:pic>
        <p:nvPicPr>
          <p:cNvPr id="8" name="图片 7" descr="ce88888888888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001395" y="3827145"/>
            <a:ext cx="1491615" cy="2787015"/>
          </a:xfrm>
          <a:prstGeom prst="rect">
            <a:avLst/>
          </a:prstGeom>
        </p:spPr>
      </p:pic>
      <p:pic>
        <p:nvPicPr>
          <p:cNvPr id="6" name="图片 5" descr="99999999999987967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72" t="11481" r="19986" b="1491"/>
          <a:stretch>
            <a:fillRect/>
          </a:stretch>
        </p:blipFill>
        <p:spPr>
          <a:xfrm rot="16200000">
            <a:off x="3411855" y="-1564005"/>
            <a:ext cx="5117465" cy="9495790"/>
          </a:xfrm>
          <a:prstGeom prst="rect">
            <a:avLst/>
          </a:prstGeom>
        </p:spPr>
      </p:pic>
      <p:pic>
        <p:nvPicPr>
          <p:cNvPr id="10" name="图片 9" descr="77777777777777567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9429750" y="3360420"/>
            <a:ext cx="3076575" cy="1766570"/>
          </a:xfrm>
          <a:prstGeom prst="rect">
            <a:avLst/>
          </a:prstGeom>
        </p:spPr>
      </p:pic>
      <p:pic>
        <p:nvPicPr>
          <p:cNvPr id="19" name="图片 18" descr="8888888888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3980" y="431800"/>
            <a:ext cx="2597785" cy="2287270"/>
          </a:xfrm>
          <a:prstGeom prst="rect">
            <a:avLst/>
          </a:prstGeom>
        </p:spPr>
      </p:pic>
      <p:pic>
        <p:nvPicPr>
          <p:cNvPr id="20" name="图片 19" descr="0000000980-78-7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980" y="3783965"/>
            <a:ext cx="4221480" cy="3074035"/>
          </a:xfrm>
          <a:prstGeom prst="rect">
            <a:avLst/>
          </a:prstGeom>
        </p:spPr>
      </p:pic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55635" y="1044575"/>
            <a:ext cx="1295400" cy="136652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588260" y="1856105"/>
            <a:ext cx="6591300" cy="147447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ctr"/>
            <a:r>
              <a:rPr lang="zh-CN" altLang="en-US" sz="8800" dirty="0">
                <a:ln w="38100">
                  <a:noFill/>
                </a:ln>
                <a:solidFill>
                  <a:srgbClr val="F29A98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《认识乐谱》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897505" y="3961765"/>
            <a:ext cx="59474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 of teaching and speaking for teachers of literature and art green primary school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807970" y="3474720"/>
            <a:ext cx="6075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简谱知识大全乐理及各类符号入门必备音乐课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10480" y="4474845"/>
            <a:ext cx="1521460" cy="307777"/>
          </a:xfrm>
          <a:prstGeom prst="rect">
            <a:avLst/>
          </a:prstGeom>
          <a:solidFill>
            <a:srgbClr val="F29A98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 smtClean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0" name="图片 29" descr="51miz-E819463-5977504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290" y="431800"/>
            <a:ext cx="2056130" cy="1082040"/>
          </a:xfrm>
          <a:prstGeom prst="rect">
            <a:avLst/>
          </a:prstGeom>
        </p:spPr>
      </p:pic>
      <p:pic>
        <p:nvPicPr>
          <p:cNvPr id="37" name="图片 36" descr="51miz-E1182956-D61D307D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410" y="3629025"/>
            <a:ext cx="3383915" cy="3383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7" grpId="0"/>
      <p:bldP spid="27" grpId="1"/>
      <p:bldP spid="28" grpId="0"/>
      <p:bldP spid="28" grpId="1"/>
      <p:bldP spid="29" grpId="0" animBg="1"/>
      <p:bldP spid="29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音的长短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65655" y="2261235"/>
            <a:ext cx="660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①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5 5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②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5555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③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5 55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55 5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38655" y="3836035"/>
            <a:ext cx="4356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5653</a:t>
            </a:r>
            <a:r>
              <a:rPr lang="en-US" altLang="zh-CN" sz="1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5   </a:t>
            </a:r>
            <a:r>
              <a:rPr lang="en-US" altLang="zh-CN" sz="1600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5653</a:t>
            </a:r>
            <a:r>
              <a:rPr lang="en-US" altLang="zh-CN" sz="16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5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065655" y="31426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eaLnBrk="1" hangingPunct="1"/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在希望的田野上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》 </a:t>
            </a:r>
          </a:p>
        </p:txBody>
      </p:sp>
      <p:grpSp>
        <p:nvGrpSpPr>
          <p:cNvPr id="22546" name="Group 18"/>
          <p:cNvGrpSpPr/>
          <p:nvPr/>
        </p:nvGrpSpPr>
        <p:grpSpPr>
          <a:xfrm>
            <a:off x="2192655" y="4463415"/>
            <a:ext cx="3657600" cy="762000"/>
            <a:chOff x="960" y="2352"/>
            <a:chExt cx="2304" cy="480"/>
          </a:xfrm>
        </p:grpSpPr>
        <p:grpSp>
          <p:nvGrpSpPr>
            <p:cNvPr id="18442" name="Group 10"/>
            <p:cNvGrpSpPr/>
            <p:nvPr/>
          </p:nvGrpSpPr>
          <p:grpSpPr>
            <a:xfrm>
              <a:off x="960" y="2352"/>
              <a:ext cx="2304" cy="0"/>
              <a:chOff x="816" y="2016"/>
              <a:chExt cx="2304" cy="0"/>
            </a:xfrm>
          </p:grpSpPr>
          <p:sp>
            <p:nvSpPr>
              <p:cNvPr id="18450" name="Line 8"/>
              <p:cNvSpPr/>
              <p:nvPr/>
            </p:nvSpPr>
            <p:spPr>
              <a:xfrm>
                <a:off x="816" y="2016"/>
                <a:ext cx="720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451" name="Line 9"/>
              <p:cNvSpPr/>
              <p:nvPr/>
            </p:nvSpPr>
            <p:spPr>
              <a:xfrm>
                <a:off x="2400" y="2016"/>
                <a:ext cx="720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8443" name="Group 14"/>
            <p:cNvGrpSpPr/>
            <p:nvPr/>
          </p:nvGrpSpPr>
          <p:grpSpPr>
            <a:xfrm>
              <a:off x="1008" y="2448"/>
              <a:ext cx="384" cy="384"/>
              <a:chOff x="1008" y="2448"/>
              <a:chExt cx="384" cy="384"/>
            </a:xfrm>
          </p:grpSpPr>
          <p:sp>
            <p:nvSpPr>
              <p:cNvPr id="18447" name="Line 12"/>
              <p:cNvSpPr/>
              <p:nvPr/>
            </p:nvSpPr>
            <p:spPr>
              <a:xfrm>
                <a:off x="1008" y="2448"/>
                <a:ext cx="192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448" name="Line 13"/>
              <p:cNvSpPr/>
              <p:nvPr/>
            </p:nvSpPr>
            <p:spPr>
              <a:xfrm flipH="1">
                <a:off x="1200" y="2448"/>
                <a:ext cx="192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18444" name="Group 15"/>
            <p:cNvGrpSpPr/>
            <p:nvPr/>
          </p:nvGrpSpPr>
          <p:grpSpPr>
            <a:xfrm>
              <a:off x="2592" y="2448"/>
              <a:ext cx="384" cy="384"/>
              <a:chOff x="1008" y="2448"/>
              <a:chExt cx="384" cy="384"/>
            </a:xfrm>
          </p:grpSpPr>
          <p:sp>
            <p:nvSpPr>
              <p:cNvPr id="18445" name="Line 16"/>
              <p:cNvSpPr/>
              <p:nvPr/>
            </p:nvSpPr>
            <p:spPr>
              <a:xfrm>
                <a:off x="1008" y="2448"/>
                <a:ext cx="192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18446" name="Line 17"/>
              <p:cNvSpPr/>
              <p:nvPr/>
            </p:nvSpPr>
            <p:spPr>
              <a:xfrm flipH="1">
                <a:off x="1200" y="2448"/>
                <a:ext cx="192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pic>
        <p:nvPicPr>
          <p:cNvPr id="6" name="图片 5" descr="51miz-E829094-3BCF7F5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5655" y="2973070"/>
            <a:ext cx="3536315" cy="2063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13" grpId="0" animBg="1"/>
      <p:bldP spid="13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音的长短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65655" y="2261235"/>
            <a:ext cx="660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①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5 5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②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5555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③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5 55</a:t>
            </a:r>
            <a:r>
              <a:rPr lang="en-US" altLang="zh-CN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b="1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55 5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38655" y="3836035"/>
            <a:ext cx="43561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b="1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3 32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3 32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3 32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3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endParaRPr lang="en-US" altLang="zh-CN" sz="16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5655" y="31426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一二三四歌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》 </a:t>
            </a:r>
          </a:p>
        </p:txBody>
      </p:sp>
      <p:grpSp>
        <p:nvGrpSpPr>
          <p:cNvPr id="23590" name="Group 38"/>
          <p:cNvGrpSpPr/>
          <p:nvPr/>
        </p:nvGrpSpPr>
        <p:grpSpPr>
          <a:xfrm>
            <a:off x="2148205" y="3721735"/>
            <a:ext cx="3696335" cy="1300480"/>
            <a:chOff x="912" y="1968"/>
            <a:chExt cx="3168" cy="1008"/>
          </a:xfrm>
        </p:grpSpPr>
        <p:grpSp>
          <p:nvGrpSpPr>
            <p:cNvPr id="19465" name="Group 25"/>
            <p:cNvGrpSpPr/>
            <p:nvPr/>
          </p:nvGrpSpPr>
          <p:grpSpPr>
            <a:xfrm>
              <a:off x="912" y="2496"/>
              <a:ext cx="3168" cy="480"/>
              <a:chOff x="912" y="2496"/>
              <a:chExt cx="3168" cy="480"/>
            </a:xfrm>
          </p:grpSpPr>
          <p:grpSp>
            <p:nvGrpSpPr>
              <p:cNvPr id="19477" name="Group 8"/>
              <p:cNvGrpSpPr/>
              <p:nvPr/>
            </p:nvGrpSpPr>
            <p:grpSpPr>
              <a:xfrm>
                <a:off x="912" y="2592"/>
                <a:ext cx="384" cy="384"/>
                <a:chOff x="1008" y="2448"/>
                <a:chExt cx="384" cy="384"/>
              </a:xfrm>
            </p:grpSpPr>
            <p:sp>
              <p:nvSpPr>
                <p:cNvPr id="19492" name="Line 9"/>
                <p:cNvSpPr/>
                <p:nvPr/>
              </p:nvSpPr>
              <p:spPr>
                <a:xfrm>
                  <a:off x="1008" y="2448"/>
                  <a:ext cx="192" cy="384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493" name="Line 10"/>
                <p:cNvSpPr/>
                <p:nvPr/>
              </p:nvSpPr>
              <p:spPr>
                <a:xfrm flipH="1">
                  <a:off x="1200" y="2448"/>
                  <a:ext cx="192" cy="384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9478" name="Group 11"/>
              <p:cNvGrpSpPr/>
              <p:nvPr/>
            </p:nvGrpSpPr>
            <p:grpSpPr>
              <a:xfrm>
                <a:off x="1776" y="2592"/>
                <a:ext cx="384" cy="384"/>
                <a:chOff x="1008" y="2448"/>
                <a:chExt cx="384" cy="384"/>
              </a:xfrm>
            </p:grpSpPr>
            <p:sp>
              <p:nvSpPr>
                <p:cNvPr id="19490" name="Line 12"/>
                <p:cNvSpPr/>
                <p:nvPr/>
              </p:nvSpPr>
              <p:spPr>
                <a:xfrm>
                  <a:off x="1008" y="2448"/>
                  <a:ext cx="192" cy="384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491" name="Line 13"/>
                <p:cNvSpPr/>
                <p:nvPr/>
              </p:nvSpPr>
              <p:spPr>
                <a:xfrm flipH="1">
                  <a:off x="1200" y="2448"/>
                  <a:ext cx="192" cy="384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9479" name="Group 15"/>
              <p:cNvGrpSpPr/>
              <p:nvPr/>
            </p:nvGrpSpPr>
            <p:grpSpPr>
              <a:xfrm>
                <a:off x="1285" y="2496"/>
                <a:ext cx="2031" cy="0"/>
                <a:chOff x="1248" y="2496"/>
                <a:chExt cx="1872" cy="0"/>
              </a:xfrm>
            </p:grpSpPr>
            <p:sp>
              <p:nvSpPr>
                <p:cNvPr id="19487" name="Line 6"/>
                <p:cNvSpPr/>
                <p:nvPr/>
              </p:nvSpPr>
              <p:spPr>
                <a:xfrm>
                  <a:off x="1248" y="2496"/>
                  <a:ext cx="288" cy="0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488" name="Line 7"/>
                <p:cNvSpPr/>
                <p:nvPr/>
              </p:nvSpPr>
              <p:spPr>
                <a:xfrm>
                  <a:off x="2832" y="2496"/>
                  <a:ext cx="288" cy="0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489" name="Line 14"/>
                <p:cNvSpPr/>
                <p:nvPr/>
              </p:nvSpPr>
              <p:spPr>
                <a:xfrm>
                  <a:off x="2016" y="2496"/>
                  <a:ext cx="288" cy="0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9480" name="Group 19"/>
              <p:cNvGrpSpPr/>
              <p:nvPr/>
            </p:nvGrpSpPr>
            <p:grpSpPr>
              <a:xfrm>
                <a:off x="2688" y="2592"/>
                <a:ext cx="384" cy="384"/>
                <a:chOff x="1008" y="2448"/>
                <a:chExt cx="384" cy="384"/>
              </a:xfrm>
            </p:grpSpPr>
            <p:sp>
              <p:nvSpPr>
                <p:cNvPr id="19484" name="Line 20"/>
                <p:cNvSpPr/>
                <p:nvPr/>
              </p:nvSpPr>
              <p:spPr>
                <a:xfrm>
                  <a:off x="1008" y="2448"/>
                  <a:ext cx="192" cy="384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485" name="Line 21"/>
                <p:cNvSpPr/>
                <p:nvPr/>
              </p:nvSpPr>
              <p:spPr>
                <a:xfrm flipH="1">
                  <a:off x="1200" y="2448"/>
                  <a:ext cx="192" cy="384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9481" name="Group 22"/>
              <p:cNvGrpSpPr/>
              <p:nvPr/>
            </p:nvGrpSpPr>
            <p:grpSpPr>
              <a:xfrm>
                <a:off x="3696" y="2592"/>
                <a:ext cx="384" cy="384"/>
                <a:chOff x="1008" y="2448"/>
                <a:chExt cx="384" cy="384"/>
              </a:xfrm>
            </p:grpSpPr>
            <p:sp>
              <p:nvSpPr>
                <p:cNvPr id="19482" name="Line 23"/>
                <p:cNvSpPr/>
                <p:nvPr/>
              </p:nvSpPr>
              <p:spPr>
                <a:xfrm>
                  <a:off x="1008" y="2448"/>
                  <a:ext cx="192" cy="384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  <p:sp>
              <p:nvSpPr>
                <p:cNvPr id="19483" name="Line 24"/>
                <p:cNvSpPr/>
                <p:nvPr/>
              </p:nvSpPr>
              <p:spPr>
                <a:xfrm flipH="1">
                  <a:off x="1200" y="2448"/>
                  <a:ext cx="192" cy="384"/>
                </a:xfrm>
                <a:prstGeom prst="line">
                  <a:avLst/>
                </a:prstGeom>
                <a:ln w="28575" cap="flat" cmpd="sng">
                  <a:solidFill>
                    <a:schemeClr val="bg1"/>
                  </a:solidFill>
                  <a:prstDash val="solid"/>
                  <a:headEnd type="none" w="med" len="med"/>
                  <a:tailEnd type="none" w="med" len="med"/>
                </a:ln>
                <a:effectLst>
                  <a:outerShdw dist="35921" dir="2699999" algn="ctr" rotWithShape="0">
                    <a:schemeClr val="tx1"/>
                  </a:outerShdw>
                </a:effectLst>
              </p:spPr>
              <p:txBody>
                <a:bodyPr/>
                <a:lstStyle/>
                <a:p>
                  <a:endParaRPr lang="zh-CN" altLang="en-US"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19467" name="Text Box 27"/>
            <p:cNvSpPr txBox="1"/>
            <p:nvPr/>
          </p:nvSpPr>
          <p:spPr>
            <a:xfrm>
              <a:off x="1230" y="1968"/>
              <a:ext cx="210" cy="455"/>
            </a:xfrm>
            <a:prstGeom prst="rect">
              <a:avLst/>
            </a:prstGeom>
            <a:noFill/>
            <a:ln w="28575">
              <a:noFill/>
            </a:ln>
            <a:effectLst>
              <a:outerShdw dist="35921" dir="2699999" algn="ctr" rotWithShape="0">
                <a:schemeClr val="tx1"/>
              </a:outerShdw>
            </a:effectLst>
          </p:spPr>
          <p:txBody>
            <a:bodyPr lIns="90000" tIns="46800" rIns="90000" bIns="46800">
              <a:spAutoFit/>
              <a:scene3d>
                <a:camera prst="orthographicFront"/>
                <a:lightRig rig="threePt" dir="t"/>
              </a:scene3d>
            </a:bodyPr>
            <a:lstStyle/>
            <a:p>
              <a:pPr eaLnBrk="1" hangingPunct="1"/>
              <a:endParaRPr lang="en-US" altLang="zh-CN" sz="3200" b="1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5" name="图片 4" descr="51miz-E261488-97B96B4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96405" y="3142615"/>
            <a:ext cx="3848100" cy="1967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13" grpId="0" animBg="1"/>
      <p:bldP spid="1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音的长短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72360" y="3178175"/>
            <a:ext cx="72764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b="1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123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3  | </a:t>
            </a:r>
            <a:r>
              <a:rPr lang="en-US" altLang="zh-CN" sz="1600" b="1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123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3  | </a:t>
            </a:r>
            <a:r>
              <a:rPr lang="en-US" altLang="zh-CN" sz="1600" b="1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123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335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</a:t>
            </a:r>
            <a:r>
              <a:rPr lang="en-US" altLang="zh-CN" sz="1600" b="1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542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2  |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endParaRPr lang="en-US" altLang="zh-CN" sz="16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3933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祝酒歌</a:t>
            </a:r>
            <a:r>
              <a:rPr lang="en-US" alt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》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72360" y="3645535"/>
            <a:ext cx="72764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zh-CN" altLang="en-US" sz="1600" b="1" u="sng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第一个</a:t>
            </a:r>
            <a:r>
              <a:rPr lang="en-US" altLang="zh-CN" sz="16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x  | </a:t>
            </a:r>
            <a:r>
              <a:rPr lang="zh-CN" altLang="en-US" sz="1600" b="1" u="sng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第一个</a:t>
            </a:r>
            <a:r>
              <a:rPr lang="en-US" altLang="zh-CN" sz="16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x  | </a:t>
            </a:r>
            <a:r>
              <a:rPr lang="zh-CN" altLang="en-US" sz="1600" b="1" u="sng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第一个</a:t>
            </a:r>
            <a:r>
              <a:rPr lang="en-US" altLang="zh-CN" sz="16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en-US" sz="1600" b="1" u="sng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第一个</a:t>
            </a:r>
            <a:r>
              <a:rPr lang="en-US" altLang="zh-CN" sz="16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zh-CN" altLang="en-US" sz="1600" b="1" u="sng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第一个</a:t>
            </a:r>
            <a:r>
              <a:rPr lang="en-US" altLang="zh-CN" sz="16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x  |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endParaRPr lang="en-US" altLang="zh-CN" sz="160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grpSp>
        <p:nvGrpSpPr>
          <p:cNvPr id="28715" name="Group 43"/>
          <p:cNvGrpSpPr/>
          <p:nvPr/>
        </p:nvGrpSpPr>
        <p:grpSpPr>
          <a:xfrm>
            <a:off x="2298700" y="3178175"/>
            <a:ext cx="6781800" cy="1676400"/>
            <a:chOff x="768" y="2064"/>
            <a:chExt cx="4272" cy="1056"/>
          </a:xfrm>
        </p:grpSpPr>
        <p:grpSp>
          <p:nvGrpSpPr>
            <p:cNvPr id="23557" name="Group 5"/>
            <p:cNvGrpSpPr/>
            <p:nvPr/>
          </p:nvGrpSpPr>
          <p:grpSpPr>
            <a:xfrm>
              <a:off x="768" y="2064"/>
              <a:ext cx="0" cy="0"/>
              <a:chOff x="1872" y="2160"/>
              <a:chExt cx="2592" cy="0"/>
            </a:xfrm>
          </p:grpSpPr>
          <p:sp>
            <p:nvSpPr>
              <p:cNvPr id="7" name="Line 7"/>
              <p:cNvSpPr/>
              <p:nvPr/>
            </p:nvSpPr>
            <p:spPr>
              <a:xfrm>
                <a:off x="2928" y="2160"/>
                <a:ext cx="288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91" name="Line 8"/>
              <p:cNvSpPr/>
              <p:nvPr/>
            </p:nvSpPr>
            <p:spPr>
              <a:xfrm>
                <a:off x="1872" y="2160"/>
                <a:ext cx="288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92" name="Line 9"/>
              <p:cNvSpPr/>
              <p:nvPr/>
            </p:nvSpPr>
            <p:spPr>
              <a:xfrm>
                <a:off x="3600" y="2160"/>
                <a:ext cx="288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93" name="Line 10"/>
              <p:cNvSpPr/>
              <p:nvPr/>
            </p:nvSpPr>
            <p:spPr>
              <a:xfrm>
                <a:off x="4176" y="2160"/>
                <a:ext cx="288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558" name="Group 12"/>
            <p:cNvGrpSpPr/>
            <p:nvPr/>
          </p:nvGrpSpPr>
          <p:grpSpPr>
            <a:xfrm>
              <a:off x="864" y="2736"/>
              <a:ext cx="288" cy="384"/>
              <a:chOff x="864" y="2304"/>
              <a:chExt cx="288" cy="384"/>
            </a:xfrm>
          </p:grpSpPr>
          <p:sp>
            <p:nvSpPr>
              <p:cNvPr id="23587" name="Line 13"/>
              <p:cNvSpPr/>
              <p:nvPr/>
            </p:nvSpPr>
            <p:spPr>
              <a:xfrm>
                <a:off x="864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88" name="Line 14"/>
              <p:cNvSpPr/>
              <p:nvPr/>
            </p:nvSpPr>
            <p:spPr>
              <a:xfrm flipH="1">
                <a:off x="1008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559" name="Group 15"/>
            <p:cNvGrpSpPr/>
            <p:nvPr/>
          </p:nvGrpSpPr>
          <p:grpSpPr>
            <a:xfrm>
              <a:off x="1344" y="2736"/>
              <a:ext cx="288" cy="384"/>
              <a:chOff x="864" y="2304"/>
              <a:chExt cx="288" cy="384"/>
            </a:xfrm>
          </p:grpSpPr>
          <p:sp>
            <p:nvSpPr>
              <p:cNvPr id="23585" name="Line 16"/>
              <p:cNvSpPr/>
              <p:nvPr/>
            </p:nvSpPr>
            <p:spPr>
              <a:xfrm>
                <a:off x="864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86" name="Line 17"/>
              <p:cNvSpPr/>
              <p:nvPr/>
            </p:nvSpPr>
            <p:spPr>
              <a:xfrm flipH="1">
                <a:off x="1008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560" name="Group 18"/>
            <p:cNvGrpSpPr/>
            <p:nvPr/>
          </p:nvGrpSpPr>
          <p:grpSpPr>
            <a:xfrm>
              <a:off x="1920" y="2736"/>
              <a:ext cx="288" cy="384"/>
              <a:chOff x="864" y="2304"/>
              <a:chExt cx="288" cy="384"/>
            </a:xfrm>
          </p:grpSpPr>
          <p:sp>
            <p:nvSpPr>
              <p:cNvPr id="23583" name="Line 19"/>
              <p:cNvSpPr/>
              <p:nvPr/>
            </p:nvSpPr>
            <p:spPr>
              <a:xfrm>
                <a:off x="864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84" name="Line 20"/>
              <p:cNvSpPr/>
              <p:nvPr/>
            </p:nvSpPr>
            <p:spPr>
              <a:xfrm flipH="1">
                <a:off x="1008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561" name="Group 21"/>
            <p:cNvGrpSpPr/>
            <p:nvPr/>
          </p:nvGrpSpPr>
          <p:grpSpPr>
            <a:xfrm>
              <a:off x="2400" y="2736"/>
              <a:ext cx="288" cy="384"/>
              <a:chOff x="864" y="2304"/>
              <a:chExt cx="288" cy="384"/>
            </a:xfrm>
          </p:grpSpPr>
          <p:sp>
            <p:nvSpPr>
              <p:cNvPr id="23581" name="Line 22"/>
              <p:cNvSpPr/>
              <p:nvPr/>
            </p:nvSpPr>
            <p:spPr>
              <a:xfrm>
                <a:off x="864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82" name="Line 23"/>
              <p:cNvSpPr/>
              <p:nvPr/>
            </p:nvSpPr>
            <p:spPr>
              <a:xfrm flipH="1">
                <a:off x="1008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562" name="Group 24"/>
            <p:cNvGrpSpPr/>
            <p:nvPr/>
          </p:nvGrpSpPr>
          <p:grpSpPr>
            <a:xfrm>
              <a:off x="2976" y="2736"/>
              <a:ext cx="288" cy="384"/>
              <a:chOff x="864" y="2304"/>
              <a:chExt cx="288" cy="384"/>
            </a:xfrm>
          </p:grpSpPr>
          <p:sp>
            <p:nvSpPr>
              <p:cNvPr id="23579" name="Line 25"/>
              <p:cNvSpPr/>
              <p:nvPr/>
            </p:nvSpPr>
            <p:spPr>
              <a:xfrm>
                <a:off x="864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80" name="Line 26"/>
              <p:cNvSpPr/>
              <p:nvPr/>
            </p:nvSpPr>
            <p:spPr>
              <a:xfrm flipH="1">
                <a:off x="1008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563" name="Group 27"/>
            <p:cNvGrpSpPr/>
            <p:nvPr/>
          </p:nvGrpSpPr>
          <p:grpSpPr>
            <a:xfrm>
              <a:off x="3504" y="2736"/>
              <a:ext cx="192" cy="384"/>
              <a:chOff x="3504" y="2208"/>
              <a:chExt cx="192" cy="384"/>
            </a:xfrm>
          </p:grpSpPr>
          <p:sp>
            <p:nvSpPr>
              <p:cNvPr id="23577" name="Line 28"/>
              <p:cNvSpPr/>
              <p:nvPr/>
            </p:nvSpPr>
            <p:spPr>
              <a:xfrm>
                <a:off x="3504" y="2208"/>
                <a:ext cx="96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78" name="Line 29"/>
              <p:cNvSpPr/>
              <p:nvPr/>
            </p:nvSpPr>
            <p:spPr>
              <a:xfrm flipH="1">
                <a:off x="3600" y="2208"/>
                <a:ext cx="96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564" name="Group 30"/>
            <p:cNvGrpSpPr/>
            <p:nvPr/>
          </p:nvGrpSpPr>
          <p:grpSpPr>
            <a:xfrm>
              <a:off x="4224" y="2736"/>
              <a:ext cx="288" cy="384"/>
              <a:chOff x="864" y="2304"/>
              <a:chExt cx="288" cy="384"/>
            </a:xfrm>
          </p:grpSpPr>
          <p:sp>
            <p:nvSpPr>
              <p:cNvPr id="23575" name="Line 31"/>
              <p:cNvSpPr/>
              <p:nvPr/>
            </p:nvSpPr>
            <p:spPr>
              <a:xfrm>
                <a:off x="864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76" name="Line 32"/>
              <p:cNvSpPr/>
              <p:nvPr/>
            </p:nvSpPr>
            <p:spPr>
              <a:xfrm flipH="1">
                <a:off x="1008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565" name="Group 33"/>
            <p:cNvGrpSpPr/>
            <p:nvPr/>
          </p:nvGrpSpPr>
          <p:grpSpPr>
            <a:xfrm>
              <a:off x="4752" y="2736"/>
              <a:ext cx="288" cy="384"/>
              <a:chOff x="864" y="2304"/>
              <a:chExt cx="288" cy="384"/>
            </a:xfrm>
          </p:grpSpPr>
          <p:sp>
            <p:nvSpPr>
              <p:cNvPr id="23573" name="Line 34"/>
              <p:cNvSpPr/>
              <p:nvPr/>
            </p:nvSpPr>
            <p:spPr>
              <a:xfrm>
                <a:off x="864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74" name="Line 35"/>
              <p:cNvSpPr/>
              <p:nvPr/>
            </p:nvSpPr>
            <p:spPr>
              <a:xfrm flipH="1">
                <a:off x="1008" y="2304"/>
                <a:ext cx="144" cy="384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23566" name="Group 36"/>
            <p:cNvGrpSpPr/>
            <p:nvPr/>
          </p:nvGrpSpPr>
          <p:grpSpPr>
            <a:xfrm>
              <a:off x="768" y="2428"/>
              <a:ext cx="0" cy="0"/>
              <a:chOff x="1872" y="2160"/>
              <a:chExt cx="2592" cy="0"/>
            </a:xfrm>
          </p:grpSpPr>
          <p:sp>
            <p:nvSpPr>
              <p:cNvPr id="23568" name="Line 38"/>
              <p:cNvSpPr/>
              <p:nvPr/>
            </p:nvSpPr>
            <p:spPr>
              <a:xfrm>
                <a:off x="2928" y="2160"/>
                <a:ext cx="288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69" name="Line 39"/>
              <p:cNvSpPr/>
              <p:nvPr/>
            </p:nvSpPr>
            <p:spPr>
              <a:xfrm>
                <a:off x="1872" y="2160"/>
                <a:ext cx="288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70" name="Line 40"/>
              <p:cNvSpPr/>
              <p:nvPr/>
            </p:nvSpPr>
            <p:spPr>
              <a:xfrm>
                <a:off x="3600" y="2160"/>
                <a:ext cx="288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3571" name="Line 41"/>
              <p:cNvSpPr/>
              <p:nvPr/>
            </p:nvSpPr>
            <p:spPr>
              <a:xfrm>
                <a:off x="4176" y="2160"/>
                <a:ext cx="288" cy="0"/>
              </a:xfrm>
              <a:prstGeom prst="line">
                <a:avLst/>
              </a:prstGeom>
              <a:ln w="28575" cap="flat" cmpd="sng">
                <a:solidFill>
                  <a:schemeClr val="bg1"/>
                </a:solidFill>
                <a:prstDash val="solid"/>
                <a:headEnd type="none" w="med" len="med"/>
                <a:tailEnd type="none" w="med" len="med"/>
              </a:ln>
              <a:effectLst>
                <a:outerShdw dist="35921" dir="2699999" algn="ctr" rotWithShape="0">
                  <a:schemeClr val="tx1"/>
                </a:outerShdw>
              </a:effectLst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7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7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13" grpId="0" animBg="1"/>
      <p:bldP spid="13" grpId="1" animBg="1"/>
      <p:bldP spid="6" grpId="0"/>
      <p:bldP spid="6" grpId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音的长短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3933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附点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667250" y="2404110"/>
            <a:ext cx="61087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位于音符右边的圆点，其作用是延长左边音符长度的一半。</a:t>
            </a:r>
            <a:endParaRPr lang="zh-CN" altLang="en-US">
              <a:cs typeface="+mn-ea"/>
              <a:sym typeface="+mn-lt"/>
            </a:endParaRPr>
          </a:p>
        </p:txBody>
      </p:sp>
      <p:pic>
        <p:nvPicPr>
          <p:cNvPr id="31754" name="Picture 10" descr="附点图"/>
          <p:cNvPicPr>
            <a:picLocks noChangeAspect="1"/>
          </p:cNvPicPr>
          <p:nvPr/>
        </p:nvPicPr>
        <p:blipFill>
          <a:blip r:embed="rId3" cstate="screen">
            <a:lum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60575" y="3187065"/>
            <a:ext cx="8528050" cy="18161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2" grpId="0"/>
      <p:bldP spid="2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音的长短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3933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小白杨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21560" y="3260725"/>
            <a:ext cx="29464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 5· </a:t>
            </a:r>
            <a:r>
              <a:rPr lang="en-US" altLang="zh-CN" sz="1600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5</a:t>
            </a: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      5· </a:t>
            </a:r>
            <a:r>
              <a:rPr lang="en-US" altLang="zh-CN" sz="1600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55</a:t>
            </a: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21560" y="3988435"/>
            <a:ext cx="29464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3· </a:t>
            </a:r>
            <a:r>
              <a:rPr lang="en-US" altLang="zh-CN" sz="1600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21</a:t>
            </a: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   |   2·  </a:t>
            </a:r>
            <a:r>
              <a:rPr lang="en-US" altLang="zh-CN" sz="1600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3</a:t>
            </a: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  |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934200" y="2688590"/>
            <a:ext cx="29464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X·X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X·X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X·X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X·X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6934200" y="3239135"/>
            <a:ext cx="339090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eaLnBrk="1" hangingPunct="1">
              <a:buAutoNum type="circleNumDbPlain"/>
            </a:pP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1·3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5 5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| </a:t>
            </a: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3·5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1 1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| </a:t>
            </a: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5·7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2 2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|</a:t>
            </a:r>
            <a:r>
              <a:rPr lang="en-US" altLang="zh-CN" sz="14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</a:p>
          <a:p>
            <a:pPr marL="457200" indent="-457200" eaLnBrk="1" hangingPunct="1">
              <a:buAutoNum type="circleNumDbPlain"/>
            </a:pP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  <a:p>
            <a:pPr marL="457200" indent="-457200" eaLnBrk="1" hangingPunct="1">
              <a:buAutoNum type="circleNumDbPlain"/>
            </a:pP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5·1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1 6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| 5    0  |</a:t>
            </a:r>
            <a:r>
              <a:rPr lang="en-US" altLang="zh-CN" sz="14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</a:p>
          <a:p>
            <a:pPr marL="457200" indent="-457200" eaLnBrk="1" hangingPunct="1">
              <a:buAutoNum type="circleNumDbPlain"/>
            </a:pPr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  <a:p>
            <a:pPr marL="457200" indent="-457200" eaLnBrk="1" hangingPunct="1">
              <a:buAutoNum type="circleNumDbPlain"/>
            </a:pP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3·2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1 1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| </a:t>
            </a: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3·2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en-US" altLang="zh-CN" sz="1400" b="1" u="sng" dirty="0">
                <a:solidFill>
                  <a:schemeClr val="tx1"/>
                </a:solidFill>
                <a:cs typeface="+mn-ea"/>
                <a:sym typeface="+mn-lt"/>
              </a:rPr>
              <a:t>1 1</a:t>
            </a:r>
            <a:r>
              <a:rPr lang="en-US" altLang="zh-CN" sz="1400" b="1" dirty="0">
                <a:solidFill>
                  <a:schemeClr val="tx1"/>
                </a:solidFill>
                <a:cs typeface="+mn-ea"/>
                <a:sym typeface="+mn-lt"/>
              </a:rPr>
              <a:t>|</a:t>
            </a:r>
            <a:r>
              <a:rPr lang="en-US" altLang="zh-CN" sz="14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</a:p>
          <a:p>
            <a:endParaRPr lang="en-US" altLang="zh-CN" sz="1400" dirty="0">
              <a:solidFill>
                <a:schemeClr val="tx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3" grpId="0"/>
      <p:bldP spid="3" grpId="1"/>
      <p:bldP spid="6" grpId="0"/>
      <p:bldP spid="6" grpId="1"/>
      <p:bldP spid="5" grpId="0"/>
      <p:bldP spid="5" grpId="1"/>
      <p:bldP spid="8" grpId="0"/>
      <p:bldP spid="8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音的长短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3933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休止符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21560" y="3260725"/>
            <a:ext cx="73787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b="1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5·5</a:t>
            </a:r>
            <a:r>
              <a:rPr lang="en-US" altLang="zh-CN" sz="1600" b="1" dirty="0">
                <a:solidFill>
                  <a:schemeClr val="tx1"/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600" b="1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3 6</a:t>
            </a:r>
            <a:r>
              <a:rPr lang="en-US" altLang="zh-CN" sz="1600" b="1" dirty="0">
                <a:solidFill>
                  <a:schemeClr val="tx1"/>
                </a:solidFill>
                <a:effectLst/>
                <a:cs typeface="+mn-ea"/>
                <a:sym typeface="+mn-lt"/>
              </a:rPr>
              <a:t> 1 0 | </a:t>
            </a:r>
            <a:r>
              <a:rPr lang="en-US" altLang="zh-CN" sz="1600" b="1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5·5</a:t>
            </a:r>
            <a:r>
              <a:rPr lang="en-US" altLang="zh-CN" sz="1600" b="1" dirty="0">
                <a:solidFill>
                  <a:schemeClr val="tx1"/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600" b="1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3 6</a:t>
            </a:r>
            <a:r>
              <a:rPr lang="en-US" altLang="zh-CN" sz="1600" b="1" dirty="0">
                <a:solidFill>
                  <a:schemeClr val="tx1"/>
                </a:solidFill>
                <a:effectLst/>
                <a:cs typeface="+mn-ea"/>
                <a:sym typeface="+mn-lt"/>
              </a:rPr>
              <a:t> 1 0 | 5· </a:t>
            </a:r>
            <a:r>
              <a:rPr lang="en-US" altLang="zh-CN" sz="1600" b="1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5</a:t>
            </a:r>
            <a:r>
              <a:rPr lang="en-US" altLang="zh-CN" sz="1600" b="1" dirty="0">
                <a:solidFill>
                  <a:schemeClr val="tx1"/>
                </a:solidFill>
                <a:effectLst/>
                <a:cs typeface="+mn-ea"/>
                <a:sym typeface="+mn-lt"/>
              </a:rPr>
              <a:t> 3 2 | X 0 X 0 | X 0 X 0 |</a:t>
            </a: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2321560" y="3797935"/>
            <a:ext cx="73787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哪里 有     我         哪里 有    我         哪  里就有     一      二          三   四 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27600" y="2404110"/>
            <a:ext cx="2946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dirty="0">
                <a:solidFill>
                  <a:schemeClr val="tx1"/>
                </a:solidFill>
                <a:effectLst/>
                <a:cs typeface="+mn-ea"/>
                <a:sym typeface="+mn-lt"/>
              </a:rPr>
              <a:t>用来表示音乐停顿的符号。 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21560" y="4335145"/>
            <a:ext cx="721423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X  X  X X |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X·X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X X 0 | 5 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6·6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5 0 ||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406650" y="4872355"/>
            <a:ext cx="73787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一 二  三 四    一二 三 四       欢 乐的  歌。   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3" grpId="0"/>
      <p:bldP spid="3" grpId="1"/>
      <p:bldP spid="6" grpId="0"/>
      <p:bldP spid="6" grpId="1"/>
      <p:bldP spid="5" grpId="0"/>
      <p:bldP spid="5" grpId="1"/>
      <p:bldP spid="2" grpId="0"/>
      <p:bldP spid="2" grpId="1"/>
      <p:bldP spid="7" grpId="0"/>
      <p:bldP spid="7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音的长短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休止符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321560" y="2762250"/>
            <a:ext cx="73787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zh-CN" altLang="en-US" sz="1600" b="1" dirty="0">
                <a:solidFill>
                  <a:schemeClr val="tx1"/>
                </a:solidFill>
                <a:cs typeface="+mn-ea"/>
                <a:sym typeface="+mn-lt"/>
              </a:rPr>
              <a:t>名称                     记谱法          休止拍数</a:t>
            </a: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21560" y="3264535"/>
            <a:ext cx="337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全休止符              </a:t>
            </a:r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0 0 0 0           </a:t>
            </a: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四拍 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927600" y="2239010"/>
            <a:ext cx="2946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用来表示音乐停顿的符号。  </a:t>
            </a:r>
            <a:endParaRPr lang="zh-CN" altLang="en-US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21560" y="3601720"/>
            <a:ext cx="337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二分休止符          </a:t>
            </a:r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0 0                 </a:t>
            </a: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二拍 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21560" y="4020820"/>
            <a:ext cx="337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四分休止符          </a:t>
            </a:r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0                    </a:t>
            </a: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一拍 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21560" y="4476115"/>
            <a:ext cx="337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八分休止符          </a:t>
            </a:r>
            <a:r>
              <a:rPr lang="en-US" altLang="zh-CN" sz="1600" u="sng" dirty="0">
                <a:solidFill>
                  <a:schemeClr val="tx1"/>
                </a:solidFill>
                <a:cs typeface="+mn-ea"/>
                <a:sym typeface="+mn-lt"/>
              </a:rPr>
              <a:t>0</a:t>
            </a:r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                    </a:t>
            </a: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半拍 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321560" y="4855210"/>
            <a:ext cx="3378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十六分休止符      </a:t>
            </a:r>
            <a:r>
              <a:rPr lang="en-US" altLang="zh-CN" sz="1600" u="sng" dirty="0">
                <a:solidFill>
                  <a:schemeClr val="tx1"/>
                </a:solidFill>
                <a:cs typeface="+mn-ea"/>
                <a:sym typeface="+mn-lt"/>
              </a:rPr>
              <a:t>0</a:t>
            </a:r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                    1/4</a:t>
            </a: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拍 </a:t>
            </a: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pic>
        <p:nvPicPr>
          <p:cNvPr id="12" name="图片 11" descr="51miz-E899248-DDA0DD1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15150" y="2430145"/>
            <a:ext cx="3515360" cy="351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3" grpId="0"/>
      <p:bldP spid="3" grpId="1"/>
      <p:bldP spid="6" grpId="0"/>
      <p:bldP spid="6" grpId="1"/>
      <p:bldP spid="5" grpId="0"/>
      <p:bldP spid="5" grpId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5742305"/>
            <a:ext cx="12192000" cy="1777365"/>
            <a:chOff x="0" y="8826"/>
            <a:chExt cx="19200" cy="2890"/>
          </a:xfrm>
        </p:grpSpPr>
        <p:pic>
          <p:nvPicPr>
            <p:cNvPr id="14" name="图片 13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826"/>
              <a:ext cx="7200" cy="2891"/>
            </a:xfrm>
            <a:prstGeom prst="rect">
              <a:avLst/>
            </a:prstGeom>
          </p:spPr>
        </p:pic>
        <p:pic>
          <p:nvPicPr>
            <p:cNvPr id="15" name="图片 14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8826"/>
              <a:ext cx="7200" cy="2891"/>
            </a:xfrm>
            <a:prstGeom prst="rect">
              <a:avLst/>
            </a:prstGeom>
          </p:spPr>
        </p:pic>
        <p:pic>
          <p:nvPicPr>
            <p:cNvPr id="16" name="图片 15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00" y="8826"/>
              <a:ext cx="7200" cy="2891"/>
            </a:xfrm>
            <a:prstGeom prst="rect">
              <a:avLst/>
            </a:prstGeom>
          </p:spPr>
        </p:pic>
      </p:grpSp>
      <p:pic>
        <p:nvPicPr>
          <p:cNvPr id="8" name="图片 7" descr="ce88888888888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001395" y="3827145"/>
            <a:ext cx="1491615" cy="2787015"/>
          </a:xfrm>
          <a:prstGeom prst="rect">
            <a:avLst/>
          </a:prstGeom>
        </p:spPr>
      </p:pic>
      <p:pic>
        <p:nvPicPr>
          <p:cNvPr id="6" name="图片 5" descr="99999999999987967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72" t="11481" r="19986" b="1491"/>
          <a:stretch>
            <a:fillRect/>
          </a:stretch>
        </p:blipFill>
        <p:spPr>
          <a:xfrm rot="16200000">
            <a:off x="3411855" y="-1564005"/>
            <a:ext cx="5117465" cy="9495790"/>
          </a:xfrm>
          <a:prstGeom prst="rect">
            <a:avLst/>
          </a:prstGeom>
        </p:spPr>
      </p:pic>
      <p:pic>
        <p:nvPicPr>
          <p:cNvPr id="10" name="图片 9" descr="77777777777777567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9429750" y="3360420"/>
            <a:ext cx="3076575" cy="1766570"/>
          </a:xfrm>
          <a:prstGeom prst="rect">
            <a:avLst/>
          </a:prstGeom>
        </p:spPr>
      </p:pic>
      <p:pic>
        <p:nvPicPr>
          <p:cNvPr id="19" name="图片 18" descr="8888888888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3980" y="431800"/>
            <a:ext cx="2597785" cy="2287270"/>
          </a:xfrm>
          <a:prstGeom prst="rect">
            <a:avLst/>
          </a:prstGeom>
        </p:spPr>
      </p:pic>
      <p:pic>
        <p:nvPicPr>
          <p:cNvPr id="20" name="图片 19" descr="0000000980-78-7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980" y="3783965"/>
            <a:ext cx="4221480" cy="3074035"/>
          </a:xfrm>
          <a:prstGeom prst="rect">
            <a:avLst/>
          </a:prstGeom>
        </p:spPr>
      </p:pic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55635" y="1044575"/>
            <a:ext cx="1295400" cy="1366520"/>
          </a:xfrm>
          <a:prstGeom prst="rect">
            <a:avLst/>
          </a:prstGeom>
        </p:spPr>
      </p:pic>
      <p:pic>
        <p:nvPicPr>
          <p:cNvPr id="30" name="图片 29" descr="51miz-E819463-5977504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290" y="431800"/>
            <a:ext cx="2056130" cy="1082040"/>
          </a:xfrm>
          <a:prstGeom prst="rect">
            <a:avLst/>
          </a:prstGeom>
        </p:spPr>
      </p:pic>
      <p:pic>
        <p:nvPicPr>
          <p:cNvPr id="37" name="图片 36" descr="51miz-E1182956-D61D307D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410" y="3629025"/>
            <a:ext cx="3383915" cy="3383915"/>
          </a:xfrm>
          <a:prstGeom prst="rect">
            <a:avLst/>
          </a:prstGeom>
        </p:spPr>
      </p:pic>
      <p:sp>
        <p:nvSpPr>
          <p:cNvPr id="25" name="TextBox 4"/>
          <p:cNvSpPr txBox="1"/>
          <p:nvPr/>
        </p:nvSpPr>
        <p:spPr>
          <a:xfrm>
            <a:off x="4417850" y="2260102"/>
            <a:ext cx="2668905" cy="560705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200" b="1" dirty="0">
                <a:solidFill>
                  <a:srgbClr val="F29A98"/>
                </a:solidFill>
                <a:cs typeface="+mn-ea"/>
                <a:sym typeface="+mn-lt"/>
              </a:rPr>
              <a:t>PART THREE</a:t>
            </a:r>
          </a:p>
        </p:txBody>
      </p:sp>
      <p:sp>
        <p:nvSpPr>
          <p:cNvPr id="27" name="TextBox 119"/>
          <p:cNvSpPr txBox="1"/>
          <p:nvPr/>
        </p:nvSpPr>
        <p:spPr>
          <a:xfrm>
            <a:off x="3414395" y="2918460"/>
            <a:ext cx="37909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2pPr lvl="1" indent="0" algn="ctr">
              <a:lnSpc>
                <a:spcPct val="100000"/>
              </a:lnSpc>
              <a:buClr>
                <a:srgbClr val="FF3300"/>
              </a:buClr>
              <a:buSzPct val="70000"/>
              <a:buNone/>
              <a:defRPr sz="44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2pPr>
          </a:lstStyle>
          <a:p>
            <a:pPr lvl="1"/>
            <a:r>
              <a:rPr lang="zh-CN" altLang="en-US" dirty="0">
                <a:sym typeface="+mn-lt"/>
              </a:rPr>
              <a:t>音的强弱</a:t>
            </a:r>
            <a:endParaRPr lang="en-US" altLang="zh-CN" dirty="0"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355" y="3968115"/>
            <a:ext cx="4102735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 of teaching and speaking for teachers of literature and art green primary school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29" grpId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音的强弱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388735" y="3524250"/>
            <a:ext cx="7378700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2/4  3/4  3/8  6/8 </a:t>
            </a:r>
            <a:r>
              <a:rPr lang="zh-CN" altLang="en-US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等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每小节有几拍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几分音符为一拍</a:t>
            </a:r>
            <a:r>
              <a:rPr lang="zh-CN" altLang="en-US" sz="1600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312535" y="2620645"/>
            <a:ext cx="53333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Wingdings" panose="05000000000000000000" charset="0"/>
              <a:buChar char="p"/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拍号、拍子、强弱规律</a:t>
            </a:r>
            <a:r>
              <a:rPr lang="zh-CN" altLang="en-US" u="sng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pic>
        <p:nvPicPr>
          <p:cNvPr id="2" name="图片 1" descr="51miz-E238313-13D9E4C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22855" y="2204720"/>
            <a:ext cx="2743200" cy="2743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5" grpId="0"/>
      <p:bldP spid="5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音的强弱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二拍子</a:t>
            </a:r>
            <a:endParaRPr lang="zh-CN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7600" y="2239010"/>
            <a:ext cx="29464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强、弱 </a:t>
            </a:r>
            <a:r>
              <a:rPr lang="en-US" altLang="zh-CN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强、弱 </a:t>
            </a:r>
            <a:r>
              <a:rPr lang="en-US" altLang="zh-CN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|……</a:t>
            </a:r>
            <a:r>
              <a:rPr lang="en-US" altLang="zh-CN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endParaRPr lang="zh-CN" altLang="en-US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21560" y="2927350"/>
            <a:ext cx="73787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/>
                </a:solidFill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tx1"/>
                </a:solidFill>
                <a:cs typeface="+mn-ea"/>
                <a:sym typeface="+mn-lt"/>
              </a:rPr>
              <a:t>中国人民志愿军战歌</a:t>
            </a:r>
            <a:r>
              <a:rPr lang="en-US" altLang="zh-CN" sz="1600" b="1" dirty="0">
                <a:solidFill>
                  <a:schemeClr val="tx1"/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21560" y="3573145"/>
            <a:ext cx="3378200" cy="181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2/4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拍 </a:t>
            </a:r>
          </a:p>
          <a:p>
            <a:pPr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1 1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1 |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5 6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5 |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3·2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1 6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2 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</a:t>
            </a:r>
            <a:endParaRPr lang="en-US" altLang="zh-CN" sz="1600" dirty="0">
              <a:solidFill>
                <a:schemeClr val="tx1"/>
              </a:solidFill>
              <a:cs typeface="+mn-ea"/>
              <a:sym typeface="+mn-lt"/>
            </a:endParaRPr>
          </a:p>
          <a:p>
            <a:pPr eaLnBrk="1" hangingPunct="1"/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雄纠 纠   气昂昂  跨过 鸭绿  江，</a:t>
            </a:r>
          </a:p>
          <a:p>
            <a:pPr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</a:p>
          <a:p>
            <a:pPr eaLnBrk="1" hangingPunct="1"/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3 3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3 |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5 5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5 |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6·5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1 3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2 </a:t>
            </a:r>
            <a:r>
              <a:rPr lang="zh-CN" altLang="en-US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</a:t>
            </a:r>
            <a:r>
              <a:rPr lang="en-US" altLang="zh-CN" sz="16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</a:t>
            </a:r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   </a:t>
            </a:r>
          </a:p>
          <a:p>
            <a:pPr eaLnBrk="1" hangingPunct="1"/>
            <a:r>
              <a:rPr lang="en-US" altLang="zh-CN" sz="1600" dirty="0">
                <a:solidFill>
                  <a:schemeClr val="tx1"/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tx1"/>
                </a:solidFill>
                <a:cs typeface="+mn-ea"/>
                <a:sym typeface="+mn-lt"/>
              </a:rPr>
              <a:t>保和 平  为祖 国  就是 保家  乡</a:t>
            </a:r>
          </a:p>
          <a:p>
            <a:pPr eaLnBrk="1" hangingPunct="1"/>
            <a:endParaRPr lang="zh-CN" altLang="en-US" sz="1600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pic>
        <p:nvPicPr>
          <p:cNvPr id="9" name="图片 8" descr="51miz-E829094-3BCF7F5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9755" y="2927350"/>
            <a:ext cx="3536315" cy="20637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5742305"/>
            <a:ext cx="12192000" cy="1777365"/>
            <a:chOff x="0" y="8826"/>
            <a:chExt cx="19200" cy="2890"/>
          </a:xfrm>
        </p:grpSpPr>
        <p:pic>
          <p:nvPicPr>
            <p:cNvPr id="14" name="图片 13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826"/>
              <a:ext cx="7200" cy="2891"/>
            </a:xfrm>
            <a:prstGeom prst="rect">
              <a:avLst/>
            </a:prstGeom>
          </p:spPr>
        </p:pic>
        <p:pic>
          <p:nvPicPr>
            <p:cNvPr id="15" name="图片 14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8826"/>
              <a:ext cx="7200" cy="2891"/>
            </a:xfrm>
            <a:prstGeom prst="rect">
              <a:avLst/>
            </a:prstGeom>
          </p:spPr>
        </p:pic>
        <p:pic>
          <p:nvPicPr>
            <p:cNvPr id="16" name="图片 15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00" y="8826"/>
              <a:ext cx="7200" cy="2891"/>
            </a:xfrm>
            <a:prstGeom prst="rect">
              <a:avLst/>
            </a:prstGeom>
          </p:spPr>
        </p:pic>
      </p:grpSp>
      <p:pic>
        <p:nvPicPr>
          <p:cNvPr id="8" name="图片 7" descr="ce88888888888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001395" y="3827145"/>
            <a:ext cx="1491615" cy="2787015"/>
          </a:xfrm>
          <a:prstGeom prst="rect">
            <a:avLst/>
          </a:prstGeom>
        </p:spPr>
      </p:pic>
      <p:pic>
        <p:nvPicPr>
          <p:cNvPr id="6" name="图片 5" descr="99999999999987967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72" t="11481" r="19986" b="1491"/>
          <a:stretch>
            <a:fillRect/>
          </a:stretch>
        </p:blipFill>
        <p:spPr>
          <a:xfrm rot="16200000">
            <a:off x="3411855" y="-1564005"/>
            <a:ext cx="5117465" cy="9495790"/>
          </a:xfrm>
          <a:prstGeom prst="rect">
            <a:avLst/>
          </a:prstGeom>
        </p:spPr>
      </p:pic>
      <p:pic>
        <p:nvPicPr>
          <p:cNvPr id="10" name="图片 9" descr="77777777777777567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9429750" y="3360420"/>
            <a:ext cx="3076575" cy="1766570"/>
          </a:xfrm>
          <a:prstGeom prst="rect">
            <a:avLst/>
          </a:prstGeom>
        </p:spPr>
      </p:pic>
      <p:pic>
        <p:nvPicPr>
          <p:cNvPr id="19" name="图片 18" descr="8888888888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3980" y="431800"/>
            <a:ext cx="2597785" cy="2287270"/>
          </a:xfrm>
          <a:prstGeom prst="rect">
            <a:avLst/>
          </a:prstGeom>
        </p:spPr>
      </p:pic>
      <p:pic>
        <p:nvPicPr>
          <p:cNvPr id="20" name="图片 19" descr="0000000980-78-7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980" y="3783965"/>
            <a:ext cx="4221480" cy="3074035"/>
          </a:xfrm>
          <a:prstGeom prst="rect">
            <a:avLst/>
          </a:prstGeom>
        </p:spPr>
      </p:pic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55635" y="1044575"/>
            <a:ext cx="1295400" cy="1366520"/>
          </a:xfrm>
          <a:prstGeom prst="rect">
            <a:avLst/>
          </a:prstGeom>
        </p:spPr>
      </p:pic>
      <p:pic>
        <p:nvPicPr>
          <p:cNvPr id="30" name="图片 29" descr="51miz-E819463-5977504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290" y="431800"/>
            <a:ext cx="2056130" cy="1082040"/>
          </a:xfrm>
          <a:prstGeom prst="rect">
            <a:avLst/>
          </a:prstGeom>
        </p:spPr>
      </p:pic>
      <p:pic>
        <p:nvPicPr>
          <p:cNvPr id="37" name="图片 36" descr="51miz-E1182956-D61D307D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410" y="3629025"/>
            <a:ext cx="3383915" cy="338391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 bwMode="auto">
          <a:xfrm>
            <a:off x="3289935" y="2341245"/>
            <a:ext cx="1316355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kern="0" dirty="0">
                <a:solidFill>
                  <a:srgbClr val="F29A98"/>
                </a:solidFill>
                <a:effectLst/>
                <a:cs typeface="+mn-ea"/>
                <a:sym typeface="+mn-lt"/>
              </a:rPr>
              <a:t>目</a:t>
            </a:r>
          </a:p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5400" kern="0" dirty="0">
                <a:solidFill>
                  <a:srgbClr val="F29A98"/>
                </a:solidFill>
                <a:effectLst/>
                <a:cs typeface="+mn-ea"/>
                <a:sym typeface="+mn-lt"/>
              </a:rPr>
              <a:t>录</a:t>
            </a:r>
          </a:p>
        </p:txBody>
      </p:sp>
      <p:grpSp>
        <p:nvGrpSpPr>
          <p:cNvPr id="86" name="组合 85"/>
          <p:cNvGrpSpPr/>
          <p:nvPr/>
        </p:nvGrpSpPr>
        <p:grpSpPr>
          <a:xfrm>
            <a:off x="5001895" y="1594891"/>
            <a:ext cx="3641675" cy="499745"/>
            <a:chOff x="9015" y="2331"/>
            <a:chExt cx="5735" cy="787"/>
          </a:xfrm>
        </p:grpSpPr>
        <p:sp>
          <p:nvSpPr>
            <p:cNvPr id="89" name="TextBox 119"/>
            <p:cNvSpPr txBox="1"/>
            <p:nvPr/>
          </p:nvSpPr>
          <p:spPr>
            <a:xfrm>
              <a:off x="9333" y="2384"/>
              <a:ext cx="541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indent="0" algn="l">
                <a:lnSpc>
                  <a:spcPct val="100000"/>
                </a:lnSpc>
                <a:buClr>
                  <a:srgbClr val="FF3300"/>
                </a:buClr>
                <a:buSzPct val="70000"/>
                <a:buNone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音的高低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93" name="椭圆 92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29A98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8920" y="2787"/>
                <a:ext cx="78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01</a:t>
                </a:r>
              </a:p>
            </p:txBody>
          </p:sp>
        </p:grpSp>
      </p:grpSp>
      <p:grpSp>
        <p:nvGrpSpPr>
          <p:cNvPr id="3" name="组合 2"/>
          <p:cNvGrpSpPr/>
          <p:nvPr/>
        </p:nvGrpSpPr>
        <p:grpSpPr>
          <a:xfrm>
            <a:off x="5001895" y="2307361"/>
            <a:ext cx="3641675" cy="499745"/>
            <a:chOff x="9015" y="2331"/>
            <a:chExt cx="5735" cy="787"/>
          </a:xfrm>
        </p:grpSpPr>
        <p:sp>
          <p:nvSpPr>
            <p:cNvPr id="4" name="TextBox 119"/>
            <p:cNvSpPr txBox="1"/>
            <p:nvPr/>
          </p:nvSpPr>
          <p:spPr>
            <a:xfrm>
              <a:off x="9333" y="2384"/>
              <a:ext cx="541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indent="0" algn="l">
                <a:lnSpc>
                  <a:spcPct val="100000"/>
                </a:lnSpc>
                <a:buClr>
                  <a:srgbClr val="FF3300"/>
                </a:buClr>
                <a:buSzPct val="70000"/>
                <a:buNone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音的长短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7" name="椭圆 6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29A98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9" name="文本框 8"/>
              <p:cNvSpPr txBox="1"/>
              <p:nvPr/>
            </p:nvSpPr>
            <p:spPr>
              <a:xfrm>
                <a:off x="8920" y="2787"/>
                <a:ext cx="78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02</a:t>
                </a: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5001895" y="3019831"/>
            <a:ext cx="3641675" cy="499745"/>
            <a:chOff x="9015" y="2331"/>
            <a:chExt cx="5735" cy="787"/>
          </a:xfrm>
        </p:grpSpPr>
        <p:sp>
          <p:nvSpPr>
            <p:cNvPr id="12" name="TextBox 119"/>
            <p:cNvSpPr txBox="1"/>
            <p:nvPr/>
          </p:nvSpPr>
          <p:spPr>
            <a:xfrm>
              <a:off x="9333" y="2384"/>
              <a:ext cx="541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indent="0" algn="l">
                <a:lnSpc>
                  <a:spcPct val="100000"/>
                </a:lnSpc>
                <a:buClr>
                  <a:srgbClr val="FF3300"/>
                </a:buClr>
                <a:buSzPct val="70000"/>
                <a:buNone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音的强弱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18" name="椭圆 17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29A98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8920" y="2787"/>
                <a:ext cx="78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03</a:t>
                </a: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5001895" y="3732301"/>
            <a:ext cx="3641675" cy="499745"/>
            <a:chOff x="9015" y="2331"/>
            <a:chExt cx="5735" cy="787"/>
          </a:xfrm>
        </p:grpSpPr>
        <p:sp>
          <p:nvSpPr>
            <p:cNvPr id="24" name="TextBox 119"/>
            <p:cNvSpPr txBox="1"/>
            <p:nvPr/>
          </p:nvSpPr>
          <p:spPr>
            <a:xfrm>
              <a:off x="9333" y="2384"/>
              <a:ext cx="541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indent="0" algn="l">
                <a:lnSpc>
                  <a:spcPct val="100000"/>
                </a:lnSpc>
                <a:buClr>
                  <a:srgbClr val="FF3300"/>
                </a:buClr>
                <a:buSzPct val="70000"/>
                <a:buNone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+mn-ea"/>
                  <a:sym typeface="+mn-lt"/>
                </a:rPr>
                <a:t>常用记号</a:t>
              </a:r>
            </a:p>
          </p:txBody>
        </p:sp>
        <p:grpSp>
          <p:nvGrpSpPr>
            <p:cNvPr id="26" name="组合 25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29A98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2" name="文本框 31"/>
              <p:cNvSpPr txBox="1"/>
              <p:nvPr/>
            </p:nvSpPr>
            <p:spPr>
              <a:xfrm>
                <a:off x="8920" y="2787"/>
                <a:ext cx="78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04</a:t>
                </a:r>
              </a:p>
            </p:txBody>
          </p:sp>
        </p:grpSp>
      </p:grpSp>
      <p:grpSp>
        <p:nvGrpSpPr>
          <p:cNvPr id="33" name="组合 32"/>
          <p:cNvGrpSpPr/>
          <p:nvPr/>
        </p:nvGrpSpPr>
        <p:grpSpPr>
          <a:xfrm>
            <a:off x="5001895" y="4444771"/>
            <a:ext cx="3641675" cy="499745"/>
            <a:chOff x="9015" y="2331"/>
            <a:chExt cx="5735" cy="787"/>
          </a:xfrm>
        </p:grpSpPr>
        <p:sp>
          <p:nvSpPr>
            <p:cNvPr id="34" name="TextBox 119"/>
            <p:cNvSpPr txBox="1"/>
            <p:nvPr/>
          </p:nvSpPr>
          <p:spPr>
            <a:xfrm>
              <a:off x="9333" y="2384"/>
              <a:ext cx="5417" cy="6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1" indent="0" algn="l">
                <a:lnSpc>
                  <a:spcPct val="100000"/>
                </a:lnSpc>
                <a:buClr>
                  <a:srgbClr val="FF3300"/>
                </a:buClr>
                <a:buSzPct val="70000"/>
                <a:buNone/>
              </a:pPr>
              <a:r>
                <a:rPr lang="zh-CN" altLang="en-US" sz="20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cs typeface="+mn-ea"/>
                  <a:sym typeface="+mn-lt"/>
                </a:rPr>
                <a:t>调号与定号</a:t>
              </a:r>
            </a:p>
          </p:txBody>
        </p:sp>
        <p:grpSp>
          <p:nvGrpSpPr>
            <p:cNvPr id="35" name="组合 34"/>
            <p:cNvGrpSpPr/>
            <p:nvPr/>
          </p:nvGrpSpPr>
          <p:grpSpPr>
            <a:xfrm>
              <a:off x="9015" y="2331"/>
              <a:ext cx="787" cy="787"/>
              <a:chOff x="8919" y="2734"/>
              <a:chExt cx="787" cy="787"/>
            </a:xfrm>
          </p:grpSpPr>
          <p:sp>
            <p:nvSpPr>
              <p:cNvPr id="36" name="椭圆 35"/>
              <p:cNvSpPr/>
              <p:nvPr/>
            </p:nvSpPr>
            <p:spPr>
              <a:xfrm>
                <a:off x="8919" y="2734"/>
                <a:ext cx="787" cy="787"/>
              </a:xfrm>
              <a:prstGeom prst="ellipse">
                <a:avLst/>
              </a:prstGeom>
              <a:solidFill>
                <a:srgbClr val="F29A98"/>
              </a:solidFill>
              <a:ln>
                <a:noFill/>
              </a:ln>
              <a:effectLst>
                <a:outerShdw blurRad="63500" sx="102000" sy="102000" algn="ctr" rotWithShape="0">
                  <a:schemeClr val="tx1">
                    <a:alpha val="40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8" name="文本框 37"/>
              <p:cNvSpPr txBox="1"/>
              <p:nvPr/>
            </p:nvSpPr>
            <p:spPr>
              <a:xfrm>
                <a:off x="8920" y="2787"/>
                <a:ext cx="786" cy="6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dist"/>
                <a:r>
                  <a:rPr lang="en-US" altLang="zh-CN" sz="2000" b="1">
                    <a:solidFill>
                      <a:schemeClr val="bg1"/>
                    </a:solidFill>
                    <a:cs typeface="+mn-ea"/>
                    <a:sym typeface="+mn-lt"/>
                  </a:rPr>
                  <a:t>05</a:t>
                </a:r>
              </a:p>
            </p:txBody>
          </p:sp>
        </p:grpSp>
      </p:grpSp>
      <p:sp>
        <p:nvSpPr>
          <p:cNvPr id="25" name="文本框 24"/>
          <p:cNvSpPr txBox="1"/>
          <p:nvPr/>
        </p:nvSpPr>
        <p:spPr>
          <a:xfrm>
            <a:off x="7620000" y="2739796"/>
            <a:ext cx="23202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音的强弱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三拍子</a:t>
            </a:r>
            <a:endParaRPr lang="zh-CN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7600" y="2239010"/>
            <a:ext cx="4215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（强、弱、弱 </a:t>
            </a:r>
            <a:r>
              <a:rPr lang="en-US" altLang="zh-CN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强、弱、弱</a:t>
            </a:r>
            <a:r>
              <a:rPr lang="en-US" altLang="zh-CN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</a:t>
            </a:r>
            <a:r>
              <a:rPr lang="zh-CN" altLang="en-US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）</a:t>
            </a:r>
            <a:endParaRPr lang="zh-CN" altLang="en-US" dirty="0">
              <a:solidFill>
                <a:schemeClr val="tx1"/>
              </a:solidFill>
              <a:effectLst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21560" y="2927350"/>
            <a:ext cx="73787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我爱这蓝色的海洋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21585" y="3706495"/>
            <a:ext cx="337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3/4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拍 </a:t>
            </a:r>
          </a:p>
          <a:p>
            <a:pPr eaLnBrk="1" hangingPunct="1"/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  <a:p>
            <a:pPr eaLnBrk="1" hangingPunct="1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5  3  3 | 5  3  2 | 1·</a:t>
            </a:r>
            <a:r>
              <a:rPr lang="en-US" altLang="zh-CN" sz="1600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2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3 1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| 5 ─ ─|    </a:t>
            </a:r>
          </a:p>
          <a:p>
            <a:pPr eaLnBrk="1" hangingPunct="1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我 爱  这   蓝  色  的   海                洋 </a:t>
            </a:r>
          </a:p>
        </p:txBody>
      </p:sp>
      <p:pic>
        <p:nvPicPr>
          <p:cNvPr id="2" name="图片 1" descr="51miz-E261078-B74D405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5395" y="2790190"/>
            <a:ext cx="4025900" cy="2273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音的强弱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四拍子</a:t>
            </a:r>
            <a:endParaRPr lang="zh-CN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7600" y="2239010"/>
            <a:ext cx="4215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强、弱、次强、弱） 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21560" y="3098800"/>
            <a:ext cx="737870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战士第二故乡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521585" y="3741420"/>
            <a:ext cx="337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4/4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拍 </a:t>
            </a:r>
          </a:p>
          <a:p>
            <a:pPr eaLnBrk="1" hangingPunct="1"/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2 5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5 31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2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5 23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2763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5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 </a:t>
            </a:r>
          </a:p>
          <a:p>
            <a:pPr eaLnBrk="1" hangingPunct="1"/>
            <a:endParaRPr lang="en-US" altLang="zh-CN" sz="1600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云雾满山  飘           海水   绕 海    礁 </a:t>
            </a:r>
            <a:endParaRPr lang="zh-CN" altLang="en-US" sz="1600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5" name="图片 4" descr="51miz-E274297-0FCD44F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58330" y="2897505"/>
            <a:ext cx="3025140" cy="2231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7" grpId="0"/>
      <p:bldP spid="7" grpId="1"/>
      <p:bldP spid="8" grpId="0"/>
      <p:bldP spid="8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音的强弱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三连音</a:t>
            </a:r>
            <a:endParaRPr lang="zh-CN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7600" y="2239010"/>
            <a:ext cx="4215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555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＝ </a:t>
            </a:r>
            <a:r>
              <a:rPr lang="en-US" altLang="zh-CN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5 5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＝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40610" y="289877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即三个音平均奏出原先两个同样性质音符的时值。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40610" y="4112895"/>
            <a:ext cx="45777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1·3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5 5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6  5 | </a:t>
            </a:r>
            <a:r>
              <a:rPr lang="en-US" altLang="zh-CN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3·1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555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3  1 | </a:t>
            </a:r>
            <a:r>
              <a:rPr lang="en-US" altLang="zh-CN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555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555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40610" y="35274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国歌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 descr="51miz-E844177-FDE30E7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9955" y="1694180"/>
            <a:ext cx="3110865" cy="34696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7" grpId="0"/>
      <p:bldP spid="7" grpId="1"/>
      <p:bldP spid="8" grpId="0"/>
      <p:bldP spid="8" grpId="1"/>
      <p:bldP spid="2" grpId="0"/>
      <p:bldP spid="2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音的强弱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切分节奏</a:t>
            </a:r>
            <a:endParaRPr lang="zh-CN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7600" y="2239010"/>
            <a:ext cx="421576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5  </a:t>
            </a:r>
            <a:r>
              <a:rPr lang="en-US" altLang="zh-CN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</a:t>
            </a:r>
            <a:r>
              <a:rPr lang="en-US" altLang="zh-CN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5  </a:t>
            </a:r>
            <a:r>
              <a:rPr lang="en-US" altLang="zh-CN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340610" y="289877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一个音把另一个等长的音平均分开，从而改变了原来的强弱规律。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483485" y="4156075"/>
            <a:ext cx="45777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1 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5  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1· 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5   0 |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340610" y="35274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解放军进行曲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62860" y="4773295"/>
            <a:ext cx="45777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我们    的     队伍            向    太   阳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6" grpId="0"/>
      <p:bldP spid="6" grpId="1"/>
      <p:bldP spid="7" grpId="0"/>
      <p:bldP spid="7" grpId="1"/>
      <p:bldP spid="8" grpId="0"/>
      <p:bldP spid="8" grpId="1"/>
      <p:bldP spid="2" grpId="0"/>
      <p:bldP spid="2" grpId="1"/>
      <p:bldP spid="5" grpId="0"/>
      <p:bldP spid="5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5742305"/>
            <a:ext cx="12192000" cy="1777365"/>
            <a:chOff x="0" y="8826"/>
            <a:chExt cx="19200" cy="2890"/>
          </a:xfrm>
        </p:grpSpPr>
        <p:pic>
          <p:nvPicPr>
            <p:cNvPr id="14" name="图片 13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826"/>
              <a:ext cx="7200" cy="2891"/>
            </a:xfrm>
            <a:prstGeom prst="rect">
              <a:avLst/>
            </a:prstGeom>
          </p:spPr>
        </p:pic>
        <p:pic>
          <p:nvPicPr>
            <p:cNvPr id="15" name="图片 14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8826"/>
              <a:ext cx="7200" cy="2891"/>
            </a:xfrm>
            <a:prstGeom prst="rect">
              <a:avLst/>
            </a:prstGeom>
          </p:spPr>
        </p:pic>
        <p:pic>
          <p:nvPicPr>
            <p:cNvPr id="16" name="图片 15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00" y="8826"/>
              <a:ext cx="7200" cy="2891"/>
            </a:xfrm>
            <a:prstGeom prst="rect">
              <a:avLst/>
            </a:prstGeom>
          </p:spPr>
        </p:pic>
      </p:grpSp>
      <p:pic>
        <p:nvPicPr>
          <p:cNvPr id="8" name="图片 7" descr="ce88888888888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001395" y="3827145"/>
            <a:ext cx="1491615" cy="2787015"/>
          </a:xfrm>
          <a:prstGeom prst="rect">
            <a:avLst/>
          </a:prstGeom>
        </p:spPr>
      </p:pic>
      <p:pic>
        <p:nvPicPr>
          <p:cNvPr id="6" name="图片 5" descr="99999999999987967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72" t="11481" r="19986" b="1491"/>
          <a:stretch>
            <a:fillRect/>
          </a:stretch>
        </p:blipFill>
        <p:spPr>
          <a:xfrm rot="16200000">
            <a:off x="3411855" y="-1564005"/>
            <a:ext cx="5117465" cy="9495790"/>
          </a:xfrm>
          <a:prstGeom prst="rect">
            <a:avLst/>
          </a:prstGeom>
        </p:spPr>
      </p:pic>
      <p:pic>
        <p:nvPicPr>
          <p:cNvPr id="10" name="图片 9" descr="77777777777777567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9429750" y="3360420"/>
            <a:ext cx="3076575" cy="1766570"/>
          </a:xfrm>
          <a:prstGeom prst="rect">
            <a:avLst/>
          </a:prstGeom>
        </p:spPr>
      </p:pic>
      <p:pic>
        <p:nvPicPr>
          <p:cNvPr id="19" name="图片 18" descr="8888888888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3980" y="431800"/>
            <a:ext cx="2597785" cy="2287270"/>
          </a:xfrm>
          <a:prstGeom prst="rect">
            <a:avLst/>
          </a:prstGeom>
        </p:spPr>
      </p:pic>
      <p:pic>
        <p:nvPicPr>
          <p:cNvPr id="20" name="图片 19" descr="0000000980-78-7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980" y="3783965"/>
            <a:ext cx="4221480" cy="3074035"/>
          </a:xfrm>
          <a:prstGeom prst="rect">
            <a:avLst/>
          </a:prstGeom>
        </p:spPr>
      </p:pic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55635" y="1044575"/>
            <a:ext cx="1295400" cy="1366520"/>
          </a:xfrm>
          <a:prstGeom prst="rect">
            <a:avLst/>
          </a:prstGeom>
        </p:spPr>
      </p:pic>
      <p:pic>
        <p:nvPicPr>
          <p:cNvPr id="30" name="图片 29" descr="51miz-E819463-5977504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290" y="431800"/>
            <a:ext cx="2056130" cy="1082040"/>
          </a:xfrm>
          <a:prstGeom prst="rect">
            <a:avLst/>
          </a:prstGeom>
        </p:spPr>
      </p:pic>
      <p:pic>
        <p:nvPicPr>
          <p:cNvPr id="37" name="图片 36" descr="51miz-E1182956-D61D307D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410" y="3629025"/>
            <a:ext cx="3383915" cy="3383915"/>
          </a:xfrm>
          <a:prstGeom prst="rect">
            <a:avLst/>
          </a:prstGeom>
        </p:spPr>
      </p:pic>
      <p:sp>
        <p:nvSpPr>
          <p:cNvPr id="25" name="TextBox 4"/>
          <p:cNvSpPr txBox="1"/>
          <p:nvPr/>
        </p:nvSpPr>
        <p:spPr>
          <a:xfrm>
            <a:off x="4417850" y="2260102"/>
            <a:ext cx="2518125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200" b="1" dirty="0">
                <a:solidFill>
                  <a:srgbClr val="F29A98"/>
                </a:solidFill>
                <a:cs typeface="+mn-ea"/>
                <a:sym typeface="+mn-lt"/>
              </a:rPr>
              <a:t>PART FOUR</a:t>
            </a:r>
          </a:p>
        </p:txBody>
      </p:sp>
      <p:sp>
        <p:nvSpPr>
          <p:cNvPr id="27" name="TextBox 119"/>
          <p:cNvSpPr txBox="1"/>
          <p:nvPr/>
        </p:nvSpPr>
        <p:spPr>
          <a:xfrm>
            <a:off x="3414395" y="2918460"/>
            <a:ext cx="37909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2pPr lvl="1" indent="0" algn="ctr">
              <a:lnSpc>
                <a:spcPct val="100000"/>
              </a:lnSpc>
              <a:buClr>
                <a:srgbClr val="FF3300"/>
              </a:buClr>
              <a:buSzPct val="70000"/>
              <a:buNone/>
              <a:defRPr sz="44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2pPr>
          </a:lstStyle>
          <a:p>
            <a:pPr lvl="1"/>
            <a:r>
              <a:rPr lang="zh-CN" altLang="en-US" dirty="0">
                <a:sym typeface="+mn-lt"/>
              </a:rPr>
              <a:t>常用记号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355" y="3968115"/>
            <a:ext cx="4102735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 of teaching and speaking for teachers of literature and art green primary school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29" grpId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演唱（奏）记号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7600" y="2239010"/>
            <a:ext cx="6291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“-” 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保持音记号表示该音要唱的饱满，要把拍子唱足。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78710" y="3965575"/>
            <a:ext cx="399669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 3 | </a:t>
            </a:r>
            <a:r>
              <a:rPr lang="en-US" altLang="zh-CN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3·2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1 | 6   1 | </a:t>
            </a:r>
            <a:r>
              <a:rPr lang="en-US" altLang="zh-CN" sz="1600" b="1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1·6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5  |   ……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154555" y="32607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我是一个兵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78710" y="4497070"/>
            <a:ext cx="531050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枪杆  握得 紧   眼 睛   看得 清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3" name="图片 2" descr="51miz-E260618-F33FE89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31990" y="3098165"/>
            <a:ext cx="3080385" cy="20891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8" grpId="0"/>
      <p:bldP spid="8" grpId="1"/>
      <p:bldP spid="2" grpId="0"/>
      <p:bldP spid="2" grpId="1"/>
      <p:bldP spid="5" grpId="0"/>
      <p:bldP spid="5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演唱（奏）记号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7600" y="2239010"/>
            <a:ext cx="6291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“▼”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顿音记号表示该音要唱得短促，跳跃。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02510" y="4003675"/>
            <a:ext cx="46539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3 35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6 5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3 35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6 5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3 35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1 2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5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 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54555" y="32607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泉水叮咚响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02510" y="4516120"/>
            <a:ext cx="3986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泉水    叮咚  泉水     叮咚  泉水    叮咚  响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6" grpId="0"/>
      <p:bldP spid="6" grpId="1"/>
      <p:bldP spid="8" grpId="0"/>
      <p:bldP spid="8" grpId="1"/>
      <p:bldP spid="2" grpId="0"/>
      <p:bldP spid="2" grpId="1"/>
      <p:bldP spid="5" grpId="0"/>
      <p:bldP spid="5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演唱（奏）记号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7600" y="2239010"/>
            <a:ext cx="6291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 &gt; ” 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重音记号表示该音要唱的坚强有力。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02510" y="4013200"/>
            <a:ext cx="46539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1· | 1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5·6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1·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5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6  0  |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54555" y="32607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大刀进行曲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02510" y="4516120"/>
            <a:ext cx="5290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大刀     向           鬼子  们的    头    上   砍           去！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7" name="图片 6" descr="51miz-E1084716-D6DCADA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82280" y="2618740"/>
            <a:ext cx="1892300" cy="28384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8" grpId="0"/>
      <p:bldP spid="8" grpId="1"/>
      <p:bldP spid="2" grpId="0"/>
      <p:bldP spid="2" grpId="1"/>
      <p:bldP spid="5" grpId="0"/>
      <p:bldP spid="5" grpId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060575" y="22282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演唱（奏）记号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927600" y="2239010"/>
            <a:ext cx="6291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“⌒” 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延长记号表示该音按艺术的需要自由延长。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2302510" y="4013200"/>
            <a:ext cx="46539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5·6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5·3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1·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2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1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X   0  ||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54555" y="32607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大刀进行曲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02510" y="4516120"/>
            <a:ext cx="5290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鬼子 们的   头    上     砍              去                杀！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6" grpId="0"/>
      <p:bldP spid="6" grpId="1"/>
      <p:bldP spid="8" grpId="0"/>
      <p:bldP spid="8" grpId="1"/>
      <p:bldP spid="2" grpId="0"/>
      <p:bldP spid="2" grpId="1"/>
      <p:bldP spid="5" grpId="0"/>
      <p:bldP spid="5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1860550" y="223774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演唱（奏）记号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7575" y="2248535"/>
            <a:ext cx="62915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   ”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连音记号，也叫连线。 作用：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、表示音的长短； 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、表示一字唱多音。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30730" y="4031615"/>
            <a:ext cx="465391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| 5 | 5 | 5 | 5 |     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五拍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30730" y="34512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5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            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四拍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030730" y="4612005"/>
            <a:ext cx="529082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――― | 5 ―― 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七拍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pic>
        <p:nvPicPr>
          <p:cNvPr id="3" name="图片 2" descr="51miz-E261078-B74D405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5330" y="3176270"/>
            <a:ext cx="3625850" cy="20472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8" grpId="0"/>
      <p:bldP spid="8" grpId="1"/>
      <p:bldP spid="2" grpId="0"/>
      <p:bldP spid="2" grpId="1"/>
      <p:bldP spid="5" grpId="0"/>
      <p:bldP spid="5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5742305"/>
            <a:ext cx="12192000" cy="1777365"/>
            <a:chOff x="0" y="8826"/>
            <a:chExt cx="19200" cy="2890"/>
          </a:xfrm>
        </p:grpSpPr>
        <p:pic>
          <p:nvPicPr>
            <p:cNvPr id="14" name="图片 13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826"/>
              <a:ext cx="7200" cy="2891"/>
            </a:xfrm>
            <a:prstGeom prst="rect">
              <a:avLst/>
            </a:prstGeom>
          </p:spPr>
        </p:pic>
        <p:pic>
          <p:nvPicPr>
            <p:cNvPr id="15" name="图片 14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8826"/>
              <a:ext cx="7200" cy="2891"/>
            </a:xfrm>
            <a:prstGeom prst="rect">
              <a:avLst/>
            </a:prstGeom>
          </p:spPr>
        </p:pic>
        <p:pic>
          <p:nvPicPr>
            <p:cNvPr id="16" name="图片 15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00" y="8826"/>
              <a:ext cx="7200" cy="2891"/>
            </a:xfrm>
            <a:prstGeom prst="rect">
              <a:avLst/>
            </a:prstGeom>
          </p:spPr>
        </p:pic>
      </p:grpSp>
      <p:pic>
        <p:nvPicPr>
          <p:cNvPr id="8" name="图片 7" descr="ce88888888888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001395" y="3827145"/>
            <a:ext cx="1491615" cy="2787015"/>
          </a:xfrm>
          <a:prstGeom prst="rect">
            <a:avLst/>
          </a:prstGeom>
        </p:spPr>
      </p:pic>
      <p:pic>
        <p:nvPicPr>
          <p:cNvPr id="6" name="图片 5" descr="99999999999987967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72" t="11481" r="19986" b="1491"/>
          <a:stretch>
            <a:fillRect/>
          </a:stretch>
        </p:blipFill>
        <p:spPr>
          <a:xfrm rot="16200000">
            <a:off x="3411855" y="-1564005"/>
            <a:ext cx="5117465" cy="9495790"/>
          </a:xfrm>
          <a:prstGeom prst="rect">
            <a:avLst/>
          </a:prstGeom>
        </p:spPr>
      </p:pic>
      <p:pic>
        <p:nvPicPr>
          <p:cNvPr id="10" name="图片 9" descr="77777777777777567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9429750" y="3360420"/>
            <a:ext cx="3076575" cy="1766570"/>
          </a:xfrm>
          <a:prstGeom prst="rect">
            <a:avLst/>
          </a:prstGeom>
        </p:spPr>
      </p:pic>
      <p:pic>
        <p:nvPicPr>
          <p:cNvPr id="19" name="图片 18" descr="8888888888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3980" y="431800"/>
            <a:ext cx="2597785" cy="2287270"/>
          </a:xfrm>
          <a:prstGeom prst="rect">
            <a:avLst/>
          </a:prstGeom>
        </p:spPr>
      </p:pic>
      <p:pic>
        <p:nvPicPr>
          <p:cNvPr id="20" name="图片 19" descr="0000000980-78-7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980" y="3783965"/>
            <a:ext cx="4221480" cy="3074035"/>
          </a:xfrm>
          <a:prstGeom prst="rect">
            <a:avLst/>
          </a:prstGeom>
        </p:spPr>
      </p:pic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55635" y="1044575"/>
            <a:ext cx="1295400" cy="1366520"/>
          </a:xfrm>
          <a:prstGeom prst="rect">
            <a:avLst/>
          </a:prstGeom>
        </p:spPr>
      </p:pic>
      <p:pic>
        <p:nvPicPr>
          <p:cNvPr id="30" name="图片 29" descr="51miz-E819463-5977504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290" y="431800"/>
            <a:ext cx="2056130" cy="1082040"/>
          </a:xfrm>
          <a:prstGeom prst="rect">
            <a:avLst/>
          </a:prstGeom>
        </p:spPr>
      </p:pic>
      <p:pic>
        <p:nvPicPr>
          <p:cNvPr id="37" name="图片 36" descr="51miz-E1182956-D61D307D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410" y="3629025"/>
            <a:ext cx="3383915" cy="3383915"/>
          </a:xfrm>
          <a:prstGeom prst="rect">
            <a:avLst/>
          </a:prstGeom>
        </p:spPr>
      </p:pic>
      <p:sp>
        <p:nvSpPr>
          <p:cNvPr id="25" name="TextBox 4"/>
          <p:cNvSpPr txBox="1"/>
          <p:nvPr/>
        </p:nvSpPr>
        <p:spPr>
          <a:xfrm>
            <a:off x="4417850" y="2260102"/>
            <a:ext cx="2264851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200" b="1" dirty="0">
                <a:solidFill>
                  <a:srgbClr val="F29A98"/>
                </a:solidFill>
                <a:cs typeface="+mn-ea"/>
                <a:sym typeface="+mn-lt"/>
              </a:rPr>
              <a:t>PART ONE</a:t>
            </a:r>
          </a:p>
        </p:txBody>
      </p:sp>
      <p:sp>
        <p:nvSpPr>
          <p:cNvPr id="27" name="TextBox 119"/>
          <p:cNvSpPr txBox="1"/>
          <p:nvPr/>
        </p:nvSpPr>
        <p:spPr>
          <a:xfrm>
            <a:off x="3414395" y="2918460"/>
            <a:ext cx="37909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indent="0" algn="ctr">
              <a:lnSpc>
                <a:spcPct val="100000"/>
              </a:lnSpc>
              <a:buClr>
                <a:srgbClr val="FF3300"/>
              </a:buClr>
              <a:buSzPct val="70000"/>
              <a:buNone/>
            </a:pPr>
            <a:r>
              <a:rPr lang="zh-CN" altLang="en-US" sz="4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音的高低</a:t>
            </a:r>
            <a:endParaRPr lang="zh-CN" altLang="en-US" sz="4400" b="1" dirty="0">
              <a:solidFill>
                <a:srgbClr val="00A2D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3729355" y="3968115"/>
            <a:ext cx="4102735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 of teaching and speaking for teachers of literature and art green primary school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29" grpId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1860550" y="223774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演唱（奏）记号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7575" y="2248535"/>
            <a:ext cx="62915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   ”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连音记号，也叫连线。作用：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、表示音的长短；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2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、表示一字唱多音。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67890" y="4131310"/>
            <a:ext cx="46539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 3  3 | 5  3  2 | 1·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5 ─ ─| 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</a:t>
            </a:r>
          </a:p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 爱  这   蓝  色  的   海                洋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30730" y="34512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我爱这蓝色的海洋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6" grpId="0"/>
      <p:bldP spid="6" grpId="1"/>
      <p:bldP spid="8" grpId="0"/>
      <p:bldP spid="8" grpId="1"/>
      <p:bldP spid="2" grpId="0"/>
      <p:bldP spid="2" grpId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1860550" y="223774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演唱（奏）记号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7575" y="2248535"/>
            <a:ext cx="6291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“ˇ”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呼吸记号  作曲家对呼吸位置的提示。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167890" y="3969385"/>
            <a:ext cx="71494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1 2 2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3 5 5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1 6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5 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5 6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1 2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 4·ˇ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6 6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5 6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3 2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1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|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2030730" y="34512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《</a:t>
            </a:r>
            <a:r>
              <a:rPr lang="zh-CN" alt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我的祖国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2167890" y="4497070"/>
            <a:ext cx="714946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听惯了  船上的 号    子   看      惯了  船      上的   白            帆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8" grpId="0"/>
      <p:bldP spid="8" grpId="1"/>
      <p:bldP spid="2" grpId="0"/>
      <p:bldP spid="2" grpId="1"/>
      <p:bldP spid="3" grpId="0"/>
      <p:bldP spid="3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1860550" y="223774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力度记号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7575" y="2248535"/>
            <a:ext cx="6291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段落间的力度记号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表示某一段落的力度要求。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55030" y="3603625"/>
            <a:ext cx="90646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ppp  </a:t>
            </a:r>
            <a:r>
              <a:rPr lang="zh-CN" altLang="en-US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最弱    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pp  </a:t>
            </a:r>
            <a:r>
              <a:rPr lang="zh-CN" altLang="en-US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很弱    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p  </a:t>
            </a:r>
            <a:r>
              <a:rPr lang="zh-CN" altLang="en-US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弱   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mp  </a:t>
            </a:r>
            <a:r>
              <a:rPr lang="zh-CN" altLang="en-US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中弱</a:t>
            </a:r>
            <a:r>
              <a:rPr lang="zh-CN" altLang="en-US" sz="1600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43930" y="4187825"/>
            <a:ext cx="3711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fff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最强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ff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很强 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f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强   </a:t>
            </a:r>
            <a:r>
              <a:rPr lang="en-US" altLang="zh-CN" sz="1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mf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中强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7" name="图片 6" descr="51miz-E789922-FA94E63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2060" y="2877185"/>
            <a:ext cx="1934210" cy="22987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2" grpId="0"/>
      <p:bldP spid="2" grpId="1"/>
      <p:bldP spid="5" grpId="0"/>
      <p:bldP spid="5" grpId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1860550" y="223774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力度记号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7575" y="2248535"/>
            <a:ext cx="6291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唱支山歌给党听</a:t>
            </a:r>
            <a:r>
              <a:rPr lang="en-US" altLang="zh-CN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649980" y="278447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3·3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5·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1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2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1·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49980" y="3235325"/>
            <a:ext cx="6664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唱支 山       歌         给党          听             我把            党  来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49980" y="368617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3 5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765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|6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1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65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5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1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30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649980" y="4137025"/>
            <a:ext cx="6664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比     母    亲           母亲           只生   了    我      的身，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816350" y="458787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u="sng" dirty="0">
                <a:effectLst/>
                <a:cs typeface="+mn-ea"/>
                <a:sym typeface="+mn-lt"/>
              </a:rPr>
              <a:t>0</a:t>
            </a:r>
            <a:r>
              <a:rPr lang="en-US" altLang="zh-CN" sz="1600" dirty="0">
                <a:effectLst/>
                <a:cs typeface="+mn-ea"/>
                <a:sym typeface="+mn-lt"/>
              </a:rPr>
              <a:t> 2</a:t>
            </a:r>
            <a:r>
              <a:rPr lang="en-US" altLang="zh-CN" sz="1600" u="sng" dirty="0">
                <a:effectLst/>
                <a:cs typeface="+mn-ea"/>
                <a:sym typeface="+mn-lt"/>
              </a:rPr>
              <a:t> 3</a:t>
            </a:r>
            <a:r>
              <a:rPr lang="en-US" altLang="zh-CN" sz="1600" dirty="0">
                <a:effectLst/>
                <a:cs typeface="+mn-ea"/>
                <a:sym typeface="+mn-lt"/>
              </a:rPr>
              <a:t> | </a:t>
            </a:r>
            <a:r>
              <a:rPr lang="en-US" altLang="zh-CN" sz="1600" u="sng" dirty="0">
                <a:effectLst/>
                <a:cs typeface="+mn-ea"/>
                <a:sym typeface="+mn-lt"/>
              </a:rPr>
              <a:t>65</a:t>
            </a:r>
            <a:r>
              <a:rPr lang="en-US" altLang="zh-CN" sz="1600" dirty="0">
                <a:effectLst/>
                <a:cs typeface="+mn-ea"/>
                <a:sym typeface="+mn-lt"/>
              </a:rPr>
              <a:t> </a:t>
            </a:r>
            <a:r>
              <a:rPr lang="en-US" altLang="zh-CN" sz="1600" u="sng" dirty="0">
                <a:effectLst/>
                <a:cs typeface="+mn-ea"/>
                <a:sym typeface="+mn-lt"/>
              </a:rPr>
              <a:t>46</a:t>
            </a:r>
            <a:r>
              <a:rPr lang="en-US" altLang="zh-CN" sz="1600" dirty="0">
                <a:effectLst/>
                <a:cs typeface="+mn-ea"/>
                <a:sym typeface="+mn-lt"/>
              </a:rPr>
              <a:t>| 5 </a:t>
            </a:r>
            <a:r>
              <a:rPr lang="zh-CN" altLang="en-US" sz="1600" dirty="0">
                <a:effectLst/>
                <a:cs typeface="+mn-ea"/>
                <a:sym typeface="+mn-lt"/>
              </a:rPr>
              <a:t>－ </a:t>
            </a:r>
            <a:r>
              <a:rPr lang="en-US" altLang="zh-CN" sz="1600" dirty="0">
                <a:effectLst/>
                <a:cs typeface="+mn-ea"/>
                <a:sym typeface="+mn-lt"/>
              </a:rPr>
              <a:t>|</a:t>
            </a:r>
            <a:r>
              <a:rPr lang="en-US" altLang="zh-CN" sz="1600" u="sng" dirty="0">
                <a:effectLst/>
                <a:cs typeface="+mn-ea"/>
                <a:sym typeface="+mn-lt"/>
              </a:rPr>
              <a:t>4 3</a:t>
            </a:r>
            <a:r>
              <a:rPr lang="en-US" altLang="zh-CN" sz="1600" dirty="0">
                <a:effectLst/>
                <a:cs typeface="+mn-ea"/>
                <a:sym typeface="+mn-lt"/>
              </a:rPr>
              <a:t> </a:t>
            </a:r>
            <a:r>
              <a:rPr lang="en-US" altLang="zh-CN" sz="1600" u="sng" dirty="0">
                <a:effectLst/>
                <a:cs typeface="+mn-ea"/>
                <a:sym typeface="+mn-lt"/>
              </a:rPr>
              <a:t>6 5</a:t>
            </a:r>
            <a:r>
              <a:rPr lang="en-US" altLang="zh-CN" sz="1600" dirty="0">
                <a:effectLst/>
                <a:cs typeface="+mn-ea"/>
                <a:sym typeface="+mn-lt"/>
              </a:rPr>
              <a:t>| 1 </a:t>
            </a:r>
            <a:r>
              <a:rPr lang="zh-CN" altLang="en-US" sz="1600" dirty="0">
                <a:effectLst/>
                <a:cs typeface="+mn-ea"/>
                <a:sym typeface="+mn-lt"/>
              </a:rPr>
              <a:t>－ </a:t>
            </a:r>
            <a:r>
              <a:rPr lang="en-US" altLang="zh-CN" sz="1600" dirty="0">
                <a:effectLst/>
                <a:cs typeface="+mn-ea"/>
                <a:sym typeface="+mn-lt"/>
              </a:rPr>
              <a:t>|</a:t>
            </a:r>
            <a:r>
              <a:rPr lang="en-US" altLang="zh-CN" sz="1600" u="sng" dirty="0">
                <a:effectLst/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740150" y="4925060"/>
            <a:ext cx="6664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党的     光             辉     照     我        心。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543175" y="2784475"/>
            <a:ext cx="82867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mf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2" grpId="0"/>
      <p:bldP spid="2" grpId="1"/>
      <p:bldP spid="5" grpId="0"/>
      <p:bldP spid="5" grpId="1"/>
      <p:bldP spid="3" grpId="0"/>
      <p:bldP spid="3" grpId="1"/>
      <p:bldP spid="8" grpId="0"/>
      <p:bldP spid="8" grpId="1"/>
      <p:bldP spid="11" grpId="0"/>
      <p:bldP spid="11" grpId="1"/>
      <p:bldP spid="12" grpId="0"/>
      <p:bldP spid="12" grpId="1"/>
      <p:bldP spid="14" grpId="0"/>
      <p:bldP spid="14" grpId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1860550" y="223774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力度记号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7575" y="2248535"/>
            <a:ext cx="6291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逐渐变化的力度记号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60550" y="290830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中国人民解放军军歌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19935" y="372110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600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1·3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5 5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en-US" altLang="zh-CN" sz="1600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3·5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1 1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en-US" altLang="zh-CN" sz="1600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5·7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2 2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3·  </a:t>
            </a:r>
            <a:r>
              <a:rPr lang="en-US" altLang="zh-CN" sz="1600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2 1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r>
              <a:rPr lang="en-US" altLang="zh-CN" sz="1600" u="sng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5·5</a:t>
            </a:r>
            <a:r>
              <a:rPr lang="en-US" altLang="zh-CN" sz="160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sz="1600" dirty="0">
                <a:solidFill>
                  <a:schemeClr val="bg1"/>
                </a:solidFill>
                <a:cs typeface="+mn-ea"/>
                <a:sym typeface="+mn-lt"/>
              </a:rPr>
              <a:t>5 ……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78355" y="4237355"/>
            <a:ext cx="6664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从无 畏惧   绝不  屈服   英勇 战斗   直    到把   反动 派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7" name="图片 6" descr="51miz-E1122850-9225A6C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6320" y="1748155"/>
            <a:ext cx="3632835" cy="36328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2" grpId="0"/>
      <p:bldP spid="2" grpId="1"/>
      <p:bldP spid="3" grpId="0"/>
      <p:bldP spid="3" grpId="1"/>
      <p:bldP spid="8" grpId="0"/>
      <p:bldP spid="8" grpId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1860550" y="240919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力度记号</a:t>
            </a:r>
            <a:r>
              <a:rPr lang="zh-CN" altLang="en-US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727575" y="2419985"/>
            <a:ext cx="629158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逐渐变化的力度记号</a:t>
            </a:r>
            <a:endParaRPr lang="zh-CN" altLang="en-US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60550" y="307975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军港之夜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019935" y="389255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3 5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5 3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3 23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2 | 7 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6 5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| 1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 1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－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||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078355" y="4408805"/>
            <a:ext cx="666432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嗯                               嗯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5" name="图片 4" descr="51miz-E261488-97B96B4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955" y="3077210"/>
            <a:ext cx="3848100" cy="1967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6" grpId="0"/>
      <p:bldP spid="6" grpId="1"/>
      <p:bldP spid="2" grpId="0"/>
      <p:bldP spid="2" grpId="1"/>
      <p:bldP spid="3" grpId="0"/>
      <p:bldP spid="3" grpId="1"/>
      <p:bldP spid="8" grpId="0"/>
      <p:bldP spid="8" grpId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193925" y="209486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速度记号 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193925" y="2765425"/>
            <a:ext cx="5721350" cy="312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、借用五线谱的符号来标记       ＝ 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72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193925" y="328295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2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、用中文标记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53310" y="3768090"/>
            <a:ext cx="66643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进行曲速度       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96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～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112</a:t>
            </a:r>
            <a:endParaRPr lang="en-US" altLang="zh-CN" sz="14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53310" y="4142740"/>
            <a:ext cx="66643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慢速或稍慢       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40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～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72</a:t>
            </a:r>
            <a:endParaRPr lang="en-US" altLang="zh-CN" sz="14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53310" y="4517390"/>
            <a:ext cx="66643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中速                   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76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～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96 </a:t>
            </a:r>
            <a:endParaRPr lang="en-US" altLang="zh-CN" sz="14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353310" y="4824095"/>
            <a:ext cx="66643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快速                  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100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～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208 </a:t>
            </a:r>
            <a:endParaRPr lang="en-US" altLang="zh-CN" sz="14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11" name="图片 10" descr="51miz-E426235-C10B5ECB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00950" y="2667000"/>
            <a:ext cx="2014220" cy="201422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2" grpId="0"/>
      <p:bldP spid="2" grpId="1"/>
      <p:bldP spid="3" grpId="0"/>
      <p:bldP spid="3" grpId="1"/>
      <p:bldP spid="8" grpId="0"/>
      <p:bldP spid="8" grpId="1"/>
      <p:bldP spid="7" grpId="0"/>
      <p:bldP spid="7" grpId="1"/>
      <p:bldP spid="9" grpId="0"/>
      <p:bldP spid="9" grpId="1"/>
      <p:bldP spid="10" grpId="0"/>
      <p:bldP spid="10" grpId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165350" y="275209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反复记号</a:t>
            </a: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</a:t>
            </a:r>
            <a:endParaRPr lang="zh-CN" altLang="en-US" b="1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56200" y="275209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||:    :||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反复记号，表示记号之间的旋律要唱两遍。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5" name="矩形: 圆角 42"/>
          <p:cNvSpPr/>
          <p:nvPr/>
        </p:nvSpPr>
        <p:spPr>
          <a:xfrm>
            <a:off x="2165350" y="389826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快乐的农夫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 </a:t>
            </a:r>
            <a:endParaRPr lang="en-US" altLang="zh-CN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5156200" y="389826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05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||: 1·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5·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46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16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5·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|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42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54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31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53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| 7 6 5 </a:t>
            </a:r>
            <a:r>
              <a:rPr lang="en-US" altLang="zh-CN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05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:||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2" grpId="0"/>
      <p:bldP spid="2" grpId="1"/>
      <p:bldP spid="5" grpId="0" bldLvl="0" animBg="1"/>
      <p:bldP spid="5" grpId="1" animBg="1"/>
      <p:bldP spid="6" grpId="0"/>
      <p:bldP spid="6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5870575" y="266636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装饰音</a:t>
            </a:r>
            <a:endParaRPr lang="zh-CN" altLang="en-US" b="1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946775" y="3256915"/>
            <a:ext cx="57213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用来装饰旋律的小音符及某些旋律型的特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别记号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,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装饰音在决定音乐风格与形成音乐个</a:t>
            </a:r>
          </a:p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性方面起着非常重要的作用。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12" name="图片 11" descr="51miz-E899248-DDA0DD1B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7535" y="1840230"/>
            <a:ext cx="3515360" cy="35185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2" grpId="0"/>
      <p:bldP spid="2" grpId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6594475" y="252349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变化音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94475" y="319405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 # ”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升记号      表示将右边音符升高半音。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94475" y="371157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莫斯科郊外的晚上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39585" y="4358640"/>
            <a:ext cx="66643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4  5 | 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7 6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  3 | </a:t>
            </a:r>
            <a:endParaRPr lang="en-US" altLang="zh-CN" sz="14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39585" y="4733290"/>
            <a:ext cx="66643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夜     色       多 么     好 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5" name="图片 4" descr="51miz-E274297-0FCD44F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81885" y="2652395"/>
            <a:ext cx="3025140" cy="2231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2" grpId="0"/>
      <p:bldP spid="2" grpId="1"/>
      <p:bldP spid="3" grpId="0"/>
      <p:bldP spid="3" grpId="1"/>
      <p:bldP spid="8" grpId="0"/>
      <p:bldP spid="8" grpId="1"/>
      <p:bldP spid="7" grpId="0"/>
      <p:bldP spid="7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1042035" cy="10998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82700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音的高低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103755" y="2771140"/>
            <a:ext cx="1273175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基本音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818255" y="2762885"/>
            <a:ext cx="3683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dist" eaLnBrk="1" hangingPunct="1"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1234567 </a:t>
            </a:r>
          </a:p>
        </p:txBody>
      </p:sp>
      <p:sp>
        <p:nvSpPr>
          <p:cNvPr id="7" name="矩形: 圆角 42"/>
          <p:cNvSpPr/>
          <p:nvPr/>
        </p:nvSpPr>
        <p:spPr>
          <a:xfrm>
            <a:off x="2103755" y="3939540"/>
            <a:ext cx="1273175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唱音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3818255" y="3931285"/>
            <a:ext cx="368300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dist" eaLnBrk="1" hangingPunct="1">
              <a:buFont typeface="Arial" panose="020B0604020202020204" pitchFamily="34" charset="0"/>
              <a:buChar char="•"/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多  来  咪  发  嗦  拉  西  </a:t>
            </a:r>
          </a:p>
        </p:txBody>
      </p:sp>
      <p:pic>
        <p:nvPicPr>
          <p:cNvPr id="10" name="图片 9" descr="51miz-E1100283-AB549F2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1255" y="2004695"/>
            <a:ext cx="3467735" cy="346773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5" grpId="0"/>
      <p:bldP spid="5" grpId="1"/>
      <p:bldP spid="7" grpId="0" bldLvl="0" animBg="1"/>
      <p:bldP spid="7" grpId="1" animBg="1"/>
      <p:bldP spid="8" grpId="0"/>
      <p:bldP spid="8" grpId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6594475" y="252349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变化音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594475" y="319405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“b ”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降记号     表示将右边音符降低半音。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594475" y="371157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咱们领袖毛泽东</a:t>
            </a:r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》 </a:t>
            </a:r>
            <a:endParaRPr lang="en-US" altLang="zh-CN" sz="16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839585" y="4229100"/>
            <a:ext cx="345376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5  5  | 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5 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4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2 5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 </a:t>
            </a:r>
            <a:r>
              <a:rPr lang="en-US" altLang="zh-CN" sz="1400" u="sng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7 1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2 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－ 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| </a:t>
            </a:r>
            <a:endParaRPr lang="en-US" altLang="zh-CN" sz="1400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839585" y="4733290"/>
            <a:ext cx="666432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  楼    万丈        平      地       起 </a:t>
            </a:r>
            <a:endParaRPr lang="zh-CN" altLang="en-US" sz="14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pic>
        <p:nvPicPr>
          <p:cNvPr id="6" name="图片 5" descr="51miz-E832347-EDEA1B7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61030" y="2040255"/>
            <a:ext cx="1466850" cy="31388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2" grpId="0"/>
      <p:bldP spid="2" grpId="1"/>
      <p:bldP spid="3" grpId="0"/>
      <p:bldP spid="3" grpId="1"/>
      <p:bldP spid="8" grpId="0"/>
      <p:bldP spid="8" grpId="1"/>
      <p:bldP spid="7" grpId="0"/>
      <p:bldP spid="7" grpId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常用记号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193925" y="209486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变化音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311400" y="291782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 # ”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升记号        表示将右边音符升高半音。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311400" y="343535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“b ”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降记号    表示将右边音符降低半音。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311400" y="415925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“    ”  </a:t>
            </a:r>
            <a:r>
              <a:rPr lang="zh-CN" altLang="en-US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还原记号   表示将原来升高或降低的音还原。 </a:t>
            </a:r>
            <a:endParaRPr lang="zh-CN" altLang="en-US" sz="1600" u="sng" dirty="0">
              <a:solidFill>
                <a:schemeClr val="tx1">
                  <a:lumMod val="75000"/>
                  <a:lumOff val="2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2311400" y="467677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/>
            <a:r>
              <a:rPr lang="en-US" altLang="zh-CN" sz="16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※  </a:t>
            </a:r>
            <a:r>
              <a:rPr lang="zh-CN" altLang="en-US" sz="1600" u="sng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变化音记号只对本小节内的相同音级有效。 </a:t>
            </a:r>
          </a:p>
        </p:txBody>
      </p:sp>
      <p:pic>
        <p:nvPicPr>
          <p:cNvPr id="12" name="图片 11" descr="51miz-E261078-B74D405F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8320" y="2485390"/>
            <a:ext cx="4025900" cy="22733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2" grpId="0"/>
      <p:bldP spid="2" grpId="1"/>
      <p:bldP spid="3" grpId="0"/>
      <p:bldP spid="3" grpId="1"/>
      <p:bldP spid="5" grpId="0"/>
      <p:bldP spid="5" grpId="1"/>
      <p:bldP spid="6" grpId="0"/>
      <p:bldP spid="6" grpId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5742305"/>
            <a:ext cx="12192000" cy="1777365"/>
            <a:chOff x="0" y="8826"/>
            <a:chExt cx="19200" cy="2890"/>
          </a:xfrm>
        </p:grpSpPr>
        <p:pic>
          <p:nvPicPr>
            <p:cNvPr id="14" name="图片 13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826"/>
              <a:ext cx="7200" cy="2891"/>
            </a:xfrm>
            <a:prstGeom prst="rect">
              <a:avLst/>
            </a:prstGeom>
          </p:spPr>
        </p:pic>
        <p:pic>
          <p:nvPicPr>
            <p:cNvPr id="15" name="图片 14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8826"/>
              <a:ext cx="7200" cy="2891"/>
            </a:xfrm>
            <a:prstGeom prst="rect">
              <a:avLst/>
            </a:prstGeom>
          </p:spPr>
        </p:pic>
        <p:pic>
          <p:nvPicPr>
            <p:cNvPr id="16" name="图片 15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00" y="8826"/>
              <a:ext cx="7200" cy="2891"/>
            </a:xfrm>
            <a:prstGeom prst="rect">
              <a:avLst/>
            </a:prstGeom>
          </p:spPr>
        </p:pic>
      </p:grpSp>
      <p:pic>
        <p:nvPicPr>
          <p:cNvPr id="8" name="图片 7" descr="ce88888888888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001395" y="3827145"/>
            <a:ext cx="1491615" cy="2787015"/>
          </a:xfrm>
          <a:prstGeom prst="rect">
            <a:avLst/>
          </a:prstGeom>
        </p:spPr>
      </p:pic>
      <p:pic>
        <p:nvPicPr>
          <p:cNvPr id="6" name="图片 5" descr="99999999999987967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72" t="11481" r="19986" b="1491"/>
          <a:stretch>
            <a:fillRect/>
          </a:stretch>
        </p:blipFill>
        <p:spPr>
          <a:xfrm rot="16200000">
            <a:off x="3411855" y="-1564005"/>
            <a:ext cx="5117465" cy="9495790"/>
          </a:xfrm>
          <a:prstGeom prst="rect">
            <a:avLst/>
          </a:prstGeom>
        </p:spPr>
      </p:pic>
      <p:pic>
        <p:nvPicPr>
          <p:cNvPr id="10" name="图片 9" descr="77777777777777567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9429750" y="3360420"/>
            <a:ext cx="3076575" cy="1766570"/>
          </a:xfrm>
          <a:prstGeom prst="rect">
            <a:avLst/>
          </a:prstGeom>
        </p:spPr>
      </p:pic>
      <p:pic>
        <p:nvPicPr>
          <p:cNvPr id="19" name="图片 18" descr="8888888888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3980" y="431800"/>
            <a:ext cx="2597785" cy="2287270"/>
          </a:xfrm>
          <a:prstGeom prst="rect">
            <a:avLst/>
          </a:prstGeom>
        </p:spPr>
      </p:pic>
      <p:pic>
        <p:nvPicPr>
          <p:cNvPr id="20" name="图片 19" descr="0000000980-78-7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980" y="3783965"/>
            <a:ext cx="4221480" cy="3074035"/>
          </a:xfrm>
          <a:prstGeom prst="rect">
            <a:avLst/>
          </a:prstGeom>
        </p:spPr>
      </p:pic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55635" y="1044575"/>
            <a:ext cx="1295400" cy="1366520"/>
          </a:xfrm>
          <a:prstGeom prst="rect">
            <a:avLst/>
          </a:prstGeom>
        </p:spPr>
      </p:pic>
      <p:pic>
        <p:nvPicPr>
          <p:cNvPr id="30" name="图片 29" descr="51miz-E819463-5977504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290" y="431800"/>
            <a:ext cx="2056130" cy="1082040"/>
          </a:xfrm>
          <a:prstGeom prst="rect">
            <a:avLst/>
          </a:prstGeom>
        </p:spPr>
      </p:pic>
      <p:pic>
        <p:nvPicPr>
          <p:cNvPr id="37" name="图片 36" descr="51miz-E1182956-D61D307D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410" y="3629025"/>
            <a:ext cx="3383915" cy="3383915"/>
          </a:xfrm>
          <a:prstGeom prst="rect">
            <a:avLst/>
          </a:prstGeom>
        </p:spPr>
      </p:pic>
      <p:sp>
        <p:nvSpPr>
          <p:cNvPr id="25" name="TextBox 4"/>
          <p:cNvSpPr txBox="1"/>
          <p:nvPr/>
        </p:nvSpPr>
        <p:spPr>
          <a:xfrm>
            <a:off x="4417850" y="2260102"/>
            <a:ext cx="2240806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l"/>
            <a:r>
              <a:rPr lang="en-US" altLang="zh-CN" sz="3200" b="1" dirty="0">
                <a:solidFill>
                  <a:srgbClr val="F29A98"/>
                </a:solidFill>
                <a:cs typeface="+mn-ea"/>
                <a:sym typeface="+mn-lt"/>
              </a:rPr>
              <a:t>PART FIVE</a:t>
            </a:r>
          </a:p>
        </p:txBody>
      </p:sp>
      <p:sp>
        <p:nvSpPr>
          <p:cNvPr id="27" name="TextBox 119"/>
          <p:cNvSpPr txBox="1"/>
          <p:nvPr/>
        </p:nvSpPr>
        <p:spPr>
          <a:xfrm>
            <a:off x="3631565" y="2918460"/>
            <a:ext cx="37909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2pPr lvl="1" indent="0" algn="ctr">
              <a:lnSpc>
                <a:spcPct val="100000"/>
              </a:lnSpc>
              <a:buClr>
                <a:srgbClr val="FF3300"/>
              </a:buClr>
              <a:buSzPct val="70000"/>
              <a:buNone/>
              <a:defRPr sz="44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2pPr>
          </a:lstStyle>
          <a:p>
            <a:pPr lvl="1"/>
            <a:r>
              <a:rPr lang="zh-CN" altLang="en-US" dirty="0">
                <a:sym typeface="+mn-lt"/>
              </a:rPr>
              <a:t>调号与定号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355" y="3968115"/>
            <a:ext cx="4102735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 of teaching and speaking for teachers of literature and art green primary school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29" grpId="1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调号与定号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308225" y="236156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调号</a:t>
            </a:r>
            <a:endParaRPr lang="zh-CN" altLang="en-US" u="sng" dirty="0">
              <a:solidFill>
                <a:schemeClr val="tx1">
                  <a:lumMod val="75000"/>
                  <a:lumOff val="2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111750" y="2413000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eaLnBrk="1" hangingPunct="1"/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位于乐谱左上方，明确音高位置的符号。</a:t>
            </a:r>
            <a:endParaRPr lang="zh-CN" altLang="en-US" sz="1600" u="sng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397125" y="326072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《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中国人民解放军军歌</a:t>
            </a: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》 </a:t>
            </a:r>
            <a:endParaRPr lang="en-US" altLang="zh-CN" sz="1600" u="sng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968875" y="3260725"/>
            <a:ext cx="572135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1=C </a:t>
            </a:r>
            <a:endParaRPr lang="en-US" altLang="zh-CN" sz="1600" u="sng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608580" y="3856990"/>
            <a:ext cx="35782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1·1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1 1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|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1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+mn-ea"/>
                <a:sym typeface="+mn-lt"/>
              </a:rPr>
              <a:t> 1·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668905" y="4427220"/>
            <a:ext cx="357822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 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向 前  向 前    向  前 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pic>
        <p:nvPicPr>
          <p:cNvPr id="11" name="图片 10" descr="51miz-E261488-97B96B4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4955" y="3077210"/>
            <a:ext cx="3848100" cy="19672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3" grpId="1" animBg="1"/>
      <p:bldP spid="2" grpId="0"/>
      <p:bldP spid="2" grpId="1"/>
      <p:bldP spid="7" grpId="0"/>
      <p:bldP spid="7" grpId="1"/>
      <p:bldP spid="8" grpId="0"/>
      <p:bldP spid="8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5742305"/>
            <a:ext cx="12192000" cy="1777365"/>
            <a:chOff x="0" y="8826"/>
            <a:chExt cx="19200" cy="2890"/>
          </a:xfrm>
        </p:grpSpPr>
        <p:pic>
          <p:nvPicPr>
            <p:cNvPr id="14" name="图片 13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826"/>
              <a:ext cx="7200" cy="2891"/>
            </a:xfrm>
            <a:prstGeom prst="rect">
              <a:avLst/>
            </a:prstGeom>
          </p:spPr>
        </p:pic>
        <p:pic>
          <p:nvPicPr>
            <p:cNvPr id="15" name="图片 14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8826"/>
              <a:ext cx="7200" cy="2891"/>
            </a:xfrm>
            <a:prstGeom prst="rect">
              <a:avLst/>
            </a:prstGeom>
          </p:spPr>
        </p:pic>
        <p:pic>
          <p:nvPicPr>
            <p:cNvPr id="16" name="图片 15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00" y="8826"/>
              <a:ext cx="7200" cy="2891"/>
            </a:xfrm>
            <a:prstGeom prst="rect">
              <a:avLst/>
            </a:prstGeom>
          </p:spPr>
        </p:pic>
      </p:grpSp>
      <p:pic>
        <p:nvPicPr>
          <p:cNvPr id="8" name="图片 7" descr="ce88888888888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001395" y="3827145"/>
            <a:ext cx="1491615" cy="2787015"/>
          </a:xfrm>
          <a:prstGeom prst="rect">
            <a:avLst/>
          </a:prstGeom>
        </p:spPr>
      </p:pic>
      <p:pic>
        <p:nvPicPr>
          <p:cNvPr id="6" name="图片 5" descr="99999999999987967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72" t="11481" r="19986" b="1491"/>
          <a:stretch>
            <a:fillRect/>
          </a:stretch>
        </p:blipFill>
        <p:spPr>
          <a:xfrm rot="16200000">
            <a:off x="3411855" y="-1564005"/>
            <a:ext cx="5117465" cy="9495790"/>
          </a:xfrm>
          <a:prstGeom prst="rect">
            <a:avLst/>
          </a:prstGeom>
        </p:spPr>
      </p:pic>
      <p:pic>
        <p:nvPicPr>
          <p:cNvPr id="10" name="图片 9" descr="77777777777777567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9429750" y="3360420"/>
            <a:ext cx="3076575" cy="1766570"/>
          </a:xfrm>
          <a:prstGeom prst="rect">
            <a:avLst/>
          </a:prstGeom>
        </p:spPr>
      </p:pic>
      <p:pic>
        <p:nvPicPr>
          <p:cNvPr id="19" name="图片 18" descr="8888888888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3980" y="431800"/>
            <a:ext cx="2597785" cy="2287270"/>
          </a:xfrm>
          <a:prstGeom prst="rect">
            <a:avLst/>
          </a:prstGeom>
        </p:spPr>
      </p:pic>
      <p:pic>
        <p:nvPicPr>
          <p:cNvPr id="20" name="图片 19" descr="0000000980-78-7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980" y="3783965"/>
            <a:ext cx="4221480" cy="3074035"/>
          </a:xfrm>
          <a:prstGeom prst="rect">
            <a:avLst/>
          </a:prstGeom>
        </p:spPr>
      </p:pic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55635" y="1044575"/>
            <a:ext cx="1295400" cy="1366520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588260" y="1856105"/>
            <a:ext cx="6591300" cy="1474470"/>
          </a:xfrm>
          <a:prstGeom prst="rect">
            <a:avLst/>
          </a:prstGeom>
          <a:noFill/>
        </p:spPr>
        <p:txBody>
          <a:bodyPr wrap="square" lIns="121889" tIns="60944" rIns="121889" bIns="60944" rtlCol="0">
            <a:spAutoFit/>
          </a:bodyPr>
          <a:lstStyle>
            <a:defPPr>
              <a:defRPr lang="zh-CN"/>
            </a:defPPr>
            <a:lvl1pPr algn="ctr">
              <a:defRPr sz="11500" b="1">
                <a:gradFill>
                  <a:gsLst>
                    <a:gs pos="0">
                      <a:srgbClr val="00B0F0"/>
                    </a:gs>
                    <a:gs pos="100000">
                      <a:schemeClr val="tx2">
                        <a:lumMod val="50000"/>
                      </a:schemeClr>
                    </a:gs>
                  </a:gsLst>
                  <a:lin ang="2400000" scaled="0"/>
                </a:gradFill>
                <a:effectLst>
                  <a:outerShdw blurRad="317500" dist="165100" dir="2700000" algn="tl" rotWithShape="0">
                    <a:prstClr val="black">
                      <a:alpha val="60000"/>
                    </a:prstClr>
                  </a:outerShdw>
                </a:effectLst>
                <a:latin typeface="Yuanti SC" charset="-122"/>
                <a:ea typeface="Yuanti SC" charset="-122"/>
                <a:cs typeface="Yuanti SC" charset="-122"/>
              </a:defRPr>
            </a:lvl1pPr>
          </a:lstStyle>
          <a:p>
            <a:pPr algn="ctr"/>
            <a:r>
              <a:rPr lang="zh-CN" altLang="en-US" sz="8800" dirty="0">
                <a:ln w="38100">
                  <a:noFill/>
                </a:ln>
                <a:solidFill>
                  <a:srgbClr val="F29A98"/>
                </a:solidFill>
                <a:effectLst/>
                <a:latin typeface="+mn-lt"/>
                <a:ea typeface="+mn-ea"/>
                <a:cs typeface="+mn-ea"/>
                <a:sym typeface="+mn-lt"/>
              </a:rPr>
              <a:t>《认识乐谱》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897505" y="3961765"/>
            <a:ext cx="594741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 of teaching and speaking for teachers of literature and art green primary school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2807970" y="3474720"/>
            <a:ext cx="607504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简谱知识大全乐理及各类符号入门必备音乐课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PPT</a:t>
            </a:r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19050" dir="2700000" algn="tl" rotWithShape="0">
                  <a:schemeClr val="dk1">
                    <a:lumMod val="50000"/>
                    <a:alpha val="40000"/>
                  </a:schemeClr>
                </a:outerShdw>
              </a:effectLst>
              <a:cs typeface="+mn-ea"/>
              <a:sym typeface="+mn-lt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5110480" y="4474845"/>
            <a:ext cx="1521460" cy="306705"/>
          </a:xfrm>
          <a:prstGeom prst="rect">
            <a:avLst/>
          </a:prstGeom>
          <a:solidFill>
            <a:srgbClr val="F29A98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 dirty="0">
                <a:solidFill>
                  <a:schemeClr val="bg1"/>
                </a:solidFill>
                <a:cs typeface="+mn-ea"/>
                <a:sym typeface="+mn-lt"/>
              </a:rPr>
              <a:t>优品</a:t>
            </a:r>
            <a:r>
              <a:rPr lang="en-US" altLang="zh-CN" sz="1400" b="1" dirty="0" smtClean="0">
                <a:solidFill>
                  <a:schemeClr val="bg1"/>
                </a:solidFill>
                <a:cs typeface="+mn-ea"/>
                <a:sym typeface="+mn-lt"/>
              </a:rPr>
              <a:t>PPT</a:t>
            </a:r>
            <a:endParaRPr lang="en-US" altLang="zh-CN" sz="14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0" name="图片 29" descr="51miz-E819463-5977504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290" y="431800"/>
            <a:ext cx="2056130" cy="1082040"/>
          </a:xfrm>
          <a:prstGeom prst="rect">
            <a:avLst/>
          </a:prstGeom>
        </p:spPr>
      </p:pic>
      <p:pic>
        <p:nvPicPr>
          <p:cNvPr id="37" name="图片 36" descr="51miz-E1182956-D61D307D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410" y="3629025"/>
            <a:ext cx="3383915" cy="33839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5" grpId="1"/>
      <p:bldP spid="27" grpId="0"/>
      <p:bldP spid="27" grpId="1"/>
      <p:bldP spid="28" grpId="0"/>
      <p:bldP spid="28" grpId="1"/>
      <p:bldP spid="29" grpId="0" bldLvl="0" animBg="1"/>
      <p:bldP spid="29" grpId="1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18097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1042035" cy="10998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82700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音的高低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2284095" y="3356610"/>
            <a:ext cx="22117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 eaLnBrk="1" hangingPunct="1">
              <a:buNone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1234567 </a:t>
            </a:r>
          </a:p>
        </p:txBody>
      </p:sp>
      <p:sp>
        <p:nvSpPr>
          <p:cNvPr id="7" name="矩形: 圆角 42"/>
          <p:cNvSpPr/>
          <p:nvPr/>
        </p:nvSpPr>
        <p:spPr>
          <a:xfrm>
            <a:off x="2560955" y="4472940"/>
            <a:ext cx="1273175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低音</a:t>
            </a:r>
          </a:p>
        </p:txBody>
      </p:sp>
      <p:sp>
        <p:nvSpPr>
          <p:cNvPr id="9230" name="Text Box 6"/>
          <p:cNvSpPr txBox="1"/>
          <p:nvPr/>
        </p:nvSpPr>
        <p:spPr>
          <a:xfrm>
            <a:off x="8255000" y="2787015"/>
            <a:ext cx="2209800" cy="213995"/>
          </a:xfrm>
          <a:prstGeom prst="rect">
            <a:avLst/>
          </a:prstGeom>
          <a:solidFill>
            <a:srgbClr val="F29A98"/>
          </a:solidFill>
          <a:ln w="9525">
            <a:noFill/>
          </a:ln>
          <a:effectLst/>
        </p:spPr>
        <p:txBody>
          <a:bodyPr>
            <a:spAutoFit/>
          </a:bodyPr>
          <a:lstStyle/>
          <a:p>
            <a:pPr algn="dist" eaLnBrk="1" hangingPunct="1"/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●●●●●●●</a:t>
            </a:r>
          </a:p>
        </p:txBody>
      </p:sp>
      <p:sp>
        <p:nvSpPr>
          <p:cNvPr id="9228" name="Text Box 8"/>
          <p:cNvSpPr txBox="1"/>
          <p:nvPr/>
        </p:nvSpPr>
        <p:spPr>
          <a:xfrm>
            <a:off x="2286000" y="3876675"/>
            <a:ext cx="2209800" cy="214630"/>
          </a:xfrm>
          <a:prstGeom prst="rect">
            <a:avLst/>
          </a:prstGeom>
          <a:solidFill>
            <a:srgbClr val="F29A98"/>
          </a:solidFill>
          <a:ln w="9525">
            <a:noFill/>
          </a:ln>
          <a:effectLst/>
        </p:spPr>
        <p:txBody>
          <a:bodyPr>
            <a:spAutoFit/>
          </a:bodyPr>
          <a:lstStyle/>
          <a:p>
            <a:pPr algn="dist" eaLnBrk="1" hangingPunct="1"/>
            <a:r>
              <a:rPr lang="en-US" altLang="zh-CN" sz="800" dirty="0">
                <a:solidFill>
                  <a:schemeClr val="bg1"/>
                </a:solidFill>
                <a:cs typeface="+mn-ea"/>
                <a:sym typeface="+mn-lt"/>
              </a:rPr>
              <a:t>●●●●●●●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5179695" y="3269615"/>
            <a:ext cx="22117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 eaLnBrk="1" hangingPunct="1">
              <a:buNone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1234567 </a:t>
            </a:r>
          </a:p>
        </p:txBody>
      </p:sp>
      <p:sp>
        <p:nvSpPr>
          <p:cNvPr id="12" name="矩形: 圆角 42"/>
          <p:cNvSpPr/>
          <p:nvPr/>
        </p:nvSpPr>
        <p:spPr>
          <a:xfrm>
            <a:off x="5561330" y="3979545"/>
            <a:ext cx="1273175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中音</a:t>
            </a:r>
          </a:p>
        </p:txBody>
      </p:sp>
      <p:sp>
        <p:nvSpPr>
          <p:cNvPr id="14" name="矩形: 圆角 42"/>
          <p:cNvSpPr/>
          <p:nvPr/>
        </p:nvSpPr>
        <p:spPr>
          <a:xfrm>
            <a:off x="8723630" y="3652520"/>
            <a:ext cx="1273175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高音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253095" y="3001010"/>
            <a:ext cx="221170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0" algn="dist" eaLnBrk="1" hangingPunct="1">
              <a:buNone/>
            </a:pP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1234567 </a:t>
            </a:r>
          </a:p>
        </p:txBody>
      </p:sp>
      <p:pic>
        <p:nvPicPr>
          <p:cNvPr id="30" name="图片 29" descr="51miz-E819463-597750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60955" y="2432685"/>
            <a:ext cx="1550035" cy="815975"/>
          </a:xfrm>
          <a:prstGeom prst="rect">
            <a:avLst/>
          </a:prstGeom>
        </p:spPr>
      </p:pic>
      <p:pic>
        <p:nvPicPr>
          <p:cNvPr id="16" name="图片 15" descr="51miz-E819463-597750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4470" y="2305685"/>
            <a:ext cx="1550035" cy="815975"/>
          </a:xfrm>
          <a:prstGeom prst="rect">
            <a:avLst/>
          </a:prstGeom>
        </p:spPr>
      </p:pic>
      <p:pic>
        <p:nvPicPr>
          <p:cNvPr id="17" name="图片 16" descr="51miz-E819463-5977504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6770" y="1861185"/>
            <a:ext cx="1550035" cy="815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7" grpId="0" bldLvl="0" animBg="1"/>
      <p:bldP spid="7" grpId="1" animBg="1"/>
      <p:bldP spid="9230" grpId="0" animBg="1"/>
      <p:bldP spid="9230" grpId="1" animBg="1"/>
      <p:bldP spid="9228" grpId="0" bldLvl="0" animBg="1"/>
      <p:bldP spid="9228" grpId="1" animBg="1"/>
      <p:bldP spid="11" grpId="0"/>
      <p:bldP spid="11" grpId="1"/>
      <p:bldP spid="12" grpId="0" bldLvl="0" animBg="1"/>
      <p:bldP spid="12" grpId="1" animBg="1"/>
      <p:bldP spid="14" grpId="0" bldLvl="0" animBg="1"/>
      <p:bldP spid="14" grpId="1" animBg="1"/>
      <p:bldP spid="15" grpId="0"/>
      <p:bldP spid="1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1042035" cy="10998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82700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音的高低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1976755" y="2352040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cs typeface="+mn-ea"/>
                <a:sym typeface="+mn-lt"/>
              </a:rPr>
              <a:t>注重培养听的能力 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921250" y="2352040"/>
            <a:ext cx="574040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1 3  5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31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5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2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54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31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2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23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2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</a:t>
            </a:r>
          </a:p>
          <a:p>
            <a:pPr algn="dist" eaLnBrk="1" hangingPunct="1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  <a:p>
            <a:pPr algn="dist" eaLnBrk="1" hangingPunct="1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1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5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31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5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2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54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32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1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32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1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|| </a:t>
            </a:r>
          </a:p>
          <a:p>
            <a:endParaRPr lang="en-US" altLang="zh-CN" dirty="0">
              <a:solidFill>
                <a:schemeClr val="tx1">
                  <a:lumMod val="65000"/>
                  <a:lumOff val="35000"/>
                </a:schemeClr>
              </a:solidFill>
              <a:effectLst/>
              <a:cs typeface="+mn-ea"/>
              <a:sym typeface="+mn-lt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921250" y="3823335"/>
            <a:ext cx="5740400" cy="922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eaLnBrk="1" hangingPunct="1"/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1 3  5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31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5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2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54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31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2 </a:t>
            </a:r>
            <a:r>
              <a:rPr lang="en-US" altLang="zh-CN" b="1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23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2</a:t>
            </a: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</a:t>
            </a:r>
          </a:p>
          <a:p>
            <a:pPr algn="dist" eaLnBrk="1" hangingPunct="1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</a:p>
          <a:p>
            <a:pPr algn="dist" eaLnBrk="1" hangingPunct="1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1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5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31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5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2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34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54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32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 1 </a:t>
            </a:r>
            <a:r>
              <a:rPr lang="en-US" altLang="zh-CN" u="sng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32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 1</a:t>
            </a: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－</a:t>
            </a:r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cs typeface="+mn-ea"/>
                <a:sym typeface="+mn-lt"/>
              </a:rPr>
              <a:t>|| </a:t>
            </a:r>
          </a:p>
        </p:txBody>
      </p:sp>
      <p:pic>
        <p:nvPicPr>
          <p:cNvPr id="8" name="图片 7" descr="51miz-E789922-FA94E63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1085" y="2848610"/>
            <a:ext cx="1934210" cy="22987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61720" y="5601750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2" grpId="0"/>
      <p:bldP spid="2" grpId="1"/>
      <p:bldP spid="3" grpId="0"/>
      <p:bldP spid="3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1042035" cy="109982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82700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音的高低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6840855" y="2529840"/>
            <a:ext cx="3062605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/>
                </a:solidFill>
                <a:effectLst/>
                <a:cs typeface="+mn-ea"/>
                <a:sym typeface="+mn-lt"/>
              </a:rPr>
              <a:t>注重培养听的能力 </a:t>
            </a:r>
          </a:p>
        </p:txBody>
      </p:sp>
      <p:sp>
        <p:nvSpPr>
          <p:cNvPr id="5" name="矩形: 圆角 42"/>
          <p:cNvSpPr/>
          <p:nvPr/>
        </p:nvSpPr>
        <p:spPr>
          <a:xfrm>
            <a:off x="6840855" y="3258820"/>
            <a:ext cx="3062605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/>
                </a:solidFill>
                <a:effectLst/>
                <a:cs typeface="+mn-ea"/>
                <a:sym typeface="+mn-lt"/>
              </a:rPr>
              <a:t>借助乐器练唱音高 </a:t>
            </a:r>
          </a:p>
        </p:txBody>
      </p:sp>
      <p:sp>
        <p:nvSpPr>
          <p:cNvPr id="6" name="矩形: 圆角 42"/>
          <p:cNvSpPr/>
          <p:nvPr/>
        </p:nvSpPr>
        <p:spPr>
          <a:xfrm>
            <a:off x="6840855" y="3987800"/>
            <a:ext cx="3062605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/>
                </a:solidFill>
                <a:effectLst/>
                <a:cs typeface="+mn-ea"/>
                <a:sym typeface="+mn-lt"/>
              </a:rPr>
              <a:t>通过熟悉的歌曲练唱音高 </a:t>
            </a:r>
          </a:p>
        </p:txBody>
      </p:sp>
      <p:pic>
        <p:nvPicPr>
          <p:cNvPr id="9" name="图片 8" descr="51miz-E1010713-9F57123A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91030" y="1995170"/>
            <a:ext cx="4019550" cy="295783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5" grpId="0" animBg="1"/>
      <p:bldP spid="5" grpId="1" animBg="1"/>
      <p:bldP spid="6" grpId="0" animBg="1"/>
      <p:bldP spid="6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FFEE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0" y="5742305"/>
            <a:ext cx="12192000" cy="1777365"/>
            <a:chOff x="0" y="8826"/>
            <a:chExt cx="19200" cy="2890"/>
          </a:xfrm>
        </p:grpSpPr>
        <p:pic>
          <p:nvPicPr>
            <p:cNvPr id="14" name="图片 13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0" y="8826"/>
              <a:ext cx="7200" cy="2891"/>
            </a:xfrm>
            <a:prstGeom prst="rect">
              <a:avLst/>
            </a:prstGeom>
          </p:spPr>
        </p:pic>
        <p:pic>
          <p:nvPicPr>
            <p:cNvPr id="15" name="图片 14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57" y="8826"/>
              <a:ext cx="7200" cy="2891"/>
            </a:xfrm>
            <a:prstGeom prst="rect">
              <a:avLst/>
            </a:prstGeom>
          </p:spPr>
        </p:pic>
        <p:pic>
          <p:nvPicPr>
            <p:cNvPr id="16" name="图片 15" descr="77777777777657845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2000" y="8826"/>
              <a:ext cx="7200" cy="2891"/>
            </a:xfrm>
            <a:prstGeom prst="rect">
              <a:avLst/>
            </a:prstGeom>
          </p:spPr>
        </p:pic>
      </p:grpSp>
      <p:pic>
        <p:nvPicPr>
          <p:cNvPr id="8" name="图片 7" descr="ce888888888887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1001395" y="3827145"/>
            <a:ext cx="1491615" cy="2787015"/>
          </a:xfrm>
          <a:prstGeom prst="rect">
            <a:avLst/>
          </a:prstGeom>
        </p:spPr>
      </p:pic>
      <p:pic>
        <p:nvPicPr>
          <p:cNvPr id="6" name="图片 5" descr="999999999999879671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472" t="11481" r="19986" b="1491"/>
          <a:stretch>
            <a:fillRect/>
          </a:stretch>
        </p:blipFill>
        <p:spPr>
          <a:xfrm rot="16200000">
            <a:off x="3411855" y="-1564005"/>
            <a:ext cx="5117465" cy="9495790"/>
          </a:xfrm>
          <a:prstGeom prst="rect">
            <a:avLst/>
          </a:prstGeom>
        </p:spPr>
      </p:pic>
      <p:pic>
        <p:nvPicPr>
          <p:cNvPr id="10" name="图片 9" descr="77777777777777567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 flipV="1">
            <a:off x="9429750" y="3360420"/>
            <a:ext cx="3076575" cy="1766570"/>
          </a:xfrm>
          <a:prstGeom prst="rect">
            <a:avLst/>
          </a:prstGeom>
        </p:spPr>
      </p:pic>
      <p:pic>
        <p:nvPicPr>
          <p:cNvPr id="19" name="图片 18" descr="88888888882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93980" y="431800"/>
            <a:ext cx="2597785" cy="2287270"/>
          </a:xfrm>
          <a:prstGeom prst="rect">
            <a:avLst/>
          </a:prstGeom>
        </p:spPr>
      </p:pic>
      <p:pic>
        <p:nvPicPr>
          <p:cNvPr id="20" name="图片 19" descr="0000000980-78-78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3980" y="3783965"/>
            <a:ext cx="4221480" cy="3074035"/>
          </a:xfrm>
          <a:prstGeom prst="rect">
            <a:avLst/>
          </a:prstGeom>
        </p:spPr>
      </p:pic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flipH="1">
            <a:off x="8255635" y="1044575"/>
            <a:ext cx="1295400" cy="1366520"/>
          </a:xfrm>
          <a:prstGeom prst="rect">
            <a:avLst/>
          </a:prstGeom>
        </p:spPr>
      </p:pic>
      <p:pic>
        <p:nvPicPr>
          <p:cNvPr id="30" name="图片 29" descr="51miz-E819463-5977504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0290" y="431800"/>
            <a:ext cx="2056130" cy="1082040"/>
          </a:xfrm>
          <a:prstGeom prst="rect">
            <a:avLst/>
          </a:prstGeom>
        </p:spPr>
      </p:pic>
      <p:pic>
        <p:nvPicPr>
          <p:cNvPr id="37" name="图片 36" descr="51miz-E1182956-D61D307D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87410" y="3629025"/>
            <a:ext cx="3383915" cy="3383915"/>
          </a:xfrm>
          <a:prstGeom prst="rect">
            <a:avLst/>
          </a:prstGeom>
        </p:spPr>
      </p:pic>
      <p:sp>
        <p:nvSpPr>
          <p:cNvPr id="25" name="TextBox 4"/>
          <p:cNvSpPr txBox="1"/>
          <p:nvPr/>
        </p:nvSpPr>
        <p:spPr>
          <a:xfrm>
            <a:off x="4417850" y="2260102"/>
            <a:ext cx="2390463" cy="56169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en-US" altLang="zh-CN" sz="3200" b="1" dirty="0">
                <a:solidFill>
                  <a:srgbClr val="F29A98"/>
                </a:solidFill>
                <a:cs typeface="+mn-ea"/>
                <a:sym typeface="+mn-lt"/>
              </a:rPr>
              <a:t>PART TWO</a:t>
            </a:r>
          </a:p>
        </p:txBody>
      </p:sp>
      <p:sp>
        <p:nvSpPr>
          <p:cNvPr id="27" name="TextBox 119"/>
          <p:cNvSpPr txBox="1"/>
          <p:nvPr/>
        </p:nvSpPr>
        <p:spPr>
          <a:xfrm>
            <a:off x="3414395" y="2918460"/>
            <a:ext cx="3790950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2pPr lvl="1" indent="0" algn="ctr">
              <a:lnSpc>
                <a:spcPct val="100000"/>
              </a:lnSpc>
              <a:buClr>
                <a:srgbClr val="FF3300"/>
              </a:buClr>
              <a:buSzPct val="70000"/>
              <a:buNone/>
              <a:defRPr sz="4400" b="1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</a:defRPr>
            </a:lvl2pPr>
          </a:lstStyle>
          <a:p>
            <a:pPr lvl="1"/>
            <a:r>
              <a:rPr lang="zh-CN" altLang="en-US" dirty="0">
                <a:sym typeface="+mn-lt"/>
              </a:rPr>
              <a:t>音的长短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29355" y="3968115"/>
            <a:ext cx="4102735" cy="4833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90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Design of teaching and speaking for teachers of literature and art green primary school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2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图片 22" descr="6666666666666666664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61720" y="904875"/>
            <a:ext cx="958215" cy="1011555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1773555" y="1226185"/>
            <a:ext cx="424180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zh-CN" altLang="en-US" sz="28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音的长短</a:t>
            </a:r>
            <a:endParaRPr lang="en-US" altLang="zh-CN" sz="28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065655" y="2261235"/>
            <a:ext cx="6604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charset="0"/>
              <a:buChar char="p"/>
            </a:pPr>
            <a:r>
              <a:rPr lang="en-US" altLang="zh-CN" dirty="0">
                <a:solidFill>
                  <a:schemeClr val="tx1"/>
                </a:solidFill>
                <a:effectLst/>
                <a:cs typeface="+mn-ea"/>
                <a:sym typeface="+mn-lt"/>
              </a:rPr>
              <a:t> </a:t>
            </a:r>
            <a:r>
              <a:rPr lang="en-US" altLang="zh-CN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1</a:t>
            </a:r>
            <a:r>
              <a:rPr lang="en-US" altLang="zh-CN" dirty="0">
                <a:solidFill>
                  <a:schemeClr val="tx1"/>
                </a:solidFill>
                <a:effectLst/>
                <a:cs typeface="+mn-ea"/>
                <a:sym typeface="+mn-lt"/>
              </a:rPr>
              <a:t>   </a:t>
            </a:r>
            <a:r>
              <a:rPr lang="zh-CN" altLang="en-US" dirty="0">
                <a:solidFill>
                  <a:schemeClr val="tx1"/>
                </a:solidFill>
                <a:effectLst/>
                <a:cs typeface="+mn-ea"/>
                <a:sym typeface="+mn-lt"/>
              </a:rPr>
              <a:t>半拍    </a:t>
            </a:r>
            <a:r>
              <a:rPr lang="en-US" altLang="zh-CN" u="sng" dirty="0">
                <a:solidFill>
                  <a:schemeClr val="tx1"/>
                </a:solidFill>
                <a:effectLst/>
                <a:cs typeface="+mn-ea"/>
                <a:sym typeface="+mn-lt"/>
              </a:rPr>
              <a:t>1</a:t>
            </a:r>
            <a:r>
              <a:rPr lang="en-US" altLang="zh-CN" dirty="0">
                <a:solidFill>
                  <a:schemeClr val="tx1"/>
                </a:solidFill>
                <a:effectLst/>
                <a:cs typeface="+mn-ea"/>
                <a:sym typeface="+mn-lt"/>
              </a:rPr>
              <a:t>   1/4</a:t>
            </a:r>
            <a:r>
              <a:rPr lang="zh-CN" altLang="en-US" dirty="0">
                <a:solidFill>
                  <a:schemeClr val="tx1"/>
                </a:solidFill>
                <a:effectLst/>
                <a:cs typeface="+mn-ea"/>
                <a:sym typeface="+mn-lt"/>
              </a:rPr>
              <a:t>拍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938655" y="3836035"/>
            <a:ext cx="4356100" cy="7875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tx1"/>
                </a:solidFill>
                <a:effectLst/>
                <a:cs typeface="+mn-ea"/>
                <a:sym typeface="+mn-lt"/>
              </a:rPr>
              <a:t>位于四分音符下方的横线，每增加一根减时线，就表示将上方音符的长度缩短一半。 </a:t>
            </a:r>
          </a:p>
        </p:txBody>
      </p:sp>
      <p:sp>
        <p:nvSpPr>
          <p:cNvPr id="13" name="矩形: 圆角 42"/>
          <p:cNvSpPr/>
          <p:nvPr/>
        </p:nvSpPr>
        <p:spPr>
          <a:xfrm>
            <a:off x="2065655" y="3142615"/>
            <a:ext cx="2415540" cy="390525"/>
          </a:xfrm>
          <a:prstGeom prst="roundRect">
            <a:avLst>
              <a:gd name="adj" fmla="val 50000"/>
            </a:avLst>
          </a:prstGeom>
          <a:solidFill>
            <a:srgbClr val="F29A9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 eaLnBrk="1" hangingPunct="1"/>
            <a:r>
              <a:rPr lang="zh-CN" altLang="en-US" dirty="0">
                <a:solidFill>
                  <a:schemeClr val="tx1"/>
                </a:solidFill>
                <a:effectLst/>
                <a:cs typeface="+mn-ea"/>
                <a:sym typeface="+mn-lt"/>
              </a:rPr>
              <a:t>减时线 </a:t>
            </a:r>
          </a:p>
        </p:txBody>
      </p:sp>
      <p:pic>
        <p:nvPicPr>
          <p:cNvPr id="5" name="图片 4" descr="51miz-E832347-EDEA1B7C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6525" y="1916430"/>
            <a:ext cx="1466850" cy="313880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fill="hold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cgpruys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1888</Words>
  <Application>Microsoft Office PowerPoint</Application>
  <PresentationFormat>宽屏</PresentationFormat>
  <Paragraphs>277</Paragraphs>
  <Slides>45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45</vt:i4>
      </vt:variant>
    </vt:vector>
  </HeadingPairs>
  <TitlesOfParts>
    <vt:vector size="55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35</cp:revision>
  <dcterms:created xsi:type="dcterms:W3CDTF">2021-07-20T06:16:00Z</dcterms:created>
  <dcterms:modified xsi:type="dcterms:W3CDTF">2022-03-02T14:04:50Z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968CDC63105042E9950AE0ADD561AD2E</vt:lpwstr>
  </property>
  <property fmtid="{D5CDD505-2E9C-101B-9397-08002B2CF9AE}" pid="3" name="KSOProductBuildVer">
    <vt:lpwstr>2052-11.1.0.10578</vt:lpwstr>
  </property>
</Properties>
</file>