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40"/>
  </p:notesMasterIdLst>
  <p:sldIdLst>
    <p:sldId id="338" r:id="rId4"/>
    <p:sldId id="375" r:id="rId5"/>
    <p:sldId id="376" r:id="rId6"/>
    <p:sldId id="377" r:id="rId7"/>
    <p:sldId id="378" r:id="rId8"/>
    <p:sldId id="410" r:id="rId9"/>
    <p:sldId id="411" r:id="rId10"/>
    <p:sldId id="412" r:id="rId11"/>
    <p:sldId id="413" r:id="rId12"/>
    <p:sldId id="414" r:id="rId13"/>
    <p:sldId id="415" r:id="rId14"/>
    <p:sldId id="417" r:id="rId15"/>
    <p:sldId id="416" r:id="rId16"/>
    <p:sldId id="418" r:id="rId17"/>
    <p:sldId id="419" r:id="rId18"/>
    <p:sldId id="441" r:id="rId19"/>
    <p:sldId id="442" r:id="rId20"/>
    <p:sldId id="443" r:id="rId21"/>
    <p:sldId id="444" r:id="rId22"/>
    <p:sldId id="445" r:id="rId23"/>
    <p:sldId id="446" r:id="rId24"/>
    <p:sldId id="447" r:id="rId25"/>
    <p:sldId id="448" r:id="rId26"/>
    <p:sldId id="449" r:id="rId27"/>
    <p:sldId id="450" r:id="rId28"/>
    <p:sldId id="451" r:id="rId29"/>
    <p:sldId id="452" r:id="rId30"/>
    <p:sldId id="453" r:id="rId31"/>
    <p:sldId id="455" r:id="rId32"/>
    <p:sldId id="456" r:id="rId33"/>
    <p:sldId id="457" r:id="rId34"/>
    <p:sldId id="458" r:id="rId35"/>
    <p:sldId id="459" r:id="rId36"/>
    <p:sldId id="460" r:id="rId37"/>
    <p:sldId id="462" r:id="rId38"/>
    <p:sldId id="463" r:id="rId3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7185BA"/>
    <a:srgbClr val="9CDCDC"/>
    <a:srgbClr val="FFE373"/>
    <a:srgbClr val="9AD0DA"/>
    <a:srgbClr val="8ECAD3"/>
    <a:srgbClr val="9BEBD0"/>
    <a:srgbClr val="FFACA2"/>
    <a:srgbClr val="FFDA40"/>
    <a:srgbClr val="ECBA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7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804" y="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heme" Target="theme/theme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8115FC-3862-4875-89B2-701148050536}" type="datetimeFigureOut">
              <a:rPr lang="zh-CN" altLang="en-US" smtClean="0"/>
              <a:t>2022/3/6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4F847E-A0F6-464A-8A95-8B6B19BE84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2865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F847E-A0F6-464A-8A95-8B6B19BE845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54031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29592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2022/3/6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8760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2022/3/6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4458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18615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6601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4622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7674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7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>
      <p:transition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8839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6034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3580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89808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3622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3435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870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791589" y="6739570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下载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http://www.1ppt.com/xiazai/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6400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2022/3/6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>
      <p:transition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128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463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6.png"/><Relationship Id="rId7" Type="http://schemas.openxmlformats.org/officeDocument/2006/relationships/image" Target="../media/image45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6.png"/><Relationship Id="rId7" Type="http://schemas.openxmlformats.org/officeDocument/2006/relationships/image" Target="../media/image4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4.png"/><Relationship Id="rId5" Type="http://schemas.openxmlformats.org/officeDocument/2006/relationships/image" Target="../media/image47.png"/><Relationship Id="rId4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D:\PPT制作\幼小衔接家长会\素材\背景\图片\51miz-E716792-EB997098.png51miz-E716792-EB99709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31470" y="-881380"/>
            <a:ext cx="12287250" cy="721423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204460" y="3781425"/>
            <a:ext cx="1984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8ECAD3"/>
                </a:solidFill>
                <a:cs typeface="+mn-ea"/>
                <a:sym typeface="+mn-lt"/>
              </a:rPr>
              <a:t>汇报人</a:t>
            </a:r>
            <a:r>
              <a:rPr lang="zh-CN" altLang="en-US" dirty="0" smtClean="0">
                <a:solidFill>
                  <a:srgbClr val="8ECAD3"/>
                </a:solidFill>
                <a:cs typeface="+mn-ea"/>
                <a:sym typeface="+mn-lt"/>
              </a:rPr>
              <a:t>：</a:t>
            </a:r>
            <a:r>
              <a:rPr lang="zh-CN" altLang="en-US" dirty="0">
                <a:solidFill>
                  <a:srgbClr val="8ECAD3"/>
                </a:solidFill>
                <a:cs typeface="+mn-ea"/>
                <a:sym typeface="+mn-lt"/>
              </a:rPr>
              <a:t>优品</a:t>
            </a:r>
            <a:r>
              <a:rPr lang="en-US" altLang="zh-CN" dirty="0" smtClean="0">
                <a:solidFill>
                  <a:srgbClr val="8ECAD3"/>
                </a:solidFill>
                <a:cs typeface="+mn-ea"/>
                <a:sym typeface="+mn-lt"/>
              </a:rPr>
              <a:t>PPT</a:t>
            </a:r>
            <a:endParaRPr lang="zh-CN" altLang="en-US" dirty="0">
              <a:solidFill>
                <a:srgbClr val="8ECAD3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00630" y="2097405"/>
            <a:ext cx="8005718" cy="14311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700" dirty="0">
                <a:solidFill>
                  <a:srgbClr val="FFE37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  <a:cs typeface="+mn-ea"/>
                <a:sym typeface="+mn-lt"/>
              </a:rPr>
              <a:t>幼小衔接</a:t>
            </a:r>
            <a:r>
              <a:rPr lang="zh-CN" altLang="en-US" sz="8700" dirty="0">
                <a:solidFill>
                  <a:srgbClr val="FFACA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  <a:cs typeface="+mn-ea"/>
                <a:sym typeface="+mn-lt"/>
              </a:rPr>
              <a:t>家长会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554855" y="1576705"/>
            <a:ext cx="3685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>
                <a:solidFill>
                  <a:srgbClr val="8ECAD3"/>
                </a:solidFill>
                <a:cs typeface="+mn-ea"/>
                <a:sym typeface="+mn-lt"/>
              </a:rPr>
              <a:t>让</a:t>
            </a:r>
            <a:r>
              <a:rPr lang="en-US" altLang="zh-CN">
                <a:solidFill>
                  <a:srgbClr val="8ECAD3"/>
                </a:solidFill>
                <a:cs typeface="+mn-ea"/>
                <a:sym typeface="+mn-lt"/>
              </a:rPr>
              <a:t>/</a:t>
            </a:r>
            <a:r>
              <a:rPr lang="zh-CN" altLang="en-US">
                <a:solidFill>
                  <a:srgbClr val="8ECAD3"/>
                </a:solidFill>
                <a:cs typeface="+mn-ea"/>
                <a:sym typeface="+mn-lt"/>
              </a:rPr>
              <a:t>孩</a:t>
            </a:r>
            <a:r>
              <a:rPr lang="en-US" altLang="zh-CN">
                <a:solidFill>
                  <a:srgbClr val="8ECAD3"/>
                </a:solidFill>
                <a:cs typeface="+mn-ea"/>
                <a:sym typeface="+mn-lt"/>
              </a:rPr>
              <a:t>/</a:t>
            </a:r>
            <a:r>
              <a:rPr lang="zh-CN" altLang="en-US">
                <a:solidFill>
                  <a:srgbClr val="8ECAD3"/>
                </a:solidFill>
                <a:cs typeface="+mn-ea"/>
                <a:sym typeface="+mn-lt"/>
              </a:rPr>
              <a:t>子</a:t>
            </a:r>
            <a:r>
              <a:rPr lang="en-US" altLang="zh-CN">
                <a:solidFill>
                  <a:srgbClr val="8ECAD3"/>
                </a:solidFill>
                <a:cs typeface="+mn-ea"/>
                <a:sym typeface="+mn-lt"/>
              </a:rPr>
              <a:t>/</a:t>
            </a:r>
            <a:r>
              <a:rPr lang="zh-CN" altLang="en-US">
                <a:solidFill>
                  <a:srgbClr val="8ECAD3"/>
                </a:solidFill>
                <a:cs typeface="+mn-ea"/>
                <a:sym typeface="+mn-lt"/>
              </a:rPr>
              <a:t>有</a:t>
            </a:r>
            <a:r>
              <a:rPr lang="en-US" altLang="zh-CN">
                <a:solidFill>
                  <a:srgbClr val="8ECAD3"/>
                </a:solidFill>
                <a:cs typeface="+mn-ea"/>
                <a:sym typeface="+mn-lt"/>
              </a:rPr>
              <a:t>/</a:t>
            </a:r>
            <a:r>
              <a:rPr lang="zh-CN" altLang="en-US">
                <a:solidFill>
                  <a:srgbClr val="8ECAD3"/>
                </a:solidFill>
                <a:cs typeface="+mn-ea"/>
                <a:sym typeface="+mn-lt"/>
              </a:rPr>
              <a:t>准</a:t>
            </a:r>
            <a:r>
              <a:rPr lang="en-US" altLang="zh-CN">
                <a:solidFill>
                  <a:srgbClr val="8ECAD3"/>
                </a:solidFill>
                <a:cs typeface="+mn-ea"/>
                <a:sym typeface="+mn-lt"/>
              </a:rPr>
              <a:t>/</a:t>
            </a:r>
            <a:r>
              <a:rPr lang="zh-CN" altLang="en-US">
                <a:solidFill>
                  <a:srgbClr val="8ECAD3"/>
                </a:solidFill>
                <a:cs typeface="+mn-ea"/>
                <a:sym typeface="+mn-lt"/>
              </a:rPr>
              <a:t>备</a:t>
            </a:r>
            <a:r>
              <a:rPr lang="en-US" altLang="zh-CN">
                <a:solidFill>
                  <a:srgbClr val="8ECAD3"/>
                </a:solidFill>
                <a:cs typeface="+mn-ea"/>
                <a:sym typeface="+mn-lt"/>
              </a:rPr>
              <a:t>/</a:t>
            </a:r>
            <a:r>
              <a:rPr lang="zh-CN" altLang="en-US">
                <a:solidFill>
                  <a:srgbClr val="8ECAD3"/>
                </a:solidFill>
                <a:cs typeface="+mn-ea"/>
                <a:sym typeface="+mn-lt"/>
              </a:rPr>
              <a:t>地</a:t>
            </a:r>
            <a:r>
              <a:rPr lang="en-US" altLang="zh-CN">
                <a:solidFill>
                  <a:srgbClr val="8ECAD3"/>
                </a:solidFill>
                <a:cs typeface="+mn-ea"/>
                <a:sym typeface="+mn-lt"/>
              </a:rPr>
              <a:t>/</a:t>
            </a:r>
            <a:r>
              <a:rPr lang="zh-CN" altLang="en-US">
                <a:solidFill>
                  <a:srgbClr val="8ECAD3"/>
                </a:solidFill>
                <a:cs typeface="+mn-ea"/>
                <a:sym typeface="+mn-lt"/>
              </a:rPr>
              <a:t>进</a:t>
            </a:r>
            <a:r>
              <a:rPr lang="en-US" altLang="zh-CN">
                <a:solidFill>
                  <a:srgbClr val="8ECAD3"/>
                </a:solidFill>
                <a:cs typeface="+mn-ea"/>
                <a:sym typeface="+mn-lt"/>
              </a:rPr>
              <a:t>/</a:t>
            </a:r>
            <a:r>
              <a:rPr lang="zh-CN" altLang="en-US">
                <a:solidFill>
                  <a:srgbClr val="8ECAD3"/>
                </a:solidFill>
                <a:cs typeface="+mn-ea"/>
                <a:sym typeface="+mn-lt"/>
              </a:rPr>
              <a:t>入</a:t>
            </a:r>
            <a:r>
              <a:rPr lang="en-US" altLang="zh-CN">
                <a:solidFill>
                  <a:srgbClr val="8ECAD3"/>
                </a:solidFill>
                <a:cs typeface="+mn-ea"/>
                <a:sym typeface="+mn-lt"/>
              </a:rPr>
              <a:t>/</a:t>
            </a:r>
            <a:r>
              <a:rPr lang="zh-CN" altLang="en-US">
                <a:solidFill>
                  <a:srgbClr val="8ECAD3"/>
                </a:solidFill>
                <a:cs typeface="+mn-ea"/>
                <a:sym typeface="+mn-lt"/>
              </a:rPr>
              <a:t>小</a:t>
            </a:r>
            <a:r>
              <a:rPr lang="en-US" altLang="zh-CN">
                <a:solidFill>
                  <a:srgbClr val="8ECAD3"/>
                </a:solidFill>
                <a:cs typeface="+mn-ea"/>
                <a:sym typeface="+mn-lt"/>
              </a:rPr>
              <a:t>/</a:t>
            </a:r>
            <a:r>
              <a:rPr lang="zh-CN" altLang="en-US">
                <a:solidFill>
                  <a:srgbClr val="8ECAD3"/>
                </a:solidFill>
                <a:cs typeface="+mn-ea"/>
                <a:sym typeface="+mn-lt"/>
              </a:rPr>
              <a:t>学</a:t>
            </a:r>
            <a:endParaRPr lang="en-US" altLang="zh-CN">
              <a:solidFill>
                <a:srgbClr val="8ECAD3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531360" y="673735"/>
            <a:ext cx="3129280" cy="5372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9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做好准备</a:t>
            </a:r>
            <a:r>
              <a:rPr lang="zh-CN" altLang="en-US" sz="2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进入</a:t>
            </a:r>
            <a:r>
              <a:rPr lang="zh-CN" altLang="en-US" sz="29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小学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883920" y="1407160"/>
            <a:ext cx="2042160" cy="518160"/>
          </a:xfrm>
          <a:prstGeom prst="roundRect">
            <a:avLst/>
          </a:prstGeom>
          <a:solidFill>
            <a:srgbClr val="E194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cs typeface="+mn-ea"/>
                <a:sym typeface="+mn-lt"/>
              </a:rPr>
              <a:t>承受能力</a:t>
            </a:r>
          </a:p>
        </p:txBody>
      </p:sp>
      <p:pic>
        <p:nvPicPr>
          <p:cNvPr id="3" name="图片 2" descr="51miz-E264696-469C7E0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200" y="1406525"/>
            <a:ext cx="447040" cy="518795"/>
          </a:xfrm>
          <a:prstGeom prst="rect">
            <a:avLst/>
          </a:prstGeom>
        </p:spPr>
      </p:pic>
      <p:pic>
        <p:nvPicPr>
          <p:cNvPr id="4" name="图片 3" descr="D:\PPT制作\幼小衔接家长会\素材\元素\图片\51miz-E928490-82BEC80C.png51miz-E928490-82BEC80C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23060" y="2455545"/>
            <a:ext cx="2052320" cy="3109595"/>
          </a:xfrm>
          <a:prstGeom prst="rect">
            <a:avLst/>
          </a:prstGeom>
        </p:spPr>
      </p:pic>
      <p:pic>
        <p:nvPicPr>
          <p:cNvPr id="6" name="图片 5" descr="D:\PPT制作\幼小衔接家长会\素材\元素\图片\51miz-E718021-37670CD8.png51miz-E718021-37670CD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16170" y="1714500"/>
            <a:ext cx="5821045" cy="397256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236970" y="3023235"/>
            <a:ext cx="317881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rgbClr val="7185BA"/>
                </a:solidFill>
                <a:cs typeface="+mn-ea"/>
                <a:sym typeface="+mn-lt"/>
              </a:rPr>
              <a:t>温馨建议：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遇到不正当的要求时不管他怎么哭闹，都要坚决拒绝。切不可一时心软。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 xmlns:a14="http://schemas.microsoft.com/office/drawing/2010/main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bldLvl="0" animBg="1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531360" y="673735"/>
            <a:ext cx="3129280" cy="5372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9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做好准备</a:t>
            </a:r>
            <a:r>
              <a:rPr lang="zh-CN" altLang="en-US" sz="2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进入</a:t>
            </a:r>
            <a:r>
              <a:rPr lang="zh-CN" altLang="en-US" sz="29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小学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836930" y="1407160"/>
            <a:ext cx="2042160" cy="518160"/>
          </a:xfrm>
          <a:prstGeom prst="roundRect">
            <a:avLst/>
          </a:prstGeom>
          <a:solidFill>
            <a:srgbClr val="9CDC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cs typeface="+mn-ea"/>
                <a:sym typeface="+mn-lt"/>
              </a:rPr>
              <a:t>交往能力</a:t>
            </a:r>
          </a:p>
        </p:txBody>
      </p:sp>
      <p:pic>
        <p:nvPicPr>
          <p:cNvPr id="3" name="图片 2" descr="51miz-E264696-469C7E0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200" y="1406525"/>
            <a:ext cx="447040" cy="518795"/>
          </a:xfrm>
          <a:prstGeom prst="rect">
            <a:avLst/>
          </a:prstGeom>
        </p:spPr>
      </p:pic>
      <p:pic>
        <p:nvPicPr>
          <p:cNvPr id="9" name="图片 8" descr="D:\PPT制作\幼小衔接家长会\素材\元素\图片\51miz-E718054-05477C80.png51miz-E718054-05477C8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80000">
            <a:off x="3812540" y="1593850"/>
            <a:ext cx="7266305" cy="4260215"/>
          </a:xfrm>
          <a:prstGeom prst="rect">
            <a:avLst/>
          </a:prstGeom>
        </p:spPr>
      </p:pic>
      <p:pic>
        <p:nvPicPr>
          <p:cNvPr id="11" name="图片 10" descr="D:\PPT制作\幼小衔接家长会\素材\元素\图片\51miz-E643943-E724A724.png51miz-E643943-E724A72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14655" y="2284730"/>
            <a:ext cx="5202555" cy="321818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387850" y="3150870"/>
            <a:ext cx="2676525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❤鼓励孩子多交朋友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❤经常给孩子讲与人相处的美德故事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❤以身作则做好表率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535035" y="3414395"/>
            <a:ext cx="1925955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rgbClr val="7185BA"/>
                </a:solidFill>
                <a:cs typeface="+mn-ea"/>
                <a:sym typeface="+mn-lt"/>
              </a:rPr>
              <a:t>切忌：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不可无理取闹，甚至去恐吓别人家的孩子。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 xmlns:a14="http://schemas.microsoft.com/office/drawing/2010/main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bldLvl="0" animBg="1"/>
      <p:bldP spid="8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531360" y="673735"/>
            <a:ext cx="3129280" cy="5372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9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做好准备</a:t>
            </a:r>
            <a:r>
              <a:rPr lang="zh-CN" altLang="en-US" sz="2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进入</a:t>
            </a:r>
            <a:r>
              <a:rPr lang="zh-CN" altLang="en-US" sz="29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小学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883920" y="1407160"/>
            <a:ext cx="2042160" cy="518160"/>
          </a:xfrm>
          <a:prstGeom prst="roundRect">
            <a:avLst/>
          </a:prstGeom>
          <a:solidFill>
            <a:srgbClr val="E194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cs typeface="+mn-ea"/>
                <a:sym typeface="+mn-lt"/>
              </a:rPr>
              <a:t>习惯准备</a:t>
            </a:r>
          </a:p>
        </p:txBody>
      </p:sp>
      <p:pic>
        <p:nvPicPr>
          <p:cNvPr id="3" name="图片 2" descr="51miz-E264696-469C7E0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200" y="1406525"/>
            <a:ext cx="447040" cy="518795"/>
          </a:xfrm>
          <a:prstGeom prst="rect">
            <a:avLst/>
          </a:prstGeom>
        </p:spPr>
      </p:pic>
      <p:pic>
        <p:nvPicPr>
          <p:cNvPr id="4" name="图片 3" descr="D:\PPT制作\幼小衔接家长会\素材\元素\图片\51miz-E1165985-BD018D5A.png51miz-E1165985-BD018D5A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91210" y="1857375"/>
            <a:ext cx="4036695" cy="4035425"/>
          </a:xfrm>
          <a:prstGeom prst="rect">
            <a:avLst/>
          </a:prstGeom>
        </p:spPr>
      </p:pic>
      <p:pic>
        <p:nvPicPr>
          <p:cNvPr id="6" name="图片 5" descr="D:\PPT制作\幼小衔接家长会\素材\元素\图片\51miz-E1066047-09E68E2C.png51miz-E1066047-09E68E2C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98415" y="1857058"/>
            <a:ext cx="5821045" cy="388048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710045" y="2998470"/>
            <a:ext cx="359664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❤按时作息的习惯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❤正确的坐立行走的习惯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❤饮食习惯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❤阅读习惯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 xmlns:a14="http://schemas.microsoft.com/office/drawing/2010/main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bldLvl="0" animBg="1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531360" y="673735"/>
            <a:ext cx="3129280" cy="5372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9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做好准备</a:t>
            </a:r>
            <a:r>
              <a:rPr lang="zh-CN" altLang="en-US" sz="2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进入</a:t>
            </a:r>
            <a:r>
              <a:rPr lang="zh-CN" altLang="en-US" sz="29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小学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883920" y="1407160"/>
            <a:ext cx="2042160" cy="518160"/>
          </a:xfrm>
          <a:prstGeom prst="roundRect">
            <a:avLst/>
          </a:prstGeom>
          <a:solidFill>
            <a:srgbClr val="9CDC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cs typeface="+mn-ea"/>
                <a:sym typeface="+mn-lt"/>
              </a:rPr>
              <a:t>   </a:t>
            </a:r>
            <a:r>
              <a:rPr lang="zh-CN" altLang="en-US">
                <a:cs typeface="+mn-ea"/>
                <a:sym typeface="+mn-lt"/>
              </a:rPr>
              <a:t>按时作息的习惯</a:t>
            </a:r>
          </a:p>
        </p:txBody>
      </p:sp>
      <p:pic>
        <p:nvPicPr>
          <p:cNvPr id="3" name="图片 2" descr="51miz-E264696-469C7E0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200" y="1406525"/>
            <a:ext cx="447040" cy="518795"/>
          </a:xfrm>
          <a:prstGeom prst="rect">
            <a:avLst/>
          </a:prstGeom>
        </p:spPr>
      </p:pic>
      <p:pic>
        <p:nvPicPr>
          <p:cNvPr id="4" name="图片 3" descr="D:\PPT制作\幼小衔接家长会\素材\元素\图片\51miz-E420039-9AF509EE.png51miz-E420039-9AF509EE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1158240" y="2439670"/>
            <a:ext cx="3442970" cy="2965450"/>
          </a:xfrm>
          <a:prstGeom prst="rect">
            <a:avLst/>
          </a:prstGeom>
        </p:spPr>
      </p:pic>
      <p:pic>
        <p:nvPicPr>
          <p:cNvPr id="6" name="图片 5" descr="D:\PPT制作\幼小衔接家长会\素材\元素\图片\51miz-E1077348-208FAB1E.png51miz-E1077348-208FAB1E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04740" y="1925320"/>
            <a:ext cx="5879465" cy="391985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182995" y="3123565"/>
            <a:ext cx="3596640" cy="12857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❤早睡早起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❤培养时间效率的意识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❤多进行有时间控制的操作训练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 xmlns:a14="http://schemas.microsoft.com/office/drawing/2010/main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bldLvl="0" animBg="1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531360" y="673735"/>
            <a:ext cx="3129280" cy="5372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9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做好准备</a:t>
            </a:r>
            <a:r>
              <a:rPr lang="zh-CN" altLang="en-US" sz="2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进入</a:t>
            </a:r>
            <a:r>
              <a:rPr lang="zh-CN" altLang="en-US" sz="29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小学</a:t>
            </a:r>
          </a:p>
        </p:txBody>
      </p:sp>
      <p:pic>
        <p:nvPicPr>
          <p:cNvPr id="4" name="图片 3" descr="D:\PPT制作\幼小衔接家长会\素材\元素\图片\51miz-E1027427-0E5F7349.png51miz-E1027427-0E5F734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8485" y="1211580"/>
            <a:ext cx="4311015" cy="166941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文本框 4"/>
          <p:cNvSpPr txBox="1"/>
          <p:nvPr/>
        </p:nvSpPr>
        <p:spPr>
          <a:xfrm>
            <a:off x="1316355" y="1792605"/>
            <a:ext cx="3039110" cy="4573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调整好作息，早餐吃饱吃好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032510" y="2795905"/>
            <a:ext cx="10126980" cy="29997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❤幼儿园——8：30早操，迟到也没关系。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❤小学——7：40早读，如无特殊情况，不要迟到为好。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上午，设有20分钟大课间和4节课，每节课40分钟，课间休息10分钟，这10分钟主要用于做好下一节课的准备工作、上厕所和适当的休息。上课的时间比起幼儿园来有了明显的增加。早晨到中午这一段时间之间，是不安排餐点的。所以大家要和孩子一起养成早起的习惯，保证用早餐的时间，吃饱、吃好，以确保上午近四个小时的身体与学习的基本需要。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❤养成早睡早起的习惯：早上7点前起，晚上8:30前睡，保证10小时睡眠。</a:t>
            </a:r>
          </a:p>
        </p:txBody>
      </p:sp>
      <p:pic>
        <p:nvPicPr>
          <p:cNvPr id="9" name="图片 8" descr="D:\PPT制作\幼小衔接家长会\素材\元素\图片\51miz-E864139-3FFAD4FA.png51miz-E864139-3FFAD4FA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7919720" y="1308735"/>
            <a:ext cx="2347595" cy="23475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 xmlns:a14="http://schemas.microsoft.com/office/drawing/2010/main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531360" y="673735"/>
            <a:ext cx="3129280" cy="5372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9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做好准备</a:t>
            </a:r>
            <a:r>
              <a:rPr lang="zh-CN" altLang="en-US" sz="2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进入</a:t>
            </a:r>
            <a:r>
              <a:rPr lang="zh-CN" altLang="en-US" sz="29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小学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883920" y="1407160"/>
            <a:ext cx="2042160" cy="518160"/>
          </a:xfrm>
          <a:prstGeom prst="roundRect">
            <a:avLst/>
          </a:prstGeom>
          <a:solidFill>
            <a:srgbClr val="E194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cs typeface="+mn-ea"/>
                <a:sym typeface="+mn-lt"/>
              </a:rPr>
              <a:t>坐立行姿势</a:t>
            </a:r>
          </a:p>
        </p:txBody>
      </p:sp>
      <p:pic>
        <p:nvPicPr>
          <p:cNvPr id="3" name="图片 2" descr="51miz-E264696-469C7E0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200" y="1406525"/>
            <a:ext cx="447040" cy="518795"/>
          </a:xfrm>
          <a:prstGeom prst="rect">
            <a:avLst/>
          </a:prstGeom>
        </p:spPr>
      </p:pic>
      <p:pic>
        <p:nvPicPr>
          <p:cNvPr id="4" name="图片 3" descr="D:\PPT制作\幼小衔接家长会\素材\元素\图片\51miz-E846376-4C3E88B3.png51miz-E846376-4C3E88B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68145" y="2458085"/>
            <a:ext cx="2311400" cy="3112770"/>
          </a:xfrm>
          <a:prstGeom prst="rect">
            <a:avLst/>
          </a:prstGeom>
        </p:spPr>
      </p:pic>
      <p:pic>
        <p:nvPicPr>
          <p:cNvPr id="6" name="图片 5" descr="D:\PPT制作\幼小衔接家长会\素材\元素\图片\51miz-E716998-F91E7D11.png51miz-E716998-F91E7D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72025" y="2042795"/>
            <a:ext cx="5902960" cy="359092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120130" y="3300730"/>
            <a:ext cx="359664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❤身体要坐直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❤眼睛距离书本需一尺左右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❤笔尖与手指距离一寸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❤胸前距离桌子一拳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 xmlns:a14="http://schemas.microsoft.com/office/drawing/2010/main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bldLvl="0" animBg="1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531360" y="673735"/>
            <a:ext cx="3129280" cy="5372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9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做好准备</a:t>
            </a:r>
            <a:r>
              <a:rPr lang="zh-CN" altLang="en-US" sz="2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进入</a:t>
            </a:r>
            <a:r>
              <a:rPr lang="zh-CN" altLang="en-US" sz="29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小学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836930" y="1407160"/>
            <a:ext cx="2042160" cy="518160"/>
          </a:xfrm>
          <a:prstGeom prst="roundRect">
            <a:avLst/>
          </a:prstGeom>
          <a:solidFill>
            <a:srgbClr val="9CDC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cs typeface="+mn-ea"/>
                <a:sym typeface="+mn-lt"/>
              </a:rPr>
              <a:t>饮食习惯</a:t>
            </a:r>
          </a:p>
        </p:txBody>
      </p:sp>
      <p:pic>
        <p:nvPicPr>
          <p:cNvPr id="3" name="图片 2" descr="51miz-E264696-469C7E0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200" y="1406525"/>
            <a:ext cx="447040" cy="518795"/>
          </a:xfrm>
          <a:prstGeom prst="rect">
            <a:avLst/>
          </a:prstGeom>
        </p:spPr>
      </p:pic>
      <p:pic>
        <p:nvPicPr>
          <p:cNvPr id="9" name="图片 8" descr="D:\PPT制作\幼小衔接家长会\素材\元素\图片\51miz-E228954-4606C00A.png51miz-E228954-4606C00A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80000">
            <a:off x="898525" y="2952750"/>
            <a:ext cx="2338705" cy="2406650"/>
          </a:xfrm>
          <a:prstGeom prst="rect">
            <a:avLst/>
          </a:prstGeom>
        </p:spPr>
      </p:pic>
      <p:pic>
        <p:nvPicPr>
          <p:cNvPr id="11" name="图片 10" descr="D:\PPT制作\幼小衔接家长会\素材\元素\图片\51miz-E1165598-CCB8A8D2.png51miz-E1165598-CCB8A8D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30945" y="2600960"/>
            <a:ext cx="2817495" cy="281813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133475" y="4159885"/>
            <a:ext cx="1868170" cy="4573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正餐吃好、吃饱</a:t>
            </a:r>
          </a:p>
        </p:txBody>
      </p:sp>
      <p:pic>
        <p:nvPicPr>
          <p:cNvPr id="5" name="图片 4" descr="D:\PPT制作\幼小衔接家长会\素材\元素\图片\51miz-E228954-4606C00A.png51miz-E228954-4606C00A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80000">
            <a:off x="3662680" y="1985010"/>
            <a:ext cx="2338705" cy="240665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211320" y="3175635"/>
            <a:ext cx="1007110" cy="4573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不挑食</a:t>
            </a:r>
          </a:p>
        </p:txBody>
      </p:sp>
      <p:pic>
        <p:nvPicPr>
          <p:cNvPr id="10" name="图片 9" descr="D:\PPT制作\幼小衔接家长会\素材\元素\图片\51miz-E228954-4606C00A.png51miz-E228954-4606C00A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80000">
            <a:off x="6277610" y="2952750"/>
            <a:ext cx="2338705" cy="240665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6826250" y="4143375"/>
            <a:ext cx="1348740" cy="4573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不吃零食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 xmlns:a14="http://schemas.microsoft.com/office/drawing/2010/main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bldLvl="0" animBg="1"/>
      <p:bldP spid="8" grpId="0"/>
      <p:bldP spid="6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531360" y="673735"/>
            <a:ext cx="3129280" cy="5372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9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做好准备</a:t>
            </a:r>
            <a:r>
              <a:rPr lang="zh-CN" altLang="en-US" sz="2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进入</a:t>
            </a:r>
            <a:r>
              <a:rPr lang="zh-CN" altLang="en-US" sz="29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小学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883920" y="1407160"/>
            <a:ext cx="2042160" cy="518160"/>
          </a:xfrm>
          <a:prstGeom prst="roundRect">
            <a:avLst/>
          </a:prstGeom>
          <a:solidFill>
            <a:srgbClr val="E194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cs typeface="+mn-ea"/>
                <a:sym typeface="+mn-lt"/>
              </a:rPr>
              <a:t>   </a:t>
            </a:r>
            <a:r>
              <a:rPr>
                <a:cs typeface="+mn-ea"/>
                <a:sym typeface="+mn-lt"/>
              </a:rPr>
              <a:t>培养阅读习惯</a:t>
            </a:r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 descr="51miz-E264696-469C7E0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200" y="1406525"/>
            <a:ext cx="447040" cy="518795"/>
          </a:xfrm>
          <a:prstGeom prst="rect">
            <a:avLst/>
          </a:prstGeom>
        </p:spPr>
      </p:pic>
      <p:pic>
        <p:nvPicPr>
          <p:cNvPr id="4" name="图片 3" descr="D:\PPT制作\幼小衔接家长会\素材\元素\图片\51miz-E643944-14041690.png51miz-E643944-1404169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925320"/>
            <a:ext cx="5487670" cy="4160520"/>
          </a:xfrm>
          <a:prstGeom prst="rect">
            <a:avLst/>
          </a:prstGeom>
        </p:spPr>
      </p:pic>
      <p:pic>
        <p:nvPicPr>
          <p:cNvPr id="6" name="图片 5" descr="D:\PPT制作\幼小衔接家长会\素材\元素\图片\51miz-E784401-972A8682.png51miz-E784401-972A868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43375" y="1407160"/>
            <a:ext cx="7730490" cy="477837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753735" y="2919730"/>
            <a:ext cx="4509135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❤家长坚持每天给孩子读书、讲故事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❤鼓励孩子自己复述故事、读书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❤阅读提示：每天支持读书10－30分钟。  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❤阅读书目：各种绘本为主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 xmlns:a14="http://schemas.microsoft.com/office/drawing/2010/main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bldLvl="0" animBg="1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531360" y="673735"/>
            <a:ext cx="3129280" cy="5372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9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做好准备</a:t>
            </a:r>
            <a:r>
              <a:rPr lang="zh-CN" altLang="en-US" sz="2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进入</a:t>
            </a:r>
            <a:r>
              <a:rPr lang="zh-CN" altLang="en-US" sz="29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小学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871855" y="1210945"/>
            <a:ext cx="2042160" cy="518160"/>
          </a:xfrm>
          <a:prstGeom prst="roundRect">
            <a:avLst/>
          </a:prstGeom>
          <a:solidFill>
            <a:srgbClr val="9CDC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cs typeface="+mn-ea"/>
                <a:sym typeface="+mn-lt"/>
              </a:rPr>
              <a:t>能力准备</a:t>
            </a:r>
          </a:p>
        </p:txBody>
      </p:sp>
      <p:pic>
        <p:nvPicPr>
          <p:cNvPr id="3" name="图片 2" descr="51miz-E264696-469C7E0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125" y="1210310"/>
            <a:ext cx="447040" cy="518795"/>
          </a:xfrm>
          <a:prstGeom prst="rect">
            <a:avLst/>
          </a:prstGeom>
        </p:spPr>
      </p:pic>
      <p:pic>
        <p:nvPicPr>
          <p:cNvPr id="11" name="图片 10" descr="D:\PPT制作\幼小衔接家长会\素材\元素\图片\51miz-E1125175-AA848C93.png51miz-E1125175-AA848C9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01845" y="3928745"/>
            <a:ext cx="2424430" cy="242443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71855" y="4654550"/>
            <a:ext cx="354647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对于幼儿园布置的任务，家长应积极配合完成；（为小学天天作业做好铺垫，数量由少到多。有作业必完成)</a:t>
            </a:r>
          </a:p>
        </p:txBody>
      </p:sp>
      <p:pic>
        <p:nvPicPr>
          <p:cNvPr id="13" name="图片 12" descr="D:\PPT制作\幼小衔接家长会\素材\元素\图片\51miz-E1158506-1C4DB154.png51miz-E1158506-1C4DB15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38350" y="3958590"/>
            <a:ext cx="788670" cy="789305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2271395" y="4123055"/>
            <a:ext cx="494665" cy="41678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470025" y="2650490"/>
            <a:ext cx="390271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做事的时候要一心一意，不能边做边玩，在规定时间内，不拖拉；（尤其不要刚做事，就端茶倒水影响孩子专注力）</a:t>
            </a:r>
          </a:p>
        </p:txBody>
      </p:sp>
      <p:pic>
        <p:nvPicPr>
          <p:cNvPr id="16" name="图片 15" descr="D:\PPT制作\幼小衔接家长会\素材\元素\图片\51miz-E1158506-1C4DB154.png51miz-E1158506-1C4DB15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27045" y="1916430"/>
            <a:ext cx="788670" cy="789305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3260090" y="2080895"/>
            <a:ext cx="494665" cy="41678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325235" y="2834640"/>
            <a:ext cx="3546475" cy="78611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做事遇到困难要会请教别人，努力把事情做好。</a:t>
            </a:r>
          </a:p>
        </p:txBody>
      </p:sp>
      <p:pic>
        <p:nvPicPr>
          <p:cNvPr id="19" name="图片 18" descr="D:\PPT制作\幼小衔接家长会\素材\元素\图片\51miz-E1158506-1C4DB154.png51miz-E1158506-1C4DB15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56805" y="1954530"/>
            <a:ext cx="788670" cy="789305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7660640" y="2110105"/>
            <a:ext cx="494665" cy="41678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7209790" y="4654550"/>
            <a:ext cx="4129405" cy="15247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家长应为幼儿设置一个安静的学习环境，将幼儿房间的玩具慢慢收起来，置办写字台、书架、台灯等，给幼儿创设一个学习的环境。</a:t>
            </a:r>
          </a:p>
        </p:txBody>
      </p:sp>
      <p:pic>
        <p:nvPicPr>
          <p:cNvPr id="22" name="图片 21" descr="D:\PPT制作\幼小衔接家长会\素材\元素\图片\51miz-E1158506-1C4DB154.png51miz-E1158506-1C4DB15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14740" y="3958590"/>
            <a:ext cx="788670" cy="78930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8930005" y="4123055"/>
            <a:ext cx="494665" cy="41678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04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 xmlns:a14="http://schemas.microsoft.com/office/drawing/2010/main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bldLvl="0" animBg="1"/>
      <p:bldP spid="4" grpId="0"/>
      <p:bldP spid="14" grpId="0"/>
      <p:bldP spid="15" grpId="0"/>
      <p:bldP spid="17" grpId="0"/>
      <p:bldP spid="18" grpId="0"/>
      <p:bldP spid="20" grpId="0"/>
      <p:bldP spid="21" grpId="0"/>
      <p:bldP spid="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531360" y="673735"/>
            <a:ext cx="3129280" cy="5372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9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做好准备</a:t>
            </a:r>
            <a:r>
              <a:rPr lang="zh-CN" altLang="en-US" sz="2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进入</a:t>
            </a:r>
            <a:r>
              <a:rPr lang="zh-CN" altLang="en-US" sz="29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小学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836930" y="1210945"/>
            <a:ext cx="2042160" cy="518160"/>
          </a:xfrm>
          <a:prstGeom prst="roundRect">
            <a:avLst/>
          </a:prstGeom>
          <a:solidFill>
            <a:srgbClr val="E194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cs typeface="+mn-ea"/>
                <a:sym typeface="+mn-lt"/>
              </a:rPr>
              <a:t>知识准备</a:t>
            </a:r>
          </a:p>
        </p:txBody>
      </p:sp>
      <p:pic>
        <p:nvPicPr>
          <p:cNvPr id="3" name="图片 2" descr="51miz-E264696-469C7E0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210" y="1210310"/>
            <a:ext cx="447040" cy="518795"/>
          </a:xfrm>
          <a:prstGeom prst="rect">
            <a:avLst/>
          </a:prstGeom>
        </p:spPr>
      </p:pic>
      <p:pic>
        <p:nvPicPr>
          <p:cNvPr id="4" name="图片 3" descr="D:\PPT制作\幼小衔接家长会\素材\元素\图片\51miz-E1171891-AB48C7BC.png51miz-E1171891-AB48C7BC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53405" y="4931410"/>
            <a:ext cx="3076575" cy="1404620"/>
          </a:xfrm>
          <a:prstGeom prst="rect">
            <a:avLst/>
          </a:prstGeom>
        </p:spPr>
      </p:pic>
      <p:pic>
        <p:nvPicPr>
          <p:cNvPr id="6" name="图片 5" descr="D:\PPT制作\幼小衔接家长会\素材\元素\图片\51miz-E948631-EC396435.png51miz-E948631-EC39643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0710" y="1830705"/>
            <a:ext cx="10990580" cy="369506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 rot="21360000">
            <a:off x="1370330" y="2828290"/>
            <a:ext cx="1616710" cy="1060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1400" dirty="0">
                <a:solidFill>
                  <a:srgbClr val="7185BA"/>
                </a:solidFill>
                <a:cs typeface="+mn-ea"/>
                <a:sym typeface="+mn-lt"/>
              </a:rPr>
              <a:t>分清左右：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自身的左右,黑板上、书和作业本的左右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 rot="360000">
            <a:off x="3733165" y="3355975"/>
            <a:ext cx="1459865" cy="1060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1400" dirty="0">
                <a:solidFill>
                  <a:srgbClr val="7185BA"/>
                </a:solidFill>
                <a:cs typeface="+mn-ea"/>
                <a:sym typeface="+mn-lt"/>
              </a:rPr>
              <a:t>识字：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课程表上的字、书的名字、家长的名字。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301105" y="3206750"/>
            <a:ext cx="1616710" cy="69935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学会写学校的名字、自己的名字。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9213215" y="3429635"/>
            <a:ext cx="1616710" cy="1060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清楚地知道自己的家庭住址、家里的电话和父母电话</a:t>
            </a:r>
          </a:p>
        </p:txBody>
      </p:sp>
      <p:pic>
        <p:nvPicPr>
          <p:cNvPr id="17" name="图片 16" descr="D:\PPT制作\幼小衔接家长会\素材\元素\图片\51miz-E1168230-D3954FB0.png51miz-E1168230-D3954FB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600710" y="4489450"/>
            <a:ext cx="2279015" cy="17087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 xmlns:a14="http://schemas.microsoft.com/office/drawing/2010/main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bldLvl="0" animBg="1"/>
      <p:bldP spid="5" grpId="0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277620" y="1440180"/>
            <a:ext cx="1114425" cy="1065530"/>
          </a:xfrm>
          <a:prstGeom prst="ellipse">
            <a:avLst/>
          </a:prstGeom>
          <a:solidFill>
            <a:srgbClr val="9AD0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500">
                <a:cs typeface="+mn-ea"/>
                <a:sym typeface="+mn-lt"/>
              </a:rPr>
              <a:t>目</a:t>
            </a:r>
          </a:p>
        </p:txBody>
      </p:sp>
      <p:sp>
        <p:nvSpPr>
          <p:cNvPr id="3" name="椭圆 2"/>
          <p:cNvSpPr/>
          <p:nvPr/>
        </p:nvSpPr>
        <p:spPr>
          <a:xfrm>
            <a:off x="2287270" y="2388870"/>
            <a:ext cx="1114425" cy="1065530"/>
          </a:xfrm>
          <a:prstGeom prst="ellipse">
            <a:avLst/>
          </a:prstGeom>
          <a:solidFill>
            <a:srgbClr val="9AD0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500">
                <a:cs typeface="+mn-ea"/>
                <a:sym typeface="+mn-lt"/>
              </a:rPr>
              <a:t>录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602720" y="2748915"/>
            <a:ext cx="461665" cy="17202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CONTENTS</a:t>
            </a:r>
          </a:p>
        </p:txBody>
      </p:sp>
      <p:sp>
        <p:nvSpPr>
          <p:cNvPr id="6" name="椭圆 5"/>
          <p:cNvSpPr/>
          <p:nvPr/>
        </p:nvSpPr>
        <p:spPr>
          <a:xfrm>
            <a:off x="6294120" y="1374140"/>
            <a:ext cx="851535" cy="822960"/>
          </a:xfrm>
          <a:prstGeom prst="ellipse">
            <a:avLst/>
          </a:prstGeom>
          <a:solidFill>
            <a:srgbClr val="FFE3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00">
                <a:cs typeface="+mn-ea"/>
                <a:sym typeface="+mn-lt"/>
              </a:rPr>
              <a:t>01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767320" y="1547495"/>
            <a:ext cx="2722880" cy="47561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做好准备</a:t>
            </a:r>
            <a:r>
              <a:rPr lang="zh-CN" altLang="en-US" sz="25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进入</a:t>
            </a:r>
            <a:r>
              <a:rPr lang="zh-CN" altLang="en-US" sz="25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小学</a:t>
            </a:r>
          </a:p>
        </p:txBody>
      </p:sp>
      <p:sp>
        <p:nvSpPr>
          <p:cNvPr id="8" name="椭圆 7"/>
          <p:cNvSpPr/>
          <p:nvPr/>
        </p:nvSpPr>
        <p:spPr>
          <a:xfrm>
            <a:off x="6294120" y="2509520"/>
            <a:ext cx="851535" cy="822960"/>
          </a:xfrm>
          <a:prstGeom prst="ellipse">
            <a:avLst/>
          </a:prstGeom>
          <a:solidFill>
            <a:srgbClr val="FFAC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00">
                <a:cs typeface="+mn-ea"/>
                <a:sym typeface="+mn-lt"/>
              </a:rPr>
              <a:t>02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243570" y="2683510"/>
            <a:ext cx="1770380" cy="47561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5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养成好习惯</a:t>
            </a:r>
            <a:endParaRPr lang="zh-CN" altLang="en-US" sz="2500" dirty="0" smtClean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6294120" y="3646170"/>
            <a:ext cx="851535" cy="822960"/>
          </a:xfrm>
          <a:prstGeom prst="ellipse">
            <a:avLst/>
          </a:prstGeom>
          <a:solidFill>
            <a:srgbClr val="FFE3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00">
                <a:cs typeface="+mn-ea"/>
                <a:sym typeface="+mn-lt"/>
              </a:rPr>
              <a:t>03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291070" y="3820160"/>
            <a:ext cx="3675380" cy="47561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5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孩子入学后需要注意事项</a:t>
            </a:r>
            <a:endParaRPr lang="zh-CN" altLang="en-US" sz="2500" dirty="0" smtClean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17577" y="905522"/>
            <a:ext cx="19086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FFFFF"/>
                </a:solidFill>
              </a:rPr>
              <a:t>https://www.ypppt.com/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/>
      <p:bldP spid="6" grpId="0" bldLvl="0" animBg="1"/>
      <p:bldP spid="7" grpId="0"/>
      <p:bldP spid="8" grpId="0" bldLvl="0" animBg="1"/>
      <p:bldP spid="9" grpId="0"/>
      <p:bldP spid="10" grpId="0" bldLvl="0" animBg="1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531360" y="673735"/>
            <a:ext cx="3129280" cy="5372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9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做好准备</a:t>
            </a:r>
            <a:r>
              <a:rPr lang="zh-CN" altLang="en-US" sz="2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进入</a:t>
            </a:r>
            <a:r>
              <a:rPr lang="zh-CN" altLang="en-US" sz="29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小学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871855" y="1210945"/>
            <a:ext cx="2042160" cy="518160"/>
          </a:xfrm>
          <a:prstGeom prst="roundRect">
            <a:avLst/>
          </a:prstGeom>
          <a:solidFill>
            <a:srgbClr val="9CDC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cs typeface="+mn-ea"/>
                <a:sym typeface="+mn-lt"/>
              </a:rPr>
              <a:t>学具准备</a:t>
            </a:r>
          </a:p>
        </p:txBody>
      </p:sp>
      <p:pic>
        <p:nvPicPr>
          <p:cNvPr id="3" name="图片 2" descr="51miz-E264696-469C7E0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125" y="1210310"/>
            <a:ext cx="447040" cy="518795"/>
          </a:xfrm>
          <a:prstGeom prst="rect">
            <a:avLst/>
          </a:prstGeom>
        </p:spPr>
      </p:pic>
      <p:pic>
        <p:nvPicPr>
          <p:cNvPr id="5" name="图片 4" descr="D:\PPT制作\幼小衔接家长会\素材\元素\图片\51miz-E717056-CC104732.png51miz-E717056-CC10473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40810" y="1807845"/>
            <a:ext cx="4311015" cy="68516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" name="文本框 5"/>
          <p:cNvSpPr txBox="1"/>
          <p:nvPr/>
        </p:nvSpPr>
        <p:spPr>
          <a:xfrm>
            <a:off x="4539615" y="1896745"/>
            <a:ext cx="3482340" cy="4573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一个原则：图案功能越简单越好</a:t>
            </a:r>
          </a:p>
        </p:txBody>
      </p:sp>
      <p:pic>
        <p:nvPicPr>
          <p:cNvPr id="8" name="图片 7" descr="D:\PPT制作\幼小衔接家长会\素材\元素\图片\51miz-E815349-42D1CA92.png51miz-E815349-42D1CA9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50720" y="2804160"/>
            <a:ext cx="1222375" cy="920115"/>
          </a:xfrm>
          <a:prstGeom prst="rect">
            <a:avLst/>
          </a:prstGeom>
        </p:spPr>
      </p:pic>
      <p:pic>
        <p:nvPicPr>
          <p:cNvPr id="9" name="图片 8" descr="D:\PPT制作\幼小衔接家长会\素材\元素\图片\51miz-E228919-EAD89E36.png51miz-E228919-EAD89E3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44345" y="3724275"/>
            <a:ext cx="1576070" cy="84899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2099945" y="3930650"/>
            <a:ext cx="923925" cy="4573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铅笔盒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082040" y="4643755"/>
            <a:ext cx="2960370" cy="128573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❤铅笔每天至少准备好5支，HB，六角型为好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❤橡皮白色的不要花里胡哨</a:t>
            </a:r>
          </a:p>
        </p:txBody>
      </p:sp>
      <p:pic>
        <p:nvPicPr>
          <p:cNvPr id="24" name="图片 23" descr="D:\PPT制作\幼小衔接家长会\素材\元素\图片\51miz-E200958-1DADD7DC.png51miz-E200958-1DADD7DC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81955" y="2650490"/>
            <a:ext cx="1227455" cy="1227455"/>
          </a:xfrm>
          <a:prstGeom prst="rect">
            <a:avLst/>
          </a:prstGeom>
        </p:spPr>
      </p:pic>
      <p:pic>
        <p:nvPicPr>
          <p:cNvPr id="25" name="图片 24" descr="D:\PPT制作\幼小衔接家长会\素材\元素\图片\51miz-E228919-EAD89E36.png51miz-E228919-EAD89E3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78755" y="3724275"/>
            <a:ext cx="1576070" cy="848995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5783580" y="3930650"/>
            <a:ext cx="923925" cy="4573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书包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4733925" y="4851400"/>
            <a:ext cx="2725420" cy="87286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双肩背型，跳绳，文具袋（不要文具盒）</a:t>
            </a:r>
          </a:p>
        </p:txBody>
      </p:sp>
      <p:pic>
        <p:nvPicPr>
          <p:cNvPr id="28" name="图片 27" descr="D:\PPT制作\幼小衔接家长会\素材\元素\图片\51miz-E1063736-C31BA3E0.png51miz-E1063736-C31BA3E0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71585" y="2493010"/>
            <a:ext cx="1488440" cy="1489075"/>
          </a:xfrm>
          <a:prstGeom prst="rect">
            <a:avLst/>
          </a:prstGeom>
        </p:spPr>
      </p:pic>
      <p:pic>
        <p:nvPicPr>
          <p:cNvPr id="29" name="图片 28" descr="D:\PPT制作\幼小衔接家长会\素材\元素\图片\51miz-E228919-EAD89E36.png51miz-E228919-EAD89E3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28405" y="3723640"/>
            <a:ext cx="1576070" cy="848995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9109710" y="3930650"/>
            <a:ext cx="1193800" cy="4573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绘画工具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8283575" y="4850765"/>
            <a:ext cx="2725420" cy="87286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两套，一套是水彩笔，一套是油画棒，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12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色即可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 xmlns:a14="http://schemas.microsoft.com/office/drawing/2010/main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bldLvl="0" animBg="1"/>
      <p:bldP spid="6" grpId="0"/>
      <p:bldP spid="10" grpId="0"/>
      <p:bldP spid="12" grpId="0"/>
      <p:bldP spid="26" grpId="0"/>
      <p:bldP spid="27" grpId="0"/>
      <p:bldP spid="30" grpId="0"/>
      <p:bldP spid="3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531360" y="673735"/>
            <a:ext cx="3129280" cy="5372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9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做好准备</a:t>
            </a:r>
            <a:r>
              <a:rPr lang="zh-CN" altLang="en-US" sz="2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进入</a:t>
            </a:r>
            <a:r>
              <a:rPr lang="zh-CN" altLang="en-US" sz="29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小学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871855" y="1210945"/>
            <a:ext cx="2042160" cy="518160"/>
          </a:xfrm>
          <a:prstGeom prst="roundRect">
            <a:avLst/>
          </a:prstGeom>
          <a:solidFill>
            <a:srgbClr val="9CDC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cs typeface="+mn-ea"/>
                <a:sym typeface="+mn-lt"/>
              </a:rPr>
              <a:t>学具准备</a:t>
            </a:r>
          </a:p>
        </p:txBody>
      </p:sp>
      <p:pic>
        <p:nvPicPr>
          <p:cNvPr id="3" name="图片 2" descr="51miz-E264696-469C7E0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125" y="1210310"/>
            <a:ext cx="447040" cy="518795"/>
          </a:xfrm>
          <a:prstGeom prst="rect">
            <a:avLst/>
          </a:prstGeom>
        </p:spPr>
      </p:pic>
      <p:pic>
        <p:nvPicPr>
          <p:cNvPr id="5" name="图片 4" descr="D:\PPT制作\幼小衔接家长会\素材\元素\图片\51miz-E717056-CC104732.png51miz-E717056-CC10473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40810" y="1807845"/>
            <a:ext cx="4311015" cy="68516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" name="文本框 5"/>
          <p:cNvSpPr txBox="1"/>
          <p:nvPr/>
        </p:nvSpPr>
        <p:spPr>
          <a:xfrm>
            <a:off x="4539615" y="1896745"/>
            <a:ext cx="3482340" cy="4573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一个原则：图案功能越简单越好</a:t>
            </a:r>
          </a:p>
        </p:txBody>
      </p:sp>
      <p:pic>
        <p:nvPicPr>
          <p:cNvPr id="8" name="图片 7" descr="D:\PPT制作\幼小衔接家长会\素材\元素\图片\51miz-E1082812-A9DA1A53.png51miz-E1082812-A9DA1A5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25320" y="2617470"/>
            <a:ext cx="1363345" cy="1397635"/>
          </a:xfrm>
          <a:prstGeom prst="rect">
            <a:avLst/>
          </a:prstGeom>
        </p:spPr>
      </p:pic>
      <p:pic>
        <p:nvPicPr>
          <p:cNvPr id="9" name="图片 8" descr="D:\PPT制作\幼小衔接家长会\素材\元素\图片\51miz-E228919-EAD89E36.png51miz-E228919-EAD89E3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27200" y="3764280"/>
            <a:ext cx="1576070" cy="84899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2082800" y="3970655"/>
            <a:ext cx="923925" cy="4573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削笔器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81685" y="4613275"/>
            <a:ext cx="3467100" cy="1129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前一天晚上孩子自己用削笔器将笔削好，值得提醒大家的是削笔器削出的铅笔比较尖锐，一定要教育孩子注意安全</a:t>
            </a:r>
          </a:p>
        </p:txBody>
      </p:sp>
      <p:pic>
        <p:nvPicPr>
          <p:cNvPr id="4" name="图片 3" descr="D:\PPT制作\幼小衔接家长会\素材\元素\图片\51miz-E905613-D05613A1.png51miz-E905613-D05613A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65800" y="2718435"/>
            <a:ext cx="1029970" cy="1045845"/>
          </a:xfrm>
          <a:prstGeom prst="rect">
            <a:avLst/>
          </a:prstGeom>
        </p:spPr>
      </p:pic>
      <p:pic>
        <p:nvPicPr>
          <p:cNvPr id="11" name="图片 10" descr="D:\PPT制作\幼小衔接家长会\素材\元素\图片\51miz-E228919-EAD89E36.png51miz-E228919-EAD89E3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00675" y="3764280"/>
            <a:ext cx="1576070" cy="84899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5756275" y="3970655"/>
            <a:ext cx="923925" cy="4573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小闹钟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043170" y="4785995"/>
            <a:ext cx="2475230" cy="74276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放在床头或桌上，培养孩子的时间观念</a:t>
            </a:r>
          </a:p>
        </p:txBody>
      </p:sp>
      <p:pic>
        <p:nvPicPr>
          <p:cNvPr id="15" name="图片 14" descr="D:\PPT制作\幼小衔接家长会\素材\元素\图片\51miz-E770068-3586585F.png51miz-E770068-3586585F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56980" y="2693670"/>
            <a:ext cx="1245870" cy="1245235"/>
          </a:xfrm>
          <a:prstGeom prst="rect">
            <a:avLst/>
          </a:prstGeom>
        </p:spPr>
      </p:pic>
      <p:pic>
        <p:nvPicPr>
          <p:cNvPr id="16" name="图片 15" descr="D:\PPT制作\幼小衔接家长会\素材\元素\图片\51miz-E228919-EAD89E36.png51miz-E228919-EAD89E3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91880" y="3764280"/>
            <a:ext cx="1576070" cy="848995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9047480" y="3970655"/>
            <a:ext cx="923925" cy="4573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记事本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8334375" y="4785995"/>
            <a:ext cx="2475230" cy="74276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15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用来记当天的作业或第二天要带的物品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 xmlns:a14="http://schemas.microsoft.com/office/drawing/2010/main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bldLvl="0" animBg="1"/>
      <p:bldP spid="6" grpId="0"/>
      <p:bldP spid="10" grpId="0"/>
      <p:bldP spid="12" grpId="0"/>
      <p:bldP spid="13" grpId="0"/>
      <p:bldP spid="14" grpId="0"/>
      <p:bldP spid="17" grpId="0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531360" y="673735"/>
            <a:ext cx="3129280" cy="5372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9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做好准备</a:t>
            </a:r>
            <a:r>
              <a:rPr lang="zh-CN" altLang="en-US" sz="2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进入</a:t>
            </a:r>
            <a:r>
              <a:rPr lang="zh-CN" altLang="en-US" sz="29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小学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871855" y="1210945"/>
            <a:ext cx="2042160" cy="518160"/>
          </a:xfrm>
          <a:prstGeom prst="roundRect">
            <a:avLst/>
          </a:prstGeom>
          <a:solidFill>
            <a:srgbClr val="9CDC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cs typeface="+mn-ea"/>
                <a:sym typeface="+mn-lt"/>
              </a:rPr>
              <a:t>规则意识</a:t>
            </a:r>
          </a:p>
        </p:txBody>
      </p:sp>
      <p:pic>
        <p:nvPicPr>
          <p:cNvPr id="3" name="图片 2" descr="51miz-E264696-469C7E0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125" y="1210310"/>
            <a:ext cx="447040" cy="518795"/>
          </a:xfrm>
          <a:prstGeom prst="rect">
            <a:avLst/>
          </a:prstGeom>
        </p:spPr>
      </p:pic>
      <p:pic>
        <p:nvPicPr>
          <p:cNvPr id="11" name="图片 10" descr="D:\PPT制作\幼小衔接家长会\素材\元素\图片\51miz-E1161747-C80900DA.png51miz-E1161747-C80900DA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5295" y="3315335"/>
            <a:ext cx="3724910" cy="2794000"/>
          </a:xfrm>
          <a:prstGeom prst="rect">
            <a:avLst/>
          </a:prstGeom>
        </p:spPr>
      </p:pic>
      <p:pic>
        <p:nvPicPr>
          <p:cNvPr id="4" name="图片 3" descr="D:\PPT制作\幼小衔接家长会\素材\元素\图片\51miz-E786868-EDF055BC.png51miz-E786868-EDF055BC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92475" y="1729105"/>
            <a:ext cx="3472180" cy="251269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088765" y="2529205"/>
            <a:ext cx="2273300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集体生活带来规则和意识,小学生守则。纪律是大问题,是保证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学习的前提。</a:t>
            </a:r>
          </a:p>
        </p:txBody>
      </p:sp>
      <p:pic>
        <p:nvPicPr>
          <p:cNvPr id="14" name="图片 13" descr="D:\PPT制作\幼小衔接家长会\素材\元素\图片\51miz-E786868-EDF055BC.png51miz-E786868-EDF055BC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6095" y="2514600"/>
            <a:ext cx="4540885" cy="3286125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7692390" y="3581400"/>
            <a:ext cx="3396615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给孩子讲讲学习、生活中有哪些规则，规则不是限制学生,而是保证我们生活得更好安全、方便。让学生管理自己,遵守学习生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活的各种规则。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 xmlns:a14="http://schemas.microsoft.com/office/drawing/2010/main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bldLvl="0" animBg="1"/>
      <p:bldP spid="13" grpId="0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304665" y="2593975"/>
            <a:ext cx="4373880" cy="110680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6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养成好习惯</a:t>
            </a:r>
            <a:endParaRPr lang="zh-CN" altLang="en-US" sz="6600" dirty="0" smtClean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9657715" y="3771900"/>
            <a:ext cx="1917065" cy="1880870"/>
          </a:xfrm>
          <a:prstGeom prst="ellipse">
            <a:avLst/>
          </a:prstGeom>
          <a:solidFill>
            <a:srgbClr val="FFE3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500">
                <a:cs typeface="+mn-ea"/>
                <a:sym typeface="+mn-lt"/>
              </a:rPr>
              <a:t>02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5083810" y="673735"/>
            <a:ext cx="2024380" cy="5372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养成好习惯</a:t>
            </a:r>
            <a:endParaRPr lang="zh-CN" altLang="en-US" sz="2900" dirty="0" smtClean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5" name="图片 4" descr="D:\PPT制作\幼小衔接家长会\素材\元素\图片\51miz-E1012002-81834F0F.png51miz-E1012002-81834F0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83970" y="3139758"/>
            <a:ext cx="3724910" cy="2793365"/>
          </a:xfrm>
          <a:prstGeom prst="rect">
            <a:avLst/>
          </a:prstGeom>
        </p:spPr>
      </p:pic>
      <p:pic>
        <p:nvPicPr>
          <p:cNvPr id="8" name="图片 7" descr="D:\PPT制作\幼小衔接家长会\素材\元素\图片\51miz-E1162097-6F2FF043.png51miz-E1162097-6F2FF04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6920" y="904240"/>
            <a:ext cx="4779645" cy="312928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457960" y="1852930"/>
            <a:ext cx="3376930" cy="4573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rgbClr val="7185BA"/>
                </a:solidFill>
                <a:cs typeface="+mn-ea"/>
                <a:sym typeface="+mn-lt"/>
              </a:rPr>
              <a:t>帮助孩子养成哪些良好的习惯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457960" y="2359660"/>
            <a:ext cx="3659505" cy="4573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良好的生活习惯、独立生活能力</a:t>
            </a:r>
          </a:p>
        </p:txBody>
      </p:sp>
      <p:pic>
        <p:nvPicPr>
          <p:cNvPr id="10" name="图片 9" descr="D:\PPT制作\幼小衔接家长会\素材\元素\图片\51miz-E915125-D8C9C2D7.png51miz-E915125-D8C9C2D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68035" y="1445895"/>
            <a:ext cx="5084445" cy="420814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6290310" y="2655570"/>
            <a:ext cx="4240530" cy="2584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❤培养劳动能力：学会扫地、倒垃圾、擦桌椅把桌椅摆放整齐的能力，也就是会做值日。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❤要学会自己整理书包，包括幼儿读物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❤养成爱护书的习惯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❤讲文明懂礼貌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 xmlns:a14="http://schemas.microsoft.com/office/drawing/2010/main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  <p:bldP spid="9" grpId="0"/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D:\PPT制作\幼小衔接家长会\素材\元素\图片\51miz-E848243-0899371F.png51miz-E848243-0899371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5510" y="1957705"/>
            <a:ext cx="3075305" cy="145034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083810" y="673735"/>
            <a:ext cx="2024380" cy="5372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养成好习惯</a:t>
            </a:r>
            <a:endParaRPr lang="zh-CN" altLang="en-US" sz="2900" dirty="0" smtClean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5" name="图片 4" descr="D:\PPT制作\幼小衔接家长会\素材\元素\图片\51miz-E995878-1A3904F8.png51miz-E995878-1A3904F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03040" y="1558925"/>
            <a:ext cx="4229735" cy="423164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167130" y="2429510"/>
            <a:ext cx="2813685" cy="4573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养成课前准备的好习惯</a:t>
            </a:r>
          </a:p>
        </p:txBody>
      </p:sp>
      <p:pic>
        <p:nvPicPr>
          <p:cNvPr id="3" name="图片 2" descr="D:\PPT制作\幼小衔接家长会\素材\元素\图片\51miz-E848243-0899371F.png51miz-E848243-0899371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5510" y="3996055"/>
            <a:ext cx="3075305" cy="145034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167130" y="4260215"/>
            <a:ext cx="2813685" cy="87286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养成正确的坐写姿势: 请记住“三个一”</a:t>
            </a:r>
          </a:p>
        </p:txBody>
      </p:sp>
      <p:pic>
        <p:nvPicPr>
          <p:cNvPr id="11" name="图片 10" descr="D:\PPT制作\幼小衔接家长会\素材\元素\图片\51miz-E848243-0899371F.png51miz-E848243-0899371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74025" y="1957705"/>
            <a:ext cx="3075305" cy="145034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8255000" y="1957705"/>
            <a:ext cx="2813685" cy="1337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眼离书本一尺，胸离桌子一拳，手离笔尖一寸。养成良好的读书习惯</a:t>
            </a:r>
          </a:p>
        </p:txBody>
      </p:sp>
      <p:pic>
        <p:nvPicPr>
          <p:cNvPr id="14" name="图片 13" descr="D:\PPT制作\幼小衔接家长会\素材\元素\图片\51miz-E848243-0899371F.png51miz-E848243-0899371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74025" y="3996055"/>
            <a:ext cx="3075305" cy="145034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8507730" y="4422140"/>
            <a:ext cx="2813685" cy="4573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养成专心学习的习惯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 xmlns:a14="http://schemas.microsoft.com/office/drawing/2010/main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4" grpId="0"/>
      <p:bldP spid="13" grpId="0"/>
      <p:bldP spid="1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5083810" y="673735"/>
            <a:ext cx="2024380" cy="5372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养成好习惯</a:t>
            </a:r>
            <a:endParaRPr lang="zh-CN" altLang="en-US" sz="2900" dirty="0" smtClean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6" name="图片 5" descr="D:\PPT制作\幼小衔接家长会\素材\元素\图片\51miz-E1013317-C24590A2.png51miz-E1013317-C24590A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2940" y="1934845"/>
            <a:ext cx="3674745" cy="3674745"/>
          </a:xfrm>
          <a:prstGeom prst="rect">
            <a:avLst/>
          </a:prstGeom>
        </p:spPr>
      </p:pic>
      <p:pic>
        <p:nvPicPr>
          <p:cNvPr id="8" name="图片 7" descr="D:\PPT制作\幼小衔接家长会\素材\元素\图片\51miz-E718047-DB5264BB.png51miz-E718047-DB5264BB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">
            <a:off x="4372610" y="1450340"/>
            <a:ext cx="7194550" cy="439610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400675" y="2644775"/>
            <a:ext cx="1471295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❤学习习惯源自于生活习惯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❤劳动让人类更加聪明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7651750" y="2494915"/>
            <a:ext cx="324358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❤让孩子承担家中的几项家务活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❤教孩子整理自己的房间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❤教孩子有规则的摆放东西的方法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❤教孩子要定期清点自己的物品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❤耐心指导，不怕麻烦，千万不要包办代替，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 xmlns:a14="http://schemas.microsoft.com/office/drawing/2010/main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5083810" y="673735"/>
            <a:ext cx="2024380" cy="5372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养成好习惯</a:t>
            </a:r>
            <a:endParaRPr lang="zh-CN" altLang="en-US" sz="2900" dirty="0" smtClean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6" name="图片 5" descr="D:\PPT制作\幼小衔接家长会\素材\元素\图片\51miz-E1111455-5C4B6BEA.png51miz-E1111455-5C4B6BEA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31820" y="2079625"/>
            <a:ext cx="5928360" cy="3853180"/>
          </a:xfrm>
          <a:prstGeom prst="rect">
            <a:avLst/>
          </a:prstGeom>
        </p:spPr>
      </p:pic>
      <p:pic>
        <p:nvPicPr>
          <p:cNvPr id="8" name="图片 7" descr="D:\PPT制作\幼小衔接家长会\素材\元素\图片\51miz-E1158522-90D2B890.png51miz-E1158522-90D2B89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">
            <a:off x="852170" y="1215390"/>
            <a:ext cx="3380105" cy="338010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397635" y="2652395"/>
            <a:ext cx="2393315" cy="87286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最好的陪伴是“阅读”</a:t>
            </a:r>
          </a:p>
        </p:txBody>
      </p:sp>
      <p:pic>
        <p:nvPicPr>
          <p:cNvPr id="2" name="图片 1" descr="D:\PPT制作\幼小衔接家长会\素材\元素\图片\51miz-E1158522-90D2B890.png51miz-E1158522-90D2B89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060000" flipH="1">
            <a:off x="7828915" y="1216025"/>
            <a:ext cx="3380105" cy="338010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374380" y="2653030"/>
            <a:ext cx="2393315" cy="4573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最好的阅读的“坚持”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 xmlns:a14="http://schemas.microsoft.com/office/drawing/2010/main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5083810" y="673735"/>
            <a:ext cx="2024380" cy="5372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养成好习惯</a:t>
            </a:r>
            <a:endParaRPr lang="zh-CN" altLang="en-US" sz="2900" dirty="0" smtClean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6" name="图片 5" descr="D:\PPT制作\幼小衔接家长会\素材\元素\图片\51miz-E1108898-070C3FAB.png51miz-E1108898-070C3FAB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69815" y="1889125"/>
            <a:ext cx="2453005" cy="2453005"/>
          </a:xfrm>
          <a:prstGeom prst="rect">
            <a:avLst/>
          </a:prstGeom>
        </p:spPr>
      </p:pic>
      <p:pic>
        <p:nvPicPr>
          <p:cNvPr id="13" name="图片 12" descr="D:\PPT制作\幼小衔接家长会\素材\元素\图片\51miz-E1115416-10A05275.png51miz-E1115416-10A0527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76475" y="1725295"/>
            <a:ext cx="788670" cy="788035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2449195" y="1866265"/>
            <a:ext cx="494665" cy="4573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67385" y="2588895"/>
            <a:ext cx="4007485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❤关掉电视和网络游戏，创造更美好的生活，努力成为一个好大人，给孩子一份没有亏欠的爱。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❤推荐阅读：蔡颖卿的《在爱里相遇》</a:t>
            </a:r>
          </a:p>
        </p:txBody>
      </p:sp>
      <p:pic>
        <p:nvPicPr>
          <p:cNvPr id="5" name="图片 4" descr="D:\PPT制作\幼小衔接家长会\素材\元素\图片\51miz-E1115416-10A05275.png51miz-E1115416-10A0527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127490" y="1725295"/>
            <a:ext cx="788670" cy="78803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9274810" y="1866265"/>
            <a:ext cx="494665" cy="4573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518400" y="2588895"/>
            <a:ext cx="4007485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❤建立家庭图书馆，每天晚上坚持半个小时的睡前故事。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❤推荐阅读：吉姆·崔利斯的《朗读手册》</a:t>
            </a:r>
          </a:p>
        </p:txBody>
      </p:sp>
      <p:pic>
        <p:nvPicPr>
          <p:cNvPr id="12" name="图片 11" descr="D:\PPT制作\幼小衔接家长会\素材\元素\图片\51miz-E1115416-10A05275.png51miz-E1115416-10A0527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01665" y="4402455"/>
            <a:ext cx="788670" cy="788035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5848985" y="4543425"/>
            <a:ext cx="494665" cy="4573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091940" y="5250815"/>
            <a:ext cx="4007485" cy="87286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帮孩子到图书馆办理一张儿童借阅证。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869815" y="1444625"/>
            <a:ext cx="2767330" cy="4573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rgbClr val="7185BA"/>
                </a:solidFill>
                <a:cs typeface="+mn-ea"/>
                <a:sym typeface="+mn-lt"/>
              </a:rPr>
              <a:t>绘本是低年级孩子的最爱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 xmlns:a14="http://schemas.microsoft.com/office/drawing/2010/main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  <p:bldP spid="4" grpId="0"/>
      <p:bldP spid="9" grpId="0"/>
      <p:bldP spid="11" grpId="0"/>
      <p:bldP spid="15" grpId="0"/>
      <p:bldP spid="16" grpId="0"/>
      <p:bldP spid="1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5083810" y="673735"/>
            <a:ext cx="2024380" cy="5372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养成好习惯</a:t>
            </a:r>
            <a:endParaRPr lang="zh-CN" altLang="en-US" sz="2900" dirty="0" smtClean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6" name="图片 5" descr="D:\PPT制作\幼小衔接家长会\素材\元素\图片\51miz-E1136977-C5C7EB6E.png51miz-E1136977-C5C7EB6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1665" y="1280160"/>
            <a:ext cx="4297045" cy="4297045"/>
          </a:xfrm>
          <a:prstGeom prst="rect">
            <a:avLst/>
          </a:prstGeom>
        </p:spPr>
      </p:pic>
      <p:pic>
        <p:nvPicPr>
          <p:cNvPr id="13" name="图片 12" descr="D:\PPT制作\幼小衔接家长会\素材\元素\图片\51miz-E716720-BED6F44E.png51miz-E716720-BED6F44E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18710" y="1210945"/>
            <a:ext cx="3424555" cy="258953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5575300" y="2357120"/>
            <a:ext cx="2443480" cy="4573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《等一会儿聪聪》</a:t>
            </a:r>
          </a:p>
        </p:txBody>
      </p:sp>
      <p:pic>
        <p:nvPicPr>
          <p:cNvPr id="2" name="图片 1" descr="D:\PPT制作\幼小衔接家长会\素材\元素\图片\51miz-E716720-BED6F44E.png51miz-E716720-BED6F44E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34350" y="1210945"/>
            <a:ext cx="3424555" cy="258953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947785" y="2357120"/>
            <a:ext cx="2443480" cy="4573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《小燕子安家》</a:t>
            </a:r>
          </a:p>
        </p:txBody>
      </p:sp>
      <p:pic>
        <p:nvPicPr>
          <p:cNvPr id="8" name="图片 7" descr="D:\PPT制作\幼小衔接家长会\素材\元素\图片\51miz-E716720-BED6F44E.png51miz-E716720-BED6F44E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63465" y="3279140"/>
            <a:ext cx="3424555" cy="258953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690870" y="4425315"/>
            <a:ext cx="2443480" cy="45736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《玛丽的秘密》</a:t>
            </a:r>
          </a:p>
        </p:txBody>
      </p:sp>
      <p:pic>
        <p:nvPicPr>
          <p:cNvPr id="18" name="图片 17" descr="D:\PPT制作\幼小衔接家长会\素材\元素\图片\51miz-E716720-BED6F44E.png51miz-E716720-BED6F44E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79105" y="3279140"/>
            <a:ext cx="3424555" cy="2589530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8624570" y="4217670"/>
            <a:ext cx="2443480" cy="12883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日本作家宫西达也的《恐龙温馨系列故事》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 xmlns:a14="http://schemas.microsoft.com/office/drawing/2010/main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  <p:bldP spid="3" grpId="0"/>
      <p:bldP spid="10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3423920" y="2543175"/>
            <a:ext cx="6888480" cy="110680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66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做好准备</a:t>
            </a:r>
            <a:r>
              <a:rPr lang="zh-CN" altLang="en-US" sz="6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进入</a:t>
            </a:r>
            <a:r>
              <a:rPr lang="zh-CN" altLang="en-US" sz="66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小学</a:t>
            </a:r>
          </a:p>
        </p:txBody>
      </p:sp>
      <p:sp>
        <p:nvSpPr>
          <p:cNvPr id="6" name="椭圆 5"/>
          <p:cNvSpPr/>
          <p:nvPr/>
        </p:nvSpPr>
        <p:spPr>
          <a:xfrm>
            <a:off x="9657715" y="3771900"/>
            <a:ext cx="1917065" cy="1880870"/>
          </a:xfrm>
          <a:prstGeom prst="ellipse">
            <a:avLst/>
          </a:prstGeom>
          <a:solidFill>
            <a:srgbClr val="FFE3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8800">
                <a:cs typeface="+mn-ea"/>
                <a:sym typeface="+mn-lt"/>
              </a:rPr>
              <a:t>01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 bldLvl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065548" y="1304925"/>
            <a:ext cx="4801314" cy="2694007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6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孩子入学后</a:t>
            </a:r>
          </a:p>
          <a:p>
            <a:pPr algn="ctr" fontAlgn="auto">
              <a:lnSpc>
                <a:spcPct val="150000"/>
              </a:lnSpc>
            </a:pPr>
            <a:r>
              <a:rPr lang="zh-CN" altLang="en-US" sz="6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需要注意事项</a:t>
            </a:r>
            <a:endParaRPr lang="zh-CN" altLang="en-US" sz="6000" dirty="0" smtClean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9657715" y="3771900"/>
            <a:ext cx="1917065" cy="1880870"/>
          </a:xfrm>
          <a:prstGeom prst="ellipse">
            <a:avLst/>
          </a:prstGeom>
          <a:solidFill>
            <a:srgbClr val="FFE3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500">
                <a:cs typeface="+mn-ea"/>
                <a:sym typeface="+mn-lt"/>
              </a:rPr>
              <a:t>03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 bldLvl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3978910" y="682625"/>
            <a:ext cx="4234180" cy="5372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孩子入学后需要注意事项</a:t>
            </a:r>
            <a:endParaRPr lang="zh-CN" altLang="en-US" sz="2900" dirty="0" smtClean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4" name="图片 3" descr="D:\PPT制作\幼小衔接家长会\素材\元素\图片\51miz-E716344-86E33264.png51miz-E716344-86E3326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650"/>
          <a:stretch>
            <a:fillRect/>
          </a:stretch>
        </p:blipFill>
        <p:spPr>
          <a:xfrm>
            <a:off x="859790" y="1426845"/>
            <a:ext cx="6669405" cy="495935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88770" y="1956435"/>
            <a:ext cx="5767705" cy="3622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1700" dirty="0">
                <a:solidFill>
                  <a:schemeClr val="bg1"/>
                </a:solidFill>
                <a:cs typeface="+mn-ea"/>
                <a:sym typeface="+mn-lt"/>
              </a:rPr>
              <a:t>❤</a:t>
            </a:r>
            <a:r>
              <a:rPr lang="en-US" altLang="zh-CN" sz="1700" dirty="0">
                <a:solidFill>
                  <a:schemeClr val="bg1"/>
                </a:solidFill>
                <a:cs typeface="+mn-ea"/>
                <a:sym typeface="+mn-lt"/>
              </a:rPr>
              <a:t>注意接送孩子的时间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sz="1700" dirty="0">
                <a:solidFill>
                  <a:schemeClr val="bg1"/>
                </a:solidFill>
                <a:cs typeface="+mn-ea"/>
                <a:sym typeface="+mn-lt"/>
              </a:rPr>
              <a:t>❤</a:t>
            </a:r>
            <a:r>
              <a:rPr lang="en-US" altLang="zh-CN" sz="1700" dirty="0">
                <a:solidFill>
                  <a:schemeClr val="bg1"/>
                </a:solidFill>
                <a:cs typeface="+mn-ea"/>
                <a:sym typeface="+mn-lt"/>
              </a:rPr>
              <a:t>每周一升旗，穿校服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sz="1700" dirty="0">
                <a:solidFill>
                  <a:schemeClr val="bg1"/>
                </a:solidFill>
                <a:cs typeface="+mn-ea"/>
                <a:sym typeface="+mn-lt"/>
              </a:rPr>
              <a:t>❤</a:t>
            </a:r>
            <a:r>
              <a:rPr lang="en-US" altLang="zh-CN" sz="1700" dirty="0">
                <a:solidFill>
                  <a:schemeClr val="bg1"/>
                </a:solidFill>
                <a:cs typeface="+mn-ea"/>
                <a:sym typeface="+mn-lt"/>
              </a:rPr>
              <a:t>教会孩子看功课表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sz="1700" dirty="0">
                <a:solidFill>
                  <a:schemeClr val="bg1"/>
                </a:solidFill>
                <a:cs typeface="+mn-ea"/>
                <a:sym typeface="+mn-lt"/>
              </a:rPr>
              <a:t>❤</a:t>
            </a:r>
            <a:r>
              <a:rPr lang="en-US" altLang="zh-CN" sz="1700" dirty="0">
                <a:solidFill>
                  <a:schemeClr val="bg1"/>
                </a:solidFill>
                <a:cs typeface="+mn-ea"/>
                <a:sym typeface="+mn-lt"/>
              </a:rPr>
              <a:t>按课表带齐每天所用的课本及学习用品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sz="1700" dirty="0">
                <a:solidFill>
                  <a:schemeClr val="bg1"/>
                </a:solidFill>
                <a:cs typeface="+mn-ea"/>
                <a:sym typeface="+mn-lt"/>
              </a:rPr>
              <a:t>❤</a:t>
            </a:r>
            <a:r>
              <a:rPr lang="en-US" altLang="zh-CN" sz="1700" dirty="0">
                <a:solidFill>
                  <a:schemeClr val="bg1"/>
                </a:solidFill>
                <a:cs typeface="+mn-ea"/>
                <a:sym typeface="+mn-lt"/>
              </a:rPr>
              <a:t>体育课穿运动鞋。音乐及美术课要带齐东西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sz="1700" dirty="0">
                <a:solidFill>
                  <a:schemeClr val="bg1"/>
                </a:solidFill>
                <a:cs typeface="+mn-ea"/>
                <a:sym typeface="+mn-lt"/>
              </a:rPr>
              <a:t>❤</a:t>
            </a:r>
            <a:r>
              <a:rPr lang="en-US" altLang="zh-CN" sz="1700" dirty="0">
                <a:solidFill>
                  <a:schemeClr val="bg1"/>
                </a:solidFill>
                <a:cs typeface="+mn-ea"/>
                <a:sym typeface="+mn-lt"/>
              </a:rPr>
              <a:t>教会孩子每天做完作业整理书包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sz="1700" dirty="0">
                <a:solidFill>
                  <a:schemeClr val="bg1"/>
                </a:solidFill>
                <a:cs typeface="+mn-ea"/>
                <a:sym typeface="+mn-lt"/>
              </a:rPr>
              <a:t>❤</a:t>
            </a:r>
            <a:r>
              <a:rPr lang="en-US" altLang="zh-CN" sz="1700" dirty="0">
                <a:solidFill>
                  <a:schemeClr val="bg1"/>
                </a:solidFill>
                <a:cs typeface="+mn-ea"/>
                <a:sym typeface="+mn-lt"/>
              </a:rPr>
              <a:t>按作业要求按时做作业、不拖拉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sz="1700" dirty="0">
                <a:solidFill>
                  <a:schemeClr val="bg1"/>
                </a:solidFill>
                <a:cs typeface="+mn-ea"/>
                <a:sym typeface="+mn-lt"/>
              </a:rPr>
              <a:t>❤</a:t>
            </a:r>
            <a:r>
              <a:rPr lang="en-US" altLang="zh-CN" sz="1700" dirty="0">
                <a:solidFill>
                  <a:schemeClr val="bg1"/>
                </a:solidFill>
                <a:cs typeface="+mn-ea"/>
                <a:sym typeface="+mn-lt"/>
              </a:rPr>
              <a:t>重视各科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sz="1700" dirty="0">
                <a:solidFill>
                  <a:schemeClr val="bg1"/>
                </a:solidFill>
                <a:cs typeface="+mn-ea"/>
                <a:sym typeface="+mn-lt"/>
              </a:rPr>
              <a:t>❤</a:t>
            </a:r>
            <a:r>
              <a:rPr lang="en-US" altLang="zh-CN" sz="1700" dirty="0">
                <a:solidFill>
                  <a:schemeClr val="bg1"/>
                </a:solidFill>
                <a:cs typeface="+mn-ea"/>
                <a:sym typeface="+mn-lt"/>
              </a:rPr>
              <a:t>准时入校，不迟到、不早到，有事、生病要请假</a:t>
            </a:r>
          </a:p>
        </p:txBody>
      </p:sp>
      <p:pic>
        <p:nvPicPr>
          <p:cNvPr id="9" name="图片 8" descr="D:\PPT制作\幼小衔接家长会\素材\元素\图片\51miz-E1127123-68BBCBEB.png51miz-E1127123-68BBCBEB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25665" y="1714500"/>
            <a:ext cx="4879975" cy="48799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 xmlns:a14="http://schemas.microsoft.com/office/drawing/2010/main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3978910" y="682625"/>
            <a:ext cx="4234180" cy="5372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孩子入学后需要注意事项</a:t>
            </a:r>
            <a:endParaRPr lang="zh-CN" altLang="en-US" sz="2900" dirty="0" smtClean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9" name="图片 8" descr="D:\PPT制作\幼小衔接家长会\素材\元素\图片\51miz-E1005998-9E278826.png51miz-E1005998-9E27882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90695" y="2759075"/>
            <a:ext cx="3782060" cy="3475355"/>
          </a:xfrm>
          <a:prstGeom prst="rect">
            <a:avLst/>
          </a:prstGeom>
        </p:spPr>
      </p:pic>
      <p:pic>
        <p:nvPicPr>
          <p:cNvPr id="13" name="图片 12" descr="D:\PPT制作\幼小衔接家长会\素材\元素\图片\51miz-E718268-C4D67A2E.png51miz-E718268-C4D67A2E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33425" y="2957830"/>
            <a:ext cx="3471545" cy="223774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142365" y="3477260"/>
            <a:ext cx="2653030" cy="1268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sz="17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首先要关心体贴孩子，帮助孩子克服新的困难，稳定孩子入学情绪。</a:t>
            </a:r>
          </a:p>
        </p:txBody>
      </p:sp>
      <p:pic>
        <p:nvPicPr>
          <p:cNvPr id="2" name="图片 1" descr="D:\PPT制作\幼小衔接家长会\素材\元素\图片\51miz-E718268-C4D67A2E.png51miz-E718268-C4D67A2E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637405" y="1373505"/>
            <a:ext cx="3087370" cy="199009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219065" y="2126615"/>
            <a:ext cx="1924685" cy="43704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sz="17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与老师密切配合。</a:t>
            </a:r>
          </a:p>
        </p:txBody>
      </p:sp>
      <p:pic>
        <p:nvPicPr>
          <p:cNvPr id="6" name="图片 5" descr="D:\PPT制作\幼小衔接家长会\素材\元素\图片\51miz-E718268-C4D67A2E.png51miz-E718268-C4D67A2E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987030" y="2957830"/>
            <a:ext cx="3471545" cy="223774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8396605" y="3835400"/>
            <a:ext cx="2653030" cy="82945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sz="17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及时观察发现孩子的表现。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 xmlns:a14="http://schemas.microsoft.com/office/drawing/2010/main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  <p:bldP spid="3" grpId="0"/>
      <p:bldP spid="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3978910" y="682625"/>
            <a:ext cx="4234180" cy="5372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孩子入学后需要注意事项</a:t>
            </a:r>
            <a:endParaRPr lang="zh-CN" altLang="en-US" sz="2900" dirty="0" smtClean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9" name="图片 8" descr="D:\PPT制作\幼小衔接家长会\素材\元素\图片\51miz-E1162692-82510FD0.png51miz-E1162692-82510FD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8193" y="2101850"/>
            <a:ext cx="3475355" cy="3475355"/>
          </a:xfrm>
          <a:prstGeom prst="rect">
            <a:avLst/>
          </a:prstGeom>
        </p:spPr>
      </p:pic>
      <p:pic>
        <p:nvPicPr>
          <p:cNvPr id="13" name="图片 12" descr="D:\PPT制作\幼小衔接家长会\素材\元素\图片\51miz-E228938-75769E43.png51miz-E228938-75769E4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14165" y="1424305"/>
            <a:ext cx="3392170" cy="4345305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4596765" y="3195955"/>
            <a:ext cx="2653030" cy="82945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sz="17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作为家长要与老师处理好“尊重和理解”的关系。</a:t>
            </a:r>
          </a:p>
        </p:txBody>
      </p:sp>
      <p:pic>
        <p:nvPicPr>
          <p:cNvPr id="4" name="图片 3" descr="D:\PPT制作\幼小衔接家长会\素材\元素\图片\51miz-E228938-75769E43.png51miz-E228938-75769E4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51140" y="1424305"/>
            <a:ext cx="3392170" cy="434530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413750" y="2429510"/>
            <a:ext cx="2653030" cy="24453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sz="17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    要能正确看待和接受老师的批评和客观?公正的意见，有句谚语这样说:“幼小读 书要琢磨，休怪老师批评多，生铁百炼成钢，宝剑再快也要磨”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 xmlns:a14="http://schemas.microsoft.com/office/drawing/2010/main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3978910" y="682625"/>
            <a:ext cx="4234180" cy="5372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孩子入学后需要注意事项</a:t>
            </a:r>
            <a:endParaRPr lang="zh-CN" altLang="en-US" sz="2900" dirty="0" smtClean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9" name="图片 8" descr="D:\PPT制作\幼小衔接家长会\素材\元素\图片\51miz-E711861-6D33367D.png51miz-E711861-6D33367D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0" y="1910080"/>
            <a:ext cx="4763135" cy="3571875"/>
          </a:xfrm>
          <a:prstGeom prst="rect">
            <a:avLst/>
          </a:prstGeom>
        </p:spPr>
      </p:pic>
      <p:pic>
        <p:nvPicPr>
          <p:cNvPr id="4" name="图片 3" descr="D:\PPT制作\幼小衔接家长会\素材\元素\图片\51miz-E718238-A82B41EB.png51miz-E718238-A82B41EB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30295" y="1123950"/>
            <a:ext cx="8152130" cy="460946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489450" y="3036570"/>
            <a:ext cx="3903345" cy="1660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17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</a:t>
            </a:r>
            <a:r>
              <a:rPr lang="en-US" altLang="zh-CN" sz="17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以身作则，为孩子树立良好的榜样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sz="17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</a:t>
            </a:r>
            <a:r>
              <a:rPr lang="en-US" altLang="zh-CN" sz="17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教育孩子与人为善、团结友爱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sz="17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</a:t>
            </a:r>
            <a:r>
              <a:rPr lang="en-US" altLang="zh-CN" sz="17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培养孩子良好习惯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sz="17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</a:t>
            </a:r>
            <a:r>
              <a:rPr lang="en-US" altLang="zh-CN" sz="17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检查孩子的家庭作业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300085" y="3036570"/>
            <a:ext cx="2606675" cy="1660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17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</a:t>
            </a:r>
            <a:r>
              <a:rPr lang="en-US" altLang="zh-CN" sz="17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陪孩子读书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sz="17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</a:t>
            </a:r>
            <a:r>
              <a:rPr lang="en-US" altLang="zh-CN" sz="17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要注意培养孩子的能力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sz="17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</a:t>
            </a:r>
            <a:r>
              <a:rPr lang="en-US" altLang="zh-CN" sz="17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帮助孩子树立自信心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sz="17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</a:t>
            </a:r>
            <a:r>
              <a:rPr lang="en-US" altLang="zh-CN" sz="17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不要过分宠爱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917690" y="1969770"/>
            <a:ext cx="1909445" cy="4776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sz="1900" dirty="0">
                <a:solidFill>
                  <a:schemeClr val="bg1"/>
                </a:solidFill>
                <a:cs typeface="+mn-ea"/>
                <a:sym typeface="+mn-lt"/>
              </a:rPr>
              <a:t>给家长的建议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 xmlns:a14="http://schemas.microsoft.com/office/drawing/2010/main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  <p:bldP spid="2" grpId="0"/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D:\PPT制作\幼小衔接家长会\素材\背景\图片\51miz-E716792-EB997098.png51miz-E716792-EB99709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31470" y="-881380"/>
            <a:ext cx="12287250" cy="721423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204460" y="3781425"/>
            <a:ext cx="1984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8ECAD3"/>
                </a:solidFill>
                <a:cs typeface="+mn-ea"/>
                <a:sym typeface="+mn-lt"/>
              </a:rPr>
              <a:t>汇报人</a:t>
            </a:r>
            <a:r>
              <a:rPr lang="zh-CN" altLang="en-US" dirty="0" smtClean="0">
                <a:solidFill>
                  <a:srgbClr val="8ECAD3"/>
                </a:solidFill>
                <a:cs typeface="+mn-ea"/>
                <a:sym typeface="+mn-lt"/>
              </a:rPr>
              <a:t>：</a:t>
            </a:r>
            <a:r>
              <a:rPr lang="zh-CN" altLang="en-US" dirty="0">
                <a:solidFill>
                  <a:srgbClr val="8ECAD3"/>
                </a:solidFill>
                <a:cs typeface="+mn-ea"/>
                <a:sym typeface="+mn-lt"/>
              </a:rPr>
              <a:t>优品</a:t>
            </a:r>
            <a:r>
              <a:rPr lang="en-US" altLang="zh-CN" dirty="0" smtClean="0">
                <a:solidFill>
                  <a:srgbClr val="8ECAD3"/>
                </a:solidFill>
                <a:cs typeface="+mn-ea"/>
                <a:sym typeface="+mn-lt"/>
              </a:rPr>
              <a:t>PPT</a:t>
            </a:r>
            <a:endParaRPr lang="zh-CN" altLang="en-US" dirty="0">
              <a:solidFill>
                <a:srgbClr val="8ECAD3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65905" y="2148205"/>
            <a:ext cx="4653838" cy="14311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700" dirty="0">
                <a:solidFill>
                  <a:srgbClr val="FFE373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  <a:cs typeface="+mn-ea"/>
                <a:sym typeface="+mn-lt"/>
              </a:rPr>
              <a:t>谢谢</a:t>
            </a:r>
            <a:r>
              <a:rPr lang="zh-CN" altLang="en-US" sz="8700" dirty="0">
                <a:solidFill>
                  <a:srgbClr val="FFACA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  <a:cs typeface="+mn-ea"/>
                <a:sym typeface="+mn-lt"/>
              </a:rPr>
              <a:t>观看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554855" y="1576705"/>
            <a:ext cx="3685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>
                <a:solidFill>
                  <a:srgbClr val="8ECAD3"/>
                </a:solidFill>
                <a:cs typeface="+mn-ea"/>
                <a:sym typeface="+mn-lt"/>
              </a:rPr>
              <a:t>让</a:t>
            </a:r>
            <a:r>
              <a:rPr lang="en-US" altLang="zh-CN">
                <a:solidFill>
                  <a:srgbClr val="8ECAD3"/>
                </a:solidFill>
                <a:cs typeface="+mn-ea"/>
                <a:sym typeface="+mn-lt"/>
              </a:rPr>
              <a:t>/</a:t>
            </a:r>
            <a:r>
              <a:rPr lang="zh-CN" altLang="en-US">
                <a:solidFill>
                  <a:srgbClr val="8ECAD3"/>
                </a:solidFill>
                <a:cs typeface="+mn-ea"/>
                <a:sym typeface="+mn-lt"/>
              </a:rPr>
              <a:t>孩</a:t>
            </a:r>
            <a:r>
              <a:rPr lang="en-US" altLang="zh-CN">
                <a:solidFill>
                  <a:srgbClr val="8ECAD3"/>
                </a:solidFill>
                <a:cs typeface="+mn-ea"/>
                <a:sym typeface="+mn-lt"/>
              </a:rPr>
              <a:t>/</a:t>
            </a:r>
            <a:r>
              <a:rPr lang="zh-CN" altLang="en-US">
                <a:solidFill>
                  <a:srgbClr val="8ECAD3"/>
                </a:solidFill>
                <a:cs typeface="+mn-ea"/>
                <a:sym typeface="+mn-lt"/>
              </a:rPr>
              <a:t>子</a:t>
            </a:r>
            <a:r>
              <a:rPr lang="en-US" altLang="zh-CN">
                <a:solidFill>
                  <a:srgbClr val="8ECAD3"/>
                </a:solidFill>
                <a:cs typeface="+mn-ea"/>
                <a:sym typeface="+mn-lt"/>
              </a:rPr>
              <a:t>/</a:t>
            </a:r>
            <a:r>
              <a:rPr lang="zh-CN" altLang="en-US">
                <a:solidFill>
                  <a:srgbClr val="8ECAD3"/>
                </a:solidFill>
                <a:cs typeface="+mn-ea"/>
                <a:sym typeface="+mn-lt"/>
              </a:rPr>
              <a:t>有</a:t>
            </a:r>
            <a:r>
              <a:rPr lang="en-US" altLang="zh-CN">
                <a:solidFill>
                  <a:srgbClr val="8ECAD3"/>
                </a:solidFill>
                <a:cs typeface="+mn-ea"/>
                <a:sym typeface="+mn-lt"/>
              </a:rPr>
              <a:t>/</a:t>
            </a:r>
            <a:r>
              <a:rPr lang="zh-CN" altLang="en-US">
                <a:solidFill>
                  <a:srgbClr val="8ECAD3"/>
                </a:solidFill>
                <a:cs typeface="+mn-ea"/>
                <a:sym typeface="+mn-lt"/>
              </a:rPr>
              <a:t>准</a:t>
            </a:r>
            <a:r>
              <a:rPr lang="en-US" altLang="zh-CN">
                <a:solidFill>
                  <a:srgbClr val="8ECAD3"/>
                </a:solidFill>
                <a:cs typeface="+mn-ea"/>
                <a:sym typeface="+mn-lt"/>
              </a:rPr>
              <a:t>/</a:t>
            </a:r>
            <a:r>
              <a:rPr lang="zh-CN" altLang="en-US">
                <a:solidFill>
                  <a:srgbClr val="8ECAD3"/>
                </a:solidFill>
                <a:cs typeface="+mn-ea"/>
                <a:sym typeface="+mn-lt"/>
              </a:rPr>
              <a:t>备</a:t>
            </a:r>
            <a:r>
              <a:rPr lang="en-US" altLang="zh-CN">
                <a:solidFill>
                  <a:srgbClr val="8ECAD3"/>
                </a:solidFill>
                <a:cs typeface="+mn-ea"/>
                <a:sym typeface="+mn-lt"/>
              </a:rPr>
              <a:t>/</a:t>
            </a:r>
            <a:r>
              <a:rPr lang="zh-CN" altLang="en-US">
                <a:solidFill>
                  <a:srgbClr val="8ECAD3"/>
                </a:solidFill>
                <a:cs typeface="+mn-ea"/>
                <a:sym typeface="+mn-lt"/>
              </a:rPr>
              <a:t>地</a:t>
            </a:r>
            <a:r>
              <a:rPr lang="en-US" altLang="zh-CN">
                <a:solidFill>
                  <a:srgbClr val="8ECAD3"/>
                </a:solidFill>
                <a:cs typeface="+mn-ea"/>
                <a:sym typeface="+mn-lt"/>
              </a:rPr>
              <a:t>/</a:t>
            </a:r>
            <a:r>
              <a:rPr lang="zh-CN" altLang="en-US">
                <a:solidFill>
                  <a:srgbClr val="8ECAD3"/>
                </a:solidFill>
                <a:cs typeface="+mn-ea"/>
                <a:sym typeface="+mn-lt"/>
              </a:rPr>
              <a:t>进</a:t>
            </a:r>
            <a:r>
              <a:rPr lang="en-US" altLang="zh-CN">
                <a:solidFill>
                  <a:srgbClr val="8ECAD3"/>
                </a:solidFill>
                <a:cs typeface="+mn-ea"/>
                <a:sym typeface="+mn-lt"/>
              </a:rPr>
              <a:t>/</a:t>
            </a:r>
            <a:r>
              <a:rPr lang="zh-CN" altLang="en-US">
                <a:solidFill>
                  <a:srgbClr val="8ECAD3"/>
                </a:solidFill>
                <a:cs typeface="+mn-ea"/>
                <a:sym typeface="+mn-lt"/>
              </a:rPr>
              <a:t>入</a:t>
            </a:r>
            <a:r>
              <a:rPr lang="en-US" altLang="zh-CN">
                <a:solidFill>
                  <a:srgbClr val="8ECAD3"/>
                </a:solidFill>
                <a:cs typeface="+mn-ea"/>
                <a:sym typeface="+mn-lt"/>
              </a:rPr>
              <a:t>/</a:t>
            </a:r>
            <a:r>
              <a:rPr lang="zh-CN" altLang="en-US">
                <a:solidFill>
                  <a:srgbClr val="8ECAD3"/>
                </a:solidFill>
                <a:cs typeface="+mn-ea"/>
                <a:sym typeface="+mn-lt"/>
              </a:rPr>
              <a:t>小</a:t>
            </a:r>
            <a:r>
              <a:rPr lang="en-US" altLang="zh-CN">
                <a:solidFill>
                  <a:srgbClr val="8ECAD3"/>
                </a:solidFill>
                <a:cs typeface="+mn-ea"/>
                <a:sym typeface="+mn-lt"/>
              </a:rPr>
              <a:t>/</a:t>
            </a:r>
            <a:r>
              <a:rPr lang="zh-CN" altLang="en-US">
                <a:solidFill>
                  <a:srgbClr val="8ECAD3"/>
                </a:solidFill>
                <a:cs typeface="+mn-ea"/>
                <a:sym typeface="+mn-lt"/>
              </a:rPr>
              <a:t>学</a:t>
            </a:r>
            <a:endParaRPr lang="en-US" altLang="zh-CN">
              <a:solidFill>
                <a:srgbClr val="8ECAD3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775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531360" y="673735"/>
            <a:ext cx="3129280" cy="5372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9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做好准备</a:t>
            </a:r>
            <a:r>
              <a:rPr lang="zh-CN" altLang="en-US" sz="2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进入</a:t>
            </a:r>
            <a:r>
              <a:rPr lang="zh-CN" altLang="en-US" sz="29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小学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883920" y="1407160"/>
            <a:ext cx="2042160" cy="518160"/>
          </a:xfrm>
          <a:prstGeom prst="roundRect">
            <a:avLst/>
          </a:prstGeom>
          <a:solidFill>
            <a:srgbClr val="9CDC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cs typeface="+mn-ea"/>
                <a:sym typeface="+mn-lt"/>
              </a:rPr>
              <a:t>心理准备</a:t>
            </a:r>
          </a:p>
        </p:txBody>
      </p:sp>
      <p:pic>
        <p:nvPicPr>
          <p:cNvPr id="3" name="图片 2" descr="51miz-E264696-469C7E0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200" y="1406525"/>
            <a:ext cx="447040" cy="518795"/>
          </a:xfrm>
          <a:prstGeom prst="rect">
            <a:avLst/>
          </a:prstGeom>
        </p:spPr>
      </p:pic>
      <p:pic>
        <p:nvPicPr>
          <p:cNvPr id="4" name="图片 3" descr="51miz-E1171938-F34399E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8240" y="2436495"/>
            <a:ext cx="3341370" cy="298132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58925" y="2847975"/>
            <a:ext cx="2565126" cy="128689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告诉孩子: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❤上学了真好!你能行！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❤你真正长大了！</a:t>
            </a:r>
            <a:endParaRPr lang="zh-CN" altLang="en-US" dirty="0" smtClean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6" name="图片 5" descr="51miz-E1068512-A44E575F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0480" y="1525905"/>
            <a:ext cx="5800725" cy="418655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405880" y="2727325"/>
            <a:ext cx="3515360" cy="2168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❤参观小学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“我自豪，我是小学生啦！”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❤肯定老师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忌：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“小学老师很凶的，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作业很多，有你好受的！”</a:t>
            </a:r>
            <a:endParaRPr lang="zh-CN" altLang="en-US" dirty="0" smtClean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 xmlns:a14="http://schemas.microsoft.com/office/drawing/2010/main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animBg="1"/>
      <p:bldP spid="5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531360" y="673735"/>
            <a:ext cx="3129280" cy="5372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9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做好准备</a:t>
            </a:r>
            <a:r>
              <a:rPr lang="zh-CN" altLang="en-US" sz="2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进入</a:t>
            </a:r>
            <a:r>
              <a:rPr lang="zh-CN" altLang="en-US" sz="29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小学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883920" y="1407160"/>
            <a:ext cx="2042160" cy="518160"/>
          </a:xfrm>
          <a:prstGeom prst="roundRect">
            <a:avLst/>
          </a:prstGeom>
          <a:solidFill>
            <a:srgbClr val="9CDC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cs typeface="+mn-ea"/>
                <a:sym typeface="+mn-lt"/>
              </a:rPr>
              <a:t>心理准备</a:t>
            </a:r>
          </a:p>
        </p:txBody>
      </p:sp>
      <p:pic>
        <p:nvPicPr>
          <p:cNvPr id="3" name="图片 2" descr="51miz-E264696-469C7E0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200" y="1406525"/>
            <a:ext cx="447040" cy="518795"/>
          </a:xfrm>
          <a:prstGeom prst="rect">
            <a:avLst/>
          </a:prstGeom>
        </p:spPr>
      </p:pic>
      <p:pic>
        <p:nvPicPr>
          <p:cNvPr id="4" name="图片 3" descr="D:\PPT制作\幼小衔接家长会\素材\元素\图片\51miz-E1013654-6FF9AFED.png51miz-E1013654-6FF9AFED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0420" y="2178685"/>
            <a:ext cx="3397250" cy="3397250"/>
          </a:xfrm>
          <a:prstGeom prst="rect">
            <a:avLst/>
          </a:prstGeom>
        </p:spPr>
      </p:pic>
      <p:pic>
        <p:nvPicPr>
          <p:cNvPr id="6" name="图片 5" descr="D:\PPT制作\幼小衔接家长会\素材\元素\图片\51miz-E716516-7CA9C247.png51miz-E716516-7CA9C24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24580" y="1494155"/>
            <a:ext cx="7950200" cy="48768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 rot="180000">
            <a:off x="4643755" y="2585720"/>
            <a:ext cx="5913120" cy="28378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17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❤“XXX长大啦，还有一年就是一年级的学生啦！”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sz="17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❤带着孩子到校园转一转，熟悉熟悉环境，乘机诱导孩子：“这所学校多美丽，多干净呀！这里的老师可有学问啦，你以后也会在这里唱歌、跳舞、学知识……”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sz="17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</a:t>
            </a:r>
            <a:r>
              <a:rPr lang="zh-CN" altLang="en-US" sz="17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当孩子拿着书，缠着你讲故事时，你乘机告诉他：“等你上学了，自己就能读故事了。到那时，你就可以当爸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sz="17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爸、妈妈的老师，可以讲故事给爸爸、妈妈听了。”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 xmlns:a14="http://schemas.microsoft.com/office/drawing/2010/main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bldLvl="0" animBg="1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531360" y="673735"/>
            <a:ext cx="3129280" cy="5372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9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做好准备</a:t>
            </a:r>
            <a:r>
              <a:rPr lang="zh-CN" altLang="en-US" sz="2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进入</a:t>
            </a:r>
            <a:r>
              <a:rPr lang="zh-CN" altLang="en-US" sz="29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小学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883920" y="1407160"/>
            <a:ext cx="2042160" cy="518160"/>
          </a:xfrm>
          <a:prstGeom prst="roundRect">
            <a:avLst/>
          </a:prstGeom>
          <a:solidFill>
            <a:srgbClr val="E194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cs typeface="+mn-ea"/>
                <a:sym typeface="+mn-lt"/>
              </a:rPr>
              <a:t>切忌</a:t>
            </a:r>
          </a:p>
        </p:txBody>
      </p:sp>
      <p:pic>
        <p:nvPicPr>
          <p:cNvPr id="3" name="图片 2" descr="51miz-E264696-469C7E0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200" y="1406525"/>
            <a:ext cx="447040" cy="518795"/>
          </a:xfrm>
          <a:prstGeom prst="rect">
            <a:avLst/>
          </a:prstGeom>
        </p:spPr>
      </p:pic>
      <p:sp>
        <p:nvSpPr>
          <p:cNvPr id="11" name="圆角矩形 10"/>
          <p:cNvSpPr/>
          <p:nvPr/>
        </p:nvSpPr>
        <p:spPr>
          <a:xfrm>
            <a:off x="1568450" y="2320925"/>
            <a:ext cx="6278880" cy="557530"/>
          </a:xfrm>
          <a:prstGeom prst="roundRect">
            <a:avLst/>
          </a:prstGeom>
          <a:noFill/>
          <a:ln>
            <a:solidFill>
              <a:srgbClr val="9CDC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你呀你呀，好日子要过完了！</a:t>
            </a:r>
          </a:p>
        </p:txBody>
      </p:sp>
      <p:pic>
        <p:nvPicPr>
          <p:cNvPr id="5" name="图片 4" descr="D:\PPT制作\幼小衔接家长会\素材\元素\图片\51miz-E227508-A0B138F8.png51miz-E227508-A0B138F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94740" y="2382520"/>
            <a:ext cx="787400" cy="495935"/>
          </a:xfrm>
          <a:prstGeom prst="rect">
            <a:avLst/>
          </a:prstGeom>
        </p:spPr>
      </p:pic>
      <p:sp>
        <p:nvSpPr>
          <p:cNvPr id="12" name="圆角矩形 11"/>
          <p:cNvSpPr/>
          <p:nvPr/>
        </p:nvSpPr>
        <p:spPr>
          <a:xfrm>
            <a:off x="2843530" y="3267075"/>
            <a:ext cx="6278880" cy="557530"/>
          </a:xfrm>
          <a:prstGeom prst="roundRect">
            <a:avLst/>
          </a:prstGeom>
          <a:noFill/>
          <a:ln>
            <a:solidFill>
              <a:srgbClr val="9CDC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看你到了小学还能不能这样开心地玩了？</a:t>
            </a:r>
          </a:p>
        </p:txBody>
      </p:sp>
      <p:pic>
        <p:nvPicPr>
          <p:cNvPr id="13" name="图片 12" descr="D:\PPT制作\幼小衔接家长会\素材\元素\图片\51miz-E227508-A0B138F81.png51miz-E227508-A0B138F8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69820" y="3328988"/>
            <a:ext cx="787400" cy="495300"/>
          </a:xfrm>
          <a:prstGeom prst="rect">
            <a:avLst/>
          </a:prstGeom>
        </p:spPr>
      </p:pic>
      <p:sp>
        <p:nvSpPr>
          <p:cNvPr id="14" name="圆角矩形 13"/>
          <p:cNvSpPr/>
          <p:nvPr/>
        </p:nvSpPr>
        <p:spPr>
          <a:xfrm>
            <a:off x="3714115" y="4221480"/>
            <a:ext cx="6278880" cy="557530"/>
          </a:xfrm>
          <a:prstGeom prst="roundRect">
            <a:avLst/>
          </a:prstGeom>
          <a:noFill/>
          <a:ln>
            <a:solidFill>
              <a:srgbClr val="9CDC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妈妈，是不是上小学很苦的？</a:t>
            </a:r>
          </a:p>
        </p:txBody>
      </p:sp>
      <p:pic>
        <p:nvPicPr>
          <p:cNvPr id="15" name="图片 14" descr="D:\PPT制作\幼小衔接家长会\素材\元素\图片\51miz-E227508-A0B138F8.png51miz-E227508-A0B138F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40405" y="4283075"/>
            <a:ext cx="787400" cy="495935"/>
          </a:xfrm>
          <a:prstGeom prst="rect">
            <a:avLst/>
          </a:prstGeom>
        </p:spPr>
      </p:pic>
      <p:sp>
        <p:nvSpPr>
          <p:cNvPr id="16" name="圆角矩形 15"/>
          <p:cNvSpPr/>
          <p:nvPr/>
        </p:nvSpPr>
        <p:spPr>
          <a:xfrm>
            <a:off x="4989195" y="5167630"/>
            <a:ext cx="6278880" cy="557530"/>
          </a:xfrm>
          <a:prstGeom prst="roundRect">
            <a:avLst/>
          </a:prstGeom>
          <a:noFill/>
          <a:ln>
            <a:solidFill>
              <a:srgbClr val="9CDC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爸爸，是不是到了小学要做很多作业？</a:t>
            </a:r>
          </a:p>
        </p:txBody>
      </p:sp>
      <p:pic>
        <p:nvPicPr>
          <p:cNvPr id="17" name="图片 16" descr="D:\PPT制作\幼小衔接家长会\素材\元素\图片\51miz-E227508-A0B138F81.png51miz-E227508-A0B138F8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15485" y="5229543"/>
            <a:ext cx="787400" cy="495300"/>
          </a:xfrm>
          <a:prstGeom prst="rect">
            <a:avLst/>
          </a:prstGeom>
        </p:spPr>
      </p:pic>
      <p:pic>
        <p:nvPicPr>
          <p:cNvPr id="18" name="图片 17" descr="D:\PPT制作\幼小衔接家长会\素材\元素\图片\51miz-E997146-71E4A844.png51miz-E997146-71E4A84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565785" y="4213225"/>
            <a:ext cx="2360295" cy="1769745"/>
          </a:xfrm>
          <a:prstGeom prst="rect">
            <a:avLst/>
          </a:prstGeom>
        </p:spPr>
      </p:pic>
      <p:pic>
        <p:nvPicPr>
          <p:cNvPr id="19" name="图片 18" descr="D:\PPT制作\幼小衔接家长会\素材\元素\图片\51miz-E1167181-65F17660.png51miz-E1167181-65F1766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9413875" y="2004695"/>
            <a:ext cx="2086610" cy="20872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 xmlns:a14="http://schemas.microsoft.com/office/drawing/2010/main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bldLvl="0" animBg="1"/>
      <p:bldP spid="11" grpId="0" bldLvl="0" animBg="1"/>
      <p:bldP spid="12" grpId="0" bldLvl="0" animBg="1"/>
      <p:bldP spid="14" grpId="0" bldLvl="0" animBg="1"/>
      <p:bldP spid="16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531360" y="673735"/>
            <a:ext cx="3129280" cy="5372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9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做好准备</a:t>
            </a:r>
            <a:r>
              <a:rPr lang="zh-CN" altLang="en-US" sz="2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进入</a:t>
            </a:r>
            <a:r>
              <a:rPr lang="zh-CN" altLang="en-US" sz="29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小学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883920" y="1407160"/>
            <a:ext cx="2042160" cy="518160"/>
          </a:xfrm>
          <a:prstGeom prst="roundRect">
            <a:avLst/>
          </a:prstGeom>
          <a:solidFill>
            <a:srgbClr val="9CDC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cs typeface="+mn-ea"/>
                <a:sym typeface="+mn-lt"/>
              </a:rPr>
              <a:t>能力准备</a:t>
            </a:r>
          </a:p>
        </p:txBody>
      </p:sp>
      <p:pic>
        <p:nvPicPr>
          <p:cNvPr id="3" name="图片 2" descr="51miz-E264696-469C7E0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200" y="1406525"/>
            <a:ext cx="447040" cy="518795"/>
          </a:xfrm>
          <a:prstGeom prst="rect">
            <a:avLst/>
          </a:prstGeom>
        </p:spPr>
      </p:pic>
      <p:pic>
        <p:nvPicPr>
          <p:cNvPr id="4" name="图片 3" descr="D:\PPT制作\幼小衔接家长会\素材\元素\图片\51miz-E1168223-0BCD616A.png51miz-E1168223-0BCD616A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97585" y="2484755"/>
            <a:ext cx="4146550" cy="3109595"/>
          </a:xfrm>
          <a:prstGeom prst="rect">
            <a:avLst/>
          </a:prstGeom>
        </p:spPr>
      </p:pic>
      <p:pic>
        <p:nvPicPr>
          <p:cNvPr id="6" name="图片 5" descr="D:\PPT制作\幼小衔接家长会\素材\元素\图片\51miz-E717876-4557B7F5.png51miz-E717876-4557B7F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92090" y="1690370"/>
            <a:ext cx="5347970" cy="384492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828155" y="2924810"/>
            <a:ext cx="2676525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❤培养注意力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❤培养自主能力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❤培养孩子受挫能力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❤培养孩子交往能力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 xmlns:a14="http://schemas.microsoft.com/office/drawing/2010/main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bldLvl="0" animBg="1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531360" y="673735"/>
            <a:ext cx="3129280" cy="5372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9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做好准备</a:t>
            </a:r>
            <a:r>
              <a:rPr lang="zh-CN" altLang="en-US" sz="2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进入</a:t>
            </a:r>
            <a:r>
              <a:rPr lang="zh-CN" altLang="en-US" sz="29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小学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883920" y="1407160"/>
            <a:ext cx="2042160" cy="518160"/>
          </a:xfrm>
          <a:prstGeom prst="roundRect">
            <a:avLst/>
          </a:prstGeom>
          <a:solidFill>
            <a:srgbClr val="E194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cs typeface="+mn-ea"/>
                <a:sym typeface="+mn-lt"/>
              </a:rPr>
              <a:t>培养注意力</a:t>
            </a:r>
          </a:p>
        </p:txBody>
      </p:sp>
      <p:pic>
        <p:nvPicPr>
          <p:cNvPr id="3" name="图片 2" descr="51miz-E264696-469C7E0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200" y="1406525"/>
            <a:ext cx="447040" cy="518795"/>
          </a:xfrm>
          <a:prstGeom prst="rect">
            <a:avLst/>
          </a:prstGeom>
        </p:spPr>
      </p:pic>
      <p:pic>
        <p:nvPicPr>
          <p:cNvPr id="4" name="图片 3" descr="D:\PPT制作\幼小衔接家长会\素材\元素\图片\51miz-E1107680-AF064630.png51miz-E1107680-AF06463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5040" y="2472690"/>
            <a:ext cx="3108960" cy="3109595"/>
          </a:xfrm>
          <a:prstGeom prst="rect">
            <a:avLst/>
          </a:prstGeom>
        </p:spPr>
      </p:pic>
      <p:pic>
        <p:nvPicPr>
          <p:cNvPr id="6" name="图片 5" descr="D:\PPT制作\幼小衔接家长会\素材\元素\图片\51miz-E1159040-BF08184E.png51miz-E1159040-BF08184E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84015" y="1179195"/>
            <a:ext cx="7050405" cy="479044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371465" y="2696210"/>
            <a:ext cx="4979670" cy="25360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建议：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❤比赛拼图、下棋、静坐等；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❤平常还可以有意识地让孩子坐下来看看书；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❤或在一小段时间里集中精神做一件事。从5分钟到10分钟，慢慢培养他集中精神做事的习惯。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739067" y="6242210"/>
            <a:ext cx="1224136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下载 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http://www.1ppt.com/xiazai/</a:t>
            </a:r>
            <a:endParaRPr lang="en-US" altLang="zh-CN" sz="100" dirty="0" smtClea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 xmlns:a14="http://schemas.microsoft.com/office/drawing/2010/main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bldLvl="0" animBg="1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531360" y="673735"/>
            <a:ext cx="3129280" cy="5372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9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做好准备</a:t>
            </a:r>
            <a:r>
              <a:rPr lang="zh-CN" altLang="en-US" sz="29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进入</a:t>
            </a:r>
            <a:r>
              <a:rPr lang="zh-CN" altLang="en-US" sz="29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小学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883920" y="1407160"/>
            <a:ext cx="2042160" cy="518160"/>
          </a:xfrm>
          <a:prstGeom prst="roundRect">
            <a:avLst/>
          </a:prstGeom>
          <a:solidFill>
            <a:srgbClr val="9CDC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cs typeface="+mn-ea"/>
                <a:sym typeface="+mn-lt"/>
              </a:rPr>
              <a:t>自主能力</a:t>
            </a:r>
          </a:p>
        </p:txBody>
      </p:sp>
      <p:pic>
        <p:nvPicPr>
          <p:cNvPr id="3" name="图片 2" descr="51miz-E264696-469C7E0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200" y="1406525"/>
            <a:ext cx="447040" cy="518795"/>
          </a:xfrm>
          <a:prstGeom prst="rect">
            <a:avLst/>
          </a:prstGeom>
        </p:spPr>
      </p:pic>
      <p:pic>
        <p:nvPicPr>
          <p:cNvPr id="9" name="图片 8" descr="D:\PPT制作\幼小衔接家长会\素材\元素\图片\51miz-E718130-49AA91A7.png51miz-E718130-49AA91A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80000">
            <a:off x="4123055" y="1731645"/>
            <a:ext cx="7273925" cy="426021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575175" y="2801620"/>
            <a:ext cx="272859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1600" dirty="0">
                <a:solidFill>
                  <a:srgbClr val="7185BA"/>
                </a:solidFill>
                <a:cs typeface="+mn-ea"/>
                <a:sym typeface="+mn-lt"/>
              </a:rPr>
              <a:t>案例：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文滔害怕上学，一上学，他要自己系鞋带，自己整理文具。这些活原来是奶奶和保姆“包办”。同学们笑话文滔，文滔觉得丢脸，于是不想上学。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200390" y="2616835"/>
            <a:ext cx="2894965" cy="26765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</a:t>
            </a:r>
            <a:r>
              <a:rPr lang="zh-CN" altLang="en-US" sz="1600" dirty="0">
                <a:solidFill>
                  <a:srgbClr val="7185BA"/>
                </a:solidFill>
                <a:cs typeface="+mn-ea"/>
                <a:sym typeface="+mn-lt"/>
              </a:rPr>
              <a:t>温馨建议：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自己叠衣服、吃饭、穿衣、收拾学具、整理书包、系鞋带、洗澡、独立睡觉，是孩子在不断实践中形成的一种生活本领。</a:t>
            </a:r>
          </a:p>
          <a:p>
            <a:pPr algn="l" fontAlgn="auto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❤</a:t>
            </a:r>
            <a:r>
              <a:rPr lang="zh-CN" altLang="en-US" sz="1600" dirty="0">
                <a:solidFill>
                  <a:srgbClr val="7185BA"/>
                </a:solidFill>
                <a:cs typeface="+mn-ea"/>
                <a:sym typeface="+mn-lt"/>
              </a:rPr>
              <a:t>分享：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谁帮助孩子代劳，谁就剥夺了孩子锻炼生活能力。</a:t>
            </a:r>
          </a:p>
        </p:txBody>
      </p:sp>
      <p:pic>
        <p:nvPicPr>
          <p:cNvPr id="11" name="图片 10" descr="D:\PPT制作\幼小衔接家长会\素材\元素\图片\51miz-E1084002-D6396FE7.png51miz-E1084002-D6396FE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2435" y="2616835"/>
            <a:ext cx="3750310" cy="25006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 dir="u"/>
      </p:transition>
    </mc:Choice>
    <mc:Fallback xmlns="" xmlns:a14="http://schemas.microsoft.com/office/drawing/2010/main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bldLvl="0" animBg="1"/>
      <p:bldP spid="5" grpId="0"/>
      <p:bldP spid="10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2li11mxy">
      <a:majorFont>
        <a:latin typeface="微软雅黑"/>
        <a:ea typeface="方正卡通简体"/>
        <a:cs typeface=""/>
      </a:majorFont>
      <a:minorFont>
        <a:latin typeface="微软雅黑"/>
        <a:ea typeface="方正卡通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1780</Words>
  <Application>Microsoft Office PowerPoint</Application>
  <PresentationFormat>宽屏</PresentationFormat>
  <Paragraphs>225</Paragraphs>
  <Slides>36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36</vt:i4>
      </vt:variant>
    </vt:vector>
  </HeadingPairs>
  <TitlesOfParts>
    <vt:vector size="48" baseType="lpstr">
      <vt:lpstr>Meiryo</vt:lpstr>
      <vt:lpstr>等线</vt:lpstr>
      <vt:lpstr>方正卡通简体</vt:lpstr>
      <vt:lpstr>华康海报体W12(P)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29</cp:revision>
  <dcterms:created xsi:type="dcterms:W3CDTF">2021-04-07T12:58:00Z</dcterms:created>
  <dcterms:modified xsi:type="dcterms:W3CDTF">2022-03-06T11:07:46Z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051355F3EC2245D69AC75DB6FDE0F603</vt:lpwstr>
  </property>
  <property fmtid="{D5CDD505-2E9C-101B-9397-08002B2CF9AE}" pid="3" name="KSOProductBuildVer">
    <vt:lpwstr>2052-11.1.0.10463</vt:lpwstr>
  </property>
</Properties>
</file>