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 id="2147483667" r:id="rId3"/>
  </p:sldMasterIdLst>
  <p:notesMasterIdLst>
    <p:notesMasterId r:id="rId46"/>
  </p:notesMasterIdLst>
  <p:sldIdLst>
    <p:sldId id="294" r:id="rId4"/>
    <p:sldId id="258" r:id="rId5"/>
    <p:sldId id="314" r:id="rId6"/>
    <p:sldId id="259" r:id="rId7"/>
    <p:sldId id="315" r:id="rId8"/>
    <p:sldId id="316" r:id="rId9"/>
    <p:sldId id="261" r:id="rId10"/>
    <p:sldId id="317" r:id="rId11"/>
    <p:sldId id="262" r:id="rId12"/>
    <p:sldId id="318" r:id="rId13"/>
    <p:sldId id="263" r:id="rId14"/>
    <p:sldId id="319" r:id="rId15"/>
    <p:sldId id="320" r:id="rId16"/>
    <p:sldId id="321" r:id="rId17"/>
    <p:sldId id="324" r:id="rId18"/>
    <p:sldId id="322" r:id="rId19"/>
    <p:sldId id="267" r:id="rId20"/>
    <p:sldId id="323" r:id="rId21"/>
    <p:sldId id="269" r:id="rId22"/>
    <p:sldId id="325" r:id="rId23"/>
    <p:sldId id="326" r:id="rId24"/>
    <p:sldId id="327" r:id="rId25"/>
    <p:sldId id="271" r:id="rId26"/>
    <p:sldId id="272" r:id="rId27"/>
    <p:sldId id="328" r:id="rId28"/>
    <p:sldId id="273" r:id="rId29"/>
    <p:sldId id="329" r:id="rId30"/>
    <p:sldId id="289" r:id="rId31"/>
    <p:sldId id="330" r:id="rId32"/>
    <p:sldId id="274" r:id="rId33"/>
    <p:sldId id="307" r:id="rId34"/>
    <p:sldId id="308" r:id="rId35"/>
    <p:sldId id="275" r:id="rId36"/>
    <p:sldId id="331" r:id="rId37"/>
    <p:sldId id="276" r:id="rId38"/>
    <p:sldId id="310" r:id="rId39"/>
    <p:sldId id="277" r:id="rId40"/>
    <p:sldId id="332" r:id="rId41"/>
    <p:sldId id="299" r:id="rId42"/>
    <p:sldId id="298" r:id="rId43"/>
    <p:sldId id="333" r:id="rId44"/>
    <p:sldId id="334"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2263"/>
    <a:srgbClr val="2D2E32"/>
    <a:srgbClr val="C79D6F"/>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3" autoAdjust="0"/>
    <p:restoredTop sz="96314" autoAdjust="0"/>
  </p:normalViewPr>
  <p:slideViewPr>
    <p:cSldViewPr snapToGrid="0">
      <p:cViewPr varScale="1">
        <p:scale>
          <a:sx n="108" d="100"/>
          <a:sy n="108" d="100"/>
        </p:scale>
        <p:origin x="70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A7C528-29CE-4F29-BD3D-693423FE3153}" type="datetimeFigureOut">
              <a:rPr lang="zh-CN" altLang="en-US" smtClean="0"/>
              <a:t>2022/3/8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5C610D-F7B7-4B02-A5C2-06D901A92CF8}" type="slidenum">
              <a:rPr lang="zh-CN" altLang="en-US" smtClean="0"/>
              <a:t>‹#›</a:t>
            </a:fld>
            <a:endParaRPr lang="zh-CN" altLang="en-US"/>
          </a:p>
        </p:txBody>
      </p:sp>
    </p:spTree>
    <p:extLst>
      <p:ext uri="{BB962C8B-B14F-4D97-AF65-F5344CB8AC3E}">
        <p14:creationId xmlns:p14="http://schemas.microsoft.com/office/powerpoint/2010/main" val="2222900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25C610D-F7B7-4B02-A5C2-06D901A92CF8}" type="slidenum">
              <a:rPr lang="zh-CN" altLang="en-US" smtClean="0"/>
              <a:t>21</a:t>
            </a:fld>
            <a:endParaRPr lang="zh-CN" altLang="en-US"/>
          </a:p>
        </p:txBody>
      </p:sp>
    </p:spTree>
    <p:extLst>
      <p:ext uri="{BB962C8B-B14F-4D97-AF65-F5344CB8AC3E}">
        <p14:creationId xmlns:p14="http://schemas.microsoft.com/office/powerpoint/2010/main" val="1187402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999316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31842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456895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600564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14459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922660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78849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555060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38711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755046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1799952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3750273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1920775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3506397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0021D31-7EE1-47D1-80E2-DC44BC3FACBC}" type="datetimeFigureOut">
              <a:rPr lang="zh-CN" altLang="en-US" smtClean="0"/>
              <a:pPr/>
              <a:t>2022/3/8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CEABBF-2AFC-4C1C-8492-ECD663A0B6A2}" type="slidenum">
              <a:rPr lang="zh-CN" altLang="en-US" smtClean="0"/>
              <a:pPr/>
              <a:t>‹#›</a:t>
            </a:fld>
            <a:endParaRPr lang="zh-CN" altLang="en-US"/>
          </a:p>
        </p:txBody>
      </p:sp>
    </p:spTree>
    <p:extLst>
      <p:ext uri="{BB962C8B-B14F-4D97-AF65-F5344CB8AC3E}">
        <p14:creationId xmlns:p14="http://schemas.microsoft.com/office/powerpoint/2010/main" val="2667443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0021D31-7EE1-47D1-80E2-DC44BC3FACBC}" type="datetimeFigureOut">
              <a:rPr lang="zh-CN" altLang="en-US" smtClean="0"/>
              <a:pPr/>
              <a:t>2022/3/8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CEABBF-2AFC-4C1C-8492-ECD663A0B6A2}" type="slidenum">
              <a:rPr lang="zh-CN" altLang="en-US" smtClean="0"/>
              <a:pPr/>
              <a:t>‹#›</a:t>
            </a:fld>
            <a:endParaRPr lang="zh-CN" altLang="en-US"/>
          </a:p>
        </p:txBody>
      </p:sp>
    </p:spTree>
    <p:extLst>
      <p:ext uri="{BB962C8B-B14F-4D97-AF65-F5344CB8AC3E}">
        <p14:creationId xmlns:p14="http://schemas.microsoft.com/office/powerpoint/2010/main" val="1367429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475608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888256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7126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6317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8833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13976687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67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093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2485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608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308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3404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4552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1378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872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3430702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1816718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482025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61519E4-E9D2-4706-B5D8-0614EBB5DE75}" type="slidenum">
              <a:rPr lang="zh-CN" altLang="en-US" smtClean="0"/>
              <a:t>‹#›</a:t>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2764089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608173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9205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8062194-047B-423D-AFBD-BC1A8811C5E3}" type="datetimeFigureOut">
              <a:rPr lang="zh-CN" altLang="en-US" smtClean="0"/>
              <a:t>2022/3/8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377302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62194-047B-423D-AFBD-BC1A8811C5E3}" type="datetimeFigureOut">
              <a:rPr lang="zh-CN" altLang="en-US" smtClean="0"/>
              <a:t>2022/3/8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519E4-E9D2-4706-B5D8-0614EBB5DE75}" type="slidenum">
              <a:rPr lang="zh-CN" altLang="en-US" smtClean="0"/>
              <a:t>‹#›</a:t>
            </a:fld>
            <a:endParaRPr lang="zh-CN" altLang="en-US"/>
          </a:p>
        </p:txBody>
      </p:sp>
    </p:spTree>
    <p:extLst>
      <p:ext uri="{BB962C8B-B14F-4D97-AF65-F5344CB8AC3E}">
        <p14:creationId xmlns:p14="http://schemas.microsoft.com/office/powerpoint/2010/main" val="179902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288941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313482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slideLayout" Target="../slideLayouts/slideLayout14.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notesSlide" Target="../notesSlides/notesSlide5.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20.xml"/><Relationship Id="rId7" Type="http://schemas.openxmlformats.org/officeDocument/2006/relationships/slideLayout" Target="../slideLayouts/slideLayout1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ags" Target="../tags/tag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a16="http://schemas.microsoft.com/office/drawing/2014/main" id="{AAFBB798-3CEC-4042-BBAF-70E4D07528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0980" y="-1"/>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a16="http://schemas.microsoft.com/office/drawing/2014/main" id="{343F692C-BA1D-448B-9C77-98F3A4D0135C}"/>
              </a:ext>
            </a:extLst>
          </p:cNvPr>
          <p:cNvSpPr/>
          <p:nvPr/>
        </p:nvSpPr>
        <p:spPr>
          <a:xfrm>
            <a:off x="-33" y="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a16="http://schemas.microsoft.com/office/drawing/2014/main" id="{5D0FFF9D-0476-4639-B392-D16E33117E8C}"/>
              </a:ext>
            </a:extLst>
          </p:cNvPr>
          <p:cNvSpPr/>
          <p:nvPr/>
        </p:nvSpPr>
        <p:spPr>
          <a:xfrm flipV="1">
            <a:off x="-17145" y="-2222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a16="http://schemas.microsoft.com/office/drawing/2014/main" id="{E006EE93-7021-44A7-9DC2-FDC19967743D}"/>
              </a:ext>
            </a:extLst>
          </p:cNvPr>
          <p:cNvSpPr/>
          <p:nvPr/>
        </p:nvSpPr>
        <p:spPr>
          <a:xfrm>
            <a:off x="6574790" y="-133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a16="http://schemas.microsoft.com/office/drawing/2014/main" id="{854888EC-E661-4FDA-85A3-4A33B7CADEC4}"/>
              </a:ext>
            </a:extLst>
          </p:cNvPr>
          <p:cNvSpPr/>
          <p:nvPr/>
        </p:nvSpPr>
        <p:spPr>
          <a:xfrm>
            <a:off x="8540115" y="104711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a16="http://schemas.microsoft.com/office/drawing/2014/main" id="{2917A016-AAF5-4410-A818-A6059770C830}"/>
              </a:ext>
            </a:extLst>
          </p:cNvPr>
          <p:cNvSpPr/>
          <p:nvPr/>
        </p:nvSpPr>
        <p:spPr>
          <a:xfrm>
            <a:off x="191135" y="1769110"/>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a16="http://schemas.microsoft.com/office/drawing/2014/main" id="{5808D910-1819-45E8-A675-7E7CA9647428}"/>
              </a:ext>
            </a:extLst>
          </p:cNvPr>
          <p:cNvSpPr/>
          <p:nvPr/>
        </p:nvSpPr>
        <p:spPr>
          <a:xfrm>
            <a:off x="8014970" y="176911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4" name="矩形 23">
            <a:extLst>
              <a:ext uri="{FF2B5EF4-FFF2-40B4-BE49-F238E27FC236}">
                <a16:creationId xmlns="" xmlns:a14="http://schemas.microsoft.com/office/drawing/2010/main" xmlns:p14="http://schemas.microsoft.com/office/powerpoint/2010/main" xmlns:a16="http://schemas.microsoft.com/office/drawing/2014/main" id="{C75F26E5-E3B6-4866-B393-E168AF59A1C2}"/>
              </a:ext>
            </a:extLst>
          </p:cNvPr>
          <p:cNvSpPr/>
          <p:nvPr/>
        </p:nvSpPr>
        <p:spPr>
          <a:xfrm>
            <a:off x="1657831" y="4994249"/>
            <a:ext cx="2261025" cy="338555"/>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cs typeface="+mn-ea"/>
                <a:sym typeface="+mn-lt"/>
              </a:rPr>
              <a:t>培训人</a:t>
            </a:r>
            <a:r>
              <a:rPr lang="zh-CN" altLang="en-US" dirty="0" smtClean="0">
                <a:solidFill>
                  <a:schemeClr val="bg1"/>
                </a:solidFill>
                <a:cs typeface="+mn-ea"/>
                <a:sym typeface="+mn-lt"/>
              </a:rPr>
              <a:t>：</a:t>
            </a:r>
            <a:r>
              <a:rPr lang="zh-CN" altLang="en-US" dirty="0">
                <a:solidFill>
                  <a:schemeClr val="bg1"/>
                </a:solidFill>
                <a:cs typeface="+mn-ea"/>
                <a:sym typeface="+mn-lt"/>
              </a:rPr>
              <a:t>优品</a:t>
            </a:r>
            <a:r>
              <a:rPr lang="en-US" altLang="zh-CN" dirty="0" smtClean="0">
                <a:solidFill>
                  <a:schemeClr val="bg1"/>
                </a:solidFill>
                <a:cs typeface="+mn-ea"/>
                <a:sym typeface="+mn-lt"/>
              </a:rPr>
              <a:t>PPT</a:t>
            </a:r>
            <a:endParaRPr lang="zh-CN" altLang="en-US" dirty="0">
              <a:solidFill>
                <a:schemeClr val="bg1"/>
              </a:solidFill>
              <a:cs typeface="+mn-ea"/>
              <a:sym typeface="+mn-lt"/>
            </a:endParaRPr>
          </a:p>
        </p:txBody>
      </p:sp>
      <p:sp>
        <p:nvSpPr>
          <p:cNvPr id="25" name="文本框 24">
            <a:extLst>
              <a:ext uri="{FF2B5EF4-FFF2-40B4-BE49-F238E27FC236}">
                <a16:creationId xmlns="" xmlns:a14="http://schemas.microsoft.com/office/drawing/2010/main" xmlns:p14="http://schemas.microsoft.com/office/powerpoint/2010/main" xmlns:a16="http://schemas.microsoft.com/office/drawing/2014/main" id="{DCF1B0C3-A0B0-4122-BC31-8C8A65E88C7E}"/>
              </a:ext>
            </a:extLst>
          </p:cNvPr>
          <p:cNvSpPr txBox="1"/>
          <p:nvPr/>
        </p:nvSpPr>
        <p:spPr>
          <a:xfrm>
            <a:off x="1024026" y="2156504"/>
            <a:ext cx="6724919" cy="1400383"/>
          </a:xfrm>
          <a:prstGeom prst="rect">
            <a:avLst/>
          </a:prstGeom>
          <a:noFill/>
        </p:spPr>
        <p:txBody>
          <a:bodyPr wrap="none" rtlCol="0">
            <a:spAutoFit/>
          </a:bodyPr>
          <a:lstStyle/>
          <a:p>
            <a:pPr lvl="0" algn="ctr">
              <a:defRPr/>
            </a:pPr>
            <a:r>
              <a:rPr lang="zh-CN" altLang="en-US" sz="8500" b="1" kern="0" dirty="0">
                <a:solidFill>
                  <a:srgbClr val="002263"/>
                </a:solidFill>
                <a:cs typeface="+mn-ea"/>
                <a:sym typeface="+mn-lt"/>
              </a:rPr>
              <a:t>人事管理制度</a:t>
            </a:r>
            <a:endParaRPr kumimoji="0" lang="zh-CN" altLang="en-US" sz="8500" b="1" u="none" strike="noStrike" kern="0" cap="none" spc="0" normalizeH="0" baseline="0" noProof="0" dirty="0">
              <a:ln>
                <a:noFill/>
              </a:ln>
              <a:solidFill>
                <a:srgbClr val="002263"/>
              </a:solidFill>
              <a:effectLst/>
              <a:uLnTx/>
              <a:uFillTx/>
              <a:cs typeface="+mn-ea"/>
              <a:sym typeface="+mn-lt"/>
            </a:endParaRPr>
          </a:p>
        </p:txBody>
      </p:sp>
      <p:sp>
        <p:nvSpPr>
          <p:cNvPr id="26" name="TextBox 11">
            <a:extLst>
              <a:ext uri="{FF2B5EF4-FFF2-40B4-BE49-F238E27FC236}">
                <a16:creationId xmlns="" xmlns:a14="http://schemas.microsoft.com/office/drawing/2010/main" xmlns:p14="http://schemas.microsoft.com/office/powerpoint/2010/main" xmlns:a16="http://schemas.microsoft.com/office/drawing/2014/main" id="{6F731471-44F4-4EAE-9189-B11D48D7DABC}"/>
              </a:ext>
            </a:extLst>
          </p:cNvPr>
          <p:cNvSpPr txBox="1"/>
          <p:nvPr/>
        </p:nvSpPr>
        <p:spPr>
          <a:xfrm>
            <a:off x="1209100" y="3479819"/>
            <a:ext cx="6398592"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Personnel management system</a:t>
            </a:r>
            <a:endParaRPr lang="zh-CN" altLang="en-US" sz="3200" dirty="0">
              <a:solidFill>
                <a:schemeClr val="tx1">
                  <a:lumMod val="85000"/>
                  <a:lumOff val="15000"/>
                </a:schemeClr>
              </a:solidFill>
              <a:cs typeface="+mn-ea"/>
              <a:sym typeface="+mn-lt"/>
            </a:endParaRPr>
          </a:p>
        </p:txBody>
      </p:sp>
      <p:grpSp>
        <p:nvGrpSpPr>
          <p:cNvPr id="13" name="组合 12">
            <a:extLst>
              <a:ext uri="{FF2B5EF4-FFF2-40B4-BE49-F238E27FC236}">
                <a16:creationId xmlns="" xmlns:a14="http://schemas.microsoft.com/office/drawing/2010/main" xmlns:p14="http://schemas.microsoft.com/office/powerpoint/2010/main" xmlns:a16="http://schemas.microsoft.com/office/drawing/2014/main" id="{1C32CD9D-B50C-4386-88DE-2D947D1D82CB}"/>
              </a:ext>
            </a:extLst>
          </p:cNvPr>
          <p:cNvGrpSpPr/>
          <p:nvPr/>
        </p:nvGrpSpPr>
        <p:grpSpPr>
          <a:xfrm>
            <a:off x="1524073" y="4142717"/>
            <a:ext cx="5724824" cy="468284"/>
            <a:chOff x="1433088" y="4467794"/>
            <a:chExt cx="5724824" cy="468284"/>
          </a:xfrm>
        </p:grpSpPr>
        <p:sp>
          <p:nvSpPr>
            <p:cNvPr id="27" name="文本框 26">
              <a:extLst>
                <a:ext uri="{FF2B5EF4-FFF2-40B4-BE49-F238E27FC236}">
                  <a16:creationId xmlns="" xmlns:a14="http://schemas.microsoft.com/office/drawing/2010/main" xmlns:p14="http://schemas.microsoft.com/office/powerpoint/2010/main" xmlns:a16="http://schemas.microsoft.com/office/drawing/2014/main" id="{82FD10BD-68D5-46B6-A3DB-EE3694469612}"/>
                </a:ext>
              </a:extLst>
            </p:cNvPr>
            <p:cNvSpPr txBox="1"/>
            <p:nvPr/>
          </p:nvSpPr>
          <p:spPr>
            <a:xfrm>
              <a:off x="1567589" y="4542969"/>
              <a:ext cx="5254436" cy="338554"/>
            </a:xfrm>
            <a:prstGeom prst="rect">
              <a:avLst/>
            </a:prstGeom>
            <a:noFill/>
          </p:spPr>
          <p:txBody>
            <a:bodyPr wrap="square" rtlCol="0">
              <a:spAutoFit/>
            </a:bodyPr>
            <a:lstStyle/>
            <a:p>
              <a:pPr algn="dist"/>
              <a:r>
                <a:rPr kumimoji="1" lang="zh-CN" altLang="en-US" sz="1600" dirty="0">
                  <a:solidFill>
                    <a:schemeClr val="tx1">
                      <a:lumMod val="85000"/>
                      <a:lumOff val="15000"/>
                    </a:schemeClr>
                  </a:solidFill>
                  <a:cs typeface="+mn-ea"/>
                  <a:sym typeface="+mn-lt"/>
                </a:rPr>
                <a:t>人事制度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企业培训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员工守则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员工培训</a:t>
              </a:r>
            </a:p>
          </p:txBody>
        </p:sp>
        <p:grpSp>
          <p:nvGrpSpPr>
            <p:cNvPr id="11" name="组合 10">
              <a:extLst>
                <a:ext uri="{FF2B5EF4-FFF2-40B4-BE49-F238E27FC236}">
                  <a16:creationId xmlns="" xmlns:a14="http://schemas.microsoft.com/office/drawing/2010/main" xmlns:p14="http://schemas.microsoft.com/office/powerpoint/2010/main" xmlns:a16="http://schemas.microsoft.com/office/drawing/2014/main" id="{9FB4C11F-B489-40DD-83D9-7BC68BEDBD43}"/>
                </a:ext>
              </a:extLst>
            </p:cNvPr>
            <p:cNvGrpSpPr/>
            <p:nvPr/>
          </p:nvGrpSpPr>
          <p:grpSpPr>
            <a:xfrm>
              <a:off x="1433088" y="4467794"/>
              <a:ext cx="5724824" cy="468284"/>
              <a:chOff x="1433088" y="4467794"/>
              <a:chExt cx="5724824" cy="468284"/>
            </a:xfrm>
          </p:grpSpPr>
          <p:cxnSp>
            <p:nvCxnSpPr>
              <p:cNvPr id="23" name="直接连接符 22">
                <a:extLst>
                  <a:ext uri="{FF2B5EF4-FFF2-40B4-BE49-F238E27FC236}">
                    <a16:creationId xmlns="" xmlns:a14="http://schemas.microsoft.com/office/drawing/2010/main" xmlns:p14="http://schemas.microsoft.com/office/powerpoint/2010/main" xmlns:a16="http://schemas.microsoft.com/office/drawing/2014/main" id="{1534A572-3DB6-46EE-B909-4B7AC8BFA1E9}"/>
                  </a:ext>
                </a:extLst>
              </p:cNvPr>
              <p:cNvCxnSpPr>
                <a:cxnSpLocks/>
              </p:cNvCxnSpPr>
              <p:nvPr/>
            </p:nvCxnSpPr>
            <p:spPr>
              <a:xfrm>
                <a:off x="1463691" y="4467794"/>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4="http://schemas.microsoft.com/office/drawing/2010/main" xmlns:p14="http://schemas.microsoft.com/office/powerpoint/2010/main" xmlns:a16="http://schemas.microsoft.com/office/drawing/2014/main" id="{C685DC85-0FAA-4A76-96C5-E6166AC319EA}"/>
                  </a:ext>
                </a:extLst>
              </p:cNvPr>
              <p:cNvCxnSpPr>
                <a:cxnSpLocks/>
              </p:cNvCxnSpPr>
              <p:nvPr/>
            </p:nvCxnSpPr>
            <p:spPr>
              <a:xfrm>
                <a:off x="1433088" y="4936078"/>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38" name="文本框 37">
            <a:extLst>
              <a:ext uri="{FF2B5EF4-FFF2-40B4-BE49-F238E27FC236}">
                <a16:creationId xmlns="" xmlns:a14="http://schemas.microsoft.com/office/drawing/2010/main" xmlns:p14="http://schemas.microsoft.com/office/powerpoint/2010/main" xmlns:a16="http://schemas.microsoft.com/office/drawing/2014/main" id="{3A44A3D6-9ABC-484E-8809-71DDA081F9A0}"/>
              </a:ext>
            </a:extLst>
          </p:cNvPr>
          <p:cNvSpPr txBox="1"/>
          <p:nvPr/>
        </p:nvSpPr>
        <p:spPr>
          <a:xfrm>
            <a:off x="1627115" y="1244490"/>
            <a:ext cx="3153800" cy="830997"/>
          </a:xfrm>
          <a:prstGeom prst="rect">
            <a:avLst/>
          </a:prstGeom>
          <a:noFill/>
        </p:spPr>
        <p:txBody>
          <a:bodyPr wrap="square" rtlCol="0">
            <a:spAutoFit/>
          </a:bodyPr>
          <a:lstStyle/>
          <a:p>
            <a:r>
              <a:rPr lang="en-US" altLang="zh-CN" sz="4800" b="1" dirty="0" smtClean="0">
                <a:solidFill>
                  <a:srgbClr val="002263"/>
                </a:solidFill>
                <a:cs typeface="+mn-ea"/>
                <a:sym typeface="+mn-lt"/>
              </a:rPr>
              <a:t>20XX</a:t>
            </a:r>
            <a:r>
              <a:rPr lang="zh-CN" altLang="en-US" sz="4800" b="1" dirty="0" smtClean="0">
                <a:solidFill>
                  <a:srgbClr val="002263"/>
                </a:solidFill>
                <a:cs typeface="+mn-ea"/>
                <a:sym typeface="+mn-lt"/>
              </a:rPr>
              <a:t>年</a:t>
            </a:r>
            <a:endParaRPr lang="zh-CN" altLang="en-US" sz="4800" b="1" dirty="0">
              <a:solidFill>
                <a:srgbClr val="002263"/>
              </a:solidFill>
              <a:cs typeface="+mn-ea"/>
              <a:sym typeface="+mn-lt"/>
            </a:endParaRPr>
          </a:p>
        </p:txBody>
      </p:sp>
    </p:spTree>
    <p:extLst>
      <p:ext uri="{BB962C8B-B14F-4D97-AF65-F5344CB8AC3E}">
        <p14:creationId xmlns:p14="http://schemas.microsoft.com/office/powerpoint/2010/main" val="14437032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down)">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iterate type="lt">
                                    <p:tmPct val="10000"/>
                                  </p:iterate>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4" grpId="0" animBg="1"/>
      <p:bldP spid="25" grpId="0"/>
      <p:bldP spid="26"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132685" y="2764087"/>
            <a:ext cx="4801314"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职员的选聘</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Staff selection</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第四 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0077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1">
            <a:extLst>
              <a:ext uri="{FF2B5EF4-FFF2-40B4-BE49-F238E27FC236}">
                <a16:creationId xmlns="" xmlns:p14="http://schemas.microsoft.com/office/powerpoint/2010/main" xmlns:a16="http://schemas.microsoft.com/office/drawing/2014/main" id="{9D24442B-85C3-492E-AD5A-9D8AC5D9491B}"/>
              </a:ext>
            </a:extLst>
          </p:cNvPr>
          <p:cNvSpPr txBox="1"/>
          <p:nvPr/>
        </p:nvSpPr>
        <p:spPr>
          <a:xfrm>
            <a:off x="1983003" y="2498325"/>
            <a:ext cx="9262383" cy="458908"/>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各部门根据工作业务发展需要，经总经理核定的编制内增加人员，应按以下程序进行：</a:t>
            </a:r>
          </a:p>
        </p:txBody>
      </p:sp>
      <p:grpSp>
        <p:nvGrpSpPr>
          <p:cNvPr id="14" name="组合 13">
            <a:extLst>
              <a:ext uri="{FF2B5EF4-FFF2-40B4-BE49-F238E27FC236}">
                <a16:creationId xmlns="" xmlns:p14="http://schemas.microsoft.com/office/powerpoint/2010/main" xmlns:a16="http://schemas.microsoft.com/office/drawing/2014/main" id="{E4366DE6-7D17-4328-A81B-5A4093FBD5C0}"/>
              </a:ext>
            </a:extLst>
          </p:cNvPr>
          <p:cNvGrpSpPr/>
          <p:nvPr/>
        </p:nvGrpSpPr>
        <p:grpSpPr>
          <a:xfrm>
            <a:off x="1227099" y="463031"/>
            <a:ext cx="2969120" cy="461665"/>
            <a:chOff x="1615406" y="477018"/>
            <a:chExt cx="2969120" cy="461665"/>
          </a:xfrm>
        </p:grpSpPr>
        <p:sp>
          <p:nvSpPr>
            <p:cNvPr id="15" name="文本框 14">
              <a:extLst>
                <a:ext uri="{FF2B5EF4-FFF2-40B4-BE49-F238E27FC236}">
                  <a16:creationId xmlns="" xmlns:p14="http://schemas.microsoft.com/office/powerpoint/2010/main" xmlns:a16="http://schemas.microsoft.com/office/drawing/2014/main" id="{00A9ECCD-C671-40F9-BF8F-8AF319D15E94}"/>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第四章</a:t>
              </a:r>
              <a:endParaRPr lang="zh-CN" altLang="zh-CN" sz="1600" dirty="0">
                <a:solidFill>
                  <a:schemeClr val="bg2">
                    <a:lumMod val="25000"/>
                  </a:schemeClr>
                </a:solidFill>
                <a:cs typeface="+mn-ea"/>
                <a:sym typeface="+mn-lt"/>
              </a:endParaRPr>
            </a:p>
          </p:txBody>
        </p:sp>
        <p:sp>
          <p:nvSpPr>
            <p:cNvPr id="16" name="文本框 15">
              <a:extLst>
                <a:ext uri="{FF2B5EF4-FFF2-40B4-BE49-F238E27FC236}">
                  <a16:creationId xmlns="" xmlns:p14="http://schemas.microsoft.com/office/powerpoint/2010/main" xmlns:a16="http://schemas.microsoft.com/office/drawing/2014/main" id="{6E95E56C-5ADA-4682-A5E6-E0E1DC300C32}"/>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职员选聘</a:t>
              </a:r>
              <a:endParaRPr lang="zh-CN" altLang="zh-CN" sz="2400" b="1" dirty="0">
                <a:solidFill>
                  <a:schemeClr val="bg2">
                    <a:lumMod val="25000"/>
                  </a:schemeClr>
                </a:solidFill>
                <a:cs typeface="+mn-ea"/>
                <a:sym typeface="+mn-lt"/>
              </a:endParaRPr>
            </a:p>
          </p:txBody>
        </p:sp>
      </p:grpSp>
      <p:grpSp>
        <p:nvGrpSpPr>
          <p:cNvPr id="17" name="组合 16">
            <a:extLst>
              <a:ext uri="{FF2B5EF4-FFF2-40B4-BE49-F238E27FC236}">
                <a16:creationId xmlns="" xmlns:p14="http://schemas.microsoft.com/office/powerpoint/2010/main" xmlns:a16="http://schemas.microsoft.com/office/drawing/2014/main" id="{B3621125-DADE-4506-A258-C4473208F9A0}"/>
              </a:ext>
            </a:extLst>
          </p:cNvPr>
          <p:cNvGrpSpPr/>
          <p:nvPr/>
        </p:nvGrpSpPr>
        <p:grpSpPr>
          <a:xfrm>
            <a:off x="-676027" y="587602"/>
            <a:ext cx="1779590" cy="324568"/>
            <a:chOff x="10447421" y="344366"/>
            <a:chExt cx="1779590" cy="324568"/>
          </a:xfrm>
        </p:grpSpPr>
        <p:sp>
          <p:nvSpPr>
            <p:cNvPr id="18" name="平行四边形 17">
              <a:extLst>
                <a:ext uri="{FF2B5EF4-FFF2-40B4-BE49-F238E27FC236}">
                  <a16:creationId xmlns="" xmlns:p14="http://schemas.microsoft.com/office/powerpoint/2010/main" xmlns:a16="http://schemas.microsoft.com/office/drawing/2014/main" id="{BF010BF1-5AEE-40AE-9F4E-5B5FA145A957}"/>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a:extLst>
                <a:ext uri="{FF2B5EF4-FFF2-40B4-BE49-F238E27FC236}">
                  <a16:creationId xmlns="" xmlns:p14="http://schemas.microsoft.com/office/powerpoint/2010/main" xmlns:a16="http://schemas.microsoft.com/office/drawing/2014/main" id="{D40C0C31-2E80-48F1-8A14-6C45B3D9E1A2}"/>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矩形: 圆角 21">
            <a:extLst>
              <a:ext uri="{FF2B5EF4-FFF2-40B4-BE49-F238E27FC236}">
                <a16:creationId xmlns="" xmlns:p14="http://schemas.microsoft.com/office/powerpoint/2010/main" xmlns:a16="http://schemas.microsoft.com/office/drawing/2014/main" id="{DC04CB2F-7647-4681-AE52-25C6D36CE1A9}"/>
              </a:ext>
            </a:extLst>
          </p:cNvPr>
          <p:cNvSpPr/>
          <p:nvPr/>
        </p:nvSpPr>
        <p:spPr>
          <a:xfrm>
            <a:off x="1715963" y="1750926"/>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第九条</a:t>
            </a:r>
          </a:p>
        </p:txBody>
      </p:sp>
      <p:grpSp>
        <p:nvGrpSpPr>
          <p:cNvPr id="6" name="组合 5">
            <a:extLst>
              <a:ext uri="{FF2B5EF4-FFF2-40B4-BE49-F238E27FC236}">
                <a16:creationId xmlns="" xmlns:p14="http://schemas.microsoft.com/office/powerpoint/2010/main" xmlns:a16="http://schemas.microsoft.com/office/drawing/2014/main" id="{C2F9C4F0-4AEF-4970-AF76-EB0B2672302A}"/>
              </a:ext>
            </a:extLst>
          </p:cNvPr>
          <p:cNvGrpSpPr/>
          <p:nvPr/>
        </p:nvGrpSpPr>
        <p:grpSpPr>
          <a:xfrm>
            <a:off x="2392086" y="3628112"/>
            <a:ext cx="5572853" cy="342988"/>
            <a:chOff x="2056175" y="3289558"/>
            <a:chExt cx="5572853" cy="342988"/>
          </a:xfrm>
        </p:grpSpPr>
        <p:sp>
          <p:nvSpPr>
            <p:cNvPr id="13" name="文本框 27"/>
            <p:cNvSpPr txBox="1"/>
            <p:nvPr/>
          </p:nvSpPr>
          <p:spPr>
            <a:xfrm>
              <a:off x="2745598" y="3309381"/>
              <a:ext cx="4883430" cy="323165"/>
            </a:xfrm>
            <a:prstGeom prst="rect">
              <a:avLst/>
            </a:prstGeom>
            <a:noFill/>
          </p:spPr>
          <p:txBody>
            <a:bodyPr vert="horz" wrap="square" rtlCol="0">
              <a:spAutoFit/>
            </a:bodyPr>
            <a:lstStyle/>
            <a:p>
              <a:r>
                <a:rPr lang="zh-CN" altLang="en-US" sz="1500" dirty="0">
                  <a:solidFill>
                    <a:schemeClr val="bg2">
                      <a:lumMod val="25000"/>
                    </a:schemeClr>
                  </a:solidFill>
                  <a:cs typeface="+mn-ea"/>
                  <a:sym typeface="+mn-lt"/>
                </a:rPr>
                <a:t>从公司其他部门吸收适合该岗位需要的</a:t>
              </a:r>
              <a:r>
                <a:rPr lang="zh-CN" altLang="en-US" sz="1500" b="1" dirty="0">
                  <a:solidFill>
                    <a:schemeClr val="bg2">
                      <a:lumMod val="25000"/>
                    </a:schemeClr>
                  </a:solidFill>
                  <a:cs typeface="+mn-ea"/>
                  <a:sym typeface="+mn-lt"/>
                </a:rPr>
                <a:t>人才</a:t>
              </a:r>
              <a:r>
                <a:rPr lang="zh-CN" altLang="en-US" sz="1500" dirty="0">
                  <a:solidFill>
                    <a:schemeClr val="bg2">
                      <a:lumMod val="25000"/>
                    </a:schemeClr>
                  </a:solidFill>
                  <a:cs typeface="+mn-ea"/>
                  <a:sym typeface="+mn-lt"/>
                </a:rPr>
                <a:t>。</a:t>
              </a:r>
            </a:p>
          </p:txBody>
        </p:sp>
        <p:sp>
          <p:nvSpPr>
            <p:cNvPr id="23" name="圆角矩形 27">
              <a:extLst>
                <a:ext uri="{FF2B5EF4-FFF2-40B4-BE49-F238E27FC236}">
                  <a16:creationId xmlns="" xmlns:p14="http://schemas.microsoft.com/office/powerpoint/2010/main" xmlns:a16="http://schemas.microsoft.com/office/drawing/2014/main" id="{4EFFD78D-0D75-402D-B160-279D371734B8}"/>
                </a:ext>
              </a:extLst>
            </p:cNvPr>
            <p:cNvSpPr/>
            <p:nvPr/>
          </p:nvSpPr>
          <p:spPr>
            <a:xfrm>
              <a:off x="2056175" y="3289558"/>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cs typeface="+mn-ea"/>
                  <a:sym typeface="+mn-lt"/>
                </a:rPr>
                <a:t>01</a:t>
              </a:r>
              <a:endParaRPr lang="zh-CN" altLang="en-US" sz="1200" dirty="0">
                <a:cs typeface="+mn-ea"/>
                <a:sym typeface="+mn-lt"/>
              </a:endParaRPr>
            </a:p>
          </p:txBody>
        </p:sp>
      </p:grpSp>
      <p:grpSp>
        <p:nvGrpSpPr>
          <p:cNvPr id="7" name="组合 6">
            <a:extLst>
              <a:ext uri="{FF2B5EF4-FFF2-40B4-BE49-F238E27FC236}">
                <a16:creationId xmlns="" xmlns:p14="http://schemas.microsoft.com/office/powerpoint/2010/main" xmlns:a16="http://schemas.microsoft.com/office/drawing/2014/main" id="{39478D66-E742-4EA3-91D3-817B7E4FBCC8}"/>
              </a:ext>
            </a:extLst>
          </p:cNvPr>
          <p:cNvGrpSpPr/>
          <p:nvPr/>
        </p:nvGrpSpPr>
        <p:grpSpPr>
          <a:xfrm>
            <a:off x="2392086" y="4241844"/>
            <a:ext cx="5262793" cy="330475"/>
            <a:chOff x="2056175" y="3903290"/>
            <a:chExt cx="5262793" cy="330475"/>
          </a:xfrm>
        </p:grpSpPr>
        <p:sp>
          <p:nvSpPr>
            <p:cNvPr id="11" name="文本框 25"/>
            <p:cNvSpPr txBox="1"/>
            <p:nvPr/>
          </p:nvSpPr>
          <p:spPr>
            <a:xfrm>
              <a:off x="2745598" y="3903290"/>
              <a:ext cx="4573370" cy="330475"/>
            </a:xfrm>
            <a:prstGeom prst="rect">
              <a:avLst/>
            </a:prstGeom>
            <a:noFill/>
          </p:spPr>
          <p:txBody>
            <a:bodyPr vert="horz" wrap="square" rtlCol="0">
              <a:spAutoFit/>
            </a:bodyPr>
            <a:lstStyle/>
            <a:p>
              <a:pPr>
                <a:lnSpc>
                  <a:spcPts val="2000"/>
                </a:lnSpc>
              </a:pPr>
              <a:r>
                <a:rPr lang="zh-CN" altLang="en-US" sz="1500" dirty="0">
                  <a:solidFill>
                    <a:schemeClr val="bg2">
                      <a:lumMod val="25000"/>
                    </a:schemeClr>
                  </a:solidFill>
                  <a:cs typeface="+mn-ea"/>
                  <a:sym typeface="+mn-lt"/>
                </a:rPr>
                <a:t>进行内部调整，</a:t>
              </a:r>
              <a:r>
                <a:rPr lang="zh-CN" altLang="en-US" sz="1500" b="1" dirty="0">
                  <a:solidFill>
                    <a:schemeClr val="bg2">
                      <a:lumMod val="25000"/>
                    </a:schemeClr>
                  </a:solidFill>
                  <a:cs typeface="+mn-ea"/>
                  <a:sym typeface="+mn-lt"/>
                </a:rPr>
                <a:t>最大</a:t>
              </a:r>
              <a:r>
                <a:rPr lang="zh-CN" altLang="en-US" sz="1500" dirty="0">
                  <a:solidFill>
                    <a:schemeClr val="bg2">
                      <a:lumMod val="25000"/>
                    </a:schemeClr>
                  </a:solidFill>
                  <a:cs typeface="+mn-ea"/>
                  <a:sym typeface="+mn-lt"/>
                </a:rPr>
                <a:t>限度的发挥现有人员的</a:t>
              </a:r>
              <a:r>
                <a:rPr lang="zh-CN" altLang="en-US" sz="1500" b="1" dirty="0">
                  <a:solidFill>
                    <a:schemeClr val="bg2">
                      <a:lumMod val="25000"/>
                    </a:schemeClr>
                  </a:solidFill>
                  <a:cs typeface="+mn-ea"/>
                  <a:sym typeface="+mn-lt"/>
                </a:rPr>
                <a:t>潜力</a:t>
              </a:r>
              <a:r>
                <a:rPr lang="zh-CN" altLang="en-US" sz="1500" dirty="0">
                  <a:solidFill>
                    <a:schemeClr val="bg2">
                      <a:lumMod val="25000"/>
                    </a:schemeClr>
                  </a:solidFill>
                  <a:cs typeface="+mn-ea"/>
                  <a:sym typeface="+mn-lt"/>
                </a:rPr>
                <a:t>。</a:t>
              </a:r>
            </a:p>
          </p:txBody>
        </p:sp>
        <p:sp>
          <p:nvSpPr>
            <p:cNvPr id="24" name="圆角矩形 22">
              <a:extLst>
                <a:ext uri="{FF2B5EF4-FFF2-40B4-BE49-F238E27FC236}">
                  <a16:creationId xmlns="" xmlns:p14="http://schemas.microsoft.com/office/powerpoint/2010/main" xmlns:a16="http://schemas.microsoft.com/office/drawing/2014/main" id="{F53F36CC-4EF0-493E-B14D-5C3DDC2169EE}"/>
                </a:ext>
              </a:extLst>
            </p:cNvPr>
            <p:cNvSpPr/>
            <p:nvPr/>
          </p:nvSpPr>
          <p:spPr>
            <a:xfrm>
              <a:off x="2056175" y="3929983"/>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cs typeface="+mn-ea"/>
                  <a:sym typeface="+mn-lt"/>
                </a:rPr>
                <a:t>02</a:t>
              </a:r>
              <a:endParaRPr lang="zh-CN" altLang="en-US" sz="1200">
                <a:cs typeface="+mn-ea"/>
                <a:sym typeface="+mn-lt"/>
              </a:endParaRPr>
            </a:p>
          </p:txBody>
        </p:sp>
      </p:grpSp>
      <p:grpSp>
        <p:nvGrpSpPr>
          <p:cNvPr id="8" name="组合 7">
            <a:extLst>
              <a:ext uri="{FF2B5EF4-FFF2-40B4-BE49-F238E27FC236}">
                <a16:creationId xmlns="" xmlns:p14="http://schemas.microsoft.com/office/powerpoint/2010/main" xmlns:a16="http://schemas.microsoft.com/office/drawing/2014/main" id="{0C6EF052-5A97-4817-91D6-A652AA938205}"/>
              </a:ext>
            </a:extLst>
          </p:cNvPr>
          <p:cNvGrpSpPr/>
          <p:nvPr/>
        </p:nvGrpSpPr>
        <p:grpSpPr>
          <a:xfrm>
            <a:off x="2392086" y="4908962"/>
            <a:ext cx="9670387" cy="323165"/>
            <a:chOff x="2056175" y="4570408"/>
            <a:chExt cx="9670387" cy="323165"/>
          </a:xfrm>
        </p:grpSpPr>
        <p:sp>
          <p:nvSpPr>
            <p:cNvPr id="12" name="文本框 26"/>
            <p:cNvSpPr txBox="1"/>
            <p:nvPr/>
          </p:nvSpPr>
          <p:spPr>
            <a:xfrm>
              <a:off x="2745598" y="4570408"/>
              <a:ext cx="8980964" cy="323165"/>
            </a:xfrm>
            <a:prstGeom prst="rect">
              <a:avLst/>
            </a:prstGeom>
            <a:noFill/>
          </p:spPr>
          <p:txBody>
            <a:bodyPr vert="horz" wrap="square" rtlCol="0">
              <a:spAutoFit/>
            </a:bodyPr>
            <a:lstStyle/>
            <a:p>
              <a:r>
                <a:rPr lang="zh-CN" altLang="en-US" sz="1500" dirty="0">
                  <a:solidFill>
                    <a:schemeClr val="bg2">
                      <a:lumMod val="25000"/>
                    </a:schemeClr>
                  </a:solidFill>
                  <a:cs typeface="+mn-ea"/>
                  <a:sym typeface="+mn-lt"/>
                </a:rPr>
                <a:t>到行政人事部领取</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人员增补申请表</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，报部门经理、行政人事部经理、副总经理审批。</a:t>
              </a:r>
            </a:p>
          </p:txBody>
        </p:sp>
        <p:sp>
          <p:nvSpPr>
            <p:cNvPr id="25" name="圆角矩形 22">
              <a:extLst>
                <a:ext uri="{FF2B5EF4-FFF2-40B4-BE49-F238E27FC236}">
                  <a16:creationId xmlns="" xmlns:p14="http://schemas.microsoft.com/office/powerpoint/2010/main" xmlns:a16="http://schemas.microsoft.com/office/drawing/2014/main" id="{A84F2B6C-A8AC-42AA-A120-1CE20C6D64BF}"/>
                </a:ext>
              </a:extLst>
            </p:cNvPr>
            <p:cNvSpPr/>
            <p:nvPr/>
          </p:nvSpPr>
          <p:spPr>
            <a:xfrm>
              <a:off x="2056175" y="4570408"/>
              <a:ext cx="665507" cy="2770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cs typeface="+mn-ea"/>
                  <a:sym typeface="+mn-lt"/>
                </a:rPr>
                <a:t>03</a:t>
              </a:r>
              <a:endParaRPr lang="zh-CN" altLang="en-US" sz="1200" dirty="0">
                <a:cs typeface="+mn-ea"/>
                <a:sym typeface="+mn-lt"/>
              </a:endParaRPr>
            </a:p>
          </p:txBody>
        </p:sp>
      </p:grpSp>
      <p:sp>
        <p:nvSpPr>
          <p:cNvPr id="28" name="矩形 27">
            <a:extLst>
              <a:ext uri="{FF2B5EF4-FFF2-40B4-BE49-F238E27FC236}">
                <a16:creationId xmlns="" xmlns:p14="http://schemas.microsoft.com/office/powerpoint/2010/main" xmlns:a16="http://schemas.microsoft.com/office/drawing/2014/main" id="{18347F40-9A9D-4F6E-A933-7EEF1608F528}"/>
              </a:ext>
            </a:extLst>
          </p:cNvPr>
          <p:cNvSpPr/>
          <p:nvPr/>
        </p:nvSpPr>
        <p:spPr>
          <a:xfrm>
            <a:off x="1715857" y="3270322"/>
            <a:ext cx="9432107" cy="228217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072147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ppt_x"/>
                                          </p:val>
                                        </p:tav>
                                        <p:tav tm="100000">
                                          <p:val>
                                            <p:strVal val="#ppt_x"/>
                                          </p:val>
                                        </p:tav>
                                      </p:tavLst>
                                    </p:anim>
                                    <p:anim calcmode="lin" valueType="num">
                                      <p:cBhvr additive="base">
                                        <p:cTn id="2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barn(inVertical)">
                                      <p:cBhvr>
                                        <p:cTn id="30" dur="500"/>
                                        <p:tgtEl>
                                          <p:spTgt spid="28"/>
                                        </p:tgtEl>
                                      </p:cBhvr>
                                    </p:animEffect>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2"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1">
            <a:extLst>
              <a:ext uri="{FF2B5EF4-FFF2-40B4-BE49-F238E27FC236}">
                <a16:creationId xmlns="" xmlns:p14="http://schemas.microsoft.com/office/powerpoint/2010/main" xmlns:a16="http://schemas.microsoft.com/office/drawing/2014/main" id="{9D24442B-85C3-492E-AD5A-9D8AC5D9491B}"/>
              </a:ext>
            </a:extLst>
          </p:cNvPr>
          <p:cNvSpPr txBox="1"/>
          <p:nvPr/>
        </p:nvSpPr>
        <p:spPr>
          <a:xfrm>
            <a:off x="1900287" y="1757411"/>
            <a:ext cx="9262383" cy="458908"/>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各部门编制满后如需要增加岗位和人员，填好</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人员增补申请表</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报总经理审批。</a:t>
            </a:r>
          </a:p>
        </p:txBody>
      </p:sp>
      <p:grpSp>
        <p:nvGrpSpPr>
          <p:cNvPr id="14" name="组合 13">
            <a:extLst>
              <a:ext uri="{FF2B5EF4-FFF2-40B4-BE49-F238E27FC236}">
                <a16:creationId xmlns="" xmlns:p14="http://schemas.microsoft.com/office/powerpoint/2010/main" xmlns:a16="http://schemas.microsoft.com/office/drawing/2014/main" id="{E4366DE6-7D17-4328-A81B-5A4093FBD5C0}"/>
              </a:ext>
            </a:extLst>
          </p:cNvPr>
          <p:cNvGrpSpPr/>
          <p:nvPr/>
        </p:nvGrpSpPr>
        <p:grpSpPr>
          <a:xfrm>
            <a:off x="1227099" y="463031"/>
            <a:ext cx="2969120" cy="461665"/>
            <a:chOff x="1615406" y="477018"/>
            <a:chExt cx="2969120" cy="461665"/>
          </a:xfrm>
        </p:grpSpPr>
        <p:sp>
          <p:nvSpPr>
            <p:cNvPr id="15" name="文本框 14">
              <a:extLst>
                <a:ext uri="{FF2B5EF4-FFF2-40B4-BE49-F238E27FC236}">
                  <a16:creationId xmlns="" xmlns:p14="http://schemas.microsoft.com/office/powerpoint/2010/main" xmlns:a16="http://schemas.microsoft.com/office/drawing/2014/main" id="{00A9ECCD-C671-40F9-BF8F-8AF319D15E94}"/>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第四章</a:t>
              </a:r>
              <a:endParaRPr lang="zh-CN" altLang="zh-CN" sz="1600" dirty="0">
                <a:solidFill>
                  <a:schemeClr val="bg2">
                    <a:lumMod val="25000"/>
                  </a:schemeClr>
                </a:solidFill>
                <a:cs typeface="+mn-ea"/>
                <a:sym typeface="+mn-lt"/>
              </a:endParaRPr>
            </a:p>
          </p:txBody>
        </p:sp>
        <p:sp>
          <p:nvSpPr>
            <p:cNvPr id="16" name="文本框 15">
              <a:extLst>
                <a:ext uri="{FF2B5EF4-FFF2-40B4-BE49-F238E27FC236}">
                  <a16:creationId xmlns="" xmlns:p14="http://schemas.microsoft.com/office/powerpoint/2010/main" xmlns:a16="http://schemas.microsoft.com/office/drawing/2014/main" id="{6E95E56C-5ADA-4682-A5E6-E0E1DC300C32}"/>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职员选聘</a:t>
              </a:r>
              <a:endParaRPr lang="zh-CN" altLang="zh-CN" sz="2400" b="1" dirty="0">
                <a:solidFill>
                  <a:schemeClr val="bg2">
                    <a:lumMod val="25000"/>
                  </a:schemeClr>
                </a:solidFill>
                <a:cs typeface="+mn-ea"/>
                <a:sym typeface="+mn-lt"/>
              </a:endParaRPr>
            </a:p>
          </p:txBody>
        </p:sp>
      </p:grpSp>
      <p:grpSp>
        <p:nvGrpSpPr>
          <p:cNvPr id="17" name="组合 16">
            <a:extLst>
              <a:ext uri="{FF2B5EF4-FFF2-40B4-BE49-F238E27FC236}">
                <a16:creationId xmlns="" xmlns:p14="http://schemas.microsoft.com/office/powerpoint/2010/main" xmlns:a16="http://schemas.microsoft.com/office/drawing/2014/main" id="{B3621125-DADE-4506-A258-C4473208F9A0}"/>
              </a:ext>
            </a:extLst>
          </p:cNvPr>
          <p:cNvGrpSpPr/>
          <p:nvPr/>
        </p:nvGrpSpPr>
        <p:grpSpPr>
          <a:xfrm>
            <a:off x="-676027" y="587602"/>
            <a:ext cx="1779590" cy="324568"/>
            <a:chOff x="10447421" y="344366"/>
            <a:chExt cx="1779590" cy="324568"/>
          </a:xfrm>
        </p:grpSpPr>
        <p:sp>
          <p:nvSpPr>
            <p:cNvPr id="18" name="平行四边形 17">
              <a:extLst>
                <a:ext uri="{FF2B5EF4-FFF2-40B4-BE49-F238E27FC236}">
                  <a16:creationId xmlns="" xmlns:p14="http://schemas.microsoft.com/office/powerpoint/2010/main" xmlns:a16="http://schemas.microsoft.com/office/drawing/2014/main" id="{BF010BF1-5AEE-40AE-9F4E-5B5FA145A957}"/>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a:extLst>
                <a:ext uri="{FF2B5EF4-FFF2-40B4-BE49-F238E27FC236}">
                  <a16:creationId xmlns="" xmlns:p14="http://schemas.microsoft.com/office/powerpoint/2010/main" xmlns:a16="http://schemas.microsoft.com/office/drawing/2014/main" id="{D40C0C31-2E80-48F1-8A14-6C45B3D9E1A2}"/>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a:extLst>
              <a:ext uri="{FF2B5EF4-FFF2-40B4-BE49-F238E27FC236}">
                <a16:creationId xmlns="" xmlns:p14="http://schemas.microsoft.com/office/powerpoint/2010/main" xmlns:a16="http://schemas.microsoft.com/office/drawing/2014/main" id="{70920E35-89F3-4BFD-B777-3D2E11B933F8}"/>
              </a:ext>
            </a:extLst>
          </p:cNvPr>
          <p:cNvGrpSpPr/>
          <p:nvPr/>
        </p:nvGrpSpPr>
        <p:grpSpPr>
          <a:xfrm>
            <a:off x="1377655" y="1218422"/>
            <a:ext cx="9432106" cy="1060359"/>
            <a:chOff x="1379947" y="1218422"/>
            <a:chExt cx="9432106" cy="1060359"/>
          </a:xfrm>
        </p:grpSpPr>
        <p:sp>
          <p:nvSpPr>
            <p:cNvPr id="29" name="矩形 28">
              <a:extLst>
                <a:ext uri="{FF2B5EF4-FFF2-40B4-BE49-F238E27FC236}">
                  <a16:creationId xmlns="" xmlns:p14="http://schemas.microsoft.com/office/powerpoint/2010/main" xmlns:a16="http://schemas.microsoft.com/office/drawing/2014/main" id="{43C82889-D96F-4187-B49C-38C3408CB09C}"/>
                </a:ext>
              </a:extLst>
            </p:cNvPr>
            <p:cNvSpPr/>
            <p:nvPr/>
          </p:nvSpPr>
          <p:spPr>
            <a:xfrm>
              <a:off x="1379947" y="1421974"/>
              <a:ext cx="9432106" cy="85680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矩形: 圆角 21">
              <a:extLst>
                <a:ext uri="{FF2B5EF4-FFF2-40B4-BE49-F238E27FC236}">
                  <a16:creationId xmlns="" xmlns:p14="http://schemas.microsoft.com/office/powerpoint/2010/main" xmlns:a16="http://schemas.microsoft.com/office/drawing/2014/main" id="{DC04CB2F-7647-4681-AE52-25C6D36CE1A9}"/>
                </a:ext>
              </a:extLst>
            </p:cNvPr>
            <p:cNvSpPr/>
            <p:nvPr/>
          </p:nvSpPr>
          <p:spPr>
            <a:xfrm>
              <a:off x="1730669" y="1218422"/>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第十条 </a:t>
              </a:r>
            </a:p>
          </p:txBody>
        </p:sp>
      </p:grpSp>
      <p:sp>
        <p:nvSpPr>
          <p:cNvPr id="20" name="TextBox 1">
            <a:extLst>
              <a:ext uri="{FF2B5EF4-FFF2-40B4-BE49-F238E27FC236}">
                <a16:creationId xmlns="" xmlns:p14="http://schemas.microsoft.com/office/powerpoint/2010/main" xmlns:a16="http://schemas.microsoft.com/office/drawing/2014/main" id="{3BDB12BC-F7AE-48FF-B4DB-175E45722D5A}"/>
              </a:ext>
            </a:extLst>
          </p:cNvPr>
          <p:cNvSpPr txBox="1"/>
          <p:nvPr/>
        </p:nvSpPr>
        <p:spPr>
          <a:xfrm>
            <a:off x="1900286" y="2997736"/>
            <a:ext cx="9262383" cy="369332"/>
          </a:xfrm>
          <a:prstGeom prst="rect">
            <a:avLst/>
          </a:prstGeom>
          <a:noFill/>
        </p:spPr>
        <p:txBody>
          <a:bodyPr wrap="square" rtlCol="0">
            <a:spAutoFit/>
          </a:bodyPr>
          <a:lstStyle/>
          <a:p>
            <a:r>
              <a:rPr lang="zh-CN" altLang="en-US" dirty="0">
                <a:solidFill>
                  <a:schemeClr val="bg2">
                    <a:lumMod val="25000"/>
                  </a:schemeClr>
                </a:solidFill>
                <a:cs typeface="+mn-ea"/>
                <a:sym typeface="+mn-lt"/>
              </a:rPr>
              <a:t>上述人员的申请获得批准后，由行政部招聘所需人员。</a:t>
            </a:r>
          </a:p>
        </p:txBody>
      </p:sp>
      <p:grpSp>
        <p:nvGrpSpPr>
          <p:cNvPr id="3" name="组合 2">
            <a:extLst>
              <a:ext uri="{FF2B5EF4-FFF2-40B4-BE49-F238E27FC236}">
                <a16:creationId xmlns="" xmlns:p14="http://schemas.microsoft.com/office/powerpoint/2010/main" xmlns:a16="http://schemas.microsoft.com/office/drawing/2014/main" id="{2379DBFB-664F-425A-86F2-5130D2503E28}"/>
              </a:ext>
            </a:extLst>
          </p:cNvPr>
          <p:cNvGrpSpPr/>
          <p:nvPr/>
        </p:nvGrpSpPr>
        <p:grpSpPr>
          <a:xfrm>
            <a:off x="1377655" y="2465626"/>
            <a:ext cx="9432106" cy="1107757"/>
            <a:chOff x="1379947" y="2396574"/>
            <a:chExt cx="9432106" cy="1107757"/>
          </a:xfrm>
        </p:grpSpPr>
        <p:sp>
          <p:nvSpPr>
            <p:cNvPr id="30" name="矩形 29">
              <a:extLst>
                <a:ext uri="{FF2B5EF4-FFF2-40B4-BE49-F238E27FC236}">
                  <a16:creationId xmlns="" xmlns:p14="http://schemas.microsoft.com/office/powerpoint/2010/main" xmlns:a16="http://schemas.microsoft.com/office/drawing/2014/main" id="{0CF784D6-CE93-46DD-B517-1691925210EC}"/>
                </a:ext>
              </a:extLst>
            </p:cNvPr>
            <p:cNvSpPr/>
            <p:nvPr/>
          </p:nvSpPr>
          <p:spPr>
            <a:xfrm>
              <a:off x="1379947" y="2647524"/>
              <a:ext cx="9432106" cy="85680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矩形: 圆角 20">
              <a:extLst>
                <a:ext uri="{FF2B5EF4-FFF2-40B4-BE49-F238E27FC236}">
                  <a16:creationId xmlns="" xmlns:p14="http://schemas.microsoft.com/office/powerpoint/2010/main" xmlns:a16="http://schemas.microsoft.com/office/drawing/2014/main" id="{8D77CE27-6643-46D1-8028-DA13C101714F}"/>
                </a:ext>
              </a:extLst>
            </p:cNvPr>
            <p:cNvSpPr/>
            <p:nvPr/>
          </p:nvSpPr>
          <p:spPr>
            <a:xfrm>
              <a:off x="1730669" y="2396574"/>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第十一条 </a:t>
              </a:r>
            </a:p>
          </p:txBody>
        </p:sp>
      </p:grpSp>
      <p:sp>
        <p:nvSpPr>
          <p:cNvPr id="26" name="TextBox 1">
            <a:extLst>
              <a:ext uri="{FF2B5EF4-FFF2-40B4-BE49-F238E27FC236}">
                <a16:creationId xmlns="" xmlns:p14="http://schemas.microsoft.com/office/powerpoint/2010/main" xmlns:a16="http://schemas.microsoft.com/office/drawing/2014/main" id="{FB08C190-CCF2-4245-AE78-0DE48D6A9ED8}"/>
              </a:ext>
            </a:extLst>
          </p:cNvPr>
          <p:cNvSpPr txBox="1"/>
          <p:nvPr/>
        </p:nvSpPr>
        <p:spPr>
          <a:xfrm>
            <a:off x="2234239" y="4481075"/>
            <a:ext cx="6922287" cy="369332"/>
          </a:xfrm>
          <a:prstGeom prst="rect">
            <a:avLst/>
          </a:prstGeom>
          <a:noFill/>
        </p:spPr>
        <p:txBody>
          <a:bodyPr wrap="square" rtlCol="0">
            <a:spAutoFit/>
          </a:bodyPr>
          <a:lstStyle/>
          <a:p>
            <a:r>
              <a:rPr lang="zh-CN" altLang="en-US" dirty="0">
                <a:solidFill>
                  <a:schemeClr val="bg2">
                    <a:lumMod val="25000"/>
                  </a:schemeClr>
                </a:solidFill>
                <a:cs typeface="+mn-ea"/>
                <a:sym typeface="+mn-lt"/>
              </a:rPr>
              <a:t>求职人员应聘本公司，应按以下程序进行：</a:t>
            </a:r>
          </a:p>
        </p:txBody>
      </p:sp>
      <p:grpSp>
        <p:nvGrpSpPr>
          <p:cNvPr id="4" name="组合 3">
            <a:extLst>
              <a:ext uri="{FF2B5EF4-FFF2-40B4-BE49-F238E27FC236}">
                <a16:creationId xmlns="" xmlns:p14="http://schemas.microsoft.com/office/powerpoint/2010/main" xmlns:a16="http://schemas.microsoft.com/office/drawing/2014/main" id="{4B0C199B-FCD4-4232-B59D-7EE901F849CC}"/>
              </a:ext>
            </a:extLst>
          </p:cNvPr>
          <p:cNvGrpSpPr/>
          <p:nvPr/>
        </p:nvGrpSpPr>
        <p:grpSpPr>
          <a:xfrm>
            <a:off x="1377655" y="3760227"/>
            <a:ext cx="9432106" cy="2634742"/>
            <a:chOff x="1379947" y="3588101"/>
            <a:chExt cx="9432106" cy="2634742"/>
          </a:xfrm>
        </p:grpSpPr>
        <p:sp>
          <p:nvSpPr>
            <p:cNvPr id="31" name="矩形 30">
              <a:extLst>
                <a:ext uri="{FF2B5EF4-FFF2-40B4-BE49-F238E27FC236}">
                  <a16:creationId xmlns="" xmlns:p14="http://schemas.microsoft.com/office/powerpoint/2010/main" xmlns:a16="http://schemas.microsoft.com/office/drawing/2014/main" id="{060621C1-DC0B-49A3-A33A-CAF0996D5417}"/>
                </a:ext>
              </a:extLst>
            </p:cNvPr>
            <p:cNvSpPr/>
            <p:nvPr/>
          </p:nvSpPr>
          <p:spPr>
            <a:xfrm>
              <a:off x="1379947" y="3873074"/>
              <a:ext cx="9432106" cy="234976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矩形: 圆角 26">
              <a:extLst>
                <a:ext uri="{FF2B5EF4-FFF2-40B4-BE49-F238E27FC236}">
                  <a16:creationId xmlns="" xmlns:p14="http://schemas.microsoft.com/office/powerpoint/2010/main" xmlns:a16="http://schemas.microsoft.com/office/drawing/2014/main" id="{2784AA70-29E5-4765-A7F6-E4EE3CD772C7}"/>
                </a:ext>
              </a:extLst>
            </p:cNvPr>
            <p:cNvSpPr/>
            <p:nvPr/>
          </p:nvSpPr>
          <p:spPr>
            <a:xfrm>
              <a:off x="1730669" y="3588101"/>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第十二 条 </a:t>
              </a:r>
            </a:p>
          </p:txBody>
        </p:sp>
      </p:grpSp>
      <p:grpSp>
        <p:nvGrpSpPr>
          <p:cNvPr id="32" name="组合 31">
            <a:extLst>
              <a:ext uri="{FF2B5EF4-FFF2-40B4-BE49-F238E27FC236}">
                <a16:creationId xmlns="" xmlns:p14="http://schemas.microsoft.com/office/powerpoint/2010/main" xmlns:a16="http://schemas.microsoft.com/office/drawing/2014/main" id="{D4E82326-AD2E-4DF9-B4F2-F32AD0943058}"/>
              </a:ext>
            </a:extLst>
          </p:cNvPr>
          <p:cNvGrpSpPr/>
          <p:nvPr/>
        </p:nvGrpSpPr>
        <p:grpSpPr>
          <a:xfrm>
            <a:off x="2234239" y="4932722"/>
            <a:ext cx="7590399" cy="744050"/>
            <a:chOff x="3109979" y="3873427"/>
            <a:chExt cx="16927109" cy="1659279"/>
          </a:xfrm>
        </p:grpSpPr>
        <p:sp>
          <p:nvSpPr>
            <p:cNvPr id="34" name="MH_Other_2">
              <a:extLst>
                <a:ext uri="{FF2B5EF4-FFF2-40B4-BE49-F238E27FC236}">
                  <a16:creationId xmlns="" xmlns:p14="http://schemas.microsoft.com/office/powerpoint/2010/main" xmlns:a16="http://schemas.microsoft.com/office/drawing/2014/main" id="{98C18699-9D1A-475C-9B34-AA2134EBBA1F}"/>
                </a:ext>
              </a:extLst>
            </p:cNvPr>
            <p:cNvSpPr>
              <a:spLocks noChangeArrowheads="1"/>
            </p:cNvSpPr>
            <p:nvPr>
              <p:custDataLst>
                <p:tags r:id="rId3"/>
              </p:custDataLst>
            </p:nvPr>
          </p:nvSpPr>
          <p:spPr bwMode="auto">
            <a:xfrm rot="5400000">
              <a:off x="3109979" y="4256656"/>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35" name="TextBox 44">
              <a:extLst>
                <a:ext uri="{FF2B5EF4-FFF2-40B4-BE49-F238E27FC236}">
                  <a16:creationId xmlns="" xmlns:p14="http://schemas.microsoft.com/office/powerpoint/2010/main" xmlns:a16="http://schemas.microsoft.com/office/drawing/2014/main" id="{54F2DC6B-EE19-44C9-AF39-122527F4CD72}"/>
                </a:ext>
              </a:extLst>
            </p:cNvPr>
            <p:cNvSpPr txBox="1"/>
            <p:nvPr/>
          </p:nvSpPr>
          <p:spPr>
            <a:xfrm>
              <a:off x="3398757" y="3873427"/>
              <a:ext cx="16638331" cy="1659279"/>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1</a:t>
              </a:r>
              <a:r>
                <a:rPr lang="zh-CN" altLang="en-US" sz="1500" dirty="0">
                  <a:solidFill>
                    <a:schemeClr val="bg2">
                      <a:lumMod val="25000"/>
                    </a:schemeClr>
                  </a:solidFill>
                  <a:cs typeface="+mn-ea"/>
                  <a:sym typeface="+mn-lt"/>
                </a:rPr>
                <a:t>、所有求职、所有求职人员应先认真填写</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应聘登记表</a:t>
              </a:r>
              <a:r>
                <a:rPr lang="en-US" altLang="zh-CN" sz="1500" dirty="0">
                  <a:solidFill>
                    <a:schemeClr val="bg2">
                      <a:lumMod val="25000"/>
                    </a:schemeClr>
                  </a:solidFill>
                  <a:cs typeface="+mn-ea"/>
                  <a:sym typeface="+mn-lt"/>
                </a:rPr>
                <a:t>》</a:t>
              </a:r>
              <a:r>
                <a:rPr lang="zh-CN" altLang="en-US" sz="1500" dirty="0">
                  <a:solidFill>
                    <a:schemeClr val="bg2">
                      <a:lumMod val="25000"/>
                    </a:schemeClr>
                  </a:solidFill>
                  <a:cs typeface="+mn-ea"/>
                  <a:sym typeface="+mn-lt"/>
                </a:rPr>
                <a:t>管和用人部门经理进行初试。</a:t>
              </a:r>
            </a:p>
          </p:txBody>
        </p:sp>
      </p:grpSp>
      <p:grpSp>
        <p:nvGrpSpPr>
          <p:cNvPr id="36" name="组合 35">
            <a:extLst>
              <a:ext uri="{FF2B5EF4-FFF2-40B4-BE49-F238E27FC236}">
                <a16:creationId xmlns="" xmlns:p14="http://schemas.microsoft.com/office/powerpoint/2010/main" xmlns:a16="http://schemas.microsoft.com/office/drawing/2014/main" id="{3B5AE469-6A4B-4054-9CBF-737D755E4CAD}"/>
              </a:ext>
            </a:extLst>
          </p:cNvPr>
          <p:cNvGrpSpPr/>
          <p:nvPr/>
        </p:nvGrpSpPr>
        <p:grpSpPr>
          <a:xfrm>
            <a:off x="2234239" y="5240674"/>
            <a:ext cx="8216702" cy="397801"/>
            <a:chOff x="3109979" y="4537709"/>
            <a:chExt cx="18323806" cy="887122"/>
          </a:xfrm>
        </p:grpSpPr>
        <p:sp>
          <p:nvSpPr>
            <p:cNvPr id="37" name="MH_Other_2">
              <a:extLst>
                <a:ext uri="{FF2B5EF4-FFF2-40B4-BE49-F238E27FC236}">
                  <a16:creationId xmlns="" xmlns:p14="http://schemas.microsoft.com/office/powerpoint/2010/main" xmlns:a16="http://schemas.microsoft.com/office/drawing/2014/main" id="{104C0215-5284-4BE4-857F-2B6298A44A68}"/>
                </a:ext>
              </a:extLst>
            </p:cNvPr>
            <p:cNvSpPr>
              <a:spLocks noChangeArrowheads="1"/>
            </p:cNvSpPr>
            <p:nvPr>
              <p:custDataLst>
                <p:tags r:id="rId2"/>
              </p:custDataLst>
            </p:nvPr>
          </p:nvSpPr>
          <p:spPr bwMode="auto">
            <a:xfrm rot="5400000">
              <a:off x="3109979" y="4938198"/>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38" name="TextBox 44">
              <a:extLst>
                <a:ext uri="{FF2B5EF4-FFF2-40B4-BE49-F238E27FC236}">
                  <a16:creationId xmlns="" xmlns:p14="http://schemas.microsoft.com/office/powerpoint/2010/main" xmlns:a16="http://schemas.microsoft.com/office/drawing/2014/main" id="{FB6D01E0-B2FF-41FA-ADE0-3AF584CACA7C}"/>
                </a:ext>
              </a:extLst>
            </p:cNvPr>
            <p:cNvSpPr txBox="1"/>
            <p:nvPr/>
          </p:nvSpPr>
          <p:spPr>
            <a:xfrm>
              <a:off x="3398759" y="4537709"/>
              <a:ext cx="18035026" cy="887122"/>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2</a:t>
              </a:r>
              <a:r>
                <a:rPr lang="zh-CN" altLang="en-US" sz="1500" dirty="0">
                  <a:solidFill>
                    <a:schemeClr val="bg2">
                      <a:lumMod val="25000"/>
                    </a:schemeClr>
                  </a:solidFill>
                  <a:cs typeface="+mn-ea"/>
                  <a:sym typeface="+mn-lt"/>
                </a:rPr>
                <a:t>，由人事主管安排与分管副总经理复试，招聘部门经理（含）以上人员最后还需总经理复试。</a:t>
              </a:r>
            </a:p>
          </p:txBody>
        </p:sp>
      </p:grpSp>
      <p:grpSp>
        <p:nvGrpSpPr>
          <p:cNvPr id="39" name="组合 38">
            <a:extLst>
              <a:ext uri="{FF2B5EF4-FFF2-40B4-BE49-F238E27FC236}">
                <a16:creationId xmlns="" xmlns:p14="http://schemas.microsoft.com/office/powerpoint/2010/main" xmlns:a16="http://schemas.microsoft.com/office/drawing/2014/main" id="{9262A4FA-8A3A-4433-9195-409A43BBE26B}"/>
              </a:ext>
            </a:extLst>
          </p:cNvPr>
          <p:cNvGrpSpPr/>
          <p:nvPr/>
        </p:nvGrpSpPr>
        <p:grpSpPr>
          <a:xfrm>
            <a:off x="2234239" y="5548627"/>
            <a:ext cx="4170794" cy="397801"/>
            <a:chOff x="3109979" y="5221946"/>
            <a:chExt cx="9301156" cy="887121"/>
          </a:xfrm>
        </p:grpSpPr>
        <p:sp>
          <p:nvSpPr>
            <p:cNvPr id="40" name="MH_Other_2">
              <a:extLst>
                <a:ext uri="{FF2B5EF4-FFF2-40B4-BE49-F238E27FC236}">
                  <a16:creationId xmlns="" xmlns:p14="http://schemas.microsoft.com/office/powerpoint/2010/main" xmlns:a16="http://schemas.microsoft.com/office/drawing/2014/main" id="{4C3A1304-9ECF-4FA1-A8A9-66E58F7B5668}"/>
                </a:ext>
              </a:extLst>
            </p:cNvPr>
            <p:cNvSpPr>
              <a:spLocks noChangeArrowheads="1"/>
            </p:cNvSpPr>
            <p:nvPr>
              <p:custDataLst>
                <p:tags r:id="rId1"/>
              </p:custDataLst>
            </p:nvPr>
          </p:nvSpPr>
          <p:spPr bwMode="auto">
            <a:xfrm rot="5400000">
              <a:off x="3109979" y="5631348"/>
              <a:ext cx="303350" cy="303350"/>
            </a:xfrm>
            <a:prstGeom prst="ellipse">
              <a:avLst/>
            </a:prstGeom>
            <a:solidFill>
              <a:srgbClr val="002263"/>
            </a:solidFill>
            <a:ln>
              <a:solidFill>
                <a:schemeClr val="bg1">
                  <a:lumMod val="95000"/>
                </a:schemeClr>
              </a:solid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41" name="TextBox 44">
              <a:extLst>
                <a:ext uri="{FF2B5EF4-FFF2-40B4-BE49-F238E27FC236}">
                  <a16:creationId xmlns="" xmlns:p14="http://schemas.microsoft.com/office/powerpoint/2010/main" xmlns:a16="http://schemas.microsoft.com/office/drawing/2014/main" id="{A3823EE0-3FD4-4554-ADA3-10107F7ED4AF}"/>
                </a:ext>
              </a:extLst>
            </p:cNvPr>
            <p:cNvSpPr txBox="1"/>
            <p:nvPr/>
          </p:nvSpPr>
          <p:spPr>
            <a:xfrm>
              <a:off x="3398757" y="5221946"/>
              <a:ext cx="9012378" cy="887121"/>
            </a:xfrm>
            <a:prstGeom prst="rect">
              <a:avLst/>
            </a:prstGeom>
            <a:noFill/>
          </p:spPr>
          <p:txBody>
            <a:bodyPr wrap="square" rtlCol="0">
              <a:spAutoFit/>
            </a:bodyPr>
            <a:lstStyle/>
            <a:p>
              <a:pPr>
                <a:lnSpc>
                  <a:spcPct val="150000"/>
                </a:lnSpc>
              </a:pPr>
              <a:r>
                <a:rPr lang="en-US" altLang="zh-CN" sz="1500" dirty="0">
                  <a:solidFill>
                    <a:schemeClr val="bg2">
                      <a:lumMod val="25000"/>
                    </a:schemeClr>
                  </a:solidFill>
                  <a:cs typeface="+mn-ea"/>
                  <a:sym typeface="+mn-lt"/>
                </a:rPr>
                <a:t> 3</a:t>
              </a:r>
              <a:r>
                <a:rPr lang="zh-CN" altLang="en-US" sz="1500" dirty="0">
                  <a:solidFill>
                    <a:schemeClr val="bg2">
                      <a:lumMod val="25000"/>
                    </a:schemeClr>
                  </a:solidFill>
                  <a:cs typeface="+mn-ea"/>
                  <a:sym typeface="+mn-lt"/>
                </a:rPr>
                <a:t>，由人事主管通知应聘者报到入职时间。</a:t>
              </a:r>
            </a:p>
          </p:txBody>
        </p:sp>
      </p:grpSp>
    </p:spTree>
    <p:extLst>
      <p:ext uri="{BB962C8B-B14F-4D97-AF65-F5344CB8AC3E}">
        <p14:creationId xmlns:p14="http://schemas.microsoft.com/office/powerpoint/2010/main" val="10816249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ppt_x"/>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ppt_x"/>
                                          </p:val>
                                        </p:tav>
                                        <p:tav tm="100000">
                                          <p:val>
                                            <p:strVal val="#ppt_x"/>
                                          </p:val>
                                        </p:tav>
                                      </p:tavLst>
                                    </p:anim>
                                    <p:anim calcmode="lin" valueType="num">
                                      <p:cBhvr additive="base">
                                        <p:cTn id="4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par>
                          <p:cTn id="58" fill="hold">
                            <p:stCondLst>
                              <p:cond delay="1500"/>
                            </p:stCondLst>
                            <p:childTnLst>
                              <p:par>
                                <p:cTn id="59" presetID="10" presetClass="entr" presetSubtype="0" fill="hold"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0"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职员报到</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check in</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第五章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2129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 xmlns:p14="http://schemas.microsoft.com/office/powerpoint/2010/main" xmlns:a16="http://schemas.microsoft.com/office/drawing/2014/main" id="{E4366DE6-7D17-4328-A81B-5A4093FBD5C0}"/>
              </a:ext>
            </a:extLst>
          </p:cNvPr>
          <p:cNvGrpSpPr/>
          <p:nvPr/>
        </p:nvGrpSpPr>
        <p:grpSpPr>
          <a:xfrm>
            <a:off x="1227099" y="463031"/>
            <a:ext cx="2969120" cy="461665"/>
            <a:chOff x="1615406" y="477018"/>
            <a:chExt cx="2969120" cy="461665"/>
          </a:xfrm>
        </p:grpSpPr>
        <p:sp>
          <p:nvSpPr>
            <p:cNvPr id="15" name="文本框 14">
              <a:extLst>
                <a:ext uri="{FF2B5EF4-FFF2-40B4-BE49-F238E27FC236}">
                  <a16:creationId xmlns="" xmlns:p14="http://schemas.microsoft.com/office/powerpoint/2010/main" xmlns:a16="http://schemas.microsoft.com/office/drawing/2014/main" id="{00A9ECCD-C671-40F9-BF8F-8AF319D15E94}"/>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第五章</a:t>
              </a:r>
              <a:endParaRPr lang="zh-CN" altLang="zh-CN" sz="1600" dirty="0">
                <a:solidFill>
                  <a:schemeClr val="bg2">
                    <a:lumMod val="25000"/>
                  </a:schemeClr>
                </a:solidFill>
                <a:cs typeface="+mn-ea"/>
                <a:sym typeface="+mn-lt"/>
              </a:endParaRPr>
            </a:p>
          </p:txBody>
        </p:sp>
        <p:sp>
          <p:nvSpPr>
            <p:cNvPr id="16" name="文本框 15">
              <a:extLst>
                <a:ext uri="{FF2B5EF4-FFF2-40B4-BE49-F238E27FC236}">
                  <a16:creationId xmlns="" xmlns:p14="http://schemas.microsoft.com/office/powerpoint/2010/main" xmlns:a16="http://schemas.microsoft.com/office/drawing/2014/main" id="{6E95E56C-5ADA-4682-A5E6-E0E1DC300C32}"/>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职员报道</a:t>
              </a:r>
              <a:endParaRPr lang="zh-CN" altLang="zh-CN" sz="2400" b="1" dirty="0">
                <a:solidFill>
                  <a:schemeClr val="bg2">
                    <a:lumMod val="25000"/>
                  </a:schemeClr>
                </a:solidFill>
                <a:cs typeface="+mn-ea"/>
                <a:sym typeface="+mn-lt"/>
              </a:endParaRPr>
            </a:p>
          </p:txBody>
        </p:sp>
      </p:grpSp>
      <p:grpSp>
        <p:nvGrpSpPr>
          <p:cNvPr id="17" name="组合 16">
            <a:extLst>
              <a:ext uri="{FF2B5EF4-FFF2-40B4-BE49-F238E27FC236}">
                <a16:creationId xmlns="" xmlns:p14="http://schemas.microsoft.com/office/powerpoint/2010/main" xmlns:a16="http://schemas.microsoft.com/office/drawing/2014/main" id="{B3621125-DADE-4506-A258-C4473208F9A0}"/>
              </a:ext>
            </a:extLst>
          </p:cNvPr>
          <p:cNvGrpSpPr/>
          <p:nvPr/>
        </p:nvGrpSpPr>
        <p:grpSpPr>
          <a:xfrm>
            <a:off x="-676027" y="587602"/>
            <a:ext cx="1779590" cy="324568"/>
            <a:chOff x="10447421" y="344366"/>
            <a:chExt cx="1779590" cy="324568"/>
          </a:xfrm>
        </p:grpSpPr>
        <p:sp>
          <p:nvSpPr>
            <p:cNvPr id="18" name="平行四边形 17">
              <a:extLst>
                <a:ext uri="{FF2B5EF4-FFF2-40B4-BE49-F238E27FC236}">
                  <a16:creationId xmlns="" xmlns:p14="http://schemas.microsoft.com/office/powerpoint/2010/main" xmlns:a16="http://schemas.microsoft.com/office/drawing/2014/main" id="{BF010BF1-5AEE-40AE-9F4E-5B5FA145A957}"/>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平行四边形 18">
              <a:extLst>
                <a:ext uri="{FF2B5EF4-FFF2-40B4-BE49-F238E27FC236}">
                  <a16:creationId xmlns="" xmlns:p14="http://schemas.microsoft.com/office/powerpoint/2010/main" xmlns:a16="http://schemas.microsoft.com/office/drawing/2014/main" id="{D40C0C31-2E80-48F1-8A14-6C45B3D9E1A2}"/>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矩形 41">
            <a:extLst>
              <a:ext uri="{FF2B5EF4-FFF2-40B4-BE49-F238E27FC236}">
                <a16:creationId xmlns="" xmlns:p14="http://schemas.microsoft.com/office/powerpoint/2010/main" xmlns:a16="http://schemas.microsoft.com/office/drawing/2014/main" id="{A219563E-CB91-401B-948E-328B0AB65A9D}"/>
              </a:ext>
            </a:extLst>
          </p:cNvPr>
          <p:cNvSpPr/>
          <p:nvPr/>
        </p:nvSpPr>
        <p:spPr>
          <a:xfrm>
            <a:off x="2069782" y="2894185"/>
            <a:ext cx="4205758" cy="923330"/>
          </a:xfrm>
          <a:prstGeom prst="rect">
            <a:avLst/>
          </a:prstGeom>
        </p:spPr>
        <p:txBody>
          <a:bodyPr wrap="square">
            <a:spAutoFit/>
          </a:bodyPr>
          <a:lstStyle/>
          <a:p>
            <a:r>
              <a:rPr lang="zh-CN" altLang="en-US" dirty="0">
                <a:solidFill>
                  <a:schemeClr val="bg2">
                    <a:lumMod val="25000"/>
                  </a:schemeClr>
                </a:solidFill>
                <a:cs typeface="+mn-ea"/>
                <a:sym typeface="+mn-lt"/>
              </a:rPr>
              <a:t>所有招聘录用的新职员正式上班当日先向行政人事部报到，报到日期即起薪日。报道当天所有新职员须携带：</a:t>
            </a:r>
          </a:p>
        </p:txBody>
      </p:sp>
      <p:sp>
        <p:nvSpPr>
          <p:cNvPr id="43" name="矩形 42">
            <a:extLst>
              <a:ext uri="{FF2B5EF4-FFF2-40B4-BE49-F238E27FC236}">
                <a16:creationId xmlns="" xmlns:p14="http://schemas.microsoft.com/office/powerpoint/2010/main" xmlns:a16="http://schemas.microsoft.com/office/drawing/2014/main" id="{FC6FEABA-ED52-48C5-9F5D-4A6D2F51DC5A}"/>
              </a:ext>
            </a:extLst>
          </p:cNvPr>
          <p:cNvSpPr/>
          <p:nvPr/>
        </p:nvSpPr>
        <p:spPr>
          <a:xfrm>
            <a:off x="2351975" y="4055454"/>
            <a:ext cx="4454660" cy="1569660"/>
          </a:xfrm>
          <a:prstGeom prst="rect">
            <a:avLst/>
          </a:prstGeom>
        </p:spPr>
        <p:txBody>
          <a:bodyPr wrap="square">
            <a:spAutoFit/>
          </a:bodyPr>
          <a:lstStyle/>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、两张一寸免冠照片；</a:t>
            </a: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、身份证、户口薄、原件和复印件；</a:t>
            </a: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、学历证明原件和复印件；</a:t>
            </a: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4</a:t>
            </a:r>
            <a:r>
              <a:rPr lang="zh-CN" altLang="en-US" sz="1600" dirty="0">
                <a:solidFill>
                  <a:schemeClr val="bg2">
                    <a:lumMod val="25000"/>
                  </a:schemeClr>
                </a:solidFill>
                <a:cs typeface="+mn-ea"/>
                <a:sym typeface="+mn-lt"/>
              </a:rPr>
              <a:t>、职称证明原件和复印件；</a:t>
            </a: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5</a:t>
            </a:r>
            <a:r>
              <a:rPr lang="zh-CN" altLang="en-US" sz="1600" dirty="0">
                <a:solidFill>
                  <a:schemeClr val="bg2">
                    <a:lumMod val="25000"/>
                  </a:schemeClr>
                </a:solidFill>
                <a:cs typeface="+mn-ea"/>
                <a:sym typeface="+mn-lt"/>
              </a:rPr>
              <a:t>、医院体检表（必要时提供）；</a:t>
            </a:r>
          </a:p>
          <a:p>
            <a:pPr marL="285750" indent="-285750">
              <a:buFont typeface="Wingdings" panose="05000000000000000000" pitchFamily="2" charset="2"/>
              <a:buChar char="u"/>
            </a:pPr>
            <a:r>
              <a:rPr lang="en-US" altLang="zh-CN" sz="1600" dirty="0">
                <a:solidFill>
                  <a:schemeClr val="bg2">
                    <a:lumMod val="25000"/>
                  </a:schemeClr>
                </a:solidFill>
                <a:cs typeface="+mn-ea"/>
                <a:sym typeface="+mn-lt"/>
              </a:rPr>
              <a:t>6</a:t>
            </a:r>
            <a:r>
              <a:rPr lang="zh-CN" altLang="en-US" sz="1600" dirty="0">
                <a:solidFill>
                  <a:schemeClr val="bg2">
                    <a:lumMod val="25000"/>
                  </a:schemeClr>
                </a:solidFill>
                <a:cs typeface="+mn-ea"/>
                <a:sym typeface="+mn-lt"/>
              </a:rPr>
              <a:t>、上一个单位的解除劳动合同通知。</a:t>
            </a:r>
          </a:p>
        </p:txBody>
      </p:sp>
      <p:grpSp>
        <p:nvGrpSpPr>
          <p:cNvPr id="44" name="组合 43">
            <a:extLst>
              <a:ext uri="{FF2B5EF4-FFF2-40B4-BE49-F238E27FC236}">
                <a16:creationId xmlns="" xmlns:p14="http://schemas.microsoft.com/office/powerpoint/2010/main" xmlns:a16="http://schemas.microsoft.com/office/drawing/2014/main" id="{085A7E25-C19F-48F1-80F2-B84CD6D559A5}"/>
              </a:ext>
            </a:extLst>
          </p:cNvPr>
          <p:cNvGrpSpPr/>
          <p:nvPr/>
        </p:nvGrpSpPr>
        <p:grpSpPr>
          <a:xfrm>
            <a:off x="1379946" y="1665255"/>
            <a:ext cx="9943583" cy="4459972"/>
            <a:chOff x="1379946" y="3873074"/>
            <a:chExt cx="9693061" cy="4459972"/>
          </a:xfrm>
        </p:grpSpPr>
        <p:sp>
          <p:nvSpPr>
            <p:cNvPr id="45" name="矩形 44">
              <a:extLst>
                <a:ext uri="{FF2B5EF4-FFF2-40B4-BE49-F238E27FC236}">
                  <a16:creationId xmlns="" xmlns:p14="http://schemas.microsoft.com/office/powerpoint/2010/main" xmlns:a16="http://schemas.microsoft.com/office/drawing/2014/main" id="{9C5BB385-5584-4C06-8408-291EFBE89DA4}"/>
                </a:ext>
              </a:extLst>
            </p:cNvPr>
            <p:cNvSpPr/>
            <p:nvPr/>
          </p:nvSpPr>
          <p:spPr>
            <a:xfrm>
              <a:off x="1379946" y="3873074"/>
              <a:ext cx="9693061" cy="445997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矩形: 圆角 45">
              <a:extLst>
                <a:ext uri="{FF2B5EF4-FFF2-40B4-BE49-F238E27FC236}">
                  <a16:creationId xmlns="" xmlns:p14="http://schemas.microsoft.com/office/powerpoint/2010/main" xmlns:a16="http://schemas.microsoft.com/office/drawing/2014/main" id="{AAC4A418-94A8-4C62-AD98-1BFD065B0B66}"/>
                </a:ext>
              </a:extLst>
            </p:cNvPr>
            <p:cNvSpPr/>
            <p:nvPr/>
          </p:nvSpPr>
          <p:spPr>
            <a:xfrm>
              <a:off x="1983003" y="4304778"/>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第十三 条 </a:t>
              </a:r>
            </a:p>
          </p:txBody>
        </p:sp>
      </p:grpSp>
      <p:pic>
        <p:nvPicPr>
          <p:cNvPr id="6" name="图片 5">
            <a:extLst>
              <a:ext uri="{FF2B5EF4-FFF2-40B4-BE49-F238E27FC236}">
                <a16:creationId xmlns="" xmlns:p14="http://schemas.microsoft.com/office/powerpoint/2010/main" xmlns:a16="http://schemas.microsoft.com/office/drawing/2014/main" id="{EF226D11-6164-4BD1-AE0E-1880D7696275}"/>
              </a:ext>
            </a:extLst>
          </p:cNvPr>
          <p:cNvPicPr>
            <a:picLocks noChangeAspect="1"/>
          </p:cNvPicPr>
          <p:nvPr/>
        </p:nvPicPr>
        <p:blipFill>
          <a:blip r:embed="rId2"/>
          <a:stretch>
            <a:fillRect/>
          </a:stretch>
        </p:blipFill>
        <p:spPr>
          <a:xfrm>
            <a:off x="6806635" y="2802546"/>
            <a:ext cx="3714750" cy="2476500"/>
          </a:xfrm>
          <a:prstGeom prst="rect">
            <a:avLst/>
          </a:prstGeom>
        </p:spPr>
      </p:pic>
    </p:spTree>
    <p:extLst>
      <p:ext uri="{BB962C8B-B14F-4D97-AF65-F5344CB8AC3E}">
        <p14:creationId xmlns:p14="http://schemas.microsoft.com/office/powerpoint/2010/main" val="173641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1000"/>
                                        <p:tgtEl>
                                          <p:spTgt spid="42"/>
                                        </p:tgtEl>
                                      </p:cBhvr>
                                    </p:animEffect>
                                    <p:anim calcmode="lin" valueType="num">
                                      <p:cBhvr>
                                        <p:cTn id="25" dur="1000" fill="hold"/>
                                        <p:tgtEl>
                                          <p:spTgt spid="42"/>
                                        </p:tgtEl>
                                        <p:attrNameLst>
                                          <p:attrName>ppt_x</p:attrName>
                                        </p:attrNameLst>
                                      </p:cBhvr>
                                      <p:tavLst>
                                        <p:tav tm="0">
                                          <p:val>
                                            <p:strVal val="#ppt_x"/>
                                          </p:val>
                                        </p:tav>
                                        <p:tav tm="100000">
                                          <p:val>
                                            <p:strVal val="#ppt_x"/>
                                          </p:val>
                                        </p:tav>
                                      </p:tavLst>
                                    </p:anim>
                                    <p:anim calcmode="lin" valueType="num">
                                      <p:cBhvr>
                                        <p:cTn id="2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p14="http://schemas.microsoft.com/office/powerpoint/2010/main" xmlns:a16="http://schemas.microsoft.com/office/drawing/2014/main" id="{DA31EFB7-33A2-4F4C-8956-2367514A1357}"/>
              </a:ext>
            </a:extLst>
          </p:cNvPr>
          <p:cNvGrpSpPr/>
          <p:nvPr/>
        </p:nvGrpSpPr>
        <p:grpSpPr>
          <a:xfrm>
            <a:off x="1227099" y="463031"/>
            <a:ext cx="2969120" cy="461665"/>
            <a:chOff x="1615406" y="477018"/>
            <a:chExt cx="2969120" cy="461665"/>
          </a:xfrm>
        </p:grpSpPr>
        <p:sp>
          <p:nvSpPr>
            <p:cNvPr id="19" name="文本框 18">
              <a:extLst>
                <a:ext uri="{FF2B5EF4-FFF2-40B4-BE49-F238E27FC236}">
                  <a16:creationId xmlns="" xmlns:p14="http://schemas.microsoft.com/office/powerpoint/2010/main" xmlns:a16="http://schemas.microsoft.com/office/drawing/2014/main" id="{E9EB871F-8C51-42CF-8F93-EC7E48247240}"/>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第五章</a:t>
              </a:r>
              <a:endParaRPr lang="zh-CN" altLang="zh-CN" sz="1600" dirty="0">
                <a:solidFill>
                  <a:schemeClr val="bg2">
                    <a:lumMod val="25000"/>
                  </a:schemeClr>
                </a:solidFill>
                <a:cs typeface="+mn-ea"/>
                <a:sym typeface="+mn-lt"/>
              </a:endParaRPr>
            </a:p>
          </p:txBody>
        </p:sp>
        <p:sp>
          <p:nvSpPr>
            <p:cNvPr id="20" name="文本框 19">
              <a:extLst>
                <a:ext uri="{FF2B5EF4-FFF2-40B4-BE49-F238E27FC236}">
                  <a16:creationId xmlns="" xmlns:p14="http://schemas.microsoft.com/office/powerpoint/2010/main" xmlns:a16="http://schemas.microsoft.com/office/drawing/2014/main" id="{5A3287F8-959F-4470-B5B6-81CE891D469E}"/>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职员报道</a:t>
              </a:r>
              <a:endParaRPr lang="zh-CN" altLang="zh-CN" sz="2400" b="1" dirty="0">
                <a:solidFill>
                  <a:schemeClr val="bg2">
                    <a:lumMod val="25000"/>
                  </a:schemeClr>
                </a:solidFill>
                <a:cs typeface="+mn-ea"/>
                <a:sym typeface="+mn-lt"/>
              </a:endParaRPr>
            </a:p>
          </p:txBody>
        </p:sp>
      </p:grpSp>
      <p:grpSp>
        <p:nvGrpSpPr>
          <p:cNvPr id="21" name="组合 20">
            <a:extLst>
              <a:ext uri="{FF2B5EF4-FFF2-40B4-BE49-F238E27FC236}">
                <a16:creationId xmlns="" xmlns:p14="http://schemas.microsoft.com/office/powerpoint/2010/main" xmlns:a16="http://schemas.microsoft.com/office/drawing/2014/main" id="{284480F7-A4B9-4A6B-BD55-A12DB463513E}"/>
              </a:ext>
            </a:extLst>
          </p:cNvPr>
          <p:cNvGrpSpPr/>
          <p:nvPr/>
        </p:nvGrpSpPr>
        <p:grpSpPr>
          <a:xfrm>
            <a:off x="-676027" y="587602"/>
            <a:ext cx="1779590" cy="324568"/>
            <a:chOff x="10447421" y="344366"/>
            <a:chExt cx="1779590" cy="324568"/>
          </a:xfrm>
        </p:grpSpPr>
        <p:sp>
          <p:nvSpPr>
            <p:cNvPr id="22" name="平行四边形 21">
              <a:extLst>
                <a:ext uri="{FF2B5EF4-FFF2-40B4-BE49-F238E27FC236}">
                  <a16:creationId xmlns="" xmlns:p14="http://schemas.microsoft.com/office/powerpoint/2010/main" xmlns:a16="http://schemas.microsoft.com/office/drawing/2014/main" id="{DE923730-B682-4F64-AC4A-06663235DB67}"/>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22">
              <a:extLst>
                <a:ext uri="{FF2B5EF4-FFF2-40B4-BE49-F238E27FC236}">
                  <a16:creationId xmlns="" xmlns:p14="http://schemas.microsoft.com/office/powerpoint/2010/main" xmlns:a16="http://schemas.microsoft.com/office/drawing/2014/main" id="{343D6419-7412-49B1-AE21-E79EBD6A710B}"/>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a:extLst>
              <a:ext uri="{FF2B5EF4-FFF2-40B4-BE49-F238E27FC236}">
                <a16:creationId xmlns="" xmlns:p14="http://schemas.microsoft.com/office/powerpoint/2010/main" xmlns:a16="http://schemas.microsoft.com/office/drawing/2014/main" id="{40048F94-8FA5-4D50-968D-1F47A05A3856}"/>
              </a:ext>
            </a:extLst>
          </p:cNvPr>
          <p:cNvGrpSpPr/>
          <p:nvPr/>
        </p:nvGrpSpPr>
        <p:grpSpPr>
          <a:xfrm>
            <a:off x="563563" y="1999284"/>
            <a:ext cx="3487737" cy="3863680"/>
            <a:chOff x="334962" y="2137070"/>
            <a:chExt cx="3487737" cy="3863680"/>
          </a:xfrm>
        </p:grpSpPr>
        <p:grpSp>
          <p:nvGrpSpPr>
            <p:cNvPr id="24" name="组合 23">
              <a:extLst>
                <a:ext uri="{FF2B5EF4-FFF2-40B4-BE49-F238E27FC236}">
                  <a16:creationId xmlns="" xmlns:p14="http://schemas.microsoft.com/office/powerpoint/2010/main" xmlns:a16="http://schemas.microsoft.com/office/drawing/2014/main" id="{DF83836F-594B-485F-9DA3-B277665D7A09}"/>
                </a:ext>
              </a:extLst>
            </p:cNvPr>
            <p:cNvGrpSpPr/>
            <p:nvPr/>
          </p:nvGrpSpPr>
          <p:grpSpPr>
            <a:xfrm>
              <a:off x="334962" y="2137070"/>
              <a:ext cx="3487737" cy="3863680"/>
              <a:chOff x="334962" y="2270420"/>
              <a:chExt cx="3487737" cy="3863680"/>
            </a:xfrm>
          </p:grpSpPr>
          <p:sp>
            <p:nvSpPr>
              <p:cNvPr id="25" name="矩形 24">
                <a:extLst>
                  <a:ext uri="{FF2B5EF4-FFF2-40B4-BE49-F238E27FC236}">
                    <a16:creationId xmlns="" xmlns:p14="http://schemas.microsoft.com/office/powerpoint/2010/main" xmlns:a16="http://schemas.microsoft.com/office/drawing/2014/main" id="{E1D9EC92-7122-4CD9-BD92-E86748957728}"/>
                  </a:ext>
                </a:extLst>
              </p:cNvPr>
              <p:cNvSpPr/>
              <p:nvPr/>
            </p:nvSpPr>
            <p:spPr>
              <a:xfrm>
                <a:off x="334962" y="2270420"/>
                <a:ext cx="3487737" cy="3863680"/>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a:extLst>
                  <a:ext uri="{FF2B5EF4-FFF2-40B4-BE49-F238E27FC236}">
                    <a16:creationId xmlns="" xmlns:p14="http://schemas.microsoft.com/office/powerpoint/2010/main" xmlns:a16="http://schemas.microsoft.com/office/drawing/2014/main" id="{BA3625AA-D724-4CD7-A84A-9DC7B8A0054B}"/>
                  </a:ext>
                </a:extLst>
              </p:cNvPr>
              <p:cNvSpPr/>
              <p:nvPr/>
            </p:nvSpPr>
            <p:spPr>
              <a:xfrm>
                <a:off x="563563" y="2486987"/>
                <a:ext cx="2994817" cy="3408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2" name="TextBox 1">
              <a:extLst>
                <a:ext uri="{FF2B5EF4-FFF2-40B4-BE49-F238E27FC236}">
                  <a16:creationId xmlns="" xmlns:p14="http://schemas.microsoft.com/office/powerpoint/2010/main" xmlns:a16="http://schemas.microsoft.com/office/drawing/2014/main" id="{EB0F2410-D091-463E-A443-7B8D65D3D5B1}"/>
                </a:ext>
              </a:extLst>
            </p:cNvPr>
            <p:cNvSpPr txBox="1"/>
            <p:nvPr/>
          </p:nvSpPr>
          <p:spPr>
            <a:xfrm>
              <a:off x="987369" y="3429000"/>
              <a:ext cx="2331281" cy="1815882"/>
            </a:xfrm>
            <a:prstGeom prst="rect">
              <a:avLst/>
            </a:prstGeom>
            <a:noFill/>
          </p:spPr>
          <p:txBody>
            <a:bodyPr wrap="square" rtlCol="0">
              <a:spAutoFit/>
            </a:bodyPr>
            <a:lstStyle/>
            <a:p>
              <a:r>
                <a:rPr lang="zh-CN" altLang="en-US" sz="1600" dirty="0">
                  <a:solidFill>
                    <a:schemeClr val="bg2">
                      <a:lumMod val="25000"/>
                    </a:schemeClr>
                  </a:solidFill>
                  <a:cs typeface="+mn-ea"/>
                  <a:sym typeface="+mn-lt"/>
                </a:rPr>
                <a:t>本公司的特殊岗位员工需办理担保手续，并经行政人事部审核后方可报到；担保人须是具有正式职业、有固定住房、成都户口；配偶或直系亲属不能做担保人。</a:t>
              </a:r>
            </a:p>
          </p:txBody>
        </p:sp>
        <p:sp>
          <p:nvSpPr>
            <p:cNvPr id="43" name="矩形 42">
              <a:extLst>
                <a:ext uri="{FF2B5EF4-FFF2-40B4-BE49-F238E27FC236}">
                  <a16:creationId xmlns="" xmlns:p14="http://schemas.microsoft.com/office/powerpoint/2010/main" xmlns:a16="http://schemas.microsoft.com/office/drawing/2014/main" id="{46032733-BB80-42BD-B73B-32298F4D800A}"/>
                </a:ext>
              </a:extLst>
            </p:cNvPr>
            <p:cNvSpPr/>
            <p:nvPr/>
          </p:nvSpPr>
          <p:spPr>
            <a:xfrm>
              <a:off x="1377709" y="2911909"/>
              <a:ext cx="1210588" cy="400110"/>
            </a:xfrm>
            <a:prstGeom prst="rect">
              <a:avLst/>
            </a:prstGeom>
          </p:spPr>
          <p:txBody>
            <a:bodyPr wrap="none">
              <a:spAutoFit/>
            </a:bodyPr>
            <a:lstStyle/>
            <a:p>
              <a:r>
                <a:rPr lang="zh-CN" altLang="en-US" sz="2000" b="1" dirty="0">
                  <a:solidFill>
                    <a:srgbClr val="002263"/>
                  </a:solidFill>
                  <a:cs typeface="+mn-ea"/>
                  <a:sym typeface="+mn-lt"/>
                </a:rPr>
                <a:t>第十四条</a:t>
              </a:r>
              <a:endParaRPr lang="en-US" altLang="zh-CN" sz="2000" b="1" dirty="0">
                <a:solidFill>
                  <a:srgbClr val="002263"/>
                </a:solidFill>
                <a:cs typeface="+mn-ea"/>
                <a:sym typeface="+mn-lt"/>
              </a:endParaRPr>
            </a:p>
          </p:txBody>
        </p:sp>
      </p:grpSp>
      <p:grpSp>
        <p:nvGrpSpPr>
          <p:cNvPr id="5" name="组合 4">
            <a:extLst>
              <a:ext uri="{FF2B5EF4-FFF2-40B4-BE49-F238E27FC236}">
                <a16:creationId xmlns="" xmlns:p14="http://schemas.microsoft.com/office/powerpoint/2010/main" xmlns:a16="http://schemas.microsoft.com/office/drawing/2014/main" id="{C80B86BE-1844-4ACF-A190-6BE284E009BD}"/>
              </a:ext>
            </a:extLst>
          </p:cNvPr>
          <p:cNvGrpSpPr/>
          <p:nvPr/>
        </p:nvGrpSpPr>
        <p:grpSpPr>
          <a:xfrm>
            <a:off x="4323194" y="1999284"/>
            <a:ext cx="3487737" cy="3863680"/>
            <a:chOff x="4352131" y="2137070"/>
            <a:chExt cx="3487737" cy="3863680"/>
          </a:xfrm>
        </p:grpSpPr>
        <p:grpSp>
          <p:nvGrpSpPr>
            <p:cNvPr id="36" name="组合 35">
              <a:extLst>
                <a:ext uri="{FF2B5EF4-FFF2-40B4-BE49-F238E27FC236}">
                  <a16:creationId xmlns="" xmlns:p14="http://schemas.microsoft.com/office/powerpoint/2010/main" xmlns:a16="http://schemas.microsoft.com/office/drawing/2014/main" id="{545DA60E-F1C1-4ACC-A9DB-3DD4C1D8A7B6}"/>
                </a:ext>
              </a:extLst>
            </p:cNvPr>
            <p:cNvGrpSpPr/>
            <p:nvPr/>
          </p:nvGrpSpPr>
          <p:grpSpPr>
            <a:xfrm>
              <a:off x="4352131" y="2137070"/>
              <a:ext cx="3487737" cy="3863680"/>
              <a:chOff x="334962" y="2270420"/>
              <a:chExt cx="3487737" cy="3863680"/>
            </a:xfrm>
          </p:grpSpPr>
          <p:sp>
            <p:nvSpPr>
              <p:cNvPr id="37" name="矩形 36">
                <a:extLst>
                  <a:ext uri="{FF2B5EF4-FFF2-40B4-BE49-F238E27FC236}">
                    <a16:creationId xmlns="" xmlns:p14="http://schemas.microsoft.com/office/powerpoint/2010/main" xmlns:a16="http://schemas.microsoft.com/office/drawing/2014/main" id="{3F7E9230-1C9C-462F-9148-E50F30A2EB75}"/>
                  </a:ext>
                </a:extLst>
              </p:cNvPr>
              <p:cNvSpPr/>
              <p:nvPr/>
            </p:nvSpPr>
            <p:spPr>
              <a:xfrm>
                <a:off x="334962" y="2270420"/>
                <a:ext cx="3487737" cy="3863680"/>
              </a:xfrm>
              <a:prstGeom prst="rect">
                <a:avLst/>
              </a:prstGeom>
              <a:blipFill dpi="0" rotWithShape="1">
                <a:blip r:embed="rId3"/>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p14="http://schemas.microsoft.com/office/powerpoint/2010/main" xmlns:a16="http://schemas.microsoft.com/office/drawing/2014/main" id="{ECED81DC-B48E-4646-B938-7D5FD480BB3D}"/>
                  </a:ext>
                </a:extLst>
              </p:cNvPr>
              <p:cNvSpPr/>
              <p:nvPr/>
            </p:nvSpPr>
            <p:spPr>
              <a:xfrm>
                <a:off x="504727" y="2486987"/>
                <a:ext cx="3144033" cy="3408336"/>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4" name="TextBox 1">
              <a:extLst>
                <a:ext uri="{FF2B5EF4-FFF2-40B4-BE49-F238E27FC236}">
                  <a16:creationId xmlns="" xmlns:p14="http://schemas.microsoft.com/office/powerpoint/2010/main" xmlns:a16="http://schemas.microsoft.com/office/drawing/2014/main" id="{C1D3EE47-C9C2-4FB3-B2E4-AA137B21F851}"/>
                </a:ext>
              </a:extLst>
            </p:cNvPr>
            <p:cNvSpPr txBox="1"/>
            <p:nvPr/>
          </p:nvSpPr>
          <p:spPr>
            <a:xfrm>
              <a:off x="5010978" y="2831844"/>
              <a:ext cx="2309225" cy="2677656"/>
            </a:xfrm>
            <a:prstGeom prst="rect">
              <a:avLst/>
            </a:prstGeom>
            <a:noFill/>
          </p:spPr>
          <p:txBody>
            <a:bodyPr wrap="square" rtlCol="0">
              <a:spAutoFit/>
            </a:bodyPr>
            <a:lstStyle/>
            <a:p>
              <a:pPr algn="ctr"/>
              <a:r>
                <a:rPr lang="zh-CN" altLang="en-US" sz="2000" b="1" dirty="0">
                  <a:solidFill>
                    <a:schemeClr val="bg1"/>
                  </a:solidFill>
                  <a:cs typeface="+mn-ea"/>
                  <a:sym typeface="+mn-lt"/>
                </a:rPr>
                <a:t> 第十五条 </a:t>
              </a:r>
              <a:endParaRPr lang="en-US" altLang="zh-CN" sz="2000" b="1" dirty="0">
                <a:solidFill>
                  <a:schemeClr val="bg1"/>
                </a:solidFill>
                <a:cs typeface="+mn-ea"/>
                <a:sym typeface="+mn-lt"/>
              </a:endParaRPr>
            </a:p>
            <a:p>
              <a:pPr algn="ctr"/>
              <a:endParaRPr lang="en-US" altLang="zh-CN" sz="2000" b="1" dirty="0">
                <a:solidFill>
                  <a:schemeClr val="bg1"/>
                </a:solidFill>
                <a:cs typeface="+mn-ea"/>
                <a:sym typeface="+mn-lt"/>
              </a:endParaRPr>
            </a:p>
            <a:p>
              <a:pPr algn="ctr"/>
              <a:r>
                <a:rPr lang="zh-CN" altLang="en-US" sz="1600" dirty="0">
                  <a:solidFill>
                    <a:schemeClr val="bg1"/>
                  </a:solidFill>
                  <a:cs typeface="+mn-ea"/>
                  <a:sym typeface="+mn-lt"/>
                </a:rPr>
                <a:t>如果是外地职员入职后须办理</a:t>
              </a:r>
              <a:r>
                <a:rPr lang="en-US" altLang="zh-CN" sz="1600" dirty="0">
                  <a:solidFill>
                    <a:schemeClr val="bg1"/>
                  </a:solidFill>
                  <a:cs typeface="+mn-ea"/>
                  <a:sym typeface="+mn-lt"/>
                </a:rPr>
                <a:t>》</a:t>
              </a:r>
              <a:r>
                <a:rPr lang="zh-CN" altLang="en-US" sz="1600" dirty="0">
                  <a:solidFill>
                    <a:schemeClr val="bg1"/>
                  </a:solidFill>
                  <a:cs typeface="+mn-ea"/>
                  <a:sym typeface="+mn-lt"/>
                </a:rPr>
                <a:t>或</a:t>
              </a:r>
              <a:r>
                <a:rPr lang="en-US" altLang="zh-CN" sz="1600" dirty="0">
                  <a:solidFill>
                    <a:schemeClr val="bg1"/>
                  </a:solidFill>
                  <a:cs typeface="+mn-ea"/>
                  <a:sym typeface="+mn-lt"/>
                </a:rPr>
                <a:t>《《</a:t>
              </a:r>
              <a:r>
                <a:rPr lang="zh-CN" altLang="en-US" sz="1600" dirty="0">
                  <a:solidFill>
                    <a:schemeClr val="bg1"/>
                  </a:solidFill>
                  <a:cs typeface="+mn-ea"/>
                  <a:sym typeface="+mn-lt"/>
                </a:rPr>
                <a:t>暂住证</a:t>
              </a:r>
              <a:r>
                <a:rPr lang="en-US" altLang="zh-CN" sz="1600" dirty="0">
                  <a:solidFill>
                    <a:schemeClr val="bg1"/>
                  </a:solidFill>
                  <a:cs typeface="+mn-ea"/>
                  <a:sym typeface="+mn-lt"/>
                </a:rPr>
                <a:t>》</a:t>
              </a:r>
              <a:r>
                <a:rPr lang="zh-CN" altLang="en-US" sz="1600" dirty="0">
                  <a:solidFill>
                    <a:schemeClr val="bg1"/>
                  </a:solidFill>
                  <a:cs typeface="+mn-ea"/>
                  <a:sym typeface="+mn-lt"/>
                </a:rPr>
                <a:t>或</a:t>
              </a:r>
              <a:r>
                <a:rPr lang="en-US" altLang="zh-CN" sz="1600" dirty="0">
                  <a:solidFill>
                    <a:schemeClr val="bg1"/>
                  </a:solidFill>
                  <a:cs typeface="+mn-ea"/>
                  <a:sym typeface="+mn-lt"/>
                </a:rPr>
                <a:t>《</a:t>
              </a:r>
              <a:r>
                <a:rPr lang="zh-CN" altLang="en-US" sz="1600" dirty="0">
                  <a:solidFill>
                    <a:schemeClr val="bg1"/>
                  </a:solidFill>
                  <a:cs typeface="+mn-ea"/>
                  <a:sym typeface="+mn-lt"/>
                </a:rPr>
                <a:t>居住证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暂住证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居住证</a:t>
              </a:r>
              <a:r>
                <a:rPr lang="en-US" altLang="zh-CN" sz="1600" dirty="0">
                  <a:solidFill>
                    <a:schemeClr val="bg1"/>
                  </a:solidFill>
                  <a:cs typeface="+mn-ea"/>
                  <a:sym typeface="+mn-lt"/>
                </a:rPr>
                <a:t>》</a:t>
              </a:r>
              <a:r>
                <a:rPr lang="zh-CN" altLang="en-US" sz="1600" dirty="0">
                  <a:solidFill>
                    <a:schemeClr val="bg1"/>
                  </a:solidFill>
                  <a:cs typeface="+mn-ea"/>
                  <a:sym typeface="+mn-lt"/>
                </a:rPr>
                <a:t>、</a:t>
              </a:r>
              <a:r>
                <a:rPr lang="en-US" altLang="zh-CN" sz="1600" dirty="0">
                  <a:solidFill>
                    <a:schemeClr val="bg1"/>
                  </a:solidFill>
                  <a:cs typeface="+mn-ea"/>
                  <a:sym typeface="+mn-lt"/>
                </a:rPr>
                <a:t>《</a:t>
              </a:r>
              <a:r>
                <a:rPr lang="zh-CN" altLang="en-US" sz="1600" dirty="0">
                  <a:solidFill>
                    <a:schemeClr val="bg1"/>
                  </a:solidFill>
                  <a:cs typeface="+mn-ea"/>
                  <a:sym typeface="+mn-lt"/>
                </a:rPr>
                <a:t>毕业证书</a:t>
              </a:r>
              <a:r>
                <a:rPr lang="en-US" altLang="zh-CN" sz="1600" dirty="0">
                  <a:solidFill>
                    <a:schemeClr val="bg1"/>
                  </a:solidFill>
                  <a:cs typeface="+mn-ea"/>
                  <a:sym typeface="+mn-lt"/>
                </a:rPr>
                <a:t>》</a:t>
              </a:r>
              <a:r>
                <a:rPr lang="zh-CN" altLang="en-US" sz="1600" dirty="0">
                  <a:solidFill>
                    <a:schemeClr val="bg1"/>
                  </a:solidFill>
                  <a:cs typeface="+mn-ea"/>
                  <a:sym typeface="+mn-lt"/>
                </a:rPr>
                <a:t>人事部存档，否则视为拒聘，员工离职时交还本人；</a:t>
              </a:r>
            </a:p>
          </p:txBody>
        </p:sp>
      </p:grpSp>
      <p:grpSp>
        <p:nvGrpSpPr>
          <p:cNvPr id="2" name="组合 1">
            <a:extLst>
              <a:ext uri="{FF2B5EF4-FFF2-40B4-BE49-F238E27FC236}">
                <a16:creationId xmlns="" xmlns:p14="http://schemas.microsoft.com/office/powerpoint/2010/main" xmlns:a16="http://schemas.microsoft.com/office/drawing/2014/main" id="{E023AE06-32D2-4142-AE7A-32A3C9781170}"/>
              </a:ext>
            </a:extLst>
          </p:cNvPr>
          <p:cNvGrpSpPr/>
          <p:nvPr/>
        </p:nvGrpSpPr>
        <p:grpSpPr>
          <a:xfrm>
            <a:off x="8082826" y="1999284"/>
            <a:ext cx="3487737" cy="3863680"/>
            <a:chOff x="8369301" y="2137070"/>
            <a:chExt cx="3487737" cy="3863680"/>
          </a:xfrm>
        </p:grpSpPr>
        <p:grpSp>
          <p:nvGrpSpPr>
            <p:cNvPr id="30" name="组合 29">
              <a:extLst>
                <a:ext uri="{FF2B5EF4-FFF2-40B4-BE49-F238E27FC236}">
                  <a16:creationId xmlns="" xmlns:p14="http://schemas.microsoft.com/office/powerpoint/2010/main" xmlns:a16="http://schemas.microsoft.com/office/drawing/2014/main" id="{7321FDA6-9E13-491C-9DC9-A3539666B31C}"/>
                </a:ext>
              </a:extLst>
            </p:cNvPr>
            <p:cNvGrpSpPr/>
            <p:nvPr/>
          </p:nvGrpSpPr>
          <p:grpSpPr>
            <a:xfrm>
              <a:off x="8369301" y="2137070"/>
              <a:ext cx="3487737" cy="3863680"/>
              <a:chOff x="334962" y="2270420"/>
              <a:chExt cx="3487737" cy="3863680"/>
            </a:xfrm>
          </p:grpSpPr>
          <p:sp>
            <p:nvSpPr>
              <p:cNvPr id="31" name="矩形 30">
                <a:extLst>
                  <a:ext uri="{FF2B5EF4-FFF2-40B4-BE49-F238E27FC236}">
                    <a16:creationId xmlns="" xmlns:p14="http://schemas.microsoft.com/office/powerpoint/2010/main" xmlns:a16="http://schemas.microsoft.com/office/drawing/2014/main" id="{1BED9C8E-AD8B-4DF0-A014-86A704DE19E6}"/>
                  </a:ext>
                </a:extLst>
              </p:cNvPr>
              <p:cNvSpPr/>
              <p:nvPr/>
            </p:nvSpPr>
            <p:spPr>
              <a:xfrm>
                <a:off x="334962" y="2270420"/>
                <a:ext cx="3487737" cy="3863680"/>
              </a:xfrm>
              <a:prstGeom prst="rect">
                <a:avLst/>
              </a:prstGeom>
              <a:blipFill dpi="0" rotWithShape="1">
                <a:blip r:embed="rId4"/>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p14="http://schemas.microsoft.com/office/powerpoint/2010/main" xmlns:a16="http://schemas.microsoft.com/office/drawing/2014/main" id="{D34BBFF8-C31F-4317-B019-BEAB07555739}"/>
                  </a:ext>
                </a:extLst>
              </p:cNvPr>
              <p:cNvSpPr/>
              <p:nvPr/>
            </p:nvSpPr>
            <p:spPr>
              <a:xfrm>
                <a:off x="545990" y="2486987"/>
                <a:ext cx="3048108" cy="3408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TextBox 1">
              <a:extLst>
                <a:ext uri="{FF2B5EF4-FFF2-40B4-BE49-F238E27FC236}">
                  <a16:creationId xmlns="" xmlns:p14="http://schemas.microsoft.com/office/powerpoint/2010/main" xmlns:a16="http://schemas.microsoft.com/office/drawing/2014/main" id="{32B2D865-298A-47FC-8252-44A36049F7A5}"/>
                </a:ext>
              </a:extLst>
            </p:cNvPr>
            <p:cNvSpPr txBox="1"/>
            <p:nvPr/>
          </p:nvSpPr>
          <p:spPr>
            <a:xfrm>
              <a:off x="8846041" y="2684239"/>
              <a:ext cx="2677904" cy="2400657"/>
            </a:xfrm>
            <a:prstGeom prst="rect">
              <a:avLst/>
            </a:prstGeom>
            <a:noFill/>
          </p:spPr>
          <p:txBody>
            <a:bodyPr wrap="square" rtlCol="0">
              <a:spAutoFit/>
            </a:bodyPr>
            <a:lstStyle/>
            <a:p>
              <a:pPr algn="ctr">
                <a:lnSpc>
                  <a:spcPct val="150000"/>
                </a:lnSpc>
              </a:pPr>
              <a:r>
                <a:rPr lang="zh-CN" altLang="en-US" sz="2000" b="1" dirty="0">
                  <a:solidFill>
                    <a:srgbClr val="002263"/>
                  </a:solidFill>
                  <a:cs typeface="+mn-ea"/>
                  <a:sym typeface="+mn-lt"/>
                </a:rPr>
                <a:t> 第十六条 </a:t>
              </a:r>
              <a:endParaRPr lang="en-US" altLang="zh-CN" sz="2000" b="1" dirty="0">
                <a:solidFill>
                  <a:srgbClr val="002263"/>
                </a:solidFill>
                <a:cs typeface="+mn-ea"/>
                <a:sym typeface="+mn-lt"/>
              </a:endParaRPr>
            </a:p>
            <a:p>
              <a:pPr>
                <a:lnSpc>
                  <a:spcPct val="150000"/>
                </a:lnSpc>
              </a:pPr>
              <a:r>
                <a:rPr lang="zh-CN" altLang="en-US" sz="1600" dirty="0">
                  <a:solidFill>
                    <a:srgbClr val="E7E6E6">
                      <a:lumMod val="25000"/>
                    </a:srgbClr>
                  </a:solidFill>
                  <a:cs typeface="+mn-ea"/>
                  <a:sym typeface="+mn-lt"/>
                </a:rPr>
                <a:t>报到当日，行政人事部应向新职员介绍公司的基本情况以及公司的有关管理制度，并签订</a:t>
              </a:r>
              <a:r>
                <a:rPr lang="zh-CN" altLang="en-US" sz="1600" dirty="0">
                  <a:solidFill>
                    <a:schemeClr val="bg2">
                      <a:lumMod val="25000"/>
                    </a:schemeClr>
                  </a:solidFill>
                  <a:cs typeface="+mn-ea"/>
                  <a:sym typeface="+mn-lt"/>
                </a:rPr>
                <a:t>议</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和</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试用协议</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和填写</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工档案）</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p>
          </p:txBody>
        </p:sp>
      </p:grpSp>
    </p:spTree>
    <p:extLst>
      <p:ext uri="{BB962C8B-B14F-4D97-AF65-F5344CB8AC3E}">
        <p14:creationId xmlns:p14="http://schemas.microsoft.com/office/powerpoint/2010/main" val="2367467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职员试用</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probation</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第六章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0295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p14="http://schemas.microsoft.com/office/powerpoint/2010/main" xmlns:a16="http://schemas.microsoft.com/office/drawing/2014/main" id="{FDC85657-6ED5-40CF-A28C-613ABCF0AAC8}"/>
              </a:ext>
            </a:extLst>
          </p:cNvPr>
          <p:cNvGrpSpPr/>
          <p:nvPr/>
        </p:nvGrpSpPr>
        <p:grpSpPr>
          <a:xfrm>
            <a:off x="1524488" y="2978558"/>
            <a:ext cx="5060022" cy="1054135"/>
            <a:chOff x="1862632" y="2909025"/>
            <a:chExt cx="5721524" cy="1191943"/>
          </a:xfrm>
        </p:grpSpPr>
        <p:sp>
          <p:nvSpPr>
            <p:cNvPr id="16" name="矩形 15">
              <a:extLst>
                <a:ext uri="{FF2B5EF4-FFF2-40B4-BE49-F238E27FC236}">
                  <a16:creationId xmlns="" xmlns:p14="http://schemas.microsoft.com/office/powerpoint/2010/main" xmlns:a16="http://schemas.microsoft.com/office/drawing/2014/main" id="{15F08ADD-5F6C-4EC4-B271-168D449C3A2B}"/>
                </a:ext>
              </a:extLst>
            </p:cNvPr>
            <p:cNvSpPr/>
            <p:nvPr/>
          </p:nvSpPr>
          <p:spPr>
            <a:xfrm>
              <a:off x="2717300" y="2909025"/>
              <a:ext cx="4866856" cy="1191943"/>
            </a:xfrm>
            <a:prstGeom prst="rect">
              <a:avLst/>
            </a:prstGeom>
            <a:solidFill>
              <a:schemeClr val="bg1">
                <a:lumMod val="95000"/>
              </a:schemeClr>
            </a:solidFill>
          </p:spPr>
          <p:txBody>
            <a:bodyPr wrap="square">
              <a:spAutoFit/>
            </a:bodyPr>
            <a:lstStyle/>
            <a:p>
              <a:pPr algn="just">
                <a:lnSpc>
                  <a:spcPts val="2500"/>
                </a:lnSpc>
                <a:defRPr/>
              </a:pPr>
              <a:r>
                <a:rPr lang="zh-CN" altLang="en-US" sz="1600" dirty="0">
                  <a:solidFill>
                    <a:srgbClr val="E7E6E6">
                      <a:lumMod val="25000"/>
                    </a:srgbClr>
                  </a:solidFill>
                  <a:cs typeface="+mn-ea"/>
                  <a:sym typeface="+mn-lt"/>
                </a:rPr>
                <a:t>新员工试聘期间按公司</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考勤管理制度</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事假和病假，但试聘期按请假天数顺延。试用期上班不足五天的职员要求辞职，不计发工资。</a:t>
              </a:r>
            </a:p>
          </p:txBody>
        </p:sp>
        <p:sp>
          <p:nvSpPr>
            <p:cNvPr id="4" name="菱形 3">
              <a:extLst>
                <a:ext uri="{FF2B5EF4-FFF2-40B4-BE49-F238E27FC236}">
                  <a16:creationId xmlns="" xmlns:p14="http://schemas.microsoft.com/office/powerpoint/2010/main" xmlns:a16="http://schemas.microsoft.com/office/drawing/2014/main" id="{69FEB4FC-C461-4FD9-BA13-D0AB9FF715A5}"/>
                </a:ext>
              </a:extLst>
            </p:cNvPr>
            <p:cNvSpPr/>
            <p:nvPr/>
          </p:nvSpPr>
          <p:spPr>
            <a:xfrm>
              <a:off x="1862632" y="3049001"/>
              <a:ext cx="713983" cy="713983"/>
            </a:xfrm>
            <a:prstGeom prst="diamon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cs typeface="+mn-ea"/>
                  <a:sym typeface="+mn-lt"/>
                </a:rPr>
                <a:t>1</a:t>
              </a:r>
              <a:endParaRPr lang="zh-CN" altLang="en-US" b="1" dirty="0">
                <a:cs typeface="+mn-ea"/>
                <a:sym typeface="+mn-lt"/>
              </a:endParaRPr>
            </a:p>
          </p:txBody>
        </p:sp>
      </p:grpSp>
      <p:grpSp>
        <p:nvGrpSpPr>
          <p:cNvPr id="6" name="组合 5">
            <a:extLst>
              <a:ext uri="{FF2B5EF4-FFF2-40B4-BE49-F238E27FC236}">
                <a16:creationId xmlns="" xmlns:p14="http://schemas.microsoft.com/office/powerpoint/2010/main" xmlns:a16="http://schemas.microsoft.com/office/drawing/2014/main" id="{0473E127-3593-4011-A33E-15A6835CF9E9}"/>
              </a:ext>
            </a:extLst>
          </p:cNvPr>
          <p:cNvGrpSpPr/>
          <p:nvPr/>
        </p:nvGrpSpPr>
        <p:grpSpPr>
          <a:xfrm>
            <a:off x="1524488" y="4461209"/>
            <a:ext cx="4980865" cy="702244"/>
            <a:chOff x="2279361" y="3878927"/>
            <a:chExt cx="5632019" cy="794049"/>
          </a:xfrm>
        </p:grpSpPr>
        <p:sp>
          <p:nvSpPr>
            <p:cNvPr id="17" name="矩形 16">
              <a:extLst>
                <a:ext uri="{FF2B5EF4-FFF2-40B4-BE49-F238E27FC236}">
                  <a16:creationId xmlns="" xmlns:p14="http://schemas.microsoft.com/office/powerpoint/2010/main" xmlns:a16="http://schemas.microsoft.com/office/drawing/2014/main" id="{318E842E-0BAA-4D17-B035-7211E27B8101}"/>
                </a:ext>
              </a:extLst>
            </p:cNvPr>
            <p:cNvSpPr/>
            <p:nvPr/>
          </p:nvSpPr>
          <p:spPr>
            <a:xfrm>
              <a:off x="3223535" y="3878927"/>
              <a:ext cx="4687845" cy="794049"/>
            </a:xfrm>
            <a:prstGeom prst="rect">
              <a:avLst/>
            </a:prstGeom>
            <a:solidFill>
              <a:schemeClr val="bg1">
                <a:lumMod val="95000"/>
              </a:schemeClr>
            </a:solidFill>
          </p:spPr>
          <p:txBody>
            <a:bodyPr wrap="square">
              <a:spAutoFit/>
            </a:bodyPr>
            <a:lstStyle/>
            <a:p>
              <a:pPr algn="just">
                <a:lnSpc>
                  <a:spcPts val="2500"/>
                </a:lnSpc>
                <a:defRPr/>
              </a:pPr>
              <a:r>
                <a:rPr lang="zh-CN" altLang="en-US" sz="1600" dirty="0">
                  <a:solidFill>
                    <a:schemeClr val="bg2">
                      <a:lumMod val="25000"/>
                    </a:schemeClr>
                  </a:solidFill>
                  <a:cs typeface="+mn-ea"/>
                  <a:sym typeface="+mn-lt"/>
                </a:rPr>
                <a:t>在试用期间旷工一次或迟到早退累计三次（含三次）以上，即随时解聘。</a:t>
              </a:r>
            </a:p>
          </p:txBody>
        </p:sp>
        <p:sp>
          <p:nvSpPr>
            <p:cNvPr id="18" name="菱形 17">
              <a:extLst>
                <a:ext uri="{FF2B5EF4-FFF2-40B4-BE49-F238E27FC236}">
                  <a16:creationId xmlns="" xmlns:p14="http://schemas.microsoft.com/office/powerpoint/2010/main" xmlns:a16="http://schemas.microsoft.com/office/drawing/2014/main" id="{5DB6086F-EE95-412B-980D-DEE6243968AB}"/>
                </a:ext>
              </a:extLst>
            </p:cNvPr>
            <p:cNvSpPr/>
            <p:nvPr/>
          </p:nvSpPr>
          <p:spPr>
            <a:xfrm>
              <a:off x="2279361" y="3919033"/>
              <a:ext cx="713983" cy="713983"/>
            </a:xfrm>
            <a:prstGeom prst="diamon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cs typeface="+mn-ea"/>
                  <a:sym typeface="+mn-lt"/>
                </a:rPr>
                <a:t>2</a:t>
              </a:r>
              <a:endParaRPr lang="zh-CN" altLang="en-US" b="1" dirty="0">
                <a:cs typeface="+mn-ea"/>
                <a:sym typeface="+mn-lt"/>
              </a:endParaRPr>
            </a:p>
          </p:txBody>
        </p:sp>
      </p:grpSp>
      <p:grpSp>
        <p:nvGrpSpPr>
          <p:cNvPr id="13" name="组合 12">
            <a:extLst>
              <a:ext uri="{FF2B5EF4-FFF2-40B4-BE49-F238E27FC236}">
                <a16:creationId xmlns="" xmlns:p14="http://schemas.microsoft.com/office/powerpoint/2010/main" xmlns:a16="http://schemas.microsoft.com/office/drawing/2014/main" id="{C6C645F8-B6A9-401C-AC8C-71ACB3AF740C}"/>
              </a:ext>
            </a:extLst>
          </p:cNvPr>
          <p:cNvGrpSpPr/>
          <p:nvPr/>
        </p:nvGrpSpPr>
        <p:grpSpPr>
          <a:xfrm>
            <a:off x="1227099" y="463031"/>
            <a:ext cx="2969120" cy="461665"/>
            <a:chOff x="1615406" y="477018"/>
            <a:chExt cx="2969120" cy="461665"/>
          </a:xfrm>
        </p:grpSpPr>
        <p:sp>
          <p:nvSpPr>
            <p:cNvPr id="14" name="文本框 13">
              <a:extLst>
                <a:ext uri="{FF2B5EF4-FFF2-40B4-BE49-F238E27FC236}">
                  <a16:creationId xmlns="" xmlns:p14="http://schemas.microsoft.com/office/powerpoint/2010/main" xmlns:a16="http://schemas.microsoft.com/office/drawing/2014/main" id="{85FB215F-CD7C-41C4-8A36-3BA7879CEB32}"/>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5" name="文本框 14">
              <a:extLst>
                <a:ext uri="{FF2B5EF4-FFF2-40B4-BE49-F238E27FC236}">
                  <a16:creationId xmlns="" xmlns:p14="http://schemas.microsoft.com/office/powerpoint/2010/main" xmlns:a16="http://schemas.microsoft.com/office/drawing/2014/main" id="{2DB55194-0E23-4C4E-AFB6-C5AD845047FB}"/>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9" name="组合 18">
            <a:extLst>
              <a:ext uri="{FF2B5EF4-FFF2-40B4-BE49-F238E27FC236}">
                <a16:creationId xmlns="" xmlns:p14="http://schemas.microsoft.com/office/powerpoint/2010/main" xmlns:a16="http://schemas.microsoft.com/office/drawing/2014/main" id="{7029E4DF-C636-4B40-BF47-788BD4B2B4D9}"/>
              </a:ext>
            </a:extLst>
          </p:cNvPr>
          <p:cNvGrpSpPr/>
          <p:nvPr/>
        </p:nvGrpSpPr>
        <p:grpSpPr>
          <a:xfrm>
            <a:off x="-676027" y="587602"/>
            <a:ext cx="1779590" cy="324568"/>
            <a:chOff x="10447421" y="344366"/>
            <a:chExt cx="1779590" cy="324568"/>
          </a:xfrm>
        </p:grpSpPr>
        <p:sp>
          <p:nvSpPr>
            <p:cNvPr id="20" name="平行四边形 19">
              <a:extLst>
                <a:ext uri="{FF2B5EF4-FFF2-40B4-BE49-F238E27FC236}">
                  <a16:creationId xmlns="" xmlns:p14="http://schemas.microsoft.com/office/powerpoint/2010/main" xmlns:a16="http://schemas.microsoft.com/office/drawing/2014/main" id="{CB493FD9-FDCF-4E04-82C4-C720E56CDADF}"/>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a:extLst>
                <a:ext uri="{FF2B5EF4-FFF2-40B4-BE49-F238E27FC236}">
                  <a16:creationId xmlns="" xmlns:p14="http://schemas.microsoft.com/office/powerpoint/2010/main" xmlns:a16="http://schemas.microsoft.com/office/drawing/2014/main" id="{94DF8B07-E3B8-45C2-BE9C-CB0BFED6CA55}"/>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a:extLst>
              <a:ext uri="{FF2B5EF4-FFF2-40B4-BE49-F238E27FC236}">
                <a16:creationId xmlns="" xmlns:p14="http://schemas.microsoft.com/office/powerpoint/2010/main" xmlns:a16="http://schemas.microsoft.com/office/drawing/2014/main" id="{2AD97B96-5B30-42B5-82C2-8B77D87779A0}"/>
              </a:ext>
            </a:extLst>
          </p:cNvPr>
          <p:cNvGrpSpPr/>
          <p:nvPr/>
        </p:nvGrpSpPr>
        <p:grpSpPr>
          <a:xfrm>
            <a:off x="1352360" y="1800872"/>
            <a:ext cx="5390869" cy="884118"/>
            <a:chOff x="563563" y="2792900"/>
            <a:chExt cx="5390869" cy="1829204"/>
          </a:xfrm>
        </p:grpSpPr>
        <p:sp>
          <p:nvSpPr>
            <p:cNvPr id="27" name="矩形 26">
              <a:extLst>
                <a:ext uri="{FF2B5EF4-FFF2-40B4-BE49-F238E27FC236}">
                  <a16:creationId xmlns="" xmlns:p14="http://schemas.microsoft.com/office/powerpoint/2010/main" xmlns:a16="http://schemas.microsoft.com/office/drawing/2014/main" id="{9AC5BB8C-6EA1-43D0-9E12-325D06499DD9}"/>
                </a:ext>
              </a:extLst>
            </p:cNvPr>
            <p:cNvSpPr/>
            <p:nvPr/>
          </p:nvSpPr>
          <p:spPr>
            <a:xfrm>
              <a:off x="563563" y="2792900"/>
              <a:ext cx="5390869" cy="1829204"/>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文本框 11">
              <a:extLst>
                <a:ext uri="{FF2B5EF4-FFF2-40B4-BE49-F238E27FC236}">
                  <a16:creationId xmlns="" xmlns:p14="http://schemas.microsoft.com/office/powerpoint/2010/main" xmlns:a16="http://schemas.microsoft.com/office/drawing/2014/main" id="{D1B43005-3A9A-4E71-8647-E67E3F078774}"/>
                </a:ext>
              </a:extLst>
            </p:cNvPr>
            <p:cNvSpPr txBox="1"/>
            <p:nvPr/>
          </p:nvSpPr>
          <p:spPr>
            <a:xfrm>
              <a:off x="1808579" y="2963163"/>
              <a:ext cx="2689568" cy="1464587"/>
            </a:xfrm>
            <a:prstGeom prst="rect">
              <a:avLst/>
            </a:prstGeom>
            <a:noFill/>
          </p:spPr>
          <p:txBody>
            <a:bodyPr wrap="square" rtlCol="0">
              <a:spAutoFit/>
            </a:bodyPr>
            <a:lstStyle/>
            <a:p>
              <a:pPr algn="ctr">
                <a:defRPr/>
              </a:pPr>
              <a:r>
                <a:rPr lang="zh-CN" altLang="en-US" sz="2000" b="1" dirty="0">
                  <a:solidFill>
                    <a:schemeClr val="bg1"/>
                  </a:solidFill>
                  <a:cs typeface="+mn-ea"/>
                  <a:sym typeface="+mn-lt"/>
                </a:rPr>
                <a:t>第十七条 新职员一般有</a:t>
              </a:r>
              <a:r>
                <a:rPr lang="en-US" altLang="zh-CN" sz="2000" b="1" dirty="0">
                  <a:solidFill>
                    <a:schemeClr val="bg1"/>
                  </a:solidFill>
                  <a:cs typeface="+mn-ea"/>
                  <a:sym typeface="+mn-lt"/>
                </a:rPr>
                <a:t>2-3</a:t>
              </a:r>
              <a:r>
                <a:rPr lang="zh-CN" altLang="en-US" sz="2000" b="1" dirty="0">
                  <a:solidFill>
                    <a:schemeClr val="bg1"/>
                  </a:solidFill>
                  <a:cs typeface="+mn-ea"/>
                  <a:sym typeface="+mn-lt"/>
                </a:rPr>
                <a:t>个月的试用期</a:t>
              </a:r>
            </a:p>
          </p:txBody>
        </p:sp>
      </p:grpSp>
      <p:sp>
        <p:nvSpPr>
          <p:cNvPr id="32" name="矩形 31">
            <a:extLst>
              <a:ext uri="{FF2B5EF4-FFF2-40B4-BE49-F238E27FC236}">
                <a16:creationId xmlns="" xmlns:p14="http://schemas.microsoft.com/office/powerpoint/2010/main" xmlns:a16="http://schemas.microsoft.com/office/drawing/2014/main" id="{77F6CFDD-D567-469B-8750-064CB7878E5C}"/>
              </a:ext>
            </a:extLst>
          </p:cNvPr>
          <p:cNvSpPr/>
          <p:nvPr/>
        </p:nvSpPr>
        <p:spPr>
          <a:xfrm>
            <a:off x="7368810" y="1735098"/>
            <a:ext cx="3378522" cy="3991863"/>
          </a:xfrm>
          <a:prstGeom prst="rect">
            <a:avLst/>
          </a:prstGeom>
          <a:blipFill dpi="0" rotWithShape="1">
            <a:blip r:embed="rId2"/>
            <a:srcRect/>
            <a:tile tx="0" ty="0" sx="100000" sy="100000" flip="none" algn="b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9083902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down)">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p14="http://schemas.microsoft.com/office/powerpoint/2010/main" xmlns:a16="http://schemas.microsoft.com/office/drawing/2014/main" id="{1F87711C-FAF0-45DD-9DFE-8C61C33100BA}"/>
              </a:ext>
            </a:extLst>
          </p:cNvPr>
          <p:cNvSpPr/>
          <p:nvPr/>
        </p:nvSpPr>
        <p:spPr>
          <a:xfrm>
            <a:off x="1068552" y="1853852"/>
            <a:ext cx="2703483" cy="3983278"/>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a:extLst>
              <a:ext uri="{FF2B5EF4-FFF2-40B4-BE49-F238E27FC236}">
                <a16:creationId xmlns="" xmlns:p14="http://schemas.microsoft.com/office/powerpoint/2010/main" xmlns:a16="http://schemas.microsoft.com/office/drawing/2014/main" id="{F9BF389F-9BD2-43BA-85C2-D56E108BBB02}"/>
              </a:ext>
            </a:extLst>
          </p:cNvPr>
          <p:cNvSpPr/>
          <p:nvPr/>
        </p:nvSpPr>
        <p:spPr>
          <a:xfrm>
            <a:off x="814192" y="1590805"/>
            <a:ext cx="10031309" cy="448431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3" name="组合 12">
            <a:extLst>
              <a:ext uri="{FF2B5EF4-FFF2-40B4-BE49-F238E27FC236}">
                <a16:creationId xmlns="" xmlns:p14="http://schemas.microsoft.com/office/powerpoint/2010/main" xmlns:a16="http://schemas.microsoft.com/office/drawing/2014/main" id="{C6C645F8-B6A9-401C-AC8C-71ACB3AF740C}"/>
              </a:ext>
            </a:extLst>
          </p:cNvPr>
          <p:cNvGrpSpPr/>
          <p:nvPr/>
        </p:nvGrpSpPr>
        <p:grpSpPr>
          <a:xfrm>
            <a:off x="1227099" y="463031"/>
            <a:ext cx="2969120" cy="461665"/>
            <a:chOff x="1615406" y="477018"/>
            <a:chExt cx="2969120" cy="461665"/>
          </a:xfrm>
        </p:grpSpPr>
        <p:sp>
          <p:nvSpPr>
            <p:cNvPr id="14" name="文本框 13">
              <a:extLst>
                <a:ext uri="{FF2B5EF4-FFF2-40B4-BE49-F238E27FC236}">
                  <a16:creationId xmlns="" xmlns:p14="http://schemas.microsoft.com/office/powerpoint/2010/main" xmlns:a16="http://schemas.microsoft.com/office/drawing/2014/main" id="{85FB215F-CD7C-41C4-8A36-3BA7879CEB32}"/>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5" name="文本框 14">
              <a:extLst>
                <a:ext uri="{FF2B5EF4-FFF2-40B4-BE49-F238E27FC236}">
                  <a16:creationId xmlns="" xmlns:p14="http://schemas.microsoft.com/office/powerpoint/2010/main" xmlns:a16="http://schemas.microsoft.com/office/drawing/2014/main" id="{2DB55194-0E23-4C4E-AFB6-C5AD845047FB}"/>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9" name="组合 18">
            <a:extLst>
              <a:ext uri="{FF2B5EF4-FFF2-40B4-BE49-F238E27FC236}">
                <a16:creationId xmlns="" xmlns:p14="http://schemas.microsoft.com/office/powerpoint/2010/main" xmlns:a16="http://schemas.microsoft.com/office/drawing/2014/main" id="{7029E4DF-C636-4B40-BF47-788BD4B2B4D9}"/>
              </a:ext>
            </a:extLst>
          </p:cNvPr>
          <p:cNvGrpSpPr/>
          <p:nvPr/>
        </p:nvGrpSpPr>
        <p:grpSpPr>
          <a:xfrm>
            <a:off x="-676027" y="587602"/>
            <a:ext cx="1779590" cy="324568"/>
            <a:chOff x="10447421" y="344366"/>
            <a:chExt cx="1779590" cy="324568"/>
          </a:xfrm>
        </p:grpSpPr>
        <p:sp>
          <p:nvSpPr>
            <p:cNvPr id="20" name="平行四边形 19">
              <a:extLst>
                <a:ext uri="{FF2B5EF4-FFF2-40B4-BE49-F238E27FC236}">
                  <a16:creationId xmlns="" xmlns:p14="http://schemas.microsoft.com/office/powerpoint/2010/main" xmlns:a16="http://schemas.microsoft.com/office/drawing/2014/main" id="{CB493FD9-FDCF-4E04-82C4-C720E56CDADF}"/>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a:extLst>
                <a:ext uri="{FF2B5EF4-FFF2-40B4-BE49-F238E27FC236}">
                  <a16:creationId xmlns="" xmlns:p14="http://schemas.microsoft.com/office/powerpoint/2010/main" xmlns:a16="http://schemas.microsoft.com/office/drawing/2014/main" id="{94DF8B07-E3B8-45C2-BE9C-CB0BFED6CA55}"/>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2" name="矩形: 圆角 21">
            <a:extLst>
              <a:ext uri="{FF2B5EF4-FFF2-40B4-BE49-F238E27FC236}">
                <a16:creationId xmlns="" xmlns:p14="http://schemas.microsoft.com/office/powerpoint/2010/main" xmlns:a16="http://schemas.microsoft.com/office/drawing/2014/main" id="{5F8D1EB3-E008-465F-B50E-936841BA6460}"/>
              </a:ext>
            </a:extLst>
          </p:cNvPr>
          <p:cNvSpPr/>
          <p:nvPr/>
        </p:nvSpPr>
        <p:spPr>
          <a:xfrm>
            <a:off x="4275815" y="2073809"/>
            <a:ext cx="1820185"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第十八条 </a:t>
            </a:r>
          </a:p>
        </p:txBody>
      </p:sp>
      <p:sp>
        <p:nvSpPr>
          <p:cNvPr id="23" name="矩形 22">
            <a:extLst>
              <a:ext uri="{FF2B5EF4-FFF2-40B4-BE49-F238E27FC236}">
                <a16:creationId xmlns="" xmlns:p14="http://schemas.microsoft.com/office/powerpoint/2010/main" xmlns:a16="http://schemas.microsoft.com/office/drawing/2014/main" id="{568724A4-772A-453E-8AD2-B37D57B42200}"/>
              </a:ext>
            </a:extLst>
          </p:cNvPr>
          <p:cNvSpPr/>
          <p:nvPr/>
        </p:nvSpPr>
        <p:spPr>
          <a:xfrm>
            <a:off x="4425693" y="2889782"/>
            <a:ext cx="5599135" cy="1200329"/>
          </a:xfrm>
          <a:prstGeom prst="rect">
            <a:avLst/>
          </a:prstGeom>
          <a:noFill/>
        </p:spPr>
        <p:txBody>
          <a:bodyPr wrap="square">
            <a:spAutoFit/>
          </a:bodyPr>
          <a:lstStyle/>
          <a:p>
            <a:pPr algn="just">
              <a:lnSpc>
                <a:spcPct val="150000"/>
              </a:lnSpc>
              <a:defRPr/>
            </a:pP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、新职员在试用期满前三天，应提交试用期工作总结，行政人事部将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员工转正定级及工资审批表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发给试用的新员工，新职员根据自身情况，实事求是填写表中的内容。</a:t>
            </a:r>
          </a:p>
        </p:txBody>
      </p:sp>
      <p:sp>
        <p:nvSpPr>
          <p:cNvPr id="24" name="矩形 23">
            <a:extLst>
              <a:ext uri="{FF2B5EF4-FFF2-40B4-BE49-F238E27FC236}">
                <a16:creationId xmlns="" xmlns:p14="http://schemas.microsoft.com/office/powerpoint/2010/main" xmlns:a16="http://schemas.microsoft.com/office/drawing/2014/main" id="{6287D008-DDB7-47D9-9410-B7833738D870}"/>
              </a:ext>
            </a:extLst>
          </p:cNvPr>
          <p:cNvSpPr/>
          <p:nvPr/>
        </p:nvSpPr>
        <p:spPr>
          <a:xfrm>
            <a:off x="4425693" y="4274383"/>
            <a:ext cx="5766149" cy="1374735"/>
          </a:xfrm>
          <a:prstGeom prst="rect">
            <a:avLst/>
          </a:prstGeom>
          <a:noFill/>
        </p:spPr>
        <p:txBody>
          <a:bodyPr wrap="square">
            <a:spAutoFit/>
          </a:bodyPr>
          <a:lstStyle/>
          <a:p>
            <a:pPr algn="just">
              <a:lnSpc>
                <a:spcPts val="2500"/>
              </a:lnSpc>
              <a:defRPr/>
            </a:pP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、用人部门根据考核结果，在新职员试用期满之后一周内，做出同意转正、延长试用或不拟录用的决定提前结束试用期，主管、部门经理、行政人事部经理、分管副总经理分别在上述审批表上签署意见。</a:t>
            </a:r>
          </a:p>
        </p:txBody>
      </p:sp>
    </p:spTree>
    <p:extLst>
      <p:ext uri="{BB962C8B-B14F-4D97-AF65-F5344CB8AC3E}">
        <p14:creationId xmlns:p14="http://schemas.microsoft.com/office/powerpoint/2010/main" val="39844777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arn(inVertical)">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5" grpId="0" animBg="1"/>
      <p:bldP spid="22" grpId="0" animBg="1"/>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4="http://schemas.microsoft.com/office/drawing/2010/main" xmlns:p14="http://schemas.microsoft.com/office/powerpoint/2010/main" xmlns:a16="http://schemas.microsoft.com/office/drawing/2014/main" id="{D6198BA2-67A5-4CD5-961A-D70387D0D0A4}"/>
              </a:ext>
            </a:extLst>
          </p:cNvPr>
          <p:cNvGrpSpPr/>
          <p:nvPr/>
        </p:nvGrpSpPr>
        <p:grpSpPr>
          <a:xfrm>
            <a:off x="1290167" y="1541897"/>
            <a:ext cx="4549654" cy="4748555"/>
            <a:chOff x="1290167" y="1541897"/>
            <a:chExt cx="4549654" cy="4748555"/>
          </a:xfrm>
        </p:grpSpPr>
        <p:pic>
          <p:nvPicPr>
            <p:cNvPr id="13" name="图片 12">
              <a:extLst>
                <a:ext uri="{FF2B5EF4-FFF2-40B4-BE49-F238E27FC236}">
                  <a16:creationId xmlns="" xmlns:a14="http://schemas.microsoft.com/office/drawing/2010/main" xmlns:p14="http://schemas.microsoft.com/office/powerpoint/2010/main" xmlns:a16="http://schemas.microsoft.com/office/drawing/2014/main" id="{D97EA4EC-ECD4-49CC-823F-9D064A30B95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90167" y="1541897"/>
              <a:ext cx="4394037" cy="4532531"/>
            </a:xfrm>
            <a:prstGeom prst="rect">
              <a:avLst/>
            </a:prstGeom>
            <a:ln>
              <a:solidFill>
                <a:schemeClr val="bg1">
                  <a:lumMod val="95000"/>
                </a:schemeClr>
              </a:solidFill>
            </a:ln>
          </p:spPr>
        </p:pic>
        <p:sp>
          <p:nvSpPr>
            <p:cNvPr id="14" name="矩形 13">
              <a:extLst>
                <a:ext uri="{FF2B5EF4-FFF2-40B4-BE49-F238E27FC236}">
                  <a16:creationId xmlns="" xmlns:a14="http://schemas.microsoft.com/office/drawing/2010/main" xmlns:p14="http://schemas.microsoft.com/office/powerpoint/2010/main" xmlns:a16="http://schemas.microsoft.com/office/drawing/2014/main" id="{C72CBD45-98D7-4951-B8A7-AB5A7C2457E6}"/>
                </a:ext>
              </a:extLst>
            </p:cNvPr>
            <p:cNvSpPr/>
            <p:nvPr/>
          </p:nvSpPr>
          <p:spPr bwMode="auto">
            <a:xfrm>
              <a:off x="1445784" y="1757921"/>
              <a:ext cx="4394037" cy="4532531"/>
            </a:xfrm>
            <a:prstGeom prst="rect">
              <a:avLst/>
            </a:prstGeom>
            <a:noFill/>
            <a:ln w="9525" cap="flat" cmpd="sng" algn="ctr">
              <a:solidFill>
                <a:srgbClr val="00226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cs typeface="+mn-ea"/>
                <a:sym typeface="+mn-lt"/>
              </a:endParaRPr>
            </a:p>
          </p:txBody>
        </p:sp>
      </p:grpSp>
      <p:sp>
        <p:nvSpPr>
          <p:cNvPr id="10" name="文本框 17">
            <a:extLst>
              <a:ext uri="{FF2B5EF4-FFF2-40B4-BE49-F238E27FC236}">
                <a16:creationId xmlns="" xmlns:a14="http://schemas.microsoft.com/office/drawing/2010/main" xmlns:p14="http://schemas.microsoft.com/office/powerpoint/2010/main" xmlns:a16="http://schemas.microsoft.com/office/drawing/2014/main" id="{1D90B96C-DD4D-4E68-8094-69C8F2FD8BE4}"/>
              </a:ext>
            </a:extLst>
          </p:cNvPr>
          <p:cNvSpPr txBox="1"/>
          <p:nvPr/>
        </p:nvSpPr>
        <p:spPr>
          <a:xfrm>
            <a:off x="6229886" y="1660944"/>
            <a:ext cx="2112664" cy="400110"/>
          </a:xfrm>
          <a:prstGeom prst="rect">
            <a:avLst/>
          </a:prstGeom>
          <a:solidFill>
            <a:srgbClr val="002263"/>
          </a:solidFill>
        </p:spPr>
        <p:txBody>
          <a:bodyPr wrap="square" rtlCol="0">
            <a:spAutoFit/>
          </a:bodyPr>
          <a:lstStyle/>
          <a:p>
            <a:pPr algn="ctr">
              <a:defRPr/>
            </a:pPr>
            <a:r>
              <a:rPr lang="zh-CN" altLang="en-US" sz="2000" b="1" dirty="0">
                <a:solidFill>
                  <a:schemeClr val="bg1"/>
                </a:solidFill>
                <a:cs typeface="+mn-ea"/>
                <a:sym typeface="+mn-lt"/>
              </a:rPr>
              <a:t>第十九条 转正</a:t>
            </a:r>
          </a:p>
        </p:txBody>
      </p:sp>
      <p:grpSp>
        <p:nvGrpSpPr>
          <p:cNvPr id="3" name="组合 2">
            <a:extLst>
              <a:ext uri="{FF2B5EF4-FFF2-40B4-BE49-F238E27FC236}">
                <a16:creationId xmlns="" xmlns:a14="http://schemas.microsoft.com/office/drawing/2010/main" xmlns:p14="http://schemas.microsoft.com/office/powerpoint/2010/main" xmlns:a16="http://schemas.microsoft.com/office/drawing/2014/main" id="{CC4CE704-A6FE-4074-80E7-757CBE34585E}"/>
              </a:ext>
            </a:extLst>
          </p:cNvPr>
          <p:cNvGrpSpPr/>
          <p:nvPr/>
        </p:nvGrpSpPr>
        <p:grpSpPr>
          <a:xfrm>
            <a:off x="6095998" y="4433082"/>
            <a:ext cx="5357319" cy="1636469"/>
            <a:chOff x="6474827" y="2884490"/>
            <a:chExt cx="4436190" cy="2801125"/>
          </a:xfrm>
        </p:grpSpPr>
        <p:sp>
          <p:nvSpPr>
            <p:cNvPr id="11" name="平行四边形 10">
              <a:extLst>
                <a:ext uri="{FF2B5EF4-FFF2-40B4-BE49-F238E27FC236}">
                  <a16:creationId xmlns="" xmlns:a14="http://schemas.microsoft.com/office/drawing/2010/main" xmlns:p14="http://schemas.microsoft.com/office/powerpoint/2010/main" xmlns:a16="http://schemas.microsoft.com/office/drawing/2014/main" id="{A295002B-771E-4230-BD28-3945AEBD3C5C}"/>
                </a:ext>
              </a:extLst>
            </p:cNvPr>
            <p:cNvSpPr/>
            <p:nvPr/>
          </p:nvSpPr>
          <p:spPr>
            <a:xfrm>
              <a:off x="6474827" y="2884490"/>
              <a:ext cx="4436190" cy="2801125"/>
            </a:xfrm>
            <a:prstGeom prst="parallelogram">
              <a:avLst>
                <a:gd name="adj" fmla="val 0"/>
              </a:avLst>
            </a:prstGeom>
            <a:solidFill>
              <a:schemeClr val="bg1">
                <a:lumMod val="95000"/>
                <a:alpha val="67000"/>
              </a:schemeClr>
            </a:solidFill>
            <a:ln w="1905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just"/>
              <a:endParaRPr lang="zh-CN" altLang="en-US" sz="1600">
                <a:solidFill>
                  <a:schemeClr val="bg2">
                    <a:lumMod val="25000"/>
                  </a:schemeClr>
                </a:solidFill>
                <a:cs typeface="+mn-ea"/>
                <a:sym typeface="+mn-lt"/>
              </a:endParaRPr>
            </a:p>
          </p:txBody>
        </p:sp>
        <p:sp>
          <p:nvSpPr>
            <p:cNvPr id="2" name="矩形 1">
              <a:extLst>
                <a:ext uri="{FF2B5EF4-FFF2-40B4-BE49-F238E27FC236}">
                  <a16:creationId xmlns="" xmlns:a14="http://schemas.microsoft.com/office/drawing/2010/main" xmlns:p14="http://schemas.microsoft.com/office/powerpoint/2010/main" xmlns:a16="http://schemas.microsoft.com/office/drawing/2014/main" id="{8DAD8F64-B9D7-4B70-B085-4585522DA2EF}"/>
                </a:ext>
              </a:extLst>
            </p:cNvPr>
            <p:cNvSpPr/>
            <p:nvPr/>
          </p:nvSpPr>
          <p:spPr>
            <a:xfrm>
              <a:off x="6901169" y="3294049"/>
              <a:ext cx="3716423" cy="1843862"/>
            </a:xfrm>
            <a:prstGeom prst="rect">
              <a:avLst/>
            </a:prstGeom>
          </p:spPr>
          <p:txBody>
            <a:bodyPr wrap="square">
              <a:spAutoFit/>
            </a:bodyPr>
            <a:lstStyle/>
            <a:p>
              <a:r>
                <a:rPr lang="en-US" altLang="zh-CN" sz="1600" dirty="0">
                  <a:solidFill>
                    <a:schemeClr val="bg2">
                      <a:lumMod val="25000"/>
                    </a:schemeClr>
                  </a:solidFill>
                  <a:cs typeface="+mn-ea"/>
                  <a:sym typeface="+mn-lt"/>
                </a:rPr>
                <a:t> 2</a:t>
              </a:r>
              <a:r>
                <a:rPr lang="zh-CN" altLang="en-US" sz="1600" dirty="0">
                  <a:solidFill>
                    <a:schemeClr val="bg2">
                      <a:lumMod val="25000"/>
                    </a:schemeClr>
                  </a:solidFill>
                  <a:cs typeface="+mn-ea"/>
                  <a:sym typeface="+mn-lt"/>
                </a:rPr>
                <a:t>、在试用期内，对明显不适合某岗位或不适合录用的职员，试用部门可以提前向行政人事部提交员工考核情况，经部门经理和行政人事部经理批准后，安排在其他岗位试用或提前辞退。</a:t>
              </a:r>
            </a:p>
          </p:txBody>
        </p:sp>
      </p:grpSp>
      <p:grpSp>
        <p:nvGrpSpPr>
          <p:cNvPr id="4" name="组合 3">
            <a:extLst>
              <a:ext uri="{FF2B5EF4-FFF2-40B4-BE49-F238E27FC236}">
                <a16:creationId xmlns="" xmlns:a14="http://schemas.microsoft.com/office/drawing/2010/main" xmlns:p14="http://schemas.microsoft.com/office/powerpoint/2010/main" xmlns:a16="http://schemas.microsoft.com/office/drawing/2014/main" id="{CAAB43CC-BB87-49BF-B1E6-5B8F32658FA7}"/>
              </a:ext>
            </a:extLst>
          </p:cNvPr>
          <p:cNvGrpSpPr/>
          <p:nvPr/>
        </p:nvGrpSpPr>
        <p:grpSpPr>
          <a:xfrm>
            <a:off x="6095998" y="2180690"/>
            <a:ext cx="5357319" cy="2132756"/>
            <a:chOff x="1168017" y="2884490"/>
            <a:chExt cx="5357319" cy="2801125"/>
          </a:xfrm>
        </p:grpSpPr>
        <p:sp>
          <p:nvSpPr>
            <p:cNvPr id="41" name="平行四边形 40"/>
            <p:cNvSpPr/>
            <p:nvPr/>
          </p:nvSpPr>
          <p:spPr>
            <a:xfrm>
              <a:off x="1168017" y="2884490"/>
              <a:ext cx="5357319" cy="2801125"/>
            </a:xfrm>
            <a:prstGeom prst="parallelogram">
              <a:avLst>
                <a:gd name="adj" fmla="val 0"/>
              </a:avLst>
            </a:prstGeom>
            <a:solidFill>
              <a:schemeClr val="bg1">
                <a:lumMod val="95000"/>
                <a:alpha val="67000"/>
              </a:schemeClr>
            </a:solidFill>
            <a:ln w="1905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just"/>
              <a:endParaRPr lang="zh-CN" altLang="en-US" sz="1600" dirty="0">
                <a:solidFill>
                  <a:schemeClr val="bg2">
                    <a:lumMod val="25000"/>
                  </a:schemeClr>
                </a:solidFill>
                <a:cs typeface="+mn-ea"/>
                <a:sym typeface="+mn-lt"/>
              </a:endParaRPr>
            </a:p>
          </p:txBody>
        </p:sp>
        <p:sp>
          <p:nvSpPr>
            <p:cNvPr id="12" name="矩形 11">
              <a:extLst>
                <a:ext uri="{FF2B5EF4-FFF2-40B4-BE49-F238E27FC236}">
                  <a16:creationId xmlns="" xmlns:a14="http://schemas.microsoft.com/office/drawing/2010/main" xmlns:p14="http://schemas.microsoft.com/office/powerpoint/2010/main" xmlns:a16="http://schemas.microsoft.com/office/drawing/2014/main" id="{2E9E2DF4-7EAA-4791-B447-9D4CAE05B806}"/>
                </a:ext>
              </a:extLst>
            </p:cNvPr>
            <p:cNvSpPr/>
            <p:nvPr/>
          </p:nvSpPr>
          <p:spPr>
            <a:xfrm>
              <a:off x="1522367" y="3173560"/>
              <a:ext cx="4648618" cy="2061564"/>
            </a:xfrm>
            <a:prstGeom prst="rect">
              <a:avLst/>
            </a:prstGeom>
            <a:noFill/>
          </p:spPr>
          <p:txBody>
            <a:bodyPr wrap="square">
              <a:spAutoFit/>
            </a:bodyPr>
            <a:lstStyle/>
            <a:p>
              <a:pPr algn="just">
                <a:defRPr/>
              </a:pPr>
              <a:r>
                <a:rPr lang="en-US" altLang="zh-CN" sz="1600" dirty="0">
                  <a:solidFill>
                    <a:schemeClr val="bg2">
                      <a:lumMod val="25000"/>
                    </a:schemeClr>
                  </a:solidFill>
                  <a:cs typeface="+mn-ea"/>
                  <a:sym typeface="+mn-lt"/>
                </a:rPr>
                <a:t>    1</a:t>
              </a:r>
              <a:r>
                <a:rPr lang="zh-CN" altLang="en-US" sz="1600" dirty="0">
                  <a:solidFill>
                    <a:schemeClr val="bg2">
                      <a:lumMod val="25000"/>
                    </a:schemeClr>
                  </a:solidFill>
                  <a:cs typeface="+mn-ea"/>
                  <a:sym typeface="+mn-lt"/>
                </a:rPr>
                <a:t>、在试用期间，对业务素质、技能、工作适应能力及工作成效特别出色的新职员，试用部门主管可以提前结束试用期，由新职员本人提出书面申请报请行政人事部经理、部门经理和分管副总经理批准。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员工转正定级及工资审批表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由行政人事部存档，复印一份交财务部备案。</a:t>
              </a:r>
            </a:p>
          </p:txBody>
        </p:sp>
      </p:grpSp>
      <p:grpSp>
        <p:nvGrpSpPr>
          <p:cNvPr id="15" name="组合 14">
            <a:extLst>
              <a:ext uri="{FF2B5EF4-FFF2-40B4-BE49-F238E27FC236}">
                <a16:creationId xmlns="" xmlns:a14="http://schemas.microsoft.com/office/drawing/2010/main" xmlns:p14="http://schemas.microsoft.com/office/powerpoint/2010/main" xmlns:a16="http://schemas.microsoft.com/office/drawing/2014/main" id="{9DBA9458-859E-43DD-B608-646D2CB29ECB}"/>
              </a:ext>
            </a:extLst>
          </p:cNvPr>
          <p:cNvGrpSpPr/>
          <p:nvPr/>
        </p:nvGrpSpPr>
        <p:grpSpPr>
          <a:xfrm>
            <a:off x="1227099" y="463031"/>
            <a:ext cx="2969120" cy="461665"/>
            <a:chOff x="1615406" y="477018"/>
            <a:chExt cx="2969120" cy="461665"/>
          </a:xfrm>
        </p:grpSpPr>
        <p:sp>
          <p:nvSpPr>
            <p:cNvPr id="16" name="文本框 15">
              <a:extLst>
                <a:ext uri="{FF2B5EF4-FFF2-40B4-BE49-F238E27FC236}">
                  <a16:creationId xmlns="" xmlns:a14="http://schemas.microsoft.com/office/drawing/2010/main" xmlns:p14="http://schemas.microsoft.com/office/powerpoint/2010/main" xmlns:a16="http://schemas.microsoft.com/office/drawing/2014/main" id="{3F74D54F-EE82-49DD-A757-3C6C1EB0B3E3}"/>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第六章</a:t>
              </a:r>
              <a:endParaRPr lang="zh-CN" altLang="zh-CN" sz="1600" dirty="0">
                <a:solidFill>
                  <a:schemeClr val="bg2">
                    <a:lumMod val="25000"/>
                  </a:schemeClr>
                </a:solidFill>
                <a:cs typeface="+mn-ea"/>
                <a:sym typeface="+mn-lt"/>
              </a:endParaRPr>
            </a:p>
          </p:txBody>
        </p:sp>
        <p:sp>
          <p:nvSpPr>
            <p:cNvPr id="17" name="文本框 16">
              <a:extLst>
                <a:ext uri="{FF2B5EF4-FFF2-40B4-BE49-F238E27FC236}">
                  <a16:creationId xmlns="" xmlns:a14="http://schemas.microsoft.com/office/drawing/2010/main" xmlns:p14="http://schemas.microsoft.com/office/powerpoint/2010/main" xmlns:a16="http://schemas.microsoft.com/office/drawing/2014/main" id="{51DB8820-C312-461E-A94B-BFF0CAF47D50}"/>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职员试用</a:t>
              </a:r>
              <a:endParaRPr lang="zh-CN" altLang="zh-CN" sz="2400" b="1" dirty="0">
                <a:solidFill>
                  <a:schemeClr val="bg2">
                    <a:lumMod val="25000"/>
                  </a:schemeClr>
                </a:solidFill>
                <a:cs typeface="+mn-ea"/>
                <a:sym typeface="+mn-lt"/>
              </a:endParaRPr>
            </a:p>
          </p:txBody>
        </p:sp>
      </p:grpSp>
      <p:grpSp>
        <p:nvGrpSpPr>
          <p:cNvPr id="18" name="组合 17">
            <a:extLst>
              <a:ext uri="{FF2B5EF4-FFF2-40B4-BE49-F238E27FC236}">
                <a16:creationId xmlns="" xmlns:a14="http://schemas.microsoft.com/office/drawing/2010/main" xmlns:p14="http://schemas.microsoft.com/office/powerpoint/2010/main" xmlns:a16="http://schemas.microsoft.com/office/drawing/2014/main" id="{05E199EC-C47E-4B8B-9E05-032BA2321F74}"/>
              </a:ext>
            </a:extLst>
          </p:cNvPr>
          <p:cNvGrpSpPr/>
          <p:nvPr/>
        </p:nvGrpSpPr>
        <p:grpSpPr>
          <a:xfrm>
            <a:off x="-676027" y="587602"/>
            <a:ext cx="1779590" cy="324568"/>
            <a:chOff x="10447421" y="344366"/>
            <a:chExt cx="1779590" cy="324568"/>
          </a:xfrm>
        </p:grpSpPr>
        <p:sp>
          <p:nvSpPr>
            <p:cNvPr id="19" name="平行四边形 18">
              <a:extLst>
                <a:ext uri="{FF2B5EF4-FFF2-40B4-BE49-F238E27FC236}">
                  <a16:creationId xmlns="" xmlns:a14="http://schemas.microsoft.com/office/drawing/2010/main" xmlns:p14="http://schemas.microsoft.com/office/powerpoint/2010/main" xmlns:a16="http://schemas.microsoft.com/office/drawing/2014/main" id="{C4A153F3-AB1E-4D48-8B59-6AFA2945F7B0}"/>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平行四边形 19">
              <a:extLst>
                <a:ext uri="{FF2B5EF4-FFF2-40B4-BE49-F238E27FC236}">
                  <a16:creationId xmlns="" xmlns:a14="http://schemas.microsoft.com/office/drawing/2010/main" xmlns:p14="http://schemas.microsoft.com/office/powerpoint/2010/main" xmlns:a16="http://schemas.microsoft.com/office/drawing/2014/main" id="{CCBE8437-AAA2-4CBA-8A46-A2DBE7DD5881}"/>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5720007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grpSp>
        <p:nvGrpSpPr>
          <p:cNvPr id="106" name="组合 10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C03EB52-178D-4F08-9031-331B110A6708}"/>
              </a:ext>
            </a:extLst>
          </p:cNvPr>
          <p:cNvGrpSpPr/>
          <p:nvPr/>
        </p:nvGrpSpPr>
        <p:grpSpPr>
          <a:xfrm>
            <a:off x="723142" y="484667"/>
            <a:ext cx="2016285" cy="958584"/>
            <a:chOff x="2003590" y="773048"/>
            <a:chExt cx="2016285" cy="958584"/>
          </a:xfrm>
        </p:grpSpPr>
        <p:sp>
          <p:nvSpPr>
            <p:cNvPr id="107" name="文本框 10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05AB06-6FE7-4B53-AC14-68AEB6BE53BE}"/>
                </a:ext>
              </a:extLst>
            </p:cNvPr>
            <p:cNvSpPr txBox="1"/>
            <p:nvPr/>
          </p:nvSpPr>
          <p:spPr>
            <a:xfrm>
              <a:off x="2073049" y="773048"/>
              <a:ext cx="1946826" cy="646331"/>
            </a:xfrm>
            <a:prstGeom prst="rect">
              <a:avLst/>
            </a:prstGeom>
            <a:noFill/>
          </p:spPr>
          <p:txBody>
            <a:bodyPr wrap="square" rtlCol="0">
              <a:spAutoFit/>
            </a:bodyPr>
            <a:lstStyle/>
            <a:p>
              <a:r>
                <a:rPr kumimoji="1" lang="zh-CN" altLang="en-US" sz="3600" b="1" dirty="0">
                  <a:solidFill>
                    <a:srgbClr val="002263"/>
                  </a:solidFill>
                  <a:cs typeface="+mn-ea"/>
                  <a:sym typeface="+mn-lt"/>
                </a:rPr>
                <a:t>目录</a:t>
              </a:r>
              <a:endParaRPr kumimoji="1" lang="zh-CN" altLang="en-US" sz="6000" b="1" dirty="0">
                <a:solidFill>
                  <a:srgbClr val="002263"/>
                </a:solidFill>
                <a:cs typeface="+mn-ea"/>
                <a:sym typeface="+mn-lt"/>
              </a:endParaRPr>
            </a:p>
          </p:txBody>
        </p:sp>
        <p:sp>
          <p:nvSpPr>
            <p:cNvPr id="108" name="文本框 10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4A34397-399A-4833-8C6F-BB66F0214823}"/>
                </a:ext>
              </a:extLst>
            </p:cNvPr>
            <p:cNvSpPr txBox="1"/>
            <p:nvPr/>
          </p:nvSpPr>
          <p:spPr>
            <a:xfrm>
              <a:off x="2003590" y="1362300"/>
              <a:ext cx="1476879" cy="369332"/>
            </a:xfrm>
            <a:prstGeom prst="rect">
              <a:avLst/>
            </a:prstGeom>
            <a:noFill/>
          </p:spPr>
          <p:txBody>
            <a:bodyPr wrap="none" rtlCol="0">
              <a:spAutoFit/>
            </a:bodyPr>
            <a:lstStyle/>
            <a:p>
              <a:pPr algn="ctr"/>
              <a:r>
                <a:rPr kumimoji="1" lang="en-US" altLang="zh-CN" b="1" dirty="0">
                  <a:solidFill>
                    <a:schemeClr val="bg2">
                      <a:lumMod val="25000"/>
                    </a:schemeClr>
                  </a:solidFill>
                  <a:cs typeface="+mn-ea"/>
                  <a:sym typeface="+mn-lt"/>
                </a:rPr>
                <a:t>CONTENTS</a:t>
              </a:r>
              <a:endParaRPr kumimoji="1" lang="zh-CN" altLang="en-US" b="1" dirty="0">
                <a:solidFill>
                  <a:schemeClr val="bg2">
                    <a:lumMod val="25000"/>
                  </a:schemeClr>
                </a:solidFill>
                <a:cs typeface="+mn-ea"/>
                <a:sym typeface="+mn-lt"/>
              </a:endParaRPr>
            </a:p>
          </p:txBody>
        </p:sp>
      </p:grpSp>
      <p:sp>
        <p:nvSpPr>
          <p:cNvPr id="48" name="平行四边形 4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7C78A6-CDFC-481C-966F-3939C1314A21}"/>
              </a:ext>
            </a:extLst>
          </p:cNvPr>
          <p:cNvSpPr/>
          <p:nvPr/>
        </p:nvSpPr>
        <p:spPr>
          <a:xfrm>
            <a:off x="-42782" y="573504"/>
            <a:ext cx="745490" cy="708025"/>
          </a:xfrm>
          <a:prstGeom prst="parallelogram">
            <a:avLst>
              <a:gd name="adj" fmla="val 0"/>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49" name="平行四边形 4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67B3B60-07F1-473E-8FA8-D4B4311FD503}"/>
              </a:ext>
            </a:extLst>
          </p:cNvPr>
          <p:cNvSpPr/>
          <p:nvPr/>
        </p:nvSpPr>
        <p:spPr>
          <a:xfrm>
            <a:off x="10586085" y="428053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平行四边形 4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2CE53C3-49AA-4096-8601-1E3F327AFAB0}"/>
              </a:ext>
            </a:extLst>
          </p:cNvPr>
          <p:cNvSpPr/>
          <p:nvPr/>
        </p:nvSpPr>
        <p:spPr>
          <a:xfrm>
            <a:off x="10060940" y="500253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9DDFDF-832B-490B-AAC6-B7E1D45B76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430507" y="573504"/>
            <a:ext cx="9035053" cy="819637"/>
          </a:xfrm>
          <a:prstGeom prst="rect">
            <a:avLst/>
          </a:prstGeom>
        </p:spPr>
      </p:pic>
      <p:sp>
        <p:nvSpPr>
          <p:cNvPr id="57" name="平行四边形 5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E6F7B30-409D-4696-B88C-C3B56A943BB7}"/>
              </a:ext>
            </a:extLst>
          </p:cNvPr>
          <p:cNvSpPr/>
          <p:nvPr/>
        </p:nvSpPr>
        <p:spPr>
          <a:xfrm>
            <a:off x="11465560" y="573504"/>
            <a:ext cx="726440" cy="819637"/>
          </a:xfrm>
          <a:prstGeom prst="parallelogram">
            <a:avLst>
              <a:gd name="adj" fmla="val 0"/>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grpSp>
        <p:nvGrpSpPr>
          <p:cNvPr id="14" name="组合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3C6324E-3242-4D40-A1F5-841DCD0B2561}"/>
              </a:ext>
            </a:extLst>
          </p:cNvPr>
          <p:cNvGrpSpPr/>
          <p:nvPr/>
        </p:nvGrpSpPr>
        <p:grpSpPr>
          <a:xfrm>
            <a:off x="2171584" y="2164570"/>
            <a:ext cx="2668640" cy="369332"/>
            <a:chOff x="3503168" y="1883968"/>
            <a:chExt cx="2668640" cy="369332"/>
          </a:xfrm>
        </p:grpSpPr>
        <p:sp>
          <p:nvSpPr>
            <p:cNvPr id="12" name="TextBox 1"/>
            <p:cNvSpPr txBox="1"/>
            <p:nvPr/>
          </p:nvSpPr>
          <p:spPr>
            <a:xfrm>
              <a:off x="3503168" y="1883968"/>
              <a:ext cx="173615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第一章</a:t>
              </a:r>
              <a:r>
                <a:rPr lang="en-US" altLang="zh-CN" b="1" dirty="0">
                  <a:solidFill>
                    <a:schemeClr val="bg2">
                      <a:lumMod val="10000"/>
                    </a:schemeClr>
                  </a:solidFill>
                  <a:cs typeface="+mn-ea"/>
                  <a:sym typeface="+mn-lt"/>
                </a:rPr>
                <a:t>      </a:t>
              </a:r>
              <a:r>
                <a:rPr lang="zh-CN" altLang="zh-CN" b="1" dirty="0">
                  <a:solidFill>
                    <a:schemeClr val="bg2">
                      <a:lumMod val="10000"/>
                    </a:schemeClr>
                  </a:solidFill>
                  <a:cs typeface="+mn-ea"/>
                  <a:sym typeface="+mn-lt"/>
                </a:rPr>
                <a:t>总则</a:t>
              </a:r>
              <a:endParaRPr lang="zh-CN" altLang="en-US" b="1" dirty="0">
                <a:solidFill>
                  <a:schemeClr val="bg2">
                    <a:lumMod val="10000"/>
                  </a:schemeClr>
                </a:solidFill>
                <a:cs typeface="+mn-ea"/>
                <a:sym typeface="+mn-lt"/>
              </a:endParaRPr>
            </a:p>
          </p:txBody>
        </p:sp>
        <p:cxnSp>
          <p:nvCxnSpPr>
            <p:cNvPr id="3" name="直接连接符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2A9548-75DA-4579-829E-B91E6566C9DD}"/>
                </a:ext>
              </a:extLst>
            </p:cNvPr>
            <p:cNvCxnSpPr>
              <a:cxnSpLocks/>
            </p:cNvCxnSpPr>
            <p:nvPr/>
          </p:nvCxnSpPr>
          <p:spPr>
            <a:xfrm>
              <a:off x="3503168" y="2253300"/>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CD08DB3-00B8-44D2-A784-D4AC1BEA4027}"/>
              </a:ext>
            </a:extLst>
          </p:cNvPr>
          <p:cNvGrpSpPr/>
          <p:nvPr/>
        </p:nvGrpSpPr>
        <p:grpSpPr>
          <a:xfrm>
            <a:off x="2171584" y="2856431"/>
            <a:ext cx="2668640" cy="369332"/>
            <a:chOff x="3503168" y="2575829"/>
            <a:chExt cx="2668640" cy="369332"/>
          </a:xfrm>
        </p:grpSpPr>
        <p:sp>
          <p:nvSpPr>
            <p:cNvPr id="26" name="TextBox 1"/>
            <p:cNvSpPr txBox="1"/>
            <p:nvPr/>
          </p:nvSpPr>
          <p:spPr>
            <a:xfrm>
              <a:off x="3503168" y="2575829"/>
              <a:ext cx="2668640" cy="369332"/>
            </a:xfrm>
            <a:prstGeom prst="rect">
              <a:avLst/>
            </a:prstGeom>
            <a:noFill/>
          </p:spPr>
          <p:txBody>
            <a:bodyPr wrap="square" rtlCol="0">
              <a:spAutoFit/>
            </a:bodyPr>
            <a:lstStyle>
              <a:defPPr>
                <a:defRPr lang="zh-CN"/>
              </a:defPPr>
              <a:lvl1pPr>
                <a:defRPr b="1">
                  <a:solidFill>
                    <a:schemeClr val="bg2">
                      <a:lumMod val="10000"/>
                    </a:schemeClr>
                  </a:solidFill>
                  <a:latin typeface="思源黑体" panose="020B0500000000000000" pitchFamily="34" charset="-122"/>
                  <a:ea typeface="思源黑体" panose="020B0500000000000000" pitchFamily="34" charset="-122"/>
                </a:defRPr>
              </a:lvl1pPr>
            </a:lstStyle>
            <a:p>
              <a:r>
                <a:rPr lang="zh-CN" altLang="en-US" dirty="0">
                  <a:latin typeface="+mn-lt"/>
                  <a:ea typeface="+mn-ea"/>
                  <a:cs typeface="+mn-ea"/>
                  <a:sym typeface="+mn-lt"/>
                </a:rPr>
                <a:t>第二</a:t>
              </a:r>
              <a:r>
                <a:rPr lang="en-US" altLang="zh-CN" dirty="0">
                  <a:latin typeface="+mn-lt"/>
                  <a:ea typeface="+mn-ea"/>
                  <a:cs typeface="+mn-ea"/>
                  <a:sym typeface="+mn-lt"/>
                </a:rPr>
                <a:t> </a:t>
              </a:r>
              <a:r>
                <a:rPr lang="zh-CN" altLang="en-US" dirty="0">
                  <a:latin typeface="+mn-lt"/>
                  <a:ea typeface="+mn-ea"/>
                  <a:cs typeface="+mn-ea"/>
                  <a:sym typeface="+mn-lt"/>
                </a:rPr>
                <a:t>章   </a:t>
              </a:r>
              <a:r>
                <a:rPr lang="zh-CN" altLang="zh-CN" dirty="0">
                  <a:latin typeface="+mn-lt"/>
                  <a:ea typeface="+mn-ea"/>
                  <a:cs typeface="+mn-ea"/>
                  <a:sym typeface="+mn-lt"/>
                </a:rPr>
                <a:t>人事管理权限</a:t>
              </a:r>
              <a:endParaRPr lang="zh-CN" altLang="en-US" dirty="0">
                <a:latin typeface="+mn-lt"/>
                <a:ea typeface="+mn-ea"/>
                <a:cs typeface="+mn-ea"/>
                <a:sym typeface="+mn-lt"/>
              </a:endParaRPr>
            </a:p>
          </p:txBody>
        </p:sp>
        <p:cxnSp>
          <p:nvCxnSpPr>
            <p:cNvPr id="60" name="直接连接符 5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C38B28-EC36-44E5-98DC-3B7AA0A094E5}"/>
                </a:ext>
              </a:extLst>
            </p:cNvPr>
            <p:cNvCxnSpPr>
              <a:cxnSpLocks/>
            </p:cNvCxnSpPr>
            <p:nvPr/>
          </p:nvCxnSpPr>
          <p:spPr>
            <a:xfrm>
              <a:off x="3503168" y="2933029"/>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5A12CB4-4790-467B-B9D3-A2CB73BB6E9B}"/>
              </a:ext>
            </a:extLst>
          </p:cNvPr>
          <p:cNvGrpSpPr/>
          <p:nvPr/>
        </p:nvGrpSpPr>
        <p:grpSpPr>
          <a:xfrm>
            <a:off x="2171584" y="3548292"/>
            <a:ext cx="2668640" cy="369332"/>
            <a:chOff x="3503168" y="3267690"/>
            <a:chExt cx="2668640" cy="369332"/>
          </a:xfrm>
        </p:grpSpPr>
        <p:sp>
          <p:nvSpPr>
            <p:cNvPr id="124"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D42E162-A615-47CC-873B-0CE317D45C21}"/>
                </a:ext>
              </a:extLst>
            </p:cNvPr>
            <p:cNvSpPr txBox="1"/>
            <p:nvPr/>
          </p:nvSpPr>
          <p:spPr>
            <a:xfrm>
              <a:off x="3503168" y="3267690"/>
              <a:ext cx="231507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第三 章    人员需求</a:t>
              </a:r>
            </a:p>
          </p:txBody>
        </p:sp>
        <p:cxnSp>
          <p:nvCxnSpPr>
            <p:cNvPr id="61" name="直接连接符 6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51D98C6-9F04-4937-8A54-42B2444B1E9C}"/>
                </a:ext>
              </a:extLst>
            </p:cNvPr>
            <p:cNvCxnSpPr>
              <a:cxnSpLocks/>
            </p:cNvCxnSpPr>
            <p:nvPr/>
          </p:nvCxnSpPr>
          <p:spPr>
            <a:xfrm>
              <a:off x="3503168" y="3637022"/>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67EA7FC-2EEC-4F92-BDE0-BB8451634056}"/>
              </a:ext>
            </a:extLst>
          </p:cNvPr>
          <p:cNvGrpSpPr/>
          <p:nvPr/>
        </p:nvGrpSpPr>
        <p:grpSpPr>
          <a:xfrm>
            <a:off x="2171584" y="4240153"/>
            <a:ext cx="2668640" cy="369332"/>
            <a:chOff x="3503168" y="3959551"/>
            <a:chExt cx="2668640" cy="369332"/>
          </a:xfrm>
        </p:grpSpPr>
        <p:sp>
          <p:nvSpPr>
            <p:cNvPr id="127"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FA3F939-6592-48E1-A00D-CEA2E7B321C4}"/>
                </a:ext>
              </a:extLst>
            </p:cNvPr>
            <p:cNvSpPr txBox="1"/>
            <p:nvPr/>
          </p:nvSpPr>
          <p:spPr>
            <a:xfrm>
              <a:off x="3503168" y="3959551"/>
              <a:ext cx="2522336"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第四章     职员的选聘</a:t>
              </a:r>
            </a:p>
          </p:txBody>
        </p:sp>
        <p:cxnSp>
          <p:nvCxnSpPr>
            <p:cNvPr id="62" name="直接连接符 6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91EFFBA-8DF1-45DF-8708-C9C28A9109CC}"/>
                </a:ext>
              </a:extLst>
            </p:cNvPr>
            <p:cNvCxnSpPr>
              <a:cxnSpLocks/>
            </p:cNvCxnSpPr>
            <p:nvPr/>
          </p:nvCxnSpPr>
          <p:spPr>
            <a:xfrm>
              <a:off x="3503168" y="4328883"/>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80EE2C5-AF88-42A2-A7A1-D840B4D6C022}"/>
              </a:ext>
            </a:extLst>
          </p:cNvPr>
          <p:cNvGrpSpPr/>
          <p:nvPr/>
        </p:nvGrpSpPr>
        <p:grpSpPr>
          <a:xfrm>
            <a:off x="2171584" y="4932014"/>
            <a:ext cx="2668640" cy="373350"/>
            <a:chOff x="3503168" y="4651412"/>
            <a:chExt cx="2668640" cy="373350"/>
          </a:xfrm>
        </p:grpSpPr>
        <p:sp>
          <p:nvSpPr>
            <p:cNvPr id="130"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7949EDC-4207-4CD3-87E0-E7C055B77B5E}"/>
                </a:ext>
              </a:extLst>
            </p:cNvPr>
            <p:cNvSpPr txBox="1"/>
            <p:nvPr/>
          </p:nvSpPr>
          <p:spPr>
            <a:xfrm>
              <a:off x="3503168" y="4651412"/>
              <a:ext cx="2315072"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第五章    职员报到</a:t>
              </a:r>
            </a:p>
          </p:txBody>
        </p:sp>
        <p:cxnSp>
          <p:nvCxnSpPr>
            <p:cNvPr id="63" name="直接连接符 6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F9DB0A-EF48-48B0-8E9D-E01F165002A7}"/>
                </a:ext>
              </a:extLst>
            </p:cNvPr>
            <p:cNvCxnSpPr>
              <a:cxnSpLocks/>
            </p:cNvCxnSpPr>
            <p:nvPr/>
          </p:nvCxnSpPr>
          <p:spPr>
            <a:xfrm>
              <a:off x="3503168" y="5024762"/>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5875A07-A646-4198-A134-CCB418FAB1A4}"/>
              </a:ext>
            </a:extLst>
          </p:cNvPr>
          <p:cNvGrpSpPr/>
          <p:nvPr/>
        </p:nvGrpSpPr>
        <p:grpSpPr>
          <a:xfrm>
            <a:off x="2106850" y="5623874"/>
            <a:ext cx="2733374" cy="369332"/>
            <a:chOff x="3438434" y="5343272"/>
            <a:chExt cx="2733374" cy="369332"/>
          </a:xfrm>
        </p:grpSpPr>
        <p:sp>
          <p:nvSpPr>
            <p:cNvPr id="133"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6B4A13-36C6-4EC2-A575-54F2DA444E4C}"/>
                </a:ext>
              </a:extLst>
            </p:cNvPr>
            <p:cNvSpPr txBox="1"/>
            <p:nvPr/>
          </p:nvSpPr>
          <p:spPr>
            <a:xfrm>
              <a:off x="3438434" y="5343272"/>
              <a:ext cx="2379805"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第六章     职员试用</a:t>
              </a:r>
            </a:p>
          </p:txBody>
        </p:sp>
        <p:cxnSp>
          <p:nvCxnSpPr>
            <p:cNvPr id="64" name="直接连接符 6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2388BFD-0C0A-44F4-BEAF-BFF7AEECEE34}"/>
                </a:ext>
              </a:extLst>
            </p:cNvPr>
            <p:cNvCxnSpPr>
              <a:cxnSpLocks/>
            </p:cNvCxnSpPr>
            <p:nvPr/>
          </p:nvCxnSpPr>
          <p:spPr>
            <a:xfrm>
              <a:off x="3503168" y="5699590"/>
              <a:ext cx="266864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D354829-198E-4A8A-AC0E-E079644045AC}"/>
              </a:ext>
            </a:extLst>
          </p:cNvPr>
          <p:cNvGrpSpPr/>
          <p:nvPr/>
        </p:nvGrpSpPr>
        <p:grpSpPr>
          <a:xfrm>
            <a:off x="5607291" y="5610860"/>
            <a:ext cx="4453649" cy="369332"/>
            <a:chOff x="6000974" y="5330258"/>
            <a:chExt cx="4453649" cy="369332"/>
          </a:xfrm>
        </p:grpSpPr>
        <p:sp>
          <p:nvSpPr>
            <p:cNvPr id="154"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541DA92-1EEF-434A-B69A-57EC88EB7844}"/>
                </a:ext>
              </a:extLst>
            </p:cNvPr>
            <p:cNvSpPr txBox="1"/>
            <p:nvPr/>
          </p:nvSpPr>
          <p:spPr>
            <a:xfrm>
              <a:off x="6000974" y="5330258"/>
              <a:ext cx="2985166"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第十二章   章离职与解聘</a:t>
              </a:r>
            </a:p>
          </p:txBody>
        </p:sp>
        <p:cxnSp>
          <p:nvCxnSpPr>
            <p:cNvPr id="65" name="直接连接符 6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97B5553-C05C-4C28-A10B-F921EB614C72}"/>
                </a:ext>
              </a:extLst>
            </p:cNvPr>
            <p:cNvCxnSpPr>
              <a:cxnSpLocks/>
            </p:cNvCxnSpPr>
            <p:nvPr/>
          </p:nvCxnSpPr>
          <p:spPr>
            <a:xfrm>
              <a:off x="6000974" y="5699590"/>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654A665-8B8A-4CE8-BE0C-5D55088BB51B}"/>
              </a:ext>
            </a:extLst>
          </p:cNvPr>
          <p:cNvGrpSpPr/>
          <p:nvPr/>
        </p:nvGrpSpPr>
        <p:grpSpPr>
          <a:xfrm>
            <a:off x="5607291" y="4918113"/>
            <a:ext cx="4453649" cy="386358"/>
            <a:chOff x="6000974" y="4637511"/>
            <a:chExt cx="4453649" cy="386358"/>
          </a:xfrm>
        </p:grpSpPr>
        <p:sp>
          <p:nvSpPr>
            <p:cNvPr id="151"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0BA33C-A170-4C95-9892-290685610591}"/>
                </a:ext>
              </a:extLst>
            </p:cNvPr>
            <p:cNvSpPr txBox="1"/>
            <p:nvPr/>
          </p:nvSpPr>
          <p:spPr>
            <a:xfrm>
              <a:off x="6000974" y="4637511"/>
              <a:ext cx="2029097"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第十一章  奖惩</a:t>
              </a:r>
            </a:p>
          </p:txBody>
        </p:sp>
        <p:cxnSp>
          <p:nvCxnSpPr>
            <p:cNvPr id="67" name="直接连接符 6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08C1243-11DA-488B-9A51-A29571F2FD83}"/>
                </a:ext>
              </a:extLst>
            </p:cNvPr>
            <p:cNvCxnSpPr>
              <a:cxnSpLocks/>
            </p:cNvCxnSpPr>
            <p:nvPr/>
          </p:nvCxnSpPr>
          <p:spPr>
            <a:xfrm>
              <a:off x="6000974" y="5023869"/>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2FB197-3D01-4E6B-BCB0-13385270DCD1}"/>
              </a:ext>
            </a:extLst>
          </p:cNvPr>
          <p:cNvGrpSpPr/>
          <p:nvPr/>
        </p:nvGrpSpPr>
        <p:grpSpPr>
          <a:xfrm>
            <a:off x="5607291" y="4225367"/>
            <a:ext cx="4453649" cy="384118"/>
            <a:chOff x="6000974" y="3944765"/>
            <a:chExt cx="4453649" cy="384118"/>
          </a:xfrm>
        </p:grpSpPr>
        <p:sp>
          <p:nvSpPr>
            <p:cNvPr id="148"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513D6EA-E583-40AF-81F6-9676BC62952E}"/>
                </a:ext>
              </a:extLst>
            </p:cNvPr>
            <p:cNvSpPr txBox="1"/>
            <p:nvPr/>
          </p:nvSpPr>
          <p:spPr>
            <a:xfrm>
              <a:off x="6000974" y="3944765"/>
              <a:ext cx="2401621" cy="369332"/>
            </a:xfrm>
            <a:prstGeom prst="rect">
              <a:avLst/>
            </a:prstGeom>
            <a:noFill/>
          </p:spPr>
          <p:txBody>
            <a:bodyPr wrap="square" rtlCol="0">
              <a:spAutoFit/>
            </a:bodyPr>
            <a:lstStyle/>
            <a:p>
              <a:r>
                <a:rPr lang="zh-CN" altLang="en-US" b="1" dirty="0">
                  <a:solidFill>
                    <a:schemeClr val="bg2">
                      <a:lumMod val="10000"/>
                    </a:schemeClr>
                  </a:solidFill>
                  <a:cs typeface="+mn-ea"/>
                  <a:sym typeface="+mn-lt"/>
                </a:rPr>
                <a:t>第十章     薪酬与考核</a:t>
              </a:r>
            </a:p>
          </p:txBody>
        </p:sp>
        <p:cxnSp>
          <p:nvCxnSpPr>
            <p:cNvPr id="68" name="直接连接符 6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181E8E2-6058-44D8-9E31-773DF50CD797}"/>
                </a:ext>
              </a:extLst>
            </p:cNvPr>
            <p:cNvCxnSpPr>
              <a:cxnSpLocks/>
            </p:cNvCxnSpPr>
            <p:nvPr/>
          </p:nvCxnSpPr>
          <p:spPr>
            <a:xfrm>
              <a:off x="6000974" y="4328883"/>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E8C97C3-6E48-4EEA-88CA-8CCE7ABEE8B7}"/>
              </a:ext>
            </a:extLst>
          </p:cNvPr>
          <p:cNvGrpSpPr/>
          <p:nvPr/>
        </p:nvGrpSpPr>
        <p:grpSpPr>
          <a:xfrm>
            <a:off x="5508369" y="3543592"/>
            <a:ext cx="4552571" cy="374032"/>
            <a:chOff x="5902052" y="3262990"/>
            <a:chExt cx="4552571" cy="374032"/>
          </a:xfrm>
        </p:grpSpPr>
        <p:sp>
          <p:nvSpPr>
            <p:cNvPr id="145"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7D4163-3345-4F03-984B-41C4CF88B28E}"/>
                </a:ext>
              </a:extLst>
            </p:cNvPr>
            <p:cNvSpPr txBox="1"/>
            <p:nvPr/>
          </p:nvSpPr>
          <p:spPr>
            <a:xfrm>
              <a:off x="5902052" y="3262990"/>
              <a:ext cx="4256037"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第九章     员工的考勤、休假、请假制度</a:t>
              </a:r>
            </a:p>
          </p:txBody>
        </p:sp>
        <p:cxnSp>
          <p:nvCxnSpPr>
            <p:cNvPr id="69" name="直接连接符 6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A9A00DD-59A1-45D0-AA02-51B3B33BC11F}"/>
                </a:ext>
              </a:extLst>
            </p:cNvPr>
            <p:cNvCxnSpPr>
              <a:cxnSpLocks/>
            </p:cNvCxnSpPr>
            <p:nvPr/>
          </p:nvCxnSpPr>
          <p:spPr>
            <a:xfrm>
              <a:off x="6000974" y="3637022"/>
              <a:ext cx="445364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F1CCEBB-DE87-4DE7-9529-8121B3F8081C}"/>
              </a:ext>
            </a:extLst>
          </p:cNvPr>
          <p:cNvGrpSpPr/>
          <p:nvPr/>
        </p:nvGrpSpPr>
        <p:grpSpPr>
          <a:xfrm>
            <a:off x="5333572" y="2875492"/>
            <a:ext cx="4846748" cy="369332"/>
            <a:chOff x="5727255" y="2594890"/>
            <a:chExt cx="4846748" cy="369332"/>
          </a:xfrm>
        </p:grpSpPr>
        <p:sp>
          <p:nvSpPr>
            <p:cNvPr id="139"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2E546CE-3494-4251-9EB1-5B9B415B31F9}"/>
                </a:ext>
              </a:extLst>
            </p:cNvPr>
            <p:cNvSpPr txBox="1"/>
            <p:nvPr/>
          </p:nvSpPr>
          <p:spPr>
            <a:xfrm>
              <a:off x="5727255" y="2594890"/>
              <a:ext cx="2500543"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第八章      职员培训</a:t>
              </a:r>
            </a:p>
          </p:txBody>
        </p:sp>
        <p:cxnSp>
          <p:nvCxnSpPr>
            <p:cNvPr id="70" name="直接连接符 6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C3CA1A-0508-46AD-9711-2F28E8EE356B}"/>
                </a:ext>
              </a:extLst>
            </p:cNvPr>
            <p:cNvCxnSpPr>
              <a:cxnSpLocks/>
            </p:cNvCxnSpPr>
            <p:nvPr/>
          </p:nvCxnSpPr>
          <p:spPr>
            <a:xfrm>
              <a:off x="6000974" y="2945161"/>
              <a:ext cx="4573029"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77C305-B384-4393-A82D-B527788E0671}"/>
              </a:ext>
            </a:extLst>
          </p:cNvPr>
          <p:cNvGrpSpPr/>
          <p:nvPr/>
        </p:nvGrpSpPr>
        <p:grpSpPr>
          <a:xfrm>
            <a:off x="5470431" y="2126039"/>
            <a:ext cx="4709889" cy="412116"/>
            <a:chOff x="5864114" y="1845437"/>
            <a:chExt cx="4709889" cy="412116"/>
          </a:xfrm>
        </p:grpSpPr>
        <p:sp>
          <p:nvSpPr>
            <p:cNvPr id="136" name="TextBox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043F860-D2EA-44B1-8578-DFA75FEA468F}"/>
                </a:ext>
              </a:extLst>
            </p:cNvPr>
            <p:cNvSpPr txBox="1"/>
            <p:nvPr/>
          </p:nvSpPr>
          <p:spPr>
            <a:xfrm>
              <a:off x="5864114" y="1845437"/>
              <a:ext cx="2226824" cy="369332"/>
            </a:xfrm>
            <a:prstGeom prst="rect">
              <a:avLst/>
            </a:prstGeom>
            <a:noFill/>
          </p:spPr>
          <p:txBody>
            <a:bodyPr wrap="square" rtlCol="0">
              <a:spAutoFit/>
            </a:bodyPr>
            <a:lstStyle/>
            <a:p>
              <a:pPr algn="ctr"/>
              <a:r>
                <a:rPr lang="zh-CN" altLang="en-US" b="1" dirty="0">
                  <a:solidFill>
                    <a:schemeClr val="bg2">
                      <a:lumMod val="10000"/>
                    </a:schemeClr>
                  </a:solidFill>
                  <a:cs typeface="+mn-ea"/>
                  <a:sym typeface="+mn-lt"/>
                </a:rPr>
                <a:t>第七章    职员录用</a:t>
              </a:r>
            </a:p>
          </p:txBody>
        </p:sp>
        <p:cxnSp>
          <p:nvCxnSpPr>
            <p:cNvPr id="71" name="直接连接符 7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5961D5-6705-4446-9A6F-BE14FCE1FF0F}"/>
                </a:ext>
              </a:extLst>
            </p:cNvPr>
            <p:cNvCxnSpPr>
              <a:cxnSpLocks/>
            </p:cNvCxnSpPr>
            <p:nvPr/>
          </p:nvCxnSpPr>
          <p:spPr>
            <a:xfrm flipV="1">
              <a:off x="6000974" y="2235859"/>
              <a:ext cx="4573029" cy="21694"/>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64049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5"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1000" fill="hold"/>
                                        <p:tgtEl>
                                          <p:spTgt spid="14"/>
                                        </p:tgtEl>
                                        <p:attrNameLst>
                                          <p:attrName>ppt_w</p:attrName>
                                        </p:attrNameLst>
                                      </p:cBhvr>
                                      <p:tavLst>
                                        <p:tav tm="0">
                                          <p:val>
                                            <p:strVal val="#ppt_w*0.70"/>
                                          </p:val>
                                        </p:tav>
                                        <p:tav tm="100000">
                                          <p:val>
                                            <p:strVal val="#ppt_w"/>
                                          </p:val>
                                        </p:tav>
                                      </p:tavLst>
                                    </p:anim>
                                    <p:anim calcmode="lin" valueType="num">
                                      <p:cBhvr>
                                        <p:cTn id="29" dur="1000" fill="hold"/>
                                        <p:tgtEl>
                                          <p:spTgt spid="14"/>
                                        </p:tgtEl>
                                        <p:attrNameLst>
                                          <p:attrName>ppt_h</p:attrName>
                                        </p:attrNameLst>
                                      </p:cBhvr>
                                      <p:tavLst>
                                        <p:tav tm="0">
                                          <p:val>
                                            <p:strVal val="#ppt_h"/>
                                          </p:val>
                                        </p:tav>
                                        <p:tav tm="100000">
                                          <p:val>
                                            <p:strVal val="#ppt_h"/>
                                          </p:val>
                                        </p:tav>
                                      </p:tavLst>
                                    </p:anim>
                                    <p:animEffect transition="in" filter="fade">
                                      <p:cBhvr>
                                        <p:cTn id="30" dur="1000"/>
                                        <p:tgtEl>
                                          <p:spTgt spid="14"/>
                                        </p:tgtEl>
                                      </p:cBhvr>
                                    </p:animEffect>
                                  </p:childTnLst>
                                </p:cTn>
                              </p:par>
                            </p:childTnLst>
                          </p:cTn>
                        </p:par>
                        <p:par>
                          <p:cTn id="31" fill="hold">
                            <p:stCondLst>
                              <p:cond delay="1500"/>
                            </p:stCondLst>
                            <p:childTnLst>
                              <p:par>
                                <p:cTn id="32" presetID="55"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1000" fill="hold"/>
                                        <p:tgtEl>
                                          <p:spTgt spid="15"/>
                                        </p:tgtEl>
                                        <p:attrNameLst>
                                          <p:attrName>ppt_w</p:attrName>
                                        </p:attrNameLst>
                                      </p:cBhvr>
                                      <p:tavLst>
                                        <p:tav tm="0">
                                          <p:val>
                                            <p:strVal val="#ppt_w*0.70"/>
                                          </p:val>
                                        </p:tav>
                                        <p:tav tm="100000">
                                          <p:val>
                                            <p:strVal val="#ppt_w"/>
                                          </p:val>
                                        </p:tav>
                                      </p:tavLst>
                                    </p:anim>
                                    <p:anim calcmode="lin" valueType="num">
                                      <p:cBhvr>
                                        <p:cTn id="35" dur="1000" fill="hold"/>
                                        <p:tgtEl>
                                          <p:spTgt spid="15"/>
                                        </p:tgtEl>
                                        <p:attrNameLst>
                                          <p:attrName>ppt_h</p:attrName>
                                        </p:attrNameLst>
                                      </p:cBhvr>
                                      <p:tavLst>
                                        <p:tav tm="0">
                                          <p:val>
                                            <p:strVal val="#ppt_h"/>
                                          </p:val>
                                        </p:tav>
                                        <p:tav tm="100000">
                                          <p:val>
                                            <p:strVal val="#ppt_h"/>
                                          </p:val>
                                        </p:tav>
                                      </p:tavLst>
                                    </p:anim>
                                    <p:animEffect transition="in" filter="fade">
                                      <p:cBhvr>
                                        <p:cTn id="36" dur="1000"/>
                                        <p:tgtEl>
                                          <p:spTgt spid="15"/>
                                        </p:tgtEl>
                                      </p:cBhvr>
                                    </p:animEffect>
                                  </p:childTnLst>
                                </p:cTn>
                              </p:par>
                            </p:childTnLst>
                          </p:cTn>
                        </p:par>
                        <p:par>
                          <p:cTn id="37" fill="hold">
                            <p:stCondLst>
                              <p:cond delay="2500"/>
                            </p:stCondLst>
                            <p:childTnLst>
                              <p:par>
                                <p:cTn id="38" presetID="55"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strVal val="#ppt_w*0.70"/>
                                          </p:val>
                                        </p:tav>
                                        <p:tav tm="100000">
                                          <p:val>
                                            <p:strVal val="#ppt_w"/>
                                          </p:val>
                                        </p:tav>
                                      </p:tavLst>
                                    </p:anim>
                                    <p:anim calcmode="lin" valueType="num">
                                      <p:cBhvr>
                                        <p:cTn id="41" dur="1000" fill="hold"/>
                                        <p:tgtEl>
                                          <p:spTgt spid="16"/>
                                        </p:tgtEl>
                                        <p:attrNameLst>
                                          <p:attrName>ppt_h</p:attrName>
                                        </p:attrNameLst>
                                      </p:cBhvr>
                                      <p:tavLst>
                                        <p:tav tm="0">
                                          <p:val>
                                            <p:strVal val="#ppt_h"/>
                                          </p:val>
                                        </p:tav>
                                        <p:tav tm="100000">
                                          <p:val>
                                            <p:strVal val="#ppt_h"/>
                                          </p:val>
                                        </p:tav>
                                      </p:tavLst>
                                    </p:anim>
                                    <p:animEffect transition="in" filter="fade">
                                      <p:cBhvr>
                                        <p:cTn id="42" dur="1000"/>
                                        <p:tgtEl>
                                          <p:spTgt spid="16"/>
                                        </p:tgtEl>
                                      </p:cBhvr>
                                    </p:animEffect>
                                  </p:childTnLst>
                                </p:cTn>
                              </p:par>
                            </p:childTnLst>
                          </p:cTn>
                        </p:par>
                        <p:par>
                          <p:cTn id="43" fill="hold">
                            <p:stCondLst>
                              <p:cond delay="3500"/>
                            </p:stCondLst>
                            <p:childTnLst>
                              <p:par>
                                <p:cTn id="44" presetID="55" presetClass="entr" presetSubtype="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1000" fill="hold"/>
                                        <p:tgtEl>
                                          <p:spTgt spid="17"/>
                                        </p:tgtEl>
                                        <p:attrNameLst>
                                          <p:attrName>ppt_w</p:attrName>
                                        </p:attrNameLst>
                                      </p:cBhvr>
                                      <p:tavLst>
                                        <p:tav tm="0">
                                          <p:val>
                                            <p:strVal val="#ppt_w*0.70"/>
                                          </p:val>
                                        </p:tav>
                                        <p:tav tm="100000">
                                          <p:val>
                                            <p:strVal val="#ppt_w"/>
                                          </p:val>
                                        </p:tav>
                                      </p:tavLst>
                                    </p:anim>
                                    <p:anim calcmode="lin" valueType="num">
                                      <p:cBhvr>
                                        <p:cTn id="47" dur="1000" fill="hold"/>
                                        <p:tgtEl>
                                          <p:spTgt spid="17"/>
                                        </p:tgtEl>
                                        <p:attrNameLst>
                                          <p:attrName>ppt_h</p:attrName>
                                        </p:attrNameLst>
                                      </p:cBhvr>
                                      <p:tavLst>
                                        <p:tav tm="0">
                                          <p:val>
                                            <p:strVal val="#ppt_h"/>
                                          </p:val>
                                        </p:tav>
                                        <p:tav tm="100000">
                                          <p:val>
                                            <p:strVal val="#ppt_h"/>
                                          </p:val>
                                        </p:tav>
                                      </p:tavLst>
                                    </p:anim>
                                    <p:animEffect transition="in" filter="fade">
                                      <p:cBhvr>
                                        <p:cTn id="48" dur="1000"/>
                                        <p:tgtEl>
                                          <p:spTgt spid="17"/>
                                        </p:tgtEl>
                                      </p:cBhvr>
                                    </p:animEffect>
                                  </p:childTnLst>
                                </p:cTn>
                              </p:par>
                            </p:childTnLst>
                          </p:cTn>
                        </p:par>
                        <p:par>
                          <p:cTn id="49" fill="hold">
                            <p:stCondLst>
                              <p:cond delay="4500"/>
                            </p:stCondLst>
                            <p:childTnLst>
                              <p:par>
                                <p:cTn id="50" presetID="55" presetClass="entr" presetSubtype="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1000" fill="hold"/>
                                        <p:tgtEl>
                                          <p:spTgt spid="18"/>
                                        </p:tgtEl>
                                        <p:attrNameLst>
                                          <p:attrName>ppt_w</p:attrName>
                                        </p:attrNameLst>
                                      </p:cBhvr>
                                      <p:tavLst>
                                        <p:tav tm="0">
                                          <p:val>
                                            <p:strVal val="#ppt_w*0.70"/>
                                          </p:val>
                                        </p:tav>
                                        <p:tav tm="100000">
                                          <p:val>
                                            <p:strVal val="#ppt_w"/>
                                          </p:val>
                                        </p:tav>
                                      </p:tavLst>
                                    </p:anim>
                                    <p:anim calcmode="lin" valueType="num">
                                      <p:cBhvr>
                                        <p:cTn id="53" dur="1000" fill="hold"/>
                                        <p:tgtEl>
                                          <p:spTgt spid="18"/>
                                        </p:tgtEl>
                                        <p:attrNameLst>
                                          <p:attrName>ppt_h</p:attrName>
                                        </p:attrNameLst>
                                      </p:cBhvr>
                                      <p:tavLst>
                                        <p:tav tm="0">
                                          <p:val>
                                            <p:strVal val="#ppt_h"/>
                                          </p:val>
                                        </p:tav>
                                        <p:tav tm="100000">
                                          <p:val>
                                            <p:strVal val="#ppt_h"/>
                                          </p:val>
                                        </p:tav>
                                      </p:tavLst>
                                    </p:anim>
                                    <p:animEffect transition="in" filter="fade">
                                      <p:cBhvr>
                                        <p:cTn id="54" dur="1000"/>
                                        <p:tgtEl>
                                          <p:spTgt spid="18"/>
                                        </p:tgtEl>
                                      </p:cBhvr>
                                    </p:animEffect>
                                  </p:childTnLst>
                                </p:cTn>
                              </p:par>
                            </p:childTnLst>
                          </p:cTn>
                        </p:par>
                        <p:par>
                          <p:cTn id="55" fill="hold">
                            <p:stCondLst>
                              <p:cond delay="5500"/>
                            </p:stCondLst>
                            <p:childTnLst>
                              <p:par>
                                <p:cTn id="56" presetID="55" presetClass="entr" presetSubtype="0"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strVal val="#ppt_w*0.70"/>
                                          </p:val>
                                        </p:tav>
                                        <p:tav tm="100000">
                                          <p:val>
                                            <p:strVal val="#ppt_w"/>
                                          </p:val>
                                        </p:tav>
                                      </p:tavLst>
                                    </p:anim>
                                    <p:anim calcmode="lin" valueType="num">
                                      <p:cBhvr>
                                        <p:cTn id="59" dur="1000" fill="hold"/>
                                        <p:tgtEl>
                                          <p:spTgt spid="19"/>
                                        </p:tgtEl>
                                        <p:attrNameLst>
                                          <p:attrName>ppt_h</p:attrName>
                                        </p:attrNameLst>
                                      </p:cBhvr>
                                      <p:tavLst>
                                        <p:tav tm="0">
                                          <p:val>
                                            <p:strVal val="#ppt_h"/>
                                          </p:val>
                                        </p:tav>
                                        <p:tav tm="100000">
                                          <p:val>
                                            <p:strVal val="#ppt_h"/>
                                          </p:val>
                                        </p:tav>
                                      </p:tavLst>
                                    </p:anim>
                                    <p:animEffect transition="in" filter="fade">
                                      <p:cBhvr>
                                        <p:cTn id="60" dur="1000"/>
                                        <p:tgtEl>
                                          <p:spTgt spid="19"/>
                                        </p:tgtEl>
                                      </p:cBhvr>
                                    </p:animEffect>
                                  </p:childTnLst>
                                </p:cTn>
                              </p:par>
                            </p:childTnLst>
                          </p:cTn>
                        </p:par>
                        <p:par>
                          <p:cTn id="61" fill="hold">
                            <p:stCondLst>
                              <p:cond delay="6500"/>
                            </p:stCondLst>
                            <p:childTnLst>
                              <p:par>
                                <p:cTn id="62" presetID="55" presetClass="entr" presetSubtype="0"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1000" fill="hold"/>
                                        <p:tgtEl>
                                          <p:spTgt spid="5"/>
                                        </p:tgtEl>
                                        <p:attrNameLst>
                                          <p:attrName>ppt_w</p:attrName>
                                        </p:attrNameLst>
                                      </p:cBhvr>
                                      <p:tavLst>
                                        <p:tav tm="0">
                                          <p:val>
                                            <p:strVal val="#ppt_w*0.70"/>
                                          </p:val>
                                        </p:tav>
                                        <p:tav tm="100000">
                                          <p:val>
                                            <p:strVal val="#ppt_w"/>
                                          </p:val>
                                        </p:tav>
                                      </p:tavLst>
                                    </p:anim>
                                    <p:anim calcmode="lin" valueType="num">
                                      <p:cBhvr>
                                        <p:cTn id="65" dur="1000" fill="hold"/>
                                        <p:tgtEl>
                                          <p:spTgt spid="5"/>
                                        </p:tgtEl>
                                        <p:attrNameLst>
                                          <p:attrName>ppt_h</p:attrName>
                                        </p:attrNameLst>
                                      </p:cBhvr>
                                      <p:tavLst>
                                        <p:tav tm="0">
                                          <p:val>
                                            <p:strVal val="#ppt_h"/>
                                          </p:val>
                                        </p:tav>
                                        <p:tav tm="100000">
                                          <p:val>
                                            <p:strVal val="#ppt_h"/>
                                          </p:val>
                                        </p:tav>
                                      </p:tavLst>
                                    </p:anim>
                                    <p:animEffect transition="in" filter="fade">
                                      <p:cBhvr>
                                        <p:cTn id="66" dur="1000"/>
                                        <p:tgtEl>
                                          <p:spTgt spid="5"/>
                                        </p:tgtEl>
                                      </p:cBhvr>
                                    </p:animEffect>
                                  </p:childTnLst>
                                </p:cTn>
                              </p:par>
                            </p:childTnLst>
                          </p:cTn>
                        </p:par>
                        <p:par>
                          <p:cTn id="67" fill="hold">
                            <p:stCondLst>
                              <p:cond delay="7500"/>
                            </p:stCondLst>
                            <p:childTnLst>
                              <p:par>
                                <p:cTn id="68" presetID="55"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 calcmode="lin" valueType="num">
                                      <p:cBhvr>
                                        <p:cTn id="70" dur="1000" fill="hold"/>
                                        <p:tgtEl>
                                          <p:spTgt spid="6"/>
                                        </p:tgtEl>
                                        <p:attrNameLst>
                                          <p:attrName>ppt_w</p:attrName>
                                        </p:attrNameLst>
                                      </p:cBhvr>
                                      <p:tavLst>
                                        <p:tav tm="0">
                                          <p:val>
                                            <p:strVal val="#ppt_w*0.70"/>
                                          </p:val>
                                        </p:tav>
                                        <p:tav tm="100000">
                                          <p:val>
                                            <p:strVal val="#ppt_w"/>
                                          </p:val>
                                        </p:tav>
                                      </p:tavLst>
                                    </p:anim>
                                    <p:anim calcmode="lin" valueType="num">
                                      <p:cBhvr>
                                        <p:cTn id="71" dur="1000" fill="hold"/>
                                        <p:tgtEl>
                                          <p:spTgt spid="6"/>
                                        </p:tgtEl>
                                        <p:attrNameLst>
                                          <p:attrName>ppt_h</p:attrName>
                                        </p:attrNameLst>
                                      </p:cBhvr>
                                      <p:tavLst>
                                        <p:tav tm="0">
                                          <p:val>
                                            <p:strVal val="#ppt_h"/>
                                          </p:val>
                                        </p:tav>
                                        <p:tav tm="100000">
                                          <p:val>
                                            <p:strVal val="#ppt_h"/>
                                          </p:val>
                                        </p:tav>
                                      </p:tavLst>
                                    </p:anim>
                                    <p:animEffect transition="in" filter="fade">
                                      <p:cBhvr>
                                        <p:cTn id="72" dur="1000"/>
                                        <p:tgtEl>
                                          <p:spTgt spid="6"/>
                                        </p:tgtEl>
                                      </p:cBhvr>
                                    </p:animEffect>
                                  </p:childTnLst>
                                </p:cTn>
                              </p:par>
                            </p:childTnLst>
                          </p:cTn>
                        </p:par>
                        <p:par>
                          <p:cTn id="73" fill="hold">
                            <p:stCondLst>
                              <p:cond delay="8500"/>
                            </p:stCondLst>
                            <p:childTnLst>
                              <p:par>
                                <p:cTn id="74" presetID="55" presetClass="entr" presetSubtype="0" fill="hold" nodeType="afterEffect">
                                  <p:stCondLst>
                                    <p:cond delay="0"/>
                                  </p:stCondLst>
                                  <p:childTnLst>
                                    <p:set>
                                      <p:cBhvr>
                                        <p:cTn id="75" dur="1" fill="hold">
                                          <p:stCondLst>
                                            <p:cond delay="0"/>
                                          </p:stCondLst>
                                        </p:cTn>
                                        <p:tgtEl>
                                          <p:spTgt spid="7"/>
                                        </p:tgtEl>
                                        <p:attrNameLst>
                                          <p:attrName>style.visibility</p:attrName>
                                        </p:attrNameLst>
                                      </p:cBhvr>
                                      <p:to>
                                        <p:strVal val="visible"/>
                                      </p:to>
                                    </p:set>
                                    <p:anim calcmode="lin" valueType="num">
                                      <p:cBhvr>
                                        <p:cTn id="76" dur="1000" fill="hold"/>
                                        <p:tgtEl>
                                          <p:spTgt spid="7"/>
                                        </p:tgtEl>
                                        <p:attrNameLst>
                                          <p:attrName>ppt_w</p:attrName>
                                        </p:attrNameLst>
                                      </p:cBhvr>
                                      <p:tavLst>
                                        <p:tav tm="0">
                                          <p:val>
                                            <p:strVal val="#ppt_w*0.70"/>
                                          </p:val>
                                        </p:tav>
                                        <p:tav tm="100000">
                                          <p:val>
                                            <p:strVal val="#ppt_w"/>
                                          </p:val>
                                        </p:tav>
                                      </p:tavLst>
                                    </p:anim>
                                    <p:anim calcmode="lin" valueType="num">
                                      <p:cBhvr>
                                        <p:cTn id="77" dur="1000" fill="hold"/>
                                        <p:tgtEl>
                                          <p:spTgt spid="7"/>
                                        </p:tgtEl>
                                        <p:attrNameLst>
                                          <p:attrName>ppt_h</p:attrName>
                                        </p:attrNameLst>
                                      </p:cBhvr>
                                      <p:tavLst>
                                        <p:tav tm="0">
                                          <p:val>
                                            <p:strVal val="#ppt_h"/>
                                          </p:val>
                                        </p:tav>
                                        <p:tav tm="100000">
                                          <p:val>
                                            <p:strVal val="#ppt_h"/>
                                          </p:val>
                                        </p:tav>
                                      </p:tavLst>
                                    </p:anim>
                                    <p:animEffect transition="in" filter="fade">
                                      <p:cBhvr>
                                        <p:cTn id="78" dur="1000"/>
                                        <p:tgtEl>
                                          <p:spTgt spid="7"/>
                                        </p:tgtEl>
                                      </p:cBhvr>
                                    </p:animEffect>
                                  </p:childTnLst>
                                </p:cTn>
                              </p:par>
                            </p:childTnLst>
                          </p:cTn>
                        </p:par>
                        <p:par>
                          <p:cTn id="79" fill="hold">
                            <p:stCondLst>
                              <p:cond delay="9500"/>
                            </p:stCondLst>
                            <p:childTnLst>
                              <p:par>
                                <p:cTn id="80" presetID="55" presetClass="entr" presetSubtype="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1000" fill="hold"/>
                                        <p:tgtEl>
                                          <p:spTgt spid="9"/>
                                        </p:tgtEl>
                                        <p:attrNameLst>
                                          <p:attrName>ppt_w</p:attrName>
                                        </p:attrNameLst>
                                      </p:cBhvr>
                                      <p:tavLst>
                                        <p:tav tm="0">
                                          <p:val>
                                            <p:strVal val="#ppt_w*0.70"/>
                                          </p:val>
                                        </p:tav>
                                        <p:tav tm="100000">
                                          <p:val>
                                            <p:strVal val="#ppt_w"/>
                                          </p:val>
                                        </p:tav>
                                      </p:tavLst>
                                    </p:anim>
                                    <p:anim calcmode="lin" valueType="num">
                                      <p:cBhvr>
                                        <p:cTn id="83" dur="1000" fill="hold"/>
                                        <p:tgtEl>
                                          <p:spTgt spid="9"/>
                                        </p:tgtEl>
                                        <p:attrNameLst>
                                          <p:attrName>ppt_h</p:attrName>
                                        </p:attrNameLst>
                                      </p:cBhvr>
                                      <p:tavLst>
                                        <p:tav tm="0">
                                          <p:val>
                                            <p:strVal val="#ppt_h"/>
                                          </p:val>
                                        </p:tav>
                                        <p:tav tm="100000">
                                          <p:val>
                                            <p:strVal val="#ppt_h"/>
                                          </p:val>
                                        </p:tav>
                                      </p:tavLst>
                                    </p:anim>
                                    <p:animEffect transition="in" filter="fade">
                                      <p:cBhvr>
                                        <p:cTn id="84" dur="1000"/>
                                        <p:tgtEl>
                                          <p:spTgt spid="9"/>
                                        </p:tgtEl>
                                      </p:cBhvr>
                                    </p:animEffect>
                                  </p:childTnLst>
                                </p:cTn>
                              </p:par>
                            </p:childTnLst>
                          </p:cTn>
                        </p:par>
                        <p:par>
                          <p:cTn id="85" fill="hold">
                            <p:stCondLst>
                              <p:cond delay="10500"/>
                            </p:stCondLst>
                            <p:childTnLst>
                              <p:par>
                                <p:cTn id="86" presetID="55" presetClass="entr" presetSubtype="0" fill="hold" nodeType="afterEffect">
                                  <p:stCondLst>
                                    <p:cond delay="0"/>
                                  </p:stCondLst>
                                  <p:childTnLst>
                                    <p:set>
                                      <p:cBhvr>
                                        <p:cTn id="87" dur="1" fill="hold">
                                          <p:stCondLst>
                                            <p:cond delay="0"/>
                                          </p:stCondLst>
                                        </p:cTn>
                                        <p:tgtEl>
                                          <p:spTgt spid="11"/>
                                        </p:tgtEl>
                                        <p:attrNameLst>
                                          <p:attrName>style.visibility</p:attrName>
                                        </p:attrNameLst>
                                      </p:cBhvr>
                                      <p:to>
                                        <p:strVal val="visible"/>
                                      </p:to>
                                    </p:set>
                                    <p:anim calcmode="lin" valueType="num">
                                      <p:cBhvr>
                                        <p:cTn id="88" dur="1000" fill="hold"/>
                                        <p:tgtEl>
                                          <p:spTgt spid="11"/>
                                        </p:tgtEl>
                                        <p:attrNameLst>
                                          <p:attrName>ppt_w</p:attrName>
                                        </p:attrNameLst>
                                      </p:cBhvr>
                                      <p:tavLst>
                                        <p:tav tm="0">
                                          <p:val>
                                            <p:strVal val="#ppt_w*0.70"/>
                                          </p:val>
                                        </p:tav>
                                        <p:tav tm="100000">
                                          <p:val>
                                            <p:strVal val="#ppt_w"/>
                                          </p:val>
                                        </p:tav>
                                      </p:tavLst>
                                    </p:anim>
                                    <p:anim calcmode="lin" valueType="num">
                                      <p:cBhvr>
                                        <p:cTn id="89" dur="1000" fill="hold"/>
                                        <p:tgtEl>
                                          <p:spTgt spid="11"/>
                                        </p:tgtEl>
                                        <p:attrNameLst>
                                          <p:attrName>ppt_h</p:attrName>
                                        </p:attrNameLst>
                                      </p:cBhvr>
                                      <p:tavLst>
                                        <p:tav tm="0">
                                          <p:val>
                                            <p:strVal val="#ppt_h"/>
                                          </p:val>
                                        </p:tav>
                                        <p:tav tm="100000">
                                          <p:val>
                                            <p:strVal val="#ppt_h"/>
                                          </p:val>
                                        </p:tav>
                                      </p:tavLst>
                                    </p:anim>
                                    <p:animEffect transition="in" filter="fade">
                                      <p:cBhvr>
                                        <p:cTn id="90" dur="1000"/>
                                        <p:tgtEl>
                                          <p:spTgt spid="11"/>
                                        </p:tgtEl>
                                      </p:cBhvr>
                                    </p:animEffect>
                                  </p:childTnLst>
                                </p:cTn>
                              </p:par>
                            </p:childTnLst>
                          </p:cTn>
                        </p:par>
                        <p:par>
                          <p:cTn id="91" fill="hold">
                            <p:stCondLst>
                              <p:cond delay="11500"/>
                            </p:stCondLst>
                            <p:childTnLst>
                              <p:par>
                                <p:cTn id="92" presetID="55" presetClass="entr" presetSubtype="0"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p:cTn id="94" dur="1000" fill="hold"/>
                                        <p:tgtEl>
                                          <p:spTgt spid="13"/>
                                        </p:tgtEl>
                                        <p:attrNameLst>
                                          <p:attrName>ppt_w</p:attrName>
                                        </p:attrNameLst>
                                      </p:cBhvr>
                                      <p:tavLst>
                                        <p:tav tm="0">
                                          <p:val>
                                            <p:strVal val="#ppt_w*0.70"/>
                                          </p:val>
                                        </p:tav>
                                        <p:tav tm="100000">
                                          <p:val>
                                            <p:strVal val="#ppt_w"/>
                                          </p:val>
                                        </p:tav>
                                      </p:tavLst>
                                    </p:anim>
                                    <p:anim calcmode="lin" valueType="num">
                                      <p:cBhvr>
                                        <p:cTn id="95" dur="1000" fill="hold"/>
                                        <p:tgtEl>
                                          <p:spTgt spid="13"/>
                                        </p:tgtEl>
                                        <p:attrNameLst>
                                          <p:attrName>ppt_h</p:attrName>
                                        </p:attrNameLst>
                                      </p:cBhvr>
                                      <p:tavLst>
                                        <p:tav tm="0">
                                          <p:val>
                                            <p:strVal val="#ppt_h"/>
                                          </p:val>
                                        </p:tav>
                                        <p:tav tm="100000">
                                          <p:val>
                                            <p:strVal val="#ppt_h"/>
                                          </p:val>
                                        </p:tav>
                                      </p:tavLst>
                                    </p:anim>
                                    <p:animEffect transition="in" filter="fade">
                                      <p:cBhvr>
                                        <p:cTn id="96" dur="1000"/>
                                        <p:tgtEl>
                                          <p:spTgt spid="13"/>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down)">
                                      <p:cBhvr>
                                        <p:cTn id="101" dur="500"/>
                                        <p:tgtEl>
                                          <p:spTgt spid="49"/>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transition="in" filter="wipe(up)">
                                      <p:cBhvr>
                                        <p:cTn id="10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594349" y="2764087"/>
            <a:ext cx="3877986"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职员录用</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probation</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第七章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9304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4="http://schemas.microsoft.com/office/drawing/2010/main" xmlns:p14="http://schemas.microsoft.com/office/powerpoint/2010/main" xmlns:a16="http://schemas.microsoft.com/office/drawing/2014/main" id="{AF121854-A213-4411-9908-651B9D30D4E0}"/>
              </a:ext>
            </a:extLst>
          </p:cNvPr>
          <p:cNvGrpSpPr/>
          <p:nvPr/>
        </p:nvGrpSpPr>
        <p:grpSpPr>
          <a:xfrm>
            <a:off x="1227099" y="463031"/>
            <a:ext cx="2969120" cy="461665"/>
            <a:chOff x="1615406" y="477018"/>
            <a:chExt cx="2969120" cy="461665"/>
          </a:xfrm>
        </p:grpSpPr>
        <p:sp>
          <p:nvSpPr>
            <p:cNvPr id="16" name="文本框 15">
              <a:extLst>
                <a:ext uri="{FF2B5EF4-FFF2-40B4-BE49-F238E27FC236}">
                  <a16:creationId xmlns="" xmlns:a14="http://schemas.microsoft.com/office/drawing/2010/main" xmlns:p14="http://schemas.microsoft.com/office/powerpoint/2010/main" xmlns:a16="http://schemas.microsoft.com/office/drawing/2014/main" id="{984D7DDA-B241-4C4C-9969-409D7258F38B}"/>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第七 章</a:t>
              </a:r>
              <a:endParaRPr lang="zh-CN" altLang="zh-CN" sz="1600" dirty="0">
                <a:solidFill>
                  <a:schemeClr val="bg2">
                    <a:lumMod val="25000"/>
                  </a:schemeClr>
                </a:solidFill>
                <a:cs typeface="+mn-ea"/>
                <a:sym typeface="+mn-lt"/>
              </a:endParaRPr>
            </a:p>
          </p:txBody>
        </p:sp>
        <p:sp>
          <p:nvSpPr>
            <p:cNvPr id="17" name="文本框 16">
              <a:extLst>
                <a:ext uri="{FF2B5EF4-FFF2-40B4-BE49-F238E27FC236}">
                  <a16:creationId xmlns="" xmlns:a14="http://schemas.microsoft.com/office/drawing/2010/main" xmlns:p14="http://schemas.microsoft.com/office/powerpoint/2010/main" xmlns:a16="http://schemas.microsoft.com/office/drawing/2014/main" id="{44106E4A-A27C-4B3C-9E59-0B768C56EF3B}"/>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职员录用</a:t>
              </a:r>
              <a:endParaRPr lang="zh-CN" altLang="zh-CN" sz="2400" b="1" dirty="0">
                <a:solidFill>
                  <a:schemeClr val="bg2">
                    <a:lumMod val="25000"/>
                  </a:schemeClr>
                </a:solidFill>
                <a:cs typeface="+mn-ea"/>
                <a:sym typeface="+mn-lt"/>
              </a:endParaRPr>
            </a:p>
          </p:txBody>
        </p:sp>
      </p:grpSp>
      <p:grpSp>
        <p:nvGrpSpPr>
          <p:cNvPr id="18" name="组合 17">
            <a:extLst>
              <a:ext uri="{FF2B5EF4-FFF2-40B4-BE49-F238E27FC236}">
                <a16:creationId xmlns="" xmlns:a14="http://schemas.microsoft.com/office/drawing/2010/main" xmlns:p14="http://schemas.microsoft.com/office/powerpoint/2010/main" xmlns:a16="http://schemas.microsoft.com/office/drawing/2014/main" id="{8D741121-5D8E-4AF1-B2C4-7B71879EDABA}"/>
              </a:ext>
            </a:extLst>
          </p:cNvPr>
          <p:cNvGrpSpPr/>
          <p:nvPr/>
        </p:nvGrpSpPr>
        <p:grpSpPr>
          <a:xfrm>
            <a:off x="-676027" y="587602"/>
            <a:ext cx="1779590" cy="324568"/>
            <a:chOff x="10447421" y="344366"/>
            <a:chExt cx="1779590" cy="324568"/>
          </a:xfrm>
        </p:grpSpPr>
        <p:sp>
          <p:nvSpPr>
            <p:cNvPr id="19" name="平行四边形 18">
              <a:extLst>
                <a:ext uri="{FF2B5EF4-FFF2-40B4-BE49-F238E27FC236}">
                  <a16:creationId xmlns="" xmlns:a14="http://schemas.microsoft.com/office/drawing/2010/main" xmlns:p14="http://schemas.microsoft.com/office/powerpoint/2010/main" xmlns:a16="http://schemas.microsoft.com/office/drawing/2014/main" id="{2D0C75D1-F156-400D-8436-6A97E1596616}"/>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平行四边形 19">
              <a:extLst>
                <a:ext uri="{FF2B5EF4-FFF2-40B4-BE49-F238E27FC236}">
                  <a16:creationId xmlns="" xmlns:a14="http://schemas.microsoft.com/office/drawing/2010/main" xmlns:p14="http://schemas.microsoft.com/office/powerpoint/2010/main" xmlns:a16="http://schemas.microsoft.com/office/drawing/2014/main" id="{2153762E-8164-4265-A0E5-5B8F5D450C1F}"/>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a:extLst>
              <a:ext uri="{FF2B5EF4-FFF2-40B4-BE49-F238E27FC236}">
                <a16:creationId xmlns="" xmlns:a14="http://schemas.microsoft.com/office/drawing/2010/main" xmlns:p14="http://schemas.microsoft.com/office/powerpoint/2010/main" xmlns:a16="http://schemas.microsoft.com/office/drawing/2014/main" id="{D9917777-0264-4872-AF5A-9EB8008AA0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6216" y="1478555"/>
            <a:ext cx="10789140" cy="1950445"/>
          </a:xfrm>
          <a:prstGeom prst="rect">
            <a:avLst/>
          </a:prstGeom>
        </p:spPr>
      </p:pic>
      <p:grpSp>
        <p:nvGrpSpPr>
          <p:cNvPr id="22" name="组合 21">
            <a:extLst>
              <a:ext uri="{FF2B5EF4-FFF2-40B4-BE49-F238E27FC236}">
                <a16:creationId xmlns="" xmlns:a14="http://schemas.microsoft.com/office/drawing/2010/main" xmlns:p14="http://schemas.microsoft.com/office/powerpoint/2010/main" xmlns:a16="http://schemas.microsoft.com/office/drawing/2014/main" id="{E346B9B3-03EB-4AE6-AFF5-E9F0385D5A84}"/>
              </a:ext>
            </a:extLst>
          </p:cNvPr>
          <p:cNvGrpSpPr/>
          <p:nvPr/>
        </p:nvGrpSpPr>
        <p:grpSpPr>
          <a:xfrm>
            <a:off x="676216" y="3751126"/>
            <a:ext cx="4847681" cy="2506745"/>
            <a:chOff x="984392" y="1858687"/>
            <a:chExt cx="10033687" cy="2506745"/>
          </a:xfrm>
        </p:grpSpPr>
        <p:sp>
          <p:nvSpPr>
            <p:cNvPr id="23" name="矩形 22">
              <a:extLst>
                <a:ext uri="{FF2B5EF4-FFF2-40B4-BE49-F238E27FC236}">
                  <a16:creationId xmlns="" xmlns:a14="http://schemas.microsoft.com/office/drawing/2010/main" xmlns:p14="http://schemas.microsoft.com/office/powerpoint/2010/main" xmlns:a16="http://schemas.microsoft.com/office/drawing/2014/main" id="{DC33D109-C110-4C0C-AB2E-5A5297861EC0}"/>
                </a:ext>
              </a:extLst>
            </p:cNvPr>
            <p:cNvSpPr/>
            <p:nvPr/>
          </p:nvSpPr>
          <p:spPr>
            <a:xfrm>
              <a:off x="984392" y="1858687"/>
              <a:ext cx="10033687" cy="25067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TextBox 1">
              <a:extLst>
                <a:ext uri="{FF2B5EF4-FFF2-40B4-BE49-F238E27FC236}">
                  <a16:creationId xmlns="" xmlns:a14="http://schemas.microsoft.com/office/drawing/2010/main" xmlns:p14="http://schemas.microsoft.com/office/powerpoint/2010/main" xmlns:a16="http://schemas.microsoft.com/office/drawing/2014/main" id="{40E1DF64-5C84-437F-AA69-1A96C3E04B94}"/>
                </a:ext>
              </a:extLst>
            </p:cNvPr>
            <p:cNvSpPr txBox="1"/>
            <p:nvPr/>
          </p:nvSpPr>
          <p:spPr>
            <a:xfrm>
              <a:off x="1845388" y="2304180"/>
              <a:ext cx="8311693" cy="1631216"/>
            </a:xfrm>
            <a:prstGeom prst="rect">
              <a:avLst/>
            </a:prstGeom>
            <a:noFill/>
          </p:spPr>
          <p:txBody>
            <a:bodyPr wrap="square" rtlCol="0">
              <a:spAutoFit/>
            </a:bodyPr>
            <a:lstStyle/>
            <a:p>
              <a:pPr>
                <a:lnSpc>
                  <a:spcPts val="3000"/>
                </a:lnSpc>
              </a:pPr>
              <a:r>
                <a:rPr lang="zh-CN" altLang="en-US" sz="2000" b="1" dirty="0">
                  <a:solidFill>
                    <a:srgbClr val="002263"/>
                  </a:solidFill>
                  <a:cs typeface="+mn-ea"/>
                  <a:sym typeface="+mn-lt"/>
                </a:rPr>
                <a:t> 第二十条</a:t>
              </a:r>
              <a:endParaRPr lang="en-US" altLang="zh-CN" sz="2000" b="1" dirty="0">
                <a:solidFill>
                  <a:srgbClr val="002263"/>
                </a:solidFill>
                <a:cs typeface="+mn-ea"/>
                <a:sym typeface="+mn-lt"/>
              </a:endParaRPr>
            </a:p>
            <a:p>
              <a:pPr>
                <a:lnSpc>
                  <a:spcPts val="3000"/>
                </a:lnSpc>
              </a:pPr>
              <a:r>
                <a:rPr lang="zh-CN" altLang="en-US" sz="1600" dirty="0">
                  <a:solidFill>
                    <a:srgbClr val="E7E6E6">
                      <a:lumMod val="25000"/>
                    </a:srgbClr>
                  </a:solidFill>
                  <a:cs typeface="+mn-ea"/>
                  <a:sym typeface="+mn-lt"/>
                </a:rPr>
                <a:t> 被正式聘用的新职员，由行政人事部与其签订</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聘用</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日期及正式工资的起算日期自试用期满之日计算。</a:t>
              </a:r>
            </a:p>
          </p:txBody>
        </p:sp>
      </p:grpSp>
      <p:grpSp>
        <p:nvGrpSpPr>
          <p:cNvPr id="25" name="组合 24">
            <a:extLst>
              <a:ext uri="{FF2B5EF4-FFF2-40B4-BE49-F238E27FC236}">
                <a16:creationId xmlns="" xmlns:a14="http://schemas.microsoft.com/office/drawing/2010/main" xmlns:p14="http://schemas.microsoft.com/office/powerpoint/2010/main" xmlns:a16="http://schemas.microsoft.com/office/drawing/2014/main" id="{11F722B1-CB33-4CEB-BA92-0F7D94E9E37E}"/>
              </a:ext>
            </a:extLst>
          </p:cNvPr>
          <p:cNvGrpSpPr/>
          <p:nvPr/>
        </p:nvGrpSpPr>
        <p:grpSpPr>
          <a:xfrm>
            <a:off x="5641682" y="3763653"/>
            <a:ext cx="5848888" cy="2506745"/>
            <a:chOff x="984392" y="4077529"/>
            <a:chExt cx="10514253" cy="2506745"/>
          </a:xfrm>
        </p:grpSpPr>
        <p:sp>
          <p:nvSpPr>
            <p:cNvPr id="26" name="矩形 25">
              <a:extLst>
                <a:ext uri="{FF2B5EF4-FFF2-40B4-BE49-F238E27FC236}">
                  <a16:creationId xmlns="" xmlns:a14="http://schemas.microsoft.com/office/drawing/2010/main" xmlns:p14="http://schemas.microsoft.com/office/powerpoint/2010/main" xmlns:a16="http://schemas.microsoft.com/office/drawing/2014/main" id="{F76FE868-743B-473F-B346-430AE139FF88}"/>
                </a:ext>
              </a:extLst>
            </p:cNvPr>
            <p:cNvSpPr/>
            <p:nvPr/>
          </p:nvSpPr>
          <p:spPr>
            <a:xfrm>
              <a:off x="984392" y="4077529"/>
              <a:ext cx="10514253" cy="25067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TextBox 1">
              <a:extLst>
                <a:ext uri="{FF2B5EF4-FFF2-40B4-BE49-F238E27FC236}">
                  <a16:creationId xmlns="" xmlns:a14="http://schemas.microsoft.com/office/drawing/2010/main" xmlns:p14="http://schemas.microsoft.com/office/powerpoint/2010/main" xmlns:a16="http://schemas.microsoft.com/office/drawing/2014/main" id="{F5F9F9EA-25AB-4205-845B-98E4DF991F74}"/>
                </a:ext>
              </a:extLst>
            </p:cNvPr>
            <p:cNvSpPr txBox="1"/>
            <p:nvPr/>
          </p:nvSpPr>
          <p:spPr>
            <a:xfrm>
              <a:off x="1780794" y="4330662"/>
              <a:ext cx="8970061" cy="2015936"/>
            </a:xfrm>
            <a:prstGeom prst="rect">
              <a:avLst/>
            </a:prstGeom>
            <a:noFill/>
          </p:spPr>
          <p:txBody>
            <a:bodyPr wrap="square" rtlCol="0">
              <a:spAutoFit/>
            </a:bodyPr>
            <a:lstStyle/>
            <a:p>
              <a:pPr>
                <a:lnSpc>
                  <a:spcPts val="3000"/>
                </a:lnSpc>
              </a:pPr>
              <a:r>
                <a:rPr lang="zh-CN" altLang="en-US" sz="2000" b="1" dirty="0">
                  <a:solidFill>
                    <a:srgbClr val="002263"/>
                  </a:solidFill>
                  <a:cs typeface="+mn-ea"/>
                  <a:sym typeface="+mn-lt"/>
                </a:rPr>
                <a:t> </a:t>
              </a:r>
              <a:r>
                <a:rPr lang="en-US" altLang="zh-CN" sz="2000" b="1" dirty="0">
                  <a:solidFill>
                    <a:srgbClr val="002263"/>
                  </a:solidFill>
                  <a:cs typeface="+mn-ea"/>
                  <a:sym typeface="+mn-lt"/>
                </a:rPr>
                <a:t>《</a:t>
              </a:r>
              <a:r>
                <a:rPr lang="zh-CN" altLang="en-US" sz="2000" b="1" dirty="0">
                  <a:solidFill>
                    <a:srgbClr val="002263"/>
                  </a:solidFill>
                  <a:cs typeface="+mn-ea"/>
                  <a:sym typeface="+mn-lt"/>
                </a:rPr>
                <a:t>第二十一条同</a:t>
              </a:r>
              <a:r>
                <a:rPr lang="en-US" altLang="zh-CN" sz="2000" b="1" dirty="0">
                  <a:solidFill>
                    <a:srgbClr val="002263"/>
                  </a:solidFill>
                  <a:cs typeface="+mn-ea"/>
                  <a:sym typeface="+mn-lt"/>
                </a:rPr>
                <a:t>》</a:t>
              </a:r>
            </a:p>
            <a:p>
              <a:pPr>
                <a:lnSpc>
                  <a:spcPts val="3000"/>
                </a:lnSpc>
              </a:pPr>
              <a:r>
                <a:rPr lang="zh-CN" altLang="en-US" sz="1600" dirty="0">
                  <a:solidFill>
                    <a:schemeClr val="bg2">
                      <a:lumMod val="25000"/>
                    </a:schemeClr>
                  </a:solidFill>
                  <a:cs typeface="+mn-ea"/>
                  <a:sym typeface="+mn-lt"/>
                </a:rPr>
                <a:t>一般</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一般聘用期为一年，优秀人才也可以一次签</a:t>
              </a:r>
              <a:r>
                <a:rPr lang="en-US" altLang="zh-CN" sz="1600" dirty="0">
                  <a:solidFill>
                    <a:srgbClr val="E7E6E6">
                      <a:lumMod val="25000"/>
                    </a:srgbClr>
                  </a:solidFill>
                  <a:cs typeface="+mn-ea"/>
                  <a:sym typeface="+mn-lt"/>
                </a:rPr>
                <a:t>2-3</a:t>
              </a:r>
              <a:r>
                <a:rPr lang="zh-CN" altLang="en-US" sz="1600" dirty="0">
                  <a:solidFill>
                    <a:srgbClr val="E7E6E6">
                      <a:lumMod val="25000"/>
                    </a:srgbClr>
                  </a:solidFill>
                  <a:cs typeface="+mn-ea"/>
                  <a:sym typeface="+mn-lt"/>
                </a:rPr>
                <a:t>年。聘用期满，如不发生解聘和离职情况，将继续聘用，聘用期到期后再视情况续签</a:t>
              </a:r>
              <a:r>
                <a:rPr lang="en-US" altLang="zh-CN" sz="1600" dirty="0">
                  <a:solidFill>
                    <a:srgbClr val="E7E6E6">
                      <a:lumMod val="25000"/>
                    </a:srgbClr>
                  </a:solidFill>
                  <a:cs typeface="+mn-ea"/>
                  <a:sym typeface="+mn-lt"/>
                </a:rPr>
                <a:t>《</a:t>
              </a:r>
              <a:r>
                <a:rPr lang="zh-CN" altLang="en-US" sz="1600" dirty="0">
                  <a:solidFill>
                    <a:srgbClr val="E7E6E6">
                      <a:lumMod val="25000"/>
                    </a:srgbClr>
                  </a:solidFill>
                  <a:cs typeface="+mn-ea"/>
                  <a:sym typeface="+mn-lt"/>
                </a:rPr>
                <a:t>聘用合同</a:t>
              </a:r>
              <a:r>
                <a:rPr lang="en-US" altLang="zh-CN" sz="1600" dirty="0">
                  <a:solidFill>
                    <a:srgbClr val="E7E6E6">
                      <a:lumMod val="25000"/>
                    </a:srgbClr>
                  </a:solidFill>
                  <a:cs typeface="+mn-ea"/>
                  <a:sym typeface="+mn-lt"/>
                </a:rPr>
                <a:t>》</a:t>
              </a:r>
              <a:r>
                <a:rPr lang="zh-CN" altLang="en-US" sz="1600" dirty="0">
                  <a:solidFill>
                    <a:schemeClr val="bg2">
                      <a:lumMod val="25000"/>
                    </a:schemeClr>
                  </a:solidFill>
                  <a:cs typeface="+mn-ea"/>
                  <a:sym typeface="+mn-lt"/>
                </a:rPr>
                <a:t>须在聘用期满前十五天书面通知行政人事部。</a:t>
              </a:r>
            </a:p>
          </p:txBody>
        </p:sp>
      </p:grpSp>
    </p:spTree>
    <p:extLst>
      <p:ext uri="{BB962C8B-B14F-4D97-AF65-F5344CB8AC3E}">
        <p14:creationId xmlns:p14="http://schemas.microsoft.com/office/powerpoint/2010/main" val="12054391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594349" y="2764087"/>
            <a:ext cx="3877986"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职员培训</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570221"/>
          </a:xfrm>
          <a:prstGeom prst="rect">
            <a:avLst/>
          </a:prstGeom>
          <a:noFill/>
        </p:spPr>
        <p:txBody>
          <a:bodyPr wrap="square" lIns="0" tIns="0" rIns="0" bIns="0" rtlCol="0">
            <a:spAutoFit/>
            <a:scene3d>
              <a:camera prst="orthographicFront"/>
              <a:lightRig rig="threePt" dir="t"/>
            </a:scene3d>
            <a:sp3d contourW="12700"/>
          </a:bodyPr>
          <a:lstStyle/>
          <a:p>
            <a:pPr algn="ctr">
              <a:lnSpc>
                <a:spcPct val="150000"/>
              </a:lnSpc>
            </a:pPr>
            <a:r>
              <a:rPr lang="en-US" altLang="zh-CN" sz="2800" dirty="0">
                <a:solidFill>
                  <a:schemeClr val="bg2">
                    <a:lumMod val="25000"/>
                  </a:schemeClr>
                </a:solidFill>
                <a:cs typeface="+mn-ea"/>
                <a:sym typeface="+mn-lt"/>
              </a:rPr>
              <a:t>Staff training</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第八章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20677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p14="http://schemas.microsoft.com/office/powerpoint/2010/main" xmlns:a16="http://schemas.microsoft.com/office/drawing/2014/main" id="{9977E9A5-1C48-429D-9836-1864DAEA294D}"/>
              </a:ext>
            </a:extLst>
          </p:cNvPr>
          <p:cNvGrpSpPr/>
          <p:nvPr/>
        </p:nvGrpSpPr>
        <p:grpSpPr>
          <a:xfrm>
            <a:off x="563563" y="2584305"/>
            <a:ext cx="11227709" cy="3469525"/>
            <a:chOff x="563563" y="1701000"/>
            <a:chExt cx="11227709" cy="3469525"/>
          </a:xfrm>
        </p:grpSpPr>
        <p:sp>
          <p:nvSpPr>
            <p:cNvPr id="13" name="矩形 12">
              <a:extLst>
                <a:ext uri="{FF2B5EF4-FFF2-40B4-BE49-F238E27FC236}">
                  <a16:creationId xmlns="" xmlns:p14="http://schemas.microsoft.com/office/powerpoint/2010/main" xmlns:a16="http://schemas.microsoft.com/office/drawing/2014/main" id="{41722CD1-34B7-4A92-9B95-FB1AEF51AB9D}"/>
                </a:ext>
              </a:extLst>
            </p:cNvPr>
            <p:cNvSpPr/>
            <p:nvPr/>
          </p:nvSpPr>
          <p:spPr>
            <a:xfrm>
              <a:off x="4737619" y="1714525"/>
              <a:ext cx="7053653" cy="3456000"/>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矩形 13">
              <a:extLst>
                <a:ext uri="{FF2B5EF4-FFF2-40B4-BE49-F238E27FC236}">
                  <a16:creationId xmlns="" xmlns:p14="http://schemas.microsoft.com/office/powerpoint/2010/main" xmlns:a16="http://schemas.microsoft.com/office/drawing/2014/main" id="{5CF6AAA2-9DEA-4F78-84A4-2CF55BED1406}"/>
                </a:ext>
              </a:extLst>
            </p:cNvPr>
            <p:cNvSpPr/>
            <p:nvPr/>
          </p:nvSpPr>
          <p:spPr>
            <a:xfrm>
              <a:off x="563563" y="1701000"/>
              <a:ext cx="4174057" cy="3456000"/>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1">
            <a:extLst>
              <a:ext uri="{FF2B5EF4-FFF2-40B4-BE49-F238E27FC236}">
                <a16:creationId xmlns="" xmlns:p14="http://schemas.microsoft.com/office/powerpoint/2010/main" xmlns:a16="http://schemas.microsoft.com/office/drawing/2014/main" id="{0697F51F-83C2-4E5B-A5AD-6A781A3A4E17}"/>
              </a:ext>
            </a:extLst>
          </p:cNvPr>
          <p:cNvSpPr txBox="1"/>
          <p:nvPr/>
        </p:nvSpPr>
        <p:spPr>
          <a:xfrm>
            <a:off x="5515624" y="3013501"/>
            <a:ext cx="5934888" cy="1077218"/>
          </a:xfrm>
          <a:prstGeom prst="rect">
            <a:avLst/>
          </a:prstGeom>
          <a:noFill/>
        </p:spPr>
        <p:txBody>
          <a:bodyPr wrap="square" rtlCol="0">
            <a:spAutoFit/>
          </a:bodyPr>
          <a:lstStyle/>
          <a:p>
            <a:r>
              <a:rPr lang="en-US" altLang="zh-CN" sz="1600" b="1" dirty="0">
                <a:solidFill>
                  <a:schemeClr val="bg1"/>
                </a:solidFill>
                <a:cs typeface="+mn-ea"/>
                <a:sym typeface="+mn-lt"/>
              </a:rPr>
              <a:t>1</a:t>
            </a:r>
            <a:r>
              <a:rPr lang="zh-CN" altLang="en-US" sz="1600" b="1" dirty="0">
                <a:solidFill>
                  <a:schemeClr val="bg1"/>
                </a:solidFill>
                <a:cs typeface="+mn-ea"/>
                <a:sym typeface="+mn-lt"/>
              </a:rPr>
              <a:t>、职前培训由行政人事主管负责，内容为：</a:t>
            </a:r>
          </a:p>
          <a:p>
            <a:r>
              <a:rPr lang="zh-CN" altLang="en-US" sz="1600" dirty="0">
                <a:solidFill>
                  <a:schemeClr val="bg1"/>
                </a:solidFill>
                <a:cs typeface="+mn-ea"/>
                <a:sym typeface="+mn-lt"/>
              </a:rPr>
              <a:t>公司简介、管理制度的讲解；企业文化知识的培训；工作要求、工作程序、工作职责的说明；业务部门进行业务技能方面的培训；   </a:t>
            </a:r>
          </a:p>
        </p:txBody>
      </p:sp>
      <p:sp>
        <p:nvSpPr>
          <p:cNvPr id="2" name="矩形 1">
            <a:extLst>
              <a:ext uri="{FF2B5EF4-FFF2-40B4-BE49-F238E27FC236}">
                <a16:creationId xmlns="" xmlns:p14="http://schemas.microsoft.com/office/powerpoint/2010/main" xmlns:a16="http://schemas.microsoft.com/office/drawing/2014/main" id="{4DD082B3-8857-403F-B916-AB1BDAD1CF45}"/>
              </a:ext>
            </a:extLst>
          </p:cNvPr>
          <p:cNvSpPr/>
          <p:nvPr/>
        </p:nvSpPr>
        <p:spPr>
          <a:xfrm>
            <a:off x="939000" y="1413630"/>
            <a:ext cx="9631242" cy="954107"/>
          </a:xfrm>
          <a:prstGeom prst="rect">
            <a:avLst/>
          </a:prstGeom>
        </p:spPr>
        <p:txBody>
          <a:bodyPr wrap="square">
            <a:spAutoFit/>
          </a:bodyPr>
          <a:lstStyle/>
          <a:p>
            <a:r>
              <a:rPr lang="zh-CN" altLang="en-US" sz="2000" b="1" dirty="0">
                <a:solidFill>
                  <a:srgbClr val="002263"/>
                </a:solidFill>
                <a:cs typeface="+mn-ea"/>
                <a:sym typeface="+mn-lt"/>
              </a:rPr>
              <a:t> 第二十二条 </a:t>
            </a:r>
            <a:endParaRPr lang="en-US" altLang="zh-CN" sz="2000" b="1" dirty="0">
              <a:solidFill>
                <a:srgbClr val="002263"/>
              </a:solidFill>
              <a:cs typeface="+mn-ea"/>
              <a:sym typeface="+mn-lt"/>
            </a:endParaRPr>
          </a:p>
          <a:p>
            <a:r>
              <a:rPr lang="zh-CN" altLang="en-US" dirty="0">
                <a:solidFill>
                  <a:schemeClr val="bg2">
                    <a:lumMod val="25000"/>
                  </a:schemeClr>
                </a:solidFill>
                <a:cs typeface="+mn-ea"/>
                <a:sym typeface="+mn-lt"/>
              </a:rPr>
              <a:t>为提高员工的自身素质和工作技能，公司将举办各种培训，主要分为职前培训、在职培训、专业培训三种。</a:t>
            </a:r>
          </a:p>
        </p:txBody>
      </p:sp>
      <p:sp>
        <p:nvSpPr>
          <p:cNvPr id="3" name="矩形 2">
            <a:extLst>
              <a:ext uri="{FF2B5EF4-FFF2-40B4-BE49-F238E27FC236}">
                <a16:creationId xmlns="" xmlns:p14="http://schemas.microsoft.com/office/powerpoint/2010/main" xmlns:a16="http://schemas.microsoft.com/office/drawing/2014/main" id="{D0BD5995-4280-404A-8BD7-9105C53DD5BA}"/>
              </a:ext>
            </a:extLst>
          </p:cNvPr>
          <p:cNvSpPr/>
          <p:nvPr/>
        </p:nvSpPr>
        <p:spPr>
          <a:xfrm>
            <a:off x="5515624" y="4019217"/>
            <a:ext cx="5750954" cy="584775"/>
          </a:xfrm>
          <a:prstGeom prst="rect">
            <a:avLst/>
          </a:prstGeom>
          <a:noFill/>
        </p:spPr>
        <p:txBody>
          <a:bodyPr wrap="square">
            <a:spAutoFit/>
          </a:bodyPr>
          <a:lstStyle/>
          <a:p>
            <a:r>
              <a:rPr lang="en-US" altLang="zh-CN" sz="1600" b="1" dirty="0">
                <a:solidFill>
                  <a:schemeClr val="bg1"/>
                </a:solidFill>
                <a:cs typeface="+mn-ea"/>
                <a:sym typeface="+mn-lt"/>
              </a:rPr>
              <a:t>2</a:t>
            </a:r>
            <a:r>
              <a:rPr lang="zh-CN" altLang="en-US" sz="1600" b="1" dirty="0">
                <a:solidFill>
                  <a:schemeClr val="bg1"/>
                </a:solidFill>
                <a:cs typeface="+mn-ea"/>
                <a:sym typeface="+mn-lt"/>
              </a:rPr>
              <a:t>、在职培训：</a:t>
            </a:r>
            <a:r>
              <a:rPr lang="zh-CN" altLang="en-US" sz="1600" dirty="0">
                <a:solidFill>
                  <a:schemeClr val="bg1"/>
                </a:solidFill>
                <a:cs typeface="+mn-ea"/>
                <a:sym typeface="+mn-lt"/>
              </a:rPr>
              <a:t>员工不断的研究学习本职技能，各级主管应随时施教，提高员工的技能；</a:t>
            </a:r>
          </a:p>
        </p:txBody>
      </p:sp>
      <p:sp>
        <p:nvSpPr>
          <p:cNvPr id="4" name="矩形 3">
            <a:extLst>
              <a:ext uri="{FF2B5EF4-FFF2-40B4-BE49-F238E27FC236}">
                <a16:creationId xmlns="" xmlns:p14="http://schemas.microsoft.com/office/powerpoint/2010/main" xmlns:a16="http://schemas.microsoft.com/office/drawing/2014/main" id="{51AF36D7-D8C5-455A-8DFB-C718A9ADB73E}"/>
              </a:ext>
            </a:extLst>
          </p:cNvPr>
          <p:cNvSpPr/>
          <p:nvPr/>
        </p:nvSpPr>
        <p:spPr>
          <a:xfrm>
            <a:off x="5515624" y="4778711"/>
            <a:ext cx="5750954" cy="830997"/>
          </a:xfrm>
          <a:prstGeom prst="rect">
            <a:avLst/>
          </a:prstGeom>
          <a:noFill/>
        </p:spPr>
        <p:txBody>
          <a:bodyPr wrap="square">
            <a:spAutoFit/>
          </a:bodyPr>
          <a:lstStyle/>
          <a:p>
            <a:r>
              <a:rPr lang="en-US" altLang="zh-CN" sz="1600" dirty="0">
                <a:solidFill>
                  <a:schemeClr val="bg1"/>
                </a:solidFill>
                <a:cs typeface="+mn-ea"/>
                <a:sym typeface="+mn-lt"/>
              </a:rPr>
              <a:t>3</a:t>
            </a:r>
            <a:r>
              <a:rPr lang="zh-CN" altLang="en-US" sz="1600" dirty="0">
                <a:solidFill>
                  <a:schemeClr val="bg1"/>
                </a:solidFill>
                <a:cs typeface="+mn-ea"/>
                <a:sym typeface="+mn-lt"/>
              </a:rPr>
              <a:t>、视业务的需要，挑选优秀的员工参加培训机构的专业培训，回公司后将学习的内容传授给其他同事；或邀请专家学者来公司做专题培训。</a:t>
            </a:r>
          </a:p>
        </p:txBody>
      </p:sp>
      <p:grpSp>
        <p:nvGrpSpPr>
          <p:cNvPr id="7" name="组合 6">
            <a:extLst>
              <a:ext uri="{FF2B5EF4-FFF2-40B4-BE49-F238E27FC236}">
                <a16:creationId xmlns="" xmlns:p14="http://schemas.microsoft.com/office/powerpoint/2010/main" xmlns:a16="http://schemas.microsoft.com/office/drawing/2014/main" id="{A7D6F4C5-ACD0-4E49-9979-4A61F27CC27D}"/>
              </a:ext>
            </a:extLst>
          </p:cNvPr>
          <p:cNvGrpSpPr/>
          <p:nvPr/>
        </p:nvGrpSpPr>
        <p:grpSpPr>
          <a:xfrm>
            <a:off x="1227099" y="463031"/>
            <a:ext cx="2969120" cy="461665"/>
            <a:chOff x="1615406" y="477018"/>
            <a:chExt cx="2969120" cy="461665"/>
          </a:xfrm>
        </p:grpSpPr>
        <p:sp>
          <p:nvSpPr>
            <p:cNvPr id="8" name="文本框 7">
              <a:extLst>
                <a:ext uri="{FF2B5EF4-FFF2-40B4-BE49-F238E27FC236}">
                  <a16:creationId xmlns="" xmlns:p14="http://schemas.microsoft.com/office/powerpoint/2010/main" xmlns:a16="http://schemas.microsoft.com/office/drawing/2014/main" id="{06BD7616-906D-4FAD-8875-84FD26B19AF3}"/>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第八章</a:t>
              </a:r>
              <a:endParaRPr lang="zh-CN" altLang="zh-CN" sz="1600" dirty="0">
                <a:solidFill>
                  <a:schemeClr val="bg2">
                    <a:lumMod val="25000"/>
                  </a:schemeClr>
                </a:solidFill>
                <a:cs typeface="+mn-ea"/>
                <a:sym typeface="+mn-lt"/>
              </a:endParaRPr>
            </a:p>
          </p:txBody>
        </p:sp>
        <p:sp>
          <p:nvSpPr>
            <p:cNvPr id="9" name="文本框 8">
              <a:extLst>
                <a:ext uri="{FF2B5EF4-FFF2-40B4-BE49-F238E27FC236}">
                  <a16:creationId xmlns="" xmlns:p14="http://schemas.microsoft.com/office/powerpoint/2010/main" xmlns:a16="http://schemas.microsoft.com/office/drawing/2014/main" id="{19B00C01-D1A1-4D8C-B5AE-E34486EC3E93}"/>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职员培训</a:t>
              </a:r>
              <a:endParaRPr lang="zh-CN" altLang="zh-CN" sz="2400" b="1" dirty="0">
                <a:solidFill>
                  <a:schemeClr val="bg2">
                    <a:lumMod val="25000"/>
                  </a:schemeClr>
                </a:solidFill>
                <a:cs typeface="+mn-ea"/>
                <a:sym typeface="+mn-lt"/>
              </a:endParaRPr>
            </a:p>
          </p:txBody>
        </p:sp>
      </p:grpSp>
      <p:grpSp>
        <p:nvGrpSpPr>
          <p:cNvPr id="10" name="组合 9">
            <a:extLst>
              <a:ext uri="{FF2B5EF4-FFF2-40B4-BE49-F238E27FC236}">
                <a16:creationId xmlns="" xmlns:p14="http://schemas.microsoft.com/office/powerpoint/2010/main" xmlns:a16="http://schemas.microsoft.com/office/drawing/2014/main" id="{15F6F0F6-85A5-4DAB-A78D-70DDAD7A9291}"/>
              </a:ext>
            </a:extLst>
          </p:cNvPr>
          <p:cNvGrpSpPr/>
          <p:nvPr/>
        </p:nvGrpSpPr>
        <p:grpSpPr>
          <a:xfrm>
            <a:off x="-676027" y="587602"/>
            <a:ext cx="1779590" cy="324568"/>
            <a:chOff x="10447421" y="344366"/>
            <a:chExt cx="1779590" cy="324568"/>
          </a:xfrm>
        </p:grpSpPr>
        <p:sp>
          <p:nvSpPr>
            <p:cNvPr id="11" name="平行四边形 10">
              <a:extLst>
                <a:ext uri="{FF2B5EF4-FFF2-40B4-BE49-F238E27FC236}">
                  <a16:creationId xmlns="" xmlns:p14="http://schemas.microsoft.com/office/powerpoint/2010/main" xmlns:a16="http://schemas.microsoft.com/office/drawing/2014/main" id="{1DA9AC42-EB73-4BF8-8ECE-8E753532ECAF}"/>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a:extLst>
                <a:ext uri="{FF2B5EF4-FFF2-40B4-BE49-F238E27FC236}">
                  <a16:creationId xmlns="" xmlns:p14="http://schemas.microsoft.com/office/powerpoint/2010/main" xmlns:a16="http://schemas.microsoft.com/office/drawing/2014/main" id="{34FADB4D-8D8B-469F-807A-68839F0399E6}"/>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1395020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p14="http://schemas.microsoft.com/office/powerpoint/2010/main" xmlns:a16="http://schemas.microsoft.com/office/drawing/2014/main" id="{72FA1D0A-6953-494B-AEDD-171409483655}"/>
              </a:ext>
            </a:extLst>
          </p:cNvPr>
          <p:cNvGrpSpPr/>
          <p:nvPr/>
        </p:nvGrpSpPr>
        <p:grpSpPr>
          <a:xfrm>
            <a:off x="8669846" y="2730178"/>
            <a:ext cx="1672812" cy="1323439"/>
            <a:chOff x="9033333" y="1788705"/>
            <a:chExt cx="2043583" cy="2224346"/>
          </a:xfrm>
        </p:grpSpPr>
        <p:sp>
          <p:nvSpPr>
            <p:cNvPr id="32" name="梯形 31">
              <a:extLst>
                <a:ext uri="{FF2B5EF4-FFF2-40B4-BE49-F238E27FC236}">
                  <a16:creationId xmlns="" xmlns:p14="http://schemas.microsoft.com/office/powerpoint/2010/main" xmlns:a16="http://schemas.microsoft.com/office/drawing/2014/main" id="{4AC576B9-CBAB-4675-A204-614C996FF1E8}"/>
                </a:ext>
              </a:extLst>
            </p:cNvPr>
            <p:cNvSpPr/>
            <p:nvPr/>
          </p:nvSpPr>
          <p:spPr>
            <a:xfrm rot="5400000">
              <a:off x="8942952" y="1879086"/>
              <a:ext cx="2224346" cy="2043583"/>
            </a:xfrm>
            <a:prstGeom prst="trapezoid">
              <a:avLst/>
            </a:prstGeom>
            <a:solidFill>
              <a:srgbClr val="002263"/>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33" name="文本框 32">
              <a:extLst>
                <a:ext uri="{FF2B5EF4-FFF2-40B4-BE49-F238E27FC236}">
                  <a16:creationId xmlns="" xmlns:p14="http://schemas.microsoft.com/office/powerpoint/2010/main" xmlns:a16="http://schemas.microsoft.com/office/drawing/2014/main" id="{C4C7E57C-3F41-4A69-88B6-78F28C133CE8}"/>
                </a:ext>
              </a:extLst>
            </p:cNvPr>
            <p:cNvSpPr txBox="1"/>
            <p:nvPr/>
          </p:nvSpPr>
          <p:spPr>
            <a:xfrm>
              <a:off x="9353220" y="2639266"/>
              <a:ext cx="1453451" cy="672478"/>
            </a:xfrm>
            <a:prstGeom prst="rect">
              <a:avLst/>
            </a:prstGeom>
            <a:noFill/>
          </p:spPr>
          <p:txBody>
            <a:bodyPr wrap="none" rtlCol="0">
              <a:spAutoFit/>
            </a:bodyPr>
            <a:lstStyle/>
            <a:p>
              <a:r>
                <a:rPr lang="en-US" altLang="zh-CN" sz="2000" b="1" dirty="0">
                  <a:solidFill>
                    <a:schemeClr val="bg1"/>
                  </a:solidFill>
                  <a:cs typeface="+mn-ea"/>
                  <a:sym typeface="+mn-lt"/>
                </a:rPr>
                <a:t> 3</a:t>
              </a:r>
              <a:r>
                <a:rPr lang="zh-CN" altLang="en-US" sz="2000" b="1" dirty="0">
                  <a:solidFill>
                    <a:schemeClr val="bg1"/>
                  </a:solidFill>
                  <a:cs typeface="+mn-ea"/>
                  <a:sym typeface="+mn-lt"/>
                </a:rPr>
                <a:t>条款：</a:t>
              </a:r>
            </a:p>
          </p:txBody>
        </p:sp>
      </p:grpSp>
      <p:grpSp>
        <p:nvGrpSpPr>
          <p:cNvPr id="35" name="组合 34">
            <a:extLst>
              <a:ext uri="{FF2B5EF4-FFF2-40B4-BE49-F238E27FC236}">
                <a16:creationId xmlns="" xmlns:p14="http://schemas.microsoft.com/office/powerpoint/2010/main" xmlns:a16="http://schemas.microsoft.com/office/drawing/2014/main" id="{F49F82F4-C595-4EFD-8325-3F08594A0153}"/>
              </a:ext>
            </a:extLst>
          </p:cNvPr>
          <p:cNvGrpSpPr/>
          <p:nvPr/>
        </p:nvGrpSpPr>
        <p:grpSpPr>
          <a:xfrm>
            <a:off x="5158785" y="2763350"/>
            <a:ext cx="1672813" cy="1323439"/>
            <a:chOff x="3562151" y="1788705"/>
            <a:chExt cx="2043583" cy="2224346"/>
          </a:xfrm>
        </p:grpSpPr>
        <p:sp>
          <p:nvSpPr>
            <p:cNvPr id="39" name="梯形 38">
              <a:extLst>
                <a:ext uri="{FF2B5EF4-FFF2-40B4-BE49-F238E27FC236}">
                  <a16:creationId xmlns="" xmlns:p14="http://schemas.microsoft.com/office/powerpoint/2010/main" xmlns:a16="http://schemas.microsoft.com/office/drawing/2014/main" id="{171AB88E-7EDC-43CF-8206-14E724602832}"/>
                </a:ext>
              </a:extLst>
            </p:cNvPr>
            <p:cNvSpPr/>
            <p:nvPr/>
          </p:nvSpPr>
          <p:spPr>
            <a:xfrm rot="5400000">
              <a:off x="3471770" y="1879086"/>
              <a:ext cx="2224346" cy="2043583"/>
            </a:xfrm>
            <a:prstGeom prst="trapezoi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40" name="文本框 39">
              <a:extLst>
                <a:ext uri="{FF2B5EF4-FFF2-40B4-BE49-F238E27FC236}">
                  <a16:creationId xmlns="" xmlns:p14="http://schemas.microsoft.com/office/powerpoint/2010/main" xmlns:a16="http://schemas.microsoft.com/office/drawing/2014/main" id="{083C206A-9C79-4F70-B1BC-E8EC9DA772BA}"/>
                </a:ext>
              </a:extLst>
            </p:cNvPr>
            <p:cNvSpPr txBox="1"/>
            <p:nvPr/>
          </p:nvSpPr>
          <p:spPr>
            <a:xfrm>
              <a:off x="3953002" y="2639266"/>
              <a:ext cx="1453450" cy="672478"/>
            </a:xfrm>
            <a:prstGeom prst="rect">
              <a:avLst/>
            </a:prstGeom>
            <a:noFill/>
          </p:spPr>
          <p:txBody>
            <a:bodyPr wrap="none" rtlCol="0">
              <a:spAutoFit/>
            </a:bodyPr>
            <a:lstStyle/>
            <a:p>
              <a:r>
                <a:rPr lang="en-US" altLang="zh-CN" sz="2000" b="1" dirty="0">
                  <a:solidFill>
                    <a:schemeClr val="bg1"/>
                  </a:solidFill>
                  <a:cs typeface="+mn-ea"/>
                  <a:sym typeface="+mn-lt"/>
                </a:rPr>
                <a:t> 2</a:t>
              </a:r>
              <a:r>
                <a:rPr lang="zh-CN" altLang="en-US" sz="2000" b="1" dirty="0">
                  <a:solidFill>
                    <a:schemeClr val="bg1"/>
                  </a:solidFill>
                  <a:cs typeface="+mn-ea"/>
                  <a:sym typeface="+mn-lt"/>
                </a:rPr>
                <a:t>条款：</a:t>
              </a:r>
            </a:p>
          </p:txBody>
        </p:sp>
      </p:grpSp>
      <p:grpSp>
        <p:nvGrpSpPr>
          <p:cNvPr id="42" name="组合 41">
            <a:extLst>
              <a:ext uri="{FF2B5EF4-FFF2-40B4-BE49-F238E27FC236}">
                <a16:creationId xmlns="" xmlns:p14="http://schemas.microsoft.com/office/powerpoint/2010/main" xmlns:a16="http://schemas.microsoft.com/office/drawing/2014/main" id="{B9D4BFFC-AB32-42F9-B42D-6BE6AC9B9323}"/>
              </a:ext>
            </a:extLst>
          </p:cNvPr>
          <p:cNvGrpSpPr/>
          <p:nvPr/>
        </p:nvGrpSpPr>
        <p:grpSpPr>
          <a:xfrm>
            <a:off x="1849342" y="2820040"/>
            <a:ext cx="1672813" cy="1323439"/>
            <a:chOff x="580169" y="1788705"/>
            <a:chExt cx="2043583" cy="2224346"/>
          </a:xfrm>
        </p:grpSpPr>
        <p:sp>
          <p:nvSpPr>
            <p:cNvPr id="46" name="梯形 45">
              <a:extLst>
                <a:ext uri="{FF2B5EF4-FFF2-40B4-BE49-F238E27FC236}">
                  <a16:creationId xmlns="" xmlns:p14="http://schemas.microsoft.com/office/powerpoint/2010/main" xmlns:a16="http://schemas.microsoft.com/office/drawing/2014/main" id="{0742D1DA-6F4C-4A1E-AE98-BED97367904D}"/>
                </a:ext>
              </a:extLst>
            </p:cNvPr>
            <p:cNvSpPr/>
            <p:nvPr/>
          </p:nvSpPr>
          <p:spPr>
            <a:xfrm rot="5400000">
              <a:off x="489788" y="1879086"/>
              <a:ext cx="2224346" cy="2043583"/>
            </a:xfrm>
            <a:prstGeom prst="trapezoid">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47" name="文本框 46">
              <a:extLst>
                <a:ext uri="{FF2B5EF4-FFF2-40B4-BE49-F238E27FC236}">
                  <a16:creationId xmlns="" xmlns:p14="http://schemas.microsoft.com/office/powerpoint/2010/main" xmlns:a16="http://schemas.microsoft.com/office/drawing/2014/main" id="{FC171A86-C547-4969-82CD-A6D4ED431504}"/>
                </a:ext>
              </a:extLst>
            </p:cNvPr>
            <p:cNvSpPr txBox="1"/>
            <p:nvPr/>
          </p:nvSpPr>
          <p:spPr>
            <a:xfrm>
              <a:off x="971020" y="2639266"/>
              <a:ext cx="1359452" cy="672478"/>
            </a:xfrm>
            <a:prstGeom prst="rect">
              <a:avLst/>
            </a:prstGeom>
            <a:noFill/>
          </p:spPr>
          <p:txBody>
            <a:bodyPr wrap="none" rtlCol="0">
              <a:spAutoFit/>
            </a:bodyPr>
            <a:lstStyle/>
            <a:p>
              <a:r>
                <a:rPr lang="en-US" altLang="zh-CN" sz="2000" b="1" dirty="0">
                  <a:solidFill>
                    <a:schemeClr val="bg1"/>
                  </a:solidFill>
                  <a:cs typeface="+mn-ea"/>
                  <a:sym typeface="+mn-lt"/>
                </a:rPr>
                <a:t>1</a:t>
              </a:r>
              <a:r>
                <a:rPr lang="zh-CN" altLang="en-US" sz="2000" b="1" dirty="0">
                  <a:solidFill>
                    <a:schemeClr val="bg1"/>
                  </a:solidFill>
                  <a:cs typeface="+mn-ea"/>
                  <a:sym typeface="+mn-lt"/>
                </a:rPr>
                <a:t>条款：</a:t>
              </a:r>
            </a:p>
          </p:txBody>
        </p:sp>
      </p:grpSp>
      <p:sp>
        <p:nvSpPr>
          <p:cNvPr id="7" name="TextBox 1">
            <a:extLst>
              <a:ext uri="{FF2B5EF4-FFF2-40B4-BE49-F238E27FC236}">
                <a16:creationId xmlns="" xmlns:p14="http://schemas.microsoft.com/office/powerpoint/2010/main" xmlns:a16="http://schemas.microsoft.com/office/drawing/2014/main" id="{48649486-E9F8-457D-BBB6-12C4F7D5740C}"/>
              </a:ext>
            </a:extLst>
          </p:cNvPr>
          <p:cNvSpPr txBox="1"/>
          <p:nvPr/>
        </p:nvSpPr>
        <p:spPr>
          <a:xfrm>
            <a:off x="1556100" y="1418430"/>
            <a:ext cx="9079798" cy="1107996"/>
          </a:xfrm>
          <a:prstGeom prst="rect">
            <a:avLst/>
          </a:prstGeom>
          <a:noFill/>
        </p:spPr>
        <p:txBody>
          <a:bodyPr wrap="square" rtlCol="0">
            <a:spAutoFit/>
          </a:bodyPr>
          <a:lstStyle/>
          <a:p>
            <a:pPr>
              <a:lnSpc>
                <a:spcPct val="150000"/>
              </a:lnSpc>
            </a:pPr>
            <a:r>
              <a:rPr lang="zh-CN" altLang="en-US" sz="2000" b="1" dirty="0">
                <a:solidFill>
                  <a:srgbClr val="002263"/>
                </a:solidFill>
                <a:cs typeface="+mn-ea"/>
                <a:sym typeface="+mn-lt"/>
              </a:rPr>
              <a:t>第二十三条 </a:t>
            </a:r>
            <a:endParaRPr lang="en-US" altLang="zh-CN" sz="2000" b="1" dirty="0">
              <a:solidFill>
                <a:srgbClr val="002263"/>
              </a:solidFill>
              <a:cs typeface="+mn-ea"/>
              <a:sym typeface="+mn-lt"/>
            </a:endParaRPr>
          </a:p>
          <a:p>
            <a:r>
              <a:rPr lang="zh-CN" altLang="en-US" dirty="0">
                <a:solidFill>
                  <a:schemeClr val="bg2">
                    <a:lumMod val="25000"/>
                  </a:schemeClr>
                </a:solidFill>
                <a:cs typeface="+mn-ea"/>
                <a:sym typeface="+mn-lt"/>
              </a:rPr>
              <a:t>为加强培训管理，使接受培训的员工更好地为公司创效益，公司制订</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培训</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培训协议书</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一些重要项目培训的员工，在接受培训前应与公司签订协议；并遵守下列条款：</a:t>
            </a:r>
          </a:p>
        </p:txBody>
      </p:sp>
      <p:sp>
        <p:nvSpPr>
          <p:cNvPr id="8" name="TextBox 1">
            <a:extLst>
              <a:ext uri="{FF2B5EF4-FFF2-40B4-BE49-F238E27FC236}">
                <a16:creationId xmlns="" xmlns:p14="http://schemas.microsoft.com/office/powerpoint/2010/main" xmlns:a16="http://schemas.microsoft.com/office/drawing/2014/main" id="{60DE3474-5869-4A56-854D-FB15D8CA7A51}"/>
              </a:ext>
            </a:extLst>
          </p:cNvPr>
          <p:cNvSpPr txBox="1"/>
          <p:nvPr/>
        </p:nvSpPr>
        <p:spPr>
          <a:xfrm>
            <a:off x="1259709" y="4353496"/>
            <a:ext cx="2852077" cy="1569660"/>
          </a:xfrm>
          <a:prstGeom prst="rect">
            <a:avLst/>
          </a:prstGeom>
          <a:noFill/>
        </p:spPr>
        <p:txBody>
          <a:bodyPr wrap="square" rtlCol="0">
            <a:spAutoFit/>
          </a:bodyPr>
          <a:lstStyle/>
          <a:p>
            <a:r>
              <a:rPr lang="zh-CN" altLang="en-US" sz="1600" dirty="0">
                <a:solidFill>
                  <a:schemeClr val="bg2">
                    <a:lumMod val="25000"/>
                  </a:schemeClr>
                </a:solidFill>
                <a:cs typeface="+mn-ea"/>
                <a:sym typeface="+mn-lt"/>
              </a:rPr>
              <a:t>对在培训过程中所获得和积累的技术，资料等相关信息（包括软、硬件），在培训后立即交公司行政人事部统一保管；未经许可，不得私自拷贝、传授或转交给其它公司或个人。</a:t>
            </a:r>
          </a:p>
        </p:txBody>
      </p:sp>
      <p:sp>
        <p:nvSpPr>
          <p:cNvPr id="9" name="TextBox 1">
            <a:extLst>
              <a:ext uri="{FF2B5EF4-FFF2-40B4-BE49-F238E27FC236}">
                <a16:creationId xmlns="" xmlns:p14="http://schemas.microsoft.com/office/powerpoint/2010/main" xmlns:a16="http://schemas.microsoft.com/office/drawing/2014/main" id="{3B7F779A-0F50-48DE-9B11-A1315351DA3B}"/>
              </a:ext>
            </a:extLst>
          </p:cNvPr>
          <p:cNvSpPr txBox="1"/>
          <p:nvPr/>
        </p:nvSpPr>
        <p:spPr>
          <a:xfrm>
            <a:off x="5034846" y="4424455"/>
            <a:ext cx="2042236" cy="830997"/>
          </a:xfrm>
          <a:prstGeom prst="rect">
            <a:avLst/>
          </a:prstGeom>
          <a:noFill/>
        </p:spPr>
        <p:txBody>
          <a:bodyPr wrap="square" rtlCol="0">
            <a:spAutoFit/>
          </a:bodyPr>
          <a:lstStyle/>
          <a:p>
            <a:r>
              <a:rPr lang="zh-CN" altLang="en-US" sz="1600" dirty="0">
                <a:solidFill>
                  <a:schemeClr val="bg2">
                    <a:lumMod val="25000"/>
                  </a:schemeClr>
                </a:solidFill>
                <a:cs typeface="+mn-ea"/>
                <a:sym typeface="+mn-lt"/>
              </a:rPr>
              <a:t>服务期条款：员工每完成</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，其培训后为公司服务期至少二年。</a:t>
            </a:r>
          </a:p>
        </p:txBody>
      </p:sp>
      <p:sp>
        <p:nvSpPr>
          <p:cNvPr id="10" name="TextBox 1">
            <a:extLst>
              <a:ext uri="{FF2B5EF4-FFF2-40B4-BE49-F238E27FC236}">
                <a16:creationId xmlns="" xmlns:p14="http://schemas.microsoft.com/office/powerpoint/2010/main" xmlns:a16="http://schemas.microsoft.com/office/drawing/2014/main" id="{CD4F9FB0-1410-4599-A7E9-F936D518722C}"/>
              </a:ext>
            </a:extLst>
          </p:cNvPr>
          <p:cNvSpPr txBox="1"/>
          <p:nvPr/>
        </p:nvSpPr>
        <p:spPr>
          <a:xfrm>
            <a:off x="8291304" y="4178233"/>
            <a:ext cx="2756151" cy="1323439"/>
          </a:xfrm>
          <a:prstGeom prst="rect">
            <a:avLst/>
          </a:prstGeom>
          <a:noFill/>
        </p:spPr>
        <p:txBody>
          <a:bodyPr wrap="square" rtlCol="0">
            <a:spAutoFit/>
          </a:bodyPr>
          <a:lstStyle/>
          <a:p>
            <a:r>
              <a:rPr lang="zh-CN" altLang="en-US" sz="1600" dirty="0">
                <a:solidFill>
                  <a:schemeClr val="bg2">
                    <a:lumMod val="25000"/>
                  </a:schemeClr>
                </a:solidFill>
                <a:cs typeface="+mn-ea"/>
                <a:sym typeface="+mn-lt"/>
              </a:rPr>
              <a:t>员工接受培训后如未按照服务期要求执行的，应按服务逐月等份递减的原则向公司支付培训补偿费。培训补偿费缴纳公式为：</a:t>
            </a:r>
          </a:p>
        </p:txBody>
      </p:sp>
      <p:sp>
        <p:nvSpPr>
          <p:cNvPr id="11" name="TextBox 1">
            <a:extLst>
              <a:ext uri="{FF2B5EF4-FFF2-40B4-BE49-F238E27FC236}">
                <a16:creationId xmlns="" xmlns:p14="http://schemas.microsoft.com/office/powerpoint/2010/main" xmlns:a16="http://schemas.microsoft.com/office/drawing/2014/main" id="{95712AC4-D8BC-4407-B19C-CE4D28AA584A}"/>
              </a:ext>
            </a:extLst>
          </p:cNvPr>
          <p:cNvSpPr txBox="1"/>
          <p:nvPr/>
        </p:nvSpPr>
        <p:spPr>
          <a:xfrm>
            <a:off x="7509969" y="5708225"/>
            <a:ext cx="4674678" cy="429733"/>
          </a:xfrm>
          <a:prstGeom prst="rect">
            <a:avLst/>
          </a:prstGeom>
          <a:noFill/>
        </p:spPr>
        <p:txBody>
          <a:bodyPr wrap="none" rtlCol="0">
            <a:spAutoFit/>
          </a:bodyPr>
          <a:lstStyle/>
          <a:p>
            <a:pPr>
              <a:lnSpc>
                <a:spcPts val="3000"/>
              </a:lnSpc>
            </a:pPr>
            <a:r>
              <a:rPr lang="zh-CN" altLang="en-US" sz="1600" b="1" dirty="0">
                <a:solidFill>
                  <a:schemeClr val="bg2">
                    <a:lumMod val="25000"/>
                  </a:schemeClr>
                </a:solidFill>
                <a:cs typeface="+mn-ea"/>
                <a:sym typeface="+mn-lt"/>
              </a:rPr>
              <a:t> 培训所花费用训后</a:t>
            </a:r>
            <a:r>
              <a:rPr lang="en-US" altLang="zh-CN" sz="1600" b="1" dirty="0">
                <a:solidFill>
                  <a:schemeClr val="bg2">
                    <a:lumMod val="25000"/>
                  </a:schemeClr>
                </a:solidFill>
                <a:cs typeface="+mn-ea"/>
                <a:sym typeface="+mn-lt"/>
              </a:rPr>
              <a:t>Y</a:t>
            </a:r>
            <a:r>
              <a:rPr lang="zh-CN" altLang="en-US" sz="1600" b="1" dirty="0">
                <a:solidFill>
                  <a:schemeClr val="bg2">
                    <a:lumMod val="25000"/>
                  </a:schemeClr>
                </a:solidFill>
                <a:cs typeface="+mn-ea"/>
                <a:sym typeface="+mn-lt"/>
              </a:rPr>
              <a:t>服务月份为</a:t>
            </a:r>
            <a:r>
              <a:rPr lang="en-US" altLang="zh-CN" sz="1600" b="1" dirty="0">
                <a:solidFill>
                  <a:schemeClr val="bg2">
                    <a:lumMod val="25000"/>
                  </a:schemeClr>
                </a:solidFill>
                <a:cs typeface="+mn-ea"/>
                <a:sym typeface="+mn-lt"/>
              </a:rPr>
              <a:t>M1 X=Y/M2×</a:t>
            </a:r>
            <a:r>
              <a:rPr lang="zh-CN" altLang="es-ES" sz="1600" b="1" dirty="0">
                <a:solidFill>
                  <a:schemeClr val="bg2">
                    <a:lumMod val="25000"/>
                  </a:schemeClr>
                </a:solidFill>
                <a:cs typeface="+mn-ea"/>
                <a:sym typeface="+mn-lt"/>
              </a:rPr>
              <a:t>）</a:t>
            </a:r>
            <a:endParaRPr lang="zh-CN" altLang="en-US" sz="1600" b="1" dirty="0">
              <a:solidFill>
                <a:schemeClr val="bg2">
                  <a:lumMod val="25000"/>
                </a:schemeClr>
              </a:solidFill>
              <a:cs typeface="+mn-ea"/>
              <a:sym typeface="+mn-lt"/>
            </a:endParaRPr>
          </a:p>
        </p:txBody>
      </p:sp>
      <p:sp>
        <p:nvSpPr>
          <p:cNvPr id="12" name="TextBox 1">
            <a:extLst>
              <a:ext uri="{FF2B5EF4-FFF2-40B4-BE49-F238E27FC236}">
                <a16:creationId xmlns="" xmlns:p14="http://schemas.microsoft.com/office/powerpoint/2010/main" xmlns:a16="http://schemas.microsoft.com/office/drawing/2014/main" id="{FD1EDFE0-FBC0-4638-94FD-D2D690ABDBE3}"/>
              </a:ext>
            </a:extLst>
          </p:cNvPr>
          <p:cNvSpPr txBox="1"/>
          <p:nvPr/>
        </p:nvSpPr>
        <p:spPr>
          <a:xfrm>
            <a:off x="8213692" y="5411357"/>
            <a:ext cx="2985113" cy="429733"/>
          </a:xfrm>
          <a:prstGeom prst="rect">
            <a:avLst/>
          </a:prstGeom>
          <a:noFill/>
        </p:spPr>
        <p:txBody>
          <a:bodyPr wrap="none" rtlCol="0">
            <a:spAutoFit/>
          </a:bodyPr>
          <a:lstStyle/>
          <a:p>
            <a:pPr>
              <a:lnSpc>
                <a:spcPts val="3000"/>
              </a:lnSpc>
            </a:pPr>
            <a:r>
              <a:rPr lang="zh-CN" altLang="en-US" sz="1600" b="1" dirty="0">
                <a:solidFill>
                  <a:schemeClr val="bg2">
                    <a:lumMod val="25000"/>
                  </a:schemeClr>
                </a:solidFill>
                <a:cs typeface="+mn-ea"/>
                <a:sym typeface="+mn-lt"/>
              </a:rPr>
              <a:t> 培训补偿费为应服</a:t>
            </a:r>
            <a:r>
              <a:rPr lang="en-US" altLang="zh-CN" sz="1600" b="1" dirty="0">
                <a:solidFill>
                  <a:schemeClr val="bg2">
                    <a:lumMod val="25000"/>
                  </a:schemeClr>
                </a:solidFill>
                <a:cs typeface="+mn-ea"/>
                <a:sym typeface="+mn-lt"/>
              </a:rPr>
              <a:t>X</a:t>
            </a:r>
            <a:r>
              <a:rPr lang="zh-CN" altLang="en-US" sz="1600" b="1" dirty="0">
                <a:solidFill>
                  <a:schemeClr val="bg2">
                    <a:lumMod val="25000"/>
                  </a:schemeClr>
                </a:solidFill>
                <a:cs typeface="+mn-ea"/>
                <a:sym typeface="+mn-lt"/>
              </a:rPr>
              <a:t>月份为</a:t>
            </a:r>
            <a:r>
              <a:rPr lang="en-US" altLang="zh-CN" sz="1600" b="1" dirty="0">
                <a:solidFill>
                  <a:schemeClr val="bg2">
                    <a:lumMod val="25000"/>
                  </a:schemeClr>
                </a:solidFill>
                <a:cs typeface="+mn-ea"/>
                <a:sym typeface="+mn-lt"/>
              </a:rPr>
              <a:t>M2</a:t>
            </a:r>
            <a:endParaRPr lang="zh-CN" altLang="en-US" sz="1600" b="1" dirty="0">
              <a:solidFill>
                <a:schemeClr val="bg2">
                  <a:lumMod val="25000"/>
                </a:schemeClr>
              </a:solidFill>
              <a:cs typeface="+mn-ea"/>
              <a:sym typeface="+mn-lt"/>
            </a:endParaRPr>
          </a:p>
        </p:txBody>
      </p:sp>
      <p:grpSp>
        <p:nvGrpSpPr>
          <p:cNvPr id="48" name="组合 47">
            <a:extLst>
              <a:ext uri="{FF2B5EF4-FFF2-40B4-BE49-F238E27FC236}">
                <a16:creationId xmlns="" xmlns:p14="http://schemas.microsoft.com/office/powerpoint/2010/main" xmlns:a16="http://schemas.microsoft.com/office/drawing/2014/main" id="{E8AC7D85-13B1-46F3-AD76-D6C984E535F3}"/>
              </a:ext>
            </a:extLst>
          </p:cNvPr>
          <p:cNvGrpSpPr/>
          <p:nvPr/>
        </p:nvGrpSpPr>
        <p:grpSpPr>
          <a:xfrm>
            <a:off x="1227099" y="463031"/>
            <a:ext cx="2969120" cy="461665"/>
            <a:chOff x="1615406" y="477018"/>
            <a:chExt cx="2969120" cy="461665"/>
          </a:xfrm>
        </p:grpSpPr>
        <p:sp>
          <p:nvSpPr>
            <p:cNvPr id="49" name="文本框 48">
              <a:extLst>
                <a:ext uri="{FF2B5EF4-FFF2-40B4-BE49-F238E27FC236}">
                  <a16:creationId xmlns="" xmlns:p14="http://schemas.microsoft.com/office/powerpoint/2010/main" xmlns:a16="http://schemas.microsoft.com/office/drawing/2014/main" id="{AE732376-7744-499F-9E81-9AE0644B86C4}"/>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第八章</a:t>
              </a:r>
              <a:endParaRPr lang="zh-CN" altLang="zh-CN" sz="1600" dirty="0">
                <a:solidFill>
                  <a:schemeClr val="bg2">
                    <a:lumMod val="25000"/>
                  </a:schemeClr>
                </a:solidFill>
                <a:cs typeface="+mn-ea"/>
                <a:sym typeface="+mn-lt"/>
              </a:endParaRPr>
            </a:p>
          </p:txBody>
        </p:sp>
        <p:sp>
          <p:nvSpPr>
            <p:cNvPr id="50" name="文本框 49">
              <a:extLst>
                <a:ext uri="{FF2B5EF4-FFF2-40B4-BE49-F238E27FC236}">
                  <a16:creationId xmlns="" xmlns:p14="http://schemas.microsoft.com/office/powerpoint/2010/main" xmlns:a16="http://schemas.microsoft.com/office/drawing/2014/main" id="{78465B09-82B0-4245-BBE5-07E43E9CF185}"/>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职员培训</a:t>
              </a:r>
              <a:endParaRPr lang="zh-CN" altLang="zh-CN" sz="2400" b="1" dirty="0">
                <a:solidFill>
                  <a:schemeClr val="bg2">
                    <a:lumMod val="25000"/>
                  </a:schemeClr>
                </a:solidFill>
                <a:cs typeface="+mn-ea"/>
                <a:sym typeface="+mn-lt"/>
              </a:endParaRPr>
            </a:p>
          </p:txBody>
        </p:sp>
      </p:grpSp>
      <p:grpSp>
        <p:nvGrpSpPr>
          <p:cNvPr id="51" name="组合 50">
            <a:extLst>
              <a:ext uri="{FF2B5EF4-FFF2-40B4-BE49-F238E27FC236}">
                <a16:creationId xmlns="" xmlns:p14="http://schemas.microsoft.com/office/powerpoint/2010/main" xmlns:a16="http://schemas.microsoft.com/office/drawing/2014/main" id="{FA374DB1-124A-444D-AC1C-6B72C214D6FD}"/>
              </a:ext>
            </a:extLst>
          </p:cNvPr>
          <p:cNvGrpSpPr/>
          <p:nvPr/>
        </p:nvGrpSpPr>
        <p:grpSpPr>
          <a:xfrm>
            <a:off x="-676027" y="587602"/>
            <a:ext cx="1779590" cy="324568"/>
            <a:chOff x="10447421" y="344366"/>
            <a:chExt cx="1779590" cy="324568"/>
          </a:xfrm>
        </p:grpSpPr>
        <p:sp>
          <p:nvSpPr>
            <p:cNvPr id="52" name="平行四边形 51">
              <a:extLst>
                <a:ext uri="{FF2B5EF4-FFF2-40B4-BE49-F238E27FC236}">
                  <a16:creationId xmlns="" xmlns:p14="http://schemas.microsoft.com/office/powerpoint/2010/main" xmlns:a16="http://schemas.microsoft.com/office/drawing/2014/main" id="{BF526881-11FA-43D3-BF0F-40FAAED5E2FB}"/>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平行四边形 52">
              <a:extLst>
                <a:ext uri="{FF2B5EF4-FFF2-40B4-BE49-F238E27FC236}">
                  <a16:creationId xmlns="" xmlns:p14="http://schemas.microsoft.com/office/powerpoint/2010/main" xmlns:a16="http://schemas.microsoft.com/office/drawing/2014/main" id="{A71EB8EB-555C-4480-8FD6-E6C3A9F90E06}"/>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8099826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998397" y="2537759"/>
            <a:ext cx="5204267" cy="1754326"/>
          </a:xfrm>
          <a:prstGeom prst="rect">
            <a:avLst/>
          </a:prstGeom>
          <a:noFill/>
        </p:spPr>
        <p:txBody>
          <a:bodyPr wrap="square" rtlCol="0">
            <a:spAutoFit/>
          </a:bodyPr>
          <a:lstStyle/>
          <a:p>
            <a:pPr lvl="0" algn="ctr">
              <a:defRPr/>
            </a:pPr>
            <a:r>
              <a:rPr lang="zh-CN" altLang="en-US" sz="5400" b="1" kern="0" dirty="0">
                <a:solidFill>
                  <a:srgbClr val="002263"/>
                </a:solidFill>
                <a:cs typeface="+mn-ea"/>
                <a:sym typeface="+mn-lt"/>
              </a:rPr>
              <a:t>员工的考勤、休假、请假制度</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238758" y="4314660"/>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Employee attendance, leave, leave system</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第九章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554852" y="4994023"/>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0365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227099" y="2004164"/>
            <a:ext cx="9921065" cy="3544866"/>
            <a:chOff x="528342" y="1354611"/>
            <a:chExt cx="18883962" cy="3544866"/>
          </a:xfrm>
        </p:grpSpPr>
        <p:sp>
          <p:nvSpPr>
            <p:cNvPr id="53" name="MH_SubTitle_1"/>
            <p:cNvSpPr/>
            <p:nvPr>
              <p:custDataLst>
                <p:tags r:id="rId1"/>
              </p:custDataLst>
            </p:nvPr>
          </p:nvSpPr>
          <p:spPr>
            <a:xfrm>
              <a:off x="528342" y="1354611"/>
              <a:ext cx="18883962" cy="35448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en-US" altLang="zh-CN" sz="2000" dirty="0">
                <a:solidFill>
                  <a:schemeClr val="accent1"/>
                </a:solidFill>
                <a:cs typeface="+mn-ea"/>
                <a:sym typeface="+mn-lt"/>
              </a:endParaRPr>
            </a:p>
          </p:txBody>
        </p:sp>
        <p:sp>
          <p:nvSpPr>
            <p:cNvPr id="55" name="矩形 54"/>
            <p:cNvSpPr/>
            <p:nvPr/>
          </p:nvSpPr>
          <p:spPr>
            <a:xfrm>
              <a:off x="2445353" y="1982677"/>
              <a:ext cx="5270262" cy="2133918"/>
            </a:xfrm>
            <a:prstGeom prst="rect">
              <a:avLst/>
            </a:prstGeom>
          </p:spPr>
          <p:txBody>
            <a:bodyPr wrap="square">
              <a:spAutoFit/>
            </a:bodyPr>
            <a:lstStyle/>
            <a:p>
              <a:pPr indent="127000" algn="just">
                <a:lnSpc>
                  <a:spcPct val="150000"/>
                </a:lnSpc>
                <a:spcBef>
                  <a:spcPts val="1300"/>
                </a:spcBef>
                <a:spcAft>
                  <a:spcPts val="1300"/>
                </a:spcAft>
              </a:pPr>
              <a:r>
                <a:rPr lang="zh-CN" altLang="en-US" sz="2000" b="1" kern="100" dirty="0">
                  <a:solidFill>
                    <a:srgbClr val="002263"/>
                  </a:solidFill>
                  <a:cs typeface="+mn-ea"/>
                  <a:sym typeface="+mn-lt"/>
                </a:rPr>
                <a:t>第二十四条 </a:t>
              </a:r>
              <a:endParaRPr lang="en-US" altLang="zh-CN" sz="2000" b="1" kern="100" dirty="0">
                <a:solidFill>
                  <a:srgbClr val="002263"/>
                </a:solidFill>
                <a:cs typeface="+mn-ea"/>
                <a:sym typeface="+mn-lt"/>
              </a:endParaRPr>
            </a:p>
            <a:p>
              <a:pPr indent="127000" algn="just">
                <a:lnSpc>
                  <a:spcPct val="150000"/>
                </a:lnSpc>
                <a:spcBef>
                  <a:spcPts val="1300"/>
                </a:spcBef>
                <a:spcAft>
                  <a:spcPts val="1300"/>
                </a:spcAft>
              </a:pPr>
              <a:r>
                <a:rPr lang="zh-CN" altLang="en-US" kern="100" dirty="0">
                  <a:solidFill>
                    <a:schemeClr val="bg2">
                      <a:lumMod val="25000"/>
                    </a:schemeClr>
                  </a:solidFill>
                  <a:cs typeface="+mn-ea"/>
                  <a:sym typeface="+mn-lt"/>
                </a:rPr>
                <a:t>职员考勤、休假和请假应严格按照公司</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考勤管理制度</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执行。</a:t>
              </a:r>
              <a:endParaRPr lang="zh-CN" altLang="zh-CN" kern="100" dirty="0">
                <a:solidFill>
                  <a:schemeClr val="bg2">
                    <a:lumMod val="25000"/>
                  </a:schemeClr>
                </a:solidFill>
                <a:cs typeface="+mn-ea"/>
                <a:sym typeface="+mn-lt"/>
              </a:endParaRPr>
            </a:p>
          </p:txBody>
        </p:sp>
      </p:grpSp>
      <p:grpSp>
        <p:nvGrpSpPr>
          <p:cNvPr id="7" name="组合 6">
            <a:extLst>
              <a:ext uri="{FF2B5EF4-FFF2-40B4-BE49-F238E27FC236}">
                <a16:creationId xmlns="" xmlns:p14="http://schemas.microsoft.com/office/powerpoint/2010/main" xmlns:a16="http://schemas.microsoft.com/office/drawing/2014/main" id="{71BB7C0F-69DD-47DE-94E5-DD6E9F0E0213}"/>
              </a:ext>
            </a:extLst>
          </p:cNvPr>
          <p:cNvGrpSpPr/>
          <p:nvPr/>
        </p:nvGrpSpPr>
        <p:grpSpPr>
          <a:xfrm>
            <a:off x="1227099" y="463031"/>
            <a:ext cx="5486852" cy="461665"/>
            <a:chOff x="1615406" y="477018"/>
            <a:chExt cx="5486852" cy="461665"/>
          </a:xfrm>
        </p:grpSpPr>
        <p:sp>
          <p:nvSpPr>
            <p:cNvPr id="8" name="文本框 7">
              <a:extLst>
                <a:ext uri="{FF2B5EF4-FFF2-40B4-BE49-F238E27FC236}">
                  <a16:creationId xmlns="" xmlns:p14="http://schemas.microsoft.com/office/powerpoint/2010/main" xmlns:a16="http://schemas.microsoft.com/office/drawing/2014/main" id="{B22F1D65-8A8F-4D28-974B-842EC4325089}"/>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第九章</a:t>
              </a:r>
              <a:endParaRPr lang="zh-CN" altLang="zh-CN" sz="1600" dirty="0">
                <a:solidFill>
                  <a:schemeClr val="bg2">
                    <a:lumMod val="25000"/>
                  </a:schemeClr>
                </a:solidFill>
                <a:cs typeface="+mn-ea"/>
                <a:sym typeface="+mn-lt"/>
              </a:endParaRPr>
            </a:p>
          </p:txBody>
        </p:sp>
        <p:sp>
          <p:nvSpPr>
            <p:cNvPr id="9" name="文本框 8">
              <a:extLst>
                <a:ext uri="{FF2B5EF4-FFF2-40B4-BE49-F238E27FC236}">
                  <a16:creationId xmlns="" xmlns:p14="http://schemas.microsoft.com/office/powerpoint/2010/main" xmlns:a16="http://schemas.microsoft.com/office/drawing/2014/main" id="{268A91D9-3591-4E94-BEAB-CC22FF781001}"/>
                </a:ext>
              </a:extLst>
            </p:cNvPr>
            <p:cNvSpPr txBox="1"/>
            <p:nvPr/>
          </p:nvSpPr>
          <p:spPr>
            <a:xfrm>
              <a:off x="2371310" y="477018"/>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员工的考勤、休假、请假制度</a:t>
              </a:r>
              <a:endParaRPr lang="zh-CN" altLang="zh-CN" sz="2400" b="1" dirty="0">
                <a:solidFill>
                  <a:schemeClr val="bg2">
                    <a:lumMod val="25000"/>
                  </a:schemeClr>
                </a:solidFill>
                <a:cs typeface="+mn-ea"/>
                <a:sym typeface="+mn-lt"/>
              </a:endParaRPr>
            </a:p>
          </p:txBody>
        </p:sp>
      </p:grpSp>
      <p:grpSp>
        <p:nvGrpSpPr>
          <p:cNvPr id="10" name="组合 9">
            <a:extLst>
              <a:ext uri="{FF2B5EF4-FFF2-40B4-BE49-F238E27FC236}">
                <a16:creationId xmlns="" xmlns:p14="http://schemas.microsoft.com/office/powerpoint/2010/main" xmlns:a16="http://schemas.microsoft.com/office/drawing/2014/main" id="{62B25A72-F265-4E7C-BF5D-96462786D220}"/>
              </a:ext>
            </a:extLst>
          </p:cNvPr>
          <p:cNvGrpSpPr/>
          <p:nvPr/>
        </p:nvGrpSpPr>
        <p:grpSpPr>
          <a:xfrm>
            <a:off x="-676027" y="587602"/>
            <a:ext cx="1779590" cy="324568"/>
            <a:chOff x="10447421" y="344366"/>
            <a:chExt cx="1779590" cy="324568"/>
          </a:xfrm>
        </p:grpSpPr>
        <p:sp>
          <p:nvSpPr>
            <p:cNvPr id="11" name="平行四边形 10">
              <a:extLst>
                <a:ext uri="{FF2B5EF4-FFF2-40B4-BE49-F238E27FC236}">
                  <a16:creationId xmlns="" xmlns:p14="http://schemas.microsoft.com/office/powerpoint/2010/main" xmlns:a16="http://schemas.microsoft.com/office/drawing/2014/main" id="{99B59D3B-4AAB-4C72-A1E2-EC2B9D61101F}"/>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a:extLst>
                <a:ext uri="{FF2B5EF4-FFF2-40B4-BE49-F238E27FC236}">
                  <a16:creationId xmlns="" xmlns:p14="http://schemas.microsoft.com/office/powerpoint/2010/main" xmlns:a16="http://schemas.microsoft.com/office/drawing/2014/main" id="{C3377258-7830-4CE7-AC66-73B292C693FF}"/>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a:extLst>
              <a:ext uri="{FF2B5EF4-FFF2-40B4-BE49-F238E27FC236}">
                <a16:creationId xmlns="" xmlns:p14="http://schemas.microsoft.com/office/powerpoint/2010/main" xmlns:a16="http://schemas.microsoft.com/office/drawing/2014/main" id="{D35EF971-94FB-4507-91D1-0BAF8CC8B39B}"/>
              </a:ext>
            </a:extLst>
          </p:cNvPr>
          <p:cNvPicPr>
            <a:picLocks noChangeAspect="1"/>
          </p:cNvPicPr>
          <p:nvPr/>
        </p:nvPicPr>
        <p:blipFill>
          <a:blip r:embed="rId3"/>
          <a:stretch>
            <a:fillRect/>
          </a:stretch>
        </p:blipFill>
        <p:spPr>
          <a:xfrm>
            <a:off x="6421545" y="2538347"/>
            <a:ext cx="3724275" cy="2476500"/>
          </a:xfrm>
          <a:prstGeom prst="rect">
            <a:avLst/>
          </a:prstGeom>
        </p:spPr>
      </p:pic>
    </p:spTree>
    <p:extLst>
      <p:ext uri="{BB962C8B-B14F-4D97-AF65-F5344CB8AC3E}">
        <p14:creationId xmlns:p14="http://schemas.microsoft.com/office/powerpoint/2010/main" val="12300047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wipe(left)">
                                      <p:cBhvr>
                                        <p:cTn id="18" dur="200"/>
                                        <p:tgtEl>
                                          <p:spTgt spid="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978437" y="2774650"/>
            <a:ext cx="5204267" cy="1107996"/>
          </a:xfrm>
          <a:prstGeom prst="rect">
            <a:avLst/>
          </a:prstGeom>
          <a:noFill/>
        </p:spPr>
        <p:txBody>
          <a:bodyPr wrap="square" rtlCol="0">
            <a:spAutoFit/>
          </a:bodyPr>
          <a:lstStyle/>
          <a:p>
            <a:pPr lvl="0" algn="ctr">
              <a:defRPr/>
            </a:pPr>
            <a:r>
              <a:rPr lang="zh-CN" altLang="en-US" sz="6600" b="1" kern="0" dirty="0">
                <a:solidFill>
                  <a:srgbClr val="002263"/>
                </a:solidFill>
                <a:cs typeface="+mn-ea"/>
                <a:sym typeface="+mn-lt"/>
              </a:rPr>
              <a:t>薪酬与考核</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238758" y="4314660"/>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Salary and assessment</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554852" y="4994023"/>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684907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p14="http://schemas.microsoft.com/office/powerpoint/2010/main" xmlns:a16="http://schemas.microsoft.com/office/drawing/2014/main" id="{17D4EBAE-564F-4BF2-8A3C-D34A13ACD2E9}"/>
              </a:ext>
            </a:extLst>
          </p:cNvPr>
          <p:cNvGrpSpPr/>
          <p:nvPr/>
        </p:nvGrpSpPr>
        <p:grpSpPr>
          <a:xfrm>
            <a:off x="1227099" y="2269670"/>
            <a:ext cx="9267568" cy="3116523"/>
            <a:chOff x="169689" y="1695272"/>
            <a:chExt cx="9267568" cy="3116523"/>
          </a:xfrm>
        </p:grpSpPr>
        <p:sp>
          <p:nvSpPr>
            <p:cNvPr id="11" name="MH_SubTitle_1">
              <a:extLst>
                <a:ext uri="{FF2B5EF4-FFF2-40B4-BE49-F238E27FC236}">
                  <a16:creationId xmlns="" xmlns:p14="http://schemas.microsoft.com/office/powerpoint/2010/main" xmlns:a16="http://schemas.microsoft.com/office/drawing/2014/main" id="{DA1CAE23-B762-4F11-8C39-9FFE010D6356}"/>
                </a:ext>
              </a:extLst>
            </p:cNvPr>
            <p:cNvSpPr/>
            <p:nvPr>
              <p:custDataLst>
                <p:tags r:id="rId1"/>
              </p:custDataLst>
            </p:nvPr>
          </p:nvSpPr>
          <p:spPr>
            <a:xfrm>
              <a:off x="169689" y="1695272"/>
              <a:ext cx="9267568" cy="3116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en-US" altLang="zh-CN" sz="2000" dirty="0">
                <a:solidFill>
                  <a:schemeClr val="accent1"/>
                </a:solidFill>
                <a:cs typeface="+mn-ea"/>
                <a:sym typeface="+mn-lt"/>
              </a:endParaRPr>
            </a:p>
          </p:txBody>
        </p:sp>
        <p:sp>
          <p:nvSpPr>
            <p:cNvPr id="12" name="矩形 11">
              <a:extLst>
                <a:ext uri="{FF2B5EF4-FFF2-40B4-BE49-F238E27FC236}">
                  <a16:creationId xmlns="" xmlns:p14="http://schemas.microsoft.com/office/powerpoint/2010/main" xmlns:a16="http://schemas.microsoft.com/office/drawing/2014/main" id="{B28370EF-D23C-4ED0-B4A7-744B3B835A0C}"/>
                </a:ext>
              </a:extLst>
            </p:cNvPr>
            <p:cNvSpPr/>
            <p:nvPr/>
          </p:nvSpPr>
          <p:spPr>
            <a:xfrm>
              <a:off x="1049129" y="2210971"/>
              <a:ext cx="2563945" cy="2133918"/>
            </a:xfrm>
            <a:prstGeom prst="rect">
              <a:avLst/>
            </a:prstGeom>
          </p:spPr>
          <p:txBody>
            <a:bodyPr wrap="square">
              <a:spAutoFit/>
            </a:bodyPr>
            <a:lstStyle/>
            <a:p>
              <a:pPr indent="127000" algn="just">
                <a:lnSpc>
                  <a:spcPct val="150000"/>
                </a:lnSpc>
                <a:spcBef>
                  <a:spcPts val="1300"/>
                </a:spcBef>
                <a:spcAft>
                  <a:spcPts val="1300"/>
                </a:spcAft>
              </a:pPr>
              <a:r>
                <a:rPr lang="zh-CN" altLang="en-US" sz="2000" b="1" kern="100" dirty="0">
                  <a:solidFill>
                    <a:srgbClr val="002263"/>
                  </a:solidFill>
                  <a:cs typeface="+mn-ea"/>
                  <a:sym typeface="+mn-lt"/>
                </a:rPr>
                <a:t>第二十五条 </a:t>
              </a:r>
              <a:endParaRPr lang="en-US" altLang="zh-CN" sz="2000" b="1" kern="100" dirty="0">
                <a:solidFill>
                  <a:srgbClr val="002263"/>
                </a:solidFill>
                <a:cs typeface="+mn-ea"/>
                <a:sym typeface="+mn-lt"/>
              </a:endParaRPr>
            </a:p>
            <a:p>
              <a:pPr indent="127000" algn="just">
                <a:lnSpc>
                  <a:spcPct val="150000"/>
                </a:lnSpc>
                <a:spcBef>
                  <a:spcPts val="1300"/>
                </a:spcBef>
                <a:spcAft>
                  <a:spcPts val="1300"/>
                </a:spcAft>
              </a:pPr>
              <a:r>
                <a:rPr lang="zh-CN" altLang="en-US" kern="100" dirty="0">
                  <a:solidFill>
                    <a:schemeClr val="bg2">
                      <a:lumMod val="25000"/>
                    </a:schemeClr>
                  </a:solidFill>
                  <a:cs typeface="+mn-ea"/>
                  <a:sym typeface="+mn-lt"/>
                </a:rPr>
                <a:t>职员的薪资待遇与考核按照公司</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薪酬管理制度</a:t>
              </a:r>
              <a:r>
                <a:rPr lang="en-US" altLang="zh-CN" kern="100" dirty="0">
                  <a:solidFill>
                    <a:schemeClr val="bg2">
                      <a:lumMod val="25000"/>
                    </a:schemeClr>
                  </a:solidFill>
                  <a:cs typeface="+mn-ea"/>
                  <a:sym typeface="+mn-lt"/>
                </a:rPr>
                <a:t>》</a:t>
              </a:r>
              <a:r>
                <a:rPr lang="zh-CN" altLang="en-US" kern="100" dirty="0">
                  <a:solidFill>
                    <a:schemeClr val="bg2">
                      <a:lumMod val="25000"/>
                    </a:schemeClr>
                  </a:solidFill>
                  <a:cs typeface="+mn-ea"/>
                  <a:sym typeface="+mn-lt"/>
                </a:rPr>
                <a:t>执行。</a:t>
              </a:r>
              <a:endParaRPr lang="zh-CN" altLang="zh-CN" kern="100" dirty="0">
                <a:solidFill>
                  <a:schemeClr val="bg2">
                    <a:lumMod val="25000"/>
                  </a:schemeClr>
                </a:solidFill>
                <a:cs typeface="+mn-ea"/>
                <a:sym typeface="+mn-lt"/>
              </a:endParaRPr>
            </a:p>
          </p:txBody>
        </p:sp>
      </p:grpSp>
      <p:grpSp>
        <p:nvGrpSpPr>
          <p:cNvPr id="18" name="组合 17">
            <a:extLst>
              <a:ext uri="{FF2B5EF4-FFF2-40B4-BE49-F238E27FC236}">
                <a16:creationId xmlns="" xmlns:p14="http://schemas.microsoft.com/office/powerpoint/2010/main" xmlns:a16="http://schemas.microsoft.com/office/drawing/2014/main" id="{B931878D-5D86-4250-867B-6A9E74B2BB2E}"/>
              </a:ext>
            </a:extLst>
          </p:cNvPr>
          <p:cNvGrpSpPr/>
          <p:nvPr/>
        </p:nvGrpSpPr>
        <p:grpSpPr>
          <a:xfrm>
            <a:off x="1227099" y="463031"/>
            <a:ext cx="5486852" cy="461665"/>
            <a:chOff x="1615406" y="477018"/>
            <a:chExt cx="5486852" cy="461665"/>
          </a:xfrm>
        </p:grpSpPr>
        <p:sp>
          <p:nvSpPr>
            <p:cNvPr id="19" name="文本框 18">
              <a:extLst>
                <a:ext uri="{FF2B5EF4-FFF2-40B4-BE49-F238E27FC236}">
                  <a16:creationId xmlns="" xmlns:p14="http://schemas.microsoft.com/office/powerpoint/2010/main" xmlns:a16="http://schemas.microsoft.com/office/drawing/2014/main" id="{2E7BF1F5-23DC-4154-B344-0859B9A10102}"/>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第十章</a:t>
              </a:r>
              <a:endParaRPr lang="zh-CN" altLang="zh-CN" sz="1600" dirty="0">
                <a:solidFill>
                  <a:schemeClr val="bg2">
                    <a:lumMod val="25000"/>
                  </a:schemeClr>
                </a:solidFill>
                <a:cs typeface="+mn-ea"/>
                <a:sym typeface="+mn-lt"/>
              </a:endParaRPr>
            </a:p>
          </p:txBody>
        </p:sp>
        <p:sp>
          <p:nvSpPr>
            <p:cNvPr id="20" name="文本框 19">
              <a:extLst>
                <a:ext uri="{FF2B5EF4-FFF2-40B4-BE49-F238E27FC236}">
                  <a16:creationId xmlns="" xmlns:p14="http://schemas.microsoft.com/office/powerpoint/2010/main" xmlns:a16="http://schemas.microsoft.com/office/drawing/2014/main" id="{EDC971F7-68CA-46D2-9E15-09C74D98ED25}"/>
                </a:ext>
              </a:extLst>
            </p:cNvPr>
            <p:cNvSpPr txBox="1"/>
            <p:nvPr/>
          </p:nvSpPr>
          <p:spPr>
            <a:xfrm>
              <a:off x="2371310" y="477018"/>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薪酬与考核</a:t>
              </a:r>
            </a:p>
          </p:txBody>
        </p:sp>
      </p:grpSp>
      <p:grpSp>
        <p:nvGrpSpPr>
          <p:cNvPr id="21" name="组合 20">
            <a:extLst>
              <a:ext uri="{FF2B5EF4-FFF2-40B4-BE49-F238E27FC236}">
                <a16:creationId xmlns="" xmlns:p14="http://schemas.microsoft.com/office/powerpoint/2010/main" xmlns:a16="http://schemas.microsoft.com/office/drawing/2014/main" id="{18E9C5D1-4E54-42C0-B4D2-EA38D9CDAF04}"/>
              </a:ext>
            </a:extLst>
          </p:cNvPr>
          <p:cNvGrpSpPr/>
          <p:nvPr/>
        </p:nvGrpSpPr>
        <p:grpSpPr>
          <a:xfrm>
            <a:off x="-676027" y="587602"/>
            <a:ext cx="1779590" cy="324568"/>
            <a:chOff x="10447421" y="344366"/>
            <a:chExt cx="1779590" cy="324568"/>
          </a:xfrm>
        </p:grpSpPr>
        <p:sp>
          <p:nvSpPr>
            <p:cNvPr id="22" name="平行四边形 21">
              <a:extLst>
                <a:ext uri="{FF2B5EF4-FFF2-40B4-BE49-F238E27FC236}">
                  <a16:creationId xmlns="" xmlns:p14="http://schemas.microsoft.com/office/powerpoint/2010/main" xmlns:a16="http://schemas.microsoft.com/office/drawing/2014/main" id="{520D0720-555B-4A9D-8AD4-F2210ECF6DD9}"/>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22">
              <a:extLst>
                <a:ext uri="{FF2B5EF4-FFF2-40B4-BE49-F238E27FC236}">
                  <a16:creationId xmlns="" xmlns:p14="http://schemas.microsoft.com/office/powerpoint/2010/main" xmlns:a16="http://schemas.microsoft.com/office/drawing/2014/main" id="{A06AFC8C-CA6E-435C-ADD6-4BF459C6713D}"/>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a:extLst>
              <a:ext uri="{FF2B5EF4-FFF2-40B4-BE49-F238E27FC236}">
                <a16:creationId xmlns="" xmlns:p14="http://schemas.microsoft.com/office/powerpoint/2010/main" xmlns:a16="http://schemas.microsoft.com/office/drawing/2014/main" id="{BD58A26F-CDC7-4A27-9EF2-790202B1FFF0}"/>
              </a:ext>
            </a:extLst>
          </p:cNvPr>
          <p:cNvPicPr>
            <a:picLocks noChangeAspect="1"/>
          </p:cNvPicPr>
          <p:nvPr/>
        </p:nvPicPr>
        <p:blipFill>
          <a:blip r:embed="rId3"/>
          <a:stretch>
            <a:fillRect/>
          </a:stretch>
        </p:blipFill>
        <p:spPr>
          <a:xfrm>
            <a:off x="5860883" y="2589681"/>
            <a:ext cx="4210050" cy="2476500"/>
          </a:xfrm>
          <a:prstGeom prst="rect">
            <a:avLst/>
          </a:prstGeom>
        </p:spPr>
      </p:pic>
    </p:spTree>
    <p:extLst>
      <p:ext uri="{BB962C8B-B14F-4D97-AF65-F5344CB8AC3E}">
        <p14:creationId xmlns:p14="http://schemas.microsoft.com/office/powerpoint/2010/main" val="19605513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2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kern="0" dirty="0">
                <a:solidFill>
                  <a:srgbClr val="002263"/>
                </a:solidFill>
                <a:cs typeface="+mn-ea"/>
                <a:sym typeface="+mn-lt"/>
              </a:rPr>
              <a:t>人员调动与晋升</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Personnel transfer and promotion</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第十一章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554852" y="4994023"/>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5006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6350967" y="2764087"/>
            <a:ext cx="2364750" cy="1400383"/>
          </a:xfrm>
          <a:prstGeom prst="rect">
            <a:avLst/>
          </a:prstGeom>
          <a:noFill/>
        </p:spPr>
        <p:txBody>
          <a:bodyPr wrap="none" rtlCol="0">
            <a:spAutoFit/>
          </a:bodyPr>
          <a:lstStyle/>
          <a:p>
            <a:pPr lvl="0" algn="ctr">
              <a:defRPr/>
            </a:pPr>
            <a:r>
              <a:rPr lang="zh-CN" altLang="en-US" sz="8500" b="1" kern="0" dirty="0">
                <a:solidFill>
                  <a:srgbClr val="002263"/>
                </a:solidFill>
                <a:cs typeface="+mn-ea"/>
                <a:sym typeface="+mn-lt"/>
              </a:rPr>
              <a:t>总则</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6386798" y="4236916"/>
            <a:ext cx="2368417"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General</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第一章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7590408" y="417250"/>
            <a:ext cx="1882066"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40790020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1"/>
          <p:cNvSpPr txBox="1"/>
          <p:nvPr/>
        </p:nvSpPr>
        <p:spPr>
          <a:xfrm>
            <a:off x="1565754" y="1302058"/>
            <a:ext cx="8519002" cy="1384995"/>
          </a:xfrm>
          <a:prstGeom prst="rect">
            <a:avLst/>
          </a:prstGeom>
          <a:solidFill>
            <a:schemeClr val="bg1">
              <a:alpha val="75000"/>
            </a:schemeClr>
          </a:solidFill>
        </p:spPr>
        <p:txBody>
          <a:bodyPr wrap="square" rtlCol="0">
            <a:spAutoFit/>
          </a:bodyPr>
          <a:lstStyle/>
          <a:p>
            <a:pPr>
              <a:lnSpc>
                <a:spcPct val="150000"/>
              </a:lnSpc>
            </a:pPr>
            <a:r>
              <a:rPr lang="zh-CN" altLang="en-US" sz="2000" b="1" dirty="0">
                <a:solidFill>
                  <a:srgbClr val="002263"/>
                </a:solidFill>
                <a:cs typeface="+mn-ea"/>
                <a:sym typeface="+mn-lt"/>
              </a:rPr>
              <a:t>第二十六条</a:t>
            </a:r>
            <a:endParaRPr lang="en-US" altLang="zh-CN" sz="2000" b="1" dirty="0">
              <a:solidFill>
                <a:srgbClr val="002263"/>
              </a:solidFill>
              <a:cs typeface="+mn-ea"/>
              <a:sym typeface="+mn-lt"/>
            </a:endParaRPr>
          </a:p>
          <a:p>
            <a:pPr>
              <a:lnSpc>
                <a:spcPct val="150000"/>
              </a:lnSpc>
            </a:pPr>
            <a:r>
              <a:rPr lang="zh-CN" altLang="en-US" dirty="0">
                <a:solidFill>
                  <a:schemeClr val="bg2">
                    <a:lumMod val="25000"/>
                  </a:schemeClr>
                </a:solidFill>
                <a:cs typeface="+mn-ea"/>
                <a:sym typeface="+mn-lt"/>
              </a:rPr>
              <a:t> 公司可根据工作需要调整职员的工作岗位，职员也可以根据本人意愿申请在公司各部门之间流动。职员的调动分为部门内部调动和部门之间调动两种情况：</a:t>
            </a:r>
          </a:p>
        </p:txBody>
      </p:sp>
      <p:grpSp>
        <p:nvGrpSpPr>
          <p:cNvPr id="7" name="组合 6">
            <a:extLst>
              <a:ext uri="{FF2B5EF4-FFF2-40B4-BE49-F238E27FC236}">
                <a16:creationId xmlns="" xmlns:p14="http://schemas.microsoft.com/office/powerpoint/2010/main" xmlns:a16="http://schemas.microsoft.com/office/drawing/2014/main" id="{53307C53-41C5-4AFE-B8FA-8D67E3F6E164}"/>
              </a:ext>
            </a:extLst>
          </p:cNvPr>
          <p:cNvGrpSpPr/>
          <p:nvPr/>
        </p:nvGrpSpPr>
        <p:grpSpPr>
          <a:xfrm>
            <a:off x="1653830" y="2909062"/>
            <a:ext cx="5723602" cy="1310681"/>
            <a:chOff x="1408670" y="3429000"/>
            <a:chExt cx="4361935" cy="2255108"/>
          </a:xfrm>
        </p:grpSpPr>
        <p:sp>
          <p:nvSpPr>
            <p:cNvPr id="3" name="矩形 2">
              <a:extLst>
                <a:ext uri="{FF2B5EF4-FFF2-40B4-BE49-F238E27FC236}">
                  <a16:creationId xmlns="" xmlns:p14="http://schemas.microsoft.com/office/powerpoint/2010/main" xmlns:a16="http://schemas.microsoft.com/office/drawing/2014/main" id="{2E90F1BE-51DF-4C08-BE86-6EF27CBAF846}"/>
                </a:ext>
              </a:extLst>
            </p:cNvPr>
            <p:cNvSpPr/>
            <p:nvPr/>
          </p:nvSpPr>
          <p:spPr>
            <a:xfrm>
              <a:off x="1408670" y="3429000"/>
              <a:ext cx="4361935" cy="22551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5" name="矩形 4">
              <a:extLst>
                <a:ext uri="{FF2B5EF4-FFF2-40B4-BE49-F238E27FC236}">
                  <a16:creationId xmlns="" xmlns:p14="http://schemas.microsoft.com/office/powerpoint/2010/main" xmlns:a16="http://schemas.microsoft.com/office/drawing/2014/main" id="{7745B563-694D-479B-A9FF-5B3BDAC52BCA}"/>
                </a:ext>
              </a:extLst>
            </p:cNvPr>
            <p:cNvSpPr/>
            <p:nvPr/>
          </p:nvSpPr>
          <p:spPr>
            <a:xfrm>
              <a:off x="1721863" y="3923039"/>
              <a:ext cx="3827960" cy="1429782"/>
            </a:xfrm>
            <a:prstGeom prst="rect">
              <a:avLst/>
            </a:prstGeom>
          </p:spPr>
          <p:txBody>
            <a:bodyPr wrap="square">
              <a:spAutoFit/>
            </a:bodyPr>
            <a:lstStyle/>
            <a:p>
              <a:r>
                <a:rPr lang="en-US" altLang="zh-CN" sz="1600" b="1" dirty="0">
                  <a:solidFill>
                    <a:schemeClr val="bg2">
                      <a:lumMod val="25000"/>
                    </a:schemeClr>
                  </a:solidFill>
                  <a:cs typeface="+mn-ea"/>
                  <a:sym typeface="+mn-lt"/>
                </a:rPr>
                <a:t> 1</a:t>
              </a:r>
              <a:r>
                <a:rPr lang="zh-CN" altLang="en-US" sz="1600" b="1" dirty="0">
                  <a:solidFill>
                    <a:schemeClr val="bg2">
                      <a:lumMod val="25000"/>
                    </a:schemeClr>
                  </a:solidFill>
                  <a:cs typeface="+mn-ea"/>
                  <a:sym typeface="+mn-lt"/>
                </a:rPr>
                <a:t>、部门内部调动：</a:t>
              </a:r>
              <a:r>
                <a:rPr lang="zh-CN" altLang="en-US" sz="1600" dirty="0">
                  <a:solidFill>
                    <a:schemeClr val="bg2">
                      <a:lumMod val="25000"/>
                    </a:schemeClr>
                  </a:solidFill>
                  <a:cs typeface="+mn-ea"/>
                  <a:sym typeface="+mn-lt"/>
                </a:rPr>
                <a:t>是指职员在本部门内的岗位变动，由各部门经理根据实际情况，经考核后，具体安排，并交行政人事部存档。</a:t>
              </a:r>
            </a:p>
          </p:txBody>
        </p:sp>
      </p:grpSp>
      <p:grpSp>
        <p:nvGrpSpPr>
          <p:cNvPr id="4" name="组合 3">
            <a:extLst>
              <a:ext uri="{FF2B5EF4-FFF2-40B4-BE49-F238E27FC236}">
                <a16:creationId xmlns="" xmlns:p14="http://schemas.microsoft.com/office/powerpoint/2010/main" xmlns:a16="http://schemas.microsoft.com/office/drawing/2014/main" id="{23158C3A-E9EC-4F9C-80CF-6372D1F6ACF2}"/>
              </a:ext>
            </a:extLst>
          </p:cNvPr>
          <p:cNvGrpSpPr/>
          <p:nvPr/>
        </p:nvGrpSpPr>
        <p:grpSpPr>
          <a:xfrm>
            <a:off x="1654229" y="4332890"/>
            <a:ext cx="5723203" cy="1678064"/>
            <a:chOff x="6516292" y="3429000"/>
            <a:chExt cx="5123773" cy="2255108"/>
          </a:xfrm>
        </p:grpSpPr>
        <p:sp>
          <p:nvSpPr>
            <p:cNvPr id="8" name="矩形 7">
              <a:extLst>
                <a:ext uri="{FF2B5EF4-FFF2-40B4-BE49-F238E27FC236}">
                  <a16:creationId xmlns="" xmlns:p14="http://schemas.microsoft.com/office/powerpoint/2010/main" xmlns:a16="http://schemas.microsoft.com/office/drawing/2014/main" id="{D1D7E38D-B78D-4596-8966-A510AC80D2DC}"/>
                </a:ext>
              </a:extLst>
            </p:cNvPr>
            <p:cNvSpPr/>
            <p:nvPr/>
          </p:nvSpPr>
          <p:spPr>
            <a:xfrm>
              <a:off x="6516292" y="3429000"/>
              <a:ext cx="5123773" cy="22551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6" name="矩形 5">
              <a:extLst>
                <a:ext uri="{FF2B5EF4-FFF2-40B4-BE49-F238E27FC236}">
                  <a16:creationId xmlns="" xmlns:p14="http://schemas.microsoft.com/office/powerpoint/2010/main" xmlns:a16="http://schemas.microsoft.com/office/drawing/2014/main" id="{612A3604-6C9A-4D7C-8DA8-93AB25269007}"/>
                </a:ext>
              </a:extLst>
            </p:cNvPr>
            <p:cNvSpPr/>
            <p:nvPr/>
          </p:nvSpPr>
          <p:spPr>
            <a:xfrm>
              <a:off x="6823096" y="3882974"/>
              <a:ext cx="4403850" cy="1447646"/>
            </a:xfrm>
            <a:prstGeom prst="rect">
              <a:avLst/>
            </a:prstGeom>
          </p:spPr>
          <p:txBody>
            <a:bodyPr wrap="square">
              <a:spAutoFit/>
            </a:bodyPr>
            <a:lstStyle/>
            <a:p>
              <a:r>
                <a:rPr lang="en-US" altLang="zh-CN" sz="1600" b="1" dirty="0">
                  <a:solidFill>
                    <a:schemeClr val="bg2">
                      <a:lumMod val="25000"/>
                    </a:schemeClr>
                  </a:solidFill>
                  <a:cs typeface="+mn-ea"/>
                  <a:sym typeface="+mn-lt"/>
                </a:rPr>
                <a:t> 2</a:t>
              </a:r>
              <a:r>
                <a:rPr lang="zh-CN" altLang="en-US" sz="1600" b="1" dirty="0">
                  <a:solidFill>
                    <a:schemeClr val="bg2">
                      <a:lumMod val="25000"/>
                    </a:schemeClr>
                  </a:solidFill>
                  <a:cs typeface="+mn-ea"/>
                  <a:sym typeface="+mn-lt"/>
                </a:rPr>
                <a:t>、部门之间、职员之间调动：</a:t>
              </a:r>
              <a:r>
                <a:rPr lang="zh-CN" altLang="en-US" sz="1600" dirty="0">
                  <a:solidFill>
                    <a:schemeClr val="bg2">
                      <a:lumMod val="25000"/>
                    </a:schemeClr>
                  </a:solidFill>
                  <a:cs typeface="+mn-ea"/>
                  <a:sym typeface="+mn-lt"/>
                </a:rPr>
                <a:t>是指职员在公司内部各部门之间的流动，需经考核后拟调入部门须填写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员工异动审批表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的经理批准并报分管副总经理批准后，交由行政人事部存档。</a:t>
              </a:r>
            </a:p>
          </p:txBody>
        </p:sp>
      </p:grpSp>
      <p:grpSp>
        <p:nvGrpSpPr>
          <p:cNvPr id="10" name="组合 9">
            <a:extLst>
              <a:ext uri="{FF2B5EF4-FFF2-40B4-BE49-F238E27FC236}">
                <a16:creationId xmlns="" xmlns:p14="http://schemas.microsoft.com/office/powerpoint/2010/main" xmlns:a16="http://schemas.microsoft.com/office/drawing/2014/main" id="{189180F6-11CB-4D03-B7FD-6F662564A146}"/>
              </a:ext>
            </a:extLst>
          </p:cNvPr>
          <p:cNvGrpSpPr/>
          <p:nvPr/>
        </p:nvGrpSpPr>
        <p:grpSpPr>
          <a:xfrm>
            <a:off x="1227098" y="464769"/>
            <a:ext cx="5728260" cy="461665"/>
            <a:chOff x="1615405" y="478756"/>
            <a:chExt cx="5728260" cy="461665"/>
          </a:xfrm>
        </p:grpSpPr>
        <p:sp>
          <p:nvSpPr>
            <p:cNvPr id="11" name="文本框 10">
              <a:extLst>
                <a:ext uri="{FF2B5EF4-FFF2-40B4-BE49-F238E27FC236}">
                  <a16:creationId xmlns="" xmlns:p14="http://schemas.microsoft.com/office/powerpoint/2010/main" xmlns:a16="http://schemas.microsoft.com/office/drawing/2014/main" id="{91289E1F-57B8-4713-88ED-616682C7BEB2}"/>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12" name="文本框 11">
              <a:extLst>
                <a:ext uri="{FF2B5EF4-FFF2-40B4-BE49-F238E27FC236}">
                  <a16:creationId xmlns="" xmlns:p14="http://schemas.microsoft.com/office/powerpoint/2010/main" xmlns:a16="http://schemas.microsoft.com/office/drawing/2014/main" id="{B5DC9CD4-5C92-41B4-A48C-32328C9F8D9C}"/>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p>
          </p:txBody>
        </p:sp>
      </p:grpSp>
      <p:grpSp>
        <p:nvGrpSpPr>
          <p:cNvPr id="13" name="组合 12">
            <a:extLst>
              <a:ext uri="{FF2B5EF4-FFF2-40B4-BE49-F238E27FC236}">
                <a16:creationId xmlns="" xmlns:p14="http://schemas.microsoft.com/office/powerpoint/2010/main" xmlns:a16="http://schemas.microsoft.com/office/drawing/2014/main" id="{1FBC9CE4-C4B7-4BDE-B7ED-79D80411418B}"/>
              </a:ext>
            </a:extLst>
          </p:cNvPr>
          <p:cNvGrpSpPr/>
          <p:nvPr/>
        </p:nvGrpSpPr>
        <p:grpSpPr>
          <a:xfrm>
            <a:off x="-676027" y="587602"/>
            <a:ext cx="1779590" cy="324568"/>
            <a:chOff x="10447421" y="344366"/>
            <a:chExt cx="1779590" cy="324568"/>
          </a:xfrm>
        </p:grpSpPr>
        <p:sp>
          <p:nvSpPr>
            <p:cNvPr id="14" name="平行四边形 13">
              <a:extLst>
                <a:ext uri="{FF2B5EF4-FFF2-40B4-BE49-F238E27FC236}">
                  <a16:creationId xmlns="" xmlns:p14="http://schemas.microsoft.com/office/powerpoint/2010/main" xmlns:a16="http://schemas.microsoft.com/office/drawing/2014/main" id="{DCAEAC07-2341-496C-8170-F8BB3BE878F0}"/>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平行四边形 14">
              <a:extLst>
                <a:ext uri="{FF2B5EF4-FFF2-40B4-BE49-F238E27FC236}">
                  <a16:creationId xmlns="" xmlns:p14="http://schemas.microsoft.com/office/powerpoint/2010/main" xmlns:a16="http://schemas.microsoft.com/office/drawing/2014/main" id="{61F6B370-6B56-4B3A-8891-E3B5A2E672A8}"/>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a:extLst>
              <a:ext uri="{FF2B5EF4-FFF2-40B4-BE49-F238E27FC236}">
                <a16:creationId xmlns="" xmlns:p14="http://schemas.microsoft.com/office/powerpoint/2010/main" xmlns:a16="http://schemas.microsoft.com/office/drawing/2014/main" id="{D671DA40-B4B4-4ED4-BD0E-0F3173BA671E}"/>
              </a:ext>
            </a:extLst>
          </p:cNvPr>
          <p:cNvPicPr>
            <a:picLocks noChangeAspect="1"/>
          </p:cNvPicPr>
          <p:nvPr/>
        </p:nvPicPr>
        <p:blipFill>
          <a:blip r:embed="rId3"/>
          <a:stretch>
            <a:fillRect/>
          </a:stretch>
        </p:blipFill>
        <p:spPr>
          <a:xfrm>
            <a:off x="7720129" y="3094640"/>
            <a:ext cx="3714750" cy="2476500"/>
          </a:xfrm>
          <a:prstGeom prst="rect">
            <a:avLst/>
          </a:prstGeom>
        </p:spPr>
      </p:pic>
    </p:spTree>
    <p:extLst>
      <p:ext uri="{BB962C8B-B14F-4D97-AF65-F5344CB8AC3E}">
        <p14:creationId xmlns:p14="http://schemas.microsoft.com/office/powerpoint/2010/main" val="1892814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down)">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p14="http://schemas.microsoft.com/office/powerpoint/2010/main" xmlns:a16="http://schemas.microsoft.com/office/drawing/2014/main" id="{B874ED33-3B4A-4114-8504-465B10804416}"/>
              </a:ext>
            </a:extLst>
          </p:cNvPr>
          <p:cNvGrpSpPr/>
          <p:nvPr/>
        </p:nvGrpSpPr>
        <p:grpSpPr>
          <a:xfrm>
            <a:off x="1807465" y="3785690"/>
            <a:ext cx="2774022" cy="770561"/>
            <a:chOff x="1407561" y="3113070"/>
            <a:chExt cx="2774022" cy="770561"/>
          </a:xfrm>
        </p:grpSpPr>
        <p:sp>
          <p:nvSpPr>
            <p:cNvPr id="7" name="矩形 6">
              <a:extLst>
                <a:ext uri="{FF2B5EF4-FFF2-40B4-BE49-F238E27FC236}">
                  <a16:creationId xmlns="" xmlns:p14="http://schemas.microsoft.com/office/powerpoint/2010/main" xmlns:a16="http://schemas.microsoft.com/office/drawing/2014/main" id="{0DA4D2CE-CF63-4DB5-B050-033B3387BAEE}"/>
                </a:ext>
              </a:extLst>
            </p:cNvPr>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8" name="矩形 7">
              <a:extLst>
                <a:ext uri="{FF2B5EF4-FFF2-40B4-BE49-F238E27FC236}">
                  <a16:creationId xmlns="" xmlns:p14="http://schemas.microsoft.com/office/powerpoint/2010/main" xmlns:a16="http://schemas.microsoft.com/office/drawing/2014/main" id="{BFA0CB16-6ACC-490A-BBD8-A442F2146FD3}"/>
                </a:ext>
              </a:extLst>
            </p:cNvPr>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薪酬等级与职务同时升迁</a:t>
              </a:r>
            </a:p>
          </p:txBody>
        </p:sp>
        <p:sp>
          <p:nvSpPr>
            <p:cNvPr id="10" name="文本框 9">
              <a:extLst>
                <a:ext uri="{FF2B5EF4-FFF2-40B4-BE49-F238E27FC236}">
                  <a16:creationId xmlns="" xmlns:p14="http://schemas.microsoft.com/office/powerpoint/2010/main" xmlns:a16="http://schemas.microsoft.com/office/drawing/2014/main" id="{BA337960-BCEE-48BD-B5D4-F9D25DD6F297}"/>
                </a:ext>
              </a:extLst>
            </p:cNvPr>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01</a:t>
              </a:r>
              <a:endParaRPr lang="zh-CN" altLang="en-US" sz="2800" b="1" dirty="0">
                <a:solidFill>
                  <a:srgbClr val="002263"/>
                </a:solidFill>
                <a:cs typeface="+mn-ea"/>
                <a:sym typeface="+mn-lt"/>
              </a:endParaRPr>
            </a:p>
          </p:txBody>
        </p:sp>
      </p:grpSp>
      <p:sp>
        <p:nvSpPr>
          <p:cNvPr id="3" name="矩形 2">
            <a:extLst>
              <a:ext uri="{FF2B5EF4-FFF2-40B4-BE49-F238E27FC236}">
                <a16:creationId xmlns="" xmlns:p14="http://schemas.microsoft.com/office/powerpoint/2010/main" xmlns:a16="http://schemas.microsoft.com/office/drawing/2014/main" id="{26EC6F35-1D70-450A-9AC5-050C3608AF32}"/>
              </a:ext>
            </a:extLst>
          </p:cNvPr>
          <p:cNvSpPr/>
          <p:nvPr/>
        </p:nvSpPr>
        <p:spPr>
          <a:xfrm>
            <a:off x="1707292" y="1776992"/>
            <a:ext cx="8777416" cy="1261884"/>
          </a:xfrm>
          <a:prstGeom prst="rect">
            <a:avLst/>
          </a:prstGeom>
        </p:spPr>
        <p:txBody>
          <a:bodyPr wrap="square">
            <a:spAutoFit/>
          </a:bodyPr>
          <a:lstStyle/>
          <a:p>
            <a:r>
              <a:rPr lang="zh-CN" altLang="en-US" sz="2000" b="1" dirty="0">
                <a:solidFill>
                  <a:srgbClr val="002263"/>
                </a:solidFill>
                <a:cs typeface="+mn-ea"/>
                <a:sym typeface="+mn-lt"/>
              </a:rPr>
              <a:t> 第二十七条 晋升制度</a:t>
            </a:r>
            <a:endParaRPr lang="en-US" altLang="zh-CN" sz="2000" b="1" dirty="0">
              <a:solidFill>
                <a:srgbClr val="002263"/>
              </a:solidFill>
              <a:cs typeface="+mn-ea"/>
              <a:sym typeface="+mn-lt"/>
            </a:endParaRPr>
          </a:p>
          <a:p>
            <a:endParaRPr lang="zh-CN" altLang="en-US" sz="2000" b="1" dirty="0">
              <a:solidFill>
                <a:srgbClr val="002263"/>
              </a:solidFill>
              <a:cs typeface="+mn-ea"/>
              <a:sym typeface="+mn-lt"/>
            </a:endParaRPr>
          </a:p>
          <a:p>
            <a:r>
              <a:rPr lang="zh-CN" altLang="en-US" b="1" dirty="0">
                <a:solidFill>
                  <a:schemeClr val="bg2">
                    <a:lumMod val="25000"/>
                  </a:schemeClr>
                </a:solidFill>
                <a:cs typeface="+mn-ea"/>
                <a:sym typeface="+mn-lt"/>
              </a:rPr>
              <a:t>    一、</a:t>
            </a:r>
            <a:r>
              <a:rPr lang="zh-CN" altLang="en-US" dirty="0">
                <a:solidFill>
                  <a:schemeClr val="bg2">
                    <a:lumMod val="25000"/>
                  </a:schemeClr>
                </a:solidFill>
                <a:cs typeface="+mn-ea"/>
                <a:sym typeface="+mn-lt"/>
              </a:rPr>
              <a:t>为提高员工的业务知识及技能，选拔优秀的人才，激发员工的工作热情，公司将定期或不定期对优秀员工进行晋升。</a:t>
            </a:r>
          </a:p>
        </p:txBody>
      </p:sp>
      <p:pic>
        <p:nvPicPr>
          <p:cNvPr id="5" name="图片 4">
            <a:extLst>
              <a:ext uri="{FF2B5EF4-FFF2-40B4-BE49-F238E27FC236}">
                <a16:creationId xmlns="" xmlns:p14="http://schemas.microsoft.com/office/powerpoint/2010/main" xmlns:a16="http://schemas.microsoft.com/office/drawing/2014/main" id="{5AF0029E-9BC5-4DEA-933F-B9486A1D3700}"/>
              </a:ext>
            </a:extLst>
          </p:cNvPr>
          <p:cNvPicPr>
            <a:picLocks noChangeAspect="1"/>
          </p:cNvPicPr>
          <p:nvPr/>
        </p:nvPicPr>
        <p:blipFill>
          <a:blip r:embed="rId3"/>
          <a:stretch>
            <a:fillRect/>
          </a:stretch>
        </p:blipFill>
        <p:spPr>
          <a:xfrm>
            <a:off x="8081375" y="3821454"/>
            <a:ext cx="2767857" cy="1854750"/>
          </a:xfrm>
          <a:prstGeom prst="rect">
            <a:avLst/>
          </a:prstGeom>
        </p:spPr>
      </p:pic>
      <p:sp>
        <p:nvSpPr>
          <p:cNvPr id="2" name="矩形 1">
            <a:extLst>
              <a:ext uri="{FF2B5EF4-FFF2-40B4-BE49-F238E27FC236}">
                <a16:creationId xmlns="" xmlns:p14="http://schemas.microsoft.com/office/powerpoint/2010/main" xmlns:a16="http://schemas.microsoft.com/office/drawing/2014/main" id="{9CCF80DB-6BB7-4F37-A1B2-DBA4BE8DE2AC}"/>
              </a:ext>
            </a:extLst>
          </p:cNvPr>
          <p:cNvSpPr/>
          <p:nvPr/>
        </p:nvSpPr>
        <p:spPr>
          <a:xfrm>
            <a:off x="1920481" y="3210902"/>
            <a:ext cx="2031325" cy="369332"/>
          </a:xfrm>
          <a:prstGeom prst="rect">
            <a:avLst/>
          </a:prstGeom>
        </p:spPr>
        <p:txBody>
          <a:bodyPr wrap="none">
            <a:spAutoFit/>
          </a:bodyPr>
          <a:lstStyle/>
          <a:p>
            <a:r>
              <a:rPr lang="zh-CN" altLang="en-US" b="1" dirty="0">
                <a:solidFill>
                  <a:schemeClr val="bg2">
                    <a:lumMod val="25000"/>
                  </a:schemeClr>
                </a:solidFill>
                <a:cs typeface="+mn-ea"/>
                <a:sym typeface="+mn-lt"/>
              </a:rPr>
              <a:t>二、晋升分四种：</a:t>
            </a:r>
            <a:endParaRPr lang="en-US" altLang="zh-CN" b="1" dirty="0">
              <a:solidFill>
                <a:schemeClr val="bg2">
                  <a:lumMod val="25000"/>
                </a:schemeClr>
              </a:solidFill>
              <a:cs typeface="+mn-ea"/>
              <a:sym typeface="+mn-lt"/>
            </a:endParaRPr>
          </a:p>
        </p:txBody>
      </p:sp>
      <p:grpSp>
        <p:nvGrpSpPr>
          <p:cNvPr id="31" name="组合 30">
            <a:extLst>
              <a:ext uri="{FF2B5EF4-FFF2-40B4-BE49-F238E27FC236}">
                <a16:creationId xmlns="" xmlns:p14="http://schemas.microsoft.com/office/powerpoint/2010/main" xmlns:a16="http://schemas.microsoft.com/office/drawing/2014/main" id="{DD31926F-8003-4B1D-A03B-888409A28BBF}"/>
              </a:ext>
            </a:extLst>
          </p:cNvPr>
          <p:cNvGrpSpPr/>
          <p:nvPr/>
        </p:nvGrpSpPr>
        <p:grpSpPr>
          <a:xfrm>
            <a:off x="4847227" y="3785690"/>
            <a:ext cx="2774022" cy="770561"/>
            <a:chOff x="1407561" y="3113070"/>
            <a:chExt cx="2774022" cy="770561"/>
          </a:xfrm>
        </p:grpSpPr>
        <p:sp>
          <p:nvSpPr>
            <p:cNvPr id="32" name="矩形 31">
              <a:extLst>
                <a:ext uri="{FF2B5EF4-FFF2-40B4-BE49-F238E27FC236}">
                  <a16:creationId xmlns="" xmlns:p14="http://schemas.microsoft.com/office/powerpoint/2010/main" xmlns:a16="http://schemas.microsoft.com/office/drawing/2014/main" id="{E64ED47B-3CDD-4A3C-B503-84AE146A2669}"/>
                </a:ext>
              </a:extLst>
            </p:cNvPr>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33" name="矩形 32">
              <a:extLst>
                <a:ext uri="{FF2B5EF4-FFF2-40B4-BE49-F238E27FC236}">
                  <a16:creationId xmlns="" xmlns:p14="http://schemas.microsoft.com/office/powerpoint/2010/main" xmlns:a16="http://schemas.microsoft.com/office/drawing/2014/main" id="{A0F2543C-8F71-4F6C-92FB-D3F335292C5A}"/>
                </a:ext>
              </a:extLst>
            </p:cNvPr>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职务上升、薪酬定级不变</a:t>
              </a:r>
            </a:p>
          </p:txBody>
        </p:sp>
        <p:sp>
          <p:nvSpPr>
            <p:cNvPr id="34" name="文本框 33">
              <a:extLst>
                <a:ext uri="{FF2B5EF4-FFF2-40B4-BE49-F238E27FC236}">
                  <a16:creationId xmlns="" xmlns:p14="http://schemas.microsoft.com/office/powerpoint/2010/main" xmlns:a16="http://schemas.microsoft.com/office/drawing/2014/main" id="{88BD4B14-AB32-4A4E-8BCE-08344B458025}"/>
                </a:ext>
              </a:extLst>
            </p:cNvPr>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02</a:t>
              </a:r>
              <a:endParaRPr lang="zh-CN" altLang="en-US" sz="2800" b="1" dirty="0">
                <a:solidFill>
                  <a:srgbClr val="002263"/>
                </a:solidFill>
                <a:cs typeface="+mn-ea"/>
                <a:sym typeface="+mn-lt"/>
              </a:endParaRPr>
            </a:p>
          </p:txBody>
        </p:sp>
      </p:grpSp>
      <p:grpSp>
        <p:nvGrpSpPr>
          <p:cNvPr id="35" name="组合 34">
            <a:extLst>
              <a:ext uri="{FF2B5EF4-FFF2-40B4-BE49-F238E27FC236}">
                <a16:creationId xmlns="" xmlns:p14="http://schemas.microsoft.com/office/powerpoint/2010/main" xmlns:a16="http://schemas.microsoft.com/office/drawing/2014/main" id="{15AE1EC1-AB1F-47E0-8970-0A9AAB8CA166}"/>
              </a:ext>
            </a:extLst>
          </p:cNvPr>
          <p:cNvGrpSpPr/>
          <p:nvPr/>
        </p:nvGrpSpPr>
        <p:grpSpPr>
          <a:xfrm>
            <a:off x="1807465" y="4748829"/>
            <a:ext cx="2774022" cy="770561"/>
            <a:chOff x="1407561" y="3113070"/>
            <a:chExt cx="2774022" cy="770561"/>
          </a:xfrm>
        </p:grpSpPr>
        <p:sp>
          <p:nvSpPr>
            <p:cNvPr id="36" name="矩形 35">
              <a:extLst>
                <a:ext uri="{FF2B5EF4-FFF2-40B4-BE49-F238E27FC236}">
                  <a16:creationId xmlns="" xmlns:p14="http://schemas.microsoft.com/office/powerpoint/2010/main" xmlns:a16="http://schemas.microsoft.com/office/drawing/2014/main" id="{F6529FE5-E96A-472F-B9EB-676882B4FF0A}"/>
                </a:ext>
              </a:extLst>
            </p:cNvPr>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37" name="矩形 36">
              <a:extLst>
                <a:ext uri="{FF2B5EF4-FFF2-40B4-BE49-F238E27FC236}">
                  <a16:creationId xmlns="" xmlns:p14="http://schemas.microsoft.com/office/powerpoint/2010/main" xmlns:a16="http://schemas.microsoft.com/office/drawing/2014/main" id="{05A5187C-CFFF-40F8-910D-4C2126F12F54}"/>
                </a:ext>
              </a:extLst>
            </p:cNvPr>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薪酬等级上升、职务不变</a:t>
              </a:r>
            </a:p>
          </p:txBody>
        </p:sp>
        <p:sp>
          <p:nvSpPr>
            <p:cNvPr id="38" name="文本框 37">
              <a:extLst>
                <a:ext uri="{FF2B5EF4-FFF2-40B4-BE49-F238E27FC236}">
                  <a16:creationId xmlns="" xmlns:p14="http://schemas.microsoft.com/office/powerpoint/2010/main" xmlns:a16="http://schemas.microsoft.com/office/drawing/2014/main" id="{A85B34E8-5051-48A8-AC6B-FE0A33E96086}"/>
                </a:ext>
              </a:extLst>
            </p:cNvPr>
            <p:cNvSpPr txBox="1"/>
            <p:nvPr/>
          </p:nvSpPr>
          <p:spPr>
            <a:xfrm>
              <a:off x="1520577" y="3246635"/>
              <a:ext cx="627095" cy="523220"/>
            </a:xfrm>
            <a:prstGeom prst="rect">
              <a:avLst/>
            </a:prstGeom>
            <a:noFill/>
          </p:spPr>
          <p:txBody>
            <a:bodyPr wrap="none" rtlCol="0">
              <a:spAutoFit/>
            </a:bodyPr>
            <a:lstStyle/>
            <a:p>
              <a:r>
                <a:rPr lang="en-US" altLang="zh-CN" sz="2800" b="1" dirty="0">
                  <a:solidFill>
                    <a:srgbClr val="002263"/>
                  </a:solidFill>
                  <a:cs typeface="+mn-ea"/>
                  <a:sym typeface="+mn-lt"/>
                </a:rPr>
                <a:t>03</a:t>
              </a:r>
              <a:endParaRPr lang="zh-CN" altLang="en-US" sz="2800" b="1" dirty="0">
                <a:solidFill>
                  <a:srgbClr val="002263"/>
                </a:solidFill>
                <a:cs typeface="+mn-ea"/>
                <a:sym typeface="+mn-lt"/>
              </a:endParaRPr>
            </a:p>
          </p:txBody>
        </p:sp>
      </p:grpSp>
      <p:grpSp>
        <p:nvGrpSpPr>
          <p:cNvPr id="39" name="组合 38">
            <a:extLst>
              <a:ext uri="{FF2B5EF4-FFF2-40B4-BE49-F238E27FC236}">
                <a16:creationId xmlns="" xmlns:p14="http://schemas.microsoft.com/office/powerpoint/2010/main" xmlns:a16="http://schemas.microsoft.com/office/drawing/2014/main" id="{7DE13F87-DA88-4694-9624-5AE0120D7EC4}"/>
              </a:ext>
            </a:extLst>
          </p:cNvPr>
          <p:cNvGrpSpPr/>
          <p:nvPr/>
        </p:nvGrpSpPr>
        <p:grpSpPr>
          <a:xfrm>
            <a:off x="4847227" y="4748829"/>
            <a:ext cx="2774022" cy="770561"/>
            <a:chOff x="1407561" y="3113070"/>
            <a:chExt cx="2774022" cy="770561"/>
          </a:xfrm>
        </p:grpSpPr>
        <p:sp>
          <p:nvSpPr>
            <p:cNvPr id="40" name="矩形 39">
              <a:extLst>
                <a:ext uri="{FF2B5EF4-FFF2-40B4-BE49-F238E27FC236}">
                  <a16:creationId xmlns="" xmlns:p14="http://schemas.microsoft.com/office/powerpoint/2010/main" xmlns:a16="http://schemas.microsoft.com/office/drawing/2014/main" id="{73A75498-EC7C-408C-964C-24C30C90C1C3}"/>
                </a:ext>
              </a:extLst>
            </p:cNvPr>
            <p:cNvSpPr/>
            <p:nvPr/>
          </p:nvSpPr>
          <p:spPr>
            <a:xfrm>
              <a:off x="1407561" y="3113070"/>
              <a:ext cx="2774022" cy="770561"/>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41" name="矩形 40">
              <a:extLst>
                <a:ext uri="{FF2B5EF4-FFF2-40B4-BE49-F238E27FC236}">
                  <a16:creationId xmlns="" xmlns:p14="http://schemas.microsoft.com/office/powerpoint/2010/main" xmlns:a16="http://schemas.microsoft.com/office/drawing/2014/main" id="{64039C73-8862-446A-B33E-978C237A9916}"/>
                </a:ext>
              </a:extLst>
            </p:cNvPr>
            <p:cNvSpPr/>
            <p:nvPr/>
          </p:nvSpPr>
          <p:spPr>
            <a:xfrm>
              <a:off x="2251488" y="3197962"/>
              <a:ext cx="1632143"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与职务无关的资格晋升</a:t>
              </a:r>
            </a:p>
          </p:txBody>
        </p:sp>
        <p:sp>
          <p:nvSpPr>
            <p:cNvPr id="42" name="文本框 41">
              <a:extLst>
                <a:ext uri="{FF2B5EF4-FFF2-40B4-BE49-F238E27FC236}">
                  <a16:creationId xmlns="" xmlns:p14="http://schemas.microsoft.com/office/powerpoint/2010/main" xmlns:a16="http://schemas.microsoft.com/office/drawing/2014/main" id="{9E794658-6343-4E38-8DC0-4F13AB9E5DB8}"/>
                </a:ext>
              </a:extLst>
            </p:cNvPr>
            <p:cNvSpPr txBox="1"/>
            <p:nvPr/>
          </p:nvSpPr>
          <p:spPr>
            <a:xfrm>
              <a:off x="1520577" y="3246635"/>
              <a:ext cx="604653" cy="523220"/>
            </a:xfrm>
            <a:prstGeom prst="rect">
              <a:avLst/>
            </a:prstGeom>
            <a:noFill/>
          </p:spPr>
          <p:txBody>
            <a:bodyPr wrap="none" rtlCol="0">
              <a:spAutoFit/>
            </a:bodyPr>
            <a:lstStyle/>
            <a:p>
              <a:r>
                <a:rPr lang="en-US" altLang="zh-CN" sz="2800" dirty="0">
                  <a:solidFill>
                    <a:srgbClr val="002263"/>
                  </a:solidFill>
                  <a:cs typeface="+mn-ea"/>
                  <a:sym typeface="+mn-lt"/>
                </a:rPr>
                <a:t>04</a:t>
              </a:r>
              <a:endParaRPr lang="zh-CN" altLang="en-US" sz="2800" dirty="0">
                <a:solidFill>
                  <a:srgbClr val="002263"/>
                </a:solidFill>
                <a:cs typeface="+mn-ea"/>
                <a:sym typeface="+mn-lt"/>
              </a:endParaRPr>
            </a:p>
          </p:txBody>
        </p:sp>
      </p:grpSp>
      <p:grpSp>
        <p:nvGrpSpPr>
          <p:cNvPr id="43" name="组合 42">
            <a:extLst>
              <a:ext uri="{FF2B5EF4-FFF2-40B4-BE49-F238E27FC236}">
                <a16:creationId xmlns="" xmlns:p14="http://schemas.microsoft.com/office/powerpoint/2010/main" xmlns:a16="http://schemas.microsoft.com/office/drawing/2014/main" id="{CCAE6D7C-6FAC-46CC-8A02-292599741C9A}"/>
              </a:ext>
            </a:extLst>
          </p:cNvPr>
          <p:cNvGrpSpPr/>
          <p:nvPr/>
        </p:nvGrpSpPr>
        <p:grpSpPr>
          <a:xfrm>
            <a:off x="1227098" y="464769"/>
            <a:ext cx="5728260" cy="461665"/>
            <a:chOff x="1615405" y="478756"/>
            <a:chExt cx="5728260" cy="461665"/>
          </a:xfrm>
        </p:grpSpPr>
        <p:sp>
          <p:nvSpPr>
            <p:cNvPr id="44" name="文本框 43">
              <a:extLst>
                <a:ext uri="{FF2B5EF4-FFF2-40B4-BE49-F238E27FC236}">
                  <a16:creationId xmlns="" xmlns:p14="http://schemas.microsoft.com/office/powerpoint/2010/main" xmlns:a16="http://schemas.microsoft.com/office/drawing/2014/main" id="{40065ED7-843E-4633-8014-648D6B80B51A}"/>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45" name="文本框 44">
              <a:extLst>
                <a:ext uri="{FF2B5EF4-FFF2-40B4-BE49-F238E27FC236}">
                  <a16:creationId xmlns="" xmlns:p14="http://schemas.microsoft.com/office/powerpoint/2010/main" xmlns:a16="http://schemas.microsoft.com/office/drawing/2014/main" id="{2D4118E3-537D-41A0-AAEC-22C52D7C7F1D}"/>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p>
          </p:txBody>
        </p:sp>
      </p:grpSp>
      <p:grpSp>
        <p:nvGrpSpPr>
          <p:cNvPr id="46" name="组合 45">
            <a:extLst>
              <a:ext uri="{FF2B5EF4-FFF2-40B4-BE49-F238E27FC236}">
                <a16:creationId xmlns="" xmlns:p14="http://schemas.microsoft.com/office/powerpoint/2010/main" xmlns:a16="http://schemas.microsoft.com/office/drawing/2014/main" id="{A9D6C62E-A4DE-480D-AD0C-053BC57E4E5B}"/>
              </a:ext>
            </a:extLst>
          </p:cNvPr>
          <p:cNvGrpSpPr/>
          <p:nvPr/>
        </p:nvGrpSpPr>
        <p:grpSpPr>
          <a:xfrm>
            <a:off x="-676027" y="587602"/>
            <a:ext cx="1779590" cy="324568"/>
            <a:chOff x="10447421" y="344366"/>
            <a:chExt cx="1779590" cy="324568"/>
          </a:xfrm>
        </p:grpSpPr>
        <p:sp>
          <p:nvSpPr>
            <p:cNvPr id="47" name="平行四边形 46">
              <a:extLst>
                <a:ext uri="{FF2B5EF4-FFF2-40B4-BE49-F238E27FC236}">
                  <a16:creationId xmlns="" xmlns:p14="http://schemas.microsoft.com/office/powerpoint/2010/main" xmlns:a16="http://schemas.microsoft.com/office/drawing/2014/main" id="{A0018B1E-128D-4AE1-8001-19F221D693C3}"/>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平行四边形 47">
              <a:extLst>
                <a:ext uri="{FF2B5EF4-FFF2-40B4-BE49-F238E27FC236}">
                  <a16:creationId xmlns="" xmlns:p14="http://schemas.microsoft.com/office/powerpoint/2010/main" xmlns:a16="http://schemas.microsoft.com/office/drawing/2014/main" id="{6FE2EF5F-E127-4D5B-BEB2-B2249466D8EE}"/>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4707352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1000"/>
                                        <p:tgtEl>
                                          <p:spTgt spid="43"/>
                                        </p:tgtEl>
                                      </p:cBhvr>
                                    </p:animEffect>
                                    <p:anim calcmode="lin" valueType="num">
                                      <p:cBhvr>
                                        <p:cTn id="13" dur="1000" fill="hold"/>
                                        <p:tgtEl>
                                          <p:spTgt spid="43"/>
                                        </p:tgtEl>
                                        <p:attrNameLst>
                                          <p:attrName>ppt_x</p:attrName>
                                        </p:attrNameLst>
                                      </p:cBhvr>
                                      <p:tavLst>
                                        <p:tav tm="0">
                                          <p:val>
                                            <p:strVal val="#ppt_x"/>
                                          </p:val>
                                        </p:tav>
                                        <p:tav tm="100000">
                                          <p:val>
                                            <p:strVal val="#ppt_x"/>
                                          </p:val>
                                        </p:tav>
                                      </p:tavLst>
                                    </p:anim>
                                    <p:anim calcmode="lin" valueType="num">
                                      <p:cBhvr>
                                        <p:cTn id="1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p14="http://schemas.microsoft.com/office/powerpoint/2010/main" xmlns:a16="http://schemas.microsoft.com/office/drawing/2014/main" id="{408E1E12-D0E6-46EE-AEEF-45CFFAC5A2BE}"/>
              </a:ext>
            </a:extLst>
          </p:cNvPr>
          <p:cNvSpPr/>
          <p:nvPr/>
        </p:nvSpPr>
        <p:spPr>
          <a:xfrm>
            <a:off x="1451618" y="1338439"/>
            <a:ext cx="4059166" cy="499624"/>
          </a:xfrm>
          <a:prstGeom prst="rect">
            <a:avLst/>
          </a:prstGeom>
        </p:spPr>
        <p:txBody>
          <a:bodyPr wrap="square">
            <a:spAutoFit/>
          </a:bodyPr>
          <a:lstStyle/>
          <a:p>
            <a:pPr>
              <a:lnSpc>
                <a:spcPct val="150000"/>
              </a:lnSpc>
            </a:pPr>
            <a:r>
              <a:rPr lang="zh-CN" altLang="en-US" sz="2000" b="1" dirty="0">
                <a:solidFill>
                  <a:srgbClr val="002263"/>
                </a:solidFill>
                <a:cs typeface="+mn-ea"/>
                <a:sym typeface="+mn-lt"/>
              </a:rPr>
              <a:t>三、晋升：分定期不定期</a:t>
            </a:r>
            <a:r>
              <a:rPr lang="en-US" altLang="zh-CN" sz="2000" b="1" dirty="0">
                <a:solidFill>
                  <a:srgbClr val="002263"/>
                </a:solidFill>
                <a:cs typeface="+mn-ea"/>
                <a:sym typeface="+mn-lt"/>
              </a:rPr>
              <a:t>    </a:t>
            </a:r>
            <a:endParaRPr lang="zh-CN" altLang="en-US" dirty="0">
              <a:solidFill>
                <a:srgbClr val="002263"/>
              </a:solidFill>
              <a:cs typeface="+mn-ea"/>
              <a:sym typeface="+mn-lt"/>
            </a:endParaRPr>
          </a:p>
        </p:txBody>
      </p:sp>
      <p:sp>
        <p:nvSpPr>
          <p:cNvPr id="5" name="矩形 4">
            <a:extLst>
              <a:ext uri="{FF2B5EF4-FFF2-40B4-BE49-F238E27FC236}">
                <a16:creationId xmlns="" xmlns:p14="http://schemas.microsoft.com/office/powerpoint/2010/main" xmlns:a16="http://schemas.microsoft.com/office/drawing/2014/main" id="{3995FBB7-B29F-42C7-BBEE-517BED8BC7A8}"/>
              </a:ext>
            </a:extLst>
          </p:cNvPr>
          <p:cNvSpPr/>
          <p:nvPr/>
        </p:nvSpPr>
        <p:spPr>
          <a:xfrm>
            <a:off x="1577546" y="4392314"/>
            <a:ext cx="8307859" cy="920573"/>
          </a:xfrm>
          <a:prstGeom prst="rect">
            <a:avLst/>
          </a:prstGeom>
        </p:spPr>
        <p:txBody>
          <a:bodyPr wrap="square">
            <a:spAutoFit/>
          </a:bodyPr>
          <a:lstStyle/>
          <a:p>
            <a:pPr>
              <a:lnSpc>
                <a:spcPct val="150000"/>
              </a:lnSpc>
            </a:pPr>
            <a:r>
              <a:rPr lang="zh-CN" altLang="en-US" sz="2000" b="1" dirty="0">
                <a:solidFill>
                  <a:srgbClr val="002263"/>
                </a:solidFill>
                <a:cs typeface="+mn-ea"/>
                <a:sym typeface="+mn-lt"/>
              </a:rPr>
              <a:t>四、不定期晋升操作规程：</a:t>
            </a:r>
          </a:p>
          <a:p>
            <a:pPr>
              <a:lnSpc>
                <a:spcPct val="150000"/>
              </a:lnSpc>
            </a:pPr>
            <a:r>
              <a:rPr lang="zh-CN" altLang="en-US" dirty="0">
                <a:solidFill>
                  <a:schemeClr val="bg2">
                    <a:lumMod val="25000"/>
                  </a:schemeClr>
                </a:solidFill>
                <a:cs typeface="+mn-ea"/>
                <a:sym typeface="+mn-lt"/>
              </a:rPr>
              <a:t>    凡部门呈报个人破格晋升者，部门准备下列资料：</a:t>
            </a:r>
            <a:endParaRPr lang="en-US" altLang="zh-CN" dirty="0">
              <a:solidFill>
                <a:schemeClr val="bg2">
                  <a:lumMod val="25000"/>
                </a:schemeClr>
              </a:solidFill>
              <a:cs typeface="+mn-ea"/>
              <a:sym typeface="+mn-lt"/>
            </a:endParaRPr>
          </a:p>
        </p:txBody>
      </p:sp>
      <p:grpSp>
        <p:nvGrpSpPr>
          <p:cNvPr id="4" name="组合 3">
            <a:extLst>
              <a:ext uri="{FF2B5EF4-FFF2-40B4-BE49-F238E27FC236}">
                <a16:creationId xmlns="" xmlns:p14="http://schemas.microsoft.com/office/powerpoint/2010/main" xmlns:a16="http://schemas.microsoft.com/office/drawing/2014/main" id="{5C037D1E-AC89-4978-B237-C3D7C9A092A2}"/>
              </a:ext>
            </a:extLst>
          </p:cNvPr>
          <p:cNvGrpSpPr/>
          <p:nvPr/>
        </p:nvGrpSpPr>
        <p:grpSpPr>
          <a:xfrm>
            <a:off x="6330768" y="2026994"/>
            <a:ext cx="4283686" cy="2284779"/>
            <a:chOff x="6330768" y="2026994"/>
            <a:chExt cx="4283686" cy="2284779"/>
          </a:xfrm>
        </p:grpSpPr>
        <p:sp>
          <p:nvSpPr>
            <p:cNvPr id="17" name="矩形 16">
              <a:extLst>
                <a:ext uri="{FF2B5EF4-FFF2-40B4-BE49-F238E27FC236}">
                  <a16:creationId xmlns="" xmlns:p14="http://schemas.microsoft.com/office/powerpoint/2010/main" xmlns:a16="http://schemas.microsoft.com/office/drawing/2014/main" id="{962C2B0D-FC78-4D6B-91E2-B488BCBBDE83}"/>
                </a:ext>
              </a:extLst>
            </p:cNvPr>
            <p:cNvSpPr/>
            <p:nvPr/>
          </p:nvSpPr>
          <p:spPr>
            <a:xfrm>
              <a:off x="6330768" y="2026994"/>
              <a:ext cx="4283686" cy="2284779"/>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p14="http://schemas.microsoft.com/office/powerpoint/2010/main" xmlns:a16="http://schemas.microsoft.com/office/drawing/2014/main" id="{CA77CE4B-FB80-4E54-8ECB-A108F7BEA96A}"/>
                </a:ext>
              </a:extLst>
            </p:cNvPr>
            <p:cNvSpPr/>
            <p:nvPr/>
          </p:nvSpPr>
          <p:spPr>
            <a:xfrm>
              <a:off x="6643690" y="2384553"/>
              <a:ext cx="3657842" cy="1569660"/>
            </a:xfrm>
            <a:prstGeom prst="rect">
              <a:avLst/>
            </a:prstGeom>
            <a:noFill/>
          </p:spPr>
          <p:txBody>
            <a:bodyPr wrap="square">
              <a:spAutoFit/>
            </a:bodyPr>
            <a:lstStyle/>
            <a:p>
              <a:pPr>
                <a:lnSpc>
                  <a:spcPct val="150000"/>
                </a:lnSpc>
              </a:pPr>
              <a:r>
                <a:rPr lang="en-US" altLang="zh-CN" sz="1600" b="1" dirty="0">
                  <a:solidFill>
                    <a:schemeClr val="bg2">
                      <a:lumMod val="25000"/>
                    </a:schemeClr>
                  </a:solidFill>
                  <a:cs typeface="+mn-ea"/>
                  <a:sym typeface="+mn-lt"/>
                </a:rPr>
                <a:t>2</a:t>
              </a:r>
              <a:r>
                <a:rPr lang="zh-CN" altLang="en-US" sz="1600" b="1" dirty="0">
                  <a:solidFill>
                    <a:schemeClr val="bg2">
                      <a:lumMod val="25000"/>
                    </a:schemeClr>
                  </a:solidFill>
                  <a:cs typeface="+mn-ea"/>
                  <a:sym typeface="+mn-lt"/>
                </a:rPr>
                <a:t>、不定期：</a:t>
              </a:r>
              <a:r>
                <a:rPr lang="zh-CN" altLang="en-US" sz="1600" dirty="0">
                  <a:solidFill>
                    <a:schemeClr val="bg2">
                      <a:lumMod val="25000"/>
                    </a:schemeClr>
                  </a:solidFill>
                  <a:cs typeface="+mn-ea"/>
                  <a:sym typeface="+mn-lt"/>
                </a:rPr>
                <a:t>一般指破格晋升。职员在平时人事考核中，对公司有特殊贡献、表现优异者，随时得以晋升，每年破格晋升的名额控制在</a:t>
              </a:r>
              <a:r>
                <a:rPr lang="en-US" altLang="zh-CN" sz="1600" dirty="0">
                  <a:solidFill>
                    <a:schemeClr val="bg2">
                      <a:lumMod val="25000"/>
                    </a:schemeClr>
                  </a:solidFill>
                  <a:cs typeface="+mn-ea"/>
                  <a:sym typeface="+mn-lt"/>
                </a:rPr>
                <a:t>20%</a:t>
              </a:r>
              <a:r>
                <a:rPr lang="zh-CN" altLang="en-US" sz="1600" dirty="0">
                  <a:solidFill>
                    <a:schemeClr val="bg2">
                      <a:lumMod val="25000"/>
                    </a:schemeClr>
                  </a:solidFill>
                  <a:cs typeface="+mn-ea"/>
                  <a:sym typeface="+mn-lt"/>
                </a:rPr>
                <a:t>以内。 </a:t>
              </a:r>
              <a:endParaRPr lang="zh-CN" altLang="en-US" sz="1600" dirty="0">
                <a:cs typeface="+mn-ea"/>
                <a:sym typeface="+mn-lt"/>
              </a:endParaRPr>
            </a:p>
          </p:txBody>
        </p:sp>
      </p:grpSp>
      <p:grpSp>
        <p:nvGrpSpPr>
          <p:cNvPr id="3" name="组合 2">
            <a:extLst>
              <a:ext uri="{FF2B5EF4-FFF2-40B4-BE49-F238E27FC236}">
                <a16:creationId xmlns="" xmlns:p14="http://schemas.microsoft.com/office/powerpoint/2010/main" xmlns:a16="http://schemas.microsoft.com/office/drawing/2014/main" id="{7F74A2F7-3B76-4C46-80E6-B602D80894A6}"/>
              </a:ext>
            </a:extLst>
          </p:cNvPr>
          <p:cNvGrpSpPr/>
          <p:nvPr/>
        </p:nvGrpSpPr>
        <p:grpSpPr>
          <a:xfrm>
            <a:off x="1227099" y="2026994"/>
            <a:ext cx="4730948" cy="2284779"/>
            <a:chOff x="1227099" y="2026994"/>
            <a:chExt cx="4730948" cy="2284779"/>
          </a:xfrm>
        </p:grpSpPr>
        <p:sp>
          <p:nvSpPr>
            <p:cNvPr id="16" name="矩形 15">
              <a:extLst>
                <a:ext uri="{FF2B5EF4-FFF2-40B4-BE49-F238E27FC236}">
                  <a16:creationId xmlns="" xmlns:p14="http://schemas.microsoft.com/office/powerpoint/2010/main" xmlns:a16="http://schemas.microsoft.com/office/drawing/2014/main" id="{662EE0F7-6161-40A9-ADCF-F3E678EEA667}"/>
                </a:ext>
              </a:extLst>
            </p:cNvPr>
            <p:cNvSpPr/>
            <p:nvPr/>
          </p:nvSpPr>
          <p:spPr>
            <a:xfrm>
              <a:off x="1227099" y="2026994"/>
              <a:ext cx="4730948" cy="2284779"/>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p14="http://schemas.microsoft.com/office/powerpoint/2010/main" xmlns:a16="http://schemas.microsoft.com/office/drawing/2014/main" id="{ABC4C747-96C9-4479-8813-36EBBEABD8A3}"/>
                </a:ext>
              </a:extLst>
            </p:cNvPr>
            <p:cNvSpPr/>
            <p:nvPr/>
          </p:nvSpPr>
          <p:spPr>
            <a:xfrm>
              <a:off x="1625954" y="2384553"/>
              <a:ext cx="3933238" cy="1569660"/>
            </a:xfrm>
            <a:prstGeom prst="rect">
              <a:avLst/>
            </a:prstGeom>
            <a:noFill/>
          </p:spPr>
          <p:txBody>
            <a:bodyPr wrap="square">
              <a:spAutoFit/>
            </a:bodyPr>
            <a:lstStyle/>
            <a:p>
              <a:r>
                <a:rPr lang="en-US" altLang="zh-CN" sz="1600" b="1" dirty="0">
                  <a:solidFill>
                    <a:schemeClr val="bg2">
                      <a:lumMod val="25000"/>
                    </a:schemeClr>
                  </a:solidFill>
                  <a:cs typeface="+mn-ea"/>
                  <a:sym typeface="+mn-lt"/>
                </a:rPr>
                <a:t>1</a:t>
              </a:r>
              <a:r>
                <a:rPr lang="zh-CN" altLang="en-US" sz="1600" b="1" dirty="0">
                  <a:solidFill>
                    <a:schemeClr val="bg2">
                      <a:lumMod val="25000"/>
                    </a:schemeClr>
                  </a:solidFill>
                  <a:cs typeface="+mn-ea"/>
                  <a:sym typeface="+mn-lt"/>
                </a:rPr>
                <a:t>、定期</a:t>
              </a:r>
              <a:r>
                <a:rPr lang="zh-CN" altLang="en-US" sz="1600" dirty="0">
                  <a:solidFill>
                    <a:schemeClr val="bg2">
                      <a:lumMod val="25000"/>
                    </a:schemeClr>
                  </a:solidFill>
                  <a:cs typeface="+mn-ea"/>
                  <a:sym typeface="+mn-lt"/>
                </a:rPr>
                <a:t>：每</a:t>
              </a:r>
              <a:r>
                <a:rPr lang="en-US" altLang="zh-CN" sz="1600" dirty="0">
                  <a:solidFill>
                    <a:schemeClr val="bg2">
                      <a:lumMod val="25000"/>
                    </a:schemeClr>
                  </a:solidFill>
                  <a:cs typeface="+mn-ea"/>
                  <a:sym typeface="+mn-lt"/>
                </a:rPr>
                <a:t>1-3</a:t>
              </a:r>
              <a:r>
                <a:rPr lang="zh-CN" altLang="en-US" sz="1600" dirty="0">
                  <a:solidFill>
                    <a:schemeClr val="bg2">
                      <a:lumMod val="25000"/>
                    </a:schemeClr>
                  </a:solidFill>
                  <a:cs typeface="+mn-ea"/>
                  <a:sym typeface="+mn-lt"/>
                </a:rPr>
                <a:t>年，公司根据经营情况和人事考核结果统一实施，有行政人事部每次单独制定方案，报董事会批准后实施。</a:t>
              </a:r>
            </a:p>
            <a:p>
              <a:r>
                <a:rPr lang="zh-CN" altLang="en-US" sz="1600" dirty="0">
                  <a:solidFill>
                    <a:schemeClr val="bg2">
                      <a:lumMod val="25000"/>
                    </a:schemeClr>
                  </a:solidFill>
                  <a:cs typeface="+mn-ea"/>
                  <a:sym typeface="+mn-lt"/>
                </a:rPr>
                <a:t>工龄工资：职员每在公司服务满一年，工龄工资增加</a:t>
              </a:r>
              <a:r>
                <a:rPr lang="en-US" altLang="zh-CN" sz="1600" dirty="0">
                  <a:solidFill>
                    <a:schemeClr val="bg2">
                      <a:lumMod val="25000"/>
                    </a:schemeClr>
                  </a:solidFill>
                  <a:cs typeface="+mn-ea"/>
                  <a:sym typeface="+mn-lt"/>
                </a:rPr>
                <a:t>100</a:t>
              </a:r>
              <a:r>
                <a:rPr lang="zh-CN" altLang="en-US" sz="1600" dirty="0">
                  <a:solidFill>
                    <a:schemeClr val="bg2">
                      <a:lumMod val="25000"/>
                    </a:schemeClr>
                  </a:solidFill>
                  <a:cs typeface="+mn-ea"/>
                  <a:sym typeface="+mn-lt"/>
                </a:rPr>
                <a:t>元，工龄工资累计达到</a:t>
              </a:r>
              <a:r>
                <a:rPr lang="en-US" altLang="zh-CN" sz="1600" dirty="0">
                  <a:solidFill>
                    <a:schemeClr val="bg2">
                      <a:lumMod val="25000"/>
                    </a:schemeClr>
                  </a:solidFill>
                  <a:cs typeface="+mn-ea"/>
                  <a:sym typeface="+mn-lt"/>
                </a:rPr>
                <a:t>800</a:t>
              </a:r>
              <a:r>
                <a:rPr lang="zh-CN" altLang="en-US" sz="1600" dirty="0">
                  <a:solidFill>
                    <a:schemeClr val="bg2">
                      <a:lumMod val="25000"/>
                    </a:schemeClr>
                  </a:solidFill>
                  <a:cs typeface="+mn-ea"/>
                  <a:sym typeface="+mn-lt"/>
                </a:rPr>
                <a:t>元以后不再增加。</a:t>
              </a:r>
            </a:p>
          </p:txBody>
        </p:sp>
      </p:grpSp>
      <p:sp>
        <p:nvSpPr>
          <p:cNvPr id="9" name="矩形 8">
            <a:extLst>
              <a:ext uri="{FF2B5EF4-FFF2-40B4-BE49-F238E27FC236}">
                <a16:creationId xmlns="" xmlns:p14="http://schemas.microsoft.com/office/powerpoint/2010/main" xmlns:a16="http://schemas.microsoft.com/office/drawing/2014/main" id="{6BE263EF-3576-492A-AC71-BBC90F7344F1}"/>
              </a:ext>
            </a:extLst>
          </p:cNvPr>
          <p:cNvSpPr/>
          <p:nvPr/>
        </p:nvSpPr>
        <p:spPr>
          <a:xfrm>
            <a:off x="1853184" y="5444995"/>
            <a:ext cx="7315200" cy="584775"/>
          </a:xfrm>
          <a:prstGeom prst="rect">
            <a:avLst/>
          </a:prstGeom>
          <a:solidFill>
            <a:schemeClr val="bg1">
              <a:lumMod val="95000"/>
            </a:schemeClr>
          </a:solidFill>
        </p:spPr>
        <p:txBody>
          <a:bodyPr wrap="square">
            <a:spAutoFit/>
          </a:bodyPr>
          <a:lstStyle/>
          <a:p>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员工异动审批表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、员工的考核表，</a:t>
            </a: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、具有说服力的优秀事例，</a:t>
            </a:r>
            <a:endParaRPr lang="en-US" altLang="zh-CN" sz="1600" dirty="0">
              <a:solidFill>
                <a:schemeClr val="bg2">
                  <a:lumMod val="25000"/>
                </a:schemeClr>
              </a:solidFill>
              <a:cs typeface="+mn-ea"/>
              <a:sym typeface="+mn-lt"/>
            </a:endParaRPr>
          </a:p>
          <a:p>
            <a:r>
              <a:rPr lang="en-US" altLang="zh-CN" sz="1600" dirty="0">
                <a:solidFill>
                  <a:schemeClr val="bg2">
                    <a:lumMod val="25000"/>
                  </a:schemeClr>
                </a:solidFill>
                <a:cs typeface="+mn-ea"/>
                <a:sym typeface="+mn-lt"/>
              </a:rPr>
              <a:t>4</a:t>
            </a:r>
            <a:r>
              <a:rPr lang="zh-CN" altLang="en-US" sz="1600" dirty="0">
                <a:solidFill>
                  <a:schemeClr val="bg2">
                    <a:lumMod val="25000"/>
                  </a:schemeClr>
                </a:solidFill>
                <a:cs typeface="+mn-ea"/>
                <a:sym typeface="+mn-lt"/>
              </a:rPr>
              <a:t>、主管、部门经理推荐意见，</a:t>
            </a:r>
            <a:r>
              <a:rPr lang="en-US" altLang="zh-CN" sz="1600" dirty="0">
                <a:solidFill>
                  <a:schemeClr val="bg2">
                    <a:lumMod val="25000"/>
                  </a:schemeClr>
                </a:solidFill>
                <a:cs typeface="+mn-ea"/>
                <a:sym typeface="+mn-lt"/>
              </a:rPr>
              <a:t>5</a:t>
            </a:r>
            <a:r>
              <a:rPr lang="zh-CN" altLang="en-US" sz="1600" dirty="0">
                <a:solidFill>
                  <a:schemeClr val="bg2">
                    <a:lumMod val="25000"/>
                  </a:schemeClr>
                </a:solidFill>
                <a:cs typeface="+mn-ea"/>
                <a:sym typeface="+mn-lt"/>
              </a:rPr>
              <a:t>、其他相关材料。</a:t>
            </a:r>
            <a:endParaRPr lang="zh-CN" altLang="en-US" sz="1600" dirty="0">
              <a:cs typeface="+mn-ea"/>
              <a:sym typeface="+mn-lt"/>
            </a:endParaRPr>
          </a:p>
        </p:txBody>
      </p:sp>
      <p:grpSp>
        <p:nvGrpSpPr>
          <p:cNvPr id="10" name="组合 9">
            <a:extLst>
              <a:ext uri="{FF2B5EF4-FFF2-40B4-BE49-F238E27FC236}">
                <a16:creationId xmlns="" xmlns:p14="http://schemas.microsoft.com/office/powerpoint/2010/main" xmlns:a16="http://schemas.microsoft.com/office/drawing/2014/main" id="{86ECF245-6810-4589-AD1D-B15B09FDBAD5}"/>
              </a:ext>
            </a:extLst>
          </p:cNvPr>
          <p:cNvGrpSpPr/>
          <p:nvPr/>
        </p:nvGrpSpPr>
        <p:grpSpPr>
          <a:xfrm>
            <a:off x="1227098" y="464769"/>
            <a:ext cx="5728260" cy="461665"/>
            <a:chOff x="1615405" y="478756"/>
            <a:chExt cx="5728260" cy="461665"/>
          </a:xfrm>
        </p:grpSpPr>
        <p:sp>
          <p:nvSpPr>
            <p:cNvPr id="11" name="文本框 10">
              <a:extLst>
                <a:ext uri="{FF2B5EF4-FFF2-40B4-BE49-F238E27FC236}">
                  <a16:creationId xmlns="" xmlns:p14="http://schemas.microsoft.com/office/powerpoint/2010/main" xmlns:a16="http://schemas.microsoft.com/office/drawing/2014/main" id="{71ACF11A-86BD-430D-A7C4-D29EA092B123}"/>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12" name="文本框 11">
              <a:extLst>
                <a:ext uri="{FF2B5EF4-FFF2-40B4-BE49-F238E27FC236}">
                  <a16:creationId xmlns="" xmlns:p14="http://schemas.microsoft.com/office/powerpoint/2010/main" xmlns:a16="http://schemas.microsoft.com/office/drawing/2014/main" id="{535B6237-D091-4210-B0F6-DEFAB08AE16B}"/>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p>
          </p:txBody>
        </p:sp>
      </p:grpSp>
      <p:grpSp>
        <p:nvGrpSpPr>
          <p:cNvPr id="13" name="组合 12">
            <a:extLst>
              <a:ext uri="{FF2B5EF4-FFF2-40B4-BE49-F238E27FC236}">
                <a16:creationId xmlns="" xmlns:p14="http://schemas.microsoft.com/office/powerpoint/2010/main" xmlns:a16="http://schemas.microsoft.com/office/drawing/2014/main" id="{9C663C86-A7C2-4D9D-B382-51951E5EB6BE}"/>
              </a:ext>
            </a:extLst>
          </p:cNvPr>
          <p:cNvGrpSpPr/>
          <p:nvPr/>
        </p:nvGrpSpPr>
        <p:grpSpPr>
          <a:xfrm>
            <a:off x="-676027" y="587602"/>
            <a:ext cx="1779590" cy="324568"/>
            <a:chOff x="10447421" y="344366"/>
            <a:chExt cx="1779590" cy="324568"/>
          </a:xfrm>
        </p:grpSpPr>
        <p:sp>
          <p:nvSpPr>
            <p:cNvPr id="14" name="平行四边形 13">
              <a:extLst>
                <a:ext uri="{FF2B5EF4-FFF2-40B4-BE49-F238E27FC236}">
                  <a16:creationId xmlns="" xmlns:p14="http://schemas.microsoft.com/office/powerpoint/2010/main" xmlns:a16="http://schemas.microsoft.com/office/drawing/2014/main" id="{E0B281A8-CF02-4B3E-9083-4BC529C95095}"/>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平行四边形 14">
              <a:extLst>
                <a:ext uri="{FF2B5EF4-FFF2-40B4-BE49-F238E27FC236}">
                  <a16:creationId xmlns="" xmlns:p14="http://schemas.microsoft.com/office/powerpoint/2010/main" xmlns:a16="http://schemas.microsoft.com/office/drawing/2014/main" id="{5368C6DC-B9B2-483F-9575-FBE4E8071607}"/>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3709830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4="http://schemas.microsoft.com/office/drawing/2010/main" xmlns:p14="http://schemas.microsoft.com/office/powerpoint/2010/main" xmlns:a16="http://schemas.microsoft.com/office/drawing/2014/main" id="{5B00EFC5-730D-493D-B7E8-205BC547F891}"/>
              </a:ext>
            </a:extLst>
          </p:cNvPr>
          <p:cNvGrpSpPr/>
          <p:nvPr/>
        </p:nvGrpSpPr>
        <p:grpSpPr>
          <a:xfrm>
            <a:off x="1354789" y="2172976"/>
            <a:ext cx="2893818" cy="737005"/>
            <a:chOff x="1354789" y="2172976"/>
            <a:chExt cx="2893818" cy="737005"/>
          </a:xfrm>
        </p:grpSpPr>
        <p:sp>
          <p:nvSpPr>
            <p:cNvPr id="6" name="MH_SubTitle_1"/>
            <p:cNvSpPr>
              <a:spLocks noChangeArrowheads="1"/>
            </p:cNvSpPr>
            <p:nvPr>
              <p:custDataLst>
                <p:tags r:id="rId11"/>
              </p:custDataLst>
            </p:nvPr>
          </p:nvSpPr>
          <p:spPr bwMode="auto">
            <a:xfrm>
              <a:off x="1635717" y="2329180"/>
              <a:ext cx="2612890" cy="514208"/>
            </a:xfrm>
            <a:prstGeom prst="parallelogram">
              <a:avLst>
                <a:gd name="adj" fmla="val 20381"/>
              </a:avLst>
            </a:prstGeom>
            <a:solidFill>
              <a:schemeClr val="bg1">
                <a:lumMod val="95000"/>
              </a:schemeClr>
            </a:solidFill>
            <a:ln>
              <a:no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部门晋升申报材</a:t>
              </a:r>
            </a:p>
          </p:txBody>
        </p:sp>
        <p:sp>
          <p:nvSpPr>
            <p:cNvPr id="7" name="MH_Other_1"/>
            <p:cNvSpPr txBox="1">
              <a:spLocks noChangeArrowheads="1"/>
            </p:cNvSpPr>
            <p:nvPr>
              <p:custDataLst>
                <p:tags r:id="rId12"/>
              </p:custDataLst>
            </p:nvPr>
          </p:nvSpPr>
          <p:spPr bwMode="auto">
            <a:xfrm>
              <a:off x="1354789" y="2172976"/>
              <a:ext cx="561857" cy="737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1</a:t>
              </a:r>
              <a:endParaRPr lang="zh-CN" altLang="en-US" sz="7200" b="1" i="1" dirty="0">
                <a:solidFill>
                  <a:srgbClr val="002263"/>
                </a:solidFill>
                <a:latin typeface="+mn-lt"/>
                <a:ea typeface="+mn-ea"/>
                <a:cs typeface="+mn-ea"/>
                <a:sym typeface="+mn-lt"/>
              </a:endParaRPr>
            </a:p>
          </p:txBody>
        </p:sp>
      </p:grpSp>
      <p:grpSp>
        <p:nvGrpSpPr>
          <p:cNvPr id="8" name="组合 7"/>
          <p:cNvGrpSpPr/>
          <p:nvPr/>
        </p:nvGrpSpPr>
        <p:grpSpPr>
          <a:xfrm>
            <a:off x="7548335" y="2154553"/>
            <a:ext cx="3005757" cy="738137"/>
            <a:chOff x="8394" y="8092"/>
            <a:chExt cx="2655" cy="652"/>
          </a:xfrm>
        </p:grpSpPr>
        <p:sp>
          <p:nvSpPr>
            <p:cNvPr id="9" name="MH_SubTitle_1"/>
            <p:cNvSpPr>
              <a:spLocks noChangeArrowheads="1"/>
            </p:cNvSpPr>
            <p:nvPr>
              <p:custDataLst>
                <p:tags r:id="rId9"/>
              </p:custDataLst>
            </p:nvPr>
          </p:nvSpPr>
          <p:spPr bwMode="auto">
            <a:xfrm>
              <a:off x="8741" y="8246"/>
              <a:ext cx="2308" cy="454"/>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广泛征求意见</a:t>
              </a:r>
            </a:p>
          </p:txBody>
        </p:sp>
        <p:sp>
          <p:nvSpPr>
            <p:cNvPr id="10" name="MH_Other_1"/>
            <p:cNvSpPr txBox="1">
              <a:spLocks noChangeArrowheads="1"/>
            </p:cNvSpPr>
            <p:nvPr>
              <p:custDataLst>
                <p:tags r:id="rId10"/>
              </p:custDataLst>
            </p:nvPr>
          </p:nvSpPr>
          <p:spPr bwMode="auto">
            <a:xfrm>
              <a:off x="8394" y="8092"/>
              <a:ext cx="496" cy="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3</a:t>
              </a:r>
            </a:p>
          </p:txBody>
        </p:sp>
      </p:grpSp>
      <p:grpSp>
        <p:nvGrpSpPr>
          <p:cNvPr id="11" name="组合 10"/>
          <p:cNvGrpSpPr/>
          <p:nvPr/>
        </p:nvGrpSpPr>
        <p:grpSpPr>
          <a:xfrm>
            <a:off x="1180875" y="3519263"/>
            <a:ext cx="4058957" cy="738137"/>
            <a:chOff x="792" y="9388"/>
            <a:chExt cx="4897" cy="890"/>
          </a:xfrm>
        </p:grpSpPr>
        <p:sp>
          <p:nvSpPr>
            <p:cNvPr id="12" name="MH_SubTitle_1"/>
            <p:cNvSpPr>
              <a:spLocks noChangeArrowheads="1"/>
            </p:cNvSpPr>
            <p:nvPr>
              <p:custDataLst>
                <p:tags r:id="rId7"/>
              </p:custDataLst>
            </p:nvPr>
          </p:nvSpPr>
          <p:spPr bwMode="auto">
            <a:xfrm>
              <a:off x="1470" y="9566"/>
              <a:ext cx="4219" cy="620"/>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主管、部门经理推荐意见</a:t>
              </a:r>
              <a:endParaRPr lang="zh-CN" altLang="zh-CN" dirty="0">
                <a:solidFill>
                  <a:schemeClr val="bg2">
                    <a:lumMod val="25000"/>
                  </a:schemeClr>
                </a:solidFill>
                <a:latin typeface="+mn-lt"/>
                <a:ea typeface="+mn-ea"/>
                <a:cs typeface="+mn-ea"/>
                <a:sym typeface="+mn-lt"/>
              </a:endParaRPr>
            </a:p>
          </p:txBody>
        </p:sp>
        <p:sp>
          <p:nvSpPr>
            <p:cNvPr id="13" name="MH_Other_1"/>
            <p:cNvSpPr txBox="1">
              <a:spLocks noChangeArrowheads="1"/>
            </p:cNvSpPr>
            <p:nvPr>
              <p:custDataLst>
                <p:tags r:id="rId8"/>
              </p:custDataLst>
            </p:nvPr>
          </p:nvSpPr>
          <p:spPr bwMode="auto">
            <a:xfrm>
              <a:off x="792" y="9388"/>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4</a:t>
              </a:r>
            </a:p>
          </p:txBody>
        </p:sp>
      </p:grpSp>
      <p:grpSp>
        <p:nvGrpSpPr>
          <p:cNvPr id="14" name="组合 13"/>
          <p:cNvGrpSpPr/>
          <p:nvPr/>
        </p:nvGrpSpPr>
        <p:grpSpPr>
          <a:xfrm>
            <a:off x="5295523" y="3519262"/>
            <a:ext cx="3102279" cy="738137"/>
            <a:chOff x="4326" y="9511"/>
            <a:chExt cx="3743" cy="890"/>
          </a:xfrm>
        </p:grpSpPr>
        <p:sp>
          <p:nvSpPr>
            <p:cNvPr id="15" name="MH_SubTitle_1"/>
            <p:cNvSpPr>
              <a:spLocks noChangeArrowheads="1"/>
            </p:cNvSpPr>
            <p:nvPr>
              <p:custDataLst>
                <p:tags r:id="rId5"/>
              </p:custDataLst>
            </p:nvPr>
          </p:nvSpPr>
          <p:spPr bwMode="auto">
            <a:xfrm>
              <a:off x="4916" y="9711"/>
              <a:ext cx="3153" cy="665"/>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分管副总经理审核</a:t>
              </a:r>
            </a:p>
          </p:txBody>
        </p:sp>
        <p:sp>
          <p:nvSpPr>
            <p:cNvPr id="16" name="MH_Other_1"/>
            <p:cNvSpPr txBox="1">
              <a:spLocks noChangeArrowheads="1"/>
            </p:cNvSpPr>
            <p:nvPr>
              <p:custDataLst>
                <p:tags r:id="rId6"/>
              </p:custDataLst>
            </p:nvPr>
          </p:nvSpPr>
          <p:spPr bwMode="auto">
            <a:xfrm>
              <a:off x="4326" y="9511"/>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5</a:t>
              </a:r>
            </a:p>
          </p:txBody>
        </p:sp>
      </p:grpSp>
      <p:grpSp>
        <p:nvGrpSpPr>
          <p:cNvPr id="17" name="组合 16"/>
          <p:cNvGrpSpPr/>
          <p:nvPr/>
        </p:nvGrpSpPr>
        <p:grpSpPr>
          <a:xfrm>
            <a:off x="8453493" y="3519261"/>
            <a:ext cx="2894810" cy="738137"/>
            <a:chOff x="9581" y="9459"/>
            <a:chExt cx="2557" cy="652"/>
          </a:xfrm>
        </p:grpSpPr>
        <p:sp>
          <p:nvSpPr>
            <p:cNvPr id="18" name="MH_SubTitle_1"/>
            <p:cNvSpPr>
              <a:spLocks noChangeArrowheads="1"/>
            </p:cNvSpPr>
            <p:nvPr>
              <p:custDataLst>
                <p:tags r:id="rId3"/>
              </p:custDataLst>
            </p:nvPr>
          </p:nvSpPr>
          <p:spPr bwMode="auto">
            <a:xfrm>
              <a:off x="9829" y="9619"/>
              <a:ext cx="2309" cy="454"/>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总经理审批</a:t>
              </a:r>
            </a:p>
          </p:txBody>
        </p:sp>
        <p:sp>
          <p:nvSpPr>
            <p:cNvPr id="19" name="MH_Other_1"/>
            <p:cNvSpPr txBox="1">
              <a:spLocks noChangeArrowheads="1"/>
            </p:cNvSpPr>
            <p:nvPr>
              <p:custDataLst>
                <p:tags r:id="rId4"/>
              </p:custDataLst>
            </p:nvPr>
          </p:nvSpPr>
          <p:spPr bwMode="auto">
            <a:xfrm>
              <a:off x="9581" y="9459"/>
              <a:ext cx="496" cy="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sz="7200" b="1" i="1" dirty="0">
                  <a:solidFill>
                    <a:srgbClr val="002263"/>
                  </a:solidFill>
                  <a:latin typeface="+mn-lt"/>
                  <a:ea typeface="+mn-ea"/>
                  <a:cs typeface="+mn-ea"/>
                  <a:sym typeface="+mn-lt"/>
                </a:rPr>
                <a:t>6</a:t>
              </a:r>
            </a:p>
          </p:txBody>
        </p:sp>
      </p:grpSp>
      <p:grpSp>
        <p:nvGrpSpPr>
          <p:cNvPr id="20" name="组合 19"/>
          <p:cNvGrpSpPr/>
          <p:nvPr/>
        </p:nvGrpSpPr>
        <p:grpSpPr>
          <a:xfrm>
            <a:off x="4448954" y="2154562"/>
            <a:ext cx="2899034" cy="738138"/>
            <a:chOff x="4405" y="8092"/>
            <a:chExt cx="3498" cy="890"/>
          </a:xfrm>
        </p:grpSpPr>
        <p:sp>
          <p:nvSpPr>
            <p:cNvPr id="21" name="MH_SubTitle_1"/>
            <p:cNvSpPr>
              <a:spLocks noChangeArrowheads="1"/>
            </p:cNvSpPr>
            <p:nvPr>
              <p:custDataLst>
                <p:tags r:id="rId1"/>
              </p:custDataLst>
            </p:nvPr>
          </p:nvSpPr>
          <p:spPr bwMode="auto">
            <a:xfrm>
              <a:off x="4750" y="8303"/>
              <a:ext cx="3153" cy="620"/>
            </a:xfrm>
            <a:prstGeom prst="parallelogram">
              <a:avLst>
                <a:gd name="adj" fmla="val 20381"/>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bg2">
                      <a:lumMod val="25000"/>
                    </a:schemeClr>
                  </a:solidFill>
                  <a:latin typeface="+mn-lt"/>
                  <a:ea typeface="+mn-ea"/>
                  <a:cs typeface="+mn-ea"/>
                  <a:sym typeface="+mn-lt"/>
                </a:rPr>
                <a:t>行政人事部审</a:t>
              </a:r>
            </a:p>
          </p:txBody>
        </p:sp>
        <p:sp>
          <p:nvSpPr>
            <p:cNvPr id="23" name="MH_Other_1"/>
            <p:cNvSpPr txBox="1">
              <a:spLocks noChangeArrowheads="1"/>
            </p:cNvSpPr>
            <p:nvPr>
              <p:custDataLst>
                <p:tags r:id="rId2"/>
              </p:custDataLst>
            </p:nvPr>
          </p:nvSpPr>
          <p:spPr bwMode="auto">
            <a:xfrm>
              <a:off x="4405" y="8092"/>
              <a:ext cx="678" cy="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7200" b="1" i="1" dirty="0">
                  <a:solidFill>
                    <a:srgbClr val="002263"/>
                  </a:solidFill>
                  <a:latin typeface="+mn-lt"/>
                  <a:ea typeface="+mn-ea"/>
                  <a:cs typeface="+mn-ea"/>
                  <a:sym typeface="+mn-lt"/>
                </a:rPr>
                <a:t>2</a:t>
              </a:r>
            </a:p>
          </p:txBody>
        </p:sp>
      </p:grpSp>
      <p:sp>
        <p:nvSpPr>
          <p:cNvPr id="24" name="TextBox 1"/>
          <p:cNvSpPr txBox="1"/>
          <p:nvPr/>
        </p:nvSpPr>
        <p:spPr>
          <a:xfrm>
            <a:off x="1849678" y="4955288"/>
            <a:ext cx="8383509" cy="820546"/>
          </a:xfrm>
          <a:prstGeom prst="rect">
            <a:avLst/>
          </a:prstGeom>
          <a:solidFill>
            <a:srgbClr val="FCFCFC">
              <a:alpha val="20000"/>
            </a:srgbClr>
          </a:solidFill>
        </p:spPr>
        <p:txBody>
          <a:bodyPr wrap="square" rtlCol="0">
            <a:spAutoFit/>
          </a:bodyPr>
          <a:lstStyle/>
          <a:p>
            <a:pPr algn="ctr">
              <a:lnSpc>
                <a:spcPts val="3000"/>
              </a:lnSpc>
            </a:pPr>
            <a:r>
              <a:rPr lang="en-US" altLang="zh-CN" b="1" dirty="0">
                <a:solidFill>
                  <a:schemeClr val="bg2">
                    <a:lumMod val="25000"/>
                  </a:schemeClr>
                </a:solidFill>
                <a:cs typeface="+mn-ea"/>
                <a:sym typeface="+mn-lt"/>
              </a:rPr>
              <a:t>    </a:t>
            </a:r>
            <a:r>
              <a:rPr lang="zh-CN" altLang="zh-CN" b="1" dirty="0">
                <a:solidFill>
                  <a:schemeClr val="bg2">
                    <a:lumMod val="25000"/>
                  </a:schemeClr>
                </a:solidFill>
                <a:cs typeface="+mn-ea"/>
                <a:sym typeface="+mn-lt"/>
              </a:rPr>
              <a:t>晋升程序走完以后，《员工异动审批表》及相关材料原件由行政人事部存档，《员工异动审批表》复印一份给财务部备案。</a:t>
            </a:r>
          </a:p>
        </p:txBody>
      </p:sp>
      <p:grpSp>
        <p:nvGrpSpPr>
          <p:cNvPr id="25" name="组合 24">
            <a:extLst>
              <a:ext uri="{FF2B5EF4-FFF2-40B4-BE49-F238E27FC236}">
                <a16:creationId xmlns="" xmlns:a14="http://schemas.microsoft.com/office/drawing/2010/main" xmlns:p14="http://schemas.microsoft.com/office/powerpoint/2010/main" xmlns:a16="http://schemas.microsoft.com/office/drawing/2014/main" id="{D828EA7B-E9C6-4029-912D-3820EE2D87E2}"/>
              </a:ext>
            </a:extLst>
          </p:cNvPr>
          <p:cNvGrpSpPr/>
          <p:nvPr/>
        </p:nvGrpSpPr>
        <p:grpSpPr>
          <a:xfrm>
            <a:off x="1227098" y="464769"/>
            <a:ext cx="5728260" cy="461665"/>
            <a:chOff x="1615405" y="478756"/>
            <a:chExt cx="5728260" cy="461665"/>
          </a:xfrm>
        </p:grpSpPr>
        <p:sp>
          <p:nvSpPr>
            <p:cNvPr id="26" name="文本框 25">
              <a:extLst>
                <a:ext uri="{FF2B5EF4-FFF2-40B4-BE49-F238E27FC236}">
                  <a16:creationId xmlns="" xmlns:a14="http://schemas.microsoft.com/office/drawing/2010/main" xmlns:p14="http://schemas.microsoft.com/office/powerpoint/2010/main" xmlns:a16="http://schemas.microsoft.com/office/drawing/2014/main" id="{2089F8AA-8BAA-4C57-8DD1-9B4CFEBDF716}"/>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一 章</a:t>
              </a:r>
              <a:endParaRPr lang="zh-CN" altLang="zh-CN" sz="1600" dirty="0">
                <a:solidFill>
                  <a:schemeClr val="bg2">
                    <a:lumMod val="25000"/>
                  </a:schemeClr>
                </a:solidFill>
                <a:cs typeface="+mn-ea"/>
                <a:sym typeface="+mn-lt"/>
              </a:endParaRPr>
            </a:p>
          </p:txBody>
        </p:sp>
        <p:sp>
          <p:nvSpPr>
            <p:cNvPr id="27" name="文本框 26">
              <a:extLst>
                <a:ext uri="{FF2B5EF4-FFF2-40B4-BE49-F238E27FC236}">
                  <a16:creationId xmlns="" xmlns:a14="http://schemas.microsoft.com/office/drawing/2010/main" xmlns:p14="http://schemas.microsoft.com/office/powerpoint/2010/main" xmlns:a16="http://schemas.microsoft.com/office/drawing/2014/main" id="{B99F86D8-2FA4-4C68-829B-B8AEDC7C0FDB}"/>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人员调动与晋升</a:t>
              </a:r>
            </a:p>
          </p:txBody>
        </p:sp>
      </p:grpSp>
      <p:grpSp>
        <p:nvGrpSpPr>
          <p:cNvPr id="28" name="组合 27">
            <a:extLst>
              <a:ext uri="{FF2B5EF4-FFF2-40B4-BE49-F238E27FC236}">
                <a16:creationId xmlns="" xmlns:a14="http://schemas.microsoft.com/office/drawing/2010/main" xmlns:p14="http://schemas.microsoft.com/office/powerpoint/2010/main" xmlns:a16="http://schemas.microsoft.com/office/drawing/2014/main" id="{8DF3E61C-12D9-4886-8155-23FB71F46F06}"/>
              </a:ext>
            </a:extLst>
          </p:cNvPr>
          <p:cNvGrpSpPr/>
          <p:nvPr/>
        </p:nvGrpSpPr>
        <p:grpSpPr>
          <a:xfrm>
            <a:off x="-676027" y="587602"/>
            <a:ext cx="1779590" cy="324568"/>
            <a:chOff x="10447421" y="344366"/>
            <a:chExt cx="1779590" cy="324568"/>
          </a:xfrm>
        </p:grpSpPr>
        <p:sp>
          <p:nvSpPr>
            <p:cNvPr id="29" name="平行四边形 28">
              <a:extLst>
                <a:ext uri="{FF2B5EF4-FFF2-40B4-BE49-F238E27FC236}">
                  <a16:creationId xmlns="" xmlns:a14="http://schemas.microsoft.com/office/drawing/2010/main" xmlns:p14="http://schemas.microsoft.com/office/powerpoint/2010/main" xmlns:a16="http://schemas.microsoft.com/office/drawing/2014/main" id="{D7436448-ED66-4B85-A206-E73504071E1E}"/>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a16="http://schemas.microsoft.com/office/drawing/2014/main" id="{5A269CED-36FF-4FA7-BED5-26BD89239F1D}"/>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6649425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dirty="0">
                <a:solidFill>
                  <a:srgbClr val="002263"/>
                </a:solidFill>
                <a:cs typeface="+mn-ea"/>
                <a:sym typeface="+mn-lt"/>
              </a:rPr>
              <a:t>奖惩</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Rewards and punishments</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第十二章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554852" y="4994023"/>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8972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H_SubTitle_1"/>
          <p:cNvSpPr/>
          <p:nvPr>
            <p:custDataLst>
              <p:tags r:id="rId1"/>
            </p:custDataLst>
          </p:nvPr>
        </p:nvSpPr>
        <p:spPr>
          <a:xfrm>
            <a:off x="1739452" y="1508740"/>
            <a:ext cx="5918973" cy="338554"/>
          </a:xfrm>
          <a:prstGeom prst="rect">
            <a:avLst/>
          </a:prstGeom>
          <a:noFill/>
        </p:spPr>
        <p:txBody>
          <a:bodyPr lIns="0" tIns="0" rIns="0" bIns="0" anchor="b">
            <a:noAutofit/>
          </a:bodyPr>
          <a:lstStyle/>
          <a:p>
            <a:pPr>
              <a:defRPr/>
            </a:pPr>
            <a:r>
              <a:rPr lang="zh-CN" altLang="en-US" sz="2000" b="1" kern="0" dirty="0">
                <a:solidFill>
                  <a:srgbClr val="002263"/>
                </a:solidFill>
                <a:cs typeface="+mn-ea"/>
                <a:sym typeface="+mn-lt"/>
              </a:rPr>
              <a:t>第二十八条 公司对以下情形之一者，予以记功受奖：</a:t>
            </a:r>
          </a:p>
        </p:txBody>
      </p:sp>
      <p:sp>
        <p:nvSpPr>
          <p:cNvPr id="39" name="MH_SubTitle_2"/>
          <p:cNvSpPr>
            <a:spLocks noChangeArrowheads="1"/>
          </p:cNvSpPr>
          <p:nvPr>
            <p:custDataLst>
              <p:tags r:id="rId2"/>
            </p:custDataLst>
          </p:nvPr>
        </p:nvSpPr>
        <p:spPr bwMode="auto">
          <a:xfrm>
            <a:off x="2245287" y="2675621"/>
            <a:ext cx="5918974" cy="268958"/>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一、保护公司财产物资安全方面作出突出贡献者；</a:t>
            </a:r>
          </a:p>
        </p:txBody>
      </p:sp>
      <p:sp>
        <p:nvSpPr>
          <p:cNvPr id="47" name="MH_SubTitle_2"/>
          <p:cNvSpPr>
            <a:spLocks noChangeArrowheads="1"/>
          </p:cNvSpPr>
          <p:nvPr>
            <p:custDataLst>
              <p:tags r:id="rId3"/>
            </p:custDataLst>
          </p:nvPr>
        </p:nvSpPr>
        <p:spPr bwMode="auto">
          <a:xfrm>
            <a:off x="2245287" y="3229380"/>
            <a:ext cx="5994634"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二、业绩突出，为公司带来明显效益者；</a:t>
            </a:r>
          </a:p>
        </p:txBody>
      </p:sp>
      <p:sp>
        <p:nvSpPr>
          <p:cNvPr id="48" name="MH_SubTitle_2"/>
          <p:cNvSpPr>
            <a:spLocks noChangeArrowheads="1"/>
          </p:cNvSpPr>
          <p:nvPr>
            <p:custDataLst>
              <p:tags r:id="rId4"/>
            </p:custDataLst>
          </p:nvPr>
        </p:nvSpPr>
        <p:spPr bwMode="auto">
          <a:xfrm>
            <a:off x="2245287" y="3792012"/>
            <a:ext cx="9117693"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三、对公司发展规划或业务管理规范提出合理化建议，并给公司带来明显效率或效益者；</a:t>
            </a:r>
          </a:p>
        </p:txBody>
      </p:sp>
      <p:sp>
        <p:nvSpPr>
          <p:cNvPr id="50" name="MH_SubTitle_2"/>
          <p:cNvSpPr>
            <a:spLocks noChangeArrowheads="1"/>
          </p:cNvSpPr>
          <p:nvPr>
            <p:custDataLst>
              <p:tags r:id="rId5"/>
            </p:custDataLst>
          </p:nvPr>
        </p:nvSpPr>
        <p:spPr bwMode="auto">
          <a:xfrm>
            <a:off x="2245287" y="4354644"/>
            <a:ext cx="5377715"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四、在某一方面表现突出，足为公司楷模者；</a:t>
            </a:r>
          </a:p>
        </p:txBody>
      </p:sp>
      <p:sp>
        <p:nvSpPr>
          <p:cNvPr id="52" name="MH_SubTitle_2"/>
          <p:cNvSpPr>
            <a:spLocks noChangeArrowheads="1"/>
          </p:cNvSpPr>
          <p:nvPr>
            <p:custDataLst>
              <p:tags r:id="rId6"/>
            </p:custDataLst>
          </p:nvPr>
        </p:nvSpPr>
        <p:spPr bwMode="auto">
          <a:xfrm>
            <a:off x="2245287" y="4917274"/>
            <a:ext cx="4611976" cy="277831"/>
          </a:xfrm>
          <a:prstGeom prst="rect">
            <a:avLst/>
          </a:prstGeom>
          <a:solidFill>
            <a:srgbClr val="FCFCFC"/>
          </a:solidFill>
          <a:ln>
            <a:noFill/>
          </a:ln>
        </p:spPr>
        <p:txBody>
          <a:bodyPr vert="horz" anchor="ctr">
            <a:noAutofit/>
          </a:bodyPr>
          <a:lstStyle/>
          <a:p>
            <a:pPr marL="285750" indent="-285750" algn="l">
              <a:lnSpc>
                <a:spcPct val="130000"/>
              </a:lnSpc>
              <a:buFont typeface="Wingdings" panose="05000000000000000000" pitchFamily="2" charset="2"/>
              <a:buChar char="u"/>
              <a:defRPr/>
            </a:pPr>
            <a:r>
              <a:rPr lang="zh-CN" altLang="en-US" sz="1600" kern="0" dirty="0">
                <a:solidFill>
                  <a:schemeClr val="bg2">
                    <a:lumMod val="25000"/>
                  </a:schemeClr>
                </a:solidFill>
                <a:cs typeface="+mn-ea"/>
                <a:sym typeface="+mn-lt"/>
              </a:rPr>
              <a:t>五、其他制度规定应予记功授奖行为。</a:t>
            </a:r>
          </a:p>
        </p:txBody>
      </p:sp>
      <p:grpSp>
        <p:nvGrpSpPr>
          <p:cNvPr id="12" name="组合 11">
            <a:extLst>
              <a:ext uri="{FF2B5EF4-FFF2-40B4-BE49-F238E27FC236}">
                <a16:creationId xmlns="" xmlns:p14="http://schemas.microsoft.com/office/powerpoint/2010/main" xmlns:a16="http://schemas.microsoft.com/office/drawing/2014/main" id="{4F3B36B5-0034-4DD7-B59B-53681F0B28C0}"/>
              </a:ext>
            </a:extLst>
          </p:cNvPr>
          <p:cNvGrpSpPr/>
          <p:nvPr/>
        </p:nvGrpSpPr>
        <p:grpSpPr>
          <a:xfrm>
            <a:off x="1227098" y="464769"/>
            <a:ext cx="5728260" cy="461665"/>
            <a:chOff x="1615405" y="478756"/>
            <a:chExt cx="5728260" cy="461665"/>
          </a:xfrm>
        </p:grpSpPr>
        <p:sp>
          <p:nvSpPr>
            <p:cNvPr id="13" name="文本框 12">
              <a:extLst>
                <a:ext uri="{FF2B5EF4-FFF2-40B4-BE49-F238E27FC236}">
                  <a16:creationId xmlns="" xmlns:p14="http://schemas.microsoft.com/office/powerpoint/2010/main" xmlns:a16="http://schemas.microsoft.com/office/drawing/2014/main" id="{5274C49E-25CB-4F3D-AB6F-90FF54AC08A8}"/>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4" name="文本框 13">
              <a:extLst>
                <a:ext uri="{FF2B5EF4-FFF2-40B4-BE49-F238E27FC236}">
                  <a16:creationId xmlns="" xmlns:p14="http://schemas.microsoft.com/office/powerpoint/2010/main" xmlns:a16="http://schemas.microsoft.com/office/drawing/2014/main" id="{DEFDF5E5-1C0D-45DF-B382-C9FBE5320D35}"/>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p>
          </p:txBody>
        </p:sp>
      </p:grpSp>
      <p:grpSp>
        <p:nvGrpSpPr>
          <p:cNvPr id="15" name="组合 14">
            <a:extLst>
              <a:ext uri="{FF2B5EF4-FFF2-40B4-BE49-F238E27FC236}">
                <a16:creationId xmlns="" xmlns:p14="http://schemas.microsoft.com/office/powerpoint/2010/main" xmlns:a16="http://schemas.microsoft.com/office/drawing/2014/main" id="{1F982925-F2C3-4E20-9F87-523CEE11EF4F}"/>
              </a:ext>
            </a:extLst>
          </p:cNvPr>
          <p:cNvGrpSpPr/>
          <p:nvPr/>
        </p:nvGrpSpPr>
        <p:grpSpPr>
          <a:xfrm>
            <a:off x="-676027" y="587602"/>
            <a:ext cx="1779590" cy="324568"/>
            <a:chOff x="10447421" y="344366"/>
            <a:chExt cx="1779590" cy="324568"/>
          </a:xfrm>
        </p:grpSpPr>
        <p:sp>
          <p:nvSpPr>
            <p:cNvPr id="16" name="平行四边形 15">
              <a:extLst>
                <a:ext uri="{FF2B5EF4-FFF2-40B4-BE49-F238E27FC236}">
                  <a16:creationId xmlns="" xmlns:p14="http://schemas.microsoft.com/office/powerpoint/2010/main" xmlns:a16="http://schemas.microsoft.com/office/drawing/2014/main" id="{6242787D-F9AA-43E1-8256-3EB2E34E9E60}"/>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平行四边形 16">
              <a:extLst>
                <a:ext uri="{FF2B5EF4-FFF2-40B4-BE49-F238E27FC236}">
                  <a16:creationId xmlns="" xmlns:p14="http://schemas.microsoft.com/office/powerpoint/2010/main" xmlns:a16="http://schemas.microsoft.com/office/drawing/2014/main" id="{B28426ED-A403-4EC8-AEC7-152D2259D0B8}"/>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矩形 17">
            <a:extLst>
              <a:ext uri="{FF2B5EF4-FFF2-40B4-BE49-F238E27FC236}">
                <a16:creationId xmlns="" xmlns:p14="http://schemas.microsoft.com/office/powerpoint/2010/main" xmlns:a16="http://schemas.microsoft.com/office/drawing/2014/main" id="{BC42E05B-6AA8-4883-8C2D-A2A79508F7B0}"/>
              </a:ext>
            </a:extLst>
          </p:cNvPr>
          <p:cNvSpPr/>
          <p:nvPr/>
        </p:nvSpPr>
        <p:spPr>
          <a:xfrm>
            <a:off x="1379947" y="2279738"/>
            <a:ext cx="9432106" cy="354486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30813170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200"/>
                                        <p:tgtEl>
                                          <p:spTgt spid="3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200"/>
                                        <p:tgtEl>
                                          <p:spTgt spid="4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200"/>
                                        <p:tgtEl>
                                          <p:spTgt spid="4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2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200"/>
                                        <p:tgtEl>
                                          <p:spTgt spid="5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2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9" grpId="0" animBg="1"/>
      <p:bldP spid="47" grpId="0" animBg="1"/>
      <p:bldP spid="48" grpId="0" animBg="1"/>
      <p:bldP spid="50" grpId="0" animBg="1"/>
      <p:bldP spid="52"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MH_SubTitle_1"/>
          <p:cNvSpPr/>
          <p:nvPr>
            <p:custDataLst>
              <p:tags r:id="rId1"/>
            </p:custDataLst>
          </p:nvPr>
        </p:nvSpPr>
        <p:spPr>
          <a:xfrm>
            <a:off x="1622888" y="1667021"/>
            <a:ext cx="5921814" cy="338553"/>
          </a:xfrm>
          <a:prstGeom prst="rect">
            <a:avLst/>
          </a:prstGeom>
          <a:solidFill>
            <a:srgbClr val="FCFCFC"/>
          </a:solidFill>
        </p:spPr>
        <p:txBody>
          <a:bodyPr lIns="0" tIns="0" rIns="0" bIns="0" anchor="b">
            <a:noAutofit/>
          </a:bodyPr>
          <a:lstStyle/>
          <a:p>
            <a:pPr>
              <a:defRPr/>
            </a:pPr>
            <a:r>
              <a:rPr lang="zh-CN" altLang="en-US" sz="2000" b="1" kern="0" dirty="0">
                <a:solidFill>
                  <a:srgbClr val="002263"/>
                </a:solidFill>
                <a:cs typeface="+mn-ea"/>
                <a:sym typeface="+mn-lt"/>
              </a:rPr>
              <a:t>第二十九条 公司对以下情况之一者，予以记过处罚：</a:t>
            </a:r>
          </a:p>
        </p:txBody>
      </p:sp>
      <p:sp>
        <p:nvSpPr>
          <p:cNvPr id="8" name="文本框 7">
            <a:extLst>
              <a:ext uri="{FF2B5EF4-FFF2-40B4-BE49-F238E27FC236}">
                <a16:creationId xmlns="" xmlns:p14="http://schemas.microsoft.com/office/powerpoint/2010/main" xmlns:a16="http://schemas.microsoft.com/office/drawing/2014/main" id="{D2B64918-F7DE-4E50-82FA-E38D4F1B8BAC}"/>
              </a:ext>
            </a:extLst>
          </p:cNvPr>
          <p:cNvSpPr txBox="1"/>
          <p:nvPr/>
        </p:nvSpPr>
        <p:spPr>
          <a:xfrm>
            <a:off x="1939244" y="2738264"/>
            <a:ext cx="8449881" cy="584775"/>
          </a:xfrm>
          <a:prstGeom prst="rect">
            <a:avLst/>
          </a:prstGeom>
          <a:noFill/>
        </p:spPr>
        <p:txBody>
          <a:bodyPr wrap="squar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 1</a:t>
            </a:r>
            <a:r>
              <a:rPr lang="zh-CN" altLang="en-US" sz="1600" dirty="0">
                <a:solidFill>
                  <a:schemeClr val="bg2">
                    <a:lumMod val="25000"/>
                  </a:schemeClr>
                </a:solidFill>
                <a:cs typeface="+mn-ea"/>
                <a:sym typeface="+mn-lt"/>
              </a:rPr>
              <a:t>、利用工作之便图取私利、贪污、盗窃、殴斗、诈骗、索贿、受贿、私吃回扣、经手钱财不清、拖欠钱财不偿、违反公司财务制度者；</a:t>
            </a:r>
            <a:endParaRPr lang="zh-CN" altLang="en-US" sz="1600" b="1" dirty="0">
              <a:ln/>
              <a:solidFill>
                <a:schemeClr val="bg2">
                  <a:lumMod val="25000"/>
                </a:schemeClr>
              </a:solidFill>
              <a:effectLst/>
              <a:cs typeface="+mn-ea"/>
              <a:sym typeface="+mn-lt"/>
            </a:endParaRPr>
          </a:p>
        </p:txBody>
      </p:sp>
      <p:sp>
        <p:nvSpPr>
          <p:cNvPr id="9" name="文本框 8">
            <a:extLst>
              <a:ext uri="{FF2B5EF4-FFF2-40B4-BE49-F238E27FC236}">
                <a16:creationId xmlns="" xmlns:p14="http://schemas.microsoft.com/office/powerpoint/2010/main" xmlns:a16="http://schemas.microsoft.com/office/drawing/2014/main" id="{EFF11CC0-8CAB-402C-AF78-EACB9C637B98}"/>
              </a:ext>
            </a:extLst>
          </p:cNvPr>
          <p:cNvSpPr txBox="1"/>
          <p:nvPr/>
        </p:nvSpPr>
        <p:spPr>
          <a:xfrm>
            <a:off x="1939244" y="3485041"/>
            <a:ext cx="8384026"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2</a:t>
            </a:r>
            <a:r>
              <a:rPr lang="zh-CN" altLang="en-US" sz="1600">
                <a:solidFill>
                  <a:schemeClr val="bg2">
                    <a:lumMod val="25000"/>
                  </a:schemeClr>
                </a:solidFill>
                <a:cs typeface="+mn-ea"/>
                <a:sym typeface="+mn-lt"/>
              </a:rPr>
              <a:t>、公司遭遇任何灾难或发生紧急事件时，责任人或在场职员未能及时全力加以挽救者；</a:t>
            </a:r>
            <a:endParaRPr lang="zh-CN" altLang="en-US" sz="1600" b="1" dirty="0">
              <a:ln/>
              <a:solidFill>
                <a:schemeClr val="bg2">
                  <a:lumMod val="25000"/>
                </a:schemeClr>
              </a:solidFill>
              <a:effectLst/>
              <a:cs typeface="+mn-ea"/>
              <a:sym typeface="+mn-lt"/>
            </a:endParaRPr>
          </a:p>
        </p:txBody>
      </p:sp>
      <p:sp>
        <p:nvSpPr>
          <p:cNvPr id="10" name="文本框 9">
            <a:extLst>
              <a:ext uri="{FF2B5EF4-FFF2-40B4-BE49-F238E27FC236}">
                <a16:creationId xmlns="" xmlns:p14="http://schemas.microsoft.com/office/powerpoint/2010/main" xmlns:a16="http://schemas.microsoft.com/office/drawing/2014/main" id="{EDA66861-0AD2-4627-8341-E4BC6AE8AE34}"/>
              </a:ext>
            </a:extLst>
          </p:cNvPr>
          <p:cNvSpPr txBox="1"/>
          <p:nvPr/>
        </p:nvSpPr>
        <p:spPr>
          <a:xfrm>
            <a:off x="1939244" y="3985597"/>
            <a:ext cx="6537367"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3</a:t>
            </a:r>
            <a:r>
              <a:rPr lang="zh-CN" altLang="en-US" sz="1600">
                <a:solidFill>
                  <a:schemeClr val="bg2">
                    <a:lumMod val="25000"/>
                  </a:schemeClr>
                </a:solidFill>
                <a:cs typeface="+mn-ea"/>
                <a:sym typeface="+mn-lt"/>
              </a:rPr>
              <a:t>、在公司外的行为足以妨碍其应执行的工作及公司声誉或利益者；</a:t>
            </a:r>
            <a:endParaRPr lang="zh-CN" altLang="en-US" sz="1600" b="1" dirty="0">
              <a:ln/>
              <a:solidFill>
                <a:schemeClr val="bg2">
                  <a:lumMod val="25000"/>
                </a:schemeClr>
              </a:solidFill>
              <a:effectLst/>
              <a:cs typeface="+mn-ea"/>
              <a:sym typeface="+mn-lt"/>
            </a:endParaRPr>
          </a:p>
        </p:txBody>
      </p:sp>
      <p:sp>
        <p:nvSpPr>
          <p:cNvPr id="11" name="文本框 10">
            <a:extLst>
              <a:ext uri="{FF2B5EF4-FFF2-40B4-BE49-F238E27FC236}">
                <a16:creationId xmlns="" xmlns:p14="http://schemas.microsoft.com/office/powerpoint/2010/main" xmlns:a16="http://schemas.microsoft.com/office/drawing/2014/main" id="{0E8740CE-FD2A-478A-9C86-B2088774B02E}"/>
              </a:ext>
            </a:extLst>
          </p:cNvPr>
          <p:cNvSpPr txBox="1"/>
          <p:nvPr/>
        </p:nvSpPr>
        <p:spPr>
          <a:xfrm>
            <a:off x="1939244" y="4486153"/>
            <a:ext cx="5306261"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4</a:t>
            </a:r>
            <a:r>
              <a:rPr lang="zh-CN" altLang="en-US" sz="1600">
                <a:solidFill>
                  <a:schemeClr val="bg2">
                    <a:lumMod val="25000"/>
                  </a:schemeClr>
                </a:solidFill>
                <a:cs typeface="+mn-ea"/>
                <a:sym typeface="+mn-lt"/>
              </a:rPr>
              <a:t>、恣意制造内部矛盾，影响公司团结和工作配合者；</a:t>
            </a:r>
            <a:endParaRPr lang="zh-CN" altLang="en-US" sz="1600" b="1" dirty="0">
              <a:ln/>
              <a:solidFill>
                <a:schemeClr val="bg2">
                  <a:lumMod val="25000"/>
                </a:schemeClr>
              </a:solidFill>
              <a:effectLst/>
              <a:cs typeface="+mn-ea"/>
              <a:sym typeface="+mn-lt"/>
            </a:endParaRPr>
          </a:p>
        </p:txBody>
      </p:sp>
      <p:sp>
        <p:nvSpPr>
          <p:cNvPr id="12" name="文本框 11">
            <a:extLst>
              <a:ext uri="{FF2B5EF4-FFF2-40B4-BE49-F238E27FC236}">
                <a16:creationId xmlns="" xmlns:p14="http://schemas.microsoft.com/office/powerpoint/2010/main" xmlns:a16="http://schemas.microsoft.com/office/drawing/2014/main" id="{FCE3A99B-09AA-4D84-AB70-7C6DAD10F436}"/>
              </a:ext>
            </a:extLst>
          </p:cNvPr>
          <p:cNvSpPr txBox="1"/>
          <p:nvPr/>
        </p:nvSpPr>
        <p:spPr>
          <a:xfrm>
            <a:off x="1939244" y="4986708"/>
            <a:ext cx="5921814"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5</a:t>
            </a:r>
            <a:r>
              <a:rPr lang="zh-CN" altLang="en-US" sz="1600">
                <a:solidFill>
                  <a:schemeClr val="bg2">
                    <a:lumMod val="25000"/>
                  </a:schemeClr>
                </a:solidFill>
                <a:cs typeface="+mn-ea"/>
                <a:sym typeface="+mn-lt"/>
              </a:rPr>
              <a:t>、怠慢、欺辱、谩骂、殴打顾客，给公司形象带来损害者；</a:t>
            </a:r>
            <a:endParaRPr lang="zh-CN" altLang="en-US" sz="1600" b="1" dirty="0">
              <a:ln/>
              <a:solidFill>
                <a:schemeClr val="bg2">
                  <a:lumMod val="25000"/>
                </a:schemeClr>
              </a:solidFill>
              <a:effectLst/>
              <a:cs typeface="+mn-ea"/>
              <a:sym typeface="+mn-lt"/>
            </a:endParaRPr>
          </a:p>
        </p:txBody>
      </p:sp>
      <p:grpSp>
        <p:nvGrpSpPr>
          <p:cNvPr id="13" name="组合 12">
            <a:extLst>
              <a:ext uri="{FF2B5EF4-FFF2-40B4-BE49-F238E27FC236}">
                <a16:creationId xmlns="" xmlns:p14="http://schemas.microsoft.com/office/powerpoint/2010/main" xmlns:a16="http://schemas.microsoft.com/office/drawing/2014/main" id="{2C401693-AE46-4370-AA84-5F78F34BA352}"/>
              </a:ext>
            </a:extLst>
          </p:cNvPr>
          <p:cNvGrpSpPr/>
          <p:nvPr/>
        </p:nvGrpSpPr>
        <p:grpSpPr>
          <a:xfrm>
            <a:off x="1227098" y="464769"/>
            <a:ext cx="5728260" cy="461665"/>
            <a:chOff x="1615405" y="478756"/>
            <a:chExt cx="5728260" cy="461665"/>
          </a:xfrm>
        </p:grpSpPr>
        <p:sp>
          <p:nvSpPr>
            <p:cNvPr id="14" name="文本框 13">
              <a:extLst>
                <a:ext uri="{FF2B5EF4-FFF2-40B4-BE49-F238E27FC236}">
                  <a16:creationId xmlns="" xmlns:p14="http://schemas.microsoft.com/office/powerpoint/2010/main" xmlns:a16="http://schemas.microsoft.com/office/drawing/2014/main" id="{24F019FC-AE46-4648-A0FE-427B2F753C0D}"/>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5" name="文本框 14">
              <a:extLst>
                <a:ext uri="{FF2B5EF4-FFF2-40B4-BE49-F238E27FC236}">
                  <a16:creationId xmlns="" xmlns:p14="http://schemas.microsoft.com/office/powerpoint/2010/main" xmlns:a16="http://schemas.microsoft.com/office/drawing/2014/main" id="{B7D63CC6-2D07-4D6D-BEE3-F68AF54CB529}"/>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p>
          </p:txBody>
        </p:sp>
      </p:grpSp>
      <p:grpSp>
        <p:nvGrpSpPr>
          <p:cNvPr id="16" name="组合 15">
            <a:extLst>
              <a:ext uri="{FF2B5EF4-FFF2-40B4-BE49-F238E27FC236}">
                <a16:creationId xmlns="" xmlns:p14="http://schemas.microsoft.com/office/powerpoint/2010/main" xmlns:a16="http://schemas.microsoft.com/office/drawing/2014/main" id="{2E07590C-03CD-4F30-9E0E-71E97746BFBB}"/>
              </a:ext>
            </a:extLst>
          </p:cNvPr>
          <p:cNvGrpSpPr/>
          <p:nvPr/>
        </p:nvGrpSpPr>
        <p:grpSpPr>
          <a:xfrm>
            <a:off x="-676027" y="587602"/>
            <a:ext cx="1779590" cy="324568"/>
            <a:chOff x="10447421" y="344366"/>
            <a:chExt cx="1779590" cy="324568"/>
          </a:xfrm>
        </p:grpSpPr>
        <p:sp>
          <p:nvSpPr>
            <p:cNvPr id="17" name="平行四边形 16">
              <a:extLst>
                <a:ext uri="{FF2B5EF4-FFF2-40B4-BE49-F238E27FC236}">
                  <a16:creationId xmlns="" xmlns:p14="http://schemas.microsoft.com/office/powerpoint/2010/main" xmlns:a16="http://schemas.microsoft.com/office/drawing/2014/main" id="{C8985110-0DD7-45E4-BA75-5C951ED0C196}"/>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a:extLst>
                <a:ext uri="{FF2B5EF4-FFF2-40B4-BE49-F238E27FC236}">
                  <a16:creationId xmlns="" xmlns:p14="http://schemas.microsoft.com/office/powerpoint/2010/main" xmlns:a16="http://schemas.microsoft.com/office/drawing/2014/main" id="{AD925167-A65D-4509-A04C-CD71858875D2}"/>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矩形 18">
            <a:extLst>
              <a:ext uri="{FF2B5EF4-FFF2-40B4-BE49-F238E27FC236}">
                <a16:creationId xmlns="" xmlns:p14="http://schemas.microsoft.com/office/powerpoint/2010/main" xmlns:a16="http://schemas.microsoft.com/office/drawing/2014/main" id="{2E15B415-4DB8-418A-A494-C67F68D5B3A4}"/>
              </a:ext>
            </a:extLst>
          </p:cNvPr>
          <p:cNvSpPr/>
          <p:nvPr/>
        </p:nvSpPr>
        <p:spPr>
          <a:xfrm>
            <a:off x="1379947" y="2229634"/>
            <a:ext cx="9432106" cy="354486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14512933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200"/>
                                        <p:tgtEl>
                                          <p:spTgt spid="22"/>
                                        </p:tgtEl>
                                      </p:cBhvr>
                                    </p:animEffect>
                                  </p:childTnLst>
                                </p:cTn>
                              </p:par>
                            </p:childTnLst>
                          </p:cTn>
                        </p:par>
                        <p:par>
                          <p:cTn id="23" fill="hold">
                            <p:stCondLst>
                              <p:cond delay="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8" grpId="0"/>
      <p:bldP spid="9" grpId="0"/>
      <p:bldP spid="10" grpId="0"/>
      <p:bldP spid="11" grpId="0"/>
      <p:bldP spid="12" grpId="0"/>
      <p:bldP spid="1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 xmlns:p14="http://schemas.microsoft.com/office/powerpoint/2010/main" xmlns:a16="http://schemas.microsoft.com/office/drawing/2014/main" id="{15C42DFF-0623-40CF-9AF3-19422A2150BB}"/>
              </a:ext>
            </a:extLst>
          </p:cNvPr>
          <p:cNvSpPr txBox="1"/>
          <p:nvPr/>
        </p:nvSpPr>
        <p:spPr>
          <a:xfrm>
            <a:off x="1939244" y="2107325"/>
            <a:ext cx="7768473"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6</a:t>
            </a:r>
            <a:r>
              <a:rPr lang="zh-CN" altLang="en-US" sz="1600" dirty="0">
                <a:solidFill>
                  <a:schemeClr val="bg2">
                    <a:lumMod val="25000"/>
                  </a:schemeClr>
                </a:solidFill>
                <a:cs typeface="+mn-ea"/>
                <a:sym typeface="+mn-lt"/>
              </a:rPr>
              <a:t>、玩忽职守、责任丧失、行动迟缓、违反规范、给公司业务或效益带来损害者；</a:t>
            </a:r>
            <a:endParaRPr lang="zh-CN" altLang="en-US" sz="1600" b="1" dirty="0">
              <a:ln/>
              <a:solidFill>
                <a:schemeClr val="bg2">
                  <a:lumMod val="25000"/>
                </a:schemeClr>
              </a:solidFill>
              <a:effectLst/>
              <a:cs typeface="+mn-ea"/>
              <a:sym typeface="+mn-lt"/>
            </a:endParaRPr>
          </a:p>
        </p:txBody>
      </p:sp>
      <p:sp>
        <p:nvSpPr>
          <p:cNvPr id="14" name="文本框 13">
            <a:extLst>
              <a:ext uri="{FF2B5EF4-FFF2-40B4-BE49-F238E27FC236}">
                <a16:creationId xmlns="" xmlns:p14="http://schemas.microsoft.com/office/powerpoint/2010/main" xmlns:a16="http://schemas.microsoft.com/office/drawing/2014/main" id="{15604FA1-A411-4A5E-BF41-CAD0A5A84D7B}"/>
              </a:ext>
            </a:extLst>
          </p:cNvPr>
          <p:cNvSpPr txBox="1"/>
          <p:nvPr/>
        </p:nvSpPr>
        <p:spPr>
          <a:xfrm>
            <a:off x="1939244" y="2604484"/>
            <a:ext cx="4690708"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7</a:t>
            </a:r>
            <a:r>
              <a:rPr lang="zh-CN" altLang="en-US" sz="1600">
                <a:solidFill>
                  <a:schemeClr val="bg2">
                    <a:lumMod val="25000"/>
                  </a:schemeClr>
                </a:solidFill>
                <a:cs typeface="+mn-ea"/>
                <a:sym typeface="+mn-lt"/>
              </a:rPr>
              <a:t>、严重违反公司劳动纪律及各项规章制度者；</a:t>
            </a:r>
            <a:endParaRPr lang="zh-CN" altLang="en-US" sz="1600" b="1" dirty="0">
              <a:ln/>
              <a:solidFill>
                <a:schemeClr val="bg2">
                  <a:lumMod val="25000"/>
                </a:schemeClr>
              </a:solidFill>
              <a:effectLst/>
              <a:cs typeface="+mn-ea"/>
              <a:sym typeface="+mn-lt"/>
            </a:endParaRPr>
          </a:p>
        </p:txBody>
      </p:sp>
      <p:sp>
        <p:nvSpPr>
          <p:cNvPr id="15" name="文本框 14">
            <a:extLst>
              <a:ext uri="{FF2B5EF4-FFF2-40B4-BE49-F238E27FC236}">
                <a16:creationId xmlns="" xmlns:p14="http://schemas.microsoft.com/office/powerpoint/2010/main" xmlns:a16="http://schemas.microsoft.com/office/drawing/2014/main" id="{8272F897-AF02-4961-A5E2-2797758EDDFD}"/>
              </a:ext>
            </a:extLst>
          </p:cNvPr>
          <p:cNvSpPr txBox="1"/>
          <p:nvPr/>
        </p:nvSpPr>
        <p:spPr>
          <a:xfrm>
            <a:off x="1939244" y="3101643"/>
            <a:ext cx="6126998"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8</a:t>
            </a:r>
            <a:r>
              <a:rPr lang="zh-CN" altLang="en-US" sz="1600">
                <a:solidFill>
                  <a:schemeClr val="bg2">
                    <a:lumMod val="25000"/>
                  </a:schemeClr>
                </a:solidFill>
                <a:cs typeface="+mn-ea"/>
                <a:sym typeface="+mn-lt"/>
              </a:rPr>
              <a:t>、窃取、泄露、盗卖公司经营、财务、人事、技术等机密者；</a:t>
            </a:r>
            <a:endParaRPr lang="zh-CN" altLang="en-US" sz="1600" b="1" dirty="0">
              <a:ln/>
              <a:solidFill>
                <a:schemeClr val="bg2">
                  <a:lumMod val="25000"/>
                </a:schemeClr>
              </a:solidFill>
              <a:effectLst/>
              <a:cs typeface="+mn-ea"/>
              <a:sym typeface="+mn-lt"/>
            </a:endParaRPr>
          </a:p>
        </p:txBody>
      </p:sp>
      <p:sp>
        <p:nvSpPr>
          <p:cNvPr id="16" name="文本框 15">
            <a:extLst>
              <a:ext uri="{FF2B5EF4-FFF2-40B4-BE49-F238E27FC236}">
                <a16:creationId xmlns="" xmlns:p14="http://schemas.microsoft.com/office/powerpoint/2010/main" xmlns:a16="http://schemas.microsoft.com/office/drawing/2014/main" id="{A3F9CF1E-BA39-4056-9DCB-13E62EA550F9}"/>
              </a:ext>
            </a:extLst>
          </p:cNvPr>
          <p:cNvSpPr txBox="1"/>
          <p:nvPr/>
        </p:nvSpPr>
        <p:spPr>
          <a:xfrm>
            <a:off x="1939244" y="3598802"/>
            <a:ext cx="3664786"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a:solidFill>
                  <a:schemeClr val="bg2">
                    <a:lumMod val="25000"/>
                  </a:schemeClr>
                </a:solidFill>
                <a:cs typeface="+mn-ea"/>
                <a:sym typeface="+mn-lt"/>
              </a:rPr>
              <a:t>9</a:t>
            </a:r>
            <a:r>
              <a:rPr lang="zh-CN" altLang="en-US" sz="1600">
                <a:solidFill>
                  <a:schemeClr val="bg2">
                    <a:lumMod val="25000"/>
                  </a:schemeClr>
                </a:solidFill>
                <a:cs typeface="+mn-ea"/>
                <a:sym typeface="+mn-lt"/>
              </a:rPr>
              <a:t>、严重违反公司其他制度规定者；</a:t>
            </a:r>
            <a:endParaRPr lang="zh-CN" altLang="en-US" sz="1600" b="1" dirty="0">
              <a:ln/>
              <a:solidFill>
                <a:schemeClr val="bg2">
                  <a:lumMod val="25000"/>
                </a:schemeClr>
              </a:solidFill>
              <a:effectLst/>
              <a:cs typeface="+mn-ea"/>
              <a:sym typeface="+mn-lt"/>
            </a:endParaRPr>
          </a:p>
        </p:txBody>
      </p:sp>
      <p:sp>
        <p:nvSpPr>
          <p:cNvPr id="17" name="文本框 16">
            <a:extLst>
              <a:ext uri="{FF2B5EF4-FFF2-40B4-BE49-F238E27FC236}">
                <a16:creationId xmlns="" xmlns:p14="http://schemas.microsoft.com/office/powerpoint/2010/main" xmlns:a16="http://schemas.microsoft.com/office/drawing/2014/main" id="{132CB2CC-D741-415B-BCD8-17EA5D3F124E}"/>
              </a:ext>
            </a:extLst>
          </p:cNvPr>
          <p:cNvSpPr txBox="1"/>
          <p:nvPr/>
        </p:nvSpPr>
        <p:spPr>
          <a:xfrm>
            <a:off x="1939244" y="4095961"/>
            <a:ext cx="3983783" cy="338554"/>
          </a:xfrm>
          <a:prstGeom prst="rect">
            <a:avLst/>
          </a:prstGeom>
          <a:noFill/>
        </p:spPr>
        <p:txBody>
          <a:bodyPr wrap="none" rtlCol="0">
            <a:spAutoFit/>
          </a:bodyPr>
          <a:lstStyle/>
          <a:p>
            <a:pPr marL="285750" indent="-285750">
              <a:spcBef>
                <a:spcPts val="0"/>
              </a:spcBef>
              <a:spcAft>
                <a:spcPts val="0"/>
              </a:spcAft>
              <a:buFont typeface="Wingdings" panose="05000000000000000000" pitchFamily="2" charset="2"/>
              <a:buChar char="u"/>
            </a:pPr>
            <a:r>
              <a:rPr lang="en-US" altLang="zh-CN" sz="1600" dirty="0">
                <a:solidFill>
                  <a:schemeClr val="bg2">
                    <a:lumMod val="25000"/>
                  </a:schemeClr>
                </a:solidFill>
                <a:cs typeface="+mn-ea"/>
                <a:sym typeface="+mn-lt"/>
              </a:rPr>
              <a:t>10</a:t>
            </a:r>
            <a:r>
              <a:rPr lang="zh-CN" altLang="en-US" sz="1600" dirty="0">
                <a:solidFill>
                  <a:schemeClr val="bg2">
                    <a:lumMod val="25000"/>
                  </a:schemeClr>
                </a:solidFill>
                <a:cs typeface="+mn-ea"/>
                <a:sym typeface="+mn-lt"/>
              </a:rPr>
              <a:t>、违反国家和地方法律法规行为者。</a:t>
            </a:r>
            <a:endParaRPr lang="zh-CN" altLang="en-US" sz="1600" b="1" dirty="0">
              <a:ln/>
              <a:solidFill>
                <a:schemeClr val="bg2">
                  <a:lumMod val="25000"/>
                </a:schemeClr>
              </a:solidFill>
              <a:effectLst/>
              <a:cs typeface="+mn-ea"/>
              <a:sym typeface="+mn-lt"/>
            </a:endParaRPr>
          </a:p>
        </p:txBody>
      </p:sp>
      <p:sp>
        <p:nvSpPr>
          <p:cNvPr id="18" name="文本框 17">
            <a:extLst>
              <a:ext uri="{FF2B5EF4-FFF2-40B4-BE49-F238E27FC236}">
                <a16:creationId xmlns="" xmlns:p14="http://schemas.microsoft.com/office/powerpoint/2010/main" xmlns:a16="http://schemas.microsoft.com/office/drawing/2014/main" id="{BE4A164F-81A0-4609-BA6B-2214B380FE16}"/>
              </a:ext>
            </a:extLst>
          </p:cNvPr>
          <p:cNvSpPr txBox="1"/>
          <p:nvPr/>
        </p:nvSpPr>
        <p:spPr>
          <a:xfrm>
            <a:off x="1452114" y="5201433"/>
            <a:ext cx="9287772" cy="830997"/>
          </a:xfrm>
          <a:prstGeom prst="rect">
            <a:avLst/>
          </a:prstGeom>
          <a:noFill/>
        </p:spPr>
        <p:txBody>
          <a:bodyPr wrap="square" rtlCol="0">
            <a:spAutoFit/>
          </a:bodyPr>
          <a:lstStyle/>
          <a:p>
            <a:r>
              <a:rPr lang="zh-CN" altLang="en-US" sz="1600" b="1" dirty="0">
                <a:solidFill>
                  <a:srgbClr val="002263"/>
                </a:solidFill>
                <a:cs typeface="+mn-ea"/>
                <a:sym typeface="+mn-lt"/>
              </a:rPr>
              <a:t>记过处罚方式有：</a:t>
            </a:r>
            <a:r>
              <a:rPr lang="zh-CN" altLang="en-US" sz="1600" dirty="0">
                <a:solidFill>
                  <a:schemeClr val="bg2">
                    <a:lumMod val="25000"/>
                  </a:schemeClr>
                </a:solidFill>
                <a:cs typeface="+mn-ea"/>
                <a:sym typeface="+mn-lt"/>
              </a:rPr>
              <a:t>开除、记大过、记小过、警告、通报批评、一次性罚款等；职员行为给公司造成重大损失或触犯国家法律法规的，将追究当事人法律责任，公司有权起诉。奖惩记录，纳入公司考核内容。</a:t>
            </a:r>
            <a:endParaRPr lang="zh-CN" altLang="en-US" sz="1600" dirty="0">
              <a:ln/>
              <a:solidFill>
                <a:schemeClr val="bg2">
                  <a:lumMod val="25000"/>
                </a:schemeClr>
              </a:solidFill>
              <a:cs typeface="+mn-ea"/>
              <a:sym typeface="+mn-lt"/>
            </a:endParaRPr>
          </a:p>
        </p:txBody>
      </p:sp>
      <p:grpSp>
        <p:nvGrpSpPr>
          <p:cNvPr id="10" name="组合 9">
            <a:extLst>
              <a:ext uri="{FF2B5EF4-FFF2-40B4-BE49-F238E27FC236}">
                <a16:creationId xmlns="" xmlns:p14="http://schemas.microsoft.com/office/powerpoint/2010/main" xmlns:a16="http://schemas.microsoft.com/office/drawing/2014/main" id="{0867834D-110F-4037-8802-F63AC3A7466A}"/>
              </a:ext>
            </a:extLst>
          </p:cNvPr>
          <p:cNvGrpSpPr/>
          <p:nvPr/>
        </p:nvGrpSpPr>
        <p:grpSpPr>
          <a:xfrm>
            <a:off x="1227098" y="464769"/>
            <a:ext cx="5728260" cy="461665"/>
            <a:chOff x="1615405" y="478756"/>
            <a:chExt cx="5728260" cy="461665"/>
          </a:xfrm>
        </p:grpSpPr>
        <p:sp>
          <p:nvSpPr>
            <p:cNvPr id="11" name="文本框 10">
              <a:extLst>
                <a:ext uri="{FF2B5EF4-FFF2-40B4-BE49-F238E27FC236}">
                  <a16:creationId xmlns="" xmlns:p14="http://schemas.microsoft.com/office/powerpoint/2010/main" xmlns:a16="http://schemas.microsoft.com/office/drawing/2014/main" id="{069CDDFE-C660-4034-8432-144923199474}"/>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二 章</a:t>
              </a:r>
              <a:endParaRPr lang="zh-CN" altLang="zh-CN" sz="1600" dirty="0">
                <a:solidFill>
                  <a:schemeClr val="bg2">
                    <a:lumMod val="25000"/>
                  </a:schemeClr>
                </a:solidFill>
                <a:cs typeface="+mn-ea"/>
                <a:sym typeface="+mn-lt"/>
              </a:endParaRPr>
            </a:p>
          </p:txBody>
        </p:sp>
        <p:sp>
          <p:nvSpPr>
            <p:cNvPr id="12" name="文本框 11">
              <a:extLst>
                <a:ext uri="{FF2B5EF4-FFF2-40B4-BE49-F238E27FC236}">
                  <a16:creationId xmlns="" xmlns:p14="http://schemas.microsoft.com/office/powerpoint/2010/main" xmlns:a16="http://schemas.microsoft.com/office/drawing/2014/main" id="{84C0E3B3-5F47-4927-BEC6-9D06A12BC660}"/>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奖励与惩罚</a:t>
              </a:r>
            </a:p>
          </p:txBody>
        </p:sp>
      </p:grpSp>
      <p:grpSp>
        <p:nvGrpSpPr>
          <p:cNvPr id="19" name="组合 18">
            <a:extLst>
              <a:ext uri="{FF2B5EF4-FFF2-40B4-BE49-F238E27FC236}">
                <a16:creationId xmlns="" xmlns:p14="http://schemas.microsoft.com/office/powerpoint/2010/main" xmlns:a16="http://schemas.microsoft.com/office/drawing/2014/main" id="{DDB4B2BC-A3E4-4EA7-B190-826D3FAC276C}"/>
              </a:ext>
            </a:extLst>
          </p:cNvPr>
          <p:cNvGrpSpPr/>
          <p:nvPr/>
        </p:nvGrpSpPr>
        <p:grpSpPr>
          <a:xfrm>
            <a:off x="-676027" y="587602"/>
            <a:ext cx="1779590" cy="324568"/>
            <a:chOff x="10447421" y="344366"/>
            <a:chExt cx="1779590" cy="324568"/>
          </a:xfrm>
        </p:grpSpPr>
        <p:sp>
          <p:nvSpPr>
            <p:cNvPr id="20" name="平行四边形 19">
              <a:extLst>
                <a:ext uri="{FF2B5EF4-FFF2-40B4-BE49-F238E27FC236}">
                  <a16:creationId xmlns="" xmlns:p14="http://schemas.microsoft.com/office/powerpoint/2010/main" xmlns:a16="http://schemas.microsoft.com/office/drawing/2014/main" id="{7AA28451-698F-4363-83F5-4EBECAD7BE8E}"/>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平行四边形 20">
              <a:extLst>
                <a:ext uri="{FF2B5EF4-FFF2-40B4-BE49-F238E27FC236}">
                  <a16:creationId xmlns="" xmlns:p14="http://schemas.microsoft.com/office/powerpoint/2010/main" xmlns:a16="http://schemas.microsoft.com/office/drawing/2014/main" id="{25F31202-D69F-4B3D-9377-7E02D0082194}"/>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矩形 22">
            <a:extLst>
              <a:ext uri="{FF2B5EF4-FFF2-40B4-BE49-F238E27FC236}">
                <a16:creationId xmlns="" xmlns:p14="http://schemas.microsoft.com/office/powerpoint/2010/main" xmlns:a16="http://schemas.microsoft.com/office/drawing/2014/main" id="{4D5E680B-1BFB-4130-9A58-9406F075F17B}"/>
              </a:ext>
            </a:extLst>
          </p:cNvPr>
          <p:cNvSpPr/>
          <p:nvPr/>
        </p:nvSpPr>
        <p:spPr>
          <a:xfrm>
            <a:off x="1379947" y="1656567"/>
            <a:ext cx="9432106" cy="3128375"/>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14827902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238758" y="2819268"/>
            <a:ext cx="6682836" cy="1015663"/>
          </a:xfrm>
          <a:prstGeom prst="rect">
            <a:avLst/>
          </a:prstGeom>
          <a:noFill/>
        </p:spPr>
        <p:txBody>
          <a:bodyPr wrap="square" rtlCol="0">
            <a:spAutoFit/>
          </a:bodyPr>
          <a:lstStyle/>
          <a:p>
            <a:pPr lvl="0" algn="ctr">
              <a:defRPr/>
            </a:pPr>
            <a:r>
              <a:rPr lang="zh-CN" altLang="en-US" sz="6000" b="1" dirty="0">
                <a:solidFill>
                  <a:srgbClr val="002263"/>
                </a:solidFill>
                <a:cs typeface="+mn-ea"/>
                <a:sym typeface="+mn-lt"/>
              </a:rPr>
              <a:t>离职与解聘</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200682" y="4045145"/>
            <a:ext cx="6506845" cy="369332"/>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400" dirty="0">
                <a:solidFill>
                  <a:schemeClr val="bg2">
                    <a:lumMod val="25000"/>
                  </a:schemeClr>
                </a:solidFill>
                <a:cs typeface="+mn-ea"/>
                <a:sym typeface="+mn-lt"/>
              </a:rPr>
              <a:t>Resignation and dismissal</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40203" y="1657170"/>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第十三章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554852" y="4994023"/>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47362" y="2339538"/>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13269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p14="http://schemas.microsoft.com/office/powerpoint/2010/main" xmlns:a16="http://schemas.microsoft.com/office/drawing/2014/main" id="{5AEDDD02-FEEF-4ED4-96C4-ED6AD09FB1CC}"/>
              </a:ext>
            </a:extLst>
          </p:cNvPr>
          <p:cNvSpPr/>
          <p:nvPr/>
        </p:nvSpPr>
        <p:spPr>
          <a:xfrm>
            <a:off x="1227098" y="1620519"/>
            <a:ext cx="9778937" cy="1246495"/>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第三十条</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 职员要求辞职的，应提前</a:t>
            </a:r>
            <a:r>
              <a:rPr lang="en-US" altLang="zh-CN" sz="1600" dirty="0">
                <a:solidFill>
                  <a:schemeClr val="bg2">
                    <a:lumMod val="25000"/>
                  </a:schemeClr>
                </a:solidFill>
                <a:cs typeface="+mn-ea"/>
                <a:sym typeface="+mn-lt"/>
              </a:rPr>
              <a:t>30</a:t>
            </a:r>
            <a:r>
              <a:rPr lang="zh-CN" altLang="en-US" sz="1600" dirty="0">
                <a:solidFill>
                  <a:schemeClr val="bg2">
                    <a:lumMod val="25000"/>
                  </a:schemeClr>
                </a:solidFill>
                <a:cs typeface="+mn-ea"/>
                <a:sym typeface="+mn-lt"/>
              </a:rPr>
              <a:t>天向该部门主管提出书面离职申请，填写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员工离职申请表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，在未得到批准前，应继续工作，不得先行离职，否则扣发该月工资。</a:t>
            </a:r>
          </a:p>
        </p:txBody>
      </p:sp>
      <p:sp>
        <p:nvSpPr>
          <p:cNvPr id="7" name="矩形 6">
            <a:extLst>
              <a:ext uri="{FF2B5EF4-FFF2-40B4-BE49-F238E27FC236}">
                <a16:creationId xmlns="" xmlns:p14="http://schemas.microsoft.com/office/powerpoint/2010/main" xmlns:a16="http://schemas.microsoft.com/office/drawing/2014/main" id="{6D1C4911-B4AC-4460-B8D3-FD2039504415}"/>
              </a:ext>
            </a:extLst>
          </p:cNvPr>
          <p:cNvSpPr/>
          <p:nvPr/>
        </p:nvSpPr>
        <p:spPr>
          <a:xfrm>
            <a:off x="1227098" y="3130907"/>
            <a:ext cx="9778937" cy="833690"/>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第三十一条 </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公司根据职员的表现或公司的经营策略，需要解聘员工，应提前</a:t>
            </a:r>
            <a:r>
              <a:rPr lang="en-US" altLang="zh-CN" sz="1600" dirty="0">
                <a:solidFill>
                  <a:schemeClr val="bg2">
                    <a:lumMod val="25000"/>
                  </a:schemeClr>
                </a:solidFill>
                <a:cs typeface="+mn-ea"/>
                <a:sym typeface="+mn-lt"/>
              </a:rPr>
              <a:t>30</a:t>
            </a:r>
            <a:r>
              <a:rPr lang="zh-CN" altLang="en-US" sz="1600" dirty="0">
                <a:solidFill>
                  <a:schemeClr val="bg2">
                    <a:lumMod val="25000"/>
                  </a:schemeClr>
                </a:solidFill>
                <a:cs typeface="+mn-ea"/>
                <a:sym typeface="+mn-lt"/>
              </a:rPr>
              <a:t>天通知被解职的职员。</a:t>
            </a:r>
          </a:p>
        </p:txBody>
      </p:sp>
      <p:sp>
        <p:nvSpPr>
          <p:cNvPr id="8" name="矩形 7">
            <a:extLst>
              <a:ext uri="{FF2B5EF4-FFF2-40B4-BE49-F238E27FC236}">
                <a16:creationId xmlns="" xmlns:p14="http://schemas.microsoft.com/office/powerpoint/2010/main" xmlns:a16="http://schemas.microsoft.com/office/drawing/2014/main" id="{13630ACF-52C5-41A2-B2C5-AE42FFE894FB}"/>
              </a:ext>
            </a:extLst>
          </p:cNvPr>
          <p:cNvSpPr/>
          <p:nvPr/>
        </p:nvSpPr>
        <p:spPr>
          <a:xfrm>
            <a:off x="1227098" y="4271964"/>
            <a:ext cx="9778937" cy="1615827"/>
          </a:xfrm>
          <a:prstGeom prst="rect">
            <a:avLst/>
          </a:prstGeom>
          <a:solidFill>
            <a:schemeClr val="bg1">
              <a:lumMod val="95000"/>
            </a:schemeClr>
          </a:solidFill>
        </p:spPr>
        <p:txBody>
          <a:bodyPr wrap="square">
            <a:spAutoFit/>
          </a:bodyPr>
          <a:lstStyle/>
          <a:p>
            <a:pPr>
              <a:lnSpc>
                <a:spcPct val="150000"/>
              </a:lnSpc>
            </a:pPr>
            <a:r>
              <a:rPr lang="zh-CN" altLang="en-US" b="1" dirty="0">
                <a:solidFill>
                  <a:srgbClr val="002263"/>
                </a:solidFill>
                <a:cs typeface="+mn-ea"/>
                <a:sym typeface="+mn-lt"/>
              </a:rPr>
              <a:t>第三十二条 </a:t>
            </a:r>
            <a:endParaRPr lang="en-US" altLang="zh-CN" b="1" dirty="0">
              <a:solidFill>
                <a:srgbClr val="002263"/>
              </a:solidFill>
              <a:cs typeface="+mn-ea"/>
              <a:sym typeface="+mn-lt"/>
            </a:endParaRPr>
          </a:p>
          <a:p>
            <a:pPr>
              <a:lnSpc>
                <a:spcPct val="150000"/>
              </a:lnSpc>
            </a:pPr>
            <a:r>
              <a:rPr lang="zh-CN" altLang="en-US" sz="1600" dirty="0">
                <a:solidFill>
                  <a:schemeClr val="bg2">
                    <a:lumMod val="25000"/>
                  </a:schemeClr>
                </a:solidFill>
                <a:cs typeface="+mn-ea"/>
                <a:sym typeface="+mn-lt"/>
              </a:rPr>
              <a:t>职员因违反了公司规章制度或试用不合格而被解聘的，应由所在部门填写</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解聘职员申请表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，由行政人事部审核后交分管副总经理批准，部门经理离职还须总经理批准。行政人事部负责通知被解聘人员办理离职交接手续，相关资料由行政人事部存档。</a:t>
            </a:r>
          </a:p>
        </p:txBody>
      </p:sp>
      <p:grpSp>
        <p:nvGrpSpPr>
          <p:cNvPr id="9" name="组合 8">
            <a:extLst>
              <a:ext uri="{FF2B5EF4-FFF2-40B4-BE49-F238E27FC236}">
                <a16:creationId xmlns="" xmlns:p14="http://schemas.microsoft.com/office/powerpoint/2010/main" xmlns:a16="http://schemas.microsoft.com/office/drawing/2014/main" id="{358CC2A3-6399-4902-8E26-44AFF6463FE1}"/>
              </a:ext>
            </a:extLst>
          </p:cNvPr>
          <p:cNvGrpSpPr/>
          <p:nvPr/>
        </p:nvGrpSpPr>
        <p:grpSpPr>
          <a:xfrm>
            <a:off x="1227098" y="464769"/>
            <a:ext cx="5728260" cy="461665"/>
            <a:chOff x="1615405" y="478756"/>
            <a:chExt cx="5728260" cy="461665"/>
          </a:xfrm>
        </p:grpSpPr>
        <p:sp>
          <p:nvSpPr>
            <p:cNvPr id="10" name="文本框 9">
              <a:extLst>
                <a:ext uri="{FF2B5EF4-FFF2-40B4-BE49-F238E27FC236}">
                  <a16:creationId xmlns="" xmlns:p14="http://schemas.microsoft.com/office/powerpoint/2010/main" xmlns:a16="http://schemas.microsoft.com/office/drawing/2014/main" id="{7A3A2883-062A-437A-B4E3-D6F9D29B292D}"/>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三 章</a:t>
              </a:r>
              <a:endParaRPr lang="zh-CN" altLang="zh-CN" sz="1600" dirty="0">
                <a:solidFill>
                  <a:schemeClr val="bg2">
                    <a:lumMod val="25000"/>
                  </a:schemeClr>
                </a:solidFill>
                <a:cs typeface="+mn-ea"/>
                <a:sym typeface="+mn-lt"/>
              </a:endParaRPr>
            </a:p>
          </p:txBody>
        </p:sp>
        <p:sp>
          <p:nvSpPr>
            <p:cNvPr id="11" name="文本框 10">
              <a:extLst>
                <a:ext uri="{FF2B5EF4-FFF2-40B4-BE49-F238E27FC236}">
                  <a16:creationId xmlns="" xmlns:p14="http://schemas.microsoft.com/office/powerpoint/2010/main" xmlns:a16="http://schemas.microsoft.com/office/drawing/2014/main" id="{B70B6841-1E0D-4614-A725-CE4B6789E7E1}"/>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离职与解聘</a:t>
              </a:r>
            </a:p>
          </p:txBody>
        </p:sp>
      </p:grpSp>
      <p:grpSp>
        <p:nvGrpSpPr>
          <p:cNvPr id="12" name="组合 11">
            <a:extLst>
              <a:ext uri="{FF2B5EF4-FFF2-40B4-BE49-F238E27FC236}">
                <a16:creationId xmlns="" xmlns:p14="http://schemas.microsoft.com/office/powerpoint/2010/main" xmlns:a16="http://schemas.microsoft.com/office/drawing/2014/main" id="{F331B2A6-C51C-4F7F-A559-11D09D56CB31}"/>
              </a:ext>
            </a:extLst>
          </p:cNvPr>
          <p:cNvGrpSpPr/>
          <p:nvPr/>
        </p:nvGrpSpPr>
        <p:grpSpPr>
          <a:xfrm>
            <a:off x="-676027" y="587602"/>
            <a:ext cx="1779590" cy="324568"/>
            <a:chOff x="10447421" y="344366"/>
            <a:chExt cx="1779590" cy="324568"/>
          </a:xfrm>
        </p:grpSpPr>
        <p:sp>
          <p:nvSpPr>
            <p:cNvPr id="13" name="平行四边形 12">
              <a:extLst>
                <a:ext uri="{FF2B5EF4-FFF2-40B4-BE49-F238E27FC236}">
                  <a16:creationId xmlns="" xmlns:p14="http://schemas.microsoft.com/office/powerpoint/2010/main" xmlns:a16="http://schemas.microsoft.com/office/drawing/2014/main" id="{860023ED-C9EC-4CC3-9107-2180488F0B7D}"/>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平行四边形 13">
              <a:extLst>
                <a:ext uri="{FF2B5EF4-FFF2-40B4-BE49-F238E27FC236}">
                  <a16:creationId xmlns="" xmlns:p14="http://schemas.microsoft.com/office/powerpoint/2010/main" xmlns:a16="http://schemas.microsoft.com/office/drawing/2014/main" id="{118CECCF-1E38-4119-B727-57FA618FBAD0}"/>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3547778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p14="http://schemas.microsoft.com/office/powerpoint/2010/main" xmlns:a16="http://schemas.microsoft.com/office/drawing/2014/main" id="{CE46F57D-8F35-4D02-B951-D3449FF97F12}"/>
              </a:ext>
            </a:extLst>
          </p:cNvPr>
          <p:cNvGrpSpPr/>
          <p:nvPr/>
        </p:nvGrpSpPr>
        <p:grpSpPr>
          <a:xfrm>
            <a:off x="804684" y="1487147"/>
            <a:ext cx="5163751" cy="4566683"/>
            <a:chOff x="1305725" y="1270446"/>
            <a:chExt cx="5163751" cy="4566683"/>
          </a:xfrm>
        </p:grpSpPr>
        <p:sp>
          <p:nvSpPr>
            <p:cNvPr id="23" name="任意多边形 13">
              <a:extLst>
                <a:ext uri="{FF2B5EF4-FFF2-40B4-BE49-F238E27FC236}">
                  <a16:creationId xmlns="" xmlns:p14="http://schemas.microsoft.com/office/powerpoint/2010/main" xmlns:a16="http://schemas.microsoft.com/office/drawing/2014/main" id="{EDF3885E-CDA3-4AE6-9836-4186B32E3916}"/>
                </a:ext>
              </a:extLst>
            </p:cNvPr>
            <p:cNvSpPr/>
            <p:nvPr/>
          </p:nvSpPr>
          <p:spPr>
            <a:xfrm>
              <a:off x="1305725" y="1270446"/>
              <a:ext cx="5163751" cy="4566683"/>
            </a:xfrm>
            <a:custGeom>
              <a:avLst/>
              <a:gdLst>
                <a:gd name="connsiteX0" fmla="*/ 0 w 3200400"/>
                <a:gd name="connsiteY0" fmla="*/ 0 h 5372100"/>
                <a:gd name="connsiteX1" fmla="*/ 3200400 w 3200400"/>
                <a:gd name="connsiteY1" fmla="*/ 0 h 5372100"/>
                <a:gd name="connsiteX2" fmla="*/ 3200400 w 3200400"/>
                <a:gd name="connsiteY2" fmla="*/ 4924424 h 5372100"/>
                <a:gd name="connsiteX3" fmla="*/ 2752724 w 3200400"/>
                <a:gd name="connsiteY3" fmla="*/ 5372100 h 5372100"/>
                <a:gd name="connsiteX4" fmla="*/ 0 w 3200400"/>
                <a:gd name="connsiteY4" fmla="*/ 5372100 h 537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5372100">
                  <a:moveTo>
                    <a:pt x="0" y="0"/>
                  </a:moveTo>
                  <a:lnTo>
                    <a:pt x="3200400" y="0"/>
                  </a:lnTo>
                  <a:lnTo>
                    <a:pt x="3200400" y="4924424"/>
                  </a:lnTo>
                  <a:lnTo>
                    <a:pt x="2752724" y="5372100"/>
                  </a:lnTo>
                  <a:lnTo>
                    <a:pt x="0" y="5372100"/>
                  </a:lnTo>
                  <a:close/>
                </a:path>
              </a:pathLst>
            </a:custGeom>
            <a:solidFill>
              <a:schemeClr val="bg1">
                <a:lumMod val="95000"/>
              </a:schemeClr>
            </a:solidFill>
            <a:ln>
              <a:noFill/>
            </a:ln>
            <a:effectLst>
              <a:outerShdw blurRad="228600" dist="101600" dir="54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6" name="组合 15">
              <a:extLst>
                <a:ext uri="{FF2B5EF4-FFF2-40B4-BE49-F238E27FC236}">
                  <a16:creationId xmlns="" xmlns:p14="http://schemas.microsoft.com/office/powerpoint/2010/main" xmlns:a16="http://schemas.microsoft.com/office/drawing/2014/main" id="{F1C7ADC0-B22B-4E85-8E3F-8E6E60DF6EC7}"/>
                </a:ext>
              </a:extLst>
            </p:cNvPr>
            <p:cNvGrpSpPr/>
            <p:nvPr/>
          </p:nvGrpSpPr>
          <p:grpSpPr>
            <a:xfrm>
              <a:off x="1569594" y="1511892"/>
              <a:ext cx="4553126" cy="3945149"/>
              <a:chOff x="1312909" y="2048648"/>
              <a:chExt cx="8976124" cy="1831374"/>
            </a:xfrm>
          </p:grpSpPr>
          <p:sp>
            <p:nvSpPr>
              <p:cNvPr id="14" name="矩形 13">
                <a:extLst>
                  <a:ext uri="{FF2B5EF4-FFF2-40B4-BE49-F238E27FC236}">
                    <a16:creationId xmlns="" xmlns:p14="http://schemas.microsoft.com/office/powerpoint/2010/main" xmlns:a16="http://schemas.microsoft.com/office/drawing/2014/main" id="{1D257541-9B1B-4027-8EC8-A62E88862CA2}"/>
                  </a:ext>
                </a:extLst>
              </p:cNvPr>
              <p:cNvSpPr/>
              <p:nvPr/>
            </p:nvSpPr>
            <p:spPr>
              <a:xfrm>
                <a:off x="1312909" y="2048648"/>
                <a:ext cx="8976124" cy="183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zh-CN" altLang="en-US">
                  <a:solidFill>
                    <a:schemeClr val="bg2">
                      <a:lumMod val="25000"/>
                    </a:schemeClr>
                  </a:solidFill>
                  <a:cs typeface="+mn-ea"/>
                  <a:sym typeface="+mn-lt"/>
                </a:endParaRPr>
              </a:p>
            </p:txBody>
          </p:sp>
          <p:sp>
            <p:nvSpPr>
              <p:cNvPr id="8" name="TextBox 1">
                <a:extLst>
                  <a:ext uri="{FF2B5EF4-FFF2-40B4-BE49-F238E27FC236}">
                    <a16:creationId xmlns="" xmlns:p14="http://schemas.microsoft.com/office/powerpoint/2010/main" xmlns:a16="http://schemas.microsoft.com/office/drawing/2014/main" id="{92A3364F-990B-4C61-978D-653FEFC1B308}"/>
                  </a:ext>
                </a:extLst>
              </p:cNvPr>
              <p:cNvSpPr txBox="1"/>
              <p:nvPr/>
            </p:nvSpPr>
            <p:spPr>
              <a:xfrm>
                <a:off x="2535901" y="2274170"/>
                <a:ext cx="6798890" cy="1357290"/>
              </a:xfrm>
              <a:prstGeom prst="rect">
                <a:avLst/>
              </a:prstGeom>
              <a:noFill/>
            </p:spPr>
            <p:txBody>
              <a:bodyPr wrap="square" rtlCol="0">
                <a:spAutoFit/>
              </a:bodyPr>
              <a:lstStyle/>
              <a:p>
                <a:pPr>
                  <a:lnSpc>
                    <a:spcPct val="200000"/>
                  </a:lnSpc>
                </a:pPr>
                <a:r>
                  <a:rPr lang="zh-CN" altLang="zh-CN" sz="2000" b="1" dirty="0">
                    <a:solidFill>
                      <a:srgbClr val="002263"/>
                    </a:solidFill>
                    <a:cs typeface="+mn-ea"/>
                    <a:sym typeface="+mn-lt"/>
                  </a:rPr>
                  <a:t>第一条</a:t>
                </a:r>
                <a:endParaRPr lang="en-US" altLang="zh-CN" sz="2000" b="1" dirty="0">
                  <a:solidFill>
                    <a:srgbClr val="002263"/>
                  </a:solidFill>
                  <a:cs typeface="+mn-ea"/>
                  <a:sym typeface="+mn-lt"/>
                </a:endParaRPr>
              </a:p>
              <a:p>
                <a:pPr>
                  <a:lnSpc>
                    <a:spcPct val="200000"/>
                  </a:lnSpc>
                </a:pPr>
                <a:r>
                  <a:rPr lang="zh-CN" altLang="zh-CN" dirty="0">
                    <a:solidFill>
                      <a:schemeClr val="bg2">
                        <a:lumMod val="25000"/>
                      </a:schemeClr>
                    </a:solidFill>
                    <a:cs typeface="+mn-ea"/>
                    <a:sym typeface="+mn-lt"/>
                  </a:rPr>
                  <a:t> 为加强公司的人事管理，明确人事管理权限及人事管理程序，使公司人事管理工作有所遵循，特制定本制度。</a:t>
                </a:r>
                <a:r>
                  <a:rPr lang="en-US" altLang="zh-CN" dirty="0">
                    <a:solidFill>
                      <a:schemeClr val="bg2">
                        <a:lumMod val="25000"/>
                      </a:schemeClr>
                    </a:solidFill>
                    <a:cs typeface="+mn-ea"/>
                    <a:sym typeface="+mn-lt"/>
                  </a:rPr>
                  <a:t>    </a:t>
                </a:r>
                <a:endParaRPr lang="zh-CN" altLang="en-US" dirty="0">
                  <a:solidFill>
                    <a:schemeClr val="bg2">
                      <a:lumMod val="25000"/>
                    </a:schemeClr>
                  </a:solidFill>
                  <a:cs typeface="+mn-ea"/>
                  <a:sym typeface="+mn-lt"/>
                </a:endParaRPr>
              </a:p>
            </p:txBody>
          </p:sp>
        </p:grpSp>
      </p:grpSp>
      <p:grpSp>
        <p:nvGrpSpPr>
          <p:cNvPr id="7" name="组合 6">
            <a:extLst>
              <a:ext uri="{FF2B5EF4-FFF2-40B4-BE49-F238E27FC236}">
                <a16:creationId xmlns="" xmlns:p14="http://schemas.microsoft.com/office/powerpoint/2010/main" xmlns:a16="http://schemas.microsoft.com/office/drawing/2014/main" id="{B8B6C6D5-EFA1-4FA9-8168-A24D6D279961}"/>
              </a:ext>
            </a:extLst>
          </p:cNvPr>
          <p:cNvGrpSpPr/>
          <p:nvPr/>
        </p:nvGrpSpPr>
        <p:grpSpPr>
          <a:xfrm>
            <a:off x="6315192" y="1487147"/>
            <a:ext cx="5163751" cy="4566683"/>
            <a:chOff x="6816233" y="1270446"/>
            <a:chExt cx="5163751" cy="4566683"/>
          </a:xfrm>
        </p:grpSpPr>
        <p:sp>
          <p:nvSpPr>
            <p:cNvPr id="25" name="任意多边形 13">
              <a:extLst>
                <a:ext uri="{FF2B5EF4-FFF2-40B4-BE49-F238E27FC236}">
                  <a16:creationId xmlns="" xmlns:p14="http://schemas.microsoft.com/office/powerpoint/2010/main" xmlns:a16="http://schemas.microsoft.com/office/drawing/2014/main" id="{8834D60B-7DD2-47FD-B4CA-11D3F4B928FE}"/>
                </a:ext>
              </a:extLst>
            </p:cNvPr>
            <p:cNvSpPr/>
            <p:nvPr/>
          </p:nvSpPr>
          <p:spPr>
            <a:xfrm>
              <a:off x="6816233" y="1270446"/>
              <a:ext cx="5163751" cy="4566683"/>
            </a:xfrm>
            <a:custGeom>
              <a:avLst/>
              <a:gdLst>
                <a:gd name="connsiteX0" fmla="*/ 0 w 3200400"/>
                <a:gd name="connsiteY0" fmla="*/ 0 h 5372100"/>
                <a:gd name="connsiteX1" fmla="*/ 3200400 w 3200400"/>
                <a:gd name="connsiteY1" fmla="*/ 0 h 5372100"/>
                <a:gd name="connsiteX2" fmla="*/ 3200400 w 3200400"/>
                <a:gd name="connsiteY2" fmla="*/ 4924424 h 5372100"/>
                <a:gd name="connsiteX3" fmla="*/ 2752724 w 3200400"/>
                <a:gd name="connsiteY3" fmla="*/ 5372100 h 5372100"/>
                <a:gd name="connsiteX4" fmla="*/ 0 w 3200400"/>
                <a:gd name="connsiteY4" fmla="*/ 5372100 h 537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5372100">
                  <a:moveTo>
                    <a:pt x="0" y="0"/>
                  </a:moveTo>
                  <a:lnTo>
                    <a:pt x="3200400" y="0"/>
                  </a:lnTo>
                  <a:lnTo>
                    <a:pt x="3200400" y="4924424"/>
                  </a:lnTo>
                  <a:lnTo>
                    <a:pt x="2752724" y="5372100"/>
                  </a:lnTo>
                  <a:lnTo>
                    <a:pt x="0" y="5372100"/>
                  </a:lnTo>
                  <a:close/>
                </a:path>
              </a:pathLst>
            </a:custGeom>
            <a:solidFill>
              <a:schemeClr val="bg1">
                <a:lumMod val="95000"/>
              </a:schemeClr>
            </a:solidFill>
            <a:ln>
              <a:noFill/>
            </a:ln>
            <a:effectLst>
              <a:outerShdw blurRad="228600" dist="101600" dir="54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7" name="组合 16">
              <a:extLst>
                <a:ext uri="{FF2B5EF4-FFF2-40B4-BE49-F238E27FC236}">
                  <a16:creationId xmlns="" xmlns:p14="http://schemas.microsoft.com/office/powerpoint/2010/main" xmlns:a16="http://schemas.microsoft.com/office/drawing/2014/main" id="{5836AE12-9AEE-43C3-90B4-B59BF540CA6B}"/>
                </a:ext>
              </a:extLst>
            </p:cNvPr>
            <p:cNvGrpSpPr/>
            <p:nvPr/>
          </p:nvGrpSpPr>
          <p:grpSpPr>
            <a:xfrm>
              <a:off x="7164888" y="1511891"/>
              <a:ext cx="4441619" cy="3945150"/>
              <a:chOff x="1532734" y="4269748"/>
              <a:chExt cx="8756297" cy="1831374"/>
            </a:xfrm>
          </p:grpSpPr>
          <p:sp>
            <p:nvSpPr>
              <p:cNvPr id="15" name="矩形 14">
                <a:extLst>
                  <a:ext uri="{FF2B5EF4-FFF2-40B4-BE49-F238E27FC236}">
                    <a16:creationId xmlns="" xmlns:p14="http://schemas.microsoft.com/office/powerpoint/2010/main" xmlns:a16="http://schemas.microsoft.com/office/drawing/2014/main" id="{5CD21512-48CB-430A-9596-5822477AA055}"/>
                  </a:ext>
                </a:extLst>
              </p:cNvPr>
              <p:cNvSpPr/>
              <p:nvPr/>
            </p:nvSpPr>
            <p:spPr>
              <a:xfrm>
                <a:off x="1532734" y="4269748"/>
                <a:ext cx="8756297" cy="183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13" name="矩形 12">
                <a:extLst>
                  <a:ext uri="{FF2B5EF4-FFF2-40B4-BE49-F238E27FC236}">
                    <a16:creationId xmlns="" xmlns:p14="http://schemas.microsoft.com/office/powerpoint/2010/main" xmlns:a16="http://schemas.microsoft.com/office/drawing/2014/main" id="{57889014-1518-456F-BFE6-743A5B8E79FF}"/>
                  </a:ext>
                </a:extLst>
              </p:cNvPr>
              <p:cNvSpPr/>
              <p:nvPr/>
            </p:nvSpPr>
            <p:spPr>
              <a:xfrm>
                <a:off x="3225750" y="4495270"/>
                <a:ext cx="6037624" cy="1100120"/>
              </a:xfrm>
              <a:prstGeom prst="rect">
                <a:avLst/>
              </a:prstGeom>
            </p:spPr>
            <p:txBody>
              <a:bodyPr wrap="square">
                <a:spAutoFit/>
              </a:bodyPr>
              <a:lstStyle/>
              <a:p>
                <a:pPr>
                  <a:lnSpc>
                    <a:spcPct val="200000"/>
                  </a:lnSpc>
                </a:pPr>
                <a:r>
                  <a:rPr lang="zh-CN" altLang="zh-CN" sz="2000" b="1" dirty="0">
                    <a:solidFill>
                      <a:srgbClr val="002263"/>
                    </a:solidFill>
                    <a:cs typeface="+mn-ea"/>
                    <a:sym typeface="+mn-lt"/>
                  </a:rPr>
                  <a:t>第二条 </a:t>
                </a:r>
                <a:endParaRPr lang="en-US" altLang="zh-CN" sz="2000" b="1" dirty="0">
                  <a:solidFill>
                    <a:srgbClr val="002263"/>
                  </a:solidFill>
                  <a:cs typeface="+mn-ea"/>
                  <a:sym typeface="+mn-lt"/>
                </a:endParaRPr>
              </a:p>
              <a:p>
                <a:pPr>
                  <a:lnSpc>
                    <a:spcPct val="200000"/>
                  </a:lnSpc>
                </a:pPr>
                <a:r>
                  <a:rPr lang="zh-CN" altLang="zh-CN" b="1" dirty="0">
                    <a:solidFill>
                      <a:schemeClr val="bg2">
                        <a:lumMod val="25000"/>
                      </a:schemeClr>
                    </a:solidFill>
                    <a:cs typeface="+mn-ea"/>
                    <a:sym typeface="+mn-lt"/>
                  </a:rPr>
                  <a:t>适用范围：</a:t>
                </a:r>
                <a:r>
                  <a:rPr lang="zh-CN" altLang="zh-CN" dirty="0">
                    <a:solidFill>
                      <a:schemeClr val="bg2">
                        <a:lumMod val="25000"/>
                      </a:schemeClr>
                    </a:solidFill>
                    <a:cs typeface="+mn-ea"/>
                    <a:sym typeface="+mn-lt"/>
                  </a:rPr>
                  <a:t>本规定适用公司全体职员，即公司聘用的全部从业人员。</a:t>
                </a:r>
                <a:endParaRPr lang="zh-CN" altLang="en-US" dirty="0">
                  <a:solidFill>
                    <a:schemeClr val="bg2">
                      <a:lumMod val="25000"/>
                    </a:schemeClr>
                  </a:solidFill>
                  <a:cs typeface="+mn-ea"/>
                  <a:sym typeface="+mn-lt"/>
                </a:endParaRPr>
              </a:p>
            </p:txBody>
          </p:sp>
        </p:grpSp>
      </p:grpSp>
      <p:grpSp>
        <p:nvGrpSpPr>
          <p:cNvPr id="5" name="组合 4">
            <a:extLst>
              <a:ext uri="{FF2B5EF4-FFF2-40B4-BE49-F238E27FC236}">
                <a16:creationId xmlns="" xmlns:p14="http://schemas.microsoft.com/office/powerpoint/2010/main" xmlns:a16="http://schemas.microsoft.com/office/drawing/2014/main" id="{6A70621F-A934-4B58-8F5A-3AD5AE090698}"/>
              </a:ext>
            </a:extLst>
          </p:cNvPr>
          <p:cNvGrpSpPr/>
          <p:nvPr/>
        </p:nvGrpSpPr>
        <p:grpSpPr>
          <a:xfrm>
            <a:off x="1227099" y="463031"/>
            <a:ext cx="1763045" cy="461665"/>
            <a:chOff x="1615406" y="477018"/>
            <a:chExt cx="1763045" cy="461665"/>
          </a:xfrm>
        </p:grpSpPr>
        <p:sp>
          <p:nvSpPr>
            <p:cNvPr id="2" name="文本框 1"/>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第一 章</a:t>
              </a:r>
              <a:endParaRPr lang="zh-CN" altLang="zh-CN" sz="1600" dirty="0">
                <a:solidFill>
                  <a:schemeClr val="bg2">
                    <a:lumMod val="25000"/>
                  </a:schemeClr>
                </a:solidFill>
                <a:cs typeface="+mn-ea"/>
                <a:sym typeface="+mn-lt"/>
              </a:endParaRPr>
            </a:p>
          </p:txBody>
        </p:sp>
        <p:sp>
          <p:nvSpPr>
            <p:cNvPr id="10" name="文本框 9">
              <a:extLst>
                <a:ext uri="{FF2B5EF4-FFF2-40B4-BE49-F238E27FC236}">
                  <a16:creationId xmlns="" xmlns:p14="http://schemas.microsoft.com/office/powerpoint/2010/main" xmlns:a16="http://schemas.microsoft.com/office/drawing/2014/main" id="{7C8CFC11-DBE7-4BC9-A118-D587C3CB8232}"/>
                </a:ext>
              </a:extLst>
            </p:cNvPr>
            <p:cNvSpPr txBox="1"/>
            <p:nvPr/>
          </p:nvSpPr>
          <p:spPr>
            <a:xfrm>
              <a:off x="2371310" y="477018"/>
              <a:ext cx="1007141" cy="461665"/>
            </a:xfrm>
            <a:prstGeom prst="rect">
              <a:avLst/>
            </a:prstGeom>
            <a:noFill/>
          </p:spPr>
          <p:txBody>
            <a:bodyPr wrap="square" rtlCol="0">
              <a:spAutoFit/>
            </a:bodyPr>
            <a:lstStyle/>
            <a:p>
              <a:r>
                <a:rPr lang="zh-CN" altLang="zh-CN" sz="2400" b="1" dirty="0">
                  <a:solidFill>
                    <a:schemeClr val="bg2">
                      <a:lumMod val="25000"/>
                    </a:schemeClr>
                  </a:solidFill>
                  <a:cs typeface="+mn-ea"/>
                  <a:sym typeface="+mn-lt"/>
                </a:rPr>
                <a:t>总则</a:t>
              </a:r>
              <a:endParaRPr lang="zh-CN" altLang="zh-CN" sz="2400" dirty="0">
                <a:solidFill>
                  <a:schemeClr val="bg2">
                    <a:lumMod val="25000"/>
                  </a:schemeClr>
                </a:solidFill>
                <a:cs typeface="+mn-ea"/>
                <a:sym typeface="+mn-lt"/>
              </a:endParaRPr>
            </a:p>
          </p:txBody>
        </p:sp>
      </p:grpSp>
      <p:grpSp>
        <p:nvGrpSpPr>
          <p:cNvPr id="4" name="组合 3">
            <a:extLst>
              <a:ext uri="{FF2B5EF4-FFF2-40B4-BE49-F238E27FC236}">
                <a16:creationId xmlns="" xmlns:p14="http://schemas.microsoft.com/office/powerpoint/2010/main" xmlns:a16="http://schemas.microsoft.com/office/drawing/2014/main" id="{22D2DC21-5718-4919-9F10-8CA7CF458CC1}"/>
              </a:ext>
            </a:extLst>
          </p:cNvPr>
          <p:cNvGrpSpPr/>
          <p:nvPr/>
        </p:nvGrpSpPr>
        <p:grpSpPr>
          <a:xfrm>
            <a:off x="-676027" y="587602"/>
            <a:ext cx="1779590" cy="324568"/>
            <a:chOff x="10447421" y="344366"/>
            <a:chExt cx="1779590" cy="324568"/>
          </a:xfrm>
        </p:grpSpPr>
        <p:sp>
          <p:nvSpPr>
            <p:cNvPr id="21" name="平行四边形 20">
              <a:extLst>
                <a:ext uri="{FF2B5EF4-FFF2-40B4-BE49-F238E27FC236}">
                  <a16:creationId xmlns="" xmlns:p14="http://schemas.microsoft.com/office/powerpoint/2010/main" xmlns:a16="http://schemas.microsoft.com/office/drawing/2014/main" id="{06ED8C0A-B4C2-4AF2-9809-CCBE0A865683}"/>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平行四边形 21">
              <a:extLst>
                <a:ext uri="{FF2B5EF4-FFF2-40B4-BE49-F238E27FC236}">
                  <a16:creationId xmlns="" xmlns:p14="http://schemas.microsoft.com/office/powerpoint/2010/main" xmlns:a16="http://schemas.microsoft.com/office/drawing/2014/main" id="{538E06AC-AB17-4BA3-AEBB-AA6BD09B807D}"/>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247294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p14="http://schemas.microsoft.com/office/powerpoint/2010/main" xmlns:a16="http://schemas.microsoft.com/office/drawing/2014/main" id="{B9D487A6-B90C-4C3E-8883-79CBDAB8176B}"/>
              </a:ext>
            </a:extLst>
          </p:cNvPr>
          <p:cNvSpPr/>
          <p:nvPr/>
        </p:nvSpPr>
        <p:spPr>
          <a:xfrm>
            <a:off x="1317412" y="1388624"/>
            <a:ext cx="9862652" cy="861774"/>
          </a:xfrm>
          <a:prstGeom prst="rect">
            <a:avLst/>
          </a:prstGeom>
          <a:solidFill>
            <a:schemeClr val="bg1">
              <a:lumMod val="95000"/>
            </a:schemeClr>
          </a:solidFill>
        </p:spPr>
        <p:txBody>
          <a:bodyPr wrap="square">
            <a:spAutoFit/>
          </a:bodyPr>
          <a:lstStyle/>
          <a:p>
            <a:r>
              <a:rPr lang="zh-CN" altLang="en-US" b="1" dirty="0">
                <a:solidFill>
                  <a:srgbClr val="002263"/>
                </a:solidFill>
                <a:cs typeface="+mn-ea"/>
                <a:sym typeface="+mn-lt"/>
              </a:rPr>
              <a:t>第三十三条 </a:t>
            </a:r>
            <a:endParaRPr lang="en-US" altLang="zh-CN" b="1" dirty="0">
              <a:solidFill>
                <a:srgbClr val="002263"/>
              </a:solidFill>
              <a:cs typeface="+mn-ea"/>
              <a:sym typeface="+mn-lt"/>
            </a:endParaRPr>
          </a:p>
          <a:p>
            <a:r>
              <a:rPr lang="zh-CN" altLang="en-US" sz="1600" dirty="0">
                <a:solidFill>
                  <a:schemeClr val="bg2">
                    <a:lumMod val="25000"/>
                  </a:schemeClr>
                </a:solidFill>
                <a:cs typeface="+mn-ea"/>
                <a:sym typeface="+mn-lt"/>
              </a:rPr>
              <a:t>上述各种原因结束聘用或试用关系的职员，在接到正式通知后，均应向行政人事部领取</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移交工作清单</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，按该清单要求，在离开公司之前办完有关工作移交手续，其应领取的工资，应于上述手续办妥后再予发给。</a:t>
            </a:r>
          </a:p>
        </p:txBody>
      </p:sp>
      <p:sp>
        <p:nvSpPr>
          <p:cNvPr id="11" name="矩形 10">
            <a:extLst>
              <a:ext uri="{FF2B5EF4-FFF2-40B4-BE49-F238E27FC236}">
                <a16:creationId xmlns="" xmlns:p14="http://schemas.microsoft.com/office/powerpoint/2010/main" xmlns:a16="http://schemas.microsoft.com/office/drawing/2014/main" id="{34CFE86A-7679-4BDA-A6B2-C46E86176CA5}"/>
              </a:ext>
            </a:extLst>
          </p:cNvPr>
          <p:cNvSpPr/>
          <p:nvPr/>
        </p:nvSpPr>
        <p:spPr>
          <a:xfrm>
            <a:off x="1317412" y="2469613"/>
            <a:ext cx="9862652" cy="861774"/>
          </a:xfrm>
          <a:prstGeom prst="rect">
            <a:avLst/>
          </a:prstGeom>
          <a:solidFill>
            <a:schemeClr val="bg1">
              <a:lumMod val="95000"/>
            </a:schemeClr>
          </a:solidFill>
        </p:spPr>
        <p:txBody>
          <a:bodyPr wrap="square">
            <a:spAutoFit/>
          </a:bodyPr>
          <a:lstStyle/>
          <a:p>
            <a:r>
              <a:rPr lang="zh-CN" altLang="en-US" b="1" dirty="0">
                <a:solidFill>
                  <a:srgbClr val="002263"/>
                </a:solidFill>
                <a:cs typeface="+mn-ea"/>
                <a:sym typeface="+mn-lt"/>
              </a:rPr>
              <a:t>第三十四条 </a:t>
            </a:r>
            <a:endParaRPr lang="en-US" altLang="zh-CN" b="1" dirty="0">
              <a:solidFill>
                <a:srgbClr val="002263"/>
              </a:solidFill>
              <a:cs typeface="+mn-ea"/>
              <a:sym typeface="+mn-lt"/>
            </a:endParaRPr>
          </a:p>
          <a:p>
            <a:r>
              <a:rPr lang="zh-CN" altLang="en-US" sz="1600" dirty="0">
                <a:solidFill>
                  <a:schemeClr val="bg2">
                    <a:lumMod val="25000"/>
                  </a:schemeClr>
                </a:solidFill>
                <a:cs typeface="+mn-ea"/>
                <a:sym typeface="+mn-lt"/>
              </a:rPr>
              <a:t> 由公司统一管理</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暂住证</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居住证</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毕业证书</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的离职职员，在办理完有关手续后，行政人事部将其归还职员。</a:t>
            </a:r>
          </a:p>
        </p:txBody>
      </p:sp>
      <p:sp>
        <p:nvSpPr>
          <p:cNvPr id="12" name="矩形 11">
            <a:extLst>
              <a:ext uri="{FF2B5EF4-FFF2-40B4-BE49-F238E27FC236}">
                <a16:creationId xmlns="" xmlns:p14="http://schemas.microsoft.com/office/powerpoint/2010/main" xmlns:a16="http://schemas.microsoft.com/office/drawing/2014/main" id="{44D5CC45-172E-4549-A0AC-6E478315F867}"/>
              </a:ext>
            </a:extLst>
          </p:cNvPr>
          <p:cNvSpPr/>
          <p:nvPr/>
        </p:nvSpPr>
        <p:spPr>
          <a:xfrm>
            <a:off x="1317412" y="3550602"/>
            <a:ext cx="9862652" cy="682238"/>
          </a:xfrm>
          <a:prstGeom prst="rect">
            <a:avLst/>
          </a:prstGeom>
          <a:solidFill>
            <a:schemeClr val="bg1">
              <a:lumMod val="95000"/>
            </a:schemeClr>
          </a:solidFill>
        </p:spPr>
        <p:txBody>
          <a:bodyPr wrap="square">
            <a:spAutoFit/>
          </a:bodyPr>
          <a:lstStyle/>
          <a:p>
            <a:pPr>
              <a:lnSpc>
                <a:spcPts val="2300"/>
              </a:lnSpc>
            </a:pPr>
            <a:r>
              <a:rPr lang="zh-CN" altLang="en-US" b="1" dirty="0">
                <a:solidFill>
                  <a:srgbClr val="002263"/>
                </a:solidFill>
                <a:cs typeface="+mn-ea"/>
                <a:sym typeface="+mn-lt"/>
              </a:rPr>
              <a:t>第三十五条</a:t>
            </a:r>
            <a:endParaRPr lang="en-US" altLang="zh-CN" b="1" dirty="0">
              <a:solidFill>
                <a:srgbClr val="002263"/>
              </a:solidFill>
              <a:cs typeface="+mn-ea"/>
              <a:sym typeface="+mn-lt"/>
            </a:endParaRPr>
          </a:p>
          <a:p>
            <a:pPr>
              <a:lnSpc>
                <a:spcPts val="2300"/>
              </a:lnSpc>
            </a:pPr>
            <a:r>
              <a:rPr lang="zh-CN" altLang="en-US" sz="1600" dirty="0">
                <a:solidFill>
                  <a:schemeClr val="bg2">
                    <a:lumMod val="25000"/>
                  </a:schemeClr>
                </a:solidFill>
                <a:cs typeface="+mn-ea"/>
                <a:sym typeface="+mn-lt"/>
              </a:rPr>
              <a:t> 本制度由公司行政人事部负责解释和修订。</a:t>
            </a:r>
          </a:p>
        </p:txBody>
      </p:sp>
      <p:sp>
        <p:nvSpPr>
          <p:cNvPr id="13" name="矩形 12">
            <a:extLst>
              <a:ext uri="{FF2B5EF4-FFF2-40B4-BE49-F238E27FC236}">
                <a16:creationId xmlns="" xmlns:p14="http://schemas.microsoft.com/office/powerpoint/2010/main" xmlns:a16="http://schemas.microsoft.com/office/drawing/2014/main" id="{5E82F616-BD97-4D7E-BEAA-F6B8A895E380}"/>
              </a:ext>
            </a:extLst>
          </p:cNvPr>
          <p:cNvSpPr/>
          <p:nvPr/>
        </p:nvSpPr>
        <p:spPr>
          <a:xfrm>
            <a:off x="1317412" y="4427305"/>
            <a:ext cx="9862652" cy="682238"/>
          </a:xfrm>
          <a:prstGeom prst="rect">
            <a:avLst/>
          </a:prstGeom>
          <a:solidFill>
            <a:schemeClr val="bg1">
              <a:lumMod val="95000"/>
            </a:schemeClr>
          </a:solidFill>
        </p:spPr>
        <p:txBody>
          <a:bodyPr wrap="square">
            <a:spAutoFit/>
          </a:bodyPr>
          <a:lstStyle/>
          <a:p>
            <a:pPr>
              <a:lnSpc>
                <a:spcPts val="2300"/>
              </a:lnSpc>
            </a:pPr>
            <a:r>
              <a:rPr lang="zh-CN" altLang="en-US" b="1" dirty="0">
                <a:solidFill>
                  <a:srgbClr val="002263"/>
                </a:solidFill>
                <a:cs typeface="+mn-ea"/>
                <a:sym typeface="+mn-lt"/>
              </a:rPr>
              <a:t>第三十六条 </a:t>
            </a:r>
            <a:endParaRPr lang="en-US" altLang="zh-CN" b="1" dirty="0">
              <a:solidFill>
                <a:srgbClr val="002263"/>
              </a:solidFill>
              <a:cs typeface="+mn-ea"/>
              <a:sym typeface="+mn-lt"/>
            </a:endParaRPr>
          </a:p>
          <a:p>
            <a:pPr>
              <a:lnSpc>
                <a:spcPts val="2300"/>
              </a:lnSpc>
            </a:pPr>
            <a:r>
              <a:rPr lang="zh-CN" altLang="en-US" sz="1600" dirty="0">
                <a:solidFill>
                  <a:schemeClr val="bg2">
                    <a:lumMod val="25000"/>
                  </a:schemeClr>
                </a:solidFill>
                <a:cs typeface="+mn-ea"/>
                <a:sym typeface="+mn-lt"/>
              </a:rPr>
              <a:t>本制度从</a:t>
            </a:r>
            <a:r>
              <a:rPr lang="en-US" altLang="zh-CN" sz="1600" dirty="0">
                <a:solidFill>
                  <a:schemeClr val="bg2">
                    <a:lumMod val="25000"/>
                  </a:schemeClr>
                </a:solidFill>
                <a:cs typeface="+mn-ea"/>
                <a:sym typeface="+mn-lt"/>
              </a:rPr>
              <a:t>2016</a:t>
            </a:r>
            <a:r>
              <a:rPr lang="zh-CN" altLang="en-US" sz="1600" dirty="0">
                <a:solidFill>
                  <a:schemeClr val="bg2">
                    <a:lumMod val="25000"/>
                  </a:schemeClr>
                </a:solidFill>
                <a:cs typeface="+mn-ea"/>
                <a:sym typeface="+mn-lt"/>
              </a:rPr>
              <a:t>年</a:t>
            </a:r>
            <a:r>
              <a:rPr lang="en-US" altLang="zh-CN" sz="1600" dirty="0">
                <a:solidFill>
                  <a:schemeClr val="bg2">
                    <a:lumMod val="25000"/>
                  </a:schemeClr>
                </a:solidFill>
                <a:cs typeface="+mn-ea"/>
                <a:sym typeface="+mn-lt"/>
              </a:rPr>
              <a:t>9</a:t>
            </a:r>
            <a:r>
              <a:rPr lang="zh-CN" altLang="en-US" sz="1600" dirty="0">
                <a:solidFill>
                  <a:schemeClr val="bg2">
                    <a:lumMod val="25000"/>
                  </a:schemeClr>
                </a:solidFill>
                <a:cs typeface="+mn-ea"/>
                <a:sym typeface="+mn-lt"/>
              </a:rPr>
              <a:t>月</a:t>
            </a:r>
            <a:r>
              <a:rPr lang="en-US" altLang="zh-CN" sz="1600" dirty="0">
                <a:solidFill>
                  <a:schemeClr val="bg2">
                    <a:lumMod val="25000"/>
                  </a:schemeClr>
                </a:solidFill>
                <a:cs typeface="+mn-ea"/>
                <a:sym typeface="+mn-lt"/>
              </a:rPr>
              <a:t>28</a:t>
            </a:r>
            <a:r>
              <a:rPr lang="zh-CN" altLang="en-US" sz="1600" dirty="0">
                <a:solidFill>
                  <a:schemeClr val="bg2">
                    <a:lumMod val="25000"/>
                  </a:schemeClr>
                </a:solidFill>
                <a:cs typeface="+mn-ea"/>
                <a:sym typeface="+mn-lt"/>
              </a:rPr>
              <a:t>日起执行</a:t>
            </a:r>
          </a:p>
        </p:txBody>
      </p:sp>
      <p:sp>
        <p:nvSpPr>
          <p:cNvPr id="15" name="文本框 14">
            <a:extLst>
              <a:ext uri="{FF2B5EF4-FFF2-40B4-BE49-F238E27FC236}">
                <a16:creationId xmlns="" xmlns:p14="http://schemas.microsoft.com/office/powerpoint/2010/main" xmlns:a16="http://schemas.microsoft.com/office/drawing/2014/main" id="{6C8CCF63-1BC7-438B-BD68-3AFF053561CC}"/>
              </a:ext>
            </a:extLst>
          </p:cNvPr>
          <p:cNvSpPr txBox="1"/>
          <p:nvPr/>
        </p:nvSpPr>
        <p:spPr>
          <a:xfrm>
            <a:off x="1163636" y="5265984"/>
            <a:ext cx="10361115" cy="1015663"/>
          </a:xfrm>
          <a:prstGeom prst="rect">
            <a:avLst/>
          </a:prstGeom>
          <a:noFill/>
        </p:spPr>
        <p:txBody>
          <a:bodyPr wrap="square" rtlCol="0">
            <a:spAutoFit/>
          </a:bodyPr>
          <a:lstStyle/>
          <a:p>
            <a:r>
              <a:rPr lang="zh-CN" altLang="en-US" b="1" dirty="0">
                <a:solidFill>
                  <a:schemeClr val="bg2">
                    <a:lumMod val="25000"/>
                  </a:schemeClr>
                </a:solidFill>
                <a:cs typeface="+mn-ea"/>
                <a:sym typeface="+mn-lt"/>
              </a:rPr>
              <a:t>附表：</a:t>
            </a:r>
          </a:p>
          <a:p>
            <a:r>
              <a:rPr lang="zh-CN" altLang="en-US" sz="1400" dirty="0">
                <a:solidFill>
                  <a:schemeClr val="bg2">
                    <a:lumMod val="25000"/>
                  </a:schemeClr>
                </a:solidFill>
                <a:cs typeface="+mn-ea"/>
                <a:sym typeface="+mn-lt"/>
              </a:rPr>
              <a:t>1、《人员需求计划表》2、《人员增补申请表》3、《应聘登记表》4、《入职登记表（员工档案）》5、《员工入职担保书》</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6、《试用协议》7、《员工转正定级及工资审批表》8、《聘用合同》9、《员工异动审批表》10、《员工离职申请表》</a:t>
            </a:r>
            <a:endParaRPr lang="en-US" altLang="zh-CN" sz="1400" dirty="0">
              <a:solidFill>
                <a:schemeClr val="bg2">
                  <a:lumMod val="25000"/>
                </a:schemeClr>
              </a:solidFill>
              <a:cs typeface="+mn-ea"/>
              <a:sym typeface="+mn-lt"/>
            </a:endParaRPr>
          </a:p>
          <a:p>
            <a:r>
              <a:rPr lang="zh-CN" altLang="en-US" sz="1400" dirty="0">
                <a:solidFill>
                  <a:schemeClr val="bg2">
                    <a:lumMod val="25000"/>
                  </a:schemeClr>
                </a:solidFill>
                <a:cs typeface="+mn-ea"/>
                <a:sym typeface="+mn-lt"/>
              </a:rPr>
              <a:t>11、《解聘职员申请表》12、《移交工作清单》</a:t>
            </a:r>
          </a:p>
        </p:txBody>
      </p:sp>
      <p:grpSp>
        <p:nvGrpSpPr>
          <p:cNvPr id="8" name="组合 7">
            <a:extLst>
              <a:ext uri="{FF2B5EF4-FFF2-40B4-BE49-F238E27FC236}">
                <a16:creationId xmlns="" xmlns:p14="http://schemas.microsoft.com/office/powerpoint/2010/main" xmlns:a16="http://schemas.microsoft.com/office/drawing/2014/main" id="{C9675CCD-4D86-4A46-AA57-4CE6B71F7ED0}"/>
              </a:ext>
            </a:extLst>
          </p:cNvPr>
          <p:cNvGrpSpPr/>
          <p:nvPr/>
        </p:nvGrpSpPr>
        <p:grpSpPr>
          <a:xfrm>
            <a:off x="1227098" y="464769"/>
            <a:ext cx="5728260" cy="461665"/>
            <a:chOff x="1615405" y="478756"/>
            <a:chExt cx="5728260" cy="461665"/>
          </a:xfrm>
        </p:grpSpPr>
        <p:sp>
          <p:nvSpPr>
            <p:cNvPr id="9" name="文本框 8">
              <a:extLst>
                <a:ext uri="{FF2B5EF4-FFF2-40B4-BE49-F238E27FC236}">
                  <a16:creationId xmlns="" xmlns:p14="http://schemas.microsoft.com/office/powerpoint/2010/main" xmlns:a16="http://schemas.microsoft.com/office/drawing/2014/main" id="{F404A446-EB5B-4CBA-BB8B-C59B7ED8FBBC}"/>
                </a:ext>
              </a:extLst>
            </p:cNvPr>
            <p:cNvSpPr txBox="1"/>
            <p:nvPr/>
          </p:nvSpPr>
          <p:spPr>
            <a:xfrm>
              <a:off x="1615405" y="587602"/>
              <a:ext cx="1424293"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第十 三 章</a:t>
              </a:r>
              <a:endParaRPr lang="zh-CN" altLang="zh-CN" sz="1600" dirty="0">
                <a:solidFill>
                  <a:schemeClr val="bg2">
                    <a:lumMod val="25000"/>
                  </a:schemeClr>
                </a:solidFill>
                <a:cs typeface="+mn-ea"/>
                <a:sym typeface="+mn-lt"/>
              </a:endParaRPr>
            </a:p>
          </p:txBody>
        </p:sp>
        <p:sp>
          <p:nvSpPr>
            <p:cNvPr id="14" name="文本框 13">
              <a:extLst>
                <a:ext uri="{FF2B5EF4-FFF2-40B4-BE49-F238E27FC236}">
                  <a16:creationId xmlns="" xmlns:p14="http://schemas.microsoft.com/office/powerpoint/2010/main" xmlns:a16="http://schemas.microsoft.com/office/drawing/2014/main" id="{41804DB2-314A-41AF-91A3-9EB11114F453}"/>
                </a:ext>
              </a:extLst>
            </p:cNvPr>
            <p:cNvSpPr txBox="1"/>
            <p:nvPr/>
          </p:nvSpPr>
          <p:spPr>
            <a:xfrm>
              <a:off x="2612717" y="478756"/>
              <a:ext cx="4730948"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离职与解聘</a:t>
              </a:r>
            </a:p>
          </p:txBody>
        </p:sp>
      </p:grpSp>
      <p:grpSp>
        <p:nvGrpSpPr>
          <p:cNvPr id="16" name="组合 15">
            <a:extLst>
              <a:ext uri="{FF2B5EF4-FFF2-40B4-BE49-F238E27FC236}">
                <a16:creationId xmlns="" xmlns:p14="http://schemas.microsoft.com/office/powerpoint/2010/main" xmlns:a16="http://schemas.microsoft.com/office/drawing/2014/main" id="{4DB6506D-D2DE-4955-B90E-3A350660E8EE}"/>
              </a:ext>
            </a:extLst>
          </p:cNvPr>
          <p:cNvGrpSpPr/>
          <p:nvPr/>
        </p:nvGrpSpPr>
        <p:grpSpPr>
          <a:xfrm>
            <a:off x="-676027" y="587602"/>
            <a:ext cx="1779590" cy="324568"/>
            <a:chOff x="10447421" y="344366"/>
            <a:chExt cx="1779590" cy="324568"/>
          </a:xfrm>
        </p:grpSpPr>
        <p:sp>
          <p:nvSpPr>
            <p:cNvPr id="17" name="平行四边形 16">
              <a:extLst>
                <a:ext uri="{FF2B5EF4-FFF2-40B4-BE49-F238E27FC236}">
                  <a16:creationId xmlns="" xmlns:p14="http://schemas.microsoft.com/office/powerpoint/2010/main" xmlns:a16="http://schemas.microsoft.com/office/drawing/2014/main" id="{39F43F23-5311-4A68-B019-AE318C684228}"/>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平行四边形 17">
              <a:extLst>
                <a:ext uri="{FF2B5EF4-FFF2-40B4-BE49-F238E27FC236}">
                  <a16:creationId xmlns="" xmlns:p14="http://schemas.microsoft.com/office/powerpoint/2010/main" xmlns:a16="http://schemas.microsoft.com/office/drawing/2014/main" id="{B95A2613-3530-417B-A936-F78F30BACB55}"/>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015030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AFBB798-3CEC-4042-BBAF-70E4D07528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0980" y="-1"/>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a:off x="-33" y="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V="1">
            <a:off x="-17145" y="-2222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a:off x="6574790" y="-133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a:off x="8540115" y="1047115"/>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a:off x="191135" y="1769110"/>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a:off x="8014970" y="1769110"/>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1657831" y="4994249"/>
            <a:ext cx="2435197" cy="338555"/>
          </a:xfrm>
          <a:prstGeom prst="rect">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prstClr val="white"/>
                </a:solidFill>
                <a:cs typeface="+mn-ea"/>
                <a:sym typeface="+mn-lt"/>
              </a:rPr>
              <a:t>培训人</a:t>
            </a:r>
            <a:r>
              <a:rPr lang="zh-CN" altLang="en-US" dirty="0" smtClean="0">
                <a:solidFill>
                  <a:prstClr val="white"/>
                </a:solidFill>
                <a:cs typeface="+mn-ea"/>
                <a:sym typeface="+mn-lt"/>
              </a:rPr>
              <a:t>：</a:t>
            </a:r>
            <a:r>
              <a:rPr lang="zh-CN" altLang="en-US" dirty="0">
                <a:solidFill>
                  <a:prstClr val="white"/>
                </a:solidFill>
                <a:cs typeface="+mn-ea"/>
                <a:sym typeface="+mn-lt"/>
              </a:rPr>
              <a:t>优品</a:t>
            </a:r>
            <a:r>
              <a:rPr lang="en-US" altLang="zh-CN" dirty="0" smtClean="0">
                <a:solidFill>
                  <a:prstClr val="white"/>
                </a:solidFill>
                <a:cs typeface="+mn-ea"/>
                <a:sym typeface="+mn-lt"/>
              </a:rPr>
              <a:t>PPT</a:t>
            </a:r>
            <a:endParaRPr lang="zh-CN" altLang="en-US" dirty="0">
              <a:solidFill>
                <a:prstClr val="white"/>
              </a:solidFill>
              <a:cs typeface="+mn-ea"/>
              <a:sym typeface="+mn-lt"/>
            </a:endParaRPr>
          </a:p>
        </p:txBody>
      </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2009808" y="2079435"/>
            <a:ext cx="5634876" cy="1400383"/>
          </a:xfrm>
          <a:prstGeom prst="rect">
            <a:avLst/>
          </a:prstGeom>
          <a:noFill/>
        </p:spPr>
        <p:txBody>
          <a:bodyPr wrap="none" rtlCol="0">
            <a:spAutoFit/>
          </a:bodyPr>
          <a:lstStyle/>
          <a:p>
            <a:pPr lvl="0" algn="ctr">
              <a:defRPr/>
            </a:pPr>
            <a:r>
              <a:rPr kumimoji="0" lang="zh-CN" altLang="en-US" sz="8500" b="1" u="none" strike="noStrike" kern="0" cap="none" spc="0" normalizeH="0" baseline="0" noProof="0" dirty="0">
                <a:ln>
                  <a:noFill/>
                </a:ln>
                <a:solidFill>
                  <a:srgbClr val="002263"/>
                </a:solidFill>
                <a:effectLst/>
                <a:uLnTx/>
                <a:uFillTx/>
                <a:cs typeface="+mn-ea"/>
                <a:sym typeface="+mn-lt"/>
              </a:rPr>
              <a:t>感谢观看！</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1209100" y="3479819"/>
            <a:ext cx="6398592" cy="492443"/>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3200" dirty="0">
                <a:solidFill>
                  <a:schemeClr val="tx1">
                    <a:lumMod val="85000"/>
                    <a:lumOff val="15000"/>
                  </a:schemeClr>
                </a:solidFill>
                <a:cs typeface="+mn-ea"/>
                <a:sym typeface="+mn-lt"/>
              </a:rPr>
              <a:t>Personnel management system</a:t>
            </a:r>
            <a:endParaRPr lang="zh-CN" altLang="en-US" sz="3200" dirty="0">
              <a:solidFill>
                <a:schemeClr val="tx1">
                  <a:lumMod val="85000"/>
                  <a:lumOff val="15000"/>
                </a:schemeClr>
              </a:solidFill>
              <a:cs typeface="+mn-ea"/>
              <a:sym typeface="+mn-lt"/>
            </a:endParaRPr>
          </a:p>
        </p:txBody>
      </p:sp>
      <p:grpSp>
        <p:nvGrpSpPr>
          <p:cNvPr id="13" name="组合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C32CD9D-B50C-4386-88DE-2D947D1D82CB}"/>
              </a:ext>
            </a:extLst>
          </p:cNvPr>
          <p:cNvGrpSpPr/>
          <p:nvPr/>
        </p:nvGrpSpPr>
        <p:grpSpPr>
          <a:xfrm>
            <a:off x="1524073" y="4142717"/>
            <a:ext cx="5724824" cy="468284"/>
            <a:chOff x="1433088" y="4467794"/>
            <a:chExt cx="5724824" cy="468284"/>
          </a:xfrm>
        </p:grpSpPr>
        <p:sp>
          <p:nvSpPr>
            <p:cNvPr id="27" name="文本框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2FD10BD-68D5-46B6-A3DB-EE3694469612}"/>
                </a:ext>
              </a:extLst>
            </p:cNvPr>
            <p:cNvSpPr txBox="1"/>
            <p:nvPr/>
          </p:nvSpPr>
          <p:spPr>
            <a:xfrm>
              <a:off x="1567589" y="4542969"/>
              <a:ext cx="5254436" cy="338554"/>
            </a:xfrm>
            <a:prstGeom prst="rect">
              <a:avLst/>
            </a:prstGeom>
            <a:noFill/>
          </p:spPr>
          <p:txBody>
            <a:bodyPr wrap="square" rtlCol="0">
              <a:spAutoFit/>
            </a:bodyPr>
            <a:lstStyle/>
            <a:p>
              <a:pPr algn="dist"/>
              <a:r>
                <a:rPr kumimoji="1" lang="zh-CN" altLang="en-US" sz="1600" dirty="0">
                  <a:solidFill>
                    <a:schemeClr val="tx1">
                      <a:lumMod val="85000"/>
                      <a:lumOff val="15000"/>
                    </a:schemeClr>
                  </a:solidFill>
                  <a:cs typeface="+mn-ea"/>
                  <a:sym typeface="+mn-lt"/>
                </a:rPr>
                <a:t>人事制度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企业培训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员工守则 </a:t>
              </a:r>
              <a:r>
                <a:rPr kumimoji="1" lang="en-US" altLang="zh-CN" sz="1600" dirty="0">
                  <a:solidFill>
                    <a:schemeClr val="tx1">
                      <a:lumMod val="85000"/>
                      <a:lumOff val="15000"/>
                    </a:schemeClr>
                  </a:solidFill>
                  <a:cs typeface="+mn-ea"/>
                  <a:sym typeface="+mn-lt"/>
                </a:rPr>
                <a:t>/</a:t>
              </a:r>
              <a:r>
                <a:rPr kumimoji="1" lang="zh-CN" altLang="en-US" sz="1600" dirty="0">
                  <a:solidFill>
                    <a:schemeClr val="tx1">
                      <a:lumMod val="85000"/>
                      <a:lumOff val="15000"/>
                    </a:schemeClr>
                  </a:solidFill>
                  <a:cs typeface="+mn-ea"/>
                  <a:sym typeface="+mn-lt"/>
                </a:rPr>
                <a:t> 员工培训</a:t>
              </a:r>
            </a:p>
          </p:txBody>
        </p:sp>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FB4C11F-B489-40DD-83D9-7BC68BEDBD43}"/>
                </a:ext>
              </a:extLst>
            </p:cNvPr>
            <p:cNvGrpSpPr/>
            <p:nvPr/>
          </p:nvGrpSpPr>
          <p:grpSpPr>
            <a:xfrm>
              <a:off x="1433088" y="4467794"/>
              <a:ext cx="5724824" cy="468284"/>
              <a:chOff x="1433088" y="4467794"/>
              <a:chExt cx="5724824" cy="468284"/>
            </a:xfrm>
          </p:grpSpPr>
          <p:cxnSp>
            <p:nvCxnSpPr>
              <p:cNvPr id="23" name="直接连接符 2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534A572-3DB6-46EE-B909-4B7AC8BFA1E9}"/>
                  </a:ext>
                </a:extLst>
              </p:cNvPr>
              <p:cNvCxnSpPr>
                <a:cxnSpLocks/>
              </p:cNvCxnSpPr>
              <p:nvPr/>
            </p:nvCxnSpPr>
            <p:spPr>
              <a:xfrm>
                <a:off x="1463691" y="4467794"/>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85DC85-0FAA-4A76-96C5-E6166AC319EA}"/>
                  </a:ext>
                </a:extLst>
              </p:cNvPr>
              <p:cNvCxnSpPr>
                <a:cxnSpLocks/>
              </p:cNvCxnSpPr>
              <p:nvPr/>
            </p:nvCxnSpPr>
            <p:spPr>
              <a:xfrm>
                <a:off x="1433088" y="4936078"/>
                <a:ext cx="569422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38" name="文本框 3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A44A3D6-9ABC-484E-8809-71DDA081F9A0}"/>
              </a:ext>
            </a:extLst>
          </p:cNvPr>
          <p:cNvSpPr txBox="1"/>
          <p:nvPr/>
        </p:nvSpPr>
        <p:spPr>
          <a:xfrm>
            <a:off x="1627115" y="1244490"/>
            <a:ext cx="3153800" cy="830997"/>
          </a:xfrm>
          <a:prstGeom prst="rect">
            <a:avLst/>
          </a:prstGeom>
          <a:noFill/>
        </p:spPr>
        <p:txBody>
          <a:bodyPr wrap="square" rtlCol="0">
            <a:spAutoFit/>
          </a:bodyPr>
          <a:lstStyle/>
          <a:p>
            <a:r>
              <a:rPr lang="en-US" altLang="zh-CN" sz="4800" b="1" dirty="0" smtClean="0">
                <a:solidFill>
                  <a:srgbClr val="002263"/>
                </a:solidFill>
                <a:cs typeface="+mn-ea"/>
                <a:sym typeface="+mn-lt"/>
              </a:rPr>
              <a:t>20XX</a:t>
            </a:r>
            <a:r>
              <a:rPr lang="zh-CN" altLang="en-US" sz="4800" b="1" dirty="0" smtClean="0">
                <a:solidFill>
                  <a:srgbClr val="002263"/>
                </a:solidFill>
                <a:cs typeface="+mn-ea"/>
                <a:sym typeface="+mn-lt"/>
              </a:rPr>
              <a:t>年</a:t>
            </a:r>
            <a:endParaRPr lang="zh-CN" altLang="en-US" sz="4800" b="1" dirty="0">
              <a:solidFill>
                <a:srgbClr val="002263"/>
              </a:solidFill>
              <a:cs typeface="+mn-ea"/>
              <a:sym typeface="+mn-lt"/>
            </a:endParaRPr>
          </a:p>
        </p:txBody>
      </p:sp>
    </p:spTree>
    <p:extLst>
      <p:ext uri="{BB962C8B-B14F-4D97-AF65-F5344CB8AC3E}">
        <p14:creationId xmlns:p14="http://schemas.microsoft.com/office/powerpoint/2010/main" val="9945181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down)">
                                      <p:cBhvr>
                                        <p:cTn id="18" dur="500"/>
                                        <p:tgtEl>
                                          <p:spTgt spid="30"/>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up)">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4" grpId="0" animBg="1"/>
      <p:bldP spid="25" grpId="0"/>
      <p:bldP spid="26" grpId="0"/>
      <p:bldP spid="3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9279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4671020" y="2764087"/>
            <a:ext cx="5724644"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人事管理权限</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Personnel management authority</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第二章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2214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圆角 23">
            <a:extLst>
              <a:ext uri="{FF2B5EF4-FFF2-40B4-BE49-F238E27FC236}">
                <a16:creationId xmlns="" xmlns:p14="http://schemas.microsoft.com/office/powerpoint/2010/main" xmlns:a16="http://schemas.microsoft.com/office/drawing/2014/main" id="{4ED86EC0-1609-4835-BC6E-79F7FEBEEE16}"/>
              </a:ext>
            </a:extLst>
          </p:cNvPr>
          <p:cNvSpPr/>
          <p:nvPr/>
        </p:nvSpPr>
        <p:spPr>
          <a:xfrm>
            <a:off x="1427379" y="1398045"/>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a:solidFill>
                  <a:schemeClr val="bg1"/>
                </a:solidFill>
                <a:cs typeface="+mn-ea"/>
                <a:sym typeface="+mn-lt"/>
              </a:rPr>
              <a:t>第三条</a:t>
            </a:r>
            <a:endParaRPr lang="en-US" altLang="zh-CN" sz="2000" b="1" dirty="0">
              <a:solidFill>
                <a:schemeClr val="bg1"/>
              </a:solidFill>
              <a:cs typeface="+mn-ea"/>
              <a:sym typeface="+mn-lt"/>
            </a:endParaRPr>
          </a:p>
        </p:txBody>
      </p:sp>
      <p:grpSp>
        <p:nvGrpSpPr>
          <p:cNvPr id="5" name="组合 4">
            <a:extLst>
              <a:ext uri="{FF2B5EF4-FFF2-40B4-BE49-F238E27FC236}">
                <a16:creationId xmlns="" xmlns:p14="http://schemas.microsoft.com/office/powerpoint/2010/main" xmlns:a16="http://schemas.microsoft.com/office/drawing/2014/main" id="{6A70621F-A934-4B58-8F5A-3AD5AE090698}"/>
              </a:ext>
            </a:extLst>
          </p:cNvPr>
          <p:cNvGrpSpPr/>
          <p:nvPr/>
        </p:nvGrpSpPr>
        <p:grpSpPr>
          <a:xfrm>
            <a:off x="1227099" y="463031"/>
            <a:ext cx="2969120" cy="461665"/>
            <a:chOff x="1615406" y="477018"/>
            <a:chExt cx="2969120" cy="461665"/>
          </a:xfrm>
        </p:grpSpPr>
        <p:sp>
          <p:nvSpPr>
            <p:cNvPr id="2" name="文本框 1"/>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第二 章</a:t>
              </a:r>
              <a:endParaRPr lang="zh-CN" altLang="zh-CN" sz="1600" dirty="0">
                <a:solidFill>
                  <a:schemeClr val="bg2">
                    <a:lumMod val="25000"/>
                  </a:schemeClr>
                </a:solidFill>
                <a:cs typeface="+mn-ea"/>
                <a:sym typeface="+mn-lt"/>
              </a:endParaRPr>
            </a:p>
          </p:txBody>
        </p:sp>
        <p:sp>
          <p:nvSpPr>
            <p:cNvPr id="10" name="文本框 9">
              <a:extLst>
                <a:ext uri="{FF2B5EF4-FFF2-40B4-BE49-F238E27FC236}">
                  <a16:creationId xmlns="" xmlns:p14="http://schemas.microsoft.com/office/powerpoint/2010/main" xmlns:a16="http://schemas.microsoft.com/office/drawing/2014/main" id="{7C8CFC11-DBE7-4BC9-A118-D587C3CB8232}"/>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人事管理权限</a:t>
              </a:r>
              <a:endParaRPr lang="zh-CN" altLang="zh-CN" sz="2400" dirty="0">
                <a:solidFill>
                  <a:schemeClr val="bg2">
                    <a:lumMod val="25000"/>
                  </a:schemeClr>
                </a:solidFill>
                <a:cs typeface="+mn-ea"/>
                <a:sym typeface="+mn-lt"/>
              </a:endParaRPr>
            </a:p>
          </p:txBody>
        </p:sp>
      </p:grpSp>
      <p:grpSp>
        <p:nvGrpSpPr>
          <p:cNvPr id="4" name="组合 3">
            <a:extLst>
              <a:ext uri="{FF2B5EF4-FFF2-40B4-BE49-F238E27FC236}">
                <a16:creationId xmlns="" xmlns:p14="http://schemas.microsoft.com/office/powerpoint/2010/main" xmlns:a16="http://schemas.microsoft.com/office/drawing/2014/main" id="{22D2DC21-5718-4919-9F10-8CA7CF458CC1}"/>
              </a:ext>
            </a:extLst>
          </p:cNvPr>
          <p:cNvGrpSpPr/>
          <p:nvPr/>
        </p:nvGrpSpPr>
        <p:grpSpPr>
          <a:xfrm>
            <a:off x="-676027" y="587602"/>
            <a:ext cx="1779590" cy="324568"/>
            <a:chOff x="10447421" y="344366"/>
            <a:chExt cx="1779590" cy="324568"/>
          </a:xfrm>
        </p:grpSpPr>
        <p:sp>
          <p:nvSpPr>
            <p:cNvPr id="21" name="平行四边形 20">
              <a:extLst>
                <a:ext uri="{FF2B5EF4-FFF2-40B4-BE49-F238E27FC236}">
                  <a16:creationId xmlns="" xmlns:p14="http://schemas.microsoft.com/office/powerpoint/2010/main" xmlns:a16="http://schemas.microsoft.com/office/drawing/2014/main" id="{06ED8C0A-B4C2-4AF2-9809-CCBE0A865683}"/>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平行四边形 21">
              <a:extLst>
                <a:ext uri="{FF2B5EF4-FFF2-40B4-BE49-F238E27FC236}">
                  <a16:creationId xmlns="" xmlns:p14="http://schemas.microsoft.com/office/powerpoint/2010/main" xmlns:a16="http://schemas.microsoft.com/office/drawing/2014/main" id="{538E06AC-AB17-4BA3-AEBB-AA6BD09B807D}"/>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TextBox 1">
            <a:extLst>
              <a:ext uri="{FF2B5EF4-FFF2-40B4-BE49-F238E27FC236}">
                <a16:creationId xmlns="" xmlns:p14="http://schemas.microsoft.com/office/powerpoint/2010/main" xmlns:a16="http://schemas.microsoft.com/office/drawing/2014/main" id="{6306513A-ED65-4F72-B49F-4CBBF4605D77}"/>
              </a:ext>
            </a:extLst>
          </p:cNvPr>
          <p:cNvSpPr txBox="1"/>
          <p:nvPr/>
        </p:nvSpPr>
        <p:spPr>
          <a:xfrm>
            <a:off x="1339708" y="2023473"/>
            <a:ext cx="9432107" cy="646331"/>
          </a:xfrm>
          <a:prstGeom prst="rect">
            <a:avLst/>
          </a:prstGeom>
          <a:noFill/>
        </p:spPr>
        <p:txBody>
          <a:bodyPr wrap="square" rtlCol="0">
            <a:spAutoFit/>
          </a:bodyPr>
          <a:lstStyle/>
          <a:p>
            <a:r>
              <a:rPr lang="zh-CN" altLang="zh-CN" dirty="0">
                <a:solidFill>
                  <a:schemeClr val="bg2">
                    <a:lumMod val="25000"/>
                  </a:schemeClr>
                </a:solidFill>
                <a:cs typeface="+mn-ea"/>
                <a:sym typeface="+mn-lt"/>
              </a:rPr>
              <a:t>股东会决定公司总经理和副总经理人选；总经理确定公司的部门设置和人员编制、待遇；副总经理确定其分管的部门经理的任免去留；部门经理确定部门职员的去留及升迁。</a:t>
            </a:r>
            <a:r>
              <a:rPr lang="en-US" altLang="zh-CN" b="1" dirty="0">
                <a:solidFill>
                  <a:schemeClr val="tx1">
                    <a:lumMod val="95000"/>
                    <a:lumOff val="5000"/>
                  </a:schemeClr>
                </a:solidFill>
                <a:cs typeface="+mn-ea"/>
                <a:sym typeface="+mn-lt"/>
              </a:rPr>
              <a:t>       </a:t>
            </a:r>
            <a:endParaRPr lang="zh-CN" altLang="zh-CN" sz="1600" b="1" dirty="0">
              <a:solidFill>
                <a:schemeClr val="tx1">
                  <a:lumMod val="95000"/>
                  <a:lumOff val="5000"/>
                </a:schemeClr>
              </a:solidFill>
              <a:cs typeface="+mn-ea"/>
              <a:sym typeface="+mn-lt"/>
            </a:endParaRPr>
          </a:p>
        </p:txBody>
      </p:sp>
      <p:sp>
        <p:nvSpPr>
          <p:cNvPr id="20" name="矩形 19">
            <a:extLst>
              <a:ext uri="{FF2B5EF4-FFF2-40B4-BE49-F238E27FC236}">
                <a16:creationId xmlns="" xmlns:p14="http://schemas.microsoft.com/office/powerpoint/2010/main" xmlns:a16="http://schemas.microsoft.com/office/drawing/2014/main" id="{F905348D-8C6A-468D-B29B-81C1A877C0D6}"/>
              </a:ext>
            </a:extLst>
          </p:cNvPr>
          <p:cNvSpPr/>
          <p:nvPr/>
        </p:nvSpPr>
        <p:spPr>
          <a:xfrm>
            <a:off x="1693091" y="4634720"/>
            <a:ext cx="4553221" cy="1200329"/>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1</a:t>
            </a:r>
            <a:r>
              <a:rPr lang="zh-CN" altLang="zh-CN" sz="1600" dirty="0">
                <a:solidFill>
                  <a:schemeClr val="bg2">
                    <a:lumMod val="25000"/>
                  </a:schemeClr>
                </a:solidFill>
                <a:cs typeface="+mn-ea"/>
                <a:sym typeface="+mn-lt"/>
              </a:rPr>
              <a:t>、协助各部门办理人员招聘，聘用及解聘手续；</a:t>
            </a:r>
          </a:p>
          <a:p>
            <a:pPr>
              <a:lnSpc>
                <a:spcPct val="150000"/>
              </a:lnSpc>
            </a:pPr>
            <a:r>
              <a:rPr lang="en-US" altLang="zh-CN" sz="1600" dirty="0">
                <a:solidFill>
                  <a:schemeClr val="bg2">
                    <a:lumMod val="25000"/>
                  </a:schemeClr>
                </a:solidFill>
                <a:cs typeface="+mn-ea"/>
                <a:sym typeface="+mn-lt"/>
              </a:rPr>
              <a:t>2</a:t>
            </a:r>
            <a:r>
              <a:rPr lang="zh-CN" altLang="zh-CN" sz="1600" dirty="0">
                <a:solidFill>
                  <a:schemeClr val="bg2">
                    <a:lumMod val="25000"/>
                  </a:schemeClr>
                </a:solidFill>
                <a:cs typeface="+mn-ea"/>
                <a:sym typeface="+mn-lt"/>
              </a:rPr>
              <a:t>、负责管理公司人事档案资料；</a:t>
            </a:r>
          </a:p>
          <a:p>
            <a:pPr>
              <a:lnSpc>
                <a:spcPct val="150000"/>
              </a:lnSpc>
            </a:pPr>
            <a:r>
              <a:rPr lang="en-US" altLang="zh-CN" sz="1600" dirty="0">
                <a:solidFill>
                  <a:schemeClr val="bg2">
                    <a:lumMod val="25000"/>
                  </a:schemeClr>
                </a:solidFill>
                <a:cs typeface="+mn-ea"/>
                <a:sym typeface="+mn-lt"/>
              </a:rPr>
              <a:t>3</a:t>
            </a:r>
            <a:r>
              <a:rPr lang="zh-CN" altLang="zh-CN" sz="1600" dirty="0">
                <a:solidFill>
                  <a:schemeClr val="bg2">
                    <a:lumMod val="25000"/>
                  </a:schemeClr>
                </a:solidFill>
                <a:cs typeface="+mn-ea"/>
                <a:sym typeface="+mn-lt"/>
              </a:rPr>
              <a:t>、负责公司人事管理制度的建立、实施和修订；</a:t>
            </a:r>
          </a:p>
        </p:txBody>
      </p:sp>
      <p:sp>
        <p:nvSpPr>
          <p:cNvPr id="26" name="矩形: 圆角 25">
            <a:extLst>
              <a:ext uri="{FF2B5EF4-FFF2-40B4-BE49-F238E27FC236}">
                <a16:creationId xmlns="" xmlns:p14="http://schemas.microsoft.com/office/powerpoint/2010/main" xmlns:a16="http://schemas.microsoft.com/office/drawing/2014/main" id="{ECACD7EA-6097-42CB-9CCA-E0D774DB8968}"/>
              </a:ext>
            </a:extLst>
          </p:cNvPr>
          <p:cNvSpPr/>
          <p:nvPr/>
        </p:nvSpPr>
        <p:spPr>
          <a:xfrm>
            <a:off x="1427381" y="3312382"/>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第四条</a:t>
            </a:r>
          </a:p>
        </p:txBody>
      </p:sp>
      <p:sp>
        <p:nvSpPr>
          <p:cNvPr id="27" name="矩形 26">
            <a:extLst>
              <a:ext uri="{FF2B5EF4-FFF2-40B4-BE49-F238E27FC236}">
                <a16:creationId xmlns="" xmlns:p14="http://schemas.microsoft.com/office/powerpoint/2010/main" xmlns:a16="http://schemas.microsoft.com/office/drawing/2014/main" id="{68A5BD92-4044-4D3B-93B5-51A539D20ADD}"/>
              </a:ext>
            </a:extLst>
          </p:cNvPr>
          <p:cNvSpPr/>
          <p:nvPr/>
        </p:nvSpPr>
        <p:spPr>
          <a:xfrm>
            <a:off x="6760164" y="4634720"/>
            <a:ext cx="3899485" cy="1200329"/>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4</a:t>
            </a:r>
            <a:r>
              <a:rPr lang="zh-CN" altLang="zh-CN" sz="1600" dirty="0">
                <a:solidFill>
                  <a:schemeClr val="bg2">
                    <a:lumMod val="25000"/>
                  </a:schemeClr>
                </a:solidFill>
                <a:cs typeface="+mn-ea"/>
                <a:sym typeface="+mn-lt"/>
              </a:rPr>
              <a:t>、负责薪资方案的制定、实施和修订；</a:t>
            </a:r>
          </a:p>
          <a:p>
            <a:pPr>
              <a:lnSpc>
                <a:spcPct val="150000"/>
              </a:lnSpc>
            </a:pPr>
            <a:r>
              <a:rPr lang="en-US" altLang="zh-CN" sz="1600" dirty="0">
                <a:solidFill>
                  <a:schemeClr val="bg2">
                    <a:lumMod val="25000"/>
                  </a:schemeClr>
                </a:solidFill>
                <a:cs typeface="+mn-ea"/>
                <a:sym typeface="+mn-lt"/>
              </a:rPr>
              <a:t>5</a:t>
            </a:r>
            <a:r>
              <a:rPr lang="zh-CN" altLang="zh-CN" sz="1600" dirty="0">
                <a:solidFill>
                  <a:schemeClr val="bg2">
                    <a:lumMod val="25000"/>
                  </a:schemeClr>
                </a:solidFill>
                <a:cs typeface="+mn-ea"/>
                <a:sym typeface="+mn-lt"/>
              </a:rPr>
              <a:t>、负责公司日常劳动纪律及考勤管理；</a:t>
            </a:r>
          </a:p>
          <a:p>
            <a:pPr>
              <a:lnSpc>
                <a:spcPct val="150000"/>
              </a:lnSpc>
            </a:pPr>
            <a:r>
              <a:rPr lang="en-US" altLang="zh-CN" sz="1600" dirty="0">
                <a:solidFill>
                  <a:schemeClr val="bg2">
                    <a:lumMod val="25000"/>
                  </a:schemeClr>
                </a:solidFill>
                <a:cs typeface="+mn-ea"/>
                <a:sym typeface="+mn-lt"/>
              </a:rPr>
              <a:t>6</a:t>
            </a:r>
            <a:r>
              <a:rPr lang="zh-CN" altLang="zh-CN" sz="1600" dirty="0">
                <a:solidFill>
                  <a:schemeClr val="bg2">
                    <a:lumMod val="25000"/>
                  </a:schemeClr>
                </a:solidFill>
                <a:cs typeface="+mn-ea"/>
                <a:sym typeface="+mn-lt"/>
              </a:rPr>
              <a:t>、组织公司平时考核及年终考核工作；</a:t>
            </a:r>
            <a:r>
              <a:rPr lang="en-US" altLang="zh-CN" sz="1600" dirty="0">
                <a:solidFill>
                  <a:schemeClr val="bg2">
                    <a:lumMod val="25000"/>
                  </a:schemeClr>
                </a:solidFill>
                <a:cs typeface="+mn-ea"/>
                <a:sym typeface="+mn-lt"/>
              </a:rPr>
              <a:t> </a:t>
            </a:r>
            <a:endParaRPr lang="zh-CN" altLang="en-US" sz="1600" dirty="0">
              <a:cs typeface="+mn-ea"/>
              <a:sym typeface="+mn-lt"/>
            </a:endParaRPr>
          </a:p>
        </p:txBody>
      </p:sp>
      <p:cxnSp>
        <p:nvCxnSpPr>
          <p:cNvPr id="28" name="直接连接符 27">
            <a:extLst>
              <a:ext uri="{FF2B5EF4-FFF2-40B4-BE49-F238E27FC236}">
                <a16:creationId xmlns="" xmlns:p14="http://schemas.microsoft.com/office/powerpoint/2010/main" xmlns:a16="http://schemas.microsoft.com/office/drawing/2014/main" id="{38129C3F-7405-4C62-8F6A-CD2C816D5A37}"/>
              </a:ext>
            </a:extLst>
          </p:cNvPr>
          <p:cNvCxnSpPr>
            <a:cxnSpLocks/>
          </p:cNvCxnSpPr>
          <p:nvPr/>
        </p:nvCxnSpPr>
        <p:spPr>
          <a:xfrm>
            <a:off x="1103563" y="3008687"/>
            <a:ext cx="1003311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 xmlns:p14="http://schemas.microsoft.com/office/powerpoint/2010/main" xmlns:a16="http://schemas.microsoft.com/office/drawing/2014/main" id="{52AE175C-1D32-4F09-B109-38DA94EFEDEC}"/>
              </a:ext>
            </a:extLst>
          </p:cNvPr>
          <p:cNvSpPr/>
          <p:nvPr/>
        </p:nvSpPr>
        <p:spPr>
          <a:xfrm>
            <a:off x="1339709" y="4211879"/>
            <a:ext cx="9432107" cy="207250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 xmlns:p14="http://schemas.microsoft.com/office/powerpoint/2010/main" xmlns:a16="http://schemas.microsoft.com/office/drawing/2014/main" id="{A51B5D40-F4AF-4B73-A47F-6C1731F821E2}"/>
              </a:ext>
            </a:extLst>
          </p:cNvPr>
          <p:cNvSpPr/>
          <p:nvPr/>
        </p:nvSpPr>
        <p:spPr>
          <a:xfrm>
            <a:off x="2557386" y="3993902"/>
            <a:ext cx="6386197" cy="435825"/>
          </a:xfrm>
          <a:prstGeom prst="rect">
            <a:avLst/>
          </a:prstGeom>
          <a:solidFill>
            <a:schemeClr val="bg1"/>
          </a:solidFill>
          <a:ln>
            <a:solidFill>
              <a:schemeClr val="bg1">
                <a:lumMod val="65000"/>
              </a:schemeClr>
            </a:solidFill>
          </a:ln>
        </p:spPr>
        <p:txBody>
          <a:bodyPr wrap="square">
            <a:spAutoFit/>
          </a:bodyPr>
          <a:lstStyle/>
          <a:p>
            <a:pPr>
              <a:lnSpc>
                <a:spcPts val="3000"/>
              </a:lnSpc>
            </a:pPr>
            <a:r>
              <a:rPr lang="zh-CN" altLang="zh-CN" dirty="0">
                <a:solidFill>
                  <a:schemeClr val="bg2">
                    <a:lumMod val="25000"/>
                  </a:schemeClr>
                </a:solidFill>
                <a:cs typeface="+mn-ea"/>
                <a:sym typeface="+mn-lt"/>
              </a:rPr>
              <a:t>行政人事部负责公司日常的人事管理，其具体工作职责如下：</a:t>
            </a:r>
          </a:p>
        </p:txBody>
      </p:sp>
    </p:spTree>
    <p:extLst>
      <p:ext uri="{BB962C8B-B14F-4D97-AF65-F5344CB8AC3E}">
        <p14:creationId xmlns:p14="http://schemas.microsoft.com/office/powerpoint/2010/main" val="31174280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down)">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barn(inVertical)">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000"/>
                                        <p:tgtEl>
                                          <p:spTgt spid="27"/>
                                        </p:tgtEl>
                                      </p:cBhvr>
                                    </p:animEffect>
                                    <p:anim calcmode="lin" valueType="num">
                                      <p:cBhvr>
                                        <p:cTn id="59" dur="1000" fill="hold"/>
                                        <p:tgtEl>
                                          <p:spTgt spid="27"/>
                                        </p:tgtEl>
                                        <p:attrNameLst>
                                          <p:attrName>ppt_x</p:attrName>
                                        </p:attrNameLst>
                                      </p:cBhvr>
                                      <p:tavLst>
                                        <p:tav tm="0">
                                          <p:val>
                                            <p:strVal val="#ppt_x"/>
                                          </p:val>
                                        </p:tav>
                                        <p:tav tm="100000">
                                          <p:val>
                                            <p:strVal val="#ppt_x"/>
                                          </p:val>
                                        </p:tav>
                                      </p:tavLst>
                                    </p:anim>
                                    <p:anim calcmode="lin" valueType="num">
                                      <p:cBhvr>
                                        <p:cTn id="6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9" grpId="0"/>
      <p:bldP spid="20" grpId="0"/>
      <p:bldP spid="26" grpId="0" animBg="1"/>
      <p:bldP spid="27" grpId="0"/>
      <p:bldP spid="29"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
            <a:extLst>
              <a:ext uri="{FF2B5EF4-FFF2-40B4-BE49-F238E27FC236}">
                <a16:creationId xmlns="" xmlns:p14="http://schemas.microsoft.com/office/powerpoint/2010/main" xmlns:a16="http://schemas.microsoft.com/office/drawing/2014/main" id="{28EBBFB0-B3AE-4A14-8026-81DF4110EF56}"/>
              </a:ext>
            </a:extLst>
          </p:cNvPr>
          <p:cNvSpPr txBox="1"/>
          <p:nvPr/>
        </p:nvSpPr>
        <p:spPr>
          <a:xfrm>
            <a:off x="1595483" y="5205375"/>
            <a:ext cx="9627837" cy="787523"/>
          </a:xfrm>
          <a:prstGeom prst="rect">
            <a:avLst/>
          </a:prstGeom>
          <a:noFill/>
        </p:spPr>
        <p:txBody>
          <a:bodyPr wrap="square" rtlCol="0">
            <a:spAutoFit/>
          </a:bodyPr>
          <a:lstStyle/>
          <a:p>
            <a:pPr>
              <a:lnSpc>
                <a:spcPct val="150000"/>
              </a:lnSpc>
            </a:pPr>
            <a:r>
              <a:rPr lang="zh-CN" altLang="zh-CN" sz="1600" dirty="0">
                <a:solidFill>
                  <a:schemeClr val="bg2">
                    <a:lumMod val="25000"/>
                  </a:schemeClr>
                </a:solidFill>
                <a:cs typeface="+mn-ea"/>
                <a:sym typeface="+mn-lt"/>
              </a:rPr>
              <a:t>部门经理提出部门人员需求计划报分管副总理审核；副总经理在总经理确认的公司人员编制和薪酬方案范围之内确定其分管部门的各级员工的待遇，并负责对其进行考核、任免，决定其去留及晋降等。</a:t>
            </a:r>
          </a:p>
        </p:txBody>
      </p:sp>
      <p:sp>
        <p:nvSpPr>
          <p:cNvPr id="12" name="矩形 11">
            <a:extLst>
              <a:ext uri="{FF2B5EF4-FFF2-40B4-BE49-F238E27FC236}">
                <a16:creationId xmlns="" xmlns:p14="http://schemas.microsoft.com/office/powerpoint/2010/main" xmlns:a16="http://schemas.microsoft.com/office/drawing/2014/main" id="{A788C763-C926-48C6-A0C7-7A13242BB71F}"/>
              </a:ext>
            </a:extLst>
          </p:cNvPr>
          <p:cNvSpPr/>
          <p:nvPr/>
        </p:nvSpPr>
        <p:spPr>
          <a:xfrm>
            <a:off x="1684249" y="1839317"/>
            <a:ext cx="6798418" cy="2308324"/>
          </a:xfrm>
          <a:prstGeom prst="rect">
            <a:avLst/>
          </a:prstGeom>
        </p:spPr>
        <p:txBody>
          <a:bodyPr wrap="square">
            <a:spAutoFit/>
          </a:bodyPr>
          <a:lstStyle/>
          <a:p>
            <a:pPr>
              <a:lnSpc>
                <a:spcPct val="150000"/>
              </a:lnSpc>
            </a:pPr>
            <a:r>
              <a:rPr lang="en-US" altLang="zh-CN" sz="1600" dirty="0">
                <a:solidFill>
                  <a:schemeClr val="bg2">
                    <a:lumMod val="25000"/>
                  </a:schemeClr>
                </a:solidFill>
                <a:cs typeface="+mn-ea"/>
                <a:sym typeface="+mn-lt"/>
              </a:rPr>
              <a:t>7</a:t>
            </a:r>
            <a:r>
              <a:rPr lang="zh-CN" altLang="zh-CN" sz="1600" dirty="0">
                <a:solidFill>
                  <a:schemeClr val="bg2">
                    <a:lumMod val="25000"/>
                  </a:schemeClr>
                </a:solidFill>
                <a:cs typeface="+mn-ea"/>
                <a:sym typeface="+mn-lt"/>
              </a:rPr>
              <a:t>、组织公司人事培训和业务培训工作；</a:t>
            </a:r>
          </a:p>
          <a:p>
            <a:pPr>
              <a:lnSpc>
                <a:spcPct val="150000"/>
              </a:lnSpc>
            </a:pPr>
            <a:r>
              <a:rPr lang="en-US" altLang="zh-CN" sz="1600" dirty="0">
                <a:solidFill>
                  <a:schemeClr val="bg2">
                    <a:lumMod val="25000"/>
                  </a:schemeClr>
                </a:solidFill>
                <a:cs typeface="+mn-ea"/>
                <a:sym typeface="+mn-lt"/>
              </a:rPr>
              <a:t>8</a:t>
            </a:r>
            <a:r>
              <a:rPr lang="zh-CN" altLang="zh-CN" sz="1600" dirty="0">
                <a:solidFill>
                  <a:schemeClr val="bg2">
                    <a:lumMod val="25000"/>
                  </a:schemeClr>
                </a:solidFill>
                <a:cs typeface="+mn-ea"/>
                <a:sym typeface="+mn-lt"/>
              </a:rPr>
              <a:t>、协助各部门办理公司职员的任免、晋升、调动、奖惩等人事手续；</a:t>
            </a:r>
          </a:p>
          <a:p>
            <a:pPr>
              <a:lnSpc>
                <a:spcPct val="150000"/>
              </a:lnSpc>
            </a:pPr>
            <a:r>
              <a:rPr lang="en-US" altLang="zh-CN" sz="1600" dirty="0">
                <a:solidFill>
                  <a:schemeClr val="bg2">
                    <a:lumMod val="25000"/>
                  </a:schemeClr>
                </a:solidFill>
                <a:cs typeface="+mn-ea"/>
                <a:sym typeface="+mn-lt"/>
              </a:rPr>
              <a:t>9</a:t>
            </a:r>
            <a:r>
              <a:rPr lang="zh-CN" altLang="zh-CN" sz="1600" dirty="0">
                <a:solidFill>
                  <a:schemeClr val="bg2">
                    <a:lumMod val="25000"/>
                  </a:schemeClr>
                </a:solidFill>
                <a:cs typeface="+mn-ea"/>
                <a:sym typeface="+mn-lt"/>
              </a:rPr>
              <a:t>、负责公司各项保险、福利制度的办理；</a:t>
            </a:r>
          </a:p>
          <a:p>
            <a:pPr>
              <a:lnSpc>
                <a:spcPct val="150000"/>
              </a:lnSpc>
            </a:pPr>
            <a:r>
              <a:rPr lang="en-US" altLang="zh-CN" sz="1600" dirty="0">
                <a:solidFill>
                  <a:schemeClr val="bg2">
                    <a:lumMod val="25000"/>
                  </a:schemeClr>
                </a:solidFill>
                <a:cs typeface="+mn-ea"/>
                <a:sym typeface="+mn-lt"/>
              </a:rPr>
              <a:t>10</a:t>
            </a:r>
            <a:r>
              <a:rPr lang="zh-CN" altLang="zh-CN" sz="1600" dirty="0">
                <a:solidFill>
                  <a:schemeClr val="bg2">
                    <a:lumMod val="25000"/>
                  </a:schemeClr>
                </a:solidFill>
                <a:cs typeface="+mn-ea"/>
                <a:sym typeface="+mn-lt"/>
              </a:rPr>
              <a:t>、组织各部门进行职务分析、职务说明书的编制；</a:t>
            </a:r>
          </a:p>
          <a:p>
            <a:pPr>
              <a:lnSpc>
                <a:spcPct val="150000"/>
              </a:lnSpc>
            </a:pPr>
            <a:r>
              <a:rPr lang="en-US" altLang="zh-CN" sz="1600" dirty="0">
                <a:solidFill>
                  <a:schemeClr val="bg2">
                    <a:lumMod val="25000"/>
                  </a:schemeClr>
                </a:solidFill>
                <a:cs typeface="+mn-ea"/>
                <a:sym typeface="+mn-lt"/>
              </a:rPr>
              <a:t>11</a:t>
            </a:r>
            <a:r>
              <a:rPr lang="zh-CN" altLang="zh-CN" sz="1600" dirty="0">
                <a:solidFill>
                  <a:schemeClr val="bg2">
                    <a:lumMod val="25000"/>
                  </a:schemeClr>
                </a:solidFill>
                <a:cs typeface="+mn-ea"/>
                <a:sym typeface="+mn-lt"/>
              </a:rPr>
              <a:t>、根据公司的经营目标、岗位设置制定人力资源规划；</a:t>
            </a:r>
          </a:p>
          <a:p>
            <a:pPr>
              <a:lnSpc>
                <a:spcPct val="150000"/>
              </a:lnSpc>
            </a:pPr>
            <a:r>
              <a:rPr lang="en-US" altLang="zh-CN" sz="1600" dirty="0">
                <a:solidFill>
                  <a:schemeClr val="bg2">
                    <a:lumMod val="25000"/>
                  </a:schemeClr>
                </a:solidFill>
                <a:cs typeface="+mn-ea"/>
                <a:sym typeface="+mn-lt"/>
              </a:rPr>
              <a:t>12</a:t>
            </a:r>
            <a:r>
              <a:rPr lang="zh-CN" altLang="zh-CN" sz="1600" dirty="0">
                <a:solidFill>
                  <a:schemeClr val="bg2">
                    <a:lumMod val="25000"/>
                  </a:schemeClr>
                </a:solidFill>
                <a:cs typeface="+mn-ea"/>
                <a:sym typeface="+mn-lt"/>
              </a:rPr>
              <a:t>、负责劳动合同的签定及劳工关系的处理；</a:t>
            </a:r>
            <a:endParaRPr lang="zh-CN" altLang="en-US" sz="1600" dirty="0">
              <a:cs typeface="+mn-ea"/>
              <a:sym typeface="+mn-lt"/>
            </a:endParaRPr>
          </a:p>
        </p:txBody>
      </p:sp>
      <p:sp>
        <p:nvSpPr>
          <p:cNvPr id="5" name="矩形 4">
            <a:extLst>
              <a:ext uri="{FF2B5EF4-FFF2-40B4-BE49-F238E27FC236}">
                <a16:creationId xmlns="" xmlns:p14="http://schemas.microsoft.com/office/powerpoint/2010/main" xmlns:a16="http://schemas.microsoft.com/office/drawing/2014/main" id="{45410579-608A-4727-8EB9-7B3DDF8A4DB4}"/>
              </a:ext>
            </a:extLst>
          </p:cNvPr>
          <p:cNvSpPr/>
          <p:nvPr/>
        </p:nvSpPr>
        <p:spPr>
          <a:xfrm>
            <a:off x="1226975" y="1665962"/>
            <a:ext cx="9432107" cy="26039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p14="http://schemas.microsoft.com/office/powerpoint/2010/main" xmlns:a16="http://schemas.microsoft.com/office/drawing/2014/main" id="{653F61E6-326D-4EDA-930F-E9FFFE82C250}"/>
              </a:ext>
            </a:extLst>
          </p:cNvPr>
          <p:cNvGrpSpPr/>
          <p:nvPr/>
        </p:nvGrpSpPr>
        <p:grpSpPr>
          <a:xfrm>
            <a:off x="1227099" y="463031"/>
            <a:ext cx="2969120" cy="461665"/>
            <a:chOff x="1615406" y="477018"/>
            <a:chExt cx="2969120" cy="461665"/>
          </a:xfrm>
        </p:grpSpPr>
        <p:sp>
          <p:nvSpPr>
            <p:cNvPr id="7" name="文本框 6">
              <a:extLst>
                <a:ext uri="{FF2B5EF4-FFF2-40B4-BE49-F238E27FC236}">
                  <a16:creationId xmlns="" xmlns:p14="http://schemas.microsoft.com/office/powerpoint/2010/main" xmlns:a16="http://schemas.microsoft.com/office/drawing/2014/main" id="{1ACC4457-C203-4694-A98D-4003CFB2C861}"/>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第二 章</a:t>
              </a:r>
              <a:endParaRPr lang="zh-CN" altLang="zh-CN" sz="1600" dirty="0">
                <a:solidFill>
                  <a:schemeClr val="bg2">
                    <a:lumMod val="25000"/>
                  </a:schemeClr>
                </a:solidFill>
                <a:cs typeface="+mn-ea"/>
                <a:sym typeface="+mn-lt"/>
              </a:endParaRPr>
            </a:p>
          </p:txBody>
        </p:sp>
        <p:sp>
          <p:nvSpPr>
            <p:cNvPr id="8" name="文本框 7">
              <a:extLst>
                <a:ext uri="{FF2B5EF4-FFF2-40B4-BE49-F238E27FC236}">
                  <a16:creationId xmlns="" xmlns:p14="http://schemas.microsoft.com/office/powerpoint/2010/main" xmlns:a16="http://schemas.microsoft.com/office/drawing/2014/main" id="{17B4BF52-3F07-4D96-8C5A-0C273407D824}"/>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人事管理权限</a:t>
              </a:r>
              <a:endParaRPr lang="zh-CN" altLang="zh-CN" sz="2400" dirty="0">
                <a:solidFill>
                  <a:schemeClr val="bg2">
                    <a:lumMod val="25000"/>
                  </a:schemeClr>
                </a:solidFill>
                <a:cs typeface="+mn-ea"/>
                <a:sym typeface="+mn-lt"/>
              </a:endParaRPr>
            </a:p>
          </p:txBody>
        </p:sp>
      </p:grpSp>
      <p:grpSp>
        <p:nvGrpSpPr>
          <p:cNvPr id="9" name="组合 8">
            <a:extLst>
              <a:ext uri="{FF2B5EF4-FFF2-40B4-BE49-F238E27FC236}">
                <a16:creationId xmlns="" xmlns:p14="http://schemas.microsoft.com/office/powerpoint/2010/main" xmlns:a16="http://schemas.microsoft.com/office/drawing/2014/main" id="{7EBF270D-9887-4EB5-902C-0883DC24BA33}"/>
              </a:ext>
            </a:extLst>
          </p:cNvPr>
          <p:cNvGrpSpPr/>
          <p:nvPr/>
        </p:nvGrpSpPr>
        <p:grpSpPr>
          <a:xfrm>
            <a:off x="-676027" y="587602"/>
            <a:ext cx="1779590" cy="324568"/>
            <a:chOff x="10447421" y="344366"/>
            <a:chExt cx="1779590" cy="324568"/>
          </a:xfrm>
        </p:grpSpPr>
        <p:sp>
          <p:nvSpPr>
            <p:cNvPr id="13" name="平行四边形 12">
              <a:extLst>
                <a:ext uri="{FF2B5EF4-FFF2-40B4-BE49-F238E27FC236}">
                  <a16:creationId xmlns="" xmlns:p14="http://schemas.microsoft.com/office/powerpoint/2010/main" xmlns:a16="http://schemas.microsoft.com/office/drawing/2014/main" id="{C68439EA-F955-4843-B22F-4657B17F4FB3}"/>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平行四边形 13">
              <a:extLst>
                <a:ext uri="{FF2B5EF4-FFF2-40B4-BE49-F238E27FC236}">
                  <a16:creationId xmlns="" xmlns:p14="http://schemas.microsoft.com/office/powerpoint/2010/main" xmlns:a16="http://schemas.microsoft.com/office/drawing/2014/main" id="{358AEBD2-969F-4B44-9EB9-39DBC255C987}"/>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圆角 14">
            <a:extLst>
              <a:ext uri="{FF2B5EF4-FFF2-40B4-BE49-F238E27FC236}">
                <a16:creationId xmlns="" xmlns:p14="http://schemas.microsoft.com/office/powerpoint/2010/main" xmlns:a16="http://schemas.microsoft.com/office/drawing/2014/main" id="{295B87E4-8712-49EF-9099-360D2F2CBA36}"/>
              </a:ext>
            </a:extLst>
          </p:cNvPr>
          <p:cNvSpPr/>
          <p:nvPr/>
        </p:nvSpPr>
        <p:spPr>
          <a:xfrm>
            <a:off x="1490011" y="4534567"/>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第五条</a:t>
            </a:r>
          </a:p>
        </p:txBody>
      </p:sp>
      <p:sp>
        <p:nvSpPr>
          <p:cNvPr id="17" name="TextBox 16"/>
          <p:cNvSpPr txBox="1"/>
          <p:nvPr/>
        </p:nvSpPr>
        <p:spPr>
          <a:xfrm>
            <a:off x="196262" y="6638637"/>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extLst>
      <p:ext uri="{BB962C8B-B14F-4D97-AF65-F5344CB8AC3E}">
        <p14:creationId xmlns:p14="http://schemas.microsoft.com/office/powerpoint/2010/main" val="8001726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5"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31" name="图片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352EDEF-CCEE-4546-B8A0-46EFA6F068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50" y="-3340"/>
            <a:ext cx="8791020" cy="6857995"/>
          </a:xfrm>
          <a:prstGeom prst="rect">
            <a:avLst/>
          </a:prstGeom>
        </p:spPr>
      </p:pic>
      <p:sp>
        <p:nvSpPr>
          <p:cNvPr id="35" name="任意多边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43F692C-BA1D-448B-9C77-98F3A4D0135C}"/>
              </a:ext>
            </a:extLst>
          </p:cNvPr>
          <p:cNvSpPr/>
          <p:nvPr/>
        </p:nvSpPr>
        <p:spPr>
          <a:xfrm flipH="1" flipV="1">
            <a:off x="1815127" y="-47160"/>
            <a:ext cx="10387330" cy="6901815"/>
          </a:xfrm>
          <a:custGeom>
            <a:avLst/>
            <a:gdLst>
              <a:gd name="adj" fmla="val 475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14927" h="10869">
                <a:moveTo>
                  <a:pt x="5179" y="0"/>
                </a:moveTo>
                <a:lnTo>
                  <a:pt x="14927" y="0"/>
                </a:lnTo>
                <a:lnTo>
                  <a:pt x="9776" y="10842"/>
                </a:lnTo>
                <a:lnTo>
                  <a:pt x="6549" y="10842"/>
                </a:lnTo>
                <a:lnTo>
                  <a:pt x="6549" y="10869"/>
                </a:lnTo>
                <a:lnTo>
                  <a:pt x="0" y="10869"/>
                </a:lnTo>
                <a:lnTo>
                  <a:pt x="0" y="0"/>
                </a:lnTo>
                <a:lnTo>
                  <a:pt x="517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9" name="直角三角形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D0FFF9D-0476-4639-B392-D16E33117E8C}"/>
              </a:ext>
            </a:extLst>
          </p:cNvPr>
          <p:cNvSpPr/>
          <p:nvPr/>
        </p:nvSpPr>
        <p:spPr>
          <a:xfrm flipH="1">
            <a:off x="10356215" y="3063875"/>
            <a:ext cx="1835785" cy="3837940"/>
          </a:xfrm>
          <a:prstGeom prst="rtTriangle">
            <a:avLst/>
          </a:prstGeom>
          <a:solidFill>
            <a:srgbClr val="00226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0" name="平行四边形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006EE93-7021-44A7-9DC2-FDC19967743D}"/>
              </a:ext>
            </a:extLst>
          </p:cNvPr>
          <p:cNvSpPr/>
          <p:nvPr/>
        </p:nvSpPr>
        <p:spPr>
          <a:xfrm flipH="1" flipV="1">
            <a:off x="1776730" y="-635"/>
            <a:ext cx="3823335" cy="6893560"/>
          </a:xfrm>
          <a:prstGeom prst="parallelogram">
            <a:avLst>
              <a:gd name="adj" fmla="val 9313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平行四边形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4888EC-E661-4FDA-85A3-4A33B7CADEC4}"/>
              </a:ext>
            </a:extLst>
          </p:cNvPr>
          <p:cNvSpPr/>
          <p:nvPr/>
        </p:nvSpPr>
        <p:spPr>
          <a:xfrm flipH="1" flipV="1">
            <a:off x="2755265" y="4502150"/>
            <a:ext cx="879475" cy="1330325"/>
          </a:xfrm>
          <a:prstGeom prst="parallelogram">
            <a:avLst>
              <a:gd name="adj" fmla="val 78194"/>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平行四边形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917A016-AAF5-4410-A818-A6059770C830}"/>
              </a:ext>
            </a:extLst>
          </p:cNvPr>
          <p:cNvSpPr/>
          <p:nvPr/>
        </p:nvSpPr>
        <p:spPr>
          <a:xfrm flipH="1" flipV="1">
            <a:off x="11271885" y="3780155"/>
            <a:ext cx="711835" cy="1330325"/>
          </a:xfrm>
          <a:prstGeom prst="parallelogram">
            <a:avLst>
              <a:gd name="adj" fmla="val 900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808D910-1819-45E8-A675-7E7CA9647428}"/>
              </a:ext>
            </a:extLst>
          </p:cNvPr>
          <p:cNvSpPr/>
          <p:nvPr/>
        </p:nvSpPr>
        <p:spPr>
          <a:xfrm flipH="1" flipV="1">
            <a:off x="3448050" y="3780155"/>
            <a:ext cx="711835" cy="1330325"/>
          </a:xfrm>
          <a:prstGeom prst="parallelogram">
            <a:avLst>
              <a:gd name="adj" fmla="val 90008"/>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532CA70-8F5B-4E2B-8EB3-9E2AD4DFFB8A}"/>
              </a:ext>
            </a:extLst>
          </p:cNvPr>
          <p:cNvGrpSpPr/>
          <p:nvPr/>
        </p:nvGrpSpPr>
        <p:grpSpPr>
          <a:xfrm>
            <a:off x="4659756" y="2750441"/>
            <a:ext cx="5121" cy="12833"/>
            <a:chOff x="3861296" y="3026891"/>
            <a:chExt cx="5121" cy="12833"/>
          </a:xfrm>
        </p:grpSpPr>
        <p:sp>
          <p:nvSpPr>
            <p:cNvPr id="9" name="任意多边形: 形状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DBC7372-FC59-48C5-B528-4676311EB2BE}"/>
                </a:ext>
              </a:extLst>
            </p:cNvPr>
            <p:cNvSpPr/>
            <p:nvPr/>
          </p:nvSpPr>
          <p:spPr>
            <a:xfrm>
              <a:off x="3861296" y="3026891"/>
              <a:ext cx="5121" cy="12833"/>
            </a:xfrm>
            <a:custGeom>
              <a:avLst/>
              <a:gdLst>
                <a:gd name="connsiteX0" fmla="*/ 5121 w 5121"/>
                <a:gd name="connsiteY0" fmla="*/ 0 h 12833"/>
                <a:gd name="connsiteX1" fmla="*/ 0 w 5121"/>
                <a:gd name="connsiteY1" fmla="*/ 12833 h 12833"/>
                <a:gd name="connsiteX2" fmla="*/ 1509 w 5121"/>
                <a:gd name="connsiteY2" fmla="*/ 5357 h 12833"/>
                <a:gd name="connsiteX3" fmla="*/ 5121 w 5121"/>
                <a:gd name="connsiteY3" fmla="*/ 0 h 12833"/>
              </a:gdLst>
              <a:ahLst/>
              <a:cxnLst>
                <a:cxn ang="0">
                  <a:pos x="connsiteX0" y="connsiteY0"/>
                </a:cxn>
                <a:cxn ang="0">
                  <a:pos x="connsiteX1" y="connsiteY1"/>
                </a:cxn>
                <a:cxn ang="0">
                  <a:pos x="connsiteX2" y="connsiteY2"/>
                </a:cxn>
                <a:cxn ang="0">
                  <a:pos x="connsiteX3" y="connsiteY3"/>
                </a:cxn>
              </a:cxnLst>
              <a:rect l="l" t="t" r="r" b="b"/>
              <a:pathLst>
                <a:path w="5121" h="12833">
                  <a:moveTo>
                    <a:pt x="5121" y="0"/>
                  </a:moveTo>
                  <a:lnTo>
                    <a:pt x="0" y="12833"/>
                  </a:lnTo>
                  <a:lnTo>
                    <a:pt x="1509" y="5357"/>
                  </a:lnTo>
                  <a:lnTo>
                    <a:pt x="5121"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sp>
          <p:nvSpPr>
            <p:cNvPr id="10" name="任意多边形: 形状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42C7922-1BCA-41F0-9C82-A87C6C48684B}"/>
                </a:ext>
              </a:extLst>
            </p:cNvPr>
            <p:cNvSpPr/>
            <p:nvPr/>
          </p:nvSpPr>
          <p:spPr>
            <a:xfrm>
              <a:off x="3863307" y="3031931"/>
              <a:ext cx="1099" cy="2752"/>
            </a:xfrm>
            <a:custGeom>
              <a:avLst/>
              <a:gdLst>
                <a:gd name="connsiteX0" fmla="*/ 1099 w 1099"/>
                <a:gd name="connsiteY0" fmla="*/ 0 h 2752"/>
                <a:gd name="connsiteX1" fmla="*/ 775 w 1099"/>
                <a:gd name="connsiteY1" fmla="*/ 1603 h 2752"/>
                <a:gd name="connsiteX2" fmla="*/ 0 w 1099"/>
                <a:gd name="connsiteY2" fmla="*/ 2752 h 2752"/>
                <a:gd name="connsiteX3" fmla="*/ 1099 w 1099"/>
                <a:gd name="connsiteY3" fmla="*/ 0 h 2752"/>
              </a:gdLst>
              <a:ahLst/>
              <a:cxnLst>
                <a:cxn ang="0">
                  <a:pos x="connsiteX0" y="connsiteY0"/>
                </a:cxn>
                <a:cxn ang="0">
                  <a:pos x="connsiteX1" y="connsiteY1"/>
                </a:cxn>
                <a:cxn ang="0">
                  <a:pos x="connsiteX2" y="connsiteY2"/>
                </a:cxn>
                <a:cxn ang="0">
                  <a:pos x="connsiteX3" y="connsiteY3"/>
                </a:cxn>
              </a:cxnLst>
              <a:rect l="l" t="t" r="r" b="b"/>
              <a:pathLst>
                <a:path w="1099" h="2752">
                  <a:moveTo>
                    <a:pt x="1099" y="0"/>
                  </a:moveTo>
                  <a:lnTo>
                    <a:pt x="775" y="1603"/>
                  </a:lnTo>
                  <a:lnTo>
                    <a:pt x="0" y="2752"/>
                  </a:lnTo>
                  <a:lnTo>
                    <a:pt x="1099" y="0"/>
                  </a:lnTo>
                  <a:close/>
                </a:path>
              </a:pathLst>
            </a:custGeom>
            <a:solidFill>
              <a:srgbClr val="4472C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2263"/>
                </a:solidFill>
                <a:effectLst/>
                <a:uLnTx/>
                <a:uFillTx/>
                <a:cs typeface="+mn-ea"/>
                <a:sym typeface="+mn-lt"/>
              </a:endParaRPr>
            </a:p>
          </p:txBody>
        </p:sp>
      </p:grpSp>
      <p:sp>
        <p:nvSpPr>
          <p:cNvPr id="25" name="文本框 2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CF1B0C3-A0B0-4122-BC31-8C8A65E88C7E}"/>
              </a:ext>
            </a:extLst>
          </p:cNvPr>
          <p:cNvSpPr txBox="1"/>
          <p:nvPr/>
        </p:nvSpPr>
        <p:spPr>
          <a:xfrm>
            <a:off x="5594349" y="2764087"/>
            <a:ext cx="3877985" cy="1200329"/>
          </a:xfrm>
          <a:prstGeom prst="rect">
            <a:avLst/>
          </a:prstGeom>
          <a:noFill/>
        </p:spPr>
        <p:txBody>
          <a:bodyPr wrap="none" rtlCol="0">
            <a:spAutoFit/>
          </a:bodyPr>
          <a:lstStyle/>
          <a:p>
            <a:pPr lvl="0" algn="ctr">
              <a:defRPr/>
            </a:pPr>
            <a:r>
              <a:rPr lang="zh-CN" altLang="en-US" sz="7200" b="1" kern="0" dirty="0">
                <a:solidFill>
                  <a:srgbClr val="002263"/>
                </a:solidFill>
                <a:cs typeface="+mn-ea"/>
                <a:sym typeface="+mn-lt"/>
              </a:rPr>
              <a:t>人员需求</a:t>
            </a:r>
          </a:p>
        </p:txBody>
      </p:sp>
      <p:sp>
        <p:nvSpPr>
          <p:cNvPr id="26" name="TextBox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F731471-44F4-4EAE-9189-B11D48D7DABC}"/>
              </a:ext>
            </a:extLst>
          </p:cNvPr>
          <p:cNvSpPr txBox="1"/>
          <p:nvPr/>
        </p:nvSpPr>
        <p:spPr>
          <a:xfrm>
            <a:off x="4401940" y="4066421"/>
            <a:ext cx="6506845" cy="430887"/>
          </a:xfrm>
          <a:prstGeom prst="rect">
            <a:avLst/>
          </a:prstGeom>
          <a:noFill/>
        </p:spPr>
        <p:txBody>
          <a:bodyPr wrap="square" lIns="0" tIns="0" rIns="0" bIns="0" rtlCol="0">
            <a:spAutoFit/>
            <a:scene3d>
              <a:camera prst="orthographicFront"/>
              <a:lightRig rig="threePt" dir="t"/>
            </a:scene3d>
            <a:sp3d contourW="12700"/>
          </a:bodyPr>
          <a:lstStyle/>
          <a:p>
            <a:pPr algn="ctr"/>
            <a:r>
              <a:rPr lang="en-US" altLang="zh-CN" sz="2800" dirty="0">
                <a:solidFill>
                  <a:schemeClr val="tx1">
                    <a:lumMod val="85000"/>
                    <a:lumOff val="15000"/>
                  </a:schemeClr>
                </a:solidFill>
                <a:cs typeface="+mn-ea"/>
                <a:sym typeface="+mn-lt"/>
              </a:rPr>
              <a:t>Personnel requirements</a:t>
            </a:r>
          </a:p>
        </p:txBody>
      </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5F26E5-E3B6-4866-B393-E168AF59A1C2}"/>
              </a:ext>
            </a:extLst>
          </p:cNvPr>
          <p:cNvSpPr/>
          <p:nvPr/>
        </p:nvSpPr>
        <p:spPr>
          <a:xfrm>
            <a:off x="6567772" y="1867235"/>
            <a:ext cx="1903956" cy="686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002263"/>
                </a:solidFill>
                <a:cs typeface="+mn-ea"/>
                <a:sym typeface="+mn-lt"/>
              </a:rPr>
              <a:t>第三章</a:t>
            </a:r>
          </a:p>
        </p:txBody>
      </p:sp>
      <p:grpSp>
        <p:nvGrpSpPr>
          <p:cNvPr id="39" name="组合 3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4F4A56F-14C0-4F16-995A-A90A7B02B5D5}"/>
              </a:ext>
            </a:extLst>
          </p:cNvPr>
          <p:cNvGrpSpPr/>
          <p:nvPr/>
        </p:nvGrpSpPr>
        <p:grpSpPr>
          <a:xfrm>
            <a:off x="5618174" y="5043298"/>
            <a:ext cx="3672647" cy="556721"/>
            <a:chOff x="2924961" y="1867298"/>
            <a:chExt cx="3672647" cy="556721"/>
          </a:xfrm>
        </p:grpSpPr>
        <p:sp>
          <p:nvSpPr>
            <p:cNvPr id="40" name="平行四边形 3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1163C1-26E3-4165-A0F2-066AFF6E6ABF}"/>
                </a:ext>
              </a:extLst>
            </p:cNvPr>
            <p:cNvSpPr/>
            <p:nvPr/>
          </p:nvSpPr>
          <p:spPr>
            <a:xfrm>
              <a:off x="2924961" y="1867298"/>
              <a:ext cx="3672647" cy="556721"/>
            </a:xfrm>
            <a:prstGeom prst="parallelogram">
              <a:avLst/>
            </a:prstGeom>
            <a:solidFill>
              <a:srgbClr val="002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A02183-984D-4E2D-AEA8-54CF27F9BACB}"/>
                </a:ext>
              </a:extLst>
            </p:cNvPr>
            <p:cNvSpPr txBox="1"/>
            <p:nvPr/>
          </p:nvSpPr>
          <p:spPr>
            <a:xfrm flipH="1">
              <a:off x="3467601" y="1969303"/>
              <a:ext cx="2207342" cy="369332"/>
            </a:xfrm>
            <a:prstGeom prst="rect">
              <a:avLst/>
            </a:prstGeom>
            <a:noFill/>
          </p:spPr>
          <p:txBody>
            <a:bodyPr wrap="square" rtlCol="0">
              <a:spAutoFit/>
            </a:bodyPr>
            <a:lstStyle/>
            <a:p>
              <a:endParaRPr lang="zh-CN" altLang="en-US" dirty="0">
                <a:solidFill>
                  <a:schemeClr val="bg1"/>
                </a:solidFill>
                <a:cs typeface="+mn-ea"/>
                <a:sym typeface="+mn-lt"/>
              </a:endParaRPr>
            </a:p>
          </p:txBody>
        </p:sp>
        <p:sp>
          <p:nvSpPr>
            <p:cNvPr id="43" name="文本框 4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425BC7-C7D8-4104-8590-F98BBF3A9B36}"/>
                </a:ext>
              </a:extLst>
            </p:cNvPr>
            <p:cNvSpPr txBox="1"/>
            <p:nvPr/>
          </p:nvSpPr>
          <p:spPr>
            <a:xfrm flipH="1">
              <a:off x="3955541" y="2000458"/>
              <a:ext cx="1990278" cy="369332"/>
            </a:xfrm>
            <a:prstGeom prst="rect">
              <a:avLst/>
            </a:prstGeom>
            <a:noFill/>
          </p:spPr>
          <p:txBody>
            <a:bodyPr wrap="square" rtlCol="0">
              <a:spAutoFit/>
            </a:bodyPr>
            <a:lstStyle/>
            <a:p>
              <a:r>
                <a:rPr lang="zh-CN" altLang="en-US" dirty="0">
                  <a:solidFill>
                    <a:schemeClr val="bg1"/>
                  </a:solidFill>
                  <a:cs typeface="+mn-ea"/>
                  <a:sym typeface="+mn-lt"/>
                </a:rPr>
                <a:t>人事管理制度</a:t>
              </a:r>
            </a:p>
          </p:txBody>
        </p:sp>
      </p:grpSp>
      <p:cxnSp>
        <p:nvCxnSpPr>
          <p:cNvPr id="46" name="直接连接符 4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0E2B295-3B19-470F-8374-DCF88F58A9D5}"/>
              </a:ext>
            </a:extLst>
          </p:cNvPr>
          <p:cNvCxnSpPr>
            <a:cxnSpLocks/>
          </p:cNvCxnSpPr>
          <p:nvPr/>
        </p:nvCxnSpPr>
        <p:spPr>
          <a:xfrm>
            <a:off x="5774931" y="2549603"/>
            <a:ext cx="376086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4364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a16="http://schemas.microsoft.com/office/drawing/2014/main"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up)">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 presetClass="entr" presetSubtype="4"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7" presetClass="entr" presetSubtype="1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1000" fill="hold"/>
                                        <p:tgtEl>
                                          <p:spTgt spid="39"/>
                                        </p:tgtEl>
                                        <p:attrNameLst>
                                          <p:attrName>ppt_w</p:attrName>
                                        </p:attrNameLst>
                                      </p:cBhvr>
                                      <p:tavLst>
                                        <p:tav tm="0">
                                          <p:val>
                                            <p:fltVal val="0"/>
                                          </p:val>
                                        </p:tav>
                                        <p:tav tm="100000">
                                          <p:val>
                                            <p:strVal val="#ppt_w"/>
                                          </p:val>
                                        </p:tav>
                                      </p:tavLst>
                                    </p:anim>
                                    <p:anim calcmode="lin" valueType="num">
                                      <p:cBhvr>
                                        <p:cTn id="55"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4" grpId="0" animBg="1"/>
      <p:bldP spid="25" grpId="0"/>
      <p:bldP spid="26"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p14="http://schemas.microsoft.com/office/powerpoint/2010/main" xmlns:a16="http://schemas.microsoft.com/office/drawing/2014/main" id="{DFB78056-D47E-4BFD-9D3C-383AE4DD0ABF}"/>
              </a:ext>
            </a:extLst>
          </p:cNvPr>
          <p:cNvGrpSpPr/>
          <p:nvPr/>
        </p:nvGrpSpPr>
        <p:grpSpPr>
          <a:xfrm>
            <a:off x="1227100" y="1644057"/>
            <a:ext cx="9432106" cy="1345362"/>
            <a:chOff x="1226976" y="1708453"/>
            <a:chExt cx="9432106" cy="1345362"/>
          </a:xfrm>
        </p:grpSpPr>
        <p:sp>
          <p:nvSpPr>
            <p:cNvPr id="7" name="TextBox 1">
              <a:extLst>
                <a:ext uri="{FF2B5EF4-FFF2-40B4-BE49-F238E27FC236}">
                  <a16:creationId xmlns="" xmlns:p14="http://schemas.microsoft.com/office/powerpoint/2010/main" xmlns:a16="http://schemas.microsoft.com/office/drawing/2014/main" id="{631080AF-CE55-4375-94B0-1A48C614C249}"/>
                </a:ext>
              </a:extLst>
            </p:cNvPr>
            <p:cNvSpPr txBox="1"/>
            <p:nvPr/>
          </p:nvSpPr>
          <p:spPr>
            <a:xfrm>
              <a:off x="1712929" y="2278565"/>
              <a:ext cx="8925171"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在经营年度结束前，行政部将下一年度的</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人员需求计划表</a:t>
              </a:r>
              <a:r>
                <a:rPr lang="en-US" altLang="zh-CN" sz="1600" dirty="0">
                  <a:solidFill>
                    <a:schemeClr val="bg2">
                      <a:lumMod val="25000"/>
                    </a:schemeClr>
                  </a:solidFill>
                  <a:cs typeface="+mn-ea"/>
                  <a:sym typeface="+mn-lt"/>
                </a:rPr>
                <a:t>》</a:t>
              </a:r>
              <a:r>
                <a:rPr lang="zh-CN" altLang="en-US" sz="1600" dirty="0">
                  <a:solidFill>
                    <a:schemeClr val="bg2">
                      <a:lumMod val="25000"/>
                    </a:schemeClr>
                  </a:solidFill>
                  <a:cs typeface="+mn-ea"/>
                  <a:sym typeface="+mn-lt"/>
                </a:rPr>
                <a:t>发放给各部门，部门经理须根据实际情况，认真填写后，报分管副经理身审批，超出公司现有人员编制的，还须报公司总经理审批。</a:t>
              </a:r>
            </a:p>
          </p:txBody>
        </p:sp>
        <p:sp>
          <p:nvSpPr>
            <p:cNvPr id="26" name="矩形 25">
              <a:extLst>
                <a:ext uri="{FF2B5EF4-FFF2-40B4-BE49-F238E27FC236}">
                  <a16:creationId xmlns="" xmlns:p14="http://schemas.microsoft.com/office/powerpoint/2010/main" xmlns:a16="http://schemas.microsoft.com/office/drawing/2014/main" id="{050B9474-C71D-4BFD-A907-9B19DF1F10BE}"/>
                </a:ext>
              </a:extLst>
            </p:cNvPr>
            <p:cNvSpPr/>
            <p:nvPr/>
          </p:nvSpPr>
          <p:spPr>
            <a:xfrm>
              <a:off x="1226976" y="1923906"/>
              <a:ext cx="9432106" cy="112990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矩形: 圆角 26">
              <a:extLst>
                <a:ext uri="{FF2B5EF4-FFF2-40B4-BE49-F238E27FC236}">
                  <a16:creationId xmlns="" xmlns:p14="http://schemas.microsoft.com/office/powerpoint/2010/main" xmlns:a16="http://schemas.microsoft.com/office/drawing/2014/main" id="{48F6D19C-6BBB-495B-8A76-3505BAF1D709}"/>
                </a:ext>
              </a:extLst>
            </p:cNvPr>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第六条 </a:t>
              </a:r>
            </a:p>
          </p:txBody>
        </p:sp>
      </p:grpSp>
      <p:grpSp>
        <p:nvGrpSpPr>
          <p:cNvPr id="28" name="组合 27">
            <a:extLst>
              <a:ext uri="{FF2B5EF4-FFF2-40B4-BE49-F238E27FC236}">
                <a16:creationId xmlns="" xmlns:p14="http://schemas.microsoft.com/office/powerpoint/2010/main" xmlns:a16="http://schemas.microsoft.com/office/drawing/2014/main" id="{0F4529B3-B5C6-4914-AA2C-B4290C21856B}"/>
              </a:ext>
            </a:extLst>
          </p:cNvPr>
          <p:cNvGrpSpPr/>
          <p:nvPr/>
        </p:nvGrpSpPr>
        <p:grpSpPr>
          <a:xfrm>
            <a:off x="1227099" y="3159411"/>
            <a:ext cx="9432107" cy="1304396"/>
            <a:chOff x="1226975" y="1708453"/>
            <a:chExt cx="9432107" cy="1304396"/>
          </a:xfrm>
        </p:grpSpPr>
        <p:sp>
          <p:nvSpPr>
            <p:cNvPr id="29" name="TextBox 1">
              <a:extLst>
                <a:ext uri="{FF2B5EF4-FFF2-40B4-BE49-F238E27FC236}">
                  <a16:creationId xmlns="" xmlns:p14="http://schemas.microsoft.com/office/powerpoint/2010/main" xmlns:a16="http://schemas.microsoft.com/office/drawing/2014/main" id="{C6677223-2B41-4DD0-89F4-3E524F105867}"/>
                </a:ext>
              </a:extLst>
            </p:cNvPr>
            <p:cNvSpPr txBox="1"/>
            <p:nvPr/>
          </p:nvSpPr>
          <p:spPr>
            <a:xfrm>
              <a:off x="1712929" y="2278565"/>
              <a:ext cx="8766142" cy="584775"/>
            </a:xfrm>
            <a:prstGeom prst="rect">
              <a:avLst/>
            </a:prstGeom>
            <a:noFill/>
          </p:spPr>
          <p:txBody>
            <a:bodyPr wrap="square" rtlCol="0">
              <a:spAutoFit/>
            </a:bodyPr>
            <a:lstStyle/>
            <a:p>
              <a:r>
                <a:rPr lang="zh-CN" altLang="en-US" sz="1600" dirty="0">
                  <a:solidFill>
                    <a:schemeClr val="bg2">
                      <a:lumMod val="25000"/>
                    </a:schemeClr>
                  </a:solidFill>
                  <a:cs typeface="+mn-ea"/>
                  <a:sym typeface="+mn-lt"/>
                </a:rPr>
                <a:t>总经理根据部门所上报的人数，以及公司的经营状况和年度计划，来确定是否调整公司下一年度人员的规模和部门设置。</a:t>
              </a:r>
            </a:p>
          </p:txBody>
        </p:sp>
        <p:sp>
          <p:nvSpPr>
            <p:cNvPr id="30" name="矩形 29">
              <a:extLst>
                <a:ext uri="{FF2B5EF4-FFF2-40B4-BE49-F238E27FC236}">
                  <a16:creationId xmlns="" xmlns:p14="http://schemas.microsoft.com/office/powerpoint/2010/main" xmlns:a16="http://schemas.microsoft.com/office/drawing/2014/main" id="{ED35F13D-FF77-4F41-9D68-770872A573E5}"/>
                </a:ext>
              </a:extLst>
            </p:cNvPr>
            <p:cNvSpPr/>
            <p:nvPr/>
          </p:nvSpPr>
          <p:spPr>
            <a:xfrm>
              <a:off x="1226975" y="1923906"/>
              <a:ext cx="9432107" cy="108894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 xmlns:p14="http://schemas.microsoft.com/office/powerpoint/2010/main" xmlns:a16="http://schemas.microsoft.com/office/drawing/2014/main" id="{9F6DCB94-6E78-4933-BD0E-E10AE68ECAD1}"/>
                </a:ext>
              </a:extLst>
            </p:cNvPr>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第七条 </a:t>
              </a:r>
            </a:p>
          </p:txBody>
        </p:sp>
      </p:grpSp>
      <p:grpSp>
        <p:nvGrpSpPr>
          <p:cNvPr id="32" name="组合 31">
            <a:extLst>
              <a:ext uri="{FF2B5EF4-FFF2-40B4-BE49-F238E27FC236}">
                <a16:creationId xmlns="" xmlns:p14="http://schemas.microsoft.com/office/powerpoint/2010/main" xmlns:a16="http://schemas.microsoft.com/office/drawing/2014/main" id="{B8BC8F14-540D-4D1D-91E6-FF9AD87AD6CC}"/>
              </a:ext>
            </a:extLst>
          </p:cNvPr>
          <p:cNvGrpSpPr/>
          <p:nvPr/>
        </p:nvGrpSpPr>
        <p:grpSpPr>
          <a:xfrm>
            <a:off x="1227099" y="4633799"/>
            <a:ext cx="9432107" cy="1304396"/>
            <a:chOff x="1226975" y="1708453"/>
            <a:chExt cx="9432107" cy="1304396"/>
          </a:xfrm>
        </p:grpSpPr>
        <p:sp>
          <p:nvSpPr>
            <p:cNvPr id="33" name="TextBox 1">
              <a:extLst>
                <a:ext uri="{FF2B5EF4-FFF2-40B4-BE49-F238E27FC236}">
                  <a16:creationId xmlns="" xmlns:p14="http://schemas.microsoft.com/office/powerpoint/2010/main" xmlns:a16="http://schemas.microsoft.com/office/drawing/2014/main" id="{0F2013D3-9EE1-4461-8F8A-2A484283F19A}"/>
                </a:ext>
              </a:extLst>
            </p:cNvPr>
            <p:cNvSpPr txBox="1"/>
            <p:nvPr/>
          </p:nvSpPr>
          <p:spPr>
            <a:xfrm>
              <a:off x="1712929" y="2299100"/>
              <a:ext cx="8766142"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经总经理所确定的新的人力资源计划，由行政人事部具体负责办理招聘事宜</a:t>
              </a:r>
            </a:p>
          </p:txBody>
        </p:sp>
        <p:sp>
          <p:nvSpPr>
            <p:cNvPr id="34" name="矩形 33">
              <a:extLst>
                <a:ext uri="{FF2B5EF4-FFF2-40B4-BE49-F238E27FC236}">
                  <a16:creationId xmlns="" xmlns:p14="http://schemas.microsoft.com/office/powerpoint/2010/main" xmlns:a16="http://schemas.microsoft.com/office/drawing/2014/main" id="{F6E877D4-12E3-42AB-B791-B180D37F56F4}"/>
                </a:ext>
              </a:extLst>
            </p:cNvPr>
            <p:cNvSpPr/>
            <p:nvPr/>
          </p:nvSpPr>
          <p:spPr>
            <a:xfrm>
              <a:off x="1226975" y="1923906"/>
              <a:ext cx="9432107" cy="108894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a:extLst>
                <a:ext uri="{FF2B5EF4-FFF2-40B4-BE49-F238E27FC236}">
                  <a16:creationId xmlns="" xmlns:p14="http://schemas.microsoft.com/office/powerpoint/2010/main" xmlns:a16="http://schemas.microsoft.com/office/drawing/2014/main" id="{AD5A2C2F-B47E-423D-BE4B-866295A575C5}"/>
                </a:ext>
              </a:extLst>
            </p:cNvPr>
            <p:cNvSpPr/>
            <p:nvPr/>
          </p:nvSpPr>
          <p:spPr>
            <a:xfrm>
              <a:off x="1553652" y="1708453"/>
              <a:ext cx="1774327" cy="476655"/>
            </a:xfrm>
            <a:prstGeom prst="roundRect">
              <a:avLst>
                <a:gd name="adj" fmla="val 0"/>
              </a:avLst>
            </a:prstGeom>
            <a:solidFill>
              <a:srgbClr val="002263"/>
            </a:solidFill>
            <a:ln>
              <a:noFill/>
            </a:ln>
            <a:effectLst>
              <a:outerShdw blurRad="762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第八条 </a:t>
              </a:r>
            </a:p>
          </p:txBody>
        </p:sp>
      </p:grpSp>
      <p:grpSp>
        <p:nvGrpSpPr>
          <p:cNvPr id="12" name="组合 11">
            <a:extLst>
              <a:ext uri="{FF2B5EF4-FFF2-40B4-BE49-F238E27FC236}">
                <a16:creationId xmlns="" xmlns:p14="http://schemas.microsoft.com/office/powerpoint/2010/main" xmlns:a16="http://schemas.microsoft.com/office/drawing/2014/main" id="{F29C4A7C-088C-4573-B8E9-70EACAF0F74D}"/>
              </a:ext>
            </a:extLst>
          </p:cNvPr>
          <p:cNvGrpSpPr/>
          <p:nvPr/>
        </p:nvGrpSpPr>
        <p:grpSpPr>
          <a:xfrm>
            <a:off x="1227099" y="463031"/>
            <a:ext cx="2969120" cy="461665"/>
            <a:chOff x="1615406" y="477018"/>
            <a:chExt cx="2969120" cy="461665"/>
          </a:xfrm>
        </p:grpSpPr>
        <p:sp>
          <p:nvSpPr>
            <p:cNvPr id="13" name="文本框 12">
              <a:extLst>
                <a:ext uri="{FF2B5EF4-FFF2-40B4-BE49-F238E27FC236}">
                  <a16:creationId xmlns="" xmlns:p14="http://schemas.microsoft.com/office/powerpoint/2010/main" xmlns:a16="http://schemas.microsoft.com/office/drawing/2014/main" id="{869C9EC6-C127-4497-A208-219F48597332}"/>
                </a:ext>
              </a:extLst>
            </p:cNvPr>
            <p:cNvSpPr txBox="1"/>
            <p:nvPr/>
          </p:nvSpPr>
          <p:spPr>
            <a:xfrm>
              <a:off x="1615406" y="587602"/>
              <a:ext cx="1007140" cy="338554"/>
            </a:xfrm>
            <a:prstGeom prst="rect">
              <a:avLst/>
            </a:prstGeom>
            <a:noFill/>
          </p:spPr>
          <p:txBody>
            <a:bodyPr wrap="square" rtlCol="0">
              <a:spAutoFit/>
            </a:bodyPr>
            <a:lstStyle/>
            <a:p>
              <a:r>
                <a:rPr lang="zh-CN" altLang="en-US" sz="1600" dirty="0">
                  <a:solidFill>
                    <a:schemeClr val="bg2">
                      <a:lumMod val="25000"/>
                    </a:schemeClr>
                  </a:solidFill>
                  <a:cs typeface="+mn-ea"/>
                  <a:sym typeface="+mn-lt"/>
                </a:rPr>
                <a:t>第三 章</a:t>
              </a:r>
              <a:endParaRPr lang="zh-CN" altLang="zh-CN" sz="1600" dirty="0">
                <a:solidFill>
                  <a:schemeClr val="bg2">
                    <a:lumMod val="25000"/>
                  </a:schemeClr>
                </a:solidFill>
                <a:cs typeface="+mn-ea"/>
                <a:sym typeface="+mn-lt"/>
              </a:endParaRPr>
            </a:p>
          </p:txBody>
        </p:sp>
        <p:sp>
          <p:nvSpPr>
            <p:cNvPr id="14" name="文本框 13">
              <a:extLst>
                <a:ext uri="{FF2B5EF4-FFF2-40B4-BE49-F238E27FC236}">
                  <a16:creationId xmlns="" xmlns:p14="http://schemas.microsoft.com/office/powerpoint/2010/main" xmlns:a16="http://schemas.microsoft.com/office/drawing/2014/main" id="{6BF452C8-781F-4F22-88E7-7F714312BA34}"/>
                </a:ext>
              </a:extLst>
            </p:cNvPr>
            <p:cNvSpPr txBox="1"/>
            <p:nvPr/>
          </p:nvSpPr>
          <p:spPr>
            <a:xfrm>
              <a:off x="2371310" y="477018"/>
              <a:ext cx="2213216" cy="461665"/>
            </a:xfrm>
            <a:prstGeom prst="rect">
              <a:avLst/>
            </a:prstGeom>
            <a:noFill/>
          </p:spPr>
          <p:txBody>
            <a:bodyPr wrap="square" rtlCol="0">
              <a:spAutoFit/>
            </a:bodyPr>
            <a:lstStyle/>
            <a:p>
              <a:r>
                <a:rPr lang="zh-CN" altLang="en-US" sz="2400" b="1" dirty="0">
                  <a:solidFill>
                    <a:schemeClr val="bg2">
                      <a:lumMod val="25000"/>
                    </a:schemeClr>
                  </a:solidFill>
                  <a:cs typeface="+mn-ea"/>
                  <a:sym typeface="+mn-lt"/>
                </a:rPr>
                <a:t>人员需求</a:t>
              </a:r>
              <a:endParaRPr lang="zh-CN" altLang="zh-CN" sz="2400" b="1" dirty="0">
                <a:solidFill>
                  <a:schemeClr val="bg2">
                    <a:lumMod val="25000"/>
                  </a:schemeClr>
                </a:solidFill>
                <a:cs typeface="+mn-ea"/>
                <a:sym typeface="+mn-lt"/>
              </a:endParaRPr>
            </a:p>
          </p:txBody>
        </p:sp>
      </p:grpSp>
      <p:grpSp>
        <p:nvGrpSpPr>
          <p:cNvPr id="22" name="组合 21">
            <a:extLst>
              <a:ext uri="{FF2B5EF4-FFF2-40B4-BE49-F238E27FC236}">
                <a16:creationId xmlns="" xmlns:p14="http://schemas.microsoft.com/office/powerpoint/2010/main" xmlns:a16="http://schemas.microsoft.com/office/drawing/2014/main" id="{9CB8D513-3BDC-4ACC-A930-2CC9C33C7D1D}"/>
              </a:ext>
            </a:extLst>
          </p:cNvPr>
          <p:cNvGrpSpPr/>
          <p:nvPr/>
        </p:nvGrpSpPr>
        <p:grpSpPr>
          <a:xfrm>
            <a:off x="-676027" y="587602"/>
            <a:ext cx="1779590" cy="324568"/>
            <a:chOff x="10447421" y="344366"/>
            <a:chExt cx="1779590" cy="324568"/>
          </a:xfrm>
        </p:grpSpPr>
        <p:sp>
          <p:nvSpPr>
            <p:cNvPr id="23" name="平行四边形 22">
              <a:extLst>
                <a:ext uri="{FF2B5EF4-FFF2-40B4-BE49-F238E27FC236}">
                  <a16:creationId xmlns="" xmlns:p14="http://schemas.microsoft.com/office/powerpoint/2010/main" xmlns:a16="http://schemas.microsoft.com/office/drawing/2014/main" id="{9A628E40-DCF8-4EDD-803D-8539B3E35A96}"/>
                </a:ext>
              </a:extLst>
            </p:cNvPr>
            <p:cNvSpPr/>
            <p:nvPr/>
          </p:nvSpPr>
          <p:spPr>
            <a:xfrm>
              <a:off x="10447421" y="344366"/>
              <a:ext cx="1744579" cy="108000"/>
            </a:xfrm>
            <a:prstGeom prst="parallelogram">
              <a:avLst/>
            </a:prstGeom>
            <a:solidFill>
              <a:srgbClr val="2D2E32"/>
            </a:solidFill>
            <a:ln>
              <a:solidFill>
                <a:srgbClr val="0022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平行四边形 23">
              <a:extLst>
                <a:ext uri="{FF2B5EF4-FFF2-40B4-BE49-F238E27FC236}">
                  <a16:creationId xmlns="" xmlns:p14="http://schemas.microsoft.com/office/powerpoint/2010/main" xmlns:a16="http://schemas.microsoft.com/office/drawing/2014/main" id="{CD57EA04-7EAF-48CB-A037-F1991270E63A}"/>
                </a:ext>
              </a:extLst>
            </p:cNvPr>
            <p:cNvSpPr/>
            <p:nvPr/>
          </p:nvSpPr>
          <p:spPr>
            <a:xfrm>
              <a:off x="11687011" y="560934"/>
              <a:ext cx="540000" cy="10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921883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18094740"/>
  <p:tag name="MH_LIBRARY" val="GRAPHIC"/>
  <p:tag name="MH_TYPE" val="Other"/>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18094740"/>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18111343"/>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18094740"/>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18111343"/>
  <p:tag name="MH_LIBRARY" val="GRAPHIC"/>
  <p:tag name="MH_TYPE" val="SubTitle"/>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51218111343"/>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51218111343"/>
  <p:tag name="MH_LIBRARY" val="GRAPHIC"/>
  <p:tag name="MH_TYPE" val="SubTitle"/>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18111343"/>
  <p:tag name="MH_LIBRARY" val="GRAPHIC"/>
  <p:tag name="MH_TYPE" val="SubTitle"/>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51218094740"/>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18094740"/>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218101312"/>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18101312"/>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18144012"/>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4xgkazv0">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627</TotalTime>
  <Words>3143</Words>
  <Application>Microsoft Office PowerPoint</Application>
  <PresentationFormat>宽屏</PresentationFormat>
  <Paragraphs>307</Paragraphs>
  <Slides>42</Slides>
  <Notes>11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42</vt:i4>
      </vt:variant>
    </vt:vector>
  </HeadingPairs>
  <TitlesOfParts>
    <vt:vector size="52"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83</cp:revision>
  <dcterms:created xsi:type="dcterms:W3CDTF">2021-05-12T04:25:00Z</dcterms:created>
  <dcterms:modified xsi:type="dcterms:W3CDTF">2022-03-08T13:03:25Z</dcterms:modified>
</cp:coreProperties>
</file>