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9.xml" ContentType="application/vnd.openxmlformats-officedocument.themeOverride+xml"/>
  <Override PartName="/ppt/tags/tag2.xml" ContentType="application/vnd.openxmlformats-officedocument.presentationml.tags+xml"/>
  <Override PartName="/ppt/notesSlides/notesSlide9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2.xml" ContentType="application/vnd.openxmlformats-officedocument.themeOverride+xml"/>
  <Override PartName="/ppt/tags/tag3.xml" ContentType="application/vnd.openxmlformats-officedocument.presentationml.tags+xml"/>
  <Override PartName="/ppt/notesSlides/notesSlide12.xml" ContentType="application/vnd.openxmlformats-officedocument.presentationml.notesSlide+xml"/>
  <Override PartName="/ppt/theme/themeOverride13.xml" ContentType="application/vnd.openxmlformats-officedocument.themeOverride+xml"/>
  <Override PartName="/ppt/tags/tag4.xml" ContentType="application/vnd.openxmlformats-officedocument.presentationml.tags+xml"/>
  <Override PartName="/ppt/notesSlides/notesSlide13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5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19.xml" ContentType="application/vnd.openxmlformats-officedocument.presentationml.notesSlide+xml"/>
  <Override PartName="/ppt/theme/themeOverride20.xml" ContentType="application/vnd.openxmlformats-officedocument.themeOverride+xml"/>
  <Override PartName="/ppt/notesSlides/notesSlide20.xml" ContentType="application/vnd.openxmlformats-officedocument.presentationml.notesSlide+xml"/>
  <Override PartName="/ppt/theme/themeOverride21.xml" ContentType="application/vnd.openxmlformats-officedocument.themeOverride+xml"/>
  <Override PartName="/ppt/notesSlides/notesSlide21.xml" ContentType="application/vnd.openxmlformats-officedocument.presentationml.notesSlide+xml"/>
  <Override PartName="/ppt/theme/themeOverride22.xml" ContentType="application/vnd.openxmlformats-officedocument.themeOverride+xml"/>
  <Override PartName="/ppt/notesSlides/notesSlide22.xml" ContentType="application/vnd.openxmlformats-officedocument.presentationml.notesSlide+xml"/>
  <Override PartName="/ppt/theme/themeOverride23.xml" ContentType="application/vnd.openxmlformats-officedocument.themeOverride+xml"/>
  <Override PartName="/ppt/notesSlides/notesSlide23.xml" ContentType="application/vnd.openxmlformats-officedocument.presentationml.notesSlide+xml"/>
  <Override PartName="/ppt/theme/themeOverride24.xml" ContentType="application/vnd.openxmlformats-officedocument.themeOverride+xml"/>
  <Override PartName="/ppt/notesSlides/notesSlide24.xml" ContentType="application/vnd.openxmlformats-officedocument.presentationml.notesSlide+xml"/>
  <Override PartName="/ppt/theme/themeOverride25.xml" ContentType="application/vnd.openxmlformats-officedocument.themeOverride+xml"/>
  <Override PartName="/ppt/notesSlides/notesSlide25.xml" ContentType="application/vnd.openxmlformats-officedocument.presentationml.notesSlide+xml"/>
  <Override PartName="/ppt/theme/themeOverride26.xml" ContentType="application/vnd.openxmlformats-officedocument.themeOverride+xml"/>
  <Override PartName="/ppt/notesSlides/notesSlide26.xml" ContentType="application/vnd.openxmlformats-officedocument.presentationml.notesSlide+xml"/>
  <Override PartName="/ppt/theme/themeOverride27.xml" ContentType="application/vnd.openxmlformats-officedocument.themeOverride+xml"/>
  <Override PartName="/ppt/notesSlides/notesSlide27.xml" ContentType="application/vnd.openxmlformats-officedocument.presentationml.notesSlide+xml"/>
  <Override PartName="/ppt/theme/themeOverride28.xml" ContentType="application/vnd.openxmlformats-officedocument.themeOverride+xml"/>
  <Override PartName="/ppt/notesSlides/notesSlide28.xml" ContentType="application/vnd.openxmlformats-officedocument.presentationml.notesSlide+xml"/>
  <Override PartName="/ppt/theme/themeOverride29.xml" ContentType="application/vnd.openxmlformats-officedocument.themeOverride+xml"/>
  <Override PartName="/ppt/notesSlides/notesSlide29.xml" ContentType="application/vnd.openxmlformats-officedocument.presentationml.notesSlide+xml"/>
  <Override PartName="/ppt/theme/themeOverride30.xml" ContentType="application/vnd.openxmlformats-officedocument.themeOverride+xml"/>
  <Override PartName="/ppt/tags/tag5.xml" ContentType="application/vnd.openxmlformats-officedocument.presentationml.tags+xml"/>
  <Override PartName="/ppt/notesSlides/notesSlide30.xml" ContentType="application/vnd.openxmlformats-officedocument.presentationml.notesSlide+xml"/>
  <Override PartName="/ppt/theme/themeOverride31.xml" ContentType="application/vnd.openxmlformats-officedocument.themeOverr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83" r:id="rId2"/>
    <p:sldMasterId id="2147483687" r:id="rId3"/>
  </p:sldMasterIdLst>
  <p:notesMasterIdLst>
    <p:notesMasterId r:id="rId36"/>
  </p:notesMasterIdLst>
  <p:sldIdLst>
    <p:sldId id="428" r:id="rId4"/>
    <p:sldId id="470" r:id="rId5"/>
    <p:sldId id="563" r:id="rId6"/>
    <p:sldId id="531" r:id="rId7"/>
    <p:sldId id="585" r:id="rId8"/>
    <p:sldId id="533" r:id="rId9"/>
    <p:sldId id="534" r:id="rId10"/>
    <p:sldId id="586" r:id="rId11"/>
    <p:sldId id="536" r:id="rId12"/>
    <p:sldId id="587" r:id="rId13"/>
    <p:sldId id="538" r:id="rId14"/>
    <p:sldId id="539" r:id="rId15"/>
    <p:sldId id="540" r:id="rId16"/>
    <p:sldId id="541" r:id="rId17"/>
    <p:sldId id="588" r:id="rId18"/>
    <p:sldId id="543" r:id="rId19"/>
    <p:sldId id="544" r:id="rId20"/>
    <p:sldId id="589" r:id="rId21"/>
    <p:sldId id="546" r:id="rId22"/>
    <p:sldId id="590" r:id="rId23"/>
    <p:sldId id="571" r:id="rId24"/>
    <p:sldId id="572" r:id="rId25"/>
    <p:sldId id="591" r:id="rId26"/>
    <p:sldId id="578" r:id="rId27"/>
    <p:sldId id="579" r:id="rId28"/>
    <p:sldId id="592" r:id="rId29"/>
    <p:sldId id="581" r:id="rId30"/>
    <p:sldId id="582" r:id="rId31"/>
    <p:sldId id="593" r:id="rId32"/>
    <p:sldId id="562" r:id="rId33"/>
    <p:sldId id="584" r:id="rId34"/>
    <p:sldId id="594" r:id="rId35"/>
  </p:sldIdLst>
  <p:sldSz cx="9144000" cy="5143500" type="screen16x9"/>
  <p:notesSz cx="6858000" cy="9144000"/>
  <p:custDataLst>
    <p:tags r:id="rId3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9F7DB"/>
    <a:srgbClr val="F73964"/>
    <a:srgbClr val="D8D8D8"/>
    <a:srgbClr val="CFCFCF"/>
    <a:srgbClr val="8547F4"/>
    <a:srgbClr val="F6FFFE"/>
    <a:srgbClr val="F6818A"/>
    <a:srgbClr val="8ABBA8"/>
    <a:srgbClr val="B3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61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277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viewProps" Target="viewProps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ags" Target="tags/tag1.xml"/><Relationship Id="rId40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Microsoft%20PowerPoint%20&#20013;&#30340;&#22270;&#34920;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628336755646799"/>
          <c:y val="0.18875034561220499"/>
          <c:w val="0.71868583162217703"/>
          <c:h val="0.5562510185260349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C734-4F3F-9E1D-E220B4DF81BB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C734-4F3F-9E1D-E220B4DF81BB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C734-4F3F-9E1D-E220B4DF81BB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C734-4F3F-9E1D-E220B4DF81BB}"/>
              </c:ext>
            </c:extLst>
          </c:dPt>
          <c:dPt>
            <c:idx val="4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C734-4F3F-9E1D-E220B4DF81BB}"/>
              </c:ext>
            </c:extLst>
          </c:dPt>
          <c:dPt>
            <c:idx val="5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C734-4F3F-9E1D-E220B4DF81BB}"/>
              </c:ext>
            </c:extLst>
          </c:dPt>
          <c:cat>
            <c:strRef>
              <c:f>'[Microsoft PowerPoint 中的图表]Sheet1'!$A$2:$A$7</c:f>
              <c:strCache>
                <c:ptCount val="6"/>
                <c:pt idx="0">
                  <c:v>穿刺后护理环节</c:v>
                </c:pt>
                <c:pt idx="1">
                  <c:v>固定环节</c:v>
                </c:pt>
                <c:pt idx="2">
                  <c:v>产妇特有因素</c:v>
                </c:pt>
                <c:pt idx="3">
                  <c:v>穿刺环节</c:v>
                </c:pt>
                <c:pt idx="4">
                  <c:v>分娩特有因素</c:v>
                </c:pt>
                <c:pt idx="5">
                  <c:v>其他</c:v>
                </c:pt>
              </c:strCache>
            </c:strRef>
          </c:cat>
          <c:val>
            <c:numRef>
              <c:f>'[Microsoft PowerPoint 中的图表]Sheet1'!$B$2:$B$7</c:f>
              <c:numCache>
                <c:formatCode>General</c:formatCode>
                <c:ptCount val="6"/>
                <c:pt idx="0">
                  <c:v>25</c:v>
                </c:pt>
                <c:pt idx="1">
                  <c:v>15</c:v>
                </c:pt>
                <c:pt idx="2">
                  <c:v>7</c:v>
                </c:pt>
                <c:pt idx="3">
                  <c:v>5</c:v>
                </c:pt>
                <c:pt idx="4">
                  <c:v>3</c:v>
                </c:pt>
                <c:pt idx="5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C734-4F3F-9E1D-E220B4DF81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7"/>
        <c:axId val="1870242432"/>
        <c:axId val="1910637184"/>
      </c:barChart>
      <c:lineChart>
        <c:grouping val="standard"/>
        <c:varyColors val="0"/>
        <c:ser>
          <c:idx val="1"/>
          <c:order val="1"/>
          <c:tx>
            <c:strRef>
              <c:f>系列2</c:f>
              <c:strCache>
                <c:ptCount val="1"/>
                <c:pt idx="0">
                  <c:v>系列2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195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'[Microsoft PowerPoint 中的图表]Sheet1'!$E$1:$E$7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</c:numCache>
            </c:numRef>
          </c:cat>
          <c:val>
            <c:numRef>
              <c:f>'[Microsoft PowerPoint 中的图表]Sheet1'!$D$1:$D$7</c:f>
              <c:numCache>
                <c:formatCode>0%</c:formatCode>
                <c:ptCount val="7"/>
                <c:pt idx="0">
                  <c:v>0</c:v>
                </c:pt>
                <c:pt idx="1">
                  <c:v>0.439</c:v>
                </c:pt>
                <c:pt idx="2">
                  <c:v>0.70199999999999996</c:v>
                </c:pt>
                <c:pt idx="3">
                  <c:v>0.82499999999999996</c:v>
                </c:pt>
                <c:pt idx="4">
                  <c:v>0.91200000000000003</c:v>
                </c:pt>
                <c:pt idx="5">
                  <c:v>0.96499999999999997</c:v>
                </c:pt>
                <c:pt idx="6">
                  <c:v>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C734-4F3F-9E1D-E220B4DF81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70242432"/>
        <c:axId val="1910637184"/>
      </c:lineChart>
      <c:catAx>
        <c:axId val="18702424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2820000" spcFirstLastPara="1" vertOverflow="ellipsis" wrap="square" anchor="ctr" anchorCtr="1"/>
          <a:lstStyle/>
          <a:p>
            <a:pPr>
              <a:defRPr lang="zh-CN" sz="1195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910637184"/>
        <c:crosses val="autoZero"/>
        <c:auto val="1"/>
        <c:lblAlgn val="ctr"/>
        <c:lblOffset val="100"/>
        <c:noMultiLvlLbl val="0"/>
      </c:catAx>
      <c:valAx>
        <c:axId val="1910637184"/>
        <c:scaling>
          <c:orientation val="minMax"/>
          <c:max val="57"/>
          <c:min val="0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870242432"/>
        <c:crosses val="autoZero"/>
        <c:crossBetween val="between"/>
        <c:majorUnit val="20"/>
        <c:minorUnit val="0.2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5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5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5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30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DD754-F49E-4351-AAFE-19D83F43501C}" type="datetimeFigureOut">
              <a:rPr lang="en-US" smtClean="0"/>
              <a:t>3/11/2022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6036-E835-44CB-A25A-34C755DFD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757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695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78F6036-E835-44CB-A25A-34C755DFD5D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05603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6DBE40-24EC-4912-9392-0422949DF9B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98458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6DBE40-24EC-4912-9392-0422949DF9B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37401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6DBE40-24EC-4912-9392-0422949DF9B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66332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6DBE40-24EC-4912-9392-0422949DF9B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25177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78F6036-E835-44CB-A25A-34C755DFD5D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07553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6DBE40-24EC-4912-9392-0422949DF9B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07083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6DBE40-24EC-4912-9392-0422949DF9BE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92088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78F6036-E835-44CB-A25A-34C755DFD5D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89567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6DBE40-24EC-4912-9392-0422949DF9B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2162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1448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78F6036-E835-44CB-A25A-34C755DFD5D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48832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584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5843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defTabSz="913130" fontAlgn="base">
              <a:spcBef>
                <a:spcPct val="0"/>
              </a:spcBef>
              <a:spcAft>
                <a:spcPct val="0"/>
              </a:spcAft>
            </a:pPr>
            <a:fld id="{FDBED0D6-C990-4457-ADE9-EE213C2801D0}" type="slidenum">
              <a:rPr lang="zh-CN" altLang="en-US"/>
              <a:t>21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4359788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98115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78F6036-E835-44CB-A25A-34C755DFD5D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83738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010358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926920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78F6036-E835-44CB-A25A-34C755DFD5D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78065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978321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6782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78F6036-E835-44CB-A25A-34C755DFD5D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95591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46656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6DBE40-24EC-4912-9392-0422949DF9BE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927438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23277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070180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6DBE40-24EC-4912-9392-0422949DF9B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85823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78F6036-E835-44CB-A25A-34C755DFD5D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00152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6DBE40-24EC-4912-9392-0422949DF9B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54771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6DBE40-24EC-4912-9392-0422949DF9B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3545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78F6036-E835-44CB-A25A-34C755DFD5D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41135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6DBE40-24EC-4912-9392-0422949DF9B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7853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pattFill prst="ltHorz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节标题">
    <p:bg>
      <p:bgPr>
        <a:pattFill prst="ltHorz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385492" y="20955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</a:rPr>
              <a:t>标准化</a:t>
            </a: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81233"/>
            <a:ext cx="537892" cy="5378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节标题">
    <p:bg>
      <p:bgPr>
        <a:pattFill prst="ltHorz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385492" y="20955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</a:rPr>
              <a:t>总结</a:t>
            </a: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81233"/>
            <a:ext cx="537892" cy="5378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节标题">
    <p:bg>
      <p:bgPr>
        <a:pattFill prst="ltHorz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304800" y="209550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</a:rPr>
              <a:t>点击添加文字内容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节标题">
    <p:bg>
      <p:bgPr>
        <a:pattFill prst="ltHorz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152400" y="209550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</a:rPr>
              <a:t>点击添加文字内容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节标题">
    <p:bg>
      <p:bgPr>
        <a:pattFill prst="ltHorz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228600" y="209550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</a:rPr>
              <a:t>点击添加文字内容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节标题">
    <p:bg>
      <p:bgPr>
        <a:pattFill prst="ltHorz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304800" y="209550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</a:rPr>
              <a:t>点击添加文字内容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B1B6A-AEF1-4ACD-BD61-958570690F55}" type="datetimeFigureOut">
              <a:rPr lang="zh-CN" altLang="en-US" smtClean="0"/>
              <a:t>2022/3/11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9526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B1B6A-AEF1-4ACD-BD61-958570690F55}" type="datetimeFigureOut">
              <a:rPr lang="zh-CN" altLang="en-US" smtClean="0"/>
              <a:t>2022/3/11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397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B1B6A-AEF1-4ACD-BD61-958570690F55}" type="datetimeFigureOut">
              <a:rPr lang="zh-CN" altLang="en-US" smtClean="0"/>
              <a:t>2022/3/11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361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B1B6A-AEF1-4ACD-BD61-958570690F55}" type="datetimeFigureOut">
              <a:rPr lang="zh-CN" altLang="en-US" smtClean="0"/>
              <a:t>2022/3/11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9479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pattFill prst="ltHorz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385492" y="209550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</a:rPr>
              <a:t>成员介绍 </a:t>
            </a: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81233"/>
            <a:ext cx="537892" cy="5378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B1B6A-AEF1-4ACD-BD61-958570690F55}" type="datetimeFigureOut">
              <a:rPr lang="zh-CN" altLang="en-US" smtClean="0"/>
              <a:t>2022/3/11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7216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B1B6A-AEF1-4ACD-BD61-958570690F55}" type="datetimeFigureOut">
              <a:rPr lang="zh-CN" altLang="en-US" smtClean="0"/>
              <a:t>2022/3/11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297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B1B6A-AEF1-4ACD-BD61-958570690F55}" type="datetimeFigureOut">
              <a:rPr lang="zh-CN" altLang="en-US" smtClean="0"/>
              <a:t>2022/3/11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42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B1B6A-AEF1-4ACD-BD61-958570690F55}" type="datetimeFigureOut">
              <a:rPr lang="zh-CN" altLang="en-US" smtClean="0"/>
              <a:t>2022/3/11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7712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B1B6A-AEF1-4ACD-BD61-958570690F55}" type="datetimeFigureOut">
              <a:rPr lang="zh-CN" altLang="en-US" smtClean="0"/>
              <a:t>2022/3/11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4118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B1B6A-AEF1-4ACD-BD61-958570690F55}" type="datetimeFigureOut">
              <a:rPr lang="zh-CN" altLang="en-US" smtClean="0"/>
              <a:t>2022/3/11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3012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B1B6A-AEF1-4ACD-BD61-958570690F55}" type="datetimeFigureOut">
              <a:rPr lang="zh-CN" altLang="en-US" smtClean="0"/>
              <a:t>2022/3/11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136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B1B6A-AEF1-4ACD-BD61-958570690F55}" type="datetimeFigureOut">
              <a:rPr lang="zh-CN" altLang="en-US" smtClean="0"/>
              <a:t>2022/3/11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4875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B1B6A-AEF1-4ACD-BD61-958570690F55}" type="datetimeFigureOut">
              <a:rPr lang="zh-CN" altLang="en-US" smtClean="0"/>
              <a:t>2022/3/11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1156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B1B6A-AEF1-4ACD-BD61-958570690F55}" type="datetimeFigureOut">
              <a:rPr lang="zh-CN" altLang="en-US" smtClean="0"/>
              <a:t>2022/3/11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92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bg>
      <p:bgPr>
        <a:pattFill prst="ltHorz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385492" y="20955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</a:rPr>
              <a:t>主题选定</a:t>
            </a: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81233"/>
            <a:ext cx="537892" cy="5378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B1B6A-AEF1-4ACD-BD61-958570690F55}" type="datetimeFigureOut">
              <a:rPr lang="zh-CN" altLang="en-US" smtClean="0"/>
              <a:t>2022/3/11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4879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B1B6A-AEF1-4ACD-BD61-958570690F55}" type="datetimeFigureOut">
              <a:rPr lang="zh-CN" altLang="en-US" smtClean="0"/>
              <a:t>2022/3/11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951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B1B6A-AEF1-4ACD-BD61-958570690F55}" type="datetimeFigureOut">
              <a:rPr lang="zh-CN" altLang="en-US" smtClean="0"/>
              <a:t>2022/3/11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09600" y="5025070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行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业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</a:rPr>
              <a:t>http://www.1ppt.com/hangye/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82856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B1B6A-AEF1-4ACD-BD61-958570690F55}" type="datetimeFigureOut">
              <a:rPr lang="zh-CN" altLang="en-US" smtClean="0"/>
              <a:t>2022/3/11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7031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B1B6A-AEF1-4ACD-BD61-958570690F55}" type="datetimeFigureOut">
              <a:rPr lang="zh-CN" altLang="en-US" smtClean="0"/>
              <a:t>2022/3/11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1698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2022/3/11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60965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2022/3/11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99627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403469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2012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335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节标题">
    <p:bg>
      <p:bgPr>
        <a:pattFill prst="ltHorz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385492" y="20955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</a:rPr>
              <a:t>计划拟定</a:t>
            </a: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81233"/>
            <a:ext cx="537892" cy="5378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49035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59328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24056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72132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54527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16518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95198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32060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862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节标题">
    <p:bg>
      <p:bgPr>
        <a:pattFill prst="ltHorz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385492" y="20955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</a:rPr>
              <a:t>现状把握</a:t>
            </a: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81233"/>
            <a:ext cx="537892" cy="5378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节标题">
    <p:bg>
      <p:bgPr>
        <a:pattFill prst="ltHorz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385492" y="20955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</a:rPr>
              <a:t>目标设定</a:t>
            </a: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81233"/>
            <a:ext cx="537892" cy="5378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节标题">
    <p:bg>
      <p:bgPr>
        <a:pattFill prst="ltHorz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385492" y="20955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</a:rPr>
              <a:t>原因分析</a:t>
            </a: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81233"/>
            <a:ext cx="537892" cy="5378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节标题">
    <p:bg>
      <p:bgPr>
        <a:pattFill prst="ltHorz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385492" y="20955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</a:rPr>
              <a:t>对策实施</a:t>
            </a: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81233"/>
            <a:ext cx="537892" cy="5378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节标题">
    <p:bg>
      <p:bgPr>
        <a:pattFill prst="ltHorz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385492" y="20955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</a:rPr>
              <a:t>效果确认</a:t>
            </a: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81233"/>
            <a:ext cx="537892" cy="5378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B1B6A-AEF1-4ACD-BD61-958570690F55}" type="datetimeFigureOut">
              <a:rPr lang="zh-CN" altLang="en-US" smtClean="0"/>
              <a:t>2022/3/11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</p:sldLayoutIdLst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0411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01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3.xml"/><Relationship Id="rId1" Type="http://schemas.openxmlformats.org/officeDocument/2006/relationships/themeOverride" Target="../theme/themeOverride12.xml"/><Relationship Id="rId5" Type="http://schemas.openxmlformats.org/officeDocument/2006/relationships/image" Target="../media/image7.jpe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4.xml"/><Relationship Id="rId1" Type="http://schemas.openxmlformats.org/officeDocument/2006/relationships/themeOverride" Target="../theme/themeOverride13.xml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4.xml"/><Relationship Id="rId4" Type="http://schemas.openxmlformats.org/officeDocument/2006/relationships/chart" Target="../charts/char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5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8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0.xm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3.xml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9.xml"/><Relationship Id="rId1" Type="http://schemas.openxmlformats.org/officeDocument/2006/relationships/themeOverride" Target="../theme/themeOverr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9.xml"/><Relationship Id="rId1" Type="http://schemas.openxmlformats.org/officeDocument/2006/relationships/themeOverride" Target="../theme/themeOverr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6.xml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0.xml"/><Relationship Id="rId1" Type="http://schemas.openxmlformats.org/officeDocument/2006/relationships/themeOverride" Target="../theme/themeOverrid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0.xml"/><Relationship Id="rId1" Type="http://schemas.openxmlformats.org/officeDocument/2006/relationships/themeOverride" Target="../theme/themeOverride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9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tags" Target="../tags/tag5.xml"/><Relationship Id="rId1" Type="http://schemas.openxmlformats.org/officeDocument/2006/relationships/themeOverride" Target="../theme/themeOverride30.xm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1.xml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4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9.sv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6.png"/><Relationship Id="rId5" Type="http://schemas.openxmlformats.org/officeDocument/2006/relationships/image" Target="../media/image7.sv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2.xml"/><Relationship Id="rId1" Type="http://schemas.openxmlformats.org/officeDocument/2006/relationships/themeOverride" Target="../theme/themeOverride9.xml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7985" y="835917"/>
            <a:ext cx="3810000" cy="3810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810000" y="1200150"/>
            <a:ext cx="4560865" cy="900246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zh-CN" altLang="en-US" sz="5250" b="1" dirty="0">
                <a:solidFill>
                  <a:schemeClr val="accent1"/>
                </a:solidFill>
                <a:latin typeface="+mn-ea"/>
                <a:sym typeface="Arial" panose="020B0604020202020204" pitchFamily="34" charset="0"/>
              </a:rPr>
              <a:t>品管圈</a:t>
            </a:r>
            <a:r>
              <a:rPr lang="zh-CN" altLang="en-US" sz="5250" b="1" dirty="0">
                <a:solidFill>
                  <a:schemeClr val="accent2"/>
                </a:solidFill>
                <a:latin typeface="+mn-ea"/>
                <a:sym typeface="Arial" panose="020B0604020202020204" pitchFamily="34" charset="0"/>
              </a:rPr>
              <a:t>医疗</a:t>
            </a:r>
            <a:r>
              <a:rPr lang="en-US" altLang="zh-CN" sz="5250" b="1" dirty="0">
                <a:solidFill>
                  <a:schemeClr val="accent1"/>
                </a:solidFill>
                <a:latin typeface="+mn-ea"/>
                <a:sym typeface="Arial" panose="020B0604020202020204" pitchFamily="34" charset="0"/>
              </a:rPr>
              <a:t>QC</a:t>
            </a:r>
          </a:p>
        </p:txBody>
      </p:sp>
      <p:sp>
        <p:nvSpPr>
          <p:cNvPr id="10" name="矩形 9"/>
          <p:cNvSpPr/>
          <p:nvPr/>
        </p:nvSpPr>
        <p:spPr>
          <a:xfrm>
            <a:off x="3976030" y="2079419"/>
            <a:ext cx="4394835" cy="323165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1500" spc="300" dirty="0">
                <a:solidFill>
                  <a:schemeClr val="bg1"/>
                </a:solidFill>
                <a:latin typeface="+mn-ea"/>
                <a:sym typeface="Arial" panose="020B0604020202020204" pitchFamily="34" charset="0"/>
              </a:rPr>
              <a:t>提高孕妇从穿刺到分娩后留置针的完好率</a:t>
            </a:r>
          </a:p>
        </p:txBody>
      </p:sp>
      <p:sp>
        <p:nvSpPr>
          <p:cNvPr id="11" name="矩形 10"/>
          <p:cNvSpPr/>
          <p:nvPr/>
        </p:nvSpPr>
        <p:spPr>
          <a:xfrm>
            <a:off x="3905361" y="2762242"/>
            <a:ext cx="2994012" cy="30777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rPr>
              <a:t>科室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rPr>
              <a:t>：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rPr>
              <a:t>优品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rPr>
              <a:t>PPT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rPr>
              <a:t>   时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rPr>
              <a:t>间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rPr>
              <a:t>：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rPr>
              <a:t>20XX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899830" y="2442054"/>
            <a:ext cx="4471035" cy="3231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7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rPr>
              <a:t>custom all kinds of industry ppt template, this work belongs to fly impression design original, do not download after the network communication.</a:t>
            </a:r>
          </a:p>
        </p:txBody>
      </p:sp>
      <p:sp>
        <p:nvSpPr>
          <p:cNvPr id="4" name="椭圆 3"/>
          <p:cNvSpPr/>
          <p:nvPr/>
        </p:nvSpPr>
        <p:spPr>
          <a:xfrm>
            <a:off x="6899373" y="3181350"/>
            <a:ext cx="457200" cy="4572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6096000" y="3269496"/>
            <a:ext cx="363556" cy="3635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6621656" y="3734082"/>
            <a:ext cx="363556" cy="3635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7784395" y="3370526"/>
            <a:ext cx="363556" cy="3635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4953000" y="3491951"/>
            <a:ext cx="457200" cy="4572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6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1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6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/>
      <p:bldP spid="12" grpId="0"/>
      <p:bldP spid="4" grpId="0" animBg="1"/>
      <p:bldP spid="15" grpId="0" animBg="1"/>
      <p:bldP spid="16" grpId="0" animBg="1"/>
      <p:bldP spid="18" grpId="0" animBg="1"/>
      <p:bldP spid="1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矩形 56"/>
          <p:cNvSpPr/>
          <p:nvPr/>
        </p:nvSpPr>
        <p:spPr>
          <a:xfrm>
            <a:off x="4505782" y="2412434"/>
            <a:ext cx="3570208" cy="1107996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/>
            <a:r>
              <a:rPr lang="zh-CN" altLang="en-US" sz="6600" b="1" dirty="0">
                <a:solidFill>
                  <a:srgbClr val="4276AA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现况把握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943600" y="1276350"/>
            <a:ext cx="930214" cy="930215"/>
            <a:chOff x="1030082" y="1307853"/>
            <a:chExt cx="1647120" cy="1647120"/>
          </a:xfrm>
        </p:grpSpPr>
        <p:sp>
          <p:nvSpPr>
            <p:cNvPr id="113" name="椭圆 112"/>
            <p:cNvSpPr/>
            <p:nvPr/>
          </p:nvSpPr>
          <p:spPr>
            <a:xfrm>
              <a:off x="1100968" y="1398985"/>
              <a:ext cx="363556" cy="36355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114" name="椭圆 113"/>
            <p:cNvSpPr/>
            <p:nvPr/>
          </p:nvSpPr>
          <p:spPr>
            <a:xfrm>
              <a:off x="2144530" y="2590727"/>
              <a:ext cx="363556" cy="3635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112" name="椭圆 111"/>
            <p:cNvSpPr/>
            <p:nvPr/>
          </p:nvSpPr>
          <p:spPr>
            <a:xfrm>
              <a:off x="1030082" y="1307853"/>
              <a:ext cx="1647120" cy="164712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325883" y="1772611"/>
              <a:ext cx="1182204" cy="817425"/>
            </a:xfrm>
            <a:prstGeom prst="rect">
              <a:avLst/>
            </a:prstGeom>
          </p:spPr>
          <p:txBody>
            <a:bodyPr wrap="square" lIns="91418" tIns="45709" rIns="91418" bIns="45709">
              <a:spAutoFit/>
            </a:bodyPr>
            <a:lstStyle/>
            <a:p>
              <a:pPr marL="0" marR="0" lvl="0" indent="0" algn="l" defTabSz="70040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4276AA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04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276AA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0481" y="1099619"/>
            <a:ext cx="2813027" cy="281302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/>
          <p:cNvSpPr/>
          <p:nvPr/>
        </p:nvSpPr>
        <p:spPr>
          <a:xfrm>
            <a:off x="1143000" y="1240214"/>
            <a:ext cx="2031325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4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本次改善重点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990600" y="1320879"/>
            <a:ext cx="7291448" cy="2622471"/>
            <a:chOff x="990600" y="1372017"/>
            <a:chExt cx="7291448" cy="2622471"/>
          </a:xfrm>
        </p:grpSpPr>
        <p:sp>
          <p:nvSpPr>
            <p:cNvPr id="184" name=" 184"/>
            <p:cNvSpPr/>
            <p:nvPr/>
          </p:nvSpPr>
          <p:spPr>
            <a:xfrm>
              <a:off x="1019236" y="2132350"/>
              <a:ext cx="1192530" cy="119253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350">
                <a:solidFill>
                  <a:srgbClr val="FFFFFF"/>
                </a:solidFill>
              </a:endParaRPr>
            </a:p>
          </p:txBody>
        </p:sp>
        <p:sp>
          <p:nvSpPr>
            <p:cNvPr id="2" name=" 184"/>
            <p:cNvSpPr/>
            <p:nvPr/>
          </p:nvSpPr>
          <p:spPr>
            <a:xfrm>
              <a:off x="2507041" y="2222838"/>
              <a:ext cx="1011555" cy="1011555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350">
                <a:solidFill>
                  <a:srgbClr val="FFFFFF"/>
                </a:solidFill>
              </a:endParaRPr>
            </a:p>
          </p:txBody>
        </p:sp>
        <p:sp>
          <p:nvSpPr>
            <p:cNvPr id="3" name=" 184"/>
            <p:cNvSpPr/>
            <p:nvPr/>
          </p:nvSpPr>
          <p:spPr>
            <a:xfrm>
              <a:off x="3518596" y="1372017"/>
              <a:ext cx="937736" cy="937736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350">
                <a:solidFill>
                  <a:srgbClr val="FFFFFF"/>
                </a:solidFill>
              </a:endParaRPr>
            </a:p>
          </p:txBody>
        </p:sp>
        <p:sp>
          <p:nvSpPr>
            <p:cNvPr id="4" name=" 184"/>
            <p:cNvSpPr/>
            <p:nvPr/>
          </p:nvSpPr>
          <p:spPr>
            <a:xfrm>
              <a:off x="3518596" y="3056752"/>
              <a:ext cx="937736" cy="937736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350" b="1">
                <a:solidFill>
                  <a:srgbClr val="FFFFFF"/>
                </a:solidFill>
              </a:endParaRPr>
            </a:p>
          </p:txBody>
        </p:sp>
        <p:sp>
          <p:nvSpPr>
            <p:cNvPr id="5" name=" 184"/>
            <p:cNvSpPr/>
            <p:nvPr/>
          </p:nvSpPr>
          <p:spPr>
            <a:xfrm>
              <a:off x="4744940" y="1372017"/>
              <a:ext cx="937736" cy="937736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350">
                <a:solidFill>
                  <a:srgbClr val="FFFFFF"/>
                </a:solidFill>
              </a:endParaRPr>
            </a:p>
          </p:txBody>
        </p:sp>
        <p:sp>
          <p:nvSpPr>
            <p:cNvPr id="6" name=" 184"/>
            <p:cNvSpPr/>
            <p:nvPr/>
          </p:nvSpPr>
          <p:spPr>
            <a:xfrm>
              <a:off x="4744940" y="3056752"/>
              <a:ext cx="937736" cy="937736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350" b="1">
                <a:solidFill>
                  <a:srgbClr val="FFFFFF"/>
                </a:solidFill>
              </a:endParaRPr>
            </a:p>
          </p:txBody>
        </p:sp>
        <p:sp>
          <p:nvSpPr>
            <p:cNvPr id="7" name=" 184"/>
            <p:cNvSpPr/>
            <p:nvPr/>
          </p:nvSpPr>
          <p:spPr>
            <a:xfrm>
              <a:off x="5981761" y="1372017"/>
              <a:ext cx="937736" cy="937736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350">
                <a:solidFill>
                  <a:srgbClr val="FFFFFF"/>
                </a:solidFill>
              </a:endParaRPr>
            </a:p>
          </p:txBody>
        </p:sp>
        <p:sp>
          <p:nvSpPr>
            <p:cNvPr id="10" name=" 184"/>
            <p:cNvSpPr/>
            <p:nvPr/>
          </p:nvSpPr>
          <p:spPr>
            <a:xfrm>
              <a:off x="5981761" y="3056752"/>
              <a:ext cx="937736" cy="937736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350" b="1">
                <a:solidFill>
                  <a:srgbClr val="FFFFFF"/>
                </a:solidFill>
              </a:endParaRPr>
            </a:p>
          </p:txBody>
        </p:sp>
        <p:sp>
          <p:nvSpPr>
            <p:cNvPr id="11" name=" 184"/>
            <p:cNvSpPr/>
            <p:nvPr/>
          </p:nvSpPr>
          <p:spPr>
            <a:xfrm>
              <a:off x="7344312" y="3056752"/>
              <a:ext cx="937736" cy="937736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350">
                <a:solidFill>
                  <a:srgbClr val="FFFFFF"/>
                </a:solidFill>
              </a:endParaRPr>
            </a:p>
          </p:txBody>
        </p:sp>
        <p:sp>
          <p:nvSpPr>
            <p:cNvPr id="12" name="等腰三角形 11"/>
            <p:cNvSpPr/>
            <p:nvPr/>
          </p:nvSpPr>
          <p:spPr>
            <a:xfrm rot="5400000">
              <a:off x="2215935" y="2598815"/>
              <a:ext cx="301766" cy="260143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b="1"/>
            </a:p>
          </p:txBody>
        </p:sp>
        <p:sp>
          <p:nvSpPr>
            <p:cNvPr id="13" name="等腰三角形 12"/>
            <p:cNvSpPr/>
            <p:nvPr/>
          </p:nvSpPr>
          <p:spPr>
            <a:xfrm rot="2280000">
              <a:off x="3332265" y="2092085"/>
              <a:ext cx="301766" cy="260143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sp>
          <p:nvSpPr>
            <p:cNvPr id="17" name="等腰三角形 16"/>
            <p:cNvSpPr/>
            <p:nvPr/>
          </p:nvSpPr>
          <p:spPr>
            <a:xfrm rot="8100000">
              <a:off x="3333694" y="3044585"/>
              <a:ext cx="301766" cy="260143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sp>
          <p:nvSpPr>
            <p:cNvPr id="19" name="等腰三角形 18"/>
            <p:cNvSpPr/>
            <p:nvPr/>
          </p:nvSpPr>
          <p:spPr>
            <a:xfrm rot="5400000">
              <a:off x="4485267" y="1710814"/>
              <a:ext cx="301766" cy="260143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b="1"/>
            </a:p>
          </p:txBody>
        </p:sp>
        <p:sp>
          <p:nvSpPr>
            <p:cNvPr id="20" name="等腰三角形 19"/>
            <p:cNvSpPr/>
            <p:nvPr/>
          </p:nvSpPr>
          <p:spPr>
            <a:xfrm rot="5400000">
              <a:off x="4485267" y="3395549"/>
              <a:ext cx="301766" cy="260143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b="1"/>
            </a:p>
          </p:txBody>
        </p:sp>
        <p:sp>
          <p:nvSpPr>
            <p:cNvPr id="21" name="等腰三角形 20"/>
            <p:cNvSpPr/>
            <p:nvPr/>
          </p:nvSpPr>
          <p:spPr>
            <a:xfrm rot="5400000">
              <a:off x="5703990" y="1710814"/>
              <a:ext cx="301766" cy="260143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b="1"/>
            </a:p>
          </p:txBody>
        </p:sp>
        <p:sp>
          <p:nvSpPr>
            <p:cNvPr id="22" name="等腰三角形 21"/>
            <p:cNvSpPr/>
            <p:nvPr/>
          </p:nvSpPr>
          <p:spPr>
            <a:xfrm rot="5400000">
              <a:off x="5703990" y="3395549"/>
              <a:ext cx="301766" cy="260143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b="1"/>
            </a:p>
          </p:txBody>
        </p:sp>
        <p:sp>
          <p:nvSpPr>
            <p:cNvPr id="24" name="等腰三角形 23"/>
            <p:cNvSpPr/>
            <p:nvPr/>
          </p:nvSpPr>
          <p:spPr>
            <a:xfrm rot="5400000">
              <a:off x="7063684" y="3395549"/>
              <a:ext cx="301766" cy="260143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b="1"/>
            </a:p>
          </p:txBody>
        </p:sp>
        <p:sp>
          <p:nvSpPr>
            <p:cNvPr id="25" name="矩形 24"/>
            <p:cNvSpPr/>
            <p:nvPr/>
          </p:nvSpPr>
          <p:spPr>
            <a:xfrm>
              <a:off x="990600" y="2469178"/>
              <a:ext cx="1194558" cy="6117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ctr"/>
              <a:r>
                <a:rPr lang="zh-CN" altLang="en-US" sz="1125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医嘱开出静脉输</a:t>
              </a:r>
            </a:p>
            <a:p>
              <a:pPr algn="ctr"/>
              <a:r>
                <a:rPr lang="zh-CN" altLang="en-US" sz="1125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液进行催产</a:t>
              </a:r>
            </a:p>
            <a:p>
              <a:pPr algn="ctr"/>
              <a:r>
                <a:rPr lang="zh-CN" altLang="en-US" sz="1125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素引产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2631945" y="2521208"/>
              <a:ext cx="761747" cy="43858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ctr"/>
              <a:r>
                <a:rPr lang="zh-CN" altLang="en-US" sz="1125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判断有</a:t>
              </a:r>
            </a:p>
            <a:p>
              <a:pPr algn="ctr"/>
              <a:r>
                <a:rPr lang="zh-CN" altLang="en-US" sz="1125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无留置针</a:t>
              </a:r>
            </a:p>
          </p:txBody>
        </p:sp>
        <p:sp>
          <p:nvSpPr>
            <p:cNvPr id="27" name="矩形 26"/>
            <p:cNvSpPr/>
            <p:nvPr/>
          </p:nvSpPr>
          <p:spPr>
            <a:xfrm>
              <a:off x="3606591" y="1621594"/>
              <a:ext cx="761747" cy="43858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ctr"/>
              <a:r>
                <a:rPr lang="zh-CN" altLang="en-US" sz="1125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发现输液</a:t>
              </a:r>
            </a:p>
            <a:p>
              <a:pPr algn="ctr"/>
              <a:r>
                <a:rPr lang="zh-CN" altLang="en-US" sz="1125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泵报警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3606591" y="3306329"/>
              <a:ext cx="761747" cy="43858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ctr"/>
              <a:r>
                <a:rPr lang="zh-CN" altLang="en-US" sz="1125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准备用物</a:t>
              </a:r>
            </a:p>
            <a:p>
              <a:pPr algn="ctr"/>
              <a:r>
                <a:rPr lang="zh-CN" altLang="en-US" sz="1125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开始穿刺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4760799" y="1535032"/>
              <a:ext cx="906018" cy="6117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ctr"/>
              <a:r>
                <a:rPr lang="zh-CN" altLang="en-US" sz="1125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查看输</a:t>
              </a:r>
            </a:p>
            <a:p>
              <a:pPr algn="ctr"/>
              <a:r>
                <a:rPr lang="zh-CN" altLang="en-US" sz="1125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液泵报警</a:t>
              </a:r>
            </a:p>
            <a:p>
              <a:pPr algn="ctr"/>
              <a:r>
                <a:rPr lang="zh-CN" altLang="en-US" sz="1125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的提示内容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4713511" y="3392892"/>
              <a:ext cx="1000595" cy="265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ctr"/>
              <a:r>
                <a:rPr lang="zh-CN" altLang="en-US" sz="1125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3M敷贴固定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5997621" y="1621594"/>
              <a:ext cx="906018" cy="43858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ctr"/>
              <a:r>
                <a:rPr lang="zh-CN" altLang="en-US" sz="1125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根据报</a:t>
              </a:r>
            </a:p>
            <a:p>
              <a:pPr algn="ctr"/>
              <a:r>
                <a:rPr lang="zh-CN" altLang="en-US" sz="1125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警内容调整</a:t>
              </a:r>
            </a:p>
          </p:txBody>
        </p:sp>
        <p:sp>
          <p:nvSpPr>
            <p:cNvPr id="32" name="矩形 31"/>
            <p:cNvSpPr/>
            <p:nvPr/>
          </p:nvSpPr>
          <p:spPr>
            <a:xfrm>
              <a:off x="5997621" y="3133205"/>
              <a:ext cx="906018" cy="78483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ctr"/>
              <a:r>
                <a:rPr lang="zh-CN" altLang="en-US" sz="1125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发现问</a:t>
              </a:r>
            </a:p>
            <a:p>
              <a:pPr algn="ctr"/>
              <a:r>
                <a:rPr lang="zh-CN" altLang="en-US" sz="1125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题，静脉重</a:t>
              </a:r>
            </a:p>
            <a:p>
              <a:pPr algn="ctr"/>
              <a:r>
                <a:rPr lang="zh-CN" altLang="en-US" sz="1125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新固定，重</a:t>
              </a:r>
            </a:p>
            <a:p>
              <a:pPr algn="ctr"/>
              <a:r>
                <a:rPr lang="zh-CN" altLang="en-US" sz="1125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新穿刺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7431831" y="3306329"/>
              <a:ext cx="761747" cy="43858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ctr"/>
              <a:r>
                <a:rPr lang="zh-CN" altLang="en-US" sz="1125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继续催产</a:t>
              </a:r>
            </a:p>
            <a:p>
              <a:pPr algn="ctr"/>
              <a:r>
                <a:rPr lang="zh-CN" altLang="en-US" sz="1125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素引产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292">
        <p:blinds dir="vert"/>
      </p:transition>
    </mc:Choice>
    <mc:Fallback xmlns="">
      <p:transition spd="slow" advTm="1292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图片 3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1402080"/>
            <a:ext cx="1984534" cy="1323022"/>
          </a:xfrm>
          <a:custGeom>
            <a:avLst/>
            <a:gdLst>
              <a:gd name="connsiteX0" fmla="*/ 0 w 3293326"/>
              <a:gd name="connsiteY0" fmla="*/ 0 h 2330426"/>
              <a:gd name="connsiteX1" fmla="*/ 3293326 w 3293326"/>
              <a:gd name="connsiteY1" fmla="*/ 0 h 2330426"/>
              <a:gd name="connsiteX2" fmla="*/ 3293326 w 3293326"/>
              <a:gd name="connsiteY2" fmla="*/ 2330426 h 2330426"/>
              <a:gd name="connsiteX3" fmla="*/ 0 w 3293326"/>
              <a:gd name="connsiteY3" fmla="*/ 2330426 h 2330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3326" h="2330426">
                <a:moveTo>
                  <a:pt x="0" y="0"/>
                </a:moveTo>
                <a:lnTo>
                  <a:pt x="3293326" y="0"/>
                </a:lnTo>
                <a:lnTo>
                  <a:pt x="3293326" y="2330426"/>
                </a:lnTo>
                <a:lnTo>
                  <a:pt x="0" y="2330426"/>
                </a:lnTo>
                <a:close/>
              </a:path>
            </a:pathLst>
          </a:custGeom>
          <a:ln w="12700">
            <a:noFill/>
          </a:ln>
        </p:spPr>
      </p:pic>
      <p:cxnSp>
        <p:nvCxnSpPr>
          <p:cNvPr id="2" name="1"/>
          <p:cNvCxnSpPr/>
          <p:nvPr/>
        </p:nvCxnSpPr>
        <p:spPr>
          <a:xfrm>
            <a:off x="6665230" y="3150982"/>
            <a:ext cx="1478765" cy="0"/>
          </a:xfrm>
          <a:prstGeom prst="line">
            <a:avLst/>
          </a:prstGeom>
          <a:ln w="190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1"/>
          <p:cNvSpPr txBox="1"/>
          <p:nvPr/>
        </p:nvSpPr>
        <p:spPr>
          <a:xfrm>
            <a:off x="6665230" y="2799684"/>
            <a:ext cx="1564370" cy="27571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67056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95" b="1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数据收集、分析： </a:t>
            </a:r>
          </a:p>
        </p:txBody>
      </p:sp>
      <p:sp>
        <p:nvSpPr>
          <p:cNvPr id="34" name="1"/>
          <p:cNvSpPr/>
          <p:nvPr/>
        </p:nvSpPr>
        <p:spPr>
          <a:xfrm>
            <a:off x="6687493" y="3230880"/>
            <a:ext cx="2151707" cy="25391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750" dirty="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时间：2017 年1月 1  日 至   2017    年  1月  31日</a:t>
            </a:r>
          </a:p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750" dirty="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收集对象：分娩中心1月份采集数221份</a:t>
            </a:r>
          </a:p>
        </p:txBody>
      </p:sp>
      <p:graphicFrame>
        <p:nvGraphicFramePr>
          <p:cNvPr id="3" name="表格 2"/>
          <p:cNvGraphicFramePr/>
          <p:nvPr>
            <p:custDataLst>
              <p:tags r:id="rId2"/>
            </p:custDataLst>
          </p:nvPr>
        </p:nvGraphicFramePr>
        <p:xfrm>
          <a:off x="929873" y="1429465"/>
          <a:ext cx="5226685" cy="2154555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6179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898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89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898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6835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06070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400" b="1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日期项目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400" b="1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第一周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400" b="1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第二周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400" b="1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第三周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400" b="1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第四周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400" b="1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合计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4160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200" b="0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穿刺后护理环节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5</a:t>
                      </a:r>
                      <a:endParaRPr lang="en-US" altLang="zh-CN" sz="12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8</a:t>
                      </a:r>
                      <a:endParaRPr lang="en-US" altLang="zh-CN" sz="12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7</a:t>
                      </a:r>
                      <a:endParaRPr lang="en-US" altLang="zh-CN" sz="12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5</a:t>
                      </a:r>
                      <a:endParaRPr lang="en-US" altLang="zh-CN" sz="12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25</a:t>
                      </a:r>
                      <a:endParaRPr lang="en-US" altLang="zh-CN" sz="12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4160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200" b="0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固定环节</a:t>
                      </a:r>
                      <a:endParaRPr lang="zh-CN" altLang="en-US" sz="1200" b="0" spc="120">
                        <a:solidFill>
                          <a:srgbClr val="646464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4</a:t>
                      </a:r>
                      <a:endParaRPr lang="en-US" altLang="zh-CN" sz="12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3</a:t>
                      </a:r>
                      <a:endParaRPr lang="en-US" altLang="zh-CN" sz="12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2</a:t>
                      </a:r>
                      <a:endParaRPr lang="en-US" altLang="zh-CN" sz="12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6</a:t>
                      </a:r>
                      <a:endParaRPr lang="en-US" altLang="zh-CN" sz="12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15</a:t>
                      </a:r>
                      <a:endParaRPr lang="en-US" altLang="zh-CN" sz="12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64160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200" b="0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产妇特有因素</a:t>
                      </a:r>
                      <a:endParaRPr lang="zh-CN" altLang="en-US" sz="1200" b="0" spc="120">
                        <a:solidFill>
                          <a:srgbClr val="646464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2</a:t>
                      </a:r>
                      <a:endParaRPr lang="en-US" altLang="zh-CN" sz="12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2</a:t>
                      </a:r>
                      <a:endParaRPr lang="en-US" altLang="zh-CN" sz="12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</a:t>
                      </a:r>
                      <a:endParaRPr lang="en-US" altLang="zh-CN" sz="12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2</a:t>
                      </a:r>
                      <a:endParaRPr lang="en-US" altLang="zh-CN" sz="12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7</a:t>
                      </a:r>
                      <a:endParaRPr lang="en-US" altLang="zh-CN" sz="12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3525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200" b="0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穿刺环节</a:t>
                      </a:r>
                      <a:endParaRPr lang="zh-CN" altLang="en-US" sz="1200" b="0" spc="120">
                        <a:solidFill>
                          <a:srgbClr val="646464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</a:t>
                      </a:r>
                      <a:endParaRPr lang="en-US" altLang="zh-CN" sz="12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2</a:t>
                      </a:r>
                      <a:endParaRPr lang="en-US" altLang="zh-CN" sz="12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</a:t>
                      </a:r>
                      <a:endParaRPr lang="en-US" altLang="zh-CN" sz="12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</a:t>
                      </a:r>
                      <a:endParaRPr lang="en-US" altLang="zh-CN" sz="12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5</a:t>
                      </a:r>
                      <a:endParaRPr lang="en-US" altLang="zh-CN" sz="12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64160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200" b="0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分娩特有因素</a:t>
                      </a:r>
                      <a:endParaRPr lang="zh-CN" altLang="en-US" sz="1200" b="0" spc="120">
                        <a:solidFill>
                          <a:srgbClr val="646464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</a:t>
                      </a:r>
                      <a:endParaRPr lang="en-US" altLang="zh-CN" sz="12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</a:t>
                      </a:r>
                      <a:endParaRPr lang="en-US" altLang="zh-CN" sz="12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altLang="zh-CN" sz="12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</a:t>
                      </a:r>
                      <a:endParaRPr lang="en-US" altLang="zh-CN" sz="12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3</a:t>
                      </a:r>
                      <a:endParaRPr lang="en-US" altLang="zh-CN" sz="12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64160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200" b="0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其他</a:t>
                      </a:r>
                      <a:endParaRPr lang="zh-CN" altLang="en-US" sz="1200" b="0" spc="120">
                        <a:solidFill>
                          <a:srgbClr val="646464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altLang="zh-CN" sz="12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altLang="zh-CN" sz="12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</a:t>
                      </a:r>
                      <a:endParaRPr lang="en-US" altLang="zh-CN" sz="12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</a:t>
                      </a:r>
                      <a:endParaRPr lang="en-US" altLang="zh-CN" sz="12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2</a:t>
                      </a:r>
                      <a:endParaRPr lang="en-US" altLang="zh-CN" sz="12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64160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200" b="0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合计</a:t>
                      </a:r>
                      <a:endParaRPr lang="zh-CN" altLang="en-US" sz="1200" b="0" spc="120">
                        <a:solidFill>
                          <a:srgbClr val="646464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13</a:t>
                      </a:r>
                      <a:endParaRPr lang="en-US" altLang="zh-CN" sz="12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16</a:t>
                      </a:r>
                      <a:endParaRPr lang="en-US" altLang="zh-CN" sz="12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12</a:t>
                      </a:r>
                      <a:endParaRPr lang="en-US" altLang="zh-CN" sz="12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16</a:t>
                      </a:r>
                      <a:endParaRPr lang="en-US" altLang="zh-CN" sz="12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57</a:t>
                      </a:r>
                      <a:endParaRPr lang="en-US" altLang="zh-CN" sz="12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4" name="文本框 1"/>
          <p:cNvSpPr txBox="1"/>
          <p:nvPr/>
        </p:nvSpPr>
        <p:spPr>
          <a:xfrm>
            <a:off x="2559963" y="895350"/>
            <a:ext cx="1800493" cy="41549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10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查检表的制定</a:t>
            </a:r>
          </a:p>
        </p:txBody>
      </p:sp>
      <p:sp>
        <p:nvSpPr>
          <p:cNvPr id="5" name="矩形 2"/>
          <p:cNvSpPr/>
          <p:nvPr/>
        </p:nvSpPr>
        <p:spPr>
          <a:xfrm>
            <a:off x="2888218" y="3752374"/>
            <a:ext cx="3604833" cy="34624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indent="56515"/>
            <a:r>
              <a:rPr lang="zh-CN" altLang="en-US" sz="1650" dirty="0">
                <a:latin typeface="Arial" panose="020B0604020202020204" pitchFamily="34" charset="0"/>
                <a:ea typeface="微软雅黑" panose="020B0503020204020204" charset="-122"/>
              </a:rPr>
              <a:t>现状完好率： （</a:t>
            </a:r>
            <a:r>
              <a:rPr lang="en-US" altLang="zh-CN" sz="1650" dirty="0">
                <a:latin typeface="Arial" panose="020B0604020202020204" pitchFamily="34" charset="0"/>
                <a:ea typeface="微软雅黑" panose="020B0503020204020204" charset="-122"/>
              </a:rPr>
              <a:t>221-57</a:t>
            </a:r>
            <a:r>
              <a:rPr lang="zh-CN" altLang="en-US" sz="1650" dirty="0">
                <a:latin typeface="Arial" panose="020B0604020202020204" pitchFamily="34" charset="0"/>
                <a:ea typeface="微软雅黑" panose="020B0503020204020204" charset="-122"/>
              </a:rPr>
              <a:t>）</a:t>
            </a:r>
            <a:r>
              <a:rPr lang="en-US" altLang="zh-CN" sz="1650" dirty="0">
                <a:latin typeface="Arial" panose="020B0604020202020204" pitchFamily="34" charset="0"/>
                <a:ea typeface="微软雅黑" panose="020B0503020204020204" charset="-122"/>
              </a:rPr>
              <a:t>/221=74%</a:t>
            </a:r>
            <a:endParaRPr lang="zh-CN" altLang="en-US" sz="1650" dirty="0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548">
        <p:blinds dir="vert"/>
      </p:transition>
    </mc:Choice>
    <mc:Fallback xmlns="">
      <p:transition spd="slow" advTm="4548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4" grpId="0"/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/>
          <p:nvPr>
            <p:custDataLst>
              <p:tags r:id="rId2"/>
            </p:custDataLst>
          </p:nvPr>
        </p:nvGraphicFramePr>
        <p:xfrm>
          <a:off x="1141730" y="775970"/>
          <a:ext cx="6860540" cy="3835908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48729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664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579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5862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784860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400" b="1" spc="13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查检项目</a:t>
                      </a:r>
                    </a:p>
                  </a:txBody>
                  <a:tcPr marL="177800" marR="177800" marT="107950" marB="1079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400" b="1" spc="13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数量</a:t>
                      </a:r>
                    </a:p>
                  </a:txBody>
                  <a:tcPr marL="177800" marR="177800" marT="107950" marB="1079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400" b="1" spc="13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所占比例（%）</a:t>
                      </a:r>
                    </a:p>
                  </a:txBody>
                  <a:tcPr marL="177800" marR="177800" marT="107950" marB="1079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400" b="1" spc="13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累计百分比（%）</a:t>
                      </a:r>
                    </a:p>
                  </a:txBody>
                  <a:tcPr marL="177800" marR="177800" marT="107950" marB="1079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600" b="0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穿刺后护理环节</a:t>
                      </a:r>
                    </a:p>
                  </a:txBody>
                  <a:tcPr marL="177800" marR="177800" marT="107950" marB="1079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6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25</a:t>
                      </a:r>
                      <a:endParaRPr lang="en-US" altLang="zh-CN" sz="16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177800" marR="177800" marT="107950" marB="1079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6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43.9</a:t>
                      </a:r>
                      <a:endParaRPr lang="en-US" altLang="zh-CN" sz="16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177800" marR="177800" marT="107950" marB="1079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6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43.9</a:t>
                      </a:r>
                      <a:endParaRPr lang="en-US" altLang="zh-CN" sz="16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177800" marR="177800" marT="107950" marB="1079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600" b="0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固定环节</a:t>
                      </a:r>
                      <a:endParaRPr lang="zh-CN" altLang="en-US" sz="1600" b="0" spc="120">
                        <a:solidFill>
                          <a:srgbClr val="646464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177800" marR="177800" marT="107950" marB="1079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6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15</a:t>
                      </a:r>
                      <a:endParaRPr lang="en-US" altLang="zh-CN" sz="16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177800" marR="177800" marT="107950" marB="1079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6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26.3</a:t>
                      </a:r>
                      <a:endParaRPr lang="en-US" altLang="zh-CN" sz="16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177800" marR="177800" marT="107950" marB="1079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6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70.2</a:t>
                      </a:r>
                      <a:endParaRPr lang="en-US" altLang="zh-CN" sz="16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177800" marR="177800" marT="107950" marB="1079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600" b="0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产妇特有因素</a:t>
                      </a:r>
                      <a:endParaRPr lang="zh-CN" altLang="en-US" sz="1600" b="0" spc="120">
                        <a:solidFill>
                          <a:srgbClr val="646464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177800" marR="177800" marT="107950" marB="1079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6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7</a:t>
                      </a:r>
                      <a:endParaRPr lang="en-US" altLang="zh-CN" sz="16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177800" marR="177800" marT="107950" marB="1079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6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12.3</a:t>
                      </a:r>
                      <a:endParaRPr lang="en-US" altLang="zh-CN" sz="16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177800" marR="177800" marT="107950" marB="1079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6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82.5</a:t>
                      </a:r>
                      <a:endParaRPr lang="en-US" altLang="zh-CN" sz="16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177800" marR="177800" marT="107950" marB="1079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600" b="0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穿刺环节</a:t>
                      </a:r>
                      <a:endParaRPr lang="zh-CN" altLang="en-US" sz="1600" b="0" spc="120">
                        <a:solidFill>
                          <a:srgbClr val="646464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177800" marR="177800" marT="107950" marB="1079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6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5</a:t>
                      </a:r>
                      <a:endParaRPr lang="en-US" altLang="zh-CN" sz="16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177800" marR="177800" marT="107950" marB="1079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6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8.7</a:t>
                      </a:r>
                      <a:endParaRPr lang="en-US" altLang="zh-CN" sz="16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177800" marR="177800" marT="107950" marB="1079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6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91.2</a:t>
                      </a:r>
                      <a:endParaRPr lang="en-US" altLang="zh-CN" sz="16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177800" marR="177800" marT="107950" marB="1079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600" b="0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分娩特有因素</a:t>
                      </a:r>
                      <a:endParaRPr lang="zh-CN" altLang="en-US" sz="1600" b="0" spc="120">
                        <a:solidFill>
                          <a:srgbClr val="646464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177800" marR="177800" marT="107950" marB="1079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6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3</a:t>
                      </a:r>
                      <a:endParaRPr lang="en-US" altLang="zh-CN" sz="16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177800" marR="177800" marT="107950" marB="1079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6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5.3</a:t>
                      </a:r>
                      <a:endParaRPr lang="en-US" altLang="zh-CN" sz="16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177800" marR="177800" marT="107950" marB="1079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6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96.5</a:t>
                      </a:r>
                      <a:endParaRPr lang="en-US" altLang="zh-CN" sz="16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177800" marR="177800" marT="107950" marB="1079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600" b="0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其他</a:t>
                      </a:r>
                      <a:endParaRPr lang="zh-CN" altLang="en-US" sz="1600" b="0" spc="120">
                        <a:solidFill>
                          <a:srgbClr val="646464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177800" marR="177800" marT="107950" marB="1079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6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2</a:t>
                      </a:r>
                      <a:endParaRPr lang="en-US" altLang="zh-CN" sz="16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177800" marR="177800" marT="107950" marB="1079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6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3.5</a:t>
                      </a:r>
                      <a:endParaRPr lang="en-US" altLang="zh-CN" sz="16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177800" marR="177800" marT="107950" marB="1079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6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100%</a:t>
                      </a:r>
                      <a:endParaRPr lang="en-US" altLang="zh-CN" sz="16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177800" marR="177800" marT="107950" marB="1079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191">
        <p:blinds dir="vert"/>
      </p:transition>
    </mc:Choice>
    <mc:Fallback xmlns="">
      <p:transition spd="slow" advTm="1191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Chart 2"/>
          <p:cNvGraphicFramePr/>
          <p:nvPr/>
        </p:nvGraphicFramePr>
        <p:xfrm>
          <a:off x="990600" y="742950"/>
          <a:ext cx="7277168" cy="4019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2" name="组合 1"/>
          <p:cNvGrpSpPr/>
          <p:nvPr/>
        </p:nvGrpSpPr>
        <p:grpSpPr>
          <a:xfrm>
            <a:off x="4343400" y="2114550"/>
            <a:ext cx="2553458" cy="1288733"/>
            <a:chOff x="5916410" y="2315624"/>
            <a:chExt cx="4221859" cy="2130725"/>
          </a:xfrm>
        </p:grpSpPr>
        <p:sp>
          <p:nvSpPr>
            <p:cNvPr id="3" name="矩形: 圆角 12"/>
            <p:cNvSpPr/>
            <p:nvPr/>
          </p:nvSpPr>
          <p:spPr>
            <a:xfrm>
              <a:off x="5916410" y="2315624"/>
              <a:ext cx="4221859" cy="2130725"/>
            </a:xfrm>
            <a:prstGeom prst="roundRect">
              <a:avLst>
                <a:gd name="adj" fmla="val 10999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50" noProof="1"/>
            </a:p>
          </p:txBody>
        </p:sp>
        <p:sp>
          <p:nvSpPr>
            <p:cNvPr id="4" name="矩形 24"/>
            <p:cNvSpPr/>
            <p:nvPr/>
          </p:nvSpPr>
          <p:spPr>
            <a:xfrm>
              <a:off x="6059360" y="2653372"/>
              <a:ext cx="3888673" cy="155203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fontAlgn="t"/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根据柏拉图分布的结果显示，</a:t>
              </a:r>
              <a:r>
                <a:rPr lang="zh-CN" altLang="en-US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“</a:t>
              </a:r>
              <a:r>
                <a:rPr lang="zh-CN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穿刺后护理环节</a:t>
              </a: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、</a:t>
              </a:r>
              <a:r>
                <a:rPr lang="zh-CN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固定环节</a:t>
              </a: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、</a:t>
              </a:r>
              <a:r>
                <a:rPr lang="zh-CN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产妇特有因素</a:t>
              </a:r>
              <a:r>
                <a:rPr lang="zh-CN" altLang="en-US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”</a:t>
              </a: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这三个因素在所有的原因中占了</a:t>
              </a: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80% </a:t>
              </a: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，故将此三项列为本期活动的改善重点。</a:t>
              </a:r>
            </a:p>
          </p:txBody>
        </p:sp>
        <p:sp>
          <p:nvSpPr>
            <p:cNvPr id="5" name="斜纹 4"/>
            <p:cNvSpPr/>
            <p:nvPr/>
          </p:nvSpPr>
          <p:spPr>
            <a:xfrm rot="5400000">
              <a:off x="9169804" y="2285924"/>
              <a:ext cx="828134" cy="966309"/>
            </a:xfrm>
            <a:prstGeom prst="diagStripe">
              <a:avLst>
                <a:gd name="adj" fmla="val 3871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050" noProof="1">
                <a:solidFill>
                  <a:schemeClr val="tx1"/>
                </a:solidFill>
              </a:endParaRPr>
            </a:p>
          </p:txBody>
        </p:sp>
        <p:sp>
          <p:nvSpPr>
            <p:cNvPr id="6" name="矩形 26"/>
            <p:cNvSpPr/>
            <p:nvPr/>
          </p:nvSpPr>
          <p:spPr>
            <a:xfrm rot="2423491">
              <a:off x="9357067" y="2439285"/>
              <a:ext cx="771792" cy="43253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en-US" sz="11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结论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92">
        <p:blinds dir="vert"/>
      </p:transition>
    </mc:Choice>
    <mc:Fallback xmlns="">
      <p:transition spd="slow" advTm="2092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矩形 56"/>
          <p:cNvSpPr/>
          <p:nvPr/>
        </p:nvSpPr>
        <p:spPr>
          <a:xfrm>
            <a:off x="4505782" y="2412434"/>
            <a:ext cx="3805850" cy="1107996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/>
            <a:r>
              <a:rPr lang="zh-CN" altLang="en-US" sz="6600" b="1" dirty="0">
                <a:solidFill>
                  <a:srgbClr val="4276AA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目标设定 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943600" y="1276350"/>
            <a:ext cx="930214" cy="930215"/>
            <a:chOff x="1030082" y="1307853"/>
            <a:chExt cx="1647120" cy="1647120"/>
          </a:xfrm>
        </p:grpSpPr>
        <p:sp>
          <p:nvSpPr>
            <p:cNvPr id="113" name="椭圆 112"/>
            <p:cNvSpPr/>
            <p:nvPr/>
          </p:nvSpPr>
          <p:spPr>
            <a:xfrm>
              <a:off x="1100968" y="1398985"/>
              <a:ext cx="363556" cy="36355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114" name="椭圆 113"/>
            <p:cNvSpPr/>
            <p:nvPr/>
          </p:nvSpPr>
          <p:spPr>
            <a:xfrm>
              <a:off x="2144530" y="2590727"/>
              <a:ext cx="363556" cy="3635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112" name="椭圆 111"/>
            <p:cNvSpPr/>
            <p:nvPr/>
          </p:nvSpPr>
          <p:spPr>
            <a:xfrm>
              <a:off x="1030082" y="1307853"/>
              <a:ext cx="1647120" cy="164712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325883" y="1772611"/>
              <a:ext cx="1182204" cy="817425"/>
            </a:xfrm>
            <a:prstGeom prst="rect">
              <a:avLst/>
            </a:prstGeom>
          </p:spPr>
          <p:txBody>
            <a:bodyPr wrap="square" lIns="91418" tIns="45709" rIns="91418" bIns="45709">
              <a:spAutoFit/>
            </a:bodyPr>
            <a:lstStyle/>
            <a:p>
              <a:pPr marL="0" marR="0" lvl="0" indent="0" algn="l" defTabSz="70040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4276AA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05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276AA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0481" y="1099619"/>
            <a:ext cx="2813027" cy="281302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584700" y="3656423"/>
            <a:ext cx="4015427" cy="619333"/>
            <a:chOff x="244475" y="4459759"/>
            <a:chExt cx="4267200" cy="658205"/>
          </a:xfrm>
          <a:solidFill>
            <a:schemeClr val="accent1"/>
          </a:solidFill>
        </p:grpSpPr>
        <p:sp>
          <p:nvSpPr>
            <p:cNvPr id="3" name="AutoShape 9"/>
            <p:cNvSpPr>
              <a:spLocks noChangeArrowheads="1"/>
            </p:cNvSpPr>
            <p:nvPr/>
          </p:nvSpPr>
          <p:spPr bwMode="gray">
            <a:xfrm>
              <a:off x="244475" y="4459759"/>
              <a:ext cx="4267200" cy="652463"/>
            </a:xfrm>
            <a:prstGeom prst="cube">
              <a:avLst>
                <a:gd name="adj" fmla="val 49880"/>
              </a:avLst>
            </a:pr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765" dirty="0">
                <a:solidFill>
                  <a:srgbClr val="17347D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" name="Text Box 14"/>
            <p:cNvSpPr txBox="1">
              <a:spLocks noChangeArrowheads="1"/>
            </p:cNvSpPr>
            <p:nvPr/>
          </p:nvSpPr>
          <p:spPr bwMode="gray">
            <a:xfrm>
              <a:off x="733361" y="4775672"/>
              <a:ext cx="673229" cy="342291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292929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95" dirty="0">
                  <a:solidFill>
                    <a:srgbClr val="FEFEFE"/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2014</a:t>
              </a:r>
            </a:p>
          </p:txBody>
        </p:sp>
        <p:sp>
          <p:nvSpPr>
            <p:cNvPr id="5" name="Text Box 15"/>
            <p:cNvSpPr txBox="1">
              <a:spLocks noChangeArrowheads="1"/>
            </p:cNvSpPr>
            <p:nvPr/>
          </p:nvSpPr>
          <p:spPr bwMode="gray">
            <a:xfrm>
              <a:off x="1507479" y="4742754"/>
              <a:ext cx="673229" cy="342291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292929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95" dirty="0">
                  <a:solidFill>
                    <a:srgbClr val="FEFEFE"/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2015</a:t>
              </a:r>
            </a:p>
          </p:txBody>
        </p:sp>
        <p:sp>
          <p:nvSpPr>
            <p:cNvPr id="6" name="Text Box 16"/>
            <p:cNvSpPr txBox="1">
              <a:spLocks noChangeArrowheads="1"/>
            </p:cNvSpPr>
            <p:nvPr/>
          </p:nvSpPr>
          <p:spPr bwMode="gray">
            <a:xfrm>
              <a:off x="2304984" y="4775672"/>
              <a:ext cx="673229" cy="342291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292929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95" dirty="0">
                  <a:solidFill>
                    <a:srgbClr val="FEFEFE"/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2016</a:t>
              </a:r>
            </a:p>
          </p:txBody>
        </p:sp>
        <p:sp>
          <p:nvSpPr>
            <p:cNvPr id="7" name="Text Box 17"/>
            <p:cNvSpPr txBox="1">
              <a:spLocks noChangeArrowheads="1"/>
            </p:cNvSpPr>
            <p:nvPr/>
          </p:nvSpPr>
          <p:spPr bwMode="gray">
            <a:xfrm>
              <a:off x="3162234" y="4775673"/>
              <a:ext cx="673229" cy="342291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292929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95" dirty="0">
                  <a:solidFill>
                    <a:srgbClr val="FEFEFE"/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2019</a:t>
              </a:r>
            </a:p>
          </p:txBody>
        </p:sp>
      </p:grpSp>
      <p:sp>
        <p:nvSpPr>
          <p:cNvPr id="10" name="Freeform 8"/>
          <p:cNvSpPr/>
          <p:nvPr/>
        </p:nvSpPr>
        <p:spPr bwMode="gray">
          <a:xfrm rot="10800000">
            <a:off x="4972351" y="819150"/>
            <a:ext cx="2266146" cy="2118128"/>
          </a:xfrm>
          <a:custGeom>
            <a:avLst/>
            <a:gdLst>
              <a:gd name="T0" fmla="*/ 0 w 952"/>
              <a:gd name="T1" fmla="*/ 756 h 947"/>
              <a:gd name="T2" fmla="*/ 191 w 952"/>
              <a:gd name="T3" fmla="*/ 591 h 947"/>
              <a:gd name="T4" fmla="*/ 190 w 952"/>
              <a:gd name="T5" fmla="*/ 672 h 947"/>
              <a:gd name="T6" fmla="*/ 194 w 952"/>
              <a:gd name="T7" fmla="*/ 672 h 947"/>
              <a:gd name="T8" fmla="*/ 205 w 952"/>
              <a:gd name="T9" fmla="*/ 672 h 947"/>
              <a:gd name="T10" fmla="*/ 225 w 952"/>
              <a:gd name="T11" fmla="*/ 671 h 947"/>
              <a:gd name="T12" fmla="*/ 250 w 952"/>
              <a:gd name="T13" fmla="*/ 667 h 947"/>
              <a:gd name="T14" fmla="*/ 281 w 952"/>
              <a:gd name="T15" fmla="*/ 662 h 947"/>
              <a:gd name="T16" fmla="*/ 316 w 952"/>
              <a:gd name="T17" fmla="*/ 653 h 947"/>
              <a:gd name="T18" fmla="*/ 356 w 952"/>
              <a:gd name="T19" fmla="*/ 641 h 947"/>
              <a:gd name="T20" fmla="*/ 399 w 952"/>
              <a:gd name="T21" fmla="*/ 626 h 947"/>
              <a:gd name="T22" fmla="*/ 444 w 952"/>
              <a:gd name="T23" fmla="*/ 605 h 947"/>
              <a:gd name="T24" fmla="*/ 492 w 952"/>
              <a:gd name="T25" fmla="*/ 578 h 947"/>
              <a:gd name="T26" fmla="*/ 540 w 952"/>
              <a:gd name="T27" fmla="*/ 547 h 947"/>
              <a:gd name="T28" fmla="*/ 587 w 952"/>
              <a:gd name="T29" fmla="*/ 508 h 947"/>
              <a:gd name="T30" fmla="*/ 635 w 952"/>
              <a:gd name="T31" fmla="*/ 463 h 947"/>
              <a:gd name="T32" fmla="*/ 689 w 952"/>
              <a:gd name="T33" fmla="*/ 405 h 947"/>
              <a:gd name="T34" fmla="*/ 737 w 952"/>
              <a:gd name="T35" fmla="*/ 350 h 947"/>
              <a:gd name="T36" fmla="*/ 780 w 952"/>
              <a:gd name="T37" fmla="*/ 298 h 947"/>
              <a:gd name="T38" fmla="*/ 816 w 952"/>
              <a:gd name="T39" fmla="*/ 249 h 947"/>
              <a:gd name="T40" fmla="*/ 847 w 952"/>
              <a:gd name="T41" fmla="*/ 204 h 947"/>
              <a:gd name="T42" fmla="*/ 873 w 952"/>
              <a:gd name="T43" fmla="*/ 164 h 947"/>
              <a:gd name="T44" fmla="*/ 895 w 952"/>
              <a:gd name="T45" fmla="*/ 126 h 947"/>
              <a:gd name="T46" fmla="*/ 913 w 952"/>
              <a:gd name="T47" fmla="*/ 94 h 947"/>
              <a:gd name="T48" fmla="*/ 926 w 952"/>
              <a:gd name="T49" fmla="*/ 66 h 947"/>
              <a:gd name="T50" fmla="*/ 936 w 952"/>
              <a:gd name="T51" fmla="*/ 42 h 947"/>
              <a:gd name="T52" fmla="*/ 944 w 952"/>
              <a:gd name="T53" fmla="*/ 24 h 947"/>
              <a:gd name="T54" fmla="*/ 949 w 952"/>
              <a:gd name="T55" fmla="*/ 12 h 947"/>
              <a:gd name="T56" fmla="*/ 952 w 952"/>
              <a:gd name="T57" fmla="*/ 2 h 947"/>
              <a:gd name="T58" fmla="*/ 952 w 952"/>
              <a:gd name="T59" fmla="*/ 0 h 947"/>
              <a:gd name="T60" fmla="*/ 952 w 952"/>
              <a:gd name="T61" fmla="*/ 4 h 947"/>
              <a:gd name="T62" fmla="*/ 950 w 952"/>
              <a:gd name="T63" fmla="*/ 17 h 947"/>
              <a:gd name="T64" fmla="*/ 948 w 952"/>
              <a:gd name="T65" fmla="*/ 36 h 947"/>
              <a:gd name="T66" fmla="*/ 942 w 952"/>
              <a:gd name="T67" fmla="*/ 62 h 947"/>
              <a:gd name="T68" fmla="*/ 936 w 952"/>
              <a:gd name="T69" fmla="*/ 93 h 947"/>
              <a:gd name="T70" fmla="*/ 927 w 952"/>
              <a:gd name="T71" fmla="*/ 130 h 947"/>
              <a:gd name="T72" fmla="*/ 914 w 952"/>
              <a:gd name="T73" fmla="*/ 172 h 947"/>
              <a:gd name="T74" fmla="*/ 899 w 952"/>
              <a:gd name="T75" fmla="*/ 217 h 947"/>
              <a:gd name="T76" fmla="*/ 881 w 952"/>
              <a:gd name="T77" fmla="*/ 264 h 947"/>
              <a:gd name="T78" fmla="*/ 857 w 952"/>
              <a:gd name="T79" fmla="*/ 315 h 947"/>
              <a:gd name="T80" fmla="*/ 830 w 952"/>
              <a:gd name="T81" fmla="*/ 368 h 947"/>
              <a:gd name="T82" fmla="*/ 798 w 952"/>
              <a:gd name="T83" fmla="*/ 421 h 947"/>
              <a:gd name="T84" fmla="*/ 762 w 952"/>
              <a:gd name="T85" fmla="*/ 475 h 947"/>
              <a:gd name="T86" fmla="*/ 719 w 952"/>
              <a:gd name="T87" fmla="*/ 529 h 947"/>
              <a:gd name="T88" fmla="*/ 671 w 952"/>
              <a:gd name="T89" fmla="*/ 582 h 947"/>
              <a:gd name="T90" fmla="*/ 613 w 952"/>
              <a:gd name="T91" fmla="*/ 637 h 947"/>
              <a:gd name="T92" fmla="*/ 555 w 952"/>
              <a:gd name="T93" fmla="*/ 685 h 947"/>
              <a:gd name="T94" fmla="*/ 500 w 952"/>
              <a:gd name="T95" fmla="*/ 726 h 947"/>
              <a:gd name="T96" fmla="*/ 447 w 952"/>
              <a:gd name="T97" fmla="*/ 761 h 947"/>
              <a:gd name="T98" fmla="*/ 396 w 952"/>
              <a:gd name="T99" fmla="*/ 790 h 947"/>
              <a:gd name="T100" fmla="*/ 350 w 952"/>
              <a:gd name="T101" fmla="*/ 813 h 947"/>
              <a:gd name="T102" fmla="*/ 307 w 952"/>
              <a:gd name="T103" fmla="*/ 831 h 947"/>
              <a:gd name="T104" fmla="*/ 270 w 952"/>
              <a:gd name="T105" fmla="*/ 845 h 947"/>
              <a:gd name="T106" fmla="*/ 238 w 952"/>
              <a:gd name="T107" fmla="*/ 855 h 947"/>
              <a:gd name="T108" fmla="*/ 212 w 952"/>
              <a:gd name="T109" fmla="*/ 862 h 947"/>
              <a:gd name="T110" fmla="*/ 192 w 952"/>
              <a:gd name="T111" fmla="*/ 866 h 947"/>
              <a:gd name="T112" fmla="*/ 181 w 952"/>
              <a:gd name="T113" fmla="*/ 868 h 947"/>
              <a:gd name="T114" fmla="*/ 176 w 952"/>
              <a:gd name="T115" fmla="*/ 868 h 947"/>
              <a:gd name="T116" fmla="*/ 167 w 952"/>
              <a:gd name="T117" fmla="*/ 947 h 947"/>
              <a:gd name="T118" fmla="*/ 0 w 952"/>
              <a:gd name="T119" fmla="*/ 756 h 9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52" h="947">
                <a:moveTo>
                  <a:pt x="0" y="756"/>
                </a:moveTo>
                <a:lnTo>
                  <a:pt x="191" y="591"/>
                </a:lnTo>
                <a:lnTo>
                  <a:pt x="190" y="672"/>
                </a:lnTo>
                <a:lnTo>
                  <a:pt x="194" y="672"/>
                </a:lnTo>
                <a:lnTo>
                  <a:pt x="205" y="672"/>
                </a:lnTo>
                <a:lnTo>
                  <a:pt x="225" y="671"/>
                </a:lnTo>
                <a:lnTo>
                  <a:pt x="250" y="667"/>
                </a:lnTo>
                <a:lnTo>
                  <a:pt x="281" y="662"/>
                </a:lnTo>
                <a:lnTo>
                  <a:pt x="316" y="653"/>
                </a:lnTo>
                <a:lnTo>
                  <a:pt x="356" y="641"/>
                </a:lnTo>
                <a:lnTo>
                  <a:pt x="399" y="626"/>
                </a:lnTo>
                <a:lnTo>
                  <a:pt x="444" y="605"/>
                </a:lnTo>
                <a:lnTo>
                  <a:pt x="492" y="578"/>
                </a:lnTo>
                <a:lnTo>
                  <a:pt x="540" y="547"/>
                </a:lnTo>
                <a:lnTo>
                  <a:pt x="587" y="508"/>
                </a:lnTo>
                <a:lnTo>
                  <a:pt x="635" y="463"/>
                </a:lnTo>
                <a:lnTo>
                  <a:pt x="689" y="405"/>
                </a:lnTo>
                <a:lnTo>
                  <a:pt x="737" y="350"/>
                </a:lnTo>
                <a:lnTo>
                  <a:pt x="780" y="298"/>
                </a:lnTo>
                <a:lnTo>
                  <a:pt x="816" y="249"/>
                </a:lnTo>
                <a:lnTo>
                  <a:pt x="847" y="204"/>
                </a:lnTo>
                <a:lnTo>
                  <a:pt x="873" y="164"/>
                </a:lnTo>
                <a:lnTo>
                  <a:pt x="895" y="126"/>
                </a:lnTo>
                <a:lnTo>
                  <a:pt x="913" y="94"/>
                </a:lnTo>
                <a:lnTo>
                  <a:pt x="926" y="66"/>
                </a:lnTo>
                <a:lnTo>
                  <a:pt x="936" y="42"/>
                </a:lnTo>
                <a:lnTo>
                  <a:pt x="944" y="24"/>
                </a:lnTo>
                <a:lnTo>
                  <a:pt x="949" y="12"/>
                </a:lnTo>
                <a:lnTo>
                  <a:pt x="952" y="2"/>
                </a:lnTo>
                <a:lnTo>
                  <a:pt x="952" y="0"/>
                </a:lnTo>
                <a:lnTo>
                  <a:pt x="952" y="4"/>
                </a:lnTo>
                <a:lnTo>
                  <a:pt x="950" y="17"/>
                </a:lnTo>
                <a:lnTo>
                  <a:pt x="948" y="36"/>
                </a:lnTo>
                <a:lnTo>
                  <a:pt x="942" y="62"/>
                </a:lnTo>
                <a:lnTo>
                  <a:pt x="936" y="93"/>
                </a:lnTo>
                <a:lnTo>
                  <a:pt x="927" y="130"/>
                </a:lnTo>
                <a:lnTo>
                  <a:pt x="914" y="172"/>
                </a:lnTo>
                <a:lnTo>
                  <a:pt x="899" y="217"/>
                </a:lnTo>
                <a:lnTo>
                  <a:pt x="881" y="264"/>
                </a:lnTo>
                <a:lnTo>
                  <a:pt x="857" y="315"/>
                </a:lnTo>
                <a:lnTo>
                  <a:pt x="830" y="368"/>
                </a:lnTo>
                <a:lnTo>
                  <a:pt x="798" y="421"/>
                </a:lnTo>
                <a:lnTo>
                  <a:pt x="762" y="475"/>
                </a:lnTo>
                <a:lnTo>
                  <a:pt x="719" y="529"/>
                </a:lnTo>
                <a:lnTo>
                  <a:pt x="671" y="582"/>
                </a:lnTo>
                <a:lnTo>
                  <a:pt x="613" y="637"/>
                </a:lnTo>
                <a:lnTo>
                  <a:pt x="555" y="685"/>
                </a:lnTo>
                <a:lnTo>
                  <a:pt x="500" y="726"/>
                </a:lnTo>
                <a:lnTo>
                  <a:pt x="447" y="761"/>
                </a:lnTo>
                <a:lnTo>
                  <a:pt x="396" y="790"/>
                </a:lnTo>
                <a:lnTo>
                  <a:pt x="350" y="813"/>
                </a:lnTo>
                <a:lnTo>
                  <a:pt x="307" y="831"/>
                </a:lnTo>
                <a:lnTo>
                  <a:pt x="270" y="845"/>
                </a:lnTo>
                <a:lnTo>
                  <a:pt x="238" y="855"/>
                </a:lnTo>
                <a:lnTo>
                  <a:pt x="212" y="862"/>
                </a:lnTo>
                <a:lnTo>
                  <a:pt x="192" y="866"/>
                </a:lnTo>
                <a:lnTo>
                  <a:pt x="181" y="868"/>
                </a:lnTo>
                <a:lnTo>
                  <a:pt x="176" y="868"/>
                </a:lnTo>
                <a:lnTo>
                  <a:pt x="167" y="947"/>
                </a:lnTo>
                <a:lnTo>
                  <a:pt x="0" y="7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dist="107763" dir="2700000" algn="ctr" rotWithShape="0">
              <a:srgbClr val="00408C">
                <a:alpha val="25000"/>
              </a:srgbClr>
            </a:outerShdw>
          </a:effectLst>
        </p:spPr>
        <p:txBody>
          <a:bodyPr lIns="86039" tIns="43019" rIns="86039" bIns="43019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765" kern="0">
              <a:solidFill>
                <a:srgbClr val="17347D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AutoShape 10"/>
          <p:cNvSpPr>
            <a:spLocks noChangeArrowheads="1"/>
          </p:cNvSpPr>
          <p:nvPr/>
        </p:nvSpPr>
        <p:spPr bwMode="ltGray">
          <a:xfrm rot="16200000" flipV="1">
            <a:off x="4942502" y="3209029"/>
            <a:ext cx="897740" cy="439187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none" lIns="86039" tIns="43019" rIns="86039" bIns="43019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1765">
              <a:solidFill>
                <a:srgbClr val="17347D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AutoShape 11"/>
          <p:cNvSpPr>
            <a:spLocks noChangeArrowheads="1"/>
          </p:cNvSpPr>
          <p:nvPr/>
        </p:nvSpPr>
        <p:spPr bwMode="ltGray">
          <a:xfrm rot="16200000" flipV="1">
            <a:off x="5457892" y="2981311"/>
            <a:ext cx="1399636" cy="439187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lIns="86039" tIns="43019" rIns="86039" bIns="43019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1765">
              <a:solidFill>
                <a:srgbClr val="17347D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ltGray">
          <a:xfrm rot="16200000" flipV="1">
            <a:off x="5968796" y="2742982"/>
            <a:ext cx="1829835" cy="439187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none" lIns="86039" tIns="43019" rIns="86039" bIns="43019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1765">
              <a:solidFill>
                <a:srgbClr val="17347D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AutoShape 13"/>
          <p:cNvSpPr>
            <a:spLocks noChangeArrowheads="1"/>
          </p:cNvSpPr>
          <p:nvPr/>
        </p:nvSpPr>
        <p:spPr bwMode="gray">
          <a:xfrm rot="16200000" flipV="1">
            <a:off x="6210829" y="2205234"/>
            <a:ext cx="2905328" cy="439187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lIns="86039" tIns="43019" rIns="86039" bIns="43019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1765">
              <a:solidFill>
                <a:srgbClr val="17347D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Text Box 18"/>
          <p:cNvSpPr txBox="1">
            <a:spLocks noChangeArrowheads="1"/>
          </p:cNvSpPr>
          <p:nvPr/>
        </p:nvSpPr>
        <p:spPr bwMode="black">
          <a:xfrm>
            <a:off x="5135591" y="3064896"/>
            <a:ext cx="439857" cy="358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lIns="86039" tIns="43019" rIns="86039" bIns="43019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765" dirty="0">
                <a:solidFill>
                  <a:srgbClr val="FEFEFE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50</a:t>
            </a:r>
          </a:p>
        </p:txBody>
      </p:sp>
      <p:sp>
        <p:nvSpPr>
          <p:cNvPr id="17" name="Text Box 19"/>
          <p:cNvSpPr txBox="1">
            <a:spLocks noChangeArrowheads="1"/>
          </p:cNvSpPr>
          <p:nvPr/>
        </p:nvSpPr>
        <p:spPr bwMode="black">
          <a:xfrm>
            <a:off x="5888484" y="2589886"/>
            <a:ext cx="439857" cy="358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lIns="86039" tIns="43019" rIns="86039" bIns="43019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765" dirty="0">
                <a:solidFill>
                  <a:srgbClr val="FEFEFE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60</a:t>
            </a:r>
          </a:p>
        </p:txBody>
      </p:sp>
      <p:sp>
        <p:nvSpPr>
          <p:cNvPr id="18" name="Text Box 20"/>
          <p:cNvSpPr txBox="1">
            <a:spLocks noChangeArrowheads="1"/>
          </p:cNvSpPr>
          <p:nvPr/>
        </p:nvSpPr>
        <p:spPr bwMode="black">
          <a:xfrm>
            <a:off x="6614488" y="2150726"/>
            <a:ext cx="439857" cy="358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lIns="86039" tIns="43019" rIns="86039" bIns="43019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765" dirty="0">
                <a:solidFill>
                  <a:srgbClr val="FEFEFE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70</a:t>
            </a:r>
          </a:p>
        </p:txBody>
      </p:sp>
      <p:sp>
        <p:nvSpPr>
          <p:cNvPr id="19" name="Text Box 21"/>
          <p:cNvSpPr txBox="1">
            <a:spLocks noChangeArrowheads="1"/>
          </p:cNvSpPr>
          <p:nvPr/>
        </p:nvSpPr>
        <p:spPr bwMode="black">
          <a:xfrm>
            <a:off x="7385307" y="1075231"/>
            <a:ext cx="439857" cy="358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lIns="86039" tIns="43019" rIns="86039" bIns="43019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765" dirty="0">
                <a:solidFill>
                  <a:srgbClr val="FEFEFE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90</a:t>
            </a:r>
          </a:p>
        </p:txBody>
      </p:sp>
      <p:grpSp>
        <p:nvGrpSpPr>
          <p:cNvPr id="20" name="Group 22"/>
          <p:cNvGrpSpPr/>
          <p:nvPr/>
        </p:nvGrpSpPr>
        <p:grpSpPr bwMode="auto">
          <a:xfrm>
            <a:off x="612275" y="1285923"/>
            <a:ext cx="846536" cy="375845"/>
            <a:chOff x="0" y="0"/>
            <a:chExt cx="1131895" cy="504056"/>
          </a:xfrm>
          <a:solidFill>
            <a:srgbClr val="0C6485"/>
          </a:solidFill>
        </p:grpSpPr>
        <p:sp>
          <p:nvSpPr>
            <p:cNvPr id="21" name="矩形 46"/>
            <p:cNvSpPr>
              <a:spLocks noChangeArrowheads="1"/>
            </p:cNvSpPr>
            <p:nvPr/>
          </p:nvSpPr>
          <p:spPr bwMode="auto">
            <a:xfrm>
              <a:off x="0" y="0"/>
              <a:ext cx="1080120" cy="50405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765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endParaRPr>
            </a:p>
          </p:txBody>
        </p:sp>
        <p:sp>
          <p:nvSpPr>
            <p:cNvPr id="22" name="文本框 47"/>
            <p:cNvSpPr>
              <a:spLocks noChangeArrowheads="1"/>
            </p:cNvSpPr>
            <p:nvPr/>
          </p:nvSpPr>
          <p:spPr bwMode="auto">
            <a:xfrm>
              <a:off x="51773" y="41772"/>
              <a:ext cx="1080122" cy="431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495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方正兰亭细黑_GBK" panose="02000000000000000000" pitchFamily="2" charset="-122"/>
                </a:rPr>
                <a:t>标题一</a:t>
              </a:r>
            </a:p>
          </p:txBody>
        </p:sp>
      </p:grpSp>
      <p:sp>
        <p:nvSpPr>
          <p:cNvPr id="23" name="矩形 60"/>
          <p:cNvSpPr>
            <a:spLocks noChangeArrowheads="1"/>
          </p:cNvSpPr>
          <p:nvPr/>
        </p:nvSpPr>
        <p:spPr bwMode="auto">
          <a:xfrm>
            <a:off x="1600200" y="1340098"/>
            <a:ext cx="2757964" cy="294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291" tIns="34145" rIns="68291" bIns="34145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2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现  况 值：健康教育知晓率  74%</a:t>
            </a:r>
          </a:p>
        </p:txBody>
      </p:sp>
      <p:grpSp>
        <p:nvGrpSpPr>
          <p:cNvPr id="24" name="Group 22"/>
          <p:cNvGrpSpPr/>
          <p:nvPr/>
        </p:nvGrpSpPr>
        <p:grpSpPr bwMode="auto">
          <a:xfrm>
            <a:off x="612275" y="1945070"/>
            <a:ext cx="846536" cy="375845"/>
            <a:chOff x="0" y="0"/>
            <a:chExt cx="1131895" cy="504056"/>
          </a:xfrm>
          <a:solidFill>
            <a:srgbClr val="D73229"/>
          </a:solidFill>
        </p:grpSpPr>
        <p:sp>
          <p:nvSpPr>
            <p:cNvPr id="25" name="矩形 46"/>
            <p:cNvSpPr>
              <a:spLocks noChangeArrowheads="1"/>
            </p:cNvSpPr>
            <p:nvPr/>
          </p:nvSpPr>
          <p:spPr bwMode="auto">
            <a:xfrm>
              <a:off x="0" y="0"/>
              <a:ext cx="1080120" cy="50405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765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endParaRPr>
            </a:p>
          </p:txBody>
        </p:sp>
        <p:sp>
          <p:nvSpPr>
            <p:cNvPr id="26" name="文本框 47"/>
            <p:cNvSpPr>
              <a:spLocks noChangeArrowheads="1"/>
            </p:cNvSpPr>
            <p:nvPr/>
          </p:nvSpPr>
          <p:spPr bwMode="auto">
            <a:xfrm>
              <a:off x="51773" y="41772"/>
              <a:ext cx="1080122" cy="431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495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方正兰亭细黑_GBK" panose="02000000000000000000" pitchFamily="2" charset="-122"/>
                </a:rPr>
                <a:t>标题二</a:t>
              </a:r>
            </a:p>
          </p:txBody>
        </p:sp>
      </p:grpSp>
      <p:sp>
        <p:nvSpPr>
          <p:cNvPr id="27" name="矩形 60"/>
          <p:cNvSpPr>
            <a:spLocks noChangeArrowheads="1"/>
          </p:cNvSpPr>
          <p:nvPr/>
        </p:nvSpPr>
        <p:spPr bwMode="auto">
          <a:xfrm>
            <a:off x="1600200" y="1999228"/>
            <a:ext cx="2757964" cy="294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291" tIns="34145" rIns="68291" bIns="34145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2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改善重点：来自改善前的柏拉图   80%</a:t>
            </a:r>
          </a:p>
        </p:txBody>
      </p:sp>
      <p:grpSp>
        <p:nvGrpSpPr>
          <p:cNvPr id="28" name="Group 22"/>
          <p:cNvGrpSpPr/>
          <p:nvPr/>
        </p:nvGrpSpPr>
        <p:grpSpPr bwMode="auto">
          <a:xfrm>
            <a:off x="612275" y="2613780"/>
            <a:ext cx="846536" cy="375845"/>
            <a:chOff x="0" y="0"/>
            <a:chExt cx="1131895" cy="504056"/>
          </a:xfrm>
          <a:solidFill>
            <a:srgbClr val="0C6485"/>
          </a:solidFill>
        </p:grpSpPr>
        <p:sp>
          <p:nvSpPr>
            <p:cNvPr id="29" name="矩形 46"/>
            <p:cNvSpPr>
              <a:spLocks noChangeArrowheads="1"/>
            </p:cNvSpPr>
            <p:nvPr/>
          </p:nvSpPr>
          <p:spPr bwMode="auto">
            <a:xfrm>
              <a:off x="0" y="0"/>
              <a:ext cx="1080120" cy="50405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765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endParaRPr>
            </a:p>
          </p:txBody>
        </p:sp>
        <p:sp>
          <p:nvSpPr>
            <p:cNvPr id="30" name="文本框 47"/>
            <p:cNvSpPr>
              <a:spLocks noChangeArrowheads="1"/>
            </p:cNvSpPr>
            <p:nvPr/>
          </p:nvSpPr>
          <p:spPr bwMode="auto">
            <a:xfrm>
              <a:off x="51773" y="41772"/>
              <a:ext cx="1080122" cy="431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495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方正兰亭细黑_GBK" panose="02000000000000000000" pitchFamily="2" charset="-122"/>
                </a:rPr>
                <a:t>标题三</a:t>
              </a:r>
            </a:p>
          </p:txBody>
        </p:sp>
      </p:grpSp>
      <p:sp>
        <p:nvSpPr>
          <p:cNvPr id="31" name="矩形 60"/>
          <p:cNvSpPr>
            <a:spLocks noChangeArrowheads="1"/>
          </p:cNvSpPr>
          <p:nvPr/>
        </p:nvSpPr>
        <p:spPr bwMode="auto">
          <a:xfrm>
            <a:off x="1600200" y="2675979"/>
            <a:ext cx="2757964" cy="294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291" tIns="34145" rIns="68291" bIns="34145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2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组  能 力：30/35×100% = 85.7%</a:t>
            </a:r>
          </a:p>
        </p:txBody>
      </p:sp>
      <p:grpSp>
        <p:nvGrpSpPr>
          <p:cNvPr id="32" name="Group 22"/>
          <p:cNvGrpSpPr/>
          <p:nvPr/>
        </p:nvGrpSpPr>
        <p:grpSpPr bwMode="auto">
          <a:xfrm>
            <a:off x="612275" y="3259132"/>
            <a:ext cx="846536" cy="375845"/>
            <a:chOff x="0" y="0"/>
            <a:chExt cx="1131895" cy="504056"/>
          </a:xfrm>
          <a:solidFill>
            <a:srgbClr val="D73229"/>
          </a:solidFill>
        </p:grpSpPr>
        <p:sp>
          <p:nvSpPr>
            <p:cNvPr id="33" name="矩形 46"/>
            <p:cNvSpPr>
              <a:spLocks noChangeArrowheads="1"/>
            </p:cNvSpPr>
            <p:nvPr/>
          </p:nvSpPr>
          <p:spPr bwMode="auto">
            <a:xfrm>
              <a:off x="0" y="0"/>
              <a:ext cx="1080120" cy="50405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765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endParaRPr>
            </a:p>
          </p:txBody>
        </p:sp>
        <p:sp>
          <p:nvSpPr>
            <p:cNvPr id="34" name="文本框 47"/>
            <p:cNvSpPr>
              <a:spLocks noChangeArrowheads="1"/>
            </p:cNvSpPr>
            <p:nvPr/>
          </p:nvSpPr>
          <p:spPr bwMode="auto">
            <a:xfrm>
              <a:off x="51773" y="41772"/>
              <a:ext cx="1080122" cy="431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495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方正兰亭细黑_GBK" panose="02000000000000000000" pitchFamily="2" charset="-122"/>
                </a:rPr>
                <a:t>标题四</a:t>
              </a:r>
            </a:p>
          </p:txBody>
        </p:sp>
      </p:grpSp>
      <p:sp>
        <p:nvSpPr>
          <p:cNvPr id="35" name="矩形 60"/>
          <p:cNvSpPr>
            <a:spLocks noChangeArrowheads="1"/>
          </p:cNvSpPr>
          <p:nvPr/>
        </p:nvSpPr>
        <p:spPr bwMode="auto">
          <a:xfrm>
            <a:off x="1600200" y="3258910"/>
            <a:ext cx="2757964" cy="1194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291" tIns="34145" rIns="68291" bIns="34145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2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目 标 值 =现况值+改善值</a:t>
            </a:r>
          </a:p>
          <a:p>
            <a:pPr>
              <a:lnSpc>
                <a:spcPct val="130000"/>
              </a:lnSpc>
            </a:pPr>
            <a:r>
              <a:rPr lang="zh-CN" altLang="en-US" sz="112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        =现况值+(1-现况值）x改善重点   </a:t>
            </a:r>
          </a:p>
          <a:p>
            <a:pPr>
              <a:lnSpc>
                <a:spcPct val="130000"/>
              </a:lnSpc>
            </a:pPr>
            <a:r>
              <a:rPr lang="zh-CN" altLang="en-US" sz="112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        x 圈员能力</a:t>
            </a:r>
          </a:p>
          <a:p>
            <a:pPr>
              <a:lnSpc>
                <a:spcPct val="130000"/>
              </a:lnSpc>
            </a:pPr>
            <a:r>
              <a:rPr lang="zh-CN" altLang="en-US" sz="112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       =74%+(1-74%）x80%x85.7%</a:t>
            </a:r>
          </a:p>
          <a:p>
            <a:pPr>
              <a:lnSpc>
                <a:spcPct val="130000"/>
              </a:lnSpc>
            </a:pPr>
            <a:r>
              <a:rPr lang="zh-CN" altLang="en-US" sz="112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       =92% 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106">
        <p:blinds dir="vert"/>
      </p:transition>
    </mc:Choice>
    <mc:Fallback xmlns="">
      <p:transition spd="slow" advTm="2106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7" grpId="0" bldLvl="0" animBg="1"/>
      <p:bldP spid="18" grpId="0" bldLvl="0" animBg="1"/>
      <p:bldP spid="19" grpId="0" bldLvl="0" animBg="1"/>
      <p:bldP spid="23" grpId="0"/>
      <p:bldP spid="27" grpId="0"/>
      <p:bldP spid="31" grpId="0"/>
      <p:bldP spid="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1829276" y="895350"/>
            <a:ext cx="1990725" cy="3354456"/>
            <a:chOff x="1475312" y="2160281"/>
            <a:chExt cx="4297422" cy="4472675"/>
          </a:xfrm>
        </p:grpSpPr>
        <p:grpSp>
          <p:nvGrpSpPr>
            <p:cNvPr id="41987" name="组合 12"/>
            <p:cNvGrpSpPr/>
            <p:nvPr/>
          </p:nvGrpSpPr>
          <p:grpSpPr>
            <a:xfrm>
              <a:off x="1475312" y="2160281"/>
              <a:ext cx="4297422" cy="4472675"/>
              <a:chOff x="1475312" y="2160281"/>
              <a:chExt cx="4297422" cy="4472675"/>
            </a:xfrm>
          </p:grpSpPr>
          <p:sp>
            <p:nvSpPr>
              <p:cNvPr id="41988" name="Freeform 5"/>
              <p:cNvSpPr/>
              <p:nvPr/>
            </p:nvSpPr>
            <p:spPr>
              <a:xfrm>
                <a:off x="1475312" y="3804496"/>
                <a:ext cx="1860196" cy="2397567"/>
              </a:xfrm>
              <a:prstGeom prst="snip1Rect">
                <a:avLst/>
              </a:prstGeom>
              <a:solidFill>
                <a:schemeClr val="accent2">
                  <a:alpha val="84000"/>
                </a:schemeClr>
              </a:solidFill>
              <a:ln w="9525">
                <a:noFill/>
              </a:ln>
            </p:spPr>
            <p:txBody>
              <a:bodyPr wrap="square" lIns="68580" tIns="34290" rIns="68580" bIns="34290" anchor="t"/>
              <a:lstStyle/>
              <a:p>
                <a:endParaRPr lang="id-ID" altLang="zh-CN" sz="1350">
                  <a:solidFill>
                    <a:srgbClr val="000000"/>
                  </a:solidFill>
                  <a:latin typeface="Calibri" panose="020F0502020204030204"/>
                  <a:ea typeface="微软雅黑 Light" panose="020B0502040204020203" charset="-122"/>
                </a:endParaRPr>
              </a:p>
            </p:txBody>
          </p:sp>
          <p:sp>
            <p:nvSpPr>
              <p:cNvPr id="41989" name="Freeform 5"/>
              <p:cNvSpPr/>
              <p:nvPr/>
            </p:nvSpPr>
            <p:spPr>
              <a:xfrm>
                <a:off x="3393610" y="2160281"/>
                <a:ext cx="2379124" cy="4041782"/>
              </a:xfrm>
              <a:prstGeom prst="snip1Rect">
                <a:avLst/>
              </a:prstGeom>
              <a:solidFill>
                <a:schemeClr val="accent1"/>
              </a:solidFill>
              <a:ln w="9525">
                <a:noFill/>
              </a:ln>
            </p:spPr>
            <p:txBody>
              <a:bodyPr wrap="square" lIns="68580" tIns="34290" rIns="68580" bIns="34290" anchor="t"/>
              <a:lstStyle/>
              <a:p>
                <a:endParaRPr lang="id-ID" altLang="zh-CN" sz="1350">
                  <a:solidFill>
                    <a:srgbClr val="000000"/>
                  </a:solidFill>
                  <a:latin typeface="Calibri" panose="020F0502020204030204"/>
                  <a:ea typeface="微软雅黑 Light" panose="020B0502040204020203" charset="-122"/>
                </a:endParaRPr>
              </a:p>
            </p:txBody>
          </p:sp>
          <p:sp>
            <p:nvSpPr>
              <p:cNvPr id="41990" name="文本框 5"/>
              <p:cNvSpPr txBox="1"/>
              <p:nvPr/>
            </p:nvSpPr>
            <p:spPr>
              <a:xfrm>
                <a:off x="1623357" y="6202063"/>
                <a:ext cx="1862070" cy="43089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zh-CN" altLang="en-US" sz="1500" dirty="0">
                    <a:solidFill>
                      <a:srgbClr val="40404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改善前</a:t>
                </a:r>
              </a:p>
            </p:txBody>
          </p:sp>
          <p:sp>
            <p:nvSpPr>
              <p:cNvPr id="41991" name="文本框 13"/>
              <p:cNvSpPr txBox="1"/>
              <p:nvPr/>
            </p:nvSpPr>
            <p:spPr>
              <a:xfrm>
                <a:off x="3597293" y="6202062"/>
                <a:ext cx="1826009" cy="43089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zh-CN" altLang="en-US" sz="1500" dirty="0">
                    <a:solidFill>
                      <a:srgbClr val="40404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目标值</a:t>
                </a:r>
              </a:p>
            </p:txBody>
          </p:sp>
          <p:sp>
            <p:nvSpPr>
              <p:cNvPr id="41992" name="文本框 15"/>
              <p:cNvSpPr txBox="1"/>
              <p:nvPr/>
            </p:nvSpPr>
            <p:spPr>
              <a:xfrm>
                <a:off x="2000667" y="3970694"/>
                <a:ext cx="1334464" cy="49245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  <a:latin typeface="Impact" panose="020B0806030902050204" pitchFamily="34" charset="0"/>
                    <a:ea typeface="微软雅黑" panose="020B0503020204020204" charset="-122"/>
                  </a:rPr>
                  <a:t>74%</a:t>
                </a:r>
                <a:endParaRPr lang="zh-CN" altLang="en-US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41993" name="文本框 16"/>
              <p:cNvSpPr txBox="1"/>
              <p:nvPr/>
            </p:nvSpPr>
            <p:spPr>
              <a:xfrm>
                <a:off x="4239849" y="2248548"/>
                <a:ext cx="1224457" cy="8617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  <a:latin typeface="Impact" panose="020B0806030902050204" pitchFamily="34" charset="0"/>
                    <a:ea typeface="微软雅黑" panose="020B0503020204020204" charset="-122"/>
                  </a:rPr>
                  <a:t>92%</a:t>
                </a:r>
                <a:endParaRPr lang="zh-CN" altLang="en-US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charset="-122"/>
                </a:endParaRPr>
              </a:p>
            </p:txBody>
          </p:sp>
        </p:grpSp>
        <p:sp>
          <p:nvSpPr>
            <p:cNvPr id="19" name="箭头: 上 18"/>
            <p:cNvSpPr/>
            <p:nvPr/>
          </p:nvSpPr>
          <p:spPr>
            <a:xfrm rot="2937304">
              <a:off x="2643974" y="2092402"/>
              <a:ext cx="709941" cy="2291616"/>
            </a:xfrm>
            <a:custGeom>
              <a:avLst/>
              <a:gdLst>
                <a:gd name="connsiteX0" fmla="*/ 0 w 590203"/>
                <a:gd name="connsiteY0" fmla="*/ 295102 h 1826065"/>
                <a:gd name="connsiteX1" fmla="*/ 295102 w 590203"/>
                <a:gd name="connsiteY1" fmla="*/ 0 h 1826065"/>
                <a:gd name="connsiteX2" fmla="*/ 590203 w 590203"/>
                <a:gd name="connsiteY2" fmla="*/ 295102 h 1826065"/>
                <a:gd name="connsiteX3" fmla="*/ 442652 w 590203"/>
                <a:gd name="connsiteY3" fmla="*/ 295102 h 1826065"/>
                <a:gd name="connsiteX4" fmla="*/ 442652 w 590203"/>
                <a:gd name="connsiteY4" fmla="*/ 1826065 h 1826065"/>
                <a:gd name="connsiteX5" fmla="*/ 147551 w 590203"/>
                <a:gd name="connsiteY5" fmla="*/ 1826065 h 1826065"/>
                <a:gd name="connsiteX6" fmla="*/ 147551 w 590203"/>
                <a:gd name="connsiteY6" fmla="*/ 295102 h 1826065"/>
                <a:gd name="connsiteX7" fmla="*/ 0 w 590203"/>
                <a:gd name="connsiteY7" fmla="*/ 295102 h 1826065"/>
                <a:gd name="connsiteX0-1" fmla="*/ 0 w 590203"/>
                <a:gd name="connsiteY0-2" fmla="*/ 295102 h 1826065"/>
                <a:gd name="connsiteX1-3" fmla="*/ 295102 w 590203"/>
                <a:gd name="connsiteY1-4" fmla="*/ 0 h 1826065"/>
                <a:gd name="connsiteX2-5" fmla="*/ 590203 w 590203"/>
                <a:gd name="connsiteY2-6" fmla="*/ 295102 h 1826065"/>
                <a:gd name="connsiteX3-7" fmla="*/ 442652 w 590203"/>
                <a:gd name="connsiteY3-8" fmla="*/ 295102 h 1826065"/>
                <a:gd name="connsiteX4-9" fmla="*/ 147551 w 590203"/>
                <a:gd name="connsiteY4-10" fmla="*/ 1826065 h 1826065"/>
                <a:gd name="connsiteX5-11" fmla="*/ 147551 w 590203"/>
                <a:gd name="connsiteY5-12" fmla="*/ 295102 h 1826065"/>
                <a:gd name="connsiteX6-13" fmla="*/ 0 w 590203"/>
                <a:gd name="connsiteY6-14" fmla="*/ 295102 h 182606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90203" h="1826065">
                  <a:moveTo>
                    <a:pt x="0" y="295102"/>
                  </a:moveTo>
                  <a:lnTo>
                    <a:pt x="295102" y="0"/>
                  </a:lnTo>
                  <a:lnTo>
                    <a:pt x="590203" y="295102"/>
                  </a:lnTo>
                  <a:lnTo>
                    <a:pt x="442652" y="295102"/>
                  </a:lnTo>
                  <a:lnTo>
                    <a:pt x="147551" y="1826065"/>
                  </a:lnTo>
                  <a:lnTo>
                    <a:pt x="147551" y="295102"/>
                  </a:lnTo>
                  <a:lnTo>
                    <a:pt x="0" y="29510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noProof="1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107656" y="1956197"/>
            <a:ext cx="3436144" cy="1402556"/>
            <a:chOff x="6375862" y="2842953"/>
            <a:chExt cx="4580313" cy="1870363"/>
          </a:xfrm>
        </p:grpSpPr>
        <p:sp>
          <p:nvSpPr>
            <p:cNvPr id="41996" name="矩形 20"/>
            <p:cNvSpPr/>
            <p:nvPr/>
          </p:nvSpPr>
          <p:spPr>
            <a:xfrm>
              <a:off x="6612695" y="2982731"/>
              <a:ext cx="4243727" cy="152680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到</a:t>
              </a:r>
              <a:r>
                <a:rPr lang="en-US" altLang="zh-CN" sz="2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2019</a:t>
              </a:r>
              <a:r>
                <a:rPr lang="zh-CN" altLang="en-US" sz="2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年八月将产房留置针完整率达到</a:t>
              </a:r>
              <a:r>
                <a:rPr lang="en-US" altLang="zh-CN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91%</a:t>
              </a:r>
            </a:p>
          </p:txBody>
        </p:sp>
        <p:sp>
          <p:nvSpPr>
            <p:cNvPr id="22" name="任意多边形: 形状 21"/>
            <p:cNvSpPr/>
            <p:nvPr/>
          </p:nvSpPr>
          <p:spPr>
            <a:xfrm flipH="1">
              <a:off x="6375862" y="2842953"/>
              <a:ext cx="4580313" cy="1870363"/>
            </a:xfrm>
            <a:custGeom>
              <a:avLst/>
              <a:gdLst>
                <a:gd name="connsiteX0" fmla="*/ 4222865 w 4580313"/>
                <a:gd name="connsiteY0" fmla="*/ 0 h 1870363"/>
                <a:gd name="connsiteX1" fmla="*/ 0 w 4580313"/>
                <a:gd name="connsiteY1" fmla="*/ 0 h 1870363"/>
                <a:gd name="connsiteX2" fmla="*/ 0 w 4580313"/>
                <a:gd name="connsiteY2" fmla="*/ 1870363 h 1870363"/>
                <a:gd name="connsiteX3" fmla="*/ 4580313 w 4580313"/>
                <a:gd name="connsiteY3" fmla="*/ 1870363 h 1870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80313" h="1870363">
                  <a:moveTo>
                    <a:pt x="4222865" y="0"/>
                  </a:moveTo>
                  <a:lnTo>
                    <a:pt x="0" y="0"/>
                  </a:lnTo>
                  <a:lnTo>
                    <a:pt x="0" y="1870363"/>
                  </a:lnTo>
                  <a:lnTo>
                    <a:pt x="4580313" y="1870363"/>
                  </a:lnTo>
                </a:path>
              </a:pathLst>
            </a:custGeom>
            <a:noFill/>
            <a:ln>
              <a:solidFill>
                <a:srgbClr val="0C6485"/>
              </a:solidFill>
              <a:prstDash val="sysDash"/>
              <a:headEnd type="oval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noProof="1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103">
        <p:blinds dir="vert"/>
      </p:transition>
    </mc:Choice>
    <mc:Fallback xmlns="">
      <p:transition spd="slow" advTm="2103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矩形 56"/>
          <p:cNvSpPr/>
          <p:nvPr/>
        </p:nvSpPr>
        <p:spPr>
          <a:xfrm>
            <a:off x="4505782" y="2412434"/>
            <a:ext cx="3570208" cy="1107996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/>
            <a:r>
              <a:rPr lang="zh-CN" altLang="en-US" sz="6600" b="1" dirty="0">
                <a:solidFill>
                  <a:srgbClr val="4276AA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原因分析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943600" y="1276350"/>
            <a:ext cx="930214" cy="930215"/>
            <a:chOff x="1030082" y="1307853"/>
            <a:chExt cx="1647120" cy="1647120"/>
          </a:xfrm>
        </p:grpSpPr>
        <p:sp>
          <p:nvSpPr>
            <p:cNvPr id="113" name="椭圆 112"/>
            <p:cNvSpPr/>
            <p:nvPr/>
          </p:nvSpPr>
          <p:spPr>
            <a:xfrm>
              <a:off x="1100968" y="1398985"/>
              <a:ext cx="363556" cy="36355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114" name="椭圆 113"/>
            <p:cNvSpPr/>
            <p:nvPr/>
          </p:nvSpPr>
          <p:spPr>
            <a:xfrm>
              <a:off x="2144530" y="2590727"/>
              <a:ext cx="363556" cy="3635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112" name="椭圆 111"/>
            <p:cNvSpPr/>
            <p:nvPr/>
          </p:nvSpPr>
          <p:spPr>
            <a:xfrm>
              <a:off x="1030082" y="1307853"/>
              <a:ext cx="1647120" cy="164712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325883" y="1772611"/>
              <a:ext cx="1182204" cy="817425"/>
            </a:xfrm>
            <a:prstGeom prst="rect">
              <a:avLst/>
            </a:prstGeom>
          </p:spPr>
          <p:txBody>
            <a:bodyPr wrap="square" lIns="91418" tIns="45709" rIns="91418" bIns="45709">
              <a:spAutoFit/>
            </a:bodyPr>
            <a:lstStyle/>
            <a:p>
              <a:pPr marL="0" marR="0" lvl="0" indent="0" algn="l" defTabSz="70040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4276AA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06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276AA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0481" y="1099619"/>
            <a:ext cx="2813027" cy="281302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箭头: V 形 106"/>
          <p:cNvSpPr/>
          <p:nvPr/>
        </p:nvSpPr>
        <p:spPr>
          <a:xfrm>
            <a:off x="5572848" y="1216546"/>
            <a:ext cx="698420" cy="2788519"/>
          </a:xfrm>
          <a:prstGeom prst="chevron">
            <a:avLst>
              <a:gd name="adj" fmla="val 88571"/>
            </a:avLst>
          </a:prstGeom>
          <a:solidFill>
            <a:srgbClr val="57436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9" name="箭头: V 形 107"/>
          <p:cNvSpPr/>
          <p:nvPr/>
        </p:nvSpPr>
        <p:spPr>
          <a:xfrm>
            <a:off x="2630946" y="1216546"/>
            <a:ext cx="698420" cy="2788519"/>
          </a:xfrm>
          <a:prstGeom prst="chevron">
            <a:avLst>
              <a:gd name="adj" fmla="val 88571"/>
            </a:avLst>
          </a:prstGeom>
          <a:solidFill>
            <a:srgbClr val="57436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1" name="Freeform 5"/>
          <p:cNvSpPr/>
          <p:nvPr/>
        </p:nvSpPr>
        <p:spPr bwMode="auto">
          <a:xfrm>
            <a:off x="673704" y="2324933"/>
            <a:ext cx="7870564" cy="536780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975"/>
          </a:p>
        </p:txBody>
      </p:sp>
      <p:grpSp>
        <p:nvGrpSpPr>
          <p:cNvPr id="123" name="组合 122"/>
          <p:cNvGrpSpPr/>
          <p:nvPr/>
        </p:nvGrpSpPr>
        <p:grpSpPr>
          <a:xfrm>
            <a:off x="7537538" y="1095064"/>
            <a:ext cx="1225462" cy="883066"/>
            <a:chOff x="10053226" y="2237116"/>
            <a:chExt cx="1633949" cy="1177421"/>
          </a:xfrm>
          <a:effectLst/>
        </p:grpSpPr>
        <p:sp>
          <p:nvSpPr>
            <p:cNvPr id="124" name="对话气泡: 椭圆形 81"/>
            <p:cNvSpPr/>
            <p:nvPr/>
          </p:nvSpPr>
          <p:spPr>
            <a:xfrm>
              <a:off x="10053226" y="2237116"/>
              <a:ext cx="1633949" cy="1177421"/>
            </a:xfrm>
            <a:prstGeom prst="wedgeEllipseCallou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hangingPunct="0">
                <a:defRPr/>
              </a:pPr>
              <a:endParaRPr lang="zh-TW" altLang="en-US" sz="975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125" name="矩形 124"/>
            <p:cNvSpPr/>
            <p:nvPr/>
          </p:nvSpPr>
          <p:spPr>
            <a:xfrm>
              <a:off x="10148569" y="2478279"/>
              <a:ext cx="1426450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eaLnBrk="0" hangingPunct="0">
                <a:defRPr/>
              </a:pPr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charset="-122"/>
                </a:rPr>
                <a:t>为何会发生跌倒？</a:t>
              </a:r>
              <a:endParaRPr lang="zh-TW" altLang="en-US" sz="1200" b="1" dirty="0">
                <a:solidFill>
                  <a:schemeClr val="bg1"/>
                </a:solidFill>
                <a:latin typeface="微软雅黑" panose="020B0503020204020204" charset="-122"/>
              </a:endParaRPr>
            </a:p>
          </p:txBody>
        </p:sp>
      </p:grpSp>
      <p:sp>
        <p:nvSpPr>
          <p:cNvPr id="126" name="矩形: 圆角 109"/>
          <p:cNvSpPr/>
          <p:nvPr/>
        </p:nvSpPr>
        <p:spPr>
          <a:xfrm>
            <a:off x="2030723" y="4005064"/>
            <a:ext cx="1296000" cy="432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>
                <a:latin typeface="微软雅黑" panose="020B0503020204020204" charset="-122"/>
                <a:ea typeface="微软雅黑" panose="020B0503020204020204" charset="-122"/>
              </a:rPr>
              <a:t>护士因素</a:t>
            </a:r>
            <a:endParaRPr lang="zh-CN" altLang="en-US" sz="18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7" name="矩形: 圆角 110"/>
          <p:cNvSpPr/>
          <p:nvPr/>
        </p:nvSpPr>
        <p:spPr>
          <a:xfrm>
            <a:off x="4966595" y="4005064"/>
            <a:ext cx="1296000" cy="4320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latin typeface="微软雅黑" panose="020B0503020204020204" charset="-122"/>
                <a:ea typeface="微软雅黑" panose="020B0503020204020204" charset="-122"/>
              </a:rPr>
              <a:t>患者因素</a:t>
            </a:r>
          </a:p>
        </p:txBody>
      </p:sp>
      <p:sp>
        <p:nvSpPr>
          <p:cNvPr id="128" name="矩形: 圆角 111"/>
          <p:cNvSpPr/>
          <p:nvPr/>
        </p:nvSpPr>
        <p:spPr>
          <a:xfrm>
            <a:off x="2030723" y="819150"/>
            <a:ext cx="1296000" cy="4320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latin typeface="微软雅黑" panose="020B0503020204020204" charset="-122"/>
                <a:ea typeface="微软雅黑" panose="020B0503020204020204" charset="-122"/>
              </a:rPr>
              <a:t>管理因素</a:t>
            </a:r>
          </a:p>
        </p:txBody>
      </p:sp>
      <p:sp>
        <p:nvSpPr>
          <p:cNvPr id="129" name="矩形: 圆角 112"/>
          <p:cNvSpPr/>
          <p:nvPr/>
        </p:nvSpPr>
        <p:spPr>
          <a:xfrm>
            <a:off x="4966595" y="819150"/>
            <a:ext cx="1296000" cy="432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latin typeface="微软雅黑" panose="020B0503020204020204" charset="-122"/>
                <a:ea typeface="微软雅黑" panose="020B0503020204020204" charset="-122"/>
              </a:rPr>
              <a:t>环境因素</a:t>
            </a:r>
          </a:p>
        </p:txBody>
      </p:sp>
      <p:grpSp>
        <p:nvGrpSpPr>
          <p:cNvPr id="130" name="组合 129"/>
          <p:cNvGrpSpPr/>
          <p:nvPr/>
        </p:nvGrpSpPr>
        <p:grpSpPr>
          <a:xfrm>
            <a:off x="1176756" y="1365571"/>
            <a:ext cx="6368849" cy="2510396"/>
            <a:chOff x="1179138" y="1694411"/>
            <a:chExt cx="6368849" cy="2510396"/>
          </a:xfrm>
          <a:effectLst/>
        </p:grpSpPr>
        <p:sp>
          <p:nvSpPr>
            <p:cNvPr id="131" name="AutoShape 44"/>
            <p:cNvSpPr>
              <a:spLocks noChangeArrowheads="1"/>
            </p:cNvSpPr>
            <p:nvPr/>
          </p:nvSpPr>
          <p:spPr bwMode="auto">
            <a:xfrm>
              <a:off x="1179138" y="3181779"/>
              <a:ext cx="1662113" cy="209021"/>
            </a:xfrm>
            <a:prstGeom prst="roundRect">
              <a:avLst>
                <a:gd name="adj" fmla="val 16667"/>
              </a:avLst>
            </a:prstGeom>
            <a:noFill/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护士未及时巡回病房</a:t>
              </a:r>
            </a:p>
          </p:txBody>
        </p:sp>
        <p:grpSp>
          <p:nvGrpSpPr>
            <p:cNvPr id="132" name="组合 131"/>
            <p:cNvGrpSpPr/>
            <p:nvPr/>
          </p:nvGrpSpPr>
          <p:grpSpPr>
            <a:xfrm>
              <a:off x="1242079" y="1694411"/>
              <a:ext cx="6305908" cy="2510396"/>
              <a:chOff x="1242079" y="1694411"/>
              <a:chExt cx="6305908" cy="2510396"/>
            </a:xfrm>
          </p:grpSpPr>
          <p:sp>
            <p:nvSpPr>
              <p:cNvPr id="133" name="AutoShape 32"/>
              <p:cNvSpPr>
                <a:spLocks noChangeArrowheads="1"/>
              </p:cNvSpPr>
              <p:nvPr/>
            </p:nvSpPr>
            <p:spPr bwMode="auto">
              <a:xfrm>
                <a:off x="1657963" y="1694411"/>
                <a:ext cx="838200" cy="288000"/>
              </a:xfrm>
              <a:prstGeom prst="roundRect">
                <a:avLst>
                  <a:gd name="adj" fmla="val 0"/>
                </a:avLst>
              </a:prstGeom>
              <a:noFill/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algn="ctr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20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无陪护</a:t>
                </a:r>
              </a:p>
            </p:txBody>
          </p:sp>
          <p:sp>
            <p:nvSpPr>
              <p:cNvPr id="134" name="AutoShape 33"/>
              <p:cNvSpPr>
                <a:spLocks noChangeArrowheads="1"/>
              </p:cNvSpPr>
              <p:nvPr/>
            </p:nvSpPr>
            <p:spPr bwMode="auto">
              <a:xfrm>
                <a:off x="1657963" y="2027917"/>
                <a:ext cx="838200" cy="288000"/>
              </a:xfrm>
              <a:prstGeom prst="roundRect">
                <a:avLst>
                  <a:gd name="adj" fmla="val 0"/>
                </a:avLst>
              </a:prstGeom>
              <a:noFill/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algn="ctr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助行器</a:t>
                </a:r>
              </a:p>
            </p:txBody>
          </p:sp>
          <p:sp>
            <p:nvSpPr>
              <p:cNvPr id="135" name="AutoShape 34"/>
              <p:cNvSpPr>
                <a:spLocks noChangeArrowheads="1"/>
              </p:cNvSpPr>
              <p:nvPr/>
            </p:nvSpPr>
            <p:spPr bwMode="auto">
              <a:xfrm>
                <a:off x="1581763" y="2384163"/>
                <a:ext cx="990600" cy="288000"/>
              </a:xfrm>
              <a:prstGeom prst="roundRect">
                <a:avLst>
                  <a:gd name="adj" fmla="val 0"/>
                </a:avLst>
              </a:prstGeom>
              <a:noFill/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algn="ctr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培训不到位</a:t>
                </a:r>
              </a:p>
            </p:txBody>
          </p:sp>
          <p:sp>
            <p:nvSpPr>
              <p:cNvPr id="136" name="AutoShape 38"/>
              <p:cNvSpPr>
                <a:spLocks noChangeArrowheads="1"/>
              </p:cNvSpPr>
              <p:nvPr/>
            </p:nvSpPr>
            <p:spPr bwMode="auto">
              <a:xfrm>
                <a:off x="3236661" y="1822201"/>
                <a:ext cx="838200" cy="288000"/>
              </a:xfrm>
              <a:prstGeom prst="roundRect">
                <a:avLst>
                  <a:gd name="adj" fmla="val 0"/>
                </a:avLst>
              </a:prstGeom>
              <a:noFill/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algn="ctr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平车、轮椅</a:t>
                </a:r>
              </a:p>
            </p:txBody>
          </p:sp>
          <p:sp>
            <p:nvSpPr>
              <p:cNvPr id="137" name="AutoShape 39"/>
              <p:cNvSpPr>
                <a:spLocks noChangeArrowheads="1"/>
              </p:cNvSpPr>
              <p:nvPr/>
            </p:nvSpPr>
            <p:spPr bwMode="auto">
              <a:xfrm>
                <a:off x="3211847" y="2177081"/>
                <a:ext cx="1066800" cy="288000"/>
              </a:xfrm>
              <a:prstGeom prst="roundRect">
                <a:avLst>
                  <a:gd name="adj" fmla="val 0"/>
                </a:avLst>
              </a:prstGeom>
              <a:noFill/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algn="ctr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制度不完善</a:t>
                </a:r>
              </a:p>
            </p:txBody>
          </p:sp>
          <p:cxnSp>
            <p:nvCxnSpPr>
              <p:cNvPr id="138" name="直接箭头连接符 137"/>
              <p:cNvCxnSpPr/>
              <p:nvPr/>
            </p:nvCxnSpPr>
            <p:spPr>
              <a:xfrm>
                <a:off x="1781829" y="1966201"/>
                <a:ext cx="973897" cy="0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直接箭头连接符 138"/>
              <p:cNvCxnSpPr/>
              <p:nvPr/>
            </p:nvCxnSpPr>
            <p:spPr>
              <a:xfrm>
                <a:off x="1781829" y="2315917"/>
                <a:ext cx="1100138" cy="0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直接箭头连接符 139"/>
              <p:cNvCxnSpPr/>
              <p:nvPr/>
            </p:nvCxnSpPr>
            <p:spPr>
              <a:xfrm>
                <a:off x="1657963" y="2672163"/>
                <a:ext cx="1352591" cy="0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直接箭头连接符 140"/>
              <p:cNvCxnSpPr/>
              <p:nvPr/>
            </p:nvCxnSpPr>
            <p:spPr>
              <a:xfrm flipH="1">
                <a:off x="3050682" y="2110241"/>
                <a:ext cx="1024179" cy="0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直接箭头连接符 141"/>
              <p:cNvCxnSpPr/>
              <p:nvPr/>
            </p:nvCxnSpPr>
            <p:spPr>
              <a:xfrm flipH="1">
                <a:off x="3236661" y="2465079"/>
                <a:ext cx="1024179" cy="0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3" name="AutoShape 13"/>
              <p:cNvSpPr>
                <a:spLocks noChangeArrowheads="1"/>
              </p:cNvSpPr>
              <p:nvPr/>
            </p:nvSpPr>
            <p:spPr bwMode="auto">
              <a:xfrm>
                <a:off x="4813495" y="1835004"/>
                <a:ext cx="762000" cy="240457"/>
              </a:xfrm>
              <a:prstGeom prst="roundRect">
                <a:avLst>
                  <a:gd name="adj" fmla="val 16667"/>
                </a:avLst>
              </a:prstGeom>
              <a:noFill/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algn="ctr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未加床档</a:t>
                </a:r>
              </a:p>
            </p:txBody>
          </p:sp>
          <p:sp>
            <p:nvSpPr>
              <p:cNvPr id="144" name="AutoShape 14"/>
              <p:cNvSpPr>
                <a:spLocks noChangeArrowheads="1"/>
              </p:cNvSpPr>
              <p:nvPr/>
            </p:nvSpPr>
            <p:spPr bwMode="auto">
              <a:xfrm>
                <a:off x="4767157" y="2292753"/>
                <a:ext cx="990600" cy="242655"/>
              </a:xfrm>
              <a:prstGeom prst="roundRect">
                <a:avLst>
                  <a:gd name="adj" fmla="val 16667"/>
                </a:avLst>
              </a:prstGeom>
              <a:noFill/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algn="ctr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病房灯光太暗</a:t>
                </a:r>
              </a:p>
            </p:txBody>
          </p:sp>
          <p:sp>
            <p:nvSpPr>
              <p:cNvPr id="145" name="AutoShape 16"/>
              <p:cNvSpPr>
                <a:spLocks noChangeArrowheads="1"/>
              </p:cNvSpPr>
              <p:nvPr/>
            </p:nvSpPr>
            <p:spPr bwMode="auto">
              <a:xfrm>
                <a:off x="6159410" y="1950213"/>
                <a:ext cx="838200" cy="268269"/>
              </a:xfrm>
              <a:prstGeom prst="roundRect">
                <a:avLst>
                  <a:gd name="adj" fmla="val 16667"/>
                </a:avLst>
              </a:prstGeom>
              <a:noFill/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algn="ctr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床头无开关</a:t>
                </a:r>
              </a:p>
            </p:txBody>
          </p:sp>
          <p:sp>
            <p:nvSpPr>
              <p:cNvPr id="146" name="AutoShape 17"/>
              <p:cNvSpPr>
                <a:spLocks noChangeArrowheads="1"/>
              </p:cNvSpPr>
              <p:nvPr/>
            </p:nvSpPr>
            <p:spPr bwMode="auto">
              <a:xfrm>
                <a:off x="5998337" y="1698034"/>
                <a:ext cx="914400" cy="229153"/>
              </a:xfrm>
              <a:prstGeom prst="roundRect">
                <a:avLst>
                  <a:gd name="adj" fmla="val 16667"/>
                </a:avLst>
              </a:prstGeom>
              <a:noFill/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algn="ctr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地面太滑</a:t>
                </a:r>
              </a:p>
            </p:txBody>
          </p:sp>
          <p:sp>
            <p:nvSpPr>
              <p:cNvPr id="147" name="AutoShape 18"/>
              <p:cNvSpPr>
                <a:spLocks noChangeArrowheads="1"/>
              </p:cNvSpPr>
              <p:nvPr/>
            </p:nvSpPr>
            <p:spPr bwMode="auto">
              <a:xfrm>
                <a:off x="6198254" y="2293915"/>
                <a:ext cx="990600" cy="240664"/>
              </a:xfrm>
              <a:prstGeom prst="roundRect">
                <a:avLst>
                  <a:gd name="adj" fmla="val 16667"/>
                </a:avLst>
              </a:prstGeom>
              <a:noFill/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algn="ctr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无防滑标识</a:t>
                </a:r>
              </a:p>
            </p:txBody>
          </p:sp>
          <p:cxnSp>
            <p:nvCxnSpPr>
              <p:cNvPr id="148" name="直接箭头连接符 147"/>
              <p:cNvCxnSpPr/>
              <p:nvPr/>
            </p:nvCxnSpPr>
            <p:spPr>
              <a:xfrm>
                <a:off x="4767157" y="2094214"/>
                <a:ext cx="973897" cy="0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直接箭头连接符 148"/>
              <p:cNvCxnSpPr/>
              <p:nvPr/>
            </p:nvCxnSpPr>
            <p:spPr>
              <a:xfrm>
                <a:off x="4767157" y="2558081"/>
                <a:ext cx="1170747" cy="0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直接箭头连接符 149"/>
              <p:cNvCxnSpPr/>
              <p:nvPr/>
            </p:nvCxnSpPr>
            <p:spPr>
              <a:xfrm flipH="1">
                <a:off x="6023295" y="2238254"/>
                <a:ext cx="1024179" cy="0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直接箭头连接符 150"/>
              <p:cNvCxnSpPr/>
              <p:nvPr/>
            </p:nvCxnSpPr>
            <p:spPr>
              <a:xfrm flipH="1">
                <a:off x="6159411" y="2555627"/>
                <a:ext cx="993724" cy="0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直接箭头连接符 151"/>
              <p:cNvCxnSpPr/>
              <p:nvPr/>
            </p:nvCxnSpPr>
            <p:spPr>
              <a:xfrm flipH="1">
                <a:off x="5886311" y="1944584"/>
                <a:ext cx="1052512" cy="0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3" name="AutoShape 45"/>
              <p:cNvSpPr>
                <a:spLocks noChangeArrowheads="1"/>
              </p:cNvSpPr>
              <p:nvPr/>
            </p:nvSpPr>
            <p:spPr bwMode="auto">
              <a:xfrm>
                <a:off x="1467236" y="3581158"/>
                <a:ext cx="1028927" cy="209021"/>
              </a:xfrm>
              <a:prstGeom prst="roundRect">
                <a:avLst>
                  <a:gd name="adj" fmla="val 16667"/>
                </a:avLst>
              </a:prstGeom>
              <a:noFill/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algn="ctr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宣教不到位</a:t>
                </a:r>
              </a:p>
            </p:txBody>
          </p:sp>
          <p:sp>
            <p:nvSpPr>
              <p:cNvPr id="154" name="AutoShape 48"/>
              <p:cNvSpPr>
                <a:spLocks noChangeArrowheads="1"/>
              </p:cNvSpPr>
              <p:nvPr/>
            </p:nvSpPr>
            <p:spPr bwMode="auto">
              <a:xfrm>
                <a:off x="3167778" y="3776182"/>
                <a:ext cx="1187223" cy="209021"/>
              </a:xfrm>
              <a:prstGeom prst="roundRect">
                <a:avLst>
                  <a:gd name="adj" fmla="val 16667"/>
                </a:avLst>
              </a:prstGeom>
              <a:noFill/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algn="ctr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安全意识</a:t>
                </a:r>
              </a:p>
            </p:txBody>
          </p:sp>
          <p:sp>
            <p:nvSpPr>
              <p:cNvPr id="155" name="AutoShape 54"/>
              <p:cNvSpPr>
                <a:spLocks noChangeArrowheads="1"/>
              </p:cNvSpPr>
              <p:nvPr/>
            </p:nvSpPr>
            <p:spPr bwMode="auto">
              <a:xfrm>
                <a:off x="3302054" y="3326659"/>
                <a:ext cx="1108075" cy="250825"/>
              </a:xfrm>
              <a:prstGeom prst="roundRect">
                <a:avLst>
                  <a:gd name="adj" fmla="val 16667"/>
                </a:avLst>
              </a:prstGeom>
              <a:noFill/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algn="ctr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护士评估不到位</a:t>
                </a:r>
              </a:p>
            </p:txBody>
          </p:sp>
          <p:sp>
            <p:nvSpPr>
              <p:cNvPr id="156" name="AutoShape 65"/>
              <p:cNvSpPr>
                <a:spLocks noChangeArrowheads="1"/>
              </p:cNvSpPr>
              <p:nvPr/>
            </p:nvSpPr>
            <p:spPr bwMode="auto">
              <a:xfrm>
                <a:off x="1619564" y="3949051"/>
                <a:ext cx="712334" cy="209021"/>
              </a:xfrm>
              <a:prstGeom prst="roundRect">
                <a:avLst>
                  <a:gd name="adj" fmla="val 16667"/>
                </a:avLst>
              </a:prstGeom>
              <a:noFill/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algn="ctr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人员不足</a:t>
                </a:r>
              </a:p>
            </p:txBody>
          </p:sp>
          <p:sp>
            <p:nvSpPr>
              <p:cNvPr id="157" name="AutoShape 12"/>
              <p:cNvSpPr>
                <a:spLocks noChangeArrowheads="1"/>
              </p:cNvSpPr>
              <p:nvPr/>
            </p:nvSpPr>
            <p:spPr bwMode="auto">
              <a:xfrm>
                <a:off x="4978183" y="3329091"/>
                <a:ext cx="685800" cy="248393"/>
              </a:xfrm>
              <a:prstGeom prst="roundRect">
                <a:avLst>
                  <a:gd name="adj" fmla="val 16667"/>
                </a:avLst>
              </a:prstGeom>
              <a:noFill/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algn="ctr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20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患者烦躁</a:t>
                </a:r>
              </a:p>
            </p:txBody>
          </p:sp>
          <p:sp>
            <p:nvSpPr>
              <p:cNvPr id="158" name="AutoShape 25"/>
              <p:cNvSpPr>
                <a:spLocks noChangeArrowheads="1"/>
              </p:cNvSpPr>
              <p:nvPr/>
            </p:nvSpPr>
            <p:spPr bwMode="auto">
              <a:xfrm>
                <a:off x="6195510" y="3164562"/>
                <a:ext cx="838200" cy="248393"/>
              </a:xfrm>
              <a:prstGeom prst="roundRect">
                <a:avLst>
                  <a:gd name="adj" fmla="val 16667"/>
                </a:avLst>
              </a:prstGeom>
              <a:noFill/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algn="ctr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依从性差</a:t>
                </a:r>
              </a:p>
            </p:txBody>
          </p:sp>
          <p:sp>
            <p:nvSpPr>
              <p:cNvPr id="159" name="AutoShape 26"/>
              <p:cNvSpPr>
                <a:spLocks noChangeArrowheads="1"/>
              </p:cNvSpPr>
              <p:nvPr/>
            </p:nvSpPr>
            <p:spPr bwMode="auto">
              <a:xfrm>
                <a:off x="4513512" y="3750831"/>
                <a:ext cx="1143000" cy="248393"/>
              </a:xfrm>
              <a:prstGeom prst="roundRect">
                <a:avLst>
                  <a:gd name="adj" fmla="val 16667"/>
                </a:avLst>
              </a:prstGeom>
              <a:noFill/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algn="ctr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20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患者年老体弱</a:t>
                </a:r>
              </a:p>
            </p:txBody>
          </p:sp>
          <p:sp>
            <p:nvSpPr>
              <p:cNvPr id="160" name="AutoShape 42"/>
              <p:cNvSpPr>
                <a:spLocks noChangeArrowheads="1"/>
              </p:cNvSpPr>
              <p:nvPr/>
            </p:nvSpPr>
            <p:spPr bwMode="auto">
              <a:xfrm>
                <a:off x="6172123" y="3909679"/>
                <a:ext cx="587335" cy="248393"/>
              </a:xfrm>
              <a:prstGeom prst="roundRect">
                <a:avLst>
                  <a:gd name="adj" fmla="val 16667"/>
                </a:avLst>
              </a:prstGeom>
              <a:noFill/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algn="ctr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用药</a:t>
                </a:r>
              </a:p>
            </p:txBody>
          </p:sp>
          <p:sp>
            <p:nvSpPr>
              <p:cNvPr id="161" name="AutoShape 46"/>
              <p:cNvSpPr>
                <a:spLocks noChangeArrowheads="1"/>
              </p:cNvSpPr>
              <p:nvPr/>
            </p:nvSpPr>
            <p:spPr bwMode="auto">
              <a:xfrm>
                <a:off x="6023987" y="3531320"/>
                <a:ext cx="1524000" cy="248393"/>
              </a:xfrm>
              <a:prstGeom prst="roundRect">
                <a:avLst>
                  <a:gd name="adj" fmla="val 16667"/>
                </a:avLst>
              </a:prstGeom>
              <a:noFill/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algn="ctr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不习惯床上大小便</a:t>
                </a:r>
              </a:p>
            </p:txBody>
          </p:sp>
          <p:cxnSp>
            <p:nvCxnSpPr>
              <p:cNvPr id="162" name="直接箭头连接符 161"/>
              <p:cNvCxnSpPr/>
              <p:nvPr/>
            </p:nvCxnSpPr>
            <p:spPr>
              <a:xfrm>
                <a:off x="1242079" y="3432673"/>
                <a:ext cx="1702993" cy="0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直接箭头连接符 162"/>
              <p:cNvCxnSpPr/>
              <p:nvPr/>
            </p:nvCxnSpPr>
            <p:spPr>
              <a:xfrm>
                <a:off x="1467236" y="3807138"/>
                <a:ext cx="1288490" cy="0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直接箭头连接符 163"/>
              <p:cNvCxnSpPr/>
              <p:nvPr/>
            </p:nvCxnSpPr>
            <p:spPr>
              <a:xfrm>
                <a:off x="1619564" y="4204807"/>
                <a:ext cx="974271" cy="0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直接箭头连接符 164"/>
              <p:cNvCxnSpPr/>
              <p:nvPr/>
            </p:nvCxnSpPr>
            <p:spPr>
              <a:xfrm flipH="1">
                <a:off x="3124855" y="3593953"/>
                <a:ext cx="1349374" cy="0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直接箭头连接符 165"/>
              <p:cNvCxnSpPr/>
              <p:nvPr/>
            </p:nvCxnSpPr>
            <p:spPr>
              <a:xfrm flipH="1">
                <a:off x="2945073" y="4033875"/>
                <a:ext cx="1294206" cy="0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直接箭头连接符 166"/>
              <p:cNvCxnSpPr/>
              <p:nvPr/>
            </p:nvCxnSpPr>
            <p:spPr>
              <a:xfrm>
                <a:off x="4889389" y="3593953"/>
                <a:ext cx="954882" cy="0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直接箭头连接符 167"/>
              <p:cNvCxnSpPr/>
              <p:nvPr/>
            </p:nvCxnSpPr>
            <p:spPr>
              <a:xfrm>
                <a:off x="4562364" y="4029417"/>
                <a:ext cx="1054613" cy="0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直接箭头连接符 168"/>
              <p:cNvCxnSpPr/>
              <p:nvPr/>
            </p:nvCxnSpPr>
            <p:spPr>
              <a:xfrm flipH="1">
                <a:off x="6117370" y="3424856"/>
                <a:ext cx="916340" cy="0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直接箭头连接符 169"/>
              <p:cNvCxnSpPr/>
              <p:nvPr/>
            </p:nvCxnSpPr>
            <p:spPr>
              <a:xfrm flipH="1">
                <a:off x="5981255" y="3811199"/>
                <a:ext cx="1508459" cy="0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直接箭头连接符 170"/>
              <p:cNvCxnSpPr/>
              <p:nvPr/>
            </p:nvCxnSpPr>
            <p:spPr>
              <a:xfrm flipH="1">
                <a:off x="5844271" y="4159538"/>
                <a:ext cx="941717" cy="0"/>
              </a:xfrm>
              <a:prstGeom prst="straightConnector1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178">
        <p:blinds dir="vert"/>
      </p:transition>
    </mc:Choice>
    <mc:Fallback xmlns="">
      <p:transition spd="slow" advTm="2178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4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6" presetClass="entr" presetSubtype="3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3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3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3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5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119" grpId="0" animBg="1"/>
      <p:bldP spid="126" grpId="0" animBg="1"/>
      <p:bldP spid="127" grpId="0" animBg="1"/>
      <p:bldP spid="128" grpId="0" animBg="1"/>
      <p:bldP spid="12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761131" y="1123950"/>
            <a:ext cx="1553116" cy="457200"/>
            <a:chOff x="3733800" y="1459578"/>
            <a:chExt cx="1553116" cy="457200"/>
          </a:xfrm>
        </p:grpSpPr>
        <p:sp>
          <p:nvSpPr>
            <p:cNvPr id="116" name="椭圆 115"/>
            <p:cNvSpPr/>
            <p:nvPr/>
          </p:nvSpPr>
          <p:spPr>
            <a:xfrm>
              <a:off x="3736163" y="1459578"/>
              <a:ext cx="457200" cy="4572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矩形 56"/>
            <p:cNvSpPr/>
            <p:nvPr/>
          </p:nvSpPr>
          <p:spPr>
            <a:xfrm>
              <a:off x="4114800" y="1504950"/>
              <a:ext cx="1172116" cy="36933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成员介绍 </a:t>
              </a:r>
            </a:p>
          </p:txBody>
        </p:sp>
        <p:sp>
          <p:nvSpPr>
            <p:cNvPr id="80" name="矩形 2"/>
            <p:cNvSpPr/>
            <p:nvPr/>
          </p:nvSpPr>
          <p:spPr>
            <a:xfrm>
              <a:off x="3733800" y="1504950"/>
              <a:ext cx="425116" cy="33855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  <a:latin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425395" y="1123950"/>
            <a:ext cx="1865518" cy="1647120"/>
            <a:chOff x="1030082" y="1307853"/>
            <a:chExt cx="1865518" cy="1647120"/>
          </a:xfrm>
        </p:grpSpPr>
        <p:sp>
          <p:nvSpPr>
            <p:cNvPr id="113" name="椭圆 112"/>
            <p:cNvSpPr/>
            <p:nvPr/>
          </p:nvSpPr>
          <p:spPr>
            <a:xfrm>
              <a:off x="1100968" y="1398985"/>
              <a:ext cx="363556" cy="363556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2144530" y="2590727"/>
              <a:ext cx="363556" cy="3635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1030082" y="1307853"/>
              <a:ext cx="1647120" cy="16471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1256844" y="1688178"/>
              <a:ext cx="1638756" cy="707864"/>
            </a:xfrm>
            <a:prstGeom prst="rect">
              <a:avLst/>
            </a:prstGeom>
          </p:spPr>
          <p:txBody>
            <a:bodyPr wrap="square" lIns="91418" tIns="45709" rIns="91418" bIns="45709">
              <a:spAutoFit/>
            </a:bodyPr>
            <a:lstStyle/>
            <a:p>
              <a:pPr defTabSz="700405">
                <a:defRPr/>
              </a:pPr>
              <a:r>
                <a:rPr lang="zh-CN" altLang="en-US" sz="4000" b="1" kern="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目录</a:t>
              </a:r>
            </a:p>
          </p:txBody>
        </p:sp>
        <p:sp>
          <p:nvSpPr>
            <p:cNvPr id="50" name="Rectangle 4"/>
            <p:cNvSpPr txBox="1">
              <a:spLocks noChangeArrowheads="1"/>
            </p:cNvSpPr>
            <p:nvPr/>
          </p:nvSpPr>
          <p:spPr bwMode="auto">
            <a:xfrm>
              <a:off x="1096178" y="2266979"/>
              <a:ext cx="1480053" cy="3809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54" tIns="34277" rIns="68554" bIns="34277" numCol="1" anchor="ctr" anchorCtr="0" compatLnSpc="1"/>
            <a:lstStyle>
              <a:lvl1pPr marL="0" indent="0" algn="ctr">
                <a:buFontTx/>
                <a:buNone/>
                <a:defRPr sz="2000" b="1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latin typeface="+mn-lt"/>
                  <a:ea typeface="仿宋_GB2312" panose="0201060903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latin typeface="+mn-lt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latin typeface="+mn-lt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latin typeface="+mn-lt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9pPr>
            </a:lstStyle>
            <a:p>
              <a:pPr>
                <a:defRPr/>
              </a:pPr>
              <a:r>
                <a:rPr lang="en-US" altLang="zh-CN" sz="1400" b="0" kern="0" dirty="0"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CONTENTS</a:t>
              </a:r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4761131" y="1733550"/>
            <a:ext cx="1488996" cy="457200"/>
            <a:chOff x="3733800" y="1459578"/>
            <a:chExt cx="1488996" cy="457200"/>
          </a:xfrm>
        </p:grpSpPr>
        <p:sp>
          <p:nvSpPr>
            <p:cNvPr id="118" name="椭圆 117"/>
            <p:cNvSpPr/>
            <p:nvPr/>
          </p:nvSpPr>
          <p:spPr>
            <a:xfrm>
              <a:off x="3736163" y="1459578"/>
              <a:ext cx="457200" cy="4572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矩形 118"/>
            <p:cNvSpPr/>
            <p:nvPr/>
          </p:nvSpPr>
          <p:spPr>
            <a:xfrm>
              <a:off x="4114800" y="1504950"/>
              <a:ext cx="1107996" cy="36933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主题选定</a:t>
              </a:r>
            </a:p>
          </p:txBody>
        </p:sp>
        <p:sp>
          <p:nvSpPr>
            <p:cNvPr id="120" name="矩形 2"/>
            <p:cNvSpPr/>
            <p:nvPr/>
          </p:nvSpPr>
          <p:spPr>
            <a:xfrm>
              <a:off x="3733800" y="1504950"/>
              <a:ext cx="425116" cy="33855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  <a:latin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4761131" y="2343150"/>
            <a:ext cx="1488996" cy="457200"/>
            <a:chOff x="3733800" y="1459578"/>
            <a:chExt cx="1488996" cy="457200"/>
          </a:xfrm>
        </p:grpSpPr>
        <p:sp>
          <p:nvSpPr>
            <p:cNvPr id="122" name="椭圆 121"/>
            <p:cNvSpPr/>
            <p:nvPr/>
          </p:nvSpPr>
          <p:spPr>
            <a:xfrm>
              <a:off x="3736163" y="1459578"/>
              <a:ext cx="457200" cy="4572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3" name="矩形 122"/>
            <p:cNvSpPr/>
            <p:nvPr/>
          </p:nvSpPr>
          <p:spPr>
            <a:xfrm>
              <a:off x="4114800" y="1504950"/>
              <a:ext cx="1107996" cy="36933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计划拟定</a:t>
              </a:r>
            </a:p>
          </p:txBody>
        </p:sp>
        <p:sp>
          <p:nvSpPr>
            <p:cNvPr id="124" name="矩形 2"/>
            <p:cNvSpPr/>
            <p:nvPr/>
          </p:nvSpPr>
          <p:spPr>
            <a:xfrm>
              <a:off x="3733800" y="1504950"/>
              <a:ext cx="425116" cy="33855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  <a:latin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4761131" y="2952750"/>
            <a:ext cx="1488996" cy="457200"/>
            <a:chOff x="3733800" y="1459578"/>
            <a:chExt cx="1488996" cy="457200"/>
          </a:xfrm>
        </p:grpSpPr>
        <p:sp>
          <p:nvSpPr>
            <p:cNvPr id="126" name="椭圆 125"/>
            <p:cNvSpPr/>
            <p:nvPr/>
          </p:nvSpPr>
          <p:spPr>
            <a:xfrm>
              <a:off x="3736163" y="1459578"/>
              <a:ext cx="457200" cy="4572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7" name="矩形 126"/>
            <p:cNvSpPr/>
            <p:nvPr/>
          </p:nvSpPr>
          <p:spPr>
            <a:xfrm>
              <a:off x="4114800" y="1504950"/>
              <a:ext cx="1107996" cy="36933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现状把握</a:t>
              </a:r>
            </a:p>
          </p:txBody>
        </p:sp>
        <p:sp>
          <p:nvSpPr>
            <p:cNvPr id="128" name="矩形 2"/>
            <p:cNvSpPr/>
            <p:nvPr/>
          </p:nvSpPr>
          <p:spPr>
            <a:xfrm>
              <a:off x="3733800" y="1504950"/>
              <a:ext cx="425116" cy="33855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  <a:latin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129" name="组合 128"/>
          <p:cNvGrpSpPr/>
          <p:nvPr/>
        </p:nvGrpSpPr>
        <p:grpSpPr>
          <a:xfrm>
            <a:off x="4761131" y="3562350"/>
            <a:ext cx="1488996" cy="457200"/>
            <a:chOff x="3733800" y="1459578"/>
            <a:chExt cx="1488996" cy="457200"/>
          </a:xfrm>
        </p:grpSpPr>
        <p:sp>
          <p:nvSpPr>
            <p:cNvPr id="130" name="椭圆 129"/>
            <p:cNvSpPr/>
            <p:nvPr/>
          </p:nvSpPr>
          <p:spPr>
            <a:xfrm>
              <a:off x="3736163" y="1459578"/>
              <a:ext cx="457200" cy="4572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矩形 130"/>
            <p:cNvSpPr/>
            <p:nvPr/>
          </p:nvSpPr>
          <p:spPr>
            <a:xfrm>
              <a:off x="4114800" y="1504950"/>
              <a:ext cx="1107996" cy="36933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目标设定</a:t>
              </a:r>
            </a:p>
          </p:txBody>
        </p:sp>
        <p:sp>
          <p:nvSpPr>
            <p:cNvPr id="132" name="矩形 2"/>
            <p:cNvSpPr/>
            <p:nvPr/>
          </p:nvSpPr>
          <p:spPr>
            <a:xfrm>
              <a:off x="3733800" y="1504950"/>
              <a:ext cx="425116" cy="33855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  <a:latin typeface="+mn-ea"/>
                  <a:sym typeface="Arial" panose="020B0604020202020204" pitchFamily="34" charset="0"/>
                </a:rPr>
                <a:t>05</a:t>
              </a:r>
            </a:p>
          </p:txBody>
        </p:sp>
      </p:grpSp>
      <p:grpSp>
        <p:nvGrpSpPr>
          <p:cNvPr id="133" name="组合 132"/>
          <p:cNvGrpSpPr/>
          <p:nvPr/>
        </p:nvGrpSpPr>
        <p:grpSpPr>
          <a:xfrm>
            <a:off x="6624935" y="1138882"/>
            <a:ext cx="1488996" cy="457200"/>
            <a:chOff x="3733800" y="1459578"/>
            <a:chExt cx="1488996" cy="457200"/>
          </a:xfrm>
        </p:grpSpPr>
        <p:sp>
          <p:nvSpPr>
            <p:cNvPr id="134" name="椭圆 133"/>
            <p:cNvSpPr/>
            <p:nvPr/>
          </p:nvSpPr>
          <p:spPr>
            <a:xfrm>
              <a:off x="3736163" y="1459578"/>
              <a:ext cx="457200" cy="4572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" name="矩形 134"/>
            <p:cNvSpPr/>
            <p:nvPr/>
          </p:nvSpPr>
          <p:spPr>
            <a:xfrm>
              <a:off x="4114800" y="1504950"/>
              <a:ext cx="1107996" cy="36933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原因分析</a:t>
              </a:r>
            </a:p>
          </p:txBody>
        </p:sp>
        <p:sp>
          <p:nvSpPr>
            <p:cNvPr id="136" name="矩形 2"/>
            <p:cNvSpPr/>
            <p:nvPr/>
          </p:nvSpPr>
          <p:spPr>
            <a:xfrm>
              <a:off x="3733800" y="1504950"/>
              <a:ext cx="425116" cy="33855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  <a:latin typeface="+mn-ea"/>
                  <a:sym typeface="Arial" panose="020B0604020202020204" pitchFamily="34" charset="0"/>
                </a:rPr>
                <a:t>06</a:t>
              </a:r>
            </a:p>
          </p:txBody>
        </p:sp>
      </p:grpSp>
      <p:grpSp>
        <p:nvGrpSpPr>
          <p:cNvPr id="137" name="组合 136"/>
          <p:cNvGrpSpPr/>
          <p:nvPr/>
        </p:nvGrpSpPr>
        <p:grpSpPr>
          <a:xfrm>
            <a:off x="6624935" y="1748482"/>
            <a:ext cx="1488996" cy="457200"/>
            <a:chOff x="3733800" y="1459578"/>
            <a:chExt cx="1488996" cy="457200"/>
          </a:xfrm>
        </p:grpSpPr>
        <p:sp>
          <p:nvSpPr>
            <p:cNvPr id="138" name="椭圆 137"/>
            <p:cNvSpPr/>
            <p:nvPr/>
          </p:nvSpPr>
          <p:spPr>
            <a:xfrm>
              <a:off x="3736163" y="1459578"/>
              <a:ext cx="457200" cy="4572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矩形 138"/>
            <p:cNvSpPr/>
            <p:nvPr/>
          </p:nvSpPr>
          <p:spPr>
            <a:xfrm>
              <a:off x="4114800" y="1504950"/>
              <a:ext cx="1107996" cy="36933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对策实施</a:t>
              </a:r>
            </a:p>
          </p:txBody>
        </p:sp>
        <p:sp>
          <p:nvSpPr>
            <p:cNvPr id="140" name="矩形 2"/>
            <p:cNvSpPr/>
            <p:nvPr/>
          </p:nvSpPr>
          <p:spPr>
            <a:xfrm>
              <a:off x="3733800" y="1504950"/>
              <a:ext cx="425116" cy="33855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  <a:latin typeface="+mn-ea"/>
                  <a:sym typeface="Arial" panose="020B0604020202020204" pitchFamily="34" charset="0"/>
                </a:rPr>
                <a:t>07</a:t>
              </a:r>
            </a:p>
          </p:txBody>
        </p:sp>
      </p:grpSp>
      <p:grpSp>
        <p:nvGrpSpPr>
          <p:cNvPr id="141" name="组合 140"/>
          <p:cNvGrpSpPr/>
          <p:nvPr/>
        </p:nvGrpSpPr>
        <p:grpSpPr>
          <a:xfrm>
            <a:off x="6624935" y="2358082"/>
            <a:ext cx="1488996" cy="457200"/>
            <a:chOff x="3733800" y="1459578"/>
            <a:chExt cx="1488996" cy="457200"/>
          </a:xfrm>
        </p:grpSpPr>
        <p:sp>
          <p:nvSpPr>
            <p:cNvPr id="142" name="椭圆 141"/>
            <p:cNvSpPr/>
            <p:nvPr/>
          </p:nvSpPr>
          <p:spPr>
            <a:xfrm>
              <a:off x="3736163" y="1459578"/>
              <a:ext cx="457200" cy="4572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" name="矩形 142"/>
            <p:cNvSpPr/>
            <p:nvPr/>
          </p:nvSpPr>
          <p:spPr>
            <a:xfrm>
              <a:off x="4114800" y="1504950"/>
              <a:ext cx="1107996" cy="36933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效果确认</a:t>
              </a:r>
            </a:p>
          </p:txBody>
        </p:sp>
        <p:sp>
          <p:nvSpPr>
            <p:cNvPr id="144" name="矩形 2"/>
            <p:cNvSpPr/>
            <p:nvPr/>
          </p:nvSpPr>
          <p:spPr>
            <a:xfrm>
              <a:off x="3733800" y="1504950"/>
              <a:ext cx="425116" cy="33855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  <a:latin typeface="+mn-ea"/>
                  <a:sym typeface="Arial" panose="020B0604020202020204" pitchFamily="34" charset="0"/>
                </a:rPr>
                <a:t>08</a:t>
              </a:r>
            </a:p>
          </p:txBody>
        </p:sp>
      </p:grpSp>
      <p:grpSp>
        <p:nvGrpSpPr>
          <p:cNvPr id="145" name="组合 144"/>
          <p:cNvGrpSpPr/>
          <p:nvPr/>
        </p:nvGrpSpPr>
        <p:grpSpPr>
          <a:xfrm>
            <a:off x="6624935" y="2967682"/>
            <a:ext cx="1258163" cy="457200"/>
            <a:chOff x="3733800" y="1459578"/>
            <a:chExt cx="1258163" cy="457200"/>
          </a:xfrm>
        </p:grpSpPr>
        <p:sp>
          <p:nvSpPr>
            <p:cNvPr id="146" name="椭圆 145"/>
            <p:cNvSpPr/>
            <p:nvPr/>
          </p:nvSpPr>
          <p:spPr>
            <a:xfrm>
              <a:off x="3736163" y="1459578"/>
              <a:ext cx="457200" cy="4572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" name="矩形 146"/>
            <p:cNvSpPr/>
            <p:nvPr/>
          </p:nvSpPr>
          <p:spPr>
            <a:xfrm>
              <a:off x="4114800" y="1504950"/>
              <a:ext cx="877163" cy="36933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标准化</a:t>
              </a:r>
            </a:p>
          </p:txBody>
        </p:sp>
        <p:sp>
          <p:nvSpPr>
            <p:cNvPr id="148" name="矩形 2"/>
            <p:cNvSpPr/>
            <p:nvPr/>
          </p:nvSpPr>
          <p:spPr>
            <a:xfrm>
              <a:off x="3733800" y="1504950"/>
              <a:ext cx="425116" cy="33855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  <a:latin typeface="+mn-ea"/>
                  <a:sym typeface="Arial" panose="020B0604020202020204" pitchFamily="34" charset="0"/>
                </a:rPr>
                <a:t>09</a:t>
              </a:r>
            </a:p>
          </p:txBody>
        </p:sp>
      </p:grpSp>
      <p:grpSp>
        <p:nvGrpSpPr>
          <p:cNvPr id="149" name="组合 148"/>
          <p:cNvGrpSpPr/>
          <p:nvPr/>
        </p:nvGrpSpPr>
        <p:grpSpPr>
          <a:xfrm>
            <a:off x="6624935" y="3577282"/>
            <a:ext cx="1027331" cy="457200"/>
            <a:chOff x="3733800" y="1459578"/>
            <a:chExt cx="1027331" cy="457200"/>
          </a:xfrm>
        </p:grpSpPr>
        <p:sp>
          <p:nvSpPr>
            <p:cNvPr id="150" name="椭圆 149"/>
            <p:cNvSpPr/>
            <p:nvPr/>
          </p:nvSpPr>
          <p:spPr>
            <a:xfrm>
              <a:off x="3736163" y="1459578"/>
              <a:ext cx="457200" cy="4572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矩形 150"/>
            <p:cNvSpPr/>
            <p:nvPr/>
          </p:nvSpPr>
          <p:spPr>
            <a:xfrm>
              <a:off x="4114800" y="1504950"/>
              <a:ext cx="646331" cy="36933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总结</a:t>
              </a:r>
            </a:p>
          </p:txBody>
        </p:sp>
        <p:sp>
          <p:nvSpPr>
            <p:cNvPr id="152" name="矩形 2"/>
            <p:cNvSpPr/>
            <p:nvPr/>
          </p:nvSpPr>
          <p:spPr>
            <a:xfrm>
              <a:off x="3733800" y="1504950"/>
              <a:ext cx="425116" cy="33855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  <a:latin typeface="+mn-ea"/>
                  <a:sym typeface="Arial" panose="020B0604020202020204" pitchFamily="34" charset="0"/>
                </a:rPr>
                <a:t>10</a:t>
              </a: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30069" y="2341033"/>
            <a:ext cx="2714067" cy="2714067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219200" y="209550"/>
            <a:ext cx="9906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" dirty="0">
                <a:solidFill>
                  <a:srgbClr val="FFFFFF"/>
                </a:solidFill>
              </a:rPr>
              <a:t>https://www.ypppt.com/</a:t>
            </a:r>
            <a:endParaRPr lang="zh-CN" altLang="en-US" sz="6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矩形 56"/>
          <p:cNvSpPr/>
          <p:nvPr/>
        </p:nvSpPr>
        <p:spPr>
          <a:xfrm>
            <a:off x="4505782" y="2412434"/>
            <a:ext cx="3570208" cy="1107996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/>
            <a:r>
              <a:rPr lang="zh-CN" altLang="en-US" sz="6600" b="1" dirty="0">
                <a:solidFill>
                  <a:srgbClr val="4276AA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对策实施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943600" y="1276350"/>
            <a:ext cx="930214" cy="930215"/>
            <a:chOff x="1030082" y="1307853"/>
            <a:chExt cx="1647120" cy="1647120"/>
          </a:xfrm>
        </p:grpSpPr>
        <p:sp>
          <p:nvSpPr>
            <p:cNvPr id="113" name="椭圆 112"/>
            <p:cNvSpPr/>
            <p:nvPr/>
          </p:nvSpPr>
          <p:spPr>
            <a:xfrm>
              <a:off x="1100968" y="1398985"/>
              <a:ext cx="363556" cy="36355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114" name="椭圆 113"/>
            <p:cNvSpPr/>
            <p:nvPr/>
          </p:nvSpPr>
          <p:spPr>
            <a:xfrm>
              <a:off x="2144530" y="2590727"/>
              <a:ext cx="363556" cy="3635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112" name="椭圆 111"/>
            <p:cNvSpPr/>
            <p:nvPr/>
          </p:nvSpPr>
          <p:spPr>
            <a:xfrm>
              <a:off x="1030082" y="1307853"/>
              <a:ext cx="1647120" cy="164712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325883" y="1772611"/>
              <a:ext cx="1182204" cy="817425"/>
            </a:xfrm>
            <a:prstGeom prst="rect">
              <a:avLst/>
            </a:prstGeom>
          </p:spPr>
          <p:txBody>
            <a:bodyPr wrap="square" lIns="91418" tIns="45709" rIns="91418" bIns="45709">
              <a:spAutoFit/>
            </a:bodyPr>
            <a:lstStyle/>
            <a:p>
              <a:pPr marL="0" marR="0" lvl="0" indent="0" algn="l" defTabSz="70040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4276AA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07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276AA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0481" y="1099619"/>
            <a:ext cx="2813027" cy="281302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Rectangle 17"/>
          <p:cNvSpPr>
            <a:spLocks noChangeArrowheads="1"/>
          </p:cNvSpPr>
          <p:nvPr/>
        </p:nvSpPr>
        <p:spPr bwMode="auto">
          <a:xfrm>
            <a:off x="1071170" y="2712244"/>
            <a:ext cx="6183000" cy="23813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latin typeface="+mn-ea"/>
              <a:sym typeface="Noto Serif CJK SC" panose="02020400000000000000" pitchFamily="18" charset="-122"/>
            </a:endParaRPr>
          </a:p>
        </p:txBody>
      </p:sp>
      <p:sp>
        <p:nvSpPr>
          <p:cNvPr id="100" name="Oval 18"/>
          <p:cNvSpPr>
            <a:spLocks noChangeArrowheads="1"/>
          </p:cNvSpPr>
          <p:nvPr/>
        </p:nvSpPr>
        <p:spPr bwMode="auto">
          <a:xfrm>
            <a:off x="2006204" y="2622949"/>
            <a:ext cx="202406" cy="20240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latin typeface="+mn-ea"/>
              <a:sym typeface="Noto Serif CJK SC" panose="02020400000000000000" pitchFamily="18" charset="-122"/>
            </a:endParaRPr>
          </a:p>
        </p:txBody>
      </p:sp>
      <p:sp>
        <p:nvSpPr>
          <p:cNvPr id="106" name="Oval 19"/>
          <p:cNvSpPr>
            <a:spLocks noChangeArrowheads="1"/>
          </p:cNvSpPr>
          <p:nvPr/>
        </p:nvSpPr>
        <p:spPr bwMode="auto">
          <a:xfrm>
            <a:off x="3348039" y="2622949"/>
            <a:ext cx="202406" cy="20240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latin typeface="+mn-ea"/>
              <a:sym typeface="Noto Serif CJK SC" panose="02020400000000000000" pitchFamily="18" charset="-122"/>
            </a:endParaRPr>
          </a:p>
        </p:txBody>
      </p:sp>
      <p:sp>
        <p:nvSpPr>
          <p:cNvPr id="107" name="Oval 20"/>
          <p:cNvSpPr>
            <a:spLocks noChangeArrowheads="1"/>
          </p:cNvSpPr>
          <p:nvPr/>
        </p:nvSpPr>
        <p:spPr bwMode="auto">
          <a:xfrm>
            <a:off x="4688683" y="2622949"/>
            <a:ext cx="202406" cy="20240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latin typeface="+mn-ea"/>
              <a:sym typeface="Noto Serif CJK SC" panose="02020400000000000000" pitchFamily="18" charset="-122"/>
            </a:endParaRPr>
          </a:p>
        </p:txBody>
      </p:sp>
      <p:sp>
        <p:nvSpPr>
          <p:cNvPr id="108" name="Oval 21"/>
          <p:cNvSpPr>
            <a:spLocks noChangeArrowheads="1"/>
          </p:cNvSpPr>
          <p:nvPr/>
        </p:nvSpPr>
        <p:spPr bwMode="auto">
          <a:xfrm>
            <a:off x="6029326" y="2622949"/>
            <a:ext cx="203597" cy="20240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latin typeface="+mn-ea"/>
              <a:sym typeface="Noto Serif CJK SC" panose="02020400000000000000" pitchFamily="18" charset="-122"/>
            </a:endParaRPr>
          </a:p>
        </p:txBody>
      </p:sp>
      <p:grpSp>
        <p:nvGrpSpPr>
          <p:cNvPr id="110" name="组合 109"/>
          <p:cNvGrpSpPr/>
          <p:nvPr/>
        </p:nvGrpSpPr>
        <p:grpSpPr>
          <a:xfrm>
            <a:off x="1813629" y="3397315"/>
            <a:ext cx="1362959" cy="1005977"/>
            <a:chOff x="2418172" y="4529754"/>
            <a:chExt cx="1817278" cy="1341302"/>
          </a:xfrm>
        </p:grpSpPr>
        <p:sp>
          <p:nvSpPr>
            <p:cNvPr id="111" name="Title 20"/>
            <p:cNvSpPr txBox="1"/>
            <p:nvPr/>
          </p:nvSpPr>
          <p:spPr bwMode="auto">
            <a:xfrm>
              <a:off x="2418172" y="4836927"/>
              <a:ext cx="1817277" cy="10341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tIns="0" rIns="0" bIns="0" anchor="ctr">
              <a:spAutoFit/>
            </a:bodyPr>
            <a:lstStyle>
              <a:lvl1pPr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n-ea"/>
                  <a:ea typeface="+mn-ea"/>
                  <a:sym typeface="Noto Serif CJK SC" panose="02020400000000000000" pitchFamily="18" charset="-122"/>
                </a:rPr>
                <a:t>点击添加文字说明详情介绍点击添加文字说明详情介绍</a:t>
              </a:r>
            </a:p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rgbClr val="595959"/>
                  </a:solidFill>
                  <a:latin typeface="+mn-ea"/>
                  <a:ea typeface="+mn-ea"/>
                  <a:sym typeface="Noto Serif CJK SC" panose="02020400000000000000" pitchFamily="18" charset="-122"/>
                </a:rPr>
                <a:t>。</a:t>
              </a:r>
            </a:p>
          </p:txBody>
        </p:sp>
        <p:sp>
          <p:nvSpPr>
            <p:cNvPr id="112" name="Title 20"/>
            <p:cNvSpPr txBox="1"/>
            <p:nvPr/>
          </p:nvSpPr>
          <p:spPr bwMode="auto">
            <a:xfrm>
              <a:off x="2418173" y="4529754"/>
              <a:ext cx="181727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0">
              <a:spAutoFit/>
            </a:bodyPr>
            <a:lstStyle>
              <a:lvl1pPr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r"/>
              <a:r>
                <a:rPr lang="zh-CN" altLang="en-US" sz="135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sym typeface="Noto Serif CJK SC" panose="02020400000000000000" pitchFamily="18" charset="-122"/>
                </a:rPr>
                <a:t>单击添加标题</a:t>
              </a:r>
              <a:endPara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sym typeface="Noto Serif CJK SC" panose="02020400000000000000" pitchFamily="18" charset="-122"/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4562629" y="3498115"/>
            <a:ext cx="1362959" cy="881647"/>
            <a:chOff x="6083505" y="4664154"/>
            <a:chExt cx="1817278" cy="1175530"/>
          </a:xfrm>
        </p:grpSpPr>
        <p:sp>
          <p:nvSpPr>
            <p:cNvPr id="115" name="Title 20"/>
            <p:cNvSpPr txBox="1"/>
            <p:nvPr/>
          </p:nvSpPr>
          <p:spPr bwMode="auto">
            <a:xfrm>
              <a:off x="6083505" y="4999453"/>
              <a:ext cx="1817277" cy="840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tIns="0" rIns="0" bIns="0" anchor="ctr">
              <a:spAutoFit/>
            </a:bodyPr>
            <a:lstStyle>
              <a:lvl1pPr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0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n-ea"/>
                  <a:ea typeface="+mn-ea"/>
                  <a:sym typeface="Noto Serif CJK SC" panose="02020400000000000000" pitchFamily="18" charset="-122"/>
                </a:rPr>
                <a:t>点击添加文字说明详情介绍点击添加文字说明详情介绍</a:t>
              </a:r>
            </a:p>
          </p:txBody>
        </p:sp>
        <p:sp>
          <p:nvSpPr>
            <p:cNvPr id="139" name="Title 20"/>
            <p:cNvSpPr txBox="1"/>
            <p:nvPr/>
          </p:nvSpPr>
          <p:spPr bwMode="auto">
            <a:xfrm>
              <a:off x="6083506" y="4664154"/>
              <a:ext cx="1817277" cy="338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0">
              <a:spAutoFit/>
            </a:bodyPr>
            <a:lstStyle>
              <a:lvl1pPr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r"/>
              <a:r>
                <a:rPr lang="zh-CN" altLang="en-US" sz="135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sym typeface="Noto Serif CJK SC" panose="02020400000000000000" pitchFamily="18" charset="-122"/>
                </a:rPr>
                <a:t>单击添加标题</a:t>
              </a:r>
              <a:endPara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sym typeface="Noto Serif CJK SC" panose="02020400000000000000" pitchFamily="18" charset="-122"/>
              </a:endParaRPr>
            </a:p>
          </p:txBody>
        </p:sp>
      </p:grpSp>
      <p:grpSp>
        <p:nvGrpSpPr>
          <p:cNvPr id="140" name="组合 139"/>
          <p:cNvGrpSpPr/>
          <p:nvPr/>
        </p:nvGrpSpPr>
        <p:grpSpPr>
          <a:xfrm>
            <a:off x="3220794" y="1163060"/>
            <a:ext cx="1362959" cy="881647"/>
            <a:chOff x="4294392" y="1550746"/>
            <a:chExt cx="1817278" cy="1175530"/>
          </a:xfrm>
        </p:grpSpPr>
        <p:sp>
          <p:nvSpPr>
            <p:cNvPr id="141" name="Title 20"/>
            <p:cNvSpPr txBox="1"/>
            <p:nvPr/>
          </p:nvSpPr>
          <p:spPr bwMode="auto">
            <a:xfrm>
              <a:off x="4294392" y="1886045"/>
              <a:ext cx="1817277" cy="840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tIns="0" rIns="0" bIns="0" anchor="ctr">
              <a:spAutoFit/>
            </a:bodyPr>
            <a:lstStyle>
              <a:lvl1pPr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0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n-ea"/>
                  <a:ea typeface="+mn-ea"/>
                  <a:sym typeface="Noto Serif CJK SC" panose="02020400000000000000" pitchFamily="18" charset="-122"/>
                </a:rPr>
                <a:t>点击添加文字说明详情介绍点击添加文字说明详情介绍</a:t>
              </a:r>
            </a:p>
          </p:txBody>
        </p:sp>
        <p:sp>
          <p:nvSpPr>
            <p:cNvPr id="142" name="Title 20"/>
            <p:cNvSpPr txBox="1"/>
            <p:nvPr/>
          </p:nvSpPr>
          <p:spPr bwMode="auto">
            <a:xfrm>
              <a:off x="4294393" y="1550746"/>
              <a:ext cx="1817277" cy="338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0">
              <a:spAutoFit/>
            </a:bodyPr>
            <a:lstStyle>
              <a:lvl1pPr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r>
                <a:rPr lang="zh-CN" altLang="en-US" sz="135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sym typeface="Noto Serif CJK SC" panose="02020400000000000000" pitchFamily="18" charset="-122"/>
                </a:rPr>
                <a:t>单击添加标题</a:t>
              </a:r>
              <a:endPara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sym typeface="Noto Serif CJK SC" panose="02020400000000000000" pitchFamily="18" charset="-122"/>
              </a:endParaRPr>
            </a:p>
          </p:txBody>
        </p:sp>
      </p:grpSp>
      <p:grpSp>
        <p:nvGrpSpPr>
          <p:cNvPr id="143" name="组合 142"/>
          <p:cNvGrpSpPr/>
          <p:nvPr/>
        </p:nvGrpSpPr>
        <p:grpSpPr>
          <a:xfrm>
            <a:off x="5891212" y="1163060"/>
            <a:ext cx="1362959" cy="881647"/>
            <a:chOff x="7854950" y="1550746"/>
            <a:chExt cx="1817278" cy="1175530"/>
          </a:xfrm>
        </p:grpSpPr>
        <p:sp>
          <p:nvSpPr>
            <p:cNvPr id="144" name="Title 20"/>
            <p:cNvSpPr txBox="1"/>
            <p:nvPr/>
          </p:nvSpPr>
          <p:spPr bwMode="auto">
            <a:xfrm>
              <a:off x="7854950" y="1886045"/>
              <a:ext cx="1817277" cy="840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tIns="0" rIns="0" bIns="0" anchor="ctr">
              <a:spAutoFit/>
            </a:bodyPr>
            <a:lstStyle>
              <a:lvl1pPr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0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n-ea"/>
                  <a:ea typeface="+mn-ea"/>
                  <a:sym typeface="Noto Serif CJK SC" panose="02020400000000000000" pitchFamily="18" charset="-122"/>
                </a:rPr>
                <a:t>点击添加文字说明详情介绍点击添加文字说明详情介绍</a:t>
              </a:r>
            </a:p>
          </p:txBody>
        </p:sp>
        <p:sp>
          <p:nvSpPr>
            <p:cNvPr id="145" name="Title 20"/>
            <p:cNvSpPr txBox="1"/>
            <p:nvPr/>
          </p:nvSpPr>
          <p:spPr bwMode="auto">
            <a:xfrm>
              <a:off x="7854951" y="1550746"/>
              <a:ext cx="1817277" cy="338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0">
              <a:spAutoFit/>
            </a:bodyPr>
            <a:lstStyle>
              <a:lvl1pPr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 defTabSz="457200"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r>
                <a:rPr lang="zh-CN" altLang="en-US" sz="135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sym typeface="Noto Serif CJK SC" panose="02020400000000000000" pitchFamily="18" charset="-122"/>
                </a:rPr>
                <a:t>单击添加标题</a:t>
              </a:r>
              <a:endPara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sym typeface="Noto Serif CJK SC" panose="02020400000000000000" pitchFamily="18" charset="-122"/>
              </a:endParaRPr>
            </a:p>
          </p:txBody>
        </p:sp>
      </p:grpSp>
      <p:grpSp>
        <p:nvGrpSpPr>
          <p:cNvPr id="146" name="组合 145"/>
          <p:cNvGrpSpPr/>
          <p:nvPr/>
        </p:nvGrpSpPr>
        <p:grpSpPr>
          <a:xfrm>
            <a:off x="1975247" y="1026320"/>
            <a:ext cx="1171575" cy="1145373"/>
            <a:chOff x="2633663" y="1368426"/>
            <a:chExt cx="1562100" cy="1527164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47" name="Oval 6"/>
            <p:cNvSpPr>
              <a:spLocks noChangeArrowheads="1"/>
            </p:cNvSpPr>
            <p:nvPr/>
          </p:nvSpPr>
          <p:spPr bwMode="auto">
            <a:xfrm>
              <a:off x="3005138" y="1657351"/>
              <a:ext cx="901700" cy="89852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+mn-ea"/>
                <a:sym typeface="Noto Serif CJK SC" panose="02020400000000000000" pitchFamily="18" charset="-122"/>
              </a:endParaRPr>
            </a:p>
          </p:txBody>
        </p:sp>
        <p:sp>
          <p:nvSpPr>
            <p:cNvPr id="148" name="Freeform 7"/>
            <p:cNvSpPr/>
            <p:nvPr/>
          </p:nvSpPr>
          <p:spPr bwMode="auto">
            <a:xfrm>
              <a:off x="2633663" y="1368426"/>
              <a:ext cx="1562100" cy="1527164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+mn-ea"/>
                <a:sym typeface="Noto Serif CJK SC" panose="02020400000000000000" pitchFamily="18" charset="-122"/>
              </a:endParaRPr>
            </a:p>
          </p:txBody>
        </p:sp>
        <p:sp>
          <p:nvSpPr>
            <p:cNvPr id="149" name="Freeform 19"/>
            <p:cNvSpPr>
              <a:spLocks noEditPoints="1"/>
            </p:cNvSpPr>
            <p:nvPr/>
          </p:nvSpPr>
          <p:spPr bwMode="auto">
            <a:xfrm>
              <a:off x="3259357" y="1876656"/>
              <a:ext cx="393262" cy="420985"/>
            </a:xfrm>
            <a:custGeom>
              <a:avLst/>
              <a:gdLst>
                <a:gd name="T0" fmla="*/ 156 w 383"/>
                <a:gd name="T1" fmla="*/ 0 h 410"/>
                <a:gd name="T2" fmla="*/ 227 w 383"/>
                <a:gd name="T3" fmla="*/ 0 h 410"/>
                <a:gd name="T4" fmla="*/ 383 w 383"/>
                <a:gd name="T5" fmla="*/ 410 h 410"/>
                <a:gd name="T6" fmla="*/ 301 w 383"/>
                <a:gd name="T7" fmla="*/ 410 h 410"/>
                <a:gd name="T8" fmla="*/ 262 w 383"/>
                <a:gd name="T9" fmla="*/ 307 h 410"/>
                <a:gd name="T10" fmla="*/ 119 w 383"/>
                <a:gd name="T11" fmla="*/ 307 h 410"/>
                <a:gd name="T12" fmla="*/ 82 w 383"/>
                <a:gd name="T13" fmla="*/ 410 h 410"/>
                <a:gd name="T14" fmla="*/ 0 w 383"/>
                <a:gd name="T15" fmla="*/ 410 h 410"/>
                <a:gd name="T16" fmla="*/ 156 w 383"/>
                <a:gd name="T17" fmla="*/ 0 h 410"/>
                <a:gd name="T18" fmla="*/ 156 w 383"/>
                <a:gd name="T19" fmla="*/ 0 h 410"/>
                <a:gd name="T20" fmla="*/ 248 w 383"/>
                <a:gd name="T21" fmla="*/ 251 h 410"/>
                <a:gd name="T22" fmla="*/ 191 w 383"/>
                <a:gd name="T23" fmla="*/ 90 h 410"/>
                <a:gd name="T24" fmla="*/ 133 w 383"/>
                <a:gd name="T25" fmla="*/ 251 h 410"/>
                <a:gd name="T26" fmla="*/ 248 w 383"/>
                <a:gd name="T27" fmla="*/ 251 h 410"/>
                <a:gd name="T28" fmla="*/ 248 w 383"/>
                <a:gd name="T29" fmla="*/ 251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3" h="410">
                  <a:moveTo>
                    <a:pt x="156" y="0"/>
                  </a:moveTo>
                  <a:lnTo>
                    <a:pt x="227" y="0"/>
                  </a:lnTo>
                  <a:lnTo>
                    <a:pt x="383" y="410"/>
                  </a:lnTo>
                  <a:lnTo>
                    <a:pt x="301" y="410"/>
                  </a:lnTo>
                  <a:lnTo>
                    <a:pt x="262" y="307"/>
                  </a:lnTo>
                  <a:lnTo>
                    <a:pt x="119" y="307"/>
                  </a:lnTo>
                  <a:lnTo>
                    <a:pt x="82" y="410"/>
                  </a:lnTo>
                  <a:lnTo>
                    <a:pt x="0" y="410"/>
                  </a:lnTo>
                  <a:lnTo>
                    <a:pt x="156" y="0"/>
                  </a:lnTo>
                  <a:lnTo>
                    <a:pt x="156" y="0"/>
                  </a:lnTo>
                  <a:close/>
                  <a:moveTo>
                    <a:pt x="248" y="251"/>
                  </a:moveTo>
                  <a:lnTo>
                    <a:pt x="191" y="90"/>
                  </a:lnTo>
                  <a:lnTo>
                    <a:pt x="133" y="251"/>
                  </a:lnTo>
                  <a:lnTo>
                    <a:pt x="248" y="251"/>
                  </a:lnTo>
                  <a:lnTo>
                    <a:pt x="248" y="2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+mn-ea"/>
                <a:sym typeface="Noto Serif CJK SC" panose="02020400000000000000" pitchFamily="18" charset="-122"/>
              </a:endParaRPr>
            </a:p>
          </p:txBody>
        </p:sp>
      </p:grpSp>
      <p:grpSp>
        <p:nvGrpSpPr>
          <p:cNvPr id="150" name="组合 149"/>
          <p:cNvGrpSpPr/>
          <p:nvPr/>
        </p:nvGrpSpPr>
        <p:grpSpPr>
          <a:xfrm>
            <a:off x="3315891" y="3273030"/>
            <a:ext cx="1172766" cy="1148953"/>
            <a:chOff x="4421188" y="4364040"/>
            <a:chExt cx="1563688" cy="1531937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51" name="Freeform 8"/>
            <p:cNvSpPr/>
            <p:nvPr/>
          </p:nvSpPr>
          <p:spPr bwMode="auto">
            <a:xfrm>
              <a:off x="4421188" y="4364040"/>
              <a:ext cx="1563688" cy="1531937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 dirty="0">
                <a:latin typeface="+mn-ea"/>
                <a:sym typeface="Noto Serif CJK SC" panose="02020400000000000000" pitchFamily="18" charset="-122"/>
              </a:endParaRPr>
            </a:p>
          </p:txBody>
        </p:sp>
        <p:sp>
          <p:nvSpPr>
            <p:cNvPr id="153" name="Oval 10"/>
            <p:cNvSpPr>
              <a:spLocks noChangeArrowheads="1"/>
            </p:cNvSpPr>
            <p:nvPr/>
          </p:nvSpPr>
          <p:spPr bwMode="auto">
            <a:xfrm>
              <a:off x="4786313" y="4708526"/>
              <a:ext cx="900113" cy="89852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+mn-ea"/>
                <a:sym typeface="Noto Serif CJK SC" panose="02020400000000000000" pitchFamily="18" charset="-122"/>
              </a:endParaRPr>
            </a:p>
          </p:txBody>
        </p:sp>
        <p:sp>
          <p:nvSpPr>
            <p:cNvPr id="154" name="Freeform 20"/>
            <p:cNvSpPr>
              <a:spLocks noEditPoints="1"/>
            </p:cNvSpPr>
            <p:nvPr/>
          </p:nvSpPr>
          <p:spPr bwMode="auto">
            <a:xfrm>
              <a:off x="5077633" y="4925867"/>
              <a:ext cx="340896" cy="420985"/>
            </a:xfrm>
            <a:custGeom>
              <a:avLst/>
              <a:gdLst>
                <a:gd name="T0" fmla="*/ 206 w 206"/>
                <a:gd name="T1" fmla="*/ 189 h 255"/>
                <a:gd name="T2" fmla="*/ 200 w 206"/>
                <a:gd name="T3" fmla="*/ 217 h 255"/>
                <a:gd name="T4" fmla="*/ 182 w 206"/>
                <a:gd name="T5" fmla="*/ 238 h 255"/>
                <a:gd name="T6" fmla="*/ 156 w 206"/>
                <a:gd name="T7" fmla="*/ 250 h 255"/>
                <a:gd name="T8" fmla="*/ 124 w 206"/>
                <a:gd name="T9" fmla="*/ 255 h 255"/>
                <a:gd name="T10" fmla="*/ 0 w 206"/>
                <a:gd name="T11" fmla="*/ 255 h 255"/>
                <a:gd name="T12" fmla="*/ 0 w 206"/>
                <a:gd name="T13" fmla="*/ 0 h 255"/>
                <a:gd name="T14" fmla="*/ 137 w 206"/>
                <a:gd name="T15" fmla="*/ 0 h 255"/>
                <a:gd name="T16" fmla="*/ 161 w 206"/>
                <a:gd name="T17" fmla="*/ 5 h 255"/>
                <a:gd name="T18" fmla="*/ 179 w 206"/>
                <a:gd name="T19" fmla="*/ 20 h 255"/>
                <a:gd name="T20" fmla="*/ 191 w 206"/>
                <a:gd name="T21" fmla="*/ 41 h 255"/>
                <a:gd name="T22" fmla="*/ 195 w 206"/>
                <a:gd name="T23" fmla="*/ 65 h 255"/>
                <a:gd name="T24" fmla="*/ 186 w 206"/>
                <a:gd name="T25" fmla="*/ 100 h 255"/>
                <a:gd name="T26" fmla="*/ 159 w 206"/>
                <a:gd name="T27" fmla="*/ 124 h 255"/>
                <a:gd name="T28" fmla="*/ 193 w 206"/>
                <a:gd name="T29" fmla="*/ 147 h 255"/>
                <a:gd name="T30" fmla="*/ 206 w 206"/>
                <a:gd name="T31" fmla="*/ 189 h 255"/>
                <a:gd name="T32" fmla="*/ 156 w 206"/>
                <a:gd name="T33" fmla="*/ 180 h 255"/>
                <a:gd name="T34" fmla="*/ 154 w 206"/>
                <a:gd name="T35" fmla="*/ 166 h 255"/>
                <a:gd name="T36" fmla="*/ 147 w 206"/>
                <a:gd name="T37" fmla="*/ 156 h 255"/>
                <a:gd name="T38" fmla="*/ 138 w 206"/>
                <a:gd name="T39" fmla="*/ 148 h 255"/>
                <a:gd name="T40" fmla="*/ 126 w 206"/>
                <a:gd name="T41" fmla="*/ 145 h 255"/>
                <a:gd name="T42" fmla="*/ 50 w 206"/>
                <a:gd name="T43" fmla="*/ 145 h 255"/>
                <a:gd name="T44" fmla="*/ 50 w 206"/>
                <a:gd name="T45" fmla="*/ 213 h 255"/>
                <a:gd name="T46" fmla="*/ 124 w 206"/>
                <a:gd name="T47" fmla="*/ 213 h 255"/>
                <a:gd name="T48" fmla="*/ 136 w 206"/>
                <a:gd name="T49" fmla="*/ 210 h 255"/>
                <a:gd name="T50" fmla="*/ 147 w 206"/>
                <a:gd name="T51" fmla="*/ 203 h 255"/>
                <a:gd name="T52" fmla="*/ 154 w 206"/>
                <a:gd name="T53" fmla="*/ 193 h 255"/>
                <a:gd name="T54" fmla="*/ 156 w 206"/>
                <a:gd name="T55" fmla="*/ 180 h 255"/>
                <a:gd name="T56" fmla="*/ 50 w 206"/>
                <a:gd name="T57" fmla="*/ 42 h 255"/>
                <a:gd name="T58" fmla="*/ 50 w 206"/>
                <a:gd name="T59" fmla="*/ 106 h 255"/>
                <a:gd name="T60" fmla="*/ 116 w 206"/>
                <a:gd name="T61" fmla="*/ 106 h 255"/>
                <a:gd name="T62" fmla="*/ 138 w 206"/>
                <a:gd name="T63" fmla="*/ 98 h 255"/>
                <a:gd name="T64" fmla="*/ 146 w 206"/>
                <a:gd name="T65" fmla="*/ 74 h 255"/>
                <a:gd name="T66" fmla="*/ 138 w 206"/>
                <a:gd name="T67" fmla="*/ 51 h 255"/>
                <a:gd name="T68" fmla="*/ 118 w 206"/>
                <a:gd name="T69" fmla="*/ 42 h 255"/>
                <a:gd name="T70" fmla="*/ 50 w 206"/>
                <a:gd name="T71" fmla="*/ 42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6" h="255">
                  <a:moveTo>
                    <a:pt x="206" y="189"/>
                  </a:moveTo>
                  <a:cubicBezTo>
                    <a:pt x="206" y="200"/>
                    <a:pt x="204" y="209"/>
                    <a:pt x="200" y="217"/>
                  </a:cubicBezTo>
                  <a:cubicBezTo>
                    <a:pt x="195" y="226"/>
                    <a:pt x="189" y="232"/>
                    <a:pt x="182" y="238"/>
                  </a:cubicBezTo>
                  <a:cubicBezTo>
                    <a:pt x="174" y="243"/>
                    <a:pt x="165" y="248"/>
                    <a:pt x="156" y="250"/>
                  </a:cubicBezTo>
                  <a:cubicBezTo>
                    <a:pt x="146" y="253"/>
                    <a:pt x="135" y="255"/>
                    <a:pt x="124" y="255"/>
                  </a:cubicBezTo>
                  <a:cubicBezTo>
                    <a:pt x="0" y="255"/>
                    <a:pt x="0" y="255"/>
                    <a:pt x="0" y="25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46" y="0"/>
                    <a:pt x="154" y="1"/>
                    <a:pt x="161" y="5"/>
                  </a:cubicBezTo>
                  <a:cubicBezTo>
                    <a:pt x="168" y="9"/>
                    <a:pt x="174" y="14"/>
                    <a:pt x="179" y="20"/>
                  </a:cubicBezTo>
                  <a:cubicBezTo>
                    <a:pt x="184" y="26"/>
                    <a:pt x="188" y="33"/>
                    <a:pt x="191" y="41"/>
                  </a:cubicBezTo>
                  <a:cubicBezTo>
                    <a:pt x="194" y="49"/>
                    <a:pt x="195" y="57"/>
                    <a:pt x="195" y="65"/>
                  </a:cubicBezTo>
                  <a:cubicBezTo>
                    <a:pt x="195" y="77"/>
                    <a:pt x="192" y="89"/>
                    <a:pt x="186" y="100"/>
                  </a:cubicBezTo>
                  <a:cubicBezTo>
                    <a:pt x="180" y="111"/>
                    <a:pt x="171" y="119"/>
                    <a:pt x="159" y="124"/>
                  </a:cubicBezTo>
                  <a:cubicBezTo>
                    <a:pt x="173" y="128"/>
                    <a:pt x="185" y="136"/>
                    <a:pt x="193" y="147"/>
                  </a:cubicBezTo>
                  <a:cubicBezTo>
                    <a:pt x="202" y="158"/>
                    <a:pt x="206" y="172"/>
                    <a:pt x="206" y="189"/>
                  </a:cubicBezTo>
                  <a:close/>
                  <a:moveTo>
                    <a:pt x="156" y="180"/>
                  </a:moveTo>
                  <a:cubicBezTo>
                    <a:pt x="156" y="175"/>
                    <a:pt x="155" y="171"/>
                    <a:pt x="154" y="166"/>
                  </a:cubicBezTo>
                  <a:cubicBezTo>
                    <a:pt x="152" y="162"/>
                    <a:pt x="150" y="159"/>
                    <a:pt x="147" y="156"/>
                  </a:cubicBezTo>
                  <a:cubicBezTo>
                    <a:pt x="145" y="152"/>
                    <a:pt x="142" y="150"/>
                    <a:pt x="138" y="148"/>
                  </a:cubicBezTo>
                  <a:cubicBezTo>
                    <a:pt x="135" y="146"/>
                    <a:pt x="131" y="145"/>
                    <a:pt x="126" y="145"/>
                  </a:cubicBezTo>
                  <a:cubicBezTo>
                    <a:pt x="50" y="145"/>
                    <a:pt x="50" y="145"/>
                    <a:pt x="50" y="145"/>
                  </a:cubicBezTo>
                  <a:cubicBezTo>
                    <a:pt x="50" y="213"/>
                    <a:pt x="50" y="213"/>
                    <a:pt x="50" y="213"/>
                  </a:cubicBezTo>
                  <a:cubicBezTo>
                    <a:pt x="124" y="213"/>
                    <a:pt x="124" y="213"/>
                    <a:pt x="124" y="213"/>
                  </a:cubicBezTo>
                  <a:cubicBezTo>
                    <a:pt x="128" y="213"/>
                    <a:pt x="133" y="212"/>
                    <a:pt x="136" y="210"/>
                  </a:cubicBezTo>
                  <a:cubicBezTo>
                    <a:pt x="140" y="209"/>
                    <a:pt x="144" y="206"/>
                    <a:pt x="147" y="203"/>
                  </a:cubicBezTo>
                  <a:cubicBezTo>
                    <a:pt x="150" y="200"/>
                    <a:pt x="152" y="197"/>
                    <a:pt x="154" y="193"/>
                  </a:cubicBezTo>
                  <a:cubicBezTo>
                    <a:pt x="155" y="188"/>
                    <a:pt x="156" y="184"/>
                    <a:pt x="156" y="180"/>
                  </a:cubicBezTo>
                  <a:close/>
                  <a:moveTo>
                    <a:pt x="50" y="42"/>
                  </a:moveTo>
                  <a:cubicBezTo>
                    <a:pt x="50" y="106"/>
                    <a:pt x="50" y="106"/>
                    <a:pt x="50" y="106"/>
                  </a:cubicBezTo>
                  <a:cubicBezTo>
                    <a:pt x="116" y="106"/>
                    <a:pt x="116" y="106"/>
                    <a:pt x="116" y="106"/>
                  </a:cubicBezTo>
                  <a:cubicBezTo>
                    <a:pt x="125" y="106"/>
                    <a:pt x="132" y="103"/>
                    <a:pt x="138" y="98"/>
                  </a:cubicBezTo>
                  <a:cubicBezTo>
                    <a:pt x="143" y="92"/>
                    <a:pt x="146" y="84"/>
                    <a:pt x="146" y="74"/>
                  </a:cubicBezTo>
                  <a:cubicBezTo>
                    <a:pt x="146" y="64"/>
                    <a:pt x="144" y="56"/>
                    <a:pt x="138" y="51"/>
                  </a:cubicBezTo>
                  <a:cubicBezTo>
                    <a:pt x="133" y="45"/>
                    <a:pt x="126" y="42"/>
                    <a:pt x="118" y="42"/>
                  </a:cubicBezTo>
                  <a:cubicBezTo>
                    <a:pt x="50" y="42"/>
                    <a:pt x="50" y="42"/>
                    <a:pt x="50" y="4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+mn-ea"/>
                <a:sym typeface="Noto Serif CJK SC" panose="02020400000000000000" pitchFamily="18" charset="-122"/>
              </a:endParaRPr>
            </a:p>
          </p:txBody>
        </p:sp>
      </p:grpSp>
      <p:grpSp>
        <p:nvGrpSpPr>
          <p:cNvPr id="155" name="组合 154"/>
          <p:cNvGrpSpPr/>
          <p:nvPr/>
        </p:nvGrpSpPr>
        <p:grpSpPr>
          <a:xfrm>
            <a:off x="4657726" y="1026320"/>
            <a:ext cx="1171575" cy="1145373"/>
            <a:chOff x="6210301" y="1368426"/>
            <a:chExt cx="1562100" cy="1527164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56" name="Oval 12"/>
            <p:cNvSpPr>
              <a:spLocks noChangeArrowheads="1"/>
            </p:cNvSpPr>
            <p:nvPr/>
          </p:nvSpPr>
          <p:spPr bwMode="auto">
            <a:xfrm>
              <a:off x="6581776" y="1657351"/>
              <a:ext cx="901700" cy="89852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+mn-ea"/>
                <a:sym typeface="Noto Serif CJK SC" panose="02020400000000000000" pitchFamily="18" charset="-122"/>
              </a:endParaRPr>
            </a:p>
          </p:txBody>
        </p:sp>
        <p:sp>
          <p:nvSpPr>
            <p:cNvPr id="157" name="Freeform 13"/>
            <p:cNvSpPr/>
            <p:nvPr/>
          </p:nvSpPr>
          <p:spPr bwMode="auto">
            <a:xfrm>
              <a:off x="6210301" y="1368426"/>
              <a:ext cx="1562100" cy="1527164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+mn-ea"/>
                <a:sym typeface="Noto Serif CJK SC" panose="02020400000000000000" pitchFamily="18" charset="-122"/>
              </a:endParaRPr>
            </a:p>
          </p:txBody>
        </p:sp>
        <p:sp>
          <p:nvSpPr>
            <p:cNvPr id="158" name="Freeform 21"/>
            <p:cNvSpPr/>
            <p:nvPr/>
          </p:nvSpPr>
          <p:spPr bwMode="auto">
            <a:xfrm>
              <a:off x="6842545" y="1880683"/>
              <a:ext cx="377860" cy="427146"/>
            </a:xfrm>
            <a:custGeom>
              <a:avLst/>
              <a:gdLst>
                <a:gd name="T0" fmla="*/ 0 w 229"/>
                <a:gd name="T1" fmla="*/ 127 h 259"/>
                <a:gd name="T2" fmla="*/ 8 w 229"/>
                <a:gd name="T3" fmla="*/ 81 h 259"/>
                <a:gd name="T4" fmla="*/ 33 w 229"/>
                <a:gd name="T5" fmla="*/ 40 h 259"/>
                <a:gd name="T6" fmla="*/ 73 w 229"/>
                <a:gd name="T7" fmla="*/ 11 h 259"/>
                <a:gd name="T8" fmla="*/ 126 w 229"/>
                <a:gd name="T9" fmla="*/ 0 h 259"/>
                <a:gd name="T10" fmla="*/ 187 w 229"/>
                <a:gd name="T11" fmla="*/ 16 h 259"/>
                <a:gd name="T12" fmla="*/ 225 w 229"/>
                <a:gd name="T13" fmla="*/ 56 h 259"/>
                <a:gd name="T14" fmla="*/ 187 w 229"/>
                <a:gd name="T15" fmla="*/ 82 h 259"/>
                <a:gd name="T16" fmla="*/ 175 w 229"/>
                <a:gd name="T17" fmla="*/ 64 h 259"/>
                <a:gd name="T18" fmla="*/ 159 w 229"/>
                <a:gd name="T19" fmla="*/ 52 h 259"/>
                <a:gd name="T20" fmla="*/ 142 w 229"/>
                <a:gd name="T21" fmla="*/ 46 h 259"/>
                <a:gd name="T22" fmla="*/ 124 w 229"/>
                <a:gd name="T23" fmla="*/ 44 h 259"/>
                <a:gd name="T24" fmla="*/ 92 w 229"/>
                <a:gd name="T25" fmla="*/ 51 h 259"/>
                <a:gd name="T26" fmla="*/ 69 w 229"/>
                <a:gd name="T27" fmla="*/ 71 h 259"/>
                <a:gd name="T28" fmla="*/ 55 w 229"/>
                <a:gd name="T29" fmla="*/ 98 h 259"/>
                <a:gd name="T30" fmla="*/ 50 w 229"/>
                <a:gd name="T31" fmla="*/ 129 h 259"/>
                <a:gd name="T32" fmla="*/ 56 w 229"/>
                <a:gd name="T33" fmla="*/ 161 h 259"/>
                <a:gd name="T34" fmla="*/ 71 w 229"/>
                <a:gd name="T35" fmla="*/ 189 h 259"/>
                <a:gd name="T36" fmla="*/ 95 w 229"/>
                <a:gd name="T37" fmla="*/ 208 h 259"/>
                <a:gd name="T38" fmla="*/ 125 w 229"/>
                <a:gd name="T39" fmla="*/ 215 h 259"/>
                <a:gd name="T40" fmla="*/ 143 w 229"/>
                <a:gd name="T41" fmla="*/ 213 h 259"/>
                <a:gd name="T42" fmla="*/ 161 w 229"/>
                <a:gd name="T43" fmla="*/ 206 h 259"/>
                <a:gd name="T44" fmla="*/ 177 w 229"/>
                <a:gd name="T45" fmla="*/ 194 h 259"/>
                <a:gd name="T46" fmla="*/ 188 w 229"/>
                <a:gd name="T47" fmla="*/ 176 h 259"/>
                <a:gd name="T48" fmla="*/ 229 w 229"/>
                <a:gd name="T49" fmla="*/ 200 h 259"/>
                <a:gd name="T50" fmla="*/ 211 w 229"/>
                <a:gd name="T51" fmla="*/ 225 h 259"/>
                <a:gd name="T52" fmla="*/ 186 w 229"/>
                <a:gd name="T53" fmla="*/ 243 h 259"/>
                <a:gd name="T54" fmla="*/ 155 w 229"/>
                <a:gd name="T55" fmla="*/ 255 h 259"/>
                <a:gd name="T56" fmla="*/ 124 w 229"/>
                <a:gd name="T57" fmla="*/ 259 h 259"/>
                <a:gd name="T58" fmla="*/ 74 w 229"/>
                <a:gd name="T59" fmla="*/ 247 h 259"/>
                <a:gd name="T60" fmla="*/ 35 w 229"/>
                <a:gd name="T61" fmla="*/ 217 h 259"/>
                <a:gd name="T62" fmla="*/ 9 w 229"/>
                <a:gd name="T63" fmla="*/ 175 h 259"/>
                <a:gd name="T64" fmla="*/ 0 w 229"/>
                <a:gd name="T65" fmla="*/ 127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29" h="259">
                  <a:moveTo>
                    <a:pt x="0" y="127"/>
                  </a:moveTo>
                  <a:cubicBezTo>
                    <a:pt x="0" y="112"/>
                    <a:pt x="3" y="96"/>
                    <a:pt x="8" y="81"/>
                  </a:cubicBezTo>
                  <a:cubicBezTo>
                    <a:pt x="14" y="66"/>
                    <a:pt x="22" y="52"/>
                    <a:pt x="33" y="40"/>
                  </a:cubicBezTo>
                  <a:cubicBezTo>
                    <a:pt x="44" y="28"/>
                    <a:pt x="57" y="19"/>
                    <a:pt x="73" y="11"/>
                  </a:cubicBezTo>
                  <a:cubicBezTo>
                    <a:pt x="88" y="4"/>
                    <a:pt x="106" y="0"/>
                    <a:pt x="126" y="0"/>
                  </a:cubicBezTo>
                  <a:cubicBezTo>
                    <a:pt x="149" y="0"/>
                    <a:pt x="170" y="5"/>
                    <a:pt x="187" y="16"/>
                  </a:cubicBezTo>
                  <a:cubicBezTo>
                    <a:pt x="204" y="26"/>
                    <a:pt x="217" y="39"/>
                    <a:pt x="225" y="56"/>
                  </a:cubicBezTo>
                  <a:cubicBezTo>
                    <a:pt x="187" y="82"/>
                    <a:pt x="187" y="82"/>
                    <a:pt x="187" y="82"/>
                  </a:cubicBezTo>
                  <a:cubicBezTo>
                    <a:pt x="184" y="75"/>
                    <a:pt x="180" y="69"/>
                    <a:pt x="175" y="64"/>
                  </a:cubicBezTo>
                  <a:cubicBezTo>
                    <a:pt x="170" y="59"/>
                    <a:pt x="165" y="55"/>
                    <a:pt x="159" y="52"/>
                  </a:cubicBezTo>
                  <a:cubicBezTo>
                    <a:pt x="154" y="49"/>
                    <a:pt x="148" y="47"/>
                    <a:pt x="142" y="46"/>
                  </a:cubicBezTo>
                  <a:cubicBezTo>
                    <a:pt x="136" y="45"/>
                    <a:pt x="130" y="44"/>
                    <a:pt x="124" y="44"/>
                  </a:cubicBezTo>
                  <a:cubicBezTo>
                    <a:pt x="112" y="44"/>
                    <a:pt x="101" y="46"/>
                    <a:pt x="92" y="51"/>
                  </a:cubicBezTo>
                  <a:cubicBezTo>
                    <a:pt x="83" y="57"/>
                    <a:pt x="75" y="63"/>
                    <a:pt x="69" y="71"/>
                  </a:cubicBezTo>
                  <a:cubicBezTo>
                    <a:pt x="63" y="79"/>
                    <a:pt x="58" y="88"/>
                    <a:pt x="55" y="98"/>
                  </a:cubicBezTo>
                  <a:cubicBezTo>
                    <a:pt x="52" y="109"/>
                    <a:pt x="50" y="119"/>
                    <a:pt x="50" y="129"/>
                  </a:cubicBezTo>
                  <a:cubicBezTo>
                    <a:pt x="50" y="140"/>
                    <a:pt x="52" y="151"/>
                    <a:pt x="56" y="161"/>
                  </a:cubicBezTo>
                  <a:cubicBezTo>
                    <a:pt x="59" y="172"/>
                    <a:pt x="64" y="181"/>
                    <a:pt x="71" y="189"/>
                  </a:cubicBezTo>
                  <a:cubicBezTo>
                    <a:pt x="78" y="197"/>
                    <a:pt x="86" y="203"/>
                    <a:pt x="95" y="208"/>
                  </a:cubicBezTo>
                  <a:cubicBezTo>
                    <a:pt x="104" y="213"/>
                    <a:pt x="114" y="215"/>
                    <a:pt x="125" y="215"/>
                  </a:cubicBezTo>
                  <a:cubicBezTo>
                    <a:pt x="131" y="215"/>
                    <a:pt x="137" y="214"/>
                    <a:pt x="143" y="213"/>
                  </a:cubicBezTo>
                  <a:cubicBezTo>
                    <a:pt x="149" y="211"/>
                    <a:pt x="155" y="209"/>
                    <a:pt x="161" y="206"/>
                  </a:cubicBezTo>
                  <a:cubicBezTo>
                    <a:pt x="167" y="203"/>
                    <a:pt x="172" y="199"/>
                    <a:pt x="177" y="194"/>
                  </a:cubicBezTo>
                  <a:cubicBezTo>
                    <a:pt x="181" y="189"/>
                    <a:pt x="185" y="183"/>
                    <a:pt x="188" y="176"/>
                  </a:cubicBezTo>
                  <a:cubicBezTo>
                    <a:pt x="229" y="200"/>
                    <a:pt x="229" y="200"/>
                    <a:pt x="229" y="200"/>
                  </a:cubicBezTo>
                  <a:cubicBezTo>
                    <a:pt x="225" y="209"/>
                    <a:pt x="219" y="218"/>
                    <a:pt x="211" y="225"/>
                  </a:cubicBezTo>
                  <a:cubicBezTo>
                    <a:pt x="204" y="232"/>
                    <a:pt x="195" y="238"/>
                    <a:pt x="186" y="243"/>
                  </a:cubicBezTo>
                  <a:cubicBezTo>
                    <a:pt x="176" y="248"/>
                    <a:pt x="166" y="252"/>
                    <a:pt x="155" y="255"/>
                  </a:cubicBezTo>
                  <a:cubicBezTo>
                    <a:pt x="145" y="258"/>
                    <a:pt x="134" y="259"/>
                    <a:pt x="124" y="259"/>
                  </a:cubicBezTo>
                  <a:cubicBezTo>
                    <a:pt x="106" y="259"/>
                    <a:pt x="89" y="255"/>
                    <a:pt x="74" y="247"/>
                  </a:cubicBezTo>
                  <a:cubicBezTo>
                    <a:pt x="59" y="240"/>
                    <a:pt x="46" y="230"/>
                    <a:pt x="35" y="217"/>
                  </a:cubicBezTo>
                  <a:cubicBezTo>
                    <a:pt x="24" y="205"/>
                    <a:pt x="15" y="191"/>
                    <a:pt x="9" y="175"/>
                  </a:cubicBezTo>
                  <a:cubicBezTo>
                    <a:pt x="3" y="160"/>
                    <a:pt x="0" y="144"/>
                    <a:pt x="0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+mn-ea"/>
                <a:sym typeface="Noto Serif CJK SC" panose="02020400000000000000" pitchFamily="18" charset="-122"/>
              </a:endParaRPr>
            </a:p>
          </p:txBody>
        </p:sp>
      </p:grpSp>
      <p:grpSp>
        <p:nvGrpSpPr>
          <p:cNvPr id="159" name="组合 158"/>
          <p:cNvGrpSpPr/>
          <p:nvPr/>
        </p:nvGrpSpPr>
        <p:grpSpPr>
          <a:xfrm>
            <a:off x="5999560" y="3315180"/>
            <a:ext cx="1170385" cy="1106803"/>
            <a:chOff x="7999413" y="4420240"/>
            <a:chExt cx="1560513" cy="1475737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60" name="Freeform 14"/>
            <p:cNvSpPr/>
            <p:nvPr/>
          </p:nvSpPr>
          <p:spPr bwMode="auto">
            <a:xfrm>
              <a:off x="7999413" y="4420240"/>
              <a:ext cx="1560513" cy="1475737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+mn-ea"/>
                <a:sym typeface="Noto Serif CJK SC" panose="02020400000000000000" pitchFamily="18" charset="-122"/>
              </a:endParaRPr>
            </a:p>
          </p:txBody>
        </p:sp>
        <p:sp>
          <p:nvSpPr>
            <p:cNvPr id="161" name="Oval 16"/>
            <p:cNvSpPr>
              <a:spLocks noChangeArrowheads="1"/>
            </p:cNvSpPr>
            <p:nvPr/>
          </p:nvSpPr>
          <p:spPr bwMode="auto">
            <a:xfrm>
              <a:off x="8370888" y="4708526"/>
              <a:ext cx="900113" cy="89852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+mn-ea"/>
                <a:sym typeface="Noto Serif CJK SC" panose="02020400000000000000" pitchFamily="18" charset="-122"/>
              </a:endParaRPr>
            </a:p>
          </p:txBody>
        </p:sp>
        <p:sp>
          <p:nvSpPr>
            <p:cNvPr id="162" name="Freeform 22"/>
            <p:cNvSpPr>
              <a:spLocks noEditPoints="1"/>
            </p:cNvSpPr>
            <p:nvPr/>
          </p:nvSpPr>
          <p:spPr bwMode="auto">
            <a:xfrm>
              <a:off x="8664942" y="4971171"/>
              <a:ext cx="361432" cy="420985"/>
            </a:xfrm>
            <a:custGeom>
              <a:avLst/>
              <a:gdLst>
                <a:gd name="T0" fmla="*/ 0 w 219"/>
                <a:gd name="T1" fmla="*/ 255 h 255"/>
                <a:gd name="T2" fmla="*/ 0 w 219"/>
                <a:gd name="T3" fmla="*/ 0 h 255"/>
                <a:gd name="T4" fmla="*/ 93 w 219"/>
                <a:gd name="T5" fmla="*/ 0 h 255"/>
                <a:gd name="T6" fmla="*/ 148 w 219"/>
                <a:gd name="T7" fmla="*/ 10 h 255"/>
                <a:gd name="T8" fmla="*/ 187 w 219"/>
                <a:gd name="T9" fmla="*/ 37 h 255"/>
                <a:gd name="T10" fmla="*/ 211 w 219"/>
                <a:gd name="T11" fmla="*/ 77 h 255"/>
                <a:gd name="T12" fmla="*/ 219 w 219"/>
                <a:gd name="T13" fmla="*/ 127 h 255"/>
                <a:gd name="T14" fmla="*/ 210 w 219"/>
                <a:gd name="T15" fmla="*/ 179 h 255"/>
                <a:gd name="T16" fmla="*/ 185 w 219"/>
                <a:gd name="T17" fmla="*/ 220 h 255"/>
                <a:gd name="T18" fmla="*/ 145 w 219"/>
                <a:gd name="T19" fmla="*/ 246 h 255"/>
                <a:gd name="T20" fmla="*/ 93 w 219"/>
                <a:gd name="T21" fmla="*/ 255 h 255"/>
                <a:gd name="T22" fmla="*/ 0 w 219"/>
                <a:gd name="T23" fmla="*/ 255 h 255"/>
                <a:gd name="T24" fmla="*/ 169 w 219"/>
                <a:gd name="T25" fmla="*/ 127 h 255"/>
                <a:gd name="T26" fmla="*/ 164 w 219"/>
                <a:gd name="T27" fmla="*/ 93 h 255"/>
                <a:gd name="T28" fmla="*/ 149 w 219"/>
                <a:gd name="T29" fmla="*/ 66 h 255"/>
                <a:gd name="T30" fmla="*/ 125 w 219"/>
                <a:gd name="T31" fmla="*/ 49 h 255"/>
                <a:gd name="T32" fmla="*/ 93 w 219"/>
                <a:gd name="T33" fmla="*/ 43 h 255"/>
                <a:gd name="T34" fmla="*/ 50 w 219"/>
                <a:gd name="T35" fmla="*/ 43 h 255"/>
                <a:gd name="T36" fmla="*/ 50 w 219"/>
                <a:gd name="T37" fmla="*/ 211 h 255"/>
                <a:gd name="T38" fmla="*/ 93 w 219"/>
                <a:gd name="T39" fmla="*/ 211 h 255"/>
                <a:gd name="T40" fmla="*/ 126 w 219"/>
                <a:gd name="T41" fmla="*/ 205 h 255"/>
                <a:gd name="T42" fmla="*/ 149 w 219"/>
                <a:gd name="T43" fmla="*/ 187 h 255"/>
                <a:gd name="T44" fmla="*/ 164 w 219"/>
                <a:gd name="T45" fmla="*/ 160 h 255"/>
                <a:gd name="T46" fmla="*/ 169 w 219"/>
                <a:gd name="T47" fmla="*/ 1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9" h="255">
                  <a:moveTo>
                    <a:pt x="0" y="25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14" y="0"/>
                    <a:pt x="132" y="3"/>
                    <a:pt x="148" y="10"/>
                  </a:cubicBezTo>
                  <a:cubicBezTo>
                    <a:pt x="164" y="16"/>
                    <a:pt x="177" y="25"/>
                    <a:pt x="187" y="37"/>
                  </a:cubicBezTo>
                  <a:cubicBezTo>
                    <a:pt x="198" y="48"/>
                    <a:pt x="206" y="62"/>
                    <a:pt x="211" y="77"/>
                  </a:cubicBezTo>
                  <a:cubicBezTo>
                    <a:pt x="216" y="93"/>
                    <a:pt x="219" y="109"/>
                    <a:pt x="219" y="127"/>
                  </a:cubicBezTo>
                  <a:cubicBezTo>
                    <a:pt x="219" y="146"/>
                    <a:pt x="216" y="164"/>
                    <a:pt x="210" y="179"/>
                  </a:cubicBezTo>
                  <a:cubicBezTo>
                    <a:pt x="204" y="195"/>
                    <a:pt x="196" y="209"/>
                    <a:pt x="185" y="220"/>
                  </a:cubicBezTo>
                  <a:cubicBezTo>
                    <a:pt x="174" y="231"/>
                    <a:pt x="160" y="239"/>
                    <a:pt x="145" y="246"/>
                  </a:cubicBezTo>
                  <a:cubicBezTo>
                    <a:pt x="130" y="252"/>
                    <a:pt x="112" y="255"/>
                    <a:pt x="93" y="255"/>
                  </a:cubicBezTo>
                  <a:cubicBezTo>
                    <a:pt x="0" y="255"/>
                    <a:pt x="0" y="255"/>
                    <a:pt x="0" y="255"/>
                  </a:cubicBezTo>
                  <a:close/>
                  <a:moveTo>
                    <a:pt x="169" y="127"/>
                  </a:moveTo>
                  <a:cubicBezTo>
                    <a:pt x="169" y="115"/>
                    <a:pt x="167" y="103"/>
                    <a:pt x="164" y="93"/>
                  </a:cubicBezTo>
                  <a:cubicBezTo>
                    <a:pt x="161" y="83"/>
                    <a:pt x="156" y="74"/>
                    <a:pt x="149" y="66"/>
                  </a:cubicBezTo>
                  <a:cubicBezTo>
                    <a:pt x="143" y="59"/>
                    <a:pt x="135" y="53"/>
                    <a:pt x="125" y="49"/>
                  </a:cubicBezTo>
                  <a:cubicBezTo>
                    <a:pt x="116" y="45"/>
                    <a:pt x="105" y="43"/>
                    <a:pt x="93" y="43"/>
                  </a:cubicBezTo>
                  <a:cubicBezTo>
                    <a:pt x="50" y="43"/>
                    <a:pt x="50" y="43"/>
                    <a:pt x="50" y="43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93" y="211"/>
                    <a:pt x="93" y="211"/>
                    <a:pt x="93" y="211"/>
                  </a:cubicBezTo>
                  <a:cubicBezTo>
                    <a:pt x="105" y="211"/>
                    <a:pt x="116" y="209"/>
                    <a:pt x="126" y="205"/>
                  </a:cubicBezTo>
                  <a:cubicBezTo>
                    <a:pt x="135" y="200"/>
                    <a:pt x="143" y="195"/>
                    <a:pt x="149" y="187"/>
                  </a:cubicBezTo>
                  <a:cubicBezTo>
                    <a:pt x="156" y="179"/>
                    <a:pt x="161" y="171"/>
                    <a:pt x="164" y="160"/>
                  </a:cubicBezTo>
                  <a:cubicBezTo>
                    <a:pt x="167" y="150"/>
                    <a:pt x="169" y="139"/>
                    <a:pt x="169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+mn-ea"/>
                <a:sym typeface="Noto Serif CJK SC" panose="02020400000000000000" pitchFamily="18" charset="-122"/>
              </a:endParaRPr>
            </a:p>
          </p:txBody>
        </p:sp>
      </p:grpSp>
      <p:grpSp>
        <p:nvGrpSpPr>
          <p:cNvPr id="164" name="组合 163"/>
          <p:cNvGrpSpPr/>
          <p:nvPr/>
        </p:nvGrpSpPr>
        <p:grpSpPr>
          <a:xfrm>
            <a:off x="1248967" y="2557156"/>
            <a:ext cx="566738" cy="109538"/>
            <a:chOff x="1665288" y="1774825"/>
            <a:chExt cx="755651" cy="146051"/>
          </a:xfrm>
          <a:solidFill>
            <a:schemeClr val="tx2"/>
          </a:solidFill>
        </p:grpSpPr>
        <p:sp>
          <p:nvSpPr>
            <p:cNvPr id="165" name="Freeform 5"/>
            <p:cNvSpPr/>
            <p:nvPr/>
          </p:nvSpPr>
          <p:spPr bwMode="auto">
            <a:xfrm>
              <a:off x="1665288" y="1774825"/>
              <a:ext cx="112713" cy="142875"/>
            </a:xfrm>
            <a:custGeom>
              <a:avLst/>
              <a:gdLst>
                <a:gd name="T0" fmla="*/ 37 w 44"/>
                <a:gd name="T1" fmla="*/ 13 h 56"/>
                <a:gd name="T2" fmla="*/ 35 w 44"/>
                <a:gd name="T3" fmla="*/ 11 h 56"/>
                <a:gd name="T4" fmla="*/ 32 w 44"/>
                <a:gd name="T5" fmla="*/ 9 h 56"/>
                <a:gd name="T6" fmla="*/ 27 w 44"/>
                <a:gd name="T7" fmla="*/ 8 h 56"/>
                <a:gd name="T8" fmla="*/ 22 w 44"/>
                <a:gd name="T9" fmla="*/ 7 h 56"/>
                <a:gd name="T10" fmla="*/ 14 w 44"/>
                <a:gd name="T11" fmla="*/ 9 h 56"/>
                <a:gd name="T12" fmla="*/ 12 w 44"/>
                <a:gd name="T13" fmla="*/ 15 h 56"/>
                <a:gd name="T14" fmla="*/ 12 w 44"/>
                <a:gd name="T15" fmla="*/ 18 h 56"/>
                <a:gd name="T16" fmla="*/ 15 w 44"/>
                <a:gd name="T17" fmla="*/ 21 h 56"/>
                <a:gd name="T18" fmla="*/ 19 w 44"/>
                <a:gd name="T19" fmla="*/ 22 h 56"/>
                <a:gd name="T20" fmla="*/ 25 w 44"/>
                <a:gd name="T21" fmla="*/ 24 h 56"/>
                <a:gd name="T22" fmla="*/ 33 w 44"/>
                <a:gd name="T23" fmla="*/ 26 h 56"/>
                <a:gd name="T24" fmla="*/ 39 w 44"/>
                <a:gd name="T25" fmla="*/ 29 h 56"/>
                <a:gd name="T26" fmla="*/ 42 w 44"/>
                <a:gd name="T27" fmla="*/ 34 h 56"/>
                <a:gd name="T28" fmla="*/ 44 w 44"/>
                <a:gd name="T29" fmla="*/ 40 h 56"/>
                <a:gd name="T30" fmla="*/ 42 w 44"/>
                <a:gd name="T31" fmla="*/ 48 h 56"/>
                <a:gd name="T32" fmla="*/ 38 w 44"/>
                <a:gd name="T33" fmla="*/ 53 h 56"/>
                <a:gd name="T34" fmla="*/ 31 w 44"/>
                <a:gd name="T35" fmla="*/ 55 h 56"/>
                <a:gd name="T36" fmla="*/ 23 w 44"/>
                <a:gd name="T37" fmla="*/ 56 h 56"/>
                <a:gd name="T38" fmla="*/ 11 w 44"/>
                <a:gd name="T39" fmla="*/ 54 h 56"/>
                <a:gd name="T40" fmla="*/ 0 w 44"/>
                <a:gd name="T41" fmla="*/ 49 h 56"/>
                <a:gd name="T42" fmla="*/ 4 w 44"/>
                <a:gd name="T43" fmla="*/ 41 h 56"/>
                <a:gd name="T44" fmla="*/ 7 w 44"/>
                <a:gd name="T45" fmla="*/ 44 h 56"/>
                <a:gd name="T46" fmla="*/ 12 w 44"/>
                <a:gd name="T47" fmla="*/ 46 h 56"/>
                <a:gd name="T48" fmla="*/ 17 w 44"/>
                <a:gd name="T49" fmla="*/ 48 h 56"/>
                <a:gd name="T50" fmla="*/ 23 w 44"/>
                <a:gd name="T51" fmla="*/ 48 h 56"/>
                <a:gd name="T52" fmla="*/ 31 w 44"/>
                <a:gd name="T53" fmla="*/ 47 h 56"/>
                <a:gd name="T54" fmla="*/ 34 w 44"/>
                <a:gd name="T55" fmla="*/ 41 h 56"/>
                <a:gd name="T56" fmla="*/ 33 w 44"/>
                <a:gd name="T57" fmla="*/ 38 h 56"/>
                <a:gd name="T58" fmla="*/ 30 w 44"/>
                <a:gd name="T59" fmla="*/ 35 h 56"/>
                <a:gd name="T60" fmla="*/ 25 w 44"/>
                <a:gd name="T61" fmla="*/ 33 h 56"/>
                <a:gd name="T62" fmla="*/ 19 w 44"/>
                <a:gd name="T63" fmla="*/ 31 h 56"/>
                <a:gd name="T64" fmla="*/ 12 w 44"/>
                <a:gd name="T65" fmla="*/ 29 h 56"/>
                <a:gd name="T66" fmla="*/ 6 w 44"/>
                <a:gd name="T67" fmla="*/ 26 h 56"/>
                <a:gd name="T68" fmla="*/ 3 w 44"/>
                <a:gd name="T69" fmla="*/ 22 h 56"/>
                <a:gd name="T70" fmla="*/ 2 w 44"/>
                <a:gd name="T71" fmla="*/ 17 h 56"/>
                <a:gd name="T72" fmla="*/ 4 w 44"/>
                <a:gd name="T73" fmla="*/ 9 h 56"/>
                <a:gd name="T74" fmla="*/ 8 w 44"/>
                <a:gd name="T75" fmla="*/ 4 h 56"/>
                <a:gd name="T76" fmla="*/ 15 w 44"/>
                <a:gd name="T77" fmla="*/ 1 h 56"/>
                <a:gd name="T78" fmla="*/ 23 w 44"/>
                <a:gd name="T79" fmla="*/ 0 h 56"/>
                <a:gd name="T80" fmla="*/ 33 w 44"/>
                <a:gd name="T81" fmla="*/ 1 h 56"/>
                <a:gd name="T82" fmla="*/ 41 w 44"/>
                <a:gd name="T83" fmla="*/ 6 h 56"/>
                <a:gd name="T84" fmla="*/ 37 w 44"/>
                <a:gd name="T85" fmla="*/ 1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" h="56">
                  <a:moveTo>
                    <a:pt x="37" y="13"/>
                  </a:moveTo>
                  <a:cubicBezTo>
                    <a:pt x="37" y="13"/>
                    <a:pt x="36" y="12"/>
                    <a:pt x="35" y="11"/>
                  </a:cubicBezTo>
                  <a:cubicBezTo>
                    <a:pt x="34" y="11"/>
                    <a:pt x="33" y="10"/>
                    <a:pt x="32" y="9"/>
                  </a:cubicBezTo>
                  <a:cubicBezTo>
                    <a:pt x="30" y="9"/>
                    <a:pt x="29" y="8"/>
                    <a:pt x="27" y="8"/>
                  </a:cubicBezTo>
                  <a:cubicBezTo>
                    <a:pt x="26" y="8"/>
                    <a:pt x="24" y="7"/>
                    <a:pt x="22" y="7"/>
                  </a:cubicBezTo>
                  <a:cubicBezTo>
                    <a:pt x="19" y="7"/>
                    <a:pt x="16" y="8"/>
                    <a:pt x="14" y="9"/>
                  </a:cubicBezTo>
                  <a:cubicBezTo>
                    <a:pt x="12" y="11"/>
                    <a:pt x="12" y="13"/>
                    <a:pt x="12" y="15"/>
                  </a:cubicBezTo>
                  <a:cubicBezTo>
                    <a:pt x="12" y="17"/>
                    <a:pt x="12" y="18"/>
                    <a:pt x="12" y="18"/>
                  </a:cubicBezTo>
                  <a:cubicBezTo>
                    <a:pt x="13" y="19"/>
                    <a:pt x="14" y="20"/>
                    <a:pt x="15" y="21"/>
                  </a:cubicBezTo>
                  <a:cubicBezTo>
                    <a:pt x="16" y="21"/>
                    <a:pt x="17" y="22"/>
                    <a:pt x="19" y="22"/>
                  </a:cubicBezTo>
                  <a:cubicBezTo>
                    <a:pt x="21" y="23"/>
                    <a:pt x="23" y="24"/>
                    <a:pt x="25" y="24"/>
                  </a:cubicBezTo>
                  <a:cubicBezTo>
                    <a:pt x="28" y="25"/>
                    <a:pt x="31" y="26"/>
                    <a:pt x="33" y="26"/>
                  </a:cubicBezTo>
                  <a:cubicBezTo>
                    <a:pt x="35" y="27"/>
                    <a:pt x="37" y="28"/>
                    <a:pt x="39" y="29"/>
                  </a:cubicBezTo>
                  <a:cubicBezTo>
                    <a:pt x="40" y="31"/>
                    <a:pt x="41" y="32"/>
                    <a:pt x="42" y="34"/>
                  </a:cubicBezTo>
                  <a:cubicBezTo>
                    <a:pt x="43" y="36"/>
                    <a:pt x="44" y="38"/>
                    <a:pt x="44" y="40"/>
                  </a:cubicBezTo>
                  <a:cubicBezTo>
                    <a:pt x="44" y="43"/>
                    <a:pt x="43" y="46"/>
                    <a:pt x="42" y="48"/>
                  </a:cubicBezTo>
                  <a:cubicBezTo>
                    <a:pt x="41" y="50"/>
                    <a:pt x="39" y="51"/>
                    <a:pt x="38" y="53"/>
                  </a:cubicBezTo>
                  <a:cubicBezTo>
                    <a:pt x="36" y="54"/>
                    <a:pt x="34" y="55"/>
                    <a:pt x="31" y="55"/>
                  </a:cubicBezTo>
                  <a:cubicBezTo>
                    <a:pt x="29" y="56"/>
                    <a:pt x="26" y="56"/>
                    <a:pt x="23" y="56"/>
                  </a:cubicBezTo>
                  <a:cubicBezTo>
                    <a:pt x="19" y="56"/>
                    <a:pt x="15" y="56"/>
                    <a:pt x="11" y="54"/>
                  </a:cubicBezTo>
                  <a:cubicBezTo>
                    <a:pt x="7" y="53"/>
                    <a:pt x="3" y="51"/>
                    <a:pt x="0" y="49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5" y="42"/>
                    <a:pt x="6" y="43"/>
                    <a:pt x="7" y="44"/>
                  </a:cubicBezTo>
                  <a:cubicBezTo>
                    <a:pt x="8" y="44"/>
                    <a:pt x="10" y="45"/>
                    <a:pt x="12" y="46"/>
                  </a:cubicBezTo>
                  <a:cubicBezTo>
                    <a:pt x="13" y="47"/>
                    <a:pt x="15" y="47"/>
                    <a:pt x="17" y="48"/>
                  </a:cubicBezTo>
                  <a:cubicBezTo>
                    <a:pt x="19" y="48"/>
                    <a:pt x="21" y="48"/>
                    <a:pt x="23" y="48"/>
                  </a:cubicBezTo>
                  <a:cubicBezTo>
                    <a:pt x="27" y="48"/>
                    <a:pt x="30" y="48"/>
                    <a:pt x="31" y="47"/>
                  </a:cubicBezTo>
                  <a:cubicBezTo>
                    <a:pt x="33" y="45"/>
                    <a:pt x="34" y="44"/>
                    <a:pt x="34" y="41"/>
                  </a:cubicBezTo>
                  <a:cubicBezTo>
                    <a:pt x="34" y="40"/>
                    <a:pt x="34" y="39"/>
                    <a:pt x="33" y="38"/>
                  </a:cubicBezTo>
                  <a:cubicBezTo>
                    <a:pt x="32" y="37"/>
                    <a:pt x="31" y="36"/>
                    <a:pt x="30" y="35"/>
                  </a:cubicBezTo>
                  <a:cubicBezTo>
                    <a:pt x="29" y="35"/>
                    <a:pt x="27" y="34"/>
                    <a:pt x="25" y="33"/>
                  </a:cubicBezTo>
                  <a:cubicBezTo>
                    <a:pt x="23" y="33"/>
                    <a:pt x="21" y="32"/>
                    <a:pt x="19" y="31"/>
                  </a:cubicBezTo>
                  <a:cubicBezTo>
                    <a:pt x="16" y="31"/>
                    <a:pt x="14" y="30"/>
                    <a:pt x="12" y="29"/>
                  </a:cubicBezTo>
                  <a:cubicBezTo>
                    <a:pt x="10" y="28"/>
                    <a:pt x="8" y="27"/>
                    <a:pt x="6" y="26"/>
                  </a:cubicBezTo>
                  <a:cubicBezTo>
                    <a:pt x="5" y="25"/>
                    <a:pt x="4" y="24"/>
                    <a:pt x="3" y="22"/>
                  </a:cubicBezTo>
                  <a:cubicBezTo>
                    <a:pt x="3" y="21"/>
                    <a:pt x="2" y="19"/>
                    <a:pt x="2" y="17"/>
                  </a:cubicBezTo>
                  <a:cubicBezTo>
                    <a:pt x="2" y="14"/>
                    <a:pt x="3" y="11"/>
                    <a:pt x="4" y="9"/>
                  </a:cubicBezTo>
                  <a:cubicBezTo>
                    <a:pt x="5" y="7"/>
                    <a:pt x="6" y="5"/>
                    <a:pt x="8" y="4"/>
                  </a:cubicBezTo>
                  <a:cubicBezTo>
                    <a:pt x="10" y="3"/>
                    <a:pt x="12" y="1"/>
                    <a:pt x="15" y="1"/>
                  </a:cubicBezTo>
                  <a:cubicBezTo>
                    <a:pt x="17" y="0"/>
                    <a:pt x="20" y="0"/>
                    <a:pt x="23" y="0"/>
                  </a:cubicBezTo>
                  <a:cubicBezTo>
                    <a:pt x="26" y="0"/>
                    <a:pt x="30" y="0"/>
                    <a:pt x="33" y="1"/>
                  </a:cubicBezTo>
                  <a:cubicBezTo>
                    <a:pt x="36" y="3"/>
                    <a:pt x="39" y="4"/>
                    <a:pt x="41" y="6"/>
                  </a:cubicBezTo>
                  <a:cubicBezTo>
                    <a:pt x="37" y="13"/>
                    <a:pt x="37" y="13"/>
                    <a:pt x="37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+mn-ea"/>
                <a:sym typeface="Noto Serif CJK SC" panose="02020400000000000000" pitchFamily="18" charset="-122"/>
              </a:endParaRPr>
            </a:p>
          </p:txBody>
        </p:sp>
        <p:sp>
          <p:nvSpPr>
            <p:cNvPr id="167" name="Freeform 6"/>
            <p:cNvSpPr/>
            <p:nvPr/>
          </p:nvSpPr>
          <p:spPr bwMode="auto">
            <a:xfrm>
              <a:off x="1785938" y="1774825"/>
              <a:ext cx="117475" cy="142875"/>
            </a:xfrm>
            <a:custGeom>
              <a:avLst/>
              <a:gdLst>
                <a:gd name="T0" fmla="*/ 74 w 74"/>
                <a:gd name="T1" fmla="*/ 13 h 90"/>
                <a:gd name="T2" fmla="*/ 43 w 74"/>
                <a:gd name="T3" fmla="*/ 13 h 90"/>
                <a:gd name="T4" fmla="*/ 43 w 74"/>
                <a:gd name="T5" fmla="*/ 90 h 90"/>
                <a:gd name="T6" fmla="*/ 30 w 74"/>
                <a:gd name="T7" fmla="*/ 90 h 90"/>
                <a:gd name="T8" fmla="*/ 30 w 74"/>
                <a:gd name="T9" fmla="*/ 13 h 90"/>
                <a:gd name="T10" fmla="*/ 0 w 74"/>
                <a:gd name="T11" fmla="*/ 13 h 90"/>
                <a:gd name="T12" fmla="*/ 0 w 74"/>
                <a:gd name="T13" fmla="*/ 0 h 90"/>
                <a:gd name="T14" fmla="*/ 74 w 74"/>
                <a:gd name="T15" fmla="*/ 0 h 90"/>
                <a:gd name="T16" fmla="*/ 74 w 74"/>
                <a:gd name="T17" fmla="*/ 13 h 90"/>
                <a:gd name="T18" fmla="*/ 74 w 74"/>
                <a:gd name="T19" fmla="*/ 1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90">
                  <a:moveTo>
                    <a:pt x="74" y="13"/>
                  </a:moveTo>
                  <a:lnTo>
                    <a:pt x="43" y="13"/>
                  </a:lnTo>
                  <a:lnTo>
                    <a:pt x="43" y="90"/>
                  </a:lnTo>
                  <a:lnTo>
                    <a:pt x="30" y="90"/>
                  </a:lnTo>
                  <a:lnTo>
                    <a:pt x="30" y="13"/>
                  </a:lnTo>
                  <a:lnTo>
                    <a:pt x="0" y="13"/>
                  </a:lnTo>
                  <a:lnTo>
                    <a:pt x="0" y="0"/>
                  </a:lnTo>
                  <a:lnTo>
                    <a:pt x="74" y="0"/>
                  </a:lnTo>
                  <a:lnTo>
                    <a:pt x="74" y="13"/>
                  </a:lnTo>
                  <a:lnTo>
                    <a:pt x="74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+mn-ea"/>
                <a:sym typeface="Noto Serif CJK SC" panose="02020400000000000000" pitchFamily="18" charset="-122"/>
              </a:endParaRPr>
            </a:p>
          </p:txBody>
        </p:sp>
        <p:sp>
          <p:nvSpPr>
            <p:cNvPr id="168" name="Freeform 7"/>
            <p:cNvSpPr>
              <a:spLocks noEditPoints="1"/>
            </p:cNvSpPr>
            <p:nvPr/>
          </p:nvSpPr>
          <p:spPr bwMode="auto">
            <a:xfrm>
              <a:off x="1892301" y="1774825"/>
              <a:ext cx="133350" cy="142875"/>
            </a:xfrm>
            <a:custGeom>
              <a:avLst/>
              <a:gdLst>
                <a:gd name="T0" fmla="*/ 36 w 84"/>
                <a:gd name="T1" fmla="*/ 0 h 90"/>
                <a:gd name="T2" fmla="*/ 48 w 84"/>
                <a:gd name="T3" fmla="*/ 0 h 90"/>
                <a:gd name="T4" fmla="*/ 84 w 84"/>
                <a:gd name="T5" fmla="*/ 90 h 90"/>
                <a:gd name="T6" fmla="*/ 69 w 84"/>
                <a:gd name="T7" fmla="*/ 90 h 90"/>
                <a:gd name="T8" fmla="*/ 60 w 84"/>
                <a:gd name="T9" fmla="*/ 66 h 90"/>
                <a:gd name="T10" fmla="*/ 24 w 84"/>
                <a:gd name="T11" fmla="*/ 66 h 90"/>
                <a:gd name="T12" fmla="*/ 16 w 84"/>
                <a:gd name="T13" fmla="*/ 90 h 90"/>
                <a:gd name="T14" fmla="*/ 0 w 84"/>
                <a:gd name="T15" fmla="*/ 90 h 90"/>
                <a:gd name="T16" fmla="*/ 36 w 84"/>
                <a:gd name="T17" fmla="*/ 0 h 90"/>
                <a:gd name="T18" fmla="*/ 36 w 84"/>
                <a:gd name="T19" fmla="*/ 0 h 90"/>
                <a:gd name="T20" fmla="*/ 57 w 84"/>
                <a:gd name="T21" fmla="*/ 55 h 90"/>
                <a:gd name="T22" fmla="*/ 42 w 84"/>
                <a:gd name="T23" fmla="*/ 16 h 90"/>
                <a:gd name="T24" fmla="*/ 28 w 84"/>
                <a:gd name="T25" fmla="*/ 55 h 90"/>
                <a:gd name="T26" fmla="*/ 57 w 84"/>
                <a:gd name="T27" fmla="*/ 55 h 90"/>
                <a:gd name="T28" fmla="*/ 57 w 84"/>
                <a:gd name="T29" fmla="*/ 5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0">
                  <a:moveTo>
                    <a:pt x="36" y="0"/>
                  </a:moveTo>
                  <a:lnTo>
                    <a:pt x="48" y="0"/>
                  </a:lnTo>
                  <a:lnTo>
                    <a:pt x="84" y="90"/>
                  </a:lnTo>
                  <a:lnTo>
                    <a:pt x="69" y="90"/>
                  </a:lnTo>
                  <a:lnTo>
                    <a:pt x="60" y="66"/>
                  </a:lnTo>
                  <a:lnTo>
                    <a:pt x="24" y="66"/>
                  </a:lnTo>
                  <a:lnTo>
                    <a:pt x="16" y="90"/>
                  </a:lnTo>
                  <a:lnTo>
                    <a:pt x="0" y="90"/>
                  </a:lnTo>
                  <a:lnTo>
                    <a:pt x="36" y="0"/>
                  </a:lnTo>
                  <a:lnTo>
                    <a:pt x="36" y="0"/>
                  </a:lnTo>
                  <a:close/>
                  <a:moveTo>
                    <a:pt x="57" y="55"/>
                  </a:moveTo>
                  <a:lnTo>
                    <a:pt x="42" y="16"/>
                  </a:lnTo>
                  <a:lnTo>
                    <a:pt x="28" y="55"/>
                  </a:lnTo>
                  <a:lnTo>
                    <a:pt x="57" y="55"/>
                  </a:lnTo>
                  <a:lnTo>
                    <a:pt x="57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+mn-ea"/>
                <a:sym typeface="Noto Serif CJK SC" panose="02020400000000000000" pitchFamily="18" charset="-122"/>
              </a:endParaRPr>
            </a:p>
          </p:txBody>
        </p:sp>
        <p:sp>
          <p:nvSpPr>
            <p:cNvPr id="172" name="Freeform 8"/>
            <p:cNvSpPr>
              <a:spLocks noEditPoints="1"/>
            </p:cNvSpPr>
            <p:nvPr/>
          </p:nvSpPr>
          <p:spPr bwMode="auto">
            <a:xfrm>
              <a:off x="2043113" y="1774825"/>
              <a:ext cx="112713" cy="142875"/>
            </a:xfrm>
            <a:custGeom>
              <a:avLst/>
              <a:gdLst>
                <a:gd name="T0" fmla="*/ 0 w 44"/>
                <a:gd name="T1" fmla="*/ 56 h 56"/>
                <a:gd name="T2" fmla="*/ 0 w 44"/>
                <a:gd name="T3" fmla="*/ 0 h 56"/>
                <a:gd name="T4" fmla="*/ 24 w 44"/>
                <a:gd name="T5" fmla="*/ 0 h 56"/>
                <a:gd name="T6" fmla="*/ 31 w 44"/>
                <a:gd name="T7" fmla="*/ 2 h 56"/>
                <a:gd name="T8" fmla="*/ 37 w 44"/>
                <a:gd name="T9" fmla="*/ 6 h 56"/>
                <a:gd name="T10" fmla="*/ 40 w 44"/>
                <a:gd name="T11" fmla="*/ 11 h 56"/>
                <a:gd name="T12" fmla="*/ 42 w 44"/>
                <a:gd name="T13" fmla="*/ 18 h 56"/>
                <a:gd name="T14" fmla="*/ 41 w 44"/>
                <a:gd name="T15" fmla="*/ 24 h 56"/>
                <a:gd name="T16" fmla="*/ 39 w 44"/>
                <a:gd name="T17" fmla="*/ 28 h 56"/>
                <a:gd name="T18" fmla="*/ 35 w 44"/>
                <a:gd name="T19" fmla="*/ 32 h 56"/>
                <a:gd name="T20" fmla="*/ 31 w 44"/>
                <a:gd name="T21" fmla="*/ 35 h 56"/>
                <a:gd name="T22" fmla="*/ 44 w 44"/>
                <a:gd name="T23" fmla="*/ 56 h 56"/>
                <a:gd name="T24" fmla="*/ 34 w 44"/>
                <a:gd name="T25" fmla="*/ 56 h 56"/>
                <a:gd name="T26" fmla="*/ 22 w 44"/>
                <a:gd name="T27" fmla="*/ 36 h 56"/>
                <a:gd name="T28" fmla="*/ 9 w 44"/>
                <a:gd name="T29" fmla="*/ 36 h 56"/>
                <a:gd name="T30" fmla="*/ 9 w 44"/>
                <a:gd name="T31" fmla="*/ 56 h 56"/>
                <a:gd name="T32" fmla="*/ 0 w 44"/>
                <a:gd name="T33" fmla="*/ 56 h 56"/>
                <a:gd name="T34" fmla="*/ 9 w 44"/>
                <a:gd name="T35" fmla="*/ 29 h 56"/>
                <a:gd name="T36" fmla="*/ 24 w 44"/>
                <a:gd name="T37" fmla="*/ 29 h 56"/>
                <a:gd name="T38" fmla="*/ 28 w 44"/>
                <a:gd name="T39" fmla="*/ 28 h 56"/>
                <a:gd name="T40" fmla="*/ 30 w 44"/>
                <a:gd name="T41" fmla="*/ 25 h 56"/>
                <a:gd name="T42" fmla="*/ 32 w 44"/>
                <a:gd name="T43" fmla="*/ 22 h 56"/>
                <a:gd name="T44" fmla="*/ 33 w 44"/>
                <a:gd name="T45" fmla="*/ 18 h 56"/>
                <a:gd name="T46" fmla="*/ 32 w 44"/>
                <a:gd name="T47" fmla="*/ 14 h 56"/>
                <a:gd name="T48" fmla="*/ 30 w 44"/>
                <a:gd name="T49" fmla="*/ 11 h 56"/>
                <a:gd name="T50" fmla="*/ 27 w 44"/>
                <a:gd name="T51" fmla="*/ 9 h 56"/>
                <a:gd name="T52" fmla="*/ 24 w 44"/>
                <a:gd name="T53" fmla="*/ 8 h 56"/>
                <a:gd name="T54" fmla="*/ 9 w 44"/>
                <a:gd name="T55" fmla="*/ 8 h 56"/>
                <a:gd name="T56" fmla="*/ 9 w 44"/>
                <a:gd name="T57" fmla="*/ 2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4" h="56">
                  <a:moveTo>
                    <a:pt x="0" y="5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1"/>
                    <a:pt x="31" y="2"/>
                  </a:cubicBezTo>
                  <a:cubicBezTo>
                    <a:pt x="33" y="3"/>
                    <a:pt x="35" y="4"/>
                    <a:pt x="37" y="6"/>
                  </a:cubicBezTo>
                  <a:cubicBezTo>
                    <a:pt x="38" y="7"/>
                    <a:pt x="39" y="9"/>
                    <a:pt x="40" y="11"/>
                  </a:cubicBezTo>
                  <a:cubicBezTo>
                    <a:pt x="41" y="14"/>
                    <a:pt x="42" y="16"/>
                    <a:pt x="42" y="18"/>
                  </a:cubicBezTo>
                  <a:cubicBezTo>
                    <a:pt x="42" y="20"/>
                    <a:pt x="41" y="22"/>
                    <a:pt x="41" y="24"/>
                  </a:cubicBezTo>
                  <a:cubicBezTo>
                    <a:pt x="40" y="25"/>
                    <a:pt x="39" y="27"/>
                    <a:pt x="39" y="28"/>
                  </a:cubicBezTo>
                  <a:cubicBezTo>
                    <a:pt x="38" y="30"/>
                    <a:pt x="36" y="31"/>
                    <a:pt x="35" y="32"/>
                  </a:cubicBezTo>
                  <a:cubicBezTo>
                    <a:pt x="34" y="33"/>
                    <a:pt x="32" y="34"/>
                    <a:pt x="31" y="35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0" y="56"/>
                    <a:pt x="0" y="56"/>
                    <a:pt x="0" y="56"/>
                  </a:cubicBezTo>
                  <a:close/>
                  <a:moveTo>
                    <a:pt x="9" y="29"/>
                  </a:move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7" y="28"/>
                    <a:pt x="28" y="28"/>
                  </a:cubicBezTo>
                  <a:cubicBezTo>
                    <a:pt x="29" y="27"/>
                    <a:pt x="29" y="26"/>
                    <a:pt x="30" y="25"/>
                  </a:cubicBezTo>
                  <a:cubicBezTo>
                    <a:pt x="31" y="25"/>
                    <a:pt x="32" y="23"/>
                    <a:pt x="32" y="22"/>
                  </a:cubicBezTo>
                  <a:cubicBezTo>
                    <a:pt x="32" y="21"/>
                    <a:pt x="33" y="20"/>
                    <a:pt x="33" y="18"/>
                  </a:cubicBezTo>
                  <a:cubicBezTo>
                    <a:pt x="33" y="17"/>
                    <a:pt x="32" y="15"/>
                    <a:pt x="32" y="14"/>
                  </a:cubicBezTo>
                  <a:cubicBezTo>
                    <a:pt x="31" y="13"/>
                    <a:pt x="31" y="12"/>
                    <a:pt x="30" y="11"/>
                  </a:cubicBezTo>
                  <a:cubicBezTo>
                    <a:pt x="29" y="10"/>
                    <a:pt x="28" y="9"/>
                    <a:pt x="27" y="9"/>
                  </a:cubicBezTo>
                  <a:cubicBezTo>
                    <a:pt x="26" y="8"/>
                    <a:pt x="25" y="8"/>
                    <a:pt x="24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29"/>
                    <a:pt x="9" y="29"/>
                    <a:pt x="9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+mn-ea"/>
                <a:sym typeface="Noto Serif CJK SC" panose="02020400000000000000" pitchFamily="18" charset="-122"/>
              </a:endParaRPr>
            </a:p>
          </p:txBody>
        </p:sp>
        <p:sp>
          <p:nvSpPr>
            <p:cNvPr id="173" name="Freeform 9"/>
            <p:cNvSpPr/>
            <p:nvPr/>
          </p:nvSpPr>
          <p:spPr bwMode="auto">
            <a:xfrm>
              <a:off x="2160588" y="1774825"/>
              <a:ext cx="117475" cy="142875"/>
            </a:xfrm>
            <a:custGeom>
              <a:avLst/>
              <a:gdLst>
                <a:gd name="T0" fmla="*/ 74 w 74"/>
                <a:gd name="T1" fmla="*/ 13 h 90"/>
                <a:gd name="T2" fmla="*/ 44 w 74"/>
                <a:gd name="T3" fmla="*/ 13 h 90"/>
                <a:gd name="T4" fmla="*/ 44 w 74"/>
                <a:gd name="T5" fmla="*/ 90 h 90"/>
                <a:gd name="T6" fmla="*/ 31 w 74"/>
                <a:gd name="T7" fmla="*/ 90 h 90"/>
                <a:gd name="T8" fmla="*/ 31 w 74"/>
                <a:gd name="T9" fmla="*/ 13 h 90"/>
                <a:gd name="T10" fmla="*/ 0 w 74"/>
                <a:gd name="T11" fmla="*/ 13 h 90"/>
                <a:gd name="T12" fmla="*/ 0 w 74"/>
                <a:gd name="T13" fmla="*/ 0 h 90"/>
                <a:gd name="T14" fmla="*/ 74 w 74"/>
                <a:gd name="T15" fmla="*/ 0 h 90"/>
                <a:gd name="T16" fmla="*/ 74 w 74"/>
                <a:gd name="T17" fmla="*/ 13 h 90"/>
                <a:gd name="T18" fmla="*/ 74 w 74"/>
                <a:gd name="T19" fmla="*/ 1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90">
                  <a:moveTo>
                    <a:pt x="74" y="13"/>
                  </a:moveTo>
                  <a:lnTo>
                    <a:pt x="44" y="13"/>
                  </a:lnTo>
                  <a:lnTo>
                    <a:pt x="44" y="90"/>
                  </a:lnTo>
                  <a:lnTo>
                    <a:pt x="31" y="90"/>
                  </a:lnTo>
                  <a:lnTo>
                    <a:pt x="31" y="13"/>
                  </a:lnTo>
                  <a:lnTo>
                    <a:pt x="0" y="13"/>
                  </a:lnTo>
                  <a:lnTo>
                    <a:pt x="0" y="0"/>
                  </a:lnTo>
                  <a:lnTo>
                    <a:pt x="74" y="0"/>
                  </a:lnTo>
                  <a:lnTo>
                    <a:pt x="74" y="13"/>
                  </a:lnTo>
                  <a:lnTo>
                    <a:pt x="74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+mn-ea"/>
                <a:sym typeface="Noto Serif CJK SC" panose="02020400000000000000" pitchFamily="18" charset="-122"/>
              </a:endParaRPr>
            </a:p>
          </p:txBody>
        </p:sp>
        <p:sp>
          <p:nvSpPr>
            <p:cNvPr id="181" name="Freeform 10"/>
            <p:cNvSpPr/>
            <p:nvPr/>
          </p:nvSpPr>
          <p:spPr bwMode="auto">
            <a:xfrm>
              <a:off x="2336801" y="1811338"/>
              <a:ext cx="84138" cy="109538"/>
            </a:xfrm>
            <a:custGeom>
              <a:avLst/>
              <a:gdLst>
                <a:gd name="T0" fmla="*/ 53 w 53"/>
                <a:gd name="T1" fmla="*/ 38 h 69"/>
                <a:gd name="T2" fmla="*/ 0 w 53"/>
                <a:gd name="T3" fmla="*/ 69 h 69"/>
                <a:gd name="T4" fmla="*/ 0 w 53"/>
                <a:gd name="T5" fmla="*/ 54 h 69"/>
                <a:gd name="T6" fmla="*/ 32 w 53"/>
                <a:gd name="T7" fmla="*/ 34 h 69"/>
                <a:gd name="T8" fmla="*/ 0 w 53"/>
                <a:gd name="T9" fmla="*/ 14 h 69"/>
                <a:gd name="T10" fmla="*/ 0 w 53"/>
                <a:gd name="T11" fmla="*/ 0 h 69"/>
                <a:gd name="T12" fmla="*/ 53 w 53"/>
                <a:gd name="T13" fmla="*/ 30 h 69"/>
                <a:gd name="T14" fmla="*/ 53 w 53"/>
                <a:gd name="T15" fmla="*/ 38 h 69"/>
                <a:gd name="T16" fmla="*/ 53 w 53"/>
                <a:gd name="T17" fmla="*/ 3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69">
                  <a:moveTo>
                    <a:pt x="53" y="38"/>
                  </a:moveTo>
                  <a:lnTo>
                    <a:pt x="0" y="69"/>
                  </a:lnTo>
                  <a:lnTo>
                    <a:pt x="0" y="54"/>
                  </a:lnTo>
                  <a:lnTo>
                    <a:pt x="32" y="3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53" y="30"/>
                  </a:lnTo>
                  <a:lnTo>
                    <a:pt x="53" y="38"/>
                  </a:lnTo>
                  <a:lnTo>
                    <a:pt x="53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+mn-ea"/>
                <a:sym typeface="Noto Serif CJK SC" panose="02020400000000000000" pitchFamily="18" charset="-122"/>
              </a:endParaRPr>
            </a:p>
          </p:txBody>
        </p:sp>
      </p:grpSp>
      <p:grpSp>
        <p:nvGrpSpPr>
          <p:cNvPr id="182" name="组合 181"/>
          <p:cNvGrpSpPr/>
          <p:nvPr/>
        </p:nvGrpSpPr>
        <p:grpSpPr>
          <a:xfrm>
            <a:off x="6475627" y="2540486"/>
            <a:ext cx="581025" cy="110729"/>
            <a:chOff x="9742488" y="1752600"/>
            <a:chExt cx="774700" cy="147638"/>
          </a:xfrm>
          <a:solidFill>
            <a:schemeClr val="accent6"/>
          </a:solidFill>
        </p:grpSpPr>
        <p:sp>
          <p:nvSpPr>
            <p:cNvPr id="183" name="Freeform 43"/>
            <p:cNvSpPr/>
            <p:nvPr/>
          </p:nvSpPr>
          <p:spPr bwMode="auto">
            <a:xfrm>
              <a:off x="9742488" y="1787525"/>
              <a:ext cx="84138" cy="112713"/>
            </a:xfrm>
            <a:custGeom>
              <a:avLst/>
              <a:gdLst>
                <a:gd name="T0" fmla="*/ 53 w 53"/>
                <a:gd name="T1" fmla="*/ 39 h 71"/>
                <a:gd name="T2" fmla="*/ 0 w 53"/>
                <a:gd name="T3" fmla="*/ 71 h 71"/>
                <a:gd name="T4" fmla="*/ 0 w 53"/>
                <a:gd name="T5" fmla="*/ 55 h 71"/>
                <a:gd name="T6" fmla="*/ 32 w 53"/>
                <a:gd name="T7" fmla="*/ 36 h 71"/>
                <a:gd name="T8" fmla="*/ 0 w 53"/>
                <a:gd name="T9" fmla="*/ 15 h 71"/>
                <a:gd name="T10" fmla="*/ 0 w 53"/>
                <a:gd name="T11" fmla="*/ 0 h 71"/>
                <a:gd name="T12" fmla="*/ 53 w 53"/>
                <a:gd name="T13" fmla="*/ 32 h 71"/>
                <a:gd name="T14" fmla="*/ 53 w 53"/>
                <a:gd name="T15" fmla="*/ 39 h 71"/>
                <a:gd name="T16" fmla="*/ 53 w 53"/>
                <a:gd name="T17" fmla="*/ 39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71">
                  <a:moveTo>
                    <a:pt x="53" y="39"/>
                  </a:moveTo>
                  <a:lnTo>
                    <a:pt x="0" y="71"/>
                  </a:lnTo>
                  <a:lnTo>
                    <a:pt x="0" y="55"/>
                  </a:lnTo>
                  <a:lnTo>
                    <a:pt x="32" y="36"/>
                  </a:lnTo>
                  <a:lnTo>
                    <a:pt x="0" y="15"/>
                  </a:lnTo>
                  <a:lnTo>
                    <a:pt x="0" y="0"/>
                  </a:lnTo>
                  <a:lnTo>
                    <a:pt x="53" y="32"/>
                  </a:lnTo>
                  <a:lnTo>
                    <a:pt x="53" y="39"/>
                  </a:lnTo>
                  <a:lnTo>
                    <a:pt x="53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+mn-ea"/>
                <a:sym typeface="Noto Serif CJK SC" panose="02020400000000000000" pitchFamily="18" charset="-122"/>
              </a:endParaRPr>
            </a:p>
          </p:txBody>
        </p:sp>
        <p:sp>
          <p:nvSpPr>
            <p:cNvPr id="184" name="Freeform 44"/>
            <p:cNvSpPr/>
            <p:nvPr/>
          </p:nvSpPr>
          <p:spPr bwMode="auto">
            <a:xfrm>
              <a:off x="9898063" y="1752600"/>
              <a:ext cx="95250" cy="142875"/>
            </a:xfrm>
            <a:custGeom>
              <a:avLst/>
              <a:gdLst>
                <a:gd name="T0" fmla="*/ 0 w 60"/>
                <a:gd name="T1" fmla="*/ 90 h 90"/>
                <a:gd name="T2" fmla="*/ 0 w 60"/>
                <a:gd name="T3" fmla="*/ 0 h 90"/>
                <a:gd name="T4" fmla="*/ 60 w 60"/>
                <a:gd name="T5" fmla="*/ 0 h 90"/>
                <a:gd name="T6" fmla="*/ 60 w 60"/>
                <a:gd name="T7" fmla="*/ 13 h 90"/>
                <a:gd name="T8" fmla="*/ 15 w 60"/>
                <a:gd name="T9" fmla="*/ 13 h 90"/>
                <a:gd name="T10" fmla="*/ 15 w 60"/>
                <a:gd name="T11" fmla="*/ 40 h 90"/>
                <a:gd name="T12" fmla="*/ 53 w 60"/>
                <a:gd name="T13" fmla="*/ 40 h 90"/>
                <a:gd name="T14" fmla="*/ 53 w 60"/>
                <a:gd name="T15" fmla="*/ 51 h 90"/>
                <a:gd name="T16" fmla="*/ 15 w 60"/>
                <a:gd name="T17" fmla="*/ 51 h 90"/>
                <a:gd name="T18" fmla="*/ 15 w 60"/>
                <a:gd name="T19" fmla="*/ 90 h 90"/>
                <a:gd name="T20" fmla="*/ 0 w 60"/>
                <a:gd name="T21" fmla="*/ 90 h 90"/>
                <a:gd name="T22" fmla="*/ 0 w 60"/>
                <a:gd name="T23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90">
                  <a:moveTo>
                    <a:pt x="0" y="90"/>
                  </a:moveTo>
                  <a:lnTo>
                    <a:pt x="0" y="0"/>
                  </a:lnTo>
                  <a:lnTo>
                    <a:pt x="60" y="0"/>
                  </a:lnTo>
                  <a:lnTo>
                    <a:pt x="60" y="13"/>
                  </a:lnTo>
                  <a:lnTo>
                    <a:pt x="15" y="13"/>
                  </a:lnTo>
                  <a:lnTo>
                    <a:pt x="15" y="40"/>
                  </a:lnTo>
                  <a:lnTo>
                    <a:pt x="53" y="40"/>
                  </a:lnTo>
                  <a:lnTo>
                    <a:pt x="53" y="51"/>
                  </a:lnTo>
                  <a:lnTo>
                    <a:pt x="15" y="51"/>
                  </a:lnTo>
                  <a:lnTo>
                    <a:pt x="15" y="90"/>
                  </a:lnTo>
                  <a:lnTo>
                    <a:pt x="0" y="90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+mn-ea"/>
                <a:sym typeface="Noto Serif CJK SC" panose="02020400000000000000" pitchFamily="18" charset="-122"/>
              </a:endParaRPr>
            </a:p>
          </p:txBody>
        </p:sp>
        <p:sp>
          <p:nvSpPr>
            <p:cNvPr id="185" name="Freeform 45"/>
            <p:cNvSpPr/>
            <p:nvPr/>
          </p:nvSpPr>
          <p:spPr bwMode="auto">
            <a:xfrm>
              <a:off x="10015538" y="1752600"/>
              <a:ext cx="20638" cy="142875"/>
            </a:xfrm>
            <a:custGeom>
              <a:avLst/>
              <a:gdLst>
                <a:gd name="T0" fmla="*/ 0 w 13"/>
                <a:gd name="T1" fmla="*/ 90 h 90"/>
                <a:gd name="T2" fmla="*/ 0 w 13"/>
                <a:gd name="T3" fmla="*/ 0 h 90"/>
                <a:gd name="T4" fmla="*/ 13 w 13"/>
                <a:gd name="T5" fmla="*/ 0 h 90"/>
                <a:gd name="T6" fmla="*/ 13 w 13"/>
                <a:gd name="T7" fmla="*/ 90 h 90"/>
                <a:gd name="T8" fmla="*/ 0 w 13"/>
                <a:gd name="T9" fmla="*/ 90 h 90"/>
                <a:gd name="T10" fmla="*/ 0 w 13"/>
                <a:gd name="T11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0">
                  <a:moveTo>
                    <a:pt x="0" y="90"/>
                  </a:moveTo>
                  <a:lnTo>
                    <a:pt x="0" y="0"/>
                  </a:lnTo>
                  <a:lnTo>
                    <a:pt x="13" y="0"/>
                  </a:lnTo>
                  <a:lnTo>
                    <a:pt x="13" y="90"/>
                  </a:lnTo>
                  <a:lnTo>
                    <a:pt x="0" y="90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+mn-ea"/>
                <a:sym typeface="Noto Serif CJK SC" panose="02020400000000000000" pitchFamily="18" charset="-122"/>
              </a:endParaRPr>
            </a:p>
          </p:txBody>
        </p:sp>
        <p:sp>
          <p:nvSpPr>
            <p:cNvPr id="186" name="Freeform 46"/>
            <p:cNvSpPr/>
            <p:nvPr/>
          </p:nvSpPr>
          <p:spPr bwMode="auto">
            <a:xfrm>
              <a:off x="10069513" y="1752600"/>
              <a:ext cx="122238" cy="142875"/>
            </a:xfrm>
            <a:custGeom>
              <a:avLst/>
              <a:gdLst>
                <a:gd name="T0" fmla="*/ 14 w 77"/>
                <a:gd name="T1" fmla="*/ 27 h 90"/>
                <a:gd name="T2" fmla="*/ 14 w 77"/>
                <a:gd name="T3" fmla="*/ 90 h 90"/>
                <a:gd name="T4" fmla="*/ 0 w 77"/>
                <a:gd name="T5" fmla="*/ 90 h 90"/>
                <a:gd name="T6" fmla="*/ 0 w 77"/>
                <a:gd name="T7" fmla="*/ 0 h 90"/>
                <a:gd name="T8" fmla="*/ 11 w 77"/>
                <a:gd name="T9" fmla="*/ 0 h 90"/>
                <a:gd name="T10" fmla="*/ 63 w 77"/>
                <a:gd name="T11" fmla="*/ 64 h 90"/>
                <a:gd name="T12" fmla="*/ 63 w 77"/>
                <a:gd name="T13" fmla="*/ 0 h 90"/>
                <a:gd name="T14" fmla="*/ 77 w 77"/>
                <a:gd name="T15" fmla="*/ 0 h 90"/>
                <a:gd name="T16" fmla="*/ 77 w 77"/>
                <a:gd name="T17" fmla="*/ 90 h 90"/>
                <a:gd name="T18" fmla="*/ 64 w 77"/>
                <a:gd name="T19" fmla="*/ 90 h 90"/>
                <a:gd name="T20" fmla="*/ 14 w 77"/>
                <a:gd name="T21" fmla="*/ 27 h 90"/>
                <a:gd name="T22" fmla="*/ 14 w 77"/>
                <a:gd name="T23" fmla="*/ 27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" h="90">
                  <a:moveTo>
                    <a:pt x="14" y="27"/>
                  </a:moveTo>
                  <a:lnTo>
                    <a:pt x="14" y="90"/>
                  </a:lnTo>
                  <a:lnTo>
                    <a:pt x="0" y="90"/>
                  </a:lnTo>
                  <a:lnTo>
                    <a:pt x="0" y="0"/>
                  </a:lnTo>
                  <a:lnTo>
                    <a:pt x="11" y="0"/>
                  </a:lnTo>
                  <a:lnTo>
                    <a:pt x="63" y="64"/>
                  </a:lnTo>
                  <a:lnTo>
                    <a:pt x="63" y="0"/>
                  </a:lnTo>
                  <a:lnTo>
                    <a:pt x="77" y="0"/>
                  </a:lnTo>
                  <a:lnTo>
                    <a:pt x="77" y="90"/>
                  </a:lnTo>
                  <a:lnTo>
                    <a:pt x="64" y="90"/>
                  </a:lnTo>
                  <a:lnTo>
                    <a:pt x="14" y="27"/>
                  </a:lnTo>
                  <a:lnTo>
                    <a:pt x="14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+mn-ea"/>
                <a:sym typeface="Noto Serif CJK SC" panose="02020400000000000000" pitchFamily="18" charset="-122"/>
              </a:endParaRPr>
            </a:p>
          </p:txBody>
        </p:sp>
        <p:sp>
          <p:nvSpPr>
            <p:cNvPr id="187" name="Freeform 47"/>
            <p:cNvSpPr/>
            <p:nvPr/>
          </p:nvSpPr>
          <p:spPr bwMode="auto">
            <a:xfrm>
              <a:off x="10221913" y="1752600"/>
              <a:ext cx="23813" cy="142875"/>
            </a:xfrm>
            <a:custGeom>
              <a:avLst/>
              <a:gdLst>
                <a:gd name="T0" fmla="*/ 0 w 15"/>
                <a:gd name="T1" fmla="*/ 90 h 90"/>
                <a:gd name="T2" fmla="*/ 0 w 15"/>
                <a:gd name="T3" fmla="*/ 0 h 90"/>
                <a:gd name="T4" fmla="*/ 15 w 15"/>
                <a:gd name="T5" fmla="*/ 0 h 90"/>
                <a:gd name="T6" fmla="*/ 15 w 15"/>
                <a:gd name="T7" fmla="*/ 90 h 90"/>
                <a:gd name="T8" fmla="*/ 0 w 15"/>
                <a:gd name="T9" fmla="*/ 90 h 90"/>
                <a:gd name="T10" fmla="*/ 0 w 15"/>
                <a:gd name="T11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90">
                  <a:moveTo>
                    <a:pt x="0" y="90"/>
                  </a:moveTo>
                  <a:lnTo>
                    <a:pt x="0" y="0"/>
                  </a:lnTo>
                  <a:lnTo>
                    <a:pt x="15" y="0"/>
                  </a:lnTo>
                  <a:lnTo>
                    <a:pt x="15" y="90"/>
                  </a:lnTo>
                  <a:lnTo>
                    <a:pt x="0" y="90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+mn-ea"/>
                <a:sym typeface="Noto Serif CJK SC" panose="02020400000000000000" pitchFamily="18" charset="-122"/>
              </a:endParaRPr>
            </a:p>
          </p:txBody>
        </p:sp>
        <p:sp>
          <p:nvSpPr>
            <p:cNvPr id="188" name="Freeform 48"/>
            <p:cNvSpPr/>
            <p:nvPr/>
          </p:nvSpPr>
          <p:spPr bwMode="auto">
            <a:xfrm>
              <a:off x="10266363" y="1752600"/>
              <a:ext cx="112713" cy="142875"/>
            </a:xfrm>
            <a:custGeom>
              <a:avLst/>
              <a:gdLst>
                <a:gd name="T0" fmla="*/ 37 w 44"/>
                <a:gd name="T1" fmla="*/ 13 h 56"/>
                <a:gd name="T2" fmla="*/ 35 w 44"/>
                <a:gd name="T3" fmla="*/ 11 h 56"/>
                <a:gd name="T4" fmla="*/ 32 w 44"/>
                <a:gd name="T5" fmla="*/ 10 h 56"/>
                <a:gd name="T6" fmla="*/ 27 w 44"/>
                <a:gd name="T7" fmla="*/ 8 h 56"/>
                <a:gd name="T8" fmla="*/ 22 w 44"/>
                <a:gd name="T9" fmla="*/ 8 h 56"/>
                <a:gd name="T10" fmla="*/ 14 w 44"/>
                <a:gd name="T11" fmla="*/ 10 h 56"/>
                <a:gd name="T12" fmla="*/ 12 w 44"/>
                <a:gd name="T13" fmla="*/ 15 h 56"/>
                <a:gd name="T14" fmla="*/ 12 w 44"/>
                <a:gd name="T15" fmla="*/ 19 h 56"/>
                <a:gd name="T16" fmla="*/ 15 w 44"/>
                <a:gd name="T17" fmla="*/ 21 h 56"/>
                <a:gd name="T18" fmla="*/ 19 w 44"/>
                <a:gd name="T19" fmla="*/ 23 h 56"/>
                <a:gd name="T20" fmla="*/ 25 w 44"/>
                <a:gd name="T21" fmla="*/ 24 h 56"/>
                <a:gd name="T22" fmla="*/ 33 w 44"/>
                <a:gd name="T23" fmla="*/ 27 h 56"/>
                <a:gd name="T24" fmla="*/ 39 w 44"/>
                <a:gd name="T25" fmla="*/ 30 h 56"/>
                <a:gd name="T26" fmla="*/ 42 w 44"/>
                <a:gd name="T27" fmla="*/ 34 h 56"/>
                <a:gd name="T28" fmla="*/ 44 w 44"/>
                <a:gd name="T29" fmla="*/ 40 h 56"/>
                <a:gd name="T30" fmla="*/ 42 w 44"/>
                <a:gd name="T31" fmla="*/ 48 h 56"/>
                <a:gd name="T32" fmla="*/ 38 w 44"/>
                <a:gd name="T33" fmla="*/ 53 h 56"/>
                <a:gd name="T34" fmla="*/ 31 w 44"/>
                <a:gd name="T35" fmla="*/ 56 h 56"/>
                <a:gd name="T36" fmla="*/ 23 w 44"/>
                <a:gd name="T37" fmla="*/ 56 h 56"/>
                <a:gd name="T38" fmla="*/ 11 w 44"/>
                <a:gd name="T39" fmla="*/ 55 h 56"/>
                <a:gd name="T40" fmla="*/ 0 w 44"/>
                <a:gd name="T41" fmla="*/ 49 h 56"/>
                <a:gd name="T42" fmla="*/ 4 w 44"/>
                <a:gd name="T43" fmla="*/ 41 h 56"/>
                <a:gd name="T44" fmla="*/ 7 w 44"/>
                <a:gd name="T45" fmla="*/ 44 h 56"/>
                <a:gd name="T46" fmla="*/ 12 w 44"/>
                <a:gd name="T47" fmla="*/ 46 h 56"/>
                <a:gd name="T48" fmla="*/ 17 w 44"/>
                <a:gd name="T49" fmla="*/ 48 h 56"/>
                <a:gd name="T50" fmla="*/ 23 w 44"/>
                <a:gd name="T51" fmla="*/ 49 h 56"/>
                <a:gd name="T52" fmla="*/ 31 w 44"/>
                <a:gd name="T53" fmla="*/ 47 h 56"/>
                <a:gd name="T54" fmla="*/ 34 w 44"/>
                <a:gd name="T55" fmla="*/ 41 h 56"/>
                <a:gd name="T56" fmla="*/ 33 w 44"/>
                <a:gd name="T57" fmla="*/ 38 h 56"/>
                <a:gd name="T58" fmla="*/ 30 w 44"/>
                <a:gd name="T59" fmla="*/ 35 h 56"/>
                <a:gd name="T60" fmla="*/ 25 w 44"/>
                <a:gd name="T61" fmla="*/ 33 h 56"/>
                <a:gd name="T62" fmla="*/ 19 w 44"/>
                <a:gd name="T63" fmla="*/ 32 h 56"/>
                <a:gd name="T64" fmla="*/ 12 w 44"/>
                <a:gd name="T65" fmla="*/ 29 h 56"/>
                <a:gd name="T66" fmla="*/ 7 w 44"/>
                <a:gd name="T67" fmla="*/ 26 h 56"/>
                <a:gd name="T68" fmla="*/ 3 w 44"/>
                <a:gd name="T69" fmla="*/ 22 h 56"/>
                <a:gd name="T70" fmla="*/ 2 w 44"/>
                <a:gd name="T71" fmla="*/ 17 h 56"/>
                <a:gd name="T72" fmla="*/ 4 w 44"/>
                <a:gd name="T73" fmla="*/ 9 h 56"/>
                <a:gd name="T74" fmla="*/ 8 w 44"/>
                <a:gd name="T75" fmla="*/ 4 h 56"/>
                <a:gd name="T76" fmla="*/ 15 w 44"/>
                <a:gd name="T77" fmla="*/ 1 h 56"/>
                <a:gd name="T78" fmla="*/ 23 w 44"/>
                <a:gd name="T79" fmla="*/ 0 h 56"/>
                <a:gd name="T80" fmla="*/ 33 w 44"/>
                <a:gd name="T81" fmla="*/ 2 h 56"/>
                <a:gd name="T82" fmla="*/ 42 w 44"/>
                <a:gd name="T83" fmla="*/ 6 h 56"/>
                <a:gd name="T84" fmla="*/ 37 w 44"/>
                <a:gd name="T85" fmla="*/ 1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" h="56">
                  <a:moveTo>
                    <a:pt x="37" y="13"/>
                  </a:moveTo>
                  <a:cubicBezTo>
                    <a:pt x="37" y="13"/>
                    <a:pt x="36" y="12"/>
                    <a:pt x="35" y="11"/>
                  </a:cubicBezTo>
                  <a:cubicBezTo>
                    <a:pt x="34" y="11"/>
                    <a:pt x="33" y="10"/>
                    <a:pt x="32" y="10"/>
                  </a:cubicBezTo>
                  <a:cubicBezTo>
                    <a:pt x="30" y="9"/>
                    <a:pt x="29" y="8"/>
                    <a:pt x="27" y="8"/>
                  </a:cubicBezTo>
                  <a:cubicBezTo>
                    <a:pt x="26" y="8"/>
                    <a:pt x="24" y="8"/>
                    <a:pt x="22" y="8"/>
                  </a:cubicBezTo>
                  <a:cubicBezTo>
                    <a:pt x="19" y="8"/>
                    <a:pt x="16" y="8"/>
                    <a:pt x="14" y="10"/>
                  </a:cubicBezTo>
                  <a:cubicBezTo>
                    <a:pt x="12" y="11"/>
                    <a:pt x="12" y="13"/>
                    <a:pt x="12" y="15"/>
                  </a:cubicBezTo>
                  <a:cubicBezTo>
                    <a:pt x="12" y="17"/>
                    <a:pt x="12" y="18"/>
                    <a:pt x="12" y="19"/>
                  </a:cubicBezTo>
                  <a:cubicBezTo>
                    <a:pt x="13" y="19"/>
                    <a:pt x="14" y="20"/>
                    <a:pt x="15" y="21"/>
                  </a:cubicBezTo>
                  <a:cubicBezTo>
                    <a:pt x="16" y="22"/>
                    <a:pt x="18" y="22"/>
                    <a:pt x="19" y="23"/>
                  </a:cubicBezTo>
                  <a:cubicBezTo>
                    <a:pt x="21" y="23"/>
                    <a:pt x="23" y="24"/>
                    <a:pt x="25" y="24"/>
                  </a:cubicBezTo>
                  <a:cubicBezTo>
                    <a:pt x="28" y="25"/>
                    <a:pt x="31" y="26"/>
                    <a:pt x="33" y="27"/>
                  </a:cubicBezTo>
                  <a:cubicBezTo>
                    <a:pt x="35" y="27"/>
                    <a:pt x="37" y="28"/>
                    <a:pt x="39" y="30"/>
                  </a:cubicBezTo>
                  <a:cubicBezTo>
                    <a:pt x="40" y="31"/>
                    <a:pt x="42" y="32"/>
                    <a:pt x="42" y="34"/>
                  </a:cubicBezTo>
                  <a:cubicBezTo>
                    <a:pt x="43" y="36"/>
                    <a:pt x="44" y="38"/>
                    <a:pt x="44" y="40"/>
                  </a:cubicBezTo>
                  <a:cubicBezTo>
                    <a:pt x="44" y="43"/>
                    <a:pt x="43" y="46"/>
                    <a:pt x="42" y="48"/>
                  </a:cubicBezTo>
                  <a:cubicBezTo>
                    <a:pt x="41" y="50"/>
                    <a:pt x="40" y="51"/>
                    <a:pt x="38" y="53"/>
                  </a:cubicBezTo>
                  <a:cubicBezTo>
                    <a:pt x="36" y="54"/>
                    <a:pt x="34" y="55"/>
                    <a:pt x="31" y="56"/>
                  </a:cubicBezTo>
                  <a:cubicBezTo>
                    <a:pt x="29" y="56"/>
                    <a:pt x="26" y="56"/>
                    <a:pt x="23" y="56"/>
                  </a:cubicBezTo>
                  <a:cubicBezTo>
                    <a:pt x="19" y="56"/>
                    <a:pt x="15" y="56"/>
                    <a:pt x="11" y="55"/>
                  </a:cubicBezTo>
                  <a:cubicBezTo>
                    <a:pt x="7" y="53"/>
                    <a:pt x="3" y="51"/>
                    <a:pt x="0" y="49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5" y="42"/>
                    <a:pt x="6" y="43"/>
                    <a:pt x="7" y="44"/>
                  </a:cubicBezTo>
                  <a:cubicBezTo>
                    <a:pt x="8" y="44"/>
                    <a:pt x="10" y="45"/>
                    <a:pt x="12" y="46"/>
                  </a:cubicBezTo>
                  <a:cubicBezTo>
                    <a:pt x="13" y="47"/>
                    <a:pt x="15" y="47"/>
                    <a:pt x="17" y="48"/>
                  </a:cubicBezTo>
                  <a:cubicBezTo>
                    <a:pt x="19" y="48"/>
                    <a:pt x="21" y="49"/>
                    <a:pt x="23" y="49"/>
                  </a:cubicBezTo>
                  <a:cubicBezTo>
                    <a:pt x="27" y="49"/>
                    <a:pt x="30" y="48"/>
                    <a:pt x="31" y="47"/>
                  </a:cubicBezTo>
                  <a:cubicBezTo>
                    <a:pt x="33" y="45"/>
                    <a:pt x="34" y="44"/>
                    <a:pt x="34" y="41"/>
                  </a:cubicBezTo>
                  <a:cubicBezTo>
                    <a:pt x="34" y="40"/>
                    <a:pt x="34" y="39"/>
                    <a:pt x="33" y="38"/>
                  </a:cubicBezTo>
                  <a:cubicBezTo>
                    <a:pt x="32" y="37"/>
                    <a:pt x="31" y="36"/>
                    <a:pt x="30" y="35"/>
                  </a:cubicBezTo>
                  <a:cubicBezTo>
                    <a:pt x="29" y="35"/>
                    <a:pt x="27" y="34"/>
                    <a:pt x="25" y="33"/>
                  </a:cubicBezTo>
                  <a:cubicBezTo>
                    <a:pt x="24" y="33"/>
                    <a:pt x="21" y="32"/>
                    <a:pt x="19" y="32"/>
                  </a:cubicBezTo>
                  <a:cubicBezTo>
                    <a:pt x="16" y="31"/>
                    <a:pt x="14" y="30"/>
                    <a:pt x="12" y="29"/>
                  </a:cubicBezTo>
                  <a:cubicBezTo>
                    <a:pt x="10" y="28"/>
                    <a:pt x="8" y="28"/>
                    <a:pt x="7" y="26"/>
                  </a:cubicBezTo>
                  <a:cubicBezTo>
                    <a:pt x="5" y="25"/>
                    <a:pt x="4" y="24"/>
                    <a:pt x="3" y="22"/>
                  </a:cubicBezTo>
                  <a:cubicBezTo>
                    <a:pt x="3" y="21"/>
                    <a:pt x="2" y="19"/>
                    <a:pt x="2" y="17"/>
                  </a:cubicBezTo>
                  <a:cubicBezTo>
                    <a:pt x="2" y="14"/>
                    <a:pt x="3" y="12"/>
                    <a:pt x="4" y="9"/>
                  </a:cubicBezTo>
                  <a:cubicBezTo>
                    <a:pt x="5" y="7"/>
                    <a:pt x="6" y="6"/>
                    <a:pt x="8" y="4"/>
                  </a:cubicBezTo>
                  <a:cubicBezTo>
                    <a:pt x="10" y="3"/>
                    <a:pt x="12" y="2"/>
                    <a:pt x="15" y="1"/>
                  </a:cubicBezTo>
                  <a:cubicBezTo>
                    <a:pt x="17" y="0"/>
                    <a:pt x="20" y="0"/>
                    <a:pt x="23" y="0"/>
                  </a:cubicBezTo>
                  <a:cubicBezTo>
                    <a:pt x="26" y="0"/>
                    <a:pt x="30" y="0"/>
                    <a:pt x="33" y="2"/>
                  </a:cubicBezTo>
                  <a:cubicBezTo>
                    <a:pt x="36" y="3"/>
                    <a:pt x="39" y="4"/>
                    <a:pt x="42" y="6"/>
                  </a:cubicBezTo>
                  <a:cubicBezTo>
                    <a:pt x="37" y="13"/>
                    <a:pt x="37" y="13"/>
                    <a:pt x="37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+mn-ea"/>
                <a:sym typeface="Noto Serif CJK SC" panose="02020400000000000000" pitchFamily="18" charset="-122"/>
              </a:endParaRPr>
            </a:p>
          </p:txBody>
        </p:sp>
        <p:sp>
          <p:nvSpPr>
            <p:cNvPr id="189" name="Freeform 49"/>
            <p:cNvSpPr/>
            <p:nvPr/>
          </p:nvSpPr>
          <p:spPr bwMode="auto">
            <a:xfrm>
              <a:off x="10399713" y="1752600"/>
              <a:ext cx="117475" cy="142875"/>
            </a:xfrm>
            <a:custGeom>
              <a:avLst/>
              <a:gdLst>
                <a:gd name="T0" fmla="*/ 74 w 74"/>
                <a:gd name="T1" fmla="*/ 0 h 90"/>
                <a:gd name="T2" fmla="*/ 74 w 74"/>
                <a:gd name="T3" fmla="*/ 90 h 90"/>
                <a:gd name="T4" fmla="*/ 59 w 74"/>
                <a:gd name="T5" fmla="*/ 90 h 90"/>
                <a:gd name="T6" fmla="*/ 59 w 74"/>
                <a:gd name="T7" fmla="*/ 50 h 90"/>
                <a:gd name="T8" fmla="*/ 14 w 74"/>
                <a:gd name="T9" fmla="*/ 50 h 90"/>
                <a:gd name="T10" fmla="*/ 14 w 74"/>
                <a:gd name="T11" fmla="*/ 90 h 90"/>
                <a:gd name="T12" fmla="*/ 0 w 74"/>
                <a:gd name="T13" fmla="*/ 90 h 90"/>
                <a:gd name="T14" fmla="*/ 0 w 74"/>
                <a:gd name="T15" fmla="*/ 0 h 90"/>
                <a:gd name="T16" fmla="*/ 14 w 74"/>
                <a:gd name="T17" fmla="*/ 0 h 90"/>
                <a:gd name="T18" fmla="*/ 14 w 74"/>
                <a:gd name="T19" fmla="*/ 37 h 90"/>
                <a:gd name="T20" fmla="*/ 59 w 74"/>
                <a:gd name="T21" fmla="*/ 37 h 90"/>
                <a:gd name="T22" fmla="*/ 59 w 74"/>
                <a:gd name="T23" fmla="*/ 0 h 90"/>
                <a:gd name="T24" fmla="*/ 74 w 74"/>
                <a:gd name="T25" fmla="*/ 0 h 90"/>
                <a:gd name="T26" fmla="*/ 74 w 74"/>
                <a:gd name="T2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" h="90">
                  <a:moveTo>
                    <a:pt x="74" y="0"/>
                  </a:moveTo>
                  <a:lnTo>
                    <a:pt x="74" y="90"/>
                  </a:lnTo>
                  <a:lnTo>
                    <a:pt x="59" y="90"/>
                  </a:lnTo>
                  <a:lnTo>
                    <a:pt x="59" y="50"/>
                  </a:lnTo>
                  <a:lnTo>
                    <a:pt x="14" y="50"/>
                  </a:lnTo>
                  <a:lnTo>
                    <a:pt x="14" y="90"/>
                  </a:lnTo>
                  <a:lnTo>
                    <a:pt x="0" y="90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37"/>
                  </a:lnTo>
                  <a:lnTo>
                    <a:pt x="59" y="37"/>
                  </a:lnTo>
                  <a:lnTo>
                    <a:pt x="59" y="0"/>
                  </a:lnTo>
                  <a:lnTo>
                    <a:pt x="74" y="0"/>
                  </a:lnTo>
                  <a:lnTo>
                    <a:pt x="7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+mn-ea"/>
                <a:sym typeface="Noto Serif CJK SC" panose="02020400000000000000" pitchFamily="18" charset="-122"/>
              </a:endParaRPr>
            </a:p>
          </p:txBody>
        </p:sp>
      </p:grpSp>
      <p:sp>
        <p:nvSpPr>
          <p:cNvPr id="215" name="Freeform 15"/>
          <p:cNvSpPr/>
          <p:nvPr/>
        </p:nvSpPr>
        <p:spPr bwMode="auto">
          <a:xfrm>
            <a:off x="7224485" y="2644122"/>
            <a:ext cx="213122" cy="154781"/>
          </a:xfrm>
          <a:custGeom>
            <a:avLst/>
            <a:gdLst>
              <a:gd name="T0" fmla="*/ 0 w 179"/>
              <a:gd name="T1" fmla="*/ 0 h 130"/>
              <a:gd name="T2" fmla="*/ 179 w 179"/>
              <a:gd name="T3" fmla="*/ 65 h 130"/>
              <a:gd name="T4" fmla="*/ 0 w 179"/>
              <a:gd name="T5" fmla="*/ 130 h 130"/>
              <a:gd name="T6" fmla="*/ 40 w 179"/>
              <a:gd name="T7" fmla="*/ 65 h 130"/>
              <a:gd name="T8" fmla="*/ 0 w 179"/>
              <a:gd name="T9" fmla="*/ 0 h 130"/>
              <a:gd name="T10" fmla="*/ 0 w 179"/>
              <a:gd name="T11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9" h="130">
                <a:moveTo>
                  <a:pt x="0" y="0"/>
                </a:moveTo>
                <a:lnTo>
                  <a:pt x="179" y="65"/>
                </a:lnTo>
                <a:lnTo>
                  <a:pt x="0" y="130"/>
                </a:lnTo>
                <a:lnTo>
                  <a:pt x="40" y="6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>
              <a:latin typeface="+mn-ea"/>
              <a:sym typeface="Noto Serif CJK SC" panose="02020400000000000000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4" presetClass="entr" presetSubtype="1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100" grpId="0" animBg="1"/>
      <p:bldP spid="106" grpId="0" animBg="1"/>
      <p:bldP spid="107" grpId="0" animBg="1"/>
      <p:bldP spid="108" grpId="0" animBg="1"/>
      <p:bldP spid="2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431735" y="994793"/>
            <a:ext cx="6428174" cy="3316017"/>
            <a:chOff x="1835928" y="1847573"/>
            <a:chExt cx="9187381" cy="4739373"/>
          </a:xfrm>
        </p:grpSpPr>
        <p:sp>
          <p:nvSpPr>
            <p:cNvPr id="11" name="矩形: 圆角 10"/>
            <p:cNvSpPr/>
            <p:nvPr/>
          </p:nvSpPr>
          <p:spPr>
            <a:xfrm>
              <a:off x="4875138" y="3541273"/>
              <a:ext cx="3045672" cy="3045673"/>
            </a:xfrm>
            <a:prstGeom prst="roundRect">
              <a:avLst/>
            </a:prstGeom>
            <a:noFill/>
            <a:ln w="762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b" anchorCtr="1"/>
            <a:lstStyle/>
            <a:p>
              <a:pPr algn="ctr">
                <a:defRPr/>
              </a:pPr>
              <a:r>
                <a:rPr lang="zh-CN" altLang="en-US" sz="2100" b="1" dirty="0">
                  <a:solidFill>
                    <a:schemeClr val="bg1">
                      <a:lumMod val="50000"/>
                    </a:schemeClr>
                  </a:solidFill>
                  <a:latin typeface="Noto Sans S Chinese Bold" panose="020B0800000000000000" pitchFamily="34" charset="-122"/>
                  <a:ea typeface="Noto Sans S Chinese Bold" panose="020B0800000000000000" pitchFamily="34" charset="-122"/>
                </a:rPr>
                <a:t>文字内容</a:t>
              </a:r>
            </a:p>
          </p:txBody>
        </p:sp>
        <p:sp>
          <p:nvSpPr>
            <p:cNvPr id="12" name="TextBox 15"/>
            <p:cNvSpPr txBox="1">
              <a:spLocks noChangeArrowheads="1"/>
            </p:cNvSpPr>
            <p:nvPr/>
          </p:nvSpPr>
          <p:spPr bwMode="auto">
            <a:xfrm>
              <a:off x="8796703" y="4370382"/>
              <a:ext cx="2226606" cy="1344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Noto Sans S Chinese Bold" panose="020B0800000000000000" pitchFamily="34" charset="-122"/>
                  <a:ea typeface="Noto Sans S Chinese Bold" panose="020B0800000000000000" pitchFamily="34" charset="-122"/>
                </a:rPr>
                <a:t>点击此处输入文字内容点击此处输入文字内容点击此处入文字</a:t>
              </a:r>
            </a:p>
          </p:txBody>
        </p:sp>
        <p:sp>
          <p:nvSpPr>
            <p:cNvPr id="13" name="TextBox 16"/>
            <p:cNvSpPr txBox="1">
              <a:spLocks noChangeArrowheads="1"/>
            </p:cNvSpPr>
            <p:nvPr/>
          </p:nvSpPr>
          <p:spPr bwMode="auto">
            <a:xfrm>
              <a:off x="8604264" y="1847573"/>
              <a:ext cx="2201678" cy="1344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Noto Sans S Chinese Bold" panose="020B0800000000000000" pitchFamily="34" charset="-122"/>
                  <a:ea typeface="Noto Sans S Chinese Bold" panose="020B0800000000000000" pitchFamily="34" charset="-122"/>
                </a:rPr>
                <a:t>点击此处输入文字内容点击此处输入文字内容点击此输入文字</a:t>
              </a:r>
            </a:p>
          </p:txBody>
        </p:sp>
        <p:sp>
          <p:nvSpPr>
            <p:cNvPr id="15" name="TextBox 17"/>
            <p:cNvSpPr txBox="1">
              <a:spLocks noChangeArrowheads="1"/>
            </p:cNvSpPr>
            <p:nvPr/>
          </p:nvSpPr>
          <p:spPr bwMode="auto">
            <a:xfrm>
              <a:off x="1835928" y="1847573"/>
              <a:ext cx="2157716" cy="1396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Noto Sans S Chinese Bold" panose="020B0800000000000000" pitchFamily="34" charset="-122"/>
                  <a:ea typeface="Noto Sans S Chinese Bold" panose="020B0800000000000000" pitchFamily="34" charset="-122"/>
                </a:rPr>
                <a:t>点击此处输入文字内容点击此处输入文字内容点击此输入文字</a:t>
              </a:r>
            </a:p>
          </p:txBody>
        </p:sp>
        <p:sp>
          <p:nvSpPr>
            <p:cNvPr id="16" name="TextBox 18"/>
            <p:cNvSpPr txBox="1">
              <a:spLocks noChangeArrowheads="1"/>
            </p:cNvSpPr>
            <p:nvPr/>
          </p:nvSpPr>
          <p:spPr bwMode="auto">
            <a:xfrm>
              <a:off x="1878828" y="4331168"/>
              <a:ext cx="2286483" cy="1344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Noto Sans S Chinese Bold" panose="020B0800000000000000" pitchFamily="34" charset="-122"/>
                  <a:ea typeface="Noto Sans S Chinese Bold" panose="020B0800000000000000" pitchFamily="34" charset="-122"/>
                </a:rPr>
                <a:t>点击此处输入文字内容点击此处输入字内容点击此处输入文字</a:t>
              </a:r>
            </a:p>
          </p:txBody>
        </p:sp>
        <p:sp>
          <p:nvSpPr>
            <p:cNvPr id="17" name="任意多边形 9"/>
            <p:cNvSpPr/>
            <p:nvPr/>
          </p:nvSpPr>
          <p:spPr>
            <a:xfrm>
              <a:off x="4255173" y="2392844"/>
              <a:ext cx="2016754" cy="2321134"/>
            </a:xfrm>
            <a:custGeom>
              <a:avLst/>
              <a:gdLst>
                <a:gd name="connsiteX0" fmla="*/ 1710175 w 1714090"/>
                <a:gd name="connsiteY0" fmla="*/ 0 h 1972478"/>
                <a:gd name="connsiteX1" fmla="*/ 1714090 w 1714090"/>
                <a:gd name="connsiteY1" fmla="*/ 1972478 h 1972478"/>
                <a:gd name="connsiteX2" fmla="*/ 0 w 1714090"/>
                <a:gd name="connsiteY2" fmla="*/ 982847 h 1972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14090" h="1972478">
                  <a:moveTo>
                    <a:pt x="1710175" y="0"/>
                  </a:moveTo>
                  <a:lnTo>
                    <a:pt x="1714090" y="1972478"/>
                  </a:lnTo>
                  <a:lnTo>
                    <a:pt x="0" y="98284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77912" anchor="ctr"/>
            <a:lstStyle/>
            <a:p>
              <a:pPr algn="ctr">
                <a:defRPr/>
              </a:pPr>
              <a:r>
                <a:rPr lang="zh-CN" altLang="en-US" sz="1500" dirty="0">
                  <a:solidFill>
                    <a:srgbClr val="FFFFFF"/>
                  </a:solidFill>
                  <a:latin typeface="Noto Sans S Chinese Bold" panose="020B0800000000000000" pitchFamily="34" charset="-122"/>
                  <a:ea typeface="Noto Sans S Chinese Bold" panose="020B0800000000000000" pitchFamily="34" charset="-122"/>
                </a:rPr>
                <a:t>文字</a:t>
              </a:r>
            </a:p>
          </p:txBody>
        </p:sp>
        <p:sp>
          <p:nvSpPr>
            <p:cNvPr id="18" name="任意多边形 10"/>
            <p:cNvSpPr/>
            <p:nvPr/>
          </p:nvSpPr>
          <p:spPr>
            <a:xfrm>
              <a:off x="6512818" y="3862460"/>
              <a:ext cx="2014887" cy="2319267"/>
            </a:xfrm>
            <a:custGeom>
              <a:avLst/>
              <a:gdLst>
                <a:gd name="connsiteX0" fmla="*/ 1710174 w 1714090"/>
                <a:gd name="connsiteY0" fmla="*/ 0 h 1972478"/>
                <a:gd name="connsiteX1" fmla="*/ 1714090 w 1714090"/>
                <a:gd name="connsiteY1" fmla="*/ 1972478 h 1972478"/>
                <a:gd name="connsiteX2" fmla="*/ 0 w 1714090"/>
                <a:gd name="connsiteY2" fmla="*/ 982848 h 1972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14090" h="1972478">
                  <a:moveTo>
                    <a:pt x="1710174" y="0"/>
                  </a:moveTo>
                  <a:lnTo>
                    <a:pt x="1714090" y="1972478"/>
                  </a:lnTo>
                  <a:lnTo>
                    <a:pt x="0" y="98284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42944" rIns="0" anchor="ctr"/>
            <a:lstStyle/>
            <a:p>
              <a:pPr algn="ctr">
                <a:defRPr/>
              </a:pPr>
              <a:r>
                <a:rPr lang="zh-CN" altLang="en-US" sz="1500" dirty="0">
                  <a:solidFill>
                    <a:srgbClr val="FFFFFF"/>
                  </a:solidFill>
                  <a:latin typeface="Noto Sans S Chinese Bold" panose="020B0800000000000000" pitchFamily="34" charset="-122"/>
                  <a:ea typeface="Noto Sans S Chinese Bold" panose="020B0800000000000000" pitchFamily="34" charset="-122"/>
                </a:rPr>
                <a:t>文字</a:t>
              </a:r>
            </a:p>
          </p:txBody>
        </p:sp>
        <p:sp>
          <p:nvSpPr>
            <p:cNvPr id="19" name="任意多边形 11"/>
            <p:cNvSpPr/>
            <p:nvPr/>
          </p:nvSpPr>
          <p:spPr>
            <a:xfrm>
              <a:off x="4251438" y="3862460"/>
              <a:ext cx="2016754" cy="2319267"/>
            </a:xfrm>
            <a:custGeom>
              <a:avLst/>
              <a:gdLst>
                <a:gd name="connsiteX0" fmla="*/ 3917 w 1714090"/>
                <a:gd name="connsiteY0" fmla="*/ 0 h 1972478"/>
                <a:gd name="connsiteX1" fmla="*/ 1714090 w 1714090"/>
                <a:gd name="connsiteY1" fmla="*/ 982848 h 1972478"/>
                <a:gd name="connsiteX2" fmla="*/ 0 w 1714090"/>
                <a:gd name="connsiteY2" fmla="*/ 1972478 h 1972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14090" h="1972478">
                  <a:moveTo>
                    <a:pt x="3917" y="0"/>
                  </a:moveTo>
                  <a:lnTo>
                    <a:pt x="1714090" y="982848"/>
                  </a:lnTo>
                  <a:lnTo>
                    <a:pt x="0" y="19724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242944" anchor="ctr"/>
            <a:lstStyle/>
            <a:p>
              <a:pPr algn="ctr">
                <a:defRPr/>
              </a:pPr>
              <a:r>
                <a:rPr lang="zh-CN" altLang="en-US" sz="1500" dirty="0">
                  <a:solidFill>
                    <a:srgbClr val="FFFFFF"/>
                  </a:solidFill>
                  <a:latin typeface="Noto Sans S Chinese Bold" panose="020B0800000000000000" pitchFamily="34" charset="-122"/>
                  <a:ea typeface="Noto Sans S Chinese Bold" panose="020B0800000000000000" pitchFamily="34" charset="-122"/>
                </a:rPr>
                <a:t>文字</a:t>
              </a:r>
            </a:p>
          </p:txBody>
        </p:sp>
        <p:sp>
          <p:nvSpPr>
            <p:cNvPr id="20" name="任意多边形 12"/>
            <p:cNvSpPr/>
            <p:nvPr/>
          </p:nvSpPr>
          <p:spPr>
            <a:xfrm>
              <a:off x="6520287" y="2392844"/>
              <a:ext cx="2014887" cy="2321134"/>
            </a:xfrm>
            <a:custGeom>
              <a:avLst/>
              <a:gdLst>
                <a:gd name="connsiteX0" fmla="*/ 3915 w 1714090"/>
                <a:gd name="connsiteY0" fmla="*/ 0 h 1972478"/>
                <a:gd name="connsiteX1" fmla="*/ 1714090 w 1714090"/>
                <a:gd name="connsiteY1" fmla="*/ 982847 h 1972478"/>
                <a:gd name="connsiteX2" fmla="*/ 0 w 1714090"/>
                <a:gd name="connsiteY2" fmla="*/ 1972478 h 1972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14090" h="1972478">
                  <a:moveTo>
                    <a:pt x="3915" y="0"/>
                  </a:moveTo>
                  <a:lnTo>
                    <a:pt x="1714090" y="982847"/>
                  </a:lnTo>
                  <a:lnTo>
                    <a:pt x="0" y="19724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350919" anchor="ctr"/>
            <a:lstStyle/>
            <a:p>
              <a:pPr algn="ctr">
                <a:defRPr/>
              </a:pPr>
              <a:r>
                <a:rPr lang="zh-CN" altLang="en-US" sz="1500" dirty="0">
                  <a:solidFill>
                    <a:srgbClr val="FFFFFF"/>
                  </a:solidFill>
                  <a:latin typeface="Noto Sans S Chinese Bold" panose="020B0800000000000000" pitchFamily="34" charset="-122"/>
                  <a:ea typeface="Noto Sans S Chinese Bold" panose="020B0800000000000000" pitchFamily="34" charset="-122"/>
                </a:rPr>
                <a:t>文字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矩形 56"/>
          <p:cNvSpPr/>
          <p:nvPr/>
        </p:nvSpPr>
        <p:spPr>
          <a:xfrm>
            <a:off x="4505782" y="2412434"/>
            <a:ext cx="3805850" cy="1107996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/>
            <a:r>
              <a:rPr lang="zh-CN" altLang="en-US" sz="6600" b="1" dirty="0">
                <a:solidFill>
                  <a:srgbClr val="4276AA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效果确认 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943600" y="1276350"/>
            <a:ext cx="930214" cy="930215"/>
            <a:chOff x="1030082" y="1307853"/>
            <a:chExt cx="1647120" cy="1647120"/>
          </a:xfrm>
        </p:grpSpPr>
        <p:sp>
          <p:nvSpPr>
            <p:cNvPr id="113" name="椭圆 112"/>
            <p:cNvSpPr/>
            <p:nvPr/>
          </p:nvSpPr>
          <p:spPr>
            <a:xfrm>
              <a:off x="1100968" y="1398985"/>
              <a:ext cx="363556" cy="36355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114" name="椭圆 113"/>
            <p:cNvSpPr/>
            <p:nvPr/>
          </p:nvSpPr>
          <p:spPr>
            <a:xfrm>
              <a:off x="2144530" y="2590727"/>
              <a:ext cx="363556" cy="3635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112" name="椭圆 111"/>
            <p:cNvSpPr/>
            <p:nvPr/>
          </p:nvSpPr>
          <p:spPr>
            <a:xfrm>
              <a:off x="1030082" y="1307853"/>
              <a:ext cx="1647120" cy="164712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325883" y="1772611"/>
              <a:ext cx="1182204" cy="817425"/>
            </a:xfrm>
            <a:prstGeom prst="rect">
              <a:avLst/>
            </a:prstGeom>
          </p:spPr>
          <p:txBody>
            <a:bodyPr wrap="square" lIns="91418" tIns="45709" rIns="91418" bIns="45709">
              <a:spAutoFit/>
            </a:bodyPr>
            <a:lstStyle/>
            <a:p>
              <a:pPr marL="0" marR="0" lvl="0" indent="0" algn="l" defTabSz="70040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4276AA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08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276AA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0481" y="1099619"/>
            <a:ext cx="2813027" cy="281302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9"/>
          <p:cNvSpPr>
            <a:spLocks noChangeArrowheads="1"/>
          </p:cNvSpPr>
          <p:nvPr/>
        </p:nvSpPr>
        <p:spPr bwMode="auto">
          <a:xfrm flipH="1">
            <a:off x="2697858" y="2716611"/>
            <a:ext cx="701909" cy="70212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 sz="27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Oval 10"/>
          <p:cNvSpPr>
            <a:spLocks noChangeArrowheads="1"/>
          </p:cNvSpPr>
          <p:nvPr/>
        </p:nvSpPr>
        <p:spPr bwMode="auto">
          <a:xfrm flipH="1">
            <a:off x="3819091" y="2177099"/>
            <a:ext cx="613791" cy="60790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sz="27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Oval 11"/>
          <p:cNvSpPr>
            <a:spLocks noChangeArrowheads="1"/>
          </p:cNvSpPr>
          <p:nvPr/>
        </p:nvSpPr>
        <p:spPr bwMode="auto">
          <a:xfrm flipH="1">
            <a:off x="4710911" y="1949135"/>
            <a:ext cx="350954" cy="3510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 sz="27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Oval 12"/>
          <p:cNvSpPr>
            <a:spLocks noChangeArrowheads="1"/>
          </p:cNvSpPr>
          <p:nvPr/>
        </p:nvSpPr>
        <p:spPr bwMode="auto">
          <a:xfrm flipH="1">
            <a:off x="5140868" y="2239408"/>
            <a:ext cx="244605" cy="2446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sz="27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Oval 13"/>
          <p:cNvSpPr>
            <a:spLocks noChangeArrowheads="1"/>
          </p:cNvSpPr>
          <p:nvPr/>
        </p:nvSpPr>
        <p:spPr bwMode="auto">
          <a:xfrm flipH="1">
            <a:off x="5525248" y="2239408"/>
            <a:ext cx="168640" cy="16869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 sz="27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Oval 15"/>
          <p:cNvSpPr>
            <a:spLocks noChangeArrowheads="1"/>
          </p:cNvSpPr>
          <p:nvPr/>
        </p:nvSpPr>
        <p:spPr bwMode="auto">
          <a:xfrm flipH="1">
            <a:off x="6315773" y="1491690"/>
            <a:ext cx="309934" cy="31003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sz="27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Oval 16"/>
          <p:cNvSpPr>
            <a:spLocks noChangeArrowheads="1"/>
          </p:cNvSpPr>
          <p:nvPr/>
        </p:nvSpPr>
        <p:spPr bwMode="auto">
          <a:xfrm flipH="1">
            <a:off x="6315773" y="2181658"/>
            <a:ext cx="309934" cy="31003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sz="27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Oval 17"/>
          <p:cNvSpPr>
            <a:spLocks noChangeArrowheads="1"/>
          </p:cNvSpPr>
          <p:nvPr/>
        </p:nvSpPr>
        <p:spPr bwMode="auto">
          <a:xfrm flipH="1">
            <a:off x="6315773" y="2874665"/>
            <a:ext cx="309934" cy="30699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sz="27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Oval 18"/>
          <p:cNvSpPr>
            <a:spLocks noChangeArrowheads="1"/>
          </p:cNvSpPr>
          <p:nvPr/>
        </p:nvSpPr>
        <p:spPr bwMode="auto">
          <a:xfrm flipH="1">
            <a:off x="6315773" y="3557033"/>
            <a:ext cx="309934" cy="31003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sz="270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8" name="Group 19"/>
          <p:cNvGrpSpPr/>
          <p:nvPr/>
        </p:nvGrpSpPr>
        <p:grpSpPr bwMode="auto">
          <a:xfrm flipH="1">
            <a:off x="637709" y="1751567"/>
            <a:ext cx="1659059" cy="2419447"/>
            <a:chOff x="0" y="0"/>
            <a:chExt cx="1335" cy="1947"/>
          </a:xfrm>
        </p:grpSpPr>
        <p:sp>
          <p:nvSpPr>
            <p:cNvPr id="41" name="Freeform 20"/>
            <p:cNvSpPr>
              <a:spLocks noEditPoints="1"/>
            </p:cNvSpPr>
            <p:nvPr/>
          </p:nvSpPr>
          <p:spPr bwMode="auto">
            <a:xfrm>
              <a:off x="0" y="0"/>
              <a:ext cx="1335" cy="1609"/>
            </a:xfrm>
            <a:custGeom>
              <a:avLst/>
              <a:gdLst>
                <a:gd name="T0" fmla="*/ 282 w 565"/>
                <a:gd name="T1" fmla="*/ 0 h 681"/>
                <a:gd name="T2" fmla="*/ 0 w 565"/>
                <a:gd name="T3" fmla="*/ 283 h 681"/>
                <a:gd name="T4" fmla="*/ 72 w 565"/>
                <a:gd name="T5" fmla="*/ 472 h 681"/>
                <a:gd name="T6" fmla="*/ 72 w 565"/>
                <a:gd name="T7" fmla="*/ 472 h 681"/>
                <a:gd name="T8" fmla="*/ 73 w 565"/>
                <a:gd name="T9" fmla="*/ 473 h 681"/>
                <a:gd name="T10" fmla="*/ 85 w 565"/>
                <a:gd name="T11" fmla="*/ 486 h 681"/>
                <a:gd name="T12" fmla="*/ 151 w 565"/>
                <a:gd name="T13" fmla="*/ 568 h 681"/>
                <a:gd name="T14" fmla="*/ 232 w 565"/>
                <a:gd name="T15" fmla="*/ 681 h 681"/>
                <a:gd name="T16" fmla="*/ 275 w 565"/>
                <a:gd name="T17" fmla="*/ 681 h 681"/>
                <a:gd name="T18" fmla="*/ 289 w 565"/>
                <a:gd name="T19" fmla="*/ 681 h 681"/>
                <a:gd name="T20" fmla="*/ 332 w 565"/>
                <a:gd name="T21" fmla="*/ 681 h 681"/>
                <a:gd name="T22" fmla="*/ 414 w 565"/>
                <a:gd name="T23" fmla="*/ 568 h 681"/>
                <a:gd name="T24" fmla="*/ 477 w 565"/>
                <a:gd name="T25" fmla="*/ 488 h 681"/>
                <a:gd name="T26" fmla="*/ 565 w 565"/>
                <a:gd name="T27" fmla="*/ 283 h 681"/>
                <a:gd name="T28" fmla="*/ 282 w 565"/>
                <a:gd name="T29" fmla="*/ 0 h 681"/>
                <a:gd name="T30" fmla="*/ 388 w 565"/>
                <a:gd name="T31" fmla="*/ 410 h 681"/>
                <a:gd name="T32" fmla="*/ 354 w 565"/>
                <a:gd name="T33" fmla="*/ 455 h 681"/>
                <a:gd name="T34" fmla="*/ 309 w 565"/>
                <a:gd name="T35" fmla="*/ 520 h 681"/>
                <a:gd name="T36" fmla="*/ 286 w 565"/>
                <a:gd name="T37" fmla="*/ 520 h 681"/>
                <a:gd name="T38" fmla="*/ 279 w 565"/>
                <a:gd name="T39" fmla="*/ 520 h 681"/>
                <a:gd name="T40" fmla="*/ 255 w 565"/>
                <a:gd name="T41" fmla="*/ 520 h 681"/>
                <a:gd name="T42" fmla="*/ 211 w 565"/>
                <a:gd name="T43" fmla="*/ 455 h 681"/>
                <a:gd name="T44" fmla="*/ 176 w 565"/>
                <a:gd name="T45" fmla="*/ 408 h 681"/>
                <a:gd name="T46" fmla="*/ 169 w 565"/>
                <a:gd name="T47" fmla="*/ 401 h 681"/>
                <a:gd name="T48" fmla="*/ 168 w 565"/>
                <a:gd name="T49" fmla="*/ 400 h 681"/>
                <a:gd name="T50" fmla="*/ 168 w 565"/>
                <a:gd name="T51" fmla="*/ 400 h 681"/>
                <a:gd name="T52" fmla="*/ 129 w 565"/>
                <a:gd name="T53" fmla="*/ 292 h 681"/>
                <a:gd name="T54" fmla="*/ 282 w 565"/>
                <a:gd name="T55" fmla="*/ 129 h 681"/>
                <a:gd name="T56" fmla="*/ 436 w 565"/>
                <a:gd name="T57" fmla="*/ 292 h 681"/>
                <a:gd name="T58" fmla="*/ 388 w 565"/>
                <a:gd name="T59" fmla="*/ 41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5" h="681">
                  <a:moveTo>
                    <a:pt x="282" y="0"/>
                  </a:moveTo>
                  <a:cubicBezTo>
                    <a:pt x="126" y="0"/>
                    <a:pt x="0" y="127"/>
                    <a:pt x="0" y="283"/>
                  </a:cubicBezTo>
                  <a:cubicBezTo>
                    <a:pt x="0" y="356"/>
                    <a:pt x="27" y="422"/>
                    <a:pt x="72" y="472"/>
                  </a:cubicBezTo>
                  <a:cubicBezTo>
                    <a:pt x="72" y="472"/>
                    <a:pt x="72" y="472"/>
                    <a:pt x="72" y="472"/>
                  </a:cubicBezTo>
                  <a:cubicBezTo>
                    <a:pt x="72" y="472"/>
                    <a:pt x="72" y="473"/>
                    <a:pt x="73" y="473"/>
                  </a:cubicBezTo>
                  <a:cubicBezTo>
                    <a:pt x="77" y="478"/>
                    <a:pt x="81" y="482"/>
                    <a:pt x="85" y="486"/>
                  </a:cubicBezTo>
                  <a:cubicBezTo>
                    <a:pt x="102" y="504"/>
                    <a:pt x="131" y="536"/>
                    <a:pt x="151" y="568"/>
                  </a:cubicBezTo>
                  <a:cubicBezTo>
                    <a:pt x="180" y="615"/>
                    <a:pt x="165" y="681"/>
                    <a:pt x="232" y="681"/>
                  </a:cubicBezTo>
                  <a:cubicBezTo>
                    <a:pt x="275" y="681"/>
                    <a:pt x="275" y="681"/>
                    <a:pt x="275" y="681"/>
                  </a:cubicBezTo>
                  <a:cubicBezTo>
                    <a:pt x="289" y="681"/>
                    <a:pt x="289" y="681"/>
                    <a:pt x="289" y="681"/>
                  </a:cubicBezTo>
                  <a:cubicBezTo>
                    <a:pt x="332" y="681"/>
                    <a:pt x="332" y="681"/>
                    <a:pt x="332" y="681"/>
                  </a:cubicBezTo>
                  <a:cubicBezTo>
                    <a:pt x="399" y="681"/>
                    <a:pt x="385" y="615"/>
                    <a:pt x="414" y="568"/>
                  </a:cubicBezTo>
                  <a:cubicBezTo>
                    <a:pt x="433" y="538"/>
                    <a:pt x="460" y="507"/>
                    <a:pt x="477" y="488"/>
                  </a:cubicBezTo>
                  <a:cubicBezTo>
                    <a:pt x="531" y="437"/>
                    <a:pt x="565" y="364"/>
                    <a:pt x="565" y="283"/>
                  </a:cubicBezTo>
                  <a:cubicBezTo>
                    <a:pt x="565" y="127"/>
                    <a:pt x="439" y="0"/>
                    <a:pt x="282" y="0"/>
                  </a:cubicBezTo>
                  <a:close/>
                  <a:moveTo>
                    <a:pt x="388" y="410"/>
                  </a:moveTo>
                  <a:cubicBezTo>
                    <a:pt x="379" y="420"/>
                    <a:pt x="364" y="438"/>
                    <a:pt x="354" y="455"/>
                  </a:cubicBezTo>
                  <a:cubicBezTo>
                    <a:pt x="338" y="482"/>
                    <a:pt x="346" y="520"/>
                    <a:pt x="309" y="520"/>
                  </a:cubicBezTo>
                  <a:cubicBezTo>
                    <a:pt x="286" y="520"/>
                    <a:pt x="286" y="520"/>
                    <a:pt x="286" y="520"/>
                  </a:cubicBezTo>
                  <a:cubicBezTo>
                    <a:pt x="279" y="520"/>
                    <a:pt x="279" y="520"/>
                    <a:pt x="279" y="520"/>
                  </a:cubicBezTo>
                  <a:cubicBezTo>
                    <a:pt x="255" y="520"/>
                    <a:pt x="255" y="520"/>
                    <a:pt x="255" y="520"/>
                  </a:cubicBezTo>
                  <a:cubicBezTo>
                    <a:pt x="219" y="520"/>
                    <a:pt x="227" y="482"/>
                    <a:pt x="211" y="455"/>
                  </a:cubicBezTo>
                  <a:cubicBezTo>
                    <a:pt x="201" y="437"/>
                    <a:pt x="185" y="419"/>
                    <a:pt x="176" y="408"/>
                  </a:cubicBezTo>
                  <a:cubicBezTo>
                    <a:pt x="173" y="406"/>
                    <a:pt x="171" y="403"/>
                    <a:pt x="169" y="401"/>
                  </a:cubicBezTo>
                  <a:cubicBezTo>
                    <a:pt x="169" y="401"/>
                    <a:pt x="168" y="400"/>
                    <a:pt x="168" y="400"/>
                  </a:cubicBezTo>
                  <a:cubicBezTo>
                    <a:pt x="168" y="400"/>
                    <a:pt x="168" y="400"/>
                    <a:pt x="168" y="400"/>
                  </a:cubicBezTo>
                  <a:cubicBezTo>
                    <a:pt x="144" y="371"/>
                    <a:pt x="129" y="333"/>
                    <a:pt x="129" y="292"/>
                  </a:cubicBezTo>
                  <a:cubicBezTo>
                    <a:pt x="129" y="202"/>
                    <a:pt x="198" y="129"/>
                    <a:pt x="282" y="129"/>
                  </a:cubicBezTo>
                  <a:cubicBezTo>
                    <a:pt x="367" y="129"/>
                    <a:pt x="436" y="202"/>
                    <a:pt x="436" y="292"/>
                  </a:cubicBezTo>
                  <a:cubicBezTo>
                    <a:pt x="436" y="338"/>
                    <a:pt x="417" y="380"/>
                    <a:pt x="388" y="4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7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2" name="Freeform 21"/>
            <p:cNvSpPr/>
            <p:nvPr/>
          </p:nvSpPr>
          <p:spPr bwMode="auto">
            <a:xfrm>
              <a:off x="442" y="1621"/>
              <a:ext cx="449" cy="108"/>
            </a:xfrm>
            <a:custGeom>
              <a:avLst/>
              <a:gdLst>
                <a:gd name="T0" fmla="*/ 168 w 190"/>
                <a:gd name="T1" fmla="*/ 0 h 46"/>
                <a:gd name="T2" fmla="*/ 20 w 190"/>
                <a:gd name="T3" fmla="*/ 0 h 46"/>
                <a:gd name="T4" fmla="*/ 0 w 190"/>
                <a:gd name="T5" fmla="*/ 23 h 46"/>
                <a:gd name="T6" fmla="*/ 0 w 190"/>
                <a:gd name="T7" fmla="*/ 24 h 46"/>
                <a:gd name="T8" fmla="*/ 20 w 190"/>
                <a:gd name="T9" fmla="*/ 46 h 46"/>
                <a:gd name="T10" fmla="*/ 168 w 190"/>
                <a:gd name="T11" fmla="*/ 46 h 46"/>
                <a:gd name="T12" fmla="*/ 190 w 190"/>
                <a:gd name="T13" fmla="*/ 24 h 46"/>
                <a:gd name="T14" fmla="*/ 190 w 190"/>
                <a:gd name="T15" fmla="*/ 23 h 46"/>
                <a:gd name="T16" fmla="*/ 168 w 190"/>
                <a:gd name="T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46">
                  <a:moveTo>
                    <a:pt x="168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2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5"/>
                    <a:pt x="9" y="46"/>
                    <a:pt x="20" y="46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80" y="46"/>
                    <a:pt x="190" y="35"/>
                    <a:pt x="190" y="24"/>
                  </a:cubicBezTo>
                  <a:cubicBezTo>
                    <a:pt x="190" y="23"/>
                    <a:pt x="190" y="23"/>
                    <a:pt x="190" y="23"/>
                  </a:cubicBezTo>
                  <a:cubicBezTo>
                    <a:pt x="190" y="12"/>
                    <a:pt x="180" y="0"/>
                    <a:pt x="1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7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3" name="Freeform 22"/>
            <p:cNvSpPr/>
            <p:nvPr/>
          </p:nvSpPr>
          <p:spPr bwMode="auto">
            <a:xfrm>
              <a:off x="442" y="1748"/>
              <a:ext cx="449" cy="199"/>
            </a:xfrm>
            <a:custGeom>
              <a:avLst/>
              <a:gdLst>
                <a:gd name="T0" fmla="*/ 168 w 190"/>
                <a:gd name="T1" fmla="*/ 0 h 84"/>
                <a:gd name="T2" fmla="*/ 20 w 190"/>
                <a:gd name="T3" fmla="*/ 0 h 84"/>
                <a:gd name="T4" fmla="*/ 0 w 190"/>
                <a:gd name="T5" fmla="*/ 22 h 84"/>
                <a:gd name="T6" fmla="*/ 0 w 190"/>
                <a:gd name="T7" fmla="*/ 22 h 84"/>
                <a:gd name="T8" fmla="*/ 20 w 190"/>
                <a:gd name="T9" fmla="*/ 41 h 84"/>
                <a:gd name="T10" fmla="*/ 48 w 190"/>
                <a:gd name="T11" fmla="*/ 41 h 84"/>
                <a:gd name="T12" fmla="*/ 48 w 190"/>
                <a:gd name="T13" fmla="*/ 46 h 84"/>
                <a:gd name="T14" fmla="*/ 95 w 190"/>
                <a:gd name="T15" fmla="*/ 84 h 84"/>
                <a:gd name="T16" fmla="*/ 141 w 190"/>
                <a:gd name="T17" fmla="*/ 46 h 84"/>
                <a:gd name="T18" fmla="*/ 141 w 190"/>
                <a:gd name="T19" fmla="*/ 41 h 84"/>
                <a:gd name="T20" fmla="*/ 168 w 190"/>
                <a:gd name="T21" fmla="*/ 41 h 84"/>
                <a:gd name="T22" fmla="*/ 190 w 190"/>
                <a:gd name="T23" fmla="*/ 22 h 84"/>
                <a:gd name="T24" fmla="*/ 190 w 190"/>
                <a:gd name="T25" fmla="*/ 22 h 84"/>
                <a:gd name="T26" fmla="*/ 168 w 190"/>
                <a:gd name="T2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0" h="84">
                  <a:moveTo>
                    <a:pt x="168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1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33"/>
                    <a:pt x="9" y="41"/>
                    <a:pt x="20" y="41"/>
                  </a:cubicBezTo>
                  <a:cubicBezTo>
                    <a:pt x="48" y="41"/>
                    <a:pt x="48" y="41"/>
                    <a:pt x="48" y="41"/>
                  </a:cubicBezTo>
                  <a:cubicBezTo>
                    <a:pt x="48" y="43"/>
                    <a:pt x="48" y="44"/>
                    <a:pt x="48" y="46"/>
                  </a:cubicBezTo>
                  <a:cubicBezTo>
                    <a:pt x="48" y="67"/>
                    <a:pt x="69" y="84"/>
                    <a:pt x="95" y="84"/>
                  </a:cubicBezTo>
                  <a:cubicBezTo>
                    <a:pt x="120" y="84"/>
                    <a:pt x="141" y="67"/>
                    <a:pt x="141" y="46"/>
                  </a:cubicBezTo>
                  <a:cubicBezTo>
                    <a:pt x="141" y="44"/>
                    <a:pt x="141" y="43"/>
                    <a:pt x="141" y="41"/>
                  </a:cubicBezTo>
                  <a:cubicBezTo>
                    <a:pt x="168" y="41"/>
                    <a:pt x="168" y="41"/>
                    <a:pt x="168" y="41"/>
                  </a:cubicBezTo>
                  <a:cubicBezTo>
                    <a:pt x="180" y="41"/>
                    <a:pt x="190" y="33"/>
                    <a:pt x="190" y="22"/>
                  </a:cubicBezTo>
                  <a:cubicBezTo>
                    <a:pt x="190" y="22"/>
                    <a:pt x="190" y="22"/>
                    <a:pt x="190" y="22"/>
                  </a:cubicBezTo>
                  <a:cubicBezTo>
                    <a:pt x="190" y="11"/>
                    <a:pt x="180" y="0"/>
                    <a:pt x="1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7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4" name="Freeform 23"/>
            <p:cNvSpPr>
              <a:spLocks noEditPoints="1"/>
            </p:cNvSpPr>
            <p:nvPr/>
          </p:nvSpPr>
          <p:spPr bwMode="auto">
            <a:xfrm>
              <a:off x="560" y="605"/>
              <a:ext cx="215" cy="276"/>
            </a:xfrm>
            <a:custGeom>
              <a:avLst/>
              <a:gdLst>
                <a:gd name="T0" fmla="*/ 88 w 91"/>
                <a:gd name="T1" fmla="*/ 0 h 117"/>
                <a:gd name="T2" fmla="*/ 3 w 91"/>
                <a:gd name="T3" fmla="*/ 0 h 117"/>
                <a:gd name="T4" fmla="*/ 0 w 91"/>
                <a:gd name="T5" fmla="*/ 3 h 117"/>
                <a:gd name="T6" fmla="*/ 0 w 91"/>
                <a:gd name="T7" fmla="*/ 114 h 117"/>
                <a:gd name="T8" fmla="*/ 3 w 91"/>
                <a:gd name="T9" fmla="*/ 116 h 117"/>
                <a:gd name="T10" fmla="*/ 43 w 91"/>
                <a:gd name="T11" fmla="*/ 92 h 117"/>
                <a:gd name="T12" fmla="*/ 48 w 91"/>
                <a:gd name="T13" fmla="*/ 92 h 117"/>
                <a:gd name="T14" fmla="*/ 88 w 91"/>
                <a:gd name="T15" fmla="*/ 116 h 117"/>
                <a:gd name="T16" fmla="*/ 91 w 91"/>
                <a:gd name="T17" fmla="*/ 114 h 117"/>
                <a:gd name="T18" fmla="*/ 91 w 91"/>
                <a:gd name="T19" fmla="*/ 3 h 117"/>
                <a:gd name="T20" fmla="*/ 88 w 91"/>
                <a:gd name="T21" fmla="*/ 0 h 117"/>
                <a:gd name="T22" fmla="*/ 65 w 91"/>
                <a:gd name="T23" fmla="*/ 49 h 117"/>
                <a:gd name="T24" fmla="*/ 62 w 91"/>
                <a:gd name="T25" fmla="*/ 53 h 117"/>
                <a:gd name="T26" fmla="*/ 50 w 91"/>
                <a:gd name="T27" fmla="*/ 53 h 117"/>
                <a:gd name="T28" fmla="*/ 50 w 91"/>
                <a:gd name="T29" fmla="*/ 64 h 117"/>
                <a:gd name="T30" fmla="*/ 47 w 91"/>
                <a:gd name="T31" fmla="*/ 67 h 117"/>
                <a:gd name="T32" fmla="*/ 44 w 91"/>
                <a:gd name="T33" fmla="*/ 67 h 117"/>
                <a:gd name="T34" fmla="*/ 41 w 91"/>
                <a:gd name="T35" fmla="*/ 64 h 117"/>
                <a:gd name="T36" fmla="*/ 41 w 91"/>
                <a:gd name="T37" fmla="*/ 53 h 117"/>
                <a:gd name="T38" fmla="*/ 29 w 91"/>
                <a:gd name="T39" fmla="*/ 53 h 117"/>
                <a:gd name="T40" fmla="*/ 26 w 91"/>
                <a:gd name="T41" fmla="*/ 49 h 117"/>
                <a:gd name="T42" fmla="*/ 26 w 91"/>
                <a:gd name="T43" fmla="*/ 46 h 117"/>
                <a:gd name="T44" fmla="*/ 29 w 91"/>
                <a:gd name="T45" fmla="*/ 43 h 117"/>
                <a:gd name="T46" fmla="*/ 41 w 91"/>
                <a:gd name="T47" fmla="*/ 43 h 117"/>
                <a:gd name="T48" fmla="*/ 41 w 91"/>
                <a:gd name="T49" fmla="*/ 31 h 117"/>
                <a:gd name="T50" fmla="*/ 44 w 91"/>
                <a:gd name="T51" fmla="*/ 28 h 117"/>
                <a:gd name="T52" fmla="*/ 47 w 91"/>
                <a:gd name="T53" fmla="*/ 28 h 117"/>
                <a:gd name="T54" fmla="*/ 50 w 91"/>
                <a:gd name="T55" fmla="*/ 31 h 117"/>
                <a:gd name="T56" fmla="*/ 50 w 91"/>
                <a:gd name="T57" fmla="*/ 43 h 117"/>
                <a:gd name="T58" fmla="*/ 62 w 91"/>
                <a:gd name="T59" fmla="*/ 43 h 117"/>
                <a:gd name="T60" fmla="*/ 65 w 91"/>
                <a:gd name="T61" fmla="*/ 46 h 117"/>
                <a:gd name="T62" fmla="*/ 65 w 91"/>
                <a:gd name="T63" fmla="*/ 4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1" h="117">
                  <a:moveTo>
                    <a:pt x="8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6"/>
                    <a:pt x="1" y="117"/>
                    <a:pt x="3" y="116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4" y="91"/>
                    <a:pt x="47" y="91"/>
                    <a:pt x="48" y="92"/>
                  </a:cubicBezTo>
                  <a:cubicBezTo>
                    <a:pt x="88" y="116"/>
                    <a:pt x="88" y="116"/>
                    <a:pt x="88" y="116"/>
                  </a:cubicBezTo>
                  <a:cubicBezTo>
                    <a:pt x="90" y="117"/>
                    <a:pt x="91" y="116"/>
                    <a:pt x="91" y="114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1" y="1"/>
                    <a:pt x="89" y="0"/>
                    <a:pt x="88" y="0"/>
                  </a:cubicBezTo>
                  <a:close/>
                  <a:moveTo>
                    <a:pt x="65" y="49"/>
                  </a:moveTo>
                  <a:cubicBezTo>
                    <a:pt x="65" y="51"/>
                    <a:pt x="64" y="53"/>
                    <a:pt x="62" y="53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6"/>
                    <a:pt x="49" y="67"/>
                    <a:pt x="47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2" y="67"/>
                    <a:pt x="41" y="66"/>
                    <a:pt x="41" y="64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29" y="53"/>
                    <a:pt x="29" y="53"/>
                    <a:pt x="29" y="53"/>
                  </a:cubicBezTo>
                  <a:cubicBezTo>
                    <a:pt x="27" y="53"/>
                    <a:pt x="26" y="51"/>
                    <a:pt x="26" y="49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6" y="44"/>
                    <a:pt x="27" y="43"/>
                    <a:pt x="29" y="4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1" y="29"/>
                    <a:pt x="42" y="28"/>
                    <a:pt x="44" y="28"/>
                  </a:cubicBezTo>
                  <a:cubicBezTo>
                    <a:pt x="47" y="28"/>
                    <a:pt x="47" y="28"/>
                    <a:pt x="47" y="28"/>
                  </a:cubicBezTo>
                  <a:cubicBezTo>
                    <a:pt x="49" y="28"/>
                    <a:pt x="50" y="29"/>
                    <a:pt x="50" y="31"/>
                  </a:cubicBezTo>
                  <a:cubicBezTo>
                    <a:pt x="50" y="43"/>
                    <a:pt x="50" y="43"/>
                    <a:pt x="50" y="43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64" y="43"/>
                    <a:pt x="65" y="44"/>
                    <a:pt x="65" y="46"/>
                  </a:cubicBezTo>
                  <a:lnTo>
                    <a:pt x="65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7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5" name="Freeform 24"/>
            <p:cNvSpPr/>
            <p:nvPr/>
          </p:nvSpPr>
          <p:spPr bwMode="auto">
            <a:xfrm>
              <a:off x="621" y="543"/>
              <a:ext cx="215" cy="279"/>
            </a:xfrm>
            <a:custGeom>
              <a:avLst/>
              <a:gdLst>
                <a:gd name="T0" fmla="*/ 87 w 91"/>
                <a:gd name="T1" fmla="*/ 0 h 118"/>
                <a:gd name="T2" fmla="*/ 91 w 91"/>
                <a:gd name="T3" fmla="*/ 3 h 118"/>
                <a:gd name="T4" fmla="*/ 91 w 91"/>
                <a:gd name="T5" fmla="*/ 115 h 118"/>
                <a:gd name="T6" fmla="*/ 88 w 91"/>
                <a:gd name="T7" fmla="*/ 117 h 118"/>
                <a:gd name="T8" fmla="*/ 77 w 91"/>
                <a:gd name="T9" fmla="*/ 109 h 118"/>
                <a:gd name="T10" fmla="*/ 75 w 91"/>
                <a:gd name="T11" fmla="*/ 104 h 118"/>
                <a:gd name="T12" fmla="*/ 75 w 91"/>
                <a:gd name="T13" fmla="*/ 19 h 118"/>
                <a:gd name="T14" fmla="*/ 71 w 91"/>
                <a:gd name="T15" fmla="*/ 16 h 118"/>
                <a:gd name="T16" fmla="*/ 3 w 91"/>
                <a:gd name="T17" fmla="*/ 16 h 118"/>
                <a:gd name="T18" fmla="*/ 0 w 91"/>
                <a:gd name="T19" fmla="*/ 13 h 118"/>
                <a:gd name="T20" fmla="*/ 0 w 91"/>
                <a:gd name="T21" fmla="*/ 3 h 118"/>
                <a:gd name="T22" fmla="*/ 3 w 91"/>
                <a:gd name="T23" fmla="*/ 0 h 118"/>
                <a:gd name="T24" fmla="*/ 87 w 91"/>
                <a:gd name="T2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1" h="118">
                  <a:moveTo>
                    <a:pt x="87" y="0"/>
                  </a:moveTo>
                  <a:cubicBezTo>
                    <a:pt x="89" y="0"/>
                    <a:pt x="91" y="2"/>
                    <a:pt x="91" y="3"/>
                  </a:cubicBezTo>
                  <a:cubicBezTo>
                    <a:pt x="91" y="115"/>
                    <a:pt x="91" y="115"/>
                    <a:pt x="91" y="115"/>
                  </a:cubicBezTo>
                  <a:cubicBezTo>
                    <a:pt x="91" y="117"/>
                    <a:pt x="89" y="118"/>
                    <a:pt x="88" y="117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6" y="108"/>
                    <a:pt x="75" y="106"/>
                    <a:pt x="75" y="104"/>
                  </a:cubicBezTo>
                  <a:cubicBezTo>
                    <a:pt x="75" y="19"/>
                    <a:pt x="75" y="19"/>
                    <a:pt x="75" y="19"/>
                  </a:cubicBezTo>
                  <a:cubicBezTo>
                    <a:pt x="75" y="18"/>
                    <a:pt x="73" y="16"/>
                    <a:pt x="71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" y="16"/>
                    <a:pt x="0" y="15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lnTo>
                    <a:pt x="8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7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9" name="Group 25"/>
          <p:cNvGrpSpPr/>
          <p:nvPr/>
        </p:nvGrpSpPr>
        <p:grpSpPr bwMode="auto">
          <a:xfrm flipH="1">
            <a:off x="6423641" y="3643660"/>
            <a:ext cx="94196" cy="139817"/>
            <a:chOff x="0" y="0"/>
            <a:chExt cx="85" cy="127"/>
          </a:xfrm>
        </p:grpSpPr>
        <p:sp>
          <p:nvSpPr>
            <p:cNvPr id="39" name="Freeform 26"/>
            <p:cNvSpPr>
              <a:spLocks noEditPoints="1"/>
            </p:cNvSpPr>
            <p:nvPr/>
          </p:nvSpPr>
          <p:spPr bwMode="auto">
            <a:xfrm>
              <a:off x="0" y="47"/>
              <a:ext cx="85" cy="80"/>
            </a:xfrm>
            <a:custGeom>
              <a:avLst/>
              <a:gdLst>
                <a:gd name="T0" fmla="*/ 34 w 36"/>
                <a:gd name="T1" fmla="*/ 0 h 34"/>
                <a:gd name="T2" fmla="*/ 2 w 36"/>
                <a:gd name="T3" fmla="*/ 0 h 34"/>
                <a:gd name="T4" fmla="*/ 1 w 36"/>
                <a:gd name="T5" fmla="*/ 0 h 34"/>
                <a:gd name="T6" fmla="*/ 0 w 36"/>
                <a:gd name="T7" fmla="*/ 1 h 34"/>
                <a:gd name="T8" fmla="*/ 0 w 36"/>
                <a:gd name="T9" fmla="*/ 6 h 34"/>
                <a:gd name="T10" fmla="*/ 0 w 36"/>
                <a:gd name="T11" fmla="*/ 32 h 34"/>
                <a:gd name="T12" fmla="*/ 2 w 36"/>
                <a:gd name="T13" fmla="*/ 34 h 34"/>
                <a:gd name="T14" fmla="*/ 34 w 36"/>
                <a:gd name="T15" fmla="*/ 34 h 34"/>
                <a:gd name="T16" fmla="*/ 36 w 36"/>
                <a:gd name="T17" fmla="*/ 32 h 34"/>
                <a:gd name="T18" fmla="*/ 36 w 36"/>
                <a:gd name="T19" fmla="*/ 1 h 34"/>
                <a:gd name="T20" fmla="*/ 34 w 36"/>
                <a:gd name="T21" fmla="*/ 0 h 34"/>
                <a:gd name="T22" fmla="*/ 8 w 36"/>
                <a:gd name="T23" fmla="*/ 7 h 34"/>
                <a:gd name="T24" fmla="*/ 11 w 36"/>
                <a:gd name="T25" fmla="*/ 7 h 34"/>
                <a:gd name="T26" fmla="*/ 11 w 36"/>
                <a:gd name="T27" fmla="*/ 26 h 34"/>
                <a:gd name="T28" fmla="*/ 8 w 36"/>
                <a:gd name="T29" fmla="*/ 26 h 34"/>
                <a:gd name="T30" fmla="*/ 8 w 36"/>
                <a:gd name="T31" fmla="*/ 7 h 34"/>
                <a:gd name="T32" fmla="*/ 16 w 36"/>
                <a:gd name="T33" fmla="*/ 7 h 34"/>
                <a:gd name="T34" fmla="*/ 20 w 36"/>
                <a:gd name="T35" fmla="*/ 7 h 34"/>
                <a:gd name="T36" fmla="*/ 20 w 36"/>
                <a:gd name="T37" fmla="*/ 26 h 34"/>
                <a:gd name="T38" fmla="*/ 16 w 36"/>
                <a:gd name="T39" fmla="*/ 26 h 34"/>
                <a:gd name="T40" fmla="*/ 16 w 36"/>
                <a:gd name="T41" fmla="*/ 7 h 34"/>
                <a:gd name="T42" fmla="*/ 28 w 36"/>
                <a:gd name="T43" fmla="*/ 26 h 34"/>
                <a:gd name="T44" fmla="*/ 25 w 36"/>
                <a:gd name="T45" fmla="*/ 26 h 34"/>
                <a:gd name="T46" fmla="*/ 25 w 36"/>
                <a:gd name="T47" fmla="*/ 7 h 34"/>
                <a:gd name="T48" fmla="*/ 28 w 36"/>
                <a:gd name="T49" fmla="*/ 7 h 34"/>
                <a:gd name="T50" fmla="*/ 28 w 36"/>
                <a:gd name="T51" fmla="*/ 2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" h="3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3"/>
                    <a:pt x="1" y="34"/>
                    <a:pt x="2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5" y="34"/>
                    <a:pt x="36" y="33"/>
                    <a:pt x="36" y="32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0"/>
                    <a:pt x="35" y="0"/>
                    <a:pt x="34" y="0"/>
                  </a:cubicBezTo>
                  <a:close/>
                  <a:moveTo>
                    <a:pt x="8" y="7"/>
                  </a:moveTo>
                  <a:cubicBezTo>
                    <a:pt x="11" y="7"/>
                    <a:pt x="11" y="7"/>
                    <a:pt x="11" y="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8" y="26"/>
                    <a:pt x="8" y="26"/>
                    <a:pt x="8" y="26"/>
                  </a:cubicBezTo>
                  <a:lnTo>
                    <a:pt x="8" y="7"/>
                  </a:lnTo>
                  <a:close/>
                  <a:moveTo>
                    <a:pt x="16" y="7"/>
                  </a:moveTo>
                  <a:cubicBezTo>
                    <a:pt x="20" y="7"/>
                    <a:pt x="20" y="7"/>
                    <a:pt x="20" y="7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6" y="26"/>
                    <a:pt x="16" y="26"/>
                    <a:pt x="16" y="26"/>
                  </a:cubicBezTo>
                  <a:lnTo>
                    <a:pt x="16" y="7"/>
                  </a:lnTo>
                  <a:close/>
                  <a:moveTo>
                    <a:pt x="28" y="26"/>
                  </a:moveTo>
                  <a:cubicBezTo>
                    <a:pt x="25" y="26"/>
                    <a:pt x="25" y="26"/>
                    <a:pt x="25" y="26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8" y="7"/>
                    <a:pt x="28" y="7"/>
                    <a:pt x="28" y="7"/>
                  </a:cubicBezTo>
                  <a:lnTo>
                    <a:pt x="28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7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0" name="Freeform 27"/>
            <p:cNvSpPr/>
            <p:nvPr/>
          </p:nvSpPr>
          <p:spPr bwMode="auto">
            <a:xfrm>
              <a:off x="0" y="0"/>
              <a:ext cx="85" cy="33"/>
            </a:xfrm>
            <a:custGeom>
              <a:avLst/>
              <a:gdLst>
                <a:gd name="T0" fmla="*/ 34 w 36"/>
                <a:gd name="T1" fmla="*/ 14 h 14"/>
                <a:gd name="T2" fmla="*/ 36 w 36"/>
                <a:gd name="T3" fmla="*/ 12 h 14"/>
                <a:gd name="T4" fmla="*/ 36 w 36"/>
                <a:gd name="T5" fmla="*/ 7 h 14"/>
                <a:gd name="T6" fmla="*/ 34 w 36"/>
                <a:gd name="T7" fmla="*/ 5 h 14"/>
                <a:gd name="T8" fmla="*/ 26 w 36"/>
                <a:gd name="T9" fmla="*/ 5 h 14"/>
                <a:gd name="T10" fmla="*/ 25 w 36"/>
                <a:gd name="T11" fmla="*/ 4 h 14"/>
                <a:gd name="T12" fmla="*/ 25 w 36"/>
                <a:gd name="T13" fmla="*/ 1 h 14"/>
                <a:gd name="T14" fmla="*/ 23 w 36"/>
                <a:gd name="T15" fmla="*/ 0 h 14"/>
                <a:gd name="T16" fmla="*/ 13 w 36"/>
                <a:gd name="T17" fmla="*/ 0 h 14"/>
                <a:gd name="T18" fmla="*/ 12 w 36"/>
                <a:gd name="T19" fmla="*/ 1 h 14"/>
                <a:gd name="T20" fmla="*/ 12 w 36"/>
                <a:gd name="T21" fmla="*/ 4 h 14"/>
                <a:gd name="T22" fmla="*/ 10 w 36"/>
                <a:gd name="T23" fmla="*/ 5 h 14"/>
                <a:gd name="T24" fmla="*/ 2 w 36"/>
                <a:gd name="T25" fmla="*/ 5 h 14"/>
                <a:gd name="T26" fmla="*/ 0 w 36"/>
                <a:gd name="T27" fmla="*/ 7 h 14"/>
                <a:gd name="T28" fmla="*/ 0 w 36"/>
                <a:gd name="T29" fmla="*/ 12 h 14"/>
                <a:gd name="T30" fmla="*/ 2 w 36"/>
                <a:gd name="T31" fmla="*/ 14 h 14"/>
                <a:gd name="T32" fmla="*/ 34 w 36"/>
                <a:gd name="T3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14">
                  <a:moveTo>
                    <a:pt x="34" y="14"/>
                  </a:moveTo>
                  <a:cubicBezTo>
                    <a:pt x="35" y="14"/>
                    <a:pt x="36" y="13"/>
                    <a:pt x="36" y="12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6"/>
                    <a:pt x="35" y="5"/>
                    <a:pt x="34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5"/>
                    <a:pt x="25" y="5"/>
                    <a:pt x="25" y="4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0"/>
                    <a:pt x="24" y="0"/>
                    <a:pt x="2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5"/>
                    <a:pt x="11" y="5"/>
                    <a:pt x="10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6"/>
                    <a:pt x="0" y="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1" y="14"/>
                    <a:pt x="2" y="14"/>
                  </a:cubicBezTo>
                  <a:lnTo>
                    <a:pt x="34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70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20" name="Group 28"/>
          <p:cNvGrpSpPr/>
          <p:nvPr/>
        </p:nvGrpSpPr>
        <p:grpSpPr bwMode="auto">
          <a:xfrm flipH="1">
            <a:off x="6397814" y="2961291"/>
            <a:ext cx="145851" cy="118541"/>
            <a:chOff x="0" y="0"/>
            <a:chExt cx="132" cy="109"/>
          </a:xfrm>
        </p:grpSpPr>
        <p:sp>
          <p:nvSpPr>
            <p:cNvPr id="37" name="Freeform 29"/>
            <p:cNvSpPr/>
            <p:nvPr/>
          </p:nvSpPr>
          <p:spPr bwMode="auto">
            <a:xfrm>
              <a:off x="83" y="38"/>
              <a:ext cx="49" cy="71"/>
            </a:xfrm>
            <a:custGeom>
              <a:avLst/>
              <a:gdLst>
                <a:gd name="T0" fmla="*/ 21 w 21"/>
                <a:gd name="T1" fmla="*/ 15 h 30"/>
                <a:gd name="T2" fmla="*/ 5 w 21"/>
                <a:gd name="T3" fmla="*/ 30 h 30"/>
                <a:gd name="T4" fmla="*/ 0 w 21"/>
                <a:gd name="T5" fmla="*/ 29 h 30"/>
                <a:gd name="T6" fmla="*/ 14 w 21"/>
                <a:gd name="T7" fmla="*/ 9 h 30"/>
                <a:gd name="T8" fmla="*/ 12 w 21"/>
                <a:gd name="T9" fmla="*/ 0 h 30"/>
                <a:gd name="T10" fmla="*/ 21 w 21"/>
                <a:gd name="T11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30">
                  <a:moveTo>
                    <a:pt x="21" y="15"/>
                  </a:moveTo>
                  <a:cubicBezTo>
                    <a:pt x="21" y="23"/>
                    <a:pt x="14" y="30"/>
                    <a:pt x="5" y="30"/>
                  </a:cubicBezTo>
                  <a:cubicBezTo>
                    <a:pt x="4" y="30"/>
                    <a:pt x="2" y="30"/>
                    <a:pt x="0" y="29"/>
                  </a:cubicBezTo>
                  <a:cubicBezTo>
                    <a:pt x="8" y="26"/>
                    <a:pt x="14" y="18"/>
                    <a:pt x="14" y="9"/>
                  </a:cubicBezTo>
                  <a:cubicBezTo>
                    <a:pt x="14" y="6"/>
                    <a:pt x="13" y="3"/>
                    <a:pt x="12" y="0"/>
                  </a:cubicBezTo>
                  <a:cubicBezTo>
                    <a:pt x="17" y="3"/>
                    <a:pt x="21" y="8"/>
                    <a:pt x="21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7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8" name="Freeform 30"/>
            <p:cNvSpPr>
              <a:spLocks noEditPoints="1"/>
            </p:cNvSpPr>
            <p:nvPr/>
          </p:nvSpPr>
          <p:spPr bwMode="auto">
            <a:xfrm>
              <a:off x="0" y="0"/>
              <a:ext cx="109" cy="109"/>
            </a:xfrm>
            <a:custGeom>
              <a:avLst/>
              <a:gdLst>
                <a:gd name="T0" fmla="*/ 45 w 46"/>
                <a:gd name="T1" fmla="*/ 15 h 46"/>
                <a:gd name="T2" fmla="*/ 35 w 46"/>
                <a:gd name="T3" fmla="*/ 4 h 46"/>
                <a:gd name="T4" fmla="*/ 35 w 46"/>
                <a:gd name="T5" fmla="*/ 4 h 46"/>
                <a:gd name="T6" fmla="*/ 23 w 46"/>
                <a:gd name="T7" fmla="*/ 0 h 46"/>
                <a:gd name="T8" fmla="*/ 4 w 46"/>
                <a:gd name="T9" fmla="*/ 10 h 46"/>
                <a:gd name="T10" fmla="*/ 0 w 46"/>
                <a:gd name="T11" fmla="*/ 23 h 46"/>
                <a:gd name="T12" fmla="*/ 5 w 46"/>
                <a:gd name="T13" fmla="*/ 37 h 46"/>
                <a:gd name="T14" fmla="*/ 9 w 46"/>
                <a:gd name="T15" fmla="*/ 42 h 46"/>
                <a:gd name="T16" fmla="*/ 14 w 46"/>
                <a:gd name="T17" fmla="*/ 44 h 46"/>
                <a:gd name="T18" fmla="*/ 14 w 46"/>
                <a:gd name="T19" fmla="*/ 44 h 46"/>
                <a:gd name="T20" fmla="*/ 23 w 46"/>
                <a:gd name="T21" fmla="*/ 46 h 46"/>
                <a:gd name="T22" fmla="*/ 32 w 46"/>
                <a:gd name="T23" fmla="*/ 44 h 46"/>
                <a:gd name="T24" fmla="*/ 36 w 46"/>
                <a:gd name="T25" fmla="*/ 42 h 46"/>
                <a:gd name="T26" fmla="*/ 42 w 46"/>
                <a:gd name="T27" fmla="*/ 36 h 46"/>
                <a:gd name="T28" fmla="*/ 46 w 46"/>
                <a:gd name="T29" fmla="*/ 26 h 46"/>
                <a:gd name="T30" fmla="*/ 46 w 46"/>
                <a:gd name="T31" fmla="*/ 26 h 46"/>
                <a:gd name="T32" fmla="*/ 46 w 46"/>
                <a:gd name="T33" fmla="*/ 23 h 46"/>
                <a:gd name="T34" fmla="*/ 45 w 46"/>
                <a:gd name="T35" fmla="*/ 15 h 46"/>
                <a:gd name="T36" fmla="*/ 31 w 46"/>
                <a:gd name="T37" fmla="*/ 11 h 46"/>
                <a:gd name="T38" fmla="*/ 35 w 46"/>
                <a:gd name="T39" fmla="*/ 15 h 46"/>
                <a:gd name="T40" fmla="*/ 35 w 46"/>
                <a:gd name="T41" fmla="*/ 15 h 46"/>
                <a:gd name="T42" fmla="*/ 31 w 46"/>
                <a:gd name="T43" fmla="*/ 19 h 46"/>
                <a:gd name="T44" fmla="*/ 27 w 46"/>
                <a:gd name="T45" fmla="*/ 15 h 46"/>
                <a:gd name="T46" fmla="*/ 31 w 46"/>
                <a:gd name="T47" fmla="*/ 11 h 46"/>
                <a:gd name="T48" fmla="*/ 31 w 46"/>
                <a:gd name="T49" fmla="*/ 11 h 46"/>
                <a:gd name="T50" fmla="*/ 15 w 46"/>
                <a:gd name="T51" fmla="*/ 36 h 46"/>
                <a:gd name="T52" fmla="*/ 11 w 46"/>
                <a:gd name="T53" fmla="*/ 32 h 46"/>
                <a:gd name="T54" fmla="*/ 15 w 46"/>
                <a:gd name="T55" fmla="*/ 28 h 46"/>
                <a:gd name="T56" fmla="*/ 19 w 46"/>
                <a:gd name="T57" fmla="*/ 32 h 46"/>
                <a:gd name="T58" fmla="*/ 15 w 46"/>
                <a:gd name="T59" fmla="*/ 36 h 46"/>
                <a:gd name="T60" fmla="*/ 15 w 46"/>
                <a:gd name="T61" fmla="*/ 19 h 46"/>
                <a:gd name="T62" fmla="*/ 11 w 46"/>
                <a:gd name="T63" fmla="*/ 15 h 46"/>
                <a:gd name="T64" fmla="*/ 15 w 46"/>
                <a:gd name="T65" fmla="*/ 11 h 46"/>
                <a:gd name="T66" fmla="*/ 19 w 46"/>
                <a:gd name="T67" fmla="*/ 15 h 46"/>
                <a:gd name="T68" fmla="*/ 15 w 46"/>
                <a:gd name="T69" fmla="*/ 19 h 46"/>
                <a:gd name="T70" fmla="*/ 20 w 46"/>
                <a:gd name="T71" fmla="*/ 23 h 46"/>
                <a:gd name="T72" fmla="*/ 22 w 46"/>
                <a:gd name="T73" fmla="*/ 21 h 46"/>
                <a:gd name="T74" fmla="*/ 23 w 46"/>
                <a:gd name="T75" fmla="*/ 21 h 46"/>
                <a:gd name="T76" fmla="*/ 26 w 46"/>
                <a:gd name="T77" fmla="*/ 23 h 46"/>
                <a:gd name="T78" fmla="*/ 25 w 46"/>
                <a:gd name="T79" fmla="*/ 25 h 46"/>
                <a:gd name="T80" fmla="*/ 23 w 46"/>
                <a:gd name="T81" fmla="*/ 26 h 46"/>
                <a:gd name="T82" fmla="*/ 20 w 46"/>
                <a:gd name="T83" fmla="*/ 23 h 46"/>
                <a:gd name="T84" fmla="*/ 31 w 46"/>
                <a:gd name="T85" fmla="*/ 36 h 46"/>
                <a:gd name="T86" fmla="*/ 27 w 46"/>
                <a:gd name="T87" fmla="*/ 32 h 46"/>
                <a:gd name="T88" fmla="*/ 31 w 46"/>
                <a:gd name="T89" fmla="*/ 28 h 46"/>
                <a:gd name="T90" fmla="*/ 35 w 46"/>
                <a:gd name="T91" fmla="*/ 32 h 46"/>
                <a:gd name="T92" fmla="*/ 31 w 46"/>
                <a:gd name="T93" fmla="*/ 3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6" h="46">
                  <a:moveTo>
                    <a:pt x="45" y="15"/>
                  </a:moveTo>
                  <a:cubicBezTo>
                    <a:pt x="43" y="10"/>
                    <a:pt x="39" y="6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1" y="2"/>
                    <a:pt x="27" y="0"/>
                    <a:pt x="23" y="0"/>
                  </a:cubicBezTo>
                  <a:cubicBezTo>
                    <a:pt x="15" y="0"/>
                    <a:pt x="8" y="4"/>
                    <a:pt x="4" y="10"/>
                  </a:cubicBezTo>
                  <a:cubicBezTo>
                    <a:pt x="2" y="14"/>
                    <a:pt x="0" y="19"/>
                    <a:pt x="0" y="23"/>
                  </a:cubicBezTo>
                  <a:cubicBezTo>
                    <a:pt x="0" y="29"/>
                    <a:pt x="2" y="33"/>
                    <a:pt x="5" y="37"/>
                  </a:cubicBezTo>
                  <a:cubicBezTo>
                    <a:pt x="6" y="39"/>
                    <a:pt x="8" y="40"/>
                    <a:pt x="9" y="42"/>
                  </a:cubicBezTo>
                  <a:cubicBezTo>
                    <a:pt x="11" y="43"/>
                    <a:pt x="12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7" y="46"/>
                    <a:pt x="20" y="46"/>
                    <a:pt x="23" y="46"/>
                  </a:cubicBezTo>
                  <a:cubicBezTo>
                    <a:pt x="26" y="46"/>
                    <a:pt x="30" y="46"/>
                    <a:pt x="32" y="44"/>
                  </a:cubicBezTo>
                  <a:cubicBezTo>
                    <a:pt x="34" y="44"/>
                    <a:pt x="35" y="43"/>
                    <a:pt x="36" y="42"/>
                  </a:cubicBezTo>
                  <a:cubicBezTo>
                    <a:pt x="38" y="41"/>
                    <a:pt x="40" y="39"/>
                    <a:pt x="42" y="36"/>
                  </a:cubicBezTo>
                  <a:cubicBezTo>
                    <a:pt x="44" y="33"/>
                    <a:pt x="45" y="30"/>
                    <a:pt x="46" y="26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6" y="25"/>
                    <a:pt x="46" y="24"/>
                    <a:pt x="46" y="23"/>
                  </a:cubicBezTo>
                  <a:cubicBezTo>
                    <a:pt x="46" y="21"/>
                    <a:pt x="45" y="18"/>
                    <a:pt x="45" y="15"/>
                  </a:cubicBezTo>
                  <a:close/>
                  <a:moveTo>
                    <a:pt x="31" y="11"/>
                  </a:moveTo>
                  <a:cubicBezTo>
                    <a:pt x="34" y="11"/>
                    <a:pt x="35" y="13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17"/>
                    <a:pt x="33" y="19"/>
                    <a:pt x="31" y="19"/>
                  </a:cubicBezTo>
                  <a:cubicBezTo>
                    <a:pt x="29" y="19"/>
                    <a:pt x="27" y="17"/>
                    <a:pt x="27" y="15"/>
                  </a:cubicBezTo>
                  <a:cubicBezTo>
                    <a:pt x="27" y="13"/>
                    <a:pt x="29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lose/>
                  <a:moveTo>
                    <a:pt x="15" y="36"/>
                  </a:moveTo>
                  <a:cubicBezTo>
                    <a:pt x="12" y="36"/>
                    <a:pt x="11" y="34"/>
                    <a:pt x="11" y="32"/>
                  </a:cubicBezTo>
                  <a:cubicBezTo>
                    <a:pt x="11" y="30"/>
                    <a:pt x="12" y="28"/>
                    <a:pt x="15" y="28"/>
                  </a:cubicBezTo>
                  <a:cubicBezTo>
                    <a:pt x="17" y="28"/>
                    <a:pt x="19" y="30"/>
                    <a:pt x="19" y="32"/>
                  </a:cubicBezTo>
                  <a:cubicBezTo>
                    <a:pt x="19" y="34"/>
                    <a:pt x="17" y="36"/>
                    <a:pt x="15" y="36"/>
                  </a:cubicBezTo>
                  <a:close/>
                  <a:moveTo>
                    <a:pt x="15" y="19"/>
                  </a:moveTo>
                  <a:cubicBezTo>
                    <a:pt x="12" y="19"/>
                    <a:pt x="11" y="17"/>
                    <a:pt x="11" y="15"/>
                  </a:cubicBezTo>
                  <a:cubicBezTo>
                    <a:pt x="11" y="13"/>
                    <a:pt x="12" y="11"/>
                    <a:pt x="15" y="11"/>
                  </a:cubicBezTo>
                  <a:cubicBezTo>
                    <a:pt x="17" y="11"/>
                    <a:pt x="19" y="13"/>
                    <a:pt x="19" y="15"/>
                  </a:cubicBezTo>
                  <a:cubicBezTo>
                    <a:pt x="19" y="17"/>
                    <a:pt x="17" y="19"/>
                    <a:pt x="15" y="19"/>
                  </a:cubicBezTo>
                  <a:close/>
                  <a:moveTo>
                    <a:pt x="20" y="23"/>
                  </a:moveTo>
                  <a:cubicBezTo>
                    <a:pt x="20" y="22"/>
                    <a:pt x="21" y="21"/>
                    <a:pt x="22" y="21"/>
                  </a:cubicBezTo>
                  <a:cubicBezTo>
                    <a:pt x="22" y="21"/>
                    <a:pt x="23" y="21"/>
                    <a:pt x="23" y="21"/>
                  </a:cubicBezTo>
                  <a:cubicBezTo>
                    <a:pt x="25" y="21"/>
                    <a:pt x="26" y="22"/>
                    <a:pt x="26" y="23"/>
                  </a:cubicBezTo>
                  <a:cubicBezTo>
                    <a:pt x="26" y="24"/>
                    <a:pt x="26" y="24"/>
                    <a:pt x="25" y="25"/>
                  </a:cubicBezTo>
                  <a:cubicBezTo>
                    <a:pt x="25" y="26"/>
                    <a:pt x="24" y="26"/>
                    <a:pt x="23" y="26"/>
                  </a:cubicBezTo>
                  <a:cubicBezTo>
                    <a:pt x="22" y="26"/>
                    <a:pt x="20" y="25"/>
                    <a:pt x="20" y="23"/>
                  </a:cubicBezTo>
                  <a:close/>
                  <a:moveTo>
                    <a:pt x="31" y="36"/>
                  </a:moveTo>
                  <a:cubicBezTo>
                    <a:pt x="29" y="36"/>
                    <a:pt x="27" y="34"/>
                    <a:pt x="27" y="32"/>
                  </a:cubicBezTo>
                  <a:cubicBezTo>
                    <a:pt x="27" y="30"/>
                    <a:pt x="29" y="28"/>
                    <a:pt x="31" y="28"/>
                  </a:cubicBezTo>
                  <a:cubicBezTo>
                    <a:pt x="34" y="28"/>
                    <a:pt x="35" y="30"/>
                    <a:pt x="35" y="32"/>
                  </a:cubicBezTo>
                  <a:cubicBezTo>
                    <a:pt x="35" y="34"/>
                    <a:pt x="34" y="36"/>
                    <a:pt x="31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70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21" name="Freeform 31"/>
          <p:cNvSpPr>
            <a:spLocks noEditPoints="1"/>
          </p:cNvSpPr>
          <p:nvPr/>
        </p:nvSpPr>
        <p:spPr bwMode="auto">
          <a:xfrm flipH="1">
            <a:off x="6399332" y="2286520"/>
            <a:ext cx="142813" cy="121580"/>
          </a:xfrm>
          <a:custGeom>
            <a:avLst/>
            <a:gdLst>
              <a:gd name="T0" fmla="*/ 52 w 54"/>
              <a:gd name="T1" fmla="*/ 0 h 47"/>
              <a:gd name="T2" fmla="*/ 11 w 54"/>
              <a:gd name="T3" fmla="*/ 0 h 47"/>
              <a:gd name="T4" fmla="*/ 9 w 54"/>
              <a:gd name="T5" fmla="*/ 2 h 47"/>
              <a:gd name="T6" fmla="*/ 9 w 54"/>
              <a:gd name="T7" fmla="*/ 4 h 47"/>
              <a:gd name="T8" fmla="*/ 9 w 54"/>
              <a:gd name="T9" fmla="*/ 5 h 47"/>
              <a:gd name="T10" fmla="*/ 9 w 54"/>
              <a:gd name="T11" fmla="*/ 6 h 47"/>
              <a:gd name="T12" fmla="*/ 9 w 54"/>
              <a:gd name="T13" fmla="*/ 9 h 47"/>
              <a:gd name="T14" fmla="*/ 10 w 54"/>
              <a:gd name="T15" fmla="*/ 9 h 47"/>
              <a:gd name="T16" fmla="*/ 2 w 54"/>
              <a:gd name="T17" fmla="*/ 9 h 47"/>
              <a:gd name="T18" fmla="*/ 0 w 54"/>
              <a:gd name="T19" fmla="*/ 11 h 47"/>
              <a:gd name="T20" fmla="*/ 0 w 54"/>
              <a:gd name="T21" fmla="*/ 45 h 47"/>
              <a:gd name="T22" fmla="*/ 2 w 54"/>
              <a:gd name="T23" fmla="*/ 47 h 47"/>
              <a:gd name="T24" fmla="*/ 43 w 54"/>
              <a:gd name="T25" fmla="*/ 47 h 47"/>
              <a:gd name="T26" fmla="*/ 45 w 54"/>
              <a:gd name="T27" fmla="*/ 45 h 47"/>
              <a:gd name="T28" fmla="*/ 45 w 54"/>
              <a:gd name="T29" fmla="*/ 38 h 47"/>
              <a:gd name="T30" fmla="*/ 52 w 54"/>
              <a:gd name="T31" fmla="*/ 38 h 47"/>
              <a:gd name="T32" fmla="*/ 54 w 54"/>
              <a:gd name="T33" fmla="*/ 36 h 47"/>
              <a:gd name="T34" fmla="*/ 54 w 54"/>
              <a:gd name="T35" fmla="*/ 34 h 47"/>
              <a:gd name="T36" fmla="*/ 54 w 54"/>
              <a:gd name="T37" fmla="*/ 33 h 47"/>
              <a:gd name="T38" fmla="*/ 54 w 54"/>
              <a:gd name="T39" fmla="*/ 31 h 47"/>
              <a:gd name="T40" fmla="*/ 54 w 54"/>
              <a:gd name="T41" fmla="*/ 7 h 47"/>
              <a:gd name="T42" fmla="*/ 54 w 54"/>
              <a:gd name="T43" fmla="*/ 5 h 47"/>
              <a:gd name="T44" fmla="*/ 54 w 54"/>
              <a:gd name="T45" fmla="*/ 4 h 47"/>
              <a:gd name="T46" fmla="*/ 54 w 54"/>
              <a:gd name="T47" fmla="*/ 2 h 47"/>
              <a:gd name="T48" fmla="*/ 52 w 54"/>
              <a:gd name="T49" fmla="*/ 0 h 47"/>
              <a:gd name="T50" fmla="*/ 26 w 54"/>
              <a:gd name="T51" fmla="*/ 22 h 47"/>
              <a:gd name="T52" fmla="*/ 30 w 54"/>
              <a:gd name="T53" fmla="*/ 18 h 47"/>
              <a:gd name="T54" fmla="*/ 34 w 54"/>
              <a:gd name="T55" fmla="*/ 22 h 47"/>
              <a:gd name="T56" fmla="*/ 30 w 54"/>
              <a:gd name="T57" fmla="*/ 26 h 47"/>
              <a:gd name="T58" fmla="*/ 26 w 54"/>
              <a:gd name="T59" fmla="*/ 22 h 47"/>
              <a:gd name="T60" fmla="*/ 38 w 54"/>
              <a:gd name="T61" fmla="*/ 42 h 47"/>
              <a:gd name="T62" fmla="*/ 7 w 54"/>
              <a:gd name="T63" fmla="*/ 42 h 47"/>
              <a:gd name="T64" fmla="*/ 5 w 54"/>
              <a:gd name="T65" fmla="*/ 40 h 47"/>
              <a:gd name="T66" fmla="*/ 5 w 54"/>
              <a:gd name="T67" fmla="*/ 37 h 47"/>
              <a:gd name="T68" fmla="*/ 5 w 54"/>
              <a:gd name="T69" fmla="*/ 36 h 47"/>
              <a:gd name="T70" fmla="*/ 6 w 54"/>
              <a:gd name="T71" fmla="*/ 34 h 47"/>
              <a:gd name="T72" fmla="*/ 20 w 54"/>
              <a:gd name="T73" fmla="*/ 29 h 47"/>
              <a:gd name="T74" fmla="*/ 23 w 54"/>
              <a:gd name="T75" fmla="*/ 30 h 47"/>
              <a:gd name="T76" fmla="*/ 26 w 54"/>
              <a:gd name="T77" fmla="*/ 32 h 47"/>
              <a:gd name="T78" fmla="*/ 38 w 54"/>
              <a:gd name="T79" fmla="*/ 32 h 47"/>
              <a:gd name="T80" fmla="*/ 39 w 54"/>
              <a:gd name="T81" fmla="*/ 32 h 47"/>
              <a:gd name="T82" fmla="*/ 40 w 54"/>
              <a:gd name="T83" fmla="*/ 33 h 47"/>
              <a:gd name="T84" fmla="*/ 40 w 54"/>
              <a:gd name="T85" fmla="*/ 40 h 47"/>
              <a:gd name="T86" fmla="*/ 38 w 54"/>
              <a:gd name="T87" fmla="*/ 42 h 47"/>
              <a:gd name="T88" fmla="*/ 49 w 54"/>
              <a:gd name="T89" fmla="*/ 31 h 47"/>
              <a:gd name="T90" fmla="*/ 48 w 54"/>
              <a:gd name="T91" fmla="*/ 33 h 47"/>
              <a:gd name="T92" fmla="*/ 47 w 54"/>
              <a:gd name="T93" fmla="*/ 33 h 47"/>
              <a:gd name="T94" fmla="*/ 45 w 54"/>
              <a:gd name="T95" fmla="*/ 33 h 47"/>
              <a:gd name="T96" fmla="*/ 45 w 54"/>
              <a:gd name="T97" fmla="*/ 11 h 47"/>
              <a:gd name="T98" fmla="*/ 43 w 54"/>
              <a:gd name="T99" fmla="*/ 9 h 47"/>
              <a:gd name="T100" fmla="*/ 14 w 54"/>
              <a:gd name="T101" fmla="*/ 9 h 47"/>
              <a:gd name="T102" fmla="*/ 14 w 54"/>
              <a:gd name="T103" fmla="*/ 9 h 47"/>
              <a:gd name="T104" fmla="*/ 14 w 54"/>
              <a:gd name="T105" fmla="*/ 7 h 47"/>
              <a:gd name="T106" fmla="*/ 15 w 54"/>
              <a:gd name="T107" fmla="*/ 6 h 47"/>
              <a:gd name="T108" fmla="*/ 16 w 54"/>
              <a:gd name="T109" fmla="*/ 5 h 47"/>
              <a:gd name="T110" fmla="*/ 47 w 54"/>
              <a:gd name="T111" fmla="*/ 5 h 47"/>
              <a:gd name="T112" fmla="*/ 49 w 54"/>
              <a:gd name="T113" fmla="*/ 7 h 47"/>
              <a:gd name="T114" fmla="*/ 49 w 54"/>
              <a:gd name="T115" fmla="*/ 31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4" h="47">
                <a:moveTo>
                  <a:pt x="52" y="0"/>
                </a:moveTo>
                <a:cubicBezTo>
                  <a:pt x="11" y="0"/>
                  <a:pt x="11" y="0"/>
                  <a:pt x="11" y="0"/>
                </a:cubicBezTo>
                <a:cubicBezTo>
                  <a:pt x="10" y="0"/>
                  <a:pt x="9" y="1"/>
                  <a:pt x="9" y="2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5"/>
                  <a:pt x="9" y="5"/>
                </a:cubicBezTo>
                <a:cubicBezTo>
                  <a:pt x="9" y="5"/>
                  <a:pt x="9" y="6"/>
                  <a:pt x="9" y="6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10" y="9"/>
                </a:cubicBezTo>
                <a:cubicBezTo>
                  <a:pt x="2" y="9"/>
                  <a:pt x="2" y="9"/>
                  <a:pt x="2" y="9"/>
                </a:cubicBezTo>
                <a:cubicBezTo>
                  <a:pt x="1" y="9"/>
                  <a:pt x="0" y="10"/>
                  <a:pt x="0" y="1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6"/>
                  <a:pt x="1" y="47"/>
                  <a:pt x="2" y="47"/>
                </a:cubicBezTo>
                <a:cubicBezTo>
                  <a:pt x="43" y="47"/>
                  <a:pt x="43" y="47"/>
                  <a:pt x="43" y="47"/>
                </a:cubicBezTo>
                <a:cubicBezTo>
                  <a:pt x="44" y="47"/>
                  <a:pt x="45" y="46"/>
                  <a:pt x="45" y="45"/>
                </a:cubicBezTo>
                <a:cubicBezTo>
                  <a:pt x="45" y="38"/>
                  <a:pt x="45" y="38"/>
                  <a:pt x="45" y="38"/>
                </a:cubicBezTo>
                <a:cubicBezTo>
                  <a:pt x="52" y="38"/>
                  <a:pt x="52" y="38"/>
                  <a:pt x="52" y="38"/>
                </a:cubicBezTo>
                <a:cubicBezTo>
                  <a:pt x="53" y="38"/>
                  <a:pt x="54" y="37"/>
                  <a:pt x="54" y="36"/>
                </a:cubicBezTo>
                <a:cubicBezTo>
                  <a:pt x="54" y="34"/>
                  <a:pt x="54" y="34"/>
                  <a:pt x="54" y="34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33"/>
                  <a:pt x="54" y="32"/>
                  <a:pt x="54" y="31"/>
                </a:cubicBezTo>
                <a:cubicBezTo>
                  <a:pt x="54" y="7"/>
                  <a:pt x="54" y="7"/>
                  <a:pt x="54" y="7"/>
                </a:cubicBezTo>
                <a:cubicBezTo>
                  <a:pt x="54" y="6"/>
                  <a:pt x="54" y="5"/>
                  <a:pt x="54" y="5"/>
                </a:cubicBezTo>
                <a:cubicBezTo>
                  <a:pt x="54" y="5"/>
                  <a:pt x="54" y="4"/>
                  <a:pt x="54" y="4"/>
                </a:cubicBezTo>
                <a:cubicBezTo>
                  <a:pt x="54" y="2"/>
                  <a:pt x="54" y="2"/>
                  <a:pt x="54" y="2"/>
                </a:cubicBezTo>
                <a:cubicBezTo>
                  <a:pt x="54" y="1"/>
                  <a:pt x="53" y="0"/>
                  <a:pt x="52" y="0"/>
                </a:cubicBezTo>
                <a:close/>
                <a:moveTo>
                  <a:pt x="26" y="22"/>
                </a:moveTo>
                <a:cubicBezTo>
                  <a:pt x="26" y="20"/>
                  <a:pt x="28" y="18"/>
                  <a:pt x="30" y="18"/>
                </a:cubicBezTo>
                <a:cubicBezTo>
                  <a:pt x="33" y="18"/>
                  <a:pt x="34" y="20"/>
                  <a:pt x="34" y="22"/>
                </a:cubicBezTo>
                <a:cubicBezTo>
                  <a:pt x="34" y="24"/>
                  <a:pt x="33" y="26"/>
                  <a:pt x="30" y="26"/>
                </a:cubicBezTo>
                <a:cubicBezTo>
                  <a:pt x="28" y="26"/>
                  <a:pt x="26" y="24"/>
                  <a:pt x="26" y="22"/>
                </a:cubicBezTo>
                <a:close/>
                <a:moveTo>
                  <a:pt x="38" y="42"/>
                </a:moveTo>
                <a:cubicBezTo>
                  <a:pt x="7" y="42"/>
                  <a:pt x="7" y="42"/>
                  <a:pt x="7" y="42"/>
                </a:cubicBezTo>
                <a:cubicBezTo>
                  <a:pt x="6" y="42"/>
                  <a:pt x="5" y="41"/>
                  <a:pt x="5" y="40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7"/>
                  <a:pt x="5" y="36"/>
                  <a:pt x="5" y="36"/>
                </a:cubicBezTo>
                <a:cubicBezTo>
                  <a:pt x="6" y="35"/>
                  <a:pt x="6" y="35"/>
                  <a:pt x="6" y="34"/>
                </a:cubicBezTo>
                <a:cubicBezTo>
                  <a:pt x="6" y="34"/>
                  <a:pt x="11" y="26"/>
                  <a:pt x="20" y="29"/>
                </a:cubicBezTo>
                <a:cubicBezTo>
                  <a:pt x="21" y="29"/>
                  <a:pt x="22" y="30"/>
                  <a:pt x="23" y="30"/>
                </a:cubicBezTo>
                <a:cubicBezTo>
                  <a:pt x="24" y="31"/>
                  <a:pt x="25" y="31"/>
                  <a:pt x="26" y="32"/>
                </a:cubicBezTo>
                <a:cubicBezTo>
                  <a:pt x="34" y="35"/>
                  <a:pt x="38" y="32"/>
                  <a:pt x="38" y="32"/>
                </a:cubicBezTo>
                <a:cubicBezTo>
                  <a:pt x="38" y="32"/>
                  <a:pt x="38" y="32"/>
                  <a:pt x="39" y="32"/>
                </a:cubicBezTo>
                <a:cubicBezTo>
                  <a:pt x="39" y="32"/>
                  <a:pt x="40" y="32"/>
                  <a:pt x="40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41"/>
                  <a:pt x="39" y="42"/>
                  <a:pt x="38" y="42"/>
                </a:cubicBezTo>
                <a:close/>
                <a:moveTo>
                  <a:pt x="49" y="31"/>
                </a:moveTo>
                <a:cubicBezTo>
                  <a:pt x="49" y="32"/>
                  <a:pt x="48" y="32"/>
                  <a:pt x="48" y="33"/>
                </a:cubicBezTo>
                <a:cubicBezTo>
                  <a:pt x="48" y="33"/>
                  <a:pt x="47" y="33"/>
                  <a:pt x="47" y="33"/>
                </a:cubicBezTo>
                <a:cubicBezTo>
                  <a:pt x="45" y="33"/>
                  <a:pt x="45" y="33"/>
                  <a:pt x="45" y="33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4" y="9"/>
                  <a:pt x="43" y="9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7"/>
                  <a:pt x="14" y="6"/>
                  <a:pt x="15" y="6"/>
                </a:cubicBezTo>
                <a:cubicBezTo>
                  <a:pt x="15" y="6"/>
                  <a:pt x="15" y="5"/>
                  <a:pt x="16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8" y="5"/>
                  <a:pt x="49" y="6"/>
                  <a:pt x="49" y="7"/>
                </a:cubicBezTo>
                <a:lnTo>
                  <a:pt x="49" y="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270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2" name="Group 32"/>
          <p:cNvGrpSpPr/>
          <p:nvPr/>
        </p:nvGrpSpPr>
        <p:grpSpPr bwMode="auto">
          <a:xfrm flipH="1">
            <a:off x="6405410" y="1598073"/>
            <a:ext cx="127620" cy="103343"/>
            <a:chOff x="0" y="0"/>
            <a:chExt cx="116" cy="94"/>
          </a:xfrm>
        </p:grpSpPr>
        <p:sp>
          <p:nvSpPr>
            <p:cNvPr id="35" name="Freeform 33"/>
            <p:cNvSpPr/>
            <p:nvPr/>
          </p:nvSpPr>
          <p:spPr bwMode="auto">
            <a:xfrm>
              <a:off x="0" y="0"/>
              <a:ext cx="116" cy="47"/>
            </a:xfrm>
            <a:custGeom>
              <a:avLst/>
              <a:gdLst>
                <a:gd name="T0" fmla="*/ 47 w 49"/>
                <a:gd name="T1" fmla="*/ 0 h 20"/>
                <a:gd name="T2" fmla="*/ 49 w 49"/>
                <a:gd name="T3" fmla="*/ 1 h 20"/>
                <a:gd name="T4" fmla="*/ 49 w 49"/>
                <a:gd name="T5" fmla="*/ 1 h 20"/>
                <a:gd name="T6" fmla="*/ 48 w 49"/>
                <a:gd name="T7" fmla="*/ 3 h 20"/>
                <a:gd name="T8" fmla="*/ 25 w 49"/>
                <a:gd name="T9" fmla="*/ 20 h 20"/>
                <a:gd name="T10" fmla="*/ 23 w 49"/>
                <a:gd name="T11" fmla="*/ 20 h 20"/>
                <a:gd name="T12" fmla="*/ 1 w 49"/>
                <a:gd name="T13" fmla="*/ 3 h 20"/>
                <a:gd name="T14" fmla="*/ 0 w 49"/>
                <a:gd name="T15" fmla="*/ 1 h 20"/>
                <a:gd name="T16" fmla="*/ 0 w 49"/>
                <a:gd name="T17" fmla="*/ 1 h 20"/>
                <a:gd name="T18" fmla="*/ 1 w 49"/>
                <a:gd name="T19" fmla="*/ 0 h 20"/>
                <a:gd name="T20" fmla="*/ 47 w 49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20">
                  <a:moveTo>
                    <a:pt x="47" y="0"/>
                  </a:moveTo>
                  <a:cubicBezTo>
                    <a:pt x="48" y="0"/>
                    <a:pt x="49" y="0"/>
                    <a:pt x="49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2"/>
                    <a:pt x="48" y="3"/>
                    <a:pt x="48" y="3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0"/>
                    <a:pt x="24" y="20"/>
                    <a:pt x="23" y="2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7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6" name="Freeform 34"/>
            <p:cNvSpPr/>
            <p:nvPr/>
          </p:nvSpPr>
          <p:spPr bwMode="auto">
            <a:xfrm>
              <a:off x="0" y="19"/>
              <a:ext cx="116" cy="75"/>
            </a:xfrm>
            <a:custGeom>
              <a:avLst/>
              <a:gdLst>
                <a:gd name="T0" fmla="*/ 23 w 49"/>
                <a:gd name="T1" fmla="*/ 17 h 32"/>
                <a:gd name="T2" fmla="*/ 25 w 49"/>
                <a:gd name="T3" fmla="*/ 17 h 32"/>
                <a:gd name="T4" fmla="*/ 48 w 49"/>
                <a:gd name="T5" fmla="*/ 0 h 32"/>
                <a:gd name="T6" fmla="*/ 49 w 49"/>
                <a:gd name="T7" fmla="*/ 1 h 32"/>
                <a:gd name="T8" fmla="*/ 49 w 49"/>
                <a:gd name="T9" fmla="*/ 30 h 32"/>
                <a:gd name="T10" fmla="*/ 47 w 49"/>
                <a:gd name="T11" fmla="*/ 32 h 32"/>
                <a:gd name="T12" fmla="*/ 1 w 49"/>
                <a:gd name="T13" fmla="*/ 32 h 32"/>
                <a:gd name="T14" fmla="*/ 0 w 49"/>
                <a:gd name="T15" fmla="*/ 30 h 32"/>
                <a:gd name="T16" fmla="*/ 0 w 49"/>
                <a:gd name="T17" fmla="*/ 1 h 32"/>
                <a:gd name="T18" fmla="*/ 1 w 49"/>
                <a:gd name="T19" fmla="*/ 0 h 32"/>
                <a:gd name="T20" fmla="*/ 23 w 49"/>
                <a:gd name="T21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32">
                  <a:moveTo>
                    <a:pt x="23" y="17"/>
                  </a:moveTo>
                  <a:cubicBezTo>
                    <a:pt x="24" y="17"/>
                    <a:pt x="25" y="17"/>
                    <a:pt x="25" y="17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9" y="0"/>
                    <a:pt x="49" y="1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49" y="31"/>
                    <a:pt x="48" y="32"/>
                    <a:pt x="47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2"/>
                    <a:pt x="0" y="31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23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70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23" name="Group 35"/>
          <p:cNvGrpSpPr/>
          <p:nvPr/>
        </p:nvGrpSpPr>
        <p:grpSpPr bwMode="auto">
          <a:xfrm flipH="1">
            <a:off x="4025714" y="2359469"/>
            <a:ext cx="200546" cy="249239"/>
            <a:chOff x="0" y="0"/>
            <a:chExt cx="156" cy="194"/>
          </a:xfrm>
        </p:grpSpPr>
        <p:sp>
          <p:nvSpPr>
            <p:cNvPr id="33" name="Freeform 36"/>
            <p:cNvSpPr/>
            <p:nvPr/>
          </p:nvSpPr>
          <p:spPr bwMode="auto">
            <a:xfrm>
              <a:off x="0" y="69"/>
              <a:ext cx="156" cy="125"/>
            </a:xfrm>
            <a:custGeom>
              <a:avLst/>
              <a:gdLst>
                <a:gd name="T0" fmla="*/ 66 w 66"/>
                <a:gd name="T1" fmla="*/ 9 h 53"/>
                <a:gd name="T2" fmla="*/ 45 w 66"/>
                <a:gd name="T3" fmla="*/ 48 h 53"/>
                <a:gd name="T4" fmla="*/ 33 w 66"/>
                <a:gd name="T5" fmla="*/ 53 h 53"/>
                <a:gd name="T6" fmla="*/ 27 w 66"/>
                <a:gd name="T7" fmla="*/ 52 h 53"/>
                <a:gd name="T8" fmla="*/ 3 w 66"/>
                <a:gd name="T9" fmla="*/ 23 h 53"/>
                <a:gd name="T10" fmla="*/ 3 w 66"/>
                <a:gd name="T11" fmla="*/ 22 h 53"/>
                <a:gd name="T12" fmla="*/ 0 w 66"/>
                <a:gd name="T13" fmla="*/ 9 h 53"/>
                <a:gd name="T14" fmla="*/ 1 w 66"/>
                <a:gd name="T15" fmla="*/ 1 h 53"/>
                <a:gd name="T16" fmla="*/ 1 w 66"/>
                <a:gd name="T17" fmla="*/ 1 h 53"/>
                <a:gd name="T18" fmla="*/ 1 w 66"/>
                <a:gd name="T19" fmla="*/ 1 h 53"/>
                <a:gd name="T20" fmla="*/ 2 w 66"/>
                <a:gd name="T21" fmla="*/ 0 h 53"/>
                <a:gd name="T22" fmla="*/ 3 w 66"/>
                <a:gd name="T23" fmla="*/ 1 h 53"/>
                <a:gd name="T24" fmla="*/ 3 w 66"/>
                <a:gd name="T25" fmla="*/ 1 h 53"/>
                <a:gd name="T26" fmla="*/ 30 w 66"/>
                <a:gd name="T27" fmla="*/ 42 h 53"/>
                <a:gd name="T28" fmla="*/ 33 w 66"/>
                <a:gd name="T29" fmla="*/ 43 h 53"/>
                <a:gd name="T30" fmla="*/ 41 w 66"/>
                <a:gd name="T31" fmla="*/ 40 h 53"/>
                <a:gd name="T32" fmla="*/ 56 w 66"/>
                <a:gd name="T33" fmla="*/ 20 h 53"/>
                <a:gd name="T34" fmla="*/ 62 w 66"/>
                <a:gd name="T35" fmla="*/ 1 h 53"/>
                <a:gd name="T36" fmla="*/ 62 w 66"/>
                <a:gd name="T37" fmla="*/ 1 h 53"/>
                <a:gd name="T38" fmla="*/ 62 w 66"/>
                <a:gd name="T39" fmla="*/ 1 h 53"/>
                <a:gd name="T40" fmla="*/ 64 w 66"/>
                <a:gd name="T41" fmla="*/ 0 h 53"/>
                <a:gd name="T42" fmla="*/ 65 w 66"/>
                <a:gd name="T43" fmla="*/ 0 h 53"/>
                <a:gd name="T44" fmla="*/ 65 w 66"/>
                <a:gd name="T45" fmla="*/ 1 h 53"/>
                <a:gd name="T46" fmla="*/ 66 w 66"/>
                <a:gd name="T47" fmla="*/ 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6" h="53">
                  <a:moveTo>
                    <a:pt x="66" y="9"/>
                  </a:moveTo>
                  <a:cubicBezTo>
                    <a:pt x="66" y="21"/>
                    <a:pt x="56" y="40"/>
                    <a:pt x="45" y="48"/>
                  </a:cubicBezTo>
                  <a:cubicBezTo>
                    <a:pt x="41" y="51"/>
                    <a:pt x="37" y="53"/>
                    <a:pt x="33" y="53"/>
                  </a:cubicBezTo>
                  <a:cubicBezTo>
                    <a:pt x="31" y="53"/>
                    <a:pt x="29" y="52"/>
                    <a:pt x="27" y="52"/>
                  </a:cubicBezTo>
                  <a:cubicBezTo>
                    <a:pt x="17" y="48"/>
                    <a:pt x="8" y="36"/>
                    <a:pt x="3" y="23"/>
                  </a:cubicBezTo>
                  <a:cubicBezTo>
                    <a:pt x="3" y="23"/>
                    <a:pt x="3" y="23"/>
                    <a:pt x="3" y="22"/>
                  </a:cubicBezTo>
                  <a:cubicBezTo>
                    <a:pt x="1" y="18"/>
                    <a:pt x="0" y="13"/>
                    <a:pt x="0" y="9"/>
                  </a:cubicBezTo>
                  <a:cubicBezTo>
                    <a:pt x="0" y="6"/>
                    <a:pt x="0" y="3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6" y="17"/>
                    <a:pt x="17" y="40"/>
                    <a:pt x="30" y="42"/>
                  </a:cubicBezTo>
                  <a:cubicBezTo>
                    <a:pt x="31" y="43"/>
                    <a:pt x="32" y="43"/>
                    <a:pt x="33" y="43"/>
                  </a:cubicBezTo>
                  <a:cubicBezTo>
                    <a:pt x="36" y="43"/>
                    <a:pt x="38" y="42"/>
                    <a:pt x="41" y="40"/>
                  </a:cubicBezTo>
                  <a:cubicBezTo>
                    <a:pt x="47" y="36"/>
                    <a:pt x="52" y="29"/>
                    <a:pt x="56" y="20"/>
                  </a:cubicBezTo>
                  <a:cubicBezTo>
                    <a:pt x="59" y="14"/>
                    <a:pt x="61" y="7"/>
                    <a:pt x="62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3" y="0"/>
                    <a:pt x="63" y="0"/>
                    <a:pt x="64" y="0"/>
                  </a:cubicBezTo>
                  <a:cubicBezTo>
                    <a:pt x="64" y="0"/>
                    <a:pt x="64" y="0"/>
                    <a:pt x="65" y="0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3"/>
                    <a:pt x="66" y="6"/>
                    <a:pt x="66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7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4" name="Freeform 37"/>
            <p:cNvSpPr>
              <a:spLocks noEditPoints="1"/>
            </p:cNvSpPr>
            <p:nvPr/>
          </p:nvSpPr>
          <p:spPr bwMode="auto">
            <a:xfrm>
              <a:off x="19" y="0"/>
              <a:ext cx="116" cy="151"/>
            </a:xfrm>
            <a:custGeom>
              <a:avLst/>
              <a:gdLst>
                <a:gd name="T0" fmla="*/ 48 w 49"/>
                <a:gd name="T1" fmla="*/ 17 h 64"/>
                <a:gd name="T2" fmla="*/ 25 w 49"/>
                <a:gd name="T3" fmla="*/ 0 h 64"/>
                <a:gd name="T4" fmla="*/ 3 w 49"/>
                <a:gd name="T5" fmla="*/ 12 h 64"/>
                <a:gd name="T6" fmla="*/ 1 w 49"/>
                <a:gd name="T7" fmla="*/ 17 h 64"/>
                <a:gd name="T8" fmla="*/ 0 w 49"/>
                <a:gd name="T9" fmla="*/ 24 h 64"/>
                <a:gd name="T10" fmla="*/ 25 w 49"/>
                <a:gd name="T11" fmla="*/ 64 h 64"/>
                <a:gd name="T12" fmla="*/ 30 w 49"/>
                <a:gd name="T13" fmla="*/ 63 h 64"/>
                <a:gd name="T14" fmla="*/ 43 w 49"/>
                <a:gd name="T15" fmla="*/ 48 h 64"/>
                <a:gd name="T16" fmla="*/ 47 w 49"/>
                <a:gd name="T17" fmla="*/ 38 h 64"/>
                <a:gd name="T18" fmla="*/ 47 w 49"/>
                <a:gd name="T19" fmla="*/ 38 h 64"/>
                <a:gd name="T20" fmla="*/ 49 w 49"/>
                <a:gd name="T21" fmla="*/ 24 h 64"/>
                <a:gd name="T22" fmla="*/ 48 w 49"/>
                <a:gd name="T23" fmla="*/ 17 h 64"/>
                <a:gd name="T24" fmla="*/ 25 w 49"/>
                <a:gd name="T25" fmla="*/ 32 h 64"/>
                <a:gd name="T26" fmla="*/ 24 w 49"/>
                <a:gd name="T27" fmla="*/ 32 h 64"/>
                <a:gd name="T28" fmla="*/ 16 w 49"/>
                <a:gd name="T29" fmla="*/ 24 h 64"/>
                <a:gd name="T30" fmla="*/ 16 w 49"/>
                <a:gd name="T31" fmla="*/ 23 h 64"/>
                <a:gd name="T32" fmla="*/ 25 w 49"/>
                <a:gd name="T33" fmla="*/ 15 h 64"/>
                <a:gd name="T34" fmla="*/ 33 w 49"/>
                <a:gd name="T35" fmla="*/ 23 h 64"/>
                <a:gd name="T36" fmla="*/ 25 w 49"/>
                <a:gd name="T37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64">
                  <a:moveTo>
                    <a:pt x="48" y="17"/>
                  </a:moveTo>
                  <a:cubicBezTo>
                    <a:pt x="45" y="7"/>
                    <a:pt x="36" y="0"/>
                    <a:pt x="25" y="0"/>
                  </a:cubicBezTo>
                  <a:cubicBezTo>
                    <a:pt x="16" y="0"/>
                    <a:pt x="8" y="5"/>
                    <a:pt x="3" y="12"/>
                  </a:cubicBezTo>
                  <a:cubicBezTo>
                    <a:pt x="3" y="14"/>
                    <a:pt x="2" y="15"/>
                    <a:pt x="1" y="17"/>
                  </a:cubicBezTo>
                  <a:cubicBezTo>
                    <a:pt x="1" y="19"/>
                    <a:pt x="0" y="22"/>
                    <a:pt x="0" y="24"/>
                  </a:cubicBezTo>
                  <a:cubicBezTo>
                    <a:pt x="0" y="38"/>
                    <a:pt x="11" y="64"/>
                    <a:pt x="25" y="64"/>
                  </a:cubicBezTo>
                  <a:cubicBezTo>
                    <a:pt x="27" y="64"/>
                    <a:pt x="29" y="64"/>
                    <a:pt x="30" y="63"/>
                  </a:cubicBezTo>
                  <a:cubicBezTo>
                    <a:pt x="35" y="60"/>
                    <a:pt x="40" y="55"/>
                    <a:pt x="43" y="48"/>
                  </a:cubicBezTo>
                  <a:cubicBezTo>
                    <a:pt x="44" y="45"/>
                    <a:pt x="46" y="42"/>
                    <a:pt x="47" y="38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3"/>
                    <a:pt x="49" y="28"/>
                    <a:pt x="49" y="24"/>
                  </a:cubicBezTo>
                  <a:cubicBezTo>
                    <a:pt x="49" y="22"/>
                    <a:pt x="49" y="19"/>
                    <a:pt x="48" y="17"/>
                  </a:cubicBezTo>
                  <a:close/>
                  <a:moveTo>
                    <a:pt x="25" y="32"/>
                  </a:moveTo>
                  <a:cubicBezTo>
                    <a:pt x="25" y="32"/>
                    <a:pt x="24" y="32"/>
                    <a:pt x="24" y="32"/>
                  </a:cubicBezTo>
                  <a:cubicBezTo>
                    <a:pt x="20" y="31"/>
                    <a:pt x="17" y="28"/>
                    <a:pt x="16" y="24"/>
                  </a:cubicBezTo>
                  <a:cubicBezTo>
                    <a:pt x="16" y="24"/>
                    <a:pt x="16" y="24"/>
                    <a:pt x="16" y="23"/>
                  </a:cubicBezTo>
                  <a:cubicBezTo>
                    <a:pt x="16" y="19"/>
                    <a:pt x="20" y="15"/>
                    <a:pt x="25" y="15"/>
                  </a:cubicBezTo>
                  <a:cubicBezTo>
                    <a:pt x="30" y="15"/>
                    <a:pt x="33" y="19"/>
                    <a:pt x="33" y="23"/>
                  </a:cubicBezTo>
                  <a:cubicBezTo>
                    <a:pt x="33" y="28"/>
                    <a:pt x="30" y="32"/>
                    <a:pt x="25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70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24" name="Group 38"/>
          <p:cNvGrpSpPr/>
          <p:nvPr/>
        </p:nvGrpSpPr>
        <p:grpSpPr bwMode="auto">
          <a:xfrm flipH="1">
            <a:off x="2928790" y="2909620"/>
            <a:ext cx="230931" cy="306990"/>
            <a:chOff x="0" y="0"/>
            <a:chExt cx="201" cy="269"/>
          </a:xfrm>
        </p:grpSpPr>
        <p:sp>
          <p:nvSpPr>
            <p:cNvPr id="30" name="Freeform 39"/>
            <p:cNvSpPr/>
            <p:nvPr/>
          </p:nvSpPr>
          <p:spPr bwMode="auto">
            <a:xfrm>
              <a:off x="75" y="0"/>
              <a:ext cx="52" cy="30"/>
            </a:xfrm>
            <a:custGeom>
              <a:avLst/>
              <a:gdLst>
                <a:gd name="T0" fmla="*/ 20 w 22"/>
                <a:gd name="T1" fmla="*/ 7 h 13"/>
                <a:gd name="T2" fmla="*/ 22 w 22"/>
                <a:gd name="T3" fmla="*/ 12 h 13"/>
                <a:gd name="T4" fmla="*/ 17 w 22"/>
                <a:gd name="T5" fmla="*/ 12 h 13"/>
                <a:gd name="T6" fmla="*/ 11 w 22"/>
                <a:gd name="T7" fmla="*/ 12 h 13"/>
                <a:gd name="T8" fmla="*/ 4 w 22"/>
                <a:gd name="T9" fmla="*/ 12 h 13"/>
                <a:gd name="T10" fmla="*/ 0 w 22"/>
                <a:gd name="T11" fmla="*/ 12 h 13"/>
                <a:gd name="T12" fmla="*/ 1 w 22"/>
                <a:gd name="T13" fmla="*/ 7 h 13"/>
                <a:gd name="T14" fmla="*/ 11 w 22"/>
                <a:gd name="T15" fmla="*/ 0 h 13"/>
                <a:gd name="T16" fmla="*/ 20 w 22"/>
                <a:gd name="T17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3">
                  <a:moveTo>
                    <a:pt x="20" y="7"/>
                  </a:moveTo>
                  <a:cubicBezTo>
                    <a:pt x="21" y="9"/>
                    <a:pt x="22" y="12"/>
                    <a:pt x="22" y="12"/>
                  </a:cubicBezTo>
                  <a:cubicBezTo>
                    <a:pt x="22" y="13"/>
                    <a:pt x="20" y="13"/>
                    <a:pt x="17" y="12"/>
                  </a:cubicBezTo>
                  <a:cubicBezTo>
                    <a:pt x="17" y="12"/>
                    <a:pt x="15" y="12"/>
                    <a:pt x="11" y="12"/>
                  </a:cubicBezTo>
                  <a:cubicBezTo>
                    <a:pt x="6" y="12"/>
                    <a:pt x="4" y="12"/>
                    <a:pt x="4" y="12"/>
                  </a:cubicBezTo>
                  <a:cubicBezTo>
                    <a:pt x="2" y="13"/>
                    <a:pt x="0" y="13"/>
                    <a:pt x="0" y="12"/>
                  </a:cubicBezTo>
                  <a:cubicBezTo>
                    <a:pt x="0" y="12"/>
                    <a:pt x="0" y="9"/>
                    <a:pt x="1" y="7"/>
                  </a:cubicBezTo>
                  <a:cubicBezTo>
                    <a:pt x="1" y="7"/>
                    <a:pt x="5" y="0"/>
                    <a:pt x="11" y="0"/>
                  </a:cubicBezTo>
                  <a:cubicBezTo>
                    <a:pt x="17" y="0"/>
                    <a:pt x="20" y="7"/>
                    <a:pt x="20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7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1" name="Freeform 40"/>
            <p:cNvSpPr/>
            <p:nvPr/>
          </p:nvSpPr>
          <p:spPr bwMode="auto">
            <a:xfrm>
              <a:off x="64" y="241"/>
              <a:ext cx="75" cy="28"/>
            </a:xfrm>
            <a:custGeom>
              <a:avLst/>
              <a:gdLst>
                <a:gd name="T0" fmla="*/ 29 w 32"/>
                <a:gd name="T1" fmla="*/ 1 h 12"/>
                <a:gd name="T2" fmla="*/ 30 w 32"/>
                <a:gd name="T3" fmla="*/ 3 h 12"/>
                <a:gd name="T4" fmla="*/ 16 w 32"/>
                <a:gd name="T5" fmla="*/ 12 h 12"/>
                <a:gd name="T6" fmla="*/ 1 w 32"/>
                <a:gd name="T7" fmla="*/ 3 h 12"/>
                <a:gd name="T8" fmla="*/ 3 w 32"/>
                <a:gd name="T9" fmla="*/ 1 h 12"/>
                <a:gd name="T10" fmla="*/ 11 w 32"/>
                <a:gd name="T11" fmla="*/ 2 h 12"/>
                <a:gd name="T12" fmla="*/ 20 w 32"/>
                <a:gd name="T13" fmla="*/ 2 h 12"/>
                <a:gd name="T14" fmla="*/ 29 w 32"/>
                <a:gd name="T15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12">
                  <a:moveTo>
                    <a:pt x="29" y="1"/>
                  </a:moveTo>
                  <a:cubicBezTo>
                    <a:pt x="31" y="0"/>
                    <a:pt x="32" y="1"/>
                    <a:pt x="30" y="3"/>
                  </a:cubicBezTo>
                  <a:cubicBezTo>
                    <a:pt x="30" y="3"/>
                    <a:pt x="24" y="12"/>
                    <a:pt x="16" y="12"/>
                  </a:cubicBezTo>
                  <a:cubicBezTo>
                    <a:pt x="8" y="12"/>
                    <a:pt x="1" y="3"/>
                    <a:pt x="1" y="3"/>
                  </a:cubicBezTo>
                  <a:cubicBezTo>
                    <a:pt x="0" y="1"/>
                    <a:pt x="0" y="0"/>
                    <a:pt x="3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4" y="2"/>
                    <a:pt x="18" y="2"/>
                    <a:pt x="20" y="2"/>
                  </a:cubicBezTo>
                  <a:lnTo>
                    <a:pt x="2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7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2" name="Freeform 41"/>
            <p:cNvSpPr/>
            <p:nvPr/>
          </p:nvSpPr>
          <p:spPr bwMode="auto">
            <a:xfrm>
              <a:off x="0" y="42"/>
              <a:ext cx="201" cy="189"/>
            </a:xfrm>
            <a:custGeom>
              <a:avLst/>
              <a:gdLst>
                <a:gd name="T0" fmla="*/ 85 w 85"/>
                <a:gd name="T1" fmla="*/ 63 h 80"/>
                <a:gd name="T2" fmla="*/ 85 w 85"/>
                <a:gd name="T3" fmla="*/ 63 h 80"/>
                <a:gd name="T4" fmla="*/ 77 w 85"/>
                <a:gd name="T5" fmla="*/ 37 h 80"/>
                <a:gd name="T6" fmla="*/ 76 w 85"/>
                <a:gd name="T7" fmla="*/ 34 h 80"/>
                <a:gd name="T8" fmla="*/ 76 w 85"/>
                <a:gd name="T9" fmla="*/ 33 h 80"/>
                <a:gd name="T10" fmla="*/ 76 w 85"/>
                <a:gd name="T11" fmla="*/ 32 h 80"/>
                <a:gd name="T12" fmla="*/ 75 w 85"/>
                <a:gd name="T13" fmla="*/ 31 h 80"/>
                <a:gd name="T14" fmla="*/ 75 w 85"/>
                <a:gd name="T15" fmla="*/ 30 h 80"/>
                <a:gd name="T16" fmla="*/ 74 w 85"/>
                <a:gd name="T17" fmla="*/ 28 h 80"/>
                <a:gd name="T18" fmla="*/ 74 w 85"/>
                <a:gd name="T19" fmla="*/ 28 h 80"/>
                <a:gd name="T20" fmla="*/ 74 w 85"/>
                <a:gd name="T21" fmla="*/ 27 h 80"/>
                <a:gd name="T22" fmla="*/ 43 w 85"/>
                <a:gd name="T23" fmla="*/ 0 h 80"/>
                <a:gd name="T24" fmla="*/ 11 w 85"/>
                <a:gd name="T25" fmla="*/ 27 h 80"/>
                <a:gd name="T26" fmla="*/ 11 w 85"/>
                <a:gd name="T27" fmla="*/ 28 h 80"/>
                <a:gd name="T28" fmla="*/ 11 w 85"/>
                <a:gd name="T29" fmla="*/ 28 h 80"/>
                <a:gd name="T30" fmla="*/ 10 w 85"/>
                <a:gd name="T31" fmla="*/ 30 h 80"/>
                <a:gd name="T32" fmla="*/ 10 w 85"/>
                <a:gd name="T33" fmla="*/ 31 h 80"/>
                <a:gd name="T34" fmla="*/ 10 w 85"/>
                <a:gd name="T35" fmla="*/ 32 h 80"/>
                <a:gd name="T36" fmla="*/ 9 w 85"/>
                <a:gd name="T37" fmla="*/ 33 h 80"/>
                <a:gd name="T38" fmla="*/ 9 w 85"/>
                <a:gd name="T39" fmla="*/ 34 h 80"/>
                <a:gd name="T40" fmla="*/ 8 w 85"/>
                <a:gd name="T41" fmla="*/ 37 h 80"/>
                <a:gd name="T42" fmla="*/ 1 w 85"/>
                <a:gd name="T43" fmla="*/ 63 h 80"/>
                <a:gd name="T44" fmla="*/ 1 w 85"/>
                <a:gd name="T45" fmla="*/ 63 h 80"/>
                <a:gd name="T46" fmla="*/ 3 w 85"/>
                <a:gd name="T47" fmla="*/ 69 h 80"/>
                <a:gd name="T48" fmla="*/ 4 w 85"/>
                <a:gd name="T49" fmla="*/ 69 h 80"/>
                <a:gd name="T50" fmla="*/ 5 w 85"/>
                <a:gd name="T51" fmla="*/ 70 h 80"/>
                <a:gd name="T52" fmla="*/ 12 w 85"/>
                <a:gd name="T53" fmla="*/ 73 h 80"/>
                <a:gd name="T54" fmla="*/ 16 w 85"/>
                <a:gd name="T55" fmla="*/ 75 h 80"/>
                <a:gd name="T56" fmla="*/ 24 w 85"/>
                <a:gd name="T57" fmla="*/ 77 h 80"/>
                <a:gd name="T58" fmla="*/ 25 w 85"/>
                <a:gd name="T59" fmla="*/ 77 h 80"/>
                <a:gd name="T60" fmla="*/ 27 w 85"/>
                <a:gd name="T61" fmla="*/ 78 h 80"/>
                <a:gd name="T62" fmla="*/ 43 w 85"/>
                <a:gd name="T63" fmla="*/ 80 h 80"/>
                <a:gd name="T64" fmla="*/ 58 w 85"/>
                <a:gd name="T65" fmla="*/ 78 h 80"/>
                <a:gd name="T66" fmla="*/ 60 w 85"/>
                <a:gd name="T67" fmla="*/ 77 h 80"/>
                <a:gd name="T68" fmla="*/ 61 w 85"/>
                <a:gd name="T69" fmla="*/ 77 h 80"/>
                <a:gd name="T70" fmla="*/ 74 w 85"/>
                <a:gd name="T71" fmla="*/ 73 h 80"/>
                <a:gd name="T72" fmla="*/ 78 w 85"/>
                <a:gd name="T73" fmla="*/ 71 h 80"/>
                <a:gd name="T74" fmla="*/ 79 w 85"/>
                <a:gd name="T75" fmla="*/ 70 h 80"/>
                <a:gd name="T76" fmla="*/ 82 w 85"/>
                <a:gd name="T77" fmla="*/ 69 h 80"/>
                <a:gd name="T78" fmla="*/ 82 w 85"/>
                <a:gd name="T79" fmla="*/ 69 h 80"/>
                <a:gd name="T80" fmla="*/ 83 w 85"/>
                <a:gd name="T81" fmla="*/ 69 h 80"/>
                <a:gd name="T82" fmla="*/ 85 w 85"/>
                <a:gd name="T83" fmla="*/ 6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5" h="80">
                  <a:moveTo>
                    <a:pt x="85" y="63"/>
                  </a:moveTo>
                  <a:cubicBezTo>
                    <a:pt x="85" y="63"/>
                    <a:pt x="85" y="63"/>
                    <a:pt x="85" y="63"/>
                  </a:cubicBezTo>
                  <a:cubicBezTo>
                    <a:pt x="77" y="37"/>
                    <a:pt x="77" y="37"/>
                    <a:pt x="77" y="37"/>
                  </a:cubicBezTo>
                  <a:cubicBezTo>
                    <a:pt x="77" y="36"/>
                    <a:pt x="76" y="35"/>
                    <a:pt x="76" y="34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6" y="33"/>
                    <a:pt x="76" y="32"/>
                    <a:pt x="76" y="32"/>
                  </a:cubicBezTo>
                  <a:cubicBezTo>
                    <a:pt x="76" y="32"/>
                    <a:pt x="75" y="32"/>
                    <a:pt x="75" y="31"/>
                  </a:cubicBezTo>
                  <a:cubicBezTo>
                    <a:pt x="75" y="31"/>
                    <a:pt x="75" y="30"/>
                    <a:pt x="75" y="30"/>
                  </a:cubicBezTo>
                  <a:cubicBezTo>
                    <a:pt x="75" y="30"/>
                    <a:pt x="75" y="29"/>
                    <a:pt x="74" y="28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4" y="28"/>
                    <a:pt x="74" y="27"/>
                    <a:pt x="74" y="27"/>
                  </a:cubicBezTo>
                  <a:cubicBezTo>
                    <a:pt x="69" y="12"/>
                    <a:pt x="63" y="0"/>
                    <a:pt x="43" y="0"/>
                  </a:cubicBezTo>
                  <a:cubicBezTo>
                    <a:pt x="23" y="0"/>
                    <a:pt x="17" y="12"/>
                    <a:pt x="11" y="27"/>
                  </a:cubicBezTo>
                  <a:cubicBezTo>
                    <a:pt x="11" y="27"/>
                    <a:pt x="11" y="27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9"/>
                    <a:pt x="10" y="30"/>
                    <a:pt x="10" y="30"/>
                  </a:cubicBezTo>
                  <a:cubicBezTo>
                    <a:pt x="10" y="30"/>
                    <a:pt x="10" y="31"/>
                    <a:pt x="10" y="31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9" y="33"/>
                    <a:pt x="9" y="33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5"/>
                    <a:pt x="9" y="36"/>
                    <a:pt x="8" y="37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0" y="65"/>
                    <a:pt x="1" y="68"/>
                    <a:pt x="3" y="69"/>
                  </a:cubicBezTo>
                  <a:cubicBezTo>
                    <a:pt x="3" y="69"/>
                    <a:pt x="3" y="69"/>
                    <a:pt x="4" y="69"/>
                  </a:cubicBezTo>
                  <a:cubicBezTo>
                    <a:pt x="4" y="69"/>
                    <a:pt x="5" y="70"/>
                    <a:pt x="5" y="70"/>
                  </a:cubicBezTo>
                  <a:cubicBezTo>
                    <a:pt x="7" y="71"/>
                    <a:pt x="9" y="72"/>
                    <a:pt x="12" y="73"/>
                  </a:cubicBezTo>
                  <a:cubicBezTo>
                    <a:pt x="13" y="74"/>
                    <a:pt x="14" y="74"/>
                    <a:pt x="16" y="75"/>
                  </a:cubicBezTo>
                  <a:cubicBezTo>
                    <a:pt x="18" y="75"/>
                    <a:pt x="21" y="76"/>
                    <a:pt x="24" y="77"/>
                  </a:cubicBezTo>
                  <a:cubicBezTo>
                    <a:pt x="24" y="77"/>
                    <a:pt x="25" y="77"/>
                    <a:pt x="25" y="77"/>
                  </a:cubicBezTo>
                  <a:cubicBezTo>
                    <a:pt x="26" y="78"/>
                    <a:pt x="27" y="78"/>
                    <a:pt x="27" y="78"/>
                  </a:cubicBezTo>
                  <a:cubicBezTo>
                    <a:pt x="32" y="79"/>
                    <a:pt x="37" y="80"/>
                    <a:pt x="43" y="80"/>
                  </a:cubicBezTo>
                  <a:cubicBezTo>
                    <a:pt x="48" y="80"/>
                    <a:pt x="53" y="79"/>
                    <a:pt x="58" y="78"/>
                  </a:cubicBezTo>
                  <a:cubicBezTo>
                    <a:pt x="59" y="78"/>
                    <a:pt x="59" y="78"/>
                    <a:pt x="60" y="77"/>
                  </a:cubicBezTo>
                  <a:cubicBezTo>
                    <a:pt x="61" y="77"/>
                    <a:pt x="61" y="77"/>
                    <a:pt x="61" y="77"/>
                  </a:cubicBezTo>
                  <a:cubicBezTo>
                    <a:pt x="66" y="76"/>
                    <a:pt x="71" y="74"/>
                    <a:pt x="74" y="73"/>
                  </a:cubicBezTo>
                  <a:cubicBezTo>
                    <a:pt x="76" y="72"/>
                    <a:pt x="77" y="71"/>
                    <a:pt x="78" y="71"/>
                  </a:cubicBezTo>
                  <a:cubicBezTo>
                    <a:pt x="79" y="71"/>
                    <a:pt x="79" y="71"/>
                    <a:pt x="79" y="70"/>
                  </a:cubicBezTo>
                  <a:cubicBezTo>
                    <a:pt x="81" y="70"/>
                    <a:pt x="82" y="69"/>
                    <a:pt x="82" y="69"/>
                  </a:cubicBezTo>
                  <a:cubicBezTo>
                    <a:pt x="82" y="69"/>
                    <a:pt x="82" y="69"/>
                    <a:pt x="82" y="69"/>
                  </a:cubicBezTo>
                  <a:cubicBezTo>
                    <a:pt x="82" y="69"/>
                    <a:pt x="82" y="69"/>
                    <a:pt x="83" y="69"/>
                  </a:cubicBezTo>
                  <a:cubicBezTo>
                    <a:pt x="84" y="68"/>
                    <a:pt x="85" y="65"/>
                    <a:pt x="85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70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25" name="Rectangle 42"/>
          <p:cNvSpPr>
            <a:spLocks noChangeArrowheads="1"/>
          </p:cNvSpPr>
          <p:nvPr/>
        </p:nvSpPr>
        <p:spPr bwMode="auto">
          <a:xfrm flipH="1">
            <a:off x="3689949" y="2991686"/>
            <a:ext cx="16545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  <a:cs typeface="Lato Regular"/>
              </a:rPr>
              <a:t>点击此处更换文本点击添加点击此处更换文本点击添加</a:t>
            </a:r>
            <a:endParaRPr lang="en-US" altLang="zh-CN" sz="1050" dirty="0">
              <a:solidFill>
                <a:schemeClr val="bg1">
                  <a:lumMod val="50000"/>
                </a:schemeClr>
              </a:solidFill>
              <a:latin typeface="Noto Sans S Chinese Bold" panose="020B0800000000000000" pitchFamily="34" charset="-122"/>
              <a:ea typeface="Noto Sans S Chinese Bold" panose="020B0800000000000000" pitchFamily="34" charset="-122"/>
              <a:cs typeface="Lato Regular"/>
            </a:endParaRPr>
          </a:p>
          <a:p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  <a:cs typeface="Lato Regular"/>
              </a:rPr>
              <a:t>点击此处更换文本点击添加点击此处更换文本点击添加</a:t>
            </a:r>
            <a:endParaRPr lang="en-US" altLang="zh-CN" sz="1050" dirty="0">
              <a:solidFill>
                <a:schemeClr val="bg1">
                  <a:lumMod val="50000"/>
                </a:schemeClr>
              </a:solidFill>
              <a:latin typeface="Noto Sans S Chinese Bold" panose="020B0800000000000000" pitchFamily="34" charset="-122"/>
              <a:ea typeface="Noto Sans S Chinese Bold" panose="020B0800000000000000" pitchFamily="34" charset="-122"/>
              <a:cs typeface="Lato Regular"/>
            </a:endParaRPr>
          </a:p>
        </p:txBody>
      </p:sp>
      <p:sp>
        <p:nvSpPr>
          <p:cNvPr id="26" name="Rectangle 43"/>
          <p:cNvSpPr>
            <a:spLocks noChangeArrowheads="1"/>
          </p:cNvSpPr>
          <p:nvPr/>
        </p:nvSpPr>
        <p:spPr bwMode="auto">
          <a:xfrm flipH="1">
            <a:off x="6847233" y="1430899"/>
            <a:ext cx="1932530" cy="553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  <a:cs typeface="Lato Regular"/>
              </a:rPr>
              <a:t>点击此处更换文本点击添加点击此处更换文本点击添加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Noto Sans S Chinese Bold" panose="020B0800000000000000" pitchFamily="34" charset="-122"/>
              <a:ea typeface="Noto Sans S Chinese Bold" panose="020B0800000000000000" pitchFamily="34" charset="-122"/>
              <a:cs typeface="Lato Regular"/>
            </a:endParaRPr>
          </a:p>
          <a:p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  <a:cs typeface="Lato Regular"/>
              </a:rPr>
              <a:t>点击此处更换文本点击添加点击此处更换文本点击添加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Noto Sans S Chinese Bold" panose="020B0800000000000000" pitchFamily="34" charset="-122"/>
              <a:ea typeface="Noto Sans S Chinese Bold" panose="020B0800000000000000" pitchFamily="34" charset="-122"/>
              <a:cs typeface="Lato Regular"/>
            </a:endParaRPr>
          </a:p>
        </p:txBody>
      </p:sp>
      <p:sp>
        <p:nvSpPr>
          <p:cNvPr id="27" name="Rectangle 44"/>
          <p:cNvSpPr>
            <a:spLocks noChangeArrowheads="1"/>
          </p:cNvSpPr>
          <p:nvPr/>
        </p:nvSpPr>
        <p:spPr bwMode="auto">
          <a:xfrm flipH="1">
            <a:off x="6847233" y="2117828"/>
            <a:ext cx="1932530" cy="553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  <a:cs typeface="Lato Regular"/>
              </a:rPr>
              <a:t>点击此处更换文本点击添加点击此处更换文本点击添加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Noto Sans S Chinese Bold" panose="020B0800000000000000" pitchFamily="34" charset="-122"/>
              <a:ea typeface="Noto Sans S Chinese Bold" panose="020B0800000000000000" pitchFamily="34" charset="-122"/>
              <a:cs typeface="Lato Regular"/>
            </a:endParaRPr>
          </a:p>
          <a:p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  <a:cs typeface="Lato Regular"/>
              </a:rPr>
              <a:t>点击此处更换文本点击添加点击此处更换文本点击添加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Noto Sans S Chinese Bold" panose="020B0800000000000000" pitchFamily="34" charset="-122"/>
              <a:ea typeface="Noto Sans S Chinese Bold" panose="020B0800000000000000" pitchFamily="34" charset="-122"/>
              <a:cs typeface="Lato Regular"/>
            </a:endParaRPr>
          </a:p>
        </p:txBody>
      </p:sp>
      <p:sp>
        <p:nvSpPr>
          <p:cNvPr id="28" name="Rectangle 45"/>
          <p:cNvSpPr>
            <a:spLocks noChangeArrowheads="1"/>
          </p:cNvSpPr>
          <p:nvPr/>
        </p:nvSpPr>
        <p:spPr bwMode="auto">
          <a:xfrm flipH="1">
            <a:off x="6847233" y="2816914"/>
            <a:ext cx="1932530" cy="553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  <a:cs typeface="Lato Regular"/>
              </a:rPr>
              <a:t>点击此处更换文本点击添加点击此处更换文本点击添加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Noto Sans S Chinese Bold" panose="020B0800000000000000" pitchFamily="34" charset="-122"/>
              <a:ea typeface="Noto Sans S Chinese Bold" panose="020B0800000000000000" pitchFamily="34" charset="-122"/>
              <a:cs typeface="Lato Regular"/>
            </a:endParaRPr>
          </a:p>
          <a:p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  <a:cs typeface="Lato Regular"/>
              </a:rPr>
              <a:t>点击此处更换文本点击添加点击此处更换文本点击添加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Noto Sans S Chinese Bold" panose="020B0800000000000000" pitchFamily="34" charset="-122"/>
              <a:ea typeface="Noto Sans S Chinese Bold" panose="020B0800000000000000" pitchFamily="34" charset="-122"/>
              <a:cs typeface="Lato Regular"/>
            </a:endParaRPr>
          </a:p>
        </p:txBody>
      </p:sp>
      <p:sp>
        <p:nvSpPr>
          <p:cNvPr id="29" name="Rectangle 46"/>
          <p:cNvSpPr>
            <a:spLocks noChangeArrowheads="1"/>
          </p:cNvSpPr>
          <p:nvPr/>
        </p:nvSpPr>
        <p:spPr bwMode="auto">
          <a:xfrm flipH="1">
            <a:off x="6847233" y="3491685"/>
            <a:ext cx="1932530" cy="553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  <a:cs typeface="Lato Regular"/>
              </a:rPr>
              <a:t>点击此处更换文本点击添加点击此处更换文本点击添加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Noto Sans S Chinese Bold" panose="020B0800000000000000" pitchFamily="34" charset="-122"/>
              <a:ea typeface="Noto Sans S Chinese Bold" panose="020B0800000000000000" pitchFamily="34" charset="-122"/>
              <a:cs typeface="Lato Regular"/>
            </a:endParaRPr>
          </a:p>
          <a:p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  <a:cs typeface="Lato Regular"/>
              </a:rPr>
              <a:t>点击此处更换文本点击添加点击此处更换文本点击添加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Noto Sans S Chinese Bold" panose="020B0800000000000000" pitchFamily="34" charset="-122"/>
              <a:ea typeface="Noto Sans S Chinese Bold" panose="020B0800000000000000" pitchFamily="34" charset="-122"/>
              <a:cs typeface="Lato Regular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圆角矩形 16"/>
          <p:cNvSpPr/>
          <p:nvPr/>
        </p:nvSpPr>
        <p:spPr>
          <a:xfrm>
            <a:off x="501276" y="2729512"/>
            <a:ext cx="8231148" cy="179241"/>
          </a:xfrm>
          <a:prstGeom prst="roundRect">
            <a:avLst>
              <a:gd name="adj" fmla="val 49359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51428" tIns="25714" rIns="51428" bIns="25714" rtlCol="0" anchor="ctr"/>
          <a:lstStyle/>
          <a:p>
            <a:pPr algn="ctr"/>
            <a:endParaRPr lang="zh-CN" altLang="en-US" sz="9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8" name="组合 17"/>
          <p:cNvGrpSpPr/>
          <p:nvPr/>
        </p:nvGrpSpPr>
        <p:grpSpPr>
          <a:xfrm>
            <a:off x="816615" y="2239014"/>
            <a:ext cx="524618" cy="524428"/>
            <a:chOff x="2250831" y="2560320"/>
            <a:chExt cx="745587" cy="745587"/>
          </a:xfrm>
        </p:grpSpPr>
        <p:sp>
          <p:nvSpPr>
            <p:cNvPr id="19" name="泪滴形 18"/>
            <p:cNvSpPr/>
            <p:nvPr/>
          </p:nvSpPr>
          <p:spPr>
            <a:xfrm rot="8100000">
              <a:off x="2250831" y="2560320"/>
              <a:ext cx="745587" cy="74558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9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0" name="同心圆 19"/>
            <p:cNvSpPr/>
            <p:nvPr/>
          </p:nvSpPr>
          <p:spPr>
            <a:xfrm>
              <a:off x="2391507" y="2686929"/>
              <a:ext cx="450166" cy="4501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1" name="文本框 9"/>
          <p:cNvSpPr txBox="1"/>
          <p:nvPr/>
        </p:nvSpPr>
        <p:spPr>
          <a:xfrm>
            <a:off x="1514680" y="1883909"/>
            <a:ext cx="1418811" cy="775205"/>
          </a:xfrm>
          <a:prstGeom prst="rect">
            <a:avLst/>
          </a:prstGeom>
          <a:noFill/>
        </p:spPr>
        <p:txBody>
          <a:bodyPr wrap="square" lIns="51428" tIns="25714" rIns="51428" bIns="25714" rtlCol="0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  <a:endParaRPr lang="en-GB" altLang="zh-CN" sz="11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此处添加详细文本描述，建议与标题相关并符合整体语言风格，语言描述尽量简洁生动</a:t>
            </a:r>
            <a:endParaRPr lang="en-GB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9" name="组合 21"/>
          <p:cNvGrpSpPr/>
          <p:nvPr/>
        </p:nvGrpSpPr>
        <p:grpSpPr>
          <a:xfrm>
            <a:off x="3632395" y="1692155"/>
            <a:ext cx="977222" cy="976869"/>
            <a:chOff x="2250831" y="2560320"/>
            <a:chExt cx="745587" cy="745587"/>
          </a:xfrm>
        </p:grpSpPr>
        <p:sp>
          <p:nvSpPr>
            <p:cNvPr id="23" name="泪滴形 22"/>
            <p:cNvSpPr/>
            <p:nvPr/>
          </p:nvSpPr>
          <p:spPr>
            <a:xfrm rot="8100000">
              <a:off x="2250831" y="2560320"/>
              <a:ext cx="745587" cy="74558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9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4" name="同心圆 23"/>
            <p:cNvSpPr/>
            <p:nvPr/>
          </p:nvSpPr>
          <p:spPr>
            <a:xfrm>
              <a:off x="2391507" y="2686929"/>
              <a:ext cx="450166" cy="4501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5" name="文本框 13"/>
          <p:cNvSpPr txBox="1"/>
          <p:nvPr/>
        </p:nvSpPr>
        <p:spPr>
          <a:xfrm>
            <a:off x="4722311" y="1883909"/>
            <a:ext cx="1418811" cy="775205"/>
          </a:xfrm>
          <a:prstGeom prst="rect">
            <a:avLst/>
          </a:prstGeom>
          <a:noFill/>
        </p:spPr>
        <p:txBody>
          <a:bodyPr wrap="square" lIns="51428" tIns="25714" rIns="51428" bIns="25714" rtlCol="0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  <a:endParaRPr lang="en-GB" altLang="zh-CN" sz="11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此处添加详细文本描述，建议与标题相关并符合整体语言风格，语言描述尽量简洁生动</a:t>
            </a:r>
            <a:endParaRPr lang="en-GB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0" name="组合 25"/>
          <p:cNvGrpSpPr/>
          <p:nvPr/>
        </p:nvGrpSpPr>
        <p:grpSpPr>
          <a:xfrm rot="10800000">
            <a:off x="1969701" y="3016544"/>
            <a:ext cx="768073" cy="767795"/>
            <a:chOff x="2250831" y="2560320"/>
            <a:chExt cx="745587" cy="745587"/>
          </a:xfrm>
        </p:grpSpPr>
        <p:sp>
          <p:nvSpPr>
            <p:cNvPr id="27" name="泪滴形 26"/>
            <p:cNvSpPr/>
            <p:nvPr/>
          </p:nvSpPr>
          <p:spPr>
            <a:xfrm rot="8100000">
              <a:off x="2250831" y="2560320"/>
              <a:ext cx="745587" cy="74558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9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8" name="同心圆 27"/>
            <p:cNvSpPr/>
            <p:nvPr/>
          </p:nvSpPr>
          <p:spPr>
            <a:xfrm>
              <a:off x="2391507" y="2686929"/>
              <a:ext cx="450166" cy="4501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9" name="文本框 17"/>
          <p:cNvSpPr txBox="1"/>
          <p:nvPr/>
        </p:nvSpPr>
        <p:spPr>
          <a:xfrm>
            <a:off x="2870324" y="3016771"/>
            <a:ext cx="1418811" cy="775205"/>
          </a:xfrm>
          <a:prstGeom prst="rect">
            <a:avLst/>
          </a:prstGeom>
          <a:noFill/>
        </p:spPr>
        <p:txBody>
          <a:bodyPr wrap="square" lIns="51428" tIns="25714" rIns="51428" bIns="25714" rtlCol="0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  <a:endParaRPr lang="en-GB" altLang="zh-CN" sz="11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此处添加详细文本描述，建议与标题相关并符合整体语言风格，语言描述尽量简洁生动</a:t>
            </a:r>
            <a:endParaRPr lang="en-GB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1" name="组合 29"/>
          <p:cNvGrpSpPr/>
          <p:nvPr/>
        </p:nvGrpSpPr>
        <p:grpSpPr>
          <a:xfrm rot="10800000">
            <a:off x="5408546" y="2932537"/>
            <a:ext cx="324543" cy="324426"/>
            <a:chOff x="2250831" y="2560320"/>
            <a:chExt cx="745587" cy="745587"/>
          </a:xfrm>
        </p:grpSpPr>
        <p:sp>
          <p:nvSpPr>
            <p:cNvPr id="31" name="泪滴形 30"/>
            <p:cNvSpPr/>
            <p:nvPr/>
          </p:nvSpPr>
          <p:spPr>
            <a:xfrm rot="8100000">
              <a:off x="2250831" y="2560320"/>
              <a:ext cx="745587" cy="74558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9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同心圆 31"/>
            <p:cNvSpPr/>
            <p:nvPr/>
          </p:nvSpPr>
          <p:spPr>
            <a:xfrm>
              <a:off x="2391507" y="2686929"/>
              <a:ext cx="450166" cy="4501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33" name="文本框 21"/>
          <p:cNvSpPr txBox="1"/>
          <p:nvPr/>
        </p:nvSpPr>
        <p:spPr>
          <a:xfrm>
            <a:off x="5967775" y="3016385"/>
            <a:ext cx="1418811" cy="775205"/>
          </a:xfrm>
          <a:prstGeom prst="rect">
            <a:avLst/>
          </a:prstGeom>
          <a:noFill/>
        </p:spPr>
        <p:txBody>
          <a:bodyPr wrap="square" lIns="51428" tIns="25714" rIns="51428" bIns="25714" rtlCol="0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  <a:endParaRPr lang="en-GB" altLang="zh-CN" sz="11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此处添加详细文本描述，建议与标题相关并符合整体语言风格，语言描述尽量简洁生动</a:t>
            </a:r>
            <a:endParaRPr lang="en-GB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3" name="组合 33"/>
          <p:cNvGrpSpPr/>
          <p:nvPr/>
        </p:nvGrpSpPr>
        <p:grpSpPr>
          <a:xfrm>
            <a:off x="6800326" y="2239014"/>
            <a:ext cx="524618" cy="524428"/>
            <a:chOff x="2250831" y="2560320"/>
            <a:chExt cx="745587" cy="745587"/>
          </a:xfrm>
        </p:grpSpPr>
        <p:sp>
          <p:nvSpPr>
            <p:cNvPr id="35" name="泪滴形 34"/>
            <p:cNvSpPr/>
            <p:nvPr/>
          </p:nvSpPr>
          <p:spPr>
            <a:xfrm rot="8100000">
              <a:off x="2250831" y="2560320"/>
              <a:ext cx="745587" cy="74558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9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6" name="同心圆 35"/>
            <p:cNvSpPr/>
            <p:nvPr/>
          </p:nvSpPr>
          <p:spPr>
            <a:xfrm>
              <a:off x="2391507" y="2686929"/>
              <a:ext cx="450166" cy="4501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37" name="文本框 25"/>
          <p:cNvSpPr txBox="1"/>
          <p:nvPr/>
        </p:nvSpPr>
        <p:spPr>
          <a:xfrm>
            <a:off x="7386878" y="1883909"/>
            <a:ext cx="1418811" cy="775205"/>
          </a:xfrm>
          <a:prstGeom prst="rect">
            <a:avLst/>
          </a:prstGeom>
          <a:noFill/>
        </p:spPr>
        <p:txBody>
          <a:bodyPr wrap="square" lIns="51428" tIns="25714" rIns="51428" bIns="25714" rtlCol="0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  <a:endParaRPr lang="en-GB" altLang="zh-CN" sz="11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此处添加详细文本描述，建议与标题相关并符合整体语言风格，语言描述尽量简洁生动</a:t>
            </a:r>
            <a:endParaRPr lang="en-GB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000"/>
                            </p:stCondLst>
                            <p:childTnLst>
                              <p:par>
                                <p:cTn id="4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1" grpId="0"/>
      <p:bldP spid="25" grpId="0"/>
      <p:bldP spid="29" grpId="0"/>
      <p:bldP spid="33" grpId="0"/>
      <p:bldP spid="3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矩形 56"/>
          <p:cNvSpPr/>
          <p:nvPr/>
        </p:nvSpPr>
        <p:spPr>
          <a:xfrm>
            <a:off x="4505782" y="2412434"/>
            <a:ext cx="2723823" cy="1107996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/>
            <a:r>
              <a:rPr lang="zh-CN" altLang="en-US" sz="6600" b="1" dirty="0">
                <a:solidFill>
                  <a:srgbClr val="4276AA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标准化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402586" y="1276350"/>
            <a:ext cx="930214" cy="930215"/>
            <a:chOff x="1030082" y="1307853"/>
            <a:chExt cx="1647120" cy="1647120"/>
          </a:xfrm>
        </p:grpSpPr>
        <p:sp>
          <p:nvSpPr>
            <p:cNvPr id="113" name="椭圆 112"/>
            <p:cNvSpPr/>
            <p:nvPr/>
          </p:nvSpPr>
          <p:spPr>
            <a:xfrm>
              <a:off x="1100968" y="1398985"/>
              <a:ext cx="363556" cy="36355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114" name="椭圆 113"/>
            <p:cNvSpPr/>
            <p:nvPr/>
          </p:nvSpPr>
          <p:spPr>
            <a:xfrm>
              <a:off x="2144530" y="2590727"/>
              <a:ext cx="363556" cy="3635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112" name="椭圆 111"/>
            <p:cNvSpPr/>
            <p:nvPr/>
          </p:nvSpPr>
          <p:spPr>
            <a:xfrm>
              <a:off x="1030082" y="1307853"/>
              <a:ext cx="1647120" cy="164712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325883" y="1772611"/>
              <a:ext cx="1182204" cy="817425"/>
            </a:xfrm>
            <a:prstGeom prst="rect">
              <a:avLst/>
            </a:prstGeom>
          </p:spPr>
          <p:txBody>
            <a:bodyPr wrap="square" lIns="91418" tIns="45709" rIns="91418" bIns="45709">
              <a:spAutoFit/>
            </a:bodyPr>
            <a:lstStyle/>
            <a:p>
              <a:pPr marL="0" marR="0" lvl="0" indent="0" algn="l" defTabSz="70040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4276AA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09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276AA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0481" y="1099619"/>
            <a:ext cx="2813027" cy="281302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Isosceles Triangle 91"/>
          <p:cNvSpPr/>
          <p:nvPr/>
        </p:nvSpPr>
        <p:spPr>
          <a:xfrm rot="3600000" flipH="1">
            <a:off x="5548064" y="1573941"/>
            <a:ext cx="347215" cy="299267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12" tIns="32506" rIns="65012" bIns="32506" rtlCol="0" anchor="ctr"/>
          <a:lstStyle/>
          <a:p>
            <a:pPr algn="ctr"/>
            <a:endParaRPr lang="en-US" sz="1800"/>
          </a:p>
        </p:txBody>
      </p:sp>
      <p:sp>
        <p:nvSpPr>
          <p:cNvPr id="93" name="Donut 92"/>
          <p:cNvSpPr/>
          <p:nvPr/>
        </p:nvSpPr>
        <p:spPr>
          <a:xfrm flipH="1">
            <a:off x="4933161" y="1060050"/>
            <a:ext cx="1026794" cy="1026989"/>
          </a:xfrm>
          <a:prstGeom prst="donut">
            <a:avLst>
              <a:gd name="adj" fmla="val 1907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12" tIns="32506" rIns="65012" bIns="32506" rtlCol="0" anchor="ctr"/>
          <a:lstStyle/>
          <a:p>
            <a:pPr algn="ctr"/>
            <a:endParaRPr lang="en-US" sz="1800">
              <a:solidFill>
                <a:schemeClr val="tx1"/>
              </a:solidFill>
            </a:endParaRPr>
          </a:p>
        </p:txBody>
      </p:sp>
      <p:grpSp>
        <p:nvGrpSpPr>
          <p:cNvPr id="2" name="Group 93"/>
          <p:cNvGrpSpPr/>
          <p:nvPr/>
        </p:nvGrpSpPr>
        <p:grpSpPr>
          <a:xfrm flipH="1">
            <a:off x="5505298" y="1335645"/>
            <a:ext cx="1253037" cy="317672"/>
            <a:chOff x="1793077" y="1463668"/>
            <a:chExt cx="1371600" cy="347664"/>
          </a:xfrm>
          <a:solidFill>
            <a:schemeClr val="accent2"/>
          </a:solidFill>
        </p:grpSpPr>
        <p:sp>
          <p:nvSpPr>
            <p:cNvPr id="95" name="Round Same Side Corner Rectangle 94"/>
            <p:cNvSpPr/>
            <p:nvPr/>
          </p:nvSpPr>
          <p:spPr>
            <a:xfrm rot="16200000">
              <a:off x="2305045" y="951700"/>
              <a:ext cx="347664" cy="1371600"/>
            </a:xfrm>
            <a:prstGeom prst="snip1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6" name="Text Placeholder 3"/>
            <p:cNvSpPr txBox="1"/>
            <p:nvPr/>
          </p:nvSpPr>
          <p:spPr>
            <a:xfrm>
              <a:off x="1840330" y="1487735"/>
              <a:ext cx="305186" cy="311077"/>
            </a:xfrm>
            <a:prstGeom prst="snip1Rect">
              <a:avLst/>
            </a:prstGeom>
            <a:grpFill/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914400">
                <a:spcBef>
                  <a:spcPct val="20000"/>
                </a:spcBef>
                <a:defRPr/>
              </a:pPr>
              <a:r>
                <a:rPr lang="en-US" sz="17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02</a:t>
              </a:r>
            </a:p>
          </p:txBody>
        </p:sp>
      </p:grpSp>
      <p:sp>
        <p:nvSpPr>
          <p:cNvPr id="99" name="Isosceles Triangle 98"/>
          <p:cNvSpPr/>
          <p:nvPr/>
        </p:nvSpPr>
        <p:spPr>
          <a:xfrm rot="3600000" flipH="1">
            <a:off x="5586157" y="2965447"/>
            <a:ext cx="347215" cy="299267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12" tIns="32506" rIns="65012" bIns="32506" rtlCol="0" anchor="ctr"/>
          <a:lstStyle/>
          <a:p>
            <a:pPr algn="ctr"/>
            <a:endParaRPr lang="en-US" sz="1800"/>
          </a:p>
        </p:txBody>
      </p:sp>
      <p:sp>
        <p:nvSpPr>
          <p:cNvPr id="100" name="Donut 99"/>
          <p:cNvSpPr/>
          <p:nvPr/>
        </p:nvSpPr>
        <p:spPr>
          <a:xfrm flipH="1">
            <a:off x="4971253" y="2451556"/>
            <a:ext cx="1026794" cy="1026989"/>
          </a:xfrm>
          <a:prstGeom prst="donut">
            <a:avLst>
              <a:gd name="adj" fmla="val 1907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12" tIns="32506" rIns="65012" bIns="32506" rtlCol="0" anchor="ctr"/>
          <a:lstStyle/>
          <a:p>
            <a:pPr algn="ctr"/>
            <a:endParaRPr lang="en-US" sz="1800">
              <a:solidFill>
                <a:schemeClr val="tx1"/>
              </a:solidFill>
            </a:endParaRPr>
          </a:p>
        </p:txBody>
      </p:sp>
      <p:grpSp>
        <p:nvGrpSpPr>
          <p:cNvPr id="3" name="Group 100"/>
          <p:cNvGrpSpPr/>
          <p:nvPr/>
        </p:nvGrpSpPr>
        <p:grpSpPr>
          <a:xfrm flipH="1">
            <a:off x="5543393" y="2730061"/>
            <a:ext cx="1253037" cy="317672"/>
            <a:chOff x="1793075" y="1466851"/>
            <a:chExt cx="1371600" cy="347664"/>
          </a:xfrm>
          <a:solidFill>
            <a:schemeClr val="accent3"/>
          </a:solidFill>
        </p:grpSpPr>
        <p:sp>
          <p:nvSpPr>
            <p:cNvPr id="102" name="Round Same Side Corner Rectangle 101"/>
            <p:cNvSpPr/>
            <p:nvPr/>
          </p:nvSpPr>
          <p:spPr>
            <a:xfrm rot="16200000">
              <a:off x="2305043" y="954883"/>
              <a:ext cx="347664" cy="1371600"/>
            </a:xfrm>
            <a:prstGeom prst="snip1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3" name="Text Placeholder 3"/>
            <p:cNvSpPr txBox="1"/>
            <p:nvPr/>
          </p:nvSpPr>
          <p:spPr>
            <a:xfrm>
              <a:off x="1852547" y="1506090"/>
              <a:ext cx="280749" cy="286169"/>
            </a:xfrm>
            <a:prstGeom prst="rect">
              <a:avLst/>
            </a:prstGeom>
            <a:grpFill/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914400">
                <a:spcBef>
                  <a:spcPct val="20000"/>
                </a:spcBef>
                <a:defRPr/>
              </a:pPr>
              <a:r>
                <a:rPr lang="en-US" sz="17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04</a:t>
              </a:r>
            </a:p>
          </p:txBody>
        </p:sp>
      </p:grpSp>
      <p:cxnSp>
        <p:nvCxnSpPr>
          <p:cNvPr id="111" name="Straight Connector 110"/>
          <p:cNvCxnSpPr/>
          <p:nvPr/>
        </p:nvCxnSpPr>
        <p:spPr>
          <a:xfrm rot="10800000" flipV="1">
            <a:off x="3996078" y="1774851"/>
            <a:ext cx="990412" cy="51349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 rot="10800000" flipV="1">
            <a:off x="3996078" y="3091647"/>
            <a:ext cx="990412" cy="51349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3996078" y="2326446"/>
            <a:ext cx="990412" cy="513494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Isosceles Triangle 121"/>
          <p:cNvSpPr/>
          <p:nvPr/>
        </p:nvSpPr>
        <p:spPr>
          <a:xfrm rot="18000000">
            <a:off x="3064433" y="2288745"/>
            <a:ext cx="347215" cy="299267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12" tIns="32506" rIns="65012" bIns="32506" rtlCol="0" anchor="ctr"/>
          <a:lstStyle/>
          <a:p>
            <a:pPr algn="ctr"/>
            <a:endParaRPr lang="en-US" sz="1800"/>
          </a:p>
        </p:txBody>
      </p:sp>
      <p:sp>
        <p:nvSpPr>
          <p:cNvPr id="123" name="Donut 122"/>
          <p:cNvSpPr/>
          <p:nvPr/>
        </p:nvSpPr>
        <p:spPr>
          <a:xfrm>
            <a:off x="2999760" y="1774853"/>
            <a:ext cx="1026794" cy="1026989"/>
          </a:xfrm>
          <a:prstGeom prst="donut">
            <a:avLst>
              <a:gd name="adj" fmla="val 1907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12" tIns="32506" rIns="65012" bIns="32506" rtlCol="0" anchor="ctr"/>
          <a:lstStyle/>
          <a:p>
            <a:pPr algn="ctr"/>
            <a:endParaRPr lang="en-US" sz="1800">
              <a:solidFill>
                <a:schemeClr val="tx1"/>
              </a:solidFill>
            </a:endParaRPr>
          </a:p>
        </p:txBody>
      </p:sp>
      <p:grpSp>
        <p:nvGrpSpPr>
          <p:cNvPr id="5" name="Group 79"/>
          <p:cNvGrpSpPr/>
          <p:nvPr/>
        </p:nvGrpSpPr>
        <p:grpSpPr>
          <a:xfrm>
            <a:off x="2201381" y="2053357"/>
            <a:ext cx="1253037" cy="317672"/>
            <a:chOff x="1793079" y="1466851"/>
            <a:chExt cx="1371600" cy="347664"/>
          </a:xfrm>
          <a:solidFill>
            <a:schemeClr val="accent1"/>
          </a:solidFill>
        </p:grpSpPr>
        <p:sp>
          <p:nvSpPr>
            <p:cNvPr id="125" name="Round Same Side Corner Rectangle 124"/>
            <p:cNvSpPr/>
            <p:nvPr/>
          </p:nvSpPr>
          <p:spPr>
            <a:xfrm rot="16200000">
              <a:off x="2305047" y="954883"/>
              <a:ext cx="347664" cy="1371600"/>
            </a:xfrm>
            <a:prstGeom prst="snip1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6" name="Text Placeholder 3"/>
            <p:cNvSpPr txBox="1"/>
            <p:nvPr/>
          </p:nvSpPr>
          <p:spPr>
            <a:xfrm>
              <a:off x="1861972" y="1481182"/>
              <a:ext cx="305186" cy="311077"/>
            </a:xfrm>
            <a:prstGeom prst="snip1Rect">
              <a:avLst/>
            </a:prstGeom>
            <a:grpFill/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914400">
                <a:spcBef>
                  <a:spcPct val="20000"/>
                </a:spcBef>
                <a:defRPr/>
              </a:pPr>
              <a:r>
                <a:rPr lang="en-US" sz="17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03</a:t>
              </a:r>
            </a:p>
          </p:txBody>
        </p:sp>
      </p:grpSp>
      <p:sp>
        <p:nvSpPr>
          <p:cNvPr id="129" name="Isosceles Triangle 128"/>
          <p:cNvSpPr/>
          <p:nvPr/>
        </p:nvSpPr>
        <p:spPr>
          <a:xfrm rot="18000000">
            <a:off x="3064433" y="3718348"/>
            <a:ext cx="347215" cy="299267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12" tIns="32506" rIns="65012" bIns="32506" rtlCol="0" anchor="ctr"/>
          <a:lstStyle/>
          <a:p>
            <a:pPr algn="ctr"/>
            <a:endParaRPr lang="en-US" sz="1800"/>
          </a:p>
        </p:txBody>
      </p:sp>
      <p:sp>
        <p:nvSpPr>
          <p:cNvPr id="130" name="Donut 129"/>
          <p:cNvSpPr/>
          <p:nvPr/>
        </p:nvSpPr>
        <p:spPr>
          <a:xfrm>
            <a:off x="2999760" y="3204458"/>
            <a:ext cx="1026794" cy="1026989"/>
          </a:xfrm>
          <a:prstGeom prst="donut">
            <a:avLst>
              <a:gd name="adj" fmla="val 1907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12" tIns="32506" rIns="65012" bIns="32506" rtlCol="0" anchor="ctr"/>
          <a:lstStyle/>
          <a:p>
            <a:pPr algn="ctr"/>
            <a:endParaRPr lang="en-US" sz="1800">
              <a:solidFill>
                <a:schemeClr val="tx1"/>
              </a:solidFill>
            </a:endParaRPr>
          </a:p>
        </p:txBody>
      </p:sp>
      <p:grpSp>
        <p:nvGrpSpPr>
          <p:cNvPr id="6" name="Group 86"/>
          <p:cNvGrpSpPr/>
          <p:nvPr/>
        </p:nvGrpSpPr>
        <p:grpSpPr>
          <a:xfrm>
            <a:off x="2201381" y="3482963"/>
            <a:ext cx="1253037" cy="317672"/>
            <a:chOff x="1793079" y="1466851"/>
            <a:chExt cx="1371600" cy="347664"/>
          </a:xfrm>
          <a:solidFill>
            <a:schemeClr val="accent4"/>
          </a:solidFill>
        </p:grpSpPr>
        <p:sp>
          <p:nvSpPr>
            <p:cNvPr id="132" name="Round Same Side Corner Rectangle 131"/>
            <p:cNvSpPr/>
            <p:nvPr/>
          </p:nvSpPr>
          <p:spPr>
            <a:xfrm rot="16200000">
              <a:off x="2305047" y="954883"/>
              <a:ext cx="347664" cy="1371600"/>
            </a:xfrm>
            <a:prstGeom prst="snip1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3" name="Text Placeholder 3"/>
            <p:cNvSpPr txBox="1"/>
            <p:nvPr/>
          </p:nvSpPr>
          <p:spPr>
            <a:xfrm>
              <a:off x="1874190" y="1506090"/>
              <a:ext cx="280749" cy="286169"/>
            </a:xfrm>
            <a:prstGeom prst="rect">
              <a:avLst/>
            </a:prstGeom>
            <a:grpFill/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914400">
                <a:spcBef>
                  <a:spcPct val="20000"/>
                </a:spcBef>
                <a:defRPr/>
              </a:pPr>
              <a:r>
                <a:rPr lang="en-US" sz="17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05</a:t>
              </a:r>
            </a:p>
          </p:txBody>
        </p:sp>
      </p:grpSp>
      <p:sp>
        <p:nvSpPr>
          <p:cNvPr id="45" name="TextBox 23"/>
          <p:cNvSpPr txBox="1"/>
          <p:nvPr/>
        </p:nvSpPr>
        <p:spPr>
          <a:xfrm>
            <a:off x="565269" y="3491675"/>
            <a:ext cx="1640240" cy="619645"/>
          </a:xfrm>
          <a:prstGeom prst="rect">
            <a:avLst/>
          </a:prstGeom>
          <a:noFill/>
        </p:spPr>
        <p:txBody>
          <a:bodyPr wrap="square" lIns="65012" tIns="32506" rIns="65012" bIns="32506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</a:t>
            </a:r>
            <a:endParaRPr lang="en-GB" altLang="zh-CN" sz="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46" name="TextBox 24"/>
          <p:cNvSpPr txBox="1"/>
          <p:nvPr/>
        </p:nvSpPr>
        <p:spPr>
          <a:xfrm>
            <a:off x="996995" y="3204457"/>
            <a:ext cx="1208513" cy="250313"/>
          </a:xfrm>
          <a:prstGeom prst="rect">
            <a:avLst/>
          </a:prstGeom>
          <a:noFill/>
        </p:spPr>
        <p:txBody>
          <a:bodyPr wrap="none" lIns="65012" tIns="32506" rIns="65012" bIns="32506" rtlCol="0">
            <a:spAutoFit/>
          </a:bodyPr>
          <a:lstStyle/>
          <a:p>
            <a:pPr algn="r"/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ea typeface="微软雅黑" panose="020B0503020204020204" charset="-122"/>
              </a:rPr>
              <a:t>请替换文字内容</a:t>
            </a:r>
          </a:p>
        </p:txBody>
      </p:sp>
      <p:sp>
        <p:nvSpPr>
          <p:cNvPr id="47" name="TextBox 23"/>
          <p:cNvSpPr txBox="1"/>
          <p:nvPr/>
        </p:nvSpPr>
        <p:spPr>
          <a:xfrm>
            <a:off x="592357" y="2316416"/>
            <a:ext cx="1640240" cy="619645"/>
          </a:xfrm>
          <a:prstGeom prst="rect">
            <a:avLst/>
          </a:prstGeom>
          <a:noFill/>
        </p:spPr>
        <p:txBody>
          <a:bodyPr wrap="square" lIns="65012" tIns="32506" rIns="65012" bIns="32506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</a:t>
            </a:r>
            <a:endParaRPr lang="en-GB" altLang="zh-CN" sz="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024085" y="2029199"/>
            <a:ext cx="1208513" cy="250313"/>
          </a:xfrm>
          <a:prstGeom prst="rect">
            <a:avLst/>
          </a:prstGeom>
          <a:noFill/>
        </p:spPr>
        <p:txBody>
          <a:bodyPr wrap="none" lIns="65012" tIns="32506" rIns="65012" bIns="32506" rtlCol="0">
            <a:spAutoFit/>
          </a:bodyPr>
          <a:lstStyle/>
          <a:p>
            <a:pPr algn="r"/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ea typeface="微软雅黑" panose="020B0503020204020204" charset="-122"/>
              </a:rPr>
              <a:t>请替换文字内容</a:t>
            </a:r>
          </a:p>
        </p:txBody>
      </p:sp>
      <p:sp>
        <p:nvSpPr>
          <p:cNvPr id="51" name="TextBox 23"/>
          <p:cNvSpPr txBox="1"/>
          <p:nvPr/>
        </p:nvSpPr>
        <p:spPr>
          <a:xfrm>
            <a:off x="6857386" y="1558663"/>
            <a:ext cx="1640240" cy="619645"/>
          </a:xfrm>
          <a:prstGeom prst="rect">
            <a:avLst/>
          </a:prstGeom>
          <a:noFill/>
        </p:spPr>
        <p:txBody>
          <a:bodyPr wrap="square" lIns="65012" tIns="32506" rIns="65012" bIns="3250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</a:t>
            </a:r>
            <a:endParaRPr lang="en-GB" altLang="zh-CN" sz="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857386" y="1271445"/>
            <a:ext cx="1208512" cy="250313"/>
          </a:xfrm>
          <a:prstGeom prst="rect">
            <a:avLst/>
          </a:prstGeom>
          <a:noFill/>
        </p:spPr>
        <p:txBody>
          <a:bodyPr wrap="none" lIns="65012" tIns="32506" rIns="65012" bIns="32506" rtlCol="0">
            <a:spAutoFit/>
          </a:bodyPr>
          <a:lstStyle/>
          <a:p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ea typeface="微软雅黑" panose="020B0503020204020204" charset="-122"/>
              </a:rPr>
              <a:t>请替换文字内容</a:t>
            </a:r>
          </a:p>
        </p:txBody>
      </p:sp>
      <p:sp>
        <p:nvSpPr>
          <p:cNvPr id="53" name="TextBox 23"/>
          <p:cNvSpPr txBox="1"/>
          <p:nvPr/>
        </p:nvSpPr>
        <p:spPr>
          <a:xfrm>
            <a:off x="6857386" y="3028556"/>
            <a:ext cx="1640240" cy="619645"/>
          </a:xfrm>
          <a:prstGeom prst="rect">
            <a:avLst/>
          </a:prstGeom>
          <a:noFill/>
        </p:spPr>
        <p:txBody>
          <a:bodyPr wrap="square" lIns="65012" tIns="32506" rIns="65012" bIns="3250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  <a:sym typeface="+mn-lt"/>
              </a:rPr>
              <a:t>点击添加相关标题文字，点击添加相关标题文字，点击添加相关标题文字</a:t>
            </a:r>
            <a:endParaRPr lang="en-GB" altLang="zh-CN" sz="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6857386" y="2741339"/>
            <a:ext cx="1208512" cy="250313"/>
          </a:xfrm>
          <a:prstGeom prst="rect">
            <a:avLst/>
          </a:prstGeom>
          <a:noFill/>
        </p:spPr>
        <p:txBody>
          <a:bodyPr wrap="none" lIns="65012" tIns="32506" rIns="65012" bIns="32506" rtlCol="0">
            <a:spAutoFit/>
          </a:bodyPr>
          <a:lstStyle/>
          <a:p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ea typeface="微软雅黑" panose="020B0503020204020204" charset="-122"/>
              </a:rPr>
              <a:t>请替换文字内容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9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000"/>
                            </p:stCondLst>
                            <p:childTnLst>
                              <p:par>
                                <p:cTn id="9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 animBg="1"/>
      <p:bldP spid="93" grpId="0" animBg="1"/>
      <p:bldP spid="99" grpId="0" animBg="1"/>
      <p:bldP spid="100" grpId="0" animBg="1"/>
      <p:bldP spid="122" grpId="0" animBg="1"/>
      <p:bldP spid="123" grpId="0" animBg="1"/>
      <p:bldP spid="129" grpId="0" animBg="1"/>
      <p:bldP spid="130" grpId="0" animBg="1"/>
      <p:bldP spid="45" grpId="0"/>
      <p:bldP spid="46" grpId="0"/>
      <p:bldP spid="47" grpId="0"/>
      <p:bldP spid="48" grpId="0"/>
      <p:bldP spid="51" grpId="0"/>
      <p:bldP spid="52" grpId="0"/>
      <p:bldP spid="53" grpId="0"/>
      <p:bldP spid="5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直接连接符 17"/>
          <p:cNvCxnSpPr/>
          <p:nvPr/>
        </p:nvCxnSpPr>
        <p:spPr>
          <a:xfrm rot="5400000">
            <a:off x="1808540" y="2816997"/>
            <a:ext cx="2677308" cy="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rot="5400000">
            <a:off x="4313134" y="2816997"/>
            <a:ext cx="2677308" cy="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11 Rectángulo"/>
          <p:cNvSpPr/>
          <p:nvPr/>
        </p:nvSpPr>
        <p:spPr>
          <a:xfrm>
            <a:off x="869378" y="1478346"/>
            <a:ext cx="1975599" cy="787703"/>
          </a:xfrm>
          <a:prstGeom prst="snip1Rect">
            <a:avLst/>
          </a:prstGeom>
          <a:solidFill>
            <a:schemeClr val="accent1"/>
          </a:solidFill>
          <a:ln w="63500">
            <a:solidFill>
              <a:schemeClr val="bg1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68538" tIns="34268" rIns="68538" bIns="34268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kern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  <a:endParaRPr lang="en-US" altLang="zh-CN" sz="1800" b="1" kern="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100" kern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点击此处添加文字内容</a:t>
            </a:r>
            <a:endParaRPr lang="en-US" altLang="zh-CN" sz="1100" kern="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grpSp>
        <p:nvGrpSpPr>
          <p:cNvPr id="2" name="组合 20"/>
          <p:cNvGrpSpPr/>
          <p:nvPr/>
        </p:nvGrpSpPr>
        <p:grpSpPr>
          <a:xfrm>
            <a:off x="869380" y="2732465"/>
            <a:ext cx="1832948" cy="1065249"/>
            <a:chOff x="503238" y="2548492"/>
            <a:chExt cx="2191599" cy="1065434"/>
          </a:xfrm>
        </p:grpSpPr>
        <p:sp>
          <p:nvSpPr>
            <p:cNvPr id="22" name="矩形 21"/>
            <p:cNvSpPr/>
            <p:nvPr/>
          </p:nvSpPr>
          <p:spPr>
            <a:xfrm>
              <a:off x="503238" y="2548492"/>
              <a:ext cx="1079463" cy="3078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  <a:endParaRPr lang="en-US" altLang="zh-CN" sz="14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503238" y="2905917"/>
              <a:ext cx="2191599" cy="7080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点击此处添加文字说明内容，可以通过复制您的文本内容，在此文本框粘贴并选择只保留文字。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4" name="42 Rectángulo"/>
          <p:cNvSpPr/>
          <p:nvPr/>
        </p:nvSpPr>
        <p:spPr>
          <a:xfrm>
            <a:off x="3393511" y="1478347"/>
            <a:ext cx="1975601" cy="787703"/>
          </a:xfrm>
          <a:prstGeom prst="snip1Rect">
            <a:avLst/>
          </a:prstGeom>
          <a:solidFill>
            <a:schemeClr val="accent2"/>
          </a:solidFill>
          <a:ln w="63500">
            <a:solidFill>
              <a:schemeClr val="bg1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68538" tIns="34268" rIns="68538" bIns="34268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kern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  <a:endParaRPr lang="en-US" altLang="zh-CN" sz="1800" b="1" kern="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100" kern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点击此处添加文字内容</a:t>
            </a:r>
            <a:endParaRPr lang="en-US" altLang="zh-CN" sz="1100" kern="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grpSp>
        <p:nvGrpSpPr>
          <p:cNvPr id="3" name="组合 24"/>
          <p:cNvGrpSpPr/>
          <p:nvPr/>
        </p:nvGrpSpPr>
        <p:grpSpPr>
          <a:xfrm>
            <a:off x="3393514" y="2732464"/>
            <a:ext cx="1832948" cy="1065250"/>
            <a:chOff x="471218" y="2548491"/>
            <a:chExt cx="2191599" cy="1065436"/>
          </a:xfrm>
        </p:grpSpPr>
        <p:sp>
          <p:nvSpPr>
            <p:cNvPr id="26" name="矩形 25"/>
            <p:cNvSpPr/>
            <p:nvPr/>
          </p:nvSpPr>
          <p:spPr>
            <a:xfrm>
              <a:off x="471218" y="2548491"/>
              <a:ext cx="1079463" cy="3078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  <a:endParaRPr lang="en-US" altLang="zh-CN" sz="14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471218" y="2905917"/>
              <a:ext cx="2191599" cy="7080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点击此处添加文字说明内容，可以通过复制您的文本内容，在此文本框粘贴并选择只保留文字。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8" name="51 Rectángulo"/>
          <p:cNvSpPr/>
          <p:nvPr/>
        </p:nvSpPr>
        <p:spPr>
          <a:xfrm>
            <a:off x="5906426" y="1478347"/>
            <a:ext cx="1976922" cy="787702"/>
          </a:xfrm>
          <a:prstGeom prst="snip1Rect">
            <a:avLst/>
          </a:prstGeom>
          <a:solidFill>
            <a:schemeClr val="accent3"/>
          </a:solidFill>
          <a:ln w="63500">
            <a:solidFill>
              <a:schemeClr val="bg1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68538" tIns="34268" rIns="68538" bIns="34268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kern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  <a:endParaRPr lang="en-US" altLang="zh-CN" sz="1800" b="1" kern="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100" kern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点击此处添加文字内容</a:t>
            </a:r>
            <a:endParaRPr lang="en-US" altLang="zh-CN" sz="1100" kern="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grpSp>
        <p:nvGrpSpPr>
          <p:cNvPr id="4" name="组合 28"/>
          <p:cNvGrpSpPr/>
          <p:nvPr/>
        </p:nvGrpSpPr>
        <p:grpSpPr>
          <a:xfrm>
            <a:off x="5906428" y="2732464"/>
            <a:ext cx="1832948" cy="1065250"/>
            <a:chOff x="467746" y="2548491"/>
            <a:chExt cx="2191599" cy="1065436"/>
          </a:xfrm>
        </p:grpSpPr>
        <p:sp>
          <p:nvSpPr>
            <p:cNvPr id="30" name="矩形 29"/>
            <p:cNvSpPr/>
            <p:nvPr/>
          </p:nvSpPr>
          <p:spPr>
            <a:xfrm>
              <a:off x="467746" y="2548491"/>
              <a:ext cx="1079463" cy="3078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4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  <a:endParaRPr lang="en-US" altLang="zh-CN" sz="14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467746" y="2905917"/>
              <a:ext cx="2191599" cy="7080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点击此处添加文字说明内容，可以通过复制您的文本内容，在此文本框粘贴并选择只保留文字。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4" grpId="0" animBg="1"/>
      <p:bldP spid="2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矩形 56"/>
          <p:cNvSpPr/>
          <p:nvPr/>
        </p:nvSpPr>
        <p:spPr>
          <a:xfrm>
            <a:off x="5029200" y="2412434"/>
            <a:ext cx="2113079" cy="1107996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/>
            <a:r>
              <a:rPr lang="zh-CN" altLang="en-US" sz="6600" b="1" dirty="0">
                <a:solidFill>
                  <a:srgbClr val="4276AA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总 结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620632" y="1276350"/>
            <a:ext cx="930214" cy="930215"/>
            <a:chOff x="1030082" y="1307853"/>
            <a:chExt cx="1647120" cy="1647120"/>
          </a:xfrm>
        </p:grpSpPr>
        <p:sp>
          <p:nvSpPr>
            <p:cNvPr id="113" name="椭圆 112"/>
            <p:cNvSpPr/>
            <p:nvPr/>
          </p:nvSpPr>
          <p:spPr>
            <a:xfrm>
              <a:off x="1100968" y="1398985"/>
              <a:ext cx="363556" cy="36355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114" name="椭圆 113"/>
            <p:cNvSpPr/>
            <p:nvPr/>
          </p:nvSpPr>
          <p:spPr>
            <a:xfrm>
              <a:off x="2144530" y="2590727"/>
              <a:ext cx="363556" cy="3635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112" name="椭圆 111"/>
            <p:cNvSpPr/>
            <p:nvPr/>
          </p:nvSpPr>
          <p:spPr>
            <a:xfrm>
              <a:off x="1030082" y="1307853"/>
              <a:ext cx="1647120" cy="164712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325883" y="1772611"/>
              <a:ext cx="1182204" cy="817425"/>
            </a:xfrm>
            <a:prstGeom prst="rect">
              <a:avLst/>
            </a:prstGeom>
          </p:spPr>
          <p:txBody>
            <a:bodyPr wrap="square" lIns="91418" tIns="45709" rIns="91418" bIns="45709">
              <a:spAutoFit/>
            </a:bodyPr>
            <a:lstStyle/>
            <a:p>
              <a:pPr marL="0" marR="0" lvl="0" indent="0" algn="l" defTabSz="70040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2400" b="1" kern="0" dirty="0">
                  <a:solidFill>
                    <a:srgbClr val="4276AA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10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276AA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0481" y="1099619"/>
            <a:ext cx="2813027" cy="281302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矩形 56"/>
          <p:cNvSpPr/>
          <p:nvPr/>
        </p:nvSpPr>
        <p:spPr>
          <a:xfrm>
            <a:off x="4505782" y="2412434"/>
            <a:ext cx="3805850" cy="1107996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66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成员介绍 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943600" y="1276350"/>
            <a:ext cx="930214" cy="930215"/>
            <a:chOff x="1030082" y="1307853"/>
            <a:chExt cx="1647120" cy="1647120"/>
          </a:xfrm>
        </p:grpSpPr>
        <p:sp>
          <p:nvSpPr>
            <p:cNvPr id="113" name="椭圆 112"/>
            <p:cNvSpPr/>
            <p:nvPr/>
          </p:nvSpPr>
          <p:spPr>
            <a:xfrm>
              <a:off x="1100968" y="1398985"/>
              <a:ext cx="363556" cy="36355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2144530" y="2590727"/>
              <a:ext cx="363556" cy="3635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1030082" y="1307853"/>
              <a:ext cx="1647120" cy="164712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/>
            </a:p>
          </p:txBody>
        </p:sp>
        <p:sp>
          <p:nvSpPr>
            <p:cNvPr id="49" name="矩形 48"/>
            <p:cNvSpPr/>
            <p:nvPr/>
          </p:nvSpPr>
          <p:spPr>
            <a:xfrm>
              <a:off x="1325883" y="1772611"/>
              <a:ext cx="1182204" cy="817425"/>
            </a:xfrm>
            <a:prstGeom prst="rect">
              <a:avLst/>
            </a:prstGeom>
          </p:spPr>
          <p:txBody>
            <a:bodyPr wrap="square" lIns="91418" tIns="45709" rIns="91418" bIns="45709">
              <a:spAutoFit/>
            </a:bodyPr>
            <a:lstStyle/>
            <a:p>
              <a:pPr defTabSz="700405">
                <a:defRPr/>
              </a:pPr>
              <a:r>
                <a:rPr lang="en-US" altLang="zh-CN" sz="2400" b="1" kern="0" dirty="0">
                  <a:solidFill>
                    <a:schemeClr val="accent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01</a:t>
              </a:r>
              <a:endParaRPr lang="zh-CN" altLang="en-US" sz="2400" b="1" kern="0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0481" y="1099619"/>
            <a:ext cx="2813027" cy="281302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4038900" y="895067"/>
          <a:ext cx="4578985" cy="2574925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12585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6169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6263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320040">
                <a:tc rowSpan="2"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sz="1400" b="1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项  目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sz="1400" b="1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改善前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sz="1400" b="1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改善后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sz="1400" b="1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活动成长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sz="1400" b="1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正/负向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067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B w="28575">
                      <a:solidFill>
                        <a:srgbClr val="64646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sz="1400" b="1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总分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sz="1400" b="1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平均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sz="1400" b="1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总分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sz="1400" b="1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平均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B w="28575">
                      <a:solidFill>
                        <a:srgbClr val="646464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B w="28575">
                      <a:solidFill>
                        <a:srgbClr val="64646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sz="1200" b="0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责任与荣誉感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31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2.8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49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4.5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1.7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sz="1200" b="0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解决问题能力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31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2.8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44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4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1.2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sz="1200" b="0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积极性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29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2.6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49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4.5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1.9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sz="1200" b="0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和谐度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30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2.7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44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4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1.3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76860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sz="1200" b="0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沟通技巧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34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3.1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49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4.5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1.4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sz="1200" b="0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质管工具应用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15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1.4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40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3.6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2.2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sz="1200" b="0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凝聚力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34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3.1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52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4.7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1.6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78943" name="矩形 38"/>
          <p:cNvSpPr/>
          <p:nvPr/>
        </p:nvSpPr>
        <p:spPr>
          <a:xfrm>
            <a:off x="578644" y="3484120"/>
            <a:ext cx="8565356" cy="8402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50" dirty="0">
                <a:latin typeface="微软雅黑" panose="020B0503020204020204" charset="-122"/>
                <a:ea typeface="微软雅黑" panose="020B0503020204020204" charset="-122"/>
              </a:rPr>
              <a:t>在开展持续改进提高孕妇从待产室到分娩后留置针的完好率，小组成员通过集中讨论分析原因，及时更新发送设备设施，制定适合本科的采集发送流程等一系列对策，有效减少各种导致标本采集发送环节失误的节点，同时提升了相关人员业务水平和解决应急事件，沟通等能力。</a:t>
            </a:r>
          </a:p>
        </p:txBody>
      </p:sp>
      <p:pic>
        <p:nvPicPr>
          <p:cNvPr id="2" name="图片 1" descr="E:\PPT项目\觅知1\qc成果汇报\51miz-E1222892-63343BB4.png51miz-E1222892-63343BB4"/>
          <p:cNvPicPr>
            <a:picLocks noChangeAspect="1"/>
          </p:cNvPicPr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953611" y="895350"/>
            <a:ext cx="2513965" cy="2514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741">
        <p:blinds dir="vert"/>
      </p:transition>
    </mc:Choice>
    <mc:Fallback xmlns="">
      <p:transition spd="slow" advTm="1741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78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94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4114800" y="1328049"/>
            <a:ext cx="4698722" cy="76944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accent1"/>
                </a:solidFill>
                <a:latin typeface="+mn-ea"/>
                <a:sym typeface="Arial" panose="020B0604020202020204" pitchFamily="34" charset="0"/>
              </a:rPr>
              <a:t>演示完毕感谢观看</a:t>
            </a:r>
            <a:endParaRPr lang="en-US" altLang="zh-CN" sz="4400" b="1" dirty="0">
              <a:solidFill>
                <a:schemeClr val="accent1"/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266744" y="2079419"/>
            <a:ext cx="4394835" cy="323165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1500" spc="300" dirty="0">
                <a:solidFill>
                  <a:schemeClr val="bg1"/>
                </a:solidFill>
                <a:latin typeface="+mn-ea"/>
                <a:sym typeface="Arial" panose="020B0604020202020204" pitchFamily="34" charset="0"/>
              </a:rPr>
              <a:t>提高孕妇从穿刺到分娩后留置针的完好率</a:t>
            </a:r>
          </a:p>
        </p:txBody>
      </p:sp>
      <p:sp>
        <p:nvSpPr>
          <p:cNvPr id="11" name="矩形 10"/>
          <p:cNvSpPr/>
          <p:nvPr/>
        </p:nvSpPr>
        <p:spPr>
          <a:xfrm>
            <a:off x="4196075" y="2762242"/>
            <a:ext cx="3137690" cy="30777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rPr>
              <a:t>科室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rPr>
              <a:t>：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rPr>
              <a:t>优品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rPr>
              <a:t>PPT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rPr>
              <a:t>   时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rPr>
              <a:t>间：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rPr>
              <a:t>20XX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190544" y="2442054"/>
            <a:ext cx="4471035" cy="3231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7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rPr>
              <a:t>custom all kinds of industry ppt template, this work belongs to fly impression design original, do not download after the network communication.</a:t>
            </a:r>
          </a:p>
        </p:txBody>
      </p:sp>
      <p:sp>
        <p:nvSpPr>
          <p:cNvPr id="4" name="椭圆 3"/>
          <p:cNvSpPr/>
          <p:nvPr/>
        </p:nvSpPr>
        <p:spPr>
          <a:xfrm>
            <a:off x="6085187" y="3484150"/>
            <a:ext cx="457200" cy="4572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5281814" y="3572296"/>
            <a:ext cx="363556" cy="3635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5807470" y="4036882"/>
            <a:ext cx="363556" cy="3635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6970209" y="3673326"/>
            <a:ext cx="363556" cy="3635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4138814" y="3794751"/>
            <a:ext cx="457200" cy="4572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7985" y="835917"/>
            <a:ext cx="3810000" cy="381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7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7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2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0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/>
      <p:bldP spid="12" grpId="0"/>
      <p:bldP spid="4" grpId="0" animBg="1"/>
      <p:bldP spid="15" grpId="0" animBg="1"/>
      <p:bldP spid="16" grpId="0" animBg="1"/>
      <p:bldP spid="18" grpId="0" animBg="1"/>
      <p:bldP spid="1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0629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32"/>
          <p:cNvSpPr txBox="1"/>
          <p:nvPr/>
        </p:nvSpPr>
        <p:spPr>
          <a:xfrm>
            <a:off x="607718" y="3060267"/>
            <a:ext cx="1743491" cy="381737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rmAutofit fontScale="77500" lnSpcReduction="20000"/>
          </a:bodyPr>
          <a:lstStyle/>
          <a:p>
            <a:pPr algn="ctr" defTabSz="914400">
              <a:lnSpc>
                <a:spcPct val="120000"/>
              </a:lnSpc>
              <a:defRPr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此部分内容作为文字排版占位显示</a:t>
            </a:r>
            <a:b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</a:b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（建议使用主题字体）</a:t>
            </a:r>
          </a:p>
        </p:txBody>
      </p:sp>
      <p:sp>
        <p:nvSpPr>
          <p:cNvPr id="51" name="Rectangle 33"/>
          <p:cNvSpPr/>
          <p:nvPr/>
        </p:nvSpPr>
        <p:spPr>
          <a:xfrm>
            <a:off x="683905" y="2860990"/>
            <a:ext cx="1591117" cy="159428"/>
          </a:xfrm>
          <a:prstGeom prst="rect">
            <a:avLst/>
          </a:prstGeom>
        </p:spPr>
        <p:txBody>
          <a:bodyPr wrap="none" lIns="72000" tIns="0" rIns="72000" bIns="0">
            <a:normAutofit fontScale="70000" lnSpcReduction="20000"/>
          </a:bodyPr>
          <a:lstStyle/>
          <a:p>
            <a:pPr algn="ctr" defTabSz="914400">
              <a:defRPr/>
            </a:pP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组长：某某某</a:t>
            </a:r>
          </a:p>
        </p:txBody>
      </p:sp>
      <p:sp>
        <p:nvSpPr>
          <p:cNvPr id="60" name="TextBox 30"/>
          <p:cNvSpPr txBox="1"/>
          <p:nvPr/>
        </p:nvSpPr>
        <p:spPr>
          <a:xfrm>
            <a:off x="2857357" y="3060267"/>
            <a:ext cx="1743491" cy="381737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rmAutofit fontScale="77500" lnSpcReduction="20000"/>
          </a:bodyPr>
          <a:lstStyle/>
          <a:p>
            <a:pPr algn="ctr" defTabSz="914400">
              <a:lnSpc>
                <a:spcPct val="120000"/>
              </a:lnSpc>
              <a:defRPr/>
            </a:pPr>
            <a:r>
              <a:rPr lang="zh-CN" altLang="en-US" sz="105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此部分内容作为文字排版占位显示</a:t>
            </a:r>
            <a:br>
              <a:rPr lang="zh-CN" altLang="en-US" sz="105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</a:br>
            <a:r>
              <a:rPr lang="zh-CN" altLang="en-US" sz="105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（建议使用主题字体）</a:t>
            </a:r>
          </a:p>
        </p:txBody>
      </p:sp>
      <p:sp>
        <p:nvSpPr>
          <p:cNvPr id="61" name="Rectangle 31"/>
          <p:cNvSpPr/>
          <p:nvPr/>
        </p:nvSpPr>
        <p:spPr>
          <a:xfrm>
            <a:off x="2933544" y="2860990"/>
            <a:ext cx="1591117" cy="159428"/>
          </a:xfrm>
          <a:prstGeom prst="rect">
            <a:avLst/>
          </a:prstGeom>
        </p:spPr>
        <p:txBody>
          <a:bodyPr wrap="none" lIns="72000" tIns="0" rIns="72000" bIns="0">
            <a:normAutofit fontScale="70000" lnSpcReduction="20000"/>
          </a:bodyPr>
          <a:lstStyle/>
          <a:p>
            <a:pPr algn="ctr" defTabSz="914400">
              <a:defRPr/>
            </a:pP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协调员：某某某</a:t>
            </a:r>
          </a:p>
        </p:txBody>
      </p:sp>
      <p:sp>
        <p:nvSpPr>
          <p:cNvPr id="70" name="TextBox 28"/>
          <p:cNvSpPr txBox="1"/>
          <p:nvPr/>
        </p:nvSpPr>
        <p:spPr>
          <a:xfrm>
            <a:off x="4775740" y="3125037"/>
            <a:ext cx="1743491" cy="381737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rmAutofit fontScale="77500" lnSpcReduction="20000"/>
          </a:bodyPr>
          <a:lstStyle/>
          <a:p>
            <a:pPr algn="ctr" defTabSz="914400">
              <a:lnSpc>
                <a:spcPct val="120000"/>
              </a:lnSpc>
              <a:defRPr/>
            </a:pPr>
            <a:r>
              <a:rPr lang="zh-CN" altLang="en-US" sz="105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此部分内容作为文字排版占位显示</a:t>
            </a:r>
            <a:br>
              <a:rPr lang="zh-CN" altLang="en-US" sz="105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</a:br>
            <a:r>
              <a:rPr lang="zh-CN" altLang="en-US" sz="105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（建议使用主题字体）</a:t>
            </a:r>
          </a:p>
        </p:txBody>
      </p:sp>
      <p:sp>
        <p:nvSpPr>
          <p:cNvPr id="71" name="Rectangle 29"/>
          <p:cNvSpPr/>
          <p:nvPr/>
        </p:nvSpPr>
        <p:spPr>
          <a:xfrm>
            <a:off x="4851927" y="2925760"/>
            <a:ext cx="1591117" cy="159428"/>
          </a:xfrm>
          <a:prstGeom prst="rect">
            <a:avLst/>
          </a:prstGeom>
        </p:spPr>
        <p:txBody>
          <a:bodyPr wrap="none" lIns="72000" tIns="0" rIns="72000" bIns="0">
            <a:normAutofit fontScale="70000" lnSpcReduction="20000"/>
          </a:bodyPr>
          <a:lstStyle/>
          <a:p>
            <a:pPr algn="ctr" defTabSz="914400">
              <a:defRPr/>
            </a:pP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秘书：某某某</a:t>
            </a:r>
          </a:p>
        </p:txBody>
      </p:sp>
      <p:sp>
        <p:nvSpPr>
          <p:cNvPr id="80" name="TextBox 22"/>
          <p:cNvSpPr txBox="1"/>
          <p:nvPr/>
        </p:nvSpPr>
        <p:spPr>
          <a:xfrm>
            <a:off x="6716604" y="3069330"/>
            <a:ext cx="1743491" cy="381737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rmAutofit fontScale="77500" lnSpcReduction="20000"/>
          </a:bodyPr>
          <a:lstStyle/>
          <a:p>
            <a:pPr algn="ctr" defTabSz="914400">
              <a:lnSpc>
                <a:spcPct val="120000"/>
              </a:lnSpc>
              <a:defRPr/>
            </a:pPr>
            <a:r>
              <a:rPr lang="zh-CN" altLang="en-US" sz="105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此部分内容作为文字排版占位显示</a:t>
            </a:r>
            <a:br>
              <a:rPr lang="zh-CN" altLang="en-US" sz="105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</a:br>
            <a:r>
              <a:rPr lang="zh-CN" altLang="en-US" sz="105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（建议使用主题字体）</a:t>
            </a:r>
          </a:p>
        </p:txBody>
      </p:sp>
      <p:sp>
        <p:nvSpPr>
          <p:cNvPr id="81" name="Rectangle 27"/>
          <p:cNvSpPr/>
          <p:nvPr/>
        </p:nvSpPr>
        <p:spPr>
          <a:xfrm>
            <a:off x="6792791" y="2870053"/>
            <a:ext cx="1591117" cy="159428"/>
          </a:xfrm>
          <a:prstGeom prst="rect">
            <a:avLst/>
          </a:prstGeom>
        </p:spPr>
        <p:txBody>
          <a:bodyPr wrap="none" lIns="72000" tIns="0" rIns="72000" bIns="0">
            <a:normAutofit fontScale="70000" lnSpcReduction="20000"/>
          </a:bodyPr>
          <a:lstStyle/>
          <a:p>
            <a:pPr algn="ctr" defTabSz="914400">
              <a:defRPr/>
            </a:pP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成员：某某某</a:t>
            </a:r>
          </a:p>
        </p:txBody>
      </p:sp>
      <p:pic>
        <p:nvPicPr>
          <p:cNvPr id="3" name="图形 2" descr="目标受众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60111" y="1352550"/>
            <a:ext cx="1438704" cy="1438704"/>
          </a:xfrm>
          <a:prstGeom prst="rect">
            <a:avLst/>
          </a:prstGeom>
        </p:spPr>
      </p:pic>
      <p:pic>
        <p:nvPicPr>
          <p:cNvPr id="40" name="图形 39" descr="目标受众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3009750" y="1352550"/>
            <a:ext cx="1438704" cy="1438704"/>
          </a:xfrm>
          <a:prstGeom prst="rect">
            <a:avLst/>
          </a:prstGeom>
        </p:spPr>
      </p:pic>
      <p:pic>
        <p:nvPicPr>
          <p:cNvPr id="41" name="图形 40" descr="目标受众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4928133" y="1352550"/>
            <a:ext cx="1438704" cy="1438704"/>
          </a:xfrm>
          <a:prstGeom prst="rect">
            <a:avLst/>
          </a:prstGeom>
        </p:spPr>
      </p:pic>
      <p:pic>
        <p:nvPicPr>
          <p:cNvPr id="42" name="图形 41" descr="目标受众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6868997" y="1352550"/>
            <a:ext cx="1438704" cy="143870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301">
        <p:blinds dir="vert"/>
      </p:transition>
    </mc:Choice>
    <mc:Fallback xmlns="">
      <p:transition spd="slow" advTm="4301">
        <p:blinds dir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矩形 56"/>
          <p:cNvSpPr/>
          <p:nvPr/>
        </p:nvSpPr>
        <p:spPr>
          <a:xfrm>
            <a:off x="4505782" y="2412434"/>
            <a:ext cx="3570208" cy="1107996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/>
            <a:r>
              <a:rPr lang="zh-CN" altLang="en-US" sz="6600" b="1" dirty="0">
                <a:solidFill>
                  <a:srgbClr val="4276AA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主题选定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943600" y="1276350"/>
            <a:ext cx="930214" cy="930215"/>
            <a:chOff x="1030082" y="1307853"/>
            <a:chExt cx="1647120" cy="1647120"/>
          </a:xfrm>
        </p:grpSpPr>
        <p:sp>
          <p:nvSpPr>
            <p:cNvPr id="113" name="椭圆 112"/>
            <p:cNvSpPr/>
            <p:nvPr/>
          </p:nvSpPr>
          <p:spPr>
            <a:xfrm>
              <a:off x="1100968" y="1398985"/>
              <a:ext cx="363556" cy="36355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114" name="椭圆 113"/>
            <p:cNvSpPr/>
            <p:nvPr/>
          </p:nvSpPr>
          <p:spPr>
            <a:xfrm>
              <a:off x="2144530" y="2590727"/>
              <a:ext cx="363556" cy="3635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112" name="椭圆 111"/>
            <p:cNvSpPr/>
            <p:nvPr/>
          </p:nvSpPr>
          <p:spPr>
            <a:xfrm>
              <a:off x="1030082" y="1307853"/>
              <a:ext cx="1647120" cy="164712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325883" y="1772611"/>
              <a:ext cx="1182204" cy="817425"/>
            </a:xfrm>
            <a:prstGeom prst="rect">
              <a:avLst/>
            </a:prstGeom>
          </p:spPr>
          <p:txBody>
            <a:bodyPr wrap="square" lIns="91418" tIns="45709" rIns="91418" bIns="45709">
              <a:spAutoFit/>
            </a:bodyPr>
            <a:lstStyle/>
            <a:p>
              <a:pPr marL="0" marR="0" lvl="0" indent="0" algn="l" defTabSz="70040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4276AA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02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276AA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0481" y="1099619"/>
            <a:ext cx="2813027" cy="281302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 rot="19303686">
            <a:off x="3894133" y="1552720"/>
            <a:ext cx="1802592" cy="1802594"/>
            <a:chOff x="1030082" y="1307853"/>
            <a:chExt cx="1647120" cy="1647120"/>
          </a:xfrm>
        </p:grpSpPr>
        <p:sp>
          <p:nvSpPr>
            <p:cNvPr id="27" name="椭圆 26"/>
            <p:cNvSpPr/>
            <p:nvPr/>
          </p:nvSpPr>
          <p:spPr>
            <a:xfrm>
              <a:off x="1100968" y="1398985"/>
              <a:ext cx="363556" cy="36355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2144530" y="2590727"/>
              <a:ext cx="363556" cy="3635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1030082" y="1307853"/>
              <a:ext cx="1647120" cy="164712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endParaRPr>
            </a:p>
          </p:txBody>
        </p:sp>
      </p:grpSp>
      <p:grpSp>
        <p:nvGrpSpPr>
          <p:cNvPr id="21" name="Group 58"/>
          <p:cNvGrpSpPr/>
          <p:nvPr/>
        </p:nvGrpSpPr>
        <p:grpSpPr>
          <a:xfrm>
            <a:off x="838200" y="1541771"/>
            <a:ext cx="2450853" cy="2034189"/>
            <a:chOff x="7174424" y="1352592"/>
            <a:chExt cx="2450853" cy="2034189"/>
          </a:xfrm>
        </p:grpSpPr>
        <p:sp>
          <p:nvSpPr>
            <p:cNvPr id="22" name="TextBox 124"/>
            <p:cNvSpPr txBox="1"/>
            <p:nvPr/>
          </p:nvSpPr>
          <p:spPr>
            <a:xfrm>
              <a:off x="7174424" y="1600395"/>
              <a:ext cx="2450853" cy="178638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685800">
                <a:spcBef>
                  <a:spcPct val="20000"/>
                </a:spcBef>
                <a:defRPr/>
              </a:pPr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静脉留置针在产妇分娩中有着很大的优越性，运用留置针：</a:t>
              </a:r>
            </a:p>
            <a:p>
              <a:pPr defTabSz="685800">
                <a:spcBef>
                  <a:spcPct val="20000"/>
                </a:spcBef>
                <a:defRPr/>
              </a:pPr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有利于保持静脉通路，</a:t>
              </a:r>
            </a:p>
            <a:p>
              <a:pPr defTabSz="685800">
                <a:spcBef>
                  <a:spcPct val="20000"/>
                </a:spcBef>
                <a:defRPr/>
              </a:pPr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降低输液渗透，针头脱出，针头堵塞发</a:t>
              </a:r>
            </a:p>
            <a:p>
              <a:pPr defTabSz="685800">
                <a:spcBef>
                  <a:spcPct val="20000"/>
                </a:spcBef>
                <a:defRPr/>
              </a:pPr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生率避免反复穿刺，减轻孕妇痛苦</a:t>
              </a:r>
            </a:p>
            <a:p>
              <a:pPr defTabSz="685800">
                <a:spcBef>
                  <a:spcPct val="20000"/>
                </a:spcBef>
                <a:defRPr/>
              </a:pPr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降低护士的工作量。提高工作效率</a:t>
              </a:r>
            </a:p>
            <a:p>
              <a:pPr defTabSz="685800">
                <a:spcBef>
                  <a:spcPct val="20000"/>
                </a:spcBef>
                <a:defRPr/>
              </a:pPr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参考文献</a:t>
              </a:r>
            </a:p>
            <a:p>
              <a:pPr defTabSz="685800">
                <a:spcBef>
                  <a:spcPct val="20000"/>
                </a:spcBef>
                <a:defRPr/>
              </a:pPr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静脉留置针在产妇分娩中的应用体会 </a:t>
              </a:r>
            </a:p>
            <a:p>
              <a:pPr defTabSz="685800">
                <a:spcBef>
                  <a:spcPct val="20000"/>
                </a:spcBef>
                <a:defRPr/>
              </a:pPr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朱晓红18G留置针在产妇分娩中的应用体</a:t>
              </a:r>
            </a:p>
            <a:p>
              <a:pPr defTabSz="685800">
                <a:spcBef>
                  <a:spcPct val="20000"/>
                </a:spcBef>
                <a:defRPr/>
              </a:pPr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会王英静脉留置针在分娩过程中的应用</a:t>
              </a:r>
            </a:p>
          </p:txBody>
        </p:sp>
        <p:sp>
          <p:nvSpPr>
            <p:cNvPr id="23" name="Rectangle 125"/>
            <p:cNvSpPr/>
            <p:nvPr/>
          </p:nvSpPr>
          <p:spPr>
            <a:xfrm>
              <a:off x="7174424" y="1352592"/>
              <a:ext cx="718145" cy="21531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选题背景</a:t>
              </a:r>
            </a:p>
          </p:txBody>
        </p:sp>
      </p:grpSp>
      <p:sp>
        <p:nvSpPr>
          <p:cNvPr id="24" name="TextBox 127"/>
          <p:cNvSpPr txBox="1"/>
          <p:nvPr/>
        </p:nvSpPr>
        <p:spPr>
          <a:xfrm>
            <a:off x="6369539" y="1649428"/>
            <a:ext cx="2606798" cy="186345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但是孕妇在分娩过程中留置针容易滑脱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just">
              <a:lnSpc>
                <a:spcPct val="11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反折，3M敷贴固定容易卷边</a:t>
            </a:r>
          </a:p>
          <a:p>
            <a:pPr algn="just">
              <a:lnSpc>
                <a:spcPct val="11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导致：</a:t>
            </a:r>
          </a:p>
          <a:p>
            <a:pPr algn="just">
              <a:lnSpc>
                <a:spcPct val="11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1、输液不能以最快的速度进入</a:t>
            </a:r>
          </a:p>
          <a:p>
            <a:pPr algn="just">
              <a:lnSpc>
                <a:spcPct val="11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2、留置针浪费</a:t>
            </a:r>
          </a:p>
          <a:p>
            <a:pPr algn="just">
              <a:lnSpc>
                <a:spcPct val="11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3、孕妇重复的留置</a:t>
            </a:r>
          </a:p>
          <a:p>
            <a:pPr algn="just">
              <a:lnSpc>
                <a:spcPct val="11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4、助产士重复工作量</a:t>
            </a:r>
          </a:p>
          <a:p>
            <a:pPr algn="just">
              <a:lnSpc>
                <a:spcPct val="11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5、3M敷贴浪费</a:t>
            </a:r>
          </a:p>
          <a:p>
            <a:pPr algn="just">
              <a:lnSpc>
                <a:spcPct val="11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6、住院病人满意度降低。</a:t>
            </a:r>
          </a:p>
          <a:p>
            <a:pPr algn="just">
              <a:lnSpc>
                <a:spcPct val="11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所以，提高孕妇从穿刺到分娩后留置针的</a:t>
            </a:r>
          </a:p>
          <a:p>
            <a:pPr algn="just">
              <a:lnSpc>
                <a:spcPct val="11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完好率迫在眉睫</a:t>
            </a:r>
          </a:p>
        </p:txBody>
      </p:sp>
      <p:sp>
        <p:nvSpPr>
          <p:cNvPr id="78" name="Text Placeholder 2"/>
          <p:cNvSpPr txBox="1"/>
          <p:nvPr/>
        </p:nvSpPr>
        <p:spPr>
          <a:xfrm>
            <a:off x="4369969" y="2114551"/>
            <a:ext cx="850921" cy="672847"/>
          </a:xfrm>
          <a:prstGeom prst="rect">
            <a:avLst/>
          </a:prstGeom>
          <a:noFill/>
        </p:spPr>
        <p:txBody>
          <a:bodyPr vert="horz" lIns="68570" tIns="34286" rIns="68570" bIns="34286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选题</a:t>
            </a:r>
            <a:endParaRPr lang="en-US" altLang="zh-CN" sz="2800" b="1" dirty="0">
              <a:solidFill>
                <a:schemeClr val="bg1">
                  <a:lumMod val="50000"/>
                </a:schemeClr>
              </a:solidFill>
              <a:latin typeface="+mn-ea"/>
            </a:endParaRPr>
          </a:p>
          <a:p>
            <a:pPr lvl="0"/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背景</a:t>
            </a:r>
            <a:endParaRPr lang="en-US" altLang="zh-CN" sz="2800" b="1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527">
        <p:blinds dir="vert"/>
      </p:transition>
    </mc:Choice>
    <mc:Fallback xmlns="">
      <p:transition spd="slow" advTm="3527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直接连接符 42"/>
          <p:cNvCxnSpPr>
            <a:stCxn id="67" idx="3"/>
          </p:cNvCxnSpPr>
          <p:nvPr/>
        </p:nvCxnSpPr>
        <p:spPr>
          <a:xfrm>
            <a:off x="2270346" y="2395023"/>
            <a:ext cx="7787" cy="69072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>
            <a:off x="3748539" y="2395023"/>
            <a:ext cx="7787" cy="69072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5221859" y="2395023"/>
            <a:ext cx="7787" cy="69072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6678167" y="2395023"/>
            <a:ext cx="7787" cy="69072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102"/>
          <p:cNvSpPr txBox="1"/>
          <p:nvPr/>
        </p:nvSpPr>
        <p:spPr>
          <a:xfrm>
            <a:off x="1567357" y="3396747"/>
            <a:ext cx="1330707" cy="533786"/>
          </a:xfrm>
          <a:prstGeom prst="rect">
            <a:avLst/>
          </a:prstGeom>
          <a:noFill/>
        </p:spPr>
        <p:txBody>
          <a:bodyPr wrap="square" lIns="68566" tIns="34283" rIns="68566" bIns="34283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提高患者满意度，增加社会效应，提升医院的整体品牌形象</a:t>
            </a:r>
          </a:p>
        </p:txBody>
      </p:sp>
      <p:sp>
        <p:nvSpPr>
          <p:cNvPr id="48" name="TextBox 103"/>
          <p:cNvSpPr txBox="1"/>
          <p:nvPr/>
        </p:nvSpPr>
        <p:spPr>
          <a:xfrm>
            <a:off x="1567357" y="3094043"/>
            <a:ext cx="1330707" cy="244362"/>
          </a:xfrm>
          <a:prstGeom prst="rect">
            <a:avLst/>
          </a:prstGeom>
          <a:noFill/>
        </p:spPr>
        <p:txBody>
          <a:bodyPr wrap="square" lIns="68566" tIns="0" rIns="68566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华文黑体" pitchFamily="2" charset="-122"/>
              </a:rPr>
              <a:t>对医院而言</a:t>
            </a:r>
          </a:p>
        </p:txBody>
      </p:sp>
      <p:sp>
        <p:nvSpPr>
          <p:cNvPr id="49" name="TextBox 104"/>
          <p:cNvSpPr txBox="1"/>
          <p:nvPr/>
        </p:nvSpPr>
        <p:spPr>
          <a:xfrm>
            <a:off x="3043864" y="3393983"/>
            <a:ext cx="1330707" cy="549367"/>
          </a:xfrm>
          <a:prstGeom prst="rect">
            <a:avLst/>
          </a:prstGeom>
          <a:noFill/>
        </p:spPr>
        <p:txBody>
          <a:bodyPr wrap="square" lIns="68566" tIns="34283" rIns="68566" bIns="34283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增加团队凝聚力，改善工作效率和品质，提高病区整体形象。</a:t>
            </a:r>
          </a:p>
        </p:txBody>
      </p:sp>
      <p:sp>
        <p:nvSpPr>
          <p:cNvPr id="50" name="TextBox 105"/>
          <p:cNvSpPr txBox="1"/>
          <p:nvPr/>
        </p:nvSpPr>
        <p:spPr>
          <a:xfrm>
            <a:off x="3043864" y="3091278"/>
            <a:ext cx="1330707" cy="244362"/>
          </a:xfrm>
          <a:prstGeom prst="rect">
            <a:avLst/>
          </a:prstGeom>
          <a:noFill/>
        </p:spPr>
        <p:txBody>
          <a:bodyPr wrap="square" lIns="68566" tIns="0" rIns="68566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华文黑体" pitchFamily="2" charset="-122"/>
              </a:rPr>
              <a:t>对科室而言</a:t>
            </a:r>
          </a:p>
        </p:txBody>
      </p:sp>
      <p:sp>
        <p:nvSpPr>
          <p:cNvPr id="51" name="TextBox 106"/>
          <p:cNvSpPr txBox="1"/>
          <p:nvPr/>
        </p:nvSpPr>
        <p:spPr>
          <a:xfrm>
            <a:off x="4586706" y="3391220"/>
            <a:ext cx="1330707" cy="549367"/>
          </a:xfrm>
          <a:prstGeom prst="rect">
            <a:avLst/>
          </a:prstGeom>
          <a:noFill/>
        </p:spPr>
        <p:txBody>
          <a:bodyPr wrap="square" lIns="68566" tIns="34283" rIns="68566" bIns="34283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促进患者积极配合，确保治疗和护理的顺利实施，促进患者早日康复。</a:t>
            </a:r>
          </a:p>
        </p:txBody>
      </p:sp>
      <p:sp>
        <p:nvSpPr>
          <p:cNvPr id="52" name="TextBox 107"/>
          <p:cNvSpPr txBox="1"/>
          <p:nvPr/>
        </p:nvSpPr>
        <p:spPr>
          <a:xfrm>
            <a:off x="4586706" y="3088515"/>
            <a:ext cx="1330707" cy="244362"/>
          </a:xfrm>
          <a:prstGeom prst="rect">
            <a:avLst/>
          </a:prstGeom>
          <a:noFill/>
        </p:spPr>
        <p:txBody>
          <a:bodyPr wrap="square" lIns="68566" tIns="0" rIns="68566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华文黑体" pitchFamily="2" charset="-122"/>
              </a:rPr>
              <a:t>对患者而言</a:t>
            </a:r>
          </a:p>
        </p:txBody>
      </p:sp>
      <p:sp>
        <p:nvSpPr>
          <p:cNvPr id="53" name="TextBox 108"/>
          <p:cNvSpPr txBox="1"/>
          <p:nvPr/>
        </p:nvSpPr>
        <p:spPr>
          <a:xfrm>
            <a:off x="6067260" y="3388455"/>
            <a:ext cx="1330707" cy="549367"/>
          </a:xfrm>
          <a:prstGeom prst="rect">
            <a:avLst/>
          </a:prstGeom>
          <a:noFill/>
        </p:spPr>
        <p:txBody>
          <a:bodyPr wrap="square" lIns="68566" tIns="34283" rIns="68566" bIns="34283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提高个人专业能力，增加患者对医护人员的信任，体现职业价值感。</a:t>
            </a:r>
          </a:p>
        </p:txBody>
      </p:sp>
      <p:sp>
        <p:nvSpPr>
          <p:cNvPr id="54" name="TextBox 109"/>
          <p:cNvSpPr txBox="1"/>
          <p:nvPr/>
        </p:nvSpPr>
        <p:spPr>
          <a:xfrm>
            <a:off x="6067260" y="3085752"/>
            <a:ext cx="1330707" cy="244362"/>
          </a:xfrm>
          <a:prstGeom prst="rect">
            <a:avLst/>
          </a:prstGeom>
          <a:noFill/>
        </p:spPr>
        <p:txBody>
          <a:bodyPr wrap="square" lIns="68566" tIns="0" rIns="68566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华文黑体" pitchFamily="2" charset="-122"/>
              </a:rPr>
              <a:t>对个人而言</a:t>
            </a:r>
          </a:p>
        </p:txBody>
      </p:sp>
      <p:sp>
        <p:nvSpPr>
          <p:cNvPr id="55" name="梯形 2"/>
          <p:cNvSpPr>
            <a:spLocks noChangeArrowheads="1"/>
          </p:cNvSpPr>
          <p:nvPr/>
        </p:nvSpPr>
        <p:spPr bwMode="auto">
          <a:xfrm flipV="1">
            <a:off x="1143000" y="2354130"/>
            <a:ext cx="6696075" cy="270272"/>
          </a:xfrm>
          <a:custGeom>
            <a:avLst/>
            <a:gdLst>
              <a:gd name="G0" fmla="+- 1116 0 0"/>
              <a:gd name="G1" fmla="+- 21600 0 1116"/>
              <a:gd name="G2" fmla="*/ 1116 1 2"/>
              <a:gd name="G3" fmla="+- 21600 0 G2"/>
              <a:gd name="G4" fmla="+/ 1116 21600 2"/>
              <a:gd name="G5" fmla="+/ G1 0 2"/>
              <a:gd name="G6" fmla="*/ 21600 21600 1116"/>
              <a:gd name="G7" fmla="*/ G6 1 2"/>
              <a:gd name="G8" fmla="+- 21600 0 G7"/>
              <a:gd name="G9" fmla="*/ 21600 1 2"/>
              <a:gd name="G10" fmla="+- 1116 0 G9"/>
              <a:gd name="G11" fmla="?: G10 G8 0"/>
              <a:gd name="G12" fmla="?: G10 G7 21600"/>
              <a:gd name="T0" fmla="*/ 21042 w 21600"/>
              <a:gd name="T1" fmla="*/ 10800 h 21600"/>
              <a:gd name="T2" fmla="*/ 10800 w 21600"/>
              <a:gd name="T3" fmla="*/ 21600 h 21600"/>
              <a:gd name="T4" fmla="*/ 558 w 21600"/>
              <a:gd name="T5" fmla="*/ 10800 h 21600"/>
              <a:gd name="T6" fmla="*/ 10800 w 21600"/>
              <a:gd name="T7" fmla="*/ 0 h 21600"/>
              <a:gd name="T8" fmla="*/ 2358 w 21600"/>
              <a:gd name="T9" fmla="*/ 2358 h 21600"/>
              <a:gd name="T10" fmla="*/ 19242 w 21600"/>
              <a:gd name="T11" fmla="*/ 1924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1116" y="21600"/>
                </a:lnTo>
                <a:lnTo>
                  <a:pt x="20484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txBody>
          <a:bodyPr lIns="91431" tIns="45715" rIns="91431" bIns="45715"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56" name="组合 9"/>
          <p:cNvGrpSpPr/>
          <p:nvPr/>
        </p:nvGrpSpPr>
        <p:grpSpPr bwMode="auto">
          <a:xfrm>
            <a:off x="4717256" y="1436028"/>
            <a:ext cx="1041797" cy="1040606"/>
            <a:chOff x="0" y="0"/>
            <a:chExt cx="1387872" cy="1387872"/>
          </a:xfrm>
          <a:solidFill>
            <a:schemeClr val="accent3"/>
          </a:solidFill>
        </p:grpSpPr>
        <p:sp>
          <p:nvSpPr>
            <p:cNvPr id="57" name="同心圆 11"/>
            <p:cNvSpPr>
              <a:spLocks noChangeArrowheads="1"/>
            </p:cNvSpPr>
            <p:nvPr/>
          </p:nvSpPr>
          <p:spPr bwMode="auto">
            <a:xfrm>
              <a:off x="0" y="0"/>
              <a:ext cx="1387872" cy="1387872"/>
            </a:xfrm>
            <a:prstGeom prst="round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8" name="空心弧 12"/>
            <p:cNvSpPr>
              <a:spLocks noChangeArrowheads="1"/>
            </p:cNvSpPr>
            <p:nvPr/>
          </p:nvSpPr>
          <p:spPr bwMode="auto">
            <a:xfrm rot="5400000">
              <a:off x="0" y="0"/>
              <a:ext cx="1387872" cy="13878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59" name="组合 13"/>
          <p:cNvGrpSpPr/>
          <p:nvPr/>
        </p:nvGrpSpPr>
        <p:grpSpPr bwMode="auto">
          <a:xfrm>
            <a:off x="6165057" y="1436028"/>
            <a:ext cx="1041797" cy="1040606"/>
            <a:chOff x="0" y="0"/>
            <a:chExt cx="1387872" cy="1387872"/>
          </a:xfrm>
          <a:solidFill>
            <a:schemeClr val="accent4"/>
          </a:solidFill>
        </p:grpSpPr>
        <p:sp>
          <p:nvSpPr>
            <p:cNvPr id="60" name="同心圆 14"/>
            <p:cNvSpPr>
              <a:spLocks noChangeArrowheads="1"/>
            </p:cNvSpPr>
            <p:nvPr/>
          </p:nvSpPr>
          <p:spPr bwMode="auto">
            <a:xfrm>
              <a:off x="0" y="0"/>
              <a:ext cx="1387872" cy="1387872"/>
            </a:xfrm>
            <a:prstGeom prst="round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" name="空心弧 15"/>
            <p:cNvSpPr>
              <a:spLocks noChangeArrowheads="1"/>
            </p:cNvSpPr>
            <p:nvPr/>
          </p:nvSpPr>
          <p:spPr bwMode="auto">
            <a:xfrm rot="5400000">
              <a:off x="0" y="0"/>
              <a:ext cx="1387872" cy="13878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62" name="组合 13"/>
          <p:cNvGrpSpPr/>
          <p:nvPr/>
        </p:nvGrpSpPr>
        <p:grpSpPr bwMode="auto">
          <a:xfrm>
            <a:off x="3231535" y="1436028"/>
            <a:ext cx="1041797" cy="1040606"/>
            <a:chOff x="0" y="0"/>
            <a:chExt cx="1387872" cy="1387872"/>
          </a:xfrm>
          <a:solidFill>
            <a:schemeClr val="accent2"/>
          </a:solidFill>
        </p:grpSpPr>
        <p:sp>
          <p:nvSpPr>
            <p:cNvPr id="63" name="同心圆 14"/>
            <p:cNvSpPr>
              <a:spLocks noChangeArrowheads="1"/>
            </p:cNvSpPr>
            <p:nvPr/>
          </p:nvSpPr>
          <p:spPr bwMode="auto">
            <a:xfrm>
              <a:off x="0" y="0"/>
              <a:ext cx="1387872" cy="13878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4" name="空心弧 15"/>
            <p:cNvSpPr>
              <a:spLocks noChangeArrowheads="1"/>
            </p:cNvSpPr>
            <p:nvPr/>
          </p:nvSpPr>
          <p:spPr bwMode="auto">
            <a:xfrm rot="5400000">
              <a:off x="0" y="0"/>
              <a:ext cx="1387872" cy="1387872"/>
            </a:xfrm>
            <a:prstGeom prst="round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65" name="组合 9"/>
          <p:cNvGrpSpPr/>
          <p:nvPr/>
        </p:nvGrpSpPr>
        <p:grpSpPr bwMode="auto">
          <a:xfrm>
            <a:off x="1749447" y="1436028"/>
            <a:ext cx="1041797" cy="1040606"/>
            <a:chOff x="0" y="0"/>
            <a:chExt cx="1387872" cy="1387872"/>
          </a:xfrm>
          <a:solidFill>
            <a:schemeClr val="accent1"/>
          </a:solidFill>
        </p:grpSpPr>
        <p:sp>
          <p:nvSpPr>
            <p:cNvPr id="66" name="同心圆 11"/>
            <p:cNvSpPr>
              <a:spLocks noChangeArrowheads="1"/>
            </p:cNvSpPr>
            <p:nvPr/>
          </p:nvSpPr>
          <p:spPr bwMode="auto">
            <a:xfrm>
              <a:off x="0" y="0"/>
              <a:ext cx="1387872" cy="1387872"/>
            </a:xfrm>
            <a:prstGeom prst="round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7" name="空心弧 12"/>
            <p:cNvSpPr>
              <a:spLocks noChangeArrowheads="1"/>
            </p:cNvSpPr>
            <p:nvPr/>
          </p:nvSpPr>
          <p:spPr bwMode="auto">
            <a:xfrm rot="5400000">
              <a:off x="0" y="0"/>
              <a:ext cx="1387872" cy="13878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68" name="文本框 19"/>
          <p:cNvSpPr>
            <a:spLocks noChangeArrowheads="1"/>
          </p:cNvSpPr>
          <p:nvPr/>
        </p:nvSpPr>
        <p:spPr bwMode="auto">
          <a:xfrm>
            <a:off x="1974571" y="1726325"/>
            <a:ext cx="607123" cy="40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5" rIns="91431" bIns="45715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01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9" name="文本框 19"/>
          <p:cNvSpPr>
            <a:spLocks noChangeArrowheads="1"/>
          </p:cNvSpPr>
          <p:nvPr/>
        </p:nvSpPr>
        <p:spPr bwMode="auto">
          <a:xfrm>
            <a:off x="4957623" y="1737041"/>
            <a:ext cx="607123" cy="40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5" rIns="91431" bIns="45715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03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70" name="文本框 19"/>
          <p:cNvSpPr>
            <a:spLocks noChangeArrowheads="1"/>
          </p:cNvSpPr>
          <p:nvPr/>
        </p:nvSpPr>
        <p:spPr bwMode="auto">
          <a:xfrm>
            <a:off x="6386609" y="1726325"/>
            <a:ext cx="607123" cy="40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5" rIns="91431" bIns="45715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04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71" name="文本框 19"/>
          <p:cNvSpPr>
            <a:spLocks noChangeArrowheads="1"/>
          </p:cNvSpPr>
          <p:nvPr/>
        </p:nvSpPr>
        <p:spPr bwMode="auto">
          <a:xfrm>
            <a:off x="3460052" y="1740965"/>
            <a:ext cx="607123" cy="40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5" rIns="91431" bIns="45715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02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184">
        <p:blinds dir="vert"/>
      </p:transition>
    </mc:Choice>
    <mc:Fallback xmlns="">
      <p:transition spd="slow" advTm="1184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5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"/>
                            </p:stCondLst>
                            <p:childTnLst>
                              <p:par>
                                <p:cTn id="8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000"/>
                            </p:stCondLst>
                            <p:childTnLst>
                              <p:par>
                                <p:cTn id="9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500"/>
                            </p:stCondLst>
                            <p:childTnLst>
                              <p:par>
                                <p:cTn id="10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000"/>
                            </p:stCondLst>
                            <p:childTnLst>
                              <p:par>
                                <p:cTn id="10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 animBg="1"/>
      <p:bldP spid="68" grpId="0"/>
      <p:bldP spid="69" grpId="0"/>
      <p:bldP spid="70" grpId="0"/>
      <p:bldP spid="7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矩形 56"/>
          <p:cNvSpPr/>
          <p:nvPr/>
        </p:nvSpPr>
        <p:spPr>
          <a:xfrm>
            <a:off x="4505782" y="2412434"/>
            <a:ext cx="3805850" cy="1107996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/>
            <a:r>
              <a:rPr lang="zh-CN" altLang="en-US" sz="6600" b="1" dirty="0">
                <a:solidFill>
                  <a:srgbClr val="4276AA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计划拟定 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943600" y="1276350"/>
            <a:ext cx="930214" cy="930215"/>
            <a:chOff x="1030082" y="1307853"/>
            <a:chExt cx="1647120" cy="1647120"/>
          </a:xfrm>
        </p:grpSpPr>
        <p:sp>
          <p:nvSpPr>
            <p:cNvPr id="113" name="椭圆 112"/>
            <p:cNvSpPr/>
            <p:nvPr/>
          </p:nvSpPr>
          <p:spPr>
            <a:xfrm>
              <a:off x="1100968" y="1398985"/>
              <a:ext cx="363556" cy="36355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114" name="椭圆 113"/>
            <p:cNvSpPr/>
            <p:nvPr/>
          </p:nvSpPr>
          <p:spPr>
            <a:xfrm>
              <a:off x="2144530" y="2590727"/>
              <a:ext cx="363556" cy="3635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112" name="椭圆 111"/>
            <p:cNvSpPr/>
            <p:nvPr/>
          </p:nvSpPr>
          <p:spPr>
            <a:xfrm>
              <a:off x="1030082" y="1307853"/>
              <a:ext cx="1647120" cy="164712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325883" y="1772611"/>
              <a:ext cx="1182204" cy="817425"/>
            </a:xfrm>
            <a:prstGeom prst="rect">
              <a:avLst/>
            </a:prstGeom>
          </p:spPr>
          <p:txBody>
            <a:bodyPr wrap="square" lIns="91418" tIns="45709" rIns="91418" bIns="45709">
              <a:spAutoFit/>
            </a:bodyPr>
            <a:lstStyle/>
            <a:p>
              <a:pPr marL="0" marR="0" lvl="0" indent="0" algn="l" defTabSz="70040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4276AA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03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4276AA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0481" y="1099619"/>
            <a:ext cx="2813027" cy="281302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-1"/>
          <p:cNvGraphicFramePr/>
          <p:nvPr>
            <p:custDataLst>
              <p:tags r:id="rId2"/>
            </p:custDataLst>
          </p:nvPr>
        </p:nvGraphicFramePr>
        <p:xfrm>
          <a:off x="449263" y="1264602"/>
          <a:ext cx="8245475" cy="2614295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209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034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2034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220345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220345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220345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  <a:gridCol w="220345">
                  <a:extLst>
                    <a:ext uri="{9D8B030D-6E8A-4147-A177-3AD203B41FA5}">
                      <a16:colId xmlns:a16="http://schemas.microsoft.com/office/drawing/2014/main" xmlns="" val="20015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xmlns="" val="20016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xmlns="" val="20017"/>
                    </a:ext>
                  </a:extLst>
                </a:gridCol>
                <a:gridCol w="220345">
                  <a:extLst>
                    <a:ext uri="{9D8B030D-6E8A-4147-A177-3AD203B41FA5}">
                      <a16:colId xmlns:a16="http://schemas.microsoft.com/office/drawing/2014/main" xmlns="" val="20018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xmlns="" val="20019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xmlns="" val="20020"/>
                    </a:ext>
                  </a:extLst>
                </a:gridCol>
                <a:gridCol w="220345">
                  <a:extLst>
                    <a:ext uri="{9D8B030D-6E8A-4147-A177-3AD203B41FA5}">
                      <a16:colId xmlns:a16="http://schemas.microsoft.com/office/drawing/2014/main" xmlns="" val="20021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xmlns="" val="20022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xmlns="" val="20023"/>
                    </a:ext>
                  </a:extLst>
                </a:gridCol>
                <a:gridCol w="220345">
                  <a:extLst>
                    <a:ext uri="{9D8B030D-6E8A-4147-A177-3AD203B41FA5}">
                      <a16:colId xmlns:a16="http://schemas.microsoft.com/office/drawing/2014/main" xmlns="" val="20024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xmlns="" val="20025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xmlns="" val="20026"/>
                    </a:ext>
                  </a:extLst>
                </a:gridCol>
                <a:gridCol w="220345">
                  <a:extLst>
                    <a:ext uri="{9D8B030D-6E8A-4147-A177-3AD203B41FA5}">
                      <a16:colId xmlns:a16="http://schemas.microsoft.com/office/drawing/2014/main" xmlns="" val="20027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xmlns="" val="20028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xmlns="" val="20029"/>
                    </a:ext>
                  </a:extLst>
                </a:gridCol>
                <a:gridCol w="220345">
                  <a:extLst>
                    <a:ext uri="{9D8B030D-6E8A-4147-A177-3AD203B41FA5}">
                      <a16:colId xmlns:a16="http://schemas.microsoft.com/office/drawing/2014/main" xmlns="" val="20030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xmlns="" val="20031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xmlns="" val="20032"/>
                    </a:ext>
                  </a:extLst>
                </a:gridCol>
                <a:gridCol w="220345">
                  <a:extLst>
                    <a:ext uri="{9D8B030D-6E8A-4147-A177-3AD203B41FA5}">
                      <a16:colId xmlns:a16="http://schemas.microsoft.com/office/drawing/2014/main" xmlns="" val="20033"/>
                    </a:ext>
                  </a:extLst>
                </a:gridCol>
                <a:gridCol w="220980">
                  <a:extLst>
                    <a:ext uri="{9D8B030D-6E8A-4147-A177-3AD203B41FA5}">
                      <a16:colId xmlns:a16="http://schemas.microsoft.com/office/drawing/2014/main" xmlns="" val="20034"/>
                    </a:ext>
                  </a:extLst>
                </a:gridCol>
                <a:gridCol w="220345">
                  <a:extLst>
                    <a:ext uri="{9D8B030D-6E8A-4147-A177-3AD203B41FA5}">
                      <a16:colId xmlns:a16="http://schemas.microsoft.com/office/drawing/2014/main" xmlns="" val="20035"/>
                    </a:ext>
                  </a:extLst>
                </a:gridCol>
                <a:gridCol w="298450">
                  <a:extLst>
                    <a:ext uri="{9D8B030D-6E8A-4147-A177-3AD203B41FA5}">
                      <a16:colId xmlns:a16="http://schemas.microsoft.com/office/drawing/2014/main" xmlns="" val="20036"/>
                    </a:ext>
                  </a:extLst>
                </a:gridCol>
              </a:tblGrid>
              <a:tr h="339725">
                <a:tc gridSpan="2"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300" b="1" spc="60" dirty="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WHAT</a:t>
                      </a:r>
                      <a:endParaRPr lang="en-US" altLang="zh-CN" sz="300" b="1" spc="60" dirty="0">
                        <a:solidFill>
                          <a:srgbClr val="646464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</a:tcPr>
                </a:tc>
                <a:tc gridSpan="33"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300" b="1" spc="6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WHEN</a:t>
                      </a:r>
                      <a:endParaRPr lang="en-US" altLang="zh-CN" sz="300" b="1" spc="60">
                        <a:solidFill>
                          <a:srgbClr val="646464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78" marR="68578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41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78" marR="68578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41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78" marR="68578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41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78" marR="68578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41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78" marR="68578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41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78" marR="68578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41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78" marR="68578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41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78" marR="68578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41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78" marR="68578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41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78" marR="68578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41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78" marR="68578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41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78" marR="68578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41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78" marR="68578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41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78" marR="68578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41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78" marR="68578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41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78" marR="68578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413E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300" b="1" spc="6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WHO</a:t>
                      </a:r>
                      <a:endParaRPr lang="en-US" altLang="zh-CN" sz="300" b="1" spc="60">
                        <a:solidFill>
                          <a:srgbClr val="646464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300" b="1" spc="6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HOW</a:t>
                      </a:r>
                      <a:endParaRPr lang="en-US" altLang="zh-CN" sz="300" b="1" spc="60">
                        <a:solidFill>
                          <a:srgbClr val="646464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9725">
                <a:tc rowSpan="2" gridSpan="2"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300" b="1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主题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300" b="1" spc="6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日期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300" b="1" spc="60" dirty="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2017年1月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300" b="1" spc="60" dirty="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2017年2月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300" b="1" spc="6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2017年3月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300" b="1" spc="6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2017年4月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marR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300" b="1" spc="6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2017年5月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78" marR="68578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41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78" marR="68578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41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78" marR="68578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413E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R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300" b="1" spc="6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2017年6月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78" marR="68578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41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78" marR="68578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41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78" marR="68578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413E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R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300" b="1" spc="6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2017年7月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78" marR="68578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41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78" marR="68578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41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78" marR="68578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413E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R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300" b="1" spc="6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2017年8月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78" marR="68578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41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78" marR="68578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41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78" marR="68578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413E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300" b="1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负责人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300" b="1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PDCA工具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3205">
                <a:tc gridSpan="2"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9525">
                      <a:solidFill>
                        <a:srgbClr val="646464"/>
                      </a:solidFill>
                      <a:prstDash val="sysDash"/>
                    </a:lnL>
                    <a:lnB w="28575">
                      <a:solidFill>
                        <a:srgbClr val="646464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9525">
                      <a:solidFill>
                        <a:srgbClr val="646464"/>
                      </a:solidFill>
                      <a:prstDash val="sysDash"/>
                    </a:lnR>
                    <a:lnB w="28575">
                      <a:solidFill>
                        <a:srgbClr val="64646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周数</a:t>
                      </a:r>
                      <a:endParaRPr lang="zh-CN" altLang="en-US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仿宋_GB2312" panose="02010609030101010101" pitchFamily="49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1</a:t>
                      </a:r>
                    </a:p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周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2</a:t>
                      </a: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周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3</a:t>
                      </a: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周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4</a:t>
                      </a: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周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1</a:t>
                      </a: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周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2</a:t>
                      </a: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周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3</a:t>
                      </a: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周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4</a:t>
                      </a: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周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1</a:t>
                      </a: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周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2</a:t>
                      </a: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周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3</a:t>
                      </a: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周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4</a:t>
                      </a: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周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1</a:t>
                      </a: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周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2</a:t>
                      </a: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周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3</a:t>
                      </a: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周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4</a:t>
                      </a:r>
                    </a:p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周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1</a:t>
                      </a: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周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2</a:t>
                      </a: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周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3</a:t>
                      </a: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周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4</a:t>
                      </a:r>
                    </a:p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周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1</a:t>
                      </a: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周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2</a:t>
                      </a: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周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3</a:t>
                      </a: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周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4</a:t>
                      </a:r>
                    </a:p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周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1</a:t>
                      </a: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周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2</a:t>
                      </a: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周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3</a:t>
                      </a: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周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4</a:t>
                      </a:r>
                    </a:p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周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1</a:t>
                      </a: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周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2</a:t>
                      </a: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周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3</a:t>
                      </a: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周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4</a:t>
                      </a:r>
                    </a:p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周</a:t>
                      </a: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B w="28575">
                      <a:solidFill>
                        <a:srgbClr val="646464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B w="28575">
                      <a:solidFill>
                        <a:srgbClr val="64646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53670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646464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确定成员</a:t>
                      </a:r>
                      <a:endParaRPr lang="zh-CN" altLang="en-US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仿宋_GB2312" panose="02010609030101010101" pitchFamily="49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zh-CN" altLang="en-US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zh-CN" altLang="en-US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53670">
                <a:tc rowSpan="6"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0" b="0" spc="6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P</a:t>
                      </a:r>
                      <a:endParaRPr lang="en-US" altLang="zh-CN" sz="100" b="0" spc="60">
                        <a:solidFill>
                          <a:srgbClr val="646464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主题选定</a:t>
                      </a:r>
                      <a:endParaRPr lang="zh-CN" altLang="en-US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仿宋_GB2312" panose="02010609030101010101" pitchFamily="49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zh-CN" altLang="en-US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头脑风暴</a:t>
                      </a:r>
                      <a:endParaRPr lang="zh-CN" altLang="en-US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5430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计划拟定</a:t>
                      </a:r>
                      <a:endParaRPr lang="zh-CN" altLang="en-US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仿宋_GB2312" panose="02010609030101010101" pitchFamily="49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zh-CN" altLang="en-US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头脑风暴、甘特图</a:t>
                      </a:r>
                      <a:endParaRPr lang="zh-CN" altLang="en-US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5367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现况把握</a:t>
                      </a:r>
                      <a:endParaRPr lang="zh-CN" altLang="en-US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仿宋_GB2312" panose="02010609030101010101" pitchFamily="49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zh-CN" altLang="en-US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查检表、柏拉图</a:t>
                      </a:r>
                      <a:endParaRPr lang="zh-CN" altLang="en-US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5367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目标设定</a:t>
                      </a:r>
                      <a:endParaRPr lang="zh-CN" altLang="en-US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仿宋_GB2312" panose="02010609030101010101" pitchFamily="49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zh-CN" altLang="en-US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条形图</a:t>
                      </a:r>
                      <a:endParaRPr lang="zh-CN" altLang="en-US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5367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解析</a:t>
                      </a:r>
                      <a:endParaRPr lang="zh-CN" altLang="en-US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仿宋_GB2312" panose="02010609030101010101" pitchFamily="49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zh-CN" altLang="en-US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鱼骨图、柏拉图</a:t>
                      </a:r>
                      <a:endParaRPr lang="zh-CN" altLang="en-US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5367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B w="9525">
                      <a:solidFill>
                        <a:srgbClr val="646464"/>
                      </a:solidFill>
                      <a:prstDash val="sysDash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对策拟定</a:t>
                      </a:r>
                      <a:endParaRPr lang="zh-CN" altLang="en-US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仿宋_GB2312" panose="02010609030101010101" pitchFamily="49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zh-CN" altLang="en-US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头脑风暴、小组讨论</a:t>
                      </a:r>
                      <a:endParaRPr lang="zh-CN" altLang="en-US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53670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0" b="0" spc="6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D</a:t>
                      </a:r>
                      <a:endParaRPr lang="en-US" altLang="zh-CN" sz="100" b="0" spc="60">
                        <a:solidFill>
                          <a:srgbClr val="646464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实施与检讨</a:t>
                      </a:r>
                      <a:endParaRPr lang="zh-CN" altLang="en-US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仿宋_GB2312" panose="02010609030101010101" pitchFamily="49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zh-CN" altLang="en-US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PDCA</a:t>
                      </a: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54305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0" b="0" spc="6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C</a:t>
                      </a:r>
                      <a:endParaRPr lang="en-US" altLang="zh-CN" sz="100" b="0" spc="60">
                        <a:solidFill>
                          <a:srgbClr val="646464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效果确认</a:t>
                      </a:r>
                      <a:endParaRPr lang="zh-CN" altLang="en-US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仿宋_GB2312" panose="02010609030101010101" pitchFamily="49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zh-CN" altLang="en-US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柏拉图、雷达图</a:t>
                      </a:r>
                      <a:endParaRPr lang="zh-CN" altLang="en-US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53670">
                <a:tc rowSpan="2"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0" b="0" spc="6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A</a:t>
                      </a:r>
                      <a:endParaRPr lang="en-US" altLang="zh-CN" sz="100" b="0" spc="60">
                        <a:solidFill>
                          <a:srgbClr val="646464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标准化</a:t>
                      </a:r>
                      <a:endParaRPr lang="zh-CN" altLang="en-US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仿宋_GB2312" panose="02010609030101010101" pitchFamily="49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zh-CN" altLang="en-US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头脑风暴、小组讨论</a:t>
                      </a:r>
                      <a:endParaRPr lang="zh-CN" altLang="en-US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5367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B w="28575">
                      <a:solidFill>
                        <a:srgbClr val="646464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检讨与改进</a:t>
                      </a:r>
                      <a:endParaRPr lang="zh-CN" altLang="en-US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仿宋_GB2312" panose="02010609030101010101" pitchFamily="49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zh-CN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zh-CN" altLang="en-US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0" b="0" spc="6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小组讨论</a:t>
                      </a:r>
                      <a:endParaRPr lang="zh-CN" altLang="en-US" sz="100" b="0" spc="6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6350" marB="6350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81000" y="4857750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</a:rPr>
              <a:t>行</a:t>
            </a:r>
            <a:r>
              <a:rPr lang="zh-CN" altLang="en-US" sz="100" dirty="0" smtClean="0">
                <a:solidFill>
                  <a:schemeClr val="bg1"/>
                </a:solidFill>
                <a:latin typeface="微软雅黑" panose="020B0503020204020204" pitchFamily="34" charset="-122"/>
              </a:rPr>
              <a:t>业</a:t>
            </a:r>
            <a:r>
              <a:rPr lang="en-US" altLang="zh-CN" sz="100" dirty="0" smtClean="0">
                <a:solidFill>
                  <a:schemeClr val="bg1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latin typeface="微软雅黑" panose="020B0503020204020204" pitchFamily="34" charset="-122"/>
              </a:rPr>
              <a:t>模板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</a:rPr>
              <a:t>http://www.1ppt.com/hangye/</a:t>
            </a:r>
            <a:endParaRPr lang="en-US" altLang="zh-CN" sz="100" dirty="0" smtClean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451">
        <p:blinds dir="vert"/>
      </p:transition>
    </mc:Choice>
    <mc:Fallback xmlns="">
      <p:transition spd="slow" advTm="3451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2ADB108-2F67-4B4E-A97E-19ABB6FAC58E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Cuo0gOaiROYgQAAAURAAAdAAAAdW5pdmVyc2FsL2NvbW1vbl9tZXNzYWdlcy5sbmetWG1v2zYQ/l6g/4EQUGADtrQd0KIYEge0xNhEZMmV6DjZMAiMxNhEKDHVi9vs037Nfth+yY6UncR9gaQkgG2YlO+54909d0cfHn/JFdqIspK6OHLeHrxxkChSnclideQs2MmvHxxU1bzIuNKFOHIK7aDj0csXh4oXq4avBHx/+QKhw1xUFSyrkVndr5HMjpz5OHHD2RwHF4kfTsJkTCfOyNX5DS9uka9X+qff3n/48vbd+58PX2/l+sDEM+z7+0DIIr170wMoYFHoJ4BG/CQg58wZmc9hcuGC+TQgzmj7ZZj0PCJnzsh8dsotoogELIl96pGExkkQMusLnzDiOaML3aA13whUa7SR4jOq1wLiWMtSoErJzD5INWwUjehS5oUzTIMkIjGLqMtoGDijWJfl7S8Wljf1WpegrkKZrPilEpnVCRljn9+UogLVvIaMQvCq1xJ+qXMui4NO1RFe0mCSsDD044QE3m7HGZEiQ17JjZqBKBGOSQQAJa9E+QjZxGaZFUdYqWEIUzqZ+vBmxoSpXK0VvOuhdswJxGAuii4pyBESQXbF8TKMPOM0UIU4uuFV9VmX2V5+PAxUFzAN3BBS0GUPwJnB2AFDjCXUjbIUad0FNiNxjCckGYfnkMjAu3CIRHgKdDsdInFBYqAIibtkAnxGJ9gkvKHYLv93/Eq5SWd1i3iagpxx30bqpoId41JggWVadTBMTUw+LiBsFPs/oHGLCt61q5XcCLCjzETZqQgqi0s8k0UfF/SP5ARTn3gJpJUXLhNmS57RmPNbVOga8WzDi1SgS5HyBnL9Fp5lMrPPTJyt/k+N/BvxeltVXm0LUuCR81dD7dmrYd8xq6nAproW+U3dpdo4bGv+Y6wwOf1DE/oc/XH6Y5cEOKLh80Smknmj2qr75PjcWTY0Rp1GPNFT/aP13JbEbW0dUyhYY6n7SxDopqZ/QANU/aVocAKK5m2JhhpOi6sBOoNwCxBo9FiMM3DVngln4MIB8ksyjimD2WgpLitZd44dlo1tgL4f2hTmPCVqcU/GS3GlYcJRgm/a6QO6kI10Z0AfDDd7rYJR5oPJAQCu2uQBSCVzsD/rgbmYkZ0H2gK/d5KlblRmyavktS3y4NsmF9+OTVelzu2u4tUuedsmc/wUK9rDRa3S+YD2f8e/3vF5QL/HRykmOHKniYsDl5hB33BV9RQCChhX+CxOfDw24sCFnNfpGprplW6KrCdQO6t75AQD2PbMseBluv7vn397YnxlSbuLtru/DwIBYpsqSO7A/gx0Laq/ukAYHu/L2UUfqe3dZifX86rDKGThs9wheNtacp3D1kG3XkjybdAwY9idzoAHsU173ZQwug1BmOHoFGqZncKd0YyX11AImdZqEIp1tUnAepj2++tlUytZiCGyT2sl5sCMzhPsefauDeRTMr1ue2YGN4p0e+lWcOnuC+ZOcQB19is8kcl6IKBtTbsqBERv1/c033zbqe5Wlf3D4vD1g/8v/gdQSwMEFAACAAgAkK6jSAh+CyMpAwAAhgwAACcAAAB1bml2ZXJzYWwvZmxhc2hfcHVibGlzaGluZ19zZXR0aW5ncy54bWzVV91u2jAUvucpLE+9LGk7unYooaoKaNVaQIVt7VVlYkOsOnYW21B6tafZg+1JdhwDBbXr0h+kTQgRn5/v/J+Y8Og2FWjCcs2VjPBudQcjJmNFuRxH+MugvX2IkTZEUiKUZBGWCqOjRiXM7FBwnfSZMSCqEcBIXc9MhBNjsnoQTKfTKtdZ7rhKWAP4uhqrNMhyppk0LA8yQWbwY2YZ03iOUAIAvqmSc7VGpYJQ6JHOFbWCIU7Bc8ldUES0BdEJDrzYkMQ341xZSU+UUDnKx8MIvzs8dp+FjIdq8pRJlxPdAKIjmzqhlDsviOjzO4YSxscJuHtQw2jKqUkivFdzKCAdPEQpsH3oxKGcKMiBNHP4lBlCiSH+6O0Zdmv0guBJdCZJyuMBcJCLP8LNwfWnq17r4uy08/l60O2eDU573olCJ1jHCYN1QyE4pGwes6WdkBhD4gT8Bp0REZqFwSppITZScs05d0ZDJSD3hRa0UTpktENStlKN/g2XbZDcxWgEgYhZhI9zTgRG3BDB46WytkNtuCmq3l6VRIAF7cnQeR/fm/fZiROSa7bq1oKjXc7jxjdlBUUzZZHgNwwZhSB+m8JTwtBqcdAoV2lBhfYxSAsOFiecTRk9KnI6B/yToSswkVrQhF7NBDPewnfL79CQjVQOuIxMoLOBzrXHrz4LOCNa34OShY9b/bPTZuv6tNNsXW65AAmdEBk/ExwKztLMbASfzJBUZqEH6YiJ1awoCuW04JWJrfryMmieWuHL/NbFWIHeYEk2Y+U5hfmrB6XNJmRSDKIbrgIaRpBDSTwmMGJYF1xaVhYwJhIpKWaIxLDWtBvrCVdWA8UPsIfWL/fQ6yMui9MYVhtYzCnLS0Hu7O69r+1/ODj8WK8Gv3783H5Sab7we4I4c37jnzy58pdr/+E2DAO3pR9f2ia3/+bO7l20vpbJa6d1OShV0la/FFy3jFT3cxmpC/+S6a28YEq5AEtp7IcM1pLgKTeMvmWLvaBNXvVu9z22mTbZYMyvGY3/JmR/Wl4T1+6FYfDoxdVxUi55ColwK3F5223s13bgpvkoq1IBtPX/Do3Kb1BLAwQUAAIACACQrqNItfwJZLoCAABVCgAAIQAAAHVuaXZlcnNhbC9mbGFzaF9za2luX3NldHRpbmdzLnhtbJVWbW/iMAz+fr8Ccd/p7pWd1CExxkmTdrfpNu172po2Ik2qJGXHv784TdYEKPSwJhH7eWzHsc1StaV88WEySXPBhHwGrSkvFWq8bkKLm2nWai34LBdcA9czLmRN2HTx8af9pIlFXmKJHcixnA3JoQ8zt58xFBfj2xxliJCLuiF8/yBKMctIvi2laHlxMbVq34BklG8N8urHfLUeDMCo0vca6iin9TXKOEojQSnAlL6vUS6yGMmA+UhX9jOS04c6f/sD2o4qqi1t+QlliNaQEuIiXy9RhvHceI9fZY5ynqDhrzbQL59RBqGM7EHGzu++ogwyRNM2/9MjjRQlFjTmnH/Edw4TpDDjh1ldoVwk4IUw0MVXcOWxd70LQO5rOPcpjqsU7AnrerAQ8NEzBgstW0gTf+psqhJvj6028wGLDWHKAEJVD3oyST+RVnk3sa7H/YE3yovQl9P0kFfB2hpWXcKBu1jf41erW7srQqfvuiBDCTunDFLslT3yt6nrETJQ9shnRgt45Gx/nMGhqSP5R74l7jnP199YgRNzLJzVn7wVIz3g6KogVafwmFoUsFCYzgutAd8tTayuSyk5yinlZEdLoqngvxCX7e1lVJocGFyvne6sVFPN4FTD2RzNmg7LZc9xPzpr3JDdz0J/ue480WaL30yJ1iSvavOzpKYTxzNjYgozTU4zcE8aOMh7vhEBx8YeItVEbkG+CMHGhuFCgxrrXnTDNQRPk6AGaXK6yqlzcqr8vK0zkGvzahSUr3Ks7IAVLStm/vQrhTcoDhgD1o6qK+OPE/rel4HCNQEQmVe+a7tDZ6lbpimDHfjhDxT2ykN3S5Xp0qGGW+oH2Oiw5ZxmVE+6XdH3SrxDAv0J/KtJK3J8YBnR9ppkyt4smny/hvtcosXs1xk2X7jJ7Nn1UuTY2I8raJT47+Q/UEsDBBQAAgAIAJCuo0gqlg9n/gIAAJcLAAAmAAAAdW5pdmVyc2FsL2h0bWxfcHVibGlzaGluZ19zZXR0aW5ncy54bWzNlm9PGjEYwN/zKZouvpRT56YjdxgjGIlOiLBNX5lyLVxjr721PfB8tU+zD7ZPsqdXQIiOnUaWhRDo0z6/51/7tOHRfSrQhGnDlYzwbn0HIyZjRbkcR/jL4HT7ECNjiaREKMkiLBVGR81amOVDwU3SZ9bCUoMAI00jsxFOrM0aQTCdTuvcZNrNKpFb4Jt6rNIg08wwaZkOMkEK+LFFxgyeESoA4JsqOVNr1moIhZ70WdFcMMQpeC65C4qIM5sKHPhVQxLfjbXKJT1RQmmkx8MIvzs8dp/5Gk9q8ZRJlxLTBKET2wahlDsniOjzB4YSxscJeHuwj9GUU5tEeG/fUWB18JRSsn3kxFFOFKRA2hk+ZZZQYokfenuW3VszF3gRLSRJeTyAGeTCj3BrcHt202tfXXQuz28H3e7FoNPzTpQ6wSonDFYNheCQynXMFnZCYi2JE/AbdEZEGBYGy6L5spGSK865MRoqAakvtTAagaeiiPCx5kRgxC0RPF7MWqLHzJ5yATE43d36SFr8CPTxxgnRhi0bms8Yl8W4+U3lgqJC5UjwO4asQhBRnsK/hKHldKORVmkpFcRYZASnDE04mzJ6VGZpBvyToRswkeagCZsvE8x6C99z/oCGbKQ0cBmZwFYFOTeeX38ROCPGPELJ3Met/kWn1b7tXLba11suQEInRMYvhEMJWZrZjfBJgaSycz1IR0xyw8qiUE7LuSqx1V9fBsPTXPgyv3UxltAbLMlmrLykMH/1oLLZhEzKg+gOV4mGI8ihJJ4JEzEcdy5zVhUYE4mUFAUiMTQq4471hKvcgMQfYI82r/fQ6yMuy9EYbg6wqCnTlZA7u3vv9z98PDj81KgHv3783F6rNGvhPUGcOd/DT9Y28UUjf9oNw8D1zufbsNX5v+rCvav21yqZumxfDyoVqd2vhOtWWdU9r7Lqyl8bvaUro5IL0GbG/thAoxE85ZbRt9w0ryj8+vvXb4s3KvwGo1i7ff/fIPxo8dxaeV+FwbMPwBrIVx/TzdpvUEsDBBQAAgAIAJCuo0hocVKRmgEAAB8GAAAfAAAAdW5pdmVyc2FsL2h0bWxfc2tpbl9zZXR0aW5ncy5qc42UTW/CMAyG7/wKlF0nxD5hu6HBpEkcJo3btEMoplSkSZWkHR3iv68OX03qjsUX8vLkdewq3na61WIR6z53t+6327/7e6cBalbncO3rokVPUWdGJAuYJSmIRAILkOJ49CTvzgRlzKQznZcfaGtqfkzhP0suTB3PCAtNaIY6XBDgN6FtqMM/J7FTq2tfU63R89xaJXuRkhak7UmlU+4YdvXqVr3EAFYF6AvokkfgmQ7caiPPjg8DjDoXqTTjspyqWPXmPFrHWuVy0ZZ/VWagq0++3gP9p8HLxLMTibFvFtIw8WSI0U5mGoyBQ97HCQYJCz4HUfPtu/UH6hk3CwroIjGJPdKjG4w6nfEYGl0ajjB8TFZejW4OMJqchY3dE3e3GB4heAm6YTW+x/BAleXZPz5gplWMHWmgzZ6fUKH4IpHxIXUfg+Twsmjb1r1zoe76Y+Y9IRU8oRX1/NK22RGChgCtN5aOeU2Qd0rZCUqURA5FaNS0Kug5YsM5gvvPLuPW8miVVuOhGo5VG7heg54pJarbf126Z5irs/sFUEsDBBQAAgAIAJCuo0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JCuo0izv7NQbQAAAHIAAAAcAAAAdW5pdmVyc2FsL2xvY2FsX3NldHRpbmdzLnhtbA3MPQ6DMAxA4Z1TWJ7K0L+NgcDGWFUqPYAVLITk2CixqnJ7sr3h0+vHfxL4cS6bacDn7YHAGm3ZdA34nadrh1CcdCEx5YBqCOPQ9GKR5MPuFRbYhQ7OM6cazi9KVb4zF1Ynr2e4RNuPFu9DcwJ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kK6jSIyYS/o+CAAAjyAAACkAAAB1bml2ZXJzYWwvc2tpbl9jdXN0b21pemF0aW9uX3NldHRpbmdzLnhtbLVa627iShL+v0/RYnWks9IqXMwtK4aVL01iDTEc7CQzu1qhBneCFdvNsRtmOOLHPs0+2D7JVrftYBMgdmYWT6JxddVX1XXrCxnEL16ob2LOAu8Pwj0W2pRzL3yOh39CaLBkPoumEY0pj+sHyqMXuuybGT4xQQNqzEnoksjVxWg8bKCR/KB+T+0bfXhra+0W6rVxC/eRgTs6jF0rxrWiw5jRauqD+hFEghvRJQ35adRBvTD6VsAMYxpxM3Tp96FS5M4PFWdwExHXA7542G2LZ59p3Rtt8aB2s9Pr4H1LVRSli/SO0TQa+17vuqc2EW60Ow1lr/VbSktBzU6ned3dN3utjgJvo+suoLTxdRe1e+12y9i3cAukkapqRkvf95TrZlMFbbh/re9HI63XaKBms6m0jX2nq4y0BgJuBTBUpS8cqBiKpnT3qqY2+woa6SNt1N5jA3f1Duq3cLfR2Lc1TWk0Ds49zC7vrgO19HQyd74DeDIEJ0dFbtVPJNdguYkiYHZosPYJpygkAf1UkzkZcpmx6NclW+/+UksTVCZzxp7ZVaQmRCALsOEJrEFdjmRs0q58YeTpyHM/1RYbzll4tWQhB6irkEUB8WvDPye5k86sjCTb0qiK3BNZ0oO6nvyUFUt1QT7Dc0loyYI1CXdj9syuFmT58hyxTeiWMnO1W9PI98IX4G5c93R8UZHvxdzkNCjYh/viKS+2hnjGVJjXxeIpJemTBfUzjQ35qSB3UPm+R45Et17scSmqNsVzSXRNnmkxAH1VPJdlQtBSjFpPPO8LcfqdA7siyr91kd0nOxoVlSTt8qIUW2/WVfNpHbFn4eyi3PuBfpXzGXSf8FlY2BBPKSExQaGwVJRSt8n5G0eM6etxLxkEoAWCm28uKUlCTrW5PrmbqtbX+XhyM5lr5k1tqCdViURZ/trq9r83O13oXKlcSST7Th2Pi1hIgnUa5bAsZzYZzwEQj+cW/uLUhuJ3ZdHJvTM2LVwbpv+pDDCd4YfaUPwuI3o/m2HLmdtj08Bz055bE0f6ZYwdbNSGX9kGrciWIs7Q1qPfEF9RBO3ZiyiKfc+VA6Jle+GGltBnTO5U05rPsO3MTN0xJ1ZtaLMo2v1VIpMNX0HyrEiMXC8mC5+6Ui2kiBxf51co+MdXHnCygHjhVRntM/XRtG7mzmQytufYMjJKbYhDFxkREZqqA81UG88AIyKwjn9MfC6zTyIg1fcrg9yaN7dj+HGEIbfe88qHH/4Ba6YYQjKlYQlBSBw8g6yz7cfJzBA+BIWIoDWJ428scgtJkw9dCWzT0ieQmrqTw3cETIYNgffCJaQOXfISeHfYttUbPNcmXyDHoTYnFYUmn6EkP1cU+optqCFslxCz1AfzRhUVIcowK5CsBpdE5Lu/Q2S5BDnhza3HNjFQhIehTGQ1xleVNdn4t3sIpKmOz1R7AgzOlm/P3paCKZELy1wJXdCGdGyI7Prt3vzHfKSaY2zMId2MyePckV1SKA3IDoWMI+JuSbikaEGXZAOVsIMx13PlmIi8NOH3jfcHIjztP7+krcsy8JdfPmBSoeGdsAz2y6AMtilr/p524bZ0Bh80ROT6WSvKOODDJtg6ttSZOfk5IYq9YOMnXfpnBOrVuKrBeteOH/dX+bD9H4yxkxasmdDRNI9VEsKwEoslBxZPv5KgaY1AXXpYhIYvTqiVAKxJimEx9AMwD+C5giEP4NFqEI9Ys00HNluPdCFOHyWEZa0mUTsdb3FG9Ckc0F9LdUGfGOyXfEq2yUYG1i4Z/jJRzm2VCkuLYzpjMNwCzOckqQDV9wJxhioHe3+HM1ckq0FhPo9s47uyun3vRa4I4OdNQN/uw54iFkiqT+Isr5NF6e8/aEgyxVmid1ptA/FaoKVjlavPH4qYjdWZfjvXVUvH4kQh6tkvLwfVIXwyduz5WNUEApRJQPhyBavwkzjnlcdKTgQGHqmAl07epiRarv777/+UhzmyJ6GilPq3qjhQ/KJr4le8f1qM0/hfJXAcVSuKypeSgumBKhMtf75yTEjQn3JkIcmyFLBAXHGVUg0lkIZRdRxVv72DKrFlUbBNBHvBiiB36uwzND65168N70j0Ao3TYcyvCiQ9L3KTV7bhcMTdcN8LaUXxH16JxOQdczpXDUOe/aFGfW/5kiy/Lhxg0ms+5LPnKnj6rWpBdz6CpK7Hq2PKxS3rWtASkvdDQ9ieXOteCYcLFZ9AD+eF+5mQR8yfiputt1e5wCAu4iCNhzwSR/rsLc8Rr9i3NHbDJ+LHwJYnHbNOwYap2CymkEXaMfdM1I6bx00px4wPzId1QU+mk4Mu0o+ldF2TN795Ba+0N5bDMSsdypl+IB7zW/Q7f8OfIx7z22JNmcC57q1Nx0N50ew6TiNRnl4mdsBDQ9mlUp7srcgjLBiLa9k4N5GUUOQMmEuHcm10vICm5SxoeYPrZywehK/blzshs9jJacfia4fCwCF965fzd8A97tPzyS3nASWYd7V8P1UBKc+pEki+Pjh2RkJFfLemn2pwECHLlej0cQ2lGJ9qwp3JNzTn5NZZPxPtLCcprbksGsh+Ltt5JZWh6OLVVLGk2C8LDepv/DSoX4rQIIU9H8BwEyxohCEHPOhyaYSKxDz7KrsKe5A70iO5M6N5AL4C7BDOSFkl5AiFxJLbqqxakpf8OOwtuefTLc1aVY6Qc87l+Q9iqI7Lya3yMX3i+fROKZWrIO11h1ws9sAc/ayUPJHllRyNVCw6ThaxnP2JbpUtPgcbTyxHWZsW6Z7v0IwfRb1+QhXwnvP+oJ5fZqFHvfmW9ZgGooB39m8O/gdQSwMEFAACAAgAkK6jSCqKN+aHEQAA8GEAABcAAAB1bml2ZXJzYWwvdW5pdmVyc2FsLnBuZ+3d+VeS2f8AcEszJ2eizcwsbZq0xQXUGjMXWmzSkXKd1FLR1GwzNTMUWVKnsUUldcpdmlzaJW3S3MAlJdSgCZXSlAqFEJUQkR0+9J2az4x+5g/4nvNwDni49znPva/73NUf3lzyOrDvm0WrF2lpaX3j7ubqo6WlA9PS0o7T09WkqHZb7tP8mRfvs2+3VhV1DVfzRSdq1/5dWlrVOH1F2ALN969i3QLjtbQWt396zyPH3I7Q0gq74O66yy8xZGIIfuVBpJIsUOajtJzPH9AGteV+tHya9SNk04+uznrL59ssmXgGKf/ouv5F2jL9+Xt0Lnl5KrRTkJWBFJlobZNiSH7uQT2fdujRUcI2JuOX/fUcWml9FaOnNIlP6yE+LlBIpume9vxm8TC7BDFcL5Gyi2Jk3K9XhZ6fp/v3j7c/rF6lLDvkti2bizvMgrpI3qYZS7uuuNw01P4a0qL194/7Nl7REYoneuamWEV1wM2Vtv/MhrTsTNbucxsjP6BB1U3KsPt3YCb7MiNmlXcjPeWEWd0Y72xQIk4fQZss+Gf2+ZRI7b4fTyuVfKwhDFY1p7rnU8Df+FnUV1ha5ZlFjWTMzv8QuRPivcTAVXd2Rr7REliTd2LZnPvNay1n/PwsogdtN0tz1fghxHvpT3Nv9RBCuZezjNMzt+yWNte9fkuNZpfR0lbuv9R355D97Batn6e/3MB7b8ScOunnNm3ZHEfNmG0P0bWE+bkaZM++XpOMNLBZ0AsgAASAABAAAkAACAABIAAEgAAQAAJAAAgAASAABIAAEAACQAAIAAEgAASAABAAAkAACAABIAAEgAAQAAJAAAgAASAABIAAEAACQAAIAAEgAASAABAAAkAACAABIAAEgAAQAAJAAAgAASAABIAAEAACQAAIAAEgAASAABAA4v8RIkXaNvKI5jIo+R/RAs+nqO1ju8MS0+bG0dM9bb8uP+BVwCqb2WEBW3rOh77PbDNeMCeioJ750YNHD85OhcT+e/v+W/I12ObIOXV9dh5MmWc+v2zn3RezylirKTr1Umib1uwq+QucYS7SkdznHuDm35OmKBvtcU5Tz9gpC0221+NFZ/q6/cFRzU1rx/IY3qP/LNDaHqJEzayA5gXLbfs4jSJhHUkZPe0Q06wSbWVxGSrMLUkiWVUMDclHSd6lF5mqJeSNhm7WjU3IJN7oTFa7qck/YynCtflE+SRFVaH+dtdNF84DRjTlnDO1Hu1CYgedgFSzRfAdeGk7K3TqTTyt5CdLo/TDYARy+0kT9QXDkFe9tG04ebupKlZIdeSjJuLgaFHfczBGcOUKnuYiH7/LecwWC7d3Y5c0CTqN4SVKPlYtH6RikGBRYiP10eSpN0yoWkobNAE3M4J/qHovDkAGmqCn/3geSeD8VlqFLDi6t3Zc/sJROE3N//L0c1JkHtO+ykWXtnmHcuNKk9gFHTQzXtz1Ulq9S9PkzN30ZXEQB8bqn8Din0jVjI3ViKEERsfG7pOl4mbxsPwx+d4rH1IIvphBi8EIiwzVjWxpUnG7WuveI4KXT5SqmY/mv1cz6g9KViG8QY3yyUZEZxWyAVmMHEA2xYFHb65/qgcWqfMmTxVlC2rWTiUHzdT08g4R9gS6XG8OB9PvP1uMPRxQw333V4Wpr3cqR4dYOCgmPLz14hoPxNkqm4iJ7mAE6hoz57vF5ifhL3xRTWZOlHbe8h7ZyBMVYj/kTiSl1jP/pDdEuSHhvlZOXgdrUpzO0PuWpTgR7J1drkrW+UXw8HJ4gr+IaVDfWZL51taE4JTR4b3gIvf9iDFT0tn/wbb0XF42GotDru28ya3JqwjhvJMGtI7suH6cfCg7ST7An+iud7D/3K+2m2mLmq08BfG99zAF16mKu1iSLwqTwPDgPJx5l0opZX6VhOK2DbR442NppJHwQbPA/CCmqSWrO6hS7BX2myrZpGbLhgzRvguEpXu3pMLwmMTbXjbwKxlmf1TZU4N/mFE6j4ktbnmAuy9u8QAzBxBbBk34n2oSkL12akfyAC/58Ll+auGXDm7nxRx8vwJaDe3s/n26NjaDKewt5QzwOTVnD4piWyNoobaLEdGQO6RWPBZ7RbqgbyM3vOMhe8qJGoaFnGpsXApjC0JXw2oXXK9Pj8aRVmw4Z2QEphNJ5IG8SO6o49PBhOblziOR07+nNzs7QDnkz2Ph1rEbRCeWOZaZIyW/9kDEBpvmMbnMW8StUVzLfqcgSH1laM1Esm+G/t2rPiBDjyoxqMBX37wxQ8+cp349tY0/7UQVEUscYjjPP98Q8bJlv8r81uDNpy8DmdyrcSUkrJJO8eBUT8e2jqxOdUdvplbx432qy4mGXYUxeg1nC0xKlWF+8IN2mX50fpgPyUXJwFUy2yOQVJGZHx0rPYYC5coeC5RenSz4jDPM2u7MB371TGQ1hKJITI4P+WsaPG6cOPGYMYDanBUja1CCA+FYpSjtJmWtvnnRa9zx4w3jYekr7oQ37TksNHPIU8Y/EF1KWpArIIz0qk/Lb6XjBDUIbGkC1cCmU1xWgHH368hpyFt06LsTmedtlZUE+q07HLvM9QY7Kj3tQJvoQritbduBqWQYicsrzBvtTaWYqj6mP8C29MnTg/kLG4pmZPiZhdGTZOXnKRetm6UkbDWZSuLa4M9RXtlg+b6o4XTVycJUSop+ruznxAbXV7pnGXmHMsAdd9I9sdbOpAr7+SC4OusJtYE4UoHJ2mlLJazvSAyw2tdJ8NQUe3EzS1CJsH//g/P93V2R6vnPX+ad6uu+rjJhFRH7u5vZkfWWA2tObEniBPJ7hzHyiSunGya4OrkiIqjZ3pN///NC9jbomzVTnnoM+JvnWNWYP0k2Fk6XPUmSfTSEo+KEvb6e0RiVEM+cEfBqOb6kGYWQBkddaJWohbgkXlJf+xg2F1fGi8ubtEBjRBKRZk7Yjh4Q2PbzvEkhBHoVo84khOMPwpeGK5HOTJlItiaUQecnr2SNOo/IC/TMF+rmml01mQQZ6bocVmYRhwUYGfcWPLOH3f1IFtP6dPDXus1/BdK11YxVi5mvtFnH2XABRJXsmibLT2Dg7Jko4T1mMoPVC1/cz9/mMlmivpLDJ6lVHblZq7KbrD1ijCnCQjx561u/p7dNWYxOeOLp5BKe1A9211S0A8eoe++uXMWpFnqpxeeDecLHBBqRSXOFLIWttBh5aVySLtc+SWmJ5D+zTiZvyn/4OKK73Sjs8/p3J6VuGMm7EWCrSj2NWgY9uITuOb4PUoBZBo9jaSY+otVZGP7oILkdq+TBwSbYhuHbHF/olsL7mfPo5MPI5FecpCwcgycy9iRZ5AfNKMj0Xl7wHxE6ZUmrVnMcm9PQIZNS+q+ZFcICaJCmPke2brbF8UHVe1IpAb/2qBGDwojMbX+F/a1LuSfxj6u9kFUtu43bVbcgVyaCqgS4ugfW1zXXB8NYbh25Mm/4+xrPDQFTJJqwWLWAc9FVrpMrayY7ZO3tqh19Vp3q/jpgh2mr67pL2eW3nTB8aHntECm07Wex/l9jLGHVq416Pfijlk5jy8Uyh91uVusrW8tduKZMRLhqe/idmuj9zpk64ddsiWqK3iIhmB4oR1qVCAY4dnAkg3cIfLikVaKyEDVYod2pKDPb9d7OE2erbZXKLAPYmPhT4Rv0zDUrN/R7kmIUDN4Jw/YT+tpfts9IVFc/nNgJCSPdQxPs5X9WJ4iQgk5tqQ2tsTqbEROww+U30+oyk7rdu9HqHG5eXgaccAyidAjGZbzwUTsS19wiRkQyGeGUQRcawjKykxdM4FRdoCgSHjBOypIPkFZEMfLe6JnDMazOzW1JrQOih2jrRKfny0oFHy9/e0GkkvOZTjOvwos2lia+r8WDoIqP7EamcrKDpbeRIV8cO7EW2URvMGwd+X2yfTBd/mWHVHTibfY+k9eO32fgAjn6uVLSQTt1TvFSEDsulOtxZkxchLHrFYxuF2LdzaVrErkhuZxtzril9p3iYCO4jx0839JZfdkqPNhWrbJiHccZwLo6X0oD8i0tYS6yD2XPxSS1cv/e7NQGHofuCUULtoueiLZyW5NRWLcE21g3SAGxzITeGUwj0AuQwc2gsC9bKeLpt9f8Q+pzQs+8tl8zpJlSO/Ne9qivFW9jPjnb4PdaFLnF49sjE26hE8LXM2YOopP0C89qwZT6cSmj5qhr+fFNher4HvIi88jv0EWC/fCoeRX9G0AukrcV1RGrvcfieMdfpoklqvO8iNAJR7Y3h9x2SpV1CCI4R+dOdPK6HP9cJeRGiZrdH+iyuUf31WD1j1TJqnP3rc9peoXTzYxId2cVqqJmhvWBt8hcJM/ALk48DCnAuh9QIhZky8YyZDUVAmevMWkGI1kFnr/2u/xfL6GHS3Vy3SFJrEx7a2Ivu0azkUgfiqc5F2meEaKIpJyIwZS+NlKw7Un1kpcWUAR+V3PaIKeke/p4DmJatPiMYnn4YGnVsM3h/HFxa/tv4g/cks8V/bo4LcVTs2U98lU26usd6DeyDeqaWG9TUwarR21WtEiLZdzaLxxcCeok7MeSLn/FYnDUT0/LdlgOecoUnTwbKE72snjpnrG4sXeNIcwdBNmVP5CSabxX1S1jWpQs0o2FAmXuYyVY6Uce4Z6qdQ6CFGiG5NEqkbMH27vcWuyJldE7aDK1MB06/WJPEV4xsvEIpaAjZ+mTpzmjob/THPPQaZR82UQheJG5i5djb9mtqIufu17M2wd1wwOO+ePLDQ6MHr9+Ct/VnVQCJvMIJKK/5Z1HTeGaXRHo2IQTV7MNbpREZVfuKl/0CuXgQ/oeXVwoRskHmSthOrnGjX6BSHLj9EceMhmOdHBSsLGxI1lDNp8b52ttcPO0T+OxmhF1g4s19BqTU88pHXS8rmf+iA8/w28WY6Kda3jdp9gWuTFo3mHNmWB9/riksoshWhzPBemBxPNWfNmSv+hu0Uyaw1sKLaXEKly35zvxHaxBFBPcYcQ5FmYr1fGEcKXOASh3KlfTS4j80DzV+Y8fQ0zX1ceIv2w9TDGSd7uYtAgmzoPfS7cqIPmCGSUSNBMtHkrrN1tp/oj0DfNTj9Y0rkWuVGwjMHPgrD2kk8tamLuHyO0fQFSJki2V8969czl25MtgkRnd5odVz4R3xWObzJgclewBWgpPnnhsIX3T0haxbP8YfuHwzH44HCMdJdx0V6qjmdOPVUlhmi6d9Mvy1hFJaznxXOyEYx3alP+C4Bkka+9ol6NjR6lDDn/W2Z7ckoByauCTq/2lZz2OEqbEO/o4Cdfwhk81z0dVKVm1kMSOwasVHCgcBbo8jTdQURHER1IRAWuVX/xODJF2w1Vnwkn8Zz9duGGqeLtwIeN1uOe3vIlGDK4Cuk7zvFAvWNZDZp9buVx3zEI7S1DPvuNEk5Wu9YjywcVvAfNtQrIaWBV2biYmC3PjreJPWtBxmOmy5+0gaNOOwl5WP31D+mRcczxfs1f85eMqrFufsOkywXM8cWNIFP/KlyUoNyVcbTZsM3/nlBMDRU2uwtMIDunhCrMTa2DUpYFnYj8Fy68k5lE+9WmPMsp/p6yS4T8Sg5WtXX8/KHKO3VDdnAginXhfc+zhTPxwvAKFibZ06ITf7GwtH96UJbLvOLl4PboYrZqpn++GhubKfH6WMaV5HxTjUdBGiW0WMj/gPehyvCKtrbvH6r/HPn9tzrR0vJCGpdOSGkmqS/LmVPcp42IhizjVZVG0zxR91lf95uN0lPKQ83gx3B7cCF03+8j/KnonpEBJb3uYmN4654Cr6eFHNrfPSbbTZNgvilkx5ywOAZmrZQzSmsv2X+vO/fEAj/8L1i9nqs+tG970b8H6RR2G8O1L/se9W1rydO9eezOg4Kdfu8RX8Rx32s25IsowsxwTpJlzBJo+ts/dZ/mcf3DceJBy4jsW2b+1HPNOs+Dw2UIaNCYZ8mNhYdfs3yeAavftvnsJhlWYFhB7mn9T60K1NC/3vQdcq3aHpv4HUEsDBBQAAgAIAJCuo0iV7pF+SwAAAGsAAAAbAAAAdW5pdmVyc2FsL3VuaXZlcnNhbC5wbmcueG1ss7GvyM1RKEstKs7Mz7NVMtQzULK34+WyKShKLctMLVeoAIoBBSFASaESyDVCcMszU0oygEIG5mYIwYzUzPSMElslCwNzuKA+0EwAUEsBAgAAFAACAAgAkK6jSA5qJE5iBAAABREAAB0AAAAAAAAAAQAAAAAAAAAAAHVuaXZlcnNhbC9jb21tb25fbWVzc2FnZXMubG5nUEsBAgAAFAACAAgAkK6jSAh+CyMpAwAAhgwAACcAAAAAAAAAAQAAAAAAnQQAAHVuaXZlcnNhbC9mbGFzaF9wdWJsaXNoaW5nX3NldHRpbmdzLnhtbFBLAQIAABQAAgAIAJCuo0i1/AlkugIAAFUKAAAhAAAAAAAAAAEAAAAAAAsIAAB1bml2ZXJzYWwvZmxhc2hfc2tpbl9zZXR0aW5ncy54bWxQSwECAAAUAAIACACQrqNIKpYPZ/4CAACXCwAAJgAAAAAAAAABAAAAAAAECwAAdW5pdmVyc2FsL2h0bWxfcHVibGlzaGluZ19zZXR0aW5ncy54bWxQSwECAAAUAAIACACQrqNIaHFSkZoBAAAfBgAAHwAAAAAAAAABAAAAAABGDgAAdW5pdmVyc2FsL2h0bWxfc2tpbl9zZXR0aW5ncy5qc1BLAQIAABQAAgAIAJCuo0g9PC/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/o+CAAAjyAAACkAAAAAAAAAAQAAAAAA6hQAAHVuaXZlcnNhbC9za2luX2N1c3RvbWl6YXRpb25fc2V0dGluZ3MueG1sUEsBAgAAFAACAAgAkK6jSCqKN+aHEQAA8GEAABcAAAAAAAAAAAAAAAAAbx0AAHVuaXZlcnNhbC91bml2ZXJzYWwucG5nUEsBAgAAFAACAAgAkK6jSJXukX5LAAAAawAAABsAAAAAAAAAAQAAAAAAKy8AAHVuaXZlcnNhbC91bml2ZXJzYWwucG5nLnhtbFBLBQYAAAAACwALAEkDAACvLwAAAAA="/>
  <p:tag name="ISPRING_PRESENTATION_TITLE" val="1"/>
  <p:tag name="ISPRING_SCORM_RATE_QUIZZES" val="0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OUTPUT_FOLDER" val="F:\我图VIP设计PPT上传\10月份上传文件\298"/>
  <p:tag name="ISPRING_FIRST_PUBLI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7cc196fa-18d9-4c73-9b8e-7888e5cef5fb}"/>
  <p:tag name="TABLE_RECT" val="35.375*99.575*649.25*205.85"/>
  <p:tag name="TABLE_EMPHASIZE_COLOR" val="6579300"/>
  <p:tag name="TABLE_ONEKEY_SKIN_IDX" val="0"/>
  <p:tag name="TABLE_SKINIDX" val="-1"/>
  <p:tag name="TABLE_COLORIDX" val="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43728cd1-87a8-41f9-9a7b-5e46250ed2a1}"/>
  <p:tag name="TABLE_RECT" val="73.2183*112.556*411.55*169.65"/>
  <p:tag name="TABLE_EMPHASIZE_COLOR" val="6579300"/>
  <p:tag name="TABLE_ONEKEY_SKIN_IDX" val="0"/>
  <p:tag name="TABLE_SKINIDX" val="-1"/>
  <p:tag name="TABLE_COLORIDX" val="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680aa996-6911-4621-8025-8bb69933245f}"/>
  <p:tag name="TABLE_RECT" val="89.9*42.075*540.2*320.85"/>
  <p:tag name="TABLE_EMPHASIZE_COLOR" val="6579300"/>
  <p:tag name="TABLE_ONEKEY_SKIN_IDX" val="0"/>
  <p:tag name="TABLE_SKINIDX" val="-1"/>
  <p:tag name="TABLE_COLORIDX" val="l"/>
  <p:tag name="TABLE_ENDDRAG_ORIGIN_RECT" val="540*277"/>
  <p:tag name="TABLE_ENDDRAG_RECT" val="89*85*540*27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d4b41f8e-d342-462e-8c22-8dcce40f0370}"/>
  <p:tag name="TABLE_RECT" val="315.424*52.3778*360.55*202.75"/>
  <p:tag name="TABLE_EMPHASIZE_COLOR" val="6579300"/>
  <p:tag name="TABLE_ONEKEY_SKIN_IDX" val="0"/>
  <p:tag name="TABLE_SKINIDX" val="-1"/>
  <p:tag name="TABLE_COLORIDX" val="l"/>
</p:tagLst>
</file>

<file path=ppt/theme/theme1.xml><?xml version="1.0" encoding="utf-8"?>
<a:theme xmlns:a="http://schemas.openxmlformats.org/drawingml/2006/main" name="第一PPT，www.1ppt.com">
  <a:themeElements>
    <a:clrScheme name="自定义 105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4276AA"/>
      </a:accent1>
      <a:accent2>
        <a:srgbClr val="178AA1"/>
      </a:accent2>
      <a:accent3>
        <a:srgbClr val="40A693"/>
      </a:accent3>
      <a:accent4>
        <a:srgbClr val="5268A5"/>
      </a:accent4>
      <a:accent5>
        <a:srgbClr val="5E5CA2"/>
      </a:accent5>
      <a:accent6>
        <a:srgbClr val="778495"/>
      </a:accent6>
      <a:hlink>
        <a:srgbClr val="4276AA"/>
      </a:hlink>
      <a:folHlink>
        <a:srgbClr val="BFBFBF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105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10.xml><?xml version="1.0" encoding="utf-8"?>
<a:themeOverride xmlns:a="http://schemas.openxmlformats.org/drawingml/2006/main">
  <a:clrScheme name="自定义 105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11.xml><?xml version="1.0" encoding="utf-8"?>
<a:themeOverride xmlns:a="http://schemas.openxmlformats.org/drawingml/2006/main">
  <a:clrScheme name="自定义 105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12.xml><?xml version="1.0" encoding="utf-8"?>
<a:themeOverride xmlns:a="http://schemas.openxmlformats.org/drawingml/2006/main">
  <a:clrScheme name="自定义 105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13.xml><?xml version="1.0" encoding="utf-8"?>
<a:themeOverride xmlns:a="http://schemas.openxmlformats.org/drawingml/2006/main">
  <a:clrScheme name="自定义 105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14.xml><?xml version="1.0" encoding="utf-8"?>
<a:themeOverride xmlns:a="http://schemas.openxmlformats.org/drawingml/2006/main">
  <a:clrScheme name="自定义 105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15.xml><?xml version="1.0" encoding="utf-8"?>
<a:themeOverride xmlns:a="http://schemas.openxmlformats.org/drawingml/2006/main">
  <a:clrScheme name="自定义 105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16.xml><?xml version="1.0" encoding="utf-8"?>
<a:themeOverride xmlns:a="http://schemas.openxmlformats.org/drawingml/2006/main">
  <a:clrScheme name="自定义 105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17.xml><?xml version="1.0" encoding="utf-8"?>
<a:themeOverride xmlns:a="http://schemas.openxmlformats.org/drawingml/2006/main">
  <a:clrScheme name="自定义 105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18.xml><?xml version="1.0" encoding="utf-8"?>
<a:themeOverride xmlns:a="http://schemas.openxmlformats.org/drawingml/2006/main">
  <a:clrScheme name="自定义 105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19.xml><?xml version="1.0" encoding="utf-8"?>
<a:themeOverride xmlns:a="http://schemas.openxmlformats.org/drawingml/2006/main">
  <a:clrScheme name="自定义 105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自定义 105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20.xml><?xml version="1.0" encoding="utf-8"?>
<a:themeOverride xmlns:a="http://schemas.openxmlformats.org/drawingml/2006/main">
  <a:clrScheme name="自定义 105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21.xml><?xml version="1.0" encoding="utf-8"?>
<a:themeOverride xmlns:a="http://schemas.openxmlformats.org/drawingml/2006/main">
  <a:clrScheme name="自定义 105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22.xml><?xml version="1.0" encoding="utf-8"?>
<a:themeOverride xmlns:a="http://schemas.openxmlformats.org/drawingml/2006/main">
  <a:clrScheme name="自定义 105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23.xml><?xml version="1.0" encoding="utf-8"?>
<a:themeOverride xmlns:a="http://schemas.openxmlformats.org/drawingml/2006/main">
  <a:clrScheme name="自定义 105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24.xml><?xml version="1.0" encoding="utf-8"?>
<a:themeOverride xmlns:a="http://schemas.openxmlformats.org/drawingml/2006/main">
  <a:clrScheme name="自定义 105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25.xml><?xml version="1.0" encoding="utf-8"?>
<a:themeOverride xmlns:a="http://schemas.openxmlformats.org/drawingml/2006/main">
  <a:clrScheme name="自定义 105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26.xml><?xml version="1.0" encoding="utf-8"?>
<a:themeOverride xmlns:a="http://schemas.openxmlformats.org/drawingml/2006/main">
  <a:clrScheme name="自定义 105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27.xml><?xml version="1.0" encoding="utf-8"?>
<a:themeOverride xmlns:a="http://schemas.openxmlformats.org/drawingml/2006/main">
  <a:clrScheme name="自定义 105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28.xml><?xml version="1.0" encoding="utf-8"?>
<a:themeOverride xmlns:a="http://schemas.openxmlformats.org/drawingml/2006/main">
  <a:clrScheme name="自定义 105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29.xml><?xml version="1.0" encoding="utf-8"?>
<a:themeOverride xmlns:a="http://schemas.openxmlformats.org/drawingml/2006/main">
  <a:clrScheme name="自定义 105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自定义 105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30.xml><?xml version="1.0" encoding="utf-8"?>
<a:themeOverride xmlns:a="http://schemas.openxmlformats.org/drawingml/2006/main">
  <a:clrScheme name="自定义 105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31.xml><?xml version="1.0" encoding="utf-8"?>
<a:themeOverride xmlns:a="http://schemas.openxmlformats.org/drawingml/2006/main">
  <a:clrScheme name="自定义 105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自定义 105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自定义 105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自定义 105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自定义 105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自定义 105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9.xml><?xml version="1.0" encoding="utf-8"?>
<a:themeOverride xmlns:a="http://schemas.openxmlformats.org/drawingml/2006/main">
  <a:clrScheme name="自定义 105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1761</Words>
  <Application>Microsoft Office PowerPoint</Application>
  <PresentationFormat>全屏显示(16:9)</PresentationFormat>
  <Paragraphs>485</Paragraphs>
  <Slides>32</Slides>
  <Notes>32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32</vt:i4>
      </vt:variant>
    </vt:vector>
  </HeadingPairs>
  <TitlesOfParts>
    <vt:vector size="51" baseType="lpstr">
      <vt:lpstr>Meiryo</vt:lpstr>
      <vt:lpstr>Noto Sans S Chinese Bold</vt:lpstr>
      <vt:lpstr>Noto Serif CJK SC</vt:lpstr>
      <vt:lpstr>方正兰亭细黑_GBK</vt:lpstr>
      <vt:lpstr>仿宋_GB2312</vt:lpstr>
      <vt:lpstr>黑体</vt:lpstr>
      <vt:lpstr>华文黑体</vt:lpstr>
      <vt:lpstr>宋体</vt:lpstr>
      <vt:lpstr>微软雅黑</vt:lpstr>
      <vt:lpstr>微软雅黑 Light</vt:lpstr>
      <vt:lpstr>Arial</vt:lpstr>
      <vt:lpstr>Arial Black</vt:lpstr>
      <vt:lpstr>Calibri</vt:lpstr>
      <vt:lpstr>Calibri Light</vt:lpstr>
      <vt:lpstr>Impact</vt:lpstr>
      <vt:lpstr>Lato Regular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keywords/>
  <dc:description/>
  <cp:lastModifiedBy/>
  <cp:revision>2</cp:revision>
  <dcterms:created xsi:type="dcterms:W3CDTF">2019-05-13T21:35:00Z</dcterms:created>
  <dcterms:modified xsi:type="dcterms:W3CDTF">2022-03-11T04:42:11Z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8B46896F8F0E433599799FE2CA4AFA3A</vt:lpwstr>
  </property>
  <property fmtid="{D5CDD505-2E9C-101B-9397-08002B2CF9AE}" pid="3" name="KSOProductBuildVer">
    <vt:lpwstr>2052-11.1.0.11115</vt:lpwstr>
  </property>
</Properties>
</file>