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11" saveSubsetFonts="1">
  <p:sldMasterIdLst>
    <p:sldMasterId id="2147483672" r:id="rId1"/>
    <p:sldMasterId id="2147483686" r:id="rId2"/>
    <p:sldMasterId id="2147483690" r:id="rId3"/>
  </p:sldMasterIdLst>
  <p:notesMasterIdLst>
    <p:notesMasterId r:id="rId41"/>
  </p:notesMasterIdLst>
  <p:sldIdLst>
    <p:sldId id="519" r:id="rId4"/>
    <p:sldId id="609" r:id="rId5"/>
    <p:sldId id="407" r:id="rId6"/>
    <p:sldId id="406" r:id="rId7"/>
    <p:sldId id="561" r:id="rId8"/>
    <p:sldId id="558" r:id="rId9"/>
    <p:sldId id="580" r:id="rId10"/>
    <p:sldId id="581" r:id="rId11"/>
    <p:sldId id="582" r:id="rId12"/>
    <p:sldId id="583" r:id="rId13"/>
    <p:sldId id="584" r:id="rId14"/>
    <p:sldId id="552" r:id="rId15"/>
    <p:sldId id="585" r:id="rId16"/>
    <p:sldId id="586" r:id="rId17"/>
    <p:sldId id="587" r:id="rId18"/>
    <p:sldId id="576" r:id="rId19"/>
    <p:sldId id="588" r:id="rId20"/>
    <p:sldId id="589" r:id="rId21"/>
    <p:sldId id="590" r:id="rId22"/>
    <p:sldId id="593" r:id="rId23"/>
    <p:sldId id="592" r:id="rId24"/>
    <p:sldId id="594" r:id="rId25"/>
    <p:sldId id="564" r:id="rId26"/>
    <p:sldId id="554" r:id="rId27"/>
    <p:sldId id="595" r:id="rId28"/>
    <p:sldId id="596" r:id="rId29"/>
    <p:sldId id="556" r:id="rId30"/>
    <p:sldId id="598" r:id="rId31"/>
    <p:sldId id="601" r:id="rId32"/>
    <p:sldId id="603" r:id="rId33"/>
    <p:sldId id="604" r:id="rId34"/>
    <p:sldId id="605" r:id="rId35"/>
    <p:sldId id="606" r:id="rId36"/>
    <p:sldId id="607" r:id="rId37"/>
    <p:sldId id="608" r:id="rId38"/>
    <p:sldId id="610" r:id="rId39"/>
    <p:sldId id="611" r:id="rId40"/>
  </p:sldIdLst>
  <p:sldSz cx="9145588" cy="5145088"/>
  <p:notesSz cx="6858000" cy="9144000"/>
  <p:custDataLst>
    <p:tags r:id="rId4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342854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685709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028563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371417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1714271" algn="l" defTabSz="685709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057126" algn="l" defTabSz="685709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2399980" algn="l" defTabSz="685709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2742834" algn="l" defTabSz="685709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07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F7F7"/>
    <a:srgbClr val="43BAB3"/>
    <a:srgbClr val="FFFFFF"/>
    <a:srgbClr val="FC736E"/>
    <a:srgbClr val="00A2C2"/>
    <a:srgbClr val="F6A514"/>
    <a:srgbClr val="2A495A"/>
    <a:srgbClr val="F8F8F8"/>
    <a:srgbClr val="D01C63"/>
    <a:srgbClr val="0067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52" autoAdjust="0"/>
    <p:restoredTop sz="96314" autoAdjust="0"/>
  </p:normalViewPr>
  <p:slideViewPr>
    <p:cSldViewPr snapToObjects="1">
      <p:cViewPr varScale="1">
        <p:scale>
          <a:sx n="143" d="100"/>
          <a:sy n="143" d="100"/>
        </p:scale>
        <p:origin x="714" y="102"/>
      </p:cViewPr>
      <p:guideLst>
        <p:guide orient="horz" pos="1607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ags" Target="tags/tag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presProps" Target="pres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tableStyles" Target="tableStyles.xml"/><Relationship Id="rId20" Type="http://schemas.openxmlformats.org/officeDocument/2006/relationships/slide" Target="slides/slide17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zh-CN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B9EEDA17-7CE7-49CA-897E-A1888A19DA62}" type="datetimeFigureOut">
              <a:rPr lang="zh-CN" altLang="en-US"/>
              <a:pPr/>
              <a:t>2022/3/11</a:t>
            </a:fld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82588" y="685800"/>
            <a:ext cx="6092825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CE1689F0-D8FB-450F-A36F-553F26501FEE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1610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342854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685709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028563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371417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1714271" algn="l" defTabSz="68570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126" algn="l" defTabSz="68570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99980" algn="l" defTabSz="68570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2834" algn="l" defTabSz="68570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4502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3866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5049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021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5669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021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021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26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1761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021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021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021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en-US" altLang="zh-CN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4991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0211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0211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17611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0211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0211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95618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73260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0211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17611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7379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17611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61385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43861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27940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7009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65434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72510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6181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25269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1761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021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021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5735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1340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104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919" y="457342"/>
            <a:ext cx="7773750" cy="3201388"/>
          </a:xfrm>
          <a:prstGeom prst="rect">
            <a:avLst/>
          </a:prstGeom>
        </p:spPr>
        <p:txBody>
          <a:bodyPr lIns="91432" tIns="45716" rIns="91432" bIns="45716"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838" y="3715897"/>
            <a:ext cx="6401912" cy="914682"/>
          </a:xfrm>
          <a:prstGeom prst="rect">
            <a:avLst/>
          </a:prstGeom>
        </p:spPr>
        <p:txBody>
          <a:bodyPr lIns="91432" tIns="45716" rIns="91432" bIns="45716"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364453" y="4768735"/>
            <a:ext cx="2086337" cy="273928"/>
          </a:xfrm>
          <a:prstGeom prst="rect">
            <a:avLst/>
          </a:prstGeom>
        </p:spPr>
        <p:txBody>
          <a:bodyPr lIns="91432" tIns="45716" rIns="91432" bIns="45716"/>
          <a:lstStyle/>
          <a:p>
            <a:pPr algn="ctr">
              <a:buFontTx/>
              <a:buNone/>
            </a:pPr>
            <a:fld id="{544213AF-26F6-41FA-8D85-E2C5388D6E58}" type="datetimeFigureOut">
              <a:rPr lang="en-US" b="1" smtClean="0">
                <a:solidFill>
                  <a:prstClr val="black"/>
                </a:solidFill>
                <a:ea typeface="黑体" pitchFamily="49" charset="-122"/>
              </a:rPr>
              <a:pPr algn="ctr">
                <a:buFontTx/>
                <a:buNone/>
              </a:pPr>
              <a:t>3/11/2022</a:t>
            </a:fld>
            <a:endParaRPr lang="en-US" b="1" dirty="0">
              <a:solidFill>
                <a:srgbClr val="FFFFFF"/>
              </a:solidFill>
              <a:ea typeface="黑体" pitchFamily="49" charset="-122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8544762" y="4768735"/>
            <a:ext cx="562073" cy="273928"/>
          </a:xfrm>
          <a:prstGeom prst="rect">
            <a:avLst/>
          </a:prstGeom>
        </p:spPr>
        <p:txBody>
          <a:bodyPr lIns="91432" tIns="45716" rIns="91432" bIns="45716"/>
          <a:lstStyle/>
          <a:p>
            <a:pPr algn="ctr">
              <a:buFontTx/>
              <a:buNone/>
            </a:pPr>
            <a:fld id="{D5BBC35B-A44B-4119-B8DA-DE9E3DFADA20}" type="slidenum">
              <a:rPr lang="en-US" b="1" smtClean="0">
                <a:solidFill>
                  <a:prstClr val="black"/>
                </a:solidFill>
                <a:ea typeface="黑体" pitchFamily="49" charset="-122"/>
              </a:rPr>
              <a:pPr algn="ctr">
                <a:buFontTx/>
                <a:buNone/>
              </a:pPr>
              <a:t>‹#›</a:t>
            </a:fld>
            <a:endParaRPr lang="en-US" b="1" dirty="0">
              <a:solidFill>
                <a:srgbClr val="FFFFFF"/>
              </a:solidFill>
              <a:ea typeface="黑体" pitchFamily="49" charset="-122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>
          <a:xfrm>
            <a:off x="659280" y="4768735"/>
            <a:ext cx="2848470" cy="273928"/>
          </a:xfrm>
          <a:prstGeom prst="rect">
            <a:avLst/>
          </a:prstGeom>
        </p:spPr>
        <p:txBody>
          <a:bodyPr lIns="91432" tIns="45716" rIns="91432" bIns="45716"/>
          <a:lstStyle/>
          <a:p>
            <a:pPr algn="ctr">
              <a:buFontTx/>
              <a:buNone/>
            </a:pPr>
            <a:endParaRPr lang="en-US" b="1">
              <a:solidFill>
                <a:srgbClr val="172B4B">
                  <a:tint val="20000"/>
                </a:srgbClr>
              </a:solidFill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840303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82" y="2"/>
            <a:ext cx="8231029" cy="1200521"/>
          </a:xfrm>
          <a:prstGeom prst="rect">
            <a:avLst/>
          </a:prstGeom>
        </p:spPr>
        <p:txBody>
          <a:bodyPr lIns="91432" tIns="45716" rIns="91432" bIns="45716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82" y="1200521"/>
            <a:ext cx="8231029" cy="3395520"/>
          </a:xfrm>
          <a:prstGeom prst="rect">
            <a:avLst/>
          </a:prstGeom>
        </p:spPr>
        <p:txBody>
          <a:bodyPr vert="eaVert" lIns="91432" tIns="45716" rIns="91432" bIns="45716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64453" y="4768735"/>
            <a:ext cx="2086337" cy="273928"/>
          </a:xfrm>
          <a:prstGeom prst="rect">
            <a:avLst/>
          </a:prstGeom>
        </p:spPr>
        <p:txBody>
          <a:bodyPr lIns="91432" tIns="45716" rIns="91432" bIns="45716"/>
          <a:lstStyle/>
          <a:p>
            <a:pPr algn="ctr">
              <a:buFontTx/>
              <a:buNone/>
            </a:pPr>
            <a:fld id="{544213AF-26F6-41FA-8D85-E2C5388D6E58}" type="datetimeFigureOut">
              <a:rPr lang="en-US" b="1" smtClean="0">
                <a:solidFill>
                  <a:prstClr val="black"/>
                </a:solidFill>
                <a:ea typeface="黑体" pitchFamily="49" charset="-122"/>
              </a:rPr>
              <a:pPr algn="ctr">
                <a:buFontTx/>
                <a:buNone/>
              </a:pPr>
              <a:t>3/11/2022</a:t>
            </a:fld>
            <a:endParaRPr lang="en-US" b="1">
              <a:solidFill>
                <a:prstClr val="black"/>
              </a:solidFill>
              <a:ea typeface="黑体" pitchFamily="49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280" y="4768735"/>
            <a:ext cx="2848470" cy="273928"/>
          </a:xfrm>
          <a:prstGeom prst="rect">
            <a:avLst/>
          </a:prstGeom>
        </p:spPr>
        <p:txBody>
          <a:bodyPr lIns="91432" tIns="45716" rIns="91432" bIns="45716"/>
          <a:lstStyle/>
          <a:p>
            <a:pPr algn="ctr">
              <a:buFontTx/>
              <a:buNone/>
            </a:pPr>
            <a:endParaRPr lang="en-US" b="1">
              <a:solidFill>
                <a:prstClr val="black"/>
              </a:solidFill>
              <a:ea typeface="黑体" pitchFamily="49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44762" y="4768735"/>
            <a:ext cx="562073" cy="273928"/>
          </a:xfrm>
          <a:prstGeom prst="rect">
            <a:avLst/>
          </a:prstGeom>
        </p:spPr>
        <p:txBody>
          <a:bodyPr lIns="91432" tIns="45716" rIns="91432" bIns="45716"/>
          <a:lstStyle/>
          <a:p>
            <a:pPr algn="ctr">
              <a:buFontTx/>
              <a:buNone/>
            </a:pPr>
            <a:fld id="{D5BBC35B-A44B-4119-B8DA-DE9E3DFADA20}" type="slidenum">
              <a:rPr lang="en-US" b="1" smtClean="0">
                <a:solidFill>
                  <a:prstClr val="black"/>
                </a:solidFill>
                <a:ea typeface="黑体" pitchFamily="49" charset="-122"/>
              </a:rPr>
              <a:pPr algn="ctr">
                <a:buFontTx/>
                <a:buNone/>
              </a:pPr>
              <a:t>‹#›</a:t>
            </a:fld>
            <a:endParaRPr lang="en-US" b="1">
              <a:solidFill>
                <a:prstClr val="black"/>
              </a:solidFill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58613154"/>
      </p:ext>
    </p:extLst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0551" y="206044"/>
            <a:ext cx="2057757" cy="4389999"/>
          </a:xfrm>
          <a:prstGeom prst="rect">
            <a:avLst/>
          </a:prstGeom>
        </p:spPr>
        <p:txBody>
          <a:bodyPr vert="eaVert" lIns="91432" tIns="45716" rIns="91432" bIns="45716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82" y="206044"/>
            <a:ext cx="6020845" cy="4389999"/>
          </a:xfrm>
          <a:prstGeom prst="rect">
            <a:avLst/>
          </a:prstGeom>
        </p:spPr>
        <p:txBody>
          <a:bodyPr vert="eaVert" lIns="91432" tIns="45716" rIns="91432" bIns="45716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64453" y="4768735"/>
            <a:ext cx="2086337" cy="273928"/>
          </a:xfrm>
          <a:prstGeom prst="rect">
            <a:avLst/>
          </a:prstGeom>
        </p:spPr>
        <p:txBody>
          <a:bodyPr lIns="91432" tIns="45716" rIns="91432" bIns="45716"/>
          <a:lstStyle/>
          <a:p>
            <a:pPr algn="ctr">
              <a:buFontTx/>
              <a:buNone/>
            </a:pPr>
            <a:fld id="{544213AF-26F6-41FA-8D85-E2C5388D6E58}" type="datetimeFigureOut">
              <a:rPr lang="en-US" b="1" smtClean="0">
                <a:solidFill>
                  <a:prstClr val="black"/>
                </a:solidFill>
                <a:ea typeface="黑体" pitchFamily="49" charset="-122"/>
              </a:rPr>
              <a:pPr algn="ctr">
                <a:buFontTx/>
                <a:buNone/>
              </a:pPr>
              <a:t>3/11/2022</a:t>
            </a:fld>
            <a:endParaRPr lang="en-US" b="1">
              <a:solidFill>
                <a:prstClr val="black"/>
              </a:solidFill>
              <a:ea typeface="黑体" pitchFamily="49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280" y="4768735"/>
            <a:ext cx="2848470" cy="273928"/>
          </a:xfrm>
          <a:prstGeom prst="rect">
            <a:avLst/>
          </a:prstGeom>
        </p:spPr>
        <p:txBody>
          <a:bodyPr lIns="91432" tIns="45716" rIns="91432" bIns="45716"/>
          <a:lstStyle/>
          <a:p>
            <a:pPr algn="ctr">
              <a:buFontTx/>
              <a:buNone/>
            </a:pPr>
            <a:endParaRPr lang="en-US" b="1">
              <a:solidFill>
                <a:prstClr val="black"/>
              </a:solidFill>
              <a:ea typeface="黑体" pitchFamily="49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44762" y="4768735"/>
            <a:ext cx="562073" cy="273928"/>
          </a:xfrm>
          <a:prstGeom prst="rect">
            <a:avLst/>
          </a:prstGeom>
        </p:spPr>
        <p:txBody>
          <a:bodyPr lIns="91432" tIns="45716" rIns="91432" bIns="45716"/>
          <a:lstStyle/>
          <a:p>
            <a:pPr algn="ctr">
              <a:buFontTx/>
              <a:buNone/>
            </a:pPr>
            <a:fld id="{D5BBC35B-A44B-4119-B8DA-DE9E3DFADA20}" type="slidenum">
              <a:rPr lang="en-US" b="1" smtClean="0">
                <a:solidFill>
                  <a:prstClr val="black"/>
                </a:solidFill>
                <a:ea typeface="黑体" pitchFamily="49" charset="-122"/>
              </a:rPr>
              <a:pPr algn="ctr">
                <a:buFontTx/>
                <a:buNone/>
              </a:pPr>
              <a:t>‹#›</a:t>
            </a:fld>
            <a:endParaRPr lang="en-US" b="1">
              <a:solidFill>
                <a:prstClr val="black"/>
              </a:solidFill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55447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604551"/>
      </p:ext>
    </p:extLst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0920344"/>
      </p:ext>
    </p:extLst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80" y="206042"/>
            <a:ext cx="8231029" cy="85751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80" y="1200521"/>
            <a:ext cx="8231029" cy="339552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79" y="4768735"/>
            <a:ext cx="2133971" cy="273928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2E3AAC11-D570-4EA9-AFC0-30FB72BA45EB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2022/3/11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743" y="4768735"/>
            <a:ext cx="2896103" cy="273928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4338" y="4768735"/>
            <a:ext cx="2133971" cy="273928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55ECCFAA-F4FB-487C-9F1E-C8836D0C3DC9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348860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551" y="206042"/>
            <a:ext cx="2057757" cy="4389999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80" y="206042"/>
            <a:ext cx="6020845" cy="438999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79" y="4768735"/>
            <a:ext cx="2133971" cy="273928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2E3AAC11-D570-4EA9-AFC0-30FB72BA45EB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2022/3/11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743" y="4768735"/>
            <a:ext cx="2896103" cy="273928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4338" y="4768735"/>
            <a:ext cx="2133971" cy="273928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55ECCFAA-F4FB-487C-9F1E-C8836D0C3DC9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0284151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4656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199" y="842032"/>
            <a:ext cx="6859191" cy="1791253"/>
          </a:xfrm>
        </p:spPr>
        <p:txBody>
          <a:bodyPr anchor="b"/>
          <a:lstStyle>
            <a:lvl1pPr algn="ctr">
              <a:defRPr sz="4501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199" y="2702363"/>
            <a:ext cx="6859191" cy="1242205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46" indent="0" algn="ctr">
              <a:buNone/>
              <a:defRPr sz="1500"/>
            </a:lvl2pPr>
            <a:lvl3pPr marL="685891" indent="0" algn="ctr">
              <a:buNone/>
              <a:defRPr sz="1350"/>
            </a:lvl3pPr>
            <a:lvl4pPr marL="1028837" indent="0" algn="ctr">
              <a:buNone/>
              <a:defRPr sz="1200"/>
            </a:lvl4pPr>
            <a:lvl5pPr marL="1371783" indent="0" algn="ctr">
              <a:buNone/>
              <a:defRPr sz="1200"/>
            </a:lvl5pPr>
            <a:lvl6pPr marL="1714729" indent="0" algn="ctr">
              <a:buNone/>
              <a:defRPr sz="1200"/>
            </a:lvl6pPr>
            <a:lvl7pPr marL="2057674" indent="0" algn="ctr">
              <a:buNone/>
              <a:defRPr sz="1200"/>
            </a:lvl7pPr>
            <a:lvl8pPr marL="2400620" indent="0" algn="ctr">
              <a:buNone/>
              <a:defRPr sz="1200"/>
            </a:lvl8pPr>
            <a:lvl9pPr marL="2743566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0177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6458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996" y="1282700"/>
            <a:ext cx="7888070" cy="2140213"/>
          </a:xfrm>
        </p:spPr>
        <p:txBody>
          <a:bodyPr anchor="b"/>
          <a:lstStyle>
            <a:lvl1pPr>
              <a:defRPr sz="4501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996" y="3443160"/>
            <a:ext cx="7888070" cy="1125488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4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91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83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7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72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67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6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375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82" y="2"/>
            <a:ext cx="8231029" cy="1200521"/>
          </a:xfrm>
          <a:prstGeom prst="rect">
            <a:avLst/>
          </a:prstGeom>
        </p:spPr>
        <p:txBody>
          <a:bodyPr lIns="91432" tIns="45716" rIns="91432" bIns="45716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82" y="1200521"/>
            <a:ext cx="8231029" cy="3395520"/>
          </a:xfrm>
          <a:prstGeom prst="rect">
            <a:avLst/>
          </a:prstGeom>
        </p:spPr>
        <p:txBody>
          <a:bodyPr lIns="91432" tIns="45716" rIns="91432" bIns="45716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64453" y="4768735"/>
            <a:ext cx="2086337" cy="273928"/>
          </a:xfrm>
          <a:prstGeom prst="rect">
            <a:avLst/>
          </a:prstGeom>
        </p:spPr>
        <p:txBody>
          <a:bodyPr lIns="91432" tIns="45716" rIns="91432" bIns="45716"/>
          <a:lstStyle/>
          <a:p>
            <a:pPr algn="ctr">
              <a:buFontTx/>
              <a:buNone/>
            </a:pPr>
            <a:fld id="{544213AF-26F6-41FA-8D85-E2C5388D6E58}" type="datetimeFigureOut">
              <a:rPr lang="en-US" b="1" smtClean="0">
                <a:solidFill>
                  <a:prstClr val="black"/>
                </a:solidFill>
                <a:ea typeface="黑体" pitchFamily="49" charset="-122"/>
              </a:rPr>
              <a:pPr algn="ctr">
                <a:buFontTx/>
                <a:buNone/>
              </a:pPr>
              <a:t>3/11/2022</a:t>
            </a:fld>
            <a:endParaRPr lang="en-US" b="1">
              <a:solidFill>
                <a:prstClr val="black"/>
              </a:solidFill>
              <a:ea typeface="黑体" pitchFamily="49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280" y="4768735"/>
            <a:ext cx="2848470" cy="273928"/>
          </a:xfrm>
          <a:prstGeom prst="rect">
            <a:avLst/>
          </a:prstGeom>
        </p:spPr>
        <p:txBody>
          <a:bodyPr lIns="91432" tIns="45716" rIns="91432" bIns="45716"/>
          <a:lstStyle/>
          <a:p>
            <a:pPr algn="ctr">
              <a:buFontTx/>
              <a:buNone/>
            </a:pPr>
            <a:endParaRPr lang="en-US" b="1">
              <a:solidFill>
                <a:prstClr val="black"/>
              </a:solidFill>
              <a:ea typeface="黑体" pitchFamily="49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44762" y="4768735"/>
            <a:ext cx="562073" cy="273928"/>
          </a:xfrm>
          <a:prstGeom prst="rect">
            <a:avLst/>
          </a:prstGeom>
        </p:spPr>
        <p:txBody>
          <a:bodyPr lIns="91432" tIns="45716" rIns="91432" bIns="45716"/>
          <a:lstStyle/>
          <a:p>
            <a:pPr algn="ctr">
              <a:buFontTx/>
              <a:buNone/>
            </a:pPr>
            <a:fld id="{D5BBC35B-A44B-4119-B8DA-DE9E3DFADA20}" type="slidenum">
              <a:rPr lang="en-US" b="1" smtClean="0">
                <a:solidFill>
                  <a:prstClr val="black"/>
                </a:solidFill>
                <a:ea typeface="黑体" pitchFamily="49" charset="-122"/>
              </a:rPr>
              <a:pPr algn="ctr">
                <a:buFontTx/>
                <a:buNone/>
              </a:pPr>
              <a:t>‹#›</a:t>
            </a:fld>
            <a:endParaRPr lang="en-US" b="1">
              <a:solidFill>
                <a:prstClr val="black"/>
              </a:solidFill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58100580"/>
      </p:ext>
    </p:extLst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759" y="1369642"/>
            <a:ext cx="3886875" cy="326451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954" y="1369642"/>
            <a:ext cx="3886875" cy="326451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1928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950" y="273929"/>
            <a:ext cx="7888070" cy="99447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951" y="1261261"/>
            <a:ext cx="3869012" cy="61812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46" indent="0">
              <a:buNone/>
              <a:defRPr sz="1500" b="1"/>
            </a:lvl2pPr>
            <a:lvl3pPr marL="685891" indent="0">
              <a:buNone/>
              <a:defRPr sz="1350" b="1"/>
            </a:lvl3pPr>
            <a:lvl4pPr marL="1028837" indent="0">
              <a:buNone/>
              <a:defRPr sz="1200" b="1"/>
            </a:lvl4pPr>
            <a:lvl5pPr marL="1371783" indent="0">
              <a:buNone/>
              <a:defRPr sz="1200" b="1"/>
            </a:lvl5pPr>
            <a:lvl6pPr marL="1714729" indent="0">
              <a:buNone/>
              <a:defRPr sz="1200" b="1"/>
            </a:lvl6pPr>
            <a:lvl7pPr marL="2057674" indent="0">
              <a:buNone/>
              <a:defRPr sz="1200" b="1"/>
            </a:lvl7pPr>
            <a:lvl8pPr marL="2400620" indent="0">
              <a:buNone/>
              <a:defRPr sz="1200" b="1"/>
            </a:lvl8pPr>
            <a:lvl9pPr marL="2743566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951" y="1879386"/>
            <a:ext cx="3869012" cy="276429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954" y="1261261"/>
            <a:ext cx="3888066" cy="61812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46" indent="0">
              <a:buNone/>
              <a:defRPr sz="1500" b="1"/>
            </a:lvl2pPr>
            <a:lvl3pPr marL="685891" indent="0">
              <a:buNone/>
              <a:defRPr sz="1350" b="1"/>
            </a:lvl3pPr>
            <a:lvl4pPr marL="1028837" indent="0">
              <a:buNone/>
              <a:defRPr sz="1200" b="1"/>
            </a:lvl4pPr>
            <a:lvl5pPr marL="1371783" indent="0">
              <a:buNone/>
              <a:defRPr sz="1200" b="1"/>
            </a:lvl5pPr>
            <a:lvl6pPr marL="1714729" indent="0">
              <a:buNone/>
              <a:defRPr sz="1200" b="1"/>
            </a:lvl6pPr>
            <a:lvl7pPr marL="2057674" indent="0">
              <a:buNone/>
              <a:defRPr sz="1200" b="1"/>
            </a:lvl7pPr>
            <a:lvl8pPr marL="2400620" indent="0">
              <a:buNone/>
              <a:defRPr sz="1200" b="1"/>
            </a:lvl8pPr>
            <a:lvl9pPr marL="2743566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954" y="1879386"/>
            <a:ext cx="3888066" cy="276429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0075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4895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4497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951" y="343006"/>
            <a:ext cx="2949690" cy="120052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8066" y="740798"/>
            <a:ext cx="4629954" cy="365634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951" y="1543526"/>
            <a:ext cx="2949690" cy="2859574"/>
          </a:xfrm>
        </p:spPr>
        <p:txBody>
          <a:bodyPr/>
          <a:lstStyle>
            <a:lvl1pPr marL="0" indent="0">
              <a:buNone/>
              <a:defRPr sz="1200"/>
            </a:lvl1pPr>
            <a:lvl2pPr marL="342946" indent="0">
              <a:buNone/>
              <a:defRPr sz="1050"/>
            </a:lvl2pPr>
            <a:lvl3pPr marL="685891" indent="0">
              <a:buNone/>
              <a:defRPr sz="900"/>
            </a:lvl3pPr>
            <a:lvl4pPr marL="1028837" indent="0">
              <a:buNone/>
              <a:defRPr sz="750"/>
            </a:lvl4pPr>
            <a:lvl5pPr marL="1371783" indent="0">
              <a:buNone/>
              <a:defRPr sz="750"/>
            </a:lvl5pPr>
            <a:lvl6pPr marL="1714729" indent="0">
              <a:buNone/>
              <a:defRPr sz="750"/>
            </a:lvl6pPr>
            <a:lvl7pPr marL="2057674" indent="0">
              <a:buNone/>
              <a:defRPr sz="750"/>
            </a:lvl7pPr>
            <a:lvl8pPr marL="2400620" indent="0">
              <a:buNone/>
              <a:defRPr sz="750"/>
            </a:lvl8pPr>
            <a:lvl9pPr marL="2743566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1187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951" y="343006"/>
            <a:ext cx="2949690" cy="120052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8066" y="740798"/>
            <a:ext cx="4629954" cy="365634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46" indent="0">
              <a:buNone/>
              <a:defRPr sz="2100"/>
            </a:lvl2pPr>
            <a:lvl3pPr marL="685891" indent="0">
              <a:buNone/>
              <a:defRPr sz="1800"/>
            </a:lvl3pPr>
            <a:lvl4pPr marL="1028837" indent="0">
              <a:buNone/>
              <a:defRPr sz="1500"/>
            </a:lvl4pPr>
            <a:lvl5pPr marL="1371783" indent="0">
              <a:buNone/>
              <a:defRPr sz="1500"/>
            </a:lvl5pPr>
            <a:lvl6pPr marL="1714729" indent="0">
              <a:buNone/>
              <a:defRPr sz="1500"/>
            </a:lvl6pPr>
            <a:lvl7pPr marL="2057674" indent="0">
              <a:buNone/>
              <a:defRPr sz="1500"/>
            </a:lvl7pPr>
            <a:lvl8pPr marL="2400620" indent="0">
              <a:buNone/>
              <a:defRPr sz="1500"/>
            </a:lvl8pPr>
            <a:lvl9pPr marL="2743566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951" y="1543526"/>
            <a:ext cx="2949690" cy="2859574"/>
          </a:xfrm>
        </p:spPr>
        <p:txBody>
          <a:bodyPr/>
          <a:lstStyle>
            <a:lvl1pPr marL="0" indent="0">
              <a:buNone/>
              <a:defRPr sz="1200"/>
            </a:lvl1pPr>
            <a:lvl2pPr marL="342946" indent="0">
              <a:buNone/>
              <a:defRPr sz="1050"/>
            </a:lvl2pPr>
            <a:lvl3pPr marL="685891" indent="0">
              <a:buNone/>
              <a:defRPr sz="900"/>
            </a:lvl3pPr>
            <a:lvl4pPr marL="1028837" indent="0">
              <a:buNone/>
              <a:defRPr sz="750"/>
            </a:lvl4pPr>
            <a:lvl5pPr marL="1371783" indent="0">
              <a:buNone/>
              <a:defRPr sz="750"/>
            </a:lvl5pPr>
            <a:lvl6pPr marL="1714729" indent="0">
              <a:buNone/>
              <a:defRPr sz="750"/>
            </a:lvl6pPr>
            <a:lvl7pPr marL="2057674" indent="0">
              <a:buNone/>
              <a:defRPr sz="750"/>
            </a:lvl7pPr>
            <a:lvl8pPr marL="2400620" indent="0">
              <a:buNone/>
              <a:defRPr sz="750"/>
            </a:lvl8pPr>
            <a:lvl9pPr marL="2743566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1830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3780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4812" y="273928"/>
            <a:ext cx="1972017" cy="436022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759" y="273928"/>
            <a:ext cx="5801732" cy="436022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19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8" y="1029018"/>
            <a:ext cx="7773750" cy="1879386"/>
          </a:xfrm>
          <a:prstGeom prst="rect">
            <a:avLst/>
          </a:prstGeom>
        </p:spPr>
        <p:txBody>
          <a:bodyPr lIns="91432" tIns="45716" rIns="91432" bIns="45716"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8" y="3052515"/>
            <a:ext cx="7773750" cy="849177"/>
          </a:xfrm>
          <a:prstGeom prst="rect">
            <a:avLst/>
          </a:prstGeom>
        </p:spPr>
        <p:txBody>
          <a:bodyPr lIns="91432" tIns="45716" rIns="91432" bIns="45716"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64453" y="4768735"/>
            <a:ext cx="2086337" cy="273928"/>
          </a:xfrm>
          <a:prstGeom prst="rect">
            <a:avLst/>
          </a:prstGeom>
        </p:spPr>
        <p:txBody>
          <a:bodyPr lIns="91432" tIns="45716" rIns="91432" bIns="45716"/>
          <a:lstStyle/>
          <a:p>
            <a:pPr algn="ctr">
              <a:buFontTx/>
              <a:buNone/>
            </a:pPr>
            <a:fld id="{544213AF-26F6-41FA-8D85-E2C5388D6E58}" type="datetimeFigureOut">
              <a:rPr lang="en-US" b="1" smtClean="0">
                <a:solidFill>
                  <a:prstClr val="black"/>
                </a:solidFill>
                <a:ea typeface="黑体" pitchFamily="49" charset="-122"/>
              </a:rPr>
              <a:pPr algn="ctr">
                <a:buFontTx/>
                <a:buNone/>
              </a:pPr>
              <a:t>3/11/2022</a:t>
            </a:fld>
            <a:endParaRPr lang="en-US" b="1">
              <a:solidFill>
                <a:prstClr val="black"/>
              </a:solidFill>
              <a:ea typeface="黑体" pitchFamily="49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280" y="4768735"/>
            <a:ext cx="2848470" cy="273928"/>
          </a:xfrm>
          <a:prstGeom prst="rect">
            <a:avLst/>
          </a:prstGeom>
        </p:spPr>
        <p:txBody>
          <a:bodyPr lIns="91432" tIns="45716" rIns="91432" bIns="45716"/>
          <a:lstStyle/>
          <a:p>
            <a:pPr algn="ctr">
              <a:buFontTx/>
              <a:buNone/>
            </a:pPr>
            <a:endParaRPr lang="en-US" b="1">
              <a:solidFill>
                <a:prstClr val="black"/>
              </a:solidFill>
              <a:ea typeface="黑体" pitchFamily="49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44762" y="4768735"/>
            <a:ext cx="562073" cy="273928"/>
          </a:xfrm>
          <a:prstGeom prst="rect">
            <a:avLst/>
          </a:prstGeom>
        </p:spPr>
        <p:txBody>
          <a:bodyPr lIns="91432" tIns="45716" rIns="91432" bIns="45716"/>
          <a:lstStyle/>
          <a:p>
            <a:pPr algn="ctr">
              <a:buFontTx/>
              <a:buNone/>
            </a:pPr>
            <a:fld id="{D5BBC35B-A44B-4119-B8DA-DE9E3DFADA20}" type="slidenum">
              <a:rPr lang="en-US" b="1" smtClean="0">
                <a:solidFill>
                  <a:prstClr val="black"/>
                </a:solidFill>
                <a:ea typeface="黑体" pitchFamily="49" charset="-122"/>
              </a:rPr>
              <a:pPr algn="ctr">
                <a:buFontTx/>
                <a:buNone/>
              </a:pPr>
              <a:t>‹#›</a:t>
            </a:fld>
            <a:endParaRPr lang="en-US" b="1">
              <a:solidFill>
                <a:prstClr val="black"/>
              </a:solidFill>
              <a:ea typeface="黑体" pitchFamily="49" charset="-122"/>
            </a:endParaRPr>
          </a:p>
        </p:txBody>
      </p:sp>
      <p:sp>
        <p:nvSpPr>
          <p:cNvPr id="7" name="Oval 6"/>
          <p:cNvSpPr/>
          <p:nvPr/>
        </p:nvSpPr>
        <p:spPr>
          <a:xfrm>
            <a:off x="4496583" y="2944134"/>
            <a:ext cx="84787" cy="6359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>
              <a:buFontTx/>
              <a:buNone/>
            </a:pPr>
            <a:endParaRPr lang="en-US" b="1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4696640" y="2944134"/>
            <a:ext cx="84787" cy="6359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>
              <a:buFontTx/>
              <a:buNone/>
            </a:pPr>
            <a:endParaRPr lang="en-US" b="1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297476" y="2944134"/>
            <a:ext cx="84787" cy="6359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>
              <a:buFontTx/>
              <a:buNone/>
            </a:pPr>
            <a:endParaRPr 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129379"/>
      </p:ext>
    </p:extLst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82" y="2"/>
            <a:ext cx="8231029" cy="1200521"/>
          </a:xfrm>
          <a:prstGeom prst="rect">
            <a:avLst/>
          </a:prstGeom>
        </p:spPr>
        <p:txBody>
          <a:bodyPr lIns="91432" tIns="45716" rIns="91432" bIns="45716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007" y="1200521"/>
            <a:ext cx="4039301" cy="3395520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64453" y="4768735"/>
            <a:ext cx="2086337" cy="273928"/>
          </a:xfrm>
          <a:prstGeom prst="rect">
            <a:avLst/>
          </a:prstGeom>
        </p:spPr>
        <p:txBody>
          <a:bodyPr lIns="91432" tIns="45716" rIns="91432" bIns="45716"/>
          <a:lstStyle/>
          <a:p>
            <a:pPr algn="ctr">
              <a:buFontTx/>
              <a:buNone/>
            </a:pPr>
            <a:fld id="{544213AF-26F6-41FA-8D85-E2C5388D6E58}" type="datetimeFigureOut">
              <a:rPr lang="en-US" b="1" smtClean="0">
                <a:solidFill>
                  <a:prstClr val="black"/>
                </a:solidFill>
                <a:ea typeface="黑体" pitchFamily="49" charset="-122"/>
              </a:rPr>
              <a:pPr algn="ctr">
                <a:buFontTx/>
                <a:buNone/>
              </a:pPr>
              <a:t>3/11/2022</a:t>
            </a:fld>
            <a:endParaRPr lang="en-US" b="1">
              <a:solidFill>
                <a:prstClr val="black"/>
              </a:solidFill>
              <a:ea typeface="黑体" pitchFamily="49" charset="-122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59280" y="4768735"/>
            <a:ext cx="2848470" cy="273928"/>
          </a:xfrm>
          <a:prstGeom prst="rect">
            <a:avLst/>
          </a:prstGeom>
        </p:spPr>
        <p:txBody>
          <a:bodyPr lIns="91432" tIns="45716" rIns="91432" bIns="45716"/>
          <a:lstStyle/>
          <a:p>
            <a:pPr algn="ctr">
              <a:buFontTx/>
              <a:buNone/>
            </a:pPr>
            <a:endParaRPr lang="en-US" b="1">
              <a:solidFill>
                <a:prstClr val="black"/>
              </a:solidFill>
              <a:ea typeface="黑体" pitchFamily="49" charset="-122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44762" y="4768735"/>
            <a:ext cx="562073" cy="273928"/>
          </a:xfrm>
          <a:prstGeom prst="rect">
            <a:avLst/>
          </a:prstGeom>
        </p:spPr>
        <p:txBody>
          <a:bodyPr lIns="91432" tIns="45716" rIns="91432" bIns="45716"/>
          <a:lstStyle/>
          <a:p>
            <a:pPr algn="ctr">
              <a:buFontTx/>
              <a:buNone/>
            </a:pPr>
            <a:fld id="{D5BBC35B-A44B-4119-B8DA-DE9E3DFADA20}" type="slidenum">
              <a:rPr lang="en-US" b="1" smtClean="0">
                <a:solidFill>
                  <a:prstClr val="black"/>
                </a:solidFill>
                <a:ea typeface="黑体" pitchFamily="49" charset="-122"/>
              </a:rPr>
              <a:pPr algn="ctr">
                <a:buFontTx/>
                <a:buNone/>
              </a:pPr>
              <a:t>‹#›</a:t>
            </a:fld>
            <a:endParaRPr lang="en-US" b="1">
              <a:solidFill>
                <a:prstClr val="black"/>
              </a:solidFill>
              <a:ea typeface="黑体" pitchFamily="49" charset="-122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823" y="1200521"/>
            <a:ext cx="4042350" cy="3395758"/>
          </a:xfrm>
          <a:prstGeom prst="rect">
            <a:avLst/>
          </a:prstGeom>
        </p:spPr>
        <p:txBody>
          <a:bodyPr lIns="91432" tIns="45716" rIns="91432" bIns="45716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503217"/>
      </p:ext>
    </p:extLst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82" y="2"/>
            <a:ext cx="8231029" cy="1200521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79" y="1200523"/>
            <a:ext cx="4040890" cy="457341"/>
          </a:xfrm>
          <a:prstGeom prst="rect">
            <a:avLst/>
          </a:prstGeom>
        </p:spPr>
        <p:txBody>
          <a:bodyPr lIns="91432" tIns="45716" rIns="91432" bIns="45716"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9008" y="1200523"/>
            <a:ext cx="4042477" cy="457341"/>
          </a:xfrm>
          <a:prstGeom prst="rect">
            <a:avLst/>
          </a:prstGeom>
        </p:spPr>
        <p:txBody>
          <a:bodyPr lIns="91432" tIns="45716" rIns="91432" bIns="45716"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364453" y="4768735"/>
            <a:ext cx="2086337" cy="273928"/>
          </a:xfrm>
          <a:prstGeom prst="rect">
            <a:avLst/>
          </a:prstGeom>
        </p:spPr>
        <p:txBody>
          <a:bodyPr lIns="91432" tIns="45716" rIns="91432" bIns="45716"/>
          <a:lstStyle/>
          <a:p>
            <a:pPr algn="ctr">
              <a:buFontTx/>
              <a:buNone/>
            </a:pPr>
            <a:fld id="{544213AF-26F6-41FA-8D85-E2C5388D6E58}" type="datetimeFigureOut">
              <a:rPr lang="en-US" b="1" smtClean="0">
                <a:solidFill>
                  <a:prstClr val="black"/>
                </a:solidFill>
                <a:ea typeface="黑体" pitchFamily="49" charset="-122"/>
              </a:rPr>
              <a:pPr algn="ctr">
                <a:buFontTx/>
                <a:buNone/>
              </a:pPr>
              <a:t>3/11/2022</a:t>
            </a:fld>
            <a:endParaRPr lang="en-US" b="1">
              <a:solidFill>
                <a:prstClr val="black"/>
              </a:solidFill>
              <a:ea typeface="黑体" pitchFamily="49" charset="-122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59280" y="4768735"/>
            <a:ext cx="2848470" cy="273928"/>
          </a:xfrm>
          <a:prstGeom prst="rect">
            <a:avLst/>
          </a:prstGeom>
        </p:spPr>
        <p:txBody>
          <a:bodyPr lIns="91432" tIns="45716" rIns="91432" bIns="45716"/>
          <a:lstStyle/>
          <a:p>
            <a:pPr algn="ctr">
              <a:buFontTx/>
              <a:buNone/>
            </a:pPr>
            <a:endParaRPr lang="en-US" b="1">
              <a:solidFill>
                <a:prstClr val="black"/>
              </a:solidFill>
              <a:ea typeface="黑体" pitchFamily="49" charset="-122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544762" y="4768735"/>
            <a:ext cx="562073" cy="273928"/>
          </a:xfrm>
          <a:prstGeom prst="rect">
            <a:avLst/>
          </a:prstGeom>
        </p:spPr>
        <p:txBody>
          <a:bodyPr lIns="91432" tIns="45716" rIns="91432" bIns="45716"/>
          <a:lstStyle/>
          <a:p>
            <a:pPr algn="ctr">
              <a:buFontTx/>
              <a:buNone/>
            </a:pPr>
            <a:fld id="{D5BBC35B-A44B-4119-B8DA-DE9E3DFADA20}" type="slidenum">
              <a:rPr lang="en-US" b="1" smtClean="0">
                <a:solidFill>
                  <a:prstClr val="black"/>
                </a:solidFill>
                <a:ea typeface="黑体" pitchFamily="49" charset="-122"/>
              </a:rPr>
              <a:pPr algn="ctr">
                <a:buFontTx/>
                <a:buNone/>
              </a:pPr>
              <a:t>‹#›</a:t>
            </a:fld>
            <a:endParaRPr lang="en-US" b="1">
              <a:solidFill>
                <a:prstClr val="black"/>
              </a:solidFill>
              <a:ea typeface="黑体" pitchFamily="49" charset="-122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79" y="1660149"/>
            <a:ext cx="4042350" cy="2936130"/>
          </a:xfrm>
          <a:prstGeom prst="rect">
            <a:avLst/>
          </a:prstGeom>
        </p:spPr>
        <p:txBody>
          <a:bodyPr lIns="91432" tIns="45716" rIns="91432" bIns="45716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3395" y="1660149"/>
            <a:ext cx="4042350" cy="2935796"/>
          </a:xfrm>
          <a:prstGeom prst="rect">
            <a:avLst/>
          </a:prstGeom>
        </p:spPr>
        <p:txBody>
          <a:bodyPr lIns="91432" tIns="45716" rIns="91432" bIns="45716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1907703" y="5043307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业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1048785"/>
      </p:ext>
    </p:extLst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82" y="2"/>
            <a:ext cx="8231029" cy="1200521"/>
          </a:xfrm>
          <a:prstGeom prst="rect">
            <a:avLst/>
          </a:prstGeom>
        </p:spPr>
        <p:txBody>
          <a:bodyPr lIns="91432" tIns="45716" rIns="91432" bIns="45716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364453" y="4768735"/>
            <a:ext cx="2086337" cy="273928"/>
          </a:xfrm>
          <a:prstGeom prst="rect">
            <a:avLst/>
          </a:prstGeom>
        </p:spPr>
        <p:txBody>
          <a:bodyPr lIns="91432" tIns="45716" rIns="91432" bIns="45716"/>
          <a:lstStyle/>
          <a:p>
            <a:pPr algn="ctr">
              <a:buFontTx/>
              <a:buNone/>
            </a:pPr>
            <a:fld id="{544213AF-26F6-41FA-8D85-E2C5388D6E58}" type="datetimeFigureOut">
              <a:rPr lang="en-US" b="1" smtClean="0">
                <a:solidFill>
                  <a:prstClr val="black"/>
                </a:solidFill>
                <a:ea typeface="黑体" pitchFamily="49" charset="-122"/>
              </a:rPr>
              <a:pPr algn="ctr">
                <a:buFontTx/>
                <a:buNone/>
              </a:pPr>
              <a:t>3/11/2022</a:t>
            </a:fld>
            <a:endParaRPr lang="en-US" b="1">
              <a:solidFill>
                <a:prstClr val="black"/>
              </a:solidFill>
              <a:ea typeface="黑体" pitchFamily="49" charset="-122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280" y="4768735"/>
            <a:ext cx="2848470" cy="273928"/>
          </a:xfrm>
          <a:prstGeom prst="rect">
            <a:avLst/>
          </a:prstGeom>
        </p:spPr>
        <p:txBody>
          <a:bodyPr lIns="91432" tIns="45716" rIns="91432" bIns="45716"/>
          <a:lstStyle/>
          <a:p>
            <a:pPr algn="ctr">
              <a:buFontTx/>
              <a:buNone/>
            </a:pPr>
            <a:endParaRPr lang="en-US" b="1">
              <a:solidFill>
                <a:prstClr val="black"/>
              </a:solidFill>
              <a:ea typeface="黑体" pitchFamily="49" charset="-122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44762" y="4768735"/>
            <a:ext cx="562073" cy="273928"/>
          </a:xfrm>
          <a:prstGeom prst="rect">
            <a:avLst/>
          </a:prstGeom>
        </p:spPr>
        <p:txBody>
          <a:bodyPr lIns="91432" tIns="45716" rIns="91432" bIns="45716"/>
          <a:lstStyle/>
          <a:p>
            <a:pPr algn="ctr">
              <a:buFontTx/>
              <a:buNone/>
            </a:pPr>
            <a:fld id="{D5BBC35B-A44B-4119-B8DA-DE9E3DFADA20}" type="slidenum">
              <a:rPr lang="en-US" b="1" smtClean="0">
                <a:solidFill>
                  <a:prstClr val="black"/>
                </a:solidFill>
                <a:ea typeface="黑体" pitchFamily="49" charset="-122"/>
              </a:rPr>
              <a:pPr algn="ctr">
                <a:buFontTx/>
                <a:buNone/>
              </a:pPr>
              <a:t>‹#›</a:t>
            </a:fld>
            <a:endParaRPr lang="en-US" b="1">
              <a:solidFill>
                <a:prstClr val="black"/>
              </a:solidFill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9721071"/>
      </p:ext>
    </p:extLst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5592063"/>
      </p:ext>
    </p:extLst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8114" y="200087"/>
            <a:ext cx="3008835" cy="1572110"/>
          </a:xfrm>
          <a:prstGeom prst="rect">
            <a:avLst/>
          </a:prstGeom>
        </p:spPr>
        <p:txBody>
          <a:bodyPr lIns="91432" tIns="45716" rIns="91432" bIns="45716"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264" y="204851"/>
            <a:ext cx="4996731" cy="4391190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8114" y="1829365"/>
            <a:ext cx="3008835" cy="2766676"/>
          </a:xfrm>
          <a:prstGeom prst="rect">
            <a:avLst/>
          </a:prstGeom>
        </p:spPr>
        <p:txBody>
          <a:bodyPr lIns="91432" tIns="45716" rIns="91432" bIns="45716"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64453" y="4768735"/>
            <a:ext cx="2086337" cy="273928"/>
          </a:xfrm>
          <a:prstGeom prst="rect">
            <a:avLst/>
          </a:prstGeom>
        </p:spPr>
        <p:txBody>
          <a:bodyPr lIns="91432" tIns="45716" rIns="91432" bIns="45716"/>
          <a:lstStyle/>
          <a:p>
            <a:pPr algn="ctr">
              <a:buFontTx/>
              <a:buNone/>
            </a:pPr>
            <a:fld id="{544213AF-26F6-41FA-8D85-E2C5388D6E58}" type="datetimeFigureOut">
              <a:rPr lang="en-US" b="1" smtClean="0">
                <a:solidFill>
                  <a:prstClr val="black"/>
                </a:solidFill>
                <a:ea typeface="黑体" pitchFamily="49" charset="-122"/>
              </a:rPr>
              <a:pPr algn="ctr">
                <a:buFontTx/>
                <a:buNone/>
              </a:pPr>
              <a:t>3/11/2022</a:t>
            </a:fld>
            <a:endParaRPr lang="en-US" b="1">
              <a:solidFill>
                <a:prstClr val="black"/>
              </a:solidFill>
              <a:ea typeface="黑体" pitchFamily="49" charset="-122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59280" y="4768735"/>
            <a:ext cx="2848470" cy="273928"/>
          </a:xfrm>
          <a:prstGeom prst="rect">
            <a:avLst/>
          </a:prstGeom>
        </p:spPr>
        <p:txBody>
          <a:bodyPr lIns="91432" tIns="45716" rIns="91432" bIns="45716"/>
          <a:lstStyle/>
          <a:p>
            <a:pPr algn="ctr">
              <a:buFontTx/>
              <a:buNone/>
            </a:pPr>
            <a:endParaRPr lang="en-US" b="1">
              <a:solidFill>
                <a:prstClr val="black"/>
              </a:solidFill>
              <a:ea typeface="黑体" pitchFamily="49" charset="-122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44762" y="4768735"/>
            <a:ext cx="562073" cy="273928"/>
          </a:xfrm>
          <a:prstGeom prst="rect">
            <a:avLst/>
          </a:prstGeom>
        </p:spPr>
        <p:txBody>
          <a:bodyPr lIns="91432" tIns="45716" rIns="91432" bIns="45716"/>
          <a:lstStyle/>
          <a:p>
            <a:pPr algn="ctr">
              <a:buFontTx/>
              <a:buNone/>
            </a:pPr>
            <a:fld id="{D5BBC35B-A44B-4119-B8DA-DE9E3DFADA20}" type="slidenum">
              <a:rPr lang="en-US" b="1" smtClean="0">
                <a:solidFill>
                  <a:prstClr val="black"/>
                </a:solidFill>
                <a:ea typeface="黑体" pitchFamily="49" charset="-122"/>
              </a:rPr>
              <a:pPr algn="ctr">
                <a:buFontTx/>
                <a:buNone/>
              </a:pPr>
              <a:t>‹#›</a:t>
            </a:fld>
            <a:endParaRPr lang="en-US" b="1">
              <a:solidFill>
                <a:prstClr val="black"/>
              </a:solidFill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744570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868" y="171503"/>
            <a:ext cx="5712816" cy="671720"/>
          </a:xfrm>
          <a:prstGeom prst="rect">
            <a:avLst/>
          </a:prstGeom>
        </p:spPr>
        <p:txBody>
          <a:bodyPr lIns="91432" tIns="45716" rIns="91432" bIns="45716"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390" y="857515"/>
            <a:ext cx="6055775" cy="3406834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lIns="91432" tIns="45716" rIns="91432" bIns="45716"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868" y="4359033"/>
            <a:ext cx="5712816" cy="400174"/>
          </a:xfrm>
          <a:prstGeom prst="rect">
            <a:avLst/>
          </a:prstGeom>
        </p:spPr>
        <p:txBody>
          <a:bodyPr lIns="91432" tIns="45716" rIns="91432" bIns="45716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64453" y="4768735"/>
            <a:ext cx="2086337" cy="273928"/>
          </a:xfrm>
          <a:prstGeom prst="rect">
            <a:avLst/>
          </a:prstGeom>
        </p:spPr>
        <p:txBody>
          <a:bodyPr lIns="91432" tIns="45716" rIns="91432" bIns="45716"/>
          <a:lstStyle/>
          <a:p>
            <a:pPr algn="ctr">
              <a:buFontTx/>
              <a:buNone/>
            </a:pPr>
            <a:fld id="{544213AF-26F6-41FA-8D85-E2C5388D6E58}" type="datetimeFigureOut">
              <a:rPr lang="en-US" b="1" smtClean="0">
                <a:solidFill>
                  <a:prstClr val="black"/>
                </a:solidFill>
                <a:ea typeface="黑体" pitchFamily="49" charset="-122"/>
              </a:rPr>
              <a:pPr algn="ctr">
                <a:buFontTx/>
                <a:buNone/>
              </a:pPr>
              <a:t>3/11/2022</a:t>
            </a:fld>
            <a:endParaRPr lang="en-US" b="1">
              <a:solidFill>
                <a:prstClr val="black"/>
              </a:solidFill>
              <a:ea typeface="黑体" pitchFamily="49" charset="-122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59280" y="4768735"/>
            <a:ext cx="2848470" cy="273928"/>
          </a:xfrm>
          <a:prstGeom prst="rect">
            <a:avLst/>
          </a:prstGeom>
        </p:spPr>
        <p:txBody>
          <a:bodyPr lIns="91432" tIns="45716" rIns="91432" bIns="45716"/>
          <a:lstStyle/>
          <a:p>
            <a:pPr algn="ctr">
              <a:buFontTx/>
              <a:buNone/>
            </a:pPr>
            <a:endParaRPr lang="en-US" b="1">
              <a:solidFill>
                <a:prstClr val="black"/>
              </a:solidFill>
              <a:ea typeface="黑体" pitchFamily="49" charset="-122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44762" y="4768735"/>
            <a:ext cx="562073" cy="273928"/>
          </a:xfrm>
          <a:prstGeom prst="rect">
            <a:avLst/>
          </a:prstGeom>
        </p:spPr>
        <p:txBody>
          <a:bodyPr lIns="91432" tIns="45716" rIns="91432" bIns="45716"/>
          <a:lstStyle/>
          <a:p>
            <a:pPr algn="ctr">
              <a:buFontTx/>
              <a:buNone/>
            </a:pPr>
            <a:fld id="{D5BBC35B-A44B-4119-B8DA-DE9E3DFADA20}" type="slidenum">
              <a:rPr lang="en-US" b="1" smtClean="0">
                <a:solidFill>
                  <a:prstClr val="black"/>
                </a:solidFill>
                <a:ea typeface="黑体" pitchFamily="49" charset="-122"/>
              </a:rPr>
              <a:pPr algn="ctr">
                <a:buFontTx/>
                <a:buNone/>
              </a:pPr>
              <a:t>‹#›</a:t>
            </a:fld>
            <a:endParaRPr lang="en-US" b="1">
              <a:solidFill>
                <a:prstClr val="black"/>
              </a:solidFill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40381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Administrator\Desktop\图片1.jpg"/>
          <p:cNvPicPr>
            <a:picLocks noChangeAspect="1" noChangeArrowheads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-3968"/>
            <a:ext cx="9136064" cy="5149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7682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ransition spd="slow">
    <p:cover dir="rd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42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759" y="273929"/>
            <a:ext cx="7888070" cy="9944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759" y="1369642"/>
            <a:ext cx="7888070" cy="3264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759" y="4768735"/>
            <a:ext cx="2057757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2022/3/11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9476" y="4768735"/>
            <a:ext cx="3086636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072" y="4768735"/>
            <a:ext cx="2057757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31235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685891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73" indent="-171473" algn="l" defTabSz="685891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419" indent="-171473" algn="l" defTabSz="685891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364" indent="-171473" algn="l" defTabSz="685891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310" indent="-171473" algn="l" defTabSz="685891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256" indent="-171473" algn="l" defTabSz="685891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6201" indent="-171473" algn="l" defTabSz="685891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147" indent="-171473" algn="l" defTabSz="685891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093" indent="-171473" algn="l" defTabSz="685891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039" indent="-171473" algn="l" defTabSz="685891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46" algn="l" defTabSz="6858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91" algn="l" defTabSz="6858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837" algn="l" defTabSz="6858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783" algn="l" defTabSz="6858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729" algn="l" defTabSz="6858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674" algn="l" defTabSz="6858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620" algn="l" defTabSz="6858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566" algn="l" defTabSz="6858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jpg"/><Relationship Id="rId7" Type="http://schemas.openxmlformats.org/officeDocument/2006/relationships/image" Target="../media/image40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jpeg"/><Relationship Id="rId4" Type="http://schemas.openxmlformats.org/officeDocument/2006/relationships/image" Target="../media/image37.e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组合 50"/>
          <p:cNvGrpSpPr/>
          <p:nvPr/>
        </p:nvGrpSpPr>
        <p:grpSpPr>
          <a:xfrm>
            <a:off x="2092986" y="1365467"/>
            <a:ext cx="1157826" cy="1101542"/>
            <a:chOff x="1416351" y="1858045"/>
            <a:chExt cx="1600200" cy="1522412"/>
          </a:xfrm>
        </p:grpSpPr>
        <p:grpSp>
          <p:nvGrpSpPr>
            <p:cNvPr id="52" name="组合 35"/>
            <p:cNvGrpSpPr>
              <a:grpSpLocks/>
            </p:cNvGrpSpPr>
            <p:nvPr/>
          </p:nvGrpSpPr>
          <p:grpSpPr bwMode="auto">
            <a:xfrm>
              <a:off x="1449388" y="1858045"/>
              <a:ext cx="1524000" cy="1522412"/>
              <a:chOff x="3091333" y="1182834"/>
              <a:chExt cx="3298687" cy="3298688"/>
            </a:xfrm>
          </p:grpSpPr>
          <p:sp>
            <p:nvSpPr>
              <p:cNvPr id="54" name="椭圆 53"/>
              <p:cNvSpPr>
                <a:spLocks noChangeArrowheads="1"/>
              </p:cNvSpPr>
              <p:nvPr/>
            </p:nvSpPr>
            <p:spPr bwMode="auto">
              <a:xfrm>
                <a:off x="3453163" y="1539455"/>
                <a:ext cx="2585448" cy="2585448"/>
              </a:xfrm>
              <a:prstGeom prst="ellipse">
                <a:avLst/>
              </a:prstGeom>
              <a:solidFill>
                <a:srgbClr val="00A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50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时尚中黑简体" panose="01010104010101010101" pitchFamily="2" charset="-122"/>
                  <a:ea typeface="时尚中黑简体" panose="01010104010101010101" pitchFamily="2" charset="-122"/>
                  <a:cs typeface="+mn-ea"/>
                  <a:sym typeface="+mn-lt"/>
                </a:endParaRPr>
              </a:p>
            </p:txBody>
          </p:sp>
          <p:grpSp>
            <p:nvGrpSpPr>
              <p:cNvPr id="55" name="组合 54"/>
              <p:cNvGrpSpPr/>
              <p:nvPr/>
            </p:nvGrpSpPr>
            <p:grpSpPr>
              <a:xfrm>
                <a:off x="3091333" y="1182834"/>
                <a:ext cx="3298687" cy="3298688"/>
                <a:chOff x="2555776" y="915566"/>
                <a:chExt cx="1944216" cy="1944216"/>
              </a:xfrm>
              <a:effectLst>
                <a:outerShdw blurRad="63500" dist="50800" dir="8100000" algn="tr" rotWithShape="0">
                  <a:prstClr val="black">
                    <a:alpha val="35000"/>
                  </a:prstClr>
                </a:outerShdw>
              </a:effectLst>
            </p:grpSpPr>
            <p:sp>
              <p:nvSpPr>
                <p:cNvPr id="56" name="同心圆 55"/>
                <p:cNvSpPr/>
                <p:nvPr/>
              </p:nvSpPr>
              <p:spPr>
                <a:xfrm>
                  <a:off x="2555776" y="915566"/>
                  <a:ext cx="1944216" cy="1944216"/>
                </a:xfrm>
                <a:prstGeom prst="donut">
                  <a:avLst>
                    <a:gd name="adj" fmla="val 10097"/>
                  </a:avLst>
                </a:prstGeom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8100000" scaled="1"/>
                  <a:tileRect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defTabSz="96780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350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时尚中黑简体" panose="01010104010101010101" pitchFamily="2" charset="-122"/>
                    <a:ea typeface="时尚中黑简体" panose="01010104010101010101" pitchFamily="2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57" name="同心圆 56"/>
                <p:cNvSpPr/>
                <p:nvPr/>
              </p:nvSpPr>
              <p:spPr>
                <a:xfrm>
                  <a:off x="2614636" y="974427"/>
                  <a:ext cx="1826499" cy="1826497"/>
                </a:xfrm>
                <a:prstGeom prst="donut">
                  <a:avLst>
                    <a:gd name="adj" fmla="val 8132"/>
                  </a:avLst>
                </a:prstGeom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defTabSz="96780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350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时尚中黑简体" panose="01010104010101010101" pitchFamily="2" charset="-122"/>
                    <a:ea typeface="时尚中黑简体" panose="01010104010101010101" pitchFamily="2" charset="-122"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53" name="文本占位符 3"/>
            <p:cNvSpPr>
              <a:spLocks noChangeArrowheads="1"/>
            </p:cNvSpPr>
            <p:nvPr/>
          </p:nvSpPr>
          <p:spPr bwMode="auto">
            <a:xfrm>
              <a:off x="1416351" y="2329087"/>
              <a:ext cx="1600200" cy="634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28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5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时尚中黑简体" panose="01010104010101010101" pitchFamily="2" charset="-122"/>
                  <a:ea typeface="时尚中黑简体" panose="01010104010101010101" pitchFamily="2" charset="-122"/>
                  <a:cs typeface="+mn-ea"/>
                  <a:sym typeface="+mn-lt"/>
                </a:rPr>
                <a:t>护</a:t>
              </a:r>
              <a:endParaRPr kumimoji="0" lang="en-US" altLang="zh-CN" sz="350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时尚中黑简体" panose="01010104010101010101" pitchFamily="2" charset="-122"/>
                <a:ea typeface="时尚中黑简体" panose="01010104010101010101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2945950" y="1000562"/>
            <a:ext cx="913114" cy="862684"/>
            <a:chOff x="1361982" y="1858045"/>
            <a:chExt cx="1611406" cy="1522412"/>
          </a:xfrm>
        </p:grpSpPr>
        <p:grpSp>
          <p:nvGrpSpPr>
            <p:cNvPr id="59" name="组合 35"/>
            <p:cNvGrpSpPr>
              <a:grpSpLocks/>
            </p:cNvGrpSpPr>
            <p:nvPr/>
          </p:nvGrpSpPr>
          <p:grpSpPr bwMode="auto">
            <a:xfrm>
              <a:off x="1449388" y="1858045"/>
              <a:ext cx="1524000" cy="1522412"/>
              <a:chOff x="3091333" y="1182834"/>
              <a:chExt cx="3298687" cy="3298688"/>
            </a:xfrm>
          </p:grpSpPr>
          <p:sp>
            <p:nvSpPr>
              <p:cNvPr id="61" name="椭圆 60"/>
              <p:cNvSpPr>
                <a:spLocks noChangeArrowheads="1"/>
              </p:cNvSpPr>
              <p:nvPr/>
            </p:nvSpPr>
            <p:spPr bwMode="auto">
              <a:xfrm>
                <a:off x="3453164" y="1539456"/>
                <a:ext cx="2585446" cy="2585448"/>
              </a:xfrm>
              <a:prstGeom prst="ellipse">
                <a:avLst/>
              </a:prstGeom>
              <a:solidFill>
                <a:srgbClr val="00A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50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时尚中黑简体" panose="01010104010101010101" pitchFamily="2" charset="-122"/>
                  <a:ea typeface="时尚中黑简体" panose="01010104010101010101" pitchFamily="2" charset="-122"/>
                  <a:cs typeface="+mn-ea"/>
                  <a:sym typeface="+mn-lt"/>
                </a:endParaRPr>
              </a:p>
            </p:txBody>
          </p:sp>
          <p:grpSp>
            <p:nvGrpSpPr>
              <p:cNvPr id="62" name="组合 61"/>
              <p:cNvGrpSpPr/>
              <p:nvPr/>
            </p:nvGrpSpPr>
            <p:grpSpPr>
              <a:xfrm>
                <a:off x="3091333" y="1182834"/>
                <a:ext cx="3298687" cy="3298688"/>
                <a:chOff x="2555776" y="915566"/>
                <a:chExt cx="1944216" cy="1944216"/>
              </a:xfrm>
              <a:effectLst>
                <a:outerShdw blurRad="63500" dist="50800" dir="8100000" algn="tr" rotWithShape="0">
                  <a:prstClr val="black">
                    <a:alpha val="35000"/>
                  </a:prstClr>
                </a:outerShdw>
              </a:effectLst>
            </p:grpSpPr>
            <p:sp>
              <p:nvSpPr>
                <p:cNvPr id="63" name="同心圆 62"/>
                <p:cNvSpPr/>
                <p:nvPr/>
              </p:nvSpPr>
              <p:spPr>
                <a:xfrm>
                  <a:off x="2555776" y="915566"/>
                  <a:ext cx="1944216" cy="1944216"/>
                </a:xfrm>
                <a:prstGeom prst="donut">
                  <a:avLst>
                    <a:gd name="adj" fmla="val 10097"/>
                  </a:avLst>
                </a:prstGeom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8100000" scaled="1"/>
                  <a:tileRect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defTabSz="96780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350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时尚中黑简体" panose="01010104010101010101" pitchFamily="2" charset="-122"/>
                    <a:ea typeface="时尚中黑简体" panose="01010104010101010101" pitchFamily="2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64" name="同心圆 63"/>
                <p:cNvSpPr/>
                <p:nvPr/>
              </p:nvSpPr>
              <p:spPr>
                <a:xfrm>
                  <a:off x="2614636" y="974427"/>
                  <a:ext cx="1826499" cy="1826497"/>
                </a:xfrm>
                <a:prstGeom prst="donut">
                  <a:avLst>
                    <a:gd name="adj" fmla="val 8132"/>
                  </a:avLst>
                </a:prstGeom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defTabSz="96780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350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时尚中黑简体" panose="01010104010101010101" pitchFamily="2" charset="-122"/>
                    <a:ea typeface="时尚中黑简体" panose="01010104010101010101" pitchFamily="2" charset="-122"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60" name="文本占位符 3"/>
            <p:cNvSpPr>
              <a:spLocks noChangeArrowheads="1"/>
            </p:cNvSpPr>
            <p:nvPr/>
          </p:nvSpPr>
          <p:spPr bwMode="auto">
            <a:xfrm>
              <a:off x="1361982" y="2217752"/>
              <a:ext cx="1600200" cy="837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28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3500" kern="0" dirty="0" smtClean="0">
                  <a:solidFill>
                    <a:sysClr val="window" lastClr="FFFFFF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  <a:cs typeface="+mn-ea"/>
                  <a:sym typeface="+mn-lt"/>
                </a:rPr>
                <a:t>理</a:t>
              </a:r>
              <a:endParaRPr kumimoji="0" lang="en-US" altLang="zh-CN" sz="350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时尚中黑简体" panose="01010104010101010101" pitchFamily="2" charset="-122"/>
                <a:ea typeface="时尚中黑简体" panose="01010104010101010101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3631482" y="1268135"/>
            <a:ext cx="1080555" cy="1068193"/>
            <a:chOff x="1413695" y="1858045"/>
            <a:chExt cx="1600200" cy="1522412"/>
          </a:xfrm>
        </p:grpSpPr>
        <p:grpSp>
          <p:nvGrpSpPr>
            <p:cNvPr id="66" name="组合 35"/>
            <p:cNvGrpSpPr>
              <a:grpSpLocks/>
            </p:cNvGrpSpPr>
            <p:nvPr/>
          </p:nvGrpSpPr>
          <p:grpSpPr bwMode="auto">
            <a:xfrm>
              <a:off x="1449387" y="1858045"/>
              <a:ext cx="1523999" cy="1522412"/>
              <a:chOff x="3091331" y="1182834"/>
              <a:chExt cx="3298685" cy="3298688"/>
            </a:xfrm>
          </p:grpSpPr>
          <p:sp>
            <p:nvSpPr>
              <p:cNvPr id="68" name="椭圆 67"/>
              <p:cNvSpPr>
                <a:spLocks noChangeArrowheads="1"/>
              </p:cNvSpPr>
              <p:nvPr/>
            </p:nvSpPr>
            <p:spPr bwMode="auto">
              <a:xfrm>
                <a:off x="3453163" y="1539455"/>
                <a:ext cx="2585448" cy="2585448"/>
              </a:xfrm>
              <a:prstGeom prst="ellipse">
                <a:avLst/>
              </a:prstGeom>
              <a:solidFill>
                <a:srgbClr val="00A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50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时尚中黑简体" panose="01010104010101010101" pitchFamily="2" charset="-122"/>
                  <a:ea typeface="时尚中黑简体" panose="01010104010101010101" pitchFamily="2" charset="-122"/>
                  <a:cs typeface="+mn-ea"/>
                  <a:sym typeface="+mn-lt"/>
                </a:endParaRPr>
              </a:p>
            </p:txBody>
          </p:sp>
          <p:grpSp>
            <p:nvGrpSpPr>
              <p:cNvPr id="69" name="组合 68"/>
              <p:cNvGrpSpPr/>
              <p:nvPr/>
            </p:nvGrpSpPr>
            <p:grpSpPr>
              <a:xfrm>
                <a:off x="3091331" y="1182834"/>
                <a:ext cx="3298685" cy="3298688"/>
                <a:chOff x="2555775" y="915566"/>
                <a:chExt cx="1944215" cy="1944216"/>
              </a:xfrm>
              <a:effectLst>
                <a:outerShdw blurRad="63500" dist="50800" dir="8100000" algn="tr" rotWithShape="0">
                  <a:prstClr val="black">
                    <a:alpha val="35000"/>
                  </a:prstClr>
                </a:outerShdw>
              </a:effectLst>
            </p:grpSpPr>
            <p:sp>
              <p:nvSpPr>
                <p:cNvPr id="70" name="同心圆 69"/>
                <p:cNvSpPr/>
                <p:nvPr/>
              </p:nvSpPr>
              <p:spPr>
                <a:xfrm>
                  <a:off x="2555775" y="915566"/>
                  <a:ext cx="1944215" cy="1944216"/>
                </a:xfrm>
                <a:prstGeom prst="donut">
                  <a:avLst>
                    <a:gd name="adj" fmla="val 10097"/>
                  </a:avLst>
                </a:prstGeom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8100000" scaled="1"/>
                  <a:tileRect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defTabSz="96780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350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时尚中黑简体" panose="01010104010101010101" pitchFamily="2" charset="-122"/>
                    <a:ea typeface="时尚中黑简体" panose="01010104010101010101" pitchFamily="2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71" name="同心圆 70"/>
                <p:cNvSpPr/>
                <p:nvPr/>
              </p:nvSpPr>
              <p:spPr>
                <a:xfrm>
                  <a:off x="2614636" y="974427"/>
                  <a:ext cx="1826499" cy="1826497"/>
                </a:xfrm>
                <a:prstGeom prst="donut">
                  <a:avLst>
                    <a:gd name="adj" fmla="val 8132"/>
                  </a:avLst>
                </a:prstGeom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defTabSz="96780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350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时尚中黑简体" panose="01010104010101010101" pitchFamily="2" charset="-122"/>
                    <a:ea typeface="时尚中黑简体" panose="01010104010101010101" pitchFamily="2" charset="-122"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67" name="文本占位符 3"/>
            <p:cNvSpPr>
              <a:spLocks noChangeArrowheads="1"/>
            </p:cNvSpPr>
            <p:nvPr/>
          </p:nvSpPr>
          <p:spPr bwMode="auto">
            <a:xfrm>
              <a:off x="1413695" y="2276306"/>
              <a:ext cx="1600200" cy="634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28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5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时尚中黑简体" panose="01010104010101010101" pitchFamily="2" charset="-122"/>
                  <a:ea typeface="时尚中黑简体" panose="01010104010101010101" pitchFamily="2" charset="-122"/>
                  <a:cs typeface="+mn-ea"/>
                  <a:sym typeface="+mn-lt"/>
                </a:rPr>
                <a:t>礼</a:t>
              </a:r>
              <a:endParaRPr kumimoji="0" lang="en-US" altLang="zh-CN" sz="350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时尚中黑简体" panose="01010104010101010101" pitchFamily="2" charset="-122"/>
                <a:ea typeface="时尚中黑简体" panose="01010104010101010101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4432448" y="1594827"/>
            <a:ext cx="817546" cy="777803"/>
            <a:chOff x="1411288" y="1858045"/>
            <a:chExt cx="1600200" cy="1522412"/>
          </a:xfrm>
        </p:grpSpPr>
        <p:grpSp>
          <p:nvGrpSpPr>
            <p:cNvPr id="73" name="组合 35"/>
            <p:cNvGrpSpPr>
              <a:grpSpLocks/>
            </p:cNvGrpSpPr>
            <p:nvPr/>
          </p:nvGrpSpPr>
          <p:grpSpPr bwMode="auto">
            <a:xfrm>
              <a:off x="1449388" y="1858045"/>
              <a:ext cx="1524000" cy="1522412"/>
              <a:chOff x="3091333" y="1182834"/>
              <a:chExt cx="3298687" cy="3298688"/>
            </a:xfrm>
          </p:grpSpPr>
          <p:sp>
            <p:nvSpPr>
              <p:cNvPr id="75" name="椭圆 74"/>
              <p:cNvSpPr>
                <a:spLocks noChangeArrowheads="1"/>
              </p:cNvSpPr>
              <p:nvPr/>
            </p:nvSpPr>
            <p:spPr bwMode="auto">
              <a:xfrm>
                <a:off x="3453163" y="1539455"/>
                <a:ext cx="2585448" cy="2585448"/>
              </a:xfrm>
              <a:prstGeom prst="ellipse">
                <a:avLst/>
              </a:prstGeom>
              <a:solidFill>
                <a:srgbClr val="00A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00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时尚中黑简体" panose="01010104010101010101" pitchFamily="2" charset="-122"/>
                  <a:ea typeface="时尚中黑简体" panose="01010104010101010101" pitchFamily="2" charset="-122"/>
                  <a:cs typeface="+mn-ea"/>
                  <a:sym typeface="+mn-lt"/>
                </a:endParaRPr>
              </a:p>
            </p:txBody>
          </p:sp>
          <p:grpSp>
            <p:nvGrpSpPr>
              <p:cNvPr id="76" name="组合 75"/>
              <p:cNvGrpSpPr/>
              <p:nvPr/>
            </p:nvGrpSpPr>
            <p:grpSpPr>
              <a:xfrm>
                <a:off x="3091333" y="1182834"/>
                <a:ext cx="3298687" cy="3298688"/>
                <a:chOff x="2555776" y="915566"/>
                <a:chExt cx="1944216" cy="1944216"/>
              </a:xfrm>
              <a:effectLst>
                <a:outerShdw blurRad="63500" dist="50800" dir="8100000" algn="tr" rotWithShape="0">
                  <a:prstClr val="black">
                    <a:alpha val="35000"/>
                  </a:prstClr>
                </a:outerShdw>
              </a:effectLst>
            </p:grpSpPr>
            <p:sp>
              <p:nvSpPr>
                <p:cNvPr id="77" name="同心圆 76"/>
                <p:cNvSpPr/>
                <p:nvPr/>
              </p:nvSpPr>
              <p:spPr>
                <a:xfrm>
                  <a:off x="2555776" y="915566"/>
                  <a:ext cx="1944216" cy="1944216"/>
                </a:xfrm>
                <a:prstGeom prst="donut">
                  <a:avLst>
                    <a:gd name="adj" fmla="val 10097"/>
                  </a:avLst>
                </a:prstGeom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8100000" scaled="1"/>
                  <a:tileRect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defTabSz="96780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300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时尚中黑简体" panose="01010104010101010101" pitchFamily="2" charset="-122"/>
                    <a:ea typeface="时尚中黑简体" panose="01010104010101010101" pitchFamily="2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78" name="同心圆 77"/>
                <p:cNvSpPr/>
                <p:nvPr/>
              </p:nvSpPr>
              <p:spPr>
                <a:xfrm>
                  <a:off x="2614636" y="974427"/>
                  <a:ext cx="1826499" cy="1826497"/>
                </a:xfrm>
                <a:prstGeom prst="donut">
                  <a:avLst>
                    <a:gd name="adj" fmla="val 8132"/>
                  </a:avLst>
                </a:prstGeom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defTabSz="96780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300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时尚中黑简体" panose="01010104010101010101" pitchFamily="2" charset="-122"/>
                    <a:ea typeface="时尚中黑简体" panose="01010104010101010101" pitchFamily="2" charset="-122"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74" name="文本占位符 3"/>
            <p:cNvSpPr>
              <a:spLocks noChangeArrowheads="1"/>
            </p:cNvSpPr>
            <p:nvPr/>
          </p:nvSpPr>
          <p:spPr bwMode="auto">
            <a:xfrm>
              <a:off x="1411288" y="2291641"/>
              <a:ext cx="1600200" cy="634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28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0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时尚中黑简体" panose="01010104010101010101" pitchFamily="2" charset="-122"/>
                  <a:ea typeface="时尚中黑简体" panose="01010104010101010101" pitchFamily="2" charset="-122"/>
                  <a:cs typeface="+mn-ea"/>
                  <a:sym typeface="+mn-lt"/>
                </a:rPr>
                <a:t>仪</a:t>
              </a:r>
              <a:endParaRPr kumimoji="0" lang="en-US" altLang="zh-CN" sz="300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时尚中黑简体" panose="01010104010101010101" pitchFamily="2" charset="-122"/>
                <a:ea typeface="时尚中黑简体" panose="0101010401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90" name="TextBox 89"/>
          <p:cNvSpPr txBox="1"/>
          <p:nvPr/>
        </p:nvSpPr>
        <p:spPr>
          <a:xfrm>
            <a:off x="1044403" y="3148608"/>
            <a:ext cx="3312367" cy="35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Tx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95000"/>
                    <a:lumOff val="5000"/>
                  </a:sys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演讲人：</a:t>
            </a:r>
            <a:r>
              <a:rPr lang="zh-CN" altLang="en-US" sz="1400" kern="0" dirty="0">
                <a:solidFill>
                  <a:sysClr val="windowText" lastClr="000000">
                    <a:lumMod val="95000"/>
                    <a:lumOff val="5000"/>
                  </a:sysClr>
                </a:solidFill>
                <a:latin typeface="+mn-lt"/>
                <a:ea typeface="+mn-ea"/>
                <a:cs typeface="+mn-ea"/>
                <a:sym typeface="+mn-lt"/>
              </a:rPr>
              <a:t>优品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95000"/>
                    <a:lumOff val="5000"/>
                  </a:sys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PPT  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95000"/>
                    <a:lumOff val="5000"/>
                  </a:sys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时间：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95000"/>
                    <a:lumOff val="5000"/>
                  </a:sys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20XX.XX</a:t>
            </a:r>
            <a:endParaRPr kumimoji="0" lang="zh-CN" altLang="en-US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95000"/>
                  <a:lumOff val="5000"/>
                </a:sys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3" name="图片 4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10" y="3525556"/>
            <a:ext cx="9144000" cy="1800200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1027" y="370753"/>
            <a:ext cx="2054254" cy="4569546"/>
          </a:xfrm>
          <a:prstGeom prst="rect">
            <a:avLst/>
          </a:prstGeom>
        </p:spPr>
      </p:pic>
      <p:grpSp>
        <p:nvGrpSpPr>
          <p:cNvPr id="44" name="组合 43"/>
          <p:cNvGrpSpPr/>
          <p:nvPr/>
        </p:nvGrpSpPr>
        <p:grpSpPr>
          <a:xfrm>
            <a:off x="632698" y="1064443"/>
            <a:ext cx="1157826" cy="1101542"/>
            <a:chOff x="1416351" y="1858045"/>
            <a:chExt cx="1600200" cy="1522412"/>
          </a:xfrm>
        </p:grpSpPr>
        <p:grpSp>
          <p:nvGrpSpPr>
            <p:cNvPr id="46" name="组合 35"/>
            <p:cNvGrpSpPr>
              <a:grpSpLocks/>
            </p:cNvGrpSpPr>
            <p:nvPr/>
          </p:nvGrpSpPr>
          <p:grpSpPr bwMode="auto">
            <a:xfrm>
              <a:off x="1449388" y="1858045"/>
              <a:ext cx="1524000" cy="1522412"/>
              <a:chOff x="3091333" y="1182834"/>
              <a:chExt cx="3298687" cy="3298688"/>
            </a:xfrm>
          </p:grpSpPr>
          <p:sp>
            <p:nvSpPr>
              <p:cNvPr id="48" name="椭圆 47"/>
              <p:cNvSpPr>
                <a:spLocks noChangeArrowheads="1"/>
              </p:cNvSpPr>
              <p:nvPr/>
            </p:nvSpPr>
            <p:spPr bwMode="auto">
              <a:xfrm>
                <a:off x="3453163" y="1539455"/>
                <a:ext cx="2585448" cy="2585448"/>
              </a:xfrm>
              <a:prstGeom prst="ellipse">
                <a:avLst/>
              </a:prstGeom>
              <a:solidFill>
                <a:srgbClr val="00A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50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时尚中黑简体" panose="01010104010101010101" pitchFamily="2" charset="-122"/>
                  <a:ea typeface="时尚中黑简体" panose="01010104010101010101" pitchFamily="2" charset="-122"/>
                  <a:cs typeface="+mn-ea"/>
                  <a:sym typeface="+mn-lt"/>
                </a:endParaRPr>
              </a:p>
            </p:txBody>
          </p:sp>
          <p:grpSp>
            <p:nvGrpSpPr>
              <p:cNvPr id="49" name="组合 48"/>
              <p:cNvGrpSpPr/>
              <p:nvPr/>
            </p:nvGrpSpPr>
            <p:grpSpPr>
              <a:xfrm>
                <a:off x="3091333" y="1182834"/>
                <a:ext cx="3298687" cy="3298688"/>
                <a:chOff x="2555776" y="915566"/>
                <a:chExt cx="1944216" cy="1944216"/>
              </a:xfrm>
              <a:effectLst>
                <a:outerShdw blurRad="63500" dist="50800" dir="8100000" algn="tr" rotWithShape="0">
                  <a:prstClr val="black">
                    <a:alpha val="35000"/>
                  </a:prstClr>
                </a:outerShdw>
              </a:effectLst>
            </p:grpSpPr>
            <p:sp>
              <p:nvSpPr>
                <p:cNvPr id="50" name="同心圆 49"/>
                <p:cNvSpPr/>
                <p:nvPr/>
              </p:nvSpPr>
              <p:spPr>
                <a:xfrm>
                  <a:off x="2555776" y="915566"/>
                  <a:ext cx="1944216" cy="1944216"/>
                </a:xfrm>
                <a:prstGeom prst="donut">
                  <a:avLst>
                    <a:gd name="adj" fmla="val 10097"/>
                  </a:avLst>
                </a:prstGeom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8100000" scaled="1"/>
                  <a:tileRect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defTabSz="96780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350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时尚中黑简体" panose="01010104010101010101" pitchFamily="2" charset="-122"/>
                    <a:ea typeface="时尚中黑简体" panose="01010104010101010101" pitchFamily="2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87" name="同心圆 86"/>
                <p:cNvSpPr/>
                <p:nvPr/>
              </p:nvSpPr>
              <p:spPr>
                <a:xfrm>
                  <a:off x="2614636" y="974427"/>
                  <a:ext cx="1826499" cy="1826497"/>
                </a:xfrm>
                <a:prstGeom prst="donut">
                  <a:avLst>
                    <a:gd name="adj" fmla="val 8132"/>
                  </a:avLst>
                </a:prstGeom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defTabSz="96780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350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时尚中黑简体" panose="01010104010101010101" pitchFamily="2" charset="-122"/>
                    <a:ea typeface="时尚中黑简体" panose="01010104010101010101" pitchFamily="2" charset="-122"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47" name="文本占位符 3"/>
            <p:cNvSpPr>
              <a:spLocks noChangeArrowheads="1"/>
            </p:cNvSpPr>
            <p:nvPr/>
          </p:nvSpPr>
          <p:spPr bwMode="auto">
            <a:xfrm>
              <a:off x="1416351" y="2329087"/>
              <a:ext cx="1600200" cy="634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28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5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时尚中黑简体" panose="01010104010101010101" pitchFamily="2" charset="-122"/>
                  <a:ea typeface="时尚中黑简体" panose="01010104010101010101" pitchFamily="2" charset="-122"/>
                  <a:cs typeface="+mn-ea"/>
                  <a:sym typeface="+mn-lt"/>
                </a:rPr>
                <a:t>护</a:t>
              </a:r>
              <a:endParaRPr kumimoji="0" lang="en-US" altLang="zh-CN" sz="350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时尚中黑简体" panose="01010104010101010101" pitchFamily="2" charset="-122"/>
                <a:ea typeface="时尚中黑简体" panose="01010104010101010101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1650203" y="1075362"/>
            <a:ext cx="899992" cy="854964"/>
            <a:chOff x="1416351" y="1858045"/>
            <a:chExt cx="1600200" cy="1522412"/>
          </a:xfrm>
        </p:grpSpPr>
        <p:grpSp>
          <p:nvGrpSpPr>
            <p:cNvPr id="89" name="组合 35"/>
            <p:cNvGrpSpPr>
              <a:grpSpLocks/>
            </p:cNvGrpSpPr>
            <p:nvPr/>
          </p:nvGrpSpPr>
          <p:grpSpPr bwMode="auto">
            <a:xfrm>
              <a:off x="1449388" y="1858045"/>
              <a:ext cx="1524000" cy="1522412"/>
              <a:chOff x="3091333" y="1182834"/>
              <a:chExt cx="3298687" cy="3298688"/>
            </a:xfrm>
          </p:grpSpPr>
          <p:sp>
            <p:nvSpPr>
              <p:cNvPr id="92" name="椭圆 91"/>
              <p:cNvSpPr>
                <a:spLocks noChangeArrowheads="1"/>
              </p:cNvSpPr>
              <p:nvPr/>
            </p:nvSpPr>
            <p:spPr bwMode="auto">
              <a:xfrm>
                <a:off x="3453163" y="1539455"/>
                <a:ext cx="2585448" cy="2585448"/>
              </a:xfrm>
              <a:prstGeom prst="ellipse">
                <a:avLst/>
              </a:prstGeom>
              <a:solidFill>
                <a:srgbClr val="00A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50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时尚中黑简体" panose="01010104010101010101" pitchFamily="2" charset="-122"/>
                  <a:ea typeface="时尚中黑简体" panose="01010104010101010101" pitchFamily="2" charset="-122"/>
                  <a:cs typeface="+mn-ea"/>
                  <a:sym typeface="+mn-lt"/>
                </a:endParaRPr>
              </a:p>
            </p:txBody>
          </p:sp>
          <p:grpSp>
            <p:nvGrpSpPr>
              <p:cNvPr id="93" name="组合 92"/>
              <p:cNvGrpSpPr/>
              <p:nvPr/>
            </p:nvGrpSpPr>
            <p:grpSpPr>
              <a:xfrm>
                <a:off x="3091333" y="1182834"/>
                <a:ext cx="3298687" cy="3298688"/>
                <a:chOff x="2555776" y="915566"/>
                <a:chExt cx="1944216" cy="1944216"/>
              </a:xfrm>
              <a:effectLst>
                <a:outerShdw blurRad="63500" dist="50800" dir="8100000" algn="tr" rotWithShape="0">
                  <a:prstClr val="black">
                    <a:alpha val="35000"/>
                  </a:prstClr>
                </a:outerShdw>
              </a:effectLst>
            </p:grpSpPr>
            <p:sp>
              <p:nvSpPr>
                <p:cNvPr id="94" name="同心圆 93"/>
                <p:cNvSpPr/>
                <p:nvPr/>
              </p:nvSpPr>
              <p:spPr>
                <a:xfrm>
                  <a:off x="2555776" y="915566"/>
                  <a:ext cx="1944216" cy="1944216"/>
                </a:xfrm>
                <a:prstGeom prst="donut">
                  <a:avLst>
                    <a:gd name="adj" fmla="val 10097"/>
                  </a:avLst>
                </a:prstGeom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8100000" scaled="1"/>
                  <a:tileRect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defTabSz="96780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350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时尚中黑简体" panose="01010104010101010101" pitchFamily="2" charset="-122"/>
                    <a:ea typeface="时尚中黑简体" panose="01010104010101010101" pitchFamily="2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95" name="同心圆 94"/>
                <p:cNvSpPr/>
                <p:nvPr/>
              </p:nvSpPr>
              <p:spPr>
                <a:xfrm>
                  <a:off x="2614636" y="974427"/>
                  <a:ext cx="1826499" cy="1826497"/>
                </a:xfrm>
                <a:prstGeom prst="donut">
                  <a:avLst>
                    <a:gd name="adj" fmla="val 8132"/>
                  </a:avLst>
                </a:prstGeom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defTabSz="96780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350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时尚中黑简体" panose="01010104010101010101" pitchFamily="2" charset="-122"/>
                    <a:ea typeface="时尚中黑简体" panose="01010104010101010101" pitchFamily="2" charset="-122"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91" name="文本占位符 3"/>
            <p:cNvSpPr>
              <a:spLocks noChangeArrowheads="1"/>
            </p:cNvSpPr>
            <p:nvPr/>
          </p:nvSpPr>
          <p:spPr bwMode="auto">
            <a:xfrm>
              <a:off x="1416351" y="2329087"/>
              <a:ext cx="1600200" cy="634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28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5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时尚中黑简体" panose="01010104010101010101" pitchFamily="2" charset="-122"/>
                  <a:ea typeface="时尚中黑简体" panose="01010104010101010101" pitchFamily="2" charset="-122"/>
                  <a:cs typeface="+mn-ea"/>
                  <a:sym typeface="+mn-lt"/>
                </a:rPr>
                <a:t>士</a:t>
              </a:r>
              <a:endParaRPr kumimoji="0" lang="en-US" altLang="zh-CN" sz="350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时尚中黑简体" panose="01010104010101010101" pitchFamily="2" charset="-122"/>
                <a:ea typeface="时尚中黑简体" panose="01010104010101010101" pitchFamily="2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682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517">
        <p14:vortex dir="r"/>
      </p:transition>
    </mc:Choice>
    <mc:Fallback xmlns="">
      <p:transition spd="slow" advTm="5517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9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9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6" fill="hold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5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6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9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0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34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5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39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34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5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39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0" grpId="0"/>
        </p:bldLst>
      </p:timing>
    </mc:Fallback>
  </mc:AlternateContent>
  <p:extLst mod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E:\0000000我图PPT\000001扁平化图标\护士\Mypsd_63258_201107260925580002B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307386">
            <a:off x="5868938" y="916360"/>
            <a:ext cx="2706610" cy="3433380"/>
          </a:xfrm>
          <a:prstGeom prst="rect">
            <a:avLst/>
          </a:prstGeom>
          <a:solidFill>
            <a:srgbClr val="FFFFFF">
              <a:shade val="85000"/>
            </a:srgbClr>
          </a:solidFill>
          <a:ln w="63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7" name="Freeform 5"/>
          <p:cNvSpPr>
            <a:spLocks/>
          </p:cNvSpPr>
          <p:nvPr/>
        </p:nvSpPr>
        <p:spPr bwMode="auto">
          <a:xfrm>
            <a:off x="1" y="168220"/>
            <a:ext cx="267437" cy="485885"/>
          </a:xfrm>
          <a:custGeom>
            <a:avLst/>
            <a:gdLst>
              <a:gd name="T0" fmla="*/ 0 w 519"/>
              <a:gd name="T1" fmla="*/ 1050 h 1050"/>
              <a:gd name="T2" fmla="*/ 510 w 519"/>
              <a:gd name="T3" fmla="*/ 540 h 1050"/>
              <a:gd name="T4" fmla="*/ 510 w 519"/>
              <a:gd name="T5" fmla="*/ 510 h 1050"/>
              <a:gd name="T6" fmla="*/ 0 w 519"/>
              <a:gd name="T7" fmla="*/ 0 h 1050"/>
              <a:gd name="T8" fmla="*/ 0 w 519"/>
              <a:gd name="T9" fmla="*/ 105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9" h="1050">
                <a:moveTo>
                  <a:pt x="0" y="1050"/>
                </a:moveTo>
                <a:lnTo>
                  <a:pt x="510" y="540"/>
                </a:lnTo>
                <a:cubicBezTo>
                  <a:pt x="519" y="532"/>
                  <a:pt x="519" y="518"/>
                  <a:pt x="510" y="510"/>
                </a:cubicBezTo>
                <a:lnTo>
                  <a:pt x="0" y="0"/>
                </a:lnTo>
                <a:lnTo>
                  <a:pt x="0" y="1050"/>
                </a:lnTo>
                <a:close/>
              </a:path>
            </a:pathLst>
          </a:custGeom>
          <a:solidFill>
            <a:srgbClr val="5764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0" y="47642"/>
            <a:ext cx="266368" cy="485885"/>
          </a:xfrm>
          <a:custGeom>
            <a:avLst/>
            <a:gdLst>
              <a:gd name="T0" fmla="*/ 0 w 518"/>
              <a:gd name="T1" fmla="*/ 1051 h 1051"/>
              <a:gd name="T2" fmla="*/ 508 w 518"/>
              <a:gd name="T3" fmla="*/ 543 h 1051"/>
              <a:gd name="T4" fmla="*/ 508 w 518"/>
              <a:gd name="T5" fmla="*/ 508 h 1051"/>
              <a:gd name="T6" fmla="*/ 0 w 518"/>
              <a:gd name="T7" fmla="*/ 0 h 1051"/>
              <a:gd name="T8" fmla="*/ 0 w 518"/>
              <a:gd name="T9" fmla="*/ 1051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61239" y="117148"/>
            <a:ext cx="3635492" cy="56168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>
              <a:defRPr sz="3200" b="1">
                <a:latin typeface="微软雅黑"/>
                <a:ea typeface="微软雅黑"/>
              </a:defRPr>
            </a:lvl1pPr>
          </a:lstStyle>
          <a:p>
            <a:r>
              <a:rPr lang="zh-CN" altLang="en-US" dirty="0" smtClean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护士口罩佩戴要求</a:t>
            </a:r>
            <a:endParaRPr lang="zh-CN" altLang="en-US" dirty="0">
              <a:solidFill>
                <a:schemeClr val="accent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900386" y="1221738"/>
            <a:ext cx="3856135" cy="3295022"/>
            <a:chOff x="2334766" y="1084041"/>
            <a:chExt cx="3856135" cy="3295022"/>
          </a:xfrm>
        </p:grpSpPr>
        <p:sp>
          <p:nvSpPr>
            <p:cNvPr id="31" name="Freeform 5"/>
            <p:cNvSpPr>
              <a:spLocks noEditPoints="1"/>
            </p:cNvSpPr>
            <p:nvPr/>
          </p:nvSpPr>
          <p:spPr bwMode="auto">
            <a:xfrm>
              <a:off x="2334766" y="2689768"/>
              <a:ext cx="1886283" cy="1689295"/>
            </a:xfrm>
            <a:custGeom>
              <a:avLst/>
              <a:gdLst>
                <a:gd name="T0" fmla="*/ 3055 w 3055"/>
                <a:gd name="T1" fmla="*/ 1674 h 2735"/>
                <a:gd name="T2" fmla="*/ 2121 w 3055"/>
                <a:gd name="T3" fmla="*/ 1674 h 2735"/>
                <a:gd name="T4" fmla="*/ 1060 w 3055"/>
                <a:gd name="T5" fmla="*/ 2735 h 2735"/>
                <a:gd name="T6" fmla="*/ 0 w 3055"/>
                <a:gd name="T7" fmla="*/ 1674 h 2735"/>
                <a:gd name="T8" fmla="*/ 1060 w 3055"/>
                <a:gd name="T9" fmla="*/ 613 h 2735"/>
                <a:gd name="T10" fmla="*/ 1632 w 3055"/>
                <a:gd name="T11" fmla="*/ 780 h 2735"/>
                <a:gd name="T12" fmla="*/ 2089 w 3055"/>
                <a:gd name="T13" fmla="*/ 68 h 2735"/>
                <a:gd name="T14" fmla="*/ 2133 w 3055"/>
                <a:gd name="T15" fmla="*/ 0 h 2735"/>
                <a:gd name="T16" fmla="*/ 3055 w 3055"/>
                <a:gd name="T17" fmla="*/ 532 h 2735"/>
                <a:gd name="T18" fmla="*/ 3055 w 3055"/>
                <a:gd name="T19" fmla="*/ 1674 h 2735"/>
                <a:gd name="T20" fmla="*/ 1909 w 3055"/>
                <a:gd name="T21" fmla="*/ 1674 h 2735"/>
                <a:gd name="T22" fmla="*/ 1058 w 3055"/>
                <a:gd name="T23" fmla="*/ 1674 h 2735"/>
                <a:gd name="T24" fmla="*/ 1518 w 3055"/>
                <a:gd name="T25" fmla="*/ 958 h 2735"/>
                <a:gd name="T26" fmla="*/ 1060 w 3055"/>
                <a:gd name="T27" fmla="*/ 824 h 2735"/>
                <a:gd name="T28" fmla="*/ 212 w 3055"/>
                <a:gd name="T29" fmla="*/ 1674 h 2735"/>
                <a:gd name="T30" fmla="*/ 1060 w 3055"/>
                <a:gd name="T31" fmla="*/ 2523 h 2735"/>
                <a:gd name="T32" fmla="*/ 1909 w 3055"/>
                <a:gd name="T33" fmla="*/ 1674 h 2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55" h="2735">
                  <a:moveTo>
                    <a:pt x="3055" y="1674"/>
                  </a:moveTo>
                  <a:cubicBezTo>
                    <a:pt x="2121" y="1674"/>
                    <a:pt x="2121" y="1674"/>
                    <a:pt x="2121" y="1674"/>
                  </a:cubicBezTo>
                  <a:cubicBezTo>
                    <a:pt x="2121" y="2260"/>
                    <a:pt x="1646" y="2735"/>
                    <a:pt x="1060" y="2735"/>
                  </a:cubicBezTo>
                  <a:cubicBezTo>
                    <a:pt x="475" y="2735"/>
                    <a:pt x="0" y="2260"/>
                    <a:pt x="0" y="1674"/>
                  </a:cubicBezTo>
                  <a:cubicBezTo>
                    <a:pt x="0" y="1088"/>
                    <a:pt x="475" y="613"/>
                    <a:pt x="1060" y="613"/>
                  </a:cubicBezTo>
                  <a:cubicBezTo>
                    <a:pt x="1271" y="613"/>
                    <a:pt x="1467" y="674"/>
                    <a:pt x="1632" y="780"/>
                  </a:cubicBezTo>
                  <a:cubicBezTo>
                    <a:pt x="2089" y="68"/>
                    <a:pt x="2089" y="68"/>
                    <a:pt x="2089" y="68"/>
                  </a:cubicBezTo>
                  <a:cubicBezTo>
                    <a:pt x="2133" y="0"/>
                    <a:pt x="2133" y="0"/>
                    <a:pt x="2133" y="0"/>
                  </a:cubicBezTo>
                  <a:cubicBezTo>
                    <a:pt x="3055" y="532"/>
                    <a:pt x="3055" y="532"/>
                    <a:pt x="3055" y="532"/>
                  </a:cubicBezTo>
                  <a:lnTo>
                    <a:pt x="3055" y="1674"/>
                  </a:lnTo>
                  <a:close/>
                  <a:moveTo>
                    <a:pt x="1909" y="1674"/>
                  </a:moveTo>
                  <a:cubicBezTo>
                    <a:pt x="1058" y="1674"/>
                    <a:pt x="1058" y="1674"/>
                    <a:pt x="1058" y="1674"/>
                  </a:cubicBezTo>
                  <a:cubicBezTo>
                    <a:pt x="1518" y="958"/>
                    <a:pt x="1518" y="958"/>
                    <a:pt x="1518" y="958"/>
                  </a:cubicBezTo>
                  <a:cubicBezTo>
                    <a:pt x="1386" y="873"/>
                    <a:pt x="1229" y="824"/>
                    <a:pt x="1060" y="824"/>
                  </a:cubicBezTo>
                  <a:cubicBezTo>
                    <a:pt x="592" y="824"/>
                    <a:pt x="212" y="1205"/>
                    <a:pt x="212" y="1674"/>
                  </a:cubicBezTo>
                  <a:cubicBezTo>
                    <a:pt x="212" y="2143"/>
                    <a:pt x="592" y="2523"/>
                    <a:pt x="1060" y="2523"/>
                  </a:cubicBezTo>
                  <a:cubicBezTo>
                    <a:pt x="1529" y="2523"/>
                    <a:pt x="1909" y="2143"/>
                    <a:pt x="1909" y="1674"/>
                  </a:cubicBezTo>
                  <a:close/>
                </a:path>
              </a:pathLst>
            </a:custGeom>
            <a:solidFill>
              <a:srgbClr val="FC736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Freeform 6"/>
            <p:cNvSpPr>
              <a:spLocks noEditPoints="1"/>
            </p:cNvSpPr>
            <p:nvPr/>
          </p:nvSpPr>
          <p:spPr bwMode="auto">
            <a:xfrm>
              <a:off x="4292680" y="2685290"/>
              <a:ext cx="1898221" cy="1693773"/>
            </a:xfrm>
            <a:custGeom>
              <a:avLst/>
              <a:gdLst>
                <a:gd name="T0" fmla="*/ 933 w 3073"/>
                <a:gd name="T1" fmla="*/ 0 h 2742"/>
                <a:gd name="T2" fmla="*/ 981 w 3073"/>
                <a:gd name="T3" fmla="*/ 75 h 2742"/>
                <a:gd name="T4" fmla="*/ 1439 w 3073"/>
                <a:gd name="T5" fmla="*/ 788 h 2742"/>
                <a:gd name="T6" fmla="*/ 2012 w 3073"/>
                <a:gd name="T7" fmla="*/ 620 h 2742"/>
                <a:gd name="T8" fmla="*/ 3073 w 3073"/>
                <a:gd name="T9" fmla="*/ 1681 h 2742"/>
                <a:gd name="T10" fmla="*/ 2012 w 3073"/>
                <a:gd name="T11" fmla="*/ 2742 h 2742"/>
                <a:gd name="T12" fmla="*/ 952 w 3073"/>
                <a:gd name="T13" fmla="*/ 1681 h 2742"/>
                <a:gd name="T14" fmla="*/ 0 w 3073"/>
                <a:gd name="T15" fmla="*/ 1681 h 2742"/>
                <a:gd name="T16" fmla="*/ 0 w 3073"/>
                <a:gd name="T17" fmla="*/ 539 h 2742"/>
                <a:gd name="T18" fmla="*/ 933 w 3073"/>
                <a:gd name="T19" fmla="*/ 0 h 2742"/>
                <a:gd name="T20" fmla="*/ 1553 w 3073"/>
                <a:gd name="T21" fmla="*/ 966 h 2742"/>
                <a:gd name="T22" fmla="*/ 2012 w 3073"/>
                <a:gd name="T23" fmla="*/ 1681 h 2742"/>
                <a:gd name="T24" fmla="*/ 1163 w 3073"/>
                <a:gd name="T25" fmla="*/ 1681 h 2742"/>
                <a:gd name="T26" fmla="*/ 2012 w 3073"/>
                <a:gd name="T27" fmla="*/ 2530 h 2742"/>
                <a:gd name="T28" fmla="*/ 2861 w 3073"/>
                <a:gd name="T29" fmla="*/ 1681 h 2742"/>
                <a:gd name="T30" fmla="*/ 2012 w 3073"/>
                <a:gd name="T31" fmla="*/ 831 h 2742"/>
                <a:gd name="T32" fmla="*/ 1553 w 3073"/>
                <a:gd name="T33" fmla="*/ 966 h 2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73" h="2742">
                  <a:moveTo>
                    <a:pt x="933" y="0"/>
                  </a:moveTo>
                  <a:cubicBezTo>
                    <a:pt x="981" y="75"/>
                    <a:pt x="981" y="75"/>
                    <a:pt x="981" y="75"/>
                  </a:cubicBezTo>
                  <a:cubicBezTo>
                    <a:pt x="1439" y="788"/>
                    <a:pt x="1439" y="788"/>
                    <a:pt x="1439" y="788"/>
                  </a:cubicBezTo>
                  <a:cubicBezTo>
                    <a:pt x="1604" y="681"/>
                    <a:pt x="1801" y="620"/>
                    <a:pt x="2012" y="620"/>
                  </a:cubicBezTo>
                  <a:cubicBezTo>
                    <a:pt x="2598" y="620"/>
                    <a:pt x="3073" y="1095"/>
                    <a:pt x="3073" y="1681"/>
                  </a:cubicBezTo>
                  <a:cubicBezTo>
                    <a:pt x="3073" y="2267"/>
                    <a:pt x="2598" y="2742"/>
                    <a:pt x="2012" y="2742"/>
                  </a:cubicBezTo>
                  <a:cubicBezTo>
                    <a:pt x="1427" y="2742"/>
                    <a:pt x="952" y="2267"/>
                    <a:pt x="952" y="1681"/>
                  </a:cubicBezTo>
                  <a:cubicBezTo>
                    <a:pt x="0" y="1681"/>
                    <a:pt x="0" y="1681"/>
                    <a:pt x="0" y="1681"/>
                  </a:cubicBezTo>
                  <a:cubicBezTo>
                    <a:pt x="0" y="539"/>
                    <a:pt x="0" y="539"/>
                    <a:pt x="0" y="539"/>
                  </a:cubicBezTo>
                  <a:lnTo>
                    <a:pt x="933" y="0"/>
                  </a:lnTo>
                  <a:close/>
                  <a:moveTo>
                    <a:pt x="1553" y="966"/>
                  </a:moveTo>
                  <a:cubicBezTo>
                    <a:pt x="2012" y="1681"/>
                    <a:pt x="2012" y="1681"/>
                    <a:pt x="2012" y="1681"/>
                  </a:cubicBezTo>
                  <a:cubicBezTo>
                    <a:pt x="1163" y="1681"/>
                    <a:pt x="1163" y="1681"/>
                    <a:pt x="1163" y="1681"/>
                  </a:cubicBezTo>
                  <a:cubicBezTo>
                    <a:pt x="1163" y="2150"/>
                    <a:pt x="1543" y="2530"/>
                    <a:pt x="2012" y="2530"/>
                  </a:cubicBezTo>
                  <a:cubicBezTo>
                    <a:pt x="2481" y="2530"/>
                    <a:pt x="2861" y="2150"/>
                    <a:pt x="2861" y="1681"/>
                  </a:cubicBezTo>
                  <a:cubicBezTo>
                    <a:pt x="2861" y="1212"/>
                    <a:pt x="2481" y="831"/>
                    <a:pt x="2012" y="831"/>
                  </a:cubicBezTo>
                  <a:cubicBezTo>
                    <a:pt x="1843" y="831"/>
                    <a:pt x="1686" y="881"/>
                    <a:pt x="1553" y="966"/>
                  </a:cubicBezTo>
                  <a:close/>
                </a:path>
              </a:pathLst>
            </a:custGeom>
            <a:solidFill>
              <a:srgbClr val="2A495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Freeform 7"/>
            <p:cNvSpPr>
              <a:spLocks noEditPoints="1"/>
            </p:cNvSpPr>
            <p:nvPr/>
          </p:nvSpPr>
          <p:spPr bwMode="auto">
            <a:xfrm>
              <a:off x="3606216" y="1084041"/>
              <a:ext cx="1310250" cy="1872850"/>
            </a:xfrm>
            <a:custGeom>
              <a:avLst/>
              <a:gdLst>
                <a:gd name="T0" fmla="*/ 1061 w 2121"/>
                <a:gd name="T1" fmla="*/ 1061 h 3032"/>
                <a:gd name="T2" fmla="*/ 1520 w 2121"/>
                <a:gd name="T3" fmla="*/ 1776 h 3032"/>
                <a:gd name="T4" fmla="*/ 1910 w 2121"/>
                <a:gd name="T5" fmla="*/ 1061 h 3032"/>
                <a:gd name="T6" fmla="*/ 1061 w 2121"/>
                <a:gd name="T7" fmla="*/ 212 h 3032"/>
                <a:gd name="T8" fmla="*/ 212 w 2121"/>
                <a:gd name="T9" fmla="*/ 1061 h 3032"/>
                <a:gd name="T10" fmla="*/ 602 w 2121"/>
                <a:gd name="T11" fmla="*/ 1776 h 3032"/>
                <a:gd name="T12" fmla="*/ 1061 w 2121"/>
                <a:gd name="T13" fmla="*/ 1061 h 3032"/>
                <a:gd name="T14" fmla="*/ 1634 w 2121"/>
                <a:gd name="T15" fmla="*/ 1954 h 3032"/>
                <a:gd name="T16" fmla="*/ 1981 w 2121"/>
                <a:gd name="T17" fmla="*/ 2494 h 3032"/>
                <a:gd name="T18" fmla="*/ 1055 w 2121"/>
                <a:gd name="T19" fmla="*/ 3029 h 3032"/>
                <a:gd name="T20" fmla="*/ 1055 w 2121"/>
                <a:gd name="T21" fmla="*/ 3032 h 3032"/>
                <a:gd name="T22" fmla="*/ 136 w 2121"/>
                <a:gd name="T23" fmla="*/ 2501 h 3032"/>
                <a:gd name="T24" fmla="*/ 487 w 2121"/>
                <a:gd name="T25" fmla="*/ 1954 h 3032"/>
                <a:gd name="T26" fmla="*/ 0 w 2121"/>
                <a:gd name="T27" fmla="*/ 1061 h 3032"/>
                <a:gd name="T28" fmla="*/ 1061 w 2121"/>
                <a:gd name="T29" fmla="*/ 0 h 3032"/>
                <a:gd name="T30" fmla="*/ 2121 w 2121"/>
                <a:gd name="T31" fmla="*/ 1061 h 3032"/>
                <a:gd name="T32" fmla="*/ 1634 w 2121"/>
                <a:gd name="T33" fmla="*/ 1954 h 3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21" h="3032">
                  <a:moveTo>
                    <a:pt x="1061" y="1061"/>
                  </a:moveTo>
                  <a:cubicBezTo>
                    <a:pt x="1520" y="1776"/>
                    <a:pt x="1520" y="1776"/>
                    <a:pt x="1520" y="1776"/>
                  </a:cubicBezTo>
                  <a:cubicBezTo>
                    <a:pt x="1754" y="1625"/>
                    <a:pt x="1910" y="1361"/>
                    <a:pt x="1910" y="1061"/>
                  </a:cubicBezTo>
                  <a:cubicBezTo>
                    <a:pt x="1910" y="592"/>
                    <a:pt x="1530" y="212"/>
                    <a:pt x="1061" y="212"/>
                  </a:cubicBezTo>
                  <a:cubicBezTo>
                    <a:pt x="592" y="212"/>
                    <a:pt x="212" y="592"/>
                    <a:pt x="212" y="1061"/>
                  </a:cubicBezTo>
                  <a:cubicBezTo>
                    <a:pt x="212" y="1361"/>
                    <a:pt x="367" y="1625"/>
                    <a:pt x="602" y="1776"/>
                  </a:cubicBezTo>
                  <a:lnTo>
                    <a:pt x="1061" y="1061"/>
                  </a:lnTo>
                  <a:close/>
                  <a:moveTo>
                    <a:pt x="1634" y="1954"/>
                  </a:moveTo>
                  <a:cubicBezTo>
                    <a:pt x="1981" y="2494"/>
                    <a:pt x="1981" y="2494"/>
                    <a:pt x="1981" y="2494"/>
                  </a:cubicBezTo>
                  <a:cubicBezTo>
                    <a:pt x="1055" y="3029"/>
                    <a:pt x="1055" y="3029"/>
                    <a:pt x="1055" y="3029"/>
                  </a:cubicBezTo>
                  <a:cubicBezTo>
                    <a:pt x="1055" y="3032"/>
                    <a:pt x="1055" y="3032"/>
                    <a:pt x="1055" y="3032"/>
                  </a:cubicBezTo>
                  <a:cubicBezTo>
                    <a:pt x="136" y="2501"/>
                    <a:pt x="136" y="2501"/>
                    <a:pt x="136" y="2501"/>
                  </a:cubicBezTo>
                  <a:cubicBezTo>
                    <a:pt x="487" y="1954"/>
                    <a:pt x="487" y="1954"/>
                    <a:pt x="487" y="1954"/>
                  </a:cubicBezTo>
                  <a:cubicBezTo>
                    <a:pt x="194" y="1765"/>
                    <a:pt x="0" y="1436"/>
                    <a:pt x="0" y="1061"/>
                  </a:cubicBezTo>
                  <a:cubicBezTo>
                    <a:pt x="0" y="475"/>
                    <a:pt x="475" y="0"/>
                    <a:pt x="1061" y="0"/>
                  </a:cubicBezTo>
                  <a:cubicBezTo>
                    <a:pt x="1646" y="0"/>
                    <a:pt x="2121" y="475"/>
                    <a:pt x="2121" y="1061"/>
                  </a:cubicBezTo>
                  <a:cubicBezTo>
                    <a:pt x="2121" y="1436"/>
                    <a:pt x="1927" y="1765"/>
                    <a:pt x="1634" y="1954"/>
                  </a:cubicBezTo>
                  <a:close/>
                </a:path>
              </a:pathLst>
            </a:custGeom>
            <a:solidFill>
              <a:srgbClr val="00A2C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Oval 8"/>
            <p:cNvSpPr>
              <a:spLocks noChangeArrowheads="1"/>
            </p:cNvSpPr>
            <p:nvPr/>
          </p:nvSpPr>
          <p:spPr bwMode="auto">
            <a:xfrm>
              <a:off x="2459838" y="3195344"/>
              <a:ext cx="1049096" cy="1049094"/>
            </a:xfrm>
            <a:prstGeom prst="ellipse">
              <a:avLst/>
            </a:prstGeom>
            <a:solidFill>
              <a:sysClr val="window" lastClr="FFFFFF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3</a:t>
              </a:r>
              <a:endParaRPr kumimoji="0" lang="zh-CN" altLang="en-US" sz="3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Oval 8"/>
            <p:cNvSpPr>
              <a:spLocks noChangeArrowheads="1"/>
            </p:cNvSpPr>
            <p:nvPr/>
          </p:nvSpPr>
          <p:spPr bwMode="auto">
            <a:xfrm>
              <a:off x="5010161" y="3195344"/>
              <a:ext cx="1049096" cy="1049094"/>
            </a:xfrm>
            <a:prstGeom prst="ellipse">
              <a:avLst/>
            </a:prstGeom>
            <a:solidFill>
              <a:sysClr val="window" lastClr="FFFFFF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2</a:t>
              </a:r>
              <a:endParaRPr kumimoji="0" lang="zh-CN" altLang="en-US" sz="3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Oval 8"/>
            <p:cNvSpPr>
              <a:spLocks noChangeArrowheads="1"/>
            </p:cNvSpPr>
            <p:nvPr/>
          </p:nvSpPr>
          <p:spPr bwMode="auto">
            <a:xfrm>
              <a:off x="3736793" y="1214301"/>
              <a:ext cx="1049096" cy="1049094"/>
            </a:xfrm>
            <a:prstGeom prst="ellipse">
              <a:avLst/>
            </a:prstGeom>
            <a:solidFill>
              <a:sysClr val="window" lastClr="FFFFFF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1</a:t>
              </a:r>
              <a:endParaRPr kumimoji="0" lang="zh-CN" altLang="en-US" sz="3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395241" y="2638233"/>
            <a:ext cx="1187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400" b="1" dirty="0">
                <a:latin typeface="+mn-lt"/>
                <a:ea typeface="+mn-ea"/>
                <a:cs typeface="+mn-ea"/>
                <a:sym typeface="+mn-lt"/>
              </a:rPr>
              <a:t>不使用时不宜挂于胸前 </a:t>
            </a:r>
            <a:endParaRPr lang="zh-CN" altLang="zh-CN" sz="1400" dirty="0"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" name="等腰三角形 40"/>
          <p:cNvSpPr/>
          <p:nvPr/>
        </p:nvSpPr>
        <p:spPr>
          <a:xfrm rot="5400000">
            <a:off x="241804" y="2732901"/>
            <a:ext cx="152399" cy="131378"/>
          </a:xfrm>
          <a:prstGeom prst="triangle">
            <a:avLst/>
          </a:prstGeom>
          <a:solidFill>
            <a:srgbClr val="00A2C2"/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753975" y="1270082"/>
            <a:ext cx="759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400" b="1" dirty="0">
                <a:latin typeface="+mn-lt"/>
                <a:ea typeface="+mn-ea"/>
                <a:cs typeface="+mn-ea"/>
                <a:sym typeface="+mn-lt"/>
              </a:rPr>
              <a:t>保持清洁美观</a:t>
            </a:r>
            <a:endParaRPr lang="zh-CN" altLang="zh-CN" sz="1400" dirty="0"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3" name="等腰三角形 42"/>
          <p:cNvSpPr/>
          <p:nvPr/>
        </p:nvSpPr>
        <p:spPr>
          <a:xfrm rot="5400000">
            <a:off x="3626180" y="1417538"/>
            <a:ext cx="152399" cy="131378"/>
          </a:xfrm>
          <a:prstGeom prst="triangle">
            <a:avLst/>
          </a:prstGeom>
          <a:solidFill>
            <a:srgbClr val="00A2C2"/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834094" y="3142289"/>
            <a:ext cx="780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400" b="1" dirty="0">
                <a:latin typeface="+mn-lt"/>
                <a:ea typeface="+mn-ea"/>
                <a:cs typeface="+mn-ea"/>
                <a:sym typeface="+mn-lt"/>
              </a:rPr>
              <a:t>不可露出鼻孔 </a:t>
            </a:r>
            <a:endParaRPr lang="zh-CN" altLang="zh-CN" sz="1400" dirty="0"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5" name="等腰三角形 44"/>
          <p:cNvSpPr/>
          <p:nvPr/>
        </p:nvSpPr>
        <p:spPr>
          <a:xfrm rot="5400000">
            <a:off x="4706300" y="3263314"/>
            <a:ext cx="152399" cy="131378"/>
          </a:xfrm>
          <a:prstGeom prst="triangle">
            <a:avLst/>
          </a:prstGeom>
          <a:solidFill>
            <a:srgbClr val="00A2C2"/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81827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88"/>
    </mc:Choice>
    <mc:Fallback xmlns="">
      <p:transition spd="slow" advTm="308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"/>
                            </p:stCondLst>
                            <p:childTnLst>
                              <p:par>
                                <p:cTn id="1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80"/>
                            </p:stCondLst>
                            <p:childTnLst>
                              <p:par>
                                <p:cTn id="2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80"/>
                            </p:stCondLst>
                            <p:childTnLst>
                              <p:par>
                                <p:cTn id="58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/>
      <p:bldP spid="40" grpId="0"/>
      <p:bldP spid="41" grpId="0" animBg="1"/>
      <p:bldP spid="42" grpId="0"/>
      <p:bldP spid="43" grpId="0" animBg="1"/>
      <p:bldP spid="44" grpId="0"/>
      <p:bldP spid="4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307386">
            <a:off x="5868938" y="1279745"/>
            <a:ext cx="2706610" cy="2706610"/>
          </a:xfrm>
          <a:prstGeom prst="rect">
            <a:avLst/>
          </a:prstGeom>
          <a:solidFill>
            <a:srgbClr val="FFFFFF">
              <a:shade val="85000"/>
            </a:srgbClr>
          </a:solidFill>
          <a:ln w="63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7" name="Freeform 5"/>
          <p:cNvSpPr>
            <a:spLocks/>
          </p:cNvSpPr>
          <p:nvPr/>
        </p:nvSpPr>
        <p:spPr bwMode="auto">
          <a:xfrm>
            <a:off x="1" y="168220"/>
            <a:ext cx="267437" cy="485885"/>
          </a:xfrm>
          <a:custGeom>
            <a:avLst/>
            <a:gdLst>
              <a:gd name="T0" fmla="*/ 0 w 519"/>
              <a:gd name="T1" fmla="*/ 1050 h 1050"/>
              <a:gd name="T2" fmla="*/ 510 w 519"/>
              <a:gd name="T3" fmla="*/ 540 h 1050"/>
              <a:gd name="T4" fmla="*/ 510 w 519"/>
              <a:gd name="T5" fmla="*/ 510 h 1050"/>
              <a:gd name="T6" fmla="*/ 0 w 519"/>
              <a:gd name="T7" fmla="*/ 0 h 1050"/>
              <a:gd name="T8" fmla="*/ 0 w 519"/>
              <a:gd name="T9" fmla="*/ 105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9" h="1050">
                <a:moveTo>
                  <a:pt x="0" y="1050"/>
                </a:moveTo>
                <a:lnTo>
                  <a:pt x="510" y="540"/>
                </a:lnTo>
                <a:cubicBezTo>
                  <a:pt x="519" y="532"/>
                  <a:pt x="519" y="518"/>
                  <a:pt x="510" y="510"/>
                </a:cubicBezTo>
                <a:lnTo>
                  <a:pt x="0" y="0"/>
                </a:lnTo>
                <a:lnTo>
                  <a:pt x="0" y="1050"/>
                </a:lnTo>
                <a:close/>
              </a:path>
            </a:pathLst>
          </a:custGeom>
          <a:solidFill>
            <a:srgbClr val="5764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0" y="47642"/>
            <a:ext cx="266368" cy="485885"/>
          </a:xfrm>
          <a:custGeom>
            <a:avLst/>
            <a:gdLst>
              <a:gd name="T0" fmla="*/ 0 w 518"/>
              <a:gd name="T1" fmla="*/ 1051 h 1051"/>
              <a:gd name="T2" fmla="*/ 508 w 518"/>
              <a:gd name="T3" fmla="*/ 543 h 1051"/>
              <a:gd name="T4" fmla="*/ 508 w 518"/>
              <a:gd name="T5" fmla="*/ 508 h 1051"/>
              <a:gd name="T6" fmla="*/ 0 w 518"/>
              <a:gd name="T7" fmla="*/ 0 h 1051"/>
              <a:gd name="T8" fmla="*/ 0 w 518"/>
              <a:gd name="T9" fmla="*/ 1051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61239" y="117148"/>
            <a:ext cx="3635492" cy="56168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>
              <a:defRPr sz="3200" b="1">
                <a:latin typeface="微软雅黑"/>
                <a:ea typeface="微软雅黑"/>
              </a:defRPr>
            </a:lvl1pPr>
          </a:lstStyle>
          <a:p>
            <a:r>
              <a:rPr lang="zh-CN" altLang="en-US" dirty="0" smtClean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护士鞋的要求</a:t>
            </a:r>
            <a:endParaRPr lang="zh-CN" altLang="en-US" dirty="0">
              <a:solidFill>
                <a:schemeClr val="accent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" name="Freeform 11"/>
          <p:cNvSpPr>
            <a:spLocks/>
          </p:cNvSpPr>
          <p:nvPr/>
        </p:nvSpPr>
        <p:spPr bwMode="auto">
          <a:xfrm>
            <a:off x="714900" y="1420416"/>
            <a:ext cx="668986" cy="84561"/>
          </a:xfrm>
          <a:custGeom>
            <a:avLst/>
            <a:gdLst>
              <a:gd name="T0" fmla="*/ 111 w 1156"/>
              <a:gd name="T1" fmla="*/ 0 h 142"/>
              <a:gd name="T2" fmla="*/ 1045 w 1156"/>
              <a:gd name="T3" fmla="*/ 0 h 142"/>
              <a:gd name="T4" fmla="*/ 1156 w 1156"/>
              <a:gd name="T5" fmla="*/ 142 h 142"/>
              <a:gd name="T6" fmla="*/ 0 w 1156"/>
              <a:gd name="T7" fmla="*/ 142 h 142"/>
              <a:gd name="T8" fmla="*/ 111 w 1156"/>
              <a:gd name="T9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6" h="142">
                <a:moveTo>
                  <a:pt x="111" y="0"/>
                </a:moveTo>
                <a:lnTo>
                  <a:pt x="1045" y="0"/>
                </a:lnTo>
                <a:lnTo>
                  <a:pt x="1156" y="142"/>
                </a:lnTo>
                <a:lnTo>
                  <a:pt x="0" y="142"/>
                </a:lnTo>
                <a:lnTo>
                  <a:pt x="11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" name="Freeform 10"/>
          <p:cNvSpPr>
            <a:spLocks/>
          </p:cNvSpPr>
          <p:nvPr/>
        </p:nvSpPr>
        <p:spPr bwMode="auto">
          <a:xfrm>
            <a:off x="592293" y="1486594"/>
            <a:ext cx="4772589" cy="526419"/>
          </a:xfrm>
          <a:custGeom>
            <a:avLst/>
            <a:gdLst>
              <a:gd name="T0" fmla="*/ 97 w 8676"/>
              <a:gd name="T1" fmla="*/ 0 h 884"/>
              <a:gd name="T2" fmla="*/ 8475 w 8676"/>
              <a:gd name="T3" fmla="*/ 0 h 884"/>
              <a:gd name="T4" fmla="*/ 8676 w 8676"/>
              <a:gd name="T5" fmla="*/ 202 h 884"/>
              <a:gd name="T6" fmla="*/ 8676 w 8676"/>
              <a:gd name="T7" fmla="*/ 788 h 884"/>
              <a:gd name="T8" fmla="*/ 8579 w 8676"/>
              <a:gd name="T9" fmla="*/ 884 h 884"/>
              <a:gd name="T10" fmla="*/ 97 w 8676"/>
              <a:gd name="T11" fmla="*/ 884 h 884"/>
              <a:gd name="T12" fmla="*/ 0 w 8676"/>
              <a:gd name="T13" fmla="*/ 788 h 884"/>
              <a:gd name="T14" fmla="*/ 0 w 8676"/>
              <a:gd name="T15" fmla="*/ 96 h 884"/>
              <a:gd name="T16" fmla="*/ 97 w 8676"/>
              <a:gd name="T17" fmla="*/ 0 h 8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76" h="884">
                <a:moveTo>
                  <a:pt x="97" y="0"/>
                </a:moveTo>
                <a:lnTo>
                  <a:pt x="8475" y="0"/>
                </a:lnTo>
                <a:lnTo>
                  <a:pt x="8676" y="202"/>
                </a:lnTo>
                <a:lnTo>
                  <a:pt x="8676" y="788"/>
                </a:lnTo>
                <a:cubicBezTo>
                  <a:pt x="8676" y="841"/>
                  <a:pt x="8632" y="884"/>
                  <a:pt x="8579" y="884"/>
                </a:cubicBezTo>
                <a:lnTo>
                  <a:pt x="97" y="884"/>
                </a:lnTo>
                <a:cubicBezTo>
                  <a:pt x="44" y="884"/>
                  <a:pt x="0" y="841"/>
                  <a:pt x="0" y="788"/>
                </a:cubicBezTo>
                <a:lnTo>
                  <a:pt x="0" y="96"/>
                </a:lnTo>
                <a:cubicBezTo>
                  <a:pt x="0" y="43"/>
                  <a:pt x="44" y="0"/>
                  <a:pt x="97" y="0"/>
                </a:cubicBezTo>
                <a:close/>
              </a:path>
            </a:pathLst>
          </a:custGeom>
          <a:solidFill>
            <a:srgbClr val="FFFFFF"/>
          </a:solidFill>
          <a:ln w="10" cap="flat">
            <a:solidFill>
              <a:srgbClr val="A8A9AD"/>
            </a:solidFill>
            <a:prstDash val="solid"/>
            <a:miter lim="800000"/>
            <a:headEnd/>
            <a:tailEnd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3" name="Rectangle 12"/>
          <p:cNvSpPr>
            <a:spLocks noChangeArrowheads="1"/>
          </p:cNvSpPr>
          <p:nvPr/>
        </p:nvSpPr>
        <p:spPr bwMode="auto">
          <a:xfrm>
            <a:off x="779180" y="1420416"/>
            <a:ext cx="540426" cy="553812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4" name="Freeform 11"/>
          <p:cNvSpPr>
            <a:spLocks/>
          </p:cNvSpPr>
          <p:nvPr/>
        </p:nvSpPr>
        <p:spPr bwMode="auto">
          <a:xfrm>
            <a:off x="714900" y="2395424"/>
            <a:ext cx="668986" cy="84561"/>
          </a:xfrm>
          <a:custGeom>
            <a:avLst/>
            <a:gdLst>
              <a:gd name="T0" fmla="*/ 111 w 1156"/>
              <a:gd name="T1" fmla="*/ 0 h 142"/>
              <a:gd name="T2" fmla="*/ 1045 w 1156"/>
              <a:gd name="T3" fmla="*/ 0 h 142"/>
              <a:gd name="T4" fmla="*/ 1156 w 1156"/>
              <a:gd name="T5" fmla="*/ 142 h 142"/>
              <a:gd name="T6" fmla="*/ 0 w 1156"/>
              <a:gd name="T7" fmla="*/ 142 h 142"/>
              <a:gd name="T8" fmla="*/ 111 w 1156"/>
              <a:gd name="T9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6" h="142">
                <a:moveTo>
                  <a:pt x="111" y="0"/>
                </a:moveTo>
                <a:lnTo>
                  <a:pt x="1045" y="0"/>
                </a:lnTo>
                <a:lnTo>
                  <a:pt x="1156" y="142"/>
                </a:lnTo>
                <a:lnTo>
                  <a:pt x="0" y="142"/>
                </a:lnTo>
                <a:lnTo>
                  <a:pt x="11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5" name="Freeform 10"/>
          <p:cNvSpPr>
            <a:spLocks/>
          </p:cNvSpPr>
          <p:nvPr/>
        </p:nvSpPr>
        <p:spPr bwMode="auto">
          <a:xfrm>
            <a:off x="592293" y="2461602"/>
            <a:ext cx="4772589" cy="526419"/>
          </a:xfrm>
          <a:custGeom>
            <a:avLst/>
            <a:gdLst>
              <a:gd name="T0" fmla="*/ 97 w 8676"/>
              <a:gd name="T1" fmla="*/ 0 h 884"/>
              <a:gd name="T2" fmla="*/ 8475 w 8676"/>
              <a:gd name="T3" fmla="*/ 0 h 884"/>
              <a:gd name="T4" fmla="*/ 8676 w 8676"/>
              <a:gd name="T5" fmla="*/ 202 h 884"/>
              <a:gd name="T6" fmla="*/ 8676 w 8676"/>
              <a:gd name="T7" fmla="*/ 788 h 884"/>
              <a:gd name="T8" fmla="*/ 8579 w 8676"/>
              <a:gd name="T9" fmla="*/ 884 h 884"/>
              <a:gd name="T10" fmla="*/ 97 w 8676"/>
              <a:gd name="T11" fmla="*/ 884 h 884"/>
              <a:gd name="T12" fmla="*/ 0 w 8676"/>
              <a:gd name="T13" fmla="*/ 788 h 884"/>
              <a:gd name="T14" fmla="*/ 0 w 8676"/>
              <a:gd name="T15" fmla="*/ 96 h 884"/>
              <a:gd name="T16" fmla="*/ 97 w 8676"/>
              <a:gd name="T17" fmla="*/ 0 h 8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76" h="884">
                <a:moveTo>
                  <a:pt x="97" y="0"/>
                </a:moveTo>
                <a:lnTo>
                  <a:pt x="8475" y="0"/>
                </a:lnTo>
                <a:lnTo>
                  <a:pt x="8676" y="202"/>
                </a:lnTo>
                <a:lnTo>
                  <a:pt x="8676" y="788"/>
                </a:lnTo>
                <a:cubicBezTo>
                  <a:pt x="8676" y="841"/>
                  <a:pt x="8632" y="884"/>
                  <a:pt x="8579" y="884"/>
                </a:cubicBezTo>
                <a:lnTo>
                  <a:pt x="97" y="884"/>
                </a:lnTo>
                <a:cubicBezTo>
                  <a:pt x="44" y="884"/>
                  <a:pt x="0" y="841"/>
                  <a:pt x="0" y="788"/>
                </a:cubicBezTo>
                <a:lnTo>
                  <a:pt x="0" y="96"/>
                </a:lnTo>
                <a:cubicBezTo>
                  <a:pt x="0" y="43"/>
                  <a:pt x="44" y="0"/>
                  <a:pt x="97" y="0"/>
                </a:cubicBezTo>
                <a:close/>
              </a:path>
            </a:pathLst>
          </a:custGeom>
          <a:solidFill>
            <a:srgbClr val="FFFFFF"/>
          </a:solidFill>
          <a:ln w="10" cap="flat">
            <a:solidFill>
              <a:srgbClr val="A8A9AD"/>
            </a:solidFill>
            <a:prstDash val="solid"/>
            <a:miter lim="800000"/>
            <a:headEnd/>
            <a:tailEnd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6" name="Rectangle 12"/>
          <p:cNvSpPr>
            <a:spLocks noChangeArrowheads="1"/>
          </p:cNvSpPr>
          <p:nvPr/>
        </p:nvSpPr>
        <p:spPr bwMode="auto">
          <a:xfrm>
            <a:off x="779180" y="2395423"/>
            <a:ext cx="540426" cy="55381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" name="Freeform 10"/>
          <p:cNvSpPr>
            <a:spLocks/>
          </p:cNvSpPr>
          <p:nvPr/>
        </p:nvSpPr>
        <p:spPr bwMode="auto">
          <a:xfrm>
            <a:off x="592293" y="3397706"/>
            <a:ext cx="4772589" cy="526419"/>
          </a:xfrm>
          <a:custGeom>
            <a:avLst/>
            <a:gdLst>
              <a:gd name="T0" fmla="*/ 97 w 8676"/>
              <a:gd name="T1" fmla="*/ 0 h 884"/>
              <a:gd name="T2" fmla="*/ 8475 w 8676"/>
              <a:gd name="T3" fmla="*/ 0 h 884"/>
              <a:gd name="T4" fmla="*/ 8676 w 8676"/>
              <a:gd name="T5" fmla="*/ 202 h 884"/>
              <a:gd name="T6" fmla="*/ 8676 w 8676"/>
              <a:gd name="T7" fmla="*/ 788 h 884"/>
              <a:gd name="T8" fmla="*/ 8579 w 8676"/>
              <a:gd name="T9" fmla="*/ 884 h 884"/>
              <a:gd name="T10" fmla="*/ 97 w 8676"/>
              <a:gd name="T11" fmla="*/ 884 h 884"/>
              <a:gd name="T12" fmla="*/ 0 w 8676"/>
              <a:gd name="T13" fmla="*/ 788 h 884"/>
              <a:gd name="T14" fmla="*/ 0 w 8676"/>
              <a:gd name="T15" fmla="*/ 96 h 884"/>
              <a:gd name="T16" fmla="*/ 97 w 8676"/>
              <a:gd name="T17" fmla="*/ 0 h 8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76" h="884">
                <a:moveTo>
                  <a:pt x="97" y="0"/>
                </a:moveTo>
                <a:lnTo>
                  <a:pt x="8475" y="0"/>
                </a:lnTo>
                <a:lnTo>
                  <a:pt x="8676" y="202"/>
                </a:lnTo>
                <a:lnTo>
                  <a:pt x="8676" y="788"/>
                </a:lnTo>
                <a:cubicBezTo>
                  <a:pt x="8676" y="841"/>
                  <a:pt x="8632" y="884"/>
                  <a:pt x="8579" y="884"/>
                </a:cubicBezTo>
                <a:lnTo>
                  <a:pt x="97" y="884"/>
                </a:lnTo>
                <a:cubicBezTo>
                  <a:pt x="44" y="884"/>
                  <a:pt x="0" y="841"/>
                  <a:pt x="0" y="788"/>
                </a:cubicBezTo>
                <a:lnTo>
                  <a:pt x="0" y="96"/>
                </a:lnTo>
                <a:cubicBezTo>
                  <a:pt x="0" y="43"/>
                  <a:pt x="44" y="0"/>
                  <a:pt x="97" y="0"/>
                </a:cubicBezTo>
                <a:close/>
              </a:path>
            </a:pathLst>
          </a:custGeom>
          <a:solidFill>
            <a:srgbClr val="FFFFFF"/>
          </a:solidFill>
          <a:ln w="10" cap="flat">
            <a:solidFill>
              <a:srgbClr val="A8A9AD"/>
            </a:solidFill>
            <a:prstDash val="solid"/>
            <a:miter lim="800000"/>
            <a:headEnd/>
            <a:tailEnd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2" name="Rectangle 12"/>
          <p:cNvSpPr>
            <a:spLocks noChangeArrowheads="1"/>
          </p:cNvSpPr>
          <p:nvPr/>
        </p:nvSpPr>
        <p:spPr bwMode="auto">
          <a:xfrm>
            <a:off x="779180" y="3331527"/>
            <a:ext cx="540426" cy="553812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476450" y="1561662"/>
            <a:ext cx="3689133" cy="346239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zh-CN" altLang="zh-CN" b="1" dirty="0">
                <a:latin typeface="+mn-lt"/>
                <a:ea typeface="+mn-ea"/>
                <a:cs typeface="+mn-ea"/>
                <a:sym typeface="+mn-lt"/>
              </a:rPr>
              <a:t>样式简洁</a:t>
            </a:r>
            <a:r>
              <a:rPr lang="en-US" altLang="zh-CN" b="1" dirty="0"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zh-CN" b="1" dirty="0">
                <a:latin typeface="+mn-lt"/>
                <a:ea typeface="+mn-ea"/>
                <a:cs typeface="+mn-ea"/>
                <a:sym typeface="+mn-lt"/>
              </a:rPr>
              <a:t>以平跟或浅坡跟软底为宜</a:t>
            </a:r>
            <a:endParaRPr lang="zh-CN" altLang="zh-CN" dirty="0"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859381" y="1453075"/>
            <a:ext cx="375726" cy="530904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3000" b="1" dirty="0">
                <a:solidFill>
                  <a:srgbClr val="F8F8F8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endParaRPr lang="zh-CN" altLang="en-US" sz="3000" b="1" dirty="0">
              <a:solidFill>
                <a:srgbClr val="F8F8F8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476450" y="2580548"/>
            <a:ext cx="3600968" cy="346239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>
            <a:defPPr>
              <a:defRPr lang="zh-CN"/>
            </a:defPPr>
            <a:lvl1pPr>
              <a:defRPr b="1">
                <a:latin typeface="+mn-ea"/>
                <a:ea typeface="+mn-ea"/>
              </a:defRPr>
            </a:lvl1pPr>
          </a:lstStyle>
          <a:p>
            <a:r>
              <a:rPr lang="zh-CN" altLang="en-US" dirty="0" smtClean="0">
                <a:latin typeface="+mn-lt"/>
                <a:cs typeface="+mn-ea"/>
                <a:sym typeface="+mn-lt"/>
              </a:rPr>
              <a:t>鞋的颜色应该以</a:t>
            </a:r>
            <a:r>
              <a:rPr lang="zh-CN" altLang="en-US" dirty="0">
                <a:latin typeface="+mn-lt"/>
                <a:cs typeface="+mn-ea"/>
                <a:sym typeface="+mn-lt"/>
              </a:rPr>
              <a:t>白色或乳白色为佳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859381" y="2410264"/>
            <a:ext cx="375726" cy="530904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3000" b="1" dirty="0">
                <a:solidFill>
                  <a:srgbClr val="F8F8F8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endParaRPr lang="zh-CN" altLang="en-US" sz="3000" b="1" dirty="0">
              <a:solidFill>
                <a:srgbClr val="F8F8F8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433491" y="3492077"/>
            <a:ext cx="3600968" cy="346239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>
            <a:defPPr>
              <a:defRPr lang="zh-CN"/>
            </a:defPPr>
            <a:lvl1pPr>
              <a:defRPr b="1">
                <a:latin typeface="+mn-ea"/>
                <a:ea typeface="+mn-ea"/>
              </a:defRPr>
            </a:lvl1pPr>
          </a:lstStyle>
          <a:p>
            <a:r>
              <a:rPr lang="zh-CN" altLang="en-US" dirty="0" smtClean="0">
                <a:latin typeface="+mn-lt"/>
                <a:cs typeface="+mn-ea"/>
                <a:sym typeface="+mn-lt"/>
              </a:rPr>
              <a:t>鞋要</a:t>
            </a:r>
            <a:r>
              <a:rPr lang="zh-CN" altLang="en-US" dirty="0">
                <a:latin typeface="+mn-lt"/>
                <a:cs typeface="+mn-ea"/>
                <a:sym typeface="+mn-lt"/>
              </a:rPr>
              <a:t>注意防</a:t>
            </a:r>
            <a:r>
              <a:rPr lang="zh-CN" altLang="en-US" dirty="0" smtClean="0">
                <a:latin typeface="+mn-lt"/>
                <a:cs typeface="+mn-ea"/>
                <a:sym typeface="+mn-lt"/>
              </a:rPr>
              <a:t>滑并且，保证舒适</a:t>
            </a:r>
            <a:r>
              <a:rPr lang="zh-CN" altLang="en-US" dirty="0">
                <a:latin typeface="+mn-lt"/>
                <a:cs typeface="+mn-ea"/>
                <a:sym typeface="+mn-lt"/>
              </a:rPr>
              <a:t>干净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859381" y="3355276"/>
            <a:ext cx="375726" cy="530904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3000" b="1" dirty="0" smtClean="0">
                <a:solidFill>
                  <a:srgbClr val="F8F8F8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endParaRPr lang="zh-CN" altLang="en-US" sz="3000" b="1" dirty="0">
              <a:solidFill>
                <a:srgbClr val="F8F8F8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12000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06"/>
    </mc:Choice>
    <mc:Fallback xmlns="">
      <p:transition spd="slow" advTm="790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"/>
                            </p:stCondLst>
                            <p:childTnLst>
                              <p:par>
                                <p:cTn id="1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8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1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600"/>
                            </p:stCondLst>
                            <p:childTnLst>
                              <p:par>
                                <p:cTn id="4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1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3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400"/>
                            </p:stCondLst>
                            <p:childTnLst>
                              <p:par>
                                <p:cTn id="6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9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4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900"/>
                            </p:stCondLst>
                            <p:childTnLst>
                              <p:par>
                                <p:cTn id="7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4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900"/>
                            </p:stCondLst>
                            <p:childTnLst>
                              <p:par>
                                <p:cTn id="8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61" grpId="0" animBg="1"/>
      <p:bldP spid="62" grpId="0" animBg="1"/>
      <p:bldP spid="63" grpId="0"/>
      <p:bldP spid="64" grpId="0"/>
      <p:bldP spid="65" grpId="0"/>
      <p:bldP spid="66" grpId="0"/>
      <p:bldP spid="69" grpId="0"/>
      <p:bldP spid="7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Freeform 5"/>
          <p:cNvSpPr>
            <a:spLocks/>
          </p:cNvSpPr>
          <p:nvPr/>
        </p:nvSpPr>
        <p:spPr bwMode="auto">
          <a:xfrm>
            <a:off x="1" y="168220"/>
            <a:ext cx="267437" cy="485885"/>
          </a:xfrm>
          <a:custGeom>
            <a:avLst/>
            <a:gdLst>
              <a:gd name="T0" fmla="*/ 0 w 519"/>
              <a:gd name="T1" fmla="*/ 1050 h 1050"/>
              <a:gd name="T2" fmla="*/ 510 w 519"/>
              <a:gd name="T3" fmla="*/ 540 h 1050"/>
              <a:gd name="T4" fmla="*/ 510 w 519"/>
              <a:gd name="T5" fmla="*/ 510 h 1050"/>
              <a:gd name="T6" fmla="*/ 0 w 519"/>
              <a:gd name="T7" fmla="*/ 0 h 1050"/>
              <a:gd name="T8" fmla="*/ 0 w 519"/>
              <a:gd name="T9" fmla="*/ 105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9" h="1050">
                <a:moveTo>
                  <a:pt x="0" y="1050"/>
                </a:moveTo>
                <a:lnTo>
                  <a:pt x="510" y="540"/>
                </a:lnTo>
                <a:cubicBezTo>
                  <a:pt x="519" y="532"/>
                  <a:pt x="519" y="518"/>
                  <a:pt x="510" y="510"/>
                </a:cubicBezTo>
                <a:lnTo>
                  <a:pt x="0" y="0"/>
                </a:lnTo>
                <a:lnTo>
                  <a:pt x="0" y="1050"/>
                </a:lnTo>
                <a:close/>
              </a:path>
            </a:pathLst>
          </a:custGeom>
          <a:solidFill>
            <a:srgbClr val="5764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7" name="Freeform 6"/>
          <p:cNvSpPr>
            <a:spLocks/>
          </p:cNvSpPr>
          <p:nvPr/>
        </p:nvSpPr>
        <p:spPr bwMode="auto">
          <a:xfrm>
            <a:off x="0" y="47642"/>
            <a:ext cx="266368" cy="485885"/>
          </a:xfrm>
          <a:custGeom>
            <a:avLst/>
            <a:gdLst>
              <a:gd name="T0" fmla="*/ 0 w 518"/>
              <a:gd name="T1" fmla="*/ 1051 h 1051"/>
              <a:gd name="T2" fmla="*/ 508 w 518"/>
              <a:gd name="T3" fmla="*/ 543 h 1051"/>
              <a:gd name="T4" fmla="*/ 508 w 518"/>
              <a:gd name="T5" fmla="*/ 508 h 1051"/>
              <a:gd name="T6" fmla="*/ 0 w 518"/>
              <a:gd name="T7" fmla="*/ 0 h 1051"/>
              <a:gd name="T8" fmla="*/ 0 w 518"/>
              <a:gd name="T9" fmla="*/ 1051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61239" y="117148"/>
            <a:ext cx="3635492" cy="56168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accent3"/>
                </a:solidFill>
                <a:latin typeface="+mn-ea"/>
                <a:ea typeface="微软雅黑"/>
              </a:defRPr>
            </a:lvl1pPr>
          </a:lstStyle>
          <a:p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手部的清洁</a:t>
            </a:r>
          </a:p>
        </p:txBody>
      </p:sp>
      <p:sp>
        <p:nvSpPr>
          <p:cNvPr id="33" name="Freeform 15"/>
          <p:cNvSpPr>
            <a:spLocks/>
          </p:cNvSpPr>
          <p:nvPr/>
        </p:nvSpPr>
        <p:spPr bwMode="auto">
          <a:xfrm>
            <a:off x="3229362" y="1253776"/>
            <a:ext cx="1127455" cy="1508896"/>
          </a:xfrm>
          <a:custGeom>
            <a:avLst/>
            <a:gdLst>
              <a:gd name="T0" fmla="*/ 0 w 4668"/>
              <a:gd name="T1" fmla="*/ 1562 h 6244"/>
              <a:gd name="T2" fmla="*/ 1684 w 4668"/>
              <a:gd name="T3" fmla="*/ 1567 h 6244"/>
              <a:gd name="T4" fmla="*/ 1908 w 4668"/>
              <a:gd name="T5" fmla="*/ 1603 h 6244"/>
              <a:gd name="T6" fmla="*/ 2121 w 4668"/>
              <a:gd name="T7" fmla="*/ 1670 h 6244"/>
              <a:gd name="T8" fmla="*/ 2321 w 4668"/>
              <a:gd name="T9" fmla="*/ 1766 h 6244"/>
              <a:gd name="T10" fmla="*/ 2503 w 4668"/>
              <a:gd name="T11" fmla="*/ 1887 h 6244"/>
              <a:gd name="T12" fmla="*/ 2667 w 4668"/>
              <a:gd name="T13" fmla="*/ 2034 h 6244"/>
              <a:gd name="T14" fmla="*/ 2808 w 4668"/>
              <a:gd name="T15" fmla="*/ 2202 h 6244"/>
              <a:gd name="T16" fmla="*/ 2925 w 4668"/>
              <a:gd name="T17" fmla="*/ 2390 h 6244"/>
              <a:gd name="T18" fmla="*/ 3016 w 4668"/>
              <a:gd name="T19" fmla="*/ 2594 h 6244"/>
              <a:gd name="T20" fmla="*/ 3077 w 4668"/>
              <a:gd name="T21" fmla="*/ 2813 h 6244"/>
              <a:gd name="T22" fmla="*/ 3106 w 4668"/>
              <a:gd name="T23" fmla="*/ 3044 h 6244"/>
              <a:gd name="T24" fmla="*/ 3100 w 4668"/>
              <a:gd name="T25" fmla="*/ 3282 h 6244"/>
              <a:gd name="T26" fmla="*/ 3059 w 4668"/>
              <a:gd name="T27" fmla="*/ 3510 h 6244"/>
              <a:gd name="T28" fmla="*/ 2986 w 4668"/>
              <a:gd name="T29" fmla="*/ 3727 h 6244"/>
              <a:gd name="T30" fmla="*/ 2883 w 4668"/>
              <a:gd name="T31" fmla="*/ 3929 h 6244"/>
              <a:gd name="T32" fmla="*/ 2754 w 4668"/>
              <a:gd name="T33" fmla="*/ 4112 h 6244"/>
              <a:gd name="T34" fmla="*/ 2600 w 4668"/>
              <a:gd name="T35" fmla="*/ 4275 h 6244"/>
              <a:gd name="T36" fmla="*/ 2422 w 4668"/>
              <a:gd name="T37" fmla="*/ 4415 h 6244"/>
              <a:gd name="T38" fmla="*/ 2226 w 4668"/>
              <a:gd name="T39" fmla="*/ 4528 h 6244"/>
              <a:gd name="T40" fmla="*/ 2013 w 4668"/>
              <a:gd name="T41" fmla="*/ 4612 h 6244"/>
              <a:gd name="T42" fmla="*/ 1785 w 4668"/>
              <a:gd name="T43" fmla="*/ 4665 h 6244"/>
              <a:gd name="T44" fmla="*/ 1601 w 4668"/>
              <a:gd name="T45" fmla="*/ 4682 h 6244"/>
              <a:gd name="T46" fmla="*/ 1529 w 4668"/>
              <a:gd name="T47" fmla="*/ 4682 h 6244"/>
              <a:gd name="T48" fmla="*/ 1529 w 4668"/>
              <a:gd name="T49" fmla="*/ 6244 h 6244"/>
              <a:gd name="T50" fmla="*/ 1594 w 4668"/>
              <a:gd name="T51" fmla="*/ 6244 h 6244"/>
              <a:gd name="T52" fmla="*/ 1660 w 4668"/>
              <a:gd name="T53" fmla="*/ 6242 h 6244"/>
              <a:gd name="T54" fmla="*/ 1864 w 4668"/>
              <a:gd name="T55" fmla="*/ 6228 h 6244"/>
              <a:gd name="T56" fmla="*/ 2330 w 4668"/>
              <a:gd name="T57" fmla="*/ 6145 h 6244"/>
              <a:gd name="T58" fmla="*/ 2766 w 4668"/>
              <a:gd name="T59" fmla="*/ 5997 h 6244"/>
              <a:gd name="T60" fmla="*/ 3171 w 4668"/>
              <a:gd name="T61" fmla="*/ 5789 h 6244"/>
              <a:gd name="T62" fmla="*/ 3538 w 4668"/>
              <a:gd name="T63" fmla="*/ 5526 h 6244"/>
              <a:gd name="T64" fmla="*/ 3862 w 4668"/>
              <a:gd name="T65" fmla="*/ 5216 h 6244"/>
              <a:gd name="T66" fmla="*/ 4138 w 4668"/>
              <a:gd name="T67" fmla="*/ 4862 h 6244"/>
              <a:gd name="T68" fmla="*/ 4363 w 4668"/>
              <a:gd name="T69" fmla="*/ 4470 h 6244"/>
              <a:gd name="T70" fmla="*/ 4529 w 4668"/>
              <a:gd name="T71" fmla="*/ 4046 h 6244"/>
              <a:gd name="T72" fmla="*/ 4633 w 4668"/>
              <a:gd name="T73" fmla="*/ 3596 h 6244"/>
              <a:gd name="T74" fmla="*/ 4668 w 4668"/>
              <a:gd name="T75" fmla="*/ 3125 h 6244"/>
              <a:gd name="T76" fmla="*/ 4634 w 4668"/>
              <a:gd name="T77" fmla="*/ 2655 h 6244"/>
              <a:gd name="T78" fmla="*/ 4533 w 4668"/>
              <a:gd name="T79" fmla="*/ 2210 h 6244"/>
              <a:gd name="T80" fmla="*/ 4373 w 4668"/>
              <a:gd name="T81" fmla="*/ 1794 h 6244"/>
              <a:gd name="T82" fmla="*/ 4156 w 4668"/>
              <a:gd name="T83" fmla="*/ 1408 h 6244"/>
              <a:gd name="T84" fmla="*/ 3891 w 4668"/>
              <a:gd name="T85" fmla="*/ 1059 h 6244"/>
              <a:gd name="T86" fmla="*/ 3579 w 4668"/>
              <a:gd name="T87" fmla="*/ 752 h 6244"/>
              <a:gd name="T88" fmla="*/ 3228 w 4668"/>
              <a:gd name="T89" fmla="*/ 491 h 6244"/>
              <a:gd name="T90" fmla="*/ 2843 w 4668"/>
              <a:gd name="T91" fmla="*/ 281 h 6244"/>
              <a:gd name="T92" fmla="*/ 2428 w 4668"/>
              <a:gd name="T93" fmla="*/ 126 h 6244"/>
              <a:gd name="T94" fmla="*/ 1988 w 4668"/>
              <a:gd name="T95" fmla="*/ 30 h 6244"/>
              <a:gd name="T96" fmla="*/ 1529 w 4668"/>
              <a:gd name="T97" fmla="*/ 0 h 6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68" h="6244">
                <a:moveTo>
                  <a:pt x="1529" y="0"/>
                </a:moveTo>
                <a:lnTo>
                  <a:pt x="0" y="0"/>
                </a:lnTo>
                <a:lnTo>
                  <a:pt x="0" y="1562"/>
                </a:lnTo>
                <a:lnTo>
                  <a:pt x="1529" y="1562"/>
                </a:lnTo>
                <a:lnTo>
                  <a:pt x="1607" y="1562"/>
                </a:lnTo>
                <a:lnTo>
                  <a:pt x="1684" y="1567"/>
                </a:lnTo>
                <a:lnTo>
                  <a:pt x="1760" y="1575"/>
                </a:lnTo>
                <a:lnTo>
                  <a:pt x="1834" y="1587"/>
                </a:lnTo>
                <a:lnTo>
                  <a:pt x="1908" y="1603"/>
                </a:lnTo>
                <a:lnTo>
                  <a:pt x="1980" y="1622"/>
                </a:lnTo>
                <a:lnTo>
                  <a:pt x="2052" y="1644"/>
                </a:lnTo>
                <a:lnTo>
                  <a:pt x="2121" y="1670"/>
                </a:lnTo>
                <a:lnTo>
                  <a:pt x="2189" y="1699"/>
                </a:lnTo>
                <a:lnTo>
                  <a:pt x="2256" y="1731"/>
                </a:lnTo>
                <a:lnTo>
                  <a:pt x="2321" y="1766"/>
                </a:lnTo>
                <a:lnTo>
                  <a:pt x="2383" y="1804"/>
                </a:lnTo>
                <a:lnTo>
                  <a:pt x="2445" y="1844"/>
                </a:lnTo>
                <a:lnTo>
                  <a:pt x="2503" y="1887"/>
                </a:lnTo>
                <a:lnTo>
                  <a:pt x="2560" y="1934"/>
                </a:lnTo>
                <a:lnTo>
                  <a:pt x="2614" y="1983"/>
                </a:lnTo>
                <a:lnTo>
                  <a:pt x="2667" y="2034"/>
                </a:lnTo>
                <a:lnTo>
                  <a:pt x="2716" y="2088"/>
                </a:lnTo>
                <a:lnTo>
                  <a:pt x="2764" y="2144"/>
                </a:lnTo>
                <a:lnTo>
                  <a:pt x="2808" y="2202"/>
                </a:lnTo>
                <a:lnTo>
                  <a:pt x="2850" y="2263"/>
                </a:lnTo>
                <a:lnTo>
                  <a:pt x="2890" y="2325"/>
                </a:lnTo>
                <a:lnTo>
                  <a:pt x="2925" y="2390"/>
                </a:lnTo>
                <a:lnTo>
                  <a:pt x="2959" y="2456"/>
                </a:lnTo>
                <a:lnTo>
                  <a:pt x="2989" y="2524"/>
                </a:lnTo>
                <a:lnTo>
                  <a:pt x="3016" y="2594"/>
                </a:lnTo>
                <a:lnTo>
                  <a:pt x="3039" y="2664"/>
                </a:lnTo>
                <a:lnTo>
                  <a:pt x="3061" y="2738"/>
                </a:lnTo>
                <a:lnTo>
                  <a:pt x="3077" y="2813"/>
                </a:lnTo>
                <a:lnTo>
                  <a:pt x="3091" y="2888"/>
                </a:lnTo>
                <a:lnTo>
                  <a:pt x="3100" y="2966"/>
                </a:lnTo>
                <a:lnTo>
                  <a:pt x="3106" y="3044"/>
                </a:lnTo>
                <a:lnTo>
                  <a:pt x="3107" y="3124"/>
                </a:lnTo>
                <a:lnTo>
                  <a:pt x="3106" y="3203"/>
                </a:lnTo>
                <a:lnTo>
                  <a:pt x="3100" y="3282"/>
                </a:lnTo>
                <a:lnTo>
                  <a:pt x="3090" y="3360"/>
                </a:lnTo>
                <a:lnTo>
                  <a:pt x="3076" y="3436"/>
                </a:lnTo>
                <a:lnTo>
                  <a:pt x="3059" y="3510"/>
                </a:lnTo>
                <a:lnTo>
                  <a:pt x="3038" y="3584"/>
                </a:lnTo>
                <a:lnTo>
                  <a:pt x="3014" y="3657"/>
                </a:lnTo>
                <a:lnTo>
                  <a:pt x="2986" y="3727"/>
                </a:lnTo>
                <a:lnTo>
                  <a:pt x="2955" y="3796"/>
                </a:lnTo>
                <a:lnTo>
                  <a:pt x="2921" y="3863"/>
                </a:lnTo>
                <a:lnTo>
                  <a:pt x="2883" y="3929"/>
                </a:lnTo>
                <a:lnTo>
                  <a:pt x="2843" y="3992"/>
                </a:lnTo>
                <a:lnTo>
                  <a:pt x="2799" y="4053"/>
                </a:lnTo>
                <a:lnTo>
                  <a:pt x="2754" y="4112"/>
                </a:lnTo>
                <a:lnTo>
                  <a:pt x="2705" y="4169"/>
                </a:lnTo>
                <a:lnTo>
                  <a:pt x="2653" y="4224"/>
                </a:lnTo>
                <a:lnTo>
                  <a:pt x="2600" y="4275"/>
                </a:lnTo>
                <a:lnTo>
                  <a:pt x="2543" y="4324"/>
                </a:lnTo>
                <a:lnTo>
                  <a:pt x="2484" y="4371"/>
                </a:lnTo>
                <a:lnTo>
                  <a:pt x="2422" y="4415"/>
                </a:lnTo>
                <a:lnTo>
                  <a:pt x="2359" y="4456"/>
                </a:lnTo>
                <a:lnTo>
                  <a:pt x="2294" y="4494"/>
                </a:lnTo>
                <a:lnTo>
                  <a:pt x="2226" y="4528"/>
                </a:lnTo>
                <a:lnTo>
                  <a:pt x="2157" y="4560"/>
                </a:lnTo>
                <a:lnTo>
                  <a:pt x="2085" y="4588"/>
                </a:lnTo>
                <a:lnTo>
                  <a:pt x="2013" y="4612"/>
                </a:lnTo>
                <a:lnTo>
                  <a:pt x="1938" y="4633"/>
                </a:lnTo>
                <a:lnTo>
                  <a:pt x="1862" y="4651"/>
                </a:lnTo>
                <a:lnTo>
                  <a:pt x="1785" y="4665"/>
                </a:lnTo>
                <a:lnTo>
                  <a:pt x="1706" y="4675"/>
                </a:lnTo>
                <a:lnTo>
                  <a:pt x="1626" y="4681"/>
                </a:lnTo>
                <a:lnTo>
                  <a:pt x="1601" y="4682"/>
                </a:lnTo>
                <a:lnTo>
                  <a:pt x="1577" y="4682"/>
                </a:lnTo>
                <a:lnTo>
                  <a:pt x="1553" y="4682"/>
                </a:lnTo>
                <a:lnTo>
                  <a:pt x="1529" y="4682"/>
                </a:lnTo>
                <a:lnTo>
                  <a:pt x="0" y="4682"/>
                </a:lnTo>
                <a:lnTo>
                  <a:pt x="0" y="6244"/>
                </a:lnTo>
                <a:lnTo>
                  <a:pt x="1529" y="6244"/>
                </a:lnTo>
                <a:lnTo>
                  <a:pt x="1551" y="6244"/>
                </a:lnTo>
                <a:lnTo>
                  <a:pt x="1572" y="6244"/>
                </a:lnTo>
                <a:lnTo>
                  <a:pt x="1594" y="6244"/>
                </a:lnTo>
                <a:lnTo>
                  <a:pt x="1617" y="6243"/>
                </a:lnTo>
                <a:lnTo>
                  <a:pt x="1638" y="6243"/>
                </a:lnTo>
                <a:lnTo>
                  <a:pt x="1660" y="6242"/>
                </a:lnTo>
                <a:lnTo>
                  <a:pt x="1683" y="6241"/>
                </a:lnTo>
                <a:lnTo>
                  <a:pt x="1704" y="6241"/>
                </a:lnTo>
                <a:lnTo>
                  <a:pt x="1864" y="6228"/>
                </a:lnTo>
                <a:lnTo>
                  <a:pt x="2022" y="6208"/>
                </a:lnTo>
                <a:lnTo>
                  <a:pt x="2177" y="6180"/>
                </a:lnTo>
                <a:lnTo>
                  <a:pt x="2330" y="6145"/>
                </a:lnTo>
                <a:lnTo>
                  <a:pt x="2478" y="6102"/>
                </a:lnTo>
                <a:lnTo>
                  <a:pt x="2624" y="6053"/>
                </a:lnTo>
                <a:lnTo>
                  <a:pt x="2766" y="5997"/>
                </a:lnTo>
                <a:lnTo>
                  <a:pt x="2905" y="5934"/>
                </a:lnTo>
                <a:lnTo>
                  <a:pt x="3040" y="5864"/>
                </a:lnTo>
                <a:lnTo>
                  <a:pt x="3171" y="5789"/>
                </a:lnTo>
                <a:lnTo>
                  <a:pt x="3297" y="5707"/>
                </a:lnTo>
                <a:lnTo>
                  <a:pt x="3420" y="5620"/>
                </a:lnTo>
                <a:lnTo>
                  <a:pt x="3538" y="5526"/>
                </a:lnTo>
                <a:lnTo>
                  <a:pt x="3651" y="5428"/>
                </a:lnTo>
                <a:lnTo>
                  <a:pt x="3759" y="5324"/>
                </a:lnTo>
                <a:lnTo>
                  <a:pt x="3862" y="5216"/>
                </a:lnTo>
                <a:lnTo>
                  <a:pt x="3960" y="5102"/>
                </a:lnTo>
                <a:lnTo>
                  <a:pt x="4052" y="4984"/>
                </a:lnTo>
                <a:lnTo>
                  <a:pt x="4138" y="4862"/>
                </a:lnTo>
                <a:lnTo>
                  <a:pt x="4220" y="4735"/>
                </a:lnTo>
                <a:lnTo>
                  <a:pt x="4295" y="4604"/>
                </a:lnTo>
                <a:lnTo>
                  <a:pt x="4363" y="4470"/>
                </a:lnTo>
                <a:lnTo>
                  <a:pt x="4425" y="4332"/>
                </a:lnTo>
                <a:lnTo>
                  <a:pt x="4480" y="4191"/>
                </a:lnTo>
                <a:lnTo>
                  <a:pt x="4529" y="4046"/>
                </a:lnTo>
                <a:lnTo>
                  <a:pt x="4570" y="3899"/>
                </a:lnTo>
                <a:lnTo>
                  <a:pt x="4605" y="3749"/>
                </a:lnTo>
                <a:lnTo>
                  <a:pt x="4633" y="3596"/>
                </a:lnTo>
                <a:lnTo>
                  <a:pt x="4652" y="3441"/>
                </a:lnTo>
                <a:lnTo>
                  <a:pt x="4664" y="3285"/>
                </a:lnTo>
                <a:lnTo>
                  <a:pt x="4668" y="3125"/>
                </a:lnTo>
                <a:lnTo>
                  <a:pt x="4664" y="2965"/>
                </a:lnTo>
                <a:lnTo>
                  <a:pt x="4653" y="2809"/>
                </a:lnTo>
                <a:lnTo>
                  <a:pt x="4634" y="2655"/>
                </a:lnTo>
                <a:lnTo>
                  <a:pt x="4607" y="2505"/>
                </a:lnTo>
                <a:lnTo>
                  <a:pt x="4573" y="2356"/>
                </a:lnTo>
                <a:lnTo>
                  <a:pt x="4533" y="2210"/>
                </a:lnTo>
                <a:lnTo>
                  <a:pt x="4485" y="2068"/>
                </a:lnTo>
                <a:lnTo>
                  <a:pt x="4432" y="1929"/>
                </a:lnTo>
                <a:lnTo>
                  <a:pt x="4373" y="1794"/>
                </a:lnTo>
                <a:lnTo>
                  <a:pt x="4306" y="1661"/>
                </a:lnTo>
                <a:lnTo>
                  <a:pt x="4234" y="1533"/>
                </a:lnTo>
                <a:lnTo>
                  <a:pt x="4156" y="1408"/>
                </a:lnTo>
                <a:lnTo>
                  <a:pt x="4072" y="1288"/>
                </a:lnTo>
                <a:lnTo>
                  <a:pt x="3984" y="1171"/>
                </a:lnTo>
                <a:lnTo>
                  <a:pt x="3891" y="1059"/>
                </a:lnTo>
                <a:lnTo>
                  <a:pt x="3791" y="952"/>
                </a:lnTo>
                <a:lnTo>
                  <a:pt x="3688" y="849"/>
                </a:lnTo>
                <a:lnTo>
                  <a:pt x="3579" y="752"/>
                </a:lnTo>
                <a:lnTo>
                  <a:pt x="3467" y="660"/>
                </a:lnTo>
                <a:lnTo>
                  <a:pt x="3349" y="573"/>
                </a:lnTo>
                <a:lnTo>
                  <a:pt x="3228" y="491"/>
                </a:lnTo>
                <a:lnTo>
                  <a:pt x="3103" y="415"/>
                </a:lnTo>
                <a:lnTo>
                  <a:pt x="2975" y="345"/>
                </a:lnTo>
                <a:lnTo>
                  <a:pt x="2843" y="281"/>
                </a:lnTo>
                <a:lnTo>
                  <a:pt x="2707" y="223"/>
                </a:lnTo>
                <a:lnTo>
                  <a:pt x="2568" y="171"/>
                </a:lnTo>
                <a:lnTo>
                  <a:pt x="2428" y="126"/>
                </a:lnTo>
                <a:lnTo>
                  <a:pt x="2283" y="87"/>
                </a:lnTo>
                <a:lnTo>
                  <a:pt x="2137" y="56"/>
                </a:lnTo>
                <a:lnTo>
                  <a:pt x="1988" y="30"/>
                </a:lnTo>
                <a:lnTo>
                  <a:pt x="1837" y="13"/>
                </a:lnTo>
                <a:lnTo>
                  <a:pt x="1684" y="2"/>
                </a:lnTo>
                <a:lnTo>
                  <a:pt x="152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3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4" name="Picture 57"/>
          <p:cNvPicPr>
            <a:picLocks noChangeAspect="1" noChangeArrowheads="1"/>
          </p:cNvPicPr>
          <p:nvPr/>
        </p:nvPicPr>
        <p:blipFill>
          <a:blip r:embed="rId3" cstate="screen">
            <a:lum brigh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20"/>
          <a:stretch>
            <a:fillRect/>
          </a:stretch>
        </p:blipFill>
        <p:spPr bwMode="auto">
          <a:xfrm rot="16200000" flipH="1">
            <a:off x="1146485" y="2647101"/>
            <a:ext cx="4368001" cy="21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57"/>
          <p:cNvPicPr>
            <a:picLocks noChangeAspect="1" noChangeArrowheads="1"/>
          </p:cNvPicPr>
          <p:nvPr/>
        </p:nvPicPr>
        <p:blipFill>
          <a:blip r:embed="rId3" cstate="screen">
            <a:lum brigh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20"/>
          <a:stretch>
            <a:fillRect/>
          </a:stretch>
        </p:blipFill>
        <p:spPr bwMode="auto">
          <a:xfrm rot="5400000">
            <a:off x="3383343" y="2647751"/>
            <a:ext cx="4367999" cy="217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Freeform 15"/>
          <p:cNvSpPr>
            <a:spLocks/>
          </p:cNvSpPr>
          <p:nvPr/>
        </p:nvSpPr>
        <p:spPr bwMode="auto">
          <a:xfrm>
            <a:off x="3229362" y="2892581"/>
            <a:ext cx="1127455" cy="1508896"/>
          </a:xfrm>
          <a:custGeom>
            <a:avLst/>
            <a:gdLst>
              <a:gd name="T0" fmla="*/ 0 w 4668"/>
              <a:gd name="T1" fmla="*/ 1562 h 6244"/>
              <a:gd name="T2" fmla="*/ 1684 w 4668"/>
              <a:gd name="T3" fmla="*/ 1567 h 6244"/>
              <a:gd name="T4" fmla="*/ 1908 w 4668"/>
              <a:gd name="T5" fmla="*/ 1603 h 6244"/>
              <a:gd name="T6" fmla="*/ 2121 w 4668"/>
              <a:gd name="T7" fmla="*/ 1670 h 6244"/>
              <a:gd name="T8" fmla="*/ 2321 w 4668"/>
              <a:gd name="T9" fmla="*/ 1766 h 6244"/>
              <a:gd name="T10" fmla="*/ 2503 w 4668"/>
              <a:gd name="T11" fmla="*/ 1887 h 6244"/>
              <a:gd name="T12" fmla="*/ 2667 w 4668"/>
              <a:gd name="T13" fmla="*/ 2034 h 6244"/>
              <a:gd name="T14" fmla="*/ 2808 w 4668"/>
              <a:gd name="T15" fmla="*/ 2202 h 6244"/>
              <a:gd name="T16" fmla="*/ 2925 w 4668"/>
              <a:gd name="T17" fmla="*/ 2390 h 6244"/>
              <a:gd name="T18" fmla="*/ 3016 w 4668"/>
              <a:gd name="T19" fmla="*/ 2594 h 6244"/>
              <a:gd name="T20" fmla="*/ 3077 w 4668"/>
              <a:gd name="T21" fmla="*/ 2813 h 6244"/>
              <a:gd name="T22" fmla="*/ 3106 w 4668"/>
              <a:gd name="T23" fmla="*/ 3044 h 6244"/>
              <a:gd name="T24" fmla="*/ 3100 w 4668"/>
              <a:gd name="T25" fmla="*/ 3282 h 6244"/>
              <a:gd name="T26" fmla="*/ 3059 w 4668"/>
              <a:gd name="T27" fmla="*/ 3510 h 6244"/>
              <a:gd name="T28" fmla="*/ 2986 w 4668"/>
              <a:gd name="T29" fmla="*/ 3727 h 6244"/>
              <a:gd name="T30" fmla="*/ 2883 w 4668"/>
              <a:gd name="T31" fmla="*/ 3929 h 6244"/>
              <a:gd name="T32" fmla="*/ 2754 w 4668"/>
              <a:gd name="T33" fmla="*/ 4112 h 6244"/>
              <a:gd name="T34" fmla="*/ 2600 w 4668"/>
              <a:gd name="T35" fmla="*/ 4275 h 6244"/>
              <a:gd name="T36" fmla="*/ 2422 w 4668"/>
              <a:gd name="T37" fmla="*/ 4415 h 6244"/>
              <a:gd name="T38" fmla="*/ 2226 w 4668"/>
              <a:gd name="T39" fmla="*/ 4528 h 6244"/>
              <a:gd name="T40" fmla="*/ 2013 w 4668"/>
              <a:gd name="T41" fmla="*/ 4612 h 6244"/>
              <a:gd name="T42" fmla="*/ 1785 w 4668"/>
              <a:gd name="T43" fmla="*/ 4665 h 6244"/>
              <a:gd name="T44" fmla="*/ 1601 w 4668"/>
              <a:gd name="T45" fmla="*/ 4682 h 6244"/>
              <a:gd name="T46" fmla="*/ 1529 w 4668"/>
              <a:gd name="T47" fmla="*/ 4682 h 6244"/>
              <a:gd name="T48" fmla="*/ 1529 w 4668"/>
              <a:gd name="T49" fmla="*/ 6244 h 6244"/>
              <a:gd name="T50" fmla="*/ 1594 w 4668"/>
              <a:gd name="T51" fmla="*/ 6244 h 6244"/>
              <a:gd name="T52" fmla="*/ 1660 w 4668"/>
              <a:gd name="T53" fmla="*/ 6242 h 6244"/>
              <a:gd name="T54" fmla="*/ 1864 w 4668"/>
              <a:gd name="T55" fmla="*/ 6228 h 6244"/>
              <a:gd name="T56" fmla="*/ 2330 w 4668"/>
              <a:gd name="T57" fmla="*/ 6145 h 6244"/>
              <a:gd name="T58" fmla="*/ 2766 w 4668"/>
              <a:gd name="T59" fmla="*/ 5997 h 6244"/>
              <a:gd name="T60" fmla="*/ 3171 w 4668"/>
              <a:gd name="T61" fmla="*/ 5789 h 6244"/>
              <a:gd name="T62" fmla="*/ 3538 w 4668"/>
              <a:gd name="T63" fmla="*/ 5526 h 6244"/>
              <a:gd name="T64" fmla="*/ 3862 w 4668"/>
              <a:gd name="T65" fmla="*/ 5216 h 6244"/>
              <a:gd name="T66" fmla="*/ 4138 w 4668"/>
              <a:gd name="T67" fmla="*/ 4862 h 6244"/>
              <a:gd name="T68" fmla="*/ 4363 w 4668"/>
              <a:gd name="T69" fmla="*/ 4470 h 6244"/>
              <a:gd name="T70" fmla="*/ 4529 w 4668"/>
              <a:gd name="T71" fmla="*/ 4046 h 6244"/>
              <a:gd name="T72" fmla="*/ 4633 w 4668"/>
              <a:gd name="T73" fmla="*/ 3596 h 6244"/>
              <a:gd name="T74" fmla="*/ 4668 w 4668"/>
              <a:gd name="T75" fmla="*/ 3125 h 6244"/>
              <a:gd name="T76" fmla="*/ 4634 w 4668"/>
              <a:gd name="T77" fmla="*/ 2655 h 6244"/>
              <a:gd name="T78" fmla="*/ 4533 w 4668"/>
              <a:gd name="T79" fmla="*/ 2210 h 6244"/>
              <a:gd name="T80" fmla="*/ 4373 w 4668"/>
              <a:gd name="T81" fmla="*/ 1794 h 6244"/>
              <a:gd name="T82" fmla="*/ 4156 w 4668"/>
              <a:gd name="T83" fmla="*/ 1408 h 6244"/>
              <a:gd name="T84" fmla="*/ 3891 w 4668"/>
              <a:gd name="T85" fmla="*/ 1059 h 6244"/>
              <a:gd name="T86" fmla="*/ 3579 w 4668"/>
              <a:gd name="T87" fmla="*/ 752 h 6244"/>
              <a:gd name="T88" fmla="*/ 3228 w 4668"/>
              <a:gd name="T89" fmla="*/ 491 h 6244"/>
              <a:gd name="T90" fmla="*/ 2843 w 4668"/>
              <a:gd name="T91" fmla="*/ 281 h 6244"/>
              <a:gd name="T92" fmla="*/ 2428 w 4668"/>
              <a:gd name="T93" fmla="*/ 126 h 6244"/>
              <a:gd name="T94" fmla="*/ 1988 w 4668"/>
              <a:gd name="T95" fmla="*/ 30 h 6244"/>
              <a:gd name="T96" fmla="*/ 1529 w 4668"/>
              <a:gd name="T97" fmla="*/ 0 h 6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68" h="6244">
                <a:moveTo>
                  <a:pt x="1529" y="0"/>
                </a:moveTo>
                <a:lnTo>
                  <a:pt x="0" y="0"/>
                </a:lnTo>
                <a:lnTo>
                  <a:pt x="0" y="1562"/>
                </a:lnTo>
                <a:lnTo>
                  <a:pt x="1529" y="1562"/>
                </a:lnTo>
                <a:lnTo>
                  <a:pt x="1607" y="1562"/>
                </a:lnTo>
                <a:lnTo>
                  <a:pt x="1684" y="1567"/>
                </a:lnTo>
                <a:lnTo>
                  <a:pt x="1760" y="1575"/>
                </a:lnTo>
                <a:lnTo>
                  <a:pt x="1834" y="1587"/>
                </a:lnTo>
                <a:lnTo>
                  <a:pt x="1908" y="1603"/>
                </a:lnTo>
                <a:lnTo>
                  <a:pt x="1980" y="1622"/>
                </a:lnTo>
                <a:lnTo>
                  <a:pt x="2052" y="1644"/>
                </a:lnTo>
                <a:lnTo>
                  <a:pt x="2121" y="1670"/>
                </a:lnTo>
                <a:lnTo>
                  <a:pt x="2189" y="1699"/>
                </a:lnTo>
                <a:lnTo>
                  <a:pt x="2256" y="1731"/>
                </a:lnTo>
                <a:lnTo>
                  <a:pt x="2321" y="1766"/>
                </a:lnTo>
                <a:lnTo>
                  <a:pt x="2383" y="1804"/>
                </a:lnTo>
                <a:lnTo>
                  <a:pt x="2445" y="1844"/>
                </a:lnTo>
                <a:lnTo>
                  <a:pt x="2503" y="1887"/>
                </a:lnTo>
                <a:lnTo>
                  <a:pt x="2560" y="1934"/>
                </a:lnTo>
                <a:lnTo>
                  <a:pt x="2614" y="1983"/>
                </a:lnTo>
                <a:lnTo>
                  <a:pt x="2667" y="2034"/>
                </a:lnTo>
                <a:lnTo>
                  <a:pt x="2716" y="2088"/>
                </a:lnTo>
                <a:lnTo>
                  <a:pt x="2764" y="2144"/>
                </a:lnTo>
                <a:lnTo>
                  <a:pt x="2808" y="2202"/>
                </a:lnTo>
                <a:lnTo>
                  <a:pt x="2850" y="2263"/>
                </a:lnTo>
                <a:lnTo>
                  <a:pt x="2890" y="2325"/>
                </a:lnTo>
                <a:lnTo>
                  <a:pt x="2925" y="2390"/>
                </a:lnTo>
                <a:lnTo>
                  <a:pt x="2959" y="2456"/>
                </a:lnTo>
                <a:lnTo>
                  <a:pt x="2989" y="2524"/>
                </a:lnTo>
                <a:lnTo>
                  <a:pt x="3016" y="2594"/>
                </a:lnTo>
                <a:lnTo>
                  <a:pt x="3039" y="2664"/>
                </a:lnTo>
                <a:lnTo>
                  <a:pt x="3061" y="2738"/>
                </a:lnTo>
                <a:lnTo>
                  <a:pt x="3077" y="2813"/>
                </a:lnTo>
                <a:lnTo>
                  <a:pt x="3091" y="2888"/>
                </a:lnTo>
                <a:lnTo>
                  <a:pt x="3100" y="2966"/>
                </a:lnTo>
                <a:lnTo>
                  <a:pt x="3106" y="3044"/>
                </a:lnTo>
                <a:lnTo>
                  <a:pt x="3107" y="3124"/>
                </a:lnTo>
                <a:lnTo>
                  <a:pt x="3106" y="3203"/>
                </a:lnTo>
                <a:lnTo>
                  <a:pt x="3100" y="3282"/>
                </a:lnTo>
                <a:lnTo>
                  <a:pt x="3090" y="3360"/>
                </a:lnTo>
                <a:lnTo>
                  <a:pt x="3076" y="3436"/>
                </a:lnTo>
                <a:lnTo>
                  <a:pt x="3059" y="3510"/>
                </a:lnTo>
                <a:lnTo>
                  <a:pt x="3038" y="3584"/>
                </a:lnTo>
                <a:lnTo>
                  <a:pt x="3014" y="3657"/>
                </a:lnTo>
                <a:lnTo>
                  <a:pt x="2986" y="3727"/>
                </a:lnTo>
                <a:lnTo>
                  <a:pt x="2955" y="3796"/>
                </a:lnTo>
                <a:lnTo>
                  <a:pt x="2921" y="3863"/>
                </a:lnTo>
                <a:lnTo>
                  <a:pt x="2883" y="3929"/>
                </a:lnTo>
                <a:lnTo>
                  <a:pt x="2843" y="3992"/>
                </a:lnTo>
                <a:lnTo>
                  <a:pt x="2799" y="4053"/>
                </a:lnTo>
                <a:lnTo>
                  <a:pt x="2754" y="4112"/>
                </a:lnTo>
                <a:lnTo>
                  <a:pt x="2705" y="4169"/>
                </a:lnTo>
                <a:lnTo>
                  <a:pt x="2653" y="4224"/>
                </a:lnTo>
                <a:lnTo>
                  <a:pt x="2600" y="4275"/>
                </a:lnTo>
                <a:lnTo>
                  <a:pt x="2543" y="4324"/>
                </a:lnTo>
                <a:lnTo>
                  <a:pt x="2484" y="4371"/>
                </a:lnTo>
                <a:lnTo>
                  <a:pt x="2422" y="4415"/>
                </a:lnTo>
                <a:lnTo>
                  <a:pt x="2359" y="4456"/>
                </a:lnTo>
                <a:lnTo>
                  <a:pt x="2294" y="4494"/>
                </a:lnTo>
                <a:lnTo>
                  <a:pt x="2226" y="4528"/>
                </a:lnTo>
                <a:lnTo>
                  <a:pt x="2157" y="4560"/>
                </a:lnTo>
                <a:lnTo>
                  <a:pt x="2085" y="4588"/>
                </a:lnTo>
                <a:lnTo>
                  <a:pt x="2013" y="4612"/>
                </a:lnTo>
                <a:lnTo>
                  <a:pt x="1938" y="4633"/>
                </a:lnTo>
                <a:lnTo>
                  <a:pt x="1862" y="4651"/>
                </a:lnTo>
                <a:lnTo>
                  <a:pt x="1785" y="4665"/>
                </a:lnTo>
                <a:lnTo>
                  <a:pt x="1706" y="4675"/>
                </a:lnTo>
                <a:lnTo>
                  <a:pt x="1626" y="4681"/>
                </a:lnTo>
                <a:lnTo>
                  <a:pt x="1601" y="4682"/>
                </a:lnTo>
                <a:lnTo>
                  <a:pt x="1577" y="4682"/>
                </a:lnTo>
                <a:lnTo>
                  <a:pt x="1553" y="4682"/>
                </a:lnTo>
                <a:lnTo>
                  <a:pt x="1529" y="4682"/>
                </a:lnTo>
                <a:lnTo>
                  <a:pt x="0" y="4682"/>
                </a:lnTo>
                <a:lnTo>
                  <a:pt x="0" y="6244"/>
                </a:lnTo>
                <a:lnTo>
                  <a:pt x="1529" y="6244"/>
                </a:lnTo>
                <a:lnTo>
                  <a:pt x="1551" y="6244"/>
                </a:lnTo>
                <a:lnTo>
                  <a:pt x="1572" y="6244"/>
                </a:lnTo>
                <a:lnTo>
                  <a:pt x="1594" y="6244"/>
                </a:lnTo>
                <a:lnTo>
                  <a:pt x="1617" y="6243"/>
                </a:lnTo>
                <a:lnTo>
                  <a:pt x="1638" y="6243"/>
                </a:lnTo>
                <a:lnTo>
                  <a:pt x="1660" y="6242"/>
                </a:lnTo>
                <a:lnTo>
                  <a:pt x="1683" y="6241"/>
                </a:lnTo>
                <a:lnTo>
                  <a:pt x="1704" y="6241"/>
                </a:lnTo>
                <a:lnTo>
                  <a:pt x="1864" y="6228"/>
                </a:lnTo>
                <a:lnTo>
                  <a:pt x="2022" y="6208"/>
                </a:lnTo>
                <a:lnTo>
                  <a:pt x="2177" y="6180"/>
                </a:lnTo>
                <a:lnTo>
                  <a:pt x="2330" y="6145"/>
                </a:lnTo>
                <a:lnTo>
                  <a:pt x="2478" y="6102"/>
                </a:lnTo>
                <a:lnTo>
                  <a:pt x="2624" y="6053"/>
                </a:lnTo>
                <a:lnTo>
                  <a:pt x="2766" y="5997"/>
                </a:lnTo>
                <a:lnTo>
                  <a:pt x="2905" y="5934"/>
                </a:lnTo>
                <a:lnTo>
                  <a:pt x="3040" y="5864"/>
                </a:lnTo>
                <a:lnTo>
                  <a:pt x="3171" y="5789"/>
                </a:lnTo>
                <a:lnTo>
                  <a:pt x="3297" y="5707"/>
                </a:lnTo>
                <a:lnTo>
                  <a:pt x="3420" y="5620"/>
                </a:lnTo>
                <a:lnTo>
                  <a:pt x="3538" y="5526"/>
                </a:lnTo>
                <a:lnTo>
                  <a:pt x="3651" y="5428"/>
                </a:lnTo>
                <a:lnTo>
                  <a:pt x="3759" y="5324"/>
                </a:lnTo>
                <a:lnTo>
                  <a:pt x="3862" y="5216"/>
                </a:lnTo>
                <a:lnTo>
                  <a:pt x="3960" y="5102"/>
                </a:lnTo>
                <a:lnTo>
                  <a:pt x="4052" y="4984"/>
                </a:lnTo>
                <a:lnTo>
                  <a:pt x="4138" y="4862"/>
                </a:lnTo>
                <a:lnTo>
                  <a:pt x="4220" y="4735"/>
                </a:lnTo>
                <a:lnTo>
                  <a:pt x="4295" y="4604"/>
                </a:lnTo>
                <a:lnTo>
                  <a:pt x="4363" y="4470"/>
                </a:lnTo>
                <a:lnTo>
                  <a:pt x="4425" y="4332"/>
                </a:lnTo>
                <a:lnTo>
                  <a:pt x="4480" y="4191"/>
                </a:lnTo>
                <a:lnTo>
                  <a:pt x="4529" y="4046"/>
                </a:lnTo>
                <a:lnTo>
                  <a:pt x="4570" y="3899"/>
                </a:lnTo>
                <a:lnTo>
                  <a:pt x="4605" y="3749"/>
                </a:lnTo>
                <a:lnTo>
                  <a:pt x="4633" y="3596"/>
                </a:lnTo>
                <a:lnTo>
                  <a:pt x="4652" y="3441"/>
                </a:lnTo>
                <a:lnTo>
                  <a:pt x="4664" y="3285"/>
                </a:lnTo>
                <a:lnTo>
                  <a:pt x="4668" y="3125"/>
                </a:lnTo>
                <a:lnTo>
                  <a:pt x="4664" y="2965"/>
                </a:lnTo>
                <a:lnTo>
                  <a:pt x="4653" y="2809"/>
                </a:lnTo>
                <a:lnTo>
                  <a:pt x="4634" y="2655"/>
                </a:lnTo>
                <a:lnTo>
                  <a:pt x="4607" y="2505"/>
                </a:lnTo>
                <a:lnTo>
                  <a:pt x="4573" y="2356"/>
                </a:lnTo>
                <a:lnTo>
                  <a:pt x="4533" y="2210"/>
                </a:lnTo>
                <a:lnTo>
                  <a:pt x="4485" y="2068"/>
                </a:lnTo>
                <a:lnTo>
                  <a:pt x="4432" y="1929"/>
                </a:lnTo>
                <a:lnTo>
                  <a:pt x="4373" y="1794"/>
                </a:lnTo>
                <a:lnTo>
                  <a:pt x="4306" y="1661"/>
                </a:lnTo>
                <a:lnTo>
                  <a:pt x="4234" y="1533"/>
                </a:lnTo>
                <a:lnTo>
                  <a:pt x="4156" y="1408"/>
                </a:lnTo>
                <a:lnTo>
                  <a:pt x="4072" y="1288"/>
                </a:lnTo>
                <a:lnTo>
                  <a:pt x="3984" y="1171"/>
                </a:lnTo>
                <a:lnTo>
                  <a:pt x="3891" y="1059"/>
                </a:lnTo>
                <a:lnTo>
                  <a:pt x="3791" y="952"/>
                </a:lnTo>
                <a:lnTo>
                  <a:pt x="3688" y="849"/>
                </a:lnTo>
                <a:lnTo>
                  <a:pt x="3579" y="752"/>
                </a:lnTo>
                <a:lnTo>
                  <a:pt x="3467" y="660"/>
                </a:lnTo>
                <a:lnTo>
                  <a:pt x="3349" y="573"/>
                </a:lnTo>
                <a:lnTo>
                  <a:pt x="3228" y="491"/>
                </a:lnTo>
                <a:lnTo>
                  <a:pt x="3103" y="415"/>
                </a:lnTo>
                <a:lnTo>
                  <a:pt x="2975" y="345"/>
                </a:lnTo>
                <a:lnTo>
                  <a:pt x="2843" y="281"/>
                </a:lnTo>
                <a:lnTo>
                  <a:pt x="2707" y="223"/>
                </a:lnTo>
                <a:lnTo>
                  <a:pt x="2568" y="171"/>
                </a:lnTo>
                <a:lnTo>
                  <a:pt x="2428" y="126"/>
                </a:lnTo>
                <a:lnTo>
                  <a:pt x="2283" y="87"/>
                </a:lnTo>
                <a:lnTo>
                  <a:pt x="2137" y="56"/>
                </a:lnTo>
                <a:lnTo>
                  <a:pt x="1988" y="30"/>
                </a:lnTo>
                <a:lnTo>
                  <a:pt x="1837" y="13"/>
                </a:lnTo>
                <a:lnTo>
                  <a:pt x="1684" y="2"/>
                </a:lnTo>
                <a:lnTo>
                  <a:pt x="1529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3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Freeform 15"/>
          <p:cNvSpPr>
            <a:spLocks/>
          </p:cNvSpPr>
          <p:nvPr/>
        </p:nvSpPr>
        <p:spPr bwMode="auto">
          <a:xfrm flipH="1">
            <a:off x="4548705" y="1253776"/>
            <a:ext cx="1127455" cy="1508896"/>
          </a:xfrm>
          <a:custGeom>
            <a:avLst/>
            <a:gdLst>
              <a:gd name="T0" fmla="*/ 0 w 4668"/>
              <a:gd name="T1" fmla="*/ 1562 h 6244"/>
              <a:gd name="T2" fmla="*/ 1684 w 4668"/>
              <a:gd name="T3" fmla="*/ 1567 h 6244"/>
              <a:gd name="T4" fmla="*/ 1908 w 4668"/>
              <a:gd name="T5" fmla="*/ 1603 h 6244"/>
              <a:gd name="T6" fmla="*/ 2121 w 4668"/>
              <a:gd name="T7" fmla="*/ 1670 h 6244"/>
              <a:gd name="T8" fmla="*/ 2321 w 4668"/>
              <a:gd name="T9" fmla="*/ 1766 h 6244"/>
              <a:gd name="T10" fmla="*/ 2503 w 4668"/>
              <a:gd name="T11" fmla="*/ 1887 h 6244"/>
              <a:gd name="T12" fmla="*/ 2667 w 4668"/>
              <a:gd name="T13" fmla="*/ 2034 h 6244"/>
              <a:gd name="T14" fmla="*/ 2808 w 4668"/>
              <a:gd name="T15" fmla="*/ 2202 h 6244"/>
              <a:gd name="T16" fmla="*/ 2925 w 4668"/>
              <a:gd name="T17" fmla="*/ 2390 h 6244"/>
              <a:gd name="T18" fmla="*/ 3016 w 4668"/>
              <a:gd name="T19" fmla="*/ 2594 h 6244"/>
              <a:gd name="T20" fmla="*/ 3077 w 4668"/>
              <a:gd name="T21" fmla="*/ 2813 h 6244"/>
              <a:gd name="T22" fmla="*/ 3106 w 4668"/>
              <a:gd name="T23" fmla="*/ 3044 h 6244"/>
              <a:gd name="T24" fmla="*/ 3100 w 4668"/>
              <a:gd name="T25" fmla="*/ 3282 h 6244"/>
              <a:gd name="T26" fmla="*/ 3059 w 4668"/>
              <a:gd name="T27" fmla="*/ 3510 h 6244"/>
              <a:gd name="T28" fmla="*/ 2986 w 4668"/>
              <a:gd name="T29" fmla="*/ 3727 h 6244"/>
              <a:gd name="T30" fmla="*/ 2883 w 4668"/>
              <a:gd name="T31" fmla="*/ 3929 h 6244"/>
              <a:gd name="T32" fmla="*/ 2754 w 4668"/>
              <a:gd name="T33" fmla="*/ 4112 h 6244"/>
              <a:gd name="T34" fmla="*/ 2600 w 4668"/>
              <a:gd name="T35" fmla="*/ 4275 h 6244"/>
              <a:gd name="T36" fmla="*/ 2422 w 4668"/>
              <a:gd name="T37" fmla="*/ 4415 h 6244"/>
              <a:gd name="T38" fmla="*/ 2226 w 4668"/>
              <a:gd name="T39" fmla="*/ 4528 h 6244"/>
              <a:gd name="T40" fmla="*/ 2013 w 4668"/>
              <a:gd name="T41" fmla="*/ 4612 h 6244"/>
              <a:gd name="T42" fmla="*/ 1785 w 4668"/>
              <a:gd name="T43" fmla="*/ 4665 h 6244"/>
              <a:gd name="T44" fmla="*/ 1601 w 4668"/>
              <a:gd name="T45" fmla="*/ 4682 h 6244"/>
              <a:gd name="T46" fmla="*/ 1529 w 4668"/>
              <a:gd name="T47" fmla="*/ 4682 h 6244"/>
              <a:gd name="T48" fmla="*/ 1529 w 4668"/>
              <a:gd name="T49" fmla="*/ 6244 h 6244"/>
              <a:gd name="T50" fmla="*/ 1594 w 4668"/>
              <a:gd name="T51" fmla="*/ 6244 h 6244"/>
              <a:gd name="T52" fmla="*/ 1660 w 4668"/>
              <a:gd name="T53" fmla="*/ 6242 h 6244"/>
              <a:gd name="T54" fmla="*/ 1864 w 4668"/>
              <a:gd name="T55" fmla="*/ 6228 h 6244"/>
              <a:gd name="T56" fmla="*/ 2330 w 4668"/>
              <a:gd name="T57" fmla="*/ 6145 h 6244"/>
              <a:gd name="T58" fmla="*/ 2766 w 4668"/>
              <a:gd name="T59" fmla="*/ 5997 h 6244"/>
              <a:gd name="T60" fmla="*/ 3171 w 4668"/>
              <a:gd name="T61" fmla="*/ 5789 h 6244"/>
              <a:gd name="T62" fmla="*/ 3538 w 4668"/>
              <a:gd name="T63" fmla="*/ 5526 h 6244"/>
              <a:gd name="T64" fmla="*/ 3862 w 4668"/>
              <a:gd name="T65" fmla="*/ 5216 h 6244"/>
              <a:gd name="T66" fmla="*/ 4138 w 4668"/>
              <a:gd name="T67" fmla="*/ 4862 h 6244"/>
              <a:gd name="T68" fmla="*/ 4363 w 4668"/>
              <a:gd name="T69" fmla="*/ 4470 h 6244"/>
              <a:gd name="T70" fmla="*/ 4529 w 4668"/>
              <a:gd name="T71" fmla="*/ 4046 h 6244"/>
              <a:gd name="T72" fmla="*/ 4633 w 4668"/>
              <a:gd name="T73" fmla="*/ 3596 h 6244"/>
              <a:gd name="T74" fmla="*/ 4668 w 4668"/>
              <a:gd name="T75" fmla="*/ 3125 h 6244"/>
              <a:gd name="T76" fmla="*/ 4634 w 4668"/>
              <a:gd name="T77" fmla="*/ 2655 h 6244"/>
              <a:gd name="T78" fmla="*/ 4533 w 4668"/>
              <a:gd name="T79" fmla="*/ 2210 h 6244"/>
              <a:gd name="T80" fmla="*/ 4373 w 4668"/>
              <a:gd name="T81" fmla="*/ 1794 h 6244"/>
              <a:gd name="T82" fmla="*/ 4156 w 4668"/>
              <a:gd name="T83" fmla="*/ 1408 h 6244"/>
              <a:gd name="T84" fmla="*/ 3891 w 4668"/>
              <a:gd name="T85" fmla="*/ 1059 h 6244"/>
              <a:gd name="T86" fmla="*/ 3579 w 4668"/>
              <a:gd name="T87" fmla="*/ 752 h 6244"/>
              <a:gd name="T88" fmla="*/ 3228 w 4668"/>
              <a:gd name="T89" fmla="*/ 491 h 6244"/>
              <a:gd name="T90" fmla="*/ 2843 w 4668"/>
              <a:gd name="T91" fmla="*/ 281 h 6244"/>
              <a:gd name="T92" fmla="*/ 2428 w 4668"/>
              <a:gd name="T93" fmla="*/ 126 h 6244"/>
              <a:gd name="T94" fmla="*/ 1988 w 4668"/>
              <a:gd name="T95" fmla="*/ 30 h 6244"/>
              <a:gd name="T96" fmla="*/ 1529 w 4668"/>
              <a:gd name="T97" fmla="*/ 0 h 6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68" h="6244">
                <a:moveTo>
                  <a:pt x="1529" y="0"/>
                </a:moveTo>
                <a:lnTo>
                  <a:pt x="0" y="0"/>
                </a:lnTo>
                <a:lnTo>
                  <a:pt x="0" y="1562"/>
                </a:lnTo>
                <a:lnTo>
                  <a:pt x="1529" y="1562"/>
                </a:lnTo>
                <a:lnTo>
                  <a:pt x="1607" y="1562"/>
                </a:lnTo>
                <a:lnTo>
                  <a:pt x="1684" y="1567"/>
                </a:lnTo>
                <a:lnTo>
                  <a:pt x="1760" y="1575"/>
                </a:lnTo>
                <a:lnTo>
                  <a:pt x="1834" y="1587"/>
                </a:lnTo>
                <a:lnTo>
                  <a:pt x="1908" y="1603"/>
                </a:lnTo>
                <a:lnTo>
                  <a:pt x="1980" y="1622"/>
                </a:lnTo>
                <a:lnTo>
                  <a:pt x="2052" y="1644"/>
                </a:lnTo>
                <a:lnTo>
                  <a:pt x="2121" y="1670"/>
                </a:lnTo>
                <a:lnTo>
                  <a:pt x="2189" y="1699"/>
                </a:lnTo>
                <a:lnTo>
                  <a:pt x="2256" y="1731"/>
                </a:lnTo>
                <a:lnTo>
                  <a:pt x="2321" y="1766"/>
                </a:lnTo>
                <a:lnTo>
                  <a:pt x="2383" y="1804"/>
                </a:lnTo>
                <a:lnTo>
                  <a:pt x="2445" y="1844"/>
                </a:lnTo>
                <a:lnTo>
                  <a:pt x="2503" y="1887"/>
                </a:lnTo>
                <a:lnTo>
                  <a:pt x="2560" y="1934"/>
                </a:lnTo>
                <a:lnTo>
                  <a:pt x="2614" y="1983"/>
                </a:lnTo>
                <a:lnTo>
                  <a:pt x="2667" y="2034"/>
                </a:lnTo>
                <a:lnTo>
                  <a:pt x="2716" y="2088"/>
                </a:lnTo>
                <a:lnTo>
                  <a:pt x="2764" y="2144"/>
                </a:lnTo>
                <a:lnTo>
                  <a:pt x="2808" y="2202"/>
                </a:lnTo>
                <a:lnTo>
                  <a:pt x="2850" y="2263"/>
                </a:lnTo>
                <a:lnTo>
                  <a:pt x="2890" y="2325"/>
                </a:lnTo>
                <a:lnTo>
                  <a:pt x="2925" y="2390"/>
                </a:lnTo>
                <a:lnTo>
                  <a:pt x="2959" y="2456"/>
                </a:lnTo>
                <a:lnTo>
                  <a:pt x="2989" y="2524"/>
                </a:lnTo>
                <a:lnTo>
                  <a:pt x="3016" y="2594"/>
                </a:lnTo>
                <a:lnTo>
                  <a:pt x="3039" y="2664"/>
                </a:lnTo>
                <a:lnTo>
                  <a:pt x="3061" y="2738"/>
                </a:lnTo>
                <a:lnTo>
                  <a:pt x="3077" y="2813"/>
                </a:lnTo>
                <a:lnTo>
                  <a:pt x="3091" y="2888"/>
                </a:lnTo>
                <a:lnTo>
                  <a:pt x="3100" y="2966"/>
                </a:lnTo>
                <a:lnTo>
                  <a:pt x="3106" y="3044"/>
                </a:lnTo>
                <a:lnTo>
                  <a:pt x="3107" y="3124"/>
                </a:lnTo>
                <a:lnTo>
                  <a:pt x="3106" y="3203"/>
                </a:lnTo>
                <a:lnTo>
                  <a:pt x="3100" y="3282"/>
                </a:lnTo>
                <a:lnTo>
                  <a:pt x="3090" y="3360"/>
                </a:lnTo>
                <a:lnTo>
                  <a:pt x="3076" y="3436"/>
                </a:lnTo>
                <a:lnTo>
                  <a:pt x="3059" y="3510"/>
                </a:lnTo>
                <a:lnTo>
                  <a:pt x="3038" y="3584"/>
                </a:lnTo>
                <a:lnTo>
                  <a:pt x="3014" y="3657"/>
                </a:lnTo>
                <a:lnTo>
                  <a:pt x="2986" y="3727"/>
                </a:lnTo>
                <a:lnTo>
                  <a:pt x="2955" y="3796"/>
                </a:lnTo>
                <a:lnTo>
                  <a:pt x="2921" y="3863"/>
                </a:lnTo>
                <a:lnTo>
                  <a:pt x="2883" y="3929"/>
                </a:lnTo>
                <a:lnTo>
                  <a:pt x="2843" y="3992"/>
                </a:lnTo>
                <a:lnTo>
                  <a:pt x="2799" y="4053"/>
                </a:lnTo>
                <a:lnTo>
                  <a:pt x="2754" y="4112"/>
                </a:lnTo>
                <a:lnTo>
                  <a:pt x="2705" y="4169"/>
                </a:lnTo>
                <a:lnTo>
                  <a:pt x="2653" y="4224"/>
                </a:lnTo>
                <a:lnTo>
                  <a:pt x="2600" y="4275"/>
                </a:lnTo>
                <a:lnTo>
                  <a:pt x="2543" y="4324"/>
                </a:lnTo>
                <a:lnTo>
                  <a:pt x="2484" y="4371"/>
                </a:lnTo>
                <a:lnTo>
                  <a:pt x="2422" y="4415"/>
                </a:lnTo>
                <a:lnTo>
                  <a:pt x="2359" y="4456"/>
                </a:lnTo>
                <a:lnTo>
                  <a:pt x="2294" y="4494"/>
                </a:lnTo>
                <a:lnTo>
                  <a:pt x="2226" y="4528"/>
                </a:lnTo>
                <a:lnTo>
                  <a:pt x="2157" y="4560"/>
                </a:lnTo>
                <a:lnTo>
                  <a:pt x="2085" y="4588"/>
                </a:lnTo>
                <a:lnTo>
                  <a:pt x="2013" y="4612"/>
                </a:lnTo>
                <a:lnTo>
                  <a:pt x="1938" y="4633"/>
                </a:lnTo>
                <a:lnTo>
                  <a:pt x="1862" y="4651"/>
                </a:lnTo>
                <a:lnTo>
                  <a:pt x="1785" y="4665"/>
                </a:lnTo>
                <a:lnTo>
                  <a:pt x="1706" y="4675"/>
                </a:lnTo>
                <a:lnTo>
                  <a:pt x="1626" y="4681"/>
                </a:lnTo>
                <a:lnTo>
                  <a:pt x="1601" y="4682"/>
                </a:lnTo>
                <a:lnTo>
                  <a:pt x="1577" y="4682"/>
                </a:lnTo>
                <a:lnTo>
                  <a:pt x="1553" y="4682"/>
                </a:lnTo>
                <a:lnTo>
                  <a:pt x="1529" y="4682"/>
                </a:lnTo>
                <a:lnTo>
                  <a:pt x="0" y="4682"/>
                </a:lnTo>
                <a:lnTo>
                  <a:pt x="0" y="6244"/>
                </a:lnTo>
                <a:lnTo>
                  <a:pt x="1529" y="6244"/>
                </a:lnTo>
                <a:lnTo>
                  <a:pt x="1551" y="6244"/>
                </a:lnTo>
                <a:lnTo>
                  <a:pt x="1572" y="6244"/>
                </a:lnTo>
                <a:lnTo>
                  <a:pt x="1594" y="6244"/>
                </a:lnTo>
                <a:lnTo>
                  <a:pt x="1617" y="6243"/>
                </a:lnTo>
                <a:lnTo>
                  <a:pt x="1638" y="6243"/>
                </a:lnTo>
                <a:lnTo>
                  <a:pt x="1660" y="6242"/>
                </a:lnTo>
                <a:lnTo>
                  <a:pt x="1683" y="6241"/>
                </a:lnTo>
                <a:lnTo>
                  <a:pt x="1704" y="6241"/>
                </a:lnTo>
                <a:lnTo>
                  <a:pt x="1864" y="6228"/>
                </a:lnTo>
                <a:lnTo>
                  <a:pt x="2022" y="6208"/>
                </a:lnTo>
                <a:lnTo>
                  <a:pt x="2177" y="6180"/>
                </a:lnTo>
                <a:lnTo>
                  <a:pt x="2330" y="6145"/>
                </a:lnTo>
                <a:lnTo>
                  <a:pt x="2478" y="6102"/>
                </a:lnTo>
                <a:lnTo>
                  <a:pt x="2624" y="6053"/>
                </a:lnTo>
                <a:lnTo>
                  <a:pt x="2766" y="5997"/>
                </a:lnTo>
                <a:lnTo>
                  <a:pt x="2905" y="5934"/>
                </a:lnTo>
                <a:lnTo>
                  <a:pt x="3040" y="5864"/>
                </a:lnTo>
                <a:lnTo>
                  <a:pt x="3171" y="5789"/>
                </a:lnTo>
                <a:lnTo>
                  <a:pt x="3297" y="5707"/>
                </a:lnTo>
                <a:lnTo>
                  <a:pt x="3420" y="5620"/>
                </a:lnTo>
                <a:lnTo>
                  <a:pt x="3538" y="5526"/>
                </a:lnTo>
                <a:lnTo>
                  <a:pt x="3651" y="5428"/>
                </a:lnTo>
                <a:lnTo>
                  <a:pt x="3759" y="5324"/>
                </a:lnTo>
                <a:lnTo>
                  <a:pt x="3862" y="5216"/>
                </a:lnTo>
                <a:lnTo>
                  <a:pt x="3960" y="5102"/>
                </a:lnTo>
                <a:lnTo>
                  <a:pt x="4052" y="4984"/>
                </a:lnTo>
                <a:lnTo>
                  <a:pt x="4138" y="4862"/>
                </a:lnTo>
                <a:lnTo>
                  <a:pt x="4220" y="4735"/>
                </a:lnTo>
                <a:lnTo>
                  <a:pt x="4295" y="4604"/>
                </a:lnTo>
                <a:lnTo>
                  <a:pt x="4363" y="4470"/>
                </a:lnTo>
                <a:lnTo>
                  <a:pt x="4425" y="4332"/>
                </a:lnTo>
                <a:lnTo>
                  <a:pt x="4480" y="4191"/>
                </a:lnTo>
                <a:lnTo>
                  <a:pt x="4529" y="4046"/>
                </a:lnTo>
                <a:lnTo>
                  <a:pt x="4570" y="3899"/>
                </a:lnTo>
                <a:lnTo>
                  <a:pt x="4605" y="3749"/>
                </a:lnTo>
                <a:lnTo>
                  <a:pt x="4633" y="3596"/>
                </a:lnTo>
                <a:lnTo>
                  <a:pt x="4652" y="3441"/>
                </a:lnTo>
                <a:lnTo>
                  <a:pt x="4664" y="3285"/>
                </a:lnTo>
                <a:lnTo>
                  <a:pt x="4668" y="3125"/>
                </a:lnTo>
                <a:lnTo>
                  <a:pt x="4664" y="2965"/>
                </a:lnTo>
                <a:lnTo>
                  <a:pt x="4653" y="2809"/>
                </a:lnTo>
                <a:lnTo>
                  <a:pt x="4634" y="2655"/>
                </a:lnTo>
                <a:lnTo>
                  <a:pt x="4607" y="2505"/>
                </a:lnTo>
                <a:lnTo>
                  <a:pt x="4573" y="2356"/>
                </a:lnTo>
                <a:lnTo>
                  <a:pt x="4533" y="2210"/>
                </a:lnTo>
                <a:lnTo>
                  <a:pt x="4485" y="2068"/>
                </a:lnTo>
                <a:lnTo>
                  <a:pt x="4432" y="1929"/>
                </a:lnTo>
                <a:lnTo>
                  <a:pt x="4373" y="1794"/>
                </a:lnTo>
                <a:lnTo>
                  <a:pt x="4306" y="1661"/>
                </a:lnTo>
                <a:lnTo>
                  <a:pt x="4234" y="1533"/>
                </a:lnTo>
                <a:lnTo>
                  <a:pt x="4156" y="1408"/>
                </a:lnTo>
                <a:lnTo>
                  <a:pt x="4072" y="1288"/>
                </a:lnTo>
                <a:lnTo>
                  <a:pt x="3984" y="1171"/>
                </a:lnTo>
                <a:lnTo>
                  <a:pt x="3891" y="1059"/>
                </a:lnTo>
                <a:lnTo>
                  <a:pt x="3791" y="952"/>
                </a:lnTo>
                <a:lnTo>
                  <a:pt x="3688" y="849"/>
                </a:lnTo>
                <a:lnTo>
                  <a:pt x="3579" y="752"/>
                </a:lnTo>
                <a:lnTo>
                  <a:pt x="3467" y="660"/>
                </a:lnTo>
                <a:lnTo>
                  <a:pt x="3349" y="573"/>
                </a:lnTo>
                <a:lnTo>
                  <a:pt x="3228" y="491"/>
                </a:lnTo>
                <a:lnTo>
                  <a:pt x="3103" y="415"/>
                </a:lnTo>
                <a:lnTo>
                  <a:pt x="2975" y="345"/>
                </a:lnTo>
                <a:lnTo>
                  <a:pt x="2843" y="281"/>
                </a:lnTo>
                <a:lnTo>
                  <a:pt x="2707" y="223"/>
                </a:lnTo>
                <a:lnTo>
                  <a:pt x="2568" y="171"/>
                </a:lnTo>
                <a:lnTo>
                  <a:pt x="2428" y="126"/>
                </a:lnTo>
                <a:lnTo>
                  <a:pt x="2283" y="87"/>
                </a:lnTo>
                <a:lnTo>
                  <a:pt x="2137" y="56"/>
                </a:lnTo>
                <a:lnTo>
                  <a:pt x="1988" y="30"/>
                </a:lnTo>
                <a:lnTo>
                  <a:pt x="1837" y="13"/>
                </a:lnTo>
                <a:lnTo>
                  <a:pt x="1684" y="2"/>
                </a:lnTo>
                <a:lnTo>
                  <a:pt x="1529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3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8" name="Freeform 15"/>
          <p:cNvSpPr>
            <a:spLocks/>
          </p:cNvSpPr>
          <p:nvPr/>
        </p:nvSpPr>
        <p:spPr bwMode="auto">
          <a:xfrm flipH="1">
            <a:off x="4548705" y="2892581"/>
            <a:ext cx="1127455" cy="1508896"/>
          </a:xfrm>
          <a:custGeom>
            <a:avLst/>
            <a:gdLst>
              <a:gd name="T0" fmla="*/ 0 w 4668"/>
              <a:gd name="T1" fmla="*/ 1562 h 6244"/>
              <a:gd name="T2" fmla="*/ 1684 w 4668"/>
              <a:gd name="T3" fmla="*/ 1567 h 6244"/>
              <a:gd name="T4" fmla="*/ 1908 w 4668"/>
              <a:gd name="T5" fmla="*/ 1603 h 6244"/>
              <a:gd name="T6" fmla="*/ 2121 w 4668"/>
              <a:gd name="T7" fmla="*/ 1670 h 6244"/>
              <a:gd name="T8" fmla="*/ 2321 w 4668"/>
              <a:gd name="T9" fmla="*/ 1766 h 6244"/>
              <a:gd name="T10" fmla="*/ 2503 w 4668"/>
              <a:gd name="T11" fmla="*/ 1887 h 6244"/>
              <a:gd name="T12" fmla="*/ 2667 w 4668"/>
              <a:gd name="T13" fmla="*/ 2034 h 6244"/>
              <a:gd name="T14" fmla="*/ 2808 w 4668"/>
              <a:gd name="T15" fmla="*/ 2202 h 6244"/>
              <a:gd name="T16" fmla="*/ 2925 w 4668"/>
              <a:gd name="T17" fmla="*/ 2390 h 6244"/>
              <a:gd name="T18" fmla="*/ 3016 w 4668"/>
              <a:gd name="T19" fmla="*/ 2594 h 6244"/>
              <a:gd name="T20" fmla="*/ 3077 w 4668"/>
              <a:gd name="T21" fmla="*/ 2813 h 6244"/>
              <a:gd name="T22" fmla="*/ 3106 w 4668"/>
              <a:gd name="T23" fmla="*/ 3044 h 6244"/>
              <a:gd name="T24" fmla="*/ 3100 w 4668"/>
              <a:gd name="T25" fmla="*/ 3282 h 6244"/>
              <a:gd name="T26" fmla="*/ 3059 w 4668"/>
              <a:gd name="T27" fmla="*/ 3510 h 6244"/>
              <a:gd name="T28" fmla="*/ 2986 w 4668"/>
              <a:gd name="T29" fmla="*/ 3727 h 6244"/>
              <a:gd name="T30" fmla="*/ 2883 w 4668"/>
              <a:gd name="T31" fmla="*/ 3929 h 6244"/>
              <a:gd name="T32" fmla="*/ 2754 w 4668"/>
              <a:gd name="T33" fmla="*/ 4112 h 6244"/>
              <a:gd name="T34" fmla="*/ 2600 w 4668"/>
              <a:gd name="T35" fmla="*/ 4275 h 6244"/>
              <a:gd name="T36" fmla="*/ 2422 w 4668"/>
              <a:gd name="T37" fmla="*/ 4415 h 6244"/>
              <a:gd name="T38" fmla="*/ 2226 w 4668"/>
              <a:gd name="T39" fmla="*/ 4528 h 6244"/>
              <a:gd name="T40" fmla="*/ 2013 w 4668"/>
              <a:gd name="T41" fmla="*/ 4612 h 6244"/>
              <a:gd name="T42" fmla="*/ 1785 w 4668"/>
              <a:gd name="T43" fmla="*/ 4665 h 6244"/>
              <a:gd name="T44" fmla="*/ 1601 w 4668"/>
              <a:gd name="T45" fmla="*/ 4682 h 6244"/>
              <a:gd name="T46" fmla="*/ 1529 w 4668"/>
              <a:gd name="T47" fmla="*/ 4682 h 6244"/>
              <a:gd name="T48" fmla="*/ 1529 w 4668"/>
              <a:gd name="T49" fmla="*/ 6244 h 6244"/>
              <a:gd name="T50" fmla="*/ 1594 w 4668"/>
              <a:gd name="T51" fmla="*/ 6244 h 6244"/>
              <a:gd name="T52" fmla="*/ 1660 w 4668"/>
              <a:gd name="T53" fmla="*/ 6242 h 6244"/>
              <a:gd name="T54" fmla="*/ 1864 w 4668"/>
              <a:gd name="T55" fmla="*/ 6228 h 6244"/>
              <a:gd name="T56" fmla="*/ 2330 w 4668"/>
              <a:gd name="T57" fmla="*/ 6145 h 6244"/>
              <a:gd name="T58" fmla="*/ 2766 w 4668"/>
              <a:gd name="T59" fmla="*/ 5997 h 6244"/>
              <a:gd name="T60" fmla="*/ 3171 w 4668"/>
              <a:gd name="T61" fmla="*/ 5789 h 6244"/>
              <a:gd name="T62" fmla="*/ 3538 w 4668"/>
              <a:gd name="T63" fmla="*/ 5526 h 6244"/>
              <a:gd name="T64" fmla="*/ 3862 w 4668"/>
              <a:gd name="T65" fmla="*/ 5216 h 6244"/>
              <a:gd name="T66" fmla="*/ 4138 w 4668"/>
              <a:gd name="T67" fmla="*/ 4862 h 6244"/>
              <a:gd name="T68" fmla="*/ 4363 w 4668"/>
              <a:gd name="T69" fmla="*/ 4470 h 6244"/>
              <a:gd name="T70" fmla="*/ 4529 w 4668"/>
              <a:gd name="T71" fmla="*/ 4046 h 6244"/>
              <a:gd name="T72" fmla="*/ 4633 w 4668"/>
              <a:gd name="T73" fmla="*/ 3596 h 6244"/>
              <a:gd name="T74" fmla="*/ 4668 w 4668"/>
              <a:gd name="T75" fmla="*/ 3125 h 6244"/>
              <a:gd name="T76" fmla="*/ 4634 w 4668"/>
              <a:gd name="T77" fmla="*/ 2655 h 6244"/>
              <a:gd name="T78" fmla="*/ 4533 w 4668"/>
              <a:gd name="T79" fmla="*/ 2210 h 6244"/>
              <a:gd name="T80" fmla="*/ 4373 w 4668"/>
              <a:gd name="T81" fmla="*/ 1794 h 6244"/>
              <a:gd name="T82" fmla="*/ 4156 w 4668"/>
              <a:gd name="T83" fmla="*/ 1408 h 6244"/>
              <a:gd name="T84" fmla="*/ 3891 w 4668"/>
              <a:gd name="T85" fmla="*/ 1059 h 6244"/>
              <a:gd name="T86" fmla="*/ 3579 w 4668"/>
              <a:gd name="T87" fmla="*/ 752 h 6244"/>
              <a:gd name="T88" fmla="*/ 3228 w 4668"/>
              <a:gd name="T89" fmla="*/ 491 h 6244"/>
              <a:gd name="T90" fmla="*/ 2843 w 4668"/>
              <a:gd name="T91" fmla="*/ 281 h 6244"/>
              <a:gd name="T92" fmla="*/ 2428 w 4668"/>
              <a:gd name="T93" fmla="*/ 126 h 6244"/>
              <a:gd name="T94" fmla="*/ 1988 w 4668"/>
              <a:gd name="T95" fmla="*/ 30 h 6244"/>
              <a:gd name="T96" fmla="*/ 1529 w 4668"/>
              <a:gd name="T97" fmla="*/ 0 h 6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68" h="6244">
                <a:moveTo>
                  <a:pt x="1529" y="0"/>
                </a:moveTo>
                <a:lnTo>
                  <a:pt x="0" y="0"/>
                </a:lnTo>
                <a:lnTo>
                  <a:pt x="0" y="1562"/>
                </a:lnTo>
                <a:lnTo>
                  <a:pt x="1529" y="1562"/>
                </a:lnTo>
                <a:lnTo>
                  <a:pt x="1607" y="1562"/>
                </a:lnTo>
                <a:lnTo>
                  <a:pt x="1684" y="1567"/>
                </a:lnTo>
                <a:lnTo>
                  <a:pt x="1760" y="1575"/>
                </a:lnTo>
                <a:lnTo>
                  <a:pt x="1834" y="1587"/>
                </a:lnTo>
                <a:lnTo>
                  <a:pt x="1908" y="1603"/>
                </a:lnTo>
                <a:lnTo>
                  <a:pt x="1980" y="1622"/>
                </a:lnTo>
                <a:lnTo>
                  <a:pt x="2052" y="1644"/>
                </a:lnTo>
                <a:lnTo>
                  <a:pt x="2121" y="1670"/>
                </a:lnTo>
                <a:lnTo>
                  <a:pt x="2189" y="1699"/>
                </a:lnTo>
                <a:lnTo>
                  <a:pt x="2256" y="1731"/>
                </a:lnTo>
                <a:lnTo>
                  <a:pt x="2321" y="1766"/>
                </a:lnTo>
                <a:lnTo>
                  <a:pt x="2383" y="1804"/>
                </a:lnTo>
                <a:lnTo>
                  <a:pt x="2445" y="1844"/>
                </a:lnTo>
                <a:lnTo>
                  <a:pt x="2503" y="1887"/>
                </a:lnTo>
                <a:lnTo>
                  <a:pt x="2560" y="1934"/>
                </a:lnTo>
                <a:lnTo>
                  <a:pt x="2614" y="1983"/>
                </a:lnTo>
                <a:lnTo>
                  <a:pt x="2667" y="2034"/>
                </a:lnTo>
                <a:lnTo>
                  <a:pt x="2716" y="2088"/>
                </a:lnTo>
                <a:lnTo>
                  <a:pt x="2764" y="2144"/>
                </a:lnTo>
                <a:lnTo>
                  <a:pt x="2808" y="2202"/>
                </a:lnTo>
                <a:lnTo>
                  <a:pt x="2850" y="2263"/>
                </a:lnTo>
                <a:lnTo>
                  <a:pt x="2890" y="2325"/>
                </a:lnTo>
                <a:lnTo>
                  <a:pt x="2925" y="2390"/>
                </a:lnTo>
                <a:lnTo>
                  <a:pt x="2959" y="2456"/>
                </a:lnTo>
                <a:lnTo>
                  <a:pt x="2989" y="2524"/>
                </a:lnTo>
                <a:lnTo>
                  <a:pt x="3016" y="2594"/>
                </a:lnTo>
                <a:lnTo>
                  <a:pt x="3039" y="2664"/>
                </a:lnTo>
                <a:lnTo>
                  <a:pt x="3061" y="2738"/>
                </a:lnTo>
                <a:lnTo>
                  <a:pt x="3077" y="2813"/>
                </a:lnTo>
                <a:lnTo>
                  <a:pt x="3091" y="2888"/>
                </a:lnTo>
                <a:lnTo>
                  <a:pt x="3100" y="2966"/>
                </a:lnTo>
                <a:lnTo>
                  <a:pt x="3106" y="3044"/>
                </a:lnTo>
                <a:lnTo>
                  <a:pt x="3107" y="3124"/>
                </a:lnTo>
                <a:lnTo>
                  <a:pt x="3106" y="3203"/>
                </a:lnTo>
                <a:lnTo>
                  <a:pt x="3100" y="3282"/>
                </a:lnTo>
                <a:lnTo>
                  <a:pt x="3090" y="3360"/>
                </a:lnTo>
                <a:lnTo>
                  <a:pt x="3076" y="3436"/>
                </a:lnTo>
                <a:lnTo>
                  <a:pt x="3059" y="3510"/>
                </a:lnTo>
                <a:lnTo>
                  <a:pt x="3038" y="3584"/>
                </a:lnTo>
                <a:lnTo>
                  <a:pt x="3014" y="3657"/>
                </a:lnTo>
                <a:lnTo>
                  <a:pt x="2986" y="3727"/>
                </a:lnTo>
                <a:lnTo>
                  <a:pt x="2955" y="3796"/>
                </a:lnTo>
                <a:lnTo>
                  <a:pt x="2921" y="3863"/>
                </a:lnTo>
                <a:lnTo>
                  <a:pt x="2883" y="3929"/>
                </a:lnTo>
                <a:lnTo>
                  <a:pt x="2843" y="3992"/>
                </a:lnTo>
                <a:lnTo>
                  <a:pt x="2799" y="4053"/>
                </a:lnTo>
                <a:lnTo>
                  <a:pt x="2754" y="4112"/>
                </a:lnTo>
                <a:lnTo>
                  <a:pt x="2705" y="4169"/>
                </a:lnTo>
                <a:lnTo>
                  <a:pt x="2653" y="4224"/>
                </a:lnTo>
                <a:lnTo>
                  <a:pt x="2600" y="4275"/>
                </a:lnTo>
                <a:lnTo>
                  <a:pt x="2543" y="4324"/>
                </a:lnTo>
                <a:lnTo>
                  <a:pt x="2484" y="4371"/>
                </a:lnTo>
                <a:lnTo>
                  <a:pt x="2422" y="4415"/>
                </a:lnTo>
                <a:lnTo>
                  <a:pt x="2359" y="4456"/>
                </a:lnTo>
                <a:lnTo>
                  <a:pt x="2294" y="4494"/>
                </a:lnTo>
                <a:lnTo>
                  <a:pt x="2226" y="4528"/>
                </a:lnTo>
                <a:lnTo>
                  <a:pt x="2157" y="4560"/>
                </a:lnTo>
                <a:lnTo>
                  <a:pt x="2085" y="4588"/>
                </a:lnTo>
                <a:lnTo>
                  <a:pt x="2013" y="4612"/>
                </a:lnTo>
                <a:lnTo>
                  <a:pt x="1938" y="4633"/>
                </a:lnTo>
                <a:lnTo>
                  <a:pt x="1862" y="4651"/>
                </a:lnTo>
                <a:lnTo>
                  <a:pt x="1785" y="4665"/>
                </a:lnTo>
                <a:lnTo>
                  <a:pt x="1706" y="4675"/>
                </a:lnTo>
                <a:lnTo>
                  <a:pt x="1626" y="4681"/>
                </a:lnTo>
                <a:lnTo>
                  <a:pt x="1601" y="4682"/>
                </a:lnTo>
                <a:lnTo>
                  <a:pt x="1577" y="4682"/>
                </a:lnTo>
                <a:lnTo>
                  <a:pt x="1553" y="4682"/>
                </a:lnTo>
                <a:lnTo>
                  <a:pt x="1529" y="4682"/>
                </a:lnTo>
                <a:lnTo>
                  <a:pt x="0" y="4682"/>
                </a:lnTo>
                <a:lnTo>
                  <a:pt x="0" y="6244"/>
                </a:lnTo>
                <a:lnTo>
                  <a:pt x="1529" y="6244"/>
                </a:lnTo>
                <a:lnTo>
                  <a:pt x="1551" y="6244"/>
                </a:lnTo>
                <a:lnTo>
                  <a:pt x="1572" y="6244"/>
                </a:lnTo>
                <a:lnTo>
                  <a:pt x="1594" y="6244"/>
                </a:lnTo>
                <a:lnTo>
                  <a:pt x="1617" y="6243"/>
                </a:lnTo>
                <a:lnTo>
                  <a:pt x="1638" y="6243"/>
                </a:lnTo>
                <a:lnTo>
                  <a:pt x="1660" y="6242"/>
                </a:lnTo>
                <a:lnTo>
                  <a:pt x="1683" y="6241"/>
                </a:lnTo>
                <a:lnTo>
                  <a:pt x="1704" y="6241"/>
                </a:lnTo>
                <a:lnTo>
                  <a:pt x="1864" y="6228"/>
                </a:lnTo>
                <a:lnTo>
                  <a:pt x="2022" y="6208"/>
                </a:lnTo>
                <a:lnTo>
                  <a:pt x="2177" y="6180"/>
                </a:lnTo>
                <a:lnTo>
                  <a:pt x="2330" y="6145"/>
                </a:lnTo>
                <a:lnTo>
                  <a:pt x="2478" y="6102"/>
                </a:lnTo>
                <a:lnTo>
                  <a:pt x="2624" y="6053"/>
                </a:lnTo>
                <a:lnTo>
                  <a:pt x="2766" y="5997"/>
                </a:lnTo>
                <a:lnTo>
                  <a:pt x="2905" y="5934"/>
                </a:lnTo>
                <a:lnTo>
                  <a:pt x="3040" y="5864"/>
                </a:lnTo>
                <a:lnTo>
                  <a:pt x="3171" y="5789"/>
                </a:lnTo>
                <a:lnTo>
                  <a:pt x="3297" y="5707"/>
                </a:lnTo>
                <a:lnTo>
                  <a:pt x="3420" y="5620"/>
                </a:lnTo>
                <a:lnTo>
                  <a:pt x="3538" y="5526"/>
                </a:lnTo>
                <a:lnTo>
                  <a:pt x="3651" y="5428"/>
                </a:lnTo>
                <a:lnTo>
                  <a:pt x="3759" y="5324"/>
                </a:lnTo>
                <a:lnTo>
                  <a:pt x="3862" y="5216"/>
                </a:lnTo>
                <a:lnTo>
                  <a:pt x="3960" y="5102"/>
                </a:lnTo>
                <a:lnTo>
                  <a:pt x="4052" y="4984"/>
                </a:lnTo>
                <a:lnTo>
                  <a:pt x="4138" y="4862"/>
                </a:lnTo>
                <a:lnTo>
                  <a:pt x="4220" y="4735"/>
                </a:lnTo>
                <a:lnTo>
                  <a:pt x="4295" y="4604"/>
                </a:lnTo>
                <a:lnTo>
                  <a:pt x="4363" y="4470"/>
                </a:lnTo>
                <a:lnTo>
                  <a:pt x="4425" y="4332"/>
                </a:lnTo>
                <a:lnTo>
                  <a:pt x="4480" y="4191"/>
                </a:lnTo>
                <a:lnTo>
                  <a:pt x="4529" y="4046"/>
                </a:lnTo>
                <a:lnTo>
                  <a:pt x="4570" y="3899"/>
                </a:lnTo>
                <a:lnTo>
                  <a:pt x="4605" y="3749"/>
                </a:lnTo>
                <a:lnTo>
                  <a:pt x="4633" y="3596"/>
                </a:lnTo>
                <a:lnTo>
                  <a:pt x="4652" y="3441"/>
                </a:lnTo>
                <a:lnTo>
                  <a:pt x="4664" y="3285"/>
                </a:lnTo>
                <a:lnTo>
                  <a:pt x="4668" y="3125"/>
                </a:lnTo>
                <a:lnTo>
                  <a:pt x="4664" y="2965"/>
                </a:lnTo>
                <a:lnTo>
                  <a:pt x="4653" y="2809"/>
                </a:lnTo>
                <a:lnTo>
                  <a:pt x="4634" y="2655"/>
                </a:lnTo>
                <a:lnTo>
                  <a:pt x="4607" y="2505"/>
                </a:lnTo>
                <a:lnTo>
                  <a:pt x="4573" y="2356"/>
                </a:lnTo>
                <a:lnTo>
                  <a:pt x="4533" y="2210"/>
                </a:lnTo>
                <a:lnTo>
                  <a:pt x="4485" y="2068"/>
                </a:lnTo>
                <a:lnTo>
                  <a:pt x="4432" y="1929"/>
                </a:lnTo>
                <a:lnTo>
                  <a:pt x="4373" y="1794"/>
                </a:lnTo>
                <a:lnTo>
                  <a:pt x="4306" y="1661"/>
                </a:lnTo>
                <a:lnTo>
                  <a:pt x="4234" y="1533"/>
                </a:lnTo>
                <a:lnTo>
                  <a:pt x="4156" y="1408"/>
                </a:lnTo>
                <a:lnTo>
                  <a:pt x="4072" y="1288"/>
                </a:lnTo>
                <a:lnTo>
                  <a:pt x="3984" y="1171"/>
                </a:lnTo>
                <a:lnTo>
                  <a:pt x="3891" y="1059"/>
                </a:lnTo>
                <a:lnTo>
                  <a:pt x="3791" y="952"/>
                </a:lnTo>
                <a:lnTo>
                  <a:pt x="3688" y="849"/>
                </a:lnTo>
                <a:lnTo>
                  <a:pt x="3579" y="752"/>
                </a:lnTo>
                <a:lnTo>
                  <a:pt x="3467" y="660"/>
                </a:lnTo>
                <a:lnTo>
                  <a:pt x="3349" y="573"/>
                </a:lnTo>
                <a:lnTo>
                  <a:pt x="3228" y="491"/>
                </a:lnTo>
                <a:lnTo>
                  <a:pt x="3103" y="415"/>
                </a:lnTo>
                <a:lnTo>
                  <a:pt x="2975" y="345"/>
                </a:lnTo>
                <a:lnTo>
                  <a:pt x="2843" y="281"/>
                </a:lnTo>
                <a:lnTo>
                  <a:pt x="2707" y="223"/>
                </a:lnTo>
                <a:lnTo>
                  <a:pt x="2568" y="171"/>
                </a:lnTo>
                <a:lnTo>
                  <a:pt x="2428" y="126"/>
                </a:lnTo>
                <a:lnTo>
                  <a:pt x="2283" y="87"/>
                </a:lnTo>
                <a:lnTo>
                  <a:pt x="2137" y="56"/>
                </a:lnTo>
                <a:lnTo>
                  <a:pt x="1988" y="30"/>
                </a:lnTo>
                <a:lnTo>
                  <a:pt x="1837" y="13"/>
                </a:lnTo>
                <a:lnTo>
                  <a:pt x="1684" y="2"/>
                </a:lnTo>
                <a:lnTo>
                  <a:pt x="152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3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548459" y="1420416"/>
            <a:ext cx="1584175" cy="807903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>
              <a:defRPr sz="1600" b="1">
                <a:solidFill>
                  <a:schemeClr val="accent3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护士要随时洗净双手，尤其是指甲缝；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330486" y="1765775"/>
            <a:ext cx="564880" cy="484738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2700" b="1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endParaRPr lang="zh-CN" altLang="en-US" sz="2700" b="1" dirty="0">
              <a:solidFill>
                <a:schemeClr val="accent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044614" y="1765775"/>
            <a:ext cx="564880" cy="484738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2700" b="1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zh-CN" altLang="en-US" sz="2700" b="1" dirty="0">
              <a:solidFill>
                <a:schemeClr val="accent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330486" y="3423636"/>
            <a:ext cx="564880" cy="484738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2700" b="1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2700" b="1" dirty="0">
              <a:solidFill>
                <a:schemeClr val="accent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044614" y="3423636"/>
            <a:ext cx="564880" cy="484738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2700" b="1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  <a:endParaRPr lang="zh-CN" altLang="en-US" sz="2700" b="1" dirty="0">
              <a:solidFill>
                <a:schemeClr val="accent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806334" y="1420416"/>
            <a:ext cx="1574772" cy="1054125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>
              <a:defRPr sz="1600" b="1">
                <a:solidFill>
                  <a:schemeClr val="accent3"/>
                </a:solidFill>
                <a:latin typeface="+mj-ea"/>
                <a:ea typeface="+mj-ea"/>
              </a:defRPr>
            </a:lvl1pPr>
          </a:lstStyle>
          <a:p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不能在公众场合或病人面前修剪指甲；</a:t>
            </a: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548459" y="3220616"/>
            <a:ext cx="1584176" cy="1054125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>
              <a:defRPr sz="1600" b="1">
                <a:solidFill>
                  <a:schemeClr val="accent3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指甲要及时修剪，不得留得过长或过于修饰；</a:t>
            </a: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806335" y="3220616"/>
            <a:ext cx="1574772" cy="1054125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>
              <a:defRPr sz="1600" b="1">
                <a:solidFill>
                  <a:schemeClr val="accent3"/>
                </a:solidFill>
                <a:latin typeface="+mj-ea"/>
                <a:ea typeface="+mj-ea"/>
              </a:defRPr>
            </a:lvl1pPr>
          </a:lstStyle>
          <a:p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经常擦拭护手霜以保护手的细腻、光泽和无干裂</a:t>
            </a: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1778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5967">
        <p14:gallery dir="l"/>
      </p:transition>
    </mc:Choice>
    <mc:Fallback xmlns="">
      <p:transition spd="slow" advTm="5967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3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3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14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6" dur="2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7" dur="2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8" dur="4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9" dur="4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960"/>
                                </p:stCondLst>
                                <p:childTnLst>
                                  <p:par>
                                    <p:cTn id="2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7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7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660"/>
                                </p:stCondLst>
                                <p:childTnLst>
                                  <p:par>
                                    <p:cTn id="28" presetID="2" presetClass="entr" presetSubtype="4" fill="hold" grpId="0" nodeType="after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460"/>
                                </p:stCondLst>
                                <p:childTnLst>
                                  <p:par>
                                    <p:cTn id="33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4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4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4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4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960"/>
                                </p:stCondLst>
                                <p:childTnLst>
                                  <p:par>
                                    <p:cTn id="43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460"/>
                                </p:stCondLst>
                                <p:childTnLst>
                                  <p:par>
                                    <p:cTn id="48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4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4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4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4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3960"/>
                                </p:stCondLst>
                                <p:childTnLst>
                                  <p:par>
                                    <p:cTn id="58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460"/>
                                </p:stCondLst>
                                <p:childTnLst>
                                  <p:par>
                                    <p:cTn id="63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4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4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4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4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4960"/>
                                </p:stCondLst>
                                <p:childTnLst>
                                  <p:par>
                                    <p:cTn id="73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460"/>
                                </p:stCondLst>
                                <p:childTnLst>
                                  <p:par>
                                    <p:cTn id="78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4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4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4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4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6" grpId="0" animBg="1"/>
          <p:bldP spid="67" grpId="0" animBg="1"/>
          <p:bldP spid="68" grpId="0"/>
          <p:bldP spid="33" grpId="0" animBg="1"/>
          <p:bldP spid="36" grpId="0" animBg="1"/>
          <p:bldP spid="37" grpId="0" animBg="1"/>
          <p:bldP spid="38" grpId="0" animBg="1"/>
          <p:bldP spid="40" grpId="0"/>
          <p:bldP spid="41" grpId="0"/>
          <p:bldP spid="42" grpId="0"/>
          <p:bldP spid="43" grpId="0"/>
          <p:bldP spid="44" grpId="0"/>
          <p:bldP spid="46" grpId="0"/>
          <p:bldP spid="48" grpId="0"/>
          <p:bldP spid="5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3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3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14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6" dur="2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7" dur="2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8" dur="4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9" dur="4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960"/>
                                </p:stCondLst>
                                <p:childTnLst>
                                  <p:par>
                                    <p:cTn id="2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7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7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660"/>
                                </p:stCondLst>
                                <p:childTnLst>
                                  <p:par>
                                    <p:cTn id="28" presetID="2" presetClass="entr" presetSubtype="4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460"/>
                                </p:stCondLst>
                                <p:childTnLst>
                                  <p:par>
                                    <p:cTn id="33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4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4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4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4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960"/>
                                </p:stCondLst>
                                <p:childTnLst>
                                  <p:par>
                                    <p:cTn id="4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460"/>
                                </p:stCondLst>
                                <p:childTnLst>
                                  <p:par>
                                    <p:cTn id="48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4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4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4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4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3960"/>
                                </p:stCondLst>
                                <p:childTnLst>
                                  <p:par>
                                    <p:cTn id="5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460"/>
                                </p:stCondLst>
                                <p:childTnLst>
                                  <p:par>
                                    <p:cTn id="63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4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4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4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4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4960"/>
                                </p:stCondLst>
                                <p:childTnLst>
                                  <p:par>
                                    <p:cTn id="7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460"/>
                                </p:stCondLst>
                                <p:childTnLst>
                                  <p:par>
                                    <p:cTn id="78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4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4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4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4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6" grpId="0" animBg="1"/>
          <p:bldP spid="67" grpId="0" animBg="1"/>
          <p:bldP spid="68" grpId="0"/>
          <p:bldP spid="33" grpId="0" animBg="1"/>
          <p:bldP spid="36" grpId="0" animBg="1"/>
          <p:bldP spid="37" grpId="0" animBg="1"/>
          <p:bldP spid="38" grpId="0" animBg="1"/>
          <p:bldP spid="40" grpId="0"/>
          <p:bldP spid="41" grpId="0"/>
          <p:bldP spid="42" grpId="0"/>
          <p:bldP spid="43" grpId="0"/>
          <p:bldP spid="44" grpId="0"/>
          <p:bldP spid="46" grpId="0"/>
          <p:bldP spid="48" grpId="0"/>
          <p:bldP spid="50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30693" y="3364392"/>
            <a:ext cx="2988617" cy="1687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reeform 5"/>
          <p:cNvSpPr>
            <a:spLocks/>
          </p:cNvSpPr>
          <p:nvPr/>
        </p:nvSpPr>
        <p:spPr bwMode="auto">
          <a:xfrm>
            <a:off x="1" y="168220"/>
            <a:ext cx="267437" cy="485885"/>
          </a:xfrm>
          <a:custGeom>
            <a:avLst/>
            <a:gdLst>
              <a:gd name="T0" fmla="*/ 0 w 519"/>
              <a:gd name="T1" fmla="*/ 1050 h 1050"/>
              <a:gd name="T2" fmla="*/ 510 w 519"/>
              <a:gd name="T3" fmla="*/ 540 h 1050"/>
              <a:gd name="T4" fmla="*/ 510 w 519"/>
              <a:gd name="T5" fmla="*/ 510 h 1050"/>
              <a:gd name="T6" fmla="*/ 0 w 519"/>
              <a:gd name="T7" fmla="*/ 0 h 1050"/>
              <a:gd name="T8" fmla="*/ 0 w 519"/>
              <a:gd name="T9" fmla="*/ 105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9" h="1050">
                <a:moveTo>
                  <a:pt x="0" y="1050"/>
                </a:moveTo>
                <a:lnTo>
                  <a:pt x="510" y="540"/>
                </a:lnTo>
                <a:cubicBezTo>
                  <a:pt x="519" y="532"/>
                  <a:pt x="519" y="518"/>
                  <a:pt x="510" y="510"/>
                </a:cubicBezTo>
                <a:lnTo>
                  <a:pt x="0" y="0"/>
                </a:lnTo>
                <a:lnTo>
                  <a:pt x="0" y="1050"/>
                </a:lnTo>
                <a:close/>
              </a:path>
            </a:pathLst>
          </a:custGeom>
          <a:solidFill>
            <a:srgbClr val="5764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0" y="47642"/>
            <a:ext cx="266368" cy="485885"/>
          </a:xfrm>
          <a:custGeom>
            <a:avLst/>
            <a:gdLst>
              <a:gd name="T0" fmla="*/ 0 w 518"/>
              <a:gd name="T1" fmla="*/ 1051 h 1051"/>
              <a:gd name="T2" fmla="*/ 508 w 518"/>
              <a:gd name="T3" fmla="*/ 543 h 1051"/>
              <a:gd name="T4" fmla="*/ 508 w 518"/>
              <a:gd name="T5" fmla="*/ 508 h 1051"/>
              <a:gd name="T6" fmla="*/ 0 w 518"/>
              <a:gd name="T7" fmla="*/ 0 h 1051"/>
              <a:gd name="T8" fmla="*/ 0 w 518"/>
              <a:gd name="T9" fmla="*/ 1051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1239" y="117148"/>
            <a:ext cx="3635492" cy="56168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>
              <a:defRPr sz="3200" b="1">
                <a:latin typeface="微软雅黑"/>
                <a:ea typeface="微软雅黑"/>
              </a:defRPr>
            </a:lvl1pPr>
          </a:lstStyle>
          <a:p>
            <a:r>
              <a:rPr lang="zh-CN" altLang="en-US" dirty="0" smtClean="0">
                <a:effectLst/>
                <a:latin typeface="+mn-lt"/>
                <a:ea typeface="+mn-ea"/>
                <a:cs typeface="+mn-ea"/>
                <a:sym typeface="+mn-lt"/>
              </a:rPr>
              <a:t>微笑服务</a:t>
            </a:r>
            <a:endParaRPr lang="zh-CN" altLang="zh-CN" dirty="0"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4" name="椭圆 63"/>
          <p:cNvSpPr>
            <a:spLocks noChangeAspect="1"/>
          </p:cNvSpPr>
          <p:nvPr/>
        </p:nvSpPr>
        <p:spPr>
          <a:xfrm>
            <a:off x="612354" y="1348648"/>
            <a:ext cx="2160000" cy="2160000"/>
          </a:xfrm>
          <a:prstGeom prst="ellipse">
            <a:avLst/>
          </a:prstGeom>
          <a:solidFill>
            <a:srgbClr val="00A2C2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5" name="TextBox 64"/>
          <p:cNvSpPr txBox="1"/>
          <p:nvPr/>
        </p:nvSpPr>
        <p:spPr bwMode="auto">
          <a:xfrm>
            <a:off x="828378" y="1763613"/>
            <a:ext cx="1871968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护士良好的形象对自己对病人都具有积极意义；而正确的目光交流与微笑更是以、医务人员本职工作的重要内容</a:t>
            </a:r>
          </a:p>
        </p:txBody>
      </p:sp>
      <p:sp>
        <p:nvSpPr>
          <p:cNvPr id="70" name="椭圆 69"/>
          <p:cNvSpPr>
            <a:spLocks noChangeAspect="1"/>
          </p:cNvSpPr>
          <p:nvPr/>
        </p:nvSpPr>
        <p:spPr>
          <a:xfrm>
            <a:off x="3636930" y="1276640"/>
            <a:ext cx="2160000" cy="2160000"/>
          </a:xfrm>
          <a:prstGeom prst="ellipse">
            <a:avLst/>
          </a:prstGeom>
          <a:solidFill>
            <a:srgbClr val="FC736E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1" name="TextBox 70"/>
          <p:cNvSpPr txBox="1"/>
          <p:nvPr/>
        </p:nvSpPr>
        <p:spPr bwMode="auto">
          <a:xfrm>
            <a:off x="3852714" y="1620178"/>
            <a:ext cx="1800200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1400">
                <a:solidFill>
                  <a:srgbClr val="FFFFFF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护士职业的</a:t>
            </a:r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微笑很重要，医务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工作者每天面对在病中挣扎的病人</a:t>
            </a:r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，护士更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应该比其他行业更懂得微笑在病人的身上能起到什么样的作用。</a:t>
            </a:r>
          </a:p>
        </p:txBody>
      </p:sp>
      <p:sp>
        <p:nvSpPr>
          <p:cNvPr id="73" name="椭圆 72"/>
          <p:cNvSpPr>
            <a:spLocks noChangeAspect="1"/>
          </p:cNvSpPr>
          <p:nvPr/>
        </p:nvSpPr>
        <p:spPr>
          <a:xfrm>
            <a:off x="6445002" y="1204392"/>
            <a:ext cx="2160000" cy="2160000"/>
          </a:xfrm>
          <a:prstGeom prst="ellipse">
            <a:avLst/>
          </a:prstGeom>
          <a:solidFill>
            <a:srgbClr val="F49022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4" name="TextBox 73"/>
          <p:cNvSpPr txBox="1"/>
          <p:nvPr/>
        </p:nvSpPr>
        <p:spPr bwMode="auto">
          <a:xfrm>
            <a:off x="6589018" y="1619597"/>
            <a:ext cx="196443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1400">
                <a:solidFill>
                  <a:srgbClr val="FFFFFF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微笑</a:t>
            </a:r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服务是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以真诚服务来取信于病人，所以微笑它不光仅仅是礼貌，微笑还是一种很重要的劳动方式。微笑可以拉近与病人的距离。</a:t>
            </a:r>
          </a:p>
        </p:txBody>
      </p:sp>
    </p:spTree>
    <p:extLst>
      <p:ext uri="{BB962C8B-B14F-4D97-AF65-F5344CB8AC3E}">
        <p14:creationId xmlns:p14="http://schemas.microsoft.com/office/powerpoint/2010/main" val="2690589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46"/>
    </mc:Choice>
    <mc:Fallback xmlns="">
      <p:transition spd="slow" advTm="29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"/>
                            </p:stCondLst>
                            <p:childTnLst>
                              <p:par>
                                <p:cTn id="1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20"/>
                            </p:stCondLst>
                            <p:childTnLst>
                              <p:par>
                                <p:cTn id="2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64" grpId="0" animBg="1"/>
      <p:bldP spid="65" grpId="0"/>
      <p:bldP spid="70" grpId="0" animBg="1"/>
      <p:bldP spid="71" grpId="0"/>
      <p:bldP spid="73" grpId="0" animBg="1"/>
      <p:bldP spid="7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Freeform 5"/>
          <p:cNvSpPr>
            <a:spLocks/>
          </p:cNvSpPr>
          <p:nvPr/>
        </p:nvSpPr>
        <p:spPr bwMode="auto">
          <a:xfrm>
            <a:off x="1" y="168220"/>
            <a:ext cx="267437" cy="485885"/>
          </a:xfrm>
          <a:custGeom>
            <a:avLst/>
            <a:gdLst>
              <a:gd name="T0" fmla="*/ 0 w 519"/>
              <a:gd name="T1" fmla="*/ 1050 h 1050"/>
              <a:gd name="T2" fmla="*/ 510 w 519"/>
              <a:gd name="T3" fmla="*/ 540 h 1050"/>
              <a:gd name="T4" fmla="*/ 510 w 519"/>
              <a:gd name="T5" fmla="*/ 510 h 1050"/>
              <a:gd name="T6" fmla="*/ 0 w 519"/>
              <a:gd name="T7" fmla="*/ 0 h 1050"/>
              <a:gd name="T8" fmla="*/ 0 w 519"/>
              <a:gd name="T9" fmla="*/ 105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9" h="1050">
                <a:moveTo>
                  <a:pt x="0" y="1050"/>
                </a:moveTo>
                <a:lnTo>
                  <a:pt x="510" y="540"/>
                </a:lnTo>
                <a:cubicBezTo>
                  <a:pt x="519" y="532"/>
                  <a:pt x="519" y="518"/>
                  <a:pt x="510" y="510"/>
                </a:cubicBezTo>
                <a:lnTo>
                  <a:pt x="0" y="0"/>
                </a:lnTo>
                <a:lnTo>
                  <a:pt x="0" y="1050"/>
                </a:lnTo>
                <a:close/>
              </a:path>
            </a:pathLst>
          </a:custGeom>
          <a:solidFill>
            <a:srgbClr val="5764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7" name="Freeform 6"/>
          <p:cNvSpPr>
            <a:spLocks/>
          </p:cNvSpPr>
          <p:nvPr/>
        </p:nvSpPr>
        <p:spPr bwMode="auto">
          <a:xfrm>
            <a:off x="0" y="47642"/>
            <a:ext cx="266368" cy="485885"/>
          </a:xfrm>
          <a:custGeom>
            <a:avLst/>
            <a:gdLst>
              <a:gd name="T0" fmla="*/ 0 w 518"/>
              <a:gd name="T1" fmla="*/ 1051 h 1051"/>
              <a:gd name="T2" fmla="*/ 508 w 518"/>
              <a:gd name="T3" fmla="*/ 543 h 1051"/>
              <a:gd name="T4" fmla="*/ 508 w 518"/>
              <a:gd name="T5" fmla="*/ 508 h 1051"/>
              <a:gd name="T6" fmla="*/ 0 w 518"/>
              <a:gd name="T7" fmla="*/ 0 h 1051"/>
              <a:gd name="T8" fmla="*/ 0 w 518"/>
              <a:gd name="T9" fmla="*/ 1051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61239" y="117148"/>
            <a:ext cx="4496814" cy="56168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>
              <a:defRPr sz="3200" b="1">
                <a:latin typeface="微软雅黑"/>
                <a:ea typeface="微软雅黑"/>
              </a:defRPr>
            </a:lvl1pPr>
          </a:lstStyle>
          <a:p>
            <a:r>
              <a:rPr lang="zh-CN" altLang="en-US" dirty="0" smtClean="0">
                <a:effectLst/>
                <a:latin typeface="+mn-lt"/>
                <a:ea typeface="+mn-ea"/>
                <a:cs typeface="+mn-ea"/>
                <a:sym typeface="+mn-lt"/>
              </a:rPr>
              <a:t>护士的化妆</a:t>
            </a:r>
            <a:r>
              <a:rPr lang="en-US" altLang="zh-CN" dirty="0" smtClean="0">
                <a:effectLst/>
                <a:latin typeface="+mn-lt"/>
                <a:ea typeface="+mn-ea"/>
                <a:cs typeface="+mn-ea"/>
                <a:sym typeface="+mn-lt"/>
              </a:rPr>
              <a:t>-</a:t>
            </a:r>
            <a:r>
              <a:rPr lang="zh-CN" altLang="en-US" dirty="0" smtClean="0">
                <a:effectLst/>
                <a:latin typeface="+mn-lt"/>
                <a:ea typeface="+mn-ea"/>
                <a:cs typeface="+mn-ea"/>
                <a:sym typeface="+mn-lt"/>
              </a:rPr>
              <a:t>淡妆上岗</a:t>
            </a:r>
            <a:endParaRPr lang="zh-CN" altLang="zh-CN" dirty="0"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下箭头 19"/>
          <p:cNvSpPr/>
          <p:nvPr/>
        </p:nvSpPr>
        <p:spPr>
          <a:xfrm>
            <a:off x="3496597" y="2832055"/>
            <a:ext cx="2155523" cy="2008447"/>
          </a:xfrm>
          <a:prstGeom prst="downArrow">
            <a:avLst/>
          </a:prstGeom>
          <a:solidFill>
            <a:srgbClr val="FC73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下箭头 20"/>
          <p:cNvSpPr/>
          <p:nvPr/>
        </p:nvSpPr>
        <p:spPr>
          <a:xfrm flipH="1" flipV="1">
            <a:off x="3497609" y="878670"/>
            <a:ext cx="2155523" cy="1945018"/>
          </a:xfrm>
          <a:prstGeom prst="downArrow">
            <a:avLst/>
          </a:prstGeom>
          <a:solidFill>
            <a:srgbClr val="00A2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Freeform 14"/>
          <p:cNvSpPr>
            <a:spLocks noEditPoints="1"/>
          </p:cNvSpPr>
          <p:nvPr/>
        </p:nvSpPr>
        <p:spPr bwMode="black">
          <a:xfrm>
            <a:off x="4314885" y="2118955"/>
            <a:ext cx="502045" cy="401437"/>
          </a:xfrm>
          <a:custGeom>
            <a:avLst/>
            <a:gdLst>
              <a:gd name="T0" fmla="*/ 326037 w 300"/>
              <a:gd name="T1" fmla="*/ 363437 h 266"/>
              <a:gd name="T2" fmla="*/ 327709 w 300"/>
              <a:gd name="T3" fmla="*/ 380186 h 266"/>
              <a:gd name="T4" fmla="*/ 249126 w 300"/>
              <a:gd name="T5" fmla="*/ 445504 h 266"/>
              <a:gd name="T6" fmla="*/ 13376 w 300"/>
              <a:gd name="T7" fmla="*/ 194280 h 266"/>
              <a:gd name="T8" fmla="*/ 0 w 300"/>
              <a:gd name="T9" fmla="*/ 130637 h 266"/>
              <a:gd name="T10" fmla="*/ 130415 w 300"/>
              <a:gd name="T11" fmla="*/ 0 h 266"/>
              <a:gd name="T12" fmla="*/ 250797 w 300"/>
              <a:gd name="T13" fmla="*/ 80392 h 266"/>
              <a:gd name="T14" fmla="*/ 371180 w 300"/>
              <a:gd name="T15" fmla="*/ 0 h 266"/>
              <a:gd name="T16" fmla="*/ 501595 w 300"/>
              <a:gd name="T17" fmla="*/ 130637 h 266"/>
              <a:gd name="T18" fmla="*/ 488219 w 300"/>
              <a:gd name="T19" fmla="*/ 194280 h 266"/>
              <a:gd name="T20" fmla="*/ 438060 w 300"/>
              <a:gd name="T21" fmla="*/ 271322 h 266"/>
              <a:gd name="T22" fmla="*/ 419668 w 300"/>
              <a:gd name="T23" fmla="*/ 269647 h 266"/>
              <a:gd name="T24" fmla="*/ 326037 w 300"/>
              <a:gd name="T25" fmla="*/ 363437 h 266"/>
              <a:gd name="T26" fmla="*/ 429700 w 300"/>
              <a:gd name="T27" fmla="*/ 353388 h 266"/>
              <a:gd name="T28" fmla="*/ 459795 w 300"/>
              <a:gd name="T29" fmla="*/ 353388 h 266"/>
              <a:gd name="T30" fmla="*/ 459795 w 300"/>
              <a:gd name="T31" fmla="*/ 373486 h 266"/>
              <a:gd name="T32" fmla="*/ 429700 w 300"/>
              <a:gd name="T33" fmla="*/ 373486 h 266"/>
              <a:gd name="T34" fmla="*/ 429700 w 300"/>
              <a:gd name="T35" fmla="*/ 403633 h 266"/>
              <a:gd name="T36" fmla="*/ 409636 w 300"/>
              <a:gd name="T37" fmla="*/ 403633 h 266"/>
              <a:gd name="T38" fmla="*/ 409636 w 300"/>
              <a:gd name="T39" fmla="*/ 373486 h 266"/>
              <a:gd name="T40" fmla="*/ 379540 w 300"/>
              <a:gd name="T41" fmla="*/ 373486 h 266"/>
              <a:gd name="T42" fmla="*/ 379540 w 300"/>
              <a:gd name="T43" fmla="*/ 353388 h 266"/>
              <a:gd name="T44" fmla="*/ 409636 w 300"/>
              <a:gd name="T45" fmla="*/ 353388 h 266"/>
              <a:gd name="T46" fmla="*/ 409636 w 300"/>
              <a:gd name="T47" fmla="*/ 323242 h 266"/>
              <a:gd name="T48" fmla="*/ 429700 w 300"/>
              <a:gd name="T49" fmla="*/ 323242 h 266"/>
              <a:gd name="T50" fmla="*/ 429700 w 300"/>
              <a:gd name="T51" fmla="*/ 353388 h 266"/>
              <a:gd name="T52" fmla="*/ 419668 w 300"/>
              <a:gd name="T53" fmla="*/ 432105 h 266"/>
              <a:gd name="T54" fmla="*/ 351116 w 300"/>
              <a:gd name="T55" fmla="*/ 363437 h 266"/>
              <a:gd name="T56" fmla="*/ 419668 w 300"/>
              <a:gd name="T57" fmla="*/ 294770 h 266"/>
              <a:gd name="T58" fmla="*/ 489891 w 300"/>
              <a:gd name="T59" fmla="*/ 363437 h 266"/>
              <a:gd name="T60" fmla="*/ 419668 w 300"/>
              <a:gd name="T61" fmla="*/ 432105 h 266"/>
              <a:gd name="T62" fmla="*/ 419668 w 300"/>
              <a:gd name="T63" fmla="*/ 281371 h 266"/>
              <a:gd name="T64" fmla="*/ 339413 w 300"/>
              <a:gd name="T65" fmla="*/ 363437 h 266"/>
              <a:gd name="T66" fmla="*/ 419668 w 300"/>
              <a:gd name="T67" fmla="*/ 445504 h 266"/>
              <a:gd name="T68" fmla="*/ 501595 w 300"/>
              <a:gd name="T69" fmla="*/ 363437 h 266"/>
              <a:gd name="T70" fmla="*/ 419668 w 300"/>
              <a:gd name="T71" fmla="*/ 281371 h 26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300"/>
              <a:gd name="T109" fmla="*/ 0 h 266"/>
              <a:gd name="T110" fmla="*/ 300 w 300"/>
              <a:gd name="T111" fmla="*/ 266 h 26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300" h="266">
                <a:moveTo>
                  <a:pt x="195" y="217"/>
                </a:moveTo>
                <a:cubicBezTo>
                  <a:pt x="195" y="221"/>
                  <a:pt x="195" y="224"/>
                  <a:pt x="196" y="227"/>
                </a:cubicBezTo>
                <a:cubicBezTo>
                  <a:pt x="170" y="250"/>
                  <a:pt x="149" y="266"/>
                  <a:pt x="149" y="266"/>
                </a:cubicBezTo>
                <a:cubicBezTo>
                  <a:pt x="149" y="266"/>
                  <a:pt x="32" y="176"/>
                  <a:pt x="8" y="116"/>
                </a:cubicBezTo>
                <a:cubicBezTo>
                  <a:pt x="4" y="106"/>
                  <a:pt x="0" y="90"/>
                  <a:pt x="0" y="78"/>
                </a:cubicBezTo>
                <a:cubicBezTo>
                  <a:pt x="0" y="35"/>
                  <a:pt x="35" y="0"/>
                  <a:pt x="78" y="0"/>
                </a:cubicBezTo>
                <a:cubicBezTo>
                  <a:pt x="110" y="0"/>
                  <a:pt x="138" y="20"/>
                  <a:pt x="150" y="48"/>
                </a:cubicBezTo>
                <a:cubicBezTo>
                  <a:pt x="162" y="20"/>
                  <a:pt x="190" y="0"/>
                  <a:pt x="222" y="0"/>
                </a:cubicBezTo>
                <a:cubicBezTo>
                  <a:pt x="265" y="0"/>
                  <a:pt x="300" y="35"/>
                  <a:pt x="300" y="78"/>
                </a:cubicBezTo>
                <a:cubicBezTo>
                  <a:pt x="300" y="91"/>
                  <a:pt x="296" y="106"/>
                  <a:pt x="292" y="116"/>
                </a:cubicBezTo>
                <a:cubicBezTo>
                  <a:pt x="287" y="130"/>
                  <a:pt x="275" y="146"/>
                  <a:pt x="262" y="162"/>
                </a:cubicBezTo>
                <a:cubicBezTo>
                  <a:pt x="258" y="161"/>
                  <a:pt x="255" y="161"/>
                  <a:pt x="251" y="161"/>
                </a:cubicBezTo>
                <a:cubicBezTo>
                  <a:pt x="220" y="161"/>
                  <a:pt x="195" y="186"/>
                  <a:pt x="195" y="217"/>
                </a:cubicBezTo>
                <a:close/>
                <a:moveTo>
                  <a:pt x="257" y="211"/>
                </a:moveTo>
                <a:cubicBezTo>
                  <a:pt x="275" y="211"/>
                  <a:pt x="275" y="211"/>
                  <a:pt x="275" y="211"/>
                </a:cubicBezTo>
                <a:cubicBezTo>
                  <a:pt x="275" y="223"/>
                  <a:pt x="275" y="223"/>
                  <a:pt x="275" y="223"/>
                </a:cubicBezTo>
                <a:cubicBezTo>
                  <a:pt x="257" y="223"/>
                  <a:pt x="257" y="223"/>
                  <a:pt x="257" y="223"/>
                </a:cubicBezTo>
                <a:cubicBezTo>
                  <a:pt x="257" y="241"/>
                  <a:pt x="257" y="241"/>
                  <a:pt x="257" y="241"/>
                </a:cubicBezTo>
                <a:cubicBezTo>
                  <a:pt x="245" y="241"/>
                  <a:pt x="245" y="241"/>
                  <a:pt x="245" y="241"/>
                </a:cubicBezTo>
                <a:cubicBezTo>
                  <a:pt x="245" y="223"/>
                  <a:pt x="245" y="223"/>
                  <a:pt x="245" y="223"/>
                </a:cubicBezTo>
                <a:cubicBezTo>
                  <a:pt x="227" y="223"/>
                  <a:pt x="227" y="223"/>
                  <a:pt x="227" y="223"/>
                </a:cubicBezTo>
                <a:cubicBezTo>
                  <a:pt x="227" y="211"/>
                  <a:pt x="227" y="211"/>
                  <a:pt x="227" y="211"/>
                </a:cubicBezTo>
                <a:cubicBezTo>
                  <a:pt x="245" y="211"/>
                  <a:pt x="245" y="211"/>
                  <a:pt x="245" y="211"/>
                </a:cubicBezTo>
                <a:cubicBezTo>
                  <a:pt x="245" y="193"/>
                  <a:pt x="245" y="193"/>
                  <a:pt x="245" y="193"/>
                </a:cubicBezTo>
                <a:cubicBezTo>
                  <a:pt x="257" y="193"/>
                  <a:pt x="257" y="193"/>
                  <a:pt x="257" y="193"/>
                </a:cubicBezTo>
                <a:lnTo>
                  <a:pt x="257" y="211"/>
                </a:lnTo>
                <a:close/>
                <a:moveTo>
                  <a:pt x="251" y="258"/>
                </a:moveTo>
                <a:cubicBezTo>
                  <a:pt x="229" y="258"/>
                  <a:pt x="210" y="240"/>
                  <a:pt x="210" y="217"/>
                </a:cubicBezTo>
                <a:cubicBezTo>
                  <a:pt x="210" y="194"/>
                  <a:pt x="229" y="176"/>
                  <a:pt x="251" y="176"/>
                </a:cubicBezTo>
                <a:cubicBezTo>
                  <a:pt x="274" y="176"/>
                  <a:pt x="293" y="194"/>
                  <a:pt x="293" y="217"/>
                </a:cubicBezTo>
                <a:cubicBezTo>
                  <a:pt x="293" y="240"/>
                  <a:pt x="274" y="258"/>
                  <a:pt x="251" y="258"/>
                </a:cubicBezTo>
                <a:close/>
                <a:moveTo>
                  <a:pt x="251" y="168"/>
                </a:moveTo>
                <a:cubicBezTo>
                  <a:pt x="224" y="168"/>
                  <a:pt x="203" y="190"/>
                  <a:pt x="203" y="217"/>
                </a:cubicBezTo>
                <a:cubicBezTo>
                  <a:pt x="203" y="244"/>
                  <a:pt x="224" y="266"/>
                  <a:pt x="251" y="266"/>
                </a:cubicBezTo>
                <a:cubicBezTo>
                  <a:pt x="278" y="266"/>
                  <a:pt x="300" y="244"/>
                  <a:pt x="300" y="217"/>
                </a:cubicBezTo>
                <a:cubicBezTo>
                  <a:pt x="300" y="190"/>
                  <a:pt x="278" y="168"/>
                  <a:pt x="251" y="168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83943" tIns="41972" rIns="83943" bIns="41972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3" name="Picture 3" descr="C:\Users\Jonahs\Dropbox\Projects SCOTT\MEET Windows Azure\source\Background\tile-icon-bigdata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7532" y="3156191"/>
            <a:ext cx="876749" cy="78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23"/>
          <p:cNvSpPr txBox="1"/>
          <p:nvPr/>
        </p:nvSpPr>
        <p:spPr>
          <a:xfrm>
            <a:off x="4290662" y="986340"/>
            <a:ext cx="642171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    01</a:t>
            </a:r>
            <a:endParaRPr lang="zh-CN" altLang="en-US" sz="2800" b="1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90663" y="4145852"/>
            <a:ext cx="64217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2800" b="1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 bwMode="auto">
          <a:xfrm>
            <a:off x="523232" y="1851179"/>
            <a:ext cx="28246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1200" dirty="0">
                <a:latin typeface="+mn-lt"/>
                <a:ea typeface="+mn-ea"/>
                <a:cs typeface="+mn-ea"/>
                <a:sym typeface="+mn-lt"/>
              </a:rPr>
              <a:t>淡妆上岗是自尊自爱、热爱生活的直接的体现，能创造和挖掘自身的魅力，体现积极健康的人生态度。</a:t>
            </a:r>
            <a:endParaRPr lang="zh-CN" altLang="zh-CN" sz="1200" dirty="0"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 bwMode="auto">
          <a:xfrm>
            <a:off x="539552" y="1527044"/>
            <a:ext cx="2020887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健康积极</a:t>
            </a:r>
            <a:endParaRPr lang="zh-CN" altLang="en-US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TextBox 27"/>
          <p:cNvSpPr txBox="1"/>
          <p:nvPr/>
        </p:nvSpPr>
        <p:spPr bwMode="auto">
          <a:xfrm>
            <a:off x="6012161" y="3468434"/>
            <a:ext cx="282463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1200" dirty="0">
                <a:latin typeface="+mn-lt"/>
                <a:ea typeface="+mn-ea"/>
                <a:cs typeface="+mn-ea"/>
                <a:sym typeface="+mn-lt"/>
              </a:rPr>
              <a:t>护理人员淡妆上岗既能使她自身容光焕发，充满活力，又可以让病人从心底感到很舒畅，唤醒他追求美的天性，树立战胜疾病，回归社会的信心。</a:t>
            </a:r>
            <a:endParaRPr lang="zh-CN" altLang="zh-CN" sz="1200" dirty="0"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 bwMode="auto">
          <a:xfrm>
            <a:off x="6028482" y="3144298"/>
            <a:ext cx="2020887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rgbClr val="FC736E"/>
                </a:solidFill>
                <a:latin typeface="+mn-lt"/>
                <a:ea typeface="+mn-ea"/>
                <a:cs typeface="+mn-ea"/>
                <a:sym typeface="+mn-lt"/>
              </a:rPr>
              <a:t>充满活力</a:t>
            </a:r>
          </a:p>
        </p:txBody>
      </p:sp>
    </p:spTree>
    <p:extLst>
      <p:ext uri="{BB962C8B-B14F-4D97-AF65-F5344CB8AC3E}">
        <p14:creationId xmlns:p14="http://schemas.microsoft.com/office/powerpoint/2010/main" val="1660927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5595">
        <p14:gallery dir="l"/>
      </p:transition>
    </mc:Choice>
    <mc:Fallback xmlns="">
      <p:transition spd="slow" advTm="559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"/>
                            </p:stCondLst>
                            <p:childTnLst>
                              <p:par>
                                <p:cTn id="1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6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66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60"/>
                            </p:stCondLst>
                            <p:childTnLst>
                              <p:par>
                                <p:cTn id="3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160"/>
                            </p:stCondLst>
                            <p:childTnLst>
                              <p:par>
                                <p:cTn id="3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66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66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7" grpId="0" animBg="1"/>
      <p:bldP spid="68" grpId="0"/>
      <p:bldP spid="20" grpId="0" animBg="1"/>
      <p:bldP spid="21" grpId="0" animBg="1"/>
      <p:bldP spid="22" grpId="0" animBg="1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Freeform 5"/>
          <p:cNvSpPr>
            <a:spLocks/>
          </p:cNvSpPr>
          <p:nvPr/>
        </p:nvSpPr>
        <p:spPr bwMode="auto">
          <a:xfrm>
            <a:off x="1" y="168220"/>
            <a:ext cx="267437" cy="485885"/>
          </a:xfrm>
          <a:custGeom>
            <a:avLst/>
            <a:gdLst>
              <a:gd name="T0" fmla="*/ 0 w 519"/>
              <a:gd name="T1" fmla="*/ 1050 h 1050"/>
              <a:gd name="T2" fmla="*/ 510 w 519"/>
              <a:gd name="T3" fmla="*/ 540 h 1050"/>
              <a:gd name="T4" fmla="*/ 510 w 519"/>
              <a:gd name="T5" fmla="*/ 510 h 1050"/>
              <a:gd name="T6" fmla="*/ 0 w 519"/>
              <a:gd name="T7" fmla="*/ 0 h 1050"/>
              <a:gd name="T8" fmla="*/ 0 w 519"/>
              <a:gd name="T9" fmla="*/ 105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9" h="1050">
                <a:moveTo>
                  <a:pt x="0" y="1050"/>
                </a:moveTo>
                <a:lnTo>
                  <a:pt x="510" y="540"/>
                </a:lnTo>
                <a:cubicBezTo>
                  <a:pt x="519" y="532"/>
                  <a:pt x="519" y="518"/>
                  <a:pt x="510" y="510"/>
                </a:cubicBezTo>
                <a:lnTo>
                  <a:pt x="0" y="0"/>
                </a:lnTo>
                <a:lnTo>
                  <a:pt x="0" y="1050"/>
                </a:lnTo>
                <a:close/>
              </a:path>
            </a:pathLst>
          </a:custGeom>
          <a:solidFill>
            <a:srgbClr val="5764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7" name="Freeform 6"/>
          <p:cNvSpPr>
            <a:spLocks/>
          </p:cNvSpPr>
          <p:nvPr/>
        </p:nvSpPr>
        <p:spPr bwMode="auto">
          <a:xfrm>
            <a:off x="0" y="47642"/>
            <a:ext cx="266368" cy="485885"/>
          </a:xfrm>
          <a:custGeom>
            <a:avLst/>
            <a:gdLst>
              <a:gd name="T0" fmla="*/ 0 w 518"/>
              <a:gd name="T1" fmla="*/ 1051 h 1051"/>
              <a:gd name="T2" fmla="*/ 508 w 518"/>
              <a:gd name="T3" fmla="*/ 543 h 1051"/>
              <a:gd name="T4" fmla="*/ 508 w 518"/>
              <a:gd name="T5" fmla="*/ 508 h 1051"/>
              <a:gd name="T6" fmla="*/ 0 w 518"/>
              <a:gd name="T7" fmla="*/ 0 h 1051"/>
              <a:gd name="T8" fmla="*/ 0 w 518"/>
              <a:gd name="T9" fmla="*/ 1051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61239" y="117148"/>
            <a:ext cx="3635492" cy="56168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>
              <a:defRPr sz="3200" b="1">
                <a:latin typeface="微软雅黑"/>
                <a:ea typeface="微软雅黑"/>
              </a:defRPr>
            </a:lvl1pPr>
          </a:lstStyle>
          <a:p>
            <a:r>
              <a:rPr lang="zh-CN" altLang="en-US" dirty="0" smtClean="0">
                <a:effectLst/>
                <a:latin typeface="+mn-lt"/>
                <a:ea typeface="+mn-ea"/>
                <a:cs typeface="+mn-ea"/>
                <a:sym typeface="+mn-lt"/>
              </a:rPr>
              <a:t>护士化妆的禁忌</a:t>
            </a:r>
            <a:endParaRPr lang="zh-CN" altLang="zh-CN" dirty="0"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椭圆 15"/>
          <p:cNvSpPr/>
          <p:nvPr/>
        </p:nvSpPr>
        <p:spPr bwMode="auto">
          <a:xfrm>
            <a:off x="3200669" y="1506823"/>
            <a:ext cx="2363214" cy="2364457"/>
          </a:xfrm>
          <a:prstGeom prst="ellipse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8571" tIns="34285" rIns="68571" bIns="34285" numCol="1" rtlCol="0" anchor="t" anchorCtr="0" compatLnSpc="1">
            <a:prstTxWarp prst="textNoShape">
              <a:avLst/>
            </a:prstTxWarp>
          </a:bodyPr>
          <a:lstStyle/>
          <a:p>
            <a:pPr defTabSz="685709"/>
            <a:endParaRPr lang="zh-CN" altLang="en-US" sz="13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8773" y="1477478"/>
            <a:ext cx="2946176" cy="346239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 algn="r">
              <a:defRPr b="1">
                <a:solidFill>
                  <a:schemeClr val="accent3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勿在患者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面前化妆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536643" y="1526442"/>
            <a:ext cx="1916471" cy="346239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>
              <a:defRPr b="1">
                <a:solidFill>
                  <a:schemeClr val="accent3"/>
                </a:solidFill>
                <a:latin typeface="+mj-ea"/>
                <a:ea typeface="+mj-ea"/>
              </a:defRPr>
            </a:lvl1pPr>
          </a:lstStyle>
          <a:p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勿</a:t>
            </a:r>
            <a:r>
              <a:rPr lang="zh-CN" altLang="zh-CN" dirty="0" smtClean="0">
                <a:latin typeface="+mn-lt"/>
                <a:ea typeface="+mn-ea"/>
                <a:cs typeface="+mn-ea"/>
                <a:sym typeface="+mn-lt"/>
              </a:rPr>
              <a:t>化</a:t>
            </a:r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比较</a:t>
            </a:r>
            <a:r>
              <a:rPr lang="zh-CN" altLang="zh-CN" dirty="0" smtClean="0">
                <a:latin typeface="+mn-lt"/>
                <a:ea typeface="+mn-ea"/>
                <a:cs typeface="+mn-ea"/>
                <a:sym typeface="+mn-lt"/>
              </a:rPr>
              <a:t>浓</a:t>
            </a:r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的</a:t>
            </a:r>
            <a:r>
              <a:rPr lang="zh-CN" altLang="zh-CN" dirty="0" smtClean="0">
                <a:latin typeface="+mn-lt"/>
                <a:ea typeface="+mn-ea"/>
                <a:cs typeface="+mn-ea"/>
                <a:sym typeface="+mn-lt"/>
              </a:rPr>
              <a:t>妆</a:t>
            </a:r>
            <a:endParaRPr lang="zh-CN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48773" y="2525115"/>
            <a:ext cx="2521709" cy="346239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 algn="r">
              <a:defRPr b="1">
                <a:solidFill>
                  <a:schemeClr val="accent3"/>
                </a:solidFill>
                <a:latin typeface="+mj-ea"/>
                <a:ea typeface="+mj-ea"/>
              </a:defRPr>
            </a:lvl1pPr>
          </a:lstStyle>
          <a:p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避免异味：过浓香水等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834244" y="2500536"/>
            <a:ext cx="2969090" cy="346239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>
              <a:defRPr b="1">
                <a:solidFill>
                  <a:schemeClr val="accent3"/>
                </a:solidFill>
                <a:latin typeface="+mj-ea"/>
                <a:ea typeface="+mj-ea"/>
              </a:defRPr>
            </a:lvl1pPr>
          </a:lstStyle>
          <a:p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勿使妆面出现残缺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67424" y="3508648"/>
            <a:ext cx="2946176" cy="346239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 algn="r">
              <a:defRPr b="1">
                <a:solidFill>
                  <a:schemeClr val="accent3"/>
                </a:solidFill>
                <a:latin typeface="+mj-ea"/>
                <a:ea typeface="+mj-ea"/>
              </a:defRPr>
            </a:lvl1pPr>
          </a:lstStyle>
          <a:p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勿评论他人的</a:t>
            </a:r>
            <a:r>
              <a:rPr lang="zh-CN" altLang="zh-CN" dirty="0" smtClean="0">
                <a:latin typeface="+mn-lt"/>
                <a:ea typeface="+mn-ea"/>
                <a:cs typeface="+mn-ea"/>
                <a:sym typeface="+mn-lt"/>
              </a:rPr>
              <a:t>化妆</a:t>
            </a:r>
            <a:endParaRPr lang="zh-CN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536643" y="3508648"/>
            <a:ext cx="2969090" cy="346239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>
              <a:defRPr b="1">
                <a:solidFill>
                  <a:schemeClr val="accent3"/>
                </a:solidFill>
                <a:latin typeface="+mj-ea"/>
                <a:ea typeface="+mj-ea"/>
              </a:defRPr>
            </a:lvl1pPr>
          </a:lstStyle>
          <a:p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勿借用他人化妆品</a:t>
            </a:r>
          </a:p>
        </p:txBody>
      </p:sp>
      <p:sp>
        <p:nvSpPr>
          <p:cNvPr id="39" name="Oval 12"/>
          <p:cNvSpPr>
            <a:spLocks noChangeArrowheads="1"/>
          </p:cNvSpPr>
          <p:nvPr/>
        </p:nvSpPr>
        <p:spPr bwMode="auto">
          <a:xfrm>
            <a:off x="3720112" y="2026540"/>
            <a:ext cx="1324328" cy="1325023"/>
          </a:xfrm>
          <a:prstGeom prst="ellipse">
            <a:avLst/>
          </a:prstGeom>
          <a:solidFill>
            <a:schemeClr val="tx1"/>
          </a:solidFill>
          <a:ln w="7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904407" y="2340392"/>
            <a:ext cx="1000202" cy="71557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algn="ctr"/>
            <a:r>
              <a:rPr lang="zh-CN" altLang="en-US" sz="2100" b="1" dirty="0" smtClean="0">
                <a:solidFill>
                  <a:srgbClr val="F8F8F8"/>
                </a:solidFill>
                <a:latin typeface="+mn-lt"/>
                <a:ea typeface="+mn-ea"/>
                <a:cs typeface="+mn-ea"/>
                <a:sym typeface="+mn-lt"/>
              </a:rPr>
              <a:t>护士化妆禁忌</a:t>
            </a:r>
            <a:endParaRPr lang="zh-CN" altLang="en-US" sz="2100" b="1" dirty="0">
              <a:solidFill>
                <a:srgbClr val="F8F8F8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" name="椭圆 40"/>
          <p:cNvSpPr/>
          <p:nvPr/>
        </p:nvSpPr>
        <p:spPr bwMode="auto">
          <a:xfrm>
            <a:off x="3444071" y="1402022"/>
            <a:ext cx="552083" cy="552373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8571" tIns="34285" rIns="68571" bIns="34285" numCol="1" rtlCol="0" anchor="t" anchorCtr="0" compatLnSpc="1">
            <a:prstTxWarp prst="textNoShape">
              <a:avLst/>
            </a:prstTxWarp>
          </a:bodyPr>
          <a:lstStyle/>
          <a:p>
            <a:pPr defTabSz="685709"/>
            <a:endParaRPr lang="zh-CN" altLang="en-US" sz="13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2" name="椭圆 41"/>
          <p:cNvSpPr/>
          <p:nvPr/>
        </p:nvSpPr>
        <p:spPr bwMode="auto">
          <a:xfrm>
            <a:off x="4761946" y="1402022"/>
            <a:ext cx="552083" cy="552373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8571" tIns="34285" rIns="68571" bIns="34285" numCol="1" rtlCol="0" anchor="t" anchorCtr="0" compatLnSpc="1">
            <a:prstTxWarp prst="textNoShape">
              <a:avLst/>
            </a:prstTxWarp>
          </a:bodyPr>
          <a:lstStyle/>
          <a:p>
            <a:pPr defTabSz="685709"/>
            <a:endParaRPr lang="zh-CN" altLang="en-US" sz="13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3" name="椭圆 42"/>
          <p:cNvSpPr/>
          <p:nvPr/>
        </p:nvSpPr>
        <p:spPr bwMode="auto">
          <a:xfrm>
            <a:off x="5260601" y="2408767"/>
            <a:ext cx="552083" cy="552373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8571" tIns="34285" rIns="68571" bIns="34285" numCol="1" rtlCol="0" anchor="t" anchorCtr="0" compatLnSpc="1">
            <a:prstTxWarp prst="textNoShape">
              <a:avLst/>
            </a:prstTxWarp>
          </a:bodyPr>
          <a:lstStyle/>
          <a:p>
            <a:pPr defTabSz="685709"/>
            <a:endParaRPr lang="zh-CN" altLang="en-US" sz="13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4" name="椭圆 43"/>
          <p:cNvSpPr/>
          <p:nvPr/>
        </p:nvSpPr>
        <p:spPr bwMode="auto">
          <a:xfrm>
            <a:off x="4761945" y="3370965"/>
            <a:ext cx="552083" cy="552373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8571" tIns="34285" rIns="68571" bIns="34285" numCol="1" rtlCol="0" anchor="t" anchorCtr="0" compatLnSpc="1">
            <a:prstTxWarp prst="textNoShape">
              <a:avLst/>
            </a:prstTxWarp>
          </a:bodyPr>
          <a:lstStyle/>
          <a:p>
            <a:pPr defTabSz="685709"/>
            <a:endParaRPr lang="zh-CN" altLang="en-US" sz="13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5" name="椭圆 44"/>
          <p:cNvSpPr/>
          <p:nvPr/>
        </p:nvSpPr>
        <p:spPr bwMode="auto">
          <a:xfrm>
            <a:off x="3444070" y="3362056"/>
            <a:ext cx="552083" cy="552373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8571" tIns="34285" rIns="68571" bIns="34285" numCol="1" rtlCol="0" anchor="t" anchorCtr="0" compatLnSpc="1">
            <a:prstTxWarp prst="textNoShape">
              <a:avLst/>
            </a:prstTxWarp>
          </a:bodyPr>
          <a:lstStyle/>
          <a:p>
            <a:pPr defTabSz="685709"/>
            <a:endParaRPr lang="zh-CN" altLang="en-US" sz="13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6" name="椭圆 45"/>
          <p:cNvSpPr/>
          <p:nvPr/>
        </p:nvSpPr>
        <p:spPr bwMode="auto">
          <a:xfrm>
            <a:off x="2963225" y="2390948"/>
            <a:ext cx="552083" cy="552373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8571" tIns="34285" rIns="68571" bIns="34285" numCol="1" rtlCol="0" anchor="t" anchorCtr="0" compatLnSpc="1">
            <a:prstTxWarp prst="textNoShape">
              <a:avLst/>
            </a:prstTxWarp>
          </a:bodyPr>
          <a:lstStyle/>
          <a:p>
            <a:pPr defTabSz="685709"/>
            <a:endParaRPr lang="zh-CN" altLang="en-US" sz="13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7" name="TextBox 20"/>
          <p:cNvSpPr txBox="1">
            <a:spLocks noChangeArrowheads="1"/>
          </p:cNvSpPr>
          <p:nvPr/>
        </p:nvSpPr>
        <p:spPr bwMode="auto">
          <a:xfrm flipH="1">
            <a:off x="3555523" y="1458471"/>
            <a:ext cx="329177" cy="439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sz="2400" b="1" dirty="0">
                <a:solidFill>
                  <a:srgbClr val="F8F8F8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</a:p>
        </p:txBody>
      </p:sp>
      <p:sp>
        <p:nvSpPr>
          <p:cNvPr id="48" name="TextBox 20"/>
          <p:cNvSpPr txBox="1">
            <a:spLocks noChangeArrowheads="1"/>
          </p:cNvSpPr>
          <p:nvPr/>
        </p:nvSpPr>
        <p:spPr bwMode="auto">
          <a:xfrm flipH="1">
            <a:off x="4882303" y="1458471"/>
            <a:ext cx="329177" cy="439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sz="2400" b="1" dirty="0">
                <a:solidFill>
                  <a:srgbClr val="F8F8F8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</a:p>
        </p:txBody>
      </p:sp>
      <p:sp>
        <p:nvSpPr>
          <p:cNvPr id="49" name="TextBox 20"/>
          <p:cNvSpPr txBox="1">
            <a:spLocks noChangeArrowheads="1"/>
          </p:cNvSpPr>
          <p:nvPr/>
        </p:nvSpPr>
        <p:spPr bwMode="auto">
          <a:xfrm flipH="1">
            <a:off x="5380958" y="2447397"/>
            <a:ext cx="329177" cy="439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sz="2400" b="1" dirty="0">
                <a:solidFill>
                  <a:srgbClr val="F8F8F8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</a:p>
        </p:txBody>
      </p:sp>
      <p:sp>
        <p:nvSpPr>
          <p:cNvPr id="50" name="TextBox 20"/>
          <p:cNvSpPr txBox="1">
            <a:spLocks noChangeArrowheads="1"/>
          </p:cNvSpPr>
          <p:nvPr/>
        </p:nvSpPr>
        <p:spPr bwMode="auto">
          <a:xfrm flipH="1">
            <a:off x="4873397" y="3418505"/>
            <a:ext cx="329177" cy="439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sz="2400" b="1" dirty="0">
                <a:solidFill>
                  <a:srgbClr val="F8F8F8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</a:p>
        </p:txBody>
      </p:sp>
      <p:sp>
        <p:nvSpPr>
          <p:cNvPr id="51" name="TextBox 20"/>
          <p:cNvSpPr txBox="1">
            <a:spLocks noChangeArrowheads="1"/>
          </p:cNvSpPr>
          <p:nvPr/>
        </p:nvSpPr>
        <p:spPr bwMode="auto">
          <a:xfrm flipH="1">
            <a:off x="3555522" y="3445232"/>
            <a:ext cx="329177" cy="439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sz="2400" b="1" dirty="0">
                <a:solidFill>
                  <a:srgbClr val="F8F8F8"/>
                </a:solidFill>
                <a:latin typeface="+mn-lt"/>
                <a:ea typeface="+mn-ea"/>
                <a:cs typeface="+mn-ea"/>
                <a:sym typeface="+mn-lt"/>
              </a:rPr>
              <a:t>5</a:t>
            </a:r>
          </a:p>
        </p:txBody>
      </p:sp>
      <p:sp>
        <p:nvSpPr>
          <p:cNvPr id="52" name="TextBox 20"/>
          <p:cNvSpPr txBox="1">
            <a:spLocks noChangeArrowheads="1"/>
          </p:cNvSpPr>
          <p:nvPr/>
        </p:nvSpPr>
        <p:spPr bwMode="auto">
          <a:xfrm flipH="1">
            <a:off x="3065771" y="2447397"/>
            <a:ext cx="329177" cy="439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sz="2400" b="1" dirty="0">
                <a:solidFill>
                  <a:srgbClr val="F8F8F8"/>
                </a:solidFill>
                <a:latin typeface="+mn-lt"/>
                <a:ea typeface="+mn-ea"/>
                <a:cs typeface="+mn-ea"/>
                <a:sym typeface="+mn-lt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964249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9849">
        <p14:gallery dir="l"/>
      </p:transition>
    </mc:Choice>
    <mc:Fallback xmlns="">
      <p:transition spd="slow" advTm="984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"/>
                            </p:stCondLst>
                            <p:childTnLst>
                              <p:par>
                                <p:cTn id="1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4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40"/>
                            </p:stCondLst>
                            <p:childTnLst>
                              <p:par>
                                <p:cTn id="2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40"/>
                            </p:stCondLst>
                            <p:childTnLst>
                              <p:par>
                                <p:cTn id="3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40"/>
                            </p:stCondLst>
                            <p:childTnLst>
                              <p:par>
                                <p:cTn id="3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40"/>
                            </p:stCondLst>
                            <p:childTnLst>
                              <p:par>
                                <p:cTn id="6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340"/>
                            </p:stCondLst>
                            <p:childTnLst>
                              <p:par>
                                <p:cTn id="7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840"/>
                            </p:stCondLst>
                            <p:childTnLst>
                              <p:par>
                                <p:cTn id="7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14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640"/>
                            </p:stCondLst>
                            <p:childTnLst>
                              <p:par>
                                <p:cTn id="8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694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440"/>
                            </p:stCondLst>
                            <p:childTnLst>
                              <p:par>
                                <p:cTn id="10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774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240"/>
                            </p:stCondLst>
                            <p:childTnLst>
                              <p:par>
                                <p:cTn id="1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8540"/>
                            </p:stCondLst>
                            <p:childTnLst>
                              <p:par>
                                <p:cTn id="1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9040"/>
                            </p:stCondLst>
                            <p:childTnLst>
                              <p:par>
                                <p:cTn id="1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3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9340"/>
                            </p:stCondLst>
                            <p:childTnLst>
                              <p:par>
                                <p:cTn id="1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7" grpId="0" animBg="1"/>
      <p:bldP spid="68" grpId="0"/>
      <p:bldP spid="16" grpId="0" animBg="1"/>
      <p:bldP spid="18" grpId="0"/>
      <p:bldP spid="30" grpId="0"/>
      <p:bldP spid="32" grpId="0"/>
      <p:bldP spid="34" grpId="0"/>
      <p:bldP spid="36" grpId="0"/>
      <p:bldP spid="38" grpId="0"/>
      <p:bldP spid="39" grpId="0" animBg="1"/>
      <p:bldP spid="40" grpId="0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4" descr="E:\0000000我图PPT\04.16\护士礼仪\图片1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1113"/>
            <a:ext cx="9144000" cy="5168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935249" y="1499244"/>
            <a:ext cx="814326" cy="1585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685709"/>
            <a:r>
              <a:rPr lang="en-US" altLang="zh-CN" sz="10300" b="1" dirty="0" smtClean="0">
                <a:solidFill>
                  <a:srgbClr val="F3F3F3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endParaRPr lang="zh-CN" altLang="zh-CN" sz="1500" b="1" dirty="0">
              <a:solidFill>
                <a:srgbClr val="F3F3F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357459" y="1492424"/>
            <a:ext cx="3807623" cy="69271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>
              <a:buFontTx/>
              <a:buNone/>
            </a:pPr>
            <a:r>
              <a:rPr lang="zh-CN" altLang="en-US" sz="4500" b="1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护士举止礼仪</a:t>
            </a:r>
          </a:p>
        </p:txBody>
      </p:sp>
      <p:sp>
        <p:nvSpPr>
          <p:cNvPr id="12" name="Freeform 5"/>
          <p:cNvSpPr>
            <a:spLocks/>
          </p:cNvSpPr>
          <p:nvPr/>
        </p:nvSpPr>
        <p:spPr bwMode="auto">
          <a:xfrm>
            <a:off x="1620095" y="1569458"/>
            <a:ext cx="1444632" cy="1446834"/>
          </a:xfrm>
          <a:custGeom>
            <a:avLst/>
            <a:gdLst>
              <a:gd name="T0" fmla="*/ 0 w 2342"/>
              <a:gd name="T1" fmla="*/ 0 h 2342"/>
              <a:gd name="T2" fmla="*/ 2342 w 2342"/>
              <a:gd name="T3" fmla="*/ 0 h 2342"/>
              <a:gd name="T4" fmla="*/ 2342 w 2342"/>
              <a:gd name="T5" fmla="*/ 560 h 2342"/>
              <a:gd name="T6" fmla="*/ 2295 w 2342"/>
              <a:gd name="T7" fmla="*/ 560 h 2342"/>
              <a:gd name="T8" fmla="*/ 2295 w 2342"/>
              <a:gd name="T9" fmla="*/ 47 h 2342"/>
              <a:gd name="T10" fmla="*/ 47 w 2342"/>
              <a:gd name="T11" fmla="*/ 47 h 2342"/>
              <a:gd name="T12" fmla="*/ 47 w 2342"/>
              <a:gd name="T13" fmla="*/ 2295 h 2342"/>
              <a:gd name="T14" fmla="*/ 2295 w 2342"/>
              <a:gd name="T15" fmla="*/ 2295 h 2342"/>
              <a:gd name="T16" fmla="*/ 2295 w 2342"/>
              <a:gd name="T17" fmla="*/ 1631 h 2342"/>
              <a:gd name="T18" fmla="*/ 2342 w 2342"/>
              <a:gd name="T19" fmla="*/ 1631 h 2342"/>
              <a:gd name="T20" fmla="*/ 2342 w 2342"/>
              <a:gd name="T21" fmla="*/ 2342 h 2342"/>
              <a:gd name="T22" fmla="*/ 0 w 2342"/>
              <a:gd name="T23" fmla="*/ 2342 h 2342"/>
              <a:gd name="T24" fmla="*/ 0 w 2342"/>
              <a:gd name="T25" fmla="*/ 0 h 2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42" h="2342">
                <a:moveTo>
                  <a:pt x="0" y="0"/>
                </a:moveTo>
                <a:lnTo>
                  <a:pt x="2342" y="0"/>
                </a:lnTo>
                <a:lnTo>
                  <a:pt x="2342" y="560"/>
                </a:lnTo>
                <a:lnTo>
                  <a:pt x="2295" y="560"/>
                </a:lnTo>
                <a:lnTo>
                  <a:pt x="2295" y="47"/>
                </a:lnTo>
                <a:lnTo>
                  <a:pt x="47" y="47"/>
                </a:lnTo>
                <a:lnTo>
                  <a:pt x="47" y="2295"/>
                </a:lnTo>
                <a:lnTo>
                  <a:pt x="2295" y="2295"/>
                </a:lnTo>
                <a:lnTo>
                  <a:pt x="2295" y="1631"/>
                </a:lnTo>
                <a:lnTo>
                  <a:pt x="2342" y="1631"/>
                </a:lnTo>
                <a:lnTo>
                  <a:pt x="2342" y="2342"/>
                </a:lnTo>
                <a:lnTo>
                  <a:pt x="0" y="234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2A495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Oval 39"/>
          <p:cNvSpPr>
            <a:spLocks noChangeAspect="1" noChangeArrowheads="1"/>
          </p:cNvSpPr>
          <p:nvPr/>
        </p:nvSpPr>
        <p:spPr bwMode="auto">
          <a:xfrm>
            <a:off x="3425486" y="2406392"/>
            <a:ext cx="161965" cy="162971"/>
          </a:xfrm>
          <a:prstGeom prst="ellipse">
            <a:avLst/>
          </a:prstGeom>
          <a:solidFill>
            <a:schemeClr val="tx1"/>
          </a:solidFill>
          <a:ln w="28575" cap="flat">
            <a:solidFill>
              <a:schemeClr val="bg2"/>
            </a:solidFill>
            <a:prstDash val="solid"/>
            <a:miter lim="800000"/>
            <a:headEnd/>
            <a:tailEnd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 sz="1400">
              <a:solidFill>
                <a:srgbClr val="F3F3F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Oval 40"/>
          <p:cNvSpPr>
            <a:spLocks noChangeAspect="1" noChangeArrowheads="1"/>
          </p:cNvSpPr>
          <p:nvPr/>
        </p:nvSpPr>
        <p:spPr bwMode="auto">
          <a:xfrm>
            <a:off x="3425486" y="2763903"/>
            <a:ext cx="161965" cy="162971"/>
          </a:xfrm>
          <a:prstGeom prst="ellipse">
            <a:avLst/>
          </a:prstGeom>
          <a:solidFill>
            <a:schemeClr val="tx1"/>
          </a:solidFill>
          <a:ln w="28575" cap="flat">
            <a:solidFill>
              <a:schemeClr val="bg2"/>
            </a:solidFill>
            <a:prstDash val="solid"/>
            <a:miter lim="800000"/>
            <a:headEnd/>
            <a:tailEnd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 sz="1400">
              <a:solidFill>
                <a:srgbClr val="F3F3F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Oval 42"/>
          <p:cNvSpPr>
            <a:spLocks noChangeAspect="1" noChangeArrowheads="1"/>
          </p:cNvSpPr>
          <p:nvPr/>
        </p:nvSpPr>
        <p:spPr bwMode="auto">
          <a:xfrm>
            <a:off x="5304819" y="2406392"/>
            <a:ext cx="161965" cy="162971"/>
          </a:xfrm>
          <a:prstGeom prst="ellipse">
            <a:avLst/>
          </a:prstGeom>
          <a:solidFill>
            <a:schemeClr val="tx1"/>
          </a:solidFill>
          <a:ln w="28575" cap="flat">
            <a:solidFill>
              <a:schemeClr val="bg2"/>
            </a:solidFill>
            <a:prstDash val="solid"/>
            <a:miter lim="800000"/>
            <a:headEnd/>
            <a:tailEnd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 sz="1400">
              <a:solidFill>
                <a:srgbClr val="F3F3F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87451" y="2337789"/>
            <a:ext cx="1698298" cy="284683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1400" dirty="0">
                <a:solidFill>
                  <a:srgbClr val="F3F3F3"/>
                </a:solidFill>
                <a:latin typeface="+mn-lt"/>
                <a:ea typeface="+mn-ea"/>
                <a:cs typeface="+mn-ea"/>
                <a:sym typeface="+mn-lt"/>
              </a:rPr>
              <a:t>护士的基本手势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587451" y="2695300"/>
            <a:ext cx="1698298" cy="284683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sz="1400" dirty="0">
                <a:solidFill>
                  <a:srgbClr val="F3F3F3"/>
                </a:solidFill>
                <a:latin typeface="+mn-lt"/>
                <a:cs typeface="+mn-ea"/>
                <a:sym typeface="+mn-lt"/>
              </a:rPr>
              <a:t>护士的坐姿和蹲姿</a:t>
            </a:r>
          </a:p>
        </p:txBody>
      </p:sp>
      <p:sp>
        <p:nvSpPr>
          <p:cNvPr id="19" name="Oval 42"/>
          <p:cNvSpPr>
            <a:spLocks noChangeAspect="1" noChangeArrowheads="1"/>
          </p:cNvSpPr>
          <p:nvPr/>
        </p:nvSpPr>
        <p:spPr bwMode="auto">
          <a:xfrm>
            <a:off x="5304819" y="2763903"/>
            <a:ext cx="161965" cy="162971"/>
          </a:xfrm>
          <a:prstGeom prst="ellipse">
            <a:avLst/>
          </a:prstGeom>
          <a:solidFill>
            <a:schemeClr val="tx1"/>
          </a:solidFill>
          <a:ln w="28575" cap="flat">
            <a:solidFill>
              <a:schemeClr val="bg2"/>
            </a:solidFill>
            <a:prstDash val="solid"/>
            <a:miter lim="800000"/>
            <a:headEnd/>
            <a:tailEnd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 sz="1400">
              <a:solidFill>
                <a:srgbClr val="F3F3F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66784" y="2337789"/>
            <a:ext cx="1698298" cy="284683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1400" dirty="0">
                <a:solidFill>
                  <a:srgbClr val="F3F3F3"/>
                </a:solidFill>
                <a:latin typeface="+mn-lt"/>
                <a:ea typeface="+mn-ea"/>
                <a:cs typeface="+mn-ea"/>
                <a:sym typeface="+mn-lt"/>
              </a:rPr>
              <a:t>护士的站姿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466784" y="2695300"/>
            <a:ext cx="1698298" cy="284683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1400" dirty="0">
                <a:solidFill>
                  <a:srgbClr val="F3F3F3"/>
                </a:solidFill>
                <a:latin typeface="+mn-lt"/>
                <a:ea typeface="+mn-ea"/>
                <a:cs typeface="+mn-ea"/>
                <a:sym typeface="+mn-lt"/>
              </a:rPr>
              <a:t>护士的行姿</a:t>
            </a:r>
          </a:p>
        </p:txBody>
      </p:sp>
      <p:sp>
        <p:nvSpPr>
          <p:cNvPr id="22" name="Oval 40"/>
          <p:cNvSpPr>
            <a:spLocks noChangeAspect="1" noChangeArrowheads="1"/>
          </p:cNvSpPr>
          <p:nvPr/>
        </p:nvSpPr>
        <p:spPr bwMode="auto">
          <a:xfrm>
            <a:off x="3414583" y="3117193"/>
            <a:ext cx="161965" cy="162971"/>
          </a:xfrm>
          <a:prstGeom prst="ellipse">
            <a:avLst/>
          </a:prstGeom>
          <a:solidFill>
            <a:schemeClr val="tx1"/>
          </a:solidFill>
          <a:ln w="28575" cap="flat">
            <a:solidFill>
              <a:schemeClr val="bg2"/>
            </a:solidFill>
            <a:prstDash val="solid"/>
            <a:miter lim="800000"/>
            <a:headEnd/>
            <a:tailEnd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 sz="1400">
              <a:solidFill>
                <a:srgbClr val="F3F3F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76548" y="3048590"/>
            <a:ext cx="1698298" cy="284683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sz="1400" dirty="0">
                <a:solidFill>
                  <a:srgbClr val="F3F3F3"/>
                </a:solidFill>
                <a:latin typeface="+mn-lt"/>
                <a:cs typeface="+mn-ea"/>
                <a:sym typeface="+mn-lt"/>
              </a:rPr>
              <a:t>护士标准持物姿势</a:t>
            </a:r>
          </a:p>
        </p:txBody>
      </p:sp>
      <p:pic>
        <p:nvPicPr>
          <p:cNvPr id="26" name="Picture 5" descr="E:\0000000我图PPT\00001PNG素材\医疗医药医生\医院标志0121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6036" y="52264"/>
            <a:ext cx="5237038" cy="5062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2960"/>
      </p:ext>
    </p:extLst>
  </p:cSld>
  <p:clrMapOvr>
    <a:masterClrMapping/>
  </p:clrMapOvr>
  <p:transition spd="slow" advTm="4829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"/>
                            </p:stCondLst>
                            <p:childTnLst>
                              <p:par>
                                <p:cTn id="1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3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3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1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6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 animBg="1"/>
      <p:bldP spid="14" grpId="0" animBg="1"/>
      <p:bldP spid="15" grpId="0" animBg="1"/>
      <p:bldP spid="16" grpId="0" animBg="1"/>
      <p:bldP spid="17" grpId="0"/>
      <p:bldP spid="18" grpId="0"/>
      <p:bldP spid="19" grpId="0" animBg="1"/>
      <p:bldP spid="20" grpId="0"/>
      <p:bldP spid="21" grpId="0"/>
      <p:bldP spid="22" grpId="0" animBg="1"/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Freeform 5"/>
          <p:cNvSpPr>
            <a:spLocks/>
          </p:cNvSpPr>
          <p:nvPr/>
        </p:nvSpPr>
        <p:spPr bwMode="auto">
          <a:xfrm>
            <a:off x="1" y="168220"/>
            <a:ext cx="267437" cy="485885"/>
          </a:xfrm>
          <a:custGeom>
            <a:avLst/>
            <a:gdLst>
              <a:gd name="T0" fmla="*/ 0 w 519"/>
              <a:gd name="T1" fmla="*/ 1050 h 1050"/>
              <a:gd name="T2" fmla="*/ 510 w 519"/>
              <a:gd name="T3" fmla="*/ 540 h 1050"/>
              <a:gd name="T4" fmla="*/ 510 w 519"/>
              <a:gd name="T5" fmla="*/ 510 h 1050"/>
              <a:gd name="T6" fmla="*/ 0 w 519"/>
              <a:gd name="T7" fmla="*/ 0 h 1050"/>
              <a:gd name="T8" fmla="*/ 0 w 519"/>
              <a:gd name="T9" fmla="*/ 105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9" h="1050">
                <a:moveTo>
                  <a:pt x="0" y="1050"/>
                </a:moveTo>
                <a:lnTo>
                  <a:pt x="510" y="540"/>
                </a:lnTo>
                <a:cubicBezTo>
                  <a:pt x="519" y="532"/>
                  <a:pt x="519" y="518"/>
                  <a:pt x="510" y="510"/>
                </a:cubicBezTo>
                <a:lnTo>
                  <a:pt x="0" y="0"/>
                </a:lnTo>
                <a:lnTo>
                  <a:pt x="0" y="1050"/>
                </a:lnTo>
                <a:close/>
              </a:path>
            </a:pathLst>
          </a:custGeom>
          <a:solidFill>
            <a:srgbClr val="5764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7" name="Freeform 6"/>
          <p:cNvSpPr>
            <a:spLocks/>
          </p:cNvSpPr>
          <p:nvPr/>
        </p:nvSpPr>
        <p:spPr bwMode="auto">
          <a:xfrm>
            <a:off x="0" y="47642"/>
            <a:ext cx="266368" cy="485885"/>
          </a:xfrm>
          <a:custGeom>
            <a:avLst/>
            <a:gdLst>
              <a:gd name="T0" fmla="*/ 0 w 518"/>
              <a:gd name="T1" fmla="*/ 1051 h 1051"/>
              <a:gd name="T2" fmla="*/ 508 w 518"/>
              <a:gd name="T3" fmla="*/ 543 h 1051"/>
              <a:gd name="T4" fmla="*/ 508 w 518"/>
              <a:gd name="T5" fmla="*/ 508 h 1051"/>
              <a:gd name="T6" fmla="*/ 0 w 518"/>
              <a:gd name="T7" fmla="*/ 0 h 1051"/>
              <a:gd name="T8" fmla="*/ 0 w 518"/>
              <a:gd name="T9" fmla="*/ 1051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61239" y="117148"/>
            <a:ext cx="3635492" cy="56168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>
              <a:defRPr sz="3200" b="1">
                <a:latin typeface="微软雅黑"/>
                <a:ea typeface="微软雅黑"/>
              </a:defRPr>
            </a:lvl1pPr>
          </a:lstStyle>
          <a:p>
            <a:r>
              <a:rPr lang="zh-CN" altLang="en-US" dirty="0" smtClean="0">
                <a:effectLst/>
                <a:latin typeface="+mn-lt"/>
                <a:ea typeface="+mn-ea"/>
                <a:cs typeface="+mn-ea"/>
                <a:sym typeface="+mn-lt"/>
              </a:rPr>
              <a:t>护士的基本手势</a:t>
            </a:r>
            <a:endParaRPr lang="zh-CN" altLang="zh-CN" dirty="0"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Rounded Rectangle 72"/>
          <p:cNvSpPr/>
          <p:nvPr/>
        </p:nvSpPr>
        <p:spPr>
          <a:xfrm>
            <a:off x="900386" y="1995050"/>
            <a:ext cx="1584176" cy="576779"/>
          </a:xfrm>
          <a:prstGeom prst="roundRect">
            <a:avLst>
              <a:gd name="adj" fmla="val 21110"/>
            </a:avLst>
          </a:prstGeom>
          <a:solidFill>
            <a:srgbClr val="00A2C2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b="1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原地指路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Rounded Rectangle 72"/>
          <p:cNvSpPr/>
          <p:nvPr/>
        </p:nvSpPr>
        <p:spPr>
          <a:xfrm>
            <a:off x="900386" y="2931869"/>
            <a:ext cx="1584176" cy="576779"/>
          </a:xfrm>
          <a:prstGeom prst="roundRect">
            <a:avLst>
              <a:gd name="adj" fmla="val 21110"/>
            </a:avLst>
          </a:prstGeom>
          <a:solidFill>
            <a:srgbClr val="F6A514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伴随引路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Rounded Rectangle 72"/>
          <p:cNvSpPr/>
          <p:nvPr/>
        </p:nvSpPr>
        <p:spPr>
          <a:xfrm>
            <a:off x="900386" y="3795965"/>
            <a:ext cx="1584176" cy="576779"/>
          </a:xfrm>
          <a:prstGeom prst="roundRect">
            <a:avLst>
              <a:gd name="adj" fmla="val 21110"/>
            </a:avLst>
          </a:prstGeom>
          <a:solidFill>
            <a:srgbClr val="FC736E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近距离提示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420666" y="2052606"/>
            <a:ext cx="2954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latin typeface="+mn-lt"/>
                <a:ea typeface="+mn-ea"/>
                <a:cs typeface="+mn-ea"/>
                <a:sym typeface="+mn-lt"/>
              </a:rPr>
              <a:t>适用于护士站或导医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424143" y="2974975"/>
            <a:ext cx="51090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latin typeface="+mn-lt"/>
                <a:ea typeface="+mn-ea"/>
                <a:cs typeface="+mn-ea"/>
                <a:sym typeface="+mn-lt"/>
              </a:rPr>
              <a:t>适用于陪同患者检查</a:t>
            </a:r>
            <a:r>
              <a:rPr lang="zh-CN" altLang="zh-CN" sz="2400" dirty="0" smtClean="0">
                <a:latin typeface="+mn-lt"/>
                <a:ea typeface="+mn-ea"/>
                <a:cs typeface="+mn-ea"/>
                <a:sym typeface="+mn-lt"/>
              </a:rPr>
              <a:t>或引导</a:t>
            </a:r>
            <a:r>
              <a:rPr lang="zh-CN" altLang="zh-CN" sz="2400" dirty="0">
                <a:latin typeface="+mn-lt"/>
                <a:ea typeface="+mn-ea"/>
                <a:cs typeface="+mn-ea"/>
                <a:sym typeface="+mn-lt"/>
              </a:rPr>
              <a:t>检查团体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31113" y="3868688"/>
            <a:ext cx="38779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latin typeface="+mn-lt"/>
                <a:ea typeface="+mn-ea"/>
                <a:cs typeface="+mn-ea"/>
                <a:sym typeface="+mn-lt"/>
              </a:rPr>
              <a:t>适用于请患者签字或就坐等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1" name="直接连接符 10"/>
          <p:cNvCxnSpPr>
            <a:stCxn id="29" idx="3"/>
            <a:endCxn id="5" idx="1"/>
          </p:cNvCxnSpPr>
          <p:nvPr/>
        </p:nvCxnSpPr>
        <p:spPr bwMode="auto">
          <a:xfrm flipV="1">
            <a:off x="2484562" y="2283439"/>
            <a:ext cx="936104" cy="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直接连接符 13"/>
          <p:cNvCxnSpPr>
            <a:stCxn id="31" idx="3"/>
            <a:endCxn id="6" idx="1"/>
          </p:cNvCxnSpPr>
          <p:nvPr/>
        </p:nvCxnSpPr>
        <p:spPr bwMode="auto">
          <a:xfrm flipV="1">
            <a:off x="2484562" y="3205808"/>
            <a:ext cx="939581" cy="1445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直接连接符 16"/>
          <p:cNvCxnSpPr>
            <a:stCxn id="33" idx="3"/>
            <a:endCxn id="7" idx="1"/>
          </p:cNvCxnSpPr>
          <p:nvPr/>
        </p:nvCxnSpPr>
        <p:spPr bwMode="auto">
          <a:xfrm>
            <a:off x="2484562" y="4084355"/>
            <a:ext cx="946551" cy="151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3" name="矩形 52"/>
          <p:cNvSpPr/>
          <p:nvPr/>
        </p:nvSpPr>
        <p:spPr>
          <a:xfrm>
            <a:off x="1044402" y="988368"/>
            <a:ext cx="6540164" cy="684793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71" tIns="34285" rIns="68571" bIns="34285">
            <a:spAutoFit/>
          </a:bodyPr>
          <a:lstStyle/>
          <a:p>
            <a:pPr defTabSz="725851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2000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右手或左手抬至一定高度</a:t>
            </a:r>
            <a:r>
              <a:rPr lang="zh-CN" altLang="en-US" sz="2000" dirty="0" smtClean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， </a:t>
            </a:r>
            <a:r>
              <a:rPr lang="zh-CN" altLang="en-US" sz="2000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五指并拢，掌向上，以</a:t>
            </a:r>
            <a:r>
              <a:rPr lang="zh-CN" altLang="en-US" sz="2000" dirty="0" smtClean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肘部</a:t>
            </a:r>
            <a:r>
              <a:rPr lang="zh-CN" altLang="en-US" sz="2000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为轴，朝向目标伸出</a:t>
            </a:r>
            <a:r>
              <a:rPr lang="zh-CN" altLang="en-US" sz="2000" dirty="0" smtClean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手臂</a:t>
            </a:r>
            <a:r>
              <a:rPr lang="zh-CN" altLang="en-US" sz="2000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endParaRPr lang="zh-CN" altLang="en-US" sz="2000" kern="0" dirty="0">
              <a:solidFill>
                <a:srgbClr val="77777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97523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5545">
        <p14:gallery dir="l"/>
      </p:transition>
    </mc:Choice>
    <mc:Fallback xmlns="">
      <p:transition spd="slow" advTm="554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"/>
                            </p:stCondLst>
                            <p:childTnLst>
                              <p:par>
                                <p:cTn id="1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4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4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4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4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4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4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7" grpId="0" animBg="1"/>
      <p:bldP spid="68" grpId="0"/>
      <p:bldP spid="29" grpId="0" animBg="1"/>
      <p:bldP spid="31" grpId="0" animBg="1"/>
      <p:bldP spid="33" grpId="0" animBg="1"/>
      <p:bldP spid="5" grpId="0"/>
      <p:bldP spid="6" grpId="0"/>
      <p:bldP spid="7" grpId="0"/>
      <p:bldP spid="5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Freeform 5"/>
          <p:cNvSpPr>
            <a:spLocks/>
          </p:cNvSpPr>
          <p:nvPr/>
        </p:nvSpPr>
        <p:spPr bwMode="auto">
          <a:xfrm>
            <a:off x="1" y="168220"/>
            <a:ext cx="267437" cy="485885"/>
          </a:xfrm>
          <a:custGeom>
            <a:avLst/>
            <a:gdLst>
              <a:gd name="T0" fmla="*/ 0 w 519"/>
              <a:gd name="T1" fmla="*/ 1050 h 1050"/>
              <a:gd name="T2" fmla="*/ 510 w 519"/>
              <a:gd name="T3" fmla="*/ 540 h 1050"/>
              <a:gd name="T4" fmla="*/ 510 w 519"/>
              <a:gd name="T5" fmla="*/ 510 h 1050"/>
              <a:gd name="T6" fmla="*/ 0 w 519"/>
              <a:gd name="T7" fmla="*/ 0 h 1050"/>
              <a:gd name="T8" fmla="*/ 0 w 519"/>
              <a:gd name="T9" fmla="*/ 105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9" h="1050">
                <a:moveTo>
                  <a:pt x="0" y="1050"/>
                </a:moveTo>
                <a:lnTo>
                  <a:pt x="510" y="540"/>
                </a:lnTo>
                <a:cubicBezTo>
                  <a:pt x="519" y="532"/>
                  <a:pt x="519" y="518"/>
                  <a:pt x="510" y="510"/>
                </a:cubicBezTo>
                <a:lnTo>
                  <a:pt x="0" y="0"/>
                </a:lnTo>
                <a:lnTo>
                  <a:pt x="0" y="1050"/>
                </a:lnTo>
                <a:close/>
              </a:path>
            </a:pathLst>
          </a:custGeom>
          <a:solidFill>
            <a:srgbClr val="5764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7" name="Freeform 6"/>
          <p:cNvSpPr>
            <a:spLocks/>
          </p:cNvSpPr>
          <p:nvPr/>
        </p:nvSpPr>
        <p:spPr bwMode="auto">
          <a:xfrm>
            <a:off x="0" y="47642"/>
            <a:ext cx="266368" cy="485885"/>
          </a:xfrm>
          <a:custGeom>
            <a:avLst/>
            <a:gdLst>
              <a:gd name="T0" fmla="*/ 0 w 518"/>
              <a:gd name="T1" fmla="*/ 1051 h 1051"/>
              <a:gd name="T2" fmla="*/ 508 w 518"/>
              <a:gd name="T3" fmla="*/ 543 h 1051"/>
              <a:gd name="T4" fmla="*/ 508 w 518"/>
              <a:gd name="T5" fmla="*/ 508 h 1051"/>
              <a:gd name="T6" fmla="*/ 0 w 518"/>
              <a:gd name="T7" fmla="*/ 0 h 1051"/>
              <a:gd name="T8" fmla="*/ 0 w 518"/>
              <a:gd name="T9" fmla="*/ 1051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61239" y="117148"/>
            <a:ext cx="3635492" cy="56168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>
              <a:defRPr sz="3200" b="1">
                <a:latin typeface="微软雅黑"/>
                <a:ea typeface="微软雅黑"/>
              </a:defRPr>
            </a:lvl1pPr>
          </a:lstStyle>
          <a:p>
            <a:r>
              <a:rPr lang="zh-CN" altLang="en-US" dirty="0" smtClean="0">
                <a:effectLst/>
                <a:latin typeface="+mn-lt"/>
                <a:ea typeface="+mn-ea"/>
                <a:cs typeface="+mn-ea"/>
                <a:sym typeface="+mn-lt"/>
              </a:rPr>
              <a:t>护士的站姿禁忌</a:t>
            </a:r>
            <a:endParaRPr lang="zh-CN" altLang="zh-CN" dirty="0"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" name="椭圆 1"/>
          <p:cNvSpPr/>
          <p:nvPr/>
        </p:nvSpPr>
        <p:spPr>
          <a:xfrm>
            <a:off x="972394" y="1780456"/>
            <a:ext cx="1751265" cy="1843685"/>
          </a:xfrm>
          <a:custGeom>
            <a:avLst/>
            <a:gdLst/>
            <a:ahLst/>
            <a:cxnLst/>
            <a:rect l="l" t="t" r="r" b="b"/>
            <a:pathLst>
              <a:path w="1751265" h="1872208">
                <a:moveTo>
                  <a:pt x="936104" y="0"/>
                </a:moveTo>
                <a:cubicBezTo>
                  <a:pt x="1286069" y="0"/>
                  <a:pt x="1591179" y="192044"/>
                  <a:pt x="1751265" y="476797"/>
                </a:cubicBezTo>
                <a:cubicBezTo>
                  <a:pt x="1668191" y="615556"/>
                  <a:pt x="1621028" y="777971"/>
                  <a:pt x="1621028" y="951401"/>
                </a:cubicBezTo>
                <a:cubicBezTo>
                  <a:pt x="1621028" y="1118433"/>
                  <a:pt x="1664775" y="1275246"/>
                  <a:pt x="1741972" y="1410708"/>
                </a:cubicBezTo>
                <a:cubicBezTo>
                  <a:pt x="1580006" y="1687123"/>
                  <a:pt x="1279670" y="1872208"/>
                  <a:pt x="936104" y="1872208"/>
                </a:cubicBezTo>
                <a:cubicBezTo>
                  <a:pt x="419108" y="1872208"/>
                  <a:pt x="0" y="1453100"/>
                  <a:pt x="0" y="936104"/>
                </a:cubicBezTo>
                <a:cubicBezTo>
                  <a:pt x="0" y="419108"/>
                  <a:pt x="419108" y="0"/>
                  <a:pt x="936104" y="0"/>
                </a:cubicBezTo>
                <a:close/>
              </a:path>
            </a:pathLst>
          </a:custGeom>
          <a:solidFill>
            <a:srgbClr val="2A495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6228976" y="1794227"/>
            <a:ext cx="1872208" cy="1843685"/>
          </a:xfrm>
          <a:prstGeom prst="ellipse">
            <a:avLst/>
          </a:prstGeom>
          <a:solidFill>
            <a:srgbClr val="FC736E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3" name="椭圆 1"/>
          <p:cNvSpPr/>
          <p:nvPr/>
        </p:nvSpPr>
        <p:spPr>
          <a:xfrm>
            <a:off x="2723659" y="1794227"/>
            <a:ext cx="1751265" cy="1843685"/>
          </a:xfrm>
          <a:custGeom>
            <a:avLst/>
            <a:gdLst/>
            <a:ahLst/>
            <a:cxnLst/>
            <a:rect l="l" t="t" r="r" b="b"/>
            <a:pathLst>
              <a:path w="1751265" h="1872208">
                <a:moveTo>
                  <a:pt x="936104" y="0"/>
                </a:moveTo>
                <a:cubicBezTo>
                  <a:pt x="1286069" y="0"/>
                  <a:pt x="1591179" y="192044"/>
                  <a:pt x="1751265" y="476797"/>
                </a:cubicBezTo>
                <a:cubicBezTo>
                  <a:pt x="1668191" y="615556"/>
                  <a:pt x="1621028" y="777971"/>
                  <a:pt x="1621028" y="951401"/>
                </a:cubicBezTo>
                <a:cubicBezTo>
                  <a:pt x="1621028" y="1118433"/>
                  <a:pt x="1664775" y="1275246"/>
                  <a:pt x="1741972" y="1410708"/>
                </a:cubicBezTo>
                <a:cubicBezTo>
                  <a:pt x="1580006" y="1687123"/>
                  <a:pt x="1279670" y="1872208"/>
                  <a:pt x="936104" y="1872208"/>
                </a:cubicBezTo>
                <a:cubicBezTo>
                  <a:pt x="419108" y="1872208"/>
                  <a:pt x="0" y="1453100"/>
                  <a:pt x="0" y="936104"/>
                </a:cubicBezTo>
                <a:cubicBezTo>
                  <a:pt x="0" y="419108"/>
                  <a:pt x="419108" y="0"/>
                  <a:pt x="936104" y="0"/>
                </a:cubicBezTo>
                <a:close/>
              </a:path>
            </a:pathLst>
          </a:custGeom>
          <a:solidFill>
            <a:srgbClr val="43BAB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4" name="椭圆 1"/>
          <p:cNvSpPr/>
          <p:nvPr/>
        </p:nvSpPr>
        <p:spPr>
          <a:xfrm>
            <a:off x="4474924" y="1794227"/>
            <a:ext cx="1751265" cy="1843685"/>
          </a:xfrm>
          <a:custGeom>
            <a:avLst/>
            <a:gdLst/>
            <a:ahLst/>
            <a:cxnLst/>
            <a:rect l="l" t="t" r="r" b="b"/>
            <a:pathLst>
              <a:path w="1751265" h="1872208">
                <a:moveTo>
                  <a:pt x="936104" y="0"/>
                </a:moveTo>
                <a:cubicBezTo>
                  <a:pt x="1286069" y="0"/>
                  <a:pt x="1591179" y="192044"/>
                  <a:pt x="1751265" y="476797"/>
                </a:cubicBezTo>
                <a:cubicBezTo>
                  <a:pt x="1668191" y="615556"/>
                  <a:pt x="1621028" y="777971"/>
                  <a:pt x="1621028" y="951401"/>
                </a:cubicBezTo>
                <a:cubicBezTo>
                  <a:pt x="1621028" y="1118433"/>
                  <a:pt x="1664775" y="1275246"/>
                  <a:pt x="1741972" y="1410708"/>
                </a:cubicBezTo>
                <a:cubicBezTo>
                  <a:pt x="1580006" y="1687123"/>
                  <a:pt x="1279670" y="1872208"/>
                  <a:pt x="936104" y="1872208"/>
                </a:cubicBezTo>
                <a:cubicBezTo>
                  <a:pt x="419108" y="1872208"/>
                  <a:pt x="0" y="1453100"/>
                  <a:pt x="0" y="936104"/>
                </a:cubicBezTo>
                <a:cubicBezTo>
                  <a:pt x="0" y="419108"/>
                  <a:pt x="419108" y="0"/>
                  <a:pt x="936104" y="0"/>
                </a:cubicBezTo>
                <a:close/>
              </a:path>
            </a:pathLst>
          </a:custGeom>
          <a:solidFill>
            <a:srgbClr val="F6A51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583613" y="1948689"/>
            <a:ext cx="6912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01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363748" y="1948689"/>
            <a:ext cx="6912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02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075257" y="1948689"/>
            <a:ext cx="6912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03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889782" y="1948689"/>
            <a:ext cx="6912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04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49" name="直接连接符 48"/>
          <p:cNvCxnSpPr/>
          <p:nvPr/>
        </p:nvCxnSpPr>
        <p:spPr>
          <a:xfrm>
            <a:off x="1188416" y="2475148"/>
            <a:ext cx="1284988" cy="0"/>
          </a:xfrm>
          <a:prstGeom prst="line">
            <a:avLst/>
          </a:prstGeom>
          <a:noFill/>
          <a:ln w="9525" cap="flat" cmpd="sng" algn="ctr">
            <a:solidFill>
              <a:sysClr val="window" lastClr="FFFFFF"/>
            </a:solidFill>
            <a:prstDash val="dash"/>
          </a:ln>
          <a:effectLst/>
        </p:spPr>
      </p:cxnSp>
      <p:cxnSp>
        <p:nvCxnSpPr>
          <p:cNvPr id="50" name="直接连接符 49"/>
          <p:cNvCxnSpPr/>
          <p:nvPr/>
        </p:nvCxnSpPr>
        <p:spPr>
          <a:xfrm>
            <a:off x="2956796" y="2475148"/>
            <a:ext cx="1284988" cy="0"/>
          </a:xfrm>
          <a:prstGeom prst="line">
            <a:avLst/>
          </a:prstGeom>
          <a:noFill/>
          <a:ln w="9525" cap="flat" cmpd="sng" algn="ctr">
            <a:solidFill>
              <a:sysClr val="window" lastClr="FFFFFF"/>
            </a:solidFill>
            <a:prstDash val="dash"/>
          </a:ln>
          <a:effectLst/>
        </p:spPr>
      </p:cxnSp>
      <p:cxnSp>
        <p:nvCxnSpPr>
          <p:cNvPr id="51" name="直接连接符 50"/>
          <p:cNvCxnSpPr/>
          <p:nvPr/>
        </p:nvCxnSpPr>
        <p:spPr>
          <a:xfrm>
            <a:off x="4708060" y="2475148"/>
            <a:ext cx="1284988" cy="0"/>
          </a:xfrm>
          <a:prstGeom prst="line">
            <a:avLst/>
          </a:prstGeom>
          <a:noFill/>
          <a:ln w="9525" cap="flat" cmpd="sng" algn="ctr">
            <a:solidFill>
              <a:sysClr val="window" lastClr="FFFFFF"/>
            </a:solidFill>
            <a:prstDash val="dash"/>
          </a:ln>
          <a:effectLst/>
        </p:spPr>
      </p:cxnSp>
      <p:cxnSp>
        <p:nvCxnSpPr>
          <p:cNvPr id="52" name="直接连接符 51"/>
          <p:cNvCxnSpPr/>
          <p:nvPr/>
        </p:nvCxnSpPr>
        <p:spPr>
          <a:xfrm>
            <a:off x="6468156" y="2475148"/>
            <a:ext cx="1434582" cy="0"/>
          </a:xfrm>
          <a:prstGeom prst="line">
            <a:avLst/>
          </a:prstGeom>
          <a:noFill/>
          <a:ln w="9525" cap="flat" cmpd="sng" algn="ctr">
            <a:solidFill>
              <a:sysClr val="window" lastClr="FFFFFF"/>
            </a:solidFill>
            <a:prstDash val="dash"/>
          </a:ln>
          <a:effectLst/>
        </p:spPr>
      </p:cxnSp>
      <p:sp>
        <p:nvSpPr>
          <p:cNvPr id="54" name="TextBox 53"/>
          <p:cNvSpPr txBox="1"/>
          <p:nvPr/>
        </p:nvSpPr>
        <p:spPr>
          <a:xfrm>
            <a:off x="1039082" y="2581233"/>
            <a:ext cx="1747075" cy="826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b="1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全身</a:t>
            </a:r>
            <a:r>
              <a:rPr lang="zh-CN" altLang="en-US" sz="2000" b="1" kern="0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不</a:t>
            </a:r>
            <a:endParaRPr lang="en-US" altLang="zh-CN" sz="2000" b="1" kern="0" dirty="0" smtClea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0" marR="0" lvl="0" indent="0" algn="ctr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b="1" kern="0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够</a:t>
            </a:r>
            <a:r>
              <a:rPr lang="zh-CN" altLang="en-US" sz="2000" b="1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端正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811597" y="2581233"/>
            <a:ext cx="1747075" cy="826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b="1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双腿</a:t>
            </a:r>
            <a:r>
              <a:rPr lang="zh-CN" altLang="en-US" sz="2000" b="1" kern="0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叉</a:t>
            </a:r>
            <a:endParaRPr lang="en-US" altLang="zh-CN" sz="2000" b="1" kern="0" dirty="0" smtClea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0" marR="0" lvl="0" indent="0" algn="ctr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b="1" kern="0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开</a:t>
            </a:r>
            <a:r>
              <a:rPr lang="zh-CN" altLang="en-US" sz="2000" b="1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过大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569558" y="2581233"/>
            <a:ext cx="1747075" cy="826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zh-CN" sz="2000" b="1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手脚</a:t>
            </a:r>
            <a:r>
              <a:rPr lang="zh-CN" altLang="zh-CN" sz="2000" b="1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随</a:t>
            </a:r>
            <a:endParaRPr lang="en-US" altLang="zh-CN" sz="2000" b="1" dirty="0" smtClea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0" marR="0" lvl="0" indent="0" algn="ctr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zh-CN" sz="2000" b="1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意</a:t>
            </a:r>
            <a:r>
              <a:rPr lang="zh-CN" altLang="zh-CN" sz="2000" b="1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活动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336934" y="2595191"/>
            <a:ext cx="17470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0" hangingPunct="0">
              <a:spcBef>
                <a:spcPct val="20000"/>
              </a:spcBef>
              <a:buClr>
                <a:schemeClr val="tx2"/>
              </a:buClr>
              <a:buSzPts val="3200"/>
            </a:pPr>
            <a:r>
              <a:rPr lang="zh-CN" altLang="zh-CN" sz="2000" b="1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表情</a:t>
            </a:r>
            <a:r>
              <a:rPr lang="zh-CN" altLang="zh-CN" sz="2000" b="1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自</a:t>
            </a:r>
            <a:endParaRPr lang="en-US" altLang="zh-CN" sz="2000" b="1" dirty="0" smtClea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  <a:p>
            <a:pPr lvl="0" algn="ctr" eaLnBrk="0" hangingPunct="0">
              <a:spcBef>
                <a:spcPct val="20000"/>
              </a:spcBef>
              <a:buClr>
                <a:schemeClr val="tx2"/>
              </a:buClr>
              <a:buSzPts val="3200"/>
            </a:pPr>
            <a:r>
              <a:rPr lang="zh-CN" altLang="zh-CN" sz="2000" b="1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由</a:t>
            </a:r>
            <a:r>
              <a:rPr lang="zh-CN" altLang="zh-CN" sz="2000" b="1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散漫</a:t>
            </a:r>
          </a:p>
        </p:txBody>
      </p:sp>
    </p:spTree>
    <p:extLst>
      <p:ext uri="{BB962C8B-B14F-4D97-AF65-F5344CB8AC3E}">
        <p14:creationId xmlns:p14="http://schemas.microsoft.com/office/powerpoint/2010/main" val="376810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2799">
        <p14:gallery dir="l"/>
      </p:transition>
    </mc:Choice>
    <mc:Fallback xmlns="">
      <p:transition spd="slow" advTm="279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"/>
                            </p:stCondLst>
                            <p:childTnLst>
                              <p:par>
                                <p:cTn id="1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40"/>
                            </p:stCondLst>
                            <p:childTnLst>
                              <p:par>
                                <p:cTn id="21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3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3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3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4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 tmFilter="0,0; .5, 1; 1, 1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 tmFilter="0,0; .5, 1; 1, 1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 tmFilter="0,0; .5, 1; 1, 1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 tmFilter="0,0; .5, 1; 1, 1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7" grpId="0" animBg="1"/>
      <p:bldP spid="68" grpId="0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47" grpId="0"/>
      <p:bldP spid="48" grpId="0"/>
      <p:bldP spid="54" grpId="0"/>
      <p:bldP spid="56" grpId="0"/>
      <p:bldP spid="58" grpId="0"/>
      <p:bldP spid="6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Freeform 5"/>
          <p:cNvSpPr>
            <a:spLocks/>
          </p:cNvSpPr>
          <p:nvPr/>
        </p:nvSpPr>
        <p:spPr bwMode="auto">
          <a:xfrm>
            <a:off x="1" y="168220"/>
            <a:ext cx="267437" cy="485885"/>
          </a:xfrm>
          <a:custGeom>
            <a:avLst/>
            <a:gdLst>
              <a:gd name="T0" fmla="*/ 0 w 519"/>
              <a:gd name="T1" fmla="*/ 1050 h 1050"/>
              <a:gd name="T2" fmla="*/ 510 w 519"/>
              <a:gd name="T3" fmla="*/ 540 h 1050"/>
              <a:gd name="T4" fmla="*/ 510 w 519"/>
              <a:gd name="T5" fmla="*/ 510 h 1050"/>
              <a:gd name="T6" fmla="*/ 0 w 519"/>
              <a:gd name="T7" fmla="*/ 0 h 1050"/>
              <a:gd name="T8" fmla="*/ 0 w 519"/>
              <a:gd name="T9" fmla="*/ 105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9" h="1050">
                <a:moveTo>
                  <a:pt x="0" y="1050"/>
                </a:moveTo>
                <a:lnTo>
                  <a:pt x="510" y="540"/>
                </a:lnTo>
                <a:cubicBezTo>
                  <a:pt x="519" y="532"/>
                  <a:pt x="519" y="518"/>
                  <a:pt x="510" y="510"/>
                </a:cubicBezTo>
                <a:lnTo>
                  <a:pt x="0" y="0"/>
                </a:lnTo>
                <a:lnTo>
                  <a:pt x="0" y="1050"/>
                </a:lnTo>
                <a:close/>
              </a:path>
            </a:pathLst>
          </a:custGeom>
          <a:solidFill>
            <a:srgbClr val="5764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7" name="Freeform 6"/>
          <p:cNvSpPr>
            <a:spLocks/>
          </p:cNvSpPr>
          <p:nvPr/>
        </p:nvSpPr>
        <p:spPr bwMode="auto">
          <a:xfrm>
            <a:off x="0" y="47642"/>
            <a:ext cx="266368" cy="485885"/>
          </a:xfrm>
          <a:custGeom>
            <a:avLst/>
            <a:gdLst>
              <a:gd name="T0" fmla="*/ 0 w 518"/>
              <a:gd name="T1" fmla="*/ 1051 h 1051"/>
              <a:gd name="T2" fmla="*/ 508 w 518"/>
              <a:gd name="T3" fmla="*/ 543 h 1051"/>
              <a:gd name="T4" fmla="*/ 508 w 518"/>
              <a:gd name="T5" fmla="*/ 508 h 1051"/>
              <a:gd name="T6" fmla="*/ 0 w 518"/>
              <a:gd name="T7" fmla="*/ 0 h 1051"/>
              <a:gd name="T8" fmla="*/ 0 w 518"/>
              <a:gd name="T9" fmla="*/ 1051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61239" y="117148"/>
            <a:ext cx="3635492" cy="56168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>
              <a:defRPr sz="3200" b="1">
                <a:latin typeface="微软雅黑"/>
                <a:ea typeface="微软雅黑"/>
              </a:defRPr>
            </a:lvl1pPr>
          </a:lstStyle>
          <a:p>
            <a:r>
              <a:rPr lang="zh-CN" altLang="en-US" dirty="0" smtClean="0">
                <a:effectLst/>
                <a:latin typeface="+mn-lt"/>
                <a:ea typeface="+mn-ea"/>
                <a:cs typeface="+mn-ea"/>
                <a:sym typeface="+mn-lt"/>
              </a:rPr>
              <a:t>护士的坐姿和蹲姿</a:t>
            </a:r>
            <a:endParaRPr lang="zh-CN" altLang="zh-CN" dirty="0"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396957" y="1697187"/>
            <a:ext cx="5399973" cy="107721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zh-CN" sz="1600" kern="1200" dirty="0" smtClean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取</a:t>
            </a:r>
            <a:r>
              <a:rPr lang="zh-CN" sz="1600" kern="1200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站立姿态，右脚后移半步，单手或双手捋平衣裙， 轻稳落座在椅面的前</a:t>
            </a:r>
            <a:r>
              <a:rPr lang="en-US" altLang="zh-CN" sz="1600" kern="1200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2/3</a:t>
            </a:r>
            <a:r>
              <a:rPr lang="zh-CN" sz="1600" kern="1200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处，两眼平视，挺胸抬头，躯干与大腿、大腿与小腿均呈</a:t>
            </a:r>
            <a:r>
              <a:rPr lang="en-US" altLang="zh-CN" sz="1600" kern="1200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90</a:t>
            </a:r>
            <a:r>
              <a:rPr lang="en-US" altLang="zh-CN" sz="1600" kern="1200" dirty="0" smtClean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°</a:t>
            </a:r>
            <a:r>
              <a:rPr lang="zh-CN" sz="1600" kern="1200" dirty="0" smtClean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；双</a:t>
            </a:r>
            <a:r>
              <a:rPr lang="zh-CN" sz="1600" kern="1200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脚平稳放在地面上，足尖向前；双手掌心向下，两手相叠置于一侧大腿中部</a:t>
            </a:r>
            <a:r>
              <a:rPr lang="zh-CN" sz="1600" kern="1200" dirty="0" smtClean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。</a:t>
            </a:r>
            <a:endParaRPr lang="zh-CN" sz="1600" kern="1200" dirty="0">
              <a:solidFill>
                <a:schemeClr val="tx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0" y="3706813"/>
            <a:ext cx="5307013" cy="83026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zh-CN" sz="1600" kern="1200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下蹲的姿势，多用于拾物、帮助别人或照顾自己时使用。基本方法：单膝点地式；双腿高低式主要禁忌：面对他人、背对他人、双腿平行叉开</a:t>
            </a:r>
          </a:p>
        </p:txBody>
      </p:sp>
      <p:sp>
        <p:nvSpPr>
          <p:cNvPr id="18" name="Rounded Rectangle 72"/>
          <p:cNvSpPr/>
          <p:nvPr/>
        </p:nvSpPr>
        <p:spPr>
          <a:xfrm>
            <a:off x="429732" y="1060376"/>
            <a:ext cx="1584176" cy="576779"/>
          </a:xfrm>
          <a:prstGeom prst="roundRect">
            <a:avLst>
              <a:gd name="adj" fmla="val 21110"/>
            </a:avLst>
          </a:prstGeom>
          <a:solidFill>
            <a:srgbClr val="00A2C2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护士坐姿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Rounded Rectangle 72"/>
          <p:cNvSpPr/>
          <p:nvPr/>
        </p:nvSpPr>
        <p:spPr>
          <a:xfrm>
            <a:off x="568400" y="3004592"/>
            <a:ext cx="1584176" cy="576779"/>
          </a:xfrm>
          <a:prstGeom prst="roundRect">
            <a:avLst>
              <a:gd name="adj" fmla="val 21110"/>
            </a:avLst>
          </a:prstGeom>
          <a:solidFill>
            <a:srgbClr val="FC736E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护士蹲姿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9220" name="Picture 4" descr="E:\0000000我图PPT\000001扁平化图标\护士\mp17683805_1433406031682_3.jpe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3000" contras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17417" y="3076600"/>
            <a:ext cx="2371801" cy="16328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C736E"/>
            </a:solidFill>
            <a:miter lim="800000"/>
          </a:ln>
          <a:effectLst>
            <a:outerShdw blurRad="114300" sx="91000" sy="91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E:\0000000我图PPT\000001扁平化图标\护士\20140423102427748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954" y="1060376"/>
            <a:ext cx="2376264" cy="16380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1"/>
            </a:solidFill>
            <a:miter lim="800000"/>
          </a:ln>
          <a:effectLst>
            <a:outerShdw blurRad="114300" sx="91000" sy="91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6844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5583">
        <p14:gallery dir="l"/>
      </p:transition>
    </mc:Choice>
    <mc:Fallback xmlns="">
      <p:transition spd="slow" advTm="558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"/>
                            </p:stCondLst>
                            <p:childTnLst>
                              <p:par>
                                <p:cTn id="1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8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8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330"/>
                            </p:stCondLst>
                            <p:childTnLst>
                              <p:par>
                                <p:cTn id="3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33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83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80"/>
                            </p:stCondLst>
                            <p:childTnLst>
                              <p:par>
                                <p:cTn id="4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7" grpId="0" animBg="1"/>
      <p:bldP spid="68" grpId="0"/>
      <p:bldP spid="3" grpId="0" build="p"/>
      <p:bldP spid="4" grpId="0" build="p"/>
      <p:bldP spid="18" grpId="0" animBg="1"/>
      <p:bldP spid="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35678" y="0"/>
            <a:ext cx="9211170" cy="514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矩形 9"/>
          <p:cNvSpPr/>
          <p:nvPr/>
        </p:nvSpPr>
        <p:spPr>
          <a:xfrm>
            <a:off x="-304006" y="1046956"/>
            <a:ext cx="9752806" cy="3659188"/>
          </a:xfrm>
          <a:prstGeom prst="rect">
            <a:avLst/>
          </a:prstGeom>
          <a:solidFill>
            <a:schemeClr val="bg1">
              <a:alpha val="45000"/>
            </a:schemeClr>
          </a:solidFill>
          <a:ln>
            <a:solidFill>
              <a:srgbClr val="00A2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zh-CN" altLang="en-US" b="1">
              <a:solidFill>
                <a:prstClr val="white"/>
              </a:solidFill>
              <a:cs typeface="+mn-ea"/>
              <a:sym typeface="+mn-lt"/>
            </a:endParaRPr>
          </a:p>
        </p:txBody>
      </p:sp>
      <p:pic>
        <p:nvPicPr>
          <p:cNvPr id="32" name="Picture 3" descr="E:\我图PPT\00001PNG素材\医疗医药医生\分子组织02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194" y="-712338"/>
            <a:ext cx="2413440" cy="2306704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" descr="E:\我图PPT\00001PNG素材\医疗医药医生\分子组织02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550564">
            <a:off x="-172292" y="689349"/>
            <a:ext cx="1170007" cy="1118263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Rectangle 11"/>
          <p:cNvSpPr>
            <a:spLocks noChangeArrowheads="1"/>
          </p:cNvSpPr>
          <p:nvPr/>
        </p:nvSpPr>
        <p:spPr bwMode="auto">
          <a:xfrm>
            <a:off x="686594" y="1593413"/>
            <a:ext cx="7703642" cy="2012275"/>
          </a:xfrm>
          <a:prstGeom prst="rect">
            <a:avLst/>
          </a:prstGeom>
          <a:noFill/>
          <a:ln w="9525" cap="flat" cmpd="sng">
            <a:noFill/>
            <a:bevel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72574" tIns="36287" rIns="72574" bIns="36287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eaLnBrk="0" hangingPunct="0">
              <a:lnSpc>
                <a:spcPct val="150000"/>
              </a:lnSpc>
            </a:pPr>
            <a:r>
              <a:rPr lang="zh-CN" altLang="en-US" sz="1200" dirty="0" smtClean="0">
                <a:solidFill>
                  <a:srgbClr val="004D86"/>
                </a:solidFill>
                <a:latin typeface="+mn-lt"/>
                <a:ea typeface="+mn-ea"/>
                <a:cs typeface="+mn-ea"/>
                <a:sym typeface="+mn-lt"/>
              </a:rPr>
              <a:t> 我国</a:t>
            </a:r>
            <a:r>
              <a:rPr lang="zh-CN" altLang="en-US" sz="1200" dirty="0">
                <a:solidFill>
                  <a:srgbClr val="004D86"/>
                </a:solidFill>
                <a:latin typeface="+mn-lt"/>
                <a:ea typeface="+mn-ea"/>
                <a:cs typeface="+mn-ea"/>
                <a:sym typeface="+mn-lt"/>
              </a:rPr>
              <a:t>自古就是礼仪之邦，源远流长的礼仪文明，是中国几千年文化积淀和发展而形成的，子曰：不学礼，无以立，随着当今社会的不断发展，人们之间的交往越来越广泛，各行业间的交流也日益增多，讲礼仪，重仪表，越来越受到大家的重视，成为各行业打造自身品牌的有效手段，护理人员的礼仪水平反映了医疗队伍的整体素质，是医院在医疗市场激烈的竞争中得以生存的必备条件，医疗工作不仅需要精湛的业务技术和良好的思想品德，还需要医务人员具有较高的综合素质，俗话说“有礼走遍天下，无礼寸步难行”，如果护理人员不懂礼仪，就无法处理好护患关系和医护关系，也就不能很好地完成医疗护理工作。为了塑造全新的护士职业形象，我们将服务礼仪与医院实际相结合，形成了医院护士基础礼仪规范。</a:t>
            </a:r>
          </a:p>
        </p:txBody>
      </p:sp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511497" y="3867944"/>
            <a:ext cx="792746" cy="562819"/>
          </a:xfrm>
          <a:prstGeom prst="rect">
            <a:avLst/>
          </a:prstGeom>
          <a:solidFill>
            <a:srgbClr val="FFFFFF">
              <a:shade val="85000"/>
            </a:srgbClr>
          </a:solidFill>
          <a:ln w="6985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6350" h="19050"/>
            <a:contourClr>
              <a:srgbClr val="969696"/>
            </a:contourClr>
          </a:sp3d>
          <a:extLst/>
        </p:spPr>
      </p:pic>
      <p:pic>
        <p:nvPicPr>
          <p:cNvPr id="37" name="Picture 6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854817">
            <a:off x="6734550" y="3859593"/>
            <a:ext cx="1342255" cy="830531"/>
          </a:xfrm>
          <a:prstGeom prst="rect">
            <a:avLst/>
          </a:prstGeom>
          <a:solidFill>
            <a:srgbClr val="FFFFFF">
              <a:shade val="85000"/>
            </a:srgbClr>
          </a:solidFill>
          <a:ln w="6985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31" name="TextBox 18"/>
          <p:cNvSpPr>
            <a:spLocks noChangeArrowheads="1"/>
          </p:cNvSpPr>
          <p:nvPr/>
        </p:nvSpPr>
        <p:spPr bwMode="auto">
          <a:xfrm>
            <a:off x="7773194" y="295230"/>
            <a:ext cx="1159304" cy="677114"/>
          </a:xfrm>
          <a:prstGeom prst="rect">
            <a:avLst/>
          </a:prstGeom>
          <a:noFill/>
          <a:ln w="9525">
            <a:noFill/>
            <a:bevel/>
            <a:headEnd/>
            <a:tailEnd/>
          </a:ln>
        </p:spPr>
        <p:txBody>
          <a:bodyPr wrap="none" lIns="91446" tIns="45723" rIns="91446" bIns="45723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800" b="1" kern="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前言</a:t>
            </a:r>
          </a:p>
        </p:txBody>
      </p:sp>
      <p:sp>
        <p:nvSpPr>
          <p:cNvPr id="39" name="TextBox 18"/>
          <p:cNvSpPr>
            <a:spLocks noChangeArrowheads="1"/>
          </p:cNvSpPr>
          <p:nvPr/>
        </p:nvSpPr>
        <p:spPr bwMode="auto">
          <a:xfrm>
            <a:off x="6897621" y="627825"/>
            <a:ext cx="875573" cy="277005"/>
          </a:xfrm>
          <a:prstGeom prst="rect">
            <a:avLst/>
          </a:prstGeom>
          <a:noFill/>
          <a:ln w="9525">
            <a:noFill/>
            <a:bevel/>
            <a:headEnd/>
            <a:tailEnd/>
          </a:ln>
        </p:spPr>
        <p:txBody>
          <a:bodyPr wrap="none" lIns="91446" tIns="45723" rIns="91446" bIns="45723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1200" b="1" kern="0" dirty="0" smtClean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PREFACE</a:t>
            </a:r>
            <a:endParaRPr lang="zh-CN" altLang="en-US" sz="1200" b="1" kern="0" dirty="0">
              <a:solidFill>
                <a:prstClr val="whit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07897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083">
        <p14:flip dir="r"/>
      </p:transition>
    </mc:Choice>
    <mc:Fallback xmlns="">
      <p:transition spd="slow" advTm="608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2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00"/>
                            </p:stCondLst>
                            <p:childTnLst>
                              <p:par>
                                <p:cTn id="3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6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6" presetClass="emph" presetSubtype="0" repeatCount="3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5" grpId="0"/>
      <p:bldP spid="31" grpId="0"/>
      <p:bldP spid="3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Freeform 5"/>
          <p:cNvSpPr>
            <a:spLocks/>
          </p:cNvSpPr>
          <p:nvPr/>
        </p:nvSpPr>
        <p:spPr bwMode="auto">
          <a:xfrm>
            <a:off x="1" y="168220"/>
            <a:ext cx="267437" cy="485885"/>
          </a:xfrm>
          <a:custGeom>
            <a:avLst/>
            <a:gdLst>
              <a:gd name="T0" fmla="*/ 0 w 519"/>
              <a:gd name="T1" fmla="*/ 1050 h 1050"/>
              <a:gd name="T2" fmla="*/ 510 w 519"/>
              <a:gd name="T3" fmla="*/ 540 h 1050"/>
              <a:gd name="T4" fmla="*/ 510 w 519"/>
              <a:gd name="T5" fmla="*/ 510 h 1050"/>
              <a:gd name="T6" fmla="*/ 0 w 519"/>
              <a:gd name="T7" fmla="*/ 0 h 1050"/>
              <a:gd name="T8" fmla="*/ 0 w 519"/>
              <a:gd name="T9" fmla="*/ 105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9" h="1050">
                <a:moveTo>
                  <a:pt x="0" y="1050"/>
                </a:moveTo>
                <a:lnTo>
                  <a:pt x="510" y="540"/>
                </a:lnTo>
                <a:cubicBezTo>
                  <a:pt x="519" y="532"/>
                  <a:pt x="519" y="518"/>
                  <a:pt x="510" y="510"/>
                </a:cubicBezTo>
                <a:lnTo>
                  <a:pt x="0" y="0"/>
                </a:lnTo>
                <a:lnTo>
                  <a:pt x="0" y="1050"/>
                </a:lnTo>
                <a:close/>
              </a:path>
            </a:pathLst>
          </a:custGeom>
          <a:solidFill>
            <a:srgbClr val="5764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7" name="Freeform 6"/>
          <p:cNvSpPr>
            <a:spLocks/>
          </p:cNvSpPr>
          <p:nvPr/>
        </p:nvSpPr>
        <p:spPr bwMode="auto">
          <a:xfrm>
            <a:off x="0" y="47642"/>
            <a:ext cx="266368" cy="485885"/>
          </a:xfrm>
          <a:custGeom>
            <a:avLst/>
            <a:gdLst>
              <a:gd name="T0" fmla="*/ 0 w 518"/>
              <a:gd name="T1" fmla="*/ 1051 h 1051"/>
              <a:gd name="T2" fmla="*/ 508 w 518"/>
              <a:gd name="T3" fmla="*/ 543 h 1051"/>
              <a:gd name="T4" fmla="*/ 508 w 518"/>
              <a:gd name="T5" fmla="*/ 508 h 1051"/>
              <a:gd name="T6" fmla="*/ 0 w 518"/>
              <a:gd name="T7" fmla="*/ 0 h 1051"/>
              <a:gd name="T8" fmla="*/ 0 w 518"/>
              <a:gd name="T9" fmla="*/ 1051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61239" y="117148"/>
            <a:ext cx="3635492" cy="56168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>
              <a:defRPr sz="3200" b="1">
                <a:latin typeface="微软雅黑"/>
                <a:ea typeface="微软雅黑"/>
              </a:defRPr>
            </a:lvl1pPr>
          </a:lstStyle>
          <a:p>
            <a:r>
              <a:rPr lang="zh-CN" altLang="en-US" dirty="0" smtClean="0">
                <a:effectLst/>
                <a:latin typeface="+mn-lt"/>
                <a:ea typeface="+mn-ea"/>
                <a:cs typeface="+mn-ea"/>
                <a:sym typeface="+mn-lt"/>
              </a:rPr>
              <a:t>护士的行姿</a:t>
            </a:r>
            <a:endParaRPr lang="zh-CN" altLang="zh-CN" dirty="0"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900386" y="772344"/>
            <a:ext cx="7056784" cy="900236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71" tIns="34285" rIns="68571" bIns="34285">
            <a:spAutoFit/>
          </a:bodyPr>
          <a:lstStyle/>
          <a:p>
            <a:pPr defTabSz="725851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以站姿为基础，脚尖朝向正前方，收腹挺胸，两眼平视，双肩平衡略后展，两臂自然摆动或持物在胸前，步履轻捷，弹足有力，柔步无声，充满活力。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1116410" y="1780456"/>
            <a:ext cx="3287691" cy="1355039"/>
            <a:chOff x="1819932" y="1295871"/>
            <a:chExt cx="4142000" cy="1706655"/>
          </a:xfrm>
        </p:grpSpPr>
        <p:sp>
          <p:nvSpPr>
            <p:cNvPr id="19" name="Shape 6914"/>
            <p:cNvSpPr/>
            <p:nvPr/>
          </p:nvSpPr>
          <p:spPr>
            <a:xfrm>
              <a:off x="4084340" y="1295871"/>
              <a:ext cx="1877592" cy="17066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095" y="18391"/>
                  </a:moveTo>
                  <a:cubicBezTo>
                    <a:pt x="2131" y="18465"/>
                    <a:pt x="1144" y="18588"/>
                    <a:pt x="224" y="18761"/>
                  </a:cubicBezTo>
                  <a:cubicBezTo>
                    <a:pt x="90" y="19699"/>
                    <a:pt x="22" y="20637"/>
                    <a:pt x="0" y="21600"/>
                  </a:cubicBezTo>
                  <a:cubicBezTo>
                    <a:pt x="3701" y="21600"/>
                    <a:pt x="3701" y="21600"/>
                    <a:pt x="3701" y="21600"/>
                  </a:cubicBezTo>
                  <a:cubicBezTo>
                    <a:pt x="4060" y="20168"/>
                    <a:pt x="5249" y="19156"/>
                    <a:pt x="6639" y="19156"/>
                  </a:cubicBezTo>
                  <a:cubicBezTo>
                    <a:pt x="8030" y="19156"/>
                    <a:pt x="9219" y="20168"/>
                    <a:pt x="9600" y="21600"/>
                  </a:cubicBezTo>
                  <a:cubicBezTo>
                    <a:pt x="10273" y="21600"/>
                    <a:pt x="10273" y="21600"/>
                    <a:pt x="10273" y="21600"/>
                  </a:cubicBezTo>
                  <a:cubicBezTo>
                    <a:pt x="10295" y="20711"/>
                    <a:pt x="10430" y="19847"/>
                    <a:pt x="10654" y="18983"/>
                  </a:cubicBezTo>
                  <a:cubicBezTo>
                    <a:pt x="11125" y="17206"/>
                    <a:pt x="12045" y="15552"/>
                    <a:pt x="13279" y="14268"/>
                  </a:cubicBezTo>
                  <a:cubicBezTo>
                    <a:pt x="14467" y="12960"/>
                    <a:pt x="16015" y="12096"/>
                    <a:pt x="17675" y="11602"/>
                  </a:cubicBezTo>
                  <a:cubicBezTo>
                    <a:pt x="18258" y="11454"/>
                    <a:pt x="18841" y="11380"/>
                    <a:pt x="19447" y="11331"/>
                  </a:cubicBezTo>
                  <a:cubicBezTo>
                    <a:pt x="19447" y="9183"/>
                    <a:pt x="19447" y="9183"/>
                    <a:pt x="19447" y="9183"/>
                  </a:cubicBezTo>
                  <a:cubicBezTo>
                    <a:pt x="19828" y="9109"/>
                    <a:pt x="19828" y="9109"/>
                    <a:pt x="19828" y="9109"/>
                  </a:cubicBezTo>
                  <a:cubicBezTo>
                    <a:pt x="20860" y="8912"/>
                    <a:pt x="21600" y="7949"/>
                    <a:pt x="21600" y="6764"/>
                  </a:cubicBezTo>
                  <a:cubicBezTo>
                    <a:pt x="21600" y="5579"/>
                    <a:pt x="20860" y="4592"/>
                    <a:pt x="19828" y="4394"/>
                  </a:cubicBezTo>
                  <a:cubicBezTo>
                    <a:pt x="19447" y="4320"/>
                    <a:pt x="19447" y="4320"/>
                    <a:pt x="19447" y="4320"/>
                  </a:cubicBezTo>
                  <a:cubicBezTo>
                    <a:pt x="19447" y="0"/>
                    <a:pt x="19447" y="0"/>
                    <a:pt x="19447" y="0"/>
                  </a:cubicBezTo>
                  <a:cubicBezTo>
                    <a:pt x="18931" y="25"/>
                    <a:pt x="18437" y="49"/>
                    <a:pt x="17921" y="123"/>
                  </a:cubicBezTo>
                  <a:cubicBezTo>
                    <a:pt x="17720" y="1185"/>
                    <a:pt x="17563" y="2197"/>
                    <a:pt x="17450" y="3259"/>
                  </a:cubicBezTo>
                  <a:cubicBezTo>
                    <a:pt x="15880" y="3579"/>
                    <a:pt x="15880" y="3579"/>
                    <a:pt x="15880" y="3579"/>
                  </a:cubicBezTo>
                  <a:cubicBezTo>
                    <a:pt x="14355" y="4098"/>
                    <a:pt x="14355" y="4098"/>
                    <a:pt x="14355" y="4098"/>
                  </a:cubicBezTo>
                  <a:cubicBezTo>
                    <a:pt x="13817" y="3209"/>
                    <a:pt x="13234" y="2370"/>
                    <a:pt x="12628" y="1555"/>
                  </a:cubicBezTo>
                  <a:cubicBezTo>
                    <a:pt x="11080" y="2197"/>
                    <a:pt x="9622" y="3110"/>
                    <a:pt x="8277" y="4172"/>
                  </a:cubicBezTo>
                  <a:cubicBezTo>
                    <a:pt x="8568" y="5159"/>
                    <a:pt x="8905" y="6171"/>
                    <a:pt x="9286" y="7134"/>
                  </a:cubicBezTo>
                  <a:cubicBezTo>
                    <a:pt x="8882" y="7529"/>
                    <a:pt x="8456" y="7875"/>
                    <a:pt x="8075" y="8294"/>
                  </a:cubicBezTo>
                  <a:cubicBezTo>
                    <a:pt x="7716" y="8714"/>
                    <a:pt x="7312" y="9109"/>
                    <a:pt x="6976" y="9578"/>
                  </a:cubicBezTo>
                  <a:cubicBezTo>
                    <a:pt x="6123" y="9134"/>
                    <a:pt x="5226" y="8714"/>
                    <a:pt x="4329" y="8319"/>
                  </a:cubicBezTo>
                  <a:cubicBezTo>
                    <a:pt x="3297" y="9751"/>
                    <a:pt x="2422" y="11331"/>
                    <a:pt x="1750" y="12985"/>
                  </a:cubicBezTo>
                  <a:cubicBezTo>
                    <a:pt x="2490" y="13701"/>
                    <a:pt x="3230" y="14367"/>
                    <a:pt x="3993" y="15009"/>
                  </a:cubicBezTo>
                  <a:cubicBezTo>
                    <a:pt x="3746" y="15552"/>
                    <a:pt x="3634" y="16120"/>
                    <a:pt x="3454" y="16663"/>
                  </a:cubicBezTo>
                  <a:cubicBezTo>
                    <a:pt x="3275" y="17231"/>
                    <a:pt x="3207" y="17798"/>
                    <a:pt x="3095" y="18391"/>
                  </a:cubicBezTo>
                  <a:close/>
                </a:path>
              </a:pathLst>
            </a:custGeom>
            <a:solidFill>
              <a:srgbClr val="2A495A"/>
            </a:solidFill>
            <a:ln>
              <a:round/>
            </a:ln>
          </p:spPr>
          <p:txBody>
            <a:bodyPr lIns="0" tIns="0" rIns="0" bIns="0"/>
            <a:lstStyle/>
            <a:p>
              <a:pPr marL="0" marR="0" lvl="0" indent="0" defTabSz="36292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Shape 6919"/>
            <p:cNvSpPr/>
            <p:nvPr/>
          </p:nvSpPr>
          <p:spPr>
            <a:xfrm>
              <a:off x="1819932" y="1516213"/>
              <a:ext cx="1793307" cy="1027249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8100" tIns="38100" rIns="38100" bIns="38100">
              <a:spAutoFit/>
            </a:bodyPr>
            <a:lstStyle>
              <a:lvl1pPr algn="r">
                <a:buClr>
                  <a:srgbClr val="299883"/>
                </a:buClr>
                <a:buFont typeface="ArialUnicodeMS"/>
                <a:defRPr b="1">
                  <a:solidFill>
                    <a:srgbClr val="299883"/>
                  </a:solidFill>
                  <a:uFill>
                    <a:solidFill>
                      <a:srgbClr val="299883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  <a:uFillTx/>
                </a:defRPr>
              </a:pPr>
              <a:r>
                <a:rPr lang="zh-CN" altLang="zh-CN" sz="2400" dirty="0">
                  <a:solidFill>
                    <a:schemeClr val="folHlink"/>
                  </a:solidFill>
                  <a:latin typeface="+mn-lt"/>
                  <a:ea typeface="+mn-ea"/>
                  <a:cs typeface="+mn-ea"/>
                  <a:sym typeface="+mn-lt"/>
                </a:rPr>
                <a:t>以胸领动肩轴摆</a:t>
              </a:r>
              <a:endParaRPr lang="zh-CN" altLang="en-US" sz="2400" kern="0" dirty="0">
                <a:solidFill>
                  <a:srgbClr val="2A495A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Shape 6926"/>
            <p:cNvSpPr/>
            <p:nvPr/>
          </p:nvSpPr>
          <p:spPr>
            <a:xfrm>
              <a:off x="3595553" y="1700856"/>
              <a:ext cx="1012661" cy="4721"/>
            </a:xfrm>
            <a:prstGeom prst="line">
              <a:avLst/>
            </a:prstGeom>
            <a:ln w="6350">
              <a:solidFill>
                <a:srgbClr val="777777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marL="0" marR="0" lvl="0" indent="0" defTabSz="36292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116410" y="3045014"/>
            <a:ext cx="3139086" cy="1491836"/>
            <a:chOff x="1819935" y="2888567"/>
            <a:chExt cx="3954780" cy="1878949"/>
          </a:xfrm>
        </p:grpSpPr>
        <p:sp>
          <p:nvSpPr>
            <p:cNvPr id="24" name="Shape 6916"/>
            <p:cNvSpPr/>
            <p:nvPr/>
          </p:nvSpPr>
          <p:spPr>
            <a:xfrm>
              <a:off x="4084340" y="2888567"/>
              <a:ext cx="1690375" cy="1878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530"/>
                  </a:moveTo>
                  <a:cubicBezTo>
                    <a:pt x="20205" y="18127"/>
                    <a:pt x="19233" y="16984"/>
                    <a:pt x="19233" y="15595"/>
                  </a:cubicBezTo>
                  <a:cubicBezTo>
                    <a:pt x="19233" y="14228"/>
                    <a:pt x="20205" y="13063"/>
                    <a:pt x="21600" y="12682"/>
                  </a:cubicBezTo>
                  <a:cubicBezTo>
                    <a:pt x="21600" y="11338"/>
                    <a:pt x="21600" y="11338"/>
                    <a:pt x="21600" y="11338"/>
                  </a:cubicBezTo>
                  <a:cubicBezTo>
                    <a:pt x="20778" y="11293"/>
                    <a:pt x="19956" y="11181"/>
                    <a:pt x="19158" y="10957"/>
                  </a:cubicBezTo>
                  <a:cubicBezTo>
                    <a:pt x="17365" y="10486"/>
                    <a:pt x="15696" y="9590"/>
                    <a:pt x="14400" y="8358"/>
                  </a:cubicBezTo>
                  <a:cubicBezTo>
                    <a:pt x="13080" y="7148"/>
                    <a:pt x="12208" y="5602"/>
                    <a:pt x="11709" y="3966"/>
                  </a:cubicBezTo>
                  <a:cubicBezTo>
                    <a:pt x="11560" y="3383"/>
                    <a:pt x="11485" y="2801"/>
                    <a:pt x="11435" y="2218"/>
                  </a:cubicBezTo>
                  <a:cubicBezTo>
                    <a:pt x="9841" y="2218"/>
                    <a:pt x="9841" y="2218"/>
                    <a:pt x="9841" y="2218"/>
                  </a:cubicBezTo>
                  <a:cubicBezTo>
                    <a:pt x="9766" y="1837"/>
                    <a:pt x="9766" y="1837"/>
                    <a:pt x="9766" y="1837"/>
                  </a:cubicBezTo>
                  <a:cubicBezTo>
                    <a:pt x="9592" y="784"/>
                    <a:pt x="8570" y="0"/>
                    <a:pt x="7374" y="0"/>
                  </a:cubicBezTo>
                  <a:cubicBezTo>
                    <a:pt x="6179" y="0"/>
                    <a:pt x="5182" y="784"/>
                    <a:pt x="4983" y="1837"/>
                  </a:cubicBezTo>
                  <a:cubicBezTo>
                    <a:pt x="4933" y="2218"/>
                    <a:pt x="4933" y="2218"/>
                    <a:pt x="4933" y="2218"/>
                  </a:cubicBezTo>
                  <a:cubicBezTo>
                    <a:pt x="0" y="2218"/>
                    <a:pt x="0" y="2218"/>
                    <a:pt x="0" y="2218"/>
                  </a:cubicBezTo>
                  <a:cubicBezTo>
                    <a:pt x="25" y="2711"/>
                    <a:pt x="75" y="3204"/>
                    <a:pt x="125" y="3697"/>
                  </a:cubicBezTo>
                  <a:cubicBezTo>
                    <a:pt x="1196" y="3899"/>
                    <a:pt x="2217" y="4056"/>
                    <a:pt x="3289" y="4168"/>
                  </a:cubicBezTo>
                  <a:cubicBezTo>
                    <a:pt x="3612" y="5736"/>
                    <a:pt x="3612" y="5736"/>
                    <a:pt x="3612" y="5736"/>
                  </a:cubicBezTo>
                  <a:cubicBezTo>
                    <a:pt x="4111" y="7260"/>
                    <a:pt x="4111" y="7260"/>
                    <a:pt x="4111" y="7260"/>
                  </a:cubicBezTo>
                  <a:cubicBezTo>
                    <a:pt x="3239" y="7820"/>
                    <a:pt x="2392" y="8380"/>
                    <a:pt x="1570" y="8985"/>
                  </a:cubicBezTo>
                  <a:cubicBezTo>
                    <a:pt x="2217" y="10554"/>
                    <a:pt x="3139" y="11988"/>
                    <a:pt x="4210" y="13354"/>
                  </a:cubicBezTo>
                  <a:cubicBezTo>
                    <a:pt x="5207" y="13063"/>
                    <a:pt x="6228" y="12705"/>
                    <a:pt x="7200" y="12324"/>
                  </a:cubicBezTo>
                  <a:cubicBezTo>
                    <a:pt x="7599" y="12727"/>
                    <a:pt x="7947" y="13175"/>
                    <a:pt x="8371" y="13534"/>
                  </a:cubicBezTo>
                  <a:cubicBezTo>
                    <a:pt x="8794" y="13915"/>
                    <a:pt x="9193" y="14318"/>
                    <a:pt x="9666" y="14632"/>
                  </a:cubicBezTo>
                  <a:cubicBezTo>
                    <a:pt x="9218" y="15505"/>
                    <a:pt x="8794" y="16379"/>
                    <a:pt x="8421" y="17298"/>
                  </a:cubicBezTo>
                  <a:cubicBezTo>
                    <a:pt x="9841" y="18329"/>
                    <a:pt x="11435" y="19180"/>
                    <a:pt x="13104" y="19852"/>
                  </a:cubicBezTo>
                  <a:cubicBezTo>
                    <a:pt x="13827" y="19135"/>
                    <a:pt x="14500" y="18396"/>
                    <a:pt x="15147" y="17634"/>
                  </a:cubicBezTo>
                  <a:cubicBezTo>
                    <a:pt x="15671" y="17858"/>
                    <a:pt x="16269" y="17970"/>
                    <a:pt x="16817" y="18149"/>
                  </a:cubicBezTo>
                  <a:cubicBezTo>
                    <a:pt x="17390" y="18329"/>
                    <a:pt x="17963" y="18418"/>
                    <a:pt x="18561" y="18530"/>
                  </a:cubicBezTo>
                  <a:cubicBezTo>
                    <a:pt x="18635" y="19494"/>
                    <a:pt x="18760" y="20457"/>
                    <a:pt x="18934" y="21398"/>
                  </a:cubicBezTo>
                  <a:cubicBezTo>
                    <a:pt x="19806" y="21510"/>
                    <a:pt x="20703" y="21578"/>
                    <a:pt x="21600" y="21600"/>
                  </a:cubicBezTo>
                  <a:lnTo>
                    <a:pt x="21600" y="18530"/>
                  </a:lnTo>
                  <a:close/>
                </a:path>
              </a:pathLst>
            </a:custGeom>
            <a:solidFill>
              <a:srgbClr val="43BAB3"/>
            </a:solidFill>
            <a:ln>
              <a:round/>
            </a:ln>
          </p:spPr>
          <p:txBody>
            <a:bodyPr lIns="0" tIns="0" rIns="0" bIns="0"/>
            <a:lstStyle/>
            <a:p>
              <a:pPr marL="0" marR="0" lvl="0" indent="0" defTabSz="36292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Shape 6921"/>
            <p:cNvSpPr/>
            <p:nvPr/>
          </p:nvSpPr>
          <p:spPr>
            <a:xfrm>
              <a:off x="1819935" y="3292122"/>
              <a:ext cx="1793304" cy="1027248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8100" tIns="38100" rIns="38100" bIns="38100">
              <a:spAutoFit/>
            </a:bodyPr>
            <a:lstStyle>
              <a:lvl1pPr algn="r">
                <a:buClr>
                  <a:srgbClr val="C5DA41"/>
                </a:buClr>
                <a:buFont typeface="ArialUnicodeMS"/>
                <a:defRPr b="1">
                  <a:solidFill>
                    <a:srgbClr val="C5DA41"/>
                  </a:solidFill>
                  <a:uFill>
                    <a:solidFill>
                      <a:srgbClr val="C5DA41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 fontAlgn="auto">
                <a:spcBef>
                  <a:spcPts val="0"/>
                </a:spcBef>
                <a:spcAft>
                  <a:spcPts val="0"/>
                </a:spcAft>
                <a:defRPr b="0">
                  <a:solidFill>
                    <a:srgbClr val="000000"/>
                  </a:solidFill>
                  <a:uFillTx/>
                </a:defRPr>
              </a:pPr>
              <a:r>
                <a:rPr lang="zh-CN" altLang="zh-CN" sz="2400" dirty="0">
                  <a:solidFill>
                    <a:schemeClr val="folHlink"/>
                  </a:solidFill>
                  <a:latin typeface="+mn-lt"/>
                  <a:ea typeface="+mn-ea"/>
                  <a:cs typeface="+mn-ea"/>
                  <a:sym typeface="+mn-lt"/>
                </a:rPr>
                <a:t>跟落掌接趾推送</a:t>
              </a:r>
              <a:endParaRPr lang="zh-CN" altLang="en-US" sz="2400" kern="0" dirty="0">
                <a:solidFill>
                  <a:srgbClr val="029874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Shape 6927"/>
            <p:cNvSpPr/>
            <p:nvPr/>
          </p:nvSpPr>
          <p:spPr>
            <a:xfrm>
              <a:off x="3595553" y="3511488"/>
              <a:ext cx="555619" cy="161"/>
            </a:xfrm>
            <a:prstGeom prst="line">
              <a:avLst/>
            </a:prstGeom>
            <a:ln w="6350">
              <a:solidFill>
                <a:srgbClr val="777777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marL="0" marR="0" lvl="0" indent="0" defTabSz="36292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316875" y="1780456"/>
            <a:ext cx="3208247" cy="1503684"/>
            <a:chOff x="5852042" y="1295871"/>
            <a:chExt cx="4041912" cy="1893872"/>
          </a:xfrm>
          <a:solidFill>
            <a:srgbClr val="00A2C2"/>
          </a:solidFill>
        </p:grpSpPr>
        <p:sp>
          <p:nvSpPr>
            <p:cNvPr id="30" name="Shape 6915"/>
            <p:cNvSpPr/>
            <p:nvPr/>
          </p:nvSpPr>
          <p:spPr>
            <a:xfrm>
              <a:off x="5852042" y="1295871"/>
              <a:ext cx="1702586" cy="189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181"/>
                  </a:moveTo>
                  <a:cubicBezTo>
                    <a:pt x="1410" y="3559"/>
                    <a:pt x="2375" y="4738"/>
                    <a:pt x="2375" y="6095"/>
                  </a:cubicBezTo>
                  <a:cubicBezTo>
                    <a:pt x="2375" y="7452"/>
                    <a:pt x="1410" y="8609"/>
                    <a:pt x="0" y="9009"/>
                  </a:cubicBezTo>
                  <a:cubicBezTo>
                    <a:pt x="0" y="10188"/>
                    <a:pt x="0" y="10188"/>
                    <a:pt x="0" y="10188"/>
                  </a:cubicBezTo>
                  <a:cubicBezTo>
                    <a:pt x="866" y="10233"/>
                    <a:pt x="1732" y="10344"/>
                    <a:pt x="2573" y="10566"/>
                  </a:cubicBezTo>
                  <a:cubicBezTo>
                    <a:pt x="4379" y="11034"/>
                    <a:pt x="6037" y="11946"/>
                    <a:pt x="7324" y="13169"/>
                  </a:cubicBezTo>
                  <a:cubicBezTo>
                    <a:pt x="8635" y="14370"/>
                    <a:pt x="9501" y="15883"/>
                    <a:pt x="9971" y="17529"/>
                  </a:cubicBezTo>
                  <a:cubicBezTo>
                    <a:pt x="10120" y="18130"/>
                    <a:pt x="10219" y="18753"/>
                    <a:pt x="10268" y="19375"/>
                  </a:cubicBezTo>
                  <a:cubicBezTo>
                    <a:pt x="12767" y="19375"/>
                    <a:pt x="12767" y="19375"/>
                    <a:pt x="12767" y="19375"/>
                  </a:cubicBezTo>
                  <a:cubicBezTo>
                    <a:pt x="12841" y="19754"/>
                    <a:pt x="12841" y="19754"/>
                    <a:pt x="12841" y="19754"/>
                  </a:cubicBezTo>
                  <a:cubicBezTo>
                    <a:pt x="13014" y="20821"/>
                    <a:pt x="14029" y="21600"/>
                    <a:pt x="15216" y="21600"/>
                  </a:cubicBezTo>
                  <a:cubicBezTo>
                    <a:pt x="16404" y="21600"/>
                    <a:pt x="17394" y="20821"/>
                    <a:pt x="17592" y="19776"/>
                  </a:cubicBezTo>
                  <a:cubicBezTo>
                    <a:pt x="17641" y="19375"/>
                    <a:pt x="17641" y="19375"/>
                    <a:pt x="17641" y="19375"/>
                  </a:cubicBezTo>
                  <a:cubicBezTo>
                    <a:pt x="21600" y="19375"/>
                    <a:pt x="21600" y="19375"/>
                    <a:pt x="21600" y="19375"/>
                  </a:cubicBezTo>
                  <a:cubicBezTo>
                    <a:pt x="21600" y="18842"/>
                    <a:pt x="21551" y="18308"/>
                    <a:pt x="21476" y="17774"/>
                  </a:cubicBezTo>
                  <a:cubicBezTo>
                    <a:pt x="20437" y="17596"/>
                    <a:pt x="19423" y="17418"/>
                    <a:pt x="18359" y="17307"/>
                  </a:cubicBezTo>
                  <a:cubicBezTo>
                    <a:pt x="18012" y="15750"/>
                    <a:pt x="18012" y="15750"/>
                    <a:pt x="18012" y="15750"/>
                  </a:cubicBezTo>
                  <a:cubicBezTo>
                    <a:pt x="17518" y="14237"/>
                    <a:pt x="17518" y="14237"/>
                    <a:pt x="17518" y="14237"/>
                  </a:cubicBezTo>
                  <a:cubicBezTo>
                    <a:pt x="18408" y="13703"/>
                    <a:pt x="19225" y="13125"/>
                    <a:pt x="20066" y="12524"/>
                  </a:cubicBezTo>
                  <a:cubicBezTo>
                    <a:pt x="19423" y="10989"/>
                    <a:pt x="18482" y="9543"/>
                    <a:pt x="17443" y="8208"/>
                  </a:cubicBezTo>
                  <a:cubicBezTo>
                    <a:pt x="16429" y="8498"/>
                    <a:pt x="15414" y="8854"/>
                    <a:pt x="14449" y="9209"/>
                  </a:cubicBezTo>
                  <a:cubicBezTo>
                    <a:pt x="14078" y="8809"/>
                    <a:pt x="13732" y="8386"/>
                    <a:pt x="13287" y="8008"/>
                  </a:cubicBezTo>
                  <a:cubicBezTo>
                    <a:pt x="12866" y="7652"/>
                    <a:pt x="12470" y="7252"/>
                    <a:pt x="12000" y="6918"/>
                  </a:cubicBezTo>
                  <a:cubicBezTo>
                    <a:pt x="12470" y="6073"/>
                    <a:pt x="12891" y="5183"/>
                    <a:pt x="13262" y="4293"/>
                  </a:cubicBezTo>
                  <a:cubicBezTo>
                    <a:pt x="11827" y="3270"/>
                    <a:pt x="10268" y="2402"/>
                    <a:pt x="8586" y="1735"/>
                  </a:cubicBezTo>
                  <a:cubicBezTo>
                    <a:pt x="7868" y="2469"/>
                    <a:pt x="7200" y="3203"/>
                    <a:pt x="6581" y="3960"/>
                  </a:cubicBezTo>
                  <a:cubicBezTo>
                    <a:pt x="6037" y="3737"/>
                    <a:pt x="5468" y="3604"/>
                    <a:pt x="4899" y="3426"/>
                  </a:cubicBezTo>
                  <a:cubicBezTo>
                    <a:pt x="4355" y="3270"/>
                    <a:pt x="3761" y="3181"/>
                    <a:pt x="3192" y="3070"/>
                  </a:cubicBezTo>
                  <a:cubicBezTo>
                    <a:pt x="3093" y="2113"/>
                    <a:pt x="2994" y="1135"/>
                    <a:pt x="2796" y="200"/>
                  </a:cubicBezTo>
                  <a:cubicBezTo>
                    <a:pt x="1880" y="111"/>
                    <a:pt x="940" y="22"/>
                    <a:pt x="0" y="0"/>
                  </a:cubicBezTo>
                  <a:lnTo>
                    <a:pt x="0" y="3181"/>
                  </a:lnTo>
                  <a:close/>
                </a:path>
              </a:pathLst>
            </a:custGeom>
            <a:grpFill/>
            <a:ln>
              <a:round/>
            </a:ln>
          </p:spPr>
          <p:txBody>
            <a:bodyPr lIns="0" tIns="0" rIns="0" bIns="0"/>
            <a:lstStyle/>
            <a:p>
              <a:pPr marL="0" marR="0" lvl="0" indent="0" defTabSz="36292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Shape 6923"/>
            <p:cNvSpPr/>
            <p:nvPr/>
          </p:nvSpPr>
          <p:spPr>
            <a:xfrm>
              <a:off x="8170287" y="1478257"/>
              <a:ext cx="1723667" cy="1027249"/>
            </a:xfrm>
            <a:prstGeom prst="rect">
              <a:avLst/>
            </a:prstGeom>
            <a:noFill/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8100" tIns="38100" rIns="38100" bIns="38100">
              <a:spAutoFit/>
            </a:bodyPr>
            <a:lstStyle>
              <a:lvl1pPr>
                <a:buClr>
                  <a:srgbClr val="36C0A6"/>
                </a:buClr>
                <a:buFont typeface="ArialUnicodeMS"/>
                <a:defRPr b="1">
                  <a:solidFill>
                    <a:srgbClr val="36C0A6"/>
                  </a:solidFill>
                  <a:uFill>
                    <a:solidFill>
                      <a:srgbClr val="36C0A6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 fontAlgn="auto">
                <a:spcBef>
                  <a:spcPts val="0"/>
                </a:spcBef>
                <a:spcAft>
                  <a:spcPts val="0"/>
                </a:spcAft>
                <a:defRPr b="0">
                  <a:solidFill>
                    <a:srgbClr val="000000"/>
                  </a:solidFill>
                  <a:uFillTx/>
                </a:defRPr>
              </a:pPr>
              <a:r>
                <a:rPr lang="zh-CN" altLang="zh-CN" sz="2400" dirty="0">
                  <a:solidFill>
                    <a:schemeClr val="folHlink"/>
                  </a:solidFill>
                  <a:latin typeface="+mn-lt"/>
                  <a:ea typeface="+mn-ea"/>
                  <a:cs typeface="+mn-ea"/>
                  <a:sym typeface="+mn-lt"/>
                </a:rPr>
                <a:t>提髋提膝小腿迈</a:t>
              </a:r>
              <a:endParaRPr lang="zh-CN" altLang="en-US" sz="2400" kern="0" dirty="0">
                <a:solidFill>
                  <a:srgbClr val="31859C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Shape 6928"/>
            <p:cNvSpPr/>
            <p:nvPr/>
          </p:nvSpPr>
          <p:spPr>
            <a:xfrm flipH="1">
              <a:off x="7179964" y="1700879"/>
              <a:ext cx="930282" cy="1"/>
            </a:xfrm>
            <a:prstGeom prst="line">
              <a:avLst/>
            </a:prstGeom>
            <a:grpFill/>
            <a:ln w="6350">
              <a:solidFill>
                <a:srgbClr val="777777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marL="0" marR="0" lvl="0" indent="0" defTabSz="36292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168272" y="3191506"/>
            <a:ext cx="3356850" cy="1345345"/>
            <a:chOff x="5664826" y="3073071"/>
            <a:chExt cx="4229130" cy="1694446"/>
          </a:xfrm>
        </p:grpSpPr>
        <p:sp>
          <p:nvSpPr>
            <p:cNvPr id="37" name="Shape 6917"/>
            <p:cNvSpPr/>
            <p:nvPr/>
          </p:nvSpPr>
          <p:spPr>
            <a:xfrm>
              <a:off x="5664826" y="3073071"/>
              <a:ext cx="1889802" cy="16944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546" y="3107"/>
                  </a:moveTo>
                  <a:cubicBezTo>
                    <a:pt x="19482" y="3008"/>
                    <a:pt x="20463" y="2908"/>
                    <a:pt x="21399" y="2734"/>
                  </a:cubicBezTo>
                  <a:cubicBezTo>
                    <a:pt x="21511" y="1814"/>
                    <a:pt x="21578" y="920"/>
                    <a:pt x="21600" y="0"/>
                  </a:cubicBezTo>
                  <a:cubicBezTo>
                    <a:pt x="18769" y="0"/>
                    <a:pt x="18769" y="0"/>
                    <a:pt x="18769" y="0"/>
                  </a:cubicBezTo>
                  <a:cubicBezTo>
                    <a:pt x="18412" y="1491"/>
                    <a:pt x="17231" y="2461"/>
                    <a:pt x="15849" y="2461"/>
                  </a:cubicBezTo>
                  <a:cubicBezTo>
                    <a:pt x="14467" y="2461"/>
                    <a:pt x="13285" y="1491"/>
                    <a:pt x="12907" y="0"/>
                  </a:cubicBezTo>
                  <a:cubicBezTo>
                    <a:pt x="11391" y="0"/>
                    <a:pt x="11391" y="0"/>
                    <a:pt x="11391" y="0"/>
                  </a:cubicBezTo>
                  <a:cubicBezTo>
                    <a:pt x="11346" y="845"/>
                    <a:pt x="11235" y="1665"/>
                    <a:pt x="11012" y="2486"/>
                  </a:cubicBezTo>
                  <a:cubicBezTo>
                    <a:pt x="10544" y="4300"/>
                    <a:pt x="9630" y="5941"/>
                    <a:pt x="8426" y="7258"/>
                  </a:cubicBezTo>
                  <a:cubicBezTo>
                    <a:pt x="7222" y="8575"/>
                    <a:pt x="5684" y="9445"/>
                    <a:pt x="4057" y="9942"/>
                  </a:cubicBezTo>
                  <a:cubicBezTo>
                    <a:pt x="3433" y="10092"/>
                    <a:pt x="2786" y="10191"/>
                    <a:pt x="2140" y="10216"/>
                  </a:cubicBezTo>
                  <a:cubicBezTo>
                    <a:pt x="2140" y="12503"/>
                    <a:pt x="2140" y="12503"/>
                    <a:pt x="2140" y="12503"/>
                  </a:cubicBezTo>
                  <a:cubicBezTo>
                    <a:pt x="1761" y="12577"/>
                    <a:pt x="1761" y="12577"/>
                    <a:pt x="1761" y="12577"/>
                  </a:cubicBezTo>
                  <a:cubicBezTo>
                    <a:pt x="736" y="12801"/>
                    <a:pt x="0" y="13770"/>
                    <a:pt x="0" y="14939"/>
                  </a:cubicBezTo>
                  <a:cubicBezTo>
                    <a:pt x="0" y="16132"/>
                    <a:pt x="736" y="17101"/>
                    <a:pt x="1761" y="17325"/>
                  </a:cubicBezTo>
                  <a:cubicBezTo>
                    <a:pt x="2140" y="17399"/>
                    <a:pt x="2140" y="17399"/>
                    <a:pt x="2140" y="17399"/>
                  </a:cubicBezTo>
                  <a:cubicBezTo>
                    <a:pt x="2140" y="21600"/>
                    <a:pt x="2140" y="21600"/>
                    <a:pt x="2140" y="21600"/>
                  </a:cubicBezTo>
                  <a:cubicBezTo>
                    <a:pt x="2697" y="21600"/>
                    <a:pt x="3254" y="21550"/>
                    <a:pt x="3789" y="21476"/>
                  </a:cubicBezTo>
                  <a:cubicBezTo>
                    <a:pt x="3990" y="20432"/>
                    <a:pt x="4146" y="19413"/>
                    <a:pt x="4258" y="18344"/>
                  </a:cubicBezTo>
                  <a:cubicBezTo>
                    <a:pt x="5818" y="18021"/>
                    <a:pt x="5818" y="18021"/>
                    <a:pt x="5818" y="18021"/>
                  </a:cubicBezTo>
                  <a:cubicBezTo>
                    <a:pt x="7356" y="17499"/>
                    <a:pt x="7356" y="17499"/>
                    <a:pt x="7356" y="17499"/>
                  </a:cubicBezTo>
                  <a:cubicBezTo>
                    <a:pt x="7891" y="18394"/>
                    <a:pt x="8448" y="19214"/>
                    <a:pt x="9050" y="20059"/>
                  </a:cubicBezTo>
                  <a:cubicBezTo>
                    <a:pt x="10611" y="19413"/>
                    <a:pt x="12037" y="18468"/>
                    <a:pt x="13397" y="17424"/>
                  </a:cubicBezTo>
                  <a:cubicBezTo>
                    <a:pt x="13107" y="16405"/>
                    <a:pt x="12750" y="15386"/>
                    <a:pt x="12372" y="14417"/>
                  </a:cubicBezTo>
                  <a:cubicBezTo>
                    <a:pt x="12773" y="14044"/>
                    <a:pt x="13219" y="13696"/>
                    <a:pt x="13575" y="13248"/>
                  </a:cubicBezTo>
                  <a:cubicBezTo>
                    <a:pt x="13954" y="12826"/>
                    <a:pt x="14355" y="12453"/>
                    <a:pt x="14667" y="11981"/>
                  </a:cubicBezTo>
                  <a:cubicBezTo>
                    <a:pt x="15515" y="12428"/>
                    <a:pt x="16406" y="12826"/>
                    <a:pt x="17320" y="13223"/>
                  </a:cubicBezTo>
                  <a:cubicBezTo>
                    <a:pt x="18346" y="11782"/>
                    <a:pt x="19193" y="10216"/>
                    <a:pt x="19861" y="8526"/>
                  </a:cubicBezTo>
                  <a:cubicBezTo>
                    <a:pt x="19148" y="7805"/>
                    <a:pt x="18412" y="7134"/>
                    <a:pt x="17654" y="6512"/>
                  </a:cubicBezTo>
                  <a:cubicBezTo>
                    <a:pt x="17877" y="5965"/>
                    <a:pt x="17989" y="5394"/>
                    <a:pt x="18167" y="4822"/>
                  </a:cubicBezTo>
                  <a:cubicBezTo>
                    <a:pt x="18346" y="4275"/>
                    <a:pt x="18412" y="3679"/>
                    <a:pt x="18546" y="3107"/>
                  </a:cubicBezTo>
                  <a:close/>
                </a:path>
              </a:pathLst>
            </a:custGeom>
            <a:solidFill>
              <a:srgbClr val="FC736E"/>
            </a:solidFill>
            <a:ln>
              <a:round/>
            </a:ln>
          </p:spPr>
          <p:txBody>
            <a:bodyPr lIns="0" tIns="0" rIns="0" bIns="0"/>
            <a:lstStyle/>
            <a:p>
              <a:pPr marL="0" marR="0" lvl="0" indent="0" defTabSz="36292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Shape 6925"/>
            <p:cNvSpPr/>
            <p:nvPr/>
          </p:nvSpPr>
          <p:spPr>
            <a:xfrm>
              <a:off x="8169287" y="3298800"/>
              <a:ext cx="1724669" cy="1027249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8100" tIns="38100" rIns="38100" bIns="38100">
              <a:spAutoFit/>
            </a:bodyPr>
            <a:lstStyle>
              <a:lvl1pPr>
                <a:buClr>
                  <a:srgbClr val="DDE896"/>
                </a:buClr>
                <a:buFont typeface="ArialUnicodeMS"/>
                <a:defRPr b="1">
                  <a:solidFill>
                    <a:srgbClr val="DDE896"/>
                  </a:solidFill>
                  <a:uFill>
                    <a:solidFill>
                      <a:srgbClr val="DDE896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 fontAlgn="auto">
                <a:spcBef>
                  <a:spcPts val="0"/>
                </a:spcBef>
                <a:spcAft>
                  <a:spcPts val="0"/>
                </a:spcAft>
                <a:defRPr b="0">
                  <a:solidFill>
                    <a:srgbClr val="000000"/>
                  </a:solidFill>
                  <a:uFillTx/>
                </a:defRPr>
              </a:pPr>
              <a:r>
                <a:rPr lang="zh-CN" altLang="zh-CN" sz="2400" dirty="0">
                  <a:solidFill>
                    <a:schemeClr val="folHlink"/>
                  </a:solidFill>
                  <a:latin typeface="+mn-lt"/>
                  <a:ea typeface="+mn-ea"/>
                  <a:cs typeface="+mn-ea"/>
                  <a:sym typeface="+mn-lt"/>
                </a:rPr>
                <a:t>双眼平视背放松</a:t>
              </a:r>
              <a:endParaRPr lang="zh-CN" altLang="en-US" sz="2400" kern="0" dirty="0">
                <a:solidFill>
                  <a:srgbClr val="FC736E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Shape 6929"/>
            <p:cNvSpPr/>
            <p:nvPr/>
          </p:nvSpPr>
          <p:spPr>
            <a:xfrm flipH="1">
              <a:off x="7341889" y="3511490"/>
              <a:ext cx="768357" cy="1"/>
            </a:xfrm>
            <a:prstGeom prst="line">
              <a:avLst/>
            </a:prstGeom>
            <a:ln w="6350">
              <a:solidFill>
                <a:srgbClr val="777777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marL="0" marR="0" lvl="0" indent="0" defTabSz="36292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" name="椭圆 1"/>
          <p:cNvSpPr/>
          <p:nvPr/>
        </p:nvSpPr>
        <p:spPr bwMode="auto">
          <a:xfrm>
            <a:off x="3584633" y="2457973"/>
            <a:ext cx="1440000" cy="1440000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 cmpd="sng">
            <a:solidFill>
              <a:schemeClr val="bg2"/>
            </a:solidFill>
            <a:round/>
            <a:headEnd/>
            <a:tailEnd/>
          </a:ln>
        </p:spPr>
        <p:txBody>
          <a:bodyPr lIns="68571" tIns="34285" rIns="68571" bIns="34285" rtlCol="0" anchor="ctr"/>
          <a:lstStyle/>
          <a:p>
            <a:pPr algn="ctr"/>
            <a:endParaRPr lang="zh-CN" altLang="en-US">
              <a:solidFill>
                <a:schemeClr val="bg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75262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4565">
        <p14:gallery dir="l"/>
      </p:transition>
    </mc:Choice>
    <mc:Fallback xmlns="">
      <p:transition spd="slow" advTm="456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"/>
                            </p:stCondLst>
                            <p:childTnLst>
                              <p:par>
                                <p:cTn id="1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60"/>
                            </p:stCondLst>
                            <p:childTnLst>
                              <p:par>
                                <p:cTn id="2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4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360"/>
                            </p:stCondLst>
                            <p:childTnLst>
                              <p:par>
                                <p:cTn id="2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36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66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96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26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7" grpId="0" animBg="1"/>
      <p:bldP spid="68" grpId="0"/>
      <p:bldP spid="53" grpId="0"/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Freeform 5"/>
          <p:cNvSpPr>
            <a:spLocks/>
          </p:cNvSpPr>
          <p:nvPr/>
        </p:nvSpPr>
        <p:spPr bwMode="auto">
          <a:xfrm>
            <a:off x="1" y="168220"/>
            <a:ext cx="267437" cy="485885"/>
          </a:xfrm>
          <a:custGeom>
            <a:avLst/>
            <a:gdLst>
              <a:gd name="T0" fmla="*/ 0 w 519"/>
              <a:gd name="T1" fmla="*/ 1050 h 1050"/>
              <a:gd name="T2" fmla="*/ 510 w 519"/>
              <a:gd name="T3" fmla="*/ 540 h 1050"/>
              <a:gd name="T4" fmla="*/ 510 w 519"/>
              <a:gd name="T5" fmla="*/ 510 h 1050"/>
              <a:gd name="T6" fmla="*/ 0 w 519"/>
              <a:gd name="T7" fmla="*/ 0 h 1050"/>
              <a:gd name="T8" fmla="*/ 0 w 519"/>
              <a:gd name="T9" fmla="*/ 105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9" h="1050">
                <a:moveTo>
                  <a:pt x="0" y="1050"/>
                </a:moveTo>
                <a:lnTo>
                  <a:pt x="510" y="540"/>
                </a:lnTo>
                <a:cubicBezTo>
                  <a:pt x="519" y="532"/>
                  <a:pt x="519" y="518"/>
                  <a:pt x="510" y="510"/>
                </a:cubicBezTo>
                <a:lnTo>
                  <a:pt x="0" y="0"/>
                </a:lnTo>
                <a:lnTo>
                  <a:pt x="0" y="1050"/>
                </a:lnTo>
                <a:close/>
              </a:path>
            </a:pathLst>
          </a:custGeom>
          <a:solidFill>
            <a:srgbClr val="5764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7" name="Freeform 6"/>
          <p:cNvSpPr>
            <a:spLocks/>
          </p:cNvSpPr>
          <p:nvPr/>
        </p:nvSpPr>
        <p:spPr bwMode="auto">
          <a:xfrm>
            <a:off x="0" y="47642"/>
            <a:ext cx="266368" cy="485885"/>
          </a:xfrm>
          <a:custGeom>
            <a:avLst/>
            <a:gdLst>
              <a:gd name="T0" fmla="*/ 0 w 518"/>
              <a:gd name="T1" fmla="*/ 1051 h 1051"/>
              <a:gd name="T2" fmla="*/ 508 w 518"/>
              <a:gd name="T3" fmla="*/ 543 h 1051"/>
              <a:gd name="T4" fmla="*/ 508 w 518"/>
              <a:gd name="T5" fmla="*/ 508 h 1051"/>
              <a:gd name="T6" fmla="*/ 0 w 518"/>
              <a:gd name="T7" fmla="*/ 0 h 1051"/>
              <a:gd name="T8" fmla="*/ 0 w 518"/>
              <a:gd name="T9" fmla="*/ 1051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61239" y="117148"/>
            <a:ext cx="3635492" cy="56168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>
              <a:defRPr sz="3200" b="1">
                <a:latin typeface="微软雅黑"/>
                <a:ea typeface="微软雅黑"/>
              </a:defRPr>
            </a:lvl1pPr>
          </a:lstStyle>
          <a:p>
            <a:r>
              <a:rPr lang="zh-CN" altLang="en-US" dirty="0" smtClean="0">
                <a:effectLst/>
                <a:latin typeface="+mn-lt"/>
                <a:ea typeface="+mn-ea"/>
                <a:cs typeface="+mn-ea"/>
                <a:sym typeface="+mn-lt"/>
              </a:rPr>
              <a:t>护士标准持物姿势</a:t>
            </a:r>
            <a:endParaRPr lang="zh-CN" altLang="zh-CN" dirty="0"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-1108916" y="1173566"/>
            <a:ext cx="11231960" cy="3242747"/>
          </a:xfrm>
          <a:prstGeom prst="rect">
            <a:avLst/>
          </a:prstGeom>
          <a:ln>
            <a:noFill/>
          </a:ln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同心圆 9"/>
          <p:cNvSpPr/>
          <p:nvPr/>
        </p:nvSpPr>
        <p:spPr>
          <a:xfrm>
            <a:off x="3614041" y="1132384"/>
            <a:ext cx="554541" cy="554185"/>
          </a:xfrm>
          <a:prstGeom prst="donut">
            <a:avLst>
              <a:gd name="adj" fmla="val 7460"/>
            </a:avLst>
          </a:prstGeom>
          <a:solidFill>
            <a:srgbClr val="FC736E"/>
          </a:solidFill>
          <a:ln>
            <a:solidFill>
              <a:srgbClr val="FC736E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2423064" y="2507633"/>
            <a:ext cx="1867189" cy="1867497"/>
            <a:chOff x="2423064" y="2507633"/>
            <a:chExt cx="1867189" cy="1867497"/>
          </a:xfrm>
        </p:grpSpPr>
        <p:sp>
          <p:nvSpPr>
            <p:cNvPr id="9" name="椭圆 8"/>
            <p:cNvSpPr/>
            <p:nvPr/>
          </p:nvSpPr>
          <p:spPr>
            <a:xfrm>
              <a:off x="2423064" y="2507633"/>
              <a:ext cx="1867189" cy="1867497"/>
            </a:xfrm>
            <a:prstGeom prst="ellipse">
              <a:avLst/>
            </a:prstGeom>
            <a:solidFill>
              <a:srgbClr val="00A2C2"/>
            </a:solidFill>
            <a:ln>
              <a:solidFill>
                <a:srgbClr val="00A2C2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椭圆 10" descr="E:\0000000我图PPT\000001扁平化图标\护士\1375931766749cxobd.jpg"/>
            <p:cNvSpPr/>
            <p:nvPr/>
          </p:nvSpPr>
          <p:spPr>
            <a:xfrm>
              <a:off x="2494819" y="2579297"/>
              <a:ext cx="1724459" cy="1724168"/>
            </a:xfrm>
            <a:prstGeom prst="ellipse">
              <a:avLst/>
            </a:prstGeom>
            <a:blipFill>
              <a:blip r:embed="rId3" cstate="screen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brightnessContrast bright="18000" contrast="7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425964" y="2860443"/>
            <a:ext cx="977271" cy="977039"/>
            <a:chOff x="4425964" y="2860443"/>
            <a:chExt cx="977271" cy="977039"/>
          </a:xfrm>
        </p:grpSpPr>
        <p:sp>
          <p:nvSpPr>
            <p:cNvPr id="12" name="椭圆 11"/>
            <p:cNvSpPr/>
            <p:nvPr/>
          </p:nvSpPr>
          <p:spPr>
            <a:xfrm>
              <a:off x="4425964" y="2860443"/>
              <a:ext cx="977271" cy="977039"/>
            </a:xfrm>
            <a:prstGeom prst="ellipse">
              <a:avLst/>
            </a:prstGeom>
            <a:solidFill>
              <a:srgbClr val="00A2C2"/>
            </a:solidFill>
            <a:ln>
              <a:solidFill>
                <a:srgbClr val="00A2C2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椭圆 12" descr="E:\0000000我图PPT\000001扁平化图标\护士\1375931766749cxobd副本.png"/>
            <p:cNvSpPr/>
            <p:nvPr/>
          </p:nvSpPr>
          <p:spPr>
            <a:xfrm>
              <a:off x="4483680" y="2918164"/>
              <a:ext cx="861839" cy="861922"/>
            </a:xfrm>
            <a:prstGeom prst="ellipse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5" name="同心圆 14"/>
          <p:cNvSpPr/>
          <p:nvPr/>
        </p:nvSpPr>
        <p:spPr>
          <a:xfrm>
            <a:off x="5091257" y="1173566"/>
            <a:ext cx="410251" cy="410531"/>
          </a:xfrm>
          <a:prstGeom prst="donut">
            <a:avLst>
              <a:gd name="adj" fmla="val 7460"/>
            </a:avLst>
          </a:prstGeom>
          <a:ln>
            <a:solidFill>
              <a:srgbClr val="00A2C2"/>
            </a:solidFill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同心圆 15"/>
          <p:cNvSpPr/>
          <p:nvPr/>
        </p:nvSpPr>
        <p:spPr>
          <a:xfrm>
            <a:off x="5502289" y="3841699"/>
            <a:ext cx="308078" cy="307736"/>
          </a:xfrm>
          <a:prstGeom prst="donut">
            <a:avLst>
              <a:gd name="adj" fmla="val 7460"/>
            </a:avLst>
          </a:prstGeom>
          <a:solidFill>
            <a:srgbClr val="2A495A"/>
          </a:solidFill>
          <a:ln>
            <a:solidFill>
              <a:srgbClr val="FC736E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4043791" y="1481303"/>
            <a:ext cx="1252592" cy="1252997"/>
            <a:chOff x="4043791" y="1481303"/>
            <a:chExt cx="1252592" cy="1252997"/>
          </a:xfrm>
        </p:grpSpPr>
        <p:sp>
          <p:nvSpPr>
            <p:cNvPr id="14" name="椭圆 13"/>
            <p:cNvSpPr/>
            <p:nvPr/>
          </p:nvSpPr>
          <p:spPr>
            <a:xfrm>
              <a:off x="4043791" y="1481303"/>
              <a:ext cx="1252592" cy="1252997"/>
            </a:xfrm>
            <a:prstGeom prst="ellipse">
              <a:avLst/>
            </a:prstGeom>
            <a:solidFill>
              <a:srgbClr val="00A2C2"/>
            </a:solidFill>
            <a:ln>
              <a:solidFill>
                <a:srgbClr val="00A2C2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椭圆 16" descr="E:\0000000我图PPT\000001扁平化图标\护士\1.png"/>
            <p:cNvSpPr/>
            <p:nvPr/>
          </p:nvSpPr>
          <p:spPr>
            <a:xfrm>
              <a:off x="4110086" y="1547455"/>
              <a:ext cx="1120781" cy="1120693"/>
            </a:xfrm>
            <a:prstGeom prst="ellipse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0" name="任意多边形 19"/>
          <p:cNvSpPr/>
          <p:nvPr/>
        </p:nvSpPr>
        <p:spPr>
          <a:xfrm>
            <a:off x="576153" y="1547455"/>
            <a:ext cx="2771146" cy="899862"/>
          </a:xfrm>
          <a:custGeom>
            <a:avLst/>
            <a:gdLst>
              <a:gd name="connsiteX0" fmla="*/ 0 w 2771146"/>
              <a:gd name="connsiteY0" fmla="*/ 0 h 899862"/>
              <a:gd name="connsiteX1" fmla="*/ 2771146 w 2771146"/>
              <a:gd name="connsiteY1" fmla="*/ 0 h 899862"/>
              <a:gd name="connsiteX2" fmla="*/ 2771146 w 2771146"/>
              <a:gd name="connsiteY2" fmla="*/ 899862 h 899862"/>
              <a:gd name="connsiteX3" fmla="*/ 0 w 2771146"/>
              <a:gd name="connsiteY3" fmla="*/ 899862 h 899862"/>
              <a:gd name="connsiteX4" fmla="*/ 0 w 2771146"/>
              <a:gd name="connsiteY4" fmla="*/ 0 h 899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1146" h="899862">
                <a:moveTo>
                  <a:pt x="0" y="0"/>
                </a:moveTo>
                <a:lnTo>
                  <a:pt x="2771146" y="0"/>
                </a:lnTo>
                <a:lnTo>
                  <a:pt x="2771146" y="899862"/>
                </a:lnTo>
                <a:lnTo>
                  <a:pt x="0" y="89986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0320" tIns="20320" rIns="20320" bIns="2032" numCol="1" spcCol="1270" anchor="b" anchorCtr="0">
            <a:noAutofit/>
          </a:bodyPr>
          <a:lstStyle/>
          <a:p>
            <a:pPr lvl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sz="1600" b="1" kern="1200" dirty="0" smtClean="0">
                <a:solidFill>
                  <a:schemeClr val="accent6">
                    <a:lumMod val="50000"/>
                  </a:schemeClr>
                </a:solidFill>
                <a:cs typeface="+mn-ea"/>
                <a:sym typeface="+mn-lt"/>
              </a:rPr>
              <a:t>双手持盘，肘关节为</a:t>
            </a:r>
            <a:r>
              <a:rPr lang="en-US" altLang="zh-CN" sz="1600" b="1" kern="1200" dirty="0" smtClean="0">
                <a:solidFill>
                  <a:schemeClr val="accent6">
                    <a:lumMod val="50000"/>
                  </a:schemeClr>
                </a:solidFill>
                <a:cs typeface="+mn-ea"/>
                <a:sym typeface="+mn-lt"/>
              </a:rPr>
              <a:t>90°</a:t>
            </a:r>
            <a:r>
              <a:rPr lang="zh-CN" sz="1600" b="1" kern="1200" dirty="0" smtClean="0">
                <a:solidFill>
                  <a:schemeClr val="accent6">
                    <a:lumMod val="50000"/>
                  </a:schemeClr>
                </a:solidFill>
                <a:cs typeface="+mn-ea"/>
                <a:sym typeface="+mn-lt"/>
              </a:rPr>
              <a:t>屈曲，自然贴近躯干，距胸骨柄前方约</a:t>
            </a:r>
            <a:r>
              <a:rPr lang="en-US" altLang="zh-CN" sz="1600" b="1" kern="1200" dirty="0" smtClean="0">
                <a:solidFill>
                  <a:schemeClr val="accent6">
                    <a:lumMod val="50000"/>
                  </a:schemeClr>
                </a:solidFill>
                <a:cs typeface="+mn-ea"/>
                <a:sym typeface="+mn-lt"/>
              </a:rPr>
              <a:t>5cm</a:t>
            </a:r>
            <a:r>
              <a:rPr lang="zh-CN" sz="1600" b="1" kern="1200" dirty="0" smtClean="0">
                <a:solidFill>
                  <a:schemeClr val="accent6">
                    <a:lumMod val="50000"/>
                  </a:schemeClr>
                </a:solidFill>
                <a:cs typeface="+mn-ea"/>
                <a:sym typeface="+mn-lt"/>
              </a:rPr>
              <a:t>，用肩部侧身开门。</a:t>
            </a:r>
            <a:endParaRPr lang="zh-CN" altLang="en-US" sz="1600" b="1" kern="1200" dirty="0">
              <a:solidFill>
                <a:schemeClr val="accent6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任意多边形 24"/>
          <p:cNvSpPr/>
          <p:nvPr/>
        </p:nvSpPr>
        <p:spPr>
          <a:xfrm>
            <a:off x="5604462" y="2865544"/>
            <a:ext cx="2771146" cy="861922"/>
          </a:xfrm>
          <a:custGeom>
            <a:avLst/>
            <a:gdLst>
              <a:gd name="connsiteX0" fmla="*/ 0 w 2771146"/>
              <a:gd name="connsiteY0" fmla="*/ 0 h 861922"/>
              <a:gd name="connsiteX1" fmla="*/ 2771146 w 2771146"/>
              <a:gd name="connsiteY1" fmla="*/ 0 h 861922"/>
              <a:gd name="connsiteX2" fmla="*/ 2771146 w 2771146"/>
              <a:gd name="connsiteY2" fmla="*/ 861922 h 861922"/>
              <a:gd name="connsiteX3" fmla="*/ 0 w 2771146"/>
              <a:gd name="connsiteY3" fmla="*/ 861922 h 861922"/>
              <a:gd name="connsiteX4" fmla="*/ 0 w 2771146"/>
              <a:gd name="connsiteY4" fmla="*/ 0 h 861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1146" h="861922">
                <a:moveTo>
                  <a:pt x="0" y="0"/>
                </a:moveTo>
                <a:lnTo>
                  <a:pt x="2771146" y="0"/>
                </a:lnTo>
                <a:lnTo>
                  <a:pt x="2771146" y="861922"/>
                </a:lnTo>
                <a:lnTo>
                  <a:pt x="0" y="86192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0320" tIns="20320" rIns="20320" bIns="20320" numCol="1" spcCol="1270" anchor="ctr" anchorCtr="0">
            <a:noAutofit/>
          </a:bodyPr>
          <a:lstStyle/>
          <a:p>
            <a:pPr lvl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sz="1600" b="1" kern="1200" dirty="0" smtClean="0">
                <a:solidFill>
                  <a:schemeClr val="accent6">
                    <a:lumMod val="50000"/>
                  </a:schemeClr>
                </a:solidFill>
                <a:cs typeface="+mn-ea"/>
                <a:sym typeface="+mn-lt"/>
              </a:rPr>
              <a:t>持文件夹或记录本</a:t>
            </a:r>
            <a:r>
              <a:rPr lang="zh-CN" altLang="en-US" sz="1600" b="1" kern="1200" dirty="0" smtClean="0">
                <a:solidFill>
                  <a:schemeClr val="accent6">
                    <a:lumMod val="50000"/>
                  </a:schemeClr>
                </a:solidFill>
                <a:cs typeface="+mn-ea"/>
                <a:sym typeface="+mn-lt"/>
              </a:rPr>
              <a:t>，</a:t>
            </a:r>
            <a:r>
              <a:rPr lang="zh-CN" sz="1600" b="1" kern="1200" dirty="0" smtClean="0">
                <a:solidFill>
                  <a:schemeClr val="accent6">
                    <a:lumMod val="50000"/>
                  </a:schemeClr>
                </a:solidFill>
                <a:cs typeface="+mn-ea"/>
                <a:sym typeface="+mn-lt"/>
              </a:rPr>
              <a:t>左手持本放在侧胸上部</a:t>
            </a:r>
            <a:r>
              <a:rPr lang="en-US" altLang="zh-CN" sz="1600" b="1" kern="1200" dirty="0" smtClean="0">
                <a:solidFill>
                  <a:schemeClr val="accent6">
                    <a:lumMod val="50000"/>
                  </a:schemeClr>
                </a:solidFill>
                <a:cs typeface="+mn-ea"/>
                <a:sym typeface="+mn-lt"/>
              </a:rPr>
              <a:t>1/3</a:t>
            </a:r>
            <a:r>
              <a:rPr lang="zh-CN" sz="1600" b="1" kern="1200" dirty="0" smtClean="0">
                <a:solidFill>
                  <a:schemeClr val="accent6">
                    <a:lumMod val="50000"/>
                  </a:schemeClr>
                </a:solidFill>
                <a:cs typeface="+mn-ea"/>
                <a:sym typeface="+mn-lt"/>
              </a:rPr>
              <a:t>处，右手自然摆动或托本的右下角。</a:t>
            </a:r>
            <a:endParaRPr lang="zh-CN" altLang="en-US" sz="1600" b="1" kern="1200" dirty="0">
              <a:solidFill>
                <a:schemeClr val="accent6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5508108" y="1451849"/>
            <a:ext cx="3072536" cy="1120693"/>
          </a:xfrm>
          <a:custGeom>
            <a:avLst/>
            <a:gdLst>
              <a:gd name="connsiteX0" fmla="*/ 0 w 3072536"/>
              <a:gd name="connsiteY0" fmla="*/ 0 h 1120693"/>
              <a:gd name="connsiteX1" fmla="*/ 3072536 w 3072536"/>
              <a:gd name="connsiteY1" fmla="*/ 0 h 1120693"/>
              <a:gd name="connsiteX2" fmla="*/ 3072536 w 3072536"/>
              <a:gd name="connsiteY2" fmla="*/ 1120693 h 1120693"/>
              <a:gd name="connsiteX3" fmla="*/ 0 w 3072536"/>
              <a:gd name="connsiteY3" fmla="*/ 1120693 h 1120693"/>
              <a:gd name="connsiteX4" fmla="*/ 0 w 3072536"/>
              <a:gd name="connsiteY4" fmla="*/ 0 h 1120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72536" h="1120693">
                <a:moveTo>
                  <a:pt x="0" y="0"/>
                </a:moveTo>
                <a:lnTo>
                  <a:pt x="3072536" y="0"/>
                </a:lnTo>
                <a:lnTo>
                  <a:pt x="3072536" y="1120693"/>
                </a:lnTo>
                <a:lnTo>
                  <a:pt x="0" y="112069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0320" tIns="20320" rIns="20320" bIns="20320" numCol="1" spcCol="1270" anchor="ctr" anchorCtr="0">
            <a:noAutofit/>
          </a:bodyPr>
          <a:lstStyle/>
          <a:p>
            <a:pPr lvl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600" b="1" kern="1200" dirty="0" smtClean="0">
                <a:solidFill>
                  <a:schemeClr val="accent6">
                    <a:lumMod val="50000"/>
                  </a:schemeClr>
                </a:solidFill>
                <a:cs typeface="+mn-ea"/>
                <a:sym typeface="+mn-lt"/>
              </a:rPr>
              <a:t>双手扶把，躯干略前倾，入病室先停车，用手开门，后推车入室</a:t>
            </a:r>
            <a:endParaRPr lang="zh-CN" altLang="en-US" sz="1600" kern="1200" dirty="0">
              <a:solidFill>
                <a:schemeClr val="accent6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75262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5285">
        <p14:gallery dir="l"/>
      </p:transition>
    </mc:Choice>
    <mc:Fallback xmlns="">
      <p:transition spd="slow" advTm="528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"/>
                            </p:stCondLst>
                            <p:childTnLst>
                              <p:par>
                                <p:cTn id="1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80"/>
                            </p:stCondLst>
                            <p:childTnLst>
                              <p:par>
                                <p:cTn id="21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3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3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3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3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3" presetClass="entr" presetSubtype="3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830"/>
                            </p:stCondLst>
                            <p:childTnLst>
                              <p:par>
                                <p:cTn id="5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33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83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7" grpId="0" animBg="1"/>
      <p:bldP spid="68" grpId="0"/>
      <p:bldP spid="20" grpId="0"/>
      <p:bldP spid="25" grpId="0"/>
      <p:bldP spid="3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E:\0000000我图PPT\04.16\护士礼仪\图片1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1113"/>
            <a:ext cx="9144000" cy="5168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007629" y="1699389"/>
            <a:ext cx="814326" cy="1585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685709"/>
            <a:r>
              <a:rPr lang="en-US" altLang="zh-CN" sz="10300" b="1" dirty="0" smtClean="0">
                <a:solidFill>
                  <a:schemeClr val="bg2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endParaRPr lang="zh-CN" altLang="zh-CN" sz="1500" b="1" dirty="0">
              <a:solidFill>
                <a:schemeClr val="bg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429839" y="1692569"/>
            <a:ext cx="3807623" cy="69271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>
              <a:buFontTx/>
              <a:buNone/>
            </a:pPr>
            <a:r>
              <a:rPr lang="zh-CN" altLang="en-US" sz="4500" b="1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护士语言礼仪</a:t>
            </a:r>
          </a:p>
        </p:txBody>
      </p:sp>
      <p:sp>
        <p:nvSpPr>
          <p:cNvPr id="12" name="Freeform 5"/>
          <p:cNvSpPr>
            <a:spLocks/>
          </p:cNvSpPr>
          <p:nvPr/>
        </p:nvSpPr>
        <p:spPr bwMode="auto">
          <a:xfrm>
            <a:off x="1692475" y="1769603"/>
            <a:ext cx="1444632" cy="1446834"/>
          </a:xfrm>
          <a:custGeom>
            <a:avLst/>
            <a:gdLst>
              <a:gd name="T0" fmla="*/ 0 w 2342"/>
              <a:gd name="T1" fmla="*/ 0 h 2342"/>
              <a:gd name="T2" fmla="*/ 2342 w 2342"/>
              <a:gd name="T3" fmla="*/ 0 h 2342"/>
              <a:gd name="T4" fmla="*/ 2342 w 2342"/>
              <a:gd name="T5" fmla="*/ 560 h 2342"/>
              <a:gd name="T6" fmla="*/ 2295 w 2342"/>
              <a:gd name="T7" fmla="*/ 560 h 2342"/>
              <a:gd name="T8" fmla="*/ 2295 w 2342"/>
              <a:gd name="T9" fmla="*/ 47 h 2342"/>
              <a:gd name="T10" fmla="*/ 47 w 2342"/>
              <a:gd name="T11" fmla="*/ 47 h 2342"/>
              <a:gd name="T12" fmla="*/ 47 w 2342"/>
              <a:gd name="T13" fmla="*/ 2295 h 2342"/>
              <a:gd name="T14" fmla="*/ 2295 w 2342"/>
              <a:gd name="T15" fmla="*/ 2295 h 2342"/>
              <a:gd name="T16" fmla="*/ 2295 w 2342"/>
              <a:gd name="T17" fmla="*/ 1631 h 2342"/>
              <a:gd name="T18" fmla="*/ 2342 w 2342"/>
              <a:gd name="T19" fmla="*/ 1631 h 2342"/>
              <a:gd name="T20" fmla="*/ 2342 w 2342"/>
              <a:gd name="T21" fmla="*/ 2342 h 2342"/>
              <a:gd name="T22" fmla="*/ 0 w 2342"/>
              <a:gd name="T23" fmla="*/ 2342 h 2342"/>
              <a:gd name="T24" fmla="*/ 0 w 2342"/>
              <a:gd name="T25" fmla="*/ 0 h 2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42" h="2342">
                <a:moveTo>
                  <a:pt x="0" y="0"/>
                </a:moveTo>
                <a:lnTo>
                  <a:pt x="2342" y="0"/>
                </a:lnTo>
                <a:lnTo>
                  <a:pt x="2342" y="560"/>
                </a:lnTo>
                <a:lnTo>
                  <a:pt x="2295" y="560"/>
                </a:lnTo>
                <a:lnTo>
                  <a:pt x="2295" y="47"/>
                </a:lnTo>
                <a:lnTo>
                  <a:pt x="47" y="47"/>
                </a:lnTo>
                <a:lnTo>
                  <a:pt x="47" y="2295"/>
                </a:lnTo>
                <a:lnTo>
                  <a:pt x="2295" y="2295"/>
                </a:lnTo>
                <a:lnTo>
                  <a:pt x="2295" y="1631"/>
                </a:lnTo>
                <a:lnTo>
                  <a:pt x="2342" y="1631"/>
                </a:lnTo>
                <a:lnTo>
                  <a:pt x="2342" y="2342"/>
                </a:lnTo>
                <a:lnTo>
                  <a:pt x="0" y="234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Oval 39"/>
          <p:cNvSpPr>
            <a:spLocks noChangeAspect="1" noChangeArrowheads="1"/>
          </p:cNvSpPr>
          <p:nvPr/>
        </p:nvSpPr>
        <p:spPr bwMode="auto">
          <a:xfrm>
            <a:off x="3497866" y="2606537"/>
            <a:ext cx="161965" cy="162971"/>
          </a:xfrm>
          <a:prstGeom prst="ellipse">
            <a:avLst/>
          </a:prstGeom>
          <a:solidFill>
            <a:schemeClr val="tx1"/>
          </a:solidFill>
          <a:ln w="28575" cap="flat">
            <a:solidFill>
              <a:schemeClr val="bg2"/>
            </a:solidFill>
            <a:prstDash val="solid"/>
            <a:miter lim="800000"/>
            <a:headEnd/>
            <a:tailEnd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 sz="1400">
              <a:solidFill>
                <a:schemeClr val="bg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Oval 40"/>
          <p:cNvSpPr>
            <a:spLocks noChangeAspect="1" noChangeArrowheads="1"/>
          </p:cNvSpPr>
          <p:nvPr/>
        </p:nvSpPr>
        <p:spPr bwMode="auto">
          <a:xfrm>
            <a:off x="3497866" y="2964048"/>
            <a:ext cx="161965" cy="162971"/>
          </a:xfrm>
          <a:prstGeom prst="ellipse">
            <a:avLst/>
          </a:prstGeom>
          <a:solidFill>
            <a:schemeClr val="tx1"/>
          </a:solidFill>
          <a:ln w="28575" cap="flat">
            <a:solidFill>
              <a:schemeClr val="bg2"/>
            </a:solidFill>
            <a:prstDash val="solid"/>
            <a:miter lim="800000"/>
            <a:headEnd/>
            <a:tailEnd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 sz="1400">
              <a:solidFill>
                <a:schemeClr val="bg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Oval 42"/>
          <p:cNvSpPr>
            <a:spLocks noChangeAspect="1" noChangeArrowheads="1"/>
          </p:cNvSpPr>
          <p:nvPr/>
        </p:nvSpPr>
        <p:spPr bwMode="auto">
          <a:xfrm>
            <a:off x="5377199" y="2606537"/>
            <a:ext cx="161965" cy="162971"/>
          </a:xfrm>
          <a:prstGeom prst="ellipse">
            <a:avLst/>
          </a:prstGeom>
          <a:solidFill>
            <a:schemeClr val="tx1"/>
          </a:solidFill>
          <a:ln w="28575" cap="flat">
            <a:solidFill>
              <a:schemeClr val="bg2"/>
            </a:solidFill>
            <a:prstDash val="solid"/>
            <a:miter lim="800000"/>
            <a:headEnd/>
            <a:tailEnd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 sz="1400">
              <a:solidFill>
                <a:schemeClr val="bg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659831" y="2537934"/>
            <a:ext cx="1698298" cy="284683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1400" dirty="0" smtClean="0">
                <a:solidFill>
                  <a:schemeClr val="bg2"/>
                </a:solidFill>
                <a:latin typeface="+mn-lt"/>
                <a:ea typeface="+mn-ea"/>
                <a:cs typeface="+mn-ea"/>
                <a:sym typeface="+mn-lt"/>
              </a:rPr>
              <a:t>工作</a:t>
            </a:r>
            <a:r>
              <a:rPr lang="zh-CN" altLang="en-US" sz="1400" dirty="0">
                <a:solidFill>
                  <a:schemeClr val="bg2"/>
                </a:solidFill>
                <a:latin typeface="+mn-lt"/>
                <a:ea typeface="+mn-ea"/>
                <a:cs typeface="+mn-ea"/>
                <a:sym typeface="+mn-lt"/>
              </a:rPr>
              <a:t>中的言谈礼仪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659831" y="2895445"/>
            <a:ext cx="1698298" cy="284683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sz="1400" dirty="0">
                <a:solidFill>
                  <a:schemeClr val="bg2"/>
                </a:solidFill>
                <a:latin typeface="+mn-lt"/>
                <a:cs typeface="+mn-ea"/>
                <a:sym typeface="+mn-lt"/>
              </a:rPr>
              <a:t>护理专业性交谈</a:t>
            </a:r>
          </a:p>
        </p:txBody>
      </p:sp>
      <p:sp>
        <p:nvSpPr>
          <p:cNvPr id="19" name="Oval 42"/>
          <p:cNvSpPr>
            <a:spLocks noChangeAspect="1" noChangeArrowheads="1"/>
          </p:cNvSpPr>
          <p:nvPr/>
        </p:nvSpPr>
        <p:spPr bwMode="auto">
          <a:xfrm>
            <a:off x="5377199" y="2964048"/>
            <a:ext cx="161965" cy="162971"/>
          </a:xfrm>
          <a:prstGeom prst="ellipse">
            <a:avLst/>
          </a:prstGeom>
          <a:solidFill>
            <a:schemeClr val="tx1"/>
          </a:solidFill>
          <a:ln w="28575" cap="flat">
            <a:solidFill>
              <a:schemeClr val="bg2"/>
            </a:solidFill>
            <a:prstDash val="solid"/>
            <a:miter lim="800000"/>
            <a:headEnd/>
            <a:tailEnd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 sz="1400">
              <a:solidFill>
                <a:schemeClr val="bg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39163" y="2537934"/>
            <a:ext cx="1913951" cy="284683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1400" dirty="0">
                <a:solidFill>
                  <a:schemeClr val="bg2"/>
                </a:solidFill>
                <a:latin typeface="+mn-lt"/>
                <a:ea typeface="+mn-ea"/>
                <a:cs typeface="+mn-ea"/>
                <a:sym typeface="+mn-lt"/>
              </a:rPr>
              <a:t>使用礼貌准确的语言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539164" y="2895445"/>
            <a:ext cx="1698298" cy="284683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1400" dirty="0">
                <a:solidFill>
                  <a:schemeClr val="bg2"/>
                </a:solidFill>
                <a:latin typeface="+mn-lt"/>
                <a:ea typeface="+mn-ea"/>
                <a:cs typeface="+mn-ea"/>
                <a:sym typeface="+mn-lt"/>
              </a:rPr>
              <a:t>文明服务五声</a:t>
            </a:r>
          </a:p>
        </p:txBody>
      </p:sp>
      <p:pic>
        <p:nvPicPr>
          <p:cNvPr id="22" name="Picture 5" descr="E:\0000000我图PPT\00001PNG素材\医疗医药医生\医院标志0121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6036" y="52264"/>
            <a:ext cx="5237038" cy="5062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8652878"/>
      </p:ext>
    </p:extLst>
  </p:cSld>
  <p:clrMapOvr>
    <a:masterClrMapping/>
  </p:clrMapOvr>
  <p:transition spd="slow" advTm="3333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"/>
                            </p:stCondLst>
                            <p:childTnLst>
                              <p:par>
                                <p:cTn id="1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3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3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4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 animBg="1"/>
      <p:bldP spid="14" grpId="0" animBg="1"/>
      <p:bldP spid="15" grpId="0" animBg="1"/>
      <p:bldP spid="16" grpId="0" animBg="1"/>
      <p:bldP spid="17" grpId="0"/>
      <p:bldP spid="18" grpId="0"/>
      <p:bldP spid="19" grpId="0" animBg="1"/>
      <p:bldP spid="20" grpId="0"/>
      <p:bldP spid="2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Freeform 5"/>
          <p:cNvSpPr>
            <a:spLocks/>
          </p:cNvSpPr>
          <p:nvPr/>
        </p:nvSpPr>
        <p:spPr bwMode="auto">
          <a:xfrm>
            <a:off x="1" y="168220"/>
            <a:ext cx="267437" cy="485885"/>
          </a:xfrm>
          <a:custGeom>
            <a:avLst/>
            <a:gdLst>
              <a:gd name="T0" fmla="*/ 0 w 519"/>
              <a:gd name="T1" fmla="*/ 1050 h 1050"/>
              <a:gd name="T2" fmla="*/ 510 w 519"/>
              <a:gd name="T3" fmla="*/ 540 h 1050"/>
              <a:gd name="T4" fmla="*/ 510 w 519"/>
              <a:gd name="T5" fmla="*/ 510 h 1050"/>
              <a:gd name="T6" fmla="*/ 0 w 519"/>
              <a:gd name="T7" fmla="*/ 0 h 1050"/>
              <a:gd name="T8" fmla="*/ 0 w 519"/>
              <a:gd name="T9" fmla="*/ 105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9" h="1050">
                <a:moveTo>
                  <a:pt x="0" y="1050"/>
                </a:moveTo>
                <a:lnTo>
                  <a:pt x="510" y="540"/>
                </a:lnTo>
                <a:cubicBezTo>
                  <a:pt x="519" y="532"/>
                  <a:pt x="519" y="518"/>
                  <a:pt x="510" y="510"/>
                </a:cubicBezTo>
                <a:lnTo>
                  <a:pt x="0" y="0"/>
                </a:lnTo>
                <a:lnTo>
                  <a:pt x="0" y="1050"/>
                </a:lnTo>
                <a:close/>
              </a:path>
            </a:pathLst>
          </a:custGeom>
          <a:solidFill>
            <a:srgbClr val="5764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7" name="Freeform 6"/>
          <p:cNvSpPr>
            <a:spLocks/>
          </p:cNvSpPr>
          <p:nvPr/>
        </p:nvSpPr>
        <p:spPr bwMode="auto">
          <a:xfrm>
            <a:off x="0" y="47642"/>
            <a:ext cx="266368" cy="485885"/>
          </a:xfrm>
          <a:custGeom>
            <a:avLst/>
            <a:gdLst>
              <a:gd name="T0" fmla="*/ 0 w 518"/>
              <a:gd name="T1" fmla="*/ 1051 h 1051"/>
              <a:gd name="T2" fmla="*/ 508 w 518"/>
              <a:gd name="T3" fmla="*/ 543 h 1051"/>
              <a:gd name="T4" fmla="*/ 508 w 518"/>
              <a:gd name="T5" fmla="*/ 508 h 1051"/>
              <a:gd name="T6" fmla="*/ 0 w 518"/>
              <a:gd name="T7" fmla="*/ 0 h 1051"/>
              <a:gd name="T8" fmla="*/ 0 w 518"/>
              <a:gd name="T9" fmla="*/ 1051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61238" y="117148"/>
            <a:ext cx="4571595" cy="56168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>
              <a:defRPr sz="3200" b="1">
                <a:latin typeface="微软雅黑"/>
                <a:ea typeface="微软雅黑"/>
              </a:defRPr>
            </a:lvl1pPr>
          </a:lstStyle>
          <a:p>
            <a:r>
              <a:rPr lang="zh-CN" altLang="en-US" dirty="0" smtClean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工作</a:t>
            </a:r>
            <a:r>
              <a:rPr lang="zh-CN" altLang="en-US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中的言谈礼仪</a:t>
            </a:r>
          </a:p>
        </p:txBody>
      </p:sp>
      <p:sp>
        <p:nvSpPr>
          <p:cNvPr id="50" name="文本框 19"/>
          <p:cNvSpPr txBox="1"/>
          <p:nvPr/>
        </p:nvSpPr>
        <p:spPr>
          <a:xfrm>
            <a:off x="795660" y="1505744"/>
            <a:ext cx="20409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800" b="1" dirty="0">
                <a:latin typeface="+mn-lt"/>
                <a:ea typeface="+mn-ea"/>
                <a:cs typeface="+mn-ea"/>
                <a:sym typeface="+mn-lt"/>
              </a:rPr>
              <a:t>使用礼貌准确的语言</a:t>
            </a:r>
          </a:p>
        </p:txBody>
      </p:sp>
      <p:cxnSp>
        <p:nvCxnSpPr>
          <p:cNvPr id="51" name="肘形连接符 50"/>
          <p:cNvCxnSpPr/>
          <p:nvPr/>
        </p:nvCxnSpPr>
        <p:spPr>
          <a:xfrm flipV="1">
            <a:off x="923842" y="1333762"/>
            <a:ext cx="2441635" cy="103766"/>
          </a:xfrm>
          <a:prstGeom prst="bentConnector4">
            <a:avLst>
              <a:gd name="adj1" fmla="val 550"/>
              <a:gd name="adj2" fmla="val 320303"/>
            </a:avLst>
          </a:prstGeom>
          <a:noFill/>
          <a:ln w="190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</p:cxnSp>
      <p:cxnSp>
        <p:nvCxnSpPr>
          <p:cNvPr id="52" name="肘形连接符 51"/>
          <p:cNvCxnSpPr>
            <a:stCxn id="56" idx="0"/>
          </p:cNvCxnSpPr>
          <p:nvPr/>
        </p:nvCxnSpPr>
        <p:spPr>
          <a:xfrm flipV="1">
            <a:off x="6219740" y="1581944"/>
            <a:ext cx="1760434" cy="1361810"/>
          </a:xfrm>
          <a:prstGeom prst="bentConnector3">
            <a:avLst>
              <a:gd name="adj1" fmla="val 118534"/>
            </a:avLst>
          </a:prstGeom>
          <a:noFill/>
          <a:ln w="190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</p:cxnSp>
      <p:cxnSp>
        <p:nvCxnSpPr>
          <p:cNvPr id="53" name="肘形连接符 52"/>
          <p:cNvCxnSpPr/>
          <p:nvPr/>
        </p:nvCxnSpPr>
        <p:spPr>
          <a:xfrm flipV="1">
            <a:off x="923842" y="3182144"/>
            <a:ext cx="2415872" cy="461664"/>
          </a:xfrm>
          <a:prstGeom prst="bentConnector3">
            <a:avLst>
              <a:gd name="adj1" fmla="val 1505"/>
            </a:avLst>
          </a:prstGeom>
          <a:noFill/>
          <a:ln w="190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</p:cxnSp>
      <p:sp>
        <p:nvSpPr>
          <p:cNvPr id="54" name="文本框 19"/>
          <p:cNvSpPr txBox="1"/>
          <p:nvPr/>
        </p:nvSpPr>
        <p:spPr>
          <a:xfrm>
            <a:off x="865703" y="3602306"/>
            <a:ext cx="20409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 b="1">
                <a:latin typeface="+mj-ea"/>
                <a:ea typeface="+mj-ea"/>
              </a:defRPr>
            </a:lvl1pPr>
          </a:lstStyle>
          <a:p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运用有效的沟通技巧</a:t>
            </a:r>
          </a:p>
        </p:txBody>
      </p:sp>
      <p:grpSp>
        <p:nvGrpSpPr>
          <p:cNvPr id="55" name="组合 54"/>
          <p:cNvGrpSpPr/>
          <p:nvPr/>
        </p:nvGrpSpPr>
        <p:grpSpPr>
          <a:xfrm>
            <a:off x="4488935" y="2190853"/>
            <a:ext cx="1730805" cy="1505801"/>
            <a:chOff x="4701102" y="2190853"/>
            <a:chExt cx="1730805" cy="1505801"/>
          </a:xfrm>
        </p:grpSpPr>
        <p:sp>
          <p:nvSpPr>
            <p:cNvPr id="56" name="六边形 55"/>
            <p:cNvSpPr/>
            <p:nvPr/>
          </p:nvSpPr>
          <p:spPr>
            <a:xfrm>
              <a:off x="4701102" y="2190853"/>
              <a:ext cx="1730805" cy="1505801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FC736E"/>
            </a:solidFill>
            <a:ln w="57150" cap="flat" cmpd="sng" algn="ctr">
              <a:noFill/>
              <a:prstDash val="solid"/>
            </a:ln>
            <a:effectLst/>
          </p:spPr>
          <p:txBody>
            <a:bodyPr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7" name="Freeform 218"/>
            <p:cNvSpPr>
              <a:spLocks noChangeAspect="1" noEditPoints="1"/>
            </p:cNvSpPr>
            <p:nvPr/>
          </p:nvSpPr>
          <p:spPr bwMode="auto">
            <a:xfrm>
              <a:off x="5221728" y="2572544"/>
              <a:ext cx="646466" cy="679618"/>
            </a:xfrm>
            <a:custGeom>
              <a:avLst/>
              <a:gdLst>
                <a:gd name="T0" fmla="*/ 61 w 117"/>
                <a:gd name="T1" fmla="*/ 38 h 123"/>
                <a:gd name="T2" fmla="*/ 72 w 117"/>
                <a:gd name="T3" fmla="*/ 43 h 123"/>
                <a:gd name="T4" fmla="*/ 76 w 117"/>
                <a:gd name="T5" fmla="*/ 47 h 123"/>
                <a:gd name="T6" fmla="*/ 63 w 117"/>
                <a:gd name="T7" fmla="*/ 62 h 123"/>
                <a:gd name="T8" fmla="*/ 61 w 117"/>
                <a:gd name="T9" fmla="*/ 59 h 123"/>
                <a:gd name="T10" fmla="*/ 54 w 117"/>
                <a:gd name="T11" fmla="*/ 57 h 123"/>
                <a:gd name="T12" fmla="*/ 49 w 117"/>
                <a:gd name="T13" fmla="*/ 59 h 123"/>
                <a:gd name="T14" fmla="*/ 24 w 117"/>
                <a:gd name="T15" fmla="*/ 83 h 123"/>
                <a:gd name="T16" fmla="*/ 20 w 117"/>
                <a:gd name="T17" fmla="*/ 88 h 123"/>
                <a:gd name="T18" fmla="*/ 20 w 117"/>
                <a:gd name="T19" fmla="*/ 94 h 123"/>
                <a:gd name="T20" fmla="*/ 24 w 117"/>
                <a:gd name="T21" fmla="*/ 100 h 123"/>
                <a:gd name="T22" fmla="*/ 27 w 117"/>
                <a:gd name="T23" fmla="*/ 102 h 123"/>
                <a:gd name="T24" fmla="*/ 33 w 117"/>
                <a:gd name="T25" fmla="*/ 104 h 123"/>
                <a:gd name="T26" fmla="*/ 38 w 117"/>
                <a:gd name="T27" fmla="*/ 102 h 123"/>
                <a:gd name="T28" fmla="*/ 51 w 117"/>
                <a:gd name="T29" fmla="*/ 91 h 123"/>
                <a:gd name="T30" fmla="*/ 58 w 117"/>
                <a:gd name="T31" fmla="*/ 88 h 123"/>
                <a:gd name="T32" fmla="*/ 65 w 117"/>
                <a:gd name="T33" fmla="*/ 91 h 123"/>
                <a:gd name="T34" fmla="*/ 67 w 117"/>
                <a:gd name="T35" fmla="*/ 97 h 123"/>
                <a:gd name="T36" fmla="*/ 65 w 117"/>
                <a:gd name="T37" fmla="*/ 104 h 123"/>
                <a:gd name="T38" fmla="*/ 45 w 117"/>
                <a:gd name="T39" fmla="*/ 121 h 123"/>
                <a:gd name="T40" fmla="*/ 33 w 117"/>
                <a:gd name="T41" fmla="*/ 123 h 123"/>
                <a:gd name="T42" fmla="*/ 11 w 117"/>
                <a:gd name="T43" fmla="*/ 114 h 123"/>
                <a:gd name="T44" fmla="*/ 3 w 117"/>
                <a:gd name="T45" fmla="*/ 102 h 123"/>
                <a:gd name="T46" fmla="*/ 3 w 117"/>
                <a:gd name="T47" fmla="*/ 79 h 123"/>
                <a:gd name="T48" fmla="*/ 32 w 117"/>
                <a:gd name="T49" fmla="*/ 47 h 123"/>
                <a:gd name="T50" fmla="*/ 54 w 117"/>
                <a:gd name="T51" fmla="*/ 38 h 123"/>
                <a:gd name="T52" fmla="*/ 97 w 117"/>
                <a:gd name="T53" fmla="*/ 3 h 123"/>
                <a:gd name="T54" fmla="*/ 108 w 117"/>
                <a:gd name="T55" fmla="*/ 9 h 123"/>
                <a:gd name="T56" fmla="*/ 117 w 117"/>
                <a:gd name="T57" fmla="*/ 32 h 123"/>
                <a:gd name="T58" fmla="*/ 108 w 117"/>
                <a:gd name="T59" fmla="*/ 54 h 123"/>
                <a:gd name="T60" fmla="*/ 75 w 117"/>
                <a:gd name="T61" fmla="*/ 83 h 123"/>
                <a:gd name="T62" fmla="*/ 63 w 117"/>
                <a:gd name="T63" fmla="*/ 85 h 123"/>
                <a:gd name="T64" fmla="*/ 42 w 117"/>
                <a:gd name="T65" fmla="*/ 76 h 123"/>
                <a:gd name="T66" fmla="*/ 54 w 117"/>
                <a:gd name="T67" fmla="*/ 62 h 123"/>
                <a:gd name="T68" fmla="*/ 58 w 117"/>
                <a:gd name="T69" fmla="*/ 64 h 123"/>
                <a:gd name="T70" fmla="*/ 63 w 117"/>
                <a:gd name="T71" fmla="*/ 66 h 123"/>
                <a:gd name="T72" fmla="*/ 70 w 117"/>
                <a:gd name="T73" fmla="*/ 64 h 123"/>
                <a:gd name="T74" fmla="*/ 95 w 117"/>
                <a:gd name="T75" fmla="*/ 41 h 123"/>
                <a:gd name="T76" fmla="*/ 97 w 117"/>
                <a:gd name="T77" fmla="*/ 36 h 123"/>
                <a:gd name="T78" fmla="*/ 97 w 117"/>
                <a:gd name="T79" fmla="*/ 29 h 123"/>
                <a:gd name="T80" fmla="*/ 95 w 117"/>
                <a:gd name="T81" fmla="*/ 24 h 123"/>
                <a:gd name="T82" fmla="*/ 91 w 117"/>
                <a:gd name="T83" fmla="*/ 21 h 123"/>
                <a:gd name="T84" fmla="*/ 86 w 117"/>
                <a:gd name="T85" fmla="*/ 19 h 123"/>
                <a:gd name="T86" fmla="*/ 79 w 117"/>
                <a:gd name="T87" fmla="*/ 21 h 123"/>
                <a:gd name="T88" fmla="*/ 67 w 117"/>
                <a:gd name="T89" fmla="*/ 32 h 123"/>
                <a:gd name="T90" fmla="*/ 61 w 117"/>
                <a:gd name="T91" fmla="*/ 34 h 123"/>
                <a:gd name="T92" fmla="*/ 54 w 117"/>
                <a:gd name="T93" fmla="*/ 32 h 123"/>
                <a:gd name="T94" fmla="*/ 51 w 117"/>
                <a:gd name="T95" fmla="*/ 25 h 123"/>
                <a:gd name="T96" fmla="*/ 54 w 117"/>
                <a:gd name="T97" fmla="*/ 19 h 123"/>
                <a:gd name="T98" fmla="*/ 74 w 117"/>
                <a:gd name="T99" fmla="*/ 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7" h="123">
                  <a:moveTo>
                    <a:pt x="54" y="38"/>
                  </a:moveTo>
                  <a:lnTo>
                    <a:pt x="61" y="38"/>
                  </a:lnTo>
                  <a:lnTo>
                    <a:pt x="66" y="41"/>
                  </a:lnTo>
                  <a:lnTo>
                    <a:pt x="72" y="43"/>
                  </a:lnTo>
                  <a:lnTo>
                    <a:pt x="75" y="45"/>
                  </a:lnTo>
                  <a:lnTo>
                    <a:pt x="76" y="47"/>
                  </a:lnTo>
                  <a:lnTo>
                    <a:pt x="78" y="47"/>
                  </a:lnTo>
                  <a:lnTo>
                    <a:pt x="63" y="62"/>
                  </a:lnTo>
                  <a:lnTo>
                    <a:pt x="62" y="60"/>
                  </a:lnTo>
                  <a:lnTo>
                    <a:pt x="61" y="59"/>
                  </a:lnTo>
                  <a:lnTo>
                    <a:pt x="57" y="58"/>
                  </a:lnTo>
                  <a:lnTo>
                    <a:pt x="54" y="57"/>
                  </a:lnTo>
                  <a:lnTo>
                    <a:pt x="51" y="58"/>
                  </a:lnTo>
                  <a:lnTo>
                    <a:pt x="49" y="59"/>
                  </a:lnTo>
                  <a:lnTo>
                    <a:pt x="46" y="60"/>
                  </a:lnTo>
                  <a:lnTo>
                    <a:pt x="24" y="83"/>
                  </a:lnTo>
                  <a:lnTo>
                    <a:pt x="21" y="85"/>
                  </a:lnTo>
                  <a:lnTo>
                    <a:pt x="20" y="88"/>
                  </a:lnTo>
                  <a:lnTo>
                    <a:pt x="20" y="91"/>
                  </a:lnTo>
                  <a:lnTo>
                    <a:pt x="20" y="94"/>
                  </a:lnTo>
                  <a:lnTo>
                    <a:pt x="21" y="97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7" y="102"/>
                  </a:lnTo>
                  <a:lnTo>
                    <a:pt x="31" y="104"/>
                  </a:lnTo>
                  <a:lnTo>
                    <a:pt x="33" y="104"/>
                  </a:lnTo>
                  <a:lnTo>
                    <a:pt x="36" y="104"/>
                  </a:lnTo>
                  <a:lnTo>
                    <a:pt x="38" y="102"/>
                  </a:lnTo>
                  <a:lnTo>
                    <a:pt x="41" y="100"/>
                  </a:lnTo>
                  <a:lnTo>
                    <a:pt x="51" y="91"/>
                  </a:lnTo>
                  <a:lnTo>
                    <a:pt x="54" y="89"/>
                  </a:lnTo>
                  <a:lnTo>
                    <a:pt x="58" y="88"/>
                  </a:lnTo>
                  <a:lnTo>
                    <a:pt x="61" y="89"/>
                  </a:lnTo>
                  <a:lnTo>
                    <a:pt x="65" y="91"/>
                  </a:lnTo>
                  <a:lnTo>
                    <a:pt x="66" y="94"/>
                  </a:lnTo>
                  <a:lnTo>
                    <a:pt x="67" y="97"/>
                  </a:lnTo>
                  <a:lnTo>
                    <a:pt x="66" y="101"/>
                  </a:lnTo>
                  <a:lnTo>
                    <a:pt x="65" y="104"/>
                  </a:lnTo>
                  <a:lnTo>
                    <a:pt x="55" y="114"/>
                  </a:lnTo>
                  <a:lnTo>
                    <a:pt x="45" y="121"/>
                  </a:lnTo>
                  <a:lnTo>
                    <a:pt x="33" y="123"/>
                  </a:lnTo>
                  <a:lnTo>
                    <a:pt x="33" y="123"/>
                  </a:lnTo>
                  <a:lnTo>
                    <a:pt x="21" y="121"/>
                  </a:lnTo>
                  <a:lnTo>
                    <a:pt x="11" y="114"/>
                  </a:lnTo>
                  <a:lnTo>
                    <a:pt x="10" y="113"/>
                  </a:lnTo>
                  <a:lnTo>
                    <a:pt x="3" y="102"/>
                  </a:lnTo>
                  <a:lnTo>
                    <a:pt x="0" y="91"/>
                  </a:lnTo>
                  <a:lnTo>
                    <a:pt x="3" y="79"/>
                  </a:lnTo>
                  <a:lnTo>
                    <a:pt x="10" y="70"/>
                  </a:lnTo>
                  <a:lnTo>
                    <a:pt x="32" y="47"/>
                  </a:lnTo>
                  <a:lnTo>
                    <a:pt x="42" y="40"/>
                  </a:lnTo>
                  <a:lnTo>
                    <a:pt x="54" y="38"/>
                  </a:lnTo>
                  <a:close/>
                  <a:moveTo>
                    <a:pt x="86" y="0"/>
                  </a:moveTo>
                  <a:lnTo>
                    <a:pt x="97" y="3"/>
                  </a:lnTo>
                  <a:lnTo>
                    <a:pt x="107" y="9"/>
                  </a:lnTo>
                  <a:lnTo>
                    <a:pt x="108" y="9"/>
                  </a:lnTo>
                  <a:lnTo>
                    <a:pt x="114" y="20"/>
                  </a:lnTo>
                  <a:lnTo>
                    <a:pt x="117" y="32"/>
                  </a:lnTo>
                  <a:lnTo>
                    <a:pt x="114" y="43"/>
                  </a:lnTo>
                  <a:lnTo>
                    <a:pt x="108" y="54"/>
                  </a:lnTo>
                  <a:lnTo>
                    <a:pt x="86" y="76"/>
                  </a:lnTo>
                  <a:lnTo>
                    <a:pt x="75" y="83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51" y="83"/>
                  </a:lnTo>
                  <a:lnTo>
                    <a:pt x="42" y="76"/>
                  </a:lnTo>
                  <a:lnTo>
                    <a:pt x="41" y="75"/>
                  </a:lnTo>
                  <a:lnTo>
                    <a:pt x="54" y="62"/>
                  </a:lnTo>
                  <a:lnTo>
                    <a:pt x="55" y="63"/>
                  </a:lnTo>
                  <a:lnTo>
                    <a:pt x="58" y="64"/>
                  </a:lnTo>
                  <a:lnTo>
                    <a:pt x="61" y="66"/>
                  </a:lnTo>
                  <a:lnTo>
                    <a:pt x="63" y="66"/>
                  </a:lnTo>
                  <a:lnTo>
                    <a:pt x="67" y="66"/>
                  </a:lnTo>
                  <a:lnTo>
                    <a:pt x="70" y="64"/>
                  </a:lnTo>
                  <a:lnTo>
                    <a:pt x="72" y="63"/>
                  </a:lnTo>
                  <a:lnTo>
                    <a:pt x="95" y="41"/>
                  </a:lnTo>
                  <a:lnTo>
                    <a:pt x="96" y="38"/>
                  </a:lnTo>
                  <a:lnTo>
                    <a:pt x="97" y="36"/>
                  </a:lnTo>
                  <a:lnTo>
                    <a:pt x="97" y="32"/>
                  </a:lnTo>
                  <a:lnTo>
                    <a:pt x="97" y="29"/>
                  </a:lnTo>
                  <a:lnTo>
                    <a:pt x="96" y="26"/>
                  </a:lnTo>
                  <a:lnTo>
                    <a:pt x="95" y="24"/>
                  </a:lnTo>
                  <a:lnTo>
                    <a:pt x="93" y="22"/>
                  </a:lnTo>
                  <a:lnTo>
                    <a:pt x="91" y="21"/>
                  </a:lnTo>
                  <a:lnTo>
                    <a:pt x="88" y="20"/>
                  </a:lnTo>
                  <a:lnTo>
                    <a:pt x="86" y="19"/>
                  </a:lnTo>
                  <a:lnTo>
                    <a:pt x="82" y="20"/>
                  </a:lnTo>
                  <a:lnTo>
                    <a:pt x="79" y="21"/>
                  </a:lnTo>
                  <a:lnTo>
                    <a:pt x="76" y="22"/>
                  </a:lnTo>
                  <a:lnTo>
                    <a:pt x="67" y="32"/>
                  </a:lnTo>
                  <a:lnTo>
                    <a:pt x="65" y="34"/>
                  </a:lnTo>
                  <a:lnTo>
                    <a:pt x="61" y="34"/>
                  </a:lnTo>
                  <a:lnTo>
                    <a:pt x="57" y="34"/>
                  </a:lnTo>
                  <a:lnTo>
                    <a:pt x="54" y="32"/>
                  </a:lnTo>
                  <a:lnTo>
                    <a:pt x="51" y="29"/>
                  </a:lnTo>
                  <a:lnTo>
                    <a:pt x="51" y="25"/>
                  </a:lnTo>
                  <a:lnTo>
                    <a:pt x="51" y="21"/>
                  </a:lnTo>
                  <a:lnTo>
                    <a:pt x="54" y="19"/>
                  </a:lnTo>
                  <a:lnTo>
                    <a:pt x="63" y="9"/>
                  </a:lnTo>
                  <a:lnTo>
                    <a:pt x="74" y="3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2989027" y="3047943"/>
            <a:ext cx="1730805" cy="1505801"/>
            <a:chOff x="3201194" y="3047943"/>
            <a:chExt cx="1730805" cy="1505801"/>
          </a:xfrm>
        </p:grpSpPr>
        <p:sp>
          <p:nvSpPr>
            <p:cNvPr id="59" name="六边形 58"/>
            <p:cNvSpPr/>
            <p:nvPr/>
          </p:nvSpPr>
          <p:spPr>
            <a:xfrm>
              <a:off x="3201194" y="3047943"/>
              <a:ext cx="1730805" cy="1505801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A2C2"/>
            </a:solidFill>
            <a:ln w="57150" cap="flat" cmpd="sng" algn="ctr">
              <a:noFill/>
              <a:prstDash val="solid"/>
            </a:ln>
            <a:effectLst/>
          </p:spPr>
          <p:txBody>
            <a:bodyPr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0" name="Freeform 219"/>
            <p:cNvSpPr>
              <a:spLocks noChangeAspect="1" noEditPoints="1"/>
            </p:cNvSpPr>
            <p:nvPr/>
          </p:nvSpPr>
          <p:spPr bwMode="auto">
            <a:xfrm>
              <a:off x="3810794" y="3482634"/>
              <a:ext cx="478561" cy="613910"/>
            </a:xfrm>
            <a:custGeom>
              <a:avLst/>
              <a:gdLst>
                <a:gd name="T0" fmla="*/ 49 w 99"/>
                <a:gd name="T1" fmla="*/ 17 h 127"/>
                <a:gd name="T2" fmla="*/ 36 w 99"/>
                <a:gd name="T3" fmla="*/ 21 h 127"/>
                <a:gd name="T4" fmla="*/ 26 w 99"/>
                <a:gd name="T5" fmla="*/ 31 h 127"/>
                <a:gd name="T6" fmla="*/ 22 w 99"/>
                <a:gd name="T7" fmla="*/ 46 h 127"/>
                <a:gd name="T8" fmla="*/ 26 w 99"/>
                <a:gd name="T9" fmla="*/ 60 h 127"/>
                <a:gd name="T10" fmla="*/ 36 w 99"/>
                <a:gd name="T11" fmla="*/ 69 h 127"/>
                <a:gd name="T12" fmla="*/ 49 w 99"/>
                <a:gd name="T13" fmla="*/ 73 h 127"/>
                <a:gd name="T14" fmla="*/ 64 w 99"/>
                <a:gd name="T15" fmla="*/ 69 h 127"/>
                <a:gd name="T16" fmla="*/ 74 w 99"/>
                <a:gd name="T17" fmla="*/ 60 h 127"/>
                <a:gd name="T18" fmla="*/ 78 w 99"/>
                <a:gd name="T19" fmla="*/ 46 h 127"/>
                <a:gd name="T20" fmla="*/ 74 w 99"/>
                <a:gd name="T21" fmla="*/ 31 h 127"/>
                <a:gd name="T22" fmla="*/ 64 w 99"/>
                <a:gd name="T23" fmla="*/ 21 h 127"/>
                <a:gd name="T24" fmla="*/ 49 w 99"/>
                <a:gd name="T25" fmla="*/ 17 h 127"/>
                <a:gd name="T26" fmla="*/ 49 w 99"/>
                <a:gd name="T27" fmla="*/ 0 h 127"/>
                <a:gd name="T28" fmla="*/ 69 w 99"/>
                <a:gd name="T29" fmla="*/ 4 h 127"/>
                <a:gd name="T30" fmla="*/ 85 w 99"/>
                <a:gd name="T31" fmla="*/ 14 h 127"/>
                <a:gd name="T32" fmla="*/ 95 w 99"/>
                <a:gd name="T33" fmla="*/ 30 h 127"/>
                <a:gd name="T34" fmla="*/ 99 w 99"/>
                <a:gd name="T35" fmla="*/ 50 h 127"/>
                <a:gd name="T36" fmla="*/ 99 w 99"/>
                <a:gd name="T37" fmla="*/ 55 h 127"/>
                <a:gd name="T38" fmla="*/ 97 w 99"/>
                <a:gd name="T39" fmla="*/ 72 h 127"/>
                <a:gd name="T40" fmla="*/ 89 w 99"/>
                <a:gd name="T41" fmla="*/ 89 h 127"/>
                <a:gd name="T42" fmla="*/ 80 w 99"/>
                <a:gd name="T43" fmla="*/ 102 h 127"/>
                <a:gd name="T44" fmla="*/ 69 w 99"/>
                <a:gd name="T45" fmla="*/ 113 h 127"/>
                <a:gd name="T46" fmla="*/ 60 w 99"/>
                <a:gd name="T47" fmla="*/ 120 h 127"/>
                <a:gd name="T48" fmla="*/ 53 w 99"/>
                <a:gd name="T49" fmla="*/ 126 h 127"/>
                <a:gd name="T50" fmla="*/ 51 w 99"/>
                <a:gd name="T51" fmla="*/ 127 h 127"/>
                <a:gd name="T52" fmla="*/ 48 w 99"/>
                <a:gd name="T53" fmla="*/ 126 h 127"/>
                <a:gd name="T54" fmla="*/ 43 w 99"/>
                <a:gd name="T55" fmla="*/ 122 h 127"/>
                <a:gd name="T56" fmla="*/ 34 w 99"/>
                <a:gd name="T57" fmla="*/ 115 h 127"/>
                <a:gd name="T58" fmla="*/ 25 w 99"/>
                <a:gd name="T59" fmla="*/ 106 h 127"/>
                <a:gd name="T60" fmla="*/ 15 w 99"/>
                <a:gd name="T61" fmla="*/ 94 h 127"/>
                <a:gd name="T62" fmla="*/ 8 w 99"/>
                <a:gd name="T63" fmla="*/ 80 h 127"/>
                <a:gd name="T64" fmla="*/ 2 w 99"/>
                <a:gd name="T65" fmla="*/ 65 h 127"/>
                <a:gd name="T66" fmla="*/ 1 w 99"/>
                <a:gd name="T67" fmla="*/ 58 h 127"/>
                <a:gd name="T68" fmla="*/ 0 w 99"/>
                <a:gd name="T69" fmla="*/ 50 h 127"/>
                <a:gd name="T70" fmla="*/ 4 w 99"/>
                <a:gd name="T71" fmla="*/ 30 h 127"/>
                <a:gd name="T72" fmla="*/ 14 w 99"/>
                <a:gd name="T73" fmla="*/ 14 h 127"/>
                <a:gd name="T74" fmla="*/ 30 w 99"/>
                <a:gd name="T75" fmla="*/ 4 h 127"/>
                <a:gd name="T76" fmla="*/ 49 w 99"/>
                <a:gd name="T7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9" h="127">
                  <a:moveTo>
                    <a:pt x="49" y="17"/>
                  </a:moveTo>
                  <a:lnTo>
                    <a:pt x="36" y="21"/>
                  </a:lnTo>
                  <a:lnTo>
                    <a:pt x="26" y="31"/>
                  </a:lnTo>
                  <a:lnTo>
                    <a:pt x="22" y="46"/>
                  </a:lnTo>
                  <a:lnTo>
                    <a:pt x="26" y="60"/>
                  </a:lnTo>
                  <a:lnTo>
                    <a:pt x="36" y="69"/>
                  </a:lnTo>
                  <a:lnTo>
                    <a:pt x="49" y="73"/>
                  </a:lnTo>
                  <a:lnTo>
                    <a:pt x="64" y="69"/>
                  </a:lnTo>
                  <a:lnTo>
                    <a:pt x="74" y="60"/>
                  </a:lnTo>
                  <a:lnTo>
                    <a:pt x="78" y="46"/>
                  </a:lnTo>
                  <a:lnTo>
                    <a:pt x="74" y="31"/>
                  </a:lnTo>
                  <a:lnTo>
                    <a:pt x="64" y="21"/>
                  </a:lnTo>
                  <a:lnTo>
                    <a:pt x="49" y="17"/>
                  </a:lnTo>
                  <a:close/>
                  <a:moveTo>
                    <a:pt x="49" y="0"/>
                  </a:moveTo>
                  <a:lnTo>
                    <a:pt x="69" y="4"/>
                  </a:lnTo>
                  <a:lnTo>
                    <a:pt x="85" y="14"/>
                  </a:lnTo>
                  <a:lnTo>
                    <a:pt x="95" y="30"/>
                  </a:lnTo>
                  <a:lnTo>
                    <a:pt x="99" y="50"/>
                  </a:lnTo>
                  <a:lnTo>
                    <a:pt x="99" y="55"/>
                  </a:lnTo>
                  <a:lnTo>
                    <a:pt x="97" y="72"/>
                  </a:lnTo>
                  <a:lnTo>
                    <a:pt x="89" y="89"/>
                  </a:lnTo>
                  <a:lnTo>
                    <a:pt x="80" y="102"/>
                  </a:lnTo>
                  <a:lnTo>
                    <a:pt x="69" y="113"/>
                  </a:lnTo>
                  <a:lnTo>
                    <a:pt x="60" y="120"/>
                  </a:lnTo>
                  <a:lnTo>
                    <a:pt x="53" y="126"/>
                  </a:lnTo>
                  <a:lnTo>
                    <a:pt x="51" y="127"/>
                  </a:lnTo>
                  <a:lnTo>
                    <a:pt x="48" y="126"/>
                  </a:lnTo>
                  <a:lnTo>
                    <a:pt x="43" y="122"/>
                  </a:lnTo>
                  <a:lnTo>
                    <a:pt x="34" y="115"/>
                  </a:lnTo>
                  <a:lnTo>
                    <a:pt x="25" y="106"/>
                  </a:lnTo>
                  <a:lnTo>
                    <a:pt x="15" y="94"/>
                  </a:lnTo>
                  <a:lnTo>
                    <a:pt x="8" y="80"/>
                  </a:lnTo>
                  <a:lnTo>
                    <a:pt x="2" y="65"/>
                  </a:lnTo>
                  <a:lnTo>
                    <a:pt x="1" y="58"/>
                  </a:lnTo>
                  <a:lnTo>
                    <a:pt x="0" y="50"/>
                  </a:lnTo>
                  <a:lnTo>
                    <a:pt x="4" y="30"/>
                  </a:lnTo>
                  <a:lnTo>
                    <a:pt x="14" y="14"/>
                  </a:lnTo>
                  <a:lnTo>
                    <a:pt x="30" y="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2989027" y="1333762"/>
            <a:ext cx="1730805" cy="1505801"/>
            <a:chOff x="3201194" y="1333762"/>
            <a:chExt cx="1730805" cy="1505801"/>
          </a:xfrm>
        </p:grpSpPr>
        <p:sp>
          <p:nvSpPr>
            <p:cNvPr id="62" name="六边形 61"/>
            <p:cNvSpPr/>
            <p:nvPr/>
          </p:nvSpPr>
          <p:spPr>
            <a:xfrm>
              <a:off x="3201194" y="1333762"/>
              <a:ext cx="1730805" cy="1505801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A2C2"/>
            </a:solidFill>
            <a:ln w="57150" cap="flat" cmpd="sng" algn="ctr">
              <a:noFill/>
              <a:prstDash val="solid"/>
            </a:ln>
            <a:effectLst/>
          </p:spPr>
          <p:txBody>
            <a:bodyPr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3" name="Freeform 221"/>
            <p:cNvSpPr>
              <a:spLocks noChangeAspect="1"/>
            </p:cNvSpPr>
            <p:nvPr/>
          </p:nvSpPr>
          <p:spPr bwMode="auto">
            <a:xfrm>
              <a:off x="3734594" y="1734344"/>
              <a:ext cx="639702" cy="613910"/>
            </a:xfrm>
            <a:custGeom>
              <a:avLst/>
              <a:gdLst>
                <a:gd name="T0" fmla="*/ 61 w 124"/>
                <a:gd name="T1" fmla="*/ 0 h 119"/>
                <a:gd name="T2" fmla="*/ 82 w 124"/>
                <a:gd name="T3" fmla="*/ 38 h 119"/>
                <a:gd name="T4" fmla="*/ 124 w 124"/>
                <a:gd name="T5" fmla="*/ 45 h 119"/>
                <a:gd name="T6" fmla="*/ 95 w 124"/>
                <a:gd name="T7" fmla="*/ 77 h 119"/>
                <a:gd name="T8" fmla="*/ 101 w 124"/>
                <a:gd name="T9" fmla="*/ 119 h 119"/>
                <a:gd name="T10" fmla="*/ 61 w 124"/>
                <a:gd name="T11" fmla="*/ 100 h 119"/>
                <a:gd name="T12" fmla="*/ 23 w 124"/>
                <a:gd name="T13" fmla="*/ 119 h 119"/>
                <a:gd name="T14" fmla="*/ 29 w 124"/>
                <a:gd name="T15" fmla="*/ 77 h 119"/>
                <a:gd name="T16" fmla="*/ 0 w 124"/>
                <a:gd name="T17" fmla="*/ 45 h 119"/>
                <a:gd name="T18" fmla="*/ 42 w 124"/>
                <a:gd name="T19" fmla="*/ 38 h 119"/>
                <a:gd name="T20" fmla="*/ 61 w 124"/>
                <a:gd name="T2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19">
                  <a:moveTo>
                    <a:pt x="61" y="0"/>
                  </a:moveTo>
                  <a:lnTo>
                    <a:pt x="82" y="38"/>
                  </a:lnTo>
                  <a:lnTo>
                    <a:pt x="124" y="45"/>
                  </a:lnTo>
                  <a:lnTo>
                    <a:pt x="95" y="77"/>
                  </a:lnTo>
                  <a:lnTo>
                    <a:pt x="101" y="119"/>
                  </a:lnTo>
                  <a:lnTo>
                    <a:pt x="61" y="100"/>
                  </a:lnTo>
                  <a:lnTo>
                    <a:pt x="23" y="119"/>
                  </a:lnTo>
                  <a:lnTo>
                    <a:pt x="29" y="77"/>
                  </a:lnTo>
                  <a:lnTo>
                    <a:pt x="0" y="45"/>
                  </a:lnTo>
                  <a:lnTo>
                    <a:pt x="42" y="38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64" name="文本框 19"/>
          <p:cNvSpPr txBox="1"/>
          <p:nvPr/>
        </p:nvSpPr>
        <p:spPr>
          <a:xfrm>
            <a:off x="6037027" y="1353344"/>
            <a:ext cx="20409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 b="1">
                <a:latin typeface="+mj-ea"/>
                <a:ea typeface="+mj-ea"/>
              </a:defRPr>
            </a:lvl1pPr>
          </a:lstStyle>
          <a:p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选择恰当的谈话内容</a:t>
            </a:r>
          </a:p>
        </p:txBody>
      </p:sp>
    </p:spTree>
    <p:extLst>
      <p:ext uri="{BB962C8B-B14F-4D97-AF65-F5344CB8AC3E}">
        <p14:creationId xmlns:p14="http://schemas.microsoft.com/office/powerpoint/2010/main" val="209874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82">
        <p14:gallery dir="l"/>
      </p:transition>
    </mc:Choice>
    <mc:Fallback xmlns="">
      <p:transition spd="slow" advTm="3082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3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3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14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6" dur="2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7" dur="2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8" dur="4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9" dur="4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080"/>
                                </p:stCondLst>
                                <p:childTnLst>
                                  <p:par>
                                    <p:cTn id="21" presetID="2" presetClass="entr" presetSubtype="9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4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31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3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580"/>
                                </p:stCondLst>
                                <p:childTnLst>
                                  <p:par>
                                    <p:cTn id="3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080"/>
                                </p:stCondLst>
                                <p:childTnLst>
                                  <p:par>
                                    <p:cTn id="44" presetID="2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 decel="500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 decel="500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 decel="500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6" grpId="0" animBg="1"/>
          <p:bldP spid="67" grpId="0" animBg="1"/>
          <p:bldP spid="68" grpId="0"/>
          <p:bldP spid="50" grpId="0"/>
          <p:bldP spid="54" grpId="0"/>
          <p:bldP spid="6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3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3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14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6" dur="2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7" dur="2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8" dur="4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9" dur="4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080"/>
                                </p:stCondLst>
                                <p:childTnLst>
                                  <p:par>
                                    <p:cTn id="21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580"/>
                                </p:stCondLst>
                                <p:childTnLst>
                                  <p:par>
                                    <p:cTn id="3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080"/>
                                </p:stCondLst>
                                <p:childTnLst>
                                  <p:par>
                                    <p:cTn id="44" presetID="2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 decel="500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 decel="500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 decel="500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6" grpId="0" animBg="1"/>
          <p:bldP spid="67" grpId="0" animBg="1"/>
          <p:bldP spid="68" grpId="0"/>
          <p:bldP spid="50" grpId="0"/>
          <p:bldP spid="54" grpId="0"/>
          <p:bldP spid="64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Freeform 5"/>
          <p:cNvSpPr>
            <a:spLocks/>
          </p:cNvSpPr>
          <p:nvPr/>
        </p:nvSpPr>
        <p:spPr bwMode="auto">
          <a:xfrm>
            <a:off x="1" y="168220"/>
            <a:ext cx="267437" cy="485885"/>
          </a:xfrm>
          <a:custGeom>
            <a:avLst/>
            <a:gdLst>
              <a:gd name="T0" fmla="*/ 0 w 519"/>
              <a:gd name="T1" fmla="*/ 1050 h 1050"/>
              <a:gd name="T2" fmla="*/ 510 w 519"/>
              <a:gd name="T3" fmla="*/ 540 h 1050"/>
              <a:gd name="T4" fmla="*/ 510 w 519"/>
              <a:gd name="T5" fmla="*/ 510 h 1050"/>
              <a:gd name="T6" fmla="*/ 0 w 519"/>
              <a:gd name="T7" fmla="*/ 0 h 1050"/>
              <a:gd name="T8" fmla="*/ 0 w 519"/>
              <a:gd name="T9" fmla="*/ 105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9" h="1050">
                <a:moveTo>
                  <a:pt x="0" y="1050"/>
                </a:moveTo>
                <a:lnTo>
                  <a:pt x="510" y="540"/>
                </a:lnTo>
                <a:cubicBezTo>
                  <a:pt x="519" y="532"/>
                  <a:pt x="519" y="518"/>
                  <a:pt x="510" y="510"/>
                </a:cubicBezTo>
                <a:lnTo>
                  <a:pt x="0" y="0"/>
                </a:lnTo>
                <a:lnTo>
                  <a:pt x="0" y="1050"/>
                </a:lnTo>
                <a:close/>
              </a:path>
            </a:pathLst>
          </a:custGeom>
          <a:solidFill>
            <a:srgbClr val="5764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7" name="Freeform 6"/>
          <p:cNvSpPr>
            <a:spLocks/>
          </p:cNvSpPr>
          <p:nvPr/>
        </p:nvSpPr>
        <p:spPr bwMode="auto">
          <a:xfrm>
            <a:off x="0" y="47642"/>
            <a:ext cx="266368" cy="485885"/>
          </a:xfrm>
          <a:custGeom>
            <a:avLst/>
            <a:gdLst>
              <a:gd name="T0" fmla="*/ 0 w 518"/>
              <a:gd name="T1" fmla="*/ 1051 h 1051"/>
              <a:gd name="T2" fmla="*/ 508 w 518"/>
              <a:gd name="T3" fmla="*/ 543 h 1051"/>
              <a:gd name="T4" fmla="*/ 508 w 518"/>
              <a:gd name="T5" fmla="*/ 508 h 1051"/>
              <a:gd name="T6" fmla="*/ 0 w 518"/>
              <a:gd name="T7" fmla="*/ 0 h 1051"/>
              <a:gd name="T8" fmla="*/ 0 w 518"/>
              <a:gd name="T9" fmla="*/ 1051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61238" y="117148"/>
            <a:ext cx="4075657" cy="56168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>
              <a:defRPr sz="3200" b="1">
                <a:latin typeface="微软雅黑"/>
                <a:ea typeface="微软雅黑"/>
              </a:defRPr>
            </a:lvl1pPr>
          </a:lstStyle>
          <a:p>
            <a:r>
              <a:rPr lang="zh-CN" altLang="en-US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使用礼貌准确的语言</a:t>
            </a:r>
          </a:p>
        </p:txBody>
      </p:sp>
      <p:sp>
        <p:nvSpPr>
          <p:cNvPr id="33" name="Oval 6"/>
          <p:cNvSpPr>
            <a:spLocks noChangeAspect="1" noChangeArrowheads="1"/>
          </p:cNvSpPr>
          <p:nvPr/>
        </p:nvSpPr>
        <p:spPr bwMode="auto">
          <a:xfrm>
            <a:off x="4526845" y="3044825"/>
            <a:ext cx="1077003" cy="108033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Oval 7"/>
          <p:cNvSpPr>
            <a:spLocks noChangeAspect="1" noChangeArrowheads="1"/>
          </p:cNvSpPr>
          <p:nvPr/>
        </p:nvSpPr>
        <p:spPr bwMode="auto">
          <a:xfrm>
            <a:off x="6178230" y="2106104"/>
            <a:ext cx="1078385" cy="108033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Oval 8"/>
          <p:cNvSpPr>
            <a:spLocks noChangeAspect="1" noChangeArrowheads="1"/>
          </p:cNvSpPr>
          <p:nvPr/>
        </p:nvSpPr>
        <p:spPr bwMode="auto">
          <a:xfrm>
            <a:off x="7543980" y="1111402"/>
            <a:ext cx="1078385" cy="108033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Freeform 9"/>
          <p:cNvSpPr>
            <a:spLocks/>
          </p:cNvSpPr>
          <p:nvPr/>
        </p:nvSpPr>
        <p:spPr bwMode="auto">
          <a:xfrm>
            <a:off x="4248828" y="2233428"/>
            <a:ext cx="4937190" cy="2786679"/>
          </a:xfrm>
          <a:custGeom>
            <a:avLst/>
            <a:gdLst/>
            <a:ahLst/>
            <a:cxnLst/>
            <a:rect l="l" t="t" r="r" b="b"/>
            <a:pathLst>
              <a:path w="5358466" h="3767155">
                <a:moveTo>
                  <a:pt x="3479568" y="0"/>
                </a:moveTo>
                <a:lnTo>
                  <a:pt x="3618115" y="0"/>
                </a:lnTo>
                <a:lnTo>
                  <a:pt x="5358466" y="0"/>
                </a:lnTo>
                <a:lnTo>
                  <a:pt x="5358466" y="138769"/>
                </a:lnTo>
                <a:lnTo>
                  <a:pt x="3618115" y="138769"/>
                </a:lnTo>
                <a:lnTo>
                  <a:pt x="3618115" y="1287028"/>
                </a:lnTo>
                <a:lnTo>
                  <a:pt x="3618115" y="1425797"/>
                </a:lnTo>
                <a:lnTo>
                  <a:pt x="3479568" y="1425797"/>
                </a:lnTo>
                <a:lnTo>
                  <a:pt x="1878331" y="1425797"/>
                </a:lnTo>
                <a:lnTo>
                  <a:pt x="1878331" y="2574055"/>
                </a:lnTo>
                <a:lnTo>
                  <a:pt x="1878331" y="2712824"/>
                </a:lnTo>
                <a:lnTo>
                  <a:pt x="1739784" y="2712824"/>
                </a:lnTo>
                <a:lnTo>
                  <a:pt x="138547" y="2712824"/>
                </a:lnTo>
                <a:lnTo>
                  <a:pt x="138547" y="3767155"/>
                </a:lnTo>
                <a:lnTo>
                  <a:pt x="0" y="3767155"/>
                </a:lnTo>
                <a:lnTo>
                  <a:pt x="0" y="2712824"/>
                </a:lnTo>
                <a:lnTo>
                  <a:pt x="0" y="2574055"/>
                </a:lnTo>
                <a:lnTo>
                  <a:pt x="138547" y="2574055"/>
                </a:lnTo>
                <a:lnTo>
                  <a:pt x="1739784" y="2574055"/>
                </a:lnTo>
                <a:lnTo>
                  <a:pt x="1739784" y="1425797"/>
                </a:lnTo>
                <a:lnTo>
                  <a:pt x="1739784" y="1287028"/>
                </a:lnTo>
                <a:lnTo>
                  <a:pt x="1878331" y="1287028"/>
                </a:lnTo>
                <a:lnTo>
                  <a:pt x="3479568" y="1287028"/>
                </a:lnTo>
                <a:lnTo>
                  <a:pt x="3479568" y="13876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Line 10"/>
          <p:cNvSpPr>
            <a:spLocks noChangeShapeType="1"/>
          </p:cNvSpPr>
          <p:nvPr/>
        </p:nvSpPr>
        <p:spPr bwMode="auto">
          <a:xfrm flipH="1">
            <a:off x="3600896" y="3701395"/>
            <a:ext cx="836000" cy="0"/>
          </a:xfrm>
          <a:prstGeom prst="line">
            <a:avLst/>
          </a:prstGeom>
          <a:noFill/>
          <a:ln w="12700" cap="flat">
            <a:solidFill>
              <a:schemeClr val="accent3"/>
            </a:solidFill>
            <a:prstDash val="solid"/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8" name="Line 11"/>
          <p:cNvSpPr>
            <a:spLocks noChangeShapeType="1"/>
          </p:cNvSpPr>
          <p:nvPr/>
        </p:nvSpPr>
        <p:spPr bwMode="auto">
          <a:xfrm flipH="1">
            <a:off x="4436896" y="2677880"/>
            <a:ext cx="1539747" cy="0"/>
          </a:xfrm>
          <a:prstGeom prst="line">
            <a:avLst/>
          </a:prstGeom>
          <a:noFill/>
          <a:ln w="12700" cap="flat">
            <a:solidFill>
              <a:schemeClr val="accent3"/>
            </a:solidFill>
            <a:prstDash val="solid"/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9" name="Line 12"/>
          <p:cNvSpPr>
            <a:spLocks noChangeShapeType="1"/>
          </p:cNvSpPr>
          <p:nvPr/>
        </p:nvSpPr>
        <p:spPr bwMode="auto">
          <a:xfrm flipH="1">
            <a:off x="5136399" y="1651569"/>
            <a:ext cx="2298089" cy="0"/>
          </a:xfrm>
          <a:prstGeom prst="line">
            <a:avLst/>
          </a:prstGeom>
          <a:noFill/>
          <a:ln w="12700" cap="flat">
            <a:solidFill>
              <a:schemeClr val="accent3"/>
            </a:solidFill>
            <a:prstDash val="solid"/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629378" y="1434798"/>
            <a:ext cx="1047872" cy="56168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b="1" kern="0" dirty="0">
                <a:solidFill>
                  <a:sysClr val="window" lastClr="FFFFFF"/>
                </a:solidFill>
                <a:latin typeface="+mn-lt"/>
                <a:ea typeface="+mn-ea"/>
                <a:cs typeface="+mn-ea"/>
                <a:sym typeface="+mn-lt"/>
              </a:rPr>
              <a:t>语言文明、得体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284412" y="2442910"/>
            <a:ext cx="1024686" cy="56168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 algn="ctr">
              <a:defRPr sz="28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kern="0" dirty="0">
                <a:solidFill>
                  <a:sysClr val="window" lastClr="FFFFFF"/>
                </a:solidFill>
                <a:latin typeface="+mn-lt"/>
                <a:ea typeface="+mn-ea"/>
                <a:cs typeface="+mn-ea"/>
                <a:sym typeface="+mn-lt"/>
              </a:rPr>
              <a:t>语言准确、规范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526844" y="3292624"/>
            <a:ext cx="988475" cy="56168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 algn="ctr">
              <a:defRPr sz="28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kern="0" dirty="0" smtClean="0">
                <a:solidFill>
                  <a:sysClr val="window" lastClr="FFFFFF"/>
                </a:solidFill>
                <a:latin typeface="+mn-lt"/>
                <a:ea typeface="+mn-ea"/>
                <a:cs typeface="+mn-ea"/>
                <a:sym typeface="+mn-lt"/>
              </a:rPr>
              <a:t>注意保密性原则</a:t>
            </a:r>
            <a:endParaRPr lang="zh-CN" altLang="en-US" sz="1600" b="1" kern="0" dirty="0">
              <a:solidFill>
                <a:sysClr val="window" lastClr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901182" y="3389675"/>
            <a:ext cx="2537730" cy="1177235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71" tIns="34285" rIns="68571" bIns="34285">
            <a:spAutoFit/>
          </a:bodyPr>
          <a:lstStyle/>
          <a:p>
            <a:pPr defTabSz="725851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对病情视病人具体情况，或直言相告或委婉含蓄，对病人隐私等应特别予以保密。</a:t>
            </a:r>
          </a:p>
        </p:txBody>
      </p:sp>
      <p:sp>
        <p:nvSpPr>
          <p:cNvPr id="44" name="矩形 43"/>
          <p:cNvSpPr/>
          <p:nvPr/>
        </p:nvSpPr>
        <p:spPr>
          <a:xfrm>
            <a:off x="901182" y="2284512"/>
            <a:ext cx="3347646" cy="900236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71" tIns="34285" rIns="68571" bIns="34285">
            <a:spAutoFit/>
          </a:bodyPr>
          <a:lstStyle/>
          <a:p>
            <a:pPr defTabSz="725851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语言清晰、声调柔和 </a:t>
            </a:r>
          </a:p>
          <a:p>
            <a:pPr defTabSz="725851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语言准确、言简意赅 </a:t>
            </a:r>
          </a:p>
          <a:p>
            <a:pPr defTabSz="725851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语法正确、合乎逻辑 </a:t>
            </a:r>
          </a:p>
        </p:txBody>
      </p:sp>
      <p:sp>
        <p:nvSpPr>
          <p:cNvPr id="45" name="矩形 44"/>
          <p:cNvSpPr/>
          <p:nvPr/>
        </p:nvSpPr>
        <p:spPr>
          <a:xfrm>
            <a:off x="913641" y="1229227"/>
            <a:ext cx="4235217" cy="900236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71" tIns="34285" rIns="68571" bIns="34285">
            <a:spAutoFit/>
          </a:bodyPr>
          <a:lstStyle/>
          <a:p>
            <a:pPr defTabSz="725851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尊重</a:t>
            </a:r>
            <a:r>
              <a:rPr lang="zh-CN" altLang="en-US" dirty="0" smtClean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患者，注意</a:t>
            </a:r>
            <a:r>
              <a:rPr lang="zh-CN" altLang="en-US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语言</a:t>
            </a:r>
            <a:r>
              <a:rPr lang="zh-CN" altLang="en-US" dirty="0" smtClean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艺术谈话</a:t>
            </a:r>
            <a:r>
              <a:rPr lang="zh-CN" altLang="en-US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时护士的心理表露适度，不过分夸大和亲昵，要自然、稳重</a:t>
            </a:r>
          </a:p>
        </p:txBody>
      </p:sp>
    </p:spTree>
    <p:extLst>
      <p:ext uri="{BB962C8B-B14F-4D97-AF65-F5344CB8AC3E}">
        <p14:creationId xmlns:p14="http://schemas.microsoft.com/office/powerpoint/2010/main" val="381778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7733">
        <p14:gallery dir="l"/>
      </p:transition>
    </mc:Choice>
    <mc:Fallback xmlns="">
      <p:transition spd="slow" advTm="773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"/>
                            </p:stCondLst>
                            <p:childTnLst>
                              <p:par>
                                <p:cTn id="1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20"/>
                            </p:stCondLst>
                            <p:childTnLst>
                              <p:par>
                                <p:cTn id="21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120"/>
                            </p:stCondLst>
                            <p:childTnLst>
                              <p:par>
                                <p:cTn id="2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3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2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66" tmFilter="0, 0; 0.125,0.2665; 0.25,0.4; 0.375,0.465; 0.5,0.5;  0.625,0.535; 0.75,0.6; 0.875,0.7335; 1,1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33" tmFilter="0, 0; 0.125,0.2665; 0.25,0.4; 0.375,0.465; 0.5,0.5;  0.625,0.535; 0.75,0.6; 0.875,0.7335; 1,1">
                                          <p:stCondLst>
                                            <p:cond delay="53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10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66" decel="50000">
                                          <p:stCondLst>
                                            <p:cond delay="27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0">
                                          <p:stCondLst>
                                            <p:cond delay="525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66" decel="50000">
                                          <p:stCondLst>
                                            <p:cond delay="535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0">
                                          <p:stCondLst>
                                            <p:cond delay="657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66" decel="50000">
                                          <p:stCondLst>
                                            <p:cond delay="667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10">
                                          <p:stCondLst>
                                            <p:cond delay="723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66" decel="50000">
                                          <p:stCondLst>
                                            <p:cond delay="7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6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26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520"/>
                            </p:stCondLst>
                            <p:childTnLst>
                              <p:par>
                                <p:cTn id="7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020"/>
                            </p:stCondLst>
                            <p:childTnLst>
                              <p:par>
                                <p:cTn id="8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520"/>
                            </p:stCondLst>
                            <p:childTnLst>
                              <p:par>
                                <p:cTn id="8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4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4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4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4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920"/>
                            </p:stCondLst>
                            <p:childTnLst>
                              <p:par>
                                <p:cTn id="9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420"/>
                            </p:stCondLst>
                            <p:childTnLst>
                              <p:par>
                                <p:cTn id="9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920"/>
                            </p:stCondLst>
                            <p:childTnLst>
                              <p:par>
                                <p:cTn id="10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4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6320"/>
                            </p:stCondLst>
                            <p:childTnLst>
                              <p:par>
                                <p:cTn id="11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82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7320"/>
                            </p:stCondLst>
                            <p:childTnLst>
                              <p:par>
                                <p:cTn id="12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4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4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4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4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7" grpId="0" animBg="1"/>
      <p:bldP spid="68" grpId="0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>
            <a:spLocks/>
          </p:cNvSpPr>
          <p:nvPr/>
        </p:nvSpPr>
        <p:spPr bwMode="auto">
          <a:xfrm>
            <a:off x="1" y="168220"/>
            <a:ext cx="267437" cy="485885"/>
          </a:xfrm>
          <a:custGeom>
            <a:avLst/>
            <a:gdLst>
              <a:gd name="T0" fmla="*/ 0 w 519"/>
              <a:gd name="T1" fmla="*/ 1050 h 1050"/>
              <a:gd name="T2" fmla="*/ 510 w 519"/>
              <a:gd name="T3" fmla="*/ 540 h 1050"/>
              <a:gd name="T4" fmla="*/ 510 w 519"/>
              <a:gd name="T5" fmla="*/ 510 h 1050"/>
              <a:gd name="T6" fmla="*/ 0 w 519"/>
              <a:gd name="T7" fmla="*/ 0 h 1050"/>
              <a:gd name="T8" fmla="*/ 0 w 519"/>
              <a:gd name="T9" fmla="*/ 105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9" h="1050">
                <a:moveTo>
                  <a:pt x="0" y="1050"/>
                </a:moveTo>
                <a:lnTo>
                  <a:pt x="510" y="540"/>
                </a:lnTo>
                <a:cubicBezTo>
                  <a:pt x="519" y="532"/>
                  <a:pt x="519" y="518"/>
                  <a:pt x="510" y="510"/>
                </a:cubicBezTo>
                <a:lnTo>
                  <a:pt x="0" y="0"/>
                </a:lnTo>
                <a:lnTo>
                  <a:pt x="0" y="1050"/>
                </a:lnTo>
                <a:close/>
              </a:path>
            </a:pathLst>
          </a:custGeom>
          <a:solidFill>
            <a:srgbClr val="5764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0" y="47642"/>
            <a:ext cx="266368" cy="485885"/>
          </a:xfrm>
          <a:custGeom>
            <a:avLst/>
            <a:gdLst>
              <a:gd name="T0" fmla="*/ 0 w 518"/>
              <a:gd name="T1" fmla="*/ 1051 h 1051"/>
              <a:gd name="T2" fmla="*/ 508 w 518"/>
              <a:gd name="T3" fmla="*/ 543 h 1051"/>
              <a:gd name="T4" fmla="*/ 508 w 518"/>
              <a:gd name="T5" fmla="*/ 508 h 1051"/>
              <a:gd name="T6" fmla="*/ 0 w 518"/>
              <a:gd name="T7" fmla="*/ 0 h 1051"/>
              <a:gd name="T8" fmla="*/ 0 w 518"/>
              <a:gd name="T9" fmla="*/ 1051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1238" y="117148"/>
            <a:ext cx="4075657" cy="56168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>
              <a:defRPr sz="3200" b="1">
                <a:latin typeface="微软雅黑"/>
                <a:ea typeface="微软雅黑"/>
              </a:defRPr>
            </a:lvl1pPr>
          </a:lstStyle>
          <a:p>
            <a:r>
              <a:rPr lang="zh-CN" altLang="en-US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护理专业性交谈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9648" y="1636440"/>
            <a:ext cx="198696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0">
                <a:solidFill>
                  <a:srgbClr val="000000">
                    <a:lumMod val="65000"/>
                    <a:lumOff val="35000"/>
                  </a:srgb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谈话时护士的心理表露适度，不过分夸大和亲昵，要自然、稳重。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289255" y="1662602"/>
            <a:ext cx="1986963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虽然</a:t>
            </a: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都是患者，但由于患者的年龄、文化背景、患病时间的长短不同，对疾病的认识和知识的需求也不尽相同。护士在给患者做宣教时要区别对待，有所侧重，不能千篇一律。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89256" y="3149641"/>
            <a:ext cx="198696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0">
                <a:solidFill>
                  <a:srgbClr val="000000">
                    <a:lumMod val="65000"/>
                    <a:lumOff val="35000"/>
                  </a:srgb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护士要了解患者的基本需求、特殊需求，有针对的给予必要的帮助和支持，设法满足患者的需求。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15194" y="3149641"/>
            <a:ext cx="198696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0">
                <a:solidFill>
                  <a:srgbClr val="000000">
                    <a:lumMod val="65000"/>
                    <a:lumOff val="35000"/>
                  </a:srgb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加强互通信息交谈和治疗性交谈，但要使用通俗易懂语言，尽量少使用医学术语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3240342" y="1419425"/>
            <a:ext cx="2752869" cy="2753319"/>
            <a:chOff x="3218020" y="2137420"/>
            <a:chExt cx="2752869" cy="2753319"/>
          </a:xfrm>
        </p:grpSpPr>
        <p:sp>
          <p:nvSpPr>
            <p:cNvPr id="14" name="椭圆 6"/>
            <p:cNvSpPr/>
            <p:nvPr/>
          </p:nvSpPr>
          <p:spPr>
            <a:xfrm flipH="1" flipV="1">
              <a:off x="4617911" y="3332449"/>
              <a:ext cx="1352978" cy="1558290"/>
            </a:xfrm>
            <a:custGeom>
              <a:avLst/>
              <a:gdLst/>
              <a:ahLst/>
              <a:cxnLst/>
              <a:rect l="l" t="t" r="r" b="b"/>
              <a:pathLst>
                <a:path w="1352978" h="1558290">
                  <a:moveTo>
                    <a:pt x="779145" y="0"/>
                  </a:moveTo>
                  <a:cubicBezTo>
                    <a:pt x="1007226" y="0"/>
                    <a:pt x="1212417" y="98002"/>
                    <a:pt x="1352978" y="255954"/>
                  </a:cubicBezTo>
                  <a:cubicBezTo>
                    <a:pt x="1230457" y="395537"/>
                    <a:pt x="1158327" y="578918"/>
                    <a:pt x="1158327" y="779145"/>
                  </a:cubicBezTo>
                  <a:cubicBezTo>
                    <a:pt x="1158327" y="979373"/>
                    <a:pt x="1230457" y="1162753"/>
                    <a:pt x="1352978" y="1302337"/>
                  </a:cubicBezTo>
                  <a:cubicBezTo>
                    <a:pt x="1212417" y="1460288"/>
                    <a:pt x="1007226" y="1558290"/>
                    <a:pt x="779145" y="1558290"/>
                  </a:cubicBezTo>
                  <a:cubicBezTo>
                    <a:pt x="348835" y="1558290"/>
                    <a:pt x="0" y="1209455"/>
                    <a:pt x="0" y="779145"/>
                  </a:cubicBezTo>
                  <a:cubicBezTo>
                    <a:pt x="0" y="611543"/>
                    <a:pt x="52919" y="456302"/>
                    <a:pt x="144162" y="330069"/>
                  </a:cubicBezTo>
                  <a:lnTo>
                    <a:pt x="109784" y="108908"/>
                  </a:lnTo>
                  <a:lnTo>
                    <a:pt x="331101" y="143310"/>
                  </a:lnTo>
                  <a:cubicBezTo>
                    <a:pt x="457190" y="52617"/>
                    <a:pt x="612023" y="0"/>
                    <a:pt x="779145" y="0"/>
                  </a:cubicBezTo>
                  <a:close/>
                </a:path>
              </a:pathLst>
            </a:custGeom>
            <a:solidFill>
              <a:srgbClr val="00A2C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椭圆 61"/>
            <p:cNvSpPr/>
            <p:nvPr/>
          </p:nvSpPr>
          <p:spPr>
            <a:xfrm flipH="1" flipV="1">
              <a:off x="3218020" y="3537575"/>
              <a:ext cx="1558290" cy="1353163"/>
            </a:xfrm>
            <a:custGeom>
              <a:avLst/>
              <a:gdLst/>
              <a:ahLst/>
              <a:cxnLst/>
              <a:rect l="l" t="t" r="r" b="b"/>
              <a:pathLst>
                <a:path w="1558290" h="1353163">
                  <a:moveTo>
                    <a:pt x="779145" y="0"/>
                  </a:moveTo>
                  <a:cubicBezTo>
                    <a:pt x="946584" y="0"/>
                    <a:pt x="1101686" y="52816"/>
                    <a:pt x="1227870" y="143872"/>
                  </a:cubicBezTo>
                  <a:lnTo>
                    <a:pt x="1452805" y="108907"/>
                  </a:lnTo>
                  <a:lnTo>
                    <a:pt x="1417746" y="334454"/>
                  </a:lnTo>
                  <a:cubicBezTo>
                    <a:pt x="1506649" y="460075"/>
                    <a:pt x="1558290" y="613579"/>
                    <a:pt x="1558290" y="779145"/>
                  </a:cubicBezTo>
                  <a:cubicBezTo>
                    <a:pt x="1558290" y="1007122"/>
                    <a:pt x="1460378" y="1212230"/>
                    <a:pt x="1302560" y="1352794"/>
                  </a:cubicBezTo>
                  <a:cubicBezTo>
                    <a:pt x="1163008" y="1230383"/>
                    <a:pt x="979715" y="1158329"/>
                    <a:pt x="779593" y="1158329"/>
                  </a:cubicBezTo>
                  <a:cubicBezTo>
                    <a:pt x="579261" y="1158329"/>
                    <a:pt x="395794" y="1230534"/>
                    <a:pt x="256179" y="1353163"/>
                  </a:cubicBezTo>
                  <a:cubicBezTo>
                    <a:pt x="98093" y="1212607"/>
                    <a:pt x="0" y="1007331"/>
                    <a:pt x="0" y="779145"/>
                  </a:cubicBezTo>
                  <a:cubicBezTo>
                    <a:pt x="0" y="348835"/>
                    <a:pt x="348835" y="0"/>
                    <a:pt x="779145" y="0"/>
                  </a:cubicBezTo>
                  <a:close/>
                </a:path>
              </a:pathLst>
            </a:custGeom>
            <a:solidFill>
              <a:srgbClr val="2A495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椭圆 6"/>
            <p:cNvSpPr/>
            <p:nvPr/>
          </p:nvSpPr>
          <p:spPr>
            <a:xfrm>
              <a:off x="3218020" y="2137420"/>
              <a:ext cx="1352978" cy="1558290"/>
            </a:xfrm>
            <a:custGeom>
              <a:avLst/>
              <a:gdLst/>
              <a:ahLst/>
              <a:cxnLst/>
              <a:rect l="l" t="t" r="r" b="b"/>
              <a:pathLst>
                <a:path w="1352978" h="1558290">
                  <a:moveTo>
                    <a:pt x="779145" y="0"/>
                  </a:moveTo>
                  <a:cubicBezTo>
                    <a:pt x="1007226" y="0"/>
                    <a:pt x="1212417" y="98002"/>
                    <a:pt x="1352978" y="255954"/>
                  </a:cubicBezTo>
                  <a:cubicBezTo>
                    <a:pt x="1230457" y="395537"/>
                    <a:pt x="1158327" y="578918"/>
                    <a:pt x="1158327" y="779145"/>
                  </a:cubicBezTo>
                  <a:cubicBezTo>
                    <a:pt x="1158327" y="979373"/>
                    <a:pt x="1230457" y="1162753"/>
                    <a:pt x="1352978" y="1302337"/>
                  </a:cubicBezTo>
                  <a:cubicBezTo>
                    <a:pt x="1212417" y="1460288"/>
                    <a:pt x="1007226" y="1558290"/>
                    <a:pt x="779145" y="1558290"/>
                  </a:cubicBezTo>
                  <a:cubicBezTo>
                    <a:pt x="348835" y="1558290"/>
                    <a:pt x="0" y="1209455"/>
                    <a:pt x="0" y="779145"/>
                  </a:cubicBezTo>
                  <a:cubicBezTo>
                    <a:pt x="0" y="611543"/>
                    <a:pt x="52919" y="456302"/>
                    <a:pt x="144162" y="330069"/>
                  </a:cubicBezTo>
                  <a:lnTo>
                    <a:pt x="109784" y="108908"/>
                  </a:lnTo>
                  <a:lnTo>
                    <a:pt x="331101" y="143310"/>
                  </a:lnTo>
                  <a:cubicBezTo>
                    <a:pt x="457190" y="52617"/>
                    <a:pt x="612023" y="0"/>
                    <a:pt x="779145" y="0"/>
                  </a:cubicBezTo>
                  <a:close/>
                </a:path>
              </a:pathLst>
            </a:custGeom>
            <a:solidFill>
              <a:srgbClr val="00A2C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椭圆 61"/>
            <p:cNvSpPr/>
            <p:nvPr/>
          </p:nvSpPr>
          <p:spPr>
            <a:xfrm>
              <a:off x="4412599" y="2137421"/>
              <a:ext cx="1558290" cy="1353163"/>
            </a:xfrm>
            <a:custGeom>
              <a:avLst/>
              <a:gdLst/>
              <a:ahLst/>
              <a:cxnLst/>
              <a:rect l="l" t="t" r="r" b="b"/>
              <a:pathLst>
                <a:path w="1558290" h="1353163">
                  <a:moveTo>
                    <a:pt x="779145" y="0"/>
                  </a:moveTo>
                  <a:cubicBezTo>
                    <a:pt x="946584" y="0"/>
                    <a:pt x="1101686" y="52816"/>
                    <a:pt x="1227870" y="143872"/>
                  </a:cubicBezTo>
                  <a:lnTo>
                    <a:pt x="1452805" y="108907"/>
                  </a:lnTo>
                  <a:lnTo>
                    <a:pt x="1417746" y="334454"/>
                  </a:lnTo>
                  <a:cubicBezTo>
                    <a:pt x="1506649" y="460075"/>
                    <a:pt x="1558290" y="613579"/>
                    <a:pt x="1558290" y="779145"/>
                  </a:cubicBezTo>
                  <a:cubicBezTo>
                    <a:pt x="1558290" y="1007122"/>
                    <a:pt x="1460378" y="1212230"/>
                    <a:pt x="1302560" y="1352794"/>
                  </a:cubicBezTo>
                  <a:cubicBezTo>
                    <a:pt x="1163008" y="1230383"/>
                    <a:pt x="979715" y="1158329"/>
                    <a:pt x="779593" y="1158329"/>
                  </a:cubicBezTo>
                  <a:cubicBezTo>
                    <a:pt x="579261" y="1158329"/>
                    <a:pt x="395794" y="1230534"/>
                    <a:pt x="256179" y="1353163"/>
                  </a:cubicBezTo>
                  <a:cubicBezTo>
                    <a:pt x="98093" y="1212607"/>
                    <a:pt x="0" y="1007331"/>
                    <a:pt x="0" y="779145"/>
                  </a:cubicBezTo>
                  <a:cubicBezTo>
                    <a:pt x="0" y="348835"/>
                    <a:pt x="348835" y="0"/>
                    <a:pt x="779145" y="0"/>
                  </a:cubicBezTo>
                  <a:close/>
                </a:path>
              </a:pathLst>
            </a:custGeom>
            <a:solidFill>
              <a:srgbClr val="2A495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 flipH="1" flipV="1">
              <a:off x="4486830" y="3432539"/>
              <a:ext cx="215248" cy="21524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463304" y="2604739"/>
              <a:ext cx="884467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000" b="1" ker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 smtClean="0">
                  <a:latin typeface="+mn-lt"/>
                  <a:ea typeface="+mn-ea"/>
                  <a:cs typeface="+mn-ea"/>
                  <a:sym typeface="+mn-lt"/>
                </a:rPr>
                <a:t>讲究分寸感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784238" y="2458962"/>
              <a:ext cx="815013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000" b="1" ker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 smtClean="0">
                  <a:latin typeface="+mn-lt"/>
                  <a:ea typeface="+mn-ea"/>
                  <a:cs typeface="+mn-ea"/>
                  <a:sym typeface="+mn-lt"/>
                </a:rPr>
                <a:t>谈话有</a:t>
              </a:r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侧重 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06168" y="3866603"/>
              <a:ext cx="911515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000" b="1" kern="0" dirty="0" smtClean="0">
                  <a:solidFill>
                    <a:sysClr val="window" lastClr="FFFFFF"/>
                  </a:solidFill>
                  <a:latin typeface="+mn-lt"/>
                  <a:ea typeface="+mn-ea"/>
                  <a:cs typeface="+mn-ea"/>
                  <a:sym typeface="+mn-lt"/>
                </a:rPr>
                <a:t>体现专业性</a:t>
              </a:r>
              <a:endParaRPr lang="zh-CN" altLang="en-US" sz="2000" b="1" kern="0" dirty="0">
                <a:solidFill>
                  <a:sysClr val="window" lastClr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881641" y="3886086"/>
              <a:ext cx="842487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000" b="1" ker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 smtClean="0">
                  <a:latin typeface="+mn-lt"/>
                  <a:ea typeface="+mn-ea"/>
                  <a:cs typeface="+mn-ea"/>
                  <a:sym typeface="+mn-lt"/>
                </a:rPr>
                <a:t>了解患者心理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4486830" y="3432539"/>
              <a:ext cx="215248" cy="215248"/>
            </a:xfrm>
            <a:prstGeom prst="ellipse">
              <a:avLst/>
            </a:prstGeom>
            <a:noFill/>
            <a:ln w="25400" cap="flat" cmpd="sng" algn="ctr">
              <a:solidFill>
                <a:srgbClr val="1E445B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2512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46"/>
    </mc:Choice>
    <mc:Fallback xmlns="">
      <p:transition spd="slow" advTm="35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"/>
                            </p:stCondLst>
                            <p:childTnLst>
                              <p:par>
                                <p:cTn id="1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4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4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9" grpId="0"/>
      <p:bldP spid="10" grpId="0"/>
      <p:bldP spid="11" grpId="0"/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068812" y="1492424"/>
            <a:ext cx="3816350" cy="466725"/>
          </a:xfrm>
          <a:prstGeom prst="rect">
            <a:avLst/>
          </a:prstGeom>
          <a:solidFill>
            <a:srgbClr val="FC736E"/>
          </a:solidFill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主要目的是获取或提供信息</a:t>
            </a:r>
            <a:r>
              <a:rPr kumimoji="0" lang="zh-CN" sz="2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 </a:t>
            </a:r>
            <a:endParaRPr kumimoji="0" lang="zh-CN" sz="18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068812" y="2356024"/>
            <a:ext cx="3816350" cy="771525"/>
          </a:xfrm>
          <a:prstGeom prst="rect">
            <a:avLst/>
          </a:prstGeom>
          <a:solidFill>
            <a:srgbClr val="FC736E"/>
          </a:solidFill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为患者解决健康问题，是护士向患者提供健康服务的重要手段。</a:t>
            </a:r>
            <a:r>
              <a:rPr kumimoji="0" lang="zh-CN" sz="24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 </a:t>
            </a:r>
            <a:endParaRPr kumimoji="0" lang="zh-CN" sz="18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044624" y="1492424"/>
            <a:ext cx="2447925" cy="466725"/>
          </a:xfrm>
          <a:prstGeom prst="rect">
            <a:avLst/>
          </a:prstGeom>
          <a:solidFill>
            <a:srgbClr val="00A2C2"/>
          </a:solidFill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kumimoji="0" lang="zh-CN" sz="2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互通信息交谈</a:t>
            </a:r>
            <a:endParaRPr kumimoji="0" lang="zh-CN" sz="18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044624" y="2427462"/>
            <a:ext cx="2447925" cy="466725"/>
          </a:xfrm>
          <a:prstGeom prst="rect">
            <a:avLst/>
          </a:prstGeom>
          <a:solidFill>
            <a:srgbClr val="00A2C2"/>
          </a:solidFill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4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kumimoji="0" lang="zh-CN" sz="24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治疗性交谈</a:t>
            </a:r>
            <a:endParaRPr kumimoji="0" lang="zh-CN" sz="18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>
            <a:off x="3564682" y="1779762"/>
            <a:ext cx="360362" cy="0"/>
          </a:xfrm>
          <a:prstGeom prst="line">
            <a:avLst/>
          </a:prstGeom>
          <a:noFill/>
          <a:ln w="50800">
            <a:solidFill>
              <a:schemeClr val="bg2">
                <a:lumMod val="10000"/>
              </a:schemeClr>
            </a:solidFill>
            <a:miter lim="800000"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3565574" y="2644949"/>
            <a:ext cx="360363" cy="0"/>
          </a:xfrm>
          <a:prstGeom prst="line">
            <a:avLst/>
          </a:prstGeom>
          <a:noFill/>
          <a:ln w="50800">
            <a:solidFill>
              <a:schemeClr val="bg2">
                <a:lumMod val="10000"/>
              </a:schemeClr>
            </a:solidFill>
            <a:miter lim="800000"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612428" y="3852490"/>
            <a:ext cx="1439863" cy="376238"/>
          </a:xfrm>
          <a:prstGeom prst="rect">
            <a:avLst/>
          </a:prstGeom>
          <a:solidFill>
            <a:srgbClr val="F6A514"/>
          </a:solidFill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18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指导性交谈</a:t>
            </a:r>
            <a:endParaRPr kumimoji="0" lang="zh-CN" sz="18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2556644" y="3868688"/>
            <a:ext cx="1800225" cy="376238"/>
          </a:xfrm>
          <a:prstGeom prst="rect">
            <a:avLst/>
          </a:prstGeom>
          <a:solidFill>
            <a:srgbClr val="F6A514"/>
          </a:solidFill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18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非指导性交谈</a:t>
            </a:r>
            <a:endParaRPr kumimoji="0" lang="zh-CN" sz="18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 flipH="1">
            <a:off x="1692548" y="2933526"/>
            <a:ext cx="647700" cy="719138"/>
          </a:xfrm>
          <a:prstGeom prst="line">
            <a:avLst/>
          </a:prstGeom>
          <a:noFill/>
          <a:ln w="38100">
            <a:solidFill>
              <a:schemeClr val="bg2">
                <a:lumMod val="10000"/>
              </a:schemeClr>
            </a:solidFill>
            <a:miter lim="800000"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>
            <a:off x="2340620" y="2933526"/>
            <a:ext cx="792162" cy="719138"/>
          </a:xfrm>
          <a:prstGeom prst="line">
            <a:avLst/>
          </a:prstGeom>
          <a:noFill/>
          <a:ln w="38100">
            <a:solidFill>
              <a:schemeClr val="bg2">
                <a:lumMod val="10000"/>
              </a:schemeClr>
            </a:solidFill>
            <a:miter lim="800000"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>
            <a:off x="1" y="168220"/>
            <a:ext cx="267437" cy="485885"/>
          </a:xfrm>
          <a:custGeom>
            <a:avLst/>
            <a:gdLst>
              <a:gd name="T0" fmla="*/ 0 w 519"/>
              <a:gd name="T1" fmla="*/ 1050 h 1050"/>
              <a:gd name="T2" fmla="*/ 510 w 519"/>
              <a:gd name="T3" fmla="*/ 540 h 1050"/>
              <a:gd name="T4" fmla="*/ 510 w 519"/>
              <a:gd name="T5" fmla="*/ 510 h 1050"/>
              <a:gd name="T6" fmla="*/ 0 w 519"/>
              <a:gd name="T7" fmla="*/ 0 h 1050"/>
              <a:gd name="T8" fmla="*/ 0 w 519"/>
              <a:gd name="T9" fmla="*/ 105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9" h="1050">
                <a:moveTo>
                  <a:pt x="0" y="1050"/>
                </a:moveTo>
                <a:lnTo>
                  <a:pt x="510" y="540"/>
                </a:lnTo>
                <a:cubicBezTo>
                  <a:pt x="519" y="532"/>
                  <a:pt x="519" y="518"/>
                  <a:pt x="510" y="510"/>
                </a:cubicBezTo>
                <a:lnTo>
                  <a:pt x="0" y="0"/>
                </a:lnTo>
                <a:lnTo>
                  <a:pt x="0" y="1050"/>
                </a:lnTo>
                <a:close/>
              </a:path>
            </a:pathLst>
          </a:custGeom>
          <a:solidFill>
            <a:srgbClr val="5764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Freeform 6"/>
          <p:cNvSpPr>
            <a:spLocks/>
          </p:cNvSpPr>
          <p:nvPr/>
        </p:nvSpPr>
        <p:spPr bwMode="auto">
          <a:xfrm>
            <a:off x="0" y="47642"/>
            <a:ext cx="266368" cy="485885"/>
          </a:xfrm>
          <a:custGeom>
            <a:avLst/>
            <a:gdLst>
              <a:gd name="T0" fmla="*/ 0 w 518"/>
              <a:gd name="T1" fmla="*/ 1051 h 1051"/>
              <a:gd name="T2" fmla="*/ 508 w 518"/>
              <a:gd name="T3" fmla="*/ 543 h 1051"/>
              <a:gd name="T4" fmla="*/ 508 w 518"/>
              <a:gd name="T5" fmla="*/ 508 h 1051"/>
              <a:gd name="T6" fmla="*/ 0 w 518"/>
              <a:gd name="T7" fmla="*/ 0 h 1051"/>
              <a:gd name="T8" fmla="*/ 0 w 518"/>
              <a:gd name="T9" fmla="*/ 1051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61238" y="117148"/>
            <a:ext cx="5363684" cy="56168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>
              <a:defRPr sz="3200" b="1">
                <a:latin typeface="微软雅黑"/>
                <a:ea typeface="微软雅黑"/>
              </a:defRPr>
            </a:lvl1pPr>
          </a:lstStyle>
          <a:p>
            <a:r>
              <a:rPr lang="zh-CN" altLang="en-US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互通信息交谈和治疗性交谈</a:t>
            </a:r>
          </a:p>
        </p:txBody>
      </p:sp>
    </p:spTree>
    <p:extLst>
      <p:ext uri="{BB962C8B-B14F-4D97-AF65-F5344CB8AC3E}">
        <p14:creationId xmlns:p14="http://schemas.microsoft.com/office/powerpoint/2010/main" val="699658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52"/>
    </mc:Choice>
    <mc:Fallback xmlns="">
      <p:transition spd="slow" advTm="47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"/>
                            </p:stCondLst>
                            <p:childTnLst>
                              <p:par>
                                <p:cTn id="1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4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74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240"/>
                            </p:stCondLst>
                            <p:childTnLst>
                              <p:par>
                                <p:cTn id="3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24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740"/>
                            </p:stCondLst>
                            <p:childTnLst>
                              <p:par>
                                <p:cTn id="5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Freeform 5"/>
          <p:cNvSpPr>
            <a:spLocks/>
          </p:cNvSpPr>
          <p:nvPr/>
        </p:nvSpPr>
        <p:spPr bwMode="auto">
          <a:xfrm>
            <a:off x="1" y="168220"/>
            <a:ext cx="267437" cy="485885"/>
          </a:xfrm>
          <a:custGeom>
            <a:avLst/>
            <a:gdLst>
              <a:gd name="T0" fmla="*/ 0 w 519"/>
              <a:gd name="T1" fmla="*/ 1050 h 1050"/>
              <a:gd name="T2" fmla="*/ 510 w 519"/>
              <a:gd name="T3" fmla="*/ 540 h 1050"/>
              <a:gd name="T4" fmla="*/ 510 w 519"/>
              <a:gd name="T5" fmla="*/ 510 h 1050"/>
              <a:gd name="T6" fmla="*/ 0 w 519"/>
              <a:gd name="T7" fmla="*/ 0 h 1050"/>
              <a:gd name="T8" fmla="*/ 0 w 519"/>
              <a:gd name="T9" fmla="*/ 105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9" h="1050">
                <a:moveTo>
                  <a:pt x="0" y="1050"/>
                </a:moveTo>
                <a:lnTo>
                  <a:pt x="510" y="540"/>
                </a:lnTo>
                <a:cubicBezTo>
                  <a:pt x="519" y="532"/>
                  <a:pt x="519" y="518"/>
                  <a:pt x="510" y="510"/>
                </a:cubicBezTo>
                <a:lnTo>
                  <a:pt x="0" y="0"/>
                </a:lnTo>
                <a:lnTo>
                  <a:pt x="0" y="1050"/>
                </a:lnTo>
                <a:close/>
              </a:path>
            </a:pathLst>
          </a:custGeom>
          <a:solidFill>
            <a:srgbClr val="5764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7" name="Freeform 6"/>
          <p:cNvSpPr>
            <a:spLocks/>
          </p:cNvSpPr>
          <p:nvPr/>
        </p:nvSpPr>
        <p:spPr bwMode="auto">
          <a:xfrm>
            <a:off x="0" y="47642"/>
            <a:ext cx="266368" cy="485885"/>
          </a:xfrm>
          <a:custGeom>
            <a:avLst/>
            <a:gdLst>
              <a:gd name="T0" fmla="*/ 0 w 518"/>
              <a:gd name="T1" fmla="*/ 1051 h 1051"/>
              <a:gd name="T2" fmla="*/ 508 w 518"/>
              <a:gd name="T3" fmla="*/ 543 h 1051"/>
              <a:gd name="T4" fmla="*/ 508 w 518"/>
              <a:gd name="T5" fmla="*/ 508 h 1051"/>
              <a:gd name="T6" fmla="*/ 0 w 518"/>
              <a:gd name="T7" fmla="*/ 0 h 1051"/>
              <a:gd name="T8" fmla="*/ 0 w 518"/>
              <a:gd name="T9" fmla="*/ 1051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61239" y="117148"/>
            <a:ext cx="3635492" cy="56168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>
              <a:defRPr sz="3200" b="1">
                <a:latin typeface="微软雅黑"/>
                <a:ea typeface="微软雅黑"/>
              </a:defRPr>
            </a:lvl1pPr>
          </a:lstStyle>
          <a:p>
            <a:r>
              <a:rPr lang="zh-CN" altLang="en-US" dirty="0" smtClean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文明服务五声</a:t>
            </a:r>
            <a:endParaRPr lang="zh-CN" altLang="en-US" dirty="0">
              <a:solidFill>
                <a:schemeClr val="accent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Oval 6"/>
          <p:cNvSpPr>
            <a:spLocks noChangeArrowheads="1"/>
          </p:cNvSpPr>
          <p:nvPr/>
        </p:nvSpPr>
        <p:spPr bwMode="auto">
          <a:xfrm>
            <a:off x="940391" y="890792"/>
            <a:ext cx="3768701" cy="3771874"/>
          </a:xfrm>
          <a:prstGeom prst="ellipse">
            <a:avLst/>
          </a:prstGeom>
          <a:noFill/>
          <a:ln w="9" cap="flat">
            <a:solidFill>
              <a:schemeClr val="accent3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Oval 10"/>
          <p:cNvSpPr>
            <a:spLocks noChangeArrowheads="1"/>
          </p:cNvSpPr>
          <p:nvPr/>
        </p:nvSpPr>
        <p:spPr bwMode="auto">
          <a:xfrm>
            <a:off x="3765130" y="1062294"/>
            <a:ext cx="439246" cy="43947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b="1" dirty="0">
                <a:solidFill>
                  <a:schemeClr val="bg2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endParaRPr lang="zh-CN" altLang="en-US" b="1" dirty="0">
              <a:solidFill>
                <a:schemeClr val="bg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Oval 11"/>
          <p:cNvSpPr>
            <a:spLocks noChangeArrowheads="1"/>
          </p:cNvSpPr>
          <p:nvPr/>
        </p:nvSpPr>
        <p:spPr bwMode="auto">
          <a:xfrm>
            <a:off x="3765130" y="4051685"/>
            <a:ext cx="439246" cy="43947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b="1" dirty="0">
                <a:solidFill>
                  <a:schemeClr val="bg2"/>
                </a:solidFill>
                <a:latin typeface="+mn-lt"/>
                <a:ea typeface="+mn-ea"/>
                <a:cs typeface="+mn-ea"/>
                <a:sym typeface="+mn-lt"/>
              </a:rPr>
              <a:t>5</a:t>
            </a:r>
            <a:endParaRPr lang="zh-CN" altLang="en-US" b="1" dirty="0">
              <a:solidFill>
                <a:schemeClr val="bg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Oval 12"/>
          <p:cNvSpPr>
            <a:spLocks noChangeArrowheads="1"/>
          </p:cNvSpPr>
          <p:nvPr/>
        </p:nvSpPr>
        <p:spPr bwMode="auto">
          <a:xfrm>
            <a:off x="4293653" y="3357337"/>
            <a:ext cx="440436" cy="43947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b="1" dirty="0">
                <a:solidFill>
                  <a:schemeClr val="bg2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endParaRPr lang="zh-CN" altLang="en-US" b="1" dirty="0">
              <a:solidFill>
                <a:schemeClr val="bg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Oval 13"/>
          <p:cNvSpPr>
            <a:spLocks noChangeArrowheads="1"/>
          </p:cNvSpPr>
          <p:nvPr/>
        </p:nvSpPr>
        <p:spPr bwMode="auto">
          <a:xfrm>
            <a:off x="4293653" y="1756643"/>
            <a:ext cx="440436" cy="43947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b="1" dirty="0">
                <a:solidFill>
                  <a:schemeClr val="bg2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endParaRPr lang="zh-CN" altLang="en-US" b="1" dirty="0">
              <a:solidFill>
                <a:schemeClr val="bg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8" name="Oval 14"/>
          <p:cNvSpPr>
            <a:spLocks noChangeArrowheads="1"/>
          </p:cNvSpPr>
          <p:nvPr/>
        </p:nvSpPr>
        <p:spPr bwMode="auto">
          <a:xfrm>
            <a:off x="4465066" y="2556990"/>
            <a:ext cx="439246" cy="43947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b="1" dirty="0">
                <a:solidFill>
                  <a:schemeClr val="bg2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endParaRPr lang="zh-CN" altLang="en-US" b="1" dirty="0">
              <a:solidFill>
                <a:schemeClr val="bg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293653" y="970693"/>
            <a:ext cx="3898897" cy="43857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 defTabSz="725851">
              <a:defRPr sz="2400" b="1">
                <a:solidFill>
                  <a:schemeClr val="accent3"/>
                </a:solidFill>
                <a:uFillTx/>
                <a:latin typeface="微软雅黑"/>
                <a:ea typeface="微软雅黑"/>
              </a:defRPr>
            </a:lvl1pPr>
          </a:lstStyle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患者初到有迎声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843709" y="1787788"/>
            <a:ext cx="3520254" cy="43857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 defTabSz="725851">
              <a:defRPr sz="2400" b="1">
                <a:solidFill>
                  <a:schemeClr val="bg2">
                    <a:lumMod val="50000"/>
                  </a:schemeClr>
                </a:solidFill>
                <a:uFillTx/>
                <a:latin typeface="微软雅黑"/>
                <a:ea typeface="微软雅黑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进行治疗有询问声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976746" y="2626641"/>
            <a:ext cx="3387217" cy="43857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 defTabSz="725851">
              <a:defRPr sz="2400" b="1">
                <a:solidFill>
                  <a:schemeClr val="bg2">
                    <a:lumMod val="50000"/>
                  </a:schemeClr>
                </a:solidFill>
                <a:uFillTx/>
                <a:latin typeface="微软雅黑"/>
                <a:ea typeface="微软雅黑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操作失误有道歉声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782308" y="3292624"/>
            <a:ext cx="3257689" cy="43857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 defTabSz="725851">
              <a:defRPr sz="2400" b="1">
                <a:solidFill>
                  <a:schemeClr val="bg2">
                    <a:lumMod val="50000"/>
                  </a:schemeClr>
                </a:solidFill>
                <a:uFillTx/>
                <a:latin typeface="微软雅黑"/>
                <a:ea typeface="微软雅黑"/>
              </a:defRPr>
            </a:lvl1pPr>
          </a:lstStyle>
          <a:p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接电话时有问候声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413899" y="4057283"/>
            <a:ext cx="3778651" cy="43857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 defTabSz="725851">
              <a:defRPr sz="2400" b="1">
                <a:solidFill>
                  <a:schemeClr val="bg2">
                    <a:lumMod val="50000"/>
                  </a:schemeClr>
                </a:solidFill>
                <a:uFillTx/>
                <a:latin typeface="微软雅黑"/>
                <a:ea typeface="微软雅黑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患者出院有告别声</a:t>
            </a:r>
          </a:p>
        </p:txBody>
      </p:sp>
      <p:sp>
        <p:nvSpPr>
          <p:cNvPr id="44" name="Oval 7"/>
          <p:cNvSpPr>
            <a:spLocks noChangeArrowheads="1"/>
          </p:cNvSpPr>
          <p:nvPr/>
        </p:nvSpPr>
        <p:spPr bwMode="auto">
          <a:xfrm>
            <a:off x="858255" y="1095642"/>
            <a:ext cx="3338979" cy="3338353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5" name="Oval 8"/>
          <p:cNvSpPr>
            <a:spLocks noChangeArrowheads="1"/>
          </p:cNvSpPr>
          <p:nvPr/>
        </p:nvSpPr>
        <p:spPr bwMode="auto">
          <a:xfrm>
            <a:off x="1086805" y="1323122"/>
            <a:ext cx="2881878" cy="2883393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9" cap="flat">
            <a:noFill/>
            <a:prstDash val="solid"/>
            <a:miter lim="800000"/>
            <a:headEnd/>
            <a:tailEnd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6" name="Oval 9"/>
          <p:cNvSpPr>
            <a:spLocks noChangeArrowheads="1"/>
          </p:cNvSpPr>
          <p:nvPr/>
        </p:nvSpPr>
        <p:spPr bwMode="auto">
          <a:xfrm>
            <a:off x="930867" y="3366865"/>
            <a:ext cx="814211" cy="81463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79817" y="3478763"/>
            <a:ext cx="698000" cy="623237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2"/>
                </a:solidFill>
                <a:latin typeface="+mn-lt"/>
                <a:ea typeface="+mn-ea"/>
                <a:cs typeface="+mn-ea"/>
                <a:sym typeface="+mn-lt"/>
              </a:rPr>
              <a:t>服务五声</a:t>
            </a:r>
            <a:endParaRPr lang="en-US" altLang="zh-CN" b="1" dirty="0">
              <a:solidFill>
                <a:schemeClr val="bg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1778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7338">
        <p14:gallery dir="l"/>
      </p:transition>
    </mc:Choice>
    <mc:Fallback xmlns="">
      <p:transition spd="slow" advTm="733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"/>
                            </p:stCondLst>
                            <p:childTnLst>
                              <p:par>
                                <p:cTn id="1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608E-6 1.11111E-6 L -0.17354 0.29051 " pathEditMode="relative" rAng="0" ptsTypes="AA">
                                      <p:cBhvr>
                                        <p:cTn id="35" dur="500" spd="-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77" y="14514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35" presetClass="path" presetSubtype="0" accel="50000" decel="5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2.35202E-6 -2.59259E-6 L -0.23143 0.15556 " pathEditMode="relative" rAng="0" ptsTypes="AA">
                                      <p:cBhvr>
                                        <p:cTn id="39" dur="500" spd="-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78" y="7778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35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43" dur="500" spd="-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35" presetClass="path" presetSubtype="0" accel="50000" decel="50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2.35202E-6 -3.7037E-6 L -0.23143 -0.15555 " pathEditMode="relative" rAng="0" ptsTypes="AA">
                                      <p:cBhvr>
                                        <p:cTn id="47" dur="500" spd="-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78" y="-7778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5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29608E-6 2.59259E-6 L -0.17354 -0.29051 " pathEditMode="relative" rAng="0" ptsTypes="AA">
                                      <p:cBhvr>
                                        <p:cTn id="51" dur="500" spd="-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77" y="-145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7" grpId="0" animBg="1"/>
      <p:bldP spid="68" grpId="0"/>
      <p:bldP spid="33" grpId="0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/>
      <p:bldP spid="40" grpId="0"/>
      <p:bldP spid="41" grpId="0"/>
      <p:bldP spid="42" grpId="0"/>
      <p:bldP spid="43" grpId="0"/>
      <p:bldP spid="44" grpId="0" animBg="1"/>
      <p:bldP spid="45" grpId="0" animBg="1"/>
      <p:bldP spid="46" grpId="0" animBg="1"/>
      <p:bldP spid="4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E:\0000000我图PPT\04.16\护士礼仪\图片1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1113"/>
            <a:ext cx="9144000" cy="5168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863612" y="1699389"/>
            <a:ext cx="814326" cy="1585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685709"/>
            <a:r>
              <a:rPr lang="en-US" altLang="zh-CN" sz="10300" b="1" dirty="0" smtClean="0">
                <a:solidFill>
                  <a:schemeClr val="bg2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endParaRPr lang="zh-CN" altLang="zh-CN" sz="1500" b="1" dirty="0">
              <a:solidFill>
                <a:schemeClr val="bg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285822" y="1692569"/>
            <a:ext cx="4743356" cy="6924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>
              <a:buFontTx/>
              <a:buNone/>
            </a:pPr>
            <a:r>
              <a:rPr lang="zh-CN" altLang="en-US" sz="4500" b="1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护士日常工作礼仪</a:t>
            </a:r>
          </a:p>
        </p:txBody>
      </p:sp>
      <p:sp>
        <p:nvSpPr>
          <p:cNvPr id="12" name="Freeform 5"/>
          <p:cNvSpPr>
            <a:spLocks/>
          </p:cNvSpPr>
          <p:nvPr/>
        </p:nvSpPr>
        <p:spPr bwMode="auto">
          <a:xfrm>
            <a:off x="1548458" y="1769603"/>
            <a:ext cx="1444632" cy="1446834"/>
          </a:xfrm>
          <a:custGeom>
            <a:avLst/>
            <a:gdLst>
              <a:gd name="T0" fmla="*/ 0 w 2342"/>
              <a:gd name="T1" fmla="*/ 0 h 2342"/>
              <a:gd name="T2" fmla="*/ 2342 w 2342"/>
              <a:gd name="T3" fmla="*/ 0 h 2342"/>
              <a:gd name="T4" fmla="*/ 2342 w 2342"/>
              <a:gd name="T5" fmla="*/ 560 h 2342"/>
              <a:gd name="T6" fmla="*/ 2295 w 2342"/>
              <a:gd name="T7" fmla="*/ 560 h 2342"/>
              <a:gd name="T8" fmla="*/ 2295 w 2342"/>
              <a:gd name="T9" fmla="*/ 47 h 2342"/>
              <a:gd name="T10" fmla="*/ 47 w 2342"/>
              <a:gd name="T11" fmla="*/ 47 h 2342"/>
              <a:gd name="T12" fmla="*/ 47 w 2342"/>
              <a:gd name="T13" fmla="*/ 2295 h 2342"/>
              <a:gd name="T14" fmla="*/ 2295 w 2342"/>
              <a:gd name="T15" fmla="*/ 2295 h 2342"/>
              <a:gd name="T16" fmla="*/ 2295 w 2342"/>
              <a:gd name="T17" fmla="*/ 1631 h 2342"/>
              <a:gd name="T18" fmla="*/ 2342 w 2342"/>
              <a:gd name="T19" fmla="*/ 1631 h 2342"/>
              <a:gd name="T20" fmla="*/ 2342 w 2342"/>
              <a:gd name="T21" fmla="*/ 2342 h 2342"/>
              <a:gd name="T22" fmla="*/ 0 w 2342"/>
              <a:gd name="T23" fmla="*/ 2342 h 2342"/>
              <a:gd name="T24" fmla="*/ 0 w 2342"/>
              <a:gd name="T25" fmla="*/ 0 h 2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42" h="2342">
                <a:moveTo>
                  <a:pt x="0" y="0"/>
                </a:moveTo>
                <a:lnTo>
                  <a:pt x="2342" y="0"/>
                </a:lnTo>
                <a:lnTo>
                  <a:pt x="2342" y="560"/>
                </a:lnTo>
                <a:lnTo>
                  <a:pt x="2295" y="560"/>
                </a:lnTo>
                <a:lnTo>
                  <a:pt x="2295" y="47"/>
                </a:lnTo>
                <a:lnTo>
                  <a:pt x="47" y="47"/>
                </a:lnTo>
                <a:lnTo>
                  <a:pt x="47" y="2295"/>
                </a:lnTo>
                <a:lnTo>
                  <a:pt x="2295" y="2295"/>
                </a:lnTo>
                <a:lnTo>
                  <a:pt x="2295" y="1631"/>
                </a:lnTo>
                <a:lnTo>
                  <a:pt x="2342" y="1631"/>
                </a:lnTo>
                <a:lnTo>
                  <a:pt x="2342" y="2342"/>
                </a:lnTo>
                <a:lnTo>
                  <a:pt x="0" y="234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Oval 39"/>
          <p:cNvSpPr>
            <a:spLocks noChangeAspect="1" noChangeArrowheads="1"/>
          </p:cNvSpPr>
          <p:nvPr/>
        </p:nvSpPr>
        <p:spPr bwMode="auto">
          <a:xfrm>
            <a:off x="3323924" y="2606537"/>
            <a:ext cx="161965" cy="162971"/>
          </a:xfrm>
          <a:prstGeom prst="ellipse">
            <a:avLst/>
          </a:prstGeom>
          <a:solidFill>
            <a:schemeClr val="tx1"/>
          </a:solidFill>
          <a:ln w="28575" cap="flat">
            <a:solidFill>
              <a:schemeClr val="bg2"/>
            </a:solidFill>
            <a:prstDash val="solid"/>
            <a:miter lim="800000"/>
            <a:headEnd/>
            <a:tailEnd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 sz="1400">
              <a:solidFill>
                <a:schemeClr val="bg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Oval 40"/>
          <p:cNvSpPr>
            <a:spLocks noChangeAspect="1" noChangeArrowheads="1"/>
          </p:cNvSpPr>
          <p:nvPr/>
        </p:nvSpPr>
        <p:spPr bwMode="auto">
          <a:xfrm>
            <a:off x="3323924" y="2964048"/>
            <a:ext cx="161965" cy="162971"/>
          </a:xfrm>
          <a:prstGeom prst="ellipse">
            <a:avLst/>
          </a:prstGeom>
          <a:solidFill>
            <a:schemeClr val="tx1"/>
          </a:solidFill>
          <a:ln w="28575" cap="flat">
            <a:solidFill>
              <a:schemeClr val="bg2"/>
            </a:solidFill>
            <a:prstDash val="solid"/>
            <a:miter lim="800000"/>
            <a:headEnd/>
            <a:tailEnd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 sz="1400">
              <a:solidFill>
                <a:schemeClr val="bg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Oval 42"/>
          <p:cNvSpPr>
            <a:spLocks noChangeAspect="1" noChangeArrowheads="1"/>
          </p:cNvSpPr>
          <p:nvPr/>
        </p:nvSpPr>
        <p:spPr bwMode="auto">
          <a:xfrm>
            <a:off x="5652914" y="2606537"/>
            <a:ext cx="161965" cy="162971"/>
          </a:xfrm>
          <a:prstGeom prst="ellipse">
            <a:avLst/>
          </a:prstGeom>
          <a:solidFill>
            <a:schemeClr val="tx1"/>
          </a:solidFill>
          <a:ln w="28575" cap="flat">
            <a:solidFill>
              <a:schemeClr val="bg2"/>
            </a:solidFill>
            <a:prstDash val="solid"/>
            <a:miter lim="800000"/>
            <a:headEnd/>
            <a:tailEnd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 sz="1400">
              <a:solidFill>
                <a:schemeClr val="bg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15814" y="2537934"/>
            <a:ext cx="1798350" cy="284683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1400" dirty="0">
                <a:solidFill>
                  <a:schemeClr val="bg2"/>
                </a:solidFill>
                <a:latin typeface="+mn-lt"/>
                <a:ea typeface="+mn-ea"/>
                <a:cs typeface="+mn-ea"/>
                <a:sym typeface="+mn-lt"/>
              </a:rPr>
              <a:t>接待新入院病人礼仪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515814" y="2895445"/>
            <a:ext cx="2141686" cy="284683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sz="1400" dirty="0">
                <a:solidFill>
                  <a:schemeClr val="bg2"/>
                </a:solidFill>
                <a:latin typeface="+mn-lt"/>
                <a:cs typeface="+mn-ea"/>
                <a:sym typeface="+mn-lt"/>
              </a:rPr>
              <a:t>使新入院病人有归宿感</a:t>
            </a:r>
          </a:p>
        </p:txBody>
      </p:sp>
      <p:sp>
        <p:nvSpPr>
          <p:cNvPr id="19" name="Oval 42"/>
          <p:cNvSpPr>
            <a:spLocks noChangeAspect="1" noChangeArrowheads="1"/>
          </p:cNvSpPr>
          <p:nvPr/>
        </p:nvSpPr>
        <p:spPr bwMode="auto">
          <a:xfrm>
            <a:off x="5652914" y="2964048"/>
            <a:ext cx="161965" cy="162971"/>
          </a:xfrm>
          <a:prstGeom prst="ellipse">
            <a:avLst/>
          </a:prstGeom>
          <a:solidFill>
            <a:schemeClr val="tx1"/>
          </a:solidFill>
          <a:ln w="28575" cap="flat">
            <a:solidFill>
              <a:schemeClr val="bg2"/>
            </a:solidFill>
            <a:prstDash val="solid"/>
            <a:miter lim="800000"/>
            <a:headEnd/>
            <a:tailEnd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 sz="1400">
              <a:solidFill>
                <a:schemeClr val="bg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27195" y="2537934"/>
            <a:ext cx="2201983" cy="284683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1400" dirty="0">
                <a:solidFill>
                  <a:schemeClr val="bg2"/>
                </a:solidFill>
                <a:latin typeface="+mn-lt"/>
                <a:ea typeface="+mn-ea"/>
                <a:cs typeface="+mn-ea"/>
                <a:sym typeface="+mn-lt"/>
              </a:rPr>
              <a:t>病房护士要做到“八个一”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827196" y="2895445"/>
            <a:ext cx="2057966" cy="284683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1400" dirty="0">
                <a:solidFill>
                  <a:schemeClr val="bg2"/>
                </a:solidFill>
                <a:latin typeface="+mn-lt"/>
                <a:ea typeface="+mn-ea"/>
                <a:cs typeface="+mn-ea"/>
                <a:sym typeface="+mn-lt"/>
              </a:rPr>
              <a:t>一切从病人的需求出发</a:t>
            </a:r>
          </a:p>
        </p:txBody>
      </p:sp>
      <p:sp>
        <p:nvSpPr>
          <p:cNvPr id="22" name="Oval 40"/>
          <p:cNvSpPr>
            <a:spLocks noChangeAspect="1" noChangeArrowheads="1"/>
          </p:cNvSpPr>
          <p:nvPr/>
        </p:nvSpPr>
        <p:spPr bwMode="auto">
          <a:xfrm>
            <a:off x="3323924" y="3361227"/>
            <a:ext cx="161965" cy="162971"/>
          </a:xfrm>
          <a:prstGeom prst="ellipse">
            <a:avLst/>
          </a:prstGeom>
          <a:solidFill>
            <a:schemeClr val="tx1"/>
          </a:solidFill>
          <a:ln w="28575" cap="flat">
            <a:solidFill>
              <a:schemeClr val="bg2"/>
            </a:solidFill>
            <a:prstDash val="solid"/>
            <a:miter lim="800000"/>
            <a:headEnd/>
            <a:tailEnd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 sz="1400">
              <a:solidFill>
                <a:schemeClr val="bg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5814" y="3292624"/>
            <a:ext cx="2141686" cy="284683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sz="1400" dirty="0">
                <a:solidFill>
                  <a:schemeClr val="bg2"/>
                </a:solidFill>
                <a:latin typeface="+mn-lt"/>
                <a:cs typeface="+mn-ea"/>
                <a:sym typeface="+mn-lt"/>
              </a:rPr>
              <a:t>护士的首问负责制</a:t>
            </a:r>
          </a:p>
        </p:txBody>
      </p:sp>
      <p:sp>
        <p:nvSpPr>
          <p:cNvPr id="24" name="Oval 42"/>
          <p:cNvSpPr>
            <a:spLocks noChangeAspect="1" noChangeArrowheads="1"/>
          </p:cNvSpPr>
          <p:nvPr/>
        </p:nvSpPr>
        <p:spPr bwMode="auto">
          <a:xfrm>
            <a:off x="5652914" y="3361227"/>
            <a:ext cx="161965" cy="162971"/>
          </a:xfrm>
          <a:prstGeom prst="ellipse">
            <a:avLst/>
          </a:prstGeom>
          <a:solidFill>
            <a:schemeClr val="tx1"/>
          </a:solidFill>
          <a:ln w="28575" cap="flat">
            <a:solidFill>
              <a:schemeClr val="bg2"/>
            </a:solidFill>
            <a:prstDash val="solid"/>
            <a:miter lim="800000"/>
            <a:headEnd/>
            <a:tailEnd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 sz="1400">
              <a:solidFill>
                <a:schemeClr val="bg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827196" y="3292624"/>
            <a:ext cx="2057966" cy="284683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1400" dirty="0">
                <a:solidFill>
                  <a:schemeClr val="bg2"/>
                </a:solidFill>
                <a:latin typeface="+mn-lt"/>
                <a:ea typeface="+mn-ea"/>
                <a:cs typeface="+mn-ea"/>
                <a:sym typeface="+mn-lt"/>
              </a:rPr>
              <a:t>操作治疗的礼仪</a:t>
            </a:r>
          </a:p>
        </p:txBody>
      </p:sp>
      <p:sp>
        <p:nvSpPr>
          <p:cNvPr id="26" name="Oval 40"/>
          <p:cNvSpPr>
            <a:spLocks noChangeAspect="1" noChangeArrowheads="1"/>
          </p:cNvSpPr>
          <p:nvPr/>
        </p:nvSpPr>
        <p:spPr bwMode="auto">
          <a:xfrm>
            <a:off x="3323924" y="3721267"/>
            <a:ext cx="161965" cy="162971"/>
          </a:xfrm>
          <a:prstGeom prst="ellipse">
            <a:avLst/>
          </a:prstGeom>
          <a:solidFill>
            <a:schemeClr val="tx1"/>
          </a:solidFill>
          <a:ln w="28575" cap="flat">
            <a:solidFill>
              <a:schemeClr val="bg2"/>
            </a:solidFill>
            <a:prstDash val="solid"/>
            <a:miter lim="800000"/>
            <a:headEnd/>
            <a:tailEnd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 sz="1400">
              <a:solidFill>
                <a:schemeClr val="bg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485889" y="3652664"/>
            <a:ext cx="2141686" cy="284683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sz="1400" dirty="0">
                <a:solidFill>
                  <a:schemeClr val="bg2"/>
                </a:solidFill>
                <a:latin typeface="+mn-lt"/>
                <a:cs typeface="+mn-ea"/>
                <a:sym typeface="+mn-lt"/>
              </a:rPr>
              <a:t>处理护患纠纷中的礼仪</a:t>
            </a:r>
          </a:p>
        </p:txBody>
      </p:sp>
      <p:sp>
        <p:nvSpPr>
          <p:cNvPr id="28" name="Oval 42"/>
          <p:cNvSpPr>
            <a:spLocks noChangeAspect="1" noChangeArrowheads="1"/>
          </p:cNvSpPr>
          <p:nvPr/>
        </p:nvSpPr>
        <p:spPr bwMode="auto">
          <a:xfrm>
            <a:off x="5652914" y="3721267"/>
            <a:ext cx="161965" cy="162971"/>
          </a:xfrm>
          <a:prstGeom prst="ellipse">
            <a:avLst/>
          </a:prstGeom>
          <a:solidFill>
            <a:schemeClr val="tx1"/>
          </a:solidFill>
          <a:ln w="28575" cap="flat">
            <a:solidFill>
              <a:schemeClr val="bg2"/>
            </a:solidFill>
            <a:prstDash val="solid"/>
            <a:miter lim="800000"/>
            <a:headEnd/>
            <a:tailEnd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 sz="1400">
              <a:solidFill>
                <a:schemeClr val="bg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797271" y="3652664"/>
            <a:ext cx="2057966" cy="284683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1400" dirty="0">
                <a:solidFill>
                  <a:schemeClr val="bg2"/>
                </a:solidFill>
                <a:latin typeface="+mn-lt"/>
                <a:ea typeface="+mn-ea"/>
                <a:cs typeface="+mn-ea"/>
                <a:sym typeface="+mn-lt"/>
              </a:rPr>
              <a:t>操作治疗的礼仪</a:t>
            </a:r>
          </a:p>
        </p:txBody>
      </p:sp>
      <p:pic>
        <p:nvPicPr>
          <p:cNvPr id="30" name="Picture 5" descr="E:\0000000我图PPT\00001PNG素材\医疗医药医生\医院标志0121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6036" y="52264"/>
            <a:ext cx="5237038" cy="5062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7124247"/>
      </p:ext>
    </p:extLst>
  </p:cSld>
  <p:clrMapOvr>
    <a:masterClrMapping/>
  </p:clrMapOvr>
  <p:transition spd="slow" advTm="4816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"/>
                            </p:stCondLst>
                            <p:childTnLst>
                              <p:par>
                                <p:cTn id="16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1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3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3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1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12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12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9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 animBg="1"/>
      <p:bldP spid="14" grpId="0" animBg="1"/>
      <p:bldP spid="15" grpId="0" animBg="1"/>
      <p:bldP spid="16" grpId="0" animBg="1"/>
      <p:bldP spid="17" grpId="0"/>
      <p:bldP spid="18" grpId="0"/>
      <p:bldP spid="19" grpId="0" animBg="1"/>
      <p:bldP spid="20" grpId="0"/>
      <p:bldP spid="21" grpId="0"/>
      <p:bldP spid="22" grpId="0" animBg="1"/>
      <p:bldP spid="23" grpId="0"/>
      <p:bldP spid="24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/>
          <p:cNvSpPr>
            <a:spLocks/>
          </p:cNvSpPr>
          <p:nvPr/>
        </p:nvSpPr>
        <p:spPr bwMode="auto">
          <a:xfrm>
            <a:off x="1" y="168220"/>
            <a:ext cx="267437" cy="485885"/>
          </a:xfrm>
          <a:custGeom>
            <a:avLst/>
            <a:gdLst>
              <a:gd name="T0" fmla="*/ 0 w 519"/>
              <a:gd name="T1" fmla="*/ 1050 h 1050"/>
              <a:gd name="T2" fmla="*/ 510 w 519"/>
              <a:gd name="T3" fmla="*/ 540 h 1050"/>
              <a:gd name="T4" fmla="*/ 510 w 519"/>
              <a:gd name="T5" fmla="*/ 510 h 1050"/>
              <a:gd name="T6" fmla="*/ 0 w 519"/>
              <a:gd name="T7" fmla="*/ 0 h 1050"/>
              <a:gd name="T8" fmla="*/ 0 w 519"/>
              <a:gd name="T9" fmla="*/ 105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9" h="1050">
                <a:moveTo>
                  <a:pt x="0" y="1050"/>
                </a:moveTo>
                <a:lnTo>
                  <a:pt x="510" y="540"/>
                </a:lnTo>
                <a:cubicBezTo>
                  <a:pt x="519" y="532"/>
                  <a:pt x="519" y="518"/>
                  <a:pt x="510" y="510"/>
                </a:cubicBezTo>
                <a:lnTo>
                  <a:pt x="0" y="0"/>
                </a:lnTo>
                <a:lnTo>
                  <a:pt x="0" y="1050"/>
                </a:lnTo>
                <a:close/>
              </a:path>
            </a:pathLst>
          </a:custGeom>
          <a:solidFill>
            <a:srgbClr val="5764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0" y="47642"/>
            <a:ext cx="266368" cy="485885"/>
          </a:xfrm>
          <a:custGeom>
            <a:avLst/>
            <a:gdLst>
              <a:gd name="T0" fmla="*/ 0 w 518"/>
              <a:gd name="T1" fmla="*/ 1051 h 1051"/>
              <a:gd name="T2" fmla="*/ 508 w 518"/>
              <a:gd name="T3" fmla="*/ 543 h 1051"/>
              <a:gd name="T4" fmla="*/ 508 w 518"/>
              <a:gd name="T5" fmla="*/ 508 h 1051"/>
              <a:gd name="T6" fmla="*/ 0 w 518"/>
              <a:gd name="T7" fmla="*/ 0 h 1051"/>
              <a:gd name="T8" fmla="*/ 0 w 518"/>
              <a:gd name="T9" fmla="*/ 1051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1238" y="117148"/>
            <a:ext cx="5147660" cy="56168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>
              <a:defRPr sz="3200" b="1">
                <a:latin typeface="微软雅黑"/>
                <a:ea typeface="微软雅黑"/>
              </a:defRPr>
            </a:lvl1pPr>
          </a:lstStyle>
          <a:p>
            <a:r>
              <a:rPr lang="zh-CN" altLang="en-US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病房护士要做到“八个一”</a:t>
            </a:r>
          </a:p>
        </p:txBody>
      </p:sp>
      <p:sp>
        <p:nvSpPr>
          <p:cNvPr id="13" name="Freeform 6"/>
          <p:cNvSpPr>
            <a:spLocks/>
          </p:cNvSpPr>
          <p:nvPr/>
        </p:nvSpPr>
        <p:spPr bwMode="auto">
          <a:xfrm>
            <a:off x="4985256" y="2152124"/>
            <a:ext cx="1032048" cy="1190993"/>
          </a:xfrm>
          <a:custGeom>
            <a:avLst/>
            <a:gdLst>
              <a:gd name="T0" fmla="*/ 1130 w 2260"/>
              <a:gd name="T1" fmla="*/ 0 h 2610"/>
              <a:gd name="T2" fmla="*/ 1695 w 2260"/>
              <a:gd name="T3" fmla="*/ 326 h 2610"/>
              <a:gd name="T4" fmla="*/ 2260 w 2260"/>
              <a:gd name="T5" fmla="*/ 652 h 2610"/>
              <a:gd name="T6" fmla="*/ 2260 w 2260"/>
              <a:gd name="T7" fmla="*/ 1305 h 2610"/>
              <a:gd name="T8" fmla="*/ 2260 w 2260"/>
              <a:gd name="T9" fmla="*/ 1957 h 2610"/>
              <a:gd name="T10" fmla="*/ 1695 w 2260"/>
              <a:gd name="T11" fmla="*/ 2283 h 2610"/>
              <a:gd name="T12" fmla="*/ 1130 w 2260"/>
              <a:gd name="T13" fmla="*/ 2610 h 2610"/>
              <a:gd name="T14" fmla="*/ 565 w 2260"/>
              <a:gd name="T15" fmla="*/ 2283 h 2610"/>
              <a:gd name="T16" fmla="*/ 0 w 2260"/>
              <a:gd name="T17" fmla="*/ 1957 h 2610"/>
              <a:gd name="T18" fmla="*/ 0 w 2260"/>
              <a:gd name="T19" fmla="*/ 1305 h 2610"/>
              <a:gd name="T20" fmla="*/ 0 w 2260"/>
              <a:gd name="T21" fmla="*/ 652 h 2610"/>
              <a:gd name="T22" fmla="*/ 565 w 2260"/>
              <a:gd name="T23" fmla="*/ 326 h 2610"/>
              <a:gd name="T24" fmla="*/ 1130 w 2260"/>
              <a:gd name="T25" fmla="*/ 0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10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10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Freeform 7"/>
          <p:cNvSpPr>
            <a:spLocks/>
          </p:cNvSpPr>
          <p:nvPr/>
        </p:nvSpPr>
        <p:spPr bwMode="auto">
          <a:xfrm>
            <a:off x="2844977" y="2152124"/>
            <a:ext cx="1030858" cy="1190993"/>
          </a:xfrm>
          <a:custGeom>
            <a:avLst/>
            <a:gdLst>
              <a:gd name="T0" fmla="*/ 1130 w 2260"/>
              <a:gd name="T1" fmla="*/ 0 h 2610"/>
              <a:gd name="T2" fmla="*/ 1695 w 2260"/>
              <a:gd name="T3" fmla="*/ 326 h 2610"/>
              <a:gd name="T4" fmla="*/ 2260 w 2260"/>
              <a:gd name="T5" fmla="*/ 652 h 2610"/>
              <a:gd name="T6" fmla="*/ 2260 w 2260"/>
              <a:gd name="T7" fmla="*/ 1305 h 2610"/>
              <a:gd name="T8" fmla="*/ 2260 w 2260"/>
              <a:gd name="T9" fmla="*/ 1957 h 2610"/>
              <a:gd name="T10" fmla="*/ 1695 w 2260"/>
              <a:gd name="T11" fmla="*/ 2283 h 2610"/>
              <a:gd name="T12" fmla="*/ 1130 w 2260"/>
              <a:gd name="T13" fmla="*/ 2610 h 2610"/>
              <a:gd name="T14" fmla="*/ 565 w 2260"/>
              <a:gd name="T15" fmla="*/ 2283 h 2610"/>
              <a:gd name="T16" fmla="*/ 0 w 2260"/>
              <a:gd name="T17" fmla="*/ 1957 h 2610"/>
              <a:gd name="T18" fmla="*/ 0 w 2260"/>
              <a:gd name="T19" fmla="*/ 1305 h 2610"/>
              <a:gd name="T20" fmla="*/ 0 w 2260"/>
              <a:gd name="T21" fmla="*/ 652 h 2610"/>
              <a:gd name="T22" fmla="*/ 565 w 2260"/>
              <a:gd name="T23" fmla="*/ 326 h 2610"/>
              <a:gd name="T24" fmla="*/ 1130 w 2260"/>
              <a:gd name="T25" fmla="*/ 0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10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10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Freeform 8"/>
          <p:cNvSpPr>
            <a:spLocks/>
          </p:cNvSpPr>
          <p:nvPr/>
        </p:nvSpPr>
        <p:spPr bwMode="auto">
          <a:xfrm>
            <a:off x="3379452" y="1221958"/>
            <a:ext cx="1030858" cy="1192184"/>
          </a:xfrm>
          <a:custGeom>
            <a:avLst/>
            <a:gdLst>
              <a:gd name="T0" fmla="*/ 1130 w 2260"/>
              <a:gd name="T1" fmla="*/ 0 h 2610"/>
              <a:gd name="T2" fmla="*/ 1695 w 2260"/>
              <a:gd name="T3" fmla="*/ 326 h 2610"/>
              <a:gd name="T4" fmla="*/ 2260 w 2260"/>
              <a:gd name="T5" fmla="*/ 652 h 2610"/>
              <a:gd name="T6" fmla="*/ 2260 w 2260"/>
              <a:gd name="T7" fmla="*/ 1305 h 2610"/>
              <a:gd name="T8" fmla="*/ 2260 w 2260"/>
              <a:gd name="T9" fmla="*/ 1957 h 2610"/>
              <a:gd name="T10" fmla="*/ 1695 w 2260"/>
              <a:gd name="T11" fmla="*/ 2283 h 2610"/>
              <a:gd name="T12" fmla="*/ 1130 w 2260"/>
              <a:gd name="T13" fmla="*/ 2610 h 2610"/>
              <a:gd name="T14" fmla="*/ 565 w 2260"/>
              <a:gd name="T15" fmla="*/ 2283 h 2610"/>
              <a:gd name="T16" fmla="*/ 0 w 2260"/>
              <a:gd name="T17" fmla="*/ 1957 h 2610"/>
              <a:gd name="T18" fmla="*/ 0 w 2260"/>
              <a:gd name="T19" fmla="*/ 1305 h 2610"/>
              <a:gd name="T20" fmla="*/ 0 w 2260"/>
              <a:gd name="T21" fmla="*/ 652 h 2610"/>
              <a:gd name="T22" fmla="*/ 565 w 2260"/>
              <a:gd name="T23" fmla="*/ 326 h 2610"/>
              <a:gd name="T24" fmla="*/ 1130 w 2260"/>
              <a:gd name="T25" fmla="*/ 0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10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10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Freeform 9"/>
          <p:cNvSpPr>
            <a:spLocks/>
          </p:cNvSpPr>
          <p:nvPr/>
        </p:nvSpPr>
        <p:spPr bwMode="auto">
          <a:xfrm>
            <a:off x="4451972" y="1221958"/>
            <a:ext cx="1030858" cy="1192184"/>
          </a:xfrm>
          <a:custGeom>
            <a:avLst/>
            <a:gdLst>
              <a:gd name="T0" fmla="*/ 1130 w 2260"/>
              <a:gd name="T1" fmla="*/ 0 h 2610"/>
              <a:gd name="T2" fmla="*/ 1695 w 2260"/>
              <a:gd name="T3" fmla="*/ 326 h 2610"/>
              <a:gd name="T4" fmla="*/ 2260 w 2260"/>
              <a:gd name="T5" fmla="*/ 652 h 2610"/>
              <a:gd name="T6" fmla="*/ 2260 w 2260"/>
              <a:gd name="T7" fmla="*/ 1305 h 2610"/>
              <a:gd name="T8" fmla="*/ 2260 w 2260"/>
              <a:gd name="T9" fmla="*/ 1957 h 2610"/>
              <a:gd name="T10" fmla="*/ 1695 w 2260"/>
              <a:gd name="T11" fmla="*/ 2283 h 2610"/>
              <a:gd name="T12" fmla="*/ 1130 w 2260"/>
              <a:gd name="T13" fmla="*/ 2610 h 2610"/>
              <a:gd name="T14" fmla="*/ 565 w 2260"/>
              <a:gd name="T15" fmla="*/ 2283 h 2610"/>
              <a:gd name="T16" fmla="*/ 0 w 2260"/>
              <a:gd name="T17" fmla="*/ 1957 h 2610"/>
              <a:gd name="T18" fmla="*/ 0 w 2260"/>
              <a:gd name="T19" fmla="*/ 1305 h 2610"/>
              <a:gd name="T20" fmla="*/ 0 w 2260"/>
              <a:gd name="T21" fmla="*/ 652 h 2610"/>
              <a:gd name="T22" fmla="*/ 565 w 2260"/>
              <a:gd name="T23" fmla="*/ 326 h 2610"/>
              <a:gd name="T24" fmla="*/ 1130 w 2260"/>
              <a:gd name="T25" fmla="*/ 0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10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10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Freeform 10"/>
          <p:cNvSpPr>
            <a:spLocks/>
          </p:cNvSpPr>
          <p:nvPr/>
        </p:nvSpPr>
        <p:spPr bwMode="auto">
          <a:xfrm>
            <a:off x="3379452" y="3076334"/>
            <a:ext cx="1030858" cy="1192184"/>
          </a:xfrm>
          <a:custGeom>
            <a:avLst/>
            <a:gdLst>
              <a:gd name="T0" fmla="*/ 1130 w 2260"/>
              <a:gd name="T1" fmla="*/ 0 h 2609"/>
              <a:gd name="T2" fmla="*/ 1695 w 2260"/>
              <a:gd name="T3" fmla="*/ 326 h 2609"/>
              <a:gd name="T4" fmla="*/ 2260 w 2260"/>
              <a:gd name="T5" fmla="*/ 652 h 2609"/>
              <a:gd name="T6" fmla="*/ 2260 w 2260"/>
              <a:gd name="T7" fmla="*/ 1305 h 2609"/>
              <a:gd name="T8" fmla="*/ 2260 w 2260"/>
              <a:gd name="T9" fmla="*/ 1957 h 2609"/>
              <a:gd name="T10" fmla="*/ 1695 w 2260"/>
              <a:gd name="T11" fmla="*/ 2283 h 2609"/>
              <a:gd name="T12" fmla="*/ 1130 w 2260"/>
              <a:gd name="T13" fmla="*/ 2609 h 2609"/>
              <a:gd name="T14" fmla="*/ 565 w 2260"/>
              <a:gd name="T15" fmla="*/ 2283 h 2609"/>
              <a:gd name="T16" fmla="*/ 0 w 2260"/>
              <a:gd name="T17" fmla="*/ 1957 h 2609"/>
              <a:gd name="T18" fmla="*/ 0 w 2260"/>
              <a:gd name="T19" fmla="*/ 1305 h 2609"/>
              <a:gd name="T20" fmla="*/ 0 w 2260"/>
              <a:gd name="T21" fmla="*/ 652 h 2609"/>
              <a:gd name="T22" fmla="*/ 565 w 2260"/>
              <a:gd name="T23" fmla="*/ 326 h 2609"/>
              <a:gd name="T24" fmla="*/ 1130 w 2260"/>
              <a:gd name="T25" fmla="*/ 0 h 2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09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09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Freeform 11"/>
          <p:cNvSpPr>
            <a:spLocks/>
          </p:cNvSpPr>
          <p:nvPr/>
        </p:nvSpPr>
        <p:spPr bwMode="auto">
          <a:xfrm>
            <a:off x="4451972" y="3076334"/>
            <a:ext cx="1030858" cy="1192184"/>
          </a:xfrm>
          <a:custGeom>
            <a:avLst/>
            <a:gdLst>
              <a:gd name="T0" fmla="*/ 1130 w 2260"/>
              <a:gd name="T1" fmla="*/ 0 h 2609"/>
              <a:gd name="T2" fmla="*/ 1695 w 2260"/>
              <a:gd name="T3" fmla="*/ 326 h 2609"/>
              <a:gd name="T4" fmla="*/ 2260 w 2260"/>
              <a:gd name="T5" fmla="*/ 652 h 2609"/>
              <a:gd name="T6" fmla="*/ 2260 w 2260"/>
              <a:gd name="T7" fmla="*/ 1305 h 2609"/>
              <a:gd name="T8" fmla="*/ 2260 w 2260"/>
              <a:gd name="T9" fmla="*/ 1957 h 2609"/>
              <a:gd name="T10" fmla="*/ 1695 w 2260"/>
              <a:gd name="T11" fmla="*/ 2283 h 2609"/>
              <a:gd name="T12" fmla="*/ 1130 w 2260"/>
              <a:gd name="T13" fmla="*/ 2609 h 2609"/>
              <a:gd name="T14" fmla="*/ 565 w 2260"/>
              <a:gd name="T15" fmla="*/ 2283 h 2609"/>
              <a:gd name="T16" fmla="*/ 0 w 2260"/>
              <a:gd name="T17" fmla="*/ 1957 h 2609"/>
              <a:gd name="T18" fmla="*/ 0 w 2260"/>
              <a:gd name="T19" fmla="*/ 1305 h 2609"/>
              <a:gd name="T20" fmla="*/ 0 w 2260"/>
              <a:gd name="T21" fmla="*/ 652 h 2609"/>
              <a:gd name="T22" fmla="*/ 565 w 2260"/>
              <a:gd name="T23" fmla="*/ 326 h 2609"/>
              <a:gd name="T24" fmla="*/ 1130 w 2260"/>
              <a:gd name="T25" fmla="*/ 0 h 2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09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09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Freeform 12"/>
          <p:cNvSpPr>
            <a:spLocks noEditPoints="1"/>
          </p:cNvSpPr>
          <p:nvPr/>
        </p:nvSpPr>
        <p:spPr bwMode="auto">
          <a:xfrm>
            <a:off x="3682994" y="3484844"/>
            <a:ext cx="448769" cy="334669"/>
          </a:xfrm>
          <a:custGeom>
            <a:avLst/>
            <a:gdLst>
              <a:gd name="T0" fmla="*/ 201 w 983"/>
              <a:gd name="T1" fmla="*/ 386 h 731"/>
              <a:gd name="T2" fmla="*/ 359 w 983"/>
              <a:gd name="T3" fmla="*/ 110 h 731"/>
              <a:gd name="T4" fmla="*/ 398 w 983"/>
              <a:gd name="T5" fmla="*/ 64 h 731"/>
              <a:gd name="T6" fmla="*/ 759 w 983"/>
              <a:gd name="T7" fmla="*/ 93 h 731"/>
              <a:gd name="T8" fmla="*/ 738 w 983"/>
              <a:gd name="T9" fmla="*/ 49 h 731"/>
              <a:gd name="T10" fmla="*/ 821 w 983"/>
              <a:gd name="T11" fmla="*/ 24 h 731"/>
              <a:gd name="T12" fmla="*/ 877 w 983"/>
              <a:gd name="T13" fmla="*/ 27 h 731"/>
              <a:gd name="T14" fmla="*/ 859 w 983"/>
              <a:gd name="T15" fmla="*/ 109 h 731"/>
              <a:gd name="T16" fmla="*/ 830 w 983"/>
              <a:gd name="T17" fmla="*/ 154 h 731"/>
              <a:gd name="T18" fmla="*/ 623 w 983"/>
              <a:gd name="T19" fmla="*/ 344 h 731"/>
              <a:gd name="T20" fmla="*/ 622 w 983"/>
              <a:gd name="T21" fmla="*/ 345 h 731"/>
              <a:gd name="T22" fmla="*/ 952 w 983"/>
              <a:gd name="T23" fmla="*/ 670 h 731"/>
              <a:gd name="T24" fmla="*/ 952 w 983"/>
              <a:gd name="T25" fmla="*/ 731 h 731"/>
              <a:gd name="T26" fmla="*/ 763 w 983"/>
              <a:gd name="T27" fmla="*/ 731 h 731"/>
              <a:gd name="T28" fmla="*/ 558 w 983"/>
              <a:gd name="T29" fmla="*/ 731 h 731"/>
              <a:gd name="T30" fmla="*/ 353 w 983"/>
              <a:gd name="T31" fmla="*/ 731 h 731"/>
              <a:gd name="T32" fmla="*/ 148 w 983"/>
              <a:gd name="T33" fmla="*/ 731 h 731"/>
              <a:gd name="T34" fmla="*/ 0 w 983"/>
              <a:gd name="T35" fmla="*/ 701 h 731"/>
              <a:gd name="T36" fmla="*/ 31 w 983"/>
              <a:gd name="T37" fmla="*/ 0 h 731"/>
              <a:gd name="T38" fmla="*/ 62 w 983"/>
              <a:gd name="T39" fmla="*/ 670 h 731"/>
              <a:gd name="T40" fmla="*/ 148 w 983"/>
              <a:gd name="T41" fmla="*/ 530 h 731"/>
              <a:gd name="T42" fmla="*/ 236 w 983"/>
              <a:gd name="T43" fmla="*/ 499 h 731"/>
              <a:gd name="T44" fmla="*/ 267 w 983"/>
              <a:gd name="T45" fmla="*/ 670 h 731"/>
              <a:gd name="T46" fmla="*/ 353 w 983"/>
              <a:gd name="T47" fmla="*/ 316 h 731"/>
              <a:gd name="T48" fmla="*/ 441 w 983"/>
              <a:gd name="T49" fmla="*/ 286 h 731"/>
              <a:gd name="T50" fmla="*/ 472 w 983"/>
              <a:gd name="T51" fmla="*/ 670 h 731"/>
              <a:gd name="T52" fmla="*/ 558 w 983"/>
              <a:gd name="T53" fmla="*/ 421 h 731"/>
              <a:gd name="T54" fmla="*/ 646 w 983"/>
              <a:gd name="T55" fmla="*/ 390 h 731"/>
              <a:gd name="T56" fmla="*/ 677 w 983"/>
              <a:gd name="T57" fmla="*/ 670 h 731"/>
              <a:gd name="T58" fmla="*/ 763 w 983"/>
              <a:gd name="T59" fmla="*/ 245 h 731"/>
              <a:gd name="T60" fmla="*/ 851 w 983"/>
              <a:gd name="T61" fmla="*/ 214 h 731"/>
              <a:gd name="T62" fmla="*/ 881 w 983"/>
              <a:gd name="T63" fmla="*/ 670 h 7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83" h="731">
                <a:moveTo>
                  <a:pt x="404" y="154"/>
                </a:moveTo>
                <a:lnTo>
                  <a:pt x="201" y="386"/>
                </a:lnTo>
                <a:lnTo>
                  <a:pt x="153" y="345"/>
                </a:lnTo>
                <a:lnTo>
                  <a:pt x="359" y="110"/>
                </a:lnTo>
                <a:lnTo>
                  <a:pt x="359" y="110"/>
                </a:lnTo>
                <a:lnTo>
                  <a:pt x="398" y="64"/>
                </a:lnTo>
                <a:lnTo>
                  <a:pt x="616" y="255"/>
                </a:lnTo>
                <a:lnTo>
                  <a:pt x="759" y="93"/>
                </a:lnTo>
                <a:lnTo>
                  <a:pt x="734" y="71"/>
                </a:lnTo>
                <a:cubicBezTo>
                  <a:pt x="724" y="63"/>
                  <a:pt x="726" y="53"/>
                  <a:pt x="738" y="49"/>
                </a:cubicBezTo>
                <a:lnTo>
                  <a:pt x="777" y="37"/>
                </a:lnTo>
                <a:cubicBezTo>
                  <a:pt x="789" y="34"/>
                  <a:pt x="809" y="27"/>
                  <a:pt x="821" y="24"/>
                </a:cubicBezTo>
                <a:lnTo>
                  <a:pt x="860" y="12"/>
                </a:lnTo>
                <a:cubicBezTo>
                  <a:pt x="872" y="8"/>
                  <a:pt x="880" y="15"/>
                  <a:pt x="877" y="27"/>
                </a:cubicBezTo>
                <a:lnTo>
                  <a:pt x="869" y="65"/>
                </a:lnTo>
                <a:cubicBezTo>
                  <a:pt x="866" y="77"/>
                  <a:pt x="862" y="97"/>
                  <a:pt x="859" y="109"/>
                </a:cubicBezTo>
                <a:lnTo>
                  <a:pt x="851" y="147"/>
                </a:lnTo>
                <a:cubicBezTo>
                  <a:pt x="849" y="159"/>
                  <a:pt x="839" y="162"/>
                  <a:pt x="830" y="154"/>
                </a:cubicBezTo>
                <a:lnTo>
                  <a:pt x="807" y="134"/>
                </a:lnTo>
                <a:lnTo>
                  <a:pt x="623" y="344"/>
                </a:lnTo>
                <a:lnTo>
                  <a:pt x="623" y="344"/>
                </a:lnTo>
                <a:lnTo>
                  <a:pt x="622" y="345"/>
                </a:lnTo>
                <a:lnTo>
                  <a:pt x="404" y="154"/>
                </a:lnTo>
                <a:close/>
                <a:moveTo>
                  <a:pt x="952" y="670"/>
                </a:moveTo>
                <a:cubicBezTo>
                  <a:pt x="969" y="670"/>
                  <a:pt x="983" y="684"/>
                  <a:pt x="983" y="701"/>
                </a:cubicBezTo>
                <a:cubicBezTo>
                  <a:pt x="983" y="718"/>
                  <a:pt x="969" y="731"/>
                  <a:pt x="952" y="731"/>
                </a:cubicBezTo>
                <a:lnTo>
                  <a:pt x="881" y="731"/>
                </a:lnTo>
                <a:lnTo>
                  <a:pt x="763" y="731"/>
                </a:lnTo>
                <a:lnTo>
                  <a:pt x="677" y="731"/>
                </a:lnTo>
                <a:lnTo>
                  <a:pt x="558" y="731"/>
                </a:lnTo>
                <a:lnTo>
                  <a:pt x="472" y="731"/>
                </a:lnTo>
                <a:lnTo>
                  <a:pt x="353" y="731"/>
                </a:lnTo>
                <a:lnTo>
                  <a:pt x="267" y="731"/>
                </a:lnTo>
                <a:lnTo>
                  <a:pt x="148" y="731"/>
                </a:lnTo>
                <a:lnTo>
                  <a:pt x="32" y="731"/>
                </a:lnTo>
                <a:cubicBezTo>
                  <a:pt x="14" y="731"/>
                  <a:pt x="0" y="718"/>
                  <a:pt x="0" y="701"/>
                </a:cubicBezTo>
                <a:lnTo>
                  <a:pt x="0" y="31"/>
                </a:ln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lnTo>
                  <a:pt x="62" y="670"/>
                </a:lnTo>
                <a:lnTo>
                  <a:pt x="148" y="670"/>
                </a:lnTo>
                <a:lnTo>
                  <a:pt x="148" y="530"/>
                </a:lnTo>
                <a:cubicBezTo>
                  <a:pt x="148" y="513"/>
                  <a:pt x="162" y="499"/>
                  <a:pt x="179" y="499"/>
                </a:cubicBezTo>
                <a:lnTo>
                  <a:pt x="236" y="499"/>
                </a:lnTo>
                <a:cubicBezTo>
                  <a:pt x="253" y="499"/>
                  <a:pt x="267" y="513"/>
                  <a:pt x="267" y="530"/>
                </a:cubicBezTo>
                <a:lnTo>
                  <a:pt x="267" y="670"/>
                </a:lnTo>
                <a:lnTo>
                  <a:pt x="353" y="670"/>
                </a:lnTo>
                <a:lnTo>
                  <a:pt x="353" y="316"/>
                </a:lnTo>
                <a:cubicBezTo>
                  <a:pt x="353" y="299"/>
                  <a:pt x="367" y="286"/>
                  <a:pt x="384" y="286"/>
                </a:cubicBezTo>
                <a:lnTo>
                  <a:pt x="441" y="286"/>
                </a:lnTo>
                <a:cubicBezTo>
                  <a:pt x="458" y="286"/>
                  <a:pt x="472" y="299"/>
                  <a:pt x="472" y="316"/>
                </a:cubicBezTo>
                <a:lnTo>
                  <a:pt x="472" y="670"/>
                </a:lnTo>
                <a:lnTo>
                  <a:pt x="558" y="670"/>
                </a:lnTo>
                <a:lnTo>
                  <a:pt x="558" y="421"/>
                </a:lnTo>
                <a:cubicBezTo>
                  <a:pt x="558" y="404"/>
                  <a:pt x="572" y="390"/>
                  <a:pt x="589" y="390"/>
                </a:cubicBezTo>
                <a:lnTo>
                  <a:pt x="646" y="390"/>
                </a:lnTo>
                <a:cubicBezTo>
                  <a:pt x="663" y="390"/>
                  <a:pt x="677" y="404"/>
                  <a:pt x="677" y="421"/>
                </a:cubicBezTo>
                <a:lnTo>
                  <a:pt x="677" y="670"/>
                </a:lnTo>
                <a:lnTo>
                  <a:pt x="763" y="670"/>
                </a:lnTo>
                <a:lnTo>
                  <a:pt x="763" y="245"/>
                </a:lnTo>
                <a:cubicBezTo>
                  <a:pt x="763" y="228"/>
                  <a:pt x="776" y="214"/>
                  <a:pt x="793" y="214"/>
                </a:cubicBezTo>
                <a:lnTo>
                  <a:pt x="851" y="214"/>
                </a:lnTo>
                <a:cubicBezTo>
                  <a:pt x="868" y="214"/>
                  <a:pt x="881" y="228"/>
                  <a:pt x="881" y="245"/>
                </a:cubicBezTo>
                <a:lnTo>
                  <a:pt x="881" y="670"/>
                </a:lnTo>
                <a:lnTo>
                  <a:pt x="952" y="67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Freeform 13"/>
          <p:cNvSpPr>
            <a:spLocks noEditPoints="1"/>
          </p:cNvSpPr>
          <p:nvPr/>
        </p:nvSpPr>
        <p:spPr bwMode="auto">
          <a:xfrm>
            <a:off x="5306655" y="2522522"/>
            <a:ext cx="459482" cy="453769"/>
          </a:xfrm>
          <a:custGeom>
            <a:avLst/>
            <a:gdLst>
              <a:gd name="T0" fmla="*/ 909 w 1006"/>
              <a:gd name="T1" fmla="*/ 858 h 995"/>
              <a:gd name="T2" fmla="*/ 805 w 1006"/>
              <a:gd name="T3" fmla="*/ 858 h 995"/>
              <a:gd name="T4" fmla="*/ 969 w 1006"/>
              <a:gd name="T5" fmla="*/ 97 h 995"/>
              <a:gd name="T6" fmla="*/ 834 w 1006"/>
              <a:gd name="T7" fmla="*/ 0 h 995"/>
              <a:gd name="T8" fmla="*/ 472 w 1006"/>
              <a:gd name="T9" fmla="*/ 323 h 995"/>
              <a:gd name="T10" fmla="*/ 421 w 1006"/>
              <a:gd name="T11" fmla="*/ 397 h 995"/>
              <a:gd name="T12" fmla="*/ 376 w 1006"/>
              <a:gd name="T13" fmla="*/ 419 h 995"/>
              <a:gd name="T14" fmla="*/ 381 w 1006"/>
              <a:gd name="T15" fmla="*/ 556 h 995"/>
              <a:gd name="T16" fmla="*/ 89 w 1006"/>
              <a:gd name="T17" fmla="*/ 810 h 995"/>
              <a:gd name="T18" fmla="*/ 57 w 1006"/>
              <a:gd name="T19" fmla="*/ 995 h 995"/>
              <a:gd name="T20" fmla="*/ 208 w 1006"/>
              <a:gd name="T21" fmla="*/ 844 h 995"/>
              <a:gd name="T22" fmla="*/ 445 w 1006"/>
              <a:gd name="T23" fmla="*/ 621 h 995"/>
              <a:gd name="T24" fmla="*/ 578 w 1006"/>
              <a:gd name="T25" fmla="*/ 621 h 995"/>
              <a:gd name="T26" fmla="*/ 616 w 1006"/>
              <a:gd name="T27" fmla="*/ 537 h 995"/>
              <a:gd name="T28" fmla="*/ 674 w 1006"/>
              <a:gd name="T29" fmla="*/ 525 h 995"/>
              <a:gd name="T30" fmla="*/ 969 w 1006"/>
              <a:gd name="T31" fmla="*/ 97 h 995"/>
              <a:gd name="T32" fmla="*/ 392 w 1006"/>
              <a:gd name="T33" fmla="*/ 325 h 995"/>
              <a:gd name="T34" fmla="*/ 404 w 1006"/>
              <a:gd name="T35" fmla="*/ 312 h 995"/>
              <a:gd name="T36" fmla="*/ 436 w 1006"/>
              <a:gd name="T37" fmla="*/ 281 h 995"/>
              <a:gd name="T38" fmla="*/ 215 w 1006"/>
              <a:gd name="T39" fmla="*/ 1 h 995"/>
              <a:gd name="T40" fmla="*/ 280 w 1006"/>
              <a:gd name="T41" fmla="*/ 160 h 995"/>
              <a:gd name="T42" fmla="*/ 21 w 1006"/>
              <a:gd name="T43" fmla="*/ 195 h 995"/>
              <a:gd name="T44" fmla="*/ 232 w 1006"/>
              <a:gd name="T45" fmla="*/ 447 h 995"/>
              <a:gd name="T46" fmla="*/ 303 w 1006"/>
              <a:gd name="T47" fmla="*/ 433 h 995"/>
              <a:gd name="T48" fmla="*/ 363 w 1006"/>
              <a:gd name="T49" fmla="*/ 354 h 995"/>
              <a:gd name="T50" fmla="*/ 672 w 1006"/>
              <a:gd name="T51" fmla="*/ 606 h 995"/>
              <a:gd name="T52" fmla="*/ 617 w 1006"/>
              <a:gd name="T53" fmla="*/ 660 h 995"/>
              <a:gd name="T54" fmla="*/ 741 w 1006"/>
              <a:gd name="T55" fmla="*/ 871 h 995"/>
              <a:gd name="T56" fmla="*/ 869 w 1006"/>
              <a:gd name="T57" fmla="*/ 995 h 995"/>
              <a:gd name="T58" fmla="*/ 980 w 1006"/>
              <a:gd name="T59" fmla="*/ 825 h 995"/>
              <a:gd name="T60" fmla="*/ 702 w 1006"/>
              <a:gd name="T61" fmla="*/ 576 h 995"/>
              <a:gd name="T62" fmla="*/ 658 w 1006"/>
              <a:gd name="T63" fmla="*/ 579 h 9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06" h="995">
                <a:moveTo>
                  <a:pt x="857" y="806"/>
                </a:moveTo>
                <a:cubicBezTo>
                  <a:pt x="886" y="806"/>
                  <a:pt x="909" y="829"/>
                  <a:pt x="909" y="858"/>
                </a:cubicBezTo>
                <a:cubicBezTo>
                  <a:pt x="909" y="887"/>
                  <a:pt x="886" y="910"/>
                  <a:pt x="857" y="910"/>
                </a:cubicBezTo>
                <a:cubicBezTo>
                  <a:pt x="828" y="910"/>
                  <a:pt x="805" y="887"/>
                  <a:pt x="805" y="858"/>
                </a:cubicBezTo>
                <a:cubicBezTo>
                  <a:pt x="805" y="829"/>
                  <a:pt x="828" y="806"/>
                  <a:pt x="857" y="806"/>
                </a:cubicBezTo>
                <a:close/>
                <a:moveTo>
                  <a:pt x="969" y="97"/>
                </a:moveTo>
                <a:lnTo>
                  <a:pt x="900" y="28"/>
                </a:lnTo>
                <a:cubicBezTo>
                  <a:pt x="882" y="9"/>
                  <a:pt x="858" y="0"/>
                  <a:pt x="834" y="0"/>
                </a:cubicBezTo>
                <a:cubicBezTo>
                  <a:pt x="810" y="0"/>
                  <a:pt x="786" y="9"/>
                  <a:pt x="767" y="28"/>
                </a:cubicBezTo>
                <a:lnTo>
                  <a:pt x="472" y="323"/>
                </a:lnTo>
                <a:cubicBezTo>
                  <a:pt x="481" y="340"/>
                  <a:pt x="475" y="367"/>
                  <a:pt x="460" y="381"/>
                </a:cubicBezTo>
                <a:cubicBezTo>
                  <a:pt x="451" y="391"/>
                  <a:pt x="435" y="397"/>
                  <a:pt x="421" y="397"/>
                </a:cubicBezTo>
                <a:cubicBezTo>
                  <a:pt x="414" y="397"/>
                  <a:pt x="408" y="396"/>
                  <a:pt x="402" y="393"/>
                </a:cubicBezTo>
                <a:lnTo>
                  <a:pt x="376" y="419"/>
                </a:lnTo>
                <a:cubicBezTo>
                  <a:pt x="340" y="455"/>
                  <a:pt x="340" y="515"/>
                  <a:pt x="376" y="552"/>
                </a:cubicBezTo>
                <a:lnTo>
                  <a:pt x="381" y="556"/>
                </a:lnTo>
                <a:lnTo>
                  <a:pt x="151" y="787"/>
                </a:lnTo>
                <a:lnTo>
                  <a:pt x="89" y="810"/>
                </a:lnTo>
                <a:lnTo>
                  <a:pt x="0" y="938"/>
                </a:lnTo>
                <a:lnTo>
                  <a:pt x="57" y="995"/>
                </a:lnTo>
                <a:lnTo>
                  <a:pt x="185" y="906"/>
                </a:lnTo>
                <a:lnTo>
                  <a:pt x="208" y="844"/>
                </a:lnTo>
                <a:lnTo>
                  <a:pt x="439" y="614"/>
                </a:lnTo>
                <a:lnTo>
                  <a:pt x="445" y="621"/>
                </a:lnTo>
                <a:cubicBezTo>
                  <a:pt x="464" y="639"/>
                  <a:pt x="488" y="648"/>
                  <a:pt x="512" y="648"/>
                </a:cubicBezTo>
                <a:cubicBezTo>
                  <a:pt x="536" y="648"/>
                  <a:pt x="560" y="639"/>
                  <a:pt x="578" y="621"/>
                </a:cubicBezTo>
                <a:lnTo>
                  <a:pt x="604" y="595"/>
                </a:lnTo>
                <a:cubicBezTo>
                  <a:pt x="596" y="577"/>
                  <a:pt x="602" y="551"/>
                  <a:pt x="616" y="537"/>
                </a:cubicBezTo>
                <a:cubicBezTo>
                  <a:pt x="626" y="527"/>
                  <a:pt x="642" y="521"/>
                  <a:pt x="656" y="521"/>
                </a:cubicBezTo>
                <a:cubicBezTo>
                  <a:pt x="662" y="521"/>
                  <a:pt x="669" y="522"/>
                  <a:pt x="674" y="525"/>
                </a:cubicBezTo>
                <a:lnTo>
                  <a:pt x="969" y="230"/>
                </a:lnTo>
                <a:cubicBezTo>
                  <a:pt x="1006" y="193"/>
                  <a:pt x="1006" y="133"/>
                  <a:pt x="969" y="97"/>
                </a:cubicBezTo>
                <a:close/>
                <a:moveTo>
                  <a:pt x="363" y="354"/>
                </a:moveTo>
                <a:lnTo>
                  <a:pt x="392" y="325"/>
                </a:lnTo>
                <a:lnTo>
                  <a:pt x="418" y="338"/>
                </a:lnTo>
                <a:lnTo>
                  <a:pt x="404" y="312"/>
                </a:lnTo>
                <a:lnTo>
                  <a:pt x="433" y="284"/>
                </a:lnTo>
                <a:lnTo>
                  <a:pt x="436" y="281"/>
                </a:lnTo>
                <a:cubicBezTo>
                  <a:pt x="442" y="264"/>
                  <a:pt x="446" y="248"/>
                  <a:pt x="446" y="233"/>
                </a:cubicBezTo>
                <a:cubicBezTo>
                  <a:pt x="446" y="115"/>
                  <a:pt x="333" y="0"/>
                  <a:pt x="215" y="1"/>
                </a:cubicBezTo>
                <a:cubicBezTo>
                  <a:pt x="214" y="1"/>
                  <a:pt x="201" y="15"/>
                  <a:pt x="193" y="22"/>
                </a:cubicBezTo>
                <a:cubicBezTo>
                  <a:pt x="288" y="117"/>
                  <a:pt x="280" y="102"/>
                  <a:pt x="280" y="160"/>
                </a:cubicBezTo>
                <a:cubicBezTo>
                  <a:pt x="280" y="207"/>
                  <a:pt x="205" y="282"/>
                  <a:pt x="159" y="282"/>
                </a:cubicBezTo>
                <a:cubicBezTo>
                  <a:pt x="99" y="282"/>
                  <a:pt x="118" y="291"/>
                  <a:pt x="21" y="195"/>
                </a:cubicBezTo>
                <a:cubicBezTo>
                  <a:pt x="14" y="202"/>
                  <a:pt x="0" y="215"/>
                  <a:pt x="0" y="216"/>
                </a:cubicBezTo>
                <a:cubicBezTo>
                  <a:pt x="2" y="334"/>
                  <a:pt x="113" y="447"/>
                  <a:pt x="232" y="447"/>
                </a:cubicBezTo>
                <a:cubicBezTo>
                  <a:pt x="253" y="447"/>
                  <a:pt x="276" y="440"/>
                  <a:pt x="299" y="429"/>
                </a:cubicBezTo>
                <a:lnTo>
                  <a:pt x="303" y="433"/>
                </a:lnTo>
                <a:cubicBezTo>
                  <a:pt x="310" y="414"/>
                  <a:pt x="322" y="395"/>
                  <a:pt x="337" y="380"/>
                </a:cubicBezTo>
                <a:lnTo>
                  <a:pt x="363" y="354"/>
                </a:lnTo>
                <a:close/>
                <a:moveTo>
                  <a:pt x="658" y="579"/>
                </a:moveTo>
                <a:lnTo>
                  <a:pt x="672" y="606"/>
                </a:lnTo>
                <a:lnTo>
                  <a:pt x="644" y="634"/>
                </a:lnTo>
                <a:lnTo>
                  <a:pt x="617" y="660"/>
                </a:lnTo>
                <a:cubicBezTo>
                  <a:pt x="602" y="675"/>
                  <a:pt x="584" y="687"/>
                  <a:pt x="564" y="694"/>
                </a:cubicBezTo>
                <a:lnTo>
                  <a:pt x="741" y="871"/>
                </a:lnTo>
                <a:lnTo>
                  <a:pt x="824" y="983"/>
                </a:lnTo>
                <a:lnTo>
                  <a:pt x="869" y="995"/>
                </a:lnTo>
                <a:lnTo>
                  <a:pt x="992" y="871"/>
                </a:lnTo>
                <a:lnTo>
                  <a:pt x="980" y="825"/>
                </a:lnTo>
                <a:lnTo>
                  <a:pt x="869" y="743"/>
                </a:lnTo>
                <a:lnTo>
                  <a:pt x="702" y="576"/>
                </a:lnTo>
                <a:lnTo>
                  <a:pt x="685" y="592"/>
                </a:lnTo>
                <a:lnTo>
                  <a:pt x="658" y="57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Freeform 14"/>
          <p:cNvSpPr>
            <a:spLocks noEditPoints="1"/>
          </p:cNvSpPr>
          <p:nvPr/>
        </p:nvSpPr>
        <p:spPr bwMode="auto">
          <a:xfrm>
            <a:off x="3746084" y="1544718"/>
            <a:ext cx="329732" cy="450195"/>
          </a:xfrm>
          <a:custGeom>
            <a:avLst/>
            <a:gdLst>
              <a:gd name="T0" fmla="*/ 95 w 723"/>
              <a:gd name="T1" fmla="*/ 160 h 986"/>
              <a:gd name="T2" fmla="*/ 80 w 723"/>
              <a:gd name="T3" fmla="*/ 986 h 986"/>
              <a:gd name="T4" fmla="*/ 723 w 723"/>
              <a:gd name="T5" fmla="*/ 242 h 986"/>
              <a:gd name="T6" fmla="*/ 668 w 723"/>
              <a:gd name="T7" fmla="*/ 260 h 986"/>
              <a:gd name="T8" fmla="*/ 83 w 723"/>
              <a:gd name="T9" fmla="*/ 929 h 986"/>
              <a:gd name="T10" fmla="*/ 313 w 723"/>
              <a:gd name="T11" fmla="*/ 105 h 986"/>
              <a:gd name="T12" fmla="*/ 410 w 723"/>
              <a:gd name="T13" fmla="*/ 105 h 986"/>
              <a:gd name="T14" fmla="*/ 360 w 723"/>
              <a:gd name="T15" fmla="*/ 157 h 986"/>
              <a:gd name="T16" fmla="*/ 253 w 723"/>
              <a:gd name="T17" fmla="*/ 107 h 986"/>
              <a:gd name="T18" fmla="*/ 133 w 723"/>
              <a:gd name="T19" fmla="*/ 250 h 986"/>
              <a:gd name="T20" fmla="*/ 590 w 723"/>
              <a:gd name="T21" fmla="*/ 250 h 986"/>
              <a:gd name="T22" fmla="*/ 470 w 723"/>
              <a:gd name="T23" fmla="*/ 107 h 986"/>
              <a:gd name="T24" fmla="*/ 253 w 723"/>
              <a:gd name="T25" fmla="*/ 107 h 986"/>
              <a:gd name="T26" fmla="*/ 255 w 723"/>
              <a:gd name="T27" fmla="*/ 749 h 986"/>
              <a:gd name="T28" fmla="*/ 175 w 723"/>
              <a:gd name="T29" fmla="*/ 771 h 986"/>
              <a:gd name="T30" fmla="*/ 158 w 723"/>
              <a:gd name="T31" fmla="*/ 789 h 986"/>
              <a:gd name="T32" fmla="*/ 255 w 723"/>
              <a:gd name="T33" fmla="*/ 796 h 986"/>
              <a:gd name="T34" fmla="*/ 153 w 723"/>
              <a:gd name="T35" fmla="*/ 846 h 986"/>
              <a:gd name="T36" fmla="*/ 280 w 723"/>
              <a:gd name="T37" fmla="*/ 784 h 986"/>
              <a:gd name="T38" fmla="*/ 280 w 723"/>
              <a:gd name="T39" fmla="*/ 744 h 986"/>
              <a:gd name="T40" fmla="*/ 128 w 723"/>
              <a:gd name="T41" fmla="*/ 751 h 986"/>
              <a:gd name="T42" fmla="*/ 248 w 723"/>
              <a:gd name="T43" fmla="*/ 879 h 986"/>
              <a:gd name="T44" fmla="*/ 248 w 723"/>
              <a:gd name="T45" fmla="*/ 387 h 986"/>
              <a:gd name="T46" fmla="*/ 175 w 723"/>
              <a:gd name="T47" fmla="*/ 409 h 986"/>
              <a:gd name="T48" fmla="*/ 200 w 723"/>
              <a:gd name="T49" fmla="*/ 474 h 986"/>
              <a:gd name="T50" fmla="*/ 153 w 723"/>
              <a:gd name="T51" fmla="*/ 492 h 986"/>
              <a:gd name="T52" fmla="*/ 248 w 723"/>
              <a:gd name="T53" fmla="*/ 362 h 986"/>
              <a:gd name="T54" fmla="*/ 128 w 723"/>
              <a:gd name="T55" fmla="*/ 489 h 986"/>
              <a:gd name="T56" fmla="*/ 279 w 723"/>
              <a:gd name="T57" fmla="*/ 416 h 986"/>
              <a:gd name="T58" fmla="*/ 278 w 723"/>
              <a:gd name="T59" fmla="*/ 382 h 986"/>
              <a:gd name="T60" fmla="*/ 255 w 723"/>
              <a:gd name="T61" fmla="*/ 582 h 986"/>
              <a:gd name="T62" fmla="*/ 158 w 723"/>
              <a:gd name="T63" fmla="*/ 607 h 986"/>
              <a:gd name="T64" fmla="*/ 255 w 723"/>
              <a:gd name="T65" fmla="*/ 672 h 986"/>
              <a:gd name="T66" fmla="*/ 280 w 723"/>
              <a:gd name="T67" fmla="*/ 563 h 986"/>
              <a:gd name="T68" fmla="*/ 128 w 723"/>
              <a:gd name="T69" fmla="*/ 569 h 986"/>
              <a:gd name="T70" fmla="*/ 255 w 723"/>
              <a:gd name="T71" fmla="*/ 696 h 986"/>
              <a:gd name="T72" fmla="*/ 334 w 723"/>
              <a:gd name="T73" fmla="*/ 538 h 986"/>
              <a:gd name="T74" fmla="*/ 378 w 723"/>
              <a:gd name="T75" fmla="*/ 836 h 986"/>
              <a:gd name="T76" fmla="*/ 580 w 723"/>
              <a:gd name="T77" fmla="*/ 774 h 986"/>
              <a:gd name="T78" fmla="*/ 370 w 723"/>
              <a:gd name="T79" fmla="*/ 829 h 986"/>
              <a:gd name="T80" fmla="*/ 580 w 723"/>
              <a:gd name="T81" fmla="*/ 587 h 986"/>
              <a:gd name="T82" fmla="*/ 370 w 723"/>
              <a:gd name="T83" fmla="*/ 474 h 986"/>
              <a:gd name="T84" fmla="*/ 370 w 723"/>
              <a:gd name="T85" fmla="*/ 407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23" h="986">
                <a:moveTo>
                  <a:pt x="55" y="260"/>
                </a:moveTo>
                <a:cubicBezTo>
                  <a:pt x="55" y="232"/>
                  <a:pt x="68" y="218"/>
                  <a:pt x="95" y="217"/>
                </a:cubicBezTo>
                <a:lnTo>
                  <a:pt x="95" y="160"/>
                </a:lnTo>
                <a:cubicBezTo>
                  <a:pt x="45" y="161"/>
                  <a:pt x="0" y="193"/>
                  <a:pt x="0" y="242"/>
                </a:cubicBezTo>
                <a:lnTo>
                  <a:pt x="0" y="906"/>
                </a:lnTo>
                <a:cubicBezTo>
                  <a:pt x="0" y="947"/>
                  <a:pt x="40" y="986"/>
                  <a:pt x="80" y="986"/>
                </a:cubicBezTo>
                <a:lnTo>
                  <a:pt x="643" y="986"/>
                </a:lnTo>
                <a:cubicBezTo>
                  <a:pt x="683" y="986"/>
                  <a:pt x="723" y="947"/>
                  <a:pt x="723" y="906"/>
                </a:cubicBezTo>
                <a:lnTo>
                  <a:pt x="723" y="242"/>
                </a:lnTo>
                <a:cubicBezTo>
                  <a:pt x="723" y="193"/>
                  <a:pt x="678" y="161"/>
                  <a:pt x="628" y="160"/>
                </a:cubicBezTo>
                <a:lnTo>
                  <a:pt x="628" y="217"/>
                </a:lnTo>
                <a:cubicBezTo>
                  <a:pt x="655" y="218"/>
                  <a:pt x="668" y="232"/>
                  <a:pt x="668" y="260"/>
                </a:cubicBezTo>
                <a:lnTo>
                  <a:pt x="668" y="889"/>
                </a:lnTo>
                <a:cubicBezTo>
                  <a:pt x="668" y="908"/>
                  <a:pt x="659" y="929"/>
                  <a:pt x="640" y="929"/>
                </a:cubicBezTo>
                <a:lnTo>
                  <a:pt x="83" y="929"/>
                </a:lnTo>
                <a:cubicBezTo>
                  <a:pt x="61" y="929"/>
                  <a:pt x="55" y="906"/>
                  <a:pt x="55" y="884"/>
                </a:cubicBezTo>
                <a:lnTo>
                  <a:pt x="55" y="260"/>
                </a:lnTo>
                <a:close/>
                <a:moveTo>
                  <a:pt x="313" y="105"/>
                </a:moveTo>
                <a:cubicBezTo>
                  <a:pt x="313" y="82"/>
                  <a:pt x="335" y="60"/>
                  <a:pt x="358" y="60"/>
                </a:cubicBezTo>
                <a:lnTo>
                  <a:pt x="365" y="60"/>
                </a:lnTo>
                <a:cubicBezTo>
                  <a:pt x="388" y="60"/>
                  <a:pt x="410" y="82"/>
                  <a:pt x="410" y="105"/>
                </a:cubicBezTo>
                <a:lnTo>
                  <a:pt x="410" y="110"/>
                </a:lnTo>
                <a:cubicBezTo>
                  <a:pt x="410" y="135"/>
                  <a:pt x="388" y="157"/>
                  <a:pt x="363" y="157"/>
                </a:cubicBezTo>
                <a:lnTo>
                  <a:pt x="360" y="157"/>
                </a:lnTo>
                <a:cubicBezTo>
                  <a:pt x="335" y="157"/>
                  <a:pt x="313" y="135"/>
                  <a:pt x="313" y="110"/>
                </a:cubicBezTo>
                <a:lnTo>
                  <a:pt x="313" y="105"/>
                </a:lnTo>
                <a:close/>
                <a:moveTo>
                  <a:pt x="253" y="107"/>
                </a:moveTo>
                <a:lnTo>
                  <a:pt x="173" y="107"/>
                </a:lnTo>
                <a:cubicBezTo>
                  <a:pt x="145" y="107"/>
                  <a:pt x="133" y="120"/>
                  <a:pt x="133" y="147"/>
                </a:cubicBezTo>
                <a:lnTo>
                  <a:pt x="133" y="250"/>
                </a:lnTo>
                <a:cubicBezTo>
                  <a:pt x="133" y="267"/>
                  <a:pt x="144" y="285"/>
                  <a:pt x="160" y="285"/>
                </a:cubicBezTo>
                <a:lnTo>
                  <a:pt x="563" y="285"/>
                </a:lnTo>
                <a:cubicBezTo>
                  <a:pt x="579" y="285"/>
                  <a:pt x="590" y="267"/>
                  <a:pt x="590" y="250"/>
                </a:cubicBezTo>
                <a:lnTo>
                  <a:pt x="590" y="147"/>
                </a:lnTo>
                <a:cubicBezTo>
                  <a:pt x="590" y="120"/>
                  <a:pt x="578" y="107"/>
                  <a:pt x="550" y="107"/>
                </a:cubicBezTo>
                <a:lnTo>
                  <a:pt x="470" y="107"/>
                </a:lnTo>
                <a:cubicBezTo>
                  <a:pt x="470" y="52"/>
                  <a:pt x="423" y="0"/>
                  <a:pt x="370" y="0"/>
                </a:cubicBezTo>
                <a:lnTo>
                  <a:pt x="353" y="0"/>
                </a:lnTo>
                <a:cubicBezTo>
                  <a:pt x="300" y="0"/>
                  <a:pt x="253" y="52"/>
                  <a:pt x="253" y="107"/>
                </a:cubicBezTo>
                <a:close/>
                <a:moveTo>
                  <a:pt x="153" y="756"/>
                </a:moveTo>
                <a:cubicBezTo>
                  <a:pt x="153" y="751"/>
                  <a:pt x="154" y="749"/>
                  <a:pt x="160" y="749"/>
                </a:cubicBezTo>
                <a:lnTo>
                  <a:pt x="255" y="749"/>
                </a:lnTo>
                <a:lnTo>
                  <a:pt x="255" y="756"/>
                </a:lnTo>
                <a:cubicBezTo>
                  <a:pt x="255" y="764"/>
                  <a:pt x="216" y="787"/>
                  <a:pt x="208" y="791"/>
                </a:cubicBezTo>
                <a:cubicBezTo>
                  <a:pt x="201" y="786"/>
                  <a:pt x="186" y="771"/>
                  <a:pt x="175" y="771"/>
                </a:cubicBezTo>
                <a:lnTo>
                  <a:pt x="173" y="771"/>
                </a:lnTo>
                <a:cubicBezTo>
                  <a:pt x="167" y="771"/>
                  <a:pt x="158" y="780"/>
                  <a:pt x="158" y="786"/>
                </a:cubicBezTo>
                <a:lnTo>
                  <a:pt x="158" y="789"/>
                </a:lnTo>
                <a:cubicBezTo>
                  <a:pt x="158" y="795"/>
                  <a:pt x="193" y="834"/>
                  <a:pt x="200" y="834"/>
                </a:cubicBezTo>
                <a:lnTo>
                  <a:pt x="203" y="834"/>
                </a:lnTo>
                <a:cubicBezTo>
                  <a:pt x="208" y="834"/>
                  <a:pt x="247" y="802"/>
                  <a:pt x="255" y="796"/>
                </a:cubicBezTo>
                <a:cubicBezTo>
                  <a:pt x="255" y="810"/>
                  <a:pt x="261" y="854"/>
                  <a:pt x="248" y="854"/>
                </a:cubicBezTo>
                <a:lnTo>
                  <a:pt x="160" y="854"/>
                </a:lnTo>
                <a:cubicBezTo>
                  <a:pt x="154" y="854"/>
                  <a:pt x="153" y="852"/>
                  <a:pt x="153" y="846"/>
                </a:cubicBezTo>
                <a:lnTo>
                  <a:pt x="153" y="756"/>
                </a:lnTo>
                <a:close/>
                <a:moveTo>
                  <a:pt x="248" y="879"/>
                </a:moveTo>
                <a:cubicBezTo>
                  <a:pt x="295" y="879"/>
                  <a:pt x="277" y="827"/>
                  <a:pt x="280" y="784"/>
                </a:cubicBezTo>
                <a:cubicBezTo>
                  <a:pt x="282" y="762"/>
                  <a:pt x="337" y="742"/>
                  <a:pt x="343" y="721"/>
                </a:cubicBezTo>
                <a:lnTo>
                  <a:pt x="335" y="721"/>
                </a:lnTo>
                <a:cubicBezTo>
                  <a:pt x="318" y="721"/>
                  <a:pt x="293" y="737"/>
                  <a:pt x="280" y="744"/>
                </a:cubicBezTo>
                <a:cubicBezTo>
                  <a:pt x="274" y="735"/>
                  <a:pt x="268" y="724"/>
                  <a:pt x="253" y="724"/>
                </a:cubicBezTo>
                <a:lnTo>
                  <a:pt x="155" y="724"/>
                </a:lnTo>
                <a:cubicBezTo>
                  <a:pt x="141" y="724"/>
                  <a:pt x="128" y="737"/>
                  <a:pt x="128" y="751"/>
                </a:cubicBezTo>
                <a:lnTo>
                  <a:pt x="128" y="851"/>
                </a:lnTo>
                <a:cubicBezTo>
                  <a:pt x="128" y="868"/>
                  <a:pt x="143" y="879"/>
                  <a:pt x="160" y="879"/>
                </a:cubicBezTo>
                <a:lnTo>
                  <a:pt x="248" y="879"/>
                </a:lnTo>
                <a:close/>
                <a:moveTo>
                  <a:pt x="153" y="394"/>
                </a:moveTo>
                <a:cubicBezTo>
                  <a:pt x="153" y="389"/>
                  <a:pt x="154" y="387"/>
                  <a:pt x="160" y="387"/>
                </a:cubicBezTo>
                <a:lnTo>
                  <a:pt x="248" y="387"/>
                </a:lnTo>
                <a:cubicBezTo>
                  <a:pt x="253" y="387"/>
                  <a:pt x="255" y="389"/>
                  <a:pt x="255" y="394"/>
                </a:cubicBezTo>
                <a:cubicBezTo>
                  <a:pt x="255" y="401"/>
                  <a:pt x="213" y="429"/>
                  <a:pt x="208" y="429"/>
                </a:cubicBezTo>
                <a:cubicBezTo>
                  <a:pt x="203" y="429"/>
                  <a:pt x="190" y="409"/>
                  <a:pt x="175" y="409"/>
                </a:cubicBezTo>
                <a:cubicBezTo>
                  <a:pt x="168" y="409"/>
                  <a:pt x="158" y="417"/>
                  <a:pt x="158" y="424"/>
                </a:cubicBezTo>
                <a:lnTo>
                  <a:pt x="158" y="427"/>
                </a:lnTo>
                <a:cubicBezTo>
                  <a:pt x="158" y="437"/>
                  <a:pt x="192" y="470"/>
                  <a:pt x="200" y="474"/>
                </a:cubicBezTo>
                <a:lnTo>
                  <a:pt x="255" y="434"/>
                </a:lnTo>
                <a:lnTo>
                  <a:pt x="255" y="492"/>
                </a:lnTo>
                <a:lnTo>
                  <a:pt x="153" y="492"/>
                </a:lnTo>
                <a:lnTo>
                  <a:pt x="153" y="394"/>
                </a:lnTo>
                <a:close/>
                <a:moveTo>
                  <a:pt x="278" y="382"/>
                </a:moveTo>
                <a:cubicBezTo>
                  <a:pt x="275" y="369"/>
                  <a:pt x="264" y="362"/>
                  <a:pt x="248" y="362"/>
                </a:cubicBezTo>
                <a:lnTo>
                  <a:pt x="160" y="362"/>
                </a:lnTo>
                <a:cubicBezTo>
                  <a:pt x="143" y="362"/>
                  <a:pt x="128" y="373"/>
                  <a:pt x="128" y="390"/>
                </a:cubicBezTo>
                <a:lnTo>
                  <a:pt x="128" y="489"/>
                </a:lnTo>
                <a:cubicBezTo>
                  <a:pt x="128" y="504"/>
                  <a:pt x="141" y="517"/>
                  <a:pt x="155" y="517"/>
                </a:cubicBezTo>
                <a:lnTo>
                  <a:pt x="253" y="517"/>
                </a:lnTo>
                <a:cubicBezTo>
                  <a:pt x="292" y="517"/>
                  <a:pt x="280" y="455"/>
                  <a:pt x="279" y="416"/>
                </a:cubicBezTo>
                <a:lnTo>
                  <a:pt x="343" y="362"/>
                </a:lnTo>
                <a:cubicBezTo>
                  <a:pt x="343" y="362"/>
                  <a:pt x="338" y="360"/>
                  <a:pt x="338" y="360"/>
                </a:cubicBezTo>
                <a:cubicBezTo>
                  <a:pt x="313" y="360"/>
                  <a:pt x="293" y="381"/>
                  <a:pt x="278" y="382"/>
                </a:cubicBezTo>
                <a:close/>
                <a:moveTo>
                  <a:pt x="153" y="569"/>
                </a:moveTo>
                <a:lnTo>
                  <a:pt x="255" y="569"/>
                </a:lnTo>
                <a:lnTo>
                  <a:pt x="255" y="582"/>
                </a:lnTo>
                <a:lnTo>
                  <a:pt x="208" y="612"/>
                </a:lnTo>
                <a:lnTo>
                  <a:pt x="176" y="588"/>
                </a:lnTo>
                <a:cubicBezTo>
                  <a:pt x="168" y="593"/>
                  <a:pt x="158" y="595"/>
                  <a:pt x="158" y="607"/>
                </a:cubicBezTo>
                <a:cubicBezTo>
                  <a:pt x="158" y="614"/>
                  <a:pt x="193" y="654"/>
                  <a:pt x="200" y="654"/>
                </a:cubicBezTo>
                <a:cubicBezTo>
                  <a:pt x="212" y="654"/>
                  <a:pt x="242" y="620"/>
                  <a:pt x="255" y="617"/>
                </a:cubicBezTo>
                <a:lnTo>
                  <a:pt x="255" y="672"/>
                </a:lnTo>
                <a:lnTo>
                  <a:pt x="153" y="672"/>
                </a:lnTo>
                <a:lnTo>
                  <a:pt x="153" y="569"/>
                </a:lnTo>
                <a:close/>
                <a:moveTo>
                  <a:pt x="280" y="563"/>
                </a:moveTo>
                <a:cubicBezTo>
                  <a:pt x="275" y="555"/>
                  <a:pt x="269" y="544"/>
                  <a:pt x="255" y="544"/>
                </a:cubicBezTo>
                <a:lnTo>
                  <a:pt x="153" y="544"/>
                </a:lnTo>
                <a:cubicBezTo>
                  <a:pt x="140" y="544"/>
                  <a:pt x="128" y="557"/>
                  <a:pt x="128" y="569"/>
                </a:cubicBezTo>
                <a:lnTo>
                  <a:pt x="128" y="672"/>
                </a:lnTo>
                <a:cubicBezTo>
                  <a:pt x="128" y="684"/>
                  <a:pt x="140" y="696"/>
                  <a:pt x="153" y="696"/>
                </a:cubicBezTo>
                <a:lnTo>
                  <a:pt x="255" y="696"/>
                </a:lnTo>
                <a:cubicBezTo>
                  <a:pt x="291" y="696"/>
                  <a:pt x="280" y="632"/>
                  <a:pt x="279" y="596"/>
                </a:cubicBezTo>
                <a:lnTo>
                  <a:pt x="343" y="542"/>
                </a:lnTo>
                <a:lnTo>
                  <a:pt x="334" y="538"/>
                </a:lnTo>
                <a:lnTo>
                  <a:pt x="280" y="563"/>
                </a:lnTo>
                <a:close/>
                <a:moveTo>
                  <a:pt x="370" y="829"/>
                </a:moveTo>
                <a:cubicBezTo>
                  <a:pt x="370" y="834"/>
                  <a:pt x="372" y="836"/>
                  <a:pt x="378" y="836"/>
                </a:cubicBezTo>
                <a:lnTo>
                  <a:pt x="573" y="836"/>
                </a:lnTo>
                <a:cubicBezTo>
                  <a:pt x="579" y="836"/>
                  <a:pt x="580" y="834"/>
                  <a:pt x="580" y="829"/>
                </a:cubicBezTo>
                <a:lnTo>
                  <a:pt x="580" y="774"/>
                </a:lnTo>
                <a:cubicBezTo>
                  <a:pt x="580" y="768"/>
                  <a:pt x="579" y="766"/>
                  <a:pt x="573" y="766"/>
                </a:cubicBezTo>
                <a:lnTo>
                  <a:pt x="370" y="766"/>
                </a:lnTo>
                <a:lnTo>
                  <a:pt x="370" y="829"/>
                </a:lnTo>
                <a:close/>
                <a:moveTo>
                  <a:pt x="370" y="654"/>
                </a:moveTo>
                <a:lnTo>
                  <a:pt x="580" y="654"/>
                </a:lnTo>
                <a:lnTo>
                  <a:pt x="580" y="587"/>
                </a:lnTo>
                <a:lnTo>
                  <a:pt x="370" y="587"/>
                </a:lnTo>
                <a:lnTo>
                  <a:pt x="370" y="654"/>
                </a:lnTo>
                <a:close/>
                <a:moveTo>
                  <a:pt x="370" y="474"/>
                </a:moveTo>
                <a:lnTo>
                  <a:pt x="523" y="474"/>
                </a:lnTo>
                <a:lnTo>
                  <a:pt x="523" y="407"/>
                </a:lnTo>
                <a:lnTo>
                  <a:pt x="370" y="407"/>
                </a:lnTo>
                <a:lnTo>
                  <a:pt x="370" y="47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Freeform 15"/>
          <p:cNvSpPr>
            <a:spLocks noEditPoints="1"/>
          </p:cNvSpPr>
          <p:nvPr/>
        </p:nvSpPr>
        <p:spPr bwMode="auto">
          <a:xfrm>
            <a:off x="4706710" y="1594739"/>
            <a:ext cx="523761" cy="449005"/>
          </a:xfrm>
          <a:custGeom>
            <a:avLst/>
            <a:gdLst>
              <a:gd name="T0" fmla="*/ 737 w 1149"/>
              <a:gd name="T1" fmla="*/ 427 h 983"/>
              <a:gd name="T2" fmla="*/ 640 w 1149"/>
              <a:gd name="T3" fmla="*/ 427 h 983"/>
              <a:gd name="T4" fmla="*/ 616 w 1149"/>
              <a:gd name="T5" fmla="*/ 502 h 983"/>
              <a:gd name="T6" fmla="*/ 640 w 1149"/>
              <a:gd name="T7" fmla="*/ 810 h 983"/>
              <a:gd name="T8" fmla="*/ 575 w 1149"/>
              <a:gd name="T9" fmla="*/ 921 h 983"/>
              <a:gd name="T10" fmla="*/ 514 w 1149"/>
              <a:gd name="T11" fmla="*/ 810 h 983"/>
              <a:gd name="T12" fmla="*/ 549 w 1149"/>
              <a:gd name="T13" fmla="*/ 503 h 983"/>
              <a:gd name="T14" fmla="*/ 524 w 1149"/>
              <a:gd name="T15" fmla="*/ 427 h 983"/>
              <a:gd name="T16" fmla="*/ 417 w 1149"/>
              <a:gd name="T17" fmla="*/ 427 h 983"/>
              <a:gd name="T18" fmla="*/ 417 w 1149"/>
              <a:gd name="T19" fmla="*/ 427 h 983"/>
              <a:gd name="T20" fmla="*/ 241 w 1149"/>
              <a:gd name="T21" fmla="*/ 612 h 983"/>
              <a:gd name="T22" fmla="*/ 266 w 1149"/>
              <a:gd name="T23" fmla="*/ 801 h 983"/>
              <a:gd name="T24" fmla="*/ 443 w 1149"/>
              <a:gd name="T25" fmla="*/ 983 h 983"/>
              <a:gd name="T26" fmla="*/ 711 w 1149"/>
              <a:gd name="T27" fmla="*/ 983 h 983"/>
              <a:gd name="T28" fmla="*/ 888 w 1149"/>
              <a:gd name="T29" fmla="*/ 799 h 983"/>
              <a:gd name="T30" fmla="*/ 913 w 1149"/>
              <a:gd name="T31" fmla="*/ 609 h 983"/>
              <a:gd name="T32" fmla="*/ 737 w 1149"/>
              <a:gd name="T33" fmla="*/ 427 h 983"/>
              <a:gd name="T34" fmla="*/ 218 w 1149"/>
              <a:gd name="T35" fmla="*/ 308 h 983"/>
              <a:gd name="T36" fmla="*/ 330 w 1149"/>
              <a:gd name="T37" fmla="*/ 196 h 983"/>
              <a:gd name="T38" fmla="*/ 218 w 1149"/>
              <a:gd name="T39" fmla="*/ 83 h 983"/>
              <a:gd name="T40" fmla="*/ 105 w 1149"/>
              <a:gd name="T41" fmla="*/ 196 h 983"/>
              <a:gd name="T42" fmla="*/ 218 w 1149"/>
              <a:gd name="T43" fmla="*/ 308 h 983"/>
              <a:gd name="T44" fmla="*/ 318 w 1149"/>
              <a:gd name="T45" fmla="*/ 344 h 983"/>
              <a:gd name="T46" fmla="*/ 118 w 1149"/>
              <a:gd name="T47" fmla="*/ 344 h 983"/>
              <a:gd name="T48" fmla="*/ 118 w 1149"/>
              <a:gd name="T49" fmla="*/ 343 h 983"/>
              <a:gd name="T50" fmla="*/ 7 w 1149"/>
              <a:gd name="T51" fmla="*/ 458 h 983"/>
              <a:gd name="T52" fmla="*/ 23 w 1149"/>
              <a:gd name="T53" fmla="*/ 577 h 983"/>
              <a:gd name="T54" fmla="*/ 134 w 1149"/>
              <a:gd name="T55" fmla="*/ 689 h 983"/>
              <a:gd name="T56" fmla="*/ 191 w 1149"/>
              <a:gd name="T57" fmla="*/ 689 h 983"/>
              <a:gd name="T58" fmla="*/ 180 w 1149"/>
              <a:gd name="T59" fmla="*/ 606 h 983"/>
              <a:gd name="T60" fmla="*/ 180 w 1149"/>
              <a:gd name="T61" fmla="*/ 606 h 983"/>
              <a:gd name="T62" fmla="*/ 180 w 1149"/>
              <a:gd name="T63" fmla="*/ 606 h 983"/>
              <a:gd name="T64" fmla="*/ 231 w 1149"/>
              <a:gd name="T65" fmla="*/ 449 h 983"/>
              <a:gd name="T66" fmla="*/ 308 w 1149"/>
              <a:gd name="T67" fmla="*/ 393 h 983"/>
              <a:gd name="T68" fmla="*/ 387 w 1149"/>
              <a:gd name="T69" fmla="*/ 367 h 983"/>
              <a:gd name="T70" fmla="*/ 318 w 1149"/>
              <a:gd name="T71" fmla="*/ 344 h 983"/>
              <a:gd name="T72" fmla="*/ 931 w 1149"/>
              <a:gd name="T73" fmla="*/ 308 h 983"/>
              <a:gd name="T74" fmla="*/ 1043 w 1149"/>
              <a:gd name="T75" fmla="*/ 196 h 983"/>
              <a:gd name="T76" fmla="*/ 931 w 1149"/>
              <a:gd name="T77" fmla="*/ 83 h 983"/>
              <a:gd name="T78" fmla="*/ 819 w 1149"/>
              <a:gd name="T79" fmla="*/ 196 h 983"/>
              <a:gd name="T80" fmla="*/ 931 w 1149"/>
              <a:gd name="T81" fmla="*/ 308 h 983"/>
              <a:gd name="T82" fmla="*/ 1031 w 1149"/>
              <a:gd name="T83" fmla="*/ 344 h 983"/>
              <a:gd name="T84" fmla="*/ 831 w 1149"/>
              <a:gd name="T85" fmla="*/ 344 h 983"/>
              <a:gd name="T86" fmla="*/ 831 w 1149"/>
              <a:gd name="T87" fmla="*/ 343 h 983"/>
              <a:gd name="T88" fmla="*/ 763 w 1149"/>
              <a:gd name="T89" fmla="*/ 366 h 983"/>
              <a:gd name="T90" fmla="*/ 847 w 1149"/>
              <a:gd name="T91" fmla="*/ 393 h 983"/>
              <a:gd name="T92" fmla="*/ 925 w 1149"/>
              <a:gd name="T93" fmla="*/ 450 h 983"/>
              <a:gd name="T94" fmla="*/ 974 w 1149"/>
              <a:gd name="T95" fmla="*/ 603 h 983"/>
              <a:gd name="T96" fmla="*/ 974 w 1149"/>
              <a:gd name="T97" fmla="*/ 603 h 983"/>
              <a:gd name="T98" fmla="*/ 974 w 1149"/>
              <a:gd name="T99" fmla="*/ 603 h 983"/>
              <a:gd name="T100" fmla="*/ 962 w 1149"/>
              <a:gd name="T101" fmla="*/ 689 h 983"/>
              <a:gd name="T102" fmla="*/ 1015 w 1149"/>
              <a:gd name="T103" fmla="*/ 689 h 983"/>
              <a:gd name="T104" fmla="*/ 1126 w 1149"/>
              <a:gd name="T105" fmla="*/ 575 h 983"/>
              <a:gd name="T106" fmla="*/ 1142 w 1149"/>
              <a:gd name="T107" fmla="*/ 456 h 983"/>
              <a:gd name="T108" fmla="*/ 1031 w 1149"/>
              <a:gd name="T109" fmla="*/ 344 h 983"/>
              <a:gd name="T110" fmla="*/ 756 w 1149"/>
              <a:gd name="T111" fmla="*/ 184 h 983"/>
              <a:gd name="T112" fmla="*/ 577 w 1149"/>
              <a:gd name="T113" fmla="*/ 369 h 983"/>
              <a:gd name="T114" fmla="*/ 398 w 1149"/>
              <a:gd name="T115" fmla="*/ 184 h 983"/>
              <a:gd name="T116" fmla="*/ 577 w 1149"/>
              <a:gd name="T117" fmla="*/ 0 h 983"/>
              <a:gd name="T118" fmla="*/ 756 w 1149"/>
              <a:gd name="T119" fmla="*/ 184 h 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49" h="983">
                <a:moveTo>
                  <a:pt x="737" y="427"/>
                </a:moveTo>
                <a:lnTo>
                  <a:pt x="640" y="427"/>
                </a:lnTo>
                <a:cubicBezTo>
                  <a:pt x="641" y="437"/>
                  <a:pt x="642" y="483"/>
                  <a:pt x="616" y="502"/>
                </a:cubicBezTo>
                <a:cubicBezTo>
                  <a:pt x="616" y="502"/>
                  <a:pt x="658" y="735"/>
                  <a:pt x="640" y="810"/>
                </a:cubicBezTo>
                <a:cubicBezTo>
                  <a:pt x="633" y="842"/>
                  <a:pt x="606" y="921"/>
                  <a:pt x="575" y="921"/>
                </a:cubicBezTo>
                <a:cubicBezTo>
                  <a:pt x="544" y="920"/>
                  <a:pt x="520" y="841"/>
                  <a:pt x="514" y="810"/>
                </a:cubicBezTo>
                <a:cubicBezTo>
                  <a:pt x="499" y="735"/>
                  <a:pt x="549" y="503"/>
                  <a:pt x="549" y="503"/>
                </a:cubicBezTo>
                <a:cubicBezTo>
                  <a:pt x="541" y="500"/>
                  <a:pt x="527" y="486"/>
                  <a:pt x="524" y="427"/>
                </a:cubicBezTo>
                <a:lnTo>
                  <a:pt x="417" y="427"/>
                </a:lnTo>
                <a:lnTo>
                  <a:pt x="417" y="427"/>
                </a:lnTo>
                <a:cubicBezTo>
                  <a:pt x="320" y="427"/>
                  <a:pt x="229" y="510"/>
                  <a:pt x="241" y="612"/>
                </a:cubicBezTo>
                <a:lnTo>
                  <a:pt x="266" y="801"/>
                </a:lnTo>
                <a:cubicBezTo>
                  <a:pt x="286" y="902"/>
                  <a:pt x="345" y="983"/>
                  <a:pt x="443" y="983"/>
                </a:cubicBezTo>
                <a:lnTo>
                  <a:pt x="711" y="983"/>
                </a:lnTo>
                <a:cubicBezTo>
                  <a:pt x="809" y="983"/>
                  <a:pt x="868" y="899"/>
                  <a:pt x="888" y="799"/>
                </a:cubicBezTo>
                <a:lnTo>
                  <a:pt x="913" y="609"/>
                </a:lnTo>
                <a:cubicBezTo>
                  <a:pt x="925" y="510"/>
                  <a:pt x="834" y="427"/>
                  <a:pt x="737" y="427"/>
                </a:cubicBezTo>
                <a:close/>
                <a:moveTo>
                  <a:pt x="218" y="308"/>
                </a:moveTo>
                <a:cubicBezTo>
                  <a:pt x="280" y="308"/>
                  <a:pt x="330" y="258"/>
                  <a:pt x="330" y="196"/>
                </a:cubicBezTo>
                <a:cubicBezTo>
                  <a:pt x="330" y="134"/>
                  <a:pt x="280" y="83"/>
                  <a:pt x="218" y="83"/>
                </a:cubicBezTo>
                <a:cubicBezTo>
                  <a:pt x="156" y="83"/>
                  <a:pt x="105" y="134"/>
                  <a:pt x="105" y="196"/>
                </a:cubicBezTo>
                <a:cubicBezTo>
                  <a:pt x="105" y="258"/>
                  <a:pt x="156" y="308"/>
                  <a:pt x="218" y="308"/>
                </a:cubicBezTo>
                <a:close/>
                <a:moveTo>
                  <a:pt x="318" y="344"/>
                </a:moveTo>
                <a:lnTo>
                  <a:pt x="118" y="344"/>
                </a:lnTo>
                <a:lnTo>
                  <a:pt x="118" y="343"/>
                </a:lnTo>
                <a:cubicBezTo>
                  <a:pt x="57" y="343"/>
                  <a:pt x="0" y="395"/>
                  <a:pt x="7" y="458"/>
                </a:cubicBezTo>
                <a:lnTo>
                  <a:pt x="23" y="577"/>
                </a:lnTo>
                <a:cubicBezTo>
                  <a:pt x="35" y="639"/>
                  <a:pt x="73" y="689"/>
                  <a:pt x="134" y="689"/>
                </a:cubicBezTo>
                <a:lnTo>
                  <a:pt x="191" y="689"/>
                </a:lnTo>
                <a:lnTo>
                  <a:pt x="180" y="606"/>
                </a:lnTo>
                <a:lnTo>
                  <a:pt x="180" y="606"/>
                </a:lnTo>
                <a:lnTo>
                  <a:pt x="180" y="606"/>
                </a:lnTo>
                <a:cubicBezTo>
                  <a:pt x="173" y="549"/>
                  <a:pt x="191" y="493"/>
                  <a:pt x="231" y="449"/>
                </a:cubicBezTo>
                <a:cubicBezTo>
                  <a:pt x="252" y="425"/>
                  <a:pt x="279" y="406"/>
                  <a:pt x="308" y="393"/>
                </a:cubicBezTo>
                <a:cubicBezTo>
                  <a:pt x="333" y="379"/>
                  <a:pt x="359" y="371"/>
                  <a:pt x="387" y="367"/>
                </a:cubicBezTo>
                <a:cubicBezTo>
                  <a:pt x="367" y="352"/>
                  <a:pt x="343" y="344"/>
                  <a:pt x="318" y="344"/>
                </a:cubicBezTo>
                <a:close/>
                <a:moveTo>
                  <a:pt x="931" y="308"/>
                </a:moveTo>
                <a:cubicBezTo>
                  <a:pt x="993" y="308"/>
                  <a:pt x="1043" y="258"/>
                  <a:pt x="1043" y="196"/>
                </a:cubicBezTo>
                <a:cubicBezTo>
                  <a:pt x="1043" y="134"/>
                  <a:pt x="993" y="83"/>
                  <a:pt x="931" y="83"/>
                </a:cubicBezTo>
                <a:cubicBezTo>
                  <a:pt x="869" y="83"/>
                  <a:pt x="819" y="134"/>
                  <a:pt x="819" y="196"/>
                </a:cubicBezTo>
                <a:cubicBezTo>
                  <a:pt x="819" y="258"/>
                  <a:pt x="869" y="308"/>
                  <a:pt x="931" y="308"/>
                </a:cubicBezTo>
                <a:close/>
                <a:moveTo>
                  <a:pt x="1031" y="344"/>
                </a:moveTo>
                <a:lnTo>
                  <a:pt x="831" y="344"/>
                </a:lnTo>
                <a:lnTo>
                  <a:pt x="831" y="343"/>
                </a:lnTo>
                <a:cubicBezTo>
                  <a:pt x="806" y="343"/>
                  <a:pt x="782" y="352"/>
                  <a:pt x="763" y="366"/>
                </a:cubicBezTo>
                <a:cubicBezTo>
                  <a:pt x="792" y="370"/>
                  <a:pt x="821" y="379"/>
                  <a:pt x="847" y="393"/>
                </a:cubicBezTo>
                <a:cubicBezTo>
                  <a:pt x="877" y="406"/>
                  <a:pt x="903" y="426"/>
                  <a:pt x="925" y="450"/>
                </a:cubicBezTo>
                <a:cubicBezTo>
                  <a:pt x="963" y="494"/>
                  <a:pt x="981" y="548"/>
                  <a:pt x="974" y="603"/>
                </a:cubicBezTo>
                <a:lnTo>
                  <a:pt x="974" y="603"/>
                </a:lnTo>
                <a:lnTo>
                  <a:pt x="974" y="603"/>
                </a:lnTo>
                <a:lnTo>
                  <a:pt x="962" y="689"/>
                </a:lnTo>
                <a:lnTo>
                  <a:pt x="1015" y="689"/>
                </a:lnTo>
                <a:cubicBezTo>
                  <a:pt x="1076" y="689"/>
                  <a:pt x="1114" y="637"/>
                  <a:pt x="1126" y="575"/>
                </a:cubicBezTo>
                <a:lnTo>
                  <a:pt x="1142" y="456"/>
                </a:lnTo>
                <a:cubicBezTo>
                  <a:pt x="1149" y="395"/>
                  <a:pt x="1092" y="344"/>
                  <a:pt x="1031" y="344"/>
                </a:cubicBezTo>
                <a:close/>
                <a:moveTo>
                  <a:pt x="756" y="184"/>
                </a:moveTo>
                <a:cubicBezTo>
                  <a:pt x="756" y="286"/>
                  <a:pt x="676" y="369"/>
                  <a:pt x="577" y="369"/>
                </a:cubicBezTo>
                <a:cubicBezTo>
                  <a:pt x="478" y="369"/>
                  <a:pt x="398" y="286"/>
                  <a:pt x="398" y="184"/>
                </a:cubicBezTo>
                <a:cubicBezTo>
                  <a:pt x="398" y="82"/>
                  <a:pt x="478" y="0"/>
                  <a:pt x="577" y="0"/>
                </a:cubicBezTo>
                <a:cubicBezTo>
                  <a:pt x="676" y="0"/>
                  <a:pt x="756" y="82"/>
                  <a:pt x="756" y="18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Freeform 16"/>
          <p:cNvSpPr>
            <a:spLocks noEditPoints="1"/>
          </p:cNvSpPr>
          <p:nvPr/>
        </p:nvSpPr>
        <p:spPr bwMode="auto">
          <a:xfrm>
            <a:off x="4718614" y="3462216"/>
            <a:ext cx="564234" cy="450195"/>
          </a:xfrm>
          <a:custGeom>
            <a:avLst/>
            <a:gdLst>
              <a:gd name="T0" fmla="*/ 1238 w 1238"/>
              <a:gd name="T1" fmla="*/ 579 h 986"/>
              <a:gd name="T2" fmla="*/ 424 w 1238"/>
              <a:gd name="T3" fmla="*/ 579 h 986"/>
              <a:gd name="T4" fmla="*/ 443 w 1238"/>
              <a:gd name="T5" fmla="*/ 209 h 986"/>
              <a:gd name="T6" fmla="*/ 357 w 1238"/>
              <a:gd name="T7" fmla="*/ 223 h 986"/>
              <a:gd name="T8" fmla="*/ 329 w 1238"/>
              <a:gd name="T9" fmla="*/ 254 h 986"/>
              <a:gd name="T10" fmla="*/ 441 w 1238"/>
              <a:gd name="T11" fmla="*/ 316 h 986"/>
              <a:gd name="T12" fmla="*/ 311 w 1238"/>
              <a:gd name="T13" fmla="*/ 0 h 986"/>
              <a:gd name="T14" fmla="*/ 311 w 1238"/>
              <a:gd name="T15" fmla="*/ 620 h 986"/>
              <a:gd name="T16" fmla="*/ 367 w 1238"/>
              <a:gd name="T17" fmla="*/ 550 h 986"/>
              <a:gd name="T18" fmla="*/ 329 w 1238"/>
              <a:gd name="T19" fmla="*/ 473 h 986"/>
              <a:gd name="T20" fmla="*/ 295 w 1238"/>
              <a:gd name="T21" fmla="*/ 516 h 986"/>
              <a:gd name="T22" fmla="*/ 168 w 1238"/>
              <a:gd name="T23" fmla="*/ 370 h 986"/>
              <a:gd name="T24" fmla="*/ 295 w 1238"/>
              <a:gd name="T25" fmla="*/ 410 h 986"/>
              <a:gd name="T26" fmla="*/ 229 w 1238"/>
              <a:gd name="T27" fmla="*/ 307 h 986"/>
              <a:gd name="T28" fmla="*/ 295 w 1238"/>
              <a:gd name="T29" fmla="*/ 127 h 986"/>
              <a:gd name="T30" fmla="*/ 329 w 1238"/>
              <a:gd name="T31" fmla="*/ 104 h 986"/>
              <a:gd name="T32" fmla="*/ 443 w 1238"/>
              <a:gd name="T33" fmla="*/ 209 h 986"/>
              <a:gd name="T34" fmla="*/ 295 w 1238"/>
              <a:gd name="T35" fmla="*/ 186 h 986"/>
              <a:gd name="T36" fmla="*/ 295 w 1238"/>
              <a:gd name="T37" fmla="*/ 245 h 986"/>
              <a:gd name="T38" fmla="*/ 329 w 1238"/>
              <a:gd name="T39" fmla="*/ 413 h 986"/>
              <a:gd name="T40" fmla="*/ 357 w 1238"/>
              <a:gd name="T41" fmla="*/ 398 h 986"/>
              <a:gd name="T42" fmla="*/ 359 w 1238"/>
              <a:gd name="T43" fmla="*/ 356 h 986"/>
              <a:gd name="T44" fmla="*/ 329 w 1238"/>
              <a:gd name="T45" fmla="*/ 413 h 986"/>
              <a:gd name="T46" fmla="*/ 854 w 1238"/>
              <a:gd name="T47" fmla="*/ 713 h 986"/>
              <a:gd name="T48" fmla="*/ 904 w 1238"/>
              <a:gd name="T49" fmla="*/ 665 h 986"/>
              <a:gd name="T50" fmla="*/ 854 w 1238"/>
              <a:gd name="T51" fmla="*/ 617 h 986"/>
              <a:gd name="T52" fmla="*/ 810 w 1238"/>
              <a:gd name="T53" fmla="*/ 416 h 986"/>
              <a:gd name="T54" fmla="*/ 784 w 1238"/>
              <a:gd name="T55" fmla="*/ 477 h 986"/>
              <a:gd name="T56" fmla="*/ 810 w 1238"/>
              <a:gd name="T57" fmla="*/ 416 h 986"/>
              <a:gd name="T58" fmla="*/ 1004 w 1238"/>
              <a:gd name="T59" fmla="*/ 447 h 986"/>
              <a:gd name="T60" fmla="*/ 854 w 1238"/>
              <a:gd name="T61" fmla="*/ 418 h 986"/>
              <a:gd name="T62" fmla="*/ 977 w 1238"/>
              <a:gd name="T63" fmla="*/ 557 h 986"/>
              <a:gd name="T64" fmla="*/ 854 w 1238"/>
              <a:gd name="T65" fmla="*/ 792 h 986"/>
              <a:gd name="T66" fmla="*/ 810 w 1238"/>
              <a:gd name="T67" fmla="*/ 849 h 986"/>
              <a:gd name="T68" fmla="*/ 643 w 1238"/>
              <a:gd name="T69" fmla="*/ 658 h 986"/>
              <a:gd name="T70" fmla="*/ 810 w 1238"/>
              <a:gd name="T71" fmla="*/ 710 h 986"/>
              <a:gd name="T72" fmla="*/ 724 w 1238"/>
              <a:gd name="T73" fmla="*/ 575 h 986"/>
              <a:gd name="T74" fmla="*/ 810 w 1238"/>
              <a:gd name="T75" fmla="*/ 339 h 986"/>
              <a:gd name="T76" fmla="*/ 854 w 1238"/>
              <a:gd name="T77" fmla="*/ 309 h 986"/>
              <a:gd name="T78" fmla="*/ 1004 w 1238"/>
              <a:gd name="T79" fmla="*/ 447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38" h="986">
                <a:moveTo>
                  <a:pt x="831" y="172"/>
                </a:moveTo>
                <a:cubicBezTo>
                  <a:pt x="1055" y="172"/>
                  <a:pt x="1238" y="354"/>
                  <a:pt x="1238" y="579"/>
                </a:cubicBezTo>
                <a:cubicBezTo>
                  <a:pt x="1238" y="804"/>
                  <a:pt x="1055" y="986"/>
                  <a:pt x="831" y="986"/>
                </a:cubicBezTo>
                <a:cubicBezTo>
                  <a:pt x="606" y="986"/>
                  <a:pt x="424" y="804"/>
                  <a:pt x="424" y="579"/>
                </a:cubicBezTo>
                <a:cubicBezTo>
                  <a:pt x="424" y="354"/>
                  <a:pt x="606" y="172"/>
                  <a:pt x="831" y="172"/>
                </a:cubicBezTo>
                <a:close/>
                <a:moveTo>
                  <a:pt x="443" y="209"/>
                </a:moveTo>
                <a:lnTo>
                  <a:pt x="443" y="209"/>
                </a:lnTo>
                <a:lnTo>
                  <a:pt x="357" y="223"/>
                </a:lnTo>
                <a:cubicBezTo>
                  <a:pt x="350" y="204"/>
                  <a:pt x="346" y="197"/>
                  <a:pt x="329" y="187"/>
                </a:cubicBezTo>
                <a:lnTo>
                  <a:pt x="329" y="254"/>
                </a:lnTo>
                <a:cubicBezTo>
                  <a:pt x="375" y="266"/>
                  <a:pt x="406" y="279"/>
                  <a:pt x="422" y="293"/>
                </a:cubicBezTo>
                <a:cubicBezTo>
                  <a:pt x="430" y="300"/>
                  <a:pt x="436" y="308"/>
                  <a:pt x="441" y="316"/>
                </a:cubicBezTo>
                <a:cubicBezTo>
                  <a:pt x="480" y="260"/>
                  <a:pt x="533" y="215"/>
                  <a:pt x="594" y="185"/>
                </a:cubicBezTo>
                <a:cubicBezTo>
                  <a:pt x="546" y="76"/>
                  <a:pt x="437" y="0"/>
                  <a:pt x="311" y="0"/>
                </a:cubicBezTo>
                <a:cubicBezTo>
                  <a:pt x="139" y="0"/>
                  <a:pt x="0" y="139"/>
                  <a:pt x="0" y="310"/>
                </a:cubicBezTo>
                <a:cubicBezTo>
                  <a:pt x="0" y="481"/>
                  <a:pt x="139" y="620"/>
                  <a:pt x="311" y="620"/>
                </a:cubicBezTo>
                <a:cubicBezTo>
                  <a:pt x="331" y="620"/>
                  <a:pt x="352" y="618"/>
                  <a:pt x="372" y="614"/>
                </a:cubicBezTo>
                <a:cubicBezTo>
                  <a:pt x="368" y="593"/>
                  <a:pt x="367" y="572"/>
                  <a:pt x="367" y="550"/>
                </a:cubicBezTo>
                <a:cubicBezTo>
                  <a:pt x="367" y="521"/>
                  <a:pt x="370" y="493"/>
                  <a:pt x="376" y="465"/>
                </a:cubicBezTo>
                <a:cubicBezTo>
                  <a:pt x="361" y="470"/>
                  <a:pt x="345" y="472"/>
                  <a:pt x="329" y="473"/>
                </a:cubicBezTo>
                <a:lnTo>
                  <a:pt x="329" y="516"/>
                </a:lnTo>
                <a:lnTo>
                  <a:pt x="295" y="516"/>
                </a:lnTo>
                <a:lnTo>
                  <a:pt x="295" y="473"/>
                </a:lnTo>
                <a:cubicBezTo>
                  <a:pt x="226" y="467"/>
                  <a:pt x="180" y="440"/>
                  <a:pt x="168" y="370"/>
                </a:cubicBezTo>
                <a:lnTo>
                  <a:pt x="261" y="359"/>
                </a:lnTo>
                <a:cubicBezTo>
                  <a:pt x="265" y="385"/>
                  <a:pt x="271" y="398"/>
                  <a:pt x="295" y="410"/>
                </a:cubicBezTo>
                <a:lnTo>
                  <a:pt x="295" y="329"/>
                </a:lnTo>
                <a:cubicBezTo>
                  <a:pt x="264" y="320"/>
                  <a:pt x="242" y="313"/>
                  <a:pt x="229" y="307"/>
                </a:cubicBezTo>
                <a:cubicBezTo>
                  <a:pt x="173" y="279"/>
                  <a:pt x="166" y="200"/>
                  <a:pt x="210" y="157"/>
                </a:cubicBezTo>
                <a:cubicBezTo>
                  <a:pt x="229" y="139"/>
                  <a:pt x="257" y="129"/>
                  <a:pt x="295" y="127"/>
                </a:cubicBezTo>
                <a:lnTo>
                  <a:pt x="295" y="104"/>
                </a:lnTo>
                <a:lnTo>
                  <a:pt x="329" y="104"/>
                </a:lnTo>
                <a:lnTo>
                  <a:pt x="329" y="127"/>
                </a:lnTo>
                <a:cubicBezTo>
                  <a:pt x="384" y="130"/>
                  <a:pt x="430" y="151"/>
                  <a:pt x="443" y="209"/>
                </a:cubicBezTo>
                <a:close/>
                <a:moveTo>
                  <a:pt x="295" y="186"/>
                </a:moveTo>
                <a:lnTo>
                  <a:pt x="295" y="186"/>
                </a:lnTo>
                <a:cubicBezTo>
                  <a:pt x="274" y="193"/>
                  <a:pt x="259" y="212"/>
                  <a:pt x="275" y="233"/>
                </a:cubicBezTo>
                <a:cubicBezTo>
                  <a:pt x="279" y="238"/>
                  <a:pt x="285" y="242"/>
                  <a:pt x="295" y="245"/>
                </a:cubicBezTo>
                <a:lnTo>
                  <a:pt x="295" y="186"/>
                </a:lnTo>
                <a:close/>
                <a:moveTo>
                  <a:pt x="329" y="413"/>
                </a:moveTo>
                <a:lnTo>
                  <a:pt x="329" y="413"/>
                </a:lnTo>
                <a:cubicBezTo>
                  <a:pt x="342" y="410"/>
                  <a:pt x="351" y="405"/>
                  <a:pt x="357" y="398"/>
                </a:cubicBezTo>
                <a:cubicBezTo>
                  <a:pt x="363" y="392"/>
                  <a:pt x="366" y="384"/>
                  <a:pt x="366" y="376"/>
                </a:cubicBezTo>
                <a:cubicBezTo>
                  <a:pt x="366" y="368"/>
                  <a:pt x="364" y="362"/>
                  <a:pt x="359" y="356"/>
                </a:cubicBezTo>
                <a:cubicBezTo>
                  <a:pt x="354" y="350"/>
                  <a:pt x="344" y="344"/>
                  <a:pt x="329" y="339"/>
                </a:cubicBezTo>
                <a:lnTo>
                  <a:pt x="329" y="413"/>
                </a:lnTo>
                <a:close/>
                <a:moveTo>
                  <a:pt x="854" y="713"/>
                </a:moveTo>
                <a:lnTo>
                  <a:pt x="854" y="713"/>
                </a:lnTo>
                <a:cubicBezTo>
                  <a:pt x="871" y="710"/>
                  <a:pt x="884" y="703"/>
                  <a:pt x="892" y="695"/>
                </a:cubicBezTo>
                <a:cubicBezTo>
                  <a:pt x="900" y="686"/>
                  <a:pt x="904" y="676"/>
                  <a:pt x="904" y="665"/>
                </a:cubicBezTo>
                <a:cubicBezTo>
                  <a:pt x="904" y="656"/>
                  <a:pt x="901" y="647"/>
                  <a:pt x="894" y="639"/>
                </a:cubicBezTo>
                <a:cubicBezTo>
                  <a:pt x="887" y="631"/>
                  <a:pt x="874" y="624"/>
                  <a:pt x="854" y="617"/>
                </a:cubicBezTo>
                <a:lnTo>
                  <a:pt x="854" y="713"/>
                </a:lnTo>
                <a:close/>
                <a:moveTo>
                  <a:pt x="810" y="416"/>
                </a:moveTo>
                <a:lnTo>
                  <a:pt x="810" y="416"/>
                </a:lnTo>
                <a:cubicBezTo>
                  <a:pt x="783" y="426"/>
                  <a:pt x="763" y="451"/>
                  <a:pt x="784" y="477"/>
                </a:cubicBezTo>
                <a:cubicBezTo>
                  <a:pt x="789" y="484"/>
                  <a:pt x="798" y="489"/>
                  <a:pt x="810" y="494"/>
                </a:cubicBezTo>
                <a:lnTo>
                  <a:pt x="810" y="416"/>
                </a:lnTo>
                <a:close/>
                <a:moveTo>
                  <a:pt x="1004" y="447"/>
                </a:moveTo>
                <a:lnTo>
                  <a:pt x="1004" y="447"/>
                </a:lnTo>
                <a:lnTo>
                  <a:pt x="892" y="464"/>
                </a:lnTo>
                <a:cubicBezTo>
                  <a:pt x="883" y="440"/>
                  <a:pt x="877" y="430"/>
                  <a:pt x="854" y="418"/>
                </a:cubicBezTo>
                <a:lnTo>
                  <a:pt x="854" y="505"/>
                </a:lnTo>
                <a:cubicBezTo>
                  <a:pt x="916" y="521"/>
                  <a:pt x="956" y="539"/>
                  <a:pt x="977" y="557"/>
                </a:cubicBezTo>
                <a:cubicBezTo>
                  <a:pt x="1043" y="616"/>
                  <a:pt x="1024" y="719"/>
                  <a:pt x="953" y="765"/>
                </a:cubicBezTo>
                <a:cubicBezTo>
                  <a:pt x="925" y="783"/>
                  <a:pt x="892" y="791"/>
                  <a:pt x="854" y="792"/>
                </a:cubicBezTo>
                <a:lnTo>
                  <a:pt x="854" y="849"/>
                </a:lnTo>
                <a:lnTo>
                  <a:pt x="810" y="849"/>
                </a:lnTo>
                <a:lnTo>
                  <a:pt x="810" y="792"/>
                </a:lnTo>
                <a:cubicBezTo>
                  <a:pt x="720" y="784"/>
                  <a:pt x="660" y="750"/>
                  <a:pt x="643" y="658"/>
                </a:cubicBezTo>
                <a:lnTo>
                  <a:pt x="765" y="644"/>
                </a:lnTo>
                <a:cubicBezTo>
                  <a:pt x="772" y="677"/>
                  <a:pt x="779" y="695"/>
                  <a:pt x="810" y="710"/>
                </a:cubicBezTo>
                <a:lnTo>
                  <a:pt x="810" y="604"/>
                </a:lnTo>
                <a:cubicBezTo>
                  <a:pt x="770" y="593"/>
                  <a:pt x="741" y="583"/>
                  <a:pt x="724" y="575"/>
                </a:cubicBezTo>
                <a:cubicBezTo>
                  <a:pt x="650" y="539"/>
                  <a:pt x="641" y="434"/>
                  <a:pt x="699" y="379"/>
                </a:cubicBezTo>
                <a:cubicBezTo>
                  <a:pt x="724" y="355"/>
                  <a:pt x="761" y="341"/>
                  <a:pt x="810" y="339"/>
                </a:cubicBezTo>
                <a:lnTo>
                  <a:pt x="810" y="309"/>
                </a:lnTo>
                <a:lnTo>
                  <a:pt x="854" y="309"/>
                </a:lnTo>
                <a:lnTo>
                  <a:pt x="854" y="339"/>
                </a:lnTo>
                <a:cubicBezTo>
                  <a:pt x="927" y="343"/>
                  <a:pt x="987" y="370"/>
                  <a:pt x="1004" y="44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Freeform 17"/>
          <p:cNvSpPr>
            <a:spLocks noEditPoints="1"/>
          </p:cNvSpPr>
          <p:nvPr/>
        </p:nvSpPr>
        <p:spPr bwMode="auto">
          <a:xfrm>
            <a:off x="3137807" y="2520140"/>
            <a:ext cx="459482" cy="460915"/>
          </a:xfrm>
          <a:custGeom>
            <a:avLst/>
            <a:gdLst>
              <a:gd name="T0" fmla="*/ 504 w 1008"/>
              <a:gd name="T1" fmla="*/ 1009 h 1009"/>
              <a:gd name="T2" fmla="*/ 0 w 1008"/>
              <a:gd name="T3" fmla="*/ 504 h 1009"/>
              <a:gd name="T4" fmla="*/ 504 w 1008"/>
              <a:gd name="T5" fmla="*/ 0 h 1009"/>
              <a:gd name="T6" fmla="*/ 1008 w 1008"/>
              <a:gd name="T7" fmla="*/ 504 h 1009"/>
              <a:gd name="T8" fmla="*/ 504 w 1008"/>
              <a:gd name="T9" fmla="*/ 1009 h 1009"/>
              <a:gd name="T10" fmla="*/ 725 w 1008"/>
              <a:gd name="T11" fmla="*/ 769 h 1009"/>
              <a:gd name="T12" fmla="*/ 725 w 1008"/>
              <a:gd name="T13" fmla="*/ 769 h 1009"/>
              <a:gd name="T14" fmla="*/ 538 w 1008"/>
              <a:gd name="T15" fmla="*/ 586 h 1009"/>
              <a:gd name="T16" fmla="*/ 504 w 1008"/>
              <a:gd name="T17" fmla="*/ 592 h 1009"/>
              <a:gd name="T18" fmla="*/ 416 w 1008"/>
              <a:gd name="T19" fmla="*/ 504 h 1009"/>
              <a:gd name="T20" fmla="*/ 456 w 1008"/>
              <a:gd name="T21" fmla="*/ 431 h 1009"/>
              <a:gd name="T22" fmla="*/ 456 w 1008"/>
              <a:gd name="T23" fmla="*/ 179 h 1009"/>
              <a:gd name="T24" fmla="*/ 553 w 1008"/>
              <a:gd name="T25" fmla="*/ 179 h 1009"/>
              <a:gd name="T26" fmla="*/ 553 w 1008"/>
              <a:gd name="T27" fmla="*/ 431 h 1009"/>
              <a:gd name="T28" fmla="*/ 592 w 1008"/>
              <a:gd name="T29" fmla="*/ 504 h 1009"/>
              <a:gd name="T30" fmla="*/ 586 w 1008"/>
              <a:gd name="T31" fmla="*/ 536 h 1009"/>
              <a:gd name="T32" fmla="*/ 774 w 1008"/>
              <a:gd name="T33" fmla="*/ 719 h 1009"/>
              <a:gd name="T34" fmla="*/ 725 w 1008"/>
              <a:gd name="T35" fmla="*/ 769 h 1009"/>
              <a:gd name="T36" fmla="*/ 168 w 1008"/>
              <a:gd name="T37" fmla="*/ 471 h 1009"/>
              <a:gd name="T38" fmla="*/ 168 w 1008"/>
              <a:gd name="T39" fmla="*/ 471 h 1009"/>
              <a:gd name="T40" fmla="*/ 234 w 1008"/>
              <a:gd name="T41" fmla="*/ 471 h 1009"/>
              <a:gd name="T42" fmla="*/ 234 w 1008"/>
              <a:gd name="T43" fmla="*/ 538 h 1009"/>
              <a:gd name="T44" fmla="*/ 168 w 1008"/>
              <a:gd name="T45" fmla="*/ 538 h 1009"/>
              <a:gd name="T46" fmla="*/ 168 w 1008"/>
              <a:gd name="T47" fmla="*/ 471 h 1009"/>
              <a:gd name="T48" fmla="*/ 774 w 1008"/>
              <a:gd name="T49" fmla="*/ 471 h 1009"/>
              <a:gd name="T50" fmla="*/ 774 w 1008"/>
              <a:gd name="T51" fmla="*/ 471 h 1009"/>
              <a:gd name="T52" fmla="*/ 840 w 1008"/>
              <a:gd name="T53" fmla="*/ 471 h 1009"/>
              <a:gd name="T54" fmla="*/ 840 w 1008"/>
              <a:gd name="T55" fmla="*/ 538 h 1009"/>
              <a:gd name="T56" fmla="*/ 774 w 1008"/>
              <a:gd name="T57" fmla="*/ 538 h 1009"/>
              <a:gd name="T58" fmla="*/ 774 w 1008"/>
              <a:gd name="T59" fmla="*/ 471 h 1009"/>
              <a:gd name="T60" fmla="*/ 470 w 1008"/>
              <a:gd name="T61" fmla="*/ 840 h 1009"/>
              <a:gd name="T62" fmla="*/ 470 w 1008"/>
              <a:gd name="T63" fmla="*/ 840 h 1009"/>
              <a:gd name="T64" fmla="*/ 470 w 1008"/>
              <a:gd name="T65" fmla="*/ 775 h 1009"/>
              <a:gd name="T66" fmla="*/ 538 w 1008"/>
              <a:gd name="T67" fmla="*/ 775 h 1009"/>
              <a:gd name="T68" fmla="*/ 538 w 1008"/>
              <a:gd name="T69" fmla="*/ 840 h 1009"/>
              <a:gd name="T70" fmla="*/ 470 w 1008"/>
              <a:gd name="T71" fmla="*/ 840 h 1009"/>
              <a:gd name="T72" fmla="*/ 504 w 1008"/>
              <a:gd name="T73" fmla="*/ 912 h 1009"/>
              <a:gd name="T74" fmla="*/ 504 w 1008"/>
              <a:gd name="T75" fmla="*/ 912 h 1009"/>
              <a:gd name="T76" fmla="*/ 912 w 1008"/>
              <a:gd name="T77" fmla="*/ 504 h 1009"/>
              <a:gd name="T78" fmla="*/ 504 w 1008"/>
              <a:gd name="T79" fmla="*/ 97 h 1009"/>
              <a:gd name="T80" fmla="*/ 96 w 1008"/>
              <a:gd name="T81" fmla="*/ 504 h 1009"/>
              <a:gd name="T82" fmla="*/ 504 w 1008"/>
              <a:gd name="T83" fmla="*/ 912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08" h="1009">
                <a:moveTo>
                  <a:pt x="504" y="1009"/>
                </a:moveTo>
                <a:cubicBezTo>
                  <a:pt x="226" y="1009"/>
                  <a:pt x="0" y="783"/>
                  <a:pt x="0" y="504"/>
                </a:cubicBezTo>
                <a:cubicBezTo>
                  <a:pt x="0" y="226"/>
                  <a:pt x="226" y="0"/>
                  <a:pt x="504" y="0"/>
                </a:cubicBezTo>
                <a:cubicBezTo>
                  <a:pt x="782" y="0"/>
                  <a:pt x="1008" y="226"/>
                  <a:pt x="1008" y="504"/>
                </a:cubicBezTo>
                <a:cubicBezTo>
                  <a:pt x="1008" y="783"/>
                  <a:pt x="782" y="1009"/>
                  <a:pt x="504" y="1009"/>
                </a:cubicBezTo>
                <a:close/>
                <a:moveTo>
                  <a:pt x="725" y="769"/>
                </a:moveTo>
                <a:lnTo>
                  <a:pt x="725" y="769"/>
                </a:lnTo>
                <a:lnTo>
                  <a:pt x="538" y="586"/>
                </a:lnTo>
                <a:cubicBezTo>
                  <a:pt x="528" y="590"/>
                  <a:pt x="516" y="592"/>
                  <a:pt x="504" y="592"/>
                </a:cubicBezTo>
                <a:cubicBezTo>
                  <a:pt x="455" y="592"/>
                  <a:pt x="416" y="553"/>
                  <a:pt x="416" y="504"/>
                </a:cubicBezTo>
                <a:cubicBezTo>
                  <a:pt x="416" y="474"/>
                  <a:pt x="432" y="447"/>
                  <a:pt x="456" y="431"/>
                </a:cubicBezTo>
                <a:lnTo>
                  <a:pt x="456" y="179"/>
                </a:lnTo>
                <a:cubicBezTo>
                  <a:pt x="456" y="115"/>
                  <a:pt x="553" y="115"/>
                  <a:pt x="553" y="179"/>
                </a:cubicBezTo>
                <a:lnTo>
                  <a:pt x="553" y="431"/>
                </a:lnTo>
                <a:cubicBezTo>
                  <a:pt x="576" y="447"/>
                  <a:pt x="592" y="474"/>
                  <a:pt x="592" y="504"/>
                </a:cubicBezTo>
                <a:cubicBezTo>
                  <a:pt x="592" y="516"/>
                  <a:pt x="590" y="526"/>
                  <a:pt x="586" y="536"/>
                </a:cubicBezTo>
                <a:lnTo>
                  <a:pt x="774" y="719"/>
                </a:lnTo>
                <a:cubicBezTo>
                  <a:pt x="806" y="751"/>
                  <a:pt x="758" y="801"/>
                  <a:pt x="725" y="769"/>
                </a:cubicBezTo>
                <a:close/>
                <a:moveTo>
                  <a:pt x="168" y="471"/>
                </a:moveTo>
                <a:lnTo>
                  <a:pt x="168" y="471"/>
                </a:lnTo>
                <a:lnTo>
                  <a:pt x="234" y="471"/>
                </a:lnTo>
                <a:cubicBezTo>
                  <a:pt x="278" y="471"/>
                  <a:pt x="278" y="538"/>
                  <a:pt x="234" y="538"/>
                </a:cubicBezTo>
                <a:lnTo>
                  <a:pt x="168" y="538"/>
                </a:lnTo>
                <a:cubicBezTo>
                  <a:pt x="123" y="538"/>
                  <a:pt x="123" y="471"/>
                  <a:pt x="168" y="471"/>
                </a:cubicBezTo>
                <a:close/>
                <a:moveTo>
                  <a:pt x="774" y="471"/>
                </a:moveTo>
                <a:lnTo>
                  <a:pt x="774" y="471"/>
                </a:lnTo>
                <a:lnTo>
                  <a:pt x="840" y="471"/>
                </a:lnTo>
                <a:cubicBezTo>
                  <a:pt x="885" y="471"/>
                  <a:pt x="885" y="538"/>
                  <a:pt x="840" y="538"/>
                </a:cubicBezTo>
                <a:lnTo>
                  <a:pt x="774" y="538"/>
                </a:lnTo>
                <a:cubicBezTo>
                  <a:pt x="730" y="538"/>
                  <a:pt x="730" y="471"/>
                  <a:pt x="774" y="471"/>
                </a:cubicBezTo>
                <a:close/>
                <a:moveTo>
                  <a:pt x="470" y="840"/>
                </a:moveTo>
                <a:lnTo>
                  <a:pt x="470" y="840"/>
                </a:lnTo>
                <a:lnTo>
                  <a:pt x="470" y="775"/>
                </a:lnTo>
                <a:cubicBezTo>
                  <a:pt x="470" y="730"/>
                  <a:pt x="538" y="730"/>
                  <a:pt x="538" y="775"/>
                </a:cubicBezTo>
                <a:lnTo>
                  <a:pt x="538" y="840"/>
                </a:lnTo>
                <a:cubicBezTo>
                  <a:pt x="538" y="885"/>
                  <a:pt x="470" y="885"/>
                  <a:pt x="470" y="840"/>
                </a:cubicBezTo>
                <a:close/>
                <a:moveTo>
                  <a:pt x="504" y="912"/>
                </a:moveTo>
                <a:lnTo>
                  <a:pt x="504" y="912"/>
                </a:lnTo>
                <a:cubicBezTo>
                  <a:pt x="729" y="912"/>
                  <a:pt x="912" y="730"/>
                  <a:pt x="912" y="504"/>
                </a:cubicBezTo>
                <a:cubicBezTo>
                  <a:pt x="912" y="279"/>
                  <a:pt x="729" y="97"/>
                  <a:pt x="504" y="97"/>
                </a:cubicBezTo>
                <a:cubicBezTo>
                  <a:pt x="279" y="97"/>
                  <a:pt x="96" y="279"/>
                  <a:pt x="96" y="504"/>
                </a:cubicBezTo>
                <a:cubicBezTo>
                  <a:pt x="96" y="730"/>
                  <a:pt x="279" y="912"/>
                  <a:pt x="504" y="91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640122" y="1463620"/>
            <a:ext cx="1497685" cy="623237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marL="342900" indent="-342900" eaLnBrk="0" hangingPunct="0">
              <a:buClr>
                <a:schemeClr val="tx1"/>
              </a:buClr>
              <a:buSzPts val="3200"/>
            </a:pPr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一张真诚的笑脸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622947" y="1272371"/>
            <a:ext cx="1497685" cy="623237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 marL="342900" indent="-342900" eaLnBrk="0" hangingPunct="0">
              <a:buClr>
                <a:schemeClr val="tx1"/>
              </a:buClr>
              <a:buSzPts val="3200"/>
              <a:defRPr>
                <a:latin typeface="+mj-ea"/>
                <a:ea typeface="+mj-ea"/>
              </a:defRPr>
            </a:lvl1pPr>
          </a:lstStyle>
          <a:p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一壶新鲜的开水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955429" y="2325044"/>
            <a:ext cx="1497685" cy="900236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 marL="342900" indent="-342900" eaLnBrk="0" hangingPunct="0">
              <a:buClr>
                <a:schemeClr val="tx1"/>
              </a:buClr>
              <a:buSzPts val="3200"/>
              <a:defRPr>
                <a:latin typeface="+mj-ea"/>
                <a:ea typeface="+mj-ea"/>
              </a:defRPr>
            </a:lvl1pPr>
          </a:lstStyle>
          <a:p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en-US" altLang="zh-CN" dirty="0" smtClean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zh-CN" dirty="0" smtClean="0">
                <a:latin typeface="+mn-lt"/>
                <a:ea typeface="+mn-ea"/>
                <a:cs typeface="+mn-ea"/>
                <a:sym typeface="+mn-lt"/>
              </a:rPr>
              <a:t>一</a:t>
            </a:r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次周到耐心的入院介绍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652914" y="3478984"/>
            <a:ext cx="1504611" cy="900236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 marL="342900" indent="-342900" eaLnBrk="0" hangingPunct="0">
              <a:buClr>
                <a:schemeClr val="tx1"/>
              </a:buClr>
              <a:buSzPts val="3200"/>
              <a:defRPr>
                <a:latin typeface="+mj-ea"/>
                <a:ea typeface="+mj-ea"/>
              </a:defRPr>
            </a:lvl1pPr>
          </a:lstStyle>
          <a:p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    一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次准确规范的健康评估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734695" y="3533483"/>
            <a:ext cx="1497685" cy="623237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marL="342900" indent="-342900" eaLnBrk="0" hangingPunct="0">
              <a:buClr>
                <a:schemeClr val="tx1"/>
              </a:buClr>
              <a:buSzPts val="3200"/>
            </a:pPr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一张整洁的病床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305532" y="2516294"/>
            <a:ext cx="1497685" cy="623237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marL="342900" indent="-342900" eaLnBrk="0" hangingPunct="0">
              <a:buClr>
                <a:schemeClr val="tx1"/>
              </a:buClr>
              <a:buSzPts val="3200"/>
            </a:pPr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一个亲切的称呼</a:t>
            </a:r>
          </a:p>
        </p:txBody>
      </p:sp>
      <p:pic>
        <p:nvPicPr>
          <p:cNvPr id="37" name="Picture 4" descr="E:\0000000我图PPT\00001PNG素材\医疗医药医生\23t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0950" y="2212504"/>
            <a:ext cx="984673" cy="1013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079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57"/>
    </mc:Choice>
    <mc:Fallback xmlns="">
      <p:transition spd="slow" advTm="4857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14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6" dur="2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7" dur="2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8" dur="4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9" dur="4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240"/>
                                </p:stCondLst>
                                <p:childTnLst>
                                  <p:par>
                                    <p:cTn id="21" presetID="2" presetClass="entr" presetSubtype="9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6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2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1740"/>
                                </p:stCondLst>
                                <p:childTnLst>
                                  <p:par>
                                    <p:cTn id="46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4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4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4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4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2140"/>
                                </p:stCondLst>
                                <p:childTnLst>
                                  <p:par>
                                    <p:cTn id="53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2640"/>
                                </p:stCondLst>
                                <p:childTnLst>
                                  <p:par>
                                    <p:cTn id="57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4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4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4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4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04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3540"/>
                                </p:stCondLst>
                                <p:childTnLst>
                                  <p:par>
                                    <p:cTn id="68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4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4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4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4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3940"/>
                                </p:stCondLst>
                                <p:childTnLst>
                                  <p:par>
                                    <p:cTn id="7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4440"/>
                                </p:stCondLst>
                                <p:childTnLst>
                                  <p:par>
                                    <p:cTn id="79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4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4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4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4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4840"/>
                                </p:stCondLst>
                                <p:childTnLst>
                                  <p:par>
                                    <p:cTn id="8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5340"/>
                                </p:stCondLst>
                                <p:childTnLst>
                                  <p:par>
                                    <p:cTn id="90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4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4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4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4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5740"/>
                                </p:stCondLst>
                                <p:childTnLst>
                                  <p:par>
                                    <p:cTn id="97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6240"/>
                                </p:stCondLst>
                                <p:childTnLst>
                                  <p:par>
                                    <p:cTn id="101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4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6640"/>
                                </p:stCondLst>
                                <p:childTnLst>
                                  <p:par>
                                    <p:cTn id="10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1" fill="hold">
                                <p:stCondLst>
                                  <p:cond delay="7140"/>
                                </p:stCondLst>
                                <p:childTnLst>
                                  <p:par>
                                    <p:cTn id="11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9" grpId="0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/>
          <p:bldP spid="27" grpId="0"/>
          <p:bldP spid="29" grpId="0"/>
          <p:bldP spid="31" grpId="0"/>
          <p:bldP spid="33" grpId="0"/>
          <p:bldP spid="3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14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6" dur="2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7" dur="2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8" dur="4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9" dur="4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240"/>
                                </p:stCondLst>
                                <p:childTnLst>
                                  <p:par>
                                    <p:cTn id="21" presetID="2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1740"/>
                                </p:stCondLst>
                                <p:childTnLst>
                                  <p:par>
                                    <p:cTn id="46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4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4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4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4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2140"/>
                                </p:stCondLst>
                                <p:childTnLst>
                                  <p:par>
                                    <p:cTn id="53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2640"/>
                                </p:stCondLst>
                                <p:childTnLst>
                                  <p:par>
                                    <p:cTn id="57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4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4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4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4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04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3540"/>
                                </p:stCondLst>
                                <p:childTnLst>
                                  <p:par>
                                    <p:cTn id="68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4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4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4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4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3940"/>
                                </p:stCondLst>
                                <p:childTnLst>
                                  <p:par>
                                    <p:cTn id="7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4440"/>
                                </p:stCondLst>
                                <p:childTnLst>
                                  <p:par>
                                    <p:cTn id="79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4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4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4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4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4840"/>
                                </p:stCondLst>
                                <p:childTnLst>
                                  <p:par>
                                    <p:cTn id="8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5340"/>
                                </p:stCondLst>
                                <p:childTnLst>
                                  <p:par>
                                    <p:cTn id="90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4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4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4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4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5740"/>
                                </p:stCondLst>
                                <p:childTnLst>
                                  <p:par>
                                    <p:cTn id="97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6240"/>
                                </p:stCondLst>
                                <p:childTnLst>
                                  <p:par>
                                    <p:cTn id="101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4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6640"/>
                                </p:stCondLst>
                                <p:childTnLst>
                                  <p:par>
                                    <p:cTn id="10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1" fill="hold">
                                <p:stCondLst>
                                  <p:cond delay="7140"/>
                                </p:stCondLst>
                                <p:childTnLst>
                                  <p:par>
                                    <p:cTn id="11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9" grpId="0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/>
          <p:bldP spid="27" grpId="0"/>
          <p:bldP spid="29" grpId="0"/>
          <p:bldP spid="31" grpId="0"/>
          <p:bldP spid="33" grpId="0"/>
          <p:bldP spid="35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612781" y="0"/>
            <a:ext cx="1731865" cy="870145"/>
          </a:xfrm>
          <a:custGeom>
            <a:avLst/>
            <a:gdLst>
              <a:gd name="T0" fmla="*/ 3490 w 3490"/>
              <a:gd name="T1" fmla="*/ 0 h 1722"/>
              <a:gd name="T2" fmla="*/ 1794 w 3490"/>
              <a:gd name="T3" fmla="*/ 1695 h 1722"/>
              <a:gd name="T4" fmla="*/ 1695 w 3490"/>
              <a:gd name="T5" fmla="*/ 1695 h 1722"/>
              <a:gd name="T6" fmla="*/ 0 w 3490"/>
              <a:gd name="T7" fmla="*/ 0 h 1722"/>
              <a:gd name="T8" fmla="*/ 3490 w 3490"/>
              <a:gd name="T9" fmla="*/ 0 h 1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90" h="1722">
                <a:moveTo>
                  <a:pt x="3490" y="0"/>
                </a:moveTo>
                <a:lnTo>
                  <a:pt x="1794" y="1695"/>
                </a:lnTo>
                <a:cubicBezTo>
                  <a:pt x="1767" y="1722"/>
                  <a:pt x="1723" y="1722"/>
                  <a:pt x="1695" y="1695"/>
                </a:cubicBezTo>
                <a:lnTo>
                  <a:pt x="0" y="0"/>
                </a:lnTo>
                <a:lnTo>
                  <a:pt x="3490" y="0"/>
                </a:lnTo>
                <a:close/>
              </a:path>
            </a:pathLst>
          </a:custGeom>
          <a:solidFill>
            <a:srgbClr val="00A1C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265807" y="0"/>
            <a:ext cx="1731865" cy="868642"/>
          </a:xfrm>
          <a:custGeom>
            <a:avLst/>
            <a:gdLst>
              <a:gd name="T0" fmla="*/ 3490 w 3490"/>
              <a:gd name="T1" fmla="*/ 0 h 1719"/>
              <a:gd name="T2" fmla="*/ 1803 w 3490"/>
              <a:gd name="T3" fmla="*/ 1687 h 1719"/>
              <a:gd name="T4" fmla="*/ 1687 w 3490"/>
              <a:gd name="T5" fmla="*/ 1687 h 1719"/>
              <a:gd name="T6" fmla="*/ 0 w 3490"/>
              <a:gd name="T7" fmla="*/ 0 h 1719"/>
              <a:gd name="T8" fmla="*/ 3490 w 3490"/>
              <a:gd name="T9" fmla="*/ 0 h 1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90" h="1719">
                <a:moveTo>
                  <a:pt x="3490" y="0"/>
                </a:moveTo>
                <a:lnTo>
                  <a:pt x="1803" y="1687"/>
                </a:lnTo>
                <a:cubicBezTo>
                  <a:pt x="1771" y="1719"/>
                  <a:pt x="1719" y="1719"/>
                  <a:pt x="1687" y="1687"/>
                </a:cubicBezTo>
                <a:lnTo>
                  <a:pt x="0" y="0"/>
                </a:lnTo>
                <a:lnTo>
                  <a:pt x="349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Freeform 7"/>
          <p:cNvSpPr>
            <a:spLocks noEditPoints="1"/>
          </p:cNvSpPr>
          <p:nvPr/>
        </p:nvSpPr>
        <p:spPr bwMode="auto">
          <a:xfrm>
            <a:off x="977780" y="154792"/>
            <a:ext cx="572281" cy="571079"/>
          </a:xfrm>
          <a:custGeom>
            <a:avLst/>
            <a:gdLst>
              <a:gd name="T0" fmla="*/ 297 w 1152"/>
              <a:gd name="T1" fmla="*/ 452 h 1131"/>
              <a:gd name="T2" fmla="*/ 645 w 1152"/>
              <a:gd name="T3" fmla="*/ 869 h 1131"/>
              <a:gd name="T4" fmla="*/ 383 w 1152"/>
              <a:gd name="T5" fmla="*/ 1066 h 1131"/>
              <a:gd name="T6" fmla="*/ 383 w 1152"/>
              <a:gd name="T7" fmla="*/ 1131 h 1131"/>
              <a:gd name="T8" fmla="*/ 64 w 1152"/>
              <a:gd name="T9" fmla="*/ 747 h 1131"/>
              <a:gd name="T10" fmla="*/ 371 w 1152"/>
              <a:gd name="T11" fmla="*/ 594 h 1131"/>
              <a:gd name="T12" fmla="*/ 64 w 1152"/>
              <a:gd name="T13" fmla="*/ 747 h 1131"/>
              <a:gd name="T14" fmla="*/ 355 w 1152"/>
              <a:gd name="T15" fmla="*/ 1039 h 1131"/>
              <a:gd name="T16" fmla="*/ 506 w 1152"/>
              <a:gd name="T17" fmla="*/ 730 h 1131"/>
              <a:gd name="T18" fmla="*/ 170 w 1152"/>
              <a:gd name="T19" fmla="*/ 853 h 1131"/>
              <a:gd name="T20" fmla="*/ 479 w 1152"/>
              <a:gd name="T21" fmla="*/ 702 h 1131"/>
              <a:gd name="T22" fmla="*/ 170 w 1152"/>
              <a:gd name="T23" fmla="*/ 853 h 1131"/>
              <a:gd name="T24" fmla="*/ 999 w 1152"/>
              <a:gd name="T25" fmla="*/ 179 h 1131"/>
              <a:gd name="T26" fmla="*/ 965 w 1152"/>
              <a:gd name="T27" fmla="*/ 323 h 1131"/>
              <a:gd name="T28" fmla="*/ 1152 w 1152"/>
              <a:gd name="T29" fmla="*/ 307 h 1131"/>
              <a:gd name="T30" fmla="*/ 946 w 1152"/>
              <a:gd name="T31" fmla="*/ 438 h 1131"/>
              <a:gd name="T32" fmla="*/ 898 w 1152"/>
              <a:gd name="T33" fmla="*/ 606 h 1131"/>
              <a:gd name="T34" fmla="*/ 912 w 1152"/>
              <a:gd name="T35" fmla="*/ 527 h 1131"/>
              <a:gd name="T36" fmla="*/ 771 w 1152"/>
              <a:gd name="T37" fmla="*/ 325 h 1131"/>
              <a:gd name="T38" fmla="*/ 556 w 1152"/>
              <a:gd name="T39" fmla="*/ 484 h 1131"/>
              <a:gd name="T40" fmla="*/ 819 w 1152"/>
              <a:gd name="T41" fmla="*/ 132 h 1131"/>
              <a:gd name="T42" fmla="*/ 536 w 1152"/>
              <a:gd name="T43" fmla="*/ 361 h 1131"/>
              <a:gd name="T44" fmla="*/ 747 w 1152"/>
              <a:gd name="T45" fmla="*/ 60 h 1131"/>
              <a:gd name="T46" fmla="*/ 457 w 1152"/>
              <a:gd name="T47" fmla="*/ 295 h 1131"/>
              <a:gd name="T48" fmla="*/ 896 w 1152"/>
              <a:gd name="T49" fmla="*/ 144 h 1131"/>
              <a:gd name="T50" fmla="*/ 989 w 1152"/>
              <a:gd name="T51" fmla="*/ 107 h 1131"/>
              <a:gd name="T52" fmla="*/ 816 w 1152"/>
              <a:gd name="T53" fmla="*/ 307 h 1131"/>
              <a:gd name="T54" fmla="*/ 949 w 1152"/>
              <a:gd name="T55" fmla="*/ 174 h 1131"/>
              <a:gd name="T56" fmla="*/ 831 w 1152"/>
              <a:gd name="T57" fmla="*/ 419 h 1131"/>
              <a:gd name="T58" fmla="*/ 763 w 1152"/>
              <a:gd name="T59" fmla="*/ 676 h 1131"/>
              <a:gd name="T60" fmla="*/ 646 w 1152"/>
              <a:gd name="T61" fmla="*/ 470 h 1131"/>
              <a:gd name="T62" fmla="*/ 780 w 1152"/>
              <a:gd name="T63" fmla="*/ 443 h 1131"/>
              <a:gd name="T64" fmla="*/ 701 w 1152"/>
              <a:gd name="T65" fmla="*/ 505 h 1131"/>
              <a:gd name="T66" fmla="*/ 646 w 1152"/>
              <a:gd name="T67" fmla="*/ 470 h 1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52" h="1131">
                <a:moveTo>
                  <a:pt x="0" y="749"/>
                </a:moveTo>
                <a:lnTo>
                  <a:pt x="297" y="452"/>
                </a:lnTo>
                <a:lnTo>
                  <a:pt x="680" y="835"/>
                </a:lnTo>
                <a:lnTo>
                  <a:pt x="645" y="869"/>
                </a:lnTo>
                <a:lnTo>
                  <a:pt x="613" y="836"/>
                </a:lnTo>
                <a:lnTo>
                  <a:pt x="383" y="1066"/>
                </a:lnTo>
                <a:lnTo>
                  <a:pt x="415" y="1099"/>
                </a:lnTo>
                <a:lnTo>
                  <a:pt x="383" y="1131"/>
                </a:lnTo>
                <a:lnTo>
                  <a:pt x="0" y="749"/>
                </a:lnTo>
                <a:close/>
                <a:moveTo>
                  <a:pt x="64" y="747"/>
                </a:moveTo>
                <a:lnTo>
                  <a:pt x="141" y="824"/>
                </a:lnTo>
                <a:lnTo>
                  <a:pt x="371" y="594"/>
                </a:lnTo>
                <a:lnTo>
                  <a:pt x="294" y="517"/>
                </a:lnTo>
                <a:lnTo>
                  <a:pt x="64" y="747"/>
                </a:lnTo>
                <a:close/>
                <a:moveTo>
                  <a:pt x="276" y="960"/>
                </a:moveTo>
                <a:lnTo>
                  <a:pt x="355" y="1039"/>
                </a:lnTo>
                <a:lnTo>
                  <a:pt x="585" y="809"/>
                </a:lnTo>
                <a:lnTo>
                  <a:pt x="506" y="730"/>
                </a:lnTo>
                <a:lnTo>
                  <a:pt x="276" y="960"/>
                </a:lnTo>
                <a:close/>
                <a:moveTo>
                  <a:pt x="170" y="853"/>
                </a:moveTo>
                <a:lnTo>
                  <a:pt x="249" y="932"/>
                </a:lnTo>
                <a:lnTo>
                  <a:pt x="479" y="702"/>
                </a:lnTo>
                <a:lnTo>
                  <a:pt x="400" y="624"/>
                </a:lnTo>
                <a:lnTo>
                  <a:pt x="170" y="853"/>
                </a:lnTo>
                <a:close/>
                <a:moveTo>
                  <a:pt x="949" y="174"/>
                </a:moveTo>
                <a:lnTo>
                  <a:pt x="999" y="179"/>
                </a:lnTo>
                <a:cubicBezTo>
                  <a:pt x="997" y="192"/>
                  <a:pt x="991" y="219"/>
                  <a:pt x="980" y="259"/>
                </a:cubicBezTo>
                <a:cubicBezTo>
                  <a:pt x="974" y="287"/>
                  <a:pt x="968" y="308"/>
                  <a:pt x="965" y="323"/>
                </a:cubicBezTo>
                <a:cubicBezTo>
                  <a:pt x="1014" y="319"/>
                  <a:pt x="1074" y="297"/>
                  <a:pt x="1143" y="254"/>
                </a:cubicBezTo>
                <a:cubicBezTo>
                  <a:pt x="1143" y="270"/>
                  <a:pt x="1146" y="288"/>
                  <a:pt x="1152" y="307"/>
                </a:cubicBezTo>
                <a:cubicBezTo>
                  <a:pt x="1050" y="363"/>
                  <a:pt x="955" y="381"/>
                  <a:pt x="867" y="359"/>
                </a:cubicBezTo>
                <a:lnTo>
                  <a:pt x="946" y="438"/>
                </a:lnTo>
                <a:cubicBezTo>
                  <a:pt x="990" y="477"/>
                  <a:pt x="990" y="517"/>
                  <a:pt x="946" y="558"/>
                </a:cubicBezTo>
                <a:cubicBezTo>
                  <a:pt x="930" y="574"/>
                  <a:pt x="914" y="590"/>
                  <a:pt x="898" y="606"/>
                </a:cubicBezTo>
                <a:cubicBezTo>
                  <a:pt x="883" y="593"/>
                  <a:pt x="869" y="584"/>
                  <a:pt x="857" y="579"/>
                </a:cubicBezTo>
                <a:cubicBezTo>
                  <a:pt x="872" y="566"/>
                  <a:pt x="890" y="549"/>
                  <a:pt x="912" y="527"/>
                </a:cubicBezTo>
                <a:cubicBezTo>
                  <a:pt x="935" y="506"/>
                  <a:pt x="935" y="486"/>
                  <a:pt x="913" y="467"/>
                </a:cubicBezTo>
                <a:lnTo>
                  <a:pt x="771" y="325"/>
                </a:lnTo>
                <a:lnTo>
                  <a:pt x="584" y="512"/>
                </a:lnTo>
                <a:lnTo>
                  <a:pt x="556" y="484"/>
                </a:lnTo>
                <a:lnTo>
                  <a:pt x="864" y="177"/>
                </a:lnTo>
                <a:lnTo>
                  <a:pt x="819" y="132"/>
                </a:lnTo>
                <a:lnTo>
                  <a:pt x="563" y="388"/>
                </a:lnTo>
                <a:lnTo>
                  <a:pt x="536" y="361"/>
                </a:lnTo>
                <a:lnTo>
                  <a:pt x="792" y="105"/>
                </a:lnTo>
                <a:lnTo>
                  <a:pt x="747" y="60"/>
                </a:lnTo>
                <a:lnTo>
                  <a:pt x="484" y="323"/>
                </a:lnTo>
                <a:lnTo>
                  <a:pt x="457" y="295"/>
                </a:lnTo>
                <a:lnTo>
                  <a:pt x="752" y="0"/>
                </a:lnTo>
                <a:lnTo>
                  <a:pt x="896" y="144"/>
                </a:lnTo>
                <a:lnTo>
                  <a:pt x="962" y="79"/>
                </a:lnTo>
                <a:lnTo>
                  <a:pt x="989" y="107"/>
                </a:lnTo>
                <a:lnTo>
                  <a:pt x="802" y="294"/>
                </a:lnTo>
                <a:lnTo>
                  <a:pt x="816" y="307"/>
                </a:lnTo>
                <a:cubicBezTo>
                  <a:pt x="853" y="318"/>
                  <a:pt x="889" y="323"/>
                  <a:pt x="922" y="325"/>
                </a:cubicBezTo>
                <a:cubicBezTo>
                  <a:pt x="933" y="267"/>
                  <a:pt x="943" y="217"/>
                  <a:pt x="949" y="174"/>
                </a:cubicBezTo>
                <a:close/>
                <a:moveTo>
                  <a:pt x="721" y="659"/>
                </a:moveTo>
                <a:cubicBezTo>
                  <a:pt x="753" y="595"/>
                  <a:pt x="790" y="515"/>
                  <a:pt x="831" y="419"/>
                </a:cubicBezTo>
                <a:cubicBezTo>
                  <a:pt x="844" y="427"/>
                  <a:pt x="856" y="435"/>
                  <a:pt x="869" y="443"/>
                </a:cubicBezTo>
                <a:cubicBezTo>
                  <a:pt x="829" y="529"/>
                  <a:pt x="793" y="607"/>
                  <a:pt x="763" y="676"/>
                </a:cubicBezTo>
                <a:lnTo>
                  <a:pt x="721" y="659"/>
                </a:lnTo>
                <a:close/>
                <a:moveTo>
                  <a:pt x="646" y="470"/>
                </a:moveTo>
                <a:cubicBezTo>
                  <a:pt x="654" y="469"/>
                  <a:pt x="664" y="467"/>
                  <a:pt x="677" y="464"/>
                </a:cubicBezTo>
                <a:cubicBezTo>
                  <a:pt x="718" y="454"/>
                  <a:pt x="752" y="448"/>
                  <a:pt x="780" y="443"/>
                </a:cubicBezTo>
                <a:lnTo>
                  <a:pt x="788" y="489"/>
                </a:lnTo>
                <a:cubicBezTo>
                  <a:pt x="767" y="493"/>
                  <a:pt x="737" y="498"/>
                  <a:pt x="701" y="505"/>
                </a:cubicBezTo>
                <a:cubicBezTo>
                  <a:pt x="679" y="508"/>
                  <a:pt x="662" y="511"/>
                  <a:pt x="651" y="513"/>
                </a:cubicBezTo>
                <a:lnTo>
                  <a:pt x="646" y="47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1431399" y="205889"/>
            <a:ext cx="504689" cy="512469"/>
          </a:xfrm>
          <a:custGeom>
            <a:avLst/>
            <a:gdLst>
              <a:gd name="T0" fmla="*/ 163 w 1017"/>
              <a:gd name="T1" fmla="*/ 893 h 1013"/>
              <a:gd name="T2" fmla="*/ 41 w 1017"/>
              <a:gd name="T3" fmla="*/ 977 h 1013"/>
              <a:gd name="T4" fmla="*/ 113 w 1017"/>
              <a:gd name="T5" fmla="*/ 847 h 1013"/>
              <a:gd name="T6" fmla="*/ 43 w 1017"/>
              <a:gd name="T7" fmla="*/ 873 h 1013"/>
              <a:gd name="T8" fmla="*/ 140 w 1017"/>
              <a:gd name="T9" fmla="*/ 971 h 1013"/>
              <a:gd name="T10" fmla="*/ 172 w 1017"/>
              <a:gd name="T11" fmla="*/ 745 h 1013"/>
              <a:gd name="T12" fmla="*/ 268 w 1017"/>
              <a:gd name="T13" fmla="*/ 843 h 1013"/>
              <a:gd name="T14" fmla="*/ 172 w 1017"/>
              <a:gd name="T15" fmla="*/ 745 h 1013"/>
              <a:gd name="T16" fmla="*/ 167 w 1017"/>
              <a:gd name="T17" fmla="*/ 851 h 1013"/>
              <a:gd name="T18" fmla="*/ 277 w 1017"/>
              <a:gd name="T19" fmla="*/ 738 h 1013"/>
              <a:gd name="T20" fmla="*/ 452 w 1017"/>
              <a:gd name="T21" fmla="*/ 676 h 1013"/>
              <a:gd name="T22" fmla="*/ 324 w 1017"/>
              <a:gd name="T23" fmla="*/ 573 h 1013"/>
              <a:gd name="T24" fmla="*/ 428 w 1017"/>
              <a:gd name="T25" fmla="*/ 674 h 1013"/>
              <a:gd name="T26" fmla="*/ 413 w 1017"/>
              <a:gd name="T27" fmla="*/ 670 h 1013"/>
              <a:gd name="T28" fmla="*/ 245 w 1017"/>
              <a:gd name="T29" fmla="*/ 652 h 1013"/>
              <a:gd name="T30" fmla="*/ 374 w 1017"/>
              <a:gd name="T31" fmla="*/ 755 h 1013"/>
              <a:gd name="T32" fmla="*/ 268 w 1017"/>
              <a:gd name="T33" fmla="*/ 652 h 1013"/>
              <a:gd name="T34" fmla="*/ 285 w 1017"/>
              <a:gd name="T35" fmla="*/ 658 h 1013"/>
              <a:gd name="T36" fmla="*/ 452 w 1017"/>
              <a:gd name="T37" fmla="*/ 676 h 1013"/>
              <a:gd name="T38" fmla="*/ 465 w 1017"/>
              <a:gd name="T39" fmla="*/ 454 h 1013"/>
              <a:gd name="T40" fmla="*/ 530 w 1017"/>
              <a:gd name="T41" fmla="*/ 598 h 1013"/>
              <a:gd name="T42" fmla="*/ 412 w 1017"/>
              <a:gd name="T43" fmla="*/ 507 h 1013"/>
              <a:gd name="T44" fmla="*/ 362 w 1017"/>
              <a:gd name="T45" fmla="*/ 535 h 1013"/>
              <a:gd name="T46" fmla="*/ 596 w 1017"/>
              <a:gd name="T47" fmla="*/ 511 h 1013"/>
              <a:gd name="T48" fmla="*/ 681 w 1017"/>
              <a:gd name="T49" fmla="*/ 448 h 1013"/>
              <a:gd name="T50" fmla="*/ 478 w 1017"/>
              <a:gd name="T51" fmla="*/ 419 h 1013"/>
              <a:gd name="T52" fmla="*/ 572 w 1017"/>
              <a:gd name="T53" fmla="*/ 346 h 1013"/>
              <a:gd name="T54" fmla="*/ 541 w 1017"/>
              <a:gd name="T55" fmla="*/ 456 h 1013"/>
              <a:gd name="T56" fmla="*/ 619 w 1017"/>
              <a:gd name="T57" fmla="*/ 402 h 1013"/>
              <a:gd name="T58" fmla="*/ 596 w 1017"/>
              <a:gd name="T59" fmla="*/ 511 h 1013"/>
              <a:gd name="T60" fmla="*/ 685 w 1017"/>
              <a:gd name="T61" fmla="*/ 212 h 1013"/>
              <a:gd name="T62" fmla="*/ 757 w 1017"/>
              <a:gd name="T63" fmla="*/ 309 h 1013"/>
              <a:gd name="T64" fmla="*/ 775 w 1017"/>
              <a:gd name="T65" fmla="*/ 327 h 1013"/>
              <a:gd name="T66" fmla="*/ 608 w 1017"/>
              <a:gd name="T67" fmla="*/ 288 h 1013"/>
              <a:gd name="T68" fmla="*/ 709 w 1017"/>
              <a:gd name="T69" fmla="*/ 419 h 1013"/>
              <a:gd name="T70" fmla="*/ 637 w 1017"/>
              <a:gd name="T71" fmla="*/ 321 h 1013"/>
              <a:gd name="T72" fmla="*/ 616 w 1017"/>
              <a:gd name="T73" fmla="*/ 303 h 1013"/>
              <a:gd name="T74" fmla="*/ 786 w 1017"/>
              <a:gd name="T75" fmla="*/ 342 h 1013"/>
              <a:gd name="T76" fmla="*/ 802 w 1017"/>
              <a:gd name="T77" fmla="*/ 95 h 1013"/>
              <a:gd name="T78" fmla="*/ 774 w 1017"/>
              <a:gd name="T79" fmla="*/ 145 h 1013"/>
              <a:gd name="T80" fmla="*/ 865 w 1017"/>
              <a:gd name="T81" fmla="*/ 263 h 1013"/>
              <a:gd name="T82" fmla="*/ 721 w 1017"/>
              <a:gd name="T83" fmla="*/ 198 h 1013"/>
              <a:gd name="T84" fmla="*/ 802 w 1017"/>
              <a:gd name="T85" fmla="*/ 95 h 1013"/>
              <a:gd name="T86" fmla="*/ 939 w 1017"/>
              <a:gd name="T87" fmla="*/ 16 h 1013"/>
              <a:gd name="T88" fmla="*/ 854 w 1017"/>
              <a:gd name="T89" fmla="*/ 101 h 1013"/>
              <a:gd name="T90" fmla="*/ 984 w 1017"/>
              <a:gd name="T91" fmla="*/ 83 h 1013"/>
              <a:gd name="T92" fmla="*/ 912 w 1017"/>
              <a:gd name="T93" fmla="*/ 141 h 1013"/>
              <a:gd name="T94" fmla="*/ 988 w 1017"/>
              <a:gd name="T95" fmla="*/ 144 h 1013"/>
              <a:gd name="T96" fmla="*/ 917 w 1017"/>
              <a:gd name="T97" fmla="*/ 79 h 1013"/>
              <a:gd name="T98" fmla="*/ 876 w 1017"/>
              <a:gd name="T99" fmla="*/ 39 h 10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17" h="1013">
                <a:moveTo>
                  <a:pt x="144" y="904"/>
                </a:moveTo>
                <a:lnTo>
                  <a:pt x="163" y="893"/>
                </a:lnTo>
                <a:cubicBezTo>
                  <a:pt x="181" y="925"/>
                  <a:pt x="177" y="955"/>
                  <a:pt x="151" y="981"/>
                </a:cubicBezTo>
                <a:cubicBezTo>
                  <a:pt x="116" y="1013"/>
                  <a:pt x="79" y="1011"/>
                  <a:pt x="41" y="977"/>
                </a:cubicBezTo>
                <a:cubicBezTo>
                  <a:pt x="3" y="936"/>
                  <a:pt x="0" y="897"/>
                  <a:pt x="32" y="861"/>
                </a:cubicBezTo>
                <a:cubicBezTo>
                  <a:pt x="55" y="839"/>
                  <a:pt x="82" y="835"/>
                  <a:pt x="113" y="847"/>
                </a:cubicBezTo>
                <a:lnTo>
                  <a:pt x="102" y="865"/>
                </a:lnTo>
                <a:cubicBezTo>
                  <a:pt x="78" y="856"/>
                  <a:pt x="59" y="858"/>
                  <a:pt x="43" y="873"/>
                </a:cubicBezTo>
                <a:cubicBezTo>
                  <a:pt x="22" y="899"/>
                  <a:pt x="25" y="929"/>
                  <a:pt x="53" y="962"/>
                </a:cubicBezTo>
                <a:cubicBezTo>
                  <a:pt x="85" y="990"/>
                  <a:pt x="113" y="993"/>
                  <a:pt x="140" y="971"/>
                </a:cubicBezTo>
                <a:cubicBezTo>
                  <a:pt x="158" y="952"/>
                  <a:pt x="159" y="929"/>
                  <a:pt x="144" y="904"/>
                </a:cubicBezTo>
                <a:close/>
                <a:moveTo>
                  <a:pt x="172" y="745"/>
                </a:moveTo>
                <a:cubicBezTo>
                  <a:pt x="149" y="772"/>
                  <a:pt x="151" y="803"/>
                  <a:pt x="179" y="836"/>
                </a:cubicBezTo>
                <a:cubicBezTo>
                  <a:pt x="210" y="864"/>
                  <a:pt x="240" y="867"/>
                  <a:pt x="268" y="843"/>
                </a:cubicBezTo>
                <a:cubicBezTo>
                  <a:pt x="293" y="815"/>
                  <a:pt x="292" y="784"/>
                  <a:pt x="263" y="752"/>
                </a:cubicBezTo>
                <a:cubicBezTo>
                  <a:pt x="230" y="724"/>
                  <a:pt x="200" y="721"/>
                  <a:pt x="172" y="745"/>
                </a:cubicBezTo>
                <a:close/>
                <a:moveTo>
                  <a:pt x="279" y="853"/>
                </a:moveTo>
                <a:cubicBezTo>
                  <a:pt x="242" y="886"/>
                  <a:pt x="204" y="885"/>
                  <a:pt x="167" y="851"/>
                </a:cubicBezTo>
                <a:cubicBezTo>
                  <a:pt x="129" y="810"/>
                  <a:pt x="127" y="770"/>
                  <a:pt x="161" y="732"/>
                </a:cubicBezTo>
                <a:cubicBezTo>
                  <a:pt x="198" y="700"/>
                  <a:pt x="237" y="702"/>
                  <a:pt x="277" y="738"/>
                </a:cubicBezTo>
                <a:cubicBezTo>
                  <a:pt x="313" y="777"/>
                  <a:pt x="314" y="815"/>
                  <a:pt x="279" y="853"/>
                </a:cubicBezTo>
                <a:close/>
                <a:moveTo>
                  <a:pt x="452" y="676"/>
                </a:moveTo>
                <a:lnTo>
                  <a:pt x="336" y="560"/>
                </a:lnTo>
                <a:lnTo>
                  <a:pt x="324" y="573"/>
                </a:lnTo>
                <a:lnTo>
                  <a:pt x="408" y="657"/>
                </a:lnTo>
                <a:cubicBezTo>
                  <a:pt x="415" y="664"/>
                  <a:pt x="421" y="669"/>
                  <a:pt x="428" y="674"/>
                </a:cubicBezTo>
                <a:lnTo>
                  <a:pt x="427" y="675"/>
                </a:lnTo>
                <a:cubicBezTo>
                  <a:pt x="424" y="673"/>
                  <a:pt x="419" y="672"/>
                  <a:pt x="413" y="670"/>
                </a:cubicBezTo>
                <a:lnTo>
                  <a:pt x="260" y="637"/>
                </a:lnTo>
                <a:lnTo>
                  <a:pt x="245" y="652"/>
                </a:lnTo>
                <a:lnTo>
                  <a:pt x="361" y="768"/>
                </a:lnTo>
                <a:lnTo>
                  <a:pt x="374" y="755"/>
                </a:lnTo>
                <a:lnTo>
                  <a:pt x="288" y="670"/>
                </a:lnTo>
                <a:cubicBezTo>
                  <a:pt x="280" y="662"/>
                  <a:pt x="273" y="656"/>
                  <a:pt x="268" y="652"/>
                </a:cubicBezTo>
                <a:lnTo>
                  <a:pt x="268" y="652"/>
                </a:lnTo>
                <a:cubicBezTo>
                  <a:pt x="274" y="655"/>
                  <a:pt x="280" y="657"/>
                  <a:pt x="285" y="658"/>
                </a:cubicBezTo>
                <a:lnTo>
                  <a:pt x="438" y="691"/>
                </a:lnTo>
                <a:lnTo>
                  <a:pt x="452" y="676"/>
                </a:lnTo>
                <a:close/>
                <a:moveTo>
                  <a:pt x="454" y="443"/>
                </a:moveTo>
                <a:lnTo>
                  <a:pt x="465" y="454"/>
                </a:lnTo>
                <a:lnTo>
                  <a:pt x="425" y="493"/>
                </a:lnTo>
                <a:lnTo>
                  <a:pt x="530" y="598"/>
                </a:lnTo>
                <a:lnTo>
                  <a:pt x="517" y="612"/>
                </a:lnTo>
                <a:lnTo>
                  <a:pt x="412" y="507"/>
                </a:lnTo>
                <a:lnTo>
                  <a:pt x="373" y="546"/>
                </a:lnTo>
                <a:lnTo>
                  <a:pt x="362" y="535"/>
                </a:lnTo>
                <a:lnTo>
                  <a:pt x="454" y="443"/>
                </a:lnTo>
                <a:close/>
                <a:moveTo>
                  <a:pt x="596" y="511"/>
                </a:moveTo>
                <a:lnTo>
                  <a:pt x="670" y="438"/>
                </a:lnTo>
                <a:lnTo>
                  <a:pt x="681" y="448"/>
                </a:lnTo>
                <a:lnTo>
                  <a:pt x="594" y="535"/>
                </a:lnTo>
                <a:lnTo>
                  <a:pt x="478" y="419"/>
                </a:lnTo>
                <a:lnTo>
                  <a:pt x="561" y="335"/>
                </a:lnTo>
                <a:lnTo>
                  <a:pt x="572" y="346"/>
                </a:lnTo>
                <a:lnTo>
                  <a:pt x="502" y="417"/>
                </a:lnTo>
                <a:lnTo>
                  <a:pt x="541" y="456"/>
                </a:lnTo>
                <a:lnTo>
                  <a:pt x="607" y="390"/>
                </a:lnTo>
                <a:lnTo>
                  <a:pt x="619" y="402"/>
                </a:lnTo>
                <a:lnTo>
                  <a:pt x="553" y="468"/>
                </a:lnTo>
                <a:lnTo>
                  <a:pt x="596" y="511"/>
                </a:lnTo>
                <a:close/>
                <a:moveTo>
                  <a:pt x="801" y="328"/>
                </a:moveTo>
                <a:lnTo>
                  <a:pt x="685" y="212"/>
                </a:lnTo>
                <a:lnTo>
                  <a:pt x="672" y="225"/>
                </a:lnTo>
                <a:lnTo>
                  <a:pt x="757" y="309"/>
                </a:lnTo>
                <a:cubicBezTo>
                  <a:pt x="763" y="315"/>
                  <a:pt x="769" y="321"/>
                  <a:pt x="776" y="326"/>
                </a:cubicBezTo>
                <a:lnTo>
                  <a:pt x="775" y="327"/>
                </a:lnTo>
                <a:cubicBezTo>
                  <a:pt x="772" y="325"/>
                  <a:pt x="767" y="324"/>
                  <a:pt x="761" y="322"/>
                </a:cubicBezTo>
                <a:lnTo>
                  <a:pt x="608" y="288"/>
                </a:lnTo>
                <a:lnTo>
                  <a:pt x="593" y="303"/>
                </a:lnTo>
                <a:lnTo>
                  <a:pt x="709" y="419"/>
                </a:lnTo>
                <a:lnTo>
                  <a:pt x="722" y="407"/>
                </a:lnTo>
                <a:lnTo>
                  <a:pt x="637" y="321"/>
                </a:lnTo>
                <a:cubicBezTo>
                  <a:pt x="628" y="313"/>
                  <a:pt x="621" y="308"/>
                  <a:pt x="616" y="304"/>
                </a:cubicBezTo>
                <a:lnTo>
                  <a:pt x="616" y="303"/>
                </a:lnTo>
                <a:cubicBezTo>
                  <a:pt x="622" y="307"/>
                  <a:pt x="628" y="309"/>
                  <a:pt x="633" y="310"/>
                </a:cubicBezTo>
                <a:lnTo>
                  <a:pt x="786" y="342"/>
                </a:lnTo>
                <a:lnTo>
                  <a:pt x="801" y="328"/>
                </a:lnTo>
                <a:close/>
                <a:moveTo>
                  <a:pt x="802" y="95"/>
                </a:moveTo>
                <a:lnTo>
                  <a:pt x="813" y="106"/>
                </a:lnTo>
                <a:lnTo>
                  <a:pt x="774" y="145"/>
                </a:lnTo>
                <a:lnTo>
                  <a:pt x="878" y="250"/>
                </a:lnTo>
                <a:lnTo>
                  <a:pt x="865" y="263"/>
                </a:lnTo>
                <a:lnTo>
                  <a:pt x="760" y="158"/>
                </a:lnTo>
                <a:lnTo>
                  <a:pt x="721" y="198"/>
                </a:lnTo>
                <a:lnTo>
                  <a:pt x="710" y="187"/>
                </a:lnTo>
                <a:lnTo>
                  <a:pt x="802" y="95"/>
                </a:lnTo>
                <a:close/>
                <a:moveTo>
                  <a:pt x="930" y="34"/>
                </a:moveTo>
                <a:lnTo>
                  <a:pt x="939" y="16"/>
                </a:lnTo>
                <a:cubicBezTo>
                  <a:pt x="914" y="0"/>
                  <a:pt x="888" y="4"/>
                  <a:pt x="863" y="29"/>
                </a:cubicBezTo>
                <a:cubicBezTo>
                  <a:pt x="839" y="56"/>
                  <a:pt x="835" y="80"/>
                  <a:pt x="854" y="101"/>
                </a:cubicBezTo>
                <a:cubicBezTo>
                  <a:pt x="868" y="119"/>
                  <a:pt x="893" y="116"/>
                  <a:pt x="928" y="92"/>
                </a:cubicBezTo>
                <a:cubicBezTo>
                  <a:pt x="957" y="73"/>
                  <a:pt x="975" y="70"/>
                  <a:pt x="984" y="83"/>
                </a:cubicBezTo>
                <a:cubicBezTo>
                  <a:pt x="998" y="98"/>
                  <a:pt x="995" y="115"/>
                  <a:pt x="977" y="135"/>
                </a:cubicBezTo>
                <a:cubicBezTo>
                  <a:pt x="956" y="157"/>
                  <a:pt x="934" y="159"/>
                  <a:pt x="912" y="141"/>
                </a:cubicBezTo>
                <a:lnTo>
                  <a:pt x="903" y="159"/>
                </a:lnTo>
                <a:cubicBezTo>
                  <a:pt x="932" y="179"/>
                  <a:pt x="960" y="174"/>
                  <a:pt x="988" y="144"/>
                </a:cubicBezTo>
                <a:cubicBezTo>
                  <a:pt x="1013" y="117"/>
                  <a:pt x="1017" y="92"/>
                  <a:pt x="999" y="70"/>
                </a:cubicBezTo>
                <a:cubicBezTo>
                  <a:pt x="982" y="50"/>
                  <a:pt x="955" y="53"/>
                  <a:pt x="917" y="79"/>
                </a:cubicBezTo>
                <a:cubicBezTo>
                  <a:pt x="893" y="95"/>
                  <a:pt x="876" y="98"/>
                  <a:pt x="867" y="88"/>
                </a:cubicBezTo>
                <a:cubicBezTo>
                  <a:pt x="855" y="74"/>
                  <a:pt x="858" y="58"/>
                  <a:pt x="876" y="39"/>
                </a:cubicBezTo>
                <a:cubicBezTo>
                  <a:pt x="891" y="24"/>
                  <a:pt x="909" y="22"/>
                  <a:pt x="930" y="3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0" y="5037043"/>
            <a:ext cx="9145588" cy="108045"/>
          </a:xfrm>
          <a:prstGeom prst="rect">
            <a:avLst/>
          </a:prstGeom>
          <a:solidFill>
            <a:srgbClr val="43BAB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8571" tIns="34285" rIns="68571" bIns="34285" numCol="1" rtlCol="0" anchor="t" anchorCtr="0" compatLnSpc="1">
            <a:prstTxWarp prst="textNoShape">
              <a:avLst/>
            </a:prstTxWarp>
          </a:bodyPr>
          <a:lstStyle/>
          <a:p>
            <a:pPr defTabSz="685709"/>
            <a:endParaRPr lang="zh-CN" altLang="en-US" sz="130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1512493" y="1101160"/>
            <a:ext cx="653196" cy="621193"/>
            <a:chOff x="1827149" y="1625954"/>
            <a:chExt cx="828000" cy="828000"/>
          </a:xfrm>
        </p:grpSpPr>
        <p:sp>
          <p:nvSpPr>
            <p:cNvPr id="84" name="椭圆 83"/>
            <p:cNvSpPr>
              <a:spLocks noChangeAspect="1"/>
            </p:cNvSpPr>
            <p:nvPr/>
          </p:nvSpPr>
          <p:spPr>
            <a:xfrm>
              <a:off x="1827149" y="1625954"/>
              <a:ext cx="828000" cy="828000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solidFill>
                <a:srgbClr val="2A495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30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5" name="文本框 12"/>
            <p:cNvSpPr txBox="1"/>
            <p:nvPr/>
          </p:nvSpPr>
          <p:spPr>
            <a:xfrm>
              <a:off x="1848270" y="1738791"/>
              <a:ext cx="789670" cy="6358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30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5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kumimoji="0" lang="zh-CN" altLang="en-US" sz="25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86" name="文本框 16"/>
          <p:cNvSpPr txBox="1"/>
          <p:nvPr/>
        </p:nvSpPr>
        <p:spPr>
          <a:xfrm>
            <a:off x="2479774" y="1220427"/>
            <a:ext cx="1985141" cy="438572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accent3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dirty="0">
                <a:latin typeface="+mn-lt"/>
                <a:cs typeface="+mn-ea"/>
                <a:sym typeface="+mn-lt"/>
              </a:rPr>
              <a:t>护士仪表礼仪</a:t>
            </a:r>
          </a:p>
        </p:txBody>
      </p:sp>
      <p:grpSp>
        <p:nvGrpSpPr>
          <p:cNvPr id="87" name="组合 86"/>
          <p:cNvGrpSpPr/>
          <p:nvPr/>
        </p:nvGrpSpPr>
        <p:grpSpPr>
          <a:xfrm>
            <a:off x="1502258" y="2010946"/>
            <a:ext cx="674968" cy="621193"/>
            <a:chOff x="2391346" y="2838627"/>
            <a:chExt cx="855598" cy="828000"/>
          </a:xfrm>
        </p:grpSpPr>
        <p:sp>
          <p:nvSpPr>
            <p:cNvPr id="88" name="椭圆 87"/>
            <p:cNvSpPr>
              <a:spLocks noChangeAspect="1"/>
            </p:cNvSpPr>
            <p:nvPr/>
          </p:nvSpPr>
          <p:spPr>
            <a:xfrm>
              <a:off x="2405971" y="2838627"/>
              <a:ext cx="828000" cy="828000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solidFill>
                <a:srgbClr val="00A2C2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30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9" name="文本框 13"/>
            <p:cNvSpPr txBox="1"/>
            <p:nvPr/>
          </p:nvSpPr>
          <p:spPr>
            <a:xfrm>
              <a:off x="2391346" y="2948377"/>
              <a:ext cx="855598" cy="6358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30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5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kumimoji="0" lang="zh-CN" altLang="en-US" sz="25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90" name="文本框 20"/>
          <p:cNvSpPr txBox="1"/>
          <p:nvPr/>
        </p:nvSpPr>
        <p:spPr>
          <a:xfrm>
            <a:off x="2442320" y="2087291"/>
            <a:ext cx="1985141" cy="438572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accent3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dirty="0">
                <a:latin typeface="+mn-lt"/>
                <a:cs typeface="+mn-ea"/>
                <a:sym typeface="+mn-lt"/>
              </a:rPr>
              <a:t>护士举止礼仪</a:t>
            </a:r>
          </a:p>
        </p:txBody>
      </p:sp>
      <p:grpSp>
        <p:nvGrpSpPr>
          <p:cNvPr id="91" name="组合 90"/>
          <p:cNvGrpSpPr/>
          <p:nvPr/>
        </p:nvGrpSpPr>
        <p:grpSpPr>
          <a:xfrm>
            <a:off x="1404442" y="2917255"/>
            <a:ext cx="844792" cy="621193"/>
            <a:chOff x="2870279" y="4046659"/>
            <a:chExt cx="1070870" cy="828000"/>
          </a:xfrm>
        </p:grpSpPr>
        <p:sp>
          <p:nvSpPr>
            <p:cNvPr id="92" name="椭圆 91"/>
            <p:cNvSpPr>
              <a:spLocks noChangeAspect="1"/>
            </p:cNvSpPr>
            <p:nvPr/>
          </p:nvSpPr>
          <p:spPr>
            <a:xfrm>
              <a:off x="2984793" y="4046659"/>
              <a:ext cx="828000" cy="828000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solidFill>
                <a:srgbClr val="F6A514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30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3" name="文本框 14"/>
            <p:cNvSpPr txBox="1"/>
            <p:nvPr/>
          </p:nvSpPr>
          <p:spPr>
            <a:xfrm>
              <a:off x="2870279" y="4171210"/>
              <a:ext cx="1070870" cy="63587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30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5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kumimoji="0" lang="zh-CN" altLang="en-US" sz="25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94" name="文本框 21"/>
          <p:cNvSpPr txBox="1"/>
          <p:nvPr/>
        </p:nvSpPr>
        <p:spPr>
          <a:xfrm>
            <a:off x="2442320" y="3023395"/>
            <a:ext cx="1985141" cy="438572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accent3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dirty="0">
                <a:latin typeface="+mn-lt"/>
                <a:cs typeface="+mn-ea"/>
                <a:sym typeface="+mn-lt"/>
              </a:rPr>
              <a:t>护士语言礼仪</a:t>
            </a:r>
          </a:p>
        </p:txBody>
      </p:sp>
      <p:grpSp>
        <p:nvGrpSpPr>
          <p:cNvPr id="95" name="组合 94"/>
          <p:cNvGrpSpPr/>
          <p:nvPr/>
        </p:nvGrpSpPr>
        <p:grpSpPr>
          <a:xfrm>
            <a:off x="1451871" y="3823559"/>
            <a:ext cx="729455" cy="621193"/>
            <a:chOff x="3469537" y="5254690"/>
            <a:chExt cx="924666" cy="828000"/>
          </a:xfrm>
        </p:grpSpPr>
        <p:sp>
          <p:nvSpPr>
            <p:cNvPr id="96" name="椭圆 95"/>
            <p:cNvSpPr>
              <a:spLocks noChangeAspect="1"/>
            </p:cNvSpPr>
            <p:nvPr/>
          </p:nvSpPr>
          <p:spPr>
            <a:xfrm>
              <a:off x="3563616" y="5254690"/>
              <a:ext cx="828000" cy="828000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solidFill>
                <a:srgbClr val="FC736E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30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" name="文本框 15"/>
            <p:cNvSpPr txBox="1"/>
            <p:nvPr/>
          </p:nvSpPr>
          <p:spPr>
            <a:xfrm>
              <a:off x="3469537" y="5348602"/>
              <a:ext cx="924666" cy="6358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30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5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04</a:t>
              </a:r>
              <a:endParaRPr kumimoji="0" lang="zh-CN" altLang="en-US" sz="25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98" name="文本框 22"/>
          <p:cNvSpPr txBox="1"/>
          <p:nvPr/>
        </p:nvSpPr>
        <p:spPr>
          <a:xfrm>
            <a:off x="2442320" y="3959499"/>
            <a:ext cx="2600694" cy="438572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accent3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dirty="0">
                <a:latin typeface="+mn-lt"/>
                <a:cs typeface="+mn-ea"/>
                <a:sym typeface="+mn-lt"/>
              </a:rPr>
              <a:t>护士日常工作礼仪</a:t>
            </a:r>
          </a:p>
        </p:txBody>
      </p:sp>
      <p:pic>
        <p:nvPicPr>
          <p:cNvPr id="25604" name="Picture 4" descr="E:\0000000我图PPT\00001PNG素材\医疗医药医生\医生护士0555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301"/>
          <a:stretch/>
        </p:blipFill>
        <p:spPr bwMode="auto">
          <a:xfrm>
            <a:off x="5102698" y="445895"/>
            <a:ext cx="3934592" cy="4574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3636690" y="268288"/>
            <a:ext cx="15841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F7F7F7"/>
                </a:solidFill>
              </a:rPr>
              <a:t>https://www.ypppt.com/</a:t>
            </a:r>
            <a:endParaRPr lang="zh-CN" altLang="en-US" sz="1050" dirty="0">
              <a:solidFill>
                <a:srgbClr val="F7F7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978010"/>
      </p:ext>
    </p:extLst>
  </p:cSld>
  <p:clrMapOvr>
    <a:masterClrMapping/>
  </p:clrMapOvr>
  <p:transition spd="slow" advTm="2615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600"/>
                            </p:stCondLst>
                            <p:childTnLst>
                              <p:par>
                                <p:cTn id="6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86" grpId="0"/>
      <p:bldP spid="90" grpId="0"/>
      <p:bldP spid="94" grpId="0"/>
      <p:bldP spid="9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/>
          <p:cNvSpPr>
            <a:spLocks/>
          </p:cNvSpPr>
          <p:nvPr/>
        </p:nvSpPr>
        <p:spPr bwMode="auto">
          <a:xfrm>
            <a:off x="1" y="168220"/>
            <a:ext cx="267437" cy="485885"/>
          </a:xfrm>
          <a:custGeom>
            <a:avLst/>
            <a:gdLst>
              <a:gd name="T0" fmla="*/ 0 w 519"/>
              <a:gd name="T1" fmla="*/ 1050 h 1050"/>
              <a:gd name="T2" fmla="*/ 510 w 519"/>
              <a:gd name="T3" fmla="*/ 540 h 1050"/>
              <a:gd name="T4" fmla="*/ 510 w 519"/>
              <a:gd name="T5" fmla="*/ 510 h 1050"/>
              <a:gd name="T6" fmla="*/ 0 w 519"/>
              <a:gd name="T7" fmla="*/ 0 h 1050"/>
              <a:gd name="T8" fmla="*/ 0 w 519"/>
              <a:gd name="T9" fmla="*/ 105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9" h="1050">
                <a:moveTo>
                  <a:pt x="0" y="1050"/>
                </a:moveTo>
                <a:lnTo>
                  <a:pt x="510" y="540"/>
                </a:lnTo>
                <a:cubicBezTo>
                  <a:pt x="519" y="532"/>
                  <a:pt x="519" y="518"/>
                  <a:pt x="510" y="510"/>
                </a:cubicBezTo>
                <a:lnTo>
                  <a:pt x="0" y="0"/>
                </a:lnTo>
                <a:lnTo>
                  <a:pt x="0" y="1050"/>
                </a:lnTo>
                <a:close/>
              </a:path>
            </a:pathLst>
          </a:custGeom>
          <a:solidFill>
            <a:srgbClr val="5764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0" y="47642"/>
            <a:ext cx="266368" cy="485885"/>
          </a:xfrm>
          <a:custGeom>
            <a:avLst/>
            <a:gdLst>
              <a:gd name="T0" fmla="*/ 0 w 518"/>
              <a:gd name="T1" fmla="*/ 1051 h 1051"/>
              <a:gd name="T2" fmla="*/ 508 w 518"/>
              <a:gd name="T3" fmla="*/ 543 h 1051"/>
              <a:gd name="T4" fmla="*/ 508 w 518"/>
              <a:gd name="T5" fmla="*/ 508 h 1051"/>
              <a:gd name="T6" fmla="*/ 0 w 518"/>
              <a:gd name="T7" fmla="*/ 0 h 1051"/>
              <a:gd name="T8" fmla="*/ 0 w 518"/>
              <a:gd name="T9" fmla="*/ 1051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1238" y="117148"/>
            <a:ext cx="5147660" cy="56168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>
              <a:defRPr sz="3200" b="1">
                <a:latin typeface="微软雅黑"/>
                <a:ea typeface="微软雅黑"/>
              </a:defRPr>
            </a:lvl1pPr>
          </a:lstStyle>
          <a:p>
            <a:r>
              <a:rPr lang="zh-CN" altLang="en-US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使新入院病人有归宿感</a:t>
            </a:r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>
            <a:off x="1866390" y="1060376"/>
            <a:ext cx="2058332" cy="3528858"/>
          </a:xfrm>
          <a:custGeom>
            <a:avLst/>
            <a:gdLst>
              <a:gd name="T0" fmla="*/ 496 w 2878"/>
              <a:gd name="T1" fmla="*/ 35 h 5689"/>
              <a:gd name="T2" fmla="*/ 2609 w 2878"/>
              <a:gd name="T3" fmla="*/ 514 h 5689"/>
              <a:gd name="T4" fmla="*/ 2856 w 2878"/>
              <a:gd name="T5" fmla="*/ 843 h 5689"/>
              <a:gd name="T6" fmla="*/ 2848 w 2878"/>
              <a:gd name="T7" fmla="*/ 4197 h 5689"/>
              <a:gd name="T8" fmla="*/ 2700 w 2878"/>
              <a:gd name="T9" fmla="*/ 4718 h 5689"/>
              <a:gd name="T10" fmla="*/ 416 w 2878"/>
              <a:gd name="T11" fmla="*/ 5539 h 5689"/>
              <a:gd name="T12" fmla="*/ 25 w 2878"/>
              <a:gd name="T13" fmla="*/ 5063 h 5689"/>
              <a:gd name="T14" fmla="*/ 25 w 2878"/>
              <a:gd name="T15" fmla="*/ 345 h 5689"/>
              <a:gd name="T16" fmla="*/ 496 w 2878"/>
              <a:gd name="T17" fmla="*/ 35 h 5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78" h="5689">
                <a:moveTo>
                  <a:pt x="496" y="35"/>
                </a:moveTo>
                <a:lnTo>
                  <a:pt x="2609" y="514"/>
                </a:lnTo>
                <a:cubicBezTo>
                  <a:pt x="2762" y="549"/>
                  <a:pt x="2856" y="644"/>
                  <a:pt x="2856" y="843"/>
                </a:cubicBezTo>
                <a:lnTo>
                  <a:pt x="2848" y="4197"/>
                </a:lnTo>
                <a:cubicBezTo>
                  <a:pt x="2847" y="4396"/>
                  <a:pt x="2878" y="4654"/>
                  <a:pt x="2700" y="4718"/>
                </a:cubicBezTo>
                <a:lnTo>
                  <a:pt x="416" y="5539"/>
                </a:lnTo>
                <a:cubicBezTo>
                  <a:pt x="0" y="5689"/>
                  <a:pt x="25" y="5262"/>
                  <a:pt x="25" y="5063"/>
                </a:cubicBezTo>
                <a:lnTo>
                  <a:pt x="25" y="345"/>
                </a:lnTo>
                <a:cubicBezTo>
                  <a:pt x="25" y="80"/>
                  <a:pt x="343" y="0"/>
                  <a:pt x="496" y="3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294A5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692474" y="1348874"/>
            <a:ext cx="537013" cy="486150"/>
            <a:chOff x="913805" y="2420960"/>
            <a:chExt cx="716173" cy="648000"/>
          </a:xfrm>
          <a:solidFill>
            <a:schemeClr val="accent2"/>
          </a:solidFill>
        </p:grpSpPr>
        <p:sp>
          <p:nvSpPr>
            <p:cNvPr id="13" name="Oval 6"/>
            <p:cNvSpPr>
              <a:spLocks noChangeAspect="1" noChangeArrowheads="1"/>
            </p:cNvSpPr>
            <p:nvPr/>
          </p:nvSpPr>
          <p:spPr bwMode="auto">
            <a:xfrm>
              <a:off x="913805" y="2420960"/>
              <a:ext cx="646348" cy="6480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939040" y="2490008"/>
              <a:ext cx="690938" cy="5538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100" b="1" dirty="0">
                  <a:solidFill>
                    <a:schemeClr val="bg2"/>
                  </a:solidFill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lang="zh-CN" altLang="en-US" sz="2100" b="1" dirty="0">
                <a:solidFill>
                  <a:schemeClr val="bg2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052514" y="1727939"/>
            <a:ext cx="1785386" cy="2285231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16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入院后，责任护士应在第一时间内看望病人，安排病人的衣食住行，尽快通知主管医生到场，做好自我介绍以及入院当天相关检查治疗，以满足病人归属的需求。</a:t>
            </a:r>
          </a:p>
        </p:txBody>
      </p:sp>
      <p:sp>
        <p:nvSpPr>
          <p:cNvPr id="17" name="Freeform 7"/>
          <p:cNvSpPr>
            <a:spLocks/>
          </p:cNvSpPr>
          <p:nvPr/>
        </p:nvSpPr>
        <p:spPr bwMode="auto">
          <a:xfrm>
            <a:off x="4856316" y="1059910"/>
            <a:ext cx="2059200" cy="3528000"/>
          </a:xfrm>
          <a:custGeom>
            <a:avLst/>
            <a:gdLst>
              <a:gd name="T0" fmla="*/ 496 w 2878"/>
              <a:gd name="T1" fmla="*/ 35 h 5689"/>
              <a:gd name="T2" fmla="*/ 2610 w 2878"/>
              <a:gd name="T3" fmla="*/ 514 h 5689"/>
              <a:gd name="T4" fmla="*/ 2856 w 2878"/>
              <a:gd name="T5" fmla="*/ 843 h 5689"/>
              <a:gd name="T6" fmla="*/ 2848 w 2878"/>
              <a:gd name="T7" fmla="*/ 4197 h 5689"/>
              <a:gd name="T8" fmla="*/ 2701 w 2878"/>
              <a:gd name="T9" fmla="*/ 4718 h 5689"/>
              <a:gd name="T10" fmla="*/ 417 w 2878"/>
              <a:gd name="T11" fmla="*/ 5539 h 5689"/>
              <a:gd name="T12" fmla="*/ 25 w 2878"/>
              <a:gd name="T13" fmla="*/ 5063 h 5689"/>
              <a:gd name="T14" fmla="*/ 25 w 2878"/>
              <a:gd name="T15" fmla="*/ 345 h 5689"/>
              <a:gd name="T16" fmla="*/ 496 w 2878"/>
              <a:gd name="T17" fmla="*/ 35 h 5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78" h="5689">
                <a:moveTo>
                  <a:pt x="496" y="35"/>
                </a:moveTo>
                <a:lnTo>
                  <a:pt x="2610" y="514"/>
                </a:lnTo>
                <a:cubicBezTo>
                  <a:pt x="2762" y="549"/>
                  <a:pt x="2857" y="644"/>
                  <a:pt x="2856" y="843"/>
                </a:cubicBezTo>
                <a:lnTo>
                  <a:pt x="2848" y="4197"/>
                </a:lnTo>
                <a:cubicBezTo>
                  <a:pt x="2848" y="4396"/>
                  <a:pt x="2878" y="4654"/>
                  <a:pt x="2701" y="4718"/>
                </a:cubicBezTo>
                <a:lnTo>
                  <a:pt x="417" y="5539"/>
                </a:lnTo>
                <a:cubicBezTo>
                  <a:pt x="0" y="5689"/>
                  <a:pt x="25" y="5262"/>
                  <a:pt x="25" y="5063"/>
                </a:cubicBezTo>
                <a:lnTo>
                  <a:pt x="25" y="345"/>
                </a:lnTo>
                <a:cubicBezTo>
                  <a:pt x="25" y="80"/>
                  <a:pt x="343" y="0"/>
                  <a:pt x="496" y="3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294A5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716810" y="1420416"/>
            <a:ext cx="551322" cy="486150"/>
            <a:chOff x="3514357" y="2420960"/>
            <a:chExt cx="735255" cy="648000"/>
          </a:xfrm>
          <a:solidFill>
            <a:schemeClr val="accent2"/>
          </a:solidFill>
        </p:grpSpPr>
        <p:sp>
          <p:nvSpPr>
            <p:cNvPr id="19" name="Oval 9"/>
            <p:cNvSpPr>
              <a:spLocks noChangeAspect="1" noChangeArrowheads="1"/>
            </p:cNvSpPr>
            <p:nvPr/>
          </p:nvSpPr>
          <p:spPr bwMode="auto">
            <a:xfrm>
              <a:off x="3514357" y="2420960"/>
              <a:ext cx="646348" cy="6480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558675" y="2490008"/>
              <a:ext cx="690937" cy="5538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100" b="1" dirty="0">
                  <a:solidFill>
                    <a:schemeClr val="bg2"/>
                  </a:solidFill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lang="zh-CN" altLang="en-US" sz="2100" b="1" dirty="0">
                <a:solidFill>
                  <a:schemeClr val="bg2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5040450" y="1901686"/>
            <a:ext cx="1799960" cy="203901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16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在护患交谈中，如果病人取坐位，护士要取站位；患者如果取卧位，护士要取坐位，用基本平行的视线，这样更能体现护士的亲切和彼此的尊重。</a:t>
            </a:r>
          </a:p>
        </p:txBody>
      </p:sp>
      <p:pic>
        <p:nvPicPr>
          <p:cNvPr id="19460" name="Picture 4" descr="E:\0000000我图PPT\00001PNG素材\医疗医药医生\医药9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8224" y="2140962"/>
            <a:ext cx="1371263" cy="2347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1" name="Picture 5" descr="E:\0000000我图PPT\00001PNG素材\医疗医药医生\医药6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1880" y="2139752"/>
            <a:ext cx="1371010" cy="2069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1390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63"/>
    </mc:Choice>
    <mc:Fallback xmlns="">
      <p:transition spd="slow" advTm="3863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14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6" dur="2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7" dur="2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8" dur="4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9" dur="4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160"/>
                                </p:stCondLst>
                                <p:childTnLst>
                                  <p:par>
                                    <p:cTn id="21" presetID="2" presetClass="entr" presetSubtype="6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6" fill="hold" grpId="0" nodeType="withEffect" p14:presetBounceEnd="2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760"/>
                                </p:stCondLst>
                                <p:childTnLst>
                                  <p:par>
                                    <p:cTn id="30" presetID="2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2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360"/>
                                </p:stCondLst>
                                <p:childTnLst>
                                  <p:par>
                                    <p:cTn id="3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860"/>
                                </p:stCondLst>
                                <p:childTnLst>
                                  <p:par>
                                    <p:cTn id="43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360"/>
                                </p:stCondLst>
                                <p:childTnLst>
                                  <p:par>
                                    <p:cTn id="47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94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94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194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194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9" grpId="0"/>
          <p:bldP spid="11" grpId="0" animBg="1"/>
          <p:bldP spid="16" grpId="0"/>
          <p:bldP spid="17" grpId="0" animBg="1"/>
          <p:bldP spid="2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14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6" dur="2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7" dur="2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8" dur="4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9" dur="4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160"/>
                                </p:stCondLst>
                                <p:childTnLst>
                                  <p:par>
                                    <p:cTn id="21" presetID="2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760"/>
                                </p:stCondLst>
                                <p:childTnLst>
                                  <p:par>
                                    <p:cTn id="30" presetID="2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2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360"/>
                                </p:stCondLst>
                                <p:childTnLst>
                                  <p:par>
                                    <p:cTn id="3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860"/>
                                </p:stCondLst>
                                <p:childTnLst>
                                  <p:par>
                                    <p:cTn id="43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360"/>
                                </p:stCondLst>
                                <p:childTnLst>
                                  <p:par>
                                    <p:cTn id="47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94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94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194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194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9" grpId="0"/>
          <p:bldP spid="11" grpId="0" animBg="1"/>
          <p:bldP spid="16" grpId="0"/>
          <p:bldP spid="17" grpId="0" animBg="1"/>
          <p:bldP spid="22" grpId="0"/>
        </p:bldLst>
      </p:timing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/>
          <p:cNvSpPr>
            <a:spLocks/>
          </p:cNvSpPr>
          <p:nvPr/>
        </p:nvSpPr>
        <p:spPr bwMode="auto">
          <a:xfrm>
            <a:off x="1" y="168220"/>
            <a:ext cx="267437" cy="485885"/>
          </a:xfrm>
          <a:custGeom>
            <a:avLst/>
            <a:gdLst>
              <a:gd name="T0" fmla="*/ 0 w 519"/>
              <a:gd name="T1" fmla="*/ 1050 h 1050"/>
              <a:gd name="T2" fmla="*/ 510 w 519"/>
              <a:gd name="T3" fmla="*/ 540 h 1050"/>
              <a:gd name="T4" fmla="*/ 510 w 519"/>
              <a:gd name="T5" fmla="*/ 510 h 1050"/>
              <a:gd name="T6" fmla="*/ 0 w 519"/>
              <a:gd name="T7" fmla="*/ 0 h 1050"/>
              <a:gd name="T8" fmla="*/ 0 w 519"/>
              <a:gd name="T9" fmla="*/ 105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9" h="1050">
                <a:moveTo>
                  <a:pt x="0" y="1050"/>
                </a:moveTo>
                <a:lnTo>
                  <a:pt x="510" y="540"/>
                </a:lnTo>
                <a:cubicBezTo>
                  <a:pt x="519" y="532"/>
                  <a:pt x="519" y="518"/>
                  <a:pt x="510" y="510"/>
                </a:cubicBezTo>
                <a:lnTo>
                  <a:pt x="0" y="0"/>
                </a:lnTo>
                <a:lnTo>
                  <a:pt x="0" y="1050"/>
                </a:lnTo>
                <a:close/>
              </a:path>
            </a:pathLst>
          </a:custGeom>
          <a:solidFill>
            <a:srgbClr val="5764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0" y="47642"/>
            <a:ext cx="266368" cy="485885"/>
          </a:xfrm>
          <a:custGeom>
            <a:avLst/>
            <a:gdLst>
              <a:gd name="T0" fmla="*/ 0 w 518"/>
              <a:gd name="T1" fmla="*/ 1051 h 1051"/>
              <a:gd name="T2" fmla="*/ 508 w 518"/>
              <a:gd name="T3" fmla="*/ 543 h 1051"/>
              <a:gd name="T4" fmla="*/ 508 w 518"/>
              <a:gd name="T5" fmla="*/ 508 h 1051"/>
              <a:gd name="T6" fmla="*/ 0 w 518"/>
              <a:gd name="T7" fmla="*/ 0 h 1051"/>
              <a:gd name="T8" fmla="*/ 0 w 518"/>
              <a:gd name="T9" fmla="*/ 1051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1238" y="117148"/>
            <a:ext cx="5147660" cy="56168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>
              <a:defRPr sz="3200" b="1">
                <a:latin typeface="微软雅黑"/>
                <a:ea typeface="微软雅黑"/>
              </a:defRPr>
            </a:lvl1pPr>
          </a:lstStyle>
          <a:p>
            <a:r>
              <a:rPr lang="zh-CN" altLang="en-US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一切从病人的需求出发</a:t>
            </a:r>
          </a:p>
        </p:txBody>
      </p:sp>
      <p:sp>
        <p:nvSpPr>
          <p:cNvPr id="11" name="矩形 10"/>
          <p:cNvSpPr/>
          <p:nvPr/>
        </p:nvSpPr>
        <p:spPr>
          <a:xfrm>
            <a:off x="3168352" y="1039044"/>
            <a:ext cx="2771800" cy="1728192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940152" y="2767236"/>
            <a:ext cx="2771800" cy="172819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96552" y="1039044"/>
            <a:ext cx="2771800" cy="1728192"/>
            <a:chOff x="396552" y="1275606"/>
            <a:chExt cx="2771800" cy="1728192"/>
          </a:xfrm>
          <a:solidFill>
            <a:srgbClr val="00A2C2"/>
          </a:solidFill>
        </p:grpSpPr>
        <p:sp>
          <p:nvSpPr>
            <p:cNvPr id="15" name="矩形 14"/>
            <p:cNvSpPr/>
            <p:nvPr/>
          </p:nvSpPr>
          <p:spPr>
            <a:xfrm>
              <a:off x="396552" y="1275606"/>
              <a:ext cx="2771800" cy="1728192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83568" y="1676397"/>
              <a:ext cx="1800493" cy="92333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b="1" kern="0" dirty="0">
                  <a:solidFill>
                    <a:sysClr val="window" lastClr="FFFFFF"/>
                  </a:solidFill>
                  <a:latin typeface="+mn-lt"/>
                  <a:ea typeface="+mn-ea"/>
                  <a:cs typeface="+mn-ea"/>
                  <a:sym typeface="+mn-lt"/>
                </a:rPr>
                <a:t>新入院病人</a:t>
              </a:r>
              <a:r>
                <a:rPr lang="zh-CN" altLang="en-US" b="1" kern="0" dirty="0" smtClean="0">
                  <a:solidFill>
                    <a:sysClr val="window" lastClr="FFFFFF"/>
                  </a:solidFill>
                  <a:latin typeface="+mn-lt"/>
                  <a:ea typeface="+mn-ea"/>
                  <a:cs typeface="+mn-ea"/>
                  <a:sym typeface="+mn-lt"/>
                </a:rPr>
                <a:t>来到</a:t>
              </a:r>
              <a:endParaRPr lang="en-US" altLang="zh-CN" b="1" kern="0" dirty="0" smtClean="0">
                <a:solidFill>
                  <a:sysClr val="window" lastClr="FFFFFF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b="1" kern="0" dirty="0" smtClean="0">
                  <a:solidFill>
                    <a:sysClr val="window" lastClr="FFFFFF"/>
                  </a:solidFill>
                  <a:latin typeface="+mn-lt"/>
                  <a:ea typeface="+mn-ea"/>
                  <a:cs typeface="+mn-ea"/>
                  <a:sym typeface="+mn-lt"/>
                </a:rPr>
                <a:t>病区</a:t>
              </a:r>
              <a:r>
                <a:rPr lang="zh-CN" altLang="en-US" b="1" kern="0" dirty="0">
                  <a:solidFill>
                    <a:sysClr val="window" lastClr="FFFFFF"/>
                  </a:solidFill>
                  <a:latin typeface="+mn-lt"/>
                  <a:ea typeface="+mn-ea"/>
                  <a:cs typeface="+mn-ea"/>
                  <a:sym typeface="+mn-lt"/>
                </a:rPr>
                <a:t>，接诊</a:t>
              </a:r>
              <a:r>
                <a:rPr lang="zh-CN" altLang="en-US" b="1" kern="0" dirty="0" smtClean="0">
                  <a:solidFill>
                    <a:sysClr val="window" lastClr="FFFFFF"/>
                  </a:solidFill>
                  <a:latin typeface="+mn-lt"/>
                  <a:ea typeface="+mn-ea"/>
                  <a:cs typeface="+mn-ea"/>
                  <a:sym typeface="+mn-lt"/>
                </a:rPr>
                <a:t>护士</a:t>
              </a:r>
              <a:endParaRPr lang="en-US" altLang="zh-CN" b="1" kern="0" dirty="0" smtClean="0">
                <a:solidFill>
                  <a:sysClr val="window" lastClr="FFFFFF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b="1" kern="0" dirty="0" smtClean="0">
                  <a:solidFill>
                    <a:sysClr val="window" lastClr="FFFFFF"/>
                  </a:solidFill>
                  <a:latin typeface="+mn-lt"/>
                  <a:ea typeface="+mn-ea"/>
                  <a:cs typeface="+mn-ea"/>
                  <a:sym typeface="+mn-lt"/>
                </a:rPr>
                <a:t>应</a:t>
              </a:r>
              <a:r>
                <a:rPr lang="zh-CN" altLang="en-US" b="1" kern="0" dirty="0">
                  <a:solidFill>
                    <a:sysClr val="window" lastClr="FFFFFF"/>
                  </a:solidFill>
                  <a:latin typeface="+mn-lt"/>
                  <a:ea typeface="+mn-ea"/>
                  <a:cs typeface="+mn-ea"/>
                  <a:sym typeface="+mn-lt"/>
                </a:rPr>
                <a:t>起立问候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168352" y="2767236"/>
            <a:ext cx="2771800" cy="1728192"/>
            <a:chOff x="3168352" y="3003798"/>
            <a:chExt cx="2771800" cy="1728192"/>
          </a:xfrm>
          <a:solidFill>
            <a:srgbClr val="43BAB3"/>
          </a:solidFill>
        </p:grpSpPr>
        <p:sp>
          <p:nvSpPr>
            <p:cNvPr id="19" name="矩形 18"/>
            <p:cNvSpPr/>
            <p:nvPr/>
          </p:nvSpPr>
          <p:spPr>
            <a:xfrm>
              <a:off x="3168352" y="3003798"/>
              <a:ext cx="2771800" cy="1728192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Rectangle 13" descr="FD1DDF730CE4456e89755B07FE1653D0# #Rectangle 13"/>
            <p:cNvSpPr>
              <a:spLocks noChangeArrowheads="1"/>
            </p:cNvSpPr>
            <p:nvPr/>
          </p:nvSpPr>
          <p:spPr bwMode="auto">
            <a:xfrm>
              <a:off x="3487777" y="3385170"/>
              <a:ext cx="2132950" cy="923330"/>
            </a:xfrm>
            <a:prstGeom prst="rect">
              <a:avLst/>
            </a:prstGeom>
            <a:grpFill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r>
                <a:rPr lang="zh-CN" altLang="en-US" b="1" kern="0" dirty="0">
                  <a:solidFill>
                    <a:sysClr val="window" lastClr="FFFFFF"/>
                  </a:solidFill>
                  <a:latin typeface="+mn-lt"/>
                  <a:ea typeface="+mn-ea"/>
                  <a:cs typeface="+mn-ea"/>
                  <a:sym typeface="+mn-lt"/>
                </a:rPr>
                <a:t>责任护士不应在护士站询问病史、测血压和查体。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940152" y="1039044"/>
            <a:ext cx="2771800" cy="1728192"/>
            <a:chOff x="5940152" y="1275606"/>
            <a:chExt cx="2771800" cy="1728192"/>
          </a:xfrm>
          <a:solidFill>
            <a:srgbClr val="FC736E"/>
          </a:solidFill>
        </p:grpSpPr>
        <p:sp>
          <p:nvSpPr>
            <p:cNvPr id="23" name="矩形 22"/>
            <p:cNvSpPr/>
            <p:nvPr/>
          </p:nvSpPr>
          <p:spPr>
            <a:xfrm>
              <a:off x="5940152" y="1275606"/>
              <a:ext cx="2771800" cy="1728192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300192" y="1584970"/>
              <a:ext cx="1584970" cy="120032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b="1" kern="0">
                  <a:solidFill>
                    <a:sysClr val="window" lastClr="FFFFFF"/>
                  </a:solidFill>
                  <a:latin typeface="+mj-ea"/>
                  <a:ea typeface="+mj-ea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病人在护士站办理手续后，应尽快将病人引导入病房</a:t>
              </a:r>
            </a:p>
          </p:txBody>
        </p:sp>
      </p:grpSp>
      <p:sp>
        <p:nvSpPr>
          <p:cNvPr id="12" name="矩形 11"/>
          <p:cNvSpPr/>
          <p:nvPr/>
        </p:nvSpPr>
        <p:spPr>
          <a:xfrm>
            <a:off x="396552" y="2767236"/>
            <a:ext cx="2771800" cy="172819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71390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72"/>
    </mc:Choice>
    <mc:Fallback xmlns="">
      <p:transition spd="slow" advTm="167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"/>
                            </p:stCondLst>
                            <p:childTnLst>
                              <p:par>
                                <p:cTn id="1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60"/>
                            </p:stCondLst>
                            <p:childTnLst>
                              <p:par>
                                <p:cTn id="21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1" grpId="0" animBg="1"/>
      <p:bldP spid="11" grpId="1" animBg="1"/>
      <p:bldP spid="13" grpId="0" animBg="1"/>
      <p:bldP spid="13" grpId="1" animBg="1"/>
      <p:bldP spid="12" grpId="0" animBg="1"/>
      <p:bldP spid="12" grpId="1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/>
          <p:cNvSpPr>
            <a:spLocks/>
          </p:cNvSpPr>
          <p:nvPr/>
        </p:nvSpPr>
        <p:spPr bwMode="auto">
          <a:xfrm>
            <a:off x="1" y="168220"/>
            <a:ext cx="267437" cy="485885"/>
          </a:xfrm>
          <a:custGeom>
            <a:avLst/>
            <a:gdLst>
              <a:gd name="T0" fmla="*/ 0 w 519"/>
              <a:gd name="T1" fmla="*/ 1050 h 1050"/>
              <a:gd name="T2" fmla="*/ 510 w 519"/>
              <a:gd name="T3" fmla="*/ 540 h 1050"/>
              <a:gd name="T4" fmla="*/ 510 w 519"/>
              <a:gd name="T5" fmla="*/ 510 h 1050"/>
              <a:gd name="T6" fmla="*/ 0 w 519"/>
              <a:gd name="T7" fmla="*/ 0 h 1050"/>
              <a:gd name="T8" fmla="*/ 0 w 519"/>
              <a:gd name="T9" fmla="*/ 105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9" h="1050">
                <a:moveTo>
                  <a:pt x="0" y="1050"/>
                </a:moveTo>
                <a:lnTo>
                  <a:pt x="510" y="540"/>
                </a:lnTo>
                <a:cubicBezTo>
                  <a:pt x="519" y="532"/>
                  <a:pt x="519" y="518"/>
                  <a:pt x="510" y="510"/>
                </a:cubicBezTo>
                <a:lnTo>
                  <a:pt x="0" y="0"/>
                </a:lnTo>
                <a:lnTo>
                  <a:pt x="0" y="1050"/>
                </a:lnTo>
                <a:close/>
              </a:path>
            </a:pathLst>
          </a:custGeom>
          <a:solidFill>
            <a:srgbClr val="5764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0" y="47642"/>
            <a:ext cx="266368" cy="485885"/>
          </a:xfrm>
          <a:custGeom>
            <a:avLst/>
            <a:gdLst>
              <a:gd name="T0" fmla="*/ 0 w 518"/>
              <a:gd name="T1" fmla="*/ 1051 h 1051"/>
              <a:gd name="T2" fmla="*/ 508 w 518"/>
              <a:gd name="T3" fmla="*/ 543 h 1051"/>
              <a:gd name="T4" fmla="*/ 508 w 518"/>
              <a:gd name="T5" fmla="*/ 508 h 1051"/>
              <a:gd name="T6" fmla="*/ 0 w 518"/>
              <a:gd name="T7" fmla="*/ 0 h 1051"/>
              <a:gd name="T8" fmla="*/ 0 w 518"/>
              <a:gd name="T9" fmla="*/ 1051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1238" y="117148"/>
            <a:ext cx="5147660" cy="56168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>
              <a:defRPr sz="3200" b="1">
                <a:latin typeface="微软雅黑"/>
                <a:ea typeface="微软雅黑"/>
              </a:defRPr>
            </a:lvl1pPr>
          </a:lstStyle>
          <a:p>
            <a:r>
              <a:rPr lang="zh-CN" altLang="en-US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护士的首问负责制</a:t>
            </a: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875414" y="1563718"/>
            <a:ext cx="7585018" cy="612000"/>
          </a:xfrm>
          <a:custGeom>
            <a:avLst/>
            <a:gdLst>
              <a:gd name="T0" fmla="*/ 75 w 12630"/>
              <a:gd name="T1" fmla="*/ 0 h 856"/>
              <a:gd name="T2" fmla="*/ 12555 w 12630"/>
              <a:gd name="T3" fmla="*/ 0 h 856"/>
              <a:gd name="T4" fmla="*/ 12630 w 12630"/>
              <a:gd name="T5" fmla="*/ 94 h 856"/>
              <a:gd name="T6" fmla="*/ 12630 w 12630"/>
              <a:gd name="T7" fmla="*/ 763 h 856"/>
              <a:gd name="T8" fmla="*/ 12555 w 12630"/>
              <a:gd name="T9" fmla="*/ 856 h 856"/>
              <a:gd name="T10" fmla="*/ 75 w 12630"/>
              <a:gd name="T11" fmla="*/ 856 h 856"/>
              <a:gd name="T12" fmla="*/ 0 w 12630"/>
              <a:gd name="T13" fmla="*/ 763 h 856"/>
              <a:gd name="T14" fmla="*/ 0 w 12630"/>
              <a:gd name="T15" fmla="*/ 94 h 856"/>
              <a:gd name="T16" fmla="*/ 75 w 12630"/>
              <a:gd name="T17" fmla="*/ 0 h 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630" h="856">
                <a:moveTo>
                  <a:pt x="75" y="0"/>
                </a:moveTo>
                <a:lnTo>
                  <a:pt x="12555" y="0"/>
                </a:lnTo>
                <a:cubicBezTo>
                  <a:pt x="12597" y="0"/>
                  <a:pt x="12630" y="43"/>
                  <a:pt x="12630" y="94"/>
                </a:cubicBezTo>
                <a:lnTo>
                  <a:pt x="12630" y="763"/>
                </a:lnTo>
                <a:cubicBezTo>
                  <a:pt x="12630" y="814"/>
                  <a:pt x="12597" y="856"/>
                  <a:pt x="12555" y="856"/>
                </a:cubicBezTo>
                <a:lnTo>
                  <a:pt x="75" y="856"/>
                </a:lnTo>
                <a:cubicBezTo>
                  <a:pt x="34" y="856"/>
                  <a:pt x="0" y="814"/>
                  <a:pt x="0" y="763"/>
                </a:cubicBezTo>
                <a:lnTo>
                  <a:pt x="0" y="94"/>
                </a:lnTo>
                <a:cubicBezTo>
                  <a:pt x="0" y="43"/>
                  <a:pt x="34" y="0"/>
                  <a:pt x="75" y="0"/>
                </a:cubicBezTo>
                <a:close/>
              </a:path>
            </a:pathLst>
          </a:custGeom>
          <a:solidFill>
            <a:srgbClr val="484849">
              <a:lumMod val="20000"/>
              <a:lumOff val="80000"/>
            </a:srgbClr>
          </a:solidFill>
          <a:ln w="10" cap="flat">
            <a:solidFill>
              <a:srgbClr val="484849">
                <a:lumMod val="40000"/>
                <a:lumOff val="60000"/>
              </a:srgbClr>
            </a:solidFill>
            <a:prstDash val="solid"/>
            <a:miter lim="800000"/>
            <a:headEnd/>
            <a:tailEnd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>
            <a:off x="875414" y="2679830"/>
            <a:ext cx="7585018" cy="612000"/>
          </a:xfrm>
          <a:custGeom>
            <a:avLst/>
            <a:gdLst>
              <a:gd name="T0" fmla="*/ 75 w 12630"/>
              <a:gd name="T1" fmla="*/ 0 h 856"/>
              <a:gd name="T2" fmla="*/ 12555 w 12630"/>
              <a:gd name="T3" fmla="*/ 0 h 856"/>
              <a:gd name="T4" fmla="*/ 12630 w 12630"/>
              <a:gd name="T5" fmla="*/ 94 h 856"/>
              <a:gd name="T6" fmla="*/ 12630 w 12630"/>
              <a:gd name="T7" fmla="*/ 763 h 856"/>
              <a:gd name="T8" fmla="*/ 12555 w 12630"/>
              <a:gd name="T9" fmla="*/ 856 h 856"/>
              <a:gd name="T10" fmla="*/ 75 w 12630"/>
              <a:gd name="T11" fmla="*/ 856 h 856"/>
              <a:gd name="T12" fmla="*/ 0 w 12630"/>
              <a:gd name="T13" fmla="*/ 763 h 856"/>
              <a:gd name="T14" fmla="*/ 0 w 12630"/>
              <a:gd name="T15" fmla="*/ 94 h 856"/>
              <a:gd name="T16" fmla="*/ 75 w 12630"/>
              <a:gd name="T17" fmla="*/ 0 h 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630" h="856">
                <a:moveTo>
                  <a:pt x="75" y="0"/>
                </a:moveTo>
                <a:lnTo>
                  <a:pt x="12555" y="0"/>
                </a:lnTo>
                <a:cubicBezTo>
                  <a:pt x="12597" y="0"/>
                  <a:pt x="12630" y="42"/>
                  <a:pt x="12630" y="94"/>
                </a:cubicBezTo>
                <a:lnTo>
                  <a:pt x="12630" y="763"/>
                </a:lnTo>
                <a:cubicBezTo>
                  <a:pt x="12630" y="814"/>
                  <a:pt x="12597" y="856"/>
                  <a:pt x="12555" y="856"/>
                </a:cubicBezTo>
                <a:lnTo>
                  <a:pt x="75" y="856"/>
                </a:lnTo>
                <a:cubicBezTo>
                  <a:pt x="34" y="856"/>
                  <a:pt x="0" y="814"/>
                  <a:pt x="0" y="763"/>
                </a:cubicBezTo>
                <a:lnTo>
                  <a:pt x="0" y="94"/>
                </a:lnTo>
                <a:cubicBezTo>
                  <a:pt x="0" y="42"/>
                  <a:pt x="34" y="0"/>
                  <a:pt x="75" y="0"/>
                </a:cubicBezTo>
                <a:close/>
              </a:path>
            </a:pathLst>
          </a:custGeom>
          <a:solidFill>
            <a:srgbClr val="484849">
              <a:lumMod val="20000"/>
              <a:lumOff val="80000"/>
            </a:srgbClr>
          </a:solidFill>
          <a:ln w="10" cap="flat">
            <a:solidFill>
              <a:srgbClr val="484849">
                <a:lumMod val="40000"/>
                <a:lumOff val="60000"/>
              </a:srgbClr>
            </a:solidFill>
            <a:prstDash val="solid"/>
            <a:miter lim="800000"/>
            <a:headEnd/>
            <a:tailEnd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Freeform 8"/>
          <p:cNvSpPr>
            <a:spLocks/>
          </p:cNvSpPr>
          <p:nvPr/>
        </p:nvSpPr>
        <p:spPr bwMode="auto">
          <a:xfrm>
            <a:off x="875414" y="3723878"/>
            <a:ext cx="7585018" cy="612000"/>
          </a:xfrm>
          <a:custGeom>
            <a:avLst/>
            <a:gdLst>
              <a:gd name="T0" fmla="*/ 75 w 12630"/>
              <a:gd name="T1" fmla="*/ 0 h 856"/>
              <a:gd name="T2" fmla="*/ 12555 w 12630"/>
              <a:gd name="T3" fmla="*/ 0 h 856"/>
              <a:gd name="T4" fmla="*/ 12630 w 12630"/>
              <a:gd name="T5" fmla="*/ 93 h 856"/>
              <a:gd name="T6" fmla="*/ 12630 w 12630"/>
              <a:gd name="T7" fmla="*/ 762 h 856"/>
              <a:gd name="T8" fmla="*/ 12555 w 12630"/>
              <a:gd name="T9" fmla="*/ 856 h 856"/>
              <a:gd name="T10" fmla="*/ 75 w 12630"/>
              <a:gd name="T11" fmla="*/ 856 h 856"/>
              <a:gd name="T12" fmla="*/ 0 w 12630"/>
              <a:gd name="T13" fmla="*/ 762 h 856"/>
              <a:gd name="T14" fmla="*/ 0 w 12630"/>
              <a:gd name="T15" fmla="*/ 93 h 856"/>
              <a:gd name="T16" fmla="*/ 75 w 12630"/>
              <a:gd name="T17" fmla="*/ 0 h 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630" h="856">
                <a:moveTo>
                  <a:pt x="75" y="0"/>
                </a:moveTo>
                <a:lnTo>
                  <a:pt x="12555" y="0"/>
                </a:lnTo>
                <a:cubicBezTo>
                  <a:pt x="12597" y="0"/>
                  <a:pt x="12630" y="42"/>
                  <a:pt x="12630" y="93"/>
                </a:cubicBezTo>
                <a:lnTo>
                  <a:pt x="12630" y="762"/>
                </a:lnTo>
                <a:cubicBezTo>
                  <a:pt x="12630" y="814"/>
                  <a:pt x="12597" y="856"/>
                  <a:pt x="12555" y="856"/>
                </a:cubicBezTo>
                <a:lnTo>
                  <a:pt x="75" y="856"/>
                </a:lnTo>
                <a:cubicBezTo>
                  <a:pt x="34" y="856"/>
                  <a:pt x="0" y="814"/>
                  <a:pt x="0" y="762"/>
                </a:cubicBezTo>
                <a:lnTo>
                  <a:pt x="0" y="93"/>
                </a:lnTo>
                <a:cubicBezTo>
                  <a:pt x="0" y="42"/>
                  <a:pt x="34" y="0"/>
                  <a:pt x="75" y="0"/>
                </a:cubicBezTo>
                <a:close/>
              </a:path>
            </a:pathLst>
          </a:custGeom>
          <a:solidFill>
            <a:srgbClr val="484849">
              <a:lumMod val="20000"/>
              <a:lumOff val="80000"/>
            </a:srgbClr>
          </a:solidFill>
          <a:ln w="10" cap="flat">
            <a:solidFill>
              <a:srgbClr val="484849">
                <a:lumMod val="40000"/>
                <a:lumOff val="60000"/>
              </a:srgbClr>
            </a:solidFill>
            <a:prstDash val="solid"/>
            <a:miter lim="800000"/>
            <a:headEnd/>
            <a:tailEnd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Freeform 10"/>
          <p:cNvSpPr>
            <a:spLocks noEditPoints="1"/>
          </p:cNvSpPr>
          <p:nvPr/>
        </p:nvSpPr>
        <p:spPr bwMode="auto">
          <a:xfrm>
            <a:off x="1408698" y="1401613"/>
            <a:ext cx="1401062" cy="1092141"/>
          </a:xfrm>
          <a:custGeom>
            <a:avLst/>
            <a:gdLst>
              <a:gd name="T0" fmla="*/ 2333 w 2333"/>
              <a:gd name="T1" fmla="*/ 0 h 1818"/>
              <a:gd name="T2" fmla="*/ 2333 w 2333"/>
              <a:gd name="T3" fmla="*/ 1364 h 1818"/>
              <a:gd name="T4" fmla="*/ 1166 w 2333"/>
              <a:gd name="T5" fmla="*/ 1818 h 1818"/>
              <a:gd name="T6" fmla="*/ 0 w 2333"/>
              <a:gd name="T7" fmla="*/ 1364 h 1818"/>
              <a:gd name="T8" fmla="*/ 0 w 2333"/>
              <a:gd name="T9" fmla="*/ 0 h 1818"/>
              <a:gd name="T10" fmla="*/ 2333 w 2333"/>
              <a:gd name="T11" fmla="*/ 0 h 1818"/>
              <a:gd name="T12" fmla="*/ 1166 w 2333"/>
              <a:gd name="T13" fmla="*/ 0 h 1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33" h="1818">
                <a:moveTo>
                  <a:pt x="2333" y="0"/>
                </a:moveTo>
                <a:lnTo>
                  <a:pt x="2333" y="1364"/>
                </a:lnTo>
                <a:lnTo>
                  <a:pt x="1166" y="1818"/>
                </a:lnTo>
                <a:lnTo>
                  <a:pt x="0" y="1364"/>
                </a:lnTo>
                <a:lnTo>
                  <a:pt x="0" y="0"/>
                </a:lnTo>
                <a:lnTo>
                  <a:pt x="2333" y="0"/>
                </a:lnTo>
                <a:close/>
                <a:moveTo>
                  <a:pt x="1166" y="0"/>
                </a:moveTo>
              </a:path>
            </a:pathLst>
          </a:custGeom>
          <a:solidFill>
            <a:srgbClr val="00A2C2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Freeform 11"/>
          <p:cNvSpPr>
            <a:spLocks noEditPoints="1"/>
          </p:cNvSpPr>
          <p:nvPr/>
        </p:nvSpPr>
        <p:spPr bwMode="auto">
          <a:xfrm>
            <a:off x="1408698" y="2427734"/>
            <a:ext cx="1401062" cy="1116000"/>
          </a:xfrm>
          <a:custGeom>
            <a:avLst/>
            <a:gdLst>
              <a:gd name="T0" fmla="*/ 2333 w 2333"/>
              <a:gd name="T1" fmla="*/ 0 h 1775"/>
              <a:gd name="T2" fmla="*/ 2333 w 2333"/>
              <a:gd name="T3" fmla="*/ 1331 h 1775"/>
              <a:gd name="T4" fmla="*/ 1166 w 2333"/>
              <a:gd name="T5" fmla="*/ 1775 h 1775"/>
              <a:gd name="T6" fmla="*/ 0 w 2333"/>
              <a:gd name="T7" fmla="*/ 1331 h 1775"/>
              <a:gd name="T8" fmla="*/ 0 w 2333"/>
              <a:gd name="T9" fmla="*/ 0 h 1775"/>
              <a:gd name="T10" fmla="*/ 1166 w 2333"/>
              <a:gd name="T11" fmla="*/ 444 h 1775"/>
              <a:gd name="T12" fmla="*/ 2333 w 2333"/>
              <a:gd name="T13" fmla="*/ 0 h 1775"/>
              <a:gd name="T14" fmla="*/ 1750 w 2333"/>
              <a:gd name="T15" fmla="*/ 222 h 17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3" h="1775">
                <a:moveTo>
                  <a:pt x="2333" y="0"/>
                </a:moveTo>
                <a:lnTo>
                  <a:pt x="2333" y="1331"/>
                </a:lnTo>
                <a:lnTo>
                  <a:pt x="1166" y="1775"/>
                </a:lnTo>
                <a:lnTo>
                  <a:pt x="0" y="1331"/>
                </a:lnTo>
                <a:lnTo>
                  <a:pt x="0" y="0"/>
                </a:lnTo>
                <a:lnTo>
                  <a:pt x="1166" y="444"/>
                </a:lnTo>
                <a:lnTo>
                  <a:pt x="2333" y="0"/>
                </a:lnTo>
                <a:close/>
                <a:moveTo>
                  <a:pt x="1750" y="222"/>
                </a:moveTo>
              </a:path>
            </a:pathLst>
          </a:custGeom>
          <a:solidFill>
            <a:srgbClr val="31859C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Freeform 12"/>
          <p:cNvSpPr>
            <a:spLocks noEditPoints="1"/>
          </p:cNvSpPr>
          <p:nvPr/>
        </p:nvSpPr>
        <p:spPr bwMode="auto">
          <a:xfrm>
            <a:off x="1408698" y="3435846"/>
            <a:ext cx="1401062" cy="1116000"/>
          </a:xfrm>
          <a:custGeom>
            <a:avLst/>
            <a:gdLst>
              <a:gd name="T0" fmla="*/ 2333 w 2333"/>
              <a:gd name="T1" fmla="*/ 0 h 1775"/>
              <a:gd name="T2" fmla="*/ 2333 w 2333"/>
              <a:gd name="T3" fmla="*/ 1331 h 1775"/>
              <a:gd name="T4" fmla="*/ 1166 w 2333"/>
              <a:gd name="T5" fmla="*/ 1775 h 1775"/>
              <a:gd name="T6" fmla="*/ 0 w 2333"/>
              <a:gd name="T7" fmla="*/ 1331 h 1775"/>
              <a:gd name="T8" fmla="*/ 0 w 2333"/>
              <a:gd name="T9" fmla="*/ 0 h 1775"/>
              <a:gd name="T10" fmla="*/ 1166 w 2333"/>
              <a:gd name="T11" fmla="*/ 444 h 1775"/>
              <a:gd name="T12" fmla="*/ 2333 w 2333"/>
              <a:gd name="T13" fmla="*/ 0 h 1775"/>
              <a:gd name="T14" fmla="*/ 1750 w 2333"/>
              <a:gd name="T15" fmla="*/ 222 h 17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3" h="1775">
                <a:moveTo>
                  <a:pt x="2333" y="0"/>
                </a:moveTo>
                <a:lnTo>
                  <a:pt x="2333" y="1331"/>
                </a:lnTo>
                <a:lnTo>
                  <a:pt x="1166" y="1775"/>
                </a:lnTo>
                <a:lnTo>
                  <a:pt x="0" y="1331"/>
                </a:lnTo>
                <a:lnTo>
                  <a:pt x="0" y="0"/>
                </a:lnTo>
                <a:lnTo>
                  <a:pt x="1166" y="444"/>
                </a:lnTo>
                <a:lnTo>
                  <a:pt x="2333" y="0"/>
                </a:lnTo>
                <a:close/>
                <a:moveTo>
                  <a:pt x="1750" y="222"/>
                </a:moveTo>
              </a:path>
            </a:pathLst>
          </a:custGeom>
          <a:solidFill>
            <a:srgbClr val="FF8860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32965" y="1563638"/>
            <a:ext cx="5183451" cy="56168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lvl="0" eaLnBrk="0" hangingPunct="0">
              <a:spcBef>
                <a:spcPct val="20000"/>
              </a:spcBef>
              <a:buClr>
                <a:schemeClr val="tx1"/>
              </a:buClr>
              <a:buSzPts val="3200"/>
            </a:pPr>
            <a:r>
              <a:rPr lang="zh-CN" altLang="zh-CN" sz="1600" dirty="0">
                <a:latin typeface="+mn-lt"/>
                <a:ea typeface="+mn-ea"/>
                <a:cs typeface="+mn-ea"/>
                <a:sym typeface="+mn-lt"/>
              </a:rPr>
              <a:t>当病人对治疗有疑问或对病情渴望了解时，</a:t>
            </a:r>
            <a:r>
              <a:rPr lang="zh-CN" altLang="zh-CN" sz="1600" dirty="0" smtClean="0">
                <a:latin typeface="+mn-lt"/>
                <a:ea typeface="+mn-ea"/>
                <a:cs typeface="+mn-ea"/>
                <a:sym typeface="+mn-lt"/>
              </a:rPr>
              <a:t>护士</a:t>
            </a:r>
            <a:r>
              <a:rPr lang="zh-CN" altLang="zh-CN" sz="1600" dirty="0">
                <a:latin typeface="+mn-lt"/>
                <a:ea typeface="+mn-ea"/>
                <a:cs typeface="+mn-ea"/>
                <a:sym typeface="+mn-lt"/>
              </a:rPr>
              <a:t>不应</a:t>
            </a:r>
            <a:r>
              <a:rPr lang="zh-CN" altLang="en-US" sz="1600" dirty="0" smtClean="0">
                <a:latin typeface="+mn-lt"/>
                <a:ea typeface="+mn-ea"/>
                <a:cs typeface="+mn-ea"/>
                <a:sym typeface="+mn-lt"/>
              </a:rPr>
              <a:t>找借口</a:t>
            </a:r>
            <a:r>
              <a:rPr lang="zh-CN" altLang="zh-CN" sz="1600" dirty="0" smtClean="0">
                <a:latin typeface="+mn-lt"/>
                <a:ea typeface="+mn-ea"/>
                <a:cs typeface="+mn-ea"/>
                <a:sym typeface="+mn-lt"/>
              </a:rPr>
              <a:t>推脱</a:t>
            </a:r>
            <a:r>
              <a:rPr lang="zh-CN" altLang="zh-CN" sz="1600" dirty="0">
                <a:latin typeface="+mn-lt"/>
                <a:ea typeface="+mn-ea"/>
                <a:cs typeface="+mn-ea"/>
                <a:sym typeface="+mn-lt"/>
              </a:rPr>
              <a:t>。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522304" y="1632605"/>
            <a:ext cx="1173849" cy="346239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lvl="0" algn="ctr">
              <a:defRPr/>
            </a:pPr>
            <a:r>
              <a:rPr lang="zh-CN" altLang="en-US" b="1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不推脱</a:t>
            </a:r>
            <a:endParaRPr lang="zh-CN" altLang="en-US" b="1" kern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22304" y="2771413"/>
            <a:ext cx="1173849" cy="623237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lvl="0" algn="ctr">
              <a:defRPr/>
            </a:pPr>
            <a:r>
              <a:rPr lang="zh-CN" altLang="en-US" b="1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热心</a:t>
            </a:r>
            <a:endParaRPr lang="en-US" altLang="zh-CN" b="1" kern="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  <a:p>
            <a:pPr lvl="0" algn="ctr">
              <a:defRPr/>
            </a:pPr>
            <a:r>
              <a:rPr lang="zh-CN" altLang="en-US" b="1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接待</a:t>
            </a:r>
            <a:endParaRPr lang="zh-CN" altLang="en-US" b="1" kern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22304" y="3749507"/>
            <a:ext cx="1173849" cy="623237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lvl="0" algn="ctr">
              <a:defRPr/>
            </a:pPr>
            <a:r>
              <a:rPr lang="zh-CN" altLang="en-US" b="1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关心</a:t>
            </a:r>
            <a:endParaRPr lang="en-US" altLang="zh-CN" b="1" kern="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  <a:p>
            <a:pPr lvl="0" algn="ctr">
              <a:defRPr/>
            </a:pPr>
            <a:r>
              <a:rPr lang="zh-CN" altLang="en-US" b="1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病人</a:t>
            </a:r>
            <a:endParaRPr lang="zh-CN" altLang="en-US" b="1" kern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128108" y="2703667"/>
            <a:ext cx="5183451" cy="56168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defTabSz="725851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作为被病人首次问到的护士</a:t>
            </a:r>
            <a:r>
              <a:rPr lang="zh-CN" altLang="en-US" sz="1600" dirty="0" smtClean="0">
                <a:latin typeface="+mn-lt"/>
                <a:ea typeface="+mn-ea"/>
                <a:cs typeface="+mn-ea"/>
                <a:sym typeface="+mn-lt"/>
              </a:rPr>
              <a:t>，应该做到人心接待，应</a:t>
            </a: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设法把结果告知病人。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128108" y="3723878"/>
            <a:ext cx="5183451" cy="56168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defTabSz="725851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1600" dirty="0" smtClean="0">
                <a:latin typeface="+mn-lt"/>
                <a:ea typeface="+mn-ea"/>
                <a:cs typeface="+mn-ea"/>
                <a:sym typeface="+mn-lt"/>
              </a:rPr>
              <a:t>坚定护理的首要理念：真心关心病人，坚持以</a:t>
            </a: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病人为中心。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14342" y="1635646"/>
            <a:ext cx="453970" cy="531078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1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914342" y="2736656"/>
            <a:ext cx="453970" cy="531078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2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14342" y="3822658"/>
            <a:ext cx="453970" cy="531078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971390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57"/>
    </mc:Choice>
    <mc:Fallback xmlns="">
      <p:transition spd="slow" advTm="705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"/>
                            </p:stCondLst>
                            <p:childTnLst>
                              <p:par>
                                <p:cTn id="1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8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80"/>
                            </p:stCondLst>
                            <p:childTnLst>
                              <p:par>
                                <p:cTn id="3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380"/>
                            </p:stCondLst>
                            <p:childTnLst>
                              <p:par>
                                <p:cTn id="6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4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78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280"/>
                            </p:stCondLst>
                            <p:childTnLst>
                              <p:par>
                                <p:cTn id="7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4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68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180"/>
                            </p:stCondLst>
                            <p:childTnLst>
                              <p:par>
                                <p:cTn id="8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4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4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4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4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58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/>
          <p:cNvSpPr>
            <a:spLocks/>
          </p:cNvSpPr>
          <p:nvPr/>
        </p:nvSpPr>
        <p:spPr bwMode="auto">
          <a:xfrm>
            <a:off x="1" y="168220"/>
            <a:ext cx="267437" cy="485885"/>
          </a:xfrm>
          <a:custGeom>
            <a:avLst/>
            <a:gdLst>
              <a:gd name="T0" fmla="*/ 0 w 519"/>
              <a:gd name="T1" fmla="*/ 1050 h 1050"/>
              <a:gd name="T2" fmla="*/ 510 w 519"/>
              <a:gd name="T3" fmla="*/ 540 h 1050"/>
              <a:gd name="T4" fmla="*/ 510 w 519"/>
              <a:gd name="T5" fmla="*/ 510 h 1050"/>
              <a:gd name="T6" fmla="*/ 0 w 519"/>
              <a:gd name="T7" fmla="*/ 0 h 1050"/>
              <a:gd name="T8" fmla="*/ 0 w 519"/>
              <a:gd name="T9" fmla="*/ 105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9" h="1050">
                <a:moveTo>
                  <a:pt x="0" y="1050"/>
                </a:moveTo>
                <a:lnTo>
                  <a:pt x="510" y="540"/>
                </a:lnTo>
                <a:cubicBezTo>
                  <a:pt x="519" y="532"/>
                  <a:pt x="519" y="518"/>
                  <a:pt x="510" y="510"/>
                </a:cubicBezTo>
                <a:lnTo>
                  <a:pt x="0" y="0"/>
                </a:lnTo>
                <a:lnTo>
                  <a:pt x="0" y="1050"/>
                </a:lnTo>
                <a:close/>
              </a:path>
            </a:pathLst>
          </a:custGeom>
          <a:solidFill>
            <a:srgbClr val="5764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0" y="47642"/>
            <a:ext cx="266368" cy="485885"/>
          </a:xfrm>
          <a:custGeom>
            <a:avLst/>
            <a:gdLst>
              <a:gd name="T0" fmla="*/ 0 w 518"/>
              <a:gd name="T1" fmla="*/ 1051 h 1051"/>
              <a:gd name="T2" fmla="*/ 508 w 518"/>
              <a:gd name="T3" fmla="*/ 543 h 1051"/>
              <a:gd name="T4" fmla="*/ 508 w 518"/>
              <a:gd name="T5" fmla="*/ 508 h 1051"/>
              <a:gd name="T6" fmla="*/ 0 w 518"/>
              <a:gd name="T7" fmla="*/ 0 h 1051"/>
              <a:gd name="T8" fmla="*/ 0 w 518"/>
              <a:gd name="T9" fmla="*/ 1051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1238" y="117148"/>
            <a:ext cx="5147660" cy="56168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>
              <a:defRPr sz="3200" b="1">
                <a:latin typeface="微软雅黑"/>
                <a:ea typeface="微软雅黑"/>
              </a:defRPr>
            </a:lvl1pPr>
          </a:lstStyle>
          <a:p>
            <a:r>
              <a:rPr lang="zh-CN" altLang="en-US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操作</a:t>
            </a:r>
            <a:r>
              <a:rPr lang="zh-CN" altLang="en-US" dirty="0" smtClean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治疗的</a:t>
            </a:r>
            <a:r>
              <a:rPr lang="zh-CN" altLang="en-US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礼仪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6232599" y="1970101"/>
            <a:ext cx="1712398" cy="1537753"/>
            <a:chOff x="6232599" y="1970101"/>
            <a:chExt cx="1712398" cy="1537753"/>
          </a:xfrm>
        </p:grpSpPr>
        <p:grpSp>
          <p:nvGrpSpPr>
            <p:cNvPr id="11" name="组合 10"/>
            <p:cNvGrpSpPr/>
            <p:nvPr/>
          </p:nvGrpSpPr>
          <p:grpSpPr>
            <a:xfrm>
              <a:off x="6232599" y="1970101"/>
              <a:ext cx="1712398" cy="1537753"/>
              <a:chOff x="5821513" y="1650156"/>
              <a:chExt cx="2041593" cy="1833374"/>
            </a:xfrm>
          </p:grpSpPr>
          <p:sp>
            <p:nvSpPr>
              <p:cNvPr id="13" name="Freeform 40"/>
              <p:cNvSpPr>
                <a:spLocks/>
              </p:cNvSpPr>
              <p:nvPr/>
            </p:nvSpPr>
            <p:spPr bwMode="auto">
              <a:xfrm>
                <a:off x="5821513" y="1650156"/>
                <a:ext cx="2041593" cy="1833374"/>
              </a:xfrm>
              <a:custGeom>
                <a:avLst/>
                <a:gdLst>
                  <a:gd name="T0" fmla="*/ 1149 w 1149"/>
                  <a:gd name="T1" fmla="*/ 515 h 1030"/>
                  <a:gd name="T2" fmla="*/ 1020 w 1149"/>
                  <a:gd name="T3" fmla="*/ 412 h 1030"/>
                  <a:gd name="T4" fmla="*/ 515 w 1149"/>
                  <a:gd name="T5" fmla="*/ 0 h 1030"/>
                  <a:gd name="T6" fmla="*/ 0 w 1149"/>
                  <a:gd name="T7" fmla="*/ 515 h 1030"/>
                  <a:gd name="T8" fmla="*/ 515 w 1149"/>
                  <a:gd name="T9" fmla="*/ 1030 h 1030"/>
                  <a:gd name="T10" fmla="*/ 1020 w 1149"/>
                  <a:gd name="T11" fmla="*/ 618 h 1030"/>
                  <a:gd name="T12" fmla="*/ 1149 w 1149"/>
                  <a:gd name="T13" fmla="*/ 515 h 10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9" h="1030">
                    <a:moveTo>
                      <a:pt x="1149" y="515"/>
                    </a:moveTo>
                    <a:cubicBezTo>
                      <a:pt x="1020" y="412"/>
                      <a:pt x="1020" y="412"/>
                      <a:pt x="1020" y="412"/>
                    </a:cubicBezTo>
                    <a:cubicBezTo>
                      <a:pt x="972" y="177"/>
                      <a:pt x="764" y="0"/>
                      <a:pt x="515" y="0"/>
                    </a:cubicBezTo>
                    <a:cubicBezTo>
                      <a:pt x="231" y="0"/>
                      <a:pt x="0" y="231"/>
                      <a:pt x="0" y="515"/>
                    </a:cubicBezTo>
                    <a:cubicBezTo>
                      <a:pt x="0" y="799"/>
                      <a:pt x="231" y="1030"/>
                      <a:pt x="515" y="1030"/>
                    </a:cubicBezTo>
                    <a:cubicBezTo>
                      <a:pt x="764" y="1030"/>
                      <a:pt x="972" y="853"/>
                      <a:pt x="1020" y="618"/>
                    </a:cubicBezTo>
                    <a:lnTo>
                      <a:pt x="1149" y="515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FFFF">
                      <a:lumMod val="100000"/>
                    </a:srgbClr>
                  </a:gs>
                  <a:gs pos="0">
                    <a:srgbClr val="D9D9DA"/>
                  </a:gs>
                </a:gsLst>
                <a:lin ang="2700000" scaled="1"/>
                <a:tileRect/>
              </a:gradFill>
              <a:ln w="19050" cap="flat" cmpd="sng" algn="ctr">
                <a:gradFill flip="none" rotWithShape="1">
                  <a:gsLst>
                    <a:gs pos="100000">
                      <a:srgbClr val="FFFFFF"/>
                    </a:gs>
                    <a:gs pos="0">
                      <a:srgbClr val="D9D9DA"/>
                    </a:gs>
                  </a:gsLst>
                  <a:lin ang="13500000" scaled="1"/>
                  <a:tileRect/>
                </a:gradFill>
                <a:prstDash val="solid"/>
                <a:miter lim="800000"/>
              </a:ln>
              <a:effectLst/>
            </p:spPr>
            <p:txBody>
              <a:bodyPr lIns="68580" tIns="34290" rIns="68580" bIns="3429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" name="Freeform 41"/>
              <p:cNvSpPr>
                <a:spLocks noEditPoints="1"/>
              </p:cNvSpPr>
              <p:nvPr/>
            </p:nvSpPr>
            <p:spPr bwMode="auto">
              <a:xfrm>
                <a:off x="5821513" y="1650156"/>
                <a:ext cx="2041593" cy="1833374"/>
              </a:xfrm>
              <a:custGeom>
                <a:avLst/>
                <a:gdLst>
                  <a:gd name="T0" fmla="*/ 1020 w 1149"/>
                  <a:gd name="T1" fmla="*/ 412 h 1030"/>
                  <a:gd name="T2" fmla="*/ 515 w 1149"/>
                  <a:gd name="T3" fmla="*/ 0 h 1030"/>
                  <a:gd name="T4" fmla="*/ 0 w 1149"/>
                  <a:gd name="T5" fmla="*/ 515 h 1030"/>
                  <a:gd name="T6" fmla="*/ 515 w 1149"/>
                  <a:gd name="T7" fmla="*/ 1030 h 1030"/>
                  <a:gd name="T8" fmla="*/ 1020 w 1149"/>
                  <a:gd name="T9" fmla="*/ 618 h 1030"/>
                  <a:gd name="T10" fmla="*/ 1149 w 1149"/>
                  <a:gd name="T11" fmla="*/ 515 h 1030"/>
                  <a:gd name="T12" fmla="*/ 1020 w 1149"/>
                  <a:gd name="T13" fmla="*/ 412 h 1030"/>
                  <a:gd name="T14" fmla="*/ 515 w 1149"/>
                  <a:gd name="T15" fmla="*/ 979 h 1030"/>
                  <a:gd name="T16" fmla="*/ 51 w 1149"/>
                  <a:gd name="T17" fmla="*/ 515 h 1030"/>
                  <a:gd name="T18" fmla="*/ 515 w 1149"/>
                  <a:gd name="T19" fmla="*/ 51 h 1030"/>
                  <a:gd name="T20" fmla="*/ 979 w 1149"/>
                  <a:gd name="T21" fmla="*/ 515 h 1030"/>
                  <a:gd name="T22" fmla="*/ 515 w 1149"/>
                  <a:gd name="T23" fmla="*/ 979 h 10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49" h="1030">
                    <a:moveTo>
                      <a:pt x="1020" y="412"/>
                    </a:moveTo>
                    <a:cubicBezTo>
                      <a:pt x="972" y="177"/>
                      <a:pt x="764" y="0"/>
                      <a:pt x="515" y="0"/>
                    </a:cubicBezTo>
                    <a:cubicBezTo>
                      <a:pt x="231" y="0"/>
                      <a:pt x="0" y="231"/>
                      <a:pt x="0" y="515"/>
                    </a:cubicBezTo>
                    <a:cubicBezTo>
                      <a:pt x="0" y="799"/>
                      <a:pt x="231" y="1030"/>
                      <a:pt x="515" y="1030"/>
                    </a:cubicBezTo>
                    <a:cubicBezTo>
                      <a:pt x="764" y="1030"/>
                      <a:pt x="972" y="853"/>
                      <a:pt x="1020" y="618"/>
                    </a:cubicBezTo>
                    <a:cubicBezTo>
                      <a:pt x="1149" y="515"/>
                      <a:pt x="1149" y="515"/>
                      <a:pt x="1149" y="515"/>
                    </a:cubicBezTo>
                    <a:lnTo>
                      <a:pt x="1020" y="412"/>
                    </a:lnTo>
                    <a:close/>
                    <a:moveTo>
                      <a:pt x="515" y="979"/>
                    </a:moveTo>
                    <a:cubicBezTo>
                      <a:pt x="259" y="979"/>
                      <a:pt x="51" y="771"/>
                      <a:pt x="51" y="515"/>
                    </a:cubicBezTo>
                    <a:cubicBezTo>
                      <a:pt x="51" y="259"/>
                      <a:pt x="259" y="51"/>
                      <a:pt x="515" y="51"/>
                    </a:cubicBezTo>
                    <a:cubicBezTo>
                      <a:pt x="771" y="51"/>
                      <a:pt x="979" y="259"/>
                      <a:pt x="979" y="515"/>
                    </a:cubicBezTo>
                    <a:cubicBezTo>
                      <a:pt x="979" y="771"/>
                      <a:pt x="771" y="979"/>
                      <a:pt x="515" y="979"/>
                    </a:cubicBezTo>
                    <a:close/>
                  </a:path>
                </a:pathLst>
              </a:custGeom>
              <a:solidFill>
                <a:srgbClr val="FC736E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" name="文本框 113"/>
              <p:cNvSpPr txBox="1"/>
              <p:nvPr/>
            </p:nvSpPr>
            <p:spPr>
              <a:xfrm>
                <a:off x="6309592" y="2515328"/>
                <a:ext cx="1283159" cy="522896"/>
              </a:xfrm>
              <a:prstGeom prst="rect">
                <a:avLst/>
              </a:prstGeom>
              <a:noFill/>
            </p:spPr>
            <p:txBody>
              <a:bodyPr wrap="none" lIns="68580" tIns="34290" rIns="68580" bIns="34290" rtlCol="0">
                <a:spAutoFit/>
              </a:bodyPr>
              <a:lstStyle>
                <a:defPPr>
                  <a:defRPr lang="zh-CN"/>
                </a:defPPr>
                <a:lvl1pPr>
                  <a:defRPr sz="4000">
                    <a:solidFill>
                      <a:srgbClr val="605E5E"/>
                    </a:solidFill>
                    <a:latin typeface="Impact" panose="020B0806030902050204" pitchFamily="34" charset="0"/>
                    <a:cs typeface="Aharoni" panose="02010803020104030203" pitchFamily="2" charset="-79"/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605E5E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rPr>
                  <a:t>Step </a:t>
                </a:r>
                <a:r>
                  <a:rPr kumimoji="0" lang="en-US" altLang="zh-CN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605E5E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rPr>
                  <a:t>5</a:t>
                </a:r>
                <a:endPara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605E5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12" name="Freeform 18"/>
            <p:cNvSpPr>
              <a:spLocks noEditPoints="1"/>
            </p:cNvSpPr>
            <p:nvPr/>
          </p:nvSpPr>
          <p:spPr bwMode="auto">
            <a:xfrm>
              <a:off x="6797433" y="2203017"/>
              <a:ext cx="464802" cy="492752"/>
            </a:xfrm>
            <a:custGeom>
              <a:avLst/>
              <a:gdLst>
                <a:gd name="T0" fmla="*/ 283 w 568"/>
                <a:gd name="T1" fmla="*/ 574 h 601"/>
                <a:gd name="T2" fmla="*/ 284 w 568"/>
                <a:gd name="T3" fmla="*/ 333 h 601"/>
                <a:gd name="T4" fmla="*/ 453 w 568"/>
                <a:gd name="T5" fmla="*/ 301 h 601"/>
                <a:gd name="T6" fmla="*/ 347 w 568"/>
                <a:gd name="T7" fmla="*/ 343 h 601"/>
                <a:gd name="T8" fmla="*/ 95 w 568"/>
                <a:gd name="T9" fmla="*/ 214 h 601"/>
                <a:gd name="T10" fmla="*/ 127 w 568"/>
                <a:gd name="T11" fmla="*/ 218 h 601"/>
                <a:gd name="T12" fmla="*/ 168 w 568"/>
                <a:gd name="T13" fmla="*/ 222 h 601"/>
                <a:gd name="T14" fmla="*/ 167 w 568"/>
                <a:gd name="T15" fmla="*/ 195 h 601"/>
                <a:gd name="T16" fmla="*/ 284 w 568"/>
                <a:gd name="T17" fmla="*/ 303 h 601"/>
                <a:gd name="T18" fmla="*/ 413 w 568"/>
                <a:gd name="T19" fmla="*/ 209 h 601"/>
                <a:gd name="T20" fmla="*/ 442 w 568"/>
                <a:gd name="T21" fmla="*/ 204 h 601"/>
                <a:gd name="T22" fmla="*/ 458 w 568"/>
                <a:gd name="T23" fmla="*/ 210 h 601"/>
                <a:gd name="T24" fmla="*/ 416 w 568"/>
                <a:gd name="T25" fmla="*/ 256 h 601"/>
                <a:gd name="T26" fmla="*/ 489 w 568"/>
                <a:gd name="T27" fmla="*/ 341 h 601"/>
                <a:gd name="T28" fmla="*/ 467 w 568"/>
                <a:gd name="T29" fmla="*/ 263 h 601"/>
                <a:gd name="T30" fmla="*/ 467 w 568"/>
                <a:gd name="T31" fmla="*/ 500 h 601"/>
                <a:gd name="T32" fmla="*/ 494 w 568"/>
                <a:gd name="T33" fmla="*/ 494 h 601"/>
                <a:gd name="T34" fmla="*/ 310 w 568"/>
                <a:gd name="T35" fmla="*/ 595 h 601"/>
                <a:gd name="T36" fmla="*/ 285 w 568"/>
                <a:gd name="T37" fmla="*/ 601 h 601"/>
                <a:gd name="T38" fmla="*/ 75 w 568"/>
                <a:gd name="T39" fmla="*/ 494 h 601"/>
                <a:gd name="T40" fmla="*/ 102 w 568"/>
                <a:gd name="T41" fmla="*/ 500 h 601"/>
                <a:gd name="T42" fmla="*/ 102 w 568"/>
                <a:gd name="T43" fmla="*/ 263 h 601"/>
                <a:gd name="T44" fmla="*/ 80 w 568"/>
                <a:gd name="T45" fmla="*/ 341 h 601"/>
                <a:gd name="T46" fmla="*/ 142 w 568"/>
                <a:gd name="T47" fmla="*/ 252 h 601"/>
                <a:gd name="T48" fmla="*/ 62 w 568"/>
                <a:gd name="T49" fmla="*/ 400 h 601"/>
                <a:gd name="T50" fmla="*/ 74 w 568"/>
                <a:gd name="T51" fmla="*/ 424 h 601"/>
                <a:gd name="T52" fmla="*/ 85 w 568"/>
                <a:gd name="T53" fmla="*/ 446 h 601"/>
                <a:gd name="T54" fmla="*/ 45 w 568"/>
                <a:gd name="T55" fmla="*/ 475 h 601"/>
                <a:gd name="T56" fmla="*/ 28 w 568"/>
                <a:gd name="T57" fmla="*/ 377 h 601"/>
                <a:gd name="T58" fmla="*/ 54 w 568"/>
                <a:gd name="T59" fmla="*/ 333 h 601"/>
                <a:gd name="T60" fmla="*/ 473 w 568"/>
                <a:gd name="T61" fmla="*/ 381 h 601"/>
                <a:gd name="T62" fmla="*/ 463 w 568"/>
                <a:gd name="T63" fmla="*/ 406 h 601"/>
                <a:gd name="T64" fmla="*/ 455 w 568"/>
                <a:gd name="T65" fmla="*/ 431 h 601"/>
                <a:gd name="T66" fmla="*/ 450 w 568"/>
                <a:gd name="T67" fmla="*/ 450 h 601"/>
                <a:gd name="T68" fmla="*/ 482 w 568"/>
                <a:gd name="T69" fmla="*/ 363 h 601"/>
                <a:gd name="T70" fmla="*/ 513 w 568"/>
                <a:gd name="T71" fmla="*/ 360 h 601"/>
                <a:gd name="T72" fmla="*/ 282 w 568"/>
                <a:gd name="T73" fmla="*/ 0 h 601"/>
                <a:gd name="T74" fmla="*/ 418 w 568"/>
                <a:gd name="T75" fmla="*/ 107 h 601"/>
                <a:gd name="T76" fmla="*/ 394 w 568"/>
                <a:gd name="T77" fmla="*/ 179 h 601"/>
                <a:gd name="T78" fmla="*/ 365 w 568"/>
                <a:gd name="T79" fmla="*/ 81 h 601"/>
                <a:gd name="T80" fmla="*/ 194 w 568"/>
                <a:gd name="T81" fmla="*/ 183 h 601"/>
                <a:gd name="T82" fmla="*/ 152 w 568"/>
                <a:gd name="T83" fmla="*/ 154 h 601"/>
                <a:gd name="T84" fmla="*/ 198 w 568"/>
                <a:gd name="T85" fmla="*/ 41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68" h="601">
                  <a:moveTo>
                    <a:pt x="266" y="331"/>
                  </a:moveTo>
                  <a:lnTo>
                    <a:pt x="266" y="571"/>
                  </a:lnTo>
                  <a:cubicBezTo>
                    <a:pt x="272" y="573"/>
                    <a:pt x="277" y="575"/>
                    <a:pt x="283" y="574"/>
                  </a:cubicBezTo>
                  <a:cubicBezTo>
                    <a:pt x="290" y="574"/>
                    <a:pt x="297" y="572"/>
                    <a:pt x="303" y="570"/>
                  </a:cubicBezTo>
                  <a:lnTo>
                    <a:pt x="303" y="331"/>
                  </a:lnTo>
                  <a:cubicBezTo>
                    <a:pt x="297" y="332"/>
                    <a:pt x="290" y="333"/>
                    <a:pt x="284" y="333"/>
                  </a:cubicBezTo>
                  <a:cubicBezTo>
                    <a:pt x="278" y="333"/>
                    <a:pt x="272" y="332"/>
                    <a:pt x="266" y="331"/>
                  </a:cubicBezTo>
                  <a:close/>
                  <a:moveTo>
                    <a:pt x="347" y="343"/>
                  </a:moveTo>
                  <a:lnTo>
                    <a:pt x="453" y="301"/>
                  </a:lnTo>
                  <a:lnTo>
                    <a:pt x="453" y="345"/>
                  </a:lnTo>
                  <a:lnTo>
                    <a:pt x="347" y="386"/>
                  </a:lnTo>
                  <a:lnTo>
                    <a:pt x="347" y="343"/>
                  </a:lnTo>
                  <a:close/>
                  <a:moveTo>
                    <a:pt x="142" y="252"/>
                  </a:moveTo>
                  <a:lnTo>
                    <a:pt x="99" y="228"/>
                  </a:lnTo>
                  <a:cubicBezTo>
                    <a:pt x="94" y="225"/>
                    <a:pt x="93" y="219"/>
                    <a:pt x="95" y="214"/>
                  </a:cubicBezTo>
                  <a:cubicBezTo>
                    <a:pt x="98" y="209"/>
                    <a:pt x="104" y="208"/>
                    <a:pt x="109" y="210"/>
                  </a:cubicBezTo>
                  <a:lnTo>
                    <a:pt x="149" y="233"/>
                  </a:lnTo>
                  <a:lnTo>
                    <a:pt x="127" y="218"/>
                  </a:lnTo>
                  <a:cubicBezTo>
                    <a:pt x="123" y="215"/>
                    <a:pt x="122" y="209"/>
                    <a:pt x="125" y="204"/>
                  </a:cubicBezTo>
                  <a:cubicBezTo>
                    <a:pt x="128" y="200"/>
                    <a:pt x="134" y="199"/>
                    <a:pt x="138" y="202"/>
                  </a:cubicBezTo>
                  <a:lnTo>
                    <a:pt x="168" y="222"/>
                  </a:lnTo>
                  <a:lnTo>
                    <a:pt x="154" y="209"/>
                  </a:lnTo>
                  <a:cubicBezTo>
                    <a:pt x="150" y="205"/>
                    <a:pt x="149" y="199"/>
                    <a:pt x="153" y="195"/>
                  </a:cubicBezTo>
                  <a:cubicBezTo>
                    <a:pt x="157" y="191"/>
                    <a:pt x="163" y="191"/>
                    <a:pt x="167" y="195"/>
                  </a:cubicBezTo>
                  <a:lnTo>
                    <a:pt x="282" y="303"/>
                  </a:lnTo>
                  <a:cubicBezTo>
                    <a:pt x="283" y="303"/>
                    <a:pt x="283" y="303"/>
                    <a:pt x="283" y="304"/>
                  </a:cubicBezTo>
                  <a:cubicBezTo>
                    <a:pt x="283" y="303"/>
                    <a:pt x="284" y="303"/>
                    <a:pt x="284" y="303"/>
                  </a:cubicBezTo>
                  <a:lnTo>
                    <a:pt x="399" y="195"/>
                  </a:lnTo>
                  <a:cubicBezTo>
                    <a:pt x="403" y="191"/>
                    <a:pt x="409" y="191"/>
                    <a:pt x="413" y="195"/>
                  </a:cubicBezTo>
                  <a:cubicBezTo>
                    <a:pt x="417" y="199"/>
                    <a:pt x="417" y="205"/>
                    <a:pt x="413" y="209"/>
                  </a:cubicBezTo>
                  <a:lnTo>
                    <a:pt x="399" y="222"/>
                  </a:lnTo>
                  <a:lnTo>
                    <a:pt x="428" y="202"/>
                  </a:lnTo>
                  <a:cubicBezTo>
                    <a:pt x="432" y="199"/>
                    <a:pt x="438" y="200"/>
                    <a:pt x="442" y="204"/>
                  </a:cubicBezTo>
                  <a:cubicBezTo>
                    <a:pt x="445" y="209"/>
                    <a:pt x="444" y="215"/>
                    <a:pt x="439" y="218"/>
                  </a:cubicBezTo>
                  <a:lnTo>
                    <a:pt x="417" y="233"/>
                  </a:lnTo>
                  <a:lnTo>
                    <a:pt x="458" y="210"/>
                  </a:lnTo>
                  <a:cubicBezTo>
                    <a:pt x="462" y="208"/>
                    <a:pt x="468" y="209"/>
                    <a:pt x="471" y="214"/>
                  </a:cubicBezTo>
                  <a:cubicBezTo>
                    <a:pt x="474" y="219"/>
                    <a:pt x="472" y="225"/>
                    <a:pt x="467" y="228"/>
                  </a:cubicBezTo>
                  <a:lnTo>
                    <a:pt x="416" y="256"/>
                  </a:lnTo>
                  <a:lnTo>
                    <a:pt x="494" y="224"/>
                  </a:lnTo>
                  <a:lnTo>
                    <a:pt x="494" y="342"/>
                  </a:lnTo>
                  <a:cubicBezTo>
                    <a:pt x="492" y="342"/>
                    <a:pt x="491" y="342"/>
                    <a:pt x="489" y="341"/>
                  </a:cubicBezTo>
                  <a:lnTo>
                    <a:pt x="473" y="339"/>
                  </a:lnTo>
                  <a:lnTo>
                    <a:pt x="467" y="351"/>
                  </a:lnTo>
                  <a:lnTo>
                    <a:pt x="467" y="263"/>
                  </a:lnTo>
                  <a:lnTo>
                    <a:pt x="329" y="322"/>
                  </a:lnTo>
                  <a:lnTo>
                    <a:pt x="329" y="559"/>
                  </a:lnTo>
                  <a:lnTo>
                    <a:pt x="467" y="500"/>
                  </a:lnTo>
                  <a:lnTo>
                    <a:pt x="467" y="483"/>
                  </a:lnTo>
                  <a:cubicBezTo>
                    <a:pt x="472" y="486"/>
                    <a:pt x="477" y="488"/>
                    <a:pt x="482" y="490"/>
                  </a:cubicBezTo>
                  <a:cubicBezTo>
                    <a:pt x="486" y="492"/>
                    <a:pt x="490" y="493"/>
                    <a:pt x="494" y="494"/>
                  </a:cubicBezTo>
                  <a:lnTo>
                    <a:pt x="494" y="518"/>
                  </a:lnTo>
                  <a:lnTo>
                    <a:pt x="321" y="591"/>
                  </a:lnTo>
                  <a:cubicBezTo>
                    <a:pt x="318" y="592"/>
                    <a:pt x="314" y="594"/>
                    <a:pt x="310" y="595"/>
                  </a:cubicBezTo>
                  <a:lnTo>
                    <a:pt x="303" y="598"/>
                  </a:lnTo>
                  <a:lnTo>
                    <a:pt x="303" y="598"/>
                  </a:lnTo>
                  <a:cubicBezTo>
                    <a:pt x="297" y="599"/>
                    <a:pt x="291" y="601"/>
                    <a:pt x="285" y="601"/>
                  </a:cubicBezTo>
                  <a:cubicBezTo>
                    <a:pt x="271" y="601"/>
                    <a:pt x="258" y="598"/>
                    <a:pt x="247" y="590"/>
                  </a:cubicBezTo>
                  <a:lnTo>
                    <a:pt x="75" y="518"/>
                  </a:lnTo>
                  <a:lnTo>
                    <a:pt x="75" y="494"/>
                  </a:lnTo>
                  <a:cubicBezTo>
                    <a:pt x="79" y="493"/>
                    <a:pt x="83" y="492"/>
                    <a:pt x="87" y="490"/>
                  </a:cubicBezTo>
                  <a:cubicBezTo>
                    <a:pt x="91" y="488"/>
                    <a:pt x="96" y="486"/>
                    <a:pt x="102" y="483"/>
                  </a:cubicBezTo>
                  <a:lnTo>
                    <a:pt x="102" y="500"/>
                  </a:lnTo>
                  <a:lnTo>
                    <a:pt x="240" y="559"/>
                  </a:lnTo>
                  <a:lnTo>
                    <a:pt x="240" y="322"/>
                  </a:lnTo>
                  <a:lnTo>
                    <a:pt x="102" y="263"/>
                  </a:lnTo>
                  <a:lnTo>
                    <a:pt x="102" y="351"/>
                  </a:lnTo>
                  <a:lnTo>
                    <a:pt x="95" y="339"/>
                  </a:lnTo>
                  <a:lnTo>
                    <a:pt x="80" y="341"/>
                  </a:lnTo>
                  <a:cubicBezTo>
                    <a:pt x="78" y="342"/>
                    <a:pt x="77" y="342"/>
                    <a:pt x="75" y="342"/>
                  </a:cubicBezTo>
                  <a:lnTo>
                    <a:pt x="75" y="224"/>
                  </a:lnTo>
                  <a:lnTo>
                    <a:pt x="142" y="252"/>
                  </a:lnTo>
                  <a:close/>
                  <a:moveTo>
                    <a:pt x="86" y="363"/>
                  </a:moveTo>
                  <a:cubicBezTo>
                    <a:pt x="89" y="369"/>
                    <a:pt x="91" y="375"/>
                    <a:pt x="94" y="381"/>
                  </a:cubicBezTo>
                  <a:lnTo>
                    <a:pt x="62" y="400"/>
                  </a:lnTo>
                  <a:lnTo>
                    <a:pt x="97" y="387"/>
                  </a:lnTo>
                  <a:cubicBezTo>
                    <a:pt x="99" y="393"/>
                    <a:pt x="102" y="399"/>
                    <a:pt x="104" y="406"/>
                  </a:cubicBezTo>
                  <a:lnTo>
                    <a:pt x="74" y="424"/>
                  </a:lnTo>
                  <a:lnTo>
                    <a:pt x="106" y="411"/>
                  </a:lnTo>
                  <a:cubicBezTo>
                    <a:pt x="108" y="418"/>
                    <a:pt x="110" y="424"/>
                    <a:pt x="112" y="431"/>
                  </a:cubicBezTo>
                  <a:lnTo>
                    <a:pt x="85" y="446"/>
                  </a:lnTo>
                  <a:lnTo>
                    <a:pt x="113" y="435"/>
                  </a:lnTo>
                  <a:cubicBezTo>
                    <a:pt x="115" y="440"/>
                    <a:pt x="116" y="445"/>
                    <a:pt x="117" y="450"/>
                  </a:cubicBezTo>
                  <a:cubicBezTo>
                    <a:pt x="111" y="454"/>
                    <a:pt x="66" y="483"/>
                    <a:pt x="45" y="475"/>
                  </a:cubicBezTo>
                  <a:cubicBezTo>
                    <a:pt x="23" y="467"/>
                    <a:pt x="2" y="437"/>
                    <a:pt x="1" y="410"/>
                  </a:cubicBezTo>
                  <a:cubicBezTo>
                    <a:pt x="0" y="383"/>
                    <a:pt x="70" y="366"/>
                    <a:pt x="86" y="363"/>
                  </a:cubicBezTo>
                  <a:close/>
                  <a:moveTo>
                    <a:pt x="28" y="377"/>
                  </a:moveTo>
                  <a:lnTo>
                    <a:pt x="45" y="369"/>
                  </a:lnTo>
                  <a:lnTo>
                    <a:pt x="54" y="360"/>
                  </a:lnTo>
                  <a:lnTo>
                    <a:pt x="54" y="333"/>
                  </a:lnTo>
                  <a:cubicBezTo>
                    <a:pt x="38" y="340"/>
                    <a:pt x="31" y="356"/>
                    <a:pt x="28" y="377"/>
                  </a:cubicBezTo>
                  <a:close/>
                  <a:moveTo>
                    <a:pt x="482" y="363"/>
                  </a:moveTo>
                  <a:cubicBezTo>
                    <a:pt x="479" y="369"/>
                    <a:pt x="476" y="375"/>
                    <a:pt x="473" y="381"/>
                  </a:cubicBezTo>
                  <a:lnTo>
                    <a:pt x="505" y="400"/>
                  </a:lnTo>
                  <a:lnTo>
                    <a:pt x="471" y="387"/>
                  </a:lnTo>
                  <a:cubicBezTo>
                    <a:pt x="468" y="393"/>
                    <a:pt x="465" y="399"/>
                    <a:pt x="463" y="406"/>
                  </a:cubicBezTo>
                  <a:lnTo>
                    <a:pt x="493" y="424"/>
                  </a:lnTo>
                  <a:lnTo>
                    <a:pt x="461" y="411"/>
                  </a:lnTo>
                  <a:cubicBezTo>
                    <a:pt x="459" y="418"/>
                    <a:pt x="457" y="424"/>
                    <a:pt x="455" y="431"/>
                  </a:cubicBezTo>
                  <a:lnTo>
                    <a:pt x="482" y="446"/>
                  </a:lnTo>
                  <a:lnTo>
                    <a:pt x="454" y="435"/>
                  </a:lnTo>
                  <a:cubicBezTo>
                    <a:pt x="453" y="440"/>
                    <a:pt x="451" y="445"/>
                    <a:pt x="450" y="450"/>
                  </a:cubicBezTo>
                  <a:cubicBezTo>
                    <a:pt x="456" y="454"/>
                    <a:pt x="501" y="483"/>
                    <a:pt x="523" y="475"/>
                  </a:cubicBezTo>
                  <a:cubicBezTo>
                    <a:pt x="544" y="467"/>
                    <a:pt x="566" y="437"/>
                    <a:pt x="567" y="410"/>
                  </a:cubicBezTo>
                  <a:cubicBezTo>
                    <a:pt x="568" y="383"/>
                    <a:pt x="497" y="366"/>
                    <a:pt x="482" y="363"/>
                  </a:cubicBezTo>
                  <a:close/>
                  <a:moveTo>
                    <a:pt x="540" y="377"/>
                  </a:moveTo>
                  <a:lnTo>
                    <a:pt x="522" y="369"/>
                  </a:lnTo>
                  <a:lnTo>
                    <a:pt x="513" y="360"/>
                  </a:lnTo>
                  <a:lnTo>
                    <a:pt x="513" y="333"/>
                  </a:lnTo>
                  <a:cubicBezTo>
                    <a:pt x="529" y="340"/>
                    <a:pt x="536" y="356"/>
                    <a:pt x="540" y="377"/>
                  </a:cubicBezTo>
                  <a:close/>
                  <a:moveTo>
                    <a:pt x="282" y="0"/>
                  </a:moveTo>
                  <a:cubicBezTo>
                    <a:pt x="315" y="0"/>
                    <a:pt x="344" y="16"/>
                    <a:pt x="366" y="41"/>
                  </a:cubicBezTo>
                  <a:cubicBezTo>
                    <a:pt x="379" y="58"/>
                    <a:pt x="390" y="78"/>
                    <a:pt x="395" y="101"/>
                  </a:cubicBezTo>
                  <a:cubicBezTo>
                    <a:pt x="403" y="99"/>
                    <a:pt x="415" y="98"/>
                    <a:pt x="418" y="107"/>
                  </a:cubicBezTo>
                  <a:cubicBezTo>
                    <a:pt x="423" y="120"/>
                    <a:pt x="421" y="151"/>
                    <a:pt x="412" y="154"/>
                  </a:cubicBezTo>
                  <a:cubicBezTo>
                    <a:pt x="408" y="156"/>
                    <a:pt x="403" y="156"/>
                    <a:pt x="398" y="155"/>
                  </a:cubicBezTo>
                  <a:cubicBezTo>
                    <a:pt x="398" y="163"/>
                    <a:pt x="396" y="171"/>
                    <a:pt x="394" y="179"/>
                  </a:cubicBezTo>
                  <a:cubicBezTo>
                    <a:pt x="386" y="180"/>
                    <a:pt x="378" y="182"/>
                    <a:pt x="370" y="183"/>
                  </a:cubicBezTo>
                  <a:cubicBezTo>
                    <a:pt x="375" y="169"/>
                    <a:pt x="377" y="154"/>
                    <a:pt x="377" y="138"/>
                  </a:cubicBezTo>
                  <a:cubicBezTo>
                    <a:pt x="377" y="117"/>
                    <a:pt x="373" y="98"/>
                    <a:pt x="365" y="81"/>
                  </a:cubicBezTo>
                  <a:cubicBezTo>
                    <a:pt x="301" y="132"/>
                    <a:pt x="218" y="95"/>
                    <a:pt x="197" y="86"/>
                  </a:cubicBezTo>
                  <a:cubicBezTo>
                    <a:pt x="190" y="101"/>
                    <a:pt x="187" y="119"/>
                    <a:pt x="187" y="138"/>
                  </a:cubicBezTo>
                  <a:cubicBezTo>
                    <a:pt x="187" y="154"/>
                    <a:pt x="189" y="169"/>
                    <a:pt x="194" y="183"/>
                  </a:cubicBezTo>
                  <a:cubicBezTo>
                    <a:pt x="186" y="181"/>
                    <a:pt x="178" y="180"/>
                    <a:pt x="170" y="179"/>
                  </a:cubicBezTo>
                  <a:cubicBezTo>
                    <a:pt x="168" y="171"/>
                    <a:pt x="167" y="163"/>
                    <a:pt x="166" y="155"/>
                  </a:cubicBezTo>
                  <a:cubicBezTo>
                    <a:pt x="161" y="156"/>
                    <a:pt x="156" y="156"/>
                    <a:pt x="152" y="154"/>
                  </a:cubicBezTo>
                  <a:cubicBezTo>
                    <a:pt x="143" y="151"/>
                    <a:pt x="141" y="120"/>
                    <a:pt x="146" y="107"/>
                  </a:cubicBezTo>
                  <a:cubicBezTo>
                    <a:pt x="149" y="98"/>
                    <a:pt x="161" y="99"/>
                    <a:pt x="169" y="101"/>
                  </a:cubicBezTo>
                  <a:cubicBezTo>
                    <a:pt x="174" y="78"/>
                    <a:pt x="185" y="58"/>
                    <a:pt x="198" y="41"/>
                  </a:cubicBezTo>
                  <a:cubicBezTo>
                    <a:pt x="220" y="16"/>
                    <a:pt x="249" y="0"/>
                    <a:pt x="282" y="0"/>
                  </a:cubicBezTo>
                  <a:close/>
                </a:path>
              </a:pathLst>
            </a:custGeom>
            <a:solidFill>
              <a:srgbClr val="FC736E"/>
            </a:solidFill>
            <a:ln>
              <a:noFill/>
            </a:ln>
            <a:extLst/>
          </p:spPr>
          <p:txBody>
            <a:bodyPr vert="horz" wrap="square" lIns="68068" tIns="34034" rIns="68068" bIns="3403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C736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6" name="矩形 25"/>
          <p:cNvSpPr>
            <a:spLocks noChangeArrowheads="1"/>
          </p:cNvSpPr>
          <p:nvPr/>
        </p:nvSpPr>
        <p:spPr bwMode="auto">
          <a:xfrm>
            <a:off x="788881" y="3796680"/>
            <a:ext cx="1953653" cy="807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068" tIns="34034" rIns="68068" bIns="34034">
            <a:spAutoFit/>
          </a:bodyPr>
          <a:lstStyle/>
          <a:p>
            <a:pPr lvl="0" eaLnBrk="0" hangingPunct="0">
              <a:spcBef>
                <a:spcPct val="20000"/>
              </a:spcBef>
              <a:buClr>
                <a:schemeClr val="tx1"/>
              </a:buClr>
              <a:buSzPts val="3200"/>
            </a:pPr>
            <a:r>
              <a:rPr lang="zh-CN" altLang="zh-CN" sz="1200" dirty="0">
                <a:latin typeface="+mn-lt"/>
                <a:ea typeface="+mn-ea"/>
                <a:cs typeface="+mn-ea"/>
                <a:sym typeface="+mn-lt"/>
              </a:rPr>
              <a:t>护士举止要端庄、大方、热情、友好，充分体现对病人的尊重和关心，让病人能感觉到亲切和温暖。</a:t>
            </a: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2468593" y="1132384"/>
            <a:ext cx="1456129" cy="807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068" tIns="34034" rIns="68068" bIns="34034">
            <a:spAutoFit/>
          </a:bodyPr>
          <a:lstStyle/>
          <a:p>
            <a:pPr lvl="0" eaLnBrk="0" hangingPunct="0">
              <a:spcBef>
                <a:spcPct val="20000"/>
              </a:spcBef>
              <a:buClr>
                <a:schemeClr val="tx1"/>
              </a:buClr>
              <a:buSzPts val="3200"/>
            </a:pPr>
            <a:r>
              <a:rPr lang="zh-CN" altLang="zh-CN" sz="1200" dirty="0">
                <a:latin typeface="+mn-lt"/>
                <a:ea typeface="+mn-ea"/>
                <a:cs typeface="+mn-ea"/>
                <a:sym typeface="+mn-lt"/>
              </a:rPr>
              <a:t>操作前，耐心地给病人做好解释安慰工作，以取得病人的配合。</a:t>
            </a: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3978485" y="3886799"/>
            <a:ext cx="1170373" cy="438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068" tIns="34034" rIns="68068" bIns="34034">
            <a:spAutoFit/>
          </a:bodyPr>
          <a:lstStyle/>
          <a:p>
            <a:r>
              <a:rPr lang="zh-CN" altLang="en-US" sz="1200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输液前周到细致的解释礼仪。</a:t>
            </a: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5148858" y="1207066"/>
            <a:ext cx="1368152" cy="622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068" tIns="34034" rIns="68068" bIns="34034">
            <a:spAutoFit/>
          </a:bodyPr>
          <a:lstStyle/>
          <a:p>
            <a:r>
              <a:rPr lang="zh-CN" altLang="zh-CN" sz="1200" dirty="0">
                <a:latin typeface="+mn-lt"/>
                <a:ea typeface="+mn-ea"/>
                <a:cs typeface="+mn-ea"/>
                <a:sym typeface="+mn-lt"/>
              </a:rPr>
              <a:t>上班期间不携带手机或将手机调至静音状态</a:t>
            </a:r>
            <a:endParaRPr lang="zh-CN" altLang="en-US" sz="1200" dirty="0">
              <a:solidFill>
                <a:schemeClr val="accent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6228978" y="3724672"/>
            <a:ext cx="1827609" cy="807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068" tIns="34034" rIns="68068" bIns="34034">
            <a:spAutoFit/>
          </a:bodyPr>
          <a:lstStyle/>
          <a:p>
            <a:r>
              <a:rPr lang="zh-CN" altLang="en-US" sz="1200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操作中通知你接电话，应请转告对方一会儿给他回电话，并按原操作速度有条不紊地完成操作。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4965687" y="1970101"/>
            <a:ext cx="1712398" cy="1537753"/>
            <a:chOff x="5821513" y="1650156"/>
            <a:chExt cx="2041593" cy="1833374"/>
          </a:xfrm>
        </p:grpSpPr>
        <p:sp>
          <p:nvSpPr>
            <p:cNvPr id="27" name="Freeform 40"/>
            <p:cNvSpPr>
              <a:spLocks/>
            </p:cNvSpPr>
            <p:nvPr/>
          </p:nvSpPr>
          <p:spPr bwMode="auto">
            <a:xfrm>
              <a:off x="5821513" y="1650156"/>
              <a:ext cx="2041593" cy="1833374"/>
            </a:xfrm>
            <a:custGeom>
              <a:avLst/>
              <a:gdLst>
                <a:gd name="T0" fmla="*/ 1149 w 1149"/>
                <a:gd name="T1" fmla="*/ 515 h 1030"/>
                <a:gd name="T2" fmla="*/ 1020 w 1149"/>
                <a:gd name="T3" fmla="*/ 412 h 1030"/>
                <a:gd name="T4" fmla="*/ 515 w 1149"/>
                <a:gd name="T5" fmla="*/ 0 h 1030"/>
                <a:gd name="T6" fmla="*/ 0 w 1149"/>
                <a:gd name="T7" fmla="*/ 515 h 1030"/>
                <a:gd name="T8" fmla="*/ 515 w 1149"/>
                <a:gd name="T9" fmla="*/ 1030 h 1030"/>
                <a:gd name="T10" fmla="*/ 1020 w 1149"/>
                <a:gd name="T11" fmla="*/ 618 h 1030"/>
                <a:gd name="T12" fmla="*/ 1149 w 1149"/>
                <a:gd name="T13" fmla="*/ 515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9" h="1030">
                  <a:moveTo>
                    <a:pt x="1149" y="515"/>
                  </a:moveTo>
                  <a:cubicBezTo>
                    <a:pt x="1020" y="412"/>
                    <a:pt x="1020" y="412"/>
                    <a:pt x="1020" y="412"/>
                  </a:cubicBezTo>
                  <a:cubicBezTo>
                    <a:pt x="972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2" y="853"/>
                    <a:pt x="1020" y="618"/>
                  </a:cubicBezTo>
                  <a:lnTo>
                    <a:pt x="1149" y="515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/>
          </p:spPr>
          <p:txBody>
            <a:bodyPr lIns="68580" tIns="34290" rIns="68580" bIns="3429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Freeform 41"/>
            <p:cNvSpPr>
              <a:spLocks noEditPoints="1"/>
            </p:cNvSpPr>
            <p:nvPr/>
          </p:nvSpPr>
          <p:spPr bwMode="auto">
            <a:xfrm>
              <a:off x="5821513" y="1650156"/>
              <a:ext cx="2041593" cy="1833374"/>
            </a:xfrm>
            <a:custGeom>
              <a:avLst/>
              <a:gdLst>
                <a:gd name="T0" fmla="*/ 1020 w 1149"/>
                <a:gd name="T1" fmla="*/ 412 h 1030"/>
                <a:gd name="T2" fmla="*/ 515 w 1149"/>
                <a:gd name="T3" fmla="*/ 0 h 1030"/>
                <a:gd name="T4" fmla="*/ 0 w 1149"/>
                <a:gd name="T5" fmla="*/ 515 h 1030"/>
                <a:gd name="T6" fmla="*/ 515 w 1149"/>
                <a:gd name="T7" fmla="*/ 1030 h 1030"/>
                <a:gd name="T8" fmla="*/ 1020 w 1149"/>
                <a:gd name="T9" fmla="*/ 618 h 1030"/>
                <a:gd name="T10" fmla="*/ 1149 w 1149"/>
                <a:gd name="T11" fmla="*/ 515 h 1030"/>
                <a:gd name="T12" fmla="*/ 1020 w 1149"/>
                <a:gd name="T13" fmla="*/ 412 h 1030"/>
                <a:gd name="T14" fmla="*/ 515 w 1149"/>
                <a:gd name="T15" fmla="*/ 979 h 1030"/>
                <a:gd name="T16" fmla="*/ 51 w 1149"/>
                <a:gd name="T17" fmla="*/ 515 h 1030"/>
                <a:gd name="T18" fmla="*/ 515 w 1149"/>
                <a:gd name="T19" fmla="*/ 51 h 1030"/>
                <a:gd name="T20" fmla="*/ 979 w 1149"/>
                <a:gd name="T21" fmla="*/ 515 h 1030"/>
                <a:gd name="T22" fmla="*/ 515 w 1149"/>
                <a:gd name="T23" fmla="*/ 979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9" h="1030">
                  <a:moveTo>
                    <a:pt x="1020" y="412"/>
                  </a:moveTo>
                  <a:cubicBezTo>
                    <a:pt x="972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2" y="853"/>
                    <a:pt x="1020" y="618"/>
                  </a:cubicBezTo>
                  <a:cubicBezTo>
                    <a:pt x="1149" y="515"/>
                    <a:pt x="1149" y="515"/>
                    <a:pt x="1149" y="515"/>
                  </a:cubicBezTo>
                  <a:lnTo>
                    <a:pt x="1020" y="412"/>
                  </a:lnTo>
                  <a:close/>
                  <a:moveTo>
                    <a:pt x="515" y="979"/>
                  </a:moveTo>
                  <a:cubicBezTo>
                    <a:pt x="259" y="979"/>
                    <a:pt x="51" y="771"/>
                    <a:pt x="51" y="515"/>
                  </a:cubicBezTo>
                  <a:cubicBezTo>
                    <a:pt x="51" y="259"/>
                    <a:pt x="259" y="51"/>
                    <a:pt x="515" y="51"/>
                  </a:cubicBezTo>
                  <a:cubicBezTo>
                    <a:pt x="771" y="51"/>
                    <a:pt x="979" y="259"/>
                    <a:pt x="979" y="515"/>
                  </a:cubicBezTo>
                  <a:cubicBezTo>
                    <a:pt x="979" y="771"/>
                    <a:pt x="771" y="979"/>
                    <a:pt x="515" y="979"/>
                  </a:cubicBezTo>
                  <a:close/>
                </a:path>
              </a:pathLst>
            </a:custGeom>
            <a:solidFill>
              <a:srgbClr val="F6A514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Freeform 50"/>
            <p:cNvSpPr>
              <a:spLocks/>
            </p:cNvSpPr>
            <p:nvPr/>
          </p:nvSpPr>
          <p:spPr bwMode="auto">
            <a:xfrm>
              <a:off x="6570511" y="2053008"/>
              <a:ext cx="371664" cy="436628"/>
            </a:xfrm>
            <a:custGeom>
              <a:avLst/>
              <a:gdLst>
                <a:gd name="T0" fmla="*/ 74 w 120"/>
                <a:gd name="T1" fmla="*/ 39 h 140"/>
                <a:gd name="T2" fmla="*/ 82 w 120"/>
                <a:gd name="T3" fmla="*/ 22 h 140"/>
                <a:gd name="T4" fmla="*/ 60 w 120"/>
                <a:gd name="T5" fmla="*/ 0 h 140"/>
                <a:gd name="T6" fmla="*/ 38 w 120"/>
                <a:gd name="T7" fmla="*/ 22 h 140"/>
                <a:gd name="T8" fmla="*/ 46 w 120"/>
                <a:gd name="T9" fmla="*/ 39 h 140"/>
                <a:gd name="T10" fmla="*/ 8 w 120"/>
                <a:gd name="T11" fmla="*/ 98 h 140"/>
                <a:gd name="T12" fmla="*/ 37 w 120"/>
                <a:gd name="T13" fmla="*/ 78 h 140"/>
                <a:gd name="T14" fmla="*/ 25 w 120"/>
                <a:gd name="T15" fmla="*/ 140 h 140"/>
                <a:gd name="T16" fmla="*/ 45 w 120"/>
                <a:gd name="T17" fmla="*/ 140 h 140"/>
                <a:gd name="T18" fmla="*/ 60 w 120"/>
                <a:gd name="T19" fmla="*/ 114 h 140"/>
                <a:gd name="T20" fmla="*/ 75 w 120"/>
                <a:gd name="T21" fmla="*/ 140 h 140"/>
                <a:gd name="T22" fmla="*/ 95 w 120"/>
                <a:gd name="T23" fmla="*/ 140 h 140"/>
                <a:gd name="T24" fmla="*/ 83 w 120"/>
                <a:gd name="T25" fmla="*/ 78 h 140"/>
                <a:gd name="T26" fmla="*/ 112 w 120"/>
                <a:gd name="T27" fmla="*/ 98 h 140"/>
                <a:gd name="T28" fmla="*/ 74 w 120"/>
                <a:gd name="T29" fmla="*/ 3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40">
                  <a:moveTo>
                    <a:pt x="74" y="39"/>
                  </a:moveTo>
                  <a:cubicBezTo>
                    <a:pt x="78" y="35"/>
                    <a:pt x="82" y="29"/>
                    <a:pt x="82" y="22"/>
                  </a:cubicBezTo>
                  <a:cubicBezTo>
                    <a:pt x="82" y="10"/>
                    <a:pt x="72" y="0"/>
                    <a:pt x="60" y="0"/>
                  </a:cubicBezTo>
                  <a:cubicBezTo>
                    <a:pt x="48" y="0"/>
                    <a:pt x="38" y="10"/>
                    <a:pt x="38" y="22"/>
                  </a:cubicBezTo>
                  <a:cubicBezTo>
                    <a:pt x="38" y="29"/>
                    <a:pt x="42" y="35"/>
                    <a:pt x="46" y="39"/>
                  </a:cubicBezTo>
                  <a:cubicBezTo>
                    <a:pt x="24" y="46"/>
                    <a:pt x="0" y="91"/>
                    <a:pt x="8" y="98"/>
                  </a:cubicBezTo>
                  <a:cubicBezTo>
                    <a:pt x="15" y="105"/>
                    <a:pt x="27" y="91"/>
                    <a:pt x="37" y="78"/>
                  </a:cubicBezTo>
                  <a:cubicBezTo>
                    <a:pt x="32" y="99"/>
                    <a:pt x="27" y="121"/>
                    <a:pt x="25" y="140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5" y="129"/>
                    <a:pt x="52" y="114"/>
                    <a:pt x="60" y="114"/>
                  </a:cubicBezTo>
                  <a:cubicBezTo>
                    <a:pt x="68" y="114"/>
                    <a:pt x="75" y="129"/>
                    <a:pt x="75" y="140"/>
                  </a:cubicBezTo>
                  <a:cubicBezTo>
                    <a:pt x="95" y="140"/>
                    <a:pt x="95" y="140"/>
                    <a:pt x="95" y="140"/>
                  </a:cubicBezTo>
                  <a:cubicBezTo>
                    <a:pt x="93" y="121"/>
                    <a:pt x="88" y="99"/>
                    <a:pt x="83" y="78"/>
                  </a:cubicBezTo>
                  <a:cubicBezTo>
                    <a:pt x="93" y="91"/>
                    <a:pt x="105" y="105"/>
                    <a:pt x="112" y="98"/>
                  </a:cubicBezTo>
                  <a:cubicBezTo>
                    <a:pt x="120" y="91"/>
                    <a:pt x="96" y="46"/>
                    <a:pt x="74" y="39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文本框 113"/>
            <p:cNvSpPr txBox="1"/>
            <p:nvPr/>
          </p:nvSpPr>
          <p:spPr>
            <a:xfrm>
              <a:off x="6309592" y="2515328"/>
              <a:ext cx="1283159" cy="522896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>
              <a:defPPr>
                <a:defRPr lang="zh-CN"/>
              </a:defPPr>
              <a:lvl1pPr>
                <a:defRPr sz="4000">
                  <a:solidFill>
                    <a:srgbClr val="605E5E"/>
                  </a:solidFill>
                  <a:latin typeface="Impact" panose="020B0806030902050204" pitchFamily="34" charset="0"/>
                  <a:cs typeface="Aharoni" panose="02010803020104030203" pitchFamily="2" charset="-79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605E5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Step </a:t>
              </a: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605E5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4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605E5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669543" y="1970101"/>
            <a:ext cx="1712398" cy="1537753"/>
            <a:chOff x="3669543" y="1970101"/>
            <a:chExt cx="1712398" cy="1537753"/>
          </a:xfrm>
        </p:grpSpPr>
        <p:sp>
          <p:nvSpPr>
            <p:cNvPr id="32" name="Freeform 42"/>
            <p:cNvSpPr>
              <a:spLocks/>
            </p:cNvSpPr>
            <p:nvPr/>
          </p:nvSpPr>
          <p:spPr bwMode="auto">
            <a:xfrm>
              <a:off x="3669543" y="1970101"/>
              <a:ext cx="1712398" cy="1537753"/>
            </a:xfrm>
            <a:custGeom>
              <a:avLst/>
              <a:gdLst>
                <a:gd name="T0" fmla="*/ 1149 w 1149"/>
                <a:gd name="T1" fmla="*/ 515 h 1030"/>
                <a:gd name="T2" fmla="*/ 1019 w 1149"/>
                <a:gd name="T3" fmla="*/ 412 h 1030"/>
                <a:gd name="T4" fmla="*/ 515 w 1149"/>
                <a:gd name="T5" fmla="*/ 0 h 1030"/>
                <a:gd name="T6" fmla="*/ 0 w 1149"/>
                <a:gd name="T7" fmla="*/ 515 h 1030"/>
                <a:gd name="T8" fmla="*/ 515 w 1149"/>
                <a:gd name="T9" fmla="*/ 1030 h 1030"/>
                <a:gd name="T10" fmla="*/ 1019 w 1149"/>
                <a:gd name="T11" fmla="*/ 618 h 1030"/>
                <a:gd name="T12" fmla="*/ 1149 w 1149"/>
                <a:gd name="T13" fmla="*/ 515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9" h="1030">
                  <a:moveTo>
                    <a:pt x="1149" y="515"/>
                  </a:moveTo>
                  <a:cubicBezTo>
                    <a:pt x="1019" y="412"/>
                    <a:pt x="1019" y="412"/>
                    <a:pt x="1019" y="412"/>
                  </a:cubicBezTo>
                  <a:cubicBezTo>
                    <a:pt x="971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1" y="853"/>
                    <a:pt x="1019" y="618"/>
                  </a:cubicBezTo>
                  <a:lnTo>
                    <a:pt x="1149" y="515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/>
          </p:spPr>
          <p:txBody>
            <a:bodyPr lIns="68580" tIns="34290" rIns="68580" bIns="3429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3669543" y="1970101"/>
              <a:ext cx="1712398" cy="1537753"/>
              <a:chOff x="4290534" y="1650156"/>
              <a:chExt cx="2041593" cy="1833374"/>
            </a:xfrm>
          </p:grpSpPr>
          <p:sp>
            <p:nvSpPr>
              <p:cNvPr id="34" name="Freeform 43"/>
              <p:cNvSpPr>
                <a:spLocks noEditPoints="1"/>
              </p:cNvSpPr>
              <p:nvPr/>
            </p:nvSpPr>
            <p:spPr bwMode="auto">
              <a:xfrm>
                <a:off x="4290534" y="1650156"/>
                <a:ext cx="2041593" cy="1833374"/>
              </a:xfrm>
              <a:custGeom>
                <a:avLst/>
                <a:gdLst>
                  <a:gd name="T0" fmla="*/ 1019 w 1149"/>
                  <a:gd name="T1" fmla="*/ 412 h 1030"/>
                  <a:gd name="T2" fmla="*/ 515 w 1149"/>
                  <a:gd name="T3" fmla="*/ 0 h 1030"/>
                  <a:gd name="T4" fmla="*/ 0 w 1149"/>
                  <a:gd name="T5" fmla="*/ 515 h 1030"/>
                  <a:gd name="T6" fmla="*/ 515 w 1149"/>
                  <a:gd name="T7" fmla="*/ 1030 h 1030"/>
                  <a:gd name="T8" fmla="*/ 1019 w 1149"/>
                  <a:gd name="T9" fmla="*/ 618 h 1030"/>
                  <a:gd name="T10" fmla="*/ 1149 w 1149"/>
                  <a:gd name="T11" fmla="*/ 515 h 1030"/>
                  <a:gd name="T12" fmla="*/ 1019 w 1149"/>
                  <a:gd name="T13" fmla="*/ 412 h 1030"/>
                  <a:gd name="T14" fmla="*/ 515 w 1149"/>
                  <a:gd name="T15" fmla="*/ 979 h 1030"/>
                  <a:gd name="T16" fmla="*/ 51 w 1149"/>
                  <a:gd name="T17" fmla="*/ 515 h 1030"/>
                  <a:gd name="T18" fmla="*/ 515 w 1149"/>
                  <a:gd name="T19" fmla="*/ 51 h 1030"/>
                  <a:gd name="T20" fmla="*/ 979 w 1149"/>
                  <a:gd name="T21" fmla="*/ 515 h 1030"/>
                  <a:gd name="T22" fmla="*/ 515 w 1149"/>
                  <a:gd name="T23" fmla="*/ 979 h 10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49" h="1030">
                    <a:moveTo>
                      <a:pt x="1019" y="412"/>
                    </a:moveTo>
                    <a:cubicBezTo>
                      <a:pt x="971" y="177"/>
                      <a:pt x="764" y="0"/>
                      <a:pt x="515" y="0"/>
                    </a:cubicBezTo>
                    <a:cubicBezTo>
                      <a:pt x="231" y="0"/>
                      <a:pt x="0" y="231"/>
                      <a:pt x="0" y="515"/>
                    </a:cubicBezTo>
                    <a:cubicBezTo>
                      <a:pt x="0" y="799"/>
                      <a:pt x="231" y="1030"/>
                      <a:pt x="515" y="1030"/>
                    </a:cubicBezTo>
                    <a:cubicBezTo>
                      <a:pt x="764" y="1030"/>
                      <a:pt x="971" y="853"/>
                      <a:pt x="1019" y="618"/>
                    </a:cubicBezTo>
                    <a:cubicBezTo>
                      <a:pt x="1149" y="515"/>
                      <a:pt x="1149" y="515"/>
                      <a:pt x="1149" y="515"/>
                    </a:cubicBezTo>
                    <a:lnTo>
                      <a:pt x="1019" y="412"/>
                    </a:lnTo>
                    <a:close/>
                    <a:moveTo>
                      <a:pt x="515" y="979"/>
                    </a:moveTo>
                    <a:cubicBezTo>
                      <a:pt x="259" y="979"/>
                      <a:pt x="51" y="771"/>
                      <a:pt x="51" y="515"/>
                    </a:cubicBezTo>
                    <a:cubicBezTo>
                      <a:pt x="51" y="259"/>
                      <a:pt x="259" y="51"/>
                      <a:pt x="515" y="51"/>
                    </a:cubicBezTo>
                    <a:cubicBezTo>
                      <a:pt x="771" y="51"/>
                      <a:pt x="979" y="259"/>
                      <a:pt x="979" y="515"/>
                    </a:cubicBezTo>
                    <a:cubicBezTo>
                      <a:pt x="979" y="771"/>
                      <a:pt x="771" y="979"/>
                      <a:pt x="515" y="979"/>
                    </a:cubicBezTo>
                    <a:close/>
                  </a:path>
                </a:pathLst>
              </a:custGeom>
              <a:solidFill>
                <a:srgbClr val="43BAB3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5" name="Freeform 49"/>
              <p:cNvSpPr>
                <a:spLocks noEditPoints="1"/>
              </p:cNvSpPr>
              <p:nvPr/>
            </p:nvSpPr>
            <p:spPr bwMode="auto">
              <a:xfrm>
                <a:off x="5013859" y="2058285"/>
                <a:ext cx="447204" cy="395835"/>
              </a:xfrm>
              <a:custGeom>
                <a:avLst/>
                <a:gdLst>
                  <a:gd name="T0" fmla="*/ 29 w 144"/>
                  <a:gd name="T1" fmla="*/ 53 h 127"/>
                  <a:gd name="T2" fmla="*/ 45 w 144"/>
                  <a:gd name="T3" fmla="*/ 72 h 127"/>
                  <a:gd name="T4" fmla="*/ 65 w 144"/>
                  <a:gd name="T5" fmla="*/ 58 h 127"/>
                  <a:gd name="T6" fmla="*/ 50 w 144"/>
                  <a:gd name="T7" fmla="*/ 39 h 127"/>
                  <a:gd name="T8" fmla="*/ 65 w 144"/>
                  <a:gd name="T9" fmla="*/ 29 h 127"/>
                  <a:gd name="T10" fmla="*/ 8 w 144"/>
                  <a:gd name="T11" fmla="*/ 0 h 127"/>
                  <a:gd name="T12" fmla="*/ 13 w 144"/>
                  <a:gd name="T13" fmla="*/ 63 h 127"/>
                  <a:gd name="T14" fmla="*/ 29 w 144"/>
                  <a:gd name="T15" fmla="*/ 53 h 127"/>
                  <a:gd name="T16" fmla="*/ 115 w 144"/>
                  <a:gd name="T17" fmla="*/ 53 h 127"/>
                  <a:gd name="T18" fmla="*/ 131 w 144"/>
                  <a:gd name="T19" fmla="*/ 63 h 127"/>
                  <a:gd name="T20" fmla="*/ 136 w 144"/>
                  <a:gd name="T21" fmla="*/ 0 h 127"/>
                  <a:gd name="T22" fmla="*/ 80 w 144"/>
                  <a:gd name="T23" fmla="*/ 29 h 127"/>
                  <a:gd name="T24" fmla="*/ 95 w 144"/>
                  <a:gd name="T25" fmla="*/ 39 h 127"/>
                  <a:gd name="T26" fmla="*/ 0 w 144"/>
                  <a:gd name="T27" fmla="*/ 103 h 127"/>
                  <a:gd name="T28" fmla="*/ 5 w 144"/>
                  <a:gd name="T29" fmla="*/ 127 h 127"/>
                  <a:gd name="T30" fmla="*/ 115 w 144"/>
                  <a:gd name="T31" fmla="*/ 53 h 127"/>
                  <a:gd name="T32" fmla="*/ 101 w 144"/>
                  <a:gd name="T33" fmla="*/ 86 h 127"/>
                  <a:gd name="T34" fmla="*/ 81 w 144"/>
                  <a:gd name="T35" fmla="*/ 103 h 127"/>
                  <a:gd name="T36" fmla="*/ 139 w 144"/>
                  <a:gd name="T37" fmla="*/ 127 h 127"/>
                  <a:gd name="T38" fmla="*/ 144 w 144"/>
                  <a:gd name="T39" fmla="*/ 103 h 127"/>
                  <a:gd name="T40" fmla="*/ 101 w 144"/>
                  <a:gd name="T41" fmla="*/ 86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4" h="127">
                    <a:moveTo>
                      <a:pt x="29" y="53"/>
                    </a:moveTo>
                    <a:cubicBezTo>
                      <a:pt x="34" y="60"/>
                      <a:pt x="39" y="66"/>
                      <a:pt x="45" y="72"/>
                    </a:cubicBezTo>
                    <a:cubicBezTo>
                      <a:pt x="51" y="68"/>
                      <a:pt x="58" y="63"/>
                      <a:pt x="65" y="58"/>
                    </a:cubicBezTo>
                    <a:cubicBezTo>
                      <a:pt x="59" y="52"/>
                      <a:pt x="54" y="46"/>
                      <a:pt x="50" y="39"/>
                    </a:cubicBezTo>
                    <a:cubicBezTo>
                      <a:pt x="65" y="29"/>
                      <a:pt x="65" y="29"/>
                      <a:pt x="65" y="29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3" y="63"/>
                      <a:pt x="13" y="63"/>
                      <a:pt x="13" y="63"/>
                    </a:cubicBezTo>
                    <a:lnTo>
                      <a:pt x="29" y="53"/>
                    </a:lnTo>
                    <a:close/>
                    <a:moveTo>
                      <a:pt x="115" y="53"/>
                    </a:moveTo>
                    <a:cubicBezTo>
                      <a:pt x="131" y="63"/>
                      <a:pt x="131" y="63"/>
                      <a:pt x="131" y="63"/>
                    </a:cubicBezTo>
                    <a:cubicBezTo>
                      <a:pt x="136" y="0"/>
                      <a:pt x="136" y="0"/>
                      <a:pt x="136" y="0"/>
                    </a:cubicBezTo>
                    <a:cubicBezTo>
                      <a:pt x="80" y="29"/>
                      <a:pt x="80" y="29"/>
                      <a:pt x="80" y="29"/>
                    </a:cubicBezTo>
                    <a:cubicBezTo>
                      <a:pt x="95" y="39"/>
                      <a:pt x="95" y="39"/>
                      <a:pt x="95" y="39"/>
                    </a:cubicBezTo>
                    <a:cubicBezTo>
                      <a:pt x="61" y="90"/>
                      <a:pt x="1" y="103"/>
                      <a:pt x="0" y="103"/>
                    </a:cubicBezTo>
                    <a:cubicBezTo>
                      <a:pt x="5" y="127"/>
                      <a:pt x="5" y="127"/>
                      <a:pt x="5" y="127"/>
                    </a:cubicBezTo>
                    <a:cubicBezTo>
                      <a:pt x="8" y="127"/>
                      <a:pt x="75" y="112"/>
                      <a:pt x="115" y="53"/>
                    </a:cubicBezTo>
                    <a:close/>
                    <a:moveTo>
                      <a:pt x="101" y="86"/>
                    </a:moveTo>
                    <a:cubicBezTo>
                      <a:pt x="95" y="92"/>
                      <a:pt x="88" y="98"/>
                      <a:pt x="81" y="103"/>
                    </a:cubicBezTo>
                    <a:cubicBezTo>
                      <a:pt x="111" y="121"/>
                      <a:pt x="137" y="127"/>
                      <a:pt x="139" y="127"/>
                    </a:cubicBezTo>
                    <a:cubicBezTo>
                      <a:pt x="144" y="103"/>
                      <a:pt x="144" y="103"/>
                      <a:pt x="144" y="103"/>
                    </a:cubicBezTo>
                    <a:cubicBezTo>
                      <a:pt x="144" y="103"/>
                      <a:pt x="124" y="99"/>
                      <a:pt x="101" y="86"/>
                    </a:cubicBezTo>
                    <a:close/>
                  </a:path>
                </a:pathLst>
              </a:custGeom>
              <a:solidFill>
                <a:srgbClr val="43BA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6" name="文本框 112"/>
              <p:cNvSpPr txBox="1"/>
              <p:nvPr/>
            </p:nvSpPr>
            <p:spPr>
              <a:xfrm>
                <a:off x="4748229" y="2515328"/>
                <a:ext cx="1283159" cy="522896"/>
              </a:xfrm>
              <a:prstGeom prst="rect">
                <a:avLst/>
              </a:prstGeom>
              <a:noFill/>
            </p:spPr>
            <p:txBody>
              <a:bodyPr wrap="none" lIns="68580" tIns="34290" rIns="68580" bIns="34290" rtlCol="0">
                <a:spAutoFit/>
              </a:bodyPr>
              <a:lstStyle>
                <a:defPPr>
                  <a:defRPr lang="zh-CN"/>
                </a:defPPr>
                <a:lvl1pPr>
                  <a:defRPr sz="4000">
                    <a:solidFill>
                      <a:srgbClr val="605E5E"/>
                    </a:solidFill>
                    <a:latin typeface="Impact" panose="020B0806030902050204" pitchFamily="34" charset="0"/>
                    <a:cs typeface="Aharoni" panose="02010803020104030203" pitchFamily="2" charset="-79"/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605E5E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rPr>
                  <a:t>Step </a:t>
                </a:r>
                <a:r>
                  <a:rPr kumimoji="0" lang="en-US" altLang="zh-CN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605E5E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rPr>
                  <a:t>3</a:t>
                </a:r>
                <a:endPara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605E5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2373399" y="1970101"/>
            <a:ext cx="1710949" cy="1537753"/>
            <a:chOff x="2758691" y="1650156"/>
            <a:chExt cx="2039866" cy="1833374"/>
          </a:xfrm>
        </p:grpSpPr>
        <p:sp>
          <p:nvSpPr>
            <p:cNvPr id="38" name="Freeform 44"/>
            <p:cNvSpPr>
              <a:spLocks/>
            </p:cNvSpPr>
            <p:nvPr/>
          </p:nvSpPr>
          <p:spPr bwMode="auto">
            <a:xfrm>
              <a:off x="2758691" y="1650156"/>
              <a:ext cx="2039866" cy="1833374"/>
            </a:xfrm>
            <a:custGeom>
              <a:avLst/>
              <a:gdLst>
                <a:gd name="T0" fmla="*/ 1148 w 1148"/>
                <a:gd name="T1" fmla="*/ 515 h 1030"/>
                <a:gd name="T2" fmla="*/ 1019 w 1148"/>
                <a:gd name="T3" fmla="*/ 412 h 1030"/>
                <a:gd name="T4" fmla="*/ 515 w 1148"/>
                <a:gd name="T5" fmla="*/ 0 h 1030"/>
                <a:gd name="T6" fmla="*/ 0 w 1148"/>
                <a:gd name="T7" fmla="*/ 515 h 1030"/>
                <a:gd name="T8" fmla="*/ 515 w 1148"/>
                <a:gd name="T9" fmla="*/ 1030 h 1030"/>
                <a:gd name="T10" fmla="*/ 1019 w 1148"/>
                <a:gd name="T11" fmla="*/ 618 h 1030"/>
                <a:gd name="T12" fmla="*/ 1148 w 1148"/>
                <a:gd name="T13" fmla="*/ 515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8" h="1030">
                  <a:moveTo>
                    <a:pt x="1148" y="515"/>
                  </a:moveTo>
                  <a:cubicBezTo>
                    <a:pt x="1019" y="412"/>
                    <a:pt x="1019" y="412"/>
                    <a:pt x="1019" y="412"/>
                  </a:cubicBezTo>
                  <a:cubicBezTo>
                    <a:pt x="971" y="177"/>
                    <a:pt x="763" y="0"/>
                    <a:pt x="515" y="0"/>
                  </a:cubicBezTo>
                  <a:cubicBezTo>
                    <a:pt x="230" y="0"/>
                    <a:pt x="0" y="231"/>
                    <a:pt x="0" y="515"/>
                  </a:cubicBezTo>
                  <a:cubicBezTo>
                    <a:pt x="0" y="799"/>
                    <a:pt x="230" y="1030"/>
                    <a:pt x="515" y="1030"/>
                  </a:cubicBezTo>
                  <a:cubicBezTo>
                    <a:pt x="763" y="1030"/>
                    <a:pt x="971" y="853"/>
                    <a:pt x="1019" y="618"/>
                  </a:cubicBezTo>
                  <a:lnTo>
                    <a:pt x="1148" y="515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/>
          </p:spPr>
          <p:txBody>
            <a:bodyPr lIns="68580" tIns="34290" rIns="68580" bIns="3429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Freeform 45"/>
            <p:cNvSpPr>
              <a:spLocks noEditPoints="1"/>
            </p:cNvSpPr>
            <p:nvPr/>
          </p:nvSpPr>
          <p:spPr bwMode="auto">
            <a:xfrm>
              <a:off x="2758691" y="1650156"/>
              <a:ext cx="2039866" cy="1833374"/>
            </a:xfrm>
            <a:custGeom>
              <a:avLst/>
              <a:gdLst>
                <a:gd name="T0" fmla="*/ 1019 w 1148"/>
                <a:gd name="T1" fmla="*/ 412 h 1030"/>
                <a:gd name="T2" fmla="*/ 515 w 1148"/>
                <a:gd name="T3" fmla="*/ 0 h 1030"/>
                <a:gd name="T4" fmla="*/ 0 w 1148"/>
                <a:gd name="T5" fmla="*/ 515 h 1030"/>
                <a:gd name="T6" fmla="*/ 515 w 1148"/>
                <a:gd name="T7" fmla="*/ 1030 h 1030"/>
                <a:gd name="T8" fmla="*/ 1019 w 1148"/>
                <a:gd name="T9" fmla="*/ 618 h 1030"/>
                <a:gd name="T10" fmla="*/ 1148 w 1148"/>
                <a:gd name="T11" fmla="*/ 515 h 1030"/>
                <a:gd name="T12" fmla="*/ 1019 w 1148"/>
                <a:gd name="T13" fmla="*/ 412 h 1030"/>
                <a:gd name="T14" fmla="*/ 515 w 1148"/>
                <a:gd name="T15" fmla="*/ 979 h 1030"/>
                <a:gd name="T16" fmla="*/ 51 w 1148"/>
                <a:gd name="T17" fmla="*/ 515 h 1030"/>
                <a:gd name="T18" fmla="*/ 515 w 1148"/>
                <a:gd name="T19" fmla="*/ 51 h 1030"/>
                <a:gd name="T20" fmla="*/ 979 w 1148"/>
                <a:gd name="T21" fmla="*/ 515 h 1030"/>
                <a:gd name="T22" fmla="*/ 515 w 1148"/>
                <a:gd name="T23" fmla="*/ 979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8" h="1030">
                  <a:moveTo>
                    <a:pt x="1019" y="412"/>
                  </a:moveTo>
                  <a:cubicBezTo>
                    <a:pt x="971" y="177"/>
                    <a:pt x="763" y="0"/>
                    <a:pt x="515" y="0"/>
                  </a:cubicBezTo>
                  <a:cubicBezTo>
                    <a:pt x="230" y="0"/>
                    <a:pt x="0" y="231"/>
                    <a:pt x="0" y="515"/>
                  </a:cubicBezTo>
                  <a:cubicBezTo>
                    <a:pt x="0" y="799"/>
                    <a:pt x="230" y="1030"/>
                    <a:pt x="515" y="1030"/>
                  </a:cubicBezTo>
                  <a:cubicBezTo>
                    <a:pt x="763" y="1030"/>
                    <a:pt x="971" y="853"/>
                    <a:pt x="1019" y="618"/>
                  </a:cubicBezTo>
                  <a:cubicBezTo>
                    <a:pt x="1148" y="515"/>
                    <a:pt x="1148" y="515"/>
                    <a:pt x="1148" y="515"/>
                  </a:cubicBezTo>
                  <a:lnTo>
                    <a:pt x="1019" y="412"/>
                  </a:lnTo>
                  <a:close/>
                  <a:moveTo>
                    <a:pt x="515" y="979"/>
                  </a:moveTo>
                  <a:cubicBezTo>
                    <a:pt x="258" y="979"/>
                    <a:pt x="51" y="771"/>
                    <a:pt x="51" y="515"/>
                  </a:cubicBezTo>
                  <a:cubicBezTo>
                    <a:pt x="51" y="259"/>
                    <a:pt x="258" y="51"/>
                    <a:pt x="515" y="51"/>
                  </a:cubicBezTo>
                  <a:cubicBezTo>
                    <a:pt x="771" y="51"/>
                    <a:pt x="979" y="259"/>
                    <a:pt x="979" y="515"/>
                  </a:cubicBezTo>
                  <a:cubicBezTo>
                    <a:pt x="979" y="771"/>
                    <a:pt x="771" y="979"/>
                    <a:pt x="515" y="979"/>
                  </a:cubicBezTo>
                  <a:close/>
                </a:path>
              </a:pathLst>
            </a:custGeom>
            <a:solidFill>
              <a:srgbClr val="00A2C2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Freeform 48"/>
            <p:cNvSpPr>
              <a:spLocks noEditPoints="1"/>
            </p:cNvSpPr>
            <p:nvPr/>
          </p:nvSpPr>
          <p:spPr bwMode="auto">
            <a:xfrm>
              <a:off x="3479973" y="2033151"/>
              <a:ext cx="472889" cy="472889"/>
            </a:xfrm>
            <a:custGeom>
              <a:avLst/>
              <a:gdLst>
                <a:gd name="T0" fmla="*/ 152 w 152"/>
                <a:gd name="T1" fmla="*/ 88 h 152"/>
                <a:gd name="T2" fmla="*/ 152 w 152"/>
                <a:gd name="T3" fmla="*/ 64 h 152"/>
                <a:gd name="T4" fmla="*/ 138 w 152"/>
                <a:gd name="T5" fmla="*/ 64 h 152"/>
                <a:gd name="T6" fmla="*/ 128 w 152"/>
                <a:gd name="T7" fmla="*/ 40 h 152"/>
                <a:gd name="T8" fmla="*/ 138 w 152"/>
                <a:gd name="T9" fmla="*/ 31 h 152"/>
                <a:gd name="T10" fmla="*/ 121 w 152"/>
                <a:gd name="T11" fmla="*/ 14 h 152"/>
                <a:gd name="T12" fmla="*/ 111 w 152"/>
                <a:gd name="T13" fmla="*/ 24 h 152"/>
                <a:gd name="T14" fmla="*/ 88 w 152"/>
                <a:gd name="T15" fmla="*/ 14 h 152"/>
                <a:gd name="T16" fmla="*/ 88 w 152"/>
                <a:gd name="T17" fmla="*/ 0 h 152"/>
                <a:gd name="T18" fmla="*/ 64 w 152"/>
                <a:gd name="T19" fmla="*/ 0 h 152"/>
                <a:gd name="T20" fmla="*/ 64 w 152"/>
                <a:gd name="T21" fmla="*/ 14 h 152"/>
                <a:gd name="T22" fmla="*/ 41 w 152"/>
                <a:gd name="T23" fmla="*/ 24 h 152"/>
                <a:gd name="T24" fmla="*/ 31 w 152"/>
                <a:gd name="T25" fmla="*/ 14 h 152"/>
                <a:gd name="T26" fmla="*/ 14 w 152"/>
                <a:gd name="T27" fmla="*/ 31 h 152"/>
                <a:gd name="T28" fmla="*/ 24 w 152"/>
                <a:gd name="T29" fmla="*/ 40 h 152"/>
                <a:gd name="T30" fmla="*/ 14 w 152"/>
                <a:gd name="T31" fmla="*/ 64 h 152"/>
                <a:gd name="T32" fmla="*/ 0 w 152"/>
                <a:gd name="T33" fmla="*/ 64 h 152"/>
                <a:gd name="T34" fmla="*/ 0 w 152"/>
                <a:gd name="T35" fmla="*/ 88 h 152"/>
                <a:gd name="T36" fmla="*/ 14 w 152"/>
                <a:gd name="T37" fmla="*/ 88 h 152"/>
                <a:gd name="T38" fmla="*/ 24 w 152"/>
                <a:gd name="T39" fmla="*/ 111 h 152"/>
                <a:gd name="T40" fmla="*/ 14 w 152"/>
                <a:gd name="T41" fmla="*/ 121 h 152"/>
                <a:gd name="T42" fmla="*/ 31 w 152"/>
                <a:gd name="T43" fmla="*/ 138 h 152"/>
                <a:gd name="T44" fmla="*/ 41 w 152"/>
                <a:gd name="T45" fmla="*/ 128 h 152"/>
                <a:gd name="T46" fmla="*/ 64 w 152"/>
                <a:gd name="T47" fmla="*/ 138 h 152"/>
                <a:gd name="T48" fmla="*/ 64 w 152"/>
                <a:gd name="T49" fmla="*/ 152 h 152"/>
                <a:gd name="T50" fmla="*/ 88 w 152"/>
                <a:gd name="T51" fmla="*/ 152 h 152"/>
                <a:gd name="T52" fmla="*/ 88 w 152"/>
                <a:gd name="T53" fmla="*/ 138 h 152"/>
                <a:gd name="T54" fmla="*/ 111 w 152"/>
                <a:gd name="T55" fmla="*/ 128 h 152"/>
                <a:gd name="T56" fmla="*/ 121 w 152"/>
                <a:gd name="T57" fmla="*/ 138 h 152"/>
                <a:gd name="T58" fmla="*/ 138 w 152"/>
                <a:gd name="T59" fmla="*/ 121 h 152"/>
                <a:gd name="T60" fmla="*/ 128 w 152"/>
                <a:gd name="T61" fmla="*/ 111 h 152"/>
                <a:gd name="T62" fmla="*/ 138 w 152"/>
                <a:gd name="T63" fmla="*/ 88 h 152"/>
                <a:gd name="T64" fmla="*/ 152 w 152"/>
                <a:gd name="T65" fmla="*/ 88 h 152"/>
                <a:gd name="T66" fmla="*/ 76 w 152"/>
                <a:gd name="T67" fmla="*/ 115 h 152"/>
                <a:gd name="T68" fmla="*/ 37 w 152"/>
                <a:gd name="T69" fmla="*/ 76 h 152"/>
                <a:gd name="T70" fmla="*/ 76 w 152"/>
                <a:gd name="T71" fmla="*/ 37 h 152"/>
                <a:gd name="T72" fmla="*/ 115 w 152"/>
                <a:gd name="T73" fmla="*/ 76 h 152"/>
                <a:gd name="T74" fmla="*/ 76 w 152"/>
                <a:gd name="T75" fmla="*/ 11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52">
                  <a:moveTo>
                    <a:pt x="152" y="88"/>
                  </a:moveTo>
                  <a:cubicBezTo>
                    <a:pt x="152" y="64"/>
                    <a:pt x="152" y="64"/>
                    <a:pt x="152" y="64"/>
                  </a:cubicBezTo>
                  <a:cubicBezTo>
                    <a:pt x="138" y="64"/>
                    <a:pt x="138" y="64"/>
                    <a:pt x="138" y="64"/>
                  </a:cubicBezTo>
                  <a:cubicBezTo>
                    <a:pt x="136" y="55"/>
                    <a:pt x="133" y="47"/>
                    <a:pt x="128" y="40"/>
                  </a:cubicBezTo>
                  <a:cubicBezTo>
                    <a:pt x="138" y="31"/>
                    <a:pt x="138" y="31"/>
                    <a:pt x="138" y="31"/>
                  </a:cubicBezTo>
                  <a:cubicBezTo>
                    <a:pt x="121" y="14"/>
                    <a:pt x="121" y="14"/>
                    <a:pt x="121" y="14"/>
                  </a:cubicBezTo>
                  <a:cubicBezTo>
                    <a:pt x="111" y="24"/>
                    <a:pt x="111" y="24"/>
                    <a:pt x="111" y="24"/>
                  </a:cubicBezTo>
                  <a:cubicBezTo>
                    <a:pt x="104" y="19"/>
                    <a:pt x="96" y="16"/>
                    <a:pt x="88" y="14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56" y="16"/>
                    <a:pt x="48" y="19"/>
                    <a:pt x="41" y="2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19" y="47"/>
                    <a:pt x="16" y="55"/>
                    <a:pt x="14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14" y="88"/>
                    <a:pt x="14" y="88"/>
                    <a:pt x="14" y="88"/>
                  </a:cubicBezTo>
                  <a:cubicBezTo>
                    <a:pt x="16" y="96"/>
                    <a:pt x="19" y="104"/>
                    <a:pt x="24" y="111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31" y="138"/>
                    <a:pt x="31" y="138"/>
                    <a:pt x="31" y="138"/>
                  </a:cubicBezTo>
                  <a:cubicBezTo>
                    <a:pt x="41" y="128"/>
                    <a:pt x="41" y="128"/>
                    <a:pt x="41" y="128"/>
                  </a:cubicBezTo>
                  <a:cubicBezTo>
                    <a:pt x="48" y="133"/>
                    <a:pt x="56" y="136"/>
                    <a:pt x="64" y="138"/>
                  </a:cubicBezTo>
                  <a:cubicBezTo>
                    <a:pt x="64" y="152"/>
                    <a:pt x="64" y="152"/>
                    <a:pt x="64" y="152"/>
                  </a:cubicBezTo>
                  <a:cubicBezTo>
                    <a:pt x="88" y="152"/>
                    <a:pt x="88" y="152"/>
                    <a:pt x="88" y="152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96" y="136"/>
                    <a:pt x="104" y="133"/>
                    <a:pt x="111" y="128"/>
                  </a:cubicBezTo>
                  <a:cubicBezTo>
                    <a:pt x="121" y="138"/>
                    <a:pt x="121" y="138"/>
                    <a:pt x="121" y="138"/>
                  </a:cubicBezTo>
                  <a:cubicBezTo>
                    <a:pt x="138" y="121"/>
                    <a:pt x="138" y="121"/>
                    <a:pt x="138" y="121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33" y="104"/>
                    <a:pt x="136" y="96"/>
                    <a:pt x="138" y="88"/>
                  </a:cubicBezTo>
                  <a:lnTo>
                    <a:pt x="152" y="88"/>
                  </a:lnTo>
                  <a:close/>
                  <a:moveTo>
                    <a:pt x="76" y="115"/>
                  </a:moveTo>
                  <a:cubicBezTo>
                    <a:pt x="54" y="115"/>
                    <a:pt x="37" y="98"/>
                    <a:pt x="37" y="76"/>
                  </a:cubicBezTo>
                  <a:cubicBezTo>
                    <a:pt x="37" y="54"/>
                    <a:pt x="54" y="37"/>
                    <a:pt x="76" y="37"/>
                  </a:cubicBezTo>
                  <a:cubicBezTo>
                    <a:pt x="98" y="37"/>
                    <a:pt x="115" y="54"/>
                    <a:pt x="115" y="76"/>
                  </a:cubicBezTo>
                  <a:cubicBezTo>
                    <a:pt x="115" y="98"/>
                    <a:pt x="98" y="115"/>
                    <a:pt x="76" y="115"/>
                  </a:cubicBezTo>
                  <a:close/>
                </a:path>
              </a:pathLst>
            </a:custGeom>
            <a:solidFill>
              <a:srgbClr val="00A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文本框 111"/>
            <p:cNvSpPr txBox="1"/>
            <p:nvPr/>
          </p:nvSpPr>
          <p:spPr>
            <a:xfrm>
              <a:off x="3186867" y="2515328"/>
              <a:ext cx="1283159" cy="522896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>
              <a:defPPr>
                <a:defRPr lang="zh-CN"/>
              </a:defPPr>
              <a:lvl1pPr>
                <a:defRPr sz="4000">
                  <a:solidFill>
                    <a:srgbClr val="605E5E"/>
                  </a:solidFill>
                  <a:latin typeface="Impact" panose="020B0806030902050204" pitchFamily="34" charset="0"/>
                  <a:cs typeface="Aharoni" panose="02010803020104030203" pitchFamily="2" charset="-79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605E5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Step </a:t>
              </a: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605E5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2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605E5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043608" y="1970101"/>
            <a:ext cx="1712398" cy="1537753"/>
            <a:chOff x="1225984" y="1650156"/>
            <a:chExt cx="2041593" cy="1833374"/>
          </a:xfrm>
        </p:grpSpPr>
        <p:sp>
          <p:nvSpPr>
            <p:cNvPr id="43" name="Freeform 46"/>
            <p:cNvSpPr>
              <a:spLocks/>
            </p:cNvSpPr>
            <p:nvPr/>
          </p:nvSpPr>
          <p:spPr bwMode="auto">
            <a:xfrm>
              <a:off x="1225984" y="1650156"/>
              <a:ext cx="2041593" cy="1833374"/>
            </a:xfrm>
            <a:custGeom>
              <a:avLst/>
              <a:gdLst>
                <a:gd name="T0" fmla="*/ 1149 w 1149"/>
                <a:gd name="T1" fmla="*/ 515 h 1030"/>
                <a:gd name="T2" fmla="*/ 1020 w 1149"/>
                <a:gd name="T3" fmla="*/ 412 h 1030"/>
                <a:gd name="T4" fmla="*/ 515 w 1149"/>
                <a:gd name="T5" fmla="*/ 0 h 1030"/>
                <a:gd name="T6" fmla="*/ 0 w 1149"/>
                <a:gd name="T7" fmla="*/ 515 h 1030"/>
                <a:gd name="T8" fmla="*/ 515 w 1149"/>
                <a:gd name="T9" fmla="*/ 1030 h 1030"/>
                <a:gd name="T10" fmla="*/ 1020 w 1149"/>
                <a:gd name="T11" fmla="*/ 618 h 1030"/>
                <a:gd name="T12" fmla="*/ 1149 w 1149"/>
                <a:gd name="T13" fmla="*/ 515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9" h="1030">
                  <a:moveTo>
                    <a:pt x="1149" y="515"/>
                  </a:moveTo>
                  <a:cubicBezTo>
                    <a:pt x="1020" y="412"/>
                    <a:pt x="1020" y="412"/>
                    <a:pt x="1020" y="412"/>
                  </a:cubicBezTo>
                  <a:cubicBezTo>
                    <a:pt x="972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2" y="853"/>
                    <a:pt x="1020" y="618"/>
                  </a:cubicBezTo>
                  <a:lnTo>
                    <a:pt x="1149" y="515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/>
          </p:spPr>
          <p:txBody>
            <a:bodyPr lIns="68580" tIns="34290" rIns="68580" bIns="3429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Freeform 47"/>
            <p:cNvSpPr>
              <a:spLocks noEditPoints="1"/>
            </p:cNvSpPr>
            <p:nvPr/>
          </p:nvSpPr>
          <p:spPr bwMode="auto">
            <a:xfrm>
              <a:off x="1225984" y="1650156"/>
              <a:ext cx="2041593" cy="1833374"/>
            </a:xfrm>
            <a:custGeom>
              <a:avLst/>
              <a:gdLst>
                <a:gd name="T0" fmla="*/ 1020 w 1149"/>
                <a:gd name="T1" fmla="*/ 412 h 1030"/>
                <a:gd name="T2" fmla="*/ 515 w 1149"/>
                <a:gd name="T3" fmla="*/ 0 h 1030"/>
                <a:gd name="T4" fmla="*/ 0 w 1149"/>
                <a:gd name="T5" fmla="*/ 515 h 1030"/>
                <a:gd name="T6" fmla="*/ 515 w 1149"/>
                <a:gd name="T7" fmla="*/ 1030 h 1030"/>
                <a:gd name="T8" fmla="*/ 1020 w 1149"/>
                <a:gd name="T9" fmla="*/ 618 h 1030"/>
                <a:gd name="T10" fmla="*/ 1149 w 1149"/>
                <a:gd name="T11" fmla="*/ 515 h 1030"/>
                <a:gd name="T12" fmla="*/ 1020 w 1149"/>
                <a:gd name="T13" fmla="*/ 412 h 1030"/>
                <a:gd name="T14" fmla="*/ 515 w 1149"/>
                <a:gd name="T15" fmla="*/ 979 h 1030"/>
                <a:gd name="T16" fmla="*/ 51 w 1149"/>
                <a:gd name="T17" fmla="*/ 515 h 1030"/>
                <a:gd name="T18" fmla="*/ 515 w 1149"/>
                <a:gd name="T19" fmla="*/ 51 h 1030"/>
                <a:gd name="T20" fmla="*/ 979 w 1149"/>
                <a:gd name="T21" fmla="*/ 515 h 1030"/>
                <a:gd name="T22" fmla="*/ 515 w 1149"/>
                <a:gd name="T23" fmla="*/ 979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9" h="1030">
                  <a:moveTo>
                    <a:pt x="1020" y="412"/>
                  </a:moveTo>
                  <a:cubicBezTo>
                    <a:pt x="972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2" y="853"/>
                    <a:pt x="1020" y="618"/>
                  </a:cubicBezTo>
                  <a:cubicBezTo>
                    <a:pt x="1149" y="515"/>
                    <a:pt x="1149" y="515"/>
                    <a:pt x="1149" y="515"/>
                  </a:cubicBezTo>
                  <a:lnTo>
                    <a:pt x="1020" y="412"/>
                  </a:lnTo>
                  <a:close/>
                  <a:moveTo>
                    <a:pt x="515" y="979"/>
                  </a:moveTo>
                  <a:cubicBezTo>
                    <a:pt x="259" y="979"/>
                    <a:pt x="51" y="771"/>
                    <a:pt x="51" y="515"/>
                  </a:cubicBezTo>
                  <a:cubicBezTo>
                    <a:pt x="51" y="259"/>
                    <a:pt x="259" y="51"/>
                    <a:pt x="515" y="51"/>
                  </a:cubicBezTo>
                  <a:cubicBezTo>
                    <a:pt x="771" y="51"/>
                    <a:pt x="979" y="259"/>
                    <a:pt x="979" y="515"/>
                  </a:cubicBezTo>
                  <a:cubicBezTo>
                    <a:pt x="979" y="771"/>
                    <a:pt x="771" y="979"/>
                    <a:pt x="515" y="979"/>
                  </a:cubicBezTo>
                  <a:close/>
                </a:path>
              </a:pathLst>
            </a:custGeom>
            <a:solidFill>
              <a:srgbClr val="2A495A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Freeform 51"/>
            <p:cNvSpPr>
              <a:spLocks/>
            </p:cNvSpPr>
            <p:nvPr/>
          </p:nvSpPr>
          <p:spPr bwMode="auto">
            <a:xfrm>
              <a:off x="1717062" y="2061750"/>
              <a:ext cx="882323" cy="420009"/>
            </a:xfrm>
            <a:custGeom>
              <a:avLst/>
              <a:gdLst>
                <a:gd name="T0" fmla="*/ 584 w 584"/>
                <a:gd name="T1" fmla="*/ 0 h 278"/>
                <a:gd name="T2" fmla="*/ 449 w 584"/>
                <a:gd name="T3" fmla="*/ 31 h 278"/>
                <a:gd name="T4" fmla="*/ 469 w 584"/>
                <a:gd name="T5" fmla="*/ 62 h 278"/>
                <a:gd name="T6" fmla="*/ 278 w 584"/>
                <a:gd name="T7" fmla="*/ 200 h 278"/>
                <a:gd name="T8" fmla="*/ 214 w 584"/>
                <a:gd name="T9" fmla="*/ 116 h 278"/>
                <a:gd name="T10" fmla="*/ 204 w 584"/>
                <a:gd name="T11" fmla="*/ 101 h 278"/>
                <a:gd name="T12" fmla="*/ 190 w 584"/>
                <a:gd name="T13" fmla="*/ 112 h 278"/>
                <a:gd name="T14" fmla="*/ 0 w 584"/>
                <a:gd name="T15" fmla="*/ 250 h 278"/>
                <a:gd name="T16" fmla="*/ 21 w 584"/>
                <a:gd name="T17" fmla="*/ 278 h 278"/>
                <a:gd name="T18" fmla="*/ 196 w 584"/>
                <a:gd name="T19" fmla="*/ 151 h 278"/>
                <a:gd name="T20" fmla="*/ 260 w 584"/>
                <a:gd name="T21" fmla="*/ 237 h 278"/>
                <a:gd name="T22" fmla="*/ 270 w 584"/>
                <a:gd name="T23" fmla="*/ 252 h 278"/>
                <a:gd name="T24" fmla="*/ 284 w 584"/>
                <a:gd name="T25" fmla="*/ 241 h 278"/>
                <a:gd name="T26" fmla="*/ 490 w 584"/>
                <a:gd name="T27" fmla="*/ 91 h 278"/>
                <a:gd name="T28" fmla="*/ 490 w 584"/>
                <a:gd name="T29" fmla="*/ 91 h 278"/>
                <a:gd name="T30" fmla="*/ 512 w 584"/>
                <a:gd name="T31" fmla="*/ 120 h 278"/>
                <a:gd name="T32" fmla="*/ 584 w 584"/>
                <a:gd name="T33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4" h="278">
                  <a:moveTo>
                    <a:pt x="584" y="0"/>
                  </a:moveTo>
                  <a:lnTo>
                    <a:pt x="449" y="31"/>
                  </a:lnTo>
                  <a:lnTo>
                    <a:pt x="469" y="62"/>
                  </a:lnTo>
                  <a:lnTo>
                    <a:pt x="278" y="200"/>
                  </a:lnTo>
                  <a:lnTo>
                    <a:pt x="214" y="116"/>
                  </a:lnTo>
                  <a:lnTo>
                    <a:pt x="204" y="101"/>
                  </a:lnTo>
                  <a:lnTo>
                    <a:pt x="190" y="112"/>
                  </a:lnTo>
                  <a:lnTo>
                    <a:pt x="0" y="250"/>
                  </a:lnTo>
                  <a:lnTo>
                    <a:pt x="21" y="278"/>
                  </a:lnTo>
                  <a:lnTo>
                    <a:pt x="196" y="151"/>
                  </a:lnTo>
                  <a:lnTo>
                    <a:pt x="260" y="237"/>
                  </a:lnTo>
                  <a:lnTo>
                    <a:pt x="270" y="252"/>
                  </a:lnTo>
                  <a:lnTo>
                    <a:pt x="284" y="241"/>
                  </a:lnTo>
                  <a:lnTo>
                    <a:pt x="490" y="91"/>
                  </a:lnTo>
                  <a:lnTo>
                    <a:pt x="490" y="91"/>
                  </a:lnTo>
                  <a:lnTo>
                    <a:pt x="512" y="120"/>
                  </a:lnTo>
                  <a:lnTo>
                    <a:pt x="584" y="0"/>
                  </a:lnTo>
                  <a:close/>
                </a:path>
              </a:pathLst>
            </a:custGeom>
            <a:solidFill>
              <a:srgbClr val="2A49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文本框 34"/>
            <p:cNvSpPr txBox="1"/>
            <p:nvPr/>
          </p:nvSpPr>
          <p:spPr>
            <a:xfrm>
              <a:off x="1625506" y="2515328"/>
              <a:ext cx="1283159" cy="522896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>
              <a:defPPr>
                <a:defRPr lang="zh-CN"/>
              </a:defPPr>
              <a:lvl1pPr>
                <a:defRPr sz="4000">
                  <a:solidFill>
                    <a:srgbClr val="605E5E"/>
                  </a:solidFill>
                  <a:latin typeface="Impact" panose="020B0806030902050204" pitchFamily="34" charset="0"/>
                  <a:cs typeface="Aharoni" panose="02010803020104030203" pitchFamily="2" charset="-79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605E5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Step 1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605E5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9908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46"/>
    </mc:Choice>
    <mc:Fallback xmlns="">
      <p:transition spd="slow" advTm="55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"/>
                            </p:stCondLst>
                            <p:childTnLst>
                              <p:par>
                                <p:cTn id="1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4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4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4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94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44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840"/>
                            </p:stCondLst>
                            <p:childTnLst>
                              <p:par>
                                <p:cTn id="3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34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40"/>
                            </p:stCondLst>
                            <p:childTnLst>
                              <p:par>
                                <p:cTn id="4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24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640"/>
                            </p:stCondLst>
                            <p:childTnLst>
                              <p:par>
                                <p:cTn id="5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14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6" grpId="0"/>
      <p:bldP spid="17" grpId="0"/>
      <p:bldP spid="18" grpId="0"/>
      <p:bldP spid="19" grpId="0"/>
      <p:bldP spid="2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/>
          <p:cNvSpPr>
            <a:spLocks/>
          </p:cNvSpPr>
          <p:nvPr/>
        </p:nvSpPr>
        <p:spPr bwMode="auto">
          <a:xfrm>
            <a:off x="1" y="168220"/>
            <a:ext cx="267437" cy="485885"/>
          </a:xfrm>
          <a:custGeom>
            <a:avLst/>
            <a:gdLst>
              <a:gd name="T0" fmla="*/ 0 w 519"/>
              <a:gd name="T1" fmla="*/ 1050 h 1050"/>
              <a:gd name="T2" fmla="*/ 510 w 519"/>
              <a:gd name="T3" fmla="*/ 540 h 1050"/>
              <a:gd name="T4" fmla="*/ 510 w 519"/>
              <a:gd name="T5" fmla="*/ 510 h 1050"/>
              <a:gd name="T6" fmla="*/ 0 w 519"/>
              <a:gd name="T7" fmla="*/ 0 h 1050"/>
              <a:gd name="T8" fmla="*/ 0 w 519"/>
              <a:gd name="T9" fmla="*/ 105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9" h="1050">
                <a:moveTo>
                  <a:pt x="0" y="1050"/>
                </a:moveTo>
                <a:lnTo>
                  <a:pt x="510" y="540"/>
                </a:lnTo>
                <a:cubicBezTo>
                  <a:pt x="519" y="532"/>
                  <a:pt x="519" y="518"/>
                  <a:pt x="510" y="510"/>
                </a:cubicBezTo>
                <a:lnTo>
                  <a:pt x="0" y="0"/>
                </a:lnTo>
                <a:lnTo>
                  <a:pt x="0" y="1050"/>
                </a:lnTo>
                <a:close/>
              </a:path>
            </a:pathLst>
          </a:custGeom>
          <a:solidFill>
            <a:srgbClr val="5764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0" y="47642"/>
            <a:ext cx="266368" cy="485885"/>
          </a:xfrm>
          <a:custGeom>
            <a:avLst/>
            <a:gdLst>
              <a:gd name="T0" fmla="*/ 0 w 518"/>
              <a:gd name="T1" fmla="*/ 1051 h 1051"/>
              <a:gd name="T2" fmla="*/ 508 w 518"/>
              <a:gd name="T3" fmla="*/ 543 h 1051"/>
              <a:gd name="T4" fmla="*/ 508 w 518"/>
              <a:gd name="T5" fmla="*/ 508 h 1051"/>
              <a:gd name="T6" fmla="*/ 0 w 518"/>
              <a:gd name="T7" fmla="*/ 0 h 1051"/>
              <a:gd name="T8" fmla="*/ 0 w 518"/>
              <a:gd name="T9" fmla="*/ 1051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1238" y="117148"/>
            <a:ext cx="5147660" cy="56168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>
              <a:defRPr sz="3200" b="1">
                <a:latin typeface="微软雅黑"/>
                <a:ea typeface="微软雅黑"/>
              </a:defRPr>
            </a:lvl1pPr>
          </a:lstStyle>
          <a:p>
            <a:r>
              <a:rPr lang="zh-CN" altLang="en-US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处理护患纠纷中</a:t>
            </a:r>
            <a:r>
              <a:rPr lang="zh-CN" altLang="en-US" dirty="0" smtClean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的礼仪</a:t>
            </a:r>
            <a:endParaRPr lang="zh-CN" altLang="en-US" dirty="0">
              <a:solidFill>
                <a:schemeClr val="accent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0" name="Group 5"/>
          <p:cNvGrpSpPr>
            <a:grpSpLocks/>
          </p:cNvGrpSpPr>
          <p:nvPr/>
        </p:nvGrpSpPr>
        <p:grpSpPr bwMode="auto">
          <a:xfrm>
            <a:off x="6132513" y="1254125"/>
            <a:ext cx="2058987" cy="2060575"/>
            <a:chOff x="0" y="0"/>
            <a:chExt cx="2059137" cy="2059137"/>
          </a:xfrm>
        </p:grpSpPr>
        <p:sp>
          <p:nvSpPr>
            <p:cNvPr id="11" name="椭圆 41"/>
            <p:cNvSpPr>
              <a:spLocks noChangeArrowheads="1"/>
            </p:cNvSpPr>
            <p:nvPr/>
          </p:nvSpPr>
          <p:spPr bwMode="auto">
            <a:xfrm>
              <a:off x="0" y="0"/>
              <a:ext cx="2059137" cy="2059137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C736E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椭圆 42"/>
            <p:cNvSpPr>
              <a:spLocks noChangeArrowheads="1"/>
            </p:cNvSpPr>
            <p:nvPr/>
          </p:nvSpPr>
          <p:spPr bwMode="auto">
            <a:xfrm>
              <a:off x="83135" y="83135"/>
              <a:ext cx="1892867" cy="1892867"/>
            </a:xfrm>
            <a:prstGeom prst="ellipse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 w="12700">
              <a:solidFill>
                <a:srgbClr val="D9D9D9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3" name="Group 8"/>
          <p:cNvGrpSpPr>
            <a:grpSpLocks/>
          </p:cNvGrpSpPr>
          <p:nvPr/>
        </p:nvGrpSpPr>
        <p:grpSpPr bwMode="auto">
          <a:xfrm>
            <a:off x="7531100" y="2632075"/>
            <a:ext cx="763588" cy="765175"/>
            <a:chOff x="0" y="0"/>
            <a:chExt cx="763788" cy="763788"/>
          </a:xfrm>
        </p:grpSpPr>
        <p:sp>
          <p:nvSpPr>
            <p:cNvPr id="14" name="椭圆 43"/>
            <p:cNvSpPr>
              <a:spLocks noChangeArrowheads="1"/>
            </p:cNvSpPr>
            <p:nvPr/>
          </p:nvSpPr>
          <p:spPr bwMode="auto">
            <a:xfrm>
              <a:off x="0" y="0"/>
              <a:ext cx="763788" cy="7637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椭圆 44"/>
            <p:cNvSpPr>
              <a:spLocks noChangeArrowheads="1"/>
            </p:cNvSpPr>
            <p:nvPr/>
          </p:nvSpPr>
          <p:spPr bwMode="auto">
            <a:xfrm>
              <a:off x="82987" y="82987"/>
              <a:ext cx="597814" cy="597814"/>
            </a:xfrm>
            <a:prstGeom prst="ellipse">
              <a:avLst/>
            </a:prstGeom>
            <a:solidFill>
              <a:srgbClr val="FC736E"/>
            </a:solidFill>
            <a:ln w="38100">
              <a:solidFill>
                <a:srgbClr val="FC736E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6" name="Picture 8"/>
            <p:cNvPicPr>
              <a:picLocks noChangeAspect="1" noChangeArrowheads="1"/>
            </p:cNvPicPr>
            <p:nvPr/>
          </p:nvPicPr>
          <p:blipFill>
            <a:blip r:embed="rId4" cstate="screen">
              <a:grayscl/>
              <a:biLevel thresh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527" y="228895"/>
              <a:ext cx="252252" cy="28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" name="Group 12"/>
          <p:cNvGrpSpPr>
            <a:grpSpLocks/>
          </p:cNvGrpSpPr>
          <p:nvPr/>
        </p:nvGrpSpPr>
        <p:grpSpPr bwMode="auto">
          <a:xfrm>
            <a:off x="831850" y="1254125"/>
            <a:ext cx="2058988" cy="2060575"/>
            <a:chOff x="0" y="0"/>
            <a:chExt cx="2059137" cy="2059137"/>
          </a:xfrm>
        </p:grpSpPr>
        <p:sp>
          <p:nvSpPr>
            <p:cNvPr id="18" name="椭圆 4"/>
            <p:cNvSpPr>
              <a:spLocks noChangeArrowheads="1"/>
            </p:cNvSpPr>
            <p:nvPr/>
          </p:nvSpPr>
          <p:spPr bwMode="auto">
            <a:xfrm>
              <a:off x="0" y="0"/>
              <a:ext cx="2059137" cy="2059137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2A495A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椭圆 10"/>
            <p:cNvSpPr>
              <a:spLocks noChangeArrowheads="1"/>
            </p:cNvSpPr>
            <p:nvPr/>
          </p:nvSpPr>
          <p:spPr bwMode="auto">
            <a:xfrm>
              <a:off x="83135" y="83135"/>
              <a:ext cx="1892867" cy="1892867"/>
            </a:xfrm>
            <a:prstGeom prst="ellipse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>
              <a:solidFill>
                <a:srgbClr val="D9D9D9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0" name="Group 15"/>
          <p:cNvGrpSpPr>
            <a:grpSpLocks/>
          </p:cNvGrpSpPr>
          <p:nvPr/>
        </p:nvGrpSpPr>
        <p:grpSpPr bwMode="auto">
          <a:xfrm>
            <a:off x="2230438" y="2632075"/>
            <a:ext cx="763587" cy="765175"/>
            <a:chOff x="0" y="0"/>
            <a:chExt cx="763788" cy="763788"/>
          </a:xfrm>
        </p:grpSpPr>
        <p:sp>
          <p:nvSpPr>
            <p:cNvPr id="21" name="椭圆 12"/>
            <p:cNvSpPr>
              <a:spLocks noChangeArrowheads="1"/>
            </p:cNvSpPr>
            <p:nvPr/>
          </p:nvSpPr>
          <p:spPr bwMode="auto">
            <a:xfrm>
              <a:off x="0" y="0"/>
              <a:ext cx="763788" cy="7637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椭圆 6"/>
            <p:cNvSpPr>
              <a:spLocks noChangeArrowheads="1"/>
            </p:cNvSpPr>
            <p:nvPr/>
          </p:nvSpPr>
          <p:spPr bwMode="auto">
            <a:xfrm>
              <a:off x="82987" y="82987"/>
              <a:ext cx="597814" cy="597814"/>
            </a:xfrm>
            <a:prstGeom prst="ellipse">
              <a:avLst/>
            </a:prstGeom>
            <a:solidFill>
              <a:srgbClr val="2A495A"/>
            </a:solidFill>
            <a:ln w="38100">
              <a:solidFill>
                <a:sysClr val="window" lastClr="FFFFFF">
                  <a:lumMod val="50000"/>
                </a:sys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23" name="Picture 10" descr="C:\Users\Jonahs\Dropbox\Projects SCOTT\MEET Windows Azure\source\Background\tile-icon-network.pn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357" y="216863"/>
              <a:ext cx="324084" cy="32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" name="Group 19"/>
          <p:cNvGrpSpPr>
            <a:grpSpLocks/>
          </p:cNvGrpSpPr>
          <p:nvPr/>
        </p:nvGrpSpPr>
        <p:grpSpPr bwMode="auto">
          <a:xfrm>
            <a:off x="3482975" y="1254125"/>
            <a:ext cx="2058988" cy="2060575"/>
            <a:chOff x="0" y="0"/>
            <a:chExt cx="2059137" cy="2059137"/>
          </a:xfrm>
        </p:grpSpPr>
        <p:sp>
          <p:nvSpPr>
            <p:cNvPr id="25" name="椭圆 36"/>
            <p:cNvSpPr>
              <a:spLocks noChangeArrowheads="1"/>
            </p:cNvSpPr>
            <p:nvPr/>
          </p:nvSpPr>
          <p:spPr bwMode="auto">
            <a:xfrm>
              <a:off x="0" y="0"/>
              <a:ext cx="2059137" cy="2059137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A2C2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椭圆 37"/>
            <p:cNvSpPr>
              <a:spLocks noChangeArrowheads="1"/>
            </p:cNvSpPr>
            <p:nvPr/>
          </p:nvSpPr>
          <p:spPr bwMode="auto">
            <a:xfrm>
              <a:off x="83135" y="83135"/>
              <a:ext cx="1892867" cy="1892867"/>
            </a:xfrm>
            <a:prstGeom prst="ellipse">
              <a:avLst/>
            </a:prstGeom>
            <a:blipFill dpi="0" rotWithShape="1">
              <a:blip r:embed="rId7"/>
              <a:srcRect/>
              <a:stretch>
                <a:fillRect/>
              </a:stretch>
            </a:blipFill>
            <a:ln w="12700">
              <a:solidFill>
                <a:srgbClr val="D9D9D9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7" name="Group 22"/>
          <p:cNvGrpSpPr>
            <a:grpSpLocks/>
          </p:cNvGrpSpPr>
          <p:nvPr/>
        </p:nvGrpSpPr>
        <p:grpSpPr bwMode="auto">
          <a:xfrm>
            <a:off x="4879975" y="2632075"/>
            <a:ext cx="765175" cy="765175"/>
            <a:chOff x="0" y="0"/>
            <a:chExt cx="763788" cy="763788"/>
          </a:xfrm>
        </p:grpSpPr>
        <p:sp>
          <p:nvSpPr>
            <p:cNvPr id="28" name="椭圆 38"/>
            <p:cNvSpPr>
              <a:spLocks noChangeArrowheads="1"/>
            </p:cNvSpPr>
            <p:nvPr/>
          </p:nvSpPr>
          <p:spPr bwMode="auto">
            <a:xfrm>
              <a:off x="0" y="0"/>
              <a:ext cx="763788" cy="7637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椭圆 39"/>
            <p:cNvSpPr>
              <a:spLocks noChangeArrowheads="1"/>
            </p:cNvSpPr>
            <p:nvPr/>
          </p:nvSpPr>
          <p:spPr bwMode="auto">
            <a:xfrm>
              <a:off x="82987" y="82987"/>
              <a:ext cx="597814" cy="597814"/>
            </a:xfrm>
            <a:prstGeom prst="ellipse">
              <a:avLst/>
            </a:prstGeom>
            <a:solidFill>
              <a:srgbClr val="00A2C2"/>
            </a:solidFill>
            <a:ln w="38100">
              <a:solidFill>
                <a:srgbClr val="00A2C2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30" name="Picture 9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466" y="156209"/>
              <a:ext cx="461317" cy="43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1" name="矩形 30"/>
          <p:cNvSpPr/>
          <p:nvPr/>
        </p:nvSpPr>
        <p:spPr>
          <a:xfrm>
            <a:off x="684362" y="3508648"/>
            <a:ext cx="24005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kern="0" dirty="0">
                <a:solidFill>
                  <a:srgbClr val="7F7F7F">
                    <a:lumMod val="7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护患纠纷中，对方失态失礼的时候，可以适当应用沉默来表达不同意对方的观点。</a:t>
            </a: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05994" y="3508648"/>
            <a:ext cx="2204204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kern="0" dirty="0">
                <a:solidFill>
                  <a:srgbClr val="7F7F7F">
                    <a:lumMod val="7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护患发生纠纷的时候，同事之间应该是互补礼仪。</a:t>
            </a:r>
          </a:p>
        </p:txBody>
      </p:sp>
      <p:sp>
        <p:nvSpPr>
          <p:cNvPr id="33" name="矩形 32"/>
          <p:cNvSpPr/>
          <p:nvPr/>
        </p:nvSpPr>
        <p:spPr>
          <a:xfrm>
            <a:off x="6185014" y="3575015"/>
            <a:ext cx="2204204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kern="0" dirty="0">
                <a:solidFill>
                  <a:srgbClr val="7F7F7F">
                    <a:lumMod val="7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领导者调停弥补纠纷的礼仪。</a:t>
            </a:r>
          </a:p>
        </p:txBody>
      </p:sp>
    </p:spTree>
    <p:extLst>
      <p:ext uri="{BB962C8B-B14F-4D97-AF65-F5344CB8AC3E}">
        <p14:creationId xmlns:p14="http://schemas.microsoft.com/office/powerpoint/2010/main" val="1669908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75"/>
    </mc:Choice>
    <mc:Fallback xmlns="">
      <p:transition spd="slow" advTm="487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"/>
                            </p:stCondLst>
                            <p:childTnLst>
                              <p:par>
                                <p:cTn id="1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60"/>
                            </p:stCondLst>
                            <p:childTnLst>
                              <p:par>
                                <p:cTn id="2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6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360"/>
                            </p:stCondLst>
                            <p:childTnLst>
                              <p:par>
                                <p:cTn id="5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860"/>
                            </p:stCondLst>
                            <p:childTnLst>
                              <p:par>
                                <p:cTn id="5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360"/>
                            </p:stCondLst>
                            <p:childTnLst>
                              <p:par>
                                <p:cTn id="6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31" grpId="0"/>
      <p:bldP spid="32" grpId="0"/>
      <p:bldP spid="3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5"/>
          <p:cNvSpPr>
            <a:spLocks/>
          </p:cNvSpPr>
          <p:nvPr/>
        </p:nvSpPr>
        <p:spPr bwMode="auto">
          <a:xfrm>
            <a:off x="1" y="168220"/>
            <a:ext cx="267437" cy="485885"/>
          </a:xfrm>
          <a:custGeom>
            <a:avLst/>
            <a:gdLst>
              <a:gd name="T0" fmla="*/ 0 w 519"/>
              <a:gd name="T1" fmla="*/ 1050 h 1050"/>
              <a:gd name="T2" fmla="*/ 510 w 519"/>
              <a:gd name="T3" fmla="*/ 540 h 1050"/>
              <a:gd name="T4" fmla="*/ 510 w 519"/>
              <a:gd name="T5" fmla="*/ 510 h 1050"/>
              <a:gd name="T6" fmla="*/ 0 w 519"/>
              <a:gd name="T7" fmla="*/ 0 h 1050"/>
              <a:gd name="T8" fmla="*/ 0 w 519"/>
              <a:gd name="T9" fmla="*/ 105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9" h="1050">
                <a:moveTo>
                  <a:pt x="0" y="1050"/>
                </a:moveTo>
                <a:lnTo>
                  <a:pt x="510" y="540"/>
                </a:lnTo>
                <a:cubicBezTo>
                  <a:pt x="519" y="532"/>
                  <a:pt x="519" y="518"/>
                  <a:pt x="510" y="510"/>
                </a:cubicBezTo>
                <a:lnTo>
                  <a:pt x="0" y="0"/>
                </a:lnTo>
                <a:lnTo>
                  <a:pt x="0" y="1050"/>
                </a:lnTo>
                <a:close/>
              </a:path>
            </a:pathLst>
          </a:custGeom>
          <a:solidFill>
            <a:srgbClr val="5764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0" y="47642"/>
            <a:ext cx="266368" cy="485885"/>
          </a:xfrm>
          <a:custGeom>
            <a:avLst/>
            <a:gdLst>
              <a:gd name="T0" fmla="*/ 0 w 518"/>
              <a:gd name="T1" fmla="*/ 1051 h 1051"/>
              <a:gd name="T2" fmla="*/ 508 w 518"/>
              <a:gd name="T3" fmla="*/ 543 h 1051"/>
              <a:gd name="T4" fmla="*/ 508 w 518"/>
              <a:gd name="T5" fmla="*/ 508 h 1051"/>
              <a:gd name="T6" fmla="*/ 0 w 518"/>
              <a:gd name="T7" fmla="*/ 0 h 1051"/>
              <a:gd name="T8" fmla="*/ 0 w 518"/>
              <a:gd name="T9" fmla="*/ 1051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61238" y="117148"/>
            <a:ext cx="5147660" cy="56168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>
              <a:defRPr sz="3200" b="1">
                <a:latin typeface="微软雅黑"/>
                <a:ea typeface="微软雅黑"/>
              </a:defRPr>
            </a:lvl1pPr>
          </a:lstStyle>
          <a:p>
            <a:r>
              <a:rPr lang="zh-CN" altLang="en-US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病人</a:t>
            </a:r>
            <a:r>
              <a:rPr lang="zh-CN" altLang="en-US" dirty="0" smtClean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出院礼仪</a:t>
            </a:r>
            <a:endParaRPr lang="zh-CN" altLang="en-US" dirty="0">
              <a:solidFill>
                <a:schemeClr val="accent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Oval 6"/>
          <p:cNvSpPr>
            <a:spLocks noChangeArrowheads="1"/>
          </p:cNvSpPr>
          <p:nvPr/>
        </p:nvSpPr>
        <p:spPr bwMode="auto">
          <a:xfrm flipH="1">
            <a:off x="1197041" y="1137359"/>
            <a:ext cx="3192564" cy="3193051"/>
          </a:xfrm>
          <a:prstGeom prst="ellipse">
            <a:avLst/>
          </a:prstGeom>
          <a:noFill/>
          <a:ln w="11" cap="flat">
            <a:solidFill>
              <a:schemeClr val="accent3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Line 16"/>
          <p:cNvSpPr>
            <a:spLocks noChangeShapeType="1"/>
          </p:cNvSpPr>
          <p:nvPr/>
        </p:nvSpPr>
        <p:spPr bwMode="auto">
          <a:xfrm flipH="1">
            <a:off x="2441171" y="1598237"/>
            <a:ext cx="593548" cy="604100"/>
          </a:xfrm>
          <a:prstGeom prst="line">
            <a:avLst/>
          </a:prstGeom>
          <a:noFill/>
          <a:ln w="19050" cap="flat">
            <a:solidFill>
              <a:srgbClr val="2E2C2C"/>
            </a:solidFill>
            <a:prstDash val="solid"/>
            <a:miter lim="800000"/>
            <a:headEnd type="triangl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Line 17"/>
          <p:cNvSpPr>
            <a:spLocks noChangeShapeType="1"/>
          </p:cNvSpPr>
          <p:nvPr/>
        </p:nvSpPr>
        <p:spPr bwMode="auto">
          <a:xfrm flipH="1" flipV="1">
            <a:off x="2523039" y="2888349"/>
            <a:ext cx="1282504" cy="303365"/>
          </a:xfrm>
          <a:prstGeom prst="line">
            <a:avLst/>
          </a:prstGeom>
          <a:noFill/>
          <a:ln w="19050" cap="flat">
            <a:solidFill>
              <a:srgbClr val="2E2C2C"/>
            </a:solidFill>
            <a:prstDash val="solid"/>
            <a:miter lim="800000"/>
            <a:headEnd type="triangl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Line 18"/>
          <p:cNvSpPr>
            <a:spLocks noChangeShapeType="1"/>
          </p:cNvSpPr>
          <p:nvPr/>
        </p:nvSpPr>
        <p:spPr bwMode="auto">
          <a:xfrm flipH="1">
            <a:off x="2553740" y="2222815"/>
            <a:ext cx="1248499" cy="307170"/>
          </a:xfrm>
          <a:prstGeom prst="line">
            <a:avLst/>
          </a:prstGeom>
          <a:noFill/>
          <a:ln w="19050" cap="flat">
            <a:solidFill>
              <a:srgbClr val="2E2C2C"/>
            </a:solidFill>
            <a:prstDash val="solid"/>
            <a:miter lim="800000"/>
            <a:headEnd type="triangl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Oval 10"/>
          <p:cNvSpPr>
            <a:spLocks noChangeArrowheads="1"/>
          </p:cNvSpPr>
          <p:nvPr/>
        </p:nvSpPr>
        <p:spPr bwMode="auto">
          <a:xfrm flipH="1">
            <a:off x="2911419" y="893205"/>
            <a:ext cx="778500" cy="77890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8F8F8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 flipH="1">
            <a:off x="2844602" y="1017120"/>
            <a:ext cx="871861" cy="56168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rgbClr val="F8F8F8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endParaRPr lang="zh-CN" altLang="en-US" sz="3200" b="1" dirty="0">
              <a:solidFill>
                <a:srgbClr val="F8F8F8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8" name="Oval 12"/>
          <p:cNvSpPr>
            <a:spLocks noChangeArrowheads="1"/>
          </p:cNvSpPr>
          <p:nvPr/>
        </p:nvSpPr>
        <p:spPr bwMode="auto">
          <a:xfrm flipH="1">
            <a:off x="3857143" y="1718470"/>
            <a:ext cx="778500" cy="77890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8F8F8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9" name="TextBox 38"/>
          <p:cNvSpPr txBox="1"/>
          <p:nvPr/>
        </p:nvSpPr>
        <p:spPr>
          <a:xfrm flipH="1">
            <a:off x="3852714" y="1837728"/>
            <a:ext cx="822868" cy="56168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F8F8F8"/>
                </a:solidFill>
                <a:latin typeface="+mn-ea"/>
                <a:ea typeface="+mn-ea"/>
              </a:defRPr>
            </a:lvl1pPr>
          </a:lstStyle>
          <a:p>
            <a:r>
              <a:rPr lang="en-US" altLang="zh-CN" dirty="0">
                <a:latin typeface="+mn-lt"/>
                <a:cs typeface="+mn-ea"/>
                <a:sym typeface="+mn-lt"/>
              </a:rPr>
              <a:t>02</a:t>
            </a:r>
          </a:p>
        </p:txBody>
      </p:sp>
      <p:sp>
        <p:nvSpPr>
          <p:cNvPr id="40" name="Oval 11"/>
          <p:cNvSpPr>
            <a:spLocks noChangeArrowheads="1"/>
          </p:cNvSpPr>
          <p:nvPr/>
        </p:nvSpPr>
        <p:spPr bwMode="auto">
          <a:xfrm flipH="1">
            <a:off x="3796556" y="2985414"/>
            <a:ext cx="778500" cy="78010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8F8F8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 flipH="1">
            <a:off x="3805543" y="3114787"/>
            <a:ext cx="769512" cy="56168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F8F8F8"/>
                </a:solidFill>
                <a:latin typeface="+mn-ea"/>
                <a:ea typeface="+mn-ea"/>
              </a:defRPr>
            </a:lvl1pPr>
          </a:lstStyle>
          <a:p>
            <a:r>
              <a:rPr lang="en-US" altLang="zh-CN" dirty="0">
                <a:latin typeface="+mn-lt"/>
                <a:cs typeface="+mn-ea"/>
                <a:sym typeface="+mn-lt"/>
              </a:rPr>
              <a:t>03</a:t>
            </a:r>
            <a:endParaRPr lang="zh-CN" altLang="en-US" dirty="0">
              <a:latin typeface="+mn-lt"/>
              <a:cs typeface="+mn-ea"/>
              <a:sym typeface="+mn-lt"/>
            </a:endParaRPr>
          </a:p>
        </p:txBody>
      </p:sp>
      <p:sp>
        <p:nvSpPr>
          <p:cNvPr id="42" name="Oval 8"/>
          <p:cNvSpPr>
            <a:spLocks noChangeArrowheads="1"/>
          </p:cNvSpPr>
          <p:nvPr/>
        </p:nvSpPr>
        <p:spPr bwMode="auto">
          <a:xfrm flipH="1">
            <a:off x="626254" y="1772300"/>
            <a:ext cx="1807883" cy="1808832"/>
          </a:xfrm>
          <a:prstGeom prst="ellipse">
            <a:avLst/>
          </a:prstGeom>
          <a:solidFill>
            <a:srgbClr val="DFDF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3" name="Oval 9"/>
          <p:cNvSpPr>
            <a:spLocks noChangeArrowheads="1"/>
          </p:cNvSpPr>
          <p:nvPr/>
        </p:nvSpPr>
        <p:spPr bwMode="auto">
          <a:xfrm flipH="1">
            <a:off x="768957" y="1915076"/>
            <a:ext cx="1522479" cy="152447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4" name="Oval 11"/>
          <p:cNvSpPr>
            <a:spLocks noChangeArrowheads="1"/>
          </p:cNvSpPr>
          <p:nvPr/>
        </p:nvSpPr>
        <p:spPr bwMode="auto">
          <a:xfrm flipH="1">
            <a:off x="2921651" y="3806230"/>
            <a:ext cx="778500" cy="7801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8F8F8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5" name="TextBox 44"/>
          <p:cNvSpPr txBox="1"/>
          <p:nvPr/>
        </p:nvSpPr>
        <p:spPr>
          <a:xfrm flipH="1">
            <a:off x="2916610" y="3935603"/>
            <a:ext cx="787903" cy="56168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F8F8F8"/>
                </a:solidFill>
                <a:latin typeface="+mn-ea"/>
                <a:ea typeface="+mn-ea"/>
              </a:defRPr>
            </a:lvl1pPr>
          </a:lstStyle>
          <a:p>
            <a:r>
              <a:rPr lang="en-US" altLang="zh-CN" dirty="0">
                <a:latin typeface="+mn-lt"/>
                <a:cs typeface="+mn-ea"/>
                <a:sym typeface="+mn-lt"/>
              </a:rPr>
              <a:t>04</a:t>
            </a:r>
            <a:endParaRPr lang="zh-CN" altLang="en-US" dirty="0">
              <a:latin typeface="+mn-lt"/>
              <a:cs typeface="+mn-ea"/>
              <a:sym typeface="+mn-lt"/>
            </a:endParaRPr>
          </a:p>
        </p:txBody>
      </p:sp>
      <p:sp>
        <p:nvSpPr>
          <p:cNvPr id="46" name="Line 16"/>
          <p:cNvSpPr>
            <a:spLocks noChangeShapeType="1"/>
          </p:cNvSpPr>
          <p:nvPr/>
        </p:nvSpPr>
        <p:spPr bwMode="auto">
          <a:xfrm flipH="1" flipV="1">
            <a:off x="2430937" y="3297908"/>
            <a:ext cx="593548" cy="604100"/>
          </a:xfrm>
          <a:prstGeom prst="line">
            <a:avLst/>
          </a:prstGeom>
          <a:noFill/>
          <a:ln w="19050" cap="flat">
            <a:solidFill>
              <a:srgbClr val="2E2C2C"/>
            </a:solidFill>
            <a:prstDash val="solid"/>
            <a:miter lim="800000"/>
            <a:headEnd type="triangl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082403" y="996387"/>
            <a:ext cx="4162799" cy="56168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lvl="0" eaLnBrk="0" hangingPunct="0">
              <a:spcBef>
                <a:spcPct val="20000"/>
              </a:spcBef>
              <a:buClr>
                <a:schemeClr val="tx1"/>
              </a:buClr>
              <a:buSzPts val="3200"/>
            </a:pPr>
            <a:r>
              <a:rPr lang="zh-CN" altLang="zh-CN" sz="1600" dirty="0" smtClean="0">
                <a:latin typeface="+mn-lt"/>
                <a:ea typeface="+mn-ea"/>
                <a:cs typeface="+mn-ea"/>
                <a:sym typeface="+mn-lt"/>
              </a:rPr>
              <a:t>护士</a:t>
            </a:r>
            <a:r>
              <a:rPr lang="zh-CN" altLang="zh-CN" sz="1600" dirty="0">
                <a:latin typeface="+mn-lt"/>
                <a:ea typeface="+mn-ea"/>
                <a:cs typeface="+mn-ea"/>
                <a:sym typeface="+mn-lt"/>
              </a:rPr>
              <a:t>应主动协助办理出院手续，并做好出院卫生宣教和服药告知。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678294" y="1869154"/>
            <a:ext cx="3784438" cy="56168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 lvl="0" eaLnBrk="0" hangingPunct="0">
              <a:spcBef>
                <a:spcPct val="20000"/>
              </a:spcBef>
              <a:buClr>
                <a:schemeClr val="tx1"/>
              </a:buClr>
              <a:buSzPts val="3200"/>
              <a:defRPr sz="1600">
                <a:latin typeface="+mj-ea"/>
                <a:ea typeface="+mj-ea"/>
              </a:defRPr>
            </a:lvl1pPr>
          </a:lstStyle>
          <a:p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必要时护士可根据病情给予书面的健康指导。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635643" y="3093290"/>
            <a:ext cx="3784438" cy="807903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 lvl="0" eaLnBrk="0" hangingPunct="0">
              <a:spcBef>
                <a:spcPct val="20000"/>
              </a:spcBef>
              <a:buClr>
                <a:schemeClr val="tx1"/>
              </a:buClr>
              <a:buSzPts val="3200"/>
              <a:defRPr sz="1600">
                <a:latin typeface="+mj-ea"/>
                <a:ea typeface="+mj-ea"/>
              </a:defRPr>
            </a:lvl1pPr>
          </a:lstStyle>
          <a:p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主动为病人提供专家坐诊时间，告诉病人要遵医嘱定期来院复查，如有不适，应随时来医院就诊或电话咨询。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784018" y="4084712"/>
            <a:ext cx="4162799" cy="807903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 lvl="0" eaLnBrk="0" hangingPunct="0">
              <a:spcBef>
                <a:spcPct val="20000"/>
              </a:spcBef>
              <a:buClr>
                <a:schemeClr val="tx1"/>
              </a:buClr>
              <a:buSzPts val="3200"/>
              <a:defRPr sz="1600">
                <a:latin typeface="+mj-ea"/>
                <a:ea typeface="+mj-ea"/>
              </a:defRPr>
            </a:lvl1pPr>
          </a:lstStyle>
          <a:p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出院道别是我们对病人关爱的延续。临别的时候表达友好祝愿，是增进护患关系的良好时机。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113040" y="2330956"/>
            <a:ext cx="754034" cy="807903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zh-CN" altLang="en-US" sz="2400" b="1" dirty="0" smtClean="0">
                <a:solidFill>
                  <a:srgbClr val="F8F8F8"/>
                </a:solidFill>
                <a:latin typeface="+mn-lt"/>
                <a:ea typeface="+mn-ea"/>
                <a:cs typeface="+mn-ea"/>
                <a:sym typeface="+mn-lt"/>
              </a:rPr>
              <a:t>出院</a:t>
            </a:r>
            <a:endParaRPr lang="en-US" altLang="zh-CN" sz="2400" b="1" dirty="0" smtClean="0">
              <a:solidFill>
                <a:srgbClr val="F8F8F8"/>
              </a:solidFill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2400" b="1" dirty="0" smtClean="0">
                <a:solidFill>
                  <a:srgbClr val="F8F8F8"/>
                </a:solidFill>
                <a:latin typeface="+mn-lt"/>
                <a:ea typeface="+mn-ea"/>
                <a:cs typeface="+mn-ea"/>
                <a:sym typeface="+mn-lt"/>
              </a:rPr>
              <a:t>礼仪</a:t>
            </a:r>
            <a:endParaRPr lang="zh-CN" altLang="en-US" sz="2400" b="1" dirty="0">
              <a:solidFill>
                <a:srgbClr val="F8F8F8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21028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07"/>
    </mc:Choice>
    <mc:Fallback xmlns="">
      <p:transition spd="slow" advTm="790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"/>
                            </p:stCondLst>
                            <p:childTnLst>
                              <p:par>
                                <p:cTn id="1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300"/>
                            </p:stCondLst>
                            <p:childTnLst>
                              <p:par>
                                <p:cTn id="7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4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4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4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4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7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200"/>
                            </p:stCondLst>
                            <p:childTnLst>
                              <p:par>
                                <p:cTn id="8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4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4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6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100"/>
                            </p:stCondLst>
                            <p:childTnLst>
                              <p:par>
                                <p:cTn id="9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4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4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4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4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7000"/>
                            </p:stCondLst>
                            <p:childTnLst>
                              <p:par>
                                <p:cTn id="10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4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4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4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4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7400"/>
                            </p:stCondLst>
                            <p:childTnLst>
                              <p:par>
                                <p:cTn id="1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/>
      <p:bldP spid="38" grpId="0" animBg="1"/>
      <p:bldP spid="39" grpId="0"/>
      <p:bldP spid="40" grpId="0" animBg="1"/>
      <p:bldP spid="41" grpId="0"/>
      <p:bldP spid="42" grpId="0" animBg="1"/>
      <p:bldP spid="43" grpId="0" animBg="1"/>
      <p:bldP spid="44" grpId="0" animBg="1"/>
      <p:bldP spid="45" grpId="0"/>
      <p:bldP spid="46" grpId="0" animBg="1"/>
      <p:bldP spid="47" grpId="0"/>
      <p:bldP spid="48" grpId="0"/>
      <p:bldP spid="49" grpId="0"/>
      <p:bldP spid="50" grpId="0"/>
      <p:bldP spid="5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组合 50"/>
          <p:cNvGrpSpPr/>
          <p:nvPr/>
        </p:nvGrpSpPr>
        <p:grpSpPr>
          <a:xfrm>
            <a:off x="1971958" y="1295617"/>
            <a:ext cx="1157826" cy="1101542"/>
            <a:chOff x="1416351" y="1858045"/>
            <a:chExt cx="1600200" cy="1522412"/>
          </a:xfrm>
        </p:grpSpPr>
        <p:grpSp>
          <p:nvGrpSpPr>
            <p:cNvPr id="52" name="组合 35"/>
            <p:cNvGrpSpPr>
              <a:grpSpLocks/>
            </p:cNvGrpSpPr>
            <p:nvPr/>
          </p:nvGrpSpPr>
          <p:grpSpPr bwMode="auto">
            <a:xfrm>
              <a:off x="1449388" y="1858045"/>
              <a:ext cx="1524000" cy="1522412"/>
              <a:chOff x="3091333" y="1182834"/>
              <a:chExt cx="3298687" cy="3298688"/>
            </a:xfrm>
          </p:grpSpPr>
          <p:sp>
            <p:nvSpPr>
              <p:cNvPr id="54" name="椭圆 53"/>
              <p:cNvSpPr>
                <a:spLocks noChangeArrowheads="1"/>
              </p:cNvSpPr>
              <p:nvPr/>
            </p:nvSpPr>
            <p:spPr bwMode="auto">
              <a:xfrm>
                <a:off x="3453163" y="1539455"/>
                <a:ext cx="2585448" cy="2585448"/>
              </a:xfrm>
              <a:prstGeom prst="ellipse">
                <a:avLst/>
              </a:prstGeom>
              <a:solidFill>
                <a:srgbClr val="00A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5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55" name="组合 54"/>
              <p:cNvGrpSpPr/>
              <p:nvPr/>
            </p:nvGrpSpPr>
            <p:grpSpPr>
              <a:xfrm>
                <a:off x="3091333" y="1182834"/>
                <a:ext cx="3298687" cy="3298688"/>
                <a:chOff x="2555776" y="915566"/>
                <a:chExt cx="1944216" cy="1944216"/>
              </a:xfrm>
              <a:effectLst>
                <a:outerShdw blurRad="63500" dist="50800" dir="8100000" algn="tr" rotWithShape="0">
                  <a:prstClr val="black">
                    <a:alpha val="35000"/>
                  </a:prstClr>
                </a:outerShdw>
              </a:effectLst>
            </p:grpSpPr>
            <p:sp>
              <p:nvSpPr>
                <p:cNvPr id="56" name="同心圆 55"/>
                <p:cNvSpPr/>
                <p:nvPr/>
              </p:nvSpPr>
              <p:spPr>
                <a:xfrm>
                  <a:off x="2555776" y="915566"/>
                  <a:ext cx="1944216" cy="1944216"/>
                </a:xfrm>
                <a:prstGeom prst="donut">
                  <a:avLst>
                    <a:gd name="adj" fmla="val 10097"/>
                  </a:avLst>
                </a:prstGeom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8100000" scaled="1"/>
                  <a:tileRect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defTabSz="96780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3500" b="1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57" name="同心圆 56"/>
                <p:cNvSpPr/>
                <p:nvPr/>
              </p:nvSpPr>
              <p:spPr>
                <a:xfrm>
                  <a:off x="2614636" y="974427"/>
                  <a:ext cx="1826499" cy="1826497"/>
                </a:xfrm>
                <a:prstGeom prst="donut">
                  <a:avLst>
                    <a:gd name="adj" fmla="val 8132"/>
                  </a:avLst>
                </a:prstGeom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defTabSz="96780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3500" b="1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53" name="文本占位符 3"/>
            <p:cNvSpPr>
              <a:spLocks noChangeArrowheads="1"/>
            </p:cNvSpPr>
            <p:nvPr/>
          </p:nvSpPr>
          <p:spPr bwMode="auto">
            <a:xfrm>
              <a:off x="1416351" y="2329087"/>
              <a:ext cx="1600200" cy="634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28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3500" b="1" kern="0" dirty="0">
                  <a:solidFill>
                    <a:sysClr val="window" lastClr="FFFFFF"/>
                  </a:solidFill>
                  <a:latin typeface="+mn-lt"/>
                  <a:ea typeface="+mn-ea"/>
                  <a:cs typeface="+mn-ea"/>
                  <a:sym typeface="+mn-lt"/>
                </a:rPr>
                <a:t>谢</a:t>
              </a:r>
              <a:endParaRPr kumimoji="0" lang="en-US" altLang="zh-CN" sz="35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2985768" y="1000562"/>
            <a:ext cx="906764" cy="862684"/>
            <a:chOff x="1432251" y="1858045"/>
            <a:chExt cx="1600199" cy="1522412"/>
          </a:xfrm>
        </p:grpSpPr>
        <p:grpSp>
          <p:nvGrpSpPr>
            <p:cNvPr id="59" name="组合 35"/>
            <p:cNvGrpSpPr>
              <a:grpSpLocks/>
            </p:cNvGrpSpPr>
            <p:nvPr/>
          </p:nvGrpSpPr>
          <p:grpSpPr bwMode="auto">
            <a:xfrm>
              <a:off x="1449388" y="1858045"/>
              <a:ext cx="1524000" cy="1522412"/>
              <a:chOff x="3091333" y="1182834"/>
              <a:chExt cx="3298687" cy="3298688"/>
            </a:xfrm>
          </p:grpSpPr>
          <p:sp>
            <p:nvSpPr>
              <p:cNvPr id="61" name="椭圆 60"/>
              <p:cNvSpPr>
                <a:spLocks noChangeArrowheads="1"/>
              </p:cNvSpPr>
              <p:nvPr/>
            </p:nvSpPr>
            <p:spPr bwMode="auto">
              <a:xfrm>
                <a:off x="3453163" y="1539455"/>
                <a:ext cx="2585448" cy="2585448"/>
              </a:xfrm>
              <a:prstGeom prst="ellipse">
                <a:avLst/>
              </a:prstGeom>
              <a:solidFill>
                <a:srgbClr val="00A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5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62" name="组合 61"/>
              <p:cNvGrpSpPr/>
              <p:nvPr/>
            </p:nvGrpSpPr>
            <p:grpSpPr>
              <a:xfrm>
                <a:off x="3091333" y="1182834"/>
                <a:ext cx="3298687" cy="3298688"/>
                <a:chOff x="2555776" y="915566"/>
                <a:chExt cx="1944216" cy="1944216"/>
              </a:xfrm>
              <a:effectLst>
                <a:outerShdw blurRad="63500" dist="50800" dir="8100000" algn="tr" rotWithShape="0">
                  <a:prstClr val="black">
                    <a:alpha val="35000"/>
                  </a:prstClr>
                </a:outerShdw>
              </a:effectLst>
            </p:grpSpPr>
            <p:sp>
              <p:nvSpPr>
                <p:cNvPr id="63" name="同心圆 62"/>
                <p:cNvSpPr/>
                <p:nvPr/>
              </p:nvSpPr>
              <p:spPr>
                <a:xfrm>
                  <a:off x="2555776" y="915566"/>
                  <a:ext cx="1944216" cy="1944216"/>
                </a:xfrm>
                <a:prstGeom prst="donut">
                  <a:avLst>
                    <a:gd name="adj" fmla="val 10097"/>
                  </a:avLst>
                </a:prstGeom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8100000" scaled="1"/>
                  <a:tileRect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defTabSz="96780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3500" b="1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64" name="同心圆 63"/>
                <p:cNvSpPr/>
                <p:nvPr/>
              </p:nvSpPr>
              <p:spPr>
                <a:xfrm>
                  <a:off x="2614636" y="974427"/>
                  <a:ext cx="1826499" cy="1826497"/>
                </a:xfrm>
                <a:prstGeom prst="donut">
                  <a:avLst>
                    <a:gd name="adj" fmla="val 8132"/>
                  </a:avLst>
                </a:prstGeom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defTabSz="96780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3500" b="1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60" name="文本占位符 3"/>
            <p:cNvSpPr>
              <a:spLocks noChangeArrowheads="1"/>
            </p:cNvSpPr>
            <p:nvPr/>
          </p:nvSpPr>
          <p:spPr bwMode="auto">
            <a:xfrm>
              <a:off x="1432251" y="2217752"/>
              <a:ext cx="1600199" cy="837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28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3500" b="1" kern="0" dirty="0">
                  <a:solidFill>
                    <a:sysClr val="window" lastClr="FFFFFF"/>
                  </a:solidFill>
                  <a:latin typeface="+mn-lt"/>
                  <a:ea typeface="+mn-ea"/>
                  <a:cs typeface="+mn-ea"/>
                  <a:sym typeface="+mn-lt"/>
                </a:rPr>
                <a:t>谢</a:t>
              </a:r>
              <a:endParaRPr kumimoji="0" lang="en-US" altLang="zh-CN" sz="35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3780706" y="1234787"/>
            <a:ext cx="1157826" cy="1101542"/>
            <a:chOff x="1413695" y="1858045"/>
            <a:chExt cx="1600200" cy="1522412"/>
          </a:xfrm>
        </p:grpSpPr>
        <p:grpSp>
          <p:nvGrpSpPr>
            <p:cNvPr id="66" name="组合 35"/>
            <p:cNvGrpSpPr>
              <a:grpSpLocks/>
            </p:cNvGrpSpPr>
            <p:nvPr/>
          </p:nvGrpSpPr>
          <p:grpSpPr bwMode="auto">
            <a:xfrm>
              <a:off x="1449388" y="1858045"/>
              <a:ext cx="1524000" cy="1522412"/>
              <a:chOff x="3091333" y="1182834"/>
              <a:chExt cx="3298687" cy="3298688"/>
            </a:xfrm>
          </p:grpSpPr>
          <p:sp>
            <p:nvSpPr>
              <p:cNvPr id="68" name="椭圆 67"/>
              <p:cNvSpPr>
                <a:spLocks noChangeArrowheads="1"/>
              </p:cNvSpPr>
              <p:nvPr/>
            </p:nvSpPr>
            <p:spPr bwMode="auto">
              <a:xfrm>
                <a:off x="3453163" y="1539455"/>
                <a:ext cx="2585448" cy="2585448"/>
              </a:xfrm>
              <a:prstGeom prst="ellipse">
                <a:avLst/>
              </a:prstGeom>
              <a:solidFill>
                <a:srgbClr val="00A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5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69" name="组合 68"/>
              <p:cNvGrpSpPr/>
              <p:nvPr/>
            </p:nvGrpSpPr>
            <p:grpSpPr>
              <a:xfrm>
                <a:off x="3091333" y="1182834"/>
                <a:ext cx="3298687" cy="3298688"/>
                <a:chOff x="2555776" y="915566"/>
                <a:chExt cx="1944216" cy="1944216"/>
              </a:xfrm>
              <a:effectLst>
                <a:outerShdw blurRad="63500" dist="50800" dir="8100000" algn="tr" rotWithShape="0">
                  <a:prstClr val="black">
                    <a:alpha val="35000"/>
                  </a:prstClr>
                </a:outerShdw>
              </a:effectLst>
            </p:grpSpPr>
            <p:sp>
              <p:nvSpPr>
                <p:cNvPr id="70" name="同心圆 69"/>
                <p:cNvSpPr/>
                <p:nvPr/>
              </p:nvSpPr>
              <p:spPr>
                <a:xfrm>
                  <a:off x="2555776" y="915566"/>
                  <a:ext cx="1944216" cy="1944216"/>
                </a:xfrm>
                <a:prstGeom prst="donut">
                  <a:avLst>
                    <a:gd name="adj" fmla="val 10097"/>
                  </a:avLst>
                </a:prstGeom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8100000" scaled="1"/>
                  <a:tileRect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defTabSz="96780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3500" b="1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71" name="同心圆 70"/>
                <p:cNvSpPr/>
                <p:nvPr/>
              </p:nvSpPr>
              <p:spPr>
                <a:xfrm>
                  <a:off x="2614636" y="974427"/>
                  <a:ext cx="1826499" cy="1826497"/>
                </a:xfrm>
                <a:prstGeom prst="donut">
                  <a:avLst>
                    <a:gd name="adj" fmla="val 8132"/>
                  </a:avLst>
                </a:prstGeom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defTabSz="96780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3500" b="1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67" name="文本占位符 3"/>
            <p:cNvSpPr>
              <a:spLocks noChangeArrowheads="1"/>
            </p:cNvSpPr>
            <p:nvPr/>
          </p:nvSpPr>
          <p:spPr bwMode="auto">
            <a:xfrm>
              <a:off x="1413695" y="2276306"/>
              <a:ext cx="1600200" cy="634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28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3500" b="1" kern="0" noProof="0" dirty="0" smtClean="0">
                  <a:solidFill>
                    <a:sysClr val="window" lastClr="FFFFFF"/>
                  </a:solidFill>
                  <a:latin typeface="+mn-lt"/>
                  <a:ea typeface="+mn-ea"/>
                  <a:cs typeface="+mn-ea"/>
                  <a:sym typeface="+mn-lt"/>
                </a:rPr>
                <a:t>聆</a:t>
              </a:r>
              <a:endParaRPr kumimoji="0" lang="en-US" altLang="zh-CN" sz="35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4999144" y="1090771"/>
            <a:ext cx="1157826" cy="1101542"/>
            <a:chOff x="1428165" y="1858045"/>
            <a:chExt cx="1600200" cy="1522412"/>
          </a:xfrm>
        </p:grpSpPr>
        <p:grpSp>
          <p:nvGrpSpPr>
            <p:cNvPr id="80" name="组合 35"/>
            <p:cNvGrpSpPr>
              <a:grpSpLocks/>
            </p:cNvGrpSpPr>
            <p:nvPr/>
          </p:nvGrpSpPr>
          <p:grpSpPr bwMode="auto">
            <a:xfrm>
              <a:off x="1449388" y="1858045"/>
              <a:ext cx="1524000" cy="1522412"/>
              <a:chOff x="3091333" y="1182834"/>
              <a:chExt cx="3298687" cy="3298688"/>
            </a:xfrm>
          </p:grpSpPr>
          <p:sp>
            <p:nvSpPr>
              <p:cNvPr id="82" name="椭圆 81"/>
              <p:cNvSpPr>
                <a:spLocks noChangeArrowheads="1"/>
              </p:cNvSpPr>
              <p:nvPr/>
            </p:nvSpPr>
            <p:spPr bwMode="auto">
              <a:xfrm>
                <a:off x="3453163" y="1539455"/>
                <a:ext cx="2585448" cy="2585448"/>
              </a:xfrm>
              <a:prstGeom prst="ellipse">
                <a:avLst/>
              </a:prstGeom>
              <a:solidFill>
                <a:srgbClr val="00A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defTabSz="96780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5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83" name="组合 82"/>
              <p:cNvGrpSpPr/>
              <p:nvPr/>
            </p:nvGrpSpPr>
            <p:grpSpPr>
              <a:xfrm>
                <a:off x="3091333" y="1182834"/>
                <a:ext cx="3298687" cy="3298688"/>
                <a:chOff x="2555776" y="915566"/>
                <a:chExt cx="1944216" cy="1944216"/>
              </a:xfrm>
              <a:effectLst>
                <a:outerShdw blurRad="63500" dist="50800" dir="8100000" algn="tr" rotWithShape="0">
                  <a:prstClr val="black">
                    <a:alpha val="35000"/>
                  </a:prstClr>
                </a:outerShdw>
              </a:effectLst>
            </p:grpSpPr>
            <p:sp>
              <p:nvSpPr>
                <p:cNvPr id="84" name="同心圆 83"/>
                <p:cNvSpPr/>
                <p:nvPr/>
              </p:nvSpPr>
              <p:spPr>
                <a:xfrm>
                  <a:off x="2555776" y="915566"/>
                  <a:ext cx="1944216" cy="1944216"/>
                </a:xfrm>
                <a:prstGeom prst="donut">
                  <a:avLst>
                    <a:gd name="adj" fmla="val 10097"/>
                  </a:avLst>
                </a:prstGeom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8100000" scaled="1"/>
                  <a:tileRect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defTabSz="96780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3500" b="1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5" name="同心圆 84"/>
                <p:cNvSpPr/>
                <p:nvPr/>
              </p:nvSpPr>
              <p:spPr>
                <a:xfrm>
                  <a:off x="2614636" y="974427"/>
                  <a:ext cx="1826499" cy="1826497"/>
                </a:xfrm>
                <a:prstGeom prst="donut">
                  <a:avLst>
                    <a:gd name="adj" fmla="val 8132"/>
                  </a:avLst>
                </a:prstGeom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defTabSz="967801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3500" b="1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81" name="文本占位符 3"/>
            <p:cNvSpPr>
              <a:spLocks noChangeArrowheads="1"/>
            </p:cNvSpPr>
            <p:nvPr/>
          </p:nvSpPr>
          <p:spPr bwMode="auto">
            <a:xfrm>
              <a:off x="1428165" y="2302024"/>
              <a:ext cx="1600200" cy="634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28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听</a:t>
              </a:r>
              <a:endParaRPr kumimoji="0" lang="en-US" altLang="zh-CN" sz="3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86" name="文本占位符 3"/>
          <p:cNvSpPr>
            <a:spLocks noChangeArrowheads="1"/>
          </p:cNvSpPr>
          <p:nvPr/>
        </p:nvSpPr>
        <p:spPr bwMode="auto">
          <a:xfrm>
            <a:off x="3090204" y="2260988"/>
            <a:ext cx="551388" cy="218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algn="ctr" defTabSz="9128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5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3" name="图片 4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10" y="3525556"/>
            <a:ext cx="9144000" cy="1800200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1027" y="370753"/>
            <a:ext cx="2054254" cy="4569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949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974">
        <p14:vortex dir="r"/>
      </p:transition>
    </mc:Choice>
    <mc:Fallback xmlns="">
      <p:transition spd="slow" advTm="5974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fill="hold" nodeType="withEffect" p14:presetBounceEnd="6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2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2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  <p:extLst mod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3131"/>
            <a:ext cx="9145587" cy="49300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23" tIns="0" rIns="135023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7201"/>
            <a:ext cx="9145587" cy="58155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709" y="2941625"/>
            <a:ext cx="5180706" cy="126979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4462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E:\0000000我图PPT\04.16\护士礼仪\图片1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1113"/>
            <a:ext cx="9144000" cy="5168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935620" y="1699389"/>
            <a:ext cx="814326" cy="1585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685709"/>
            <a:r>
              <a:rPr lang="zh-CN" altLang="zh-CN" sz="10300" b="1" dirty="0">
                <a:solidFill>
                  <a:schemeClr val="bg2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endParaRPr lang="zh-CN" altLang="zh-CN" sz="1500" b="1" dirty="0">
              <a:solidFill>
                <a:schemeClr val="bg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357830" y="1692569"/>
            <a:ext cx="3807623" cy="69271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>
              <a:buFontTx/>
              <a:buNone/>
            </a:pPr>
            <a:r>
              <a:rPr lang="zh-CN" altLang="en-US" sz="4500" b="1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护士仪表礼仪</a:t>
            </a:r>
          </a:p>
        </p:txBody>
      </p:sp>
      <p:sp>
        <p:nvSpPr>
          <p:cNvPr id="12" name="Freeform 5"/>
          <p:cNvSpPr>
            <a:spLocks/>
          </p:cNvSpPr>
          <p:nvPr/>
        </p:nvSpPr>
        <p:spPr bwMode="auto">
          <a:xfrm>
            <a:off x="1620466" y="1769603"/>
            <a:ext cx="1444632" cy="1446834"/>
          </a:xfrm>
          <a:custGeom>
            <a:avLst/>
            <a:gdLst>
              <a:gd name="T0" fmla="*/ 0 w 2342"/>
              <a:gd name="T1" fmla="*/ 0 h 2342"/>
              <a:gd name="T2" fmla="*/ 2342 w 2342"/>
              <a:gd name="T3" fmla="*/ 0 h 2342"/>
              <a:gd name="T4" fmla="*/ 2342 w 2342"/>
              <a:gd name="T5" fmla="*/ 560 h 2342"/>
              <a:gd name="T6" fmla="*/ 2295 w 2342"/>
              <a:gd name="T7" fmla="*/ 560 h 2342"/>
              <a:gd name="T8" fmla="*/ 2295 w 2342"/>
              <a:gd name="T9" fmla="*/ 47 h 2342"/>
              <a:gd name="T10" fmla="*/ 47 w 2342"/>
              <a:gd name="T11" fmla="*/ 47 h 2342"/>
              <a:gd name="T12" fmla="*/ 47 w 2342"/>
              <a:gd name="T13" fmla="*/ 2295 h 2342"/>
              <a:gd name="T14" fmla="*/ 2295 w 2342"/>
              <a:gd name="T15" fmla="*/ 2295 h 2342"/>
              <a:gd name="T16" fmla="*/ 2295 w 2342"/>
              <a:gd name="T17" fmla="*/ 1631 h 2342"/>
              <a:gd name="T18" fmla="*/ 2342 w 2342"/>
              <a:gd name="T19" fmla="*/ 1631 h 2342"/>
              <a:gd name="T20" fmla="*/ 2342 w 2342"/>
              <a:gd name="T21" fmla="*/ 2342 h 2342"/>
              <a:gd name="T22" fmla="*/ 0 w 2342"/>
              <a:gd name="T23" fmla="*/ 2342 h 2342"/>
              <a:gd name="T24" fmla="*/ 0 w 2342"/>
              <a:gd name="T25" fmla="*/ 0 h 2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42" h="2342">
                <a:moveTo>
                  <a:pt x="0" y="0"/>
                </a:moveTo>
                <a:lnTo>
                  <a:pt x="2342" y="0"/>
                </a:lnTo>
                <a:lnTo>
                  <a:pt x="2342" y="560"/>
                </a:lnTo>
                <a:lnTo>
                  <a:pt x="2295" y="560"/>
                </a:lnTo>
                <a:lnTo>
                  <a:pt x="2295" y="47"/>
                </a:lnTo>
                <a:lnTo>
                  <a:pt x="47" y="47"/>
                </a:lnTo>
                <a:lnTo>
                  <a:pt x="47" y="2295"/>
                </a:lnTo>
                <a:lnTo>
                  <a:pt x="2295" y="2295"/>
                </a:lnTo>
                <a:lnTo>
                  <a:pt x="2295" y="1631"/>
                </a:lnTo>
                <a:lnTo>
                  <a:pt x="2342" y="1631"/>
                </a:lnTo>
                <a:lnTo>
                  <a:pt x="2342" y="2342"/>
                </a:lnTo>
                <a:lnTo>
                  <a:pt x="0" y="234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Oval 39"/>
          <p:cNvSpPr>
            <a:spLocks noChangeAspect="1" noChangeArrowheads="1"/>
          </p:cNvSpPr>
          <p:nvPr/>
        </p:nvSpPr>
        <p:spPr bwMode="auto">
          <a:xfrm>
            <a:off x="3425857" y="2606537"/>
            <a:ext cx="161965" cy="162971"/>
          </a:xfrm>
          <a:prstGeom prst="ellipse">
            <a:avLst/>
          </a:prstGeom>
          <a:solidFill>
            <a:schemeClr val="tx1"/>
          </a:solidFill>
          <a:ln w="28575" cap="flat">
            <a:solidFill>
              <a:schemeClr val="bg2"/>
            </a:solidFill>
            <a:prstDash val="solid"/>
            <a:miter lim="800000"/>
            <a:headEnd/>
            <a:tailEnd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 sz="1400">
              <a:solidFill>
                <a:schemeClr val="bg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Oval 40"/>
          <p:cNvSpPr>
            <a:spLocks noChangeAspect="1" noChangeArrowheads="1"/>
          </p:cNvSpPr>
          <p:nvPr/>
        </p:nvSpPr>
        <p:spPr bwMode="auto">
          <a:xfrm>
            <a:off x="3425857" y="2964048"/>
            <a:ext cx="161965" cy="162971"/>
          </a:xfrm>
          <a:prstGeom prst="ellipse">
            <a:avLst/>
          </a:prstGeom>
          <a:solidFill>
            <a:schemeClr val="tx1"/>
          </a:solidFill>
          <a:ln w="28575" cap="flat">
            <a:solidFill>
              <a:schemeClr val="bg2"/>
            </a:solidFill>
            <a:prstDash val="solid"/>
            <a:miter lim="800000"/>
            <a:headEnd/>
            <a:tailEnd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 sz="1400">
              <a:solidFill>
                <a:schemeClr val="bg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Oval 42"/>
          <p:cNvSpPr>
            <a:spLocks noChangeAspect="1" noChangeArrowheads="1"/>
          </p:cNvSpPr>
          <p:nvPr/>
        </p:nvSpPr>
        <p:spPr bwMode="auto">
          <a:xfrm>
            <a:off x="5305190" y="2606537"/>
            <a:ext cx="161965" cy="162971"/>
          </a:xfrm>
          <a:prstGeom prst="ellipse">
            <a:avLst/>
          </a:prstGeom>
          <a:solidFill>
            <a:schemeClr val="tx1"/>
          </a:solidFill>
          <a:ln w="28575" cap="flat">
            <a:solidFill>
              <a:schemeClr val="bg2"/>
            </a:solidFill>
            <a:prstDash val="solid"/>
            <a:miter lim="800000"/>
            <a:headEnd/>
            <a:tailEnd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 sz="1400">
              <a:solidFill>
                <a:schemeClr val="bg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87822" y="2537934"/>
            <a:ext cx="1698298" cy="284683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1400" dirty="0">
                <a:solidFill>
                  <a:schemeClr val="bg2"/>
                </a:solidFill>
                <a:latin typeface="+mn-lt"/>
                <a:ea typeface="+mn-ea"/>
                <a:cs typeface="+mn-ea"/>
                <a:sym typeface="+mn-lt"/>
              </a:rPr>
              <a:t>护士的仪容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587822" y="2895445"/>
            <a:ext cx="1698298" cy="284683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sz="1400" dirty="0">
                <a:solidFill>
                  <a:schemeClr val="bg2"/>
                </a:solidFill>
                <a:latin typeface="+mn-lt"/>
                <a:cs typeface="+mn-ea"/>
                <a:sym typeface="+mn-lt"/>
              </a:rPr>
              <a:t>护士</a:t>
            </a:r>
            <a:r>
              <a:rPr lang="zh-CN" altLang="en-US" sz="1400" dirty="0" smtClean="0">
                <a:solidFill>
                  <a:schemeClr val="bg2"/>
                </a:solidFill>
                <a:latin typeface="+mn-lt"/>
                <a:cs typeface="+mn-ea"/>
                <a:sym typeface="+mn-lt"/>
              </a:rPr>
              <a:t>的穿着</a:t>
            </a:r>
            <a:endParaRPr lang="zh-CN" altLang="en-US" sz="1400" dirty="0">
              <a:solidFill>
                <a:schemeClr val="bg2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9" name="Oval 42"/>
          <p:cNvSpPr>
            <a:spLocks noChangeAspect="1" noChangeArrowheads="1"/>
          </p:cNvSpPr>
          <p:nvPr/>
        </p:nvSpPr>
        <p:spPr bwMode="auto">
          <a:xfrm>
            <a:off x="5305190" y="2964048"/>
            <a:ext cx="161965" cy="162971"/>
          </a:xfrm>
          <a:prstGeom prst="ellipse">
            <a:avLst/>
          </a:prstGeom>
          <a:solidFill>
            <a:schemeClr val="tx1"/>
          </a:solidFill>
          <a:ln w="28575" cap="flat">
            <a:solidFill>
              <a:schemeClr val="bg2"/>
            </a:solidFill>
            <a:prstDash val="solid"/>
            <a:miter lim="800000"/>
            <a:headEnd/>
            <a:tailEnd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 sz="1400">
              <a:solidFill>
                <a:schemeClr val="bg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67155" y="2537934"/>
            <a:ext cx="1698298" cy="284683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1400" dirty="0">
                <a:solidFill>
                  <a:schemeClr val="bg2"/>
                </a:solidFill>
                <a:latin typeface="+mn-lt"/>
                <a:ea typeface="+mn-ea"/>
                <a:cs typeface="+mn-ea"/>
                <a:sym typeface="+mn-lt"/>
              </a:rPr>
              <a:t>护士的仪表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467155" y="2895445"/>
            <a:ext cx="1698298" cy="284683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1400" dirty="0">
                <a:solidFill>
                  <a:schemeClr val="bg2"/>
                </a:solidFill>
                <a:latin typeface="+mn-lt"/>
                <a:ea typeface="+mn-ea"/>
                <a:cs typeface="+mn-ea"/>
                <a:sym typeface="+mn-lt"/>
              </a:rPr>
              <a:t>护士的化妆</a:t>
            </a:r>
          </a:p>
        </p:txBody>
      </p:sp>
      <p:pic>
        <p:nvPicPr>
          <p:cNvPr id="30725" name="Picture 5" descr="E:\0000000我图PPT\00001PNG素材\医疗医药医生\医院标志0121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6036" y="52264"/>
            <a:ext cx="5237038" cy="5062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3411918"/>
      </p:ext>
    </p:extLst>
  </p:cSld>
  <p:clrMapOvr>
    <a:masterClrMapping/>
  </p:clrMapOvr>
  <p:transition spd="slow" advTm="3816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"/>
                            </p:stCondLst>
                            <p:childTnLst>
                              <p:par>
                                <p:cTn id="1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3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3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175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9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 animBg="1"/>
      <p:bldP spid="14" grpId="0" animBg="1"/>
      <p:bldP spid="15" grpId="0" animBg="1"/>
      <p:bldP spid="16" grpId="0" animBg="1"/>
      <p:bldP spid="17" grpId="0"/>
      <p:bldP spid="18" grpId="0"/>
      <p:bldP spid="19" grpId="0" animBg="1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Freeform 5"/>
          <p:cNvSpPr>
            <a:spLocks/>
          </p:cNvSpPr>
          <p:nvPr/>
        </p:nvSpPr>
        <p:spPr bwMode="auto">
          <a:xfrm>
            <a:off x="1" y="168220"/>
            <a:ext cx="267437" cy="485885"/>
          </a:xfrm>
          <a:custGeom>
            <a:avLst/>
            <a:gdLst>
              <a:gd name="T0" fmla="*/ 0 w 519"/>
              <a:gd name="T1" fmla="*/ 1050 h 1050"/>
              <a:gd name="T2" fmla="*/ 510 w 519"/>
              <a:gd name="T3" fmla="*/ 540 h 1050"/>
              <a:gd name="T4" fmla="*/ 510 w 519"/>
              <a:gd name="T5" fmla="*/ 510 h 1050"/>
              <a:gd name="T6" fmla="*/ 0 w 519"/>
              <a:gd name="T7" fmla="*/ 0 h 1050"/>
              <a:gd name="T8" fmla="*/ 0 w 519"/>
              <a:gd name="T9" fmla="*/ 105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9" h="1050">
                <a:moveTo>
                  <a:pt x="0" y="1050"/>
                </a:moveTo>
                <a:lnTo>
                  <a:pt x="510" y="540"/>
                </a:lnTo>
                <a:cubicBezTo>
                  <a:pt x="519" y="532"/>
                  <a:pt x="519" y="518"/>
                  <a:pt x="510" y="510"/>
                </a:cubicBezTo>
                <a:lnTo>
                  <a:pt x="0" y="0"/>
                </a:lnTo>
                <a:lnTo>
                  <a:pt x="0" y="1050"/>
                </a:lnTo>
                <a:close/>
              </a:path>
            </a:pathLst>
          </a:custGeom>
          <a:solidFill>
            <a:srgbClr val="5764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7" name="Freeform 6"/>
          <p:cNvSpPr>
            <a:spLocks/>
          </p:cNvSpPr>
          <p:nvPr/>
        </p:nvSpPr>
        <p:spPr bwMode="auto">
          <a:xfrm>
            <a:off x="0" y="47642"/>
            <a:ext cx="266368" cy="485885"/>
          </a:xfrm>
          <a:custGeom>
            <a:avLst/>
            <a:gdLst>
              <a:gd name="T0" fmla="*/ 0 w 518"/>
              <a:gd name="T1" fmla="*/ 1051 h 1051"/>
              <a:gd name="T2" fmla="*/ 508 w 518"/>
              <a:gd name="T3" fmla="*/ 543 h 1051"/>
              <a:gd name="T4" fmla="*/ 508 w 518"/>
              <a:gd name="T5" fmla="*/ 508 h 1051"/>
              <a:gd name="T6" fmla="*/ 0 w 518"/>
              <a:gd name="T7" fmla="*/ 0 h 1051"/>
              <a:gd name="T8" fmla="*/ 0 w 518"/>
              <a:gd name="T9" fmla="*/ 1051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61239" y="117148"/>
            <a:ext cx="3635492" cy="56168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>
              <a:defRPr sz="3200" b="1">
                <a:latin typeface="微软雅黑"/>
                <a:ea typeface="微软雅黑"/>
              </a:defRPr>
            </a:lvl1pPr>
          </a:lstStyle>
          <a:p>
            <a:r>
              <a:rPr lang="zh-CN" altLang="en-US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护士的仪容</a:t>
            </a:r>
          </a:p>
        </p:txBody>
      </p:sp>
      <p:grpSp>
        <p:nvGrpSpPr>
          <p:cNvPr id="52" name="组合 51"/>
          <p:cNvGrpSpPr/>
          <p:nvPr/>
        </p:nvGrpSpPr>
        <p:grpSpPr>
          <a:xfrm>
            <a:off x="2210594" y="1810545"/>
            <a:ext cx="1005703" cy="1981199"/>
            <a:chOff x="2210594" y="1810545"/>
            <a:chExt cx="1005703" cy="1981199"/>
          </a:xfrm>
        </p:grpSpPr>
        <p:cxnSp>
          <p:nvCxnSpPr>
            <p:cNvPr id="53" name="直接连接符 52"/>
            <p:cNvCxnSpPr/>
            <p:nvPr/>
          </p:nvCxnSpPr>
          <p:spPr>
            <a:xfrm>
              <a:off x="2210594" y="3160810"/>
              <a:ext cx="1005703" cy="630934"/>
            </a:xfrm>
            <a:prstGeom prst="line">
              <a:avLst/>
            </a:prstGeom>
            <a:noFill/>
            <a:ln w="12700" cap="flat" cmpd="sng" algn="ctr">
              <a:solidFill>
                <a:srgbClr val="7F7F7F">
                  <a:lumMod val="75000"/>
                </a:srgbClr>
              </a:solidFill>
              <a:prstDash val="dash"/>
            </a:ln>
            <a:effectLst/>
          </p:spPr>
        </p:cxnSp>
        <p:cxnSp>
          <p:nvCxnSpPr>
            <p:cNvPr id="54" name="直接连接符 53"/>
            <p:cNvCxnSpPr/>
            <p:nvPr/>
          </p:nvCxnSpPr>
          <p:spPr>
            <a:xfrm flipV="1">
              <a:off x="2346670" y="2801144"/>
              <a:ext cx="777103" cy="1"/>
            </a:xfrm>
            <a:prstGeom prst="line">
              <a:avLst/>
            </a:prstGeom>
            <a:noFill/>
            <a:ln w="12700" cap="flat" cmpd="sng" algn="ctr">
              <a:solidFill>
                <a:srgbClr val="7F7F7F">
                  <a:lumMod val="75000"/>
                </a:srgbClr>
              </a:solidFill>
              <a:prstDash val="dash"/>
            </a:ln>
            <a:effectLst/>
          </p:spPr>
        </p:cxnSp>
        <p:cxnSp>
          <p:nvCxnSpPr>
            <p:cNvPr id="55" name="直接连接符 54"/>
            <p:cNvCxnSpPr/>
            <p:nvPr/>
          </p:nvCxnSpPr>
          <p:spPr>
            <a:xfrm flipV="1">
              <a:off x="2210594" y="1810545"/>
              <a:ext cx="943881" cy="581419"/>
            </a:xfrm>
            <a:prstGeom prst="line">
              <a:avLst/>
            </a:prstGeom>
            <a:noFill/>
            <a:ln w="12700" cap="flat" cmpd="sng" algn="ctr">
              <a:solidFill>
                <a:srgbClr val="7F7F7F">
                  <a:lumMod val="75000"/>
                </a:srgbClr>
              </a:solidFill>
              <a:prstDash val="dash"/>
            </a:ln>
            <a:effectLst/>
          </p:spPr>
        </p:cxnSp>
      </p:grpSp>
      <p:grpSp>
        <p:nvGrpSpPr>
          <p:cNvPr id="56" name="组合 55"/>
          <p:cNvGrpSpPr/>
          <p:nvPr/>
        </p:nvGrpSpPr>
        <p:grpSpPr>
          <a:xfrm>
            <a:off x="686594" y="1962944"/>
            <a:ext cx="1965892" cy="1694734"/>
            <a:chOff x="686594" y="1868411"/>
            <a:chExt cx="1965892" cy="1694734"/>
          </a:xfrm>
          <a:solidFill>
            <a:srgbClr val="00A2C2"/>
          </a:solidFill>
        </p:grpSpPr>
        <p:sp>
          <p:nvSpPr>
            <p:cNvPr id="57" name="六边形 56"/>
            <p:cNvSpPr/>
            <p:nvPr/>
          </p:nvSpPr>
          <p:spPr>
            <a:xfrm>
              <a:off x="686594" y="1868411"/>
              <a:ext cx="1965892" cy="1694734"/>
            </a:xfrm>
            <a:prstGeom prst="hexagon">
              <a:avLst/>
            </a:prstGeom>
            <a:grpFill/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972394" y="2406003"/>
              <a:ext cx="1415754" cy="584767"/>
            </a:xfrm>
            <a:prstGeom prst="rect">
              <a:avLst/>
            </a:prstGeom>
            <a:grpFill/>
            <a:ln>
              <a:noFill/>
            </a:ln>
          </p:spPr>
          <p:txBody>
            <a:bodyPr wrap="none" lIns="91431" tIns="45716" rIns="91431" bIns="45716">
              <a:spAutoFit/>
            </a:bodyPr>
            <a:lstStyle/>
            <a:p>
              <a:pPr lvl="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b="1" kern="0" dirty="0" smtClean="0">
                  <a:solidFill>
                    <a:sysClr val="window" lastClr="FFFFFF"/>
                  </a:solidFill>
                  <a:latin typeface="+mn-lt"/>
                  <a:ea typeface="+mn-ea"/>
                  <a:cs typeface="+mn-ea"/>
                  <a:sym typeface="+mn-lt"/>
                </a:rPr>
                <a:t>仪容美</a:t>
              </a:r>
              <a:endParaRPr lang="zh-CN" altLang="en-US" sz="3200" b="1" kern="0" dirty="0">
                <a:solidFill>
                  <a:sysClr val="window" lastClr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2885508" y="1226469"/>
            <a:ext cx="1001486" cy="863350"/>
            <a:chOff x="2885508" y="1226469"/>
            <a:chExt cx="1001486" cy="863350"/>
          </a:xfrm>
          <a:solidFill>
            <a:srgbClr val="2A495A"/>
          </a:solidFill>
        </p:grpSpPr>
        <p:sp>
          <p:nvSpPr>
            <p:cNvPr id="60" name="六边形 59"/>
            <p:cNvSpPr/>
            <p:nvPr/>
          </p:nvSpPr>
          <p:spPr>
            <a:xfrm>
              <a:off x="2885508" y="1226469"/>
              <a:ext cx="1001486" cy="863350"/>
            </a:xfrm>
            <a:prstGeom prst="hexagon">
              <a:avLst/>
            </a:prstGeom>
            <a:grpFill/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2916610" y="1483140"/>
              <a:ext cx="877145" cy="3693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31" tIns="45716" rIns="91431" bIns="45716">
              <a:spAutoFit/>
            </a:bodyPr>
            <a:lstStyle/>
            <a:p>
              <a:pPr lvl="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kern="0" dirty="0">
                  <a:solidFill>
                    <a:sysClr val="window" lastClr="FFFFFF"/>
                  </a:solidFill>
                  <a:latin typeface="+mn-lt"/>
                  <a:ea typeface="+mn-ea"/>
                  <a:cs typeface="+mn-ea"/>
                  <a:sym typeface="+mn-lt"/>
                </a:rPr>
                <a:t>自然美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2885508" y="2382231"/>
            <a:ext cx="1001486" cy="863350"/>
            <a:chOff x="2885508" y="2382231"/>
            <a:chExt cx="1001486" cy="863350"/>
          </a:xfrm>
          <a:solidFill>
            <a:srgbClr val="43BAB3"/>
          </a:solidFill>
        </p:grpSpPr>
        <p:sp>
          <p:nvSpPr>
            <p:cNvPr id="63" name="六边形 62"/>
            <p:cNvSpPr/>
            <p:nvPr/>
          </p:nvSpPr>
          <p:spPr>
            <a:xfrm>
              <a:off x="2885508" y="2382231"/>
              <a:ext cx="1001486" cy="863350"/>
            </a:xfrm>
            <a:prstGeom prst="hexagon">
              <a:avLst/>
            </a:prstGeom>
            <a:grpFill/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4" name="矩形 63"/>
            <p:cNvSpPr/>
            <p:nvPr/>
          </p:nvSpPr>
          <p:spPr>
            <a:xfrm>
              <a:off x="2975569" y="2635268"/>
              <a:ext cx="877145" cy="3693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31" tIns="45716" rIns="91431" bIns="45716">
              <a:spAutoFit/>
            </a:bodyPr>
            <a:lstStyle/>
            <a:p>
              <a:pPr lvl="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kern="0" dirty="0">
                  <a:solidFill>
                    <a:sysClr val="window" lastClr="FFFFFF"/>
                  </a:solidFill>
                  <a:latin typeface="+mn-lt"/>
                  <a:ea typeface="+mn-ea"/>
                  <a:cs typeface="+mn-ea"/>
                  <a:sym typeface="+mn-lt"/>
                </a:rPr>
                <a:t>修饰美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2885508" y="3537994"/>
            <a:ext cx="1001486" cy="863350"/>
            <a:chOff x="2885508" y="3537994"/>
            <a:chExt cx="1001486" cy="863350"/>
          </a:xfrm>
          <a:solidFill>
            <a:srgbClr val="FC736E"/>
          </a:solidFill>
        </p:grpSpPr>
        <p:sp>
          <p:nvSpPr>
            <p:cNvPr id="69" name="六边形 68"/>
            <p:cNvSpPr/>
            <p:nvPr/>
          </p:nvSpPr>
          <p:spPr>
            <a:xfrm>
              <a:off x="2885508" y="3537994"/>
              <a:ext cx="1001486" cy="863350"/>
            </a:xfrm>
            <a:prstGeom prst="hexagon">
              <a:avLst/>
            </a:prstGeom>
            <a:grpFill/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2975569" y="3787396"/>
              <a:ext cx="877145" cy="3693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31" tIns="45716" rIns="91431" bIns="45716">
              <a:spAutoFit/>
            </a:bodyPr>
            <a:lstStyle/>
            <a:p>
              <a:pPr lvl="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kern="0" dirty="0">
                  <a:solidFill>
                    <a:sysClr val="window" lastClr="FFFFFF"/>
                  </a:solidFill>
                  <a:latin typeface="+mn-lt"/>
                  <a:ea typeface="+mn-ea"/>
                  <a:cs typeface="+mn-ea"/>
                  <a:sym typeface="+mn-lt"/>
                </a:rPr>
                <a:t>内在美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71" name="文本1"/>
          <p:cNvSpPr>
            <a:spLocks noChangeArrowheads="1"/>
          </p:cNvSpPr>
          <p:nvPr/>
        </p:nvSpPr>
        <p:spPr bwMode="gray">
          <a:xfrm>
            <a:off x="4167410" y="1223564"/>
            <a:ext cx="4229403" cy="891780"/>
          </a:xfrm>
          <a:prstGeom prst="roundRect">
            <a:avLst>
              <a:gd name="adj" fmla="val 11505"/>
            </a:avLst>
          </a:prstGeom>
          <a:solidFill>
            <a:srgbClr val="7F7F7F">
              <a:lumMod val="20000"/>
              <a:lumOff val="80000"/>
            </a:srgbClr>
          </a:solidFill>
          <a:ln w="28575" cap="flat" cmpd="sng" algn="ctr">
            <a:noFill/>
            <a:prstDash val="solid"/>
          </a:ln>
          <a:effectLst/>
          <a:extLst/>
        </p:spPr>
        <p:txBody>
          <a:bodyPr lIns="68589" tIns="34295" rIns="68589" bIns="34295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20000"/>
              </a:lnSpc>
              <a:defRPr/>
            </a:pPr>
            <a:r>
              <a:rPr lang="zh-CN" altLang="en-US" dirty="0">
                <a:solidFill>
                  <a:srgbClr val="7F7F7F">
                    <a:lumMod val="75000"/>
                  </a:srgbClr>
                </a:solidFill>
                <a:cs typeface="+mn-ea"/>
                <a:sym typeface="+mn-lt"/>
              </a:rPr>
              <a:t>先天条件好，天生丽质。</a:t>
            </a:r>
            <a:endParaRPr kumimoji="0" lang="zh-CN" altLang="zh-CN" b="0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75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2" name="文本1"/>
          <p:cNvSpPr>
            <a:spLocks noChangeArrowheads="1"/>
          </p:cNvSpPr>
          <p:nvPr/>
        </p:nvSpPr>
        <p:spPr bwMode="gray">
          <a:xfrm>
            <a:off x="4167410" y="2391964"/>
            <a:ext cx="4229403" cy="891780"/>
          </a:xfrm>
          <a:prstGeom prst="roundRect">
            <a:avLst>
              <a:gd name="adj" fmla="val 11505"/>
            </a:avLst>
          </a:prstGeom>
          <a:solidFill>
            <a:srgbClr val="7F7F7F">
              <a:lumMod val="20000"/>
              <a:lumOff val="80000"/>
            </a:srgbClr>
          </a:solidFill>
          <a:ln w="28575" cap="flat" cmpd="sng" algn="ctr">
            <a:noFill/>
            <a:prstDash val="solid"/>
          </a:ln>
          <a:effectLst/>
          <a:extLst/>
        </p:spPr>
        <p:txBody>
          <a:bodyPr lIns="68589" tIns="34295" rIns="68589" bIns="34295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dirty="0">
                <a:cs typeface="+mn-ea"/>
                <a:sym typeface="+mn-lt"/>
              </a:rPr>
              <a:t>根据个人条件，对仪容进行必要的修饰，扬其长，避其短。</a:t>
            </a:r>
          </a:p>
        </p:txBody>
      </p:sp>
      <p:sp>
        <p:nvSpPr>
          <p:cNvPr id="73" name="文本1"/>
          <p:cNvSpPr>
            <a:spLocks noChangeArrowheads="1"/>
          </p:cNvSpPr>
          <p:nvPr/>
        </p:nvSpPr>
        <p:spPr bwMode="gray">
          <a:xfrm>
            <a:off x="4167410" y="3560364"/>
            <a:ext cx="4229403" cy="891780"/>
          </a:xfrm>
          <a:prstGeom prst="roundRect">
            <a:avLst>
              <a:gd name="adj" fmla="val 11505"/>
            </a:avLst>
          </a:prstGeom>
          <a:solidFill>
            <a:srgbClr val="7F7F7F">
              <a:lumMod val="20000"/>
              <a:lumOff val="80000"/>
            </a:srgbClr>
          </a:solidFill>
          <a:ln w="28575" cap="flat" cmpd="sng" algn="ctr">
            <a:noFill/>
            <a:prstDash val="solid"/>
          </a:ln>
          <a:effectLst/>
          <a:extLst/>
        </p:spPr>
        <p:txBody>
          <a:bodyPr lIns="68589" tIns="34295" rIns="68589" bIns="34295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您</a:t>
            </a:r>
            <a:r>
              <a:rPr lang="zh-CN" altLang="en-US" dirty="0">
                <a:cs typeface="+mn-ea"/>
                <a:sym typeface="+mn-lt"/>
              </a:rPr>
              <a:t>秀外慧中，表里如一。</a:t>
            </a:r>
          </a:p>
        </p:txBody>
      </p:sp>
    </p:spTree>
    <p:extLst>
      <p:ext uri="{BB962C8B-B14F-4D97-AF65-F5344CB8AC3E}">
        <p14:creationId xmlns:p14="http://schemas.microsoft.com/office/powerpoint/2010/main" val="209874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2966">
        <p14:gallery dir="l"/>
      </p:transition>
    </mc:Choice>
    <mc:Fallback xmlns="">
      <p:transition spd="slow" advTm="296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"/>
                            </p:stCondLst>
                            <p:childTnLst>
                              <p:par>
                                <p:cTn id="1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60"/>
                            </p:stCondLst>
                            <p:childTnLst>
                              <p:par>
                                <p:cTn id="2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46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960"/>
                            </p:stCondLst>
                            <p:childTnLst>
                              <p:par>
                                <p:cTn id="3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46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7" grpId="0" animBg="1"/>
      <p:bldP spid="68" grpId="0"/>
      <p:bldP spid="71" grpId="0" animBg="1"/>
      <p:bldP spid="72" grpId="0" animBg="1"/>
      <p:bldP spid="7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Freeform 5"/>
          <p:cNvSpPr>
            <a:spLocks/>
          </p:cNvSpPr>
          <p:nvPr/>
        </p:nvSpPr>
        <p:spPr bwMode="auto">
          <a:xfrm>
            <a:off x="1" y="168220"/>
            <a:ext cx="267437" cy="485885"/>
          </a:xfrm>
          <a:custGeom>
            <a:avLst/>
            <a:gdLst>
              <a:gd name="T0" fmla="*/ 0 w 519"/>
              <a:gd name="T1" fmla="*/ 1050 h 1050"/>
              <a:gd name="T2" fmla="*/ 510 w 519"/>
              <a:gd name="T3" fmla="*/ 540 h 1050"/>
              <a:gd name="T4" fmla="*/ 510 w 519"/>
              <a:gd name="T5" fmla="*/ 510 h 1050"/>
              <a:gd name="T6" fmla="*/ 0 w 519"/>
              <a:gd name="T7" fmla="*/ 0 h 1050"/>
              <a:gd name="T8" fmla="*/ 0 w 519"/>
              <a:gd name="T9" fmla="*/ 105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9" h="1050">
                <a:moveTo>
                  <a:pt x="0" y="1050"/>
                </a:moveTo>
                <a:lnTo>
                  <a:pt x="510" y="540"/>
                </a:lnTo>
                <a:cubicBezTo>
                  <a:pt x="519" y="532"/>
                  <a:pt x="519" y="518"/>
                  <a:pt x="510" y="510"/>
                </a:cubicBezTo>
                <a:lnTo>
                  <a:pt x="0" y="0"/>
                </a:lnTo>
                <a:lnTo>
                  <a:pt x="0" y="1050"/>
                </a:lnTo>
                <a:close/>
              </a:path>
            </a:pathLst>
          </a:custGeom>
          <a:solidFill>
            <a:srgbClr val="5764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7" name="Freeform 6"/>
          <p:cNvSpPr>
            <a:spLocks/>
          </p:cNvSpPr>
          <p:nvPr/>
        </p:nvSpPr>
        <p:spPr bwMode="auto">
          <a:xfrm>
            <a:off x="0" y="47642"/>
            <a:ext cx="266368" cy="485885"/>
          </a:xfrm>
          <a:custGeom>
            <a:avLst/>
            <a:gdLst>
              <a:gd name="T0" fmla="*/ 0 w 518"/>
              <a:gd name="T1" fmla="*/ 1051 h 1051"/>
              <a:gd name="T2" fmla="*/ 508 w 518"/>
              <a:gd name="T3" fmla="*/ 543 h 1051"/>
              <a:gd name="T4" fmla="*/ 508 w 518"/>
              <a:gd name="T5" fmla="*/ 508 h 1051"/>
              <a:gd name="T6" fmla="*/ 0 w 518"/>
              <a:gd name="T7" fmla="*/ 0 h 1051"/>
              <a:gd name="T8" fmla="*/ 0 w 518"/>
              <a:gd name="T9" fmla="*/ 1051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40346" y="117148"/>
            <a:ext cx="3635492" cy="56168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>
              <a:defRPr sz="3200" b="1">
                <a:latin typeface="微软雅黑"/>
                <a:ea typeface="微软雅黑"/>
              </a:defRPr>
            </a:lvl1pPr>
          </a:lstStyle>
          <a:p>
            <a:r>
              <a:rPr lang="zh-CN" altLang="en-US" dirty="0" smtClean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仪容美的基本原则</a:t>
            </a:r>
            <a:endParaRPr lang="zh-CN" altLang="en-US" dirty="0">
              <a:solidFill>
                <a:schemeClr val="accent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4172041" y="875064"/>
            <a:ext cx="3215995" cy="2960561"/>
            <a:chOff x="1405531" y="875064"/>
            <a:chExt cx="3215995" cy="2960561"/>
          </a:xfrm>
        </p:grpSpPr>
        <p:sp>
          <p:nvSpPr>
            <p:cNvPr id="60" name="Freeform 2143"/>
            <p:cNvSpPr>
              <a:spLocks/>
            </p:cNvSpPr>
            <p:nvPr/>
          </p:nvSpPr>
          <p:spPr bwMode="auto">
            <a:xfrm rot="18606545" flipH="1">
              <a:off x="1375745" y="904850"/>
              <a:ext cx="1807408" cy="1747836"/>
            </a:xfrm>
            <a:custGeom>
              <a:avLst/>
              <a:gdLst>
                <a:gd name="T0" fmla="*/ 283 w 283"/>
                <a:gd name="T1" fmla="*/ 138 h 252"/>
                <a:gd name="T2" fmla="*/ 250 w 283"/>
                <a:gd name="T3" fmla="*/ 87 h 252"/>
                <a:gd name="T4" fmla="*/ 250 w 283"/>
                <a:gd name="T5" fmla="*/ 78 h 252"/>
                <a:gd name="T6" fmla="*/ 172 w 283"/>
                <a:gd name="T7" fmla="*/ 0 h 252"/>
                <a:gd name="T8" fmla="*/ 105 w 283"/>
                <a:gd name="T9" fmla="*/ 37 h 252"/>
                <a:gd name="T10" fmla="*/ 84 w 283"/>
                <a:gd name="T11" fmla="*/ 33 h 252"/>
                <a:gd name="T12" fmla="*/ 37 w 283"/>
                <a:gd name="T13" fmla="*/ 80 h 252"/>
                <a:gd name="T14" fmla="*/ 37 w 283"/>
                <a:gd name="T15" fmla="*/ 85 h 252"/>
                <a:gd name="T16" fmla="*/ 0 w 283"/>
                <a:gd name="T17" fmla="*/ 138 h 252"/>
                <a:gd name="T18" fmla="*/ 0 w 283"/>
                <a:gd name="T19" fmla="*/ 140 h 252"/>
                <a:gd name="T20" fmla="*/ 11 w 283"/>
                <a:gd name="T21" fmla="*/ 174 h 252"/>
                <a:gd name="T22" fmla="*/ 67 w 283"/>
                <a:gd name="T23" fmla="*/ 204 h 252"/>
                <a:gd name="T24" fmla="*/ 67 w 283"/>
                <a:gd name="T25" fmla="*/ 204 h 252"/>
                <a:gd name="T26" fmla="*/ 142 w 283"/>
                <a:gd name="T27" fmla="*/ 252 h 252"/>
                <a:gd name="T28" fmla="*/ 216 w 283"/>
                <a:gd name="T29" fmla="*/ 204 h 252"/>
                <a:gd name="T30" fmla="*/ 217 w 283"/>
                <a:gd name="T31" fmla="*/ 204 h 252"/>
                <a:gd name="T32" fmla="*/ 272 w 283"/>
                <a:gd name="T33" fmla="*/ 174 h 252"/>
                <a:gd name="T34" fmla="*/ 283 w 283"/>
                <a:gd name="T35" fmla="*/ 140 h 252"/>
                <a:gd name="T36" fmla="*/ 283 w 283"/>
                <a:gd name="T37" fmla="*/ 138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3" h="252">
                  <a:moveTo>
                    <a:pt x="283" y="138"/>
                  </a:moveTo>
                  <a:cubicBezTo>
                    <a:pt x="283" y="115"/>
                    <a:pt x="269" y="96"/>
                    <a:pt x="250" y="87"/>
                  </a:cubicBezTo>
                  <a:cubicBezTo>
                    <a:pt x="250" y="84"/>
                    <a:pt x="250" y="81"/>
                    <a:pt x="250" y="78"/>
                  </a:cubicBezTo>
                  <a:cubicBezTo>
                    <a:pt x="250" y="35"/>
                    <a:pt x="215" y="0"/>
                    <a:pt x="172" y="0"/>
                  </a:cubicBezTo>
                  <a:cubicBezTo>
                    <a:pt x="143" y="0"/>
                    <a:pt x="118" y="15"/>
                    <a:pt x="105" y="37"/>
                  </a:cubicBezTo>
                  <a:cubicBezTo>
                    <a:pt x="98" y="34"/>
                    <a:pt x="92" y="33"/>
                    <a:pt x="84" y="33"/>
                  </a:cubicBezTo>
                  <a:cubicBezTo>
                    <a:pt x="58" y="33"/>
                    <a:pt x="37" y="54"/>
                    <a:pt x="37" y="80"/>
                  </a:cubicBezTo>
                  <a:cubicBezTo>
                    <a:pt x="37" y="82"/>
                    <a:pt x="37" y="84"/>
                    <a:pt x="37" y="85"/>
                  </a:cubicBezTo>
                  <a:cubicBezTo>
                    <a:pt x="16" y="94"/>
                    <a:pt x="1" y="114"/>
                    <a:pt x="0" y="138"/>
                  </a:cubicBezTo>
                  <a:cubicBezTo>
                    <a:pt x="0" y="139"/>
                    <a:pt x="0" y="139"/>
                    <a:pt x="0" y="140"/>
                  </a:cubicBezTo>
                  <a:cubicBezTo>
                    <a:pt x="0" y="152"/>
                    <a:pt x="4" y="164"/>
                    <a:pt x="11" y="174"/>
                  </a:cubicBezTo>
                  <a:cubicBezTo>
                    <a:pt x="23" y="192"/>
                    <a:pt x="44" y="204"/>
                    <a:pt x="67" y="204"/>
                  </a:cubicBezTo>
                  <a:cubicBezTo>
                    <a:pt x="67" y="204"/>
                    <a:pt x="67" y="204"/>
                    <a:pt x="67" y="204"/>
                  </a:cubicBezTo>
                  <a:cubicBezTo>
                    <a:pt x="100" y="204"/>
                    <a:pt x="129" y="224"/>
                    <a:pt x="142" y="252"/>
                  </a:cubicBezTo>
                  <a:cubicBezTo>
                    <a:pt x="155" y="224"/>
                    <a:pt x="183" y="204"/>
                    <a:pt x="216" y="204"/>
                  </a:cubicBezTo>
                  <a:cubicBezTo>
                    <a:pt x="216" y="204"/>
                    <a:pt x="216" y="204"/>
                    <a:pt x="217" y="204"/>
                  </a:cubicBezTo>
                  <a:cubicBezTo>
                    <a:pt x="240" y="204"/>
                    <a:pt x="260" y="192"/>
                    <a:pt x="272" y="174"/>
                  </a:cubicBezTo>
                  <a:cubicBezTo>
                    <a:pt x="279" y="164"/>
                    <a:pt x="283" y="152"/>
                    <a:pt x="283" y="140"/>
                  </a:cubicBezTo>
                  <a:cubicBezTo>
                    <a:pt x="283" y="139"/>
                    <a:pt x="283" y="139"/>
                    <a:pt x="283" y="138"/>
                  </a:cubicBezTo>
                  <a:close/>
                </a:path>
              </a:pathLst>
            </a:custGeom>
            <a:solidFill>
              <a:srgbClr val="00A2C2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" name="Freeform 2143"/>
            <p:cNvSpPr>
              <a:spLocks/>
            </p:cNvSpPr>
            <p:nvPr/>
          </p:nvSpPr>
          <p:spPr bwMode="auto">
            <a:xfrm rot="2984357">
              <a:off x="3070948" y="1031266"/>
              <a:ext cx="1571201" cy="1529955"/>
            </a:xfrm>
            <a:custGeom>
              <a:avLst/>
              <a:gdLst>
                <a:gd name="T0" fmla="*/ 283 w 283"/>
                <a:gd name="T1" fmla="*/ 138 h 252"/>
                <a:gd name="T2" fmla="*/ 250 w 283"/>
                <a:gd name="T3" fmla="*/ 87 h 252"/>
                <a:gd name="T4" fmla="*/ 250 w 283"/>
                <a:gd name="T5" fmla="*/ 78 h 252"/>
                <a:gd name="T6" fmla="*/ 172 w 283"/>
                <a:gd name="T7" fmla="*/ 0 h 252"/>
                <a:gd name="T8" fmla="*/ 105 w 283"/>
                <a:gd name="T9" fmla="*/ 37 h 252"/>
                <a:gd name="T10" fmla="*/ 84 w 283"/>
                <a:gd name="T11" fmla="*/ 33 h 252"/>
                <a:gd name="T12" fmla="*/ 37 w 283"/>
                <a:gd name="T13" fmla="*/ 80 h 252"/>
                <a:gd name="T14" fmla="*/ 37 w 283"/>
                <a:gd name="T15" fmla="*/ 85 h 252"/>
                <a:gd name="T16" fmla="*/ 0 w 283"/>
                <a:gd name="T17" fmla="*/ 138 h 252"/>
                <a:gd name="T18" fmla="*/ 0 w 283"/>
                <a:gd name="T19" fmla="*/ 140 h 252"/>
                <a:gd name="T20" fmla="*/ 11 w 283"/>
                <a:gd name="T21" fmla="*/ 174 h 252"/>
                <a:gd name="T22" fmla="*/ 67 w 283"/>
                <a:gd name="T23" fmla="*/ 204 h 252"/>
                <a:gd name="T24" fmla="*/ 67 w 283"/>
                <a:gd name="T25" fmla="*/ 204 h 252"/>
                <a:gd name="T26" fmla="*/ 142 w 283"/>
                <a:gd name="T27" fmla="*/ 252 h 252"/>
                <a:gd name="T28" fmla="*/ 216 w 283"/>
                <a:gd name="T29" fmla="*/ 204 h 252"/>
                <a:gd name="T30" fmla="*/ 217 w 283"/>
                <a:gd name="T31" fmla="*/ 204 h 252"/>
                <a:gd name="T32" fmla="*/ 272 w 283"/>
                <a:gd name="T33" fmla="*/ 174 h 252"/>
                <a:gd name="T34" fmla="*/ 283 w 283"/>
                <a:gd name="T35" fmla="*/ 140 h 252"/>
                <a:gd name="T36" fmla="*/ 283 w 283"/>
                <a:gd name="T37" fmla="*/ 138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3" h="252">
                  <a:moveTo>
                    <a:pt x="283" y="138"/>
                  </a:moveTo>
                  <a:cubicBezTo>
                    <a:pt x="283" y="115"/>
                    <a:pt x="269" y="96"/>
                    <a:pt x="250" y="87"/>
                  </a:cubicBezTo>
                  <a:cubicBezTo>
                    <a:pt x="250" y="84"/>
                    <a:pt x="250" y="81"/>
                    <a:pt x="250" y="78"/>
                  </a:cubicBezTo>
                  <a:cubicBezTo>
                    <a:pt x="250" y="35"/>
                    <a:pt x="215" y="0"/>
                    <a:pt x="172" y="0"/>
                  </a:cubicBezTo>
                  <a:cubicBezTo>
                    <a:pt x="143" y="0"/>
                    <a:pt x="118" y="15"/>
                    <a:pt x="105" y="37"/>
                  </a:cubicBezTo>
                  <a:cubicBezTo>
                    <a:pt x="98" y="34"/>
                    <a:pt x="92" y="33"/>
                    <a:pt x="84" y="33"/>
                  </a:cubicBezTo>
                  <a:cubicBezTo>
                    <a:pt x="58" y="33"/>
                    <a:pt x="37" y="54"/>
                    <a:pt x="37" y="80"/>
                  </a:cubicBezTo>
                  <a:cubicBezTo>
                    <a:pt x="37" y="82"/>
                    <a:pt x="37" y="84"/>
                    <a:pt x="37" y="85"/>
                  </a:cubicBezTo>
                  <a:cubicBezTo>
                    <a:pt x="16" y="94"/>
                    <a:pt x="1" y="114"/>
                    <a:pt x="0" y="138"/>
                  </a:cubicBezTo>
                  <a:cubicBezTo>
                    <a:pt x="0" y="139"/>
                    <a:pt x="0" y="139"/>
                    <a:pt x="0" y="140"/>
                  </a:cubicBezTo>
                  <a:cubicBezTo>
                    <a:pt x="0" y="152"/>
                    <a:pt x="4" y="164"/>
                    <a:pt x="11" y="174"/>
                  </a:cubicBezTo>
                  <a:cubicBezTo>
                    <a:pt x="23" y="192"/>
                    <a:pt x="44" y="204"/>
                    <a:pt x="67" y="204"/>
                  </a:cubicBezTo>
                  <a:cubicBezTo>
                    <a:pt x="67" y="204"/>
                    <a:pt x="67" y="204"/>
                    <a:pt x="67" y="204"/>
                  </a:cubicBezTo>
                  <a:cubicBezTo>
                    <a:pt x="100" y="204"/>
                    <a:pt x="129" y="224"/>
                    <a:pt x="142" y="252"/>
                  </a:cubicBezTo>
                  <a:cubicBezTo>
                    <a:pt x="155" y="224"/>
                    <a:pt x="183" y="204"/>
                    <a:pt x="216" y="204"/>
                  </a:cubicBezTo>
                  <a:cubicBezTo>
                    <a:pt x="216" y="204"/>
                    <a:pt x="216" y="204"/>
                    <a:pt x="217" y="204"/>
                  </a:cubicBezTo>
                  <a:cubicBezTo>
                    <a:pt x="240" y="204"/>
                    <a:pt x="260" y="192"/>
                    <a:pt x="272" y="174"/>
                  </a:cubicBezTo>
                  <a:cubicBezTo>
                    <a:pt x="279" y="164"/>
                    <a:pt x="283" y="152"/>
                    <a:pt x="283" y="140"/>
                  </a:cubicBezTo>
                  <a:cubicBezTo>
                    <a:pt x="283" y="139"/>
                    <a:pt x="283" y="139"/>
                    <a:pt x="283" y="138"/>
                  </a:cubicBezTo>
                  <a:close/>
                </a:path>
              </a:pathLst>
            </a:custGeom>
            <a:solidFill>
              <a:srgbClr val="FC736E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2" name="Freeform 2145"/>
            <p:cNvSpPr>
              <a:spLocks/>
            </p:cNvSpPr>
            <p:nvPr/>
          </p:nvSpPr>
          <p:spPr bwMode="auto">
            <a:xfrm rot="8749064">
              <a:off x="2948169" y="2649009"/>
              <a:ext cx="1441008" cy="1186616"/>
            </a:xfrm>
            <a:custGeom>
              <a:avLst/>
              <a:gdLst>
                <a:gd name="T0" fmla="*/ 95 w 95"/>
                <a:gd name="T1" fmla="*/ 47 h 84"/>
                <a:gd name="T2" fmla="*/ 84 w 95"/>
                <a:gd name="T3" fmla="*/ 29 h 84"/>
                <a:gd name="T4" fmla="*/ 84 w 95"/>
                <a:gd name="T5" fmla="*/ 27 h 84"/>
                <a:gd name="T6" fmla="*/ 58 w 95"/>
                <a:gd name="T7" fmla="*/ 0 h 84"/>
                <a:gd name="T8" fmla="*/ 35 w 95"/>
                <a:gd name="T9" fmla="*/ 13 h 84"/>
                <a:gd name="T10" fmla="*/ 29 w 95"/>
                <a:gd name="T11" fmla="*/ 11 h 84"/>
                <a:gd name="T12" fmla="*/ 13 w 95"/>
                <a:gd name="T13" fmla="*/ 27 h 84"/>
                <a:gd name="T14" fmla="*/ 13 w 95"/>
                <a:gd name="T15" fmla="*/ 29 h 84"/>
                <a:gd name="T16" fmla="*/ 1 w 95"/>
                <a:gd name="T17" fmla="*/ 47 h 84"/>
                <a:gd name="T18" fmla="*/ 0 w 95"/>
                <a:gd name="T19" fmla="*/ 47 h 84"/>
                <a:gd name="T20" fmla="*/ 4 w 95"/>
                <a:gd name="T21" fmla="*/ 58 h 84"/>
                <a:gd name="T22" fmla="*/ 23 w 95"/>
                <a:gd name="T23" fmla="*/ 68 h 84"/>
                <a:gd name="T24" fmla="*/ 23 w 95"/>
                <a:gd name="T25" fmla="*/ 68 h 84"/>
                <a:gd name="T26" fmla="*/ 48 w 95"/>
                <a:gd name="T27" fmla="*/ 84 h 84"/>
                <a:gd name="T28" fmla="*/ 73 w 95"/>
                <a:gd name="T29" fmla="*/ 68 h 84"/>
                <a:gd name="T30" fmla="*/ 73 w 95"/>
                <a:gd name="T31" fmla="*/ 68 h 84"/>
                <a:gd name="T32" fmla="*/ 91 w 95"/>
                <a:gd name="T33" fmla="*/ 58 h 84"/>
                <a:gd name="T34" fmla="*/ 95 w 95"/>
                <a:gd name="T35" fmla="*/ 47 h 84"/>
                <a:gd name="T36" fmla="*/ 95 w 95"/>
                <a:gd name="T37" fmla="*/ 4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5" h="84">
                  <a:moveTo>
                    <a:pt x="95" y="47"/>
                  </a:moveTo>
                  <a:cubicBezTo>
                    <a:pt x="95" y="39"/>
                    <a:pt x="90" y="32"/>
                    <a:pt x="84" y="29"/>
                  </a:cubicBezTo>
                  <a:cubicBezTo>
                    <a:pt x="84" y="28"/>
                    <a:pt x="84" y="28"/>
                    <a:pt x="84" y="27"/>
                  </a:cubicBezTo>
                  <a:cubicBezTo>
                    <a:pt x="84" y="12"/>
                    <a:pt x="72" y="0"/>
                    <a:pt x="58" y="0"/>
                  </a:cubicBezTo>
                  <a:cubicBezTo>
                    <a:pt x="48" y="0"/>
                    <a:pt x="40" y="5"/>
                    <a:pt x="35" y="13"/>
                  </a:cubicBezTo>
                  <a:cubicBezTo>
                    <a:pt x="33" y="12"/>
                    <a:pt x="31" y="11"/>
                    <a:pt x="29" y="11"/>
                  </a:cubicBezTo>
                  <a:cubicBezTo>
                    <a:pt x="20" y="11"/>
                    <a:pt x="13" y="19"/>
                    <a:pt x="13" y="27"/>
                  </a:cubicBezTo>
                  <a:cubicBezTo>
                    <a:pt x="13" y="28"/>
                    <a:pt x="13" y="28"/>
                    <a:pt x="13" y="29"/>
                  </a:cubicBezTo>
                  <a:cubicBezTo>
                    <a:pt x="6" y="32"/>
                    <a:pt x="1" y="39"/>
                    <a:pt x="1" y="47"/>
                  </a:cubicBezTo>
                  <a:cubicBezTo>
                    <a:pt x="1" y="47"/>
                    <a:pt x="0" y="47"/>
                    <a:pt x="0" y="47"/>
                  </a:cubicBezTo>
                  <a:cubicBezTo>
                    <a:pt x="0" y="51"/>
                    <a:pt x="2" y="55"/>
                    <a:pt x="4" y="58"/>
                  </a:cubicBezTo>
                  <a:cubicBezTo>
                    <a:pt x="8" y="64"/>
                    <a:pt x="15" y="68"/>
                    <a:pt x="23" y="68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34" y="68"/>
                    <a:pt x="43" y="75"/>
                    <a:pt x="48" y="84"/>
                  </a:cubicBezTo>
                  <a:cubicBezTo>
                    <a:pt x="52" y="75"/>
                    <a:pt x="62" y="68"/>
                    <a:pt x="73" y="68"/>
                  </a:cubicBezTo>
                  <a:cubicBezTo>
                    <a:pt x="73" y="68"/>
                    <a:pt x="73" y="68"/>
                    <a:pt x="73" y="68"/>
                  </a:cubicBezTo>
                  <a:cubicBezTo>
                    <a:pt x="80" y="68"/>
                    <a:pt x="87" y="64"/>
                    <a:pt x="91" y="58"/>
                  </a:cubicBezTo>
                  <a:cubicBezTo>
                    <a:pt x="94" y="55"/>
                    <a:pt x="95" y="51"/>
                    <a:pt x="95" y="47"/>
                  </a:cubicBezTo>
                  <a:cubicBezTo>
                    <a:pt x="95" y="47"/>
                    <a:pt x="95" y="47"/>
                    <a:pt x="95" y="47"/>
                  </a:cubicBezTo>
                  <a:close/>
                </a:path>
              </a:pathLst>
            </a:custGeom>
            <a:solidFill>
              <a:srgbClr val="00A2C2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3" name="Freeform 2144"/>
            <p:cNvSpPr>
              <a:spLocks/>
            </p:cNvSpPr>
            <p:nvPr/>
          </p:nvSpPr>
          <p:spPr bwMode="auto">
            <a:xfrm rot="13199556">
              <a:off x="2082535" y="2669241"/>
              <a:ext cx="827196" cy="843000"/>
            </a:xfrm>
            <a:custGeom>
              <a:avLst/>
              <a:gdLst>
                <a:gd name="T0" fmla="*/ 0 w 189"/>
                <a:gd name="T1" fmla="*/ 93 h 169"/>
                <a:gd name="T2" fmla="*/ 23 w 189"/>
                <a:gd name="T3" fmla="*/ 58 h 169"/>
                <a:gd name="T4" fmla="*/ 22 w 189"/>
                <a:gd name="T5" fmla="*/ 53 h 169"/>
                <a:gd name="T6" fmla="*/ 75 w 189"/>
                <a:gd name="T7" fmla="*/ 0 h 169"/>
                <a:gd name="T8" fmla="*/ 120 w 189"/>
                <a:gd name="T9" fmla="*/ 25 h 169"/>
                <a:gd name="T10" fmla="*/ 133 w 189"/>
                <a:gd name="T11" fmla="*/ 22 h 169"/>
                <a:gd name="T12" fmla="*/ 165 w 189"/>
                <a:gd name="T13" fmla="*/ 54 h 169"/>
                <a:gd name="T14" fmla="*/ 165 w 189"/>
                <a:gd name="T15" fmla="*/ 57 h 169"/>
                <a:gd name="T16" fmla="*/ 189 w 189"/>
                <a:gd name="T17" fmla="*/ 93 h 169"/>
                <a:gd name="T18" fmla="*/ 189 w 189"/>
                <a:gd name="T19" fmla="*/ 94 h 169"/>
                <a:gd name="T20" fmla="*/ 182 w 189"/>
                <a:gd name="T21" fmla="*/ 116 h 169"/>
                <a:gd name="T22" fmla="*/ 145 w 189"/>
                <a:gd name="T23" fmla="*/ 137 h 169"/>
                <a:gd name="T24" fmla="*/ 144 w 189"/>
                <a:gd name="T25" fmla="*/ 137 h 169"/>
                <a:gd name="T26" fmla="*/ 95 w 189"/>
                <a:gd name="T27" fmla="*/ 169 h 169"/>
                <a:gd name="T28" fmla="*/ 45 w 189"/>
                <a:gd name="T29" fmla="*/ 137 h 169"/>
                <a:gd name="T30" fmla="*/ 45 w 189"/>
                <a:gd name="T31" fmla="*/ 137 h 169"/>
                <a:gd name="T32" fmla="*/ 8 w 189"/>
                <a:gd name="T33" fmla="*/ 116 h 169"/>
                <a:gd name="T34" fmla="*/ 0 w 189"/>
                <a:gd name="T35" fmla="*/ 94 h 169"/>
                <a:gd name="T36" fmla="*/ 0 w 189"/>
                <a:gd name="T37" fmla="*/ 93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9" h="169">
                  <a:moveTo>
                    <a:pt x="0" y="93"/>
                  </a:moveTo>
                  <a:cubicBezTo>
                    <a:pt x="1" y="78"/>
                    <a:pt x="10" y="65"/>
                    <a:pt x="23" y="58"/>
                  </a:cubicBezTo>
                  <a:cubicBezTo>
                    <a:pt x="22" y="57"/>
                    <a:pt x="22" y="55"/>
                    <a:pt x="22" y="53"/>
                  </a:cubicBezTo>
                  <a:cubicBezTo>
                    <a:pt x="22" y="24"/>
                    <a:pt x="46" y="0"/>
                    <a:pt x="75" y="0"/>
                  </a:cubicBezTo>
                  <a:cubicBezTo>
                    <a:pt x="94" y="0"/>
                    <a:pt x="110" y="10"/>
                    <a:pt x="120" y="25"/>
                  </a:cubicBezTo>
                  <a:cubicBezTo>
                    <a:pt x="124" y="24"/>
                    <a:pt x="128" y="22"/>
                    <a:pt x="133" y="22"/>
                  </a:cubicBezTo>
                  <a:cubicBezTo>
                    <a:pt x="151" y="22"/>
                    <a:pt x="165" y="37"/>
                    <a:pt x="165" y="54"/>
                  </a:cubicBezTo>
                  <a:cubicBezTo>
                    <a:pt x="165" y="55"/>
                    <a:pt x="165" y="56"/>
                    <a:pt x="165" y="57"/>
                  </a:cubicBezTo>
                  <a:cubicBezTo>
                    <a:pt x="179" y="63"/>
                    <a:pt x="189" y="77"/>
                    <a:pt x="189" y="93"/>
                  </a:cubicBezTo>
                  <a:cubicBezTo>
                    <a:pt x="189" y="93"/>
                    <a:pt x="189" y="93"/>
                    <a:pt x="189" y="94"/>
                  </a:cubicBezTo>
                  <a:cubicBezTo>
                    <a:pt x="189" y="102"/>
                    <a:pt x="186" y="110"/>
                    <a:pt x="182" y="116"/>
                  </a:cubicBezTo>
                  <a:cubicBezTo>
                    <a:pt x="174" y="129"/>
                    <a:pt x="160" y="137"/>
                    <a:pt x="145" y="137"/>
                  </a:cubicBezTo>
                  <a:cubicBezTo>
                    <a:pt x="145" y="137"/>
                    <a:pt x="144" y="137"/>
                    <a:pt x="144" y="137"/>
                  </a:cubicBezTo>
                  <a:cubicBezTo>
                    <a:pt x="122" y="137"/>
                    <a:pt x="103" y="150"/>
                    <a:pt x="95" y="169"/>
                  </a:cubicBezTo>
                  <a:cubicBezTo>
                    <a:pt x="86" y="150"/>
                    <a:pt x="67" y="137"/>
                    <a:pt x="45" y="137"/>
                  </a:cubicBezTo>
                  <a:cubicBezTo>
                    <a:pt x="45" y="137"/>
                    <a:pt x="45" y="137"/>
                    <a:pt x="45" y="137"/>
                  </a:cubicBezTo>
                  <a:cubicBezTo>
                    <a:pt x="29" y="137"/>
                    <a:pt x="16" y="129"/>
                    <a:pt x="8" y="116"/>
                  </a:cubicBezTo>
                  <a:cubicBezTo>
                    <a:pt x="3" y="110"/>
                    <a:pt x="0" y="102"/>
                    <a:pt x="0" y="94"/>
                  </a:cubicBezTo>
                  <a:cubicBezTo>
                    <a:pt x="0" y="93"/>
                    <a:pt x="0" y="93"/>
                    <a:pt x="0" y="93"/>
                  </a:cubicBezTo>
                  <a:close/>
                </a:path>
              </a:pathLst>
            </a:custGeom>
            <a:solidFill>
              <a:srgbClr val="FC736E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64" name="弧形 63"/>
          <p:cNvSpPr/>
          <p:nvPr/>
        </p:nvSpPr>
        <p:spPr>
          <a:xfrm rot="593541" flipV="1">
            <a:off x="4278190" y="511233"/>
            <a:ext cx="1530697" cy="4247400"/>
          </a:xfrm>
          <a:prstGeom prst="arc">
            <a:avLst>
              <a:gd name="adj1" fmla="val 16329094"/>
              <a:gd name="adj2" fmla="val 1807622"/>
            </a:avLst>
          </a:prstGeom>
          <a:noFill/>
          <a:ln w="381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5" name="TextBox 9"/>
          <p:cNvSpPr txBox="1"/>
          <p:nvPr/>
        </p:nvSpPr>
        <p:spPr>
          <a:xfrm>
            <a:off x="4519904" y="1429544"/>
            <a:ext cx="873592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kern="0" dirty="0">
                <a:solidFill>
                  <a:sysClr val="window" lastClr="FFFFFF"/>
                </a:solidFill>
                <a:latin typeface="+mn-lt"/>
                <a:ea typeface="+mn-ea"/>
                <a:cs typeface="+mn-ea"/>
                <a:sym typeface="+mn-lt"/>
              </a:rPr>
              <a:t>适度性原则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9" name="TextBox 33"/>
          <p:cNvSpPr txBox="1"/>
          <p:nvPr/>
        </p:nvSpPr>
        <p:spPr>
          <a:xfrm>
            <a:off x="6298538" y="1439410"/>
            <a:ext cx="873592" cy="83099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kern="0" dirty="0">
                <a:solidFill>
                  <a:sysClr val="window" lastClr="FFFFFF"/>
                </a:solidFill>
                <a:latin typeface="+mn-lt"/>
                <a:ea typeface="+mn-ea"/>
                <a:cs typeface="+mn-ea"/>
                <a:sym typeface="+mn-lt"/>
              </a:rPr>
              <a:t>仪容与素质统一原则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0" name="TextBox 34"/>
          <p:cNvSpPr txBox="1"/>
          <p:nvPr/>
        </p:nvSpPr>
        <p:spPr>
          <a:xfrm>
            <a:off x="4851967" y="2978576"/>
            <a:ext cx="8735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kern="0" dirty="0">
                <a:solidFill>
                  <a:sysClr val="window" lastClr="FFFFFF"/>
                </a:solidFill>
                <a:latin typeface="+mn-lt"/>
                <a:ea typeface="+mn-ea"/>
                <a:cs typeface="+mn-ea"/>
                <a:sym typeface="+mn-lt"/>
              </a:rPr>
              <a:t>协调性原则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" name="TextBox 35"/>
          <p:cNvSpPr txBox="1"/>
          <p:nvPr/>
        </p:nvSpPr>
        <p:spPr>
          <a:xfrm>
            <a:off x="6006966" y="3019054"/>
            <a:ext cx="8735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kern="0" dirty="0">
                <a:solidFill>
                  <a:sysClr val="window" lastClr="FFFFFF"/>
                </a:solidFill>
                <a:latin typeface="+mn-lt"/>
                <a:ea typeface="+mn-ea"/>
                <a:cs typeface="+mn-ea"/>
                <a:sym typeface="+mn-lt"/>
              </a:rPr>
              <a:t>表现个性原则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6627" name="Picture 3" descr="E:\0000000我图PPT\00001PNG素材\医疗医药医生\粉色护士3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750" y="980017"/>
            <a:ext cx="3017932" cy="4162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778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582">
        <p14:gallery dir="l"/>
      </p:transition>
    </mc:Choice>
    <mc:Fallback xmlns="">
      <p:transition spd="slow" advTm="358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"/>
                            </p:stCondLst>
                            <p:childTnLst>
                              <p:par>
                                <p:cTn id="1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8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8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8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8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7" grpId="0" animBg="1"/>
      <p:bldP spid="68" grpId="0"/>
      <p:bldP spid="64" grpId="0" animBg="1"/>
      <p:bldP spid="65" grpId="0"/>
      <p:bldP spid="69" grpId="0"/>
      <p:bldP spid="70" grpId="0"/>
      <p:bldP spid="7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>
            <a:spLocks/>
          </p:cNvSpPr>
          <p:nvPr/>
        </p:nvSpPr>
        <p:spPr bwMode="auto">
          <a:xfrm>
            <a:off x="1" y="168220"/>
            <a:ext cx="267437" cy="485885"/>
          </a:xfrm>
          <a:custGeom>
            <a:avLst/>
            <a:gdLst>
              <a:gd name="T0" fmla="*/ 0 w 519"/>
              <a:gd name="T1" fmla="*/ 1050 h 1050"/>
              <a:gd name="T2" fmla="*/ 510 w 519"/>
              <a:gd name="T3" fmla="*/ 540 h 1050"/>
              <a:gd name="T4" fmla="*/ 510 w 519"/>
              <a:gd name="T5" fmla="*/ 510 h 1050"/>
              <a:gd name="T6" fmla="*/ 0 w 519"/>
              <a:gd name="T7" fmla="*/ 0 h 1050"/>
              <a:gd name="T8" fmla="*/ 0 w 519"/>
              <a:gd name="T9" fmla="*/ 105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9" h="1050">
                <a:moveTo>
                  <a:pt x="0" y="1050"/>
                </a:moveTo>
                <a:lnTo>
                  <a:pt x="510" y="540"/>
                </a:lnTo>
                <a:cubicBezTo>
                  <a:pt x="519" y="532"/>
                  <a:pt x="519" y="518"/>
                  <a:pt x="510" y="510"/>
                </a:cubicBezTo>
                <a:lnTo>
                  <a:pt x="0" y="0"/>
                </a:lnTo>
                <a:lnTo>
                  <a:pt x="0" y="1050"/>
                </a:lnTo>
                <a:close/>
              </a:path>
            </a:pathLst>
          </a:custGeom>
          <a:solidFill>
            <a:srgbClr val="5764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0" y="47642"/>
            <a:ext cx="266368" cy="485885"/>
          </a:xfrm>
          <a:custGeom>
            <a:avLst/>
            <a:gdLst>
              <a:gd name="T0" fmla="*/ 0 w 518"/>
              <a:gd name="T1" fmla="*/ 1051 h 1051"/>
              <a:gd name="T2" fmla="*/ 508 w 518"/>
              <a:gd name="T3" fmla="*/ 543 h 1051"/>
              <a:gd name="T4" fmla="*/ 508 w 518"/>
              <a:gd name="T5" fmla="*/ 508 h 1051"/>
              <a:gd name="T6" fmla="*/ 0 w 518"/>
              <a:gd name="T7" fmla="*/ 0 h 1051"/>
              <a:gd name="T8" fmla="*/ 0 w 518"/>
              <a:gd name="T9" fmla="*/ 1051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1239" y="117148"/>
            <a:ext cx="3635492" cy="56168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>
              <a:defRPr sz="3200" b="1">
                <a:latin typeface="微软雅黑"/>
                <a:ea typeface="微软雅黑"/>
              </a:defRPr>
            </a:lvl1pPr>
          </a:lstStyle>
          <a:p>
            <a:r>
              <a:rPr lang="zh-CN" altLang="en-US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护士工作发式</a:t>
            </a: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4212754" y="1132384"/>
            <a:ext cx="446449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+mn-lt"/>
                <a:ea typeface="+mn-ea"/>
                <a:cs typeface="+mn-ea"/>
                <a:sym typeface="+mn-lt"/>
              </a:rPr>
              <a:t>头发的长度宜前不遮眉，后不搭肩，侧不掩耳。</a:t>
            </a:r>
            <a:r>
              <a:rPr kumimoji="0" lang="zh-CN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+mn-lt"/>
                <a:ea typeface="+mn-ea"/>
                <a:cs typeface="+mn-ea"/>
                <a:sym typeface="+mn-lt"/>
              </a:rPr>
              <a:t>女护士在戴圆帽时头发不能外露于护士帽外，戴燕尾帽时必须用发网或发夹固定好头发。    男护士不能留长发。</a:t>
            </a: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027" name="Picture 3" descr="E:\0000000我图PPT\00001PNG素材\医疗医药医生\护士2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9734" y="737916"/>
            <a:ext cx="2520280" cy="4282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矩形 10"/>
          <p:cNvSpPr/>
          <p:nvPr/>
        </p:nvSpPr>
        <p:spPr>
          <a:xfrm>
            <a:off x="4428778" y="3517091"/>
            <a:ext cx="3923928" cy="646331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>
              <a:buFontTx/>
              <a:buNone/>
            </a:pPr>
            <a:r>
              <a:rPr lang="zh-CN" altLang="zh-CN" dirty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熨平，佩带端正，距前发际线</a:t>
            </a:r>
            <a:r>
              <a:rPr lang="en-US" altLang="zh-CN" dirty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5cm</a:t>
            </a:r>
            <a:r>
              <a:rPr lang="zh-CN" altLang="zh-CN" dirty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左右，用白色发卡固定。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2481949" y="3076600"/>
            <a:ext cx="1730805" cy="1505801"/>
            <a:chOff x="1403135" y="4660776"/>
            <a:chExt cx="1730805" cy="1505801"/>
          </a:xfrm>
        </p:grpSpPr>
        <p:sp>
          <p:nvSpPr>
            <p:cNvPr id="13" name="六边形 12"/>
            <p:cNvSpPr/>
            <p:nvPr/>
          </p:nvSpPr>
          <p:spPr>
            <a:xfrm>
              <a:off x="1403135" y="4660776"/>
              <a:ext cx="1730805" cy="1505801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FC736E"/>
            </a:solidFill>
            <a:ln w="57150" cap="flat" cmpd="sng" algn="ctr">
              <a:noFill/>
              <a:prstDash val="solid"/>
            </a:ln>
            <a:effectLst/>
          </p:spPr>
          <p:txBody>
            <a:bodyPr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901673" y="5053915"/>
              <a:ext cx="80021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zh-CN" sz="2400" b="1" dirty="0" smtClean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帽子</a:t>
              </a:r>
              <a:endParaRPr lang="en-US" altLang="zh-CN" sz="2400" b="1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lvl="0"/>
              <a:r>
                <a:rPr lang="zh-CN" altLang="en-US" sz="2400" b="1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要求</a:t>
              </a:r>
              <a:endParaRPr lang="en-US" altLang="zh-CN" sz="2400" b="1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2439425" y="930607"/>
            <a:ext cx="1730805" cy="1505801"/>
            <a:chOff x="5364882" y="-1215217"/>
            <a:chExt cx="1730805" cy="1505801"/>
          </a:xfrm>
        </p:grpSpPr>
        <p:sp>
          <p:nvSpPr>
            <p:cNvPr id="16" name="六边形 15"/>
            <p:cNvSpPr/>
            <p:nvPr/>
          </p:nvSpPr>
          <p:spPr>
            <a:xfrm>
              <a:off x="5364882" y="-1215217"/>
              <a:ext cx="1730805" cy="1505801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A2C2"/>
            </a:solidFill>
            <a:ln w="57150" cap="flat" cmpd="sng" algn="ctr">
              <a:noFill/>
              <a:prstDash val="solid"/>
            </a:ln>
            <a:effectLst/>
          </p:spPr>
          <p:txBody>
            <a:bodyPr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860807" y="-883840"/>
              <a:ext cx="80021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b="1" dirty="0" smtClean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发型</a:t>
              </a:r>
              <a:endParaRPr lang="en-US" altLang="zh-CN" sz="2400" b="1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r>
                <a:rPr lang="zh-CN" altLang="zh-CN" sz="2400" b="1" dirty="0" smtClean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要求</a:t>
              </a:r>
              <a:endParaRPr lang="zh-CN" altLang="en-US" sz="2400" b="1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3740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9"/>
    </mc:Choice>
    <mc:Fallback xmlns="">
      <p:transition spd="slow" advTm="500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"/>
                            </p:stCondLst>
                            <p:childTnLst>
                              <p:par>
                                <p:cTn id="1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>
            <a:spLocks/>
          </p:cNvSpPr>
          <p:nvPr/>
        </p:nvSpPr>
        <p:spPr bwMode="auto">
          <a:xfrm>
            <a:off x="1" y="168220"/>
            <a:ext cx="267437" cy="485885"/>
          </a:xfrm>
          <a:custGeom>
            <a:avLst/>
            <a:gdLst>
              <a:gd name="T0" fmla="*/ 0 w 519"/>
              <a:gd name="T1" fmla="*/ 1050 h 1050"/>
              <a:gd name="T2" fmla="*/ 510 w 519"/>
              <a:gd name="T3" fmla="*/ 540 h 1050"/>
              <a:gd name="T4" fmla="*/ 510 w 519"/>
              <a:gd name="T5" fmla="*/ 510 h 1050"/>
              <a:gd name="T6" fmla="*/ 0 w 519"/>
              <a:gd name="T7" fmla="*/ 0 h 1050"/>
              <a:gd name="T8" fmla="*/ 0 w 519"/>
              <a:gd name="T9" fmla="*/ 105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9" h="1050">
                <a:moveTo>
                  <a:pt x="0" y="1050"/>
                </a:moveTo>
                <a:lnTo>
                  <a:pt x="510" y="540"/>
                </a:lnTo>
                <a:cubicBezTo>
                  <a:pt x="519" y="532"/>
                  <a:pt x="519" y="518"/>
                  <a:pt x="510" y="510"/>
                </a:cubicBezTo>
                <a:lnTo>
                  <a:pt x="0" y="0"/>
                </a:lnTo>
                <a:lnTo>
                  <a:pt x="0" y="1050"/>
                </a:lnTo>
                <a:close/>
              </a:path>
            </a:pathLst>
          </a:custGeom>
          <a:solidFill>
            <a:srgbClr val="5764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0" y="47642"/>
            <a:ext cx="266368" cy="485885"/>
          </a:xfrm>
          <a:custGeom>
            <a:avLst/>
            <a:gdLst>
              <a:gd name="T0" fmla="*/ 0 w 518"/>
              <a:gd name="T1" fmla="*/ 1051 h 1051"/>
              <a:gd name="T2" fmla="*/ 508 w 518"/>
              <a:gd name="T3" fmla="*/ 543 h 1051"/>
              <a:gd name="T4" fmla="*/ 508 w 518"/>
              <a:gd name="T5" fmla="*/ 508 h 1051"/>
              <a:gd name="T6" fmla="*/ 0 w 518"/>
              <a:gd name="T7" fmla="*/ 0 h 1051"/>
              <a:gd name="T8" fmla="*/ 0 w 518"/>
              <a:gd name="T9" fmla="*/ 1051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1239" y="117148"/>
            <a:ext cx="3635492" cy="56168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>
              <a:defRPr sz="3200" b="1">
                <a:latin typeface="微软雅黑"/>
                <a:ea typeface="微软雅黑"/>
              </a:defRPr>
            </a:lvl1pPr>
          </a:lstStyle>
          <a:p>
            <a:r>
              <a:rPr lang="zh-CN" altLang="en-US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护士工作发式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2292"/>
          <a:stretch/>
        </p:blipFill>
        <p:spPr bwMode="auto">
          <a:xfrm>
            <a:off x="1332434" y="801505"/>
            <a:ext cx="2736304" cy="3355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" y="4265944"/>
            <a:ext cx="48974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kumimoji="0" lang="zh-CN" sz="1800" b="1" i="0" u="none" strike="noStrike" cap="none" normalizeH="0" baseline="0" dirty="0" smtClean="0">
                <a:ln>
                  <a:noFill/>
                </a:ln>
                <a:solidFill>
                  <a:srgbClr val="FC736E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短发佩</a:t>
            </a:r>
            <a:r>
              <a:rPr lang="zh-CN" altLang="zh-CN" b="1" dirty="0" smtClean="0">
                <a:solidFill>
                  <a:srgbClr val="FC736E"/>
                </a:solidFill>
                <a:latin typeface="+mn-lt"/>
                <a:ea typeface="+mn-ea"/>
                <a:cs typeface="+mn-ea"/>
                <a:sym typeface="+mn-lt"/>
              </a:rPr>
              <a:t>正</a:t>
            </a:r>
            <a:r>
              <a:rPr lang="zh-CN" altLang="en-US" b="1" dirty="0" smtClean="0">
                <a:solidFill>
                  <a:srgbClr val="FC736E"/>
                </a:solidFill>
                <a:latin typeface="+mn-lt"/>
                <a:ea typeface="+mn-ea"/>
                <a:cs typeface="+mn-ea"/>
                <a:sym typeface="+mn-lt"/>
              </a:rPr>
              <a:t>面</a:t>
            </a:r>
            <a:r>
              <a:rPr kumimoji="0" lang="zh-CN" sz="1800" b="1" i="0" u="none" strike="noStrike" cap="none" normalizeH="0" baseline="0" dirty="0" smtClean="0">
                <a:ln>
                  <a:noFill/>
                </a:ln>
                <a:solidFill>
                  <a:srgbClr val="FC736E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戴护士帽）</a:t>
            </a:r>
            <a:endParaRPr kumimoji="0" lang="zh-CN" sz="1800" b="0" i="0" u="none" strike="noStrike" cap="none" normalizeH="0" baseline="0" dirty="0" smtClean="0">
              <a:ln>
                <a:noFill/>
              </a:ln>
              <a:solidFill>
                <a:srgbClr val="FC736E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5693"/>
          <a:stretch/>
        </p:blipFill>
        <p:spPr bwMode="auto">
          <a:xfrm>
            <a:off x="4626393" y="695169"/>
            <a:ext cx="3114753" cy="3355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3852714" y="4294063"/>
            <a:ext cx="48974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1800" b="1" i="0" u="none" strike="noStrike" cap="none" normalizeH="0" baseline="0" dirty="0" smtClean="0">
                <a:ln>
                  <a:noFill/>
                </a:ln>
                <a:solidFill>
                  <a:srgbClr val="FC736E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短发</a:t>
            </a:r>
            <a:r>
              <a:rPr kumimoji="0" lang="zh-CN" altLang="en-US" sz="1800" b="1" i="0" u="none" strike="noStrike" cap="none" normalizeH="0" baseline="0" dirty="0" smtClean="0">
                <a:ln>
                  <a:noFill/>
                </a:ln>
                <a:solidFill>
                  <a:srgbClr val="FC736E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背面</a:t>
            </a:r>
            <a:r>
              <a:rPr kumimoji="0" lang="zh-CN" sz="1800" b="1" i="0" u="none" strike="noStrike" cap="none" normalizeH="0" baseline="0" dirty="0" smtClean="0">
                <a:ln>
                  <a:noFill/>
                </a:ln>
                <a:solidFill>
                  <a:srgbClr val="FC736E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佩戴护士帽</a:t>
            </a:r>
            <a:endParaRPr kumimoji="0" lang="zh-CN" sz="1800" b="0" i="0" u="none" strike="noStrike" cap="none" normalizeH="0" baseline="0" dirty="0" smtClean="0">
              <a:ln>
                <a:noFill/>
              </a:ln>
              <a:solidFill>
                <a:srgbClr val="FC736E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91582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12"/>
    </mc:Choice>
    <mc:Fallback xmlns="">
      <p:transition spd="slow" advTm="401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"/>
                            </p:stCondLst>
                            <p:childTnLst>
                              <p:par>
                                <p:cTn id="1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3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>
            <a:spLocks/>
          </p:cNvSpPr>
          <p:nvPr/>
        </p:nvSpPr>
        <p:spPr bwMode="auto">
          <a:xfrm>
            <a:off x="1" y="168220"/>
            <a:ext cx="267437" cy="485885"/>
          </a:xfrm>
          <a:custGeom>
            <a:avLst/>
            <a:gdLst>
              <a:gd name="T0" fmla="*/ 0 w 519"/>
              <a:gd name="T1" fmla="*/ 1050 h 1050"/>
              <a:gd name="T2" fmla="*/ 510 w 519"/>
              <a:gd name="T3" fmla="*/ 540 h 1050"/>
              <a:gd name="T4" fmla="*/ 510 w 519"/>
              <a:gd name="T5" fmla="*/ 510 h 1050"/>
              <a:gd name="T6" fmla="*/ 0 w 519"/>
              <a:gd name="T7" fmla="*/ 0 h 1050"/>
              <a:gd name="T8" fmla="*/ 0 w 519"/>
              <a:gd name="T9" fmla="*/ 105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9" h="1050">
                <a:moveTo>
                  <a:pt x="0" y="1050"/>
                </a:moveTo>
                <a:lnTo>
                  <a:pt x="510" y="540"/>
                </a:lnTo>
                <a:cubicBezTo>
                  <a:pt x="519" y="532"/>
                  <a:pt x="519" y="518"/>
                  <a:pt x="510" y="510"/>
                </a:cubicBezTo>
                <a:lnTo>
                  <a:pt x="0" y="0"/>
                </a:lnTo>
                <a:lnTo>
                  <a:pt x="0" y="1050"/>
                </a:lnTo>
                <a:close/>
              </a:path>
            </a:pathLst>
          </a:custGeom>
          <a:solidFill>
            <a:srgbClr val="5764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0" y="47642"/>
            <a:ext cx="266368" cy="485885"/>
          </a:xfrm>
          <a:custGeom>
            <a:avLst/>
            <a:gdLst>
              <a:gd name="T0" fmla="*/ 0 w 518"/>
              <a:gd name="T1" fmla="*/ 1051 h 1051"/>
              <a:gd name="T2" fmla="*/ 508 w 518"/>
              <a:gd name="T3" fmla="*/ 543 h 1051"/>
              <a:gd name="T4" fmla="*/ 508 w 518"/>
              <a:gd name="T5" fmla="*/ 508 h 1051"/>
              <a:gd name="T6" fmla="*/ 0 w 518"/>
              <a:gd name="T7" fmla="*/ 0 h 1051"/>
              <a:gd name="T8" fmla="*/ 0 w 518"/>
              <a:gd name="T9" fmla="*/ 1051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1239" y="117148"/>
            <a:ext cx="3635492" cy="561682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>
            <a:defPPr>
              <a:defRPr lang="zh-CN"/>
            </a:defPPr>
            <a:lvl1pPr>
              <a:defRPr sz="3200" b="1">
                <a:latin typeface="微软雅黑"/>
                <a:ea typeface="微软雅黑"/>
              </a:defRPr>
            </a:lvl1pPr>
          </a:lstStyle>
          <a:p>
            <a:r>
              <a:rPr lang="zh-CN" altLang="en-US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护士工作发式</a:t>
            </a:r>
          </a:p>
        </p:txBody>
      </p:sp>
      <p:pic>
        <p:nvPicPr>
          <p:cNvPr id="7" name="Picture 2" descr="护士（背面）01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907" y="617008"/>
            <a:ext cx="2186277" cy="3129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756369" y="4143375"/>
            <a:ext cx="388843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1800" b="1" i="0" u="none" strike="noStrike" cap="none" normalizeH="0" baseline="0" dirty="0" smtClean="0">
                <a:ln>
                  <a:noFill/>
                </a:ln>
                <a:solidFill>
                  <a:srgbClr val="FC736E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长发佩戴护士帽（后位）</a:t>
            </a:r>
            <a:endParaRPr kumimoji="0" lang="zh-CN" sz="1800" b="0" i="0" u="none" strike="noStrike" cap="none" normalizeH="0" baseline="0" dirty="0" smtClean="0">
              <a:ln>
                <a:noFill/>
              </a:ln>
              <a:solidFill>
                <a:srgbClr val="FC736E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074" name="Picture 2" descr="护士（正面）02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5142" y="617008"/>
            <a:ext cx="2502166" cy="332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4284762" y="4150047"/>
            <a:ext cx="3744416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1800" b="1" i="0" u="none" strike="noStrike" cap="none" normalizeH="0" baseline="0" dirty="0" smtClean="0">
                <a:ln>
                  <a:noFill/>
                </a:ln>
                <a:solidFill>
                  <a:srgbClr val="FC736E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护士佩戴圆帽（正位）</a:t>
            </a:r>
            <a:endParaRPr kumimoji="0" lang="zh-CN" sz="1800" b="0" i="0" u="none" strike="noStrike" cap="none" normalizeH="0" baseline="0" dirty="0" smtClean="0">
              <a:ln>
                <a:noFill/>
              </a:ln>
              <a:solidFill>
                <a:srgbClr val="FC736E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04433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7"/>
    </mc:Choice>
    <mc:Fallback xmlns="">
      <p:transition spd="slow" advTm="400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"/>
                            </p:stCondLst>
                            <p:childTnLst>
                              <p:par>
                                <p:cTn id="1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8" grpId="0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8771971f2a7c438cfc395e51151f1c4179d89"/>
  <p:tag name="ISPRING_RESOURCE_PATHS_HASH_PRESENTER" val="e6fe7e898f9dd8a81281a1ff349c924f1917fd52"/>
  <p:tag name="ISPRING_PRESENTATION_TITLE" val="护士礼仪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第一PPT，www.1ppt.com">
  <a:themeElements>
    <a:clrScheme name="1111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172B4B"/>
      </a:accent1>
      <a:accent2>
        <a:srgbClr val="FFC000"/>
      </a:accent2>
      <a:accent3>
        <a:srgbClr val="7F7F7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B2B2B2"/>
      </a:folHlink>
    </a:clrScheme>
    <a:fontScheme name="mvho431k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主管人员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3696</TotalTime>
  <Pages>0</Pages>
  <Words>2162</Words>
  <Characters>0</Characters>
  <Application>Microsoft Office PowerPoint</Application>
  <DocSecurity>0</DocSecurity>
  <PresentationFormat>自定义</PresentationFormat>
  <Lines>0</Lines>
  <Paragraphs>308</Paragraphs>
  <Slides>37</Slides>
  <Notes>37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37</vt:i4>
      </vt:variant>
    </vt:vector>
  </HeadingPairs>
  <TitlesOfParts>
    <vt:vector size="50" baseType="lpstr">
      <vt:lpstr>ArialUnicodeMS</vt:lpstr>
      <vt:lpstr>Meiryo</vt:lpstr>
      <vt:lpstr>黑体</vt:lpstr>
      <vt:lpstr>时尚中黑简体</vt:lpstr>
      <vt:lpstr>宋体</vt:lpstr>
      <vt:lpstr>微软雅黑</vt:lpstr>
      <vt:lpstr>Arial</vt:lpstr>
      <vt:lpstr>Calibri</vt:lpstr>
      <vt:lpstr>Calibri Light</vt:lpstr>
      <vt:lpstr>Courier New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324</cp:revision>
  <dcterms:created xsi:type="dcterms:W3CDTF">2013-01-25T01:44:32Z</dcterms:created>
  <dcterms:modified xsi:type="dcterms:W3CDTF">2022-03-11T05:07:51Z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2052-9.1.0.4429</vt:lpwstr>
  </property>
</Properties>
</file>