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6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9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7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30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theme/themeOverride24.xml" ContentType="application/vnd.openxmlformats-officedocument.themeOverr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theme/themeOverride25.xml" ContentType="application/vnd.openxmlformats-officedocument.themeOverr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  <p:sldMasterId id="2147483666" r:id="rId3"/>
  </p:sldMasterIdLst>
  <p:notesMasterIdLst>
    <p:notesMasterId r:id="rId44"/>
  </p:notesMasterIdLst>
  <p:sldIdLst>
    <p:sldId id="256" r:id="rId4"/>
    <p:sldId id="312" r:id="rId5"/>
    <p:sldId id="285" r:id="rId6"/>
    <p:sldId id="356" r:id="rId7"/>
    <p:sldId id="258" r:id="rId8"/>
    <p:sldId id="479" r:id="rId9"/>
    <p:sldId id="480" r:id="rId10"/>
    <p:sldId id="481" r:id="rId11"/>
    <p:sldId id="265" r:id="rId12"/>
    <p:sldId id="266" r:id="rId13"/>
    <p:sldId id="268" r:id="rId14"/>
    <p:sldId id="358" r:id="rId15"/>
    <p:sldId id="404" r:id="rId16"/>
    <p:sldId id="272" r:id="rId17"/>
    <p:sldId id="405" r:id="rId18"/>
    <p:sldId id="406" r:id="rId19"/>
    <p:sldId id="407" r:id="rId20"/>
    <p:sldId id="359" r:id="rId21"/>
    <p:sldId id="280" r:id="rId22"/>
    <p:sldId id="435" r:id="rId23"/>
    <p:sldId id="482" r:id="rId24"/>
    <p:sldId id="483" r:id="rId25"/>
    <p:sldId id="484" r:id="rId26"/>
    <p:sldId id="284" r:id="rId27"/>
    <p:sldId id="287" r:id="rId28"/>
    <p:sldId id="485" r:id="rId29"/>
    <p:sldId id="360" r:id="rId30"/>
    <p:sldId id="293" r:id="rId31"/>
    <p:sldId id="478" r:id="rId32"/>
    <p:sldId id="361" r:id="rId33"/>
    <p:sldId id="459" r:id="rId34"/>
    <p:sldId id="486" r:id="rId35"/>
    <p:sldId id="471" r:id="rId36"/>
    <p:sldId id="487" r:id="rId37"/>
    <p:sldId id="488" r:id="rId38"/>
    <p:sldId id="473" r:id="rId39"/>
    <p:sldId id="489" r:id="rId40"/>
    <p:sldId id="476" r:id="rId41"/>
    <p:sldId id="477" r:id="rId42"/>
    <p:sldId id="490" r:id="rId43"/>
  </p:sldIdLst>
  <p:sldSz cx="9144000" cy="5143500" type="screen16x9"/>
  <p:notesSz cx="6858000" cy="9144000"/>
  <p:custShowLst>
    <p:custShow name="自定义放映 1" id="0">
      <p:sldLst/>
    </p:custShow>
  </p:custShowLst>
  <p:custDataLst>
    <p:tags r:id="rId45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rebuchet MS" panose="020B0603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rebuchet MS" panose="020B0603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rebuchet MS" panose="020B0603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rebuchet MS" panose="020B0603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rebuchet MS" panose="020B0603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rebuchet MS" panose="020B0603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rebuchet MS" panose="020B0603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rebuchet MS" panose="020B0603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rebuchet MS" panose="020B0603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62">
          <p15:clr>
            <a:srgbClr val="A4A3A4"/>
          </p15:clr>
        </p15:guide>
        <p15:guide id="2" pos="28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4D0"/>
    <a:srgbClr val="943D22"/>
    <a:srgbClr val="BF8D11"/>
    <a:srgbClr val="FEA7A7"/>
    <a:srgbClr val="F9FD8C"/>
    <a:srgbClr val="595959"/>
    <a:srgbClr val="572414"/>
    <a:srgbClr val="80BC32"/>
    <a:srgbClr val="EC8E09"/>
    <a:srgbClr val="36A4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929F9F4-4A8F-4326-A1B4-22849713DDAB}" styleName="深色样式 1 - 强调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深色样式 2 - 强调 3/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269D01E-BC32-4049-B463-5C60D7B0CCD2}" styleName="主题样式 2 - 强调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主题样式 2 - 强调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0"/>
    <p:restoredTop sz="96314" autoAdjust="0"/>
  </p:normalViewPr>
  <p:slideViewPr>
    <p:cSldViewPr showGuides="1">
      <p:cViewPr varScale="1">
        <p:scale>
          <a:sx n="143" d="100"/>
          <a:sy n="143" d="100"/>
        </p:scale>
        <p:origin x="708" y="102"/>
      </p:cViewPr>
      <p:guideLst>
        <p:guide orient="horz" pos="1562"/>
        <p:guide pos="2871"/>
      </p:guideLst>
    </p:cSldViewPr>
  </p:slideViewPr>
  <p:outlineViewPr>
    <p:cViewPr>
      <p:scale>
        <a:sx n="33" d="100"/>
        <a:sy n="33" d="100"/>
      </p:scale>
      <p:origin x="0" y="2089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rebuchet MS" panose="020B0603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rebuchet MS" panose="020B0603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rebuchet MS" panose="020B0603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CB76570-4E94-4A8F-912E-6F4818446F6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ebuchet MS" panose="020B0603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rebuchet MS" panose="020B0603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811102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71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Trebuchet MS" panose="020B0603020202020204" pitchFamily="34" charset="0"/>
              </a:rPr>
              <a:t>1</a:t>
            </a:fld>
            <a:endParaRPr lang="zh-CN" altLang="en-US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0677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9422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3186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95369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49160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4978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09617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70825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39960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92958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2835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8286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91967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02782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824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4530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6569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6869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98529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03610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73228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533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957991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314659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016037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851264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42682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108317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70295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547528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21121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97136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2114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832367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0282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Trebuchet MS" panose="020B0603020202020204" pitchFamily="34" charset="0"/>
              </a:rPr>
              <a:t>5</a:t>
            </a:fld>
            <a:endParaRPr lang="zh-CN" altLang="en-US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792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1664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61551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69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138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4629960"/>
            <a:ext cx="25146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629960"/>
            <a:ext cx="33528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4629960"/>
            <a:ext cx="1828800" cy="27389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1ABD81C-CC89-4F3F-BFD4-736C94FBFAFB}" type="slidenum"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Trebuchet MS" panose="020B0603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Trebuchet MS" panose="020B0603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1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AB14-3536-495C-9CD5-22B5FCBBE9ED}" type="datetimeFigureOut">
              <a:rPr lang="zh-CN" altLang="en-US" smtClean="0"/>
              <a:t>2022/3/12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191D0-C6B9-4644-9DC8-63C66C800D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AB14-3536-495C-9CD5-22B5FCBBE9ED}" type="datetimeFigureOut">
              <a:rPr lang="zh-CN" altLang="en-US" smtClean="0"/>
              <a:t>2022/3/12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191D0-C6B9-4644-9DC8-63C66C800D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6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6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AB14-3536-495C-9CD5-22B5FCBBE9ED}" type="datetimeFigureOut">
              <a:rPr lang="zh-CN" altLang="en-US" smtClean="0"/>
              <a:t>2022/3/12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191D0-C6B9-4644-9DC8-63C66C800D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1F534F2-AF4F-4646-AE38-0F9D75D2D5A3}" type="slidenum"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Trebuchet MS" panose="020B0603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Trebuchet MS" panose="020B0603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a14="http://schemas.microsoft.com/office/drawing/2010/main"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2E3AAC11-D570-4EA9-AFC0-30FB72BA45EB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2022/3/12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5ECCFAA-F4FB-487C-9F1E-C8836D0C3DC9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44025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2E3AAC11-D570-4EA9-AFC0-30FB72BA45EB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2022/3/12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5ECCFAA-F4FB-487C-9F1E-C8836D0C3DC9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366092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27039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558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2005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852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4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AB14-3536-495C-9CD5-22B5FCBBE9ED}" type="datetimeFigureOut">
              <a:rPr lang="zh-CN" altLang="en-US" smtClean="0"/>
              <a:t>2022/3/12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191D0-C6B9-4644-9DC8-63C66C800D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0402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9031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8816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0926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0534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1562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4454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410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AB14-3536-495C-9CD5-22B5FCBBE9ED}" type="datetimeFigureOut">
              <a:rPr lang="zh-CN" altLang="en-US" smtClean="0"/>
              <a:t>2022/3/12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191D0-C6B9-4644-9DC8-63C66C800D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9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AB14-3536-495C-9CD5-22B5FCBBE9ED}" type="datetimeFigureOut">
              <a:rPr lang="zh-CN" altLang="en-US" smtClean="0"/>
              <a:t>2022/3/12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191D0-C6B9-4644-9DC8-63C66C800D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AB14-3536-495C-9CD5-22B5FCBBE9ED}" type="datetimeFigureOut">
              <a:rPr lang="zh-CN" altLang="en-US" smtClean="0"/>
              <a:t>2022/3/12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191D0-C6B9-4644-9DC8-63C66C800D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1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951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AB14-3536-495C-9CD5-22B5FCBBE9ED}" type="datetimeFigureOut">
              <a:rPr lang="zh-CN" altLang="en-US" smtClean="0"/>
              <a:t>2022/3/12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191D0-C6B9-4644-9DC8-63C66C800D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AB14-3536-495C-9CD5-22B5FCBBE9ED}" type="datetimeFigureOut">
              <a:rPr lang="zh-CN" altLang="en-US" smtClean="0"/>
              <a:t>2022/3/12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191D0-C6B9-4644-9DC8-63C66C800D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AB14-3536-495C-9CD5-22B5FCBBE9ED}" type="datetimeFigureOut">
              <a:rPr lang="zh-CN" altLang="en-US" smtClean="0"/>
              <a:t>2022/3/12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191D0-C6B9-4644-9DC8-63C66C800DC7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3035" y="123478"/>
            <a:ext cx="1670919" cy="898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9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AB14-3536-495C-9CD5-22B5FCBBE9ED}" type="datetimeFigureOut">
              <a:rPr lang="zh-CN" altLang="en-US" smtClean="0"/>
              <a:t>2022/3/12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191D0-C6B9-4644-9DC8-63C66C800D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BAB14-3536-495C-9CD5-22B5FCBBE9ED}" type="datetimeFigureOut">
              <a:rPr lang="zh-CN" altLang="en-US" smtClean="0"/>
              <a:t>2022/3/12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191D0-C6B9-4644-9DC8-63C66C800DC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3181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2022/3/12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148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36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0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46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49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52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51.png"/><Relationship Id="rId5" Type="http://schemas.openxmlformats.org/officeDocument/2006/relationships/image" Target="../media/image40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16.xml"/><Relationship Id="rId6" Type="http://schemas.openxmlformats.org/officeDocument/2006/relationships/tags" Target="../tags/tag6.xml"/><Relationship Id="rId11" Type="http://schemas.openxmlformats.org/officeDocument/2006/relationships/notesSlide" Target="../notesSlides/notesSlide19.xml"/><Relationship Id="rId5" Type="http://schemas.openxmlformats.org/officeDocument/2006/relationships/tags" Target="../tags/tag5.xml"/><Relationship Id="rId10" Type="http://schemas.openxmlformats.org/officeDocument/2006/relationships/slideLayout" Target="../slideLayouts/slideLayout8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57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72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9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21.xml"/><Relationship Id="rId4" Type="http://schemas.openxmlformats.org/officeDocument/2006/relationships/image" Target="../media/image7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2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notesSlide" Target="../notesSlides/notesSlide33.xml"/><Relationship Id="rId7" Type="http://schemas.openxmlformats.org/officeDocument/2006/relationships/image" Target="../media/image90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24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Relationship Id="rId9" Type="http://schemas.openxmlformats.org/officeDocument/2006/relationships/image" Target="../media/image92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notesSlide" Target="../notesSlides/notesSlide36.xml"/><Relationship Id="rId7" Type="http://schemas.openxmlformats.org/officeDocument/2006/relationships/image" Target="../media/image102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25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Relationship Id="rId9" Type="http://schemas.openxmlformats.org/officeDocument/2006/relationships/image" Target="../media/image104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4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967412" y="1950078"/>
            <a:ext cx="1412328" cy="7155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050" b="1" i="0" u="none" strike="noStrike" kern="1200" cap="none" spc="50" normalizeH="0" baseline="0" noProof="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48" name="TextBox 15"/>
          <p:cNvSpPr txBox="1"/>
          <p:nvPr/>
        </p:nvSpPr>
        <p:spPr>
          <a:xfrm flipH="1">
            <a:off x="3886265" y="2802416"/>
            <a:ext cx="4001135" cy="24622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182880" algn="l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2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548005" indent="-182880" algn="l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20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822325" indent="-182880" algn="l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097280" indent="-182880" algn="l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1389380" indent="-182880" algn="l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主讲人</a:t>
            </a:r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：</a:t>
            </a: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优品</a:t>
            </a:r>
            <a:r>
              <a:rPr lang="en-US" altLang="zh-CN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PPT   </a:t>
            </a: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时间：</a:t>
            </a:r>
            <a:r>
              <a:rPr lang="en-US" altLang="zh-CN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20XX</a:t>
            </a:r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XX</a:t>
            </a:r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月</a:t>
            </a:r>
            <a:endParaRPr lang="zh-CN" altLang="en-US" sz="10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1979714" y="957378"/>
            <a:ext cx="52919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buNone/>
            </a:pPr>
            <a:r>
              <a:rPr lang="en-US" altLang="zh-CN" sz="1000" b="1" dirty="0" smtClean="0">
                <a:solidFill>
                  <a:srgbClr val="943D22"/>
                </a:solidFill>
                <a:latin typeface="+mn-lt"/>
                <a:ea typeface="+mn-ea"/>
                <a:cs typeface="+mn-ea"/>
                <a:sym typeface="+mn-lt"/>
              </a:rPr>
              <a:t>A Healthy Diet To Eat Healthy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763688" y="1131590"/>
            <a:ext cx="311239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健康生活  美食每刻</a:t>
            </a:r>
            <a:r>
              <a:rPr lang="en-US" altLang="zh-CN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03680" y="1388533"/>
            <a:ext cx="5642188" cy="142454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584" y="2556078"/>
            <a:ext cx="1198880" cy="55171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26119" y="826111"/>
            <a:ext cx="2016115" cy="224793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60234" y="3365935"/>
            <a:ext cx="2391181" cy="181453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66195" y="3291044"/>
            <a:ext cx="1229743" cy="129693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62425" y="4250432"/>
            <a:ext cx="5143500" cy="887731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2408130" y="1851671"/>
            <a:ext cx="388843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健康养生小</a:t>
            </a:r>
            <a:r>
              <a:rPr lang="zh-CN" altLang="en-US" sz="32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常识讲座</a:t>
            </a:r>
          </a:p>
        </p:txBody>
      </p:sp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6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15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1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6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1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65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7" grpId="0"/>
      <p:bldP spid="9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8aea1ddc376503b976d64e35cf4578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000" y="541020"/>
            <a:ext cx="1837690" cy="1837690"/>
          </a:xfrm>
          <a:prstGeom prst="rect">
            <a:avLst/>
          </a:prstGeom>
        </p:spPr>
      </p:pic>
      <p:sp>
        <p:nvSpPr>
          <p:cNvPr id="49" name="矩形 48"/>
          <p:cNvSpPr/>
          <p:nvPr/>
        </p:nvSpPr>
        <p:spPr>
          <a:xfrm>
            <a:off x="6228715" y="862331"/>
            <a:ext cx="2382520" cy="2200275"/>
          </a:xfrm>
          <a:prstGeom prst="rect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483" name="内容占位符 2"/>
          <p:cNvSpPr>
            <a:spLocks noGrp="1"/>
          </p:cNvSpPr>
          <p:nvPr/>
        </p:nvSpPr>
        <p:spPr>
          <a:xfrm>
            <a:off x="793115" y="1383031"/>
            <a:ext cx="2904490" cy="917575"/>
          </a:xfrm>
        </p:spPr>
        <p:txBody>
          <a:bodyPr vert="horz" wrap="square" lIns="68591" tIns="34295" rIns="68591" bIns="34295" anchor="t"/>
          <a:lstStyle>
            <a:lvl1pPr marL="171450" indent="-137160" algn="l" rtl="0" eaLnBrk="0" fontAlgn="base" hangingPunct="0">
              <a:spcBef>
                <a:spcPct val="15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65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410845" indent="-137160" algn="l" rtl="0" eaLnBrk="0" fontAlgn="base" hangingPunct="0">
              <a:spcBef>
                <a:spcPct val="15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5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616585" indent="-137160" algn="l" rtl="0" eaLnBrk="0" fontAlgn="base" hangingPunct="0">
              <a:spcBef>
                <a:spcPct val="15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822960" indent="-137160" algn="l" rtl="0" eaLnBrk="0" fontAlgn="base" hangingPunct="0">
              <a:spcBef>
                <a:spcPct val="15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1042035" indent="-137160" algn="l" rtl="0" eaLnBrk="0" fontAlgn="base" hangingPunct="0">
              <a:spcBef>
                <a:spcPct val="15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05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1248410" indent="-137160" algn="l" defTabSz="685800" rtl="0" eaLnBrk="1" latinLnBrk="0" hangingPunct="1">
              <a:spcBef>
                <a:spcPct val="15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74470" indent="-137160" algn="l" defTabSz="685800" rtl="0" eaLnBrk="1" latinLnBrk="0" hangingPunct="1">
              <a:spcBef>
                <a:spcPct val="15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714500" indent="-137160" algn="l" defTabSz="685800" rtl="0" eaLnBrk="1" latinLnBrk="0" hangingPunct="1">
              <a:spcBef>
                <a:spcPct val="15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941195" indent="-137160" algn="l" defTabSz="685800" rtl="0" eaLnBrk="1" latinLnBrk="0" hangingPunct="1">
              <a:spcBef>
                <a:spcPct val="15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algn="l" eaLnBrk="1" fontAlgn="auto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zh-CN" altLang="en-US" sz="1400" b="1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上榜食物 </a:t>
            </a:r>
          </a:p>
          <a:p>
            <a:pPr marL="45720" algn="l" eaLnBrk="1" fontAlgn="auto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zh-CN" altLang="en-US" sz="1400" b="1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黑芝麻、黑糯米、黑木耳、黑豆、香菇、黑米、乌骨鸡 </a:t>
            </a:r>
          </a:p>
          <a:p>
            <a:pPr eaLnBrk="1" hangingPunct="1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3" y="2540591"/>
            <a:ext cx="6482225" cy="1828060"/>
          </a:xfrm>
          <a:custGeom>
            <a:avLst/>
            <a:gdLst>
              <a:gd name="connsiteX0" fmla="*/ 0 w 6483069"/>
              <a:gd name="connsiteY0" fmla="*/ 0 h 1827637"/>
              <a:gd name="connsiteX1" fmla="*/ 6483069 w 6483069"/>
              <a:gd name="connsiteY1" fmla="*/ 0 h 1827637"/>
              <a:gd name="connsiteX2" fmla="*/ 6483069 w 6483069"/>
              <a:gd name="connsiteY2" fmla="*/ 1827637 h 1827637"/>
              <a:gd name="connsiteX3" fmla="*/ 0 w 6483069"/>
              <a:gd name="connsiteY3" fmla="*/ 1827637 h 1827637"/>
              <a:gd name="connsiteX4" fmla="*/ 0 w 6483069"/>
              <a:gd name="connsiteY4" fmla="*/ 0 h 1827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3069" h="1827637">
                <a:moveTo>
                  <a:pt x="0" y="0"/>
                </a:moveTo>
                <a:lnTo>
                  <a:pt x="6483069" y="0"/>
                </a:lnTo>
                <a:lnTo>
                  <a:pt x="6483069" y="1827637"/>
                </a:lnTo>
                <a:lnTo>
                  <a:pt x="0" y="1827637"/>
                </a:lnTo>
                <a:lnTo>
                  <a:pt x="0" y="0"/>
                </a:lnTo>
                <a:close/>
              </a:path>
            </a:pathLst>
          </a:custGeom>
          <a:solidFill>
            <a:srgbClr val="943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893820" y="1235710"/>
            <a:ext cx="2387600" cy="2023110"/>
          </a:xfrm>
          <a:prstGeom prst="rect">
            <a:avLst/>
          </a:prstGeom>
          <a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380278" y="1646206"/>
            <a:ext cx="2602542" cy="1851013"/>
          </a:xfrm>
          <a:prstGeom prst="rect">
            <a:avLst/>
          </a:prstGeom>
          <a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 descr="b848c2efdbd6f4e616d79afa7842765b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6422" y="2753361"/>
            <a:ext cx="3198495" cy="254571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88925" y="2947671"/>
            <a:ext cx="456946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hangingPunct="1"/>
            <a:r>
              <a:rPr lang="zh-CN" altLang="en-US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黑色食物含有</a:t>
            </a:r>
            <a:r>
              <a:rPr lang="en-US" altLang="zh-CN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17</a:t>
            </a:r>
            <a:r>
              <a:rPr lang="zh-CN" altLang="en-US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种氨基酸及铁、锌、硒、钼等十余种微量元素、维生素和亚油酸等营养素，有通便、补肺、提高免疫力和润泽肌肤、养发美容、抗衰老等作用。 黑色食物有以下优势：一是来自天然，所含有害成分极少；二是营养成分齐全，质优量多；三是可明显减少动脉硬化、冠心病、脑中风等严重疾病的发生几率。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3" name="矩形 2"/>
          <p:cNvSpPr/>
          <p:nvPr/>
        </p:nvSpPr>
        <p:spPr>
          <a:xfrm>
            <a:off x="1606365" y="365879"/>
            <a:ext cx="3666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、黑色食物</a:t>
            </a:r>
            <a:r>
              <a:rPr lang="en-US" altLang="zh-CN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通便补肺抗衰老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bldLvl="0" animBg="1"/>
      <p:bldP spid="41" grpId="0" bldLvl="0" animBg="1"/>
      <p:bldP spid="45" grpId="0" bldLvl="0" animBg="1"/>
      <p:bldP spid="53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圆角矩形 40"/>
          <p:cNvSpPr/>
          <p:nvPr/>
        </p:nvSpPr>
        <p:spPr>
          <a:xfrm>
            <a:off x="1412875" y="1835786"/>
            <a:ext cx="3887470" cy="1951355"/>
          </a:xfrm>
          <a:prstGeom prst="roundRect">
            <a:avLst/>
          </a:prstGeom>
          <a:solidFill>
            <a:srgbClr val="BF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 descr="ba52ed8a73c876f2111075d9aca787fc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7155" y="585471"/>
            <a:ext cx="4451350" cy="4451350"/>
          </a:xfrm>
          <a:prstGeom prst="rect">
            <a:avLst/>
          </a:prstGeom>
        </p:spPr>
      </p:pic>
      <p:pic>
        <p:nvPicPr>
          <p:cNvPr id="10" name="图片 9" descr="935121ceeb272038c917a343e4a22abb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0540" y="1750061"/>
            <a:ext cx="2915920" cy="291592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/>
        </p:nvSpPr>
        <p:spPr>
          <a:xfrm>
            <a:off x="532130" y="460375"/>
            <a:ext cx="5058410" cy="857250"/>
          </a:xfrm>
          <a:noFill/>
          <a:ln>
            <a:noFill/>
          </a:ln>
          <a:scene3d>
            <a:camera prst="orthographicFront"/>
            <a:lightRig rig="balanced" dir="t"/>
          </a:scene3d>
          <a:sp3d prstMaterial="plastic"/>
        </p:spPr>
        <p:txBody>
          <a:bodyPr vert="horz" lIns="68591" tIns="34295" rIns="68591" bIns="34295" rtlCol="0" anchor="t" anchorCtr="0">
            <a:normAutofit/>
          </a:bodyPr>
          <a:lstStyle>
            <a:lvl1pPr marL="239395" indent="-23939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3450" b="1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2pPr>
            <a:lvl3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3pPr>
            <a:lvl4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4pPr>
            <a:lvl5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None/>
              <a:defRPr/>
            </a:pP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/>
            </a:r>
            <a:b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</a:b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483" name="内容占位符 2"/>
          <p:cNvSpPr>
            <a:spLocks noGrp="1"/>
          </p:cNvSpPr>
          <p:nvPr/>
        </p:nvSpPr>
        <p:spPr>
          <a:xfrm>
            <a:off x="1771017" y="1064895"/>
            <a:ext cx="4643755" cy="378460"/>
          </a:xfrm>
        </p:spPr>
        <p:txBody>
          <a:bodyPr vert="horz" wrap="square" lIns="68591" tIns="34295" rIns="68591" bIns="34295" anchor="t"/>
          <a:lstStyle>
            <a:lvl1pPr marL="171450" indent="-137160" algn="l" rtl="0" eaLnBrk="0" fontAlgn="base" hangingPunct="0">
              <a:spcBef>
                <a:spcPct val="15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65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410845" indent="-137160" algn="l" rtl="0" eaLnBrk="0" fontAlgn="base" hangingPunct="0">
              <a:spcBef>
                <a:spcPct val="15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5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616585" indent="-137160" algn="l" rtl="0" eaLnBrk="0" fontAlgn="base" hangingPunct="0">
              <a:spcBef>
                <a:spcPct val="15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822960" indent="-137160" algn="l" rtl="0" eaLnBrk="0" fontAlgn="base" hangingPunct="0">
              <a:spcBef>
                <a:spcPct val="15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1042035" indent="-137160" algn="l" rtl="0" eaLnBrk="0" fontAlgn="base" hangingPunct="0">
              <a:spcBef>
                <a:spcPct val="15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05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1248410" indent="-137160" algn="l" defTabSz="685800" rtl="0" eaLnBrk="1" latinLnBrk="0" hangingPunct="1">
              <a:spcBef>
                <a:spcPct val="15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74470" indent="-137160" algn="l" defTabSz="685800" rtl="0" eaLnBrk="1" latinLnBrk="0" hangingPunct="1">
              <a:spcBef>
                <a:spcPct val="15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714500" indent="-137160" algn="l" defTabSz="685800" rtl="0" eaLnBrk="1" latinLnBrk="0" hangingPunct="1">
              <a:spcBef>
                <a:spcPct val="15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941195" indent="-137160" algn="l" defTabSz="685800" rtl="0" eaLnBrk="1" latinLnBrk="0" hangingPunct="1">
              <a:spcBef>
                <a:spcPct val="15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algn="l" eaLnBrk="1" fontAlgn="auto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zh-CN" altLang="en-US" sz="1400" b="1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上榜食物</a:t>
            </a:r>
          </a:p>
          <a:p>
            <a:pPr marL="45720" algn="l" eaLnBrk="1" fontAlgn="auto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zh-CN" altLang="en-US" sz="1400" b="1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茭白、冬瓜、竹笋、白萝卜、花菜、甜瓜、莴笋、大蒜</a:t>
            </a:r>
            <a:r>
              <a:rPr lang="zh-CN" altLang="en-US" b="1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 </a:t>
            </a:r>
          </a:p>
          <a:p>
            <a:pPr eaLnBrk="1" hangingPunct="1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7" name="图片 6" descr="f579330716c87019d62fe55f38f8ae1c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2120" y="3011171"/>
            <a:ext cx="1814830" cy="1814830"/>
          </a:xfrm>
          <a:prstGeom prst="rect">
            <a:avLst/>
          </a:prstGeom>
        </p:spPr>
      </p:pic>
      <p:pic>
        <p:nvPicPr>
          <p:cNvPr id="3" name="图片 2" descr="01928bf78bf5471f648c53850c9eb3e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2857" y="3737611"/>
            <a:ext cx="1831975" cy="1218565"/>
          </a:xfrm>
          <a:prstGeom prst="rect">
            <a:avLst/>
          </a:prstGeom>
        </p:spPr>
      </p:pic>
      <p:sp>
        <p:nvSpPr>
          <p:cNvPr id="9" name="内容占位符 2"/>
          <p:cNvSpPr>
            <a:spLocks noGrp="1"/>
          </p:cNvSpPr>
          <p:nvPr/>
        </p:nvSpPr>
        <p:spPr>
          <a:xfrm>
            <a:off x="1771015" y="2098040"/>
            <a:ext cx="3171190" cy="2322195"/>
          </a:xfrm>
        </p:spPr>
        <p:txBody>
          <a:bodyPr vert="horz" wrap="square" lIns="68591" tIns="34295" rIns="68591" bIns="34295" numCol="1" rtlCol="0" anchor="t" anchorCtr="0" compatLnSpc="1">
            <a:normAutofit/>
          </a:bodyPr>
          <a:lstStyle>
            <a:lvl1pPr marL="171450" indent="-137160" algn="l" rtl="0" eaLnBrk="0" fontAlgn="base" hangingPunct="0">
              <a:spcBef>
                <a:spcPct val="15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65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410845" indent="-137160" algn="l" rtl="0" eaLnBrk="0" fontAlgn="base" hangingPunct="0">
              <a:spcBef>
                <a:spcPct val="15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5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616585" indent="-137160" algn="l" rtl="0" eaLnBrk="0" fontAlgn="base" hangingPunct="0">
              <a:spcBef>
                <a:spcPct val="15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822960" indent="-137160" algn="l" rtl="0" eaLnBrk="0" fontAlgn="base" hangingPunct="0">
              <a:spcBef>
                <a:spcPct val="15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1042035" indent="-137160" algn="l" rtl="0" eaLnBrk="0" fontAlgn="base" hangingPunct="0">
              <a:spcBef>
                <a:spcPct val="15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05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1248410" indent="-137160" algn="l" defTabSz="685800" rtl="0" eaLnBrk="1" latinLnBrk="0" hangingPunct="1">
              <a:spcBef>
                <a:spcPct val="15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74470" indent="-137160" algn="l" defTabSz="685800" rtl="0" eaLnBrk="1" latinLnBrk="0" hangingPunct="1">
              <a:spcBef>
                <a:spcPct val="15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714500" indent="-137160" algn="l" defTabSz="685800" rtl="0" eaLnBrk="1" latinLnBrk="0" hangingPunct="1">
              <a:spcBef>
                <a:spcPct val="15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941195" indent="-137160" algn="l" defTabSz="685800" rtl="0" eaLnBrk="1" latinLnBrk="0" hangingPunct="1">
              <a:spcBef>
                <a:spcPct val="15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白色食物含纤维素及一些抗氧化物质，具有提高免疫功能、预防溃疡病和胃癌、保护心脏的作用。白色的大蒜是烹饪时不可缺少的调味品，其含有的蒜氨酸、大蒜辣素、大蒜新素等成分，还可以降低血脂，防治冠心病，杀灭多种病菌；还可以降低胃癌的发生率。 </a:t>
            </a:r>
          </a:p>
        </p:txBody>
      </p:sp>
      <p:sp>
        <p:nvSpPr>
          <p:cNvPr id="4" name="矩形 3"/>
          <p:cNvSpPr/>
          <p:nvPr/>
        </p:nvSpPr>
        <p:spPr>
          <a:xfrm>
            <a:off x="1700327" y="389156"/>
            <a:ext cx="3666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6</a:t>
            </a:r>
            <a:r>
              <a:rPr lang="zh-CN" altLang="en-US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、白色食物</a:t>
            </a:r>
            <a:r>
              <a:rPr lang="en-US" altLang="zh-CN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含纤维素可防癌 </a:t>
            </a:r>
          </a:p>
        </p:txBody>
      </p:sp>
      <p:pic>
        <p:nvPicPr>
          <p:cNvPr id="11" name="图片 10" descr="927eb0a2e10ad40a34fba4e8149c6ad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000">
            <a:off x="6461760" y="4084320"/>
            <a:ext cx="1539240" cy="1104900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 rot="5400000">
            <a:off x="2397134" y="72230"/>
            <a:ext cx="936105" cy="4176464"/>
          </a:xfrm>
          <a:prstGeom prst="round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85190" y="1692276"/>
            <a:ext cx="3627916" cy="830997"/>
          </a:xfrm>
          <a:prstGeom prst="rect">
            <a:avLst/>
          </a:prstGeom>
          <a:noFill/>
          <a:effectLst>
            <a:outerShdw blurRad="127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zh-CN" altLang="en-US" sz="4800" b="1" kern="0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二  四季养生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1639572" y="2826384"/>
            <a:ext cx="2557145" cy="682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85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Box 7"/>
          <p:cNvSpPr txBox="1"/>
          <p:nvPr/>
        </p:nvSpPr>
        <p:spPr>
          <a:xfrm>
            <a:off x="957208" y="999006"/>
            <a:ext cx="4860981" cy="36933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182880" algn="l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2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548005" indent="-182880" algn="l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20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822325" indent="-182880" algn="l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097280" indent="-182880" algn="l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1389380" indent="-182880" algn="l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r>
              <a:rPr lang="zh-CN" altLang="en-US" sz="18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四季更替，我们在饮食上需注意些什么？</a:t>
            </a:r>
          </a:p>
        </p:txBody>
      </p:sp>
      <p:sp>
        <p:nvSpPr>
          <p:cNvPr id="41" name="圆角矩形 40"/>
          <p:cNvSpPr/>
          <p:nvPr/>
        </p:nvSpPr>
        <p:spPr>
          <a:xfrm>
            <a:off x="608965" y="1800861"/>
            <a:ext cx="4328160" cy="1951355"/>
          </a:xfrm>
          <a:prstGeom prst="roundRect">
            <a:avLst/>
          </a:prstGeom>
          <a:solidFill>
            <a:srgbClr val="943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943D22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48997" y="1948815"/>
            <a:ext cx="3742055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" marR="0" lvl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defRPr/>
            </a:pPr>
            <a:r>
              <a:rPr lang="en-US" altLang="zh-CN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记</a:t>
            </a:r>
            <a:r>
              <a:rPr lang="en-US" altLang="zh-CN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en-US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内则</a:t>
            </a:r>
            <a:r>
              <a:rPr lang="en-US" altLang="zh-CN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曰：凡和，春多酸，夏多苦，秋多辛，冬多咸，调以滑甘。（注：酸苦辛咸，木火金水之所属。）多其时味，所以养气也。四时皆调以滑甘，象土之寄也。孙思邈曰：春少酸增甘，夏少苦增辛，秋少辛增酸，冬少咸增苦，四季少甘增咸。</a:t>
            </a:r>
            <a:r>
              <a:rPr lang="en-US" altLang="zh-CN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内则</a:t>
            </a:r>
            <a:r>
              <a:rPr lang="en-US" altLang="zh-CN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意在乘旺。孙氏意在扶衰，要之无论四时，五味不可偏多。</a:t>
            </a:r>
            <a:r>
              <a:rPr lang="en-US" altLang="zh-CN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抱朴子</a:t>
            </a:r>
            <a:r>
              <a:rPr lang="en-US" altLang="zh-CN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曰：酸多伤脾，苦多伤肺，辛多伤肝，咸多伤心，甘多伤肾。此五味克五藏，乃五行自然之理也。凡言伤者，当时特未遽觉耳。</a:t>
            </a:r>
          </a:p>
        </p:txBody>
      </p:sp>
      <p:sp>
        <p:nvSpPr>
          <p:cNvPr id="3" name="矩形 2"/>
          <p:cNvSpPr/>
          <p:nvPr/>
        </p:nvSpPr>
        <p:spPr>
          <a:xfrm>
            <a:off x="1677174" y="425053"/>
            <a:ext cx="18004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二、四季饮食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pic>
        <p:nvPicPr>
          <p:cNvPr id="5" name="图片 4" descr="f00c38c9c10bba2142c0a75b0118990e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82465" y="1051561"/>
            <a:ext cx="2367280" cy="3041015"/>
          </a:xfrm>
          <a:prstGeom prst="rect">
            <a:avLst/>
          </a:prstGeom>
        </p:spPr>
      </p:pic>
      <p:pic>
        <p:nvPicPr>
          <p:cNvPr id="6" name="图片 5" descr="f00c38c9c10bba2142c0a75b0118990e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06845" y="1367156"/>
            <a:ext cx="2334260" cy="2966085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/>
        </p:nvSpPr>
        <p:spPr>
          <a:xfrm>
            <a:off x="768350" y="394970"/>
            <a:ext cx="2136140" cy="857250"/>
          </a:xfrm>
          <a:noFill/>
          <a:ln>
            <a:noFill/>
          </a:ln>
          <a:scene3d>
            <a:camera prst="orthographicFront"/>
            <a:lightRig rig="balanced" dir="t"/>
          </a:scene3d>
          <a:sp3d prstMaterial="plastic"/>
        </p:spPr>
        <p:txBody>
          <a:bodyPr vert="horz" lIns="68591" tIns="34295" rIns="68591" bIns="34295" rtlCol="0" anchor="t" anchorCtr="0">
            <a:normAutofit/>
          </a:bodyPr>
          <a:lstStyle>
            <a:lvl1pPr marL="239395" indent="-23939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3450" b="1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2pPr>
            <a:lvl3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3pPr>
            <a:lvl4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4pPr>
            <a:lvl5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None/>
              <a:defRPr/>
            </a:pP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/>
            </a:r>
            <a:b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</a:b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3" name="组合 32"/>
          <p:cNvGrpSpPr/>
          <p:nvPr/>
        </p:nvGrpSpPr>
        <p:grpSpPr bwMode="auto">
          <a:xfrm>
            <a:off x="566422" y="1672591"/>
            <a:ext cx="1317625" cy="1397000"/>
            <a:chOff x="2028825" y="1023938"/>
            <a:chExt cx="1997076" cy="2220912"/>
          </a:xfrm>
        </p:grpSpPr>
        <p:pic>
          <p:nvPicPr>
            <p:cNvPr id="34" name="Picture 6" descr="C:\Users\Administrator\Desktop\touying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8825" y="2678113"/>
              <a:ext cx="1997075" cy="566737"/>
            </a:xfrm>
            <a:prstGeom prst="fram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5" name="组合 17"/>
            <p:cNvGrpSpPr/>
            <p:nvPr/>
          </p:nvGrpSpPr>
          <p:grpSpPr bwMode="auto">
            <a:xfrm>
              <a:off x="2081213" y="1023938"/>
              <a:ext cx="1944688" cy="1947862"/>
              <a:chOff x="2081213" y="1023938"/>
              <a:chExt cx="1944688" cy="1947862"/>
            </a:xfrm>
          </p:grpSpPr>
          <p:sp>
            <p:nvSpPr>
              <p:cNvPr id="36" name="Freeform 8"/>
              <p:cNvSpPr/>
              <p:nvPr/>
            </p:nvSpPr>
            <p:spPr bwMode="auto">
              <a:xfrm>
                <a:off x="2081213" y="1023938"/>
                <a:ext cx="1944688" cy="1947862"/>
              </a:xfrm>
              <a:prstGeom prst="frame">
                <a:avLst/>
              </a:prstGeom>
              <a:solidFill>
                <a:srgbClr val="BF8D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TextBox 13"/>
              <p:cNvSpPr txBox="1">
                <a:spLocks noChangeArrowheads="1"/>
              </p:cNvSpPr>
              <p:nvPr/>
            </p:nvSpPr>
            <p:spPr bwMode="auto">
              <a:xfrm>
                <a:off x="2292777" y="1234661"/>
                <a:ext cx="1523522" cy="1613631"/>
              </a:xfrm>
              <a:prstGeom prst="fram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4400" b="1" dirty="0">
                    <a:solidFill>
                      <a:schemeClr val="accent5"/>
                    </a:solidFill>
                    <a:latin typeface="+mn-lt"/>
                    <a:ea typeface="+mn-ea"/>
                    <a:cs typeface="+mn-ea"/>
                    <a:sym typeface="+mn-lt"/>
                  </a:rPr>
                  <a:t>春</a:t>
                </a:r>
              </a:p>
            </p:txBody>
          </p:sp>
        </p:grpSp>
      </p:grpSp>
      <p:sp>
        <p:nvSpPr>
          <p:cNvPr id="8" name="燕尾形 7"/>
          <p:cNvSpPr/>
          <p:nvPr/>
        </p:nvSpPr>
        <p:spPr>
          <a:xfrm>
            <a:off x="1979099" y="1985919"/>
            <a:ext cx="360040" cy="576064"/>
          </a:xfrm>
          <a:prstGeom prst="chevron">
            <a:avLst/>
          </a:prstGeom>
          <a:solidFill>
            <a:srgbClr val="BF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387600" y="2273300"/>
            <a:ext cx="368300" cy="0"/>
          </a:xfrm>
          <a:prstGeom prst="line">
            <a:avLst/>
          </a:prstGeom>
          <a:ln w="28575">
            <a:solidFill>
              <a:srgbClr val="BF8D11"/>
            </a:solidFill>
            <a:prstDash val="sysDash"/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47"/>
          <p:cNvSpPr>
            <a:spLocks noChangeArrowheads="1"/>
          </p:cNvSpPr>
          <p:nvPr/>
        </p:nvSpPr>
        <p:spPr bwMode="auto">
          <a:xfrm>
            <a:off x="2904490" y="1256030"/>
            <a:ext cx="2192020" cy="1815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lvl="0">
              <a:spcBef>
                <a:spcPts val="0"/>
              </a:spcBef>
              <a:buNone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春天吃酸春季多吃酸味的食物，如含维生素C的食物和有机酸的水果，以及糖醋和酸辣类的菜肴等。科学研究发现，这些酸味食物中含有某种物质，能够成倍地提高钙、铁、锌等无机盐的吸收率。</a:t>
            </a:r>
          </a:p>
        </p:txBody>
      </p:sp>
      <p:sp>
        <p:nvSpPr>
          <p:cNvPr id="14" name="矩形 13"/>
          <p:cNvSpPr/>
          <p:nvPr/>
        </p:nvSpPr>
        <p:spPr>
          <a:xfrm>
            <a:off x="1884225" y="395208"/>
            <a:ext cx="17027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、春季饮食 </a:t>
            </a:r>
          </a:p>
        </p:txBody>
      </p:sp>
      <p:pic>
        <p:nvPicPr>
          <p:cNvPr id="6" name="图片 5" descr="07ff1c6489015e582e8eaa2a83dd786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6516" y="3069591"/>
            <a:ext cx="2653665" cy="1765300"/>
          </a:xfrm>
          <a:prstGeom prst="rect">
            <a:avLst/>
          </a:prstGeom>
        </p:spPr>
      </p:pic>
      <p:pic>
        <p:nvPicPr>
          <p:cNvPr id="7" name="图片 6" descr="c276be51f2d2a0a58edb0e8c7955568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7787" y="10160"/>
            <a:ext cx="2226945" cy="4878705"/>
          </a:xfrm>
          <a:prstGeom prst="rect">
            <a:avLst/>
          </a:prstGeom>
        </p:spPr>
      </p:pic>
      <p:pic>
        <p:nvPicPr>
          <p:cNvPr id="3" name="图片 2" descr="f5245f30c7393289231183d749ad161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290" y="2233931"/>
            <a:ext cx="1875790" cy="2654935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1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1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/>
        </p:nvSpPr>
        <p:spPr>
          <a:xfrm>
            <a:off x="768350" y="394970"/>
            <a:ext cx="2136140" cy="857250"/>
          </a:xfrm>
          <a:noFill/>
          <a:ln>
            <a:noFill/>
          </a:ln>
          <a:scene3d>
            <a:camera prst="orthographicFront"/>
            <a:lightRig rig="balanced" dir="t"/>
          </a:scene3d>
          <a:sp3d prstMaterial="plastic"/>
        </p:spPr>
        <p:txBody>
          <a:bodyPr vert="horz" lIns="68591" tIns="34295" rIns="68591" bIns="34295" rtlCol="0" anchor="t" anchorCtr="0">
            <a:normAutofit/>
          </a:bodyPr>
          <a:lstStyle>
            <a:lvl1pPr marL="239395" indent="-23939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3450" b="1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2pPr>
            <a:lvl3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3pPr>
            <a:lvl4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4pPr>
            <a:lvl5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None/>
              <a:defRPr/>
            </a:pP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/>
            </a:r>
            <a:b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</a:b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燕尾形 7"/>
          <p:cNvSpPr/>
          <p:nvPr/>
        </p:nvSpPr>
        <p:spPr>
          <a:xfrm>
            <a:off x="1979099" y="2516144"/>
            <a:ext cx="360040" cy="576064"/>
          </a:xfrm>
          <a:prstGeom prst="chevron">
            <a:avLst/>
          </a:prstGeom>
          <a:solidFill>
            <a:srgbClr val="BF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387600" y="2788285"/>
            <a:ext cx="528320" cy="0"/>
          </a:xfrm>
          <a:prstGeom prst="line">
            <a:avLst/>
          </a:prstGeom>
          <a:ln w="25400">
            <a:solidFill>
              <a:srgbClr val="BF8D11"/>
            </a:solidFill>
            <a:prstDash val="sysDash"/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47"/>
          <p:cNvSpPr>
            <a:spLocks noChangeArrowheads="1"/>
          </p:cNvSpPr>
          <p:nvPr/>
        </p:nvSpPr>
        <p:spPr bwMode="auto">
          <a:xfrm>
            <a:off x="3015615" y="2689226"/>
            <a:ext cx="2698750" cy="954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lvl="0">
              <a:spcBef>
                <a:spcPts val="0"/>
              </a:spcBef>
              <a:buNone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夏天吃苦夏季天气炎热，而苦味的食物，如苦瓜、油麦菜等，具有清热降火的功效，适量摄取此类食物对身体有益。</a:t>
            </a:r>
          </a:p>
        </p:txBody>
      </p:sp>
      <p:sp>
        <p:nvSpPr>
          <p:cNvPr id="14" name="矩形 13"/>
          <p:cNvSpPr/>
          <p:nvPr/>
        </p:nvSpPr>
        <p:spPr>
          <a:xfrm>
            <a:off x="998054" y="441011"/>
            <a:ext cx="17027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、夏季饮食 </a:t>
            </a: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566422" y="2187576"/>
            <a:ext cx="1317625" cy="1397000"/>
            <a:chOff x="2028825" y="1023938"/>
            <a:chExt cx="1997076" cy="2220912"/>
          </a:xfrm>
        </p:grpSpPr>
        <p:pic>
          <p:nvPicPr>
            <p:cNvPr id="5" name="Picture 6" descr="C:\Users\Administrator\Desktop\touying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8825" y="2678113"/>
              <a:ext cx="1997075" cy="566737"/>
            </a:xfrm>
            <a:prstGeom prst="fram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组合 17"/>
            <p:cNvGrpSpPr/>
            <p:nvPr/>
          </p:nvGrpSpPr>
          <p:grpSpPr bwMode="auto">
            <a:xfrm>
              <a:off x="2081213" y="1023938"/>
              <a:ext cx="1944688" cy="1947862"/>
              <a:chOff x="2081213" y="1023938"/>
              <a:chExt cx="1944688" cy="1947862"/>
            </a:xfrm>
          </p:grpSpPr>
          <p:sp>
            <p:nvSpPr>
              <p:cNvPr id="12" name="Freeform 8"/>
              <p:cNvSpPr/>
              <p:nvPr/>
            </p:nvSpPr>
            <p:spPr bwMode="auto">
              <a:xfrm>
                <a:off x="2081213" y="1023938"/>
                <a:ext cx="1944688" cy="1947862"/>
              </a:xfrm>
              <a:prstGeom prst="frame">
                <a:avLst/>
              </a:prstGeom>
              <a:solidFill>
                <a:srgbClr val="BF8D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TextBox 13"/>
              <p:cNvSpPr txBox="1">
                <a:spLocks noChangeArrowheads="1"/>
              </p:cNvSpPr>
              <p:nvPr/>
            </p:nvSpPr>
            <p:spPr bwMode="auto">
              <a:xfrm>
                <a:off x="2292777" y="1234661"/>
                <a:ext cx="1523522" cy="1613631"/>
              </a:xfrm>
              <a:prstGeom prst="fram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4400" b="1" dirty="0">
                    <a:solidFill>
                      <a:schemeClr val="accent5"/>
                    </a:solidFill>
                    <a:latin typeface="+mn-lt"/>
                    <a:ea typeface="+mn-ea"/>
                    <a:cs typeface="+mn-ea"/>
                    <a:sym typeface="+mn-lt"/>
                  </a:rPr>
                  <a:t>夏</a:t>
                </a:r>
              </a:p>
            </p:txBody>
          </p:sp>
        </p:grpSp>
      </p:grpSp>
      <p:pic>
        <p:nvPicPr>
          <p:cNvPr id="15" name="图片 14" descr="d1e9d87883a9c04e0d1061ee2d5232b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1245" y="282575"/>
            <a:ext cx="2696210" cy="1798320"/>
          </a:xfrm>
          <a:prstGeom prst="rect">
            <a:avLst/>
          </a:prstGeom>
        </p:spPr>
      </p:pic>
      <p:pic>
        <p:nvPicPr>
          <p:cNvPr id="16" name="图片 15" descr="8abeba5ae69ef55d881ac7a49d9e084b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370705" y="1322071"/>
            <a:ext cx="2185670" cy="1367155"/>
          </a:xfrm>
          <a:prstGeom prst="rect">
            <a:avLst/>
          </a:prstGeom>
        </p:spPr>
      </p:pic>
      <p:pic>
        <p:nvPicPr>
          <p:cNvPr id="17" name="图片 16" descr="f5a072680e25c374c487f5600fc886d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7455" y="189865"/>
            <a:ext cx="2122170" cy="4646930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/>
        </p:nvSpPr>
        <p:spPr>
          <a:xfrm>
            <a:off x="768350" y="394970"/>
            <a:ext cx="2136140" cy="857250"/>
          </a:xfrm>
          <a:noFill/>
          <a:ln>
            <a:noFill/>
          </a:ln>
          <a:scene3d>
            <a:camera prst="orthographicFront"/>
            <a:lightRig rig="balanced" dir="t"/>
          </a:scene3d>
          <a:sp3d prstMaterial="plastic"/>
        </p:spPr>
        <p:txBody>
          <a:bodyPr vert="horz" lIns="68591" tIns="34295" rIns="68591" bIns="34295" rtlCol="0" anchor="t" anchorCtr="0">
            <a:normAutofit/>
          </a:bodyPr>
          <a:lstStyle>
            <a:lvl1pPr marL="239395" indent="-23939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3450" b="1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2pPr>
            <a:lvl3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3pPr>
            <a:lvl4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4pPr>
            <a:lvl5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None/>
              <a:defRPr/>
            </a:pP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/>
            </a:r>
            <a:b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</a:b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47"/>
          <p:cNvSpPr>
            <a:spLocks noChangeArrowheads="1"/>
          </p:cNvSpPr>
          <p:nvPr/>
        </p:nvSpPr>
        <p:spPr bwMode="auto">
          <a:xfrm>
            <a:off x="2999107" y="2667636"/>
            <a:ext cx="2163445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lvl="0">
              <a:spcBef>
                <a:spcPts val="0"/>
              </a:spcBef>
              <a:buNone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秋天养肺秋季气候干燥，天气转凉，是滋养肺气的时机，少食辛辣的食物，如姜、蒜等，多食提高免疫力，又可增强血液循环的食物。</a:t>
            </a:r>
          </a:p>
        </p:txBody>
      </p:sp>
      <p:sp>
        <p:nvSpPr>
          <p:cNvPr id="14" name="矩形 13"/>
          <p:cNvSpPr/>
          <p:nvPr/>
        </p:nvSpPr>
        <p:spPr>
          <a:xfrm>
            <a:off x="1043608" y="441755"/>
            <a:ext cx="17027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、秋季饮食 </a:t>
            </a:r>
          </a:p>
        </p:txBody>
      </p:sp>
      <p:sp>
        <p:nvSpPr>
          <p:cNvPr id="3" name="燕尾形 2"/>
          <p:cNvSpPr/>
          <p:nvPr/>
        </p:nvSpPr>
        <p:spPr>
          <a:xfrm>
            <a:off x="1979099" y="2516144"/>
            <a:ext cx="360040" cy="576064"/>
          </a:xfrm>
          <a:prstGeom prst="chevron">
            <a:avLst/>
          </a:prstGeom>
          <a:solidFill>
            <a:srgbClr val="BF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387600" y="2788285"/>
            <a:ext cx="528320" cy="0"/>
          </a:xfrm>
          <a:prstGeom prst="line">
            <a:avLst/>
          </a:prstGeom>
          <a:ln w="25400">
            <a:solidFill>
              <a:srgbClr val="BF8D11"/>
            </a:solidFill>
            <a:prstDash val="sysDash"/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 bwMode="auto">
          <a:xfrm>
            <a:off x="566422" y="2187576"/>
            <a:ext cx="1317625" cy="1397000"/>
            <a:chOff x="2028825" y="1023938"/>
            <a:chExt cx="1997076" cy="2220912"/>
          </a:xfrm>
        </p:grpSpPr>
        <p:pic>
          <p:nvPicPr>
            <p:cNvPr id="12" name="Picture 6" descr="C:\Users\Administrator\Desktop\touying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8825" y="2678113"/>
              <a:ext cx="1997075" cy="566737"/>
            </a:xfrm>
            <a:prstGeom prst="fram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3" name="组合 17"/>
            <p:cNvGrpSpPr/>
            <p:nvPr/>
          </p:nvGrpSpPr>
          <p:grpSpPr bwMode="auto">
            <a:xfrm>
              <a:off x="2081213" y="1023938"/>
              <a:ext cx="1944688" cy="1947862"/>
              <a:chOff x="2081213" y="1023938"/>
              <a:chExt cx="1944688" cy="1947862"/>
            </a:xfrm>
          </p:grpSpPr>
          <p:sp>
            <p:nvSpPr>
              <p:cNvPr id="15" name="Freeform 8"/>
              <p:cNvSpPr/>
              <p:nvPr/>
            </p:nvSpPr>
            <p:spPr bwMode="auto">
              <a:xfrm>
                <a:off x="2081213" y="1023938"/>
                <a:ext cx="1944688" cy="1947862"/>
              </a:xfrm>
              <a:prstGeom prst="frame">
                <a:avLst/>
              </a:prstGeom>
              <a:solidFill>
                <a:srgbClr val="BF8D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TextBox 13"/>
              <p:cNvSpPr txBox="1">
                <a:spLocks noChangeArrowheads="1"/>
              </p:cNvSpPr>
              <p:nvPr/>
            </p:nvSpPr>
            <p:spPr bwMode="auto">
              <a:xfrm>
                <a:off x="2292777" y="1234661"/>
                <a:ext cx="1523522" cy="1613631"/>
              </a:xfrm>
              <a:prstGeom prst="fram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4400" b="1" dirty="0">
                    <a:solidFill>
                      <a:schemeClr val="accent5"/>
                    </a:solidFill>
                    <a:latin typeface="+mn-lt"/>
                    <a:ea typeface="+mn-ea"/>
                    <a:cs typeface="+mn-ea"/>
                    <a:sym typeface="+mn-lt"/>
                  </a:rPr>
                  <a:t>秋</a:t>
                </a:r>
              </a:p>
            </p:txBody>
          </p:sp>
        </p:grpSp>
      </p:grpSp>
      <p:pic>
        <p:nvPicPr>
          <p:cNvPr id="17" name="图片 16" descr="f133c44a113415ea7fdccce519eaf9d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7145" y="186055"/>
            <a:ext cx="2095500" cy="4591050"/>
          </a:xfrm>
          <a:prstGeom prst="rect">
            <a:avLst/>
          </a:prstGeom>
        </p:spPr>
      </p:pic>
      <p:pic>
        <p:nvPicPr>
          <p:cNvPr id="18" name="图片 17" descr="c9a21b6f9425e3ca1ba5b3c1a90435da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4397" y="147956"/>
            <a:ext cx="2172335" cy="2172335"/>
          </a:xfrm>
          <a:prstGeom prst="rect">
            <a:avLst/>
          </a:prstGeom>
        </p:spPr>
      </p:pic>
      <p:pic>
        <p:nvPicPr>
          <p:cNvPr id="19" name="图片 18" descr="2210af2c4a6066c7b5999714ed1f8c6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9965" y="1252220"/>
            <a:ext cx="1718310" cy="1632585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dd4285b30513f398d26f1cda7d2f468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1102" y="2926081"/>
            <a:ext cx="3024505" cy="233362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/>
        </p:nvSpPr>
        <p:spPr>
          <a:xfrm>
            <a:off x="768350" y="394970"/>
            <a:ext cx="2136140" cy="857250"/>
          </a:xfrm>
          <a:noFill/>
          <a:ln>
            <a:noFill/>
          </a:ln>
          <a:scene3d>
            <a:camera prst="orthographicFront"/>
            <a:lightRig rig="balanced" dir="t"/>
          </a:scene3d>
          <a:sp3d prstMaterial="plastic"/>
        </p:spPr>
        <p:txBody>
          <a:bodyPr vert="horz" lIns="68591" tIns="34295" rIns="68591" bIns="34295" rtlCol="0" anchor="t" anchorCtr="0">
            <a:normAutofit/>
          </a:bodyPr>
          <a:lstStyle>
            <a:lvl1pPr marL="239395" indent="-23939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3450" b="1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2pPr>
            <a:lvl3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3pPr>
            <a:lvl4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4pPr>
            <a:lvl5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None/>
              <a:defRPr/>
            </a:pP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/>
            </a:r>
            <a:b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</a:b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47"/>
          <p:cNvSpPr>
            <a:spLocks noChangeArrowheads="1"/>
          </p:cNvSpPr>
          <p:nvPr/>
        </p:nvSpPr>
        <p:spPr bwMode="auto">
          <a:xfrm>
            <a:off x="3013075" y="2187575"/>
            <a:ext cx="2178050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lvl="0">
              <a:spcBef>
                <a:spcPts val="0"/>
              </a:spcBef>
              <a:buNone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冬天养肾冬季天气寒冷，属水，主肾经，是滋养肾的好时机，因此，此时应多吃一些口味重的黑色食物，如木耳、黑豆、芝麻等。</a:t>
            </a:r>
          </a:p>
        </p:txBody>
      </p:sp>
      <p:sp>
        <p:nvSpPr>
          <p:cNvPr id="14" name="矩形 13"/>
          <p:cNvSpPr/>
          <p:nvPr/>
        </p:nvSpPr>
        <p:spPr>
          <a:xfrm>
            <a:off x="985065" y="483518"/>
            <a:ext cx="17027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、冬季饮食 </a:t>
            </a:r>
          </a:p>
        </p:txBody>
      </p:sp>
      <p:sp>
        <p:nvSpPr>
          <p:cNvPr id="3" name="燕尾形 2"/>
          <p:cNvSpPr/>
          <p:nvPr/>
        </p:nvSpPr>
        <p:spPr>
          <a:xfrm>
            <a:off x="1979099" y="2516144"/>
            <a:ext cx="360040" cy="576064"/>
          </a:xfrm>
          <a:prstGeom prst="chevron">
            <a:avLst/>
          </a:prstGeom>
          <a:solidFill>
            <a:srgbClr val="BF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387600" y="2788285"/>
            <a:ext cx="528320" cy="0"/>
          </a:xfrm>
          <a:prstGeom prst="line">
            <a:avLst/>
          </a:prstGeom>
          <a:ln w="25400">
            <a:solidFill>
              <a:srgbClr val="BF8D11"/>
            </a:solidFill>
            <a:prstDash val="sysDash"/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 bwMode="auto">
          <a:xfrm>
            <a:off x="566422" y="2187576"/>
            <a:ext cx="1317625" cy="1397000"/>
            <a:chOff x="2028825" y="1023938"/>
            <a:chExt cx="1997076" cy="2220912"/>
          </a:xfrm>
        </p:grpSpPr>
        <p:pic>
          <p:nvPicPr>
            <p:cNvPr id="12" name="Picture 6" descr="C:\Users\Administrator\Desktop\touying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8825" y="2678113"/>
              <a:ext cx="1997075" cy="566737"/>
            </a:xfrm>
            <a:prstGeom prst="fram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3" name="组合 17"/>
            <p:cNvGrpSpPr/>
            <p:nvPr/>
          </p:nvGrpSpPr>
          <p:grpSpPr bwMode="auto">
            <a:xfrm>
              <a:off x="2081213" y="1023938"/>
              <a:ext cx="1944688" cy="1947862"/>
              <a:chOff x="2081213" y="1023938"/>
              <a:chExt cx="1944688" cy="1947862"/>
            </a:xfrm>
          </p:grpSpPr>
          <p:sp>
            <p:nvSpPr>
              <p:cNvPr id="15" name="Freeform 8"/>
              <p:cNvSpPr/>
              <p:nvPr/>
            </p:nvSpPr>
            <p:spPr bwMode="auto">
              <a:xfrm>
                <a:off x="2081213" y="1023938"/>
                <a:ext cx="1944688" cy="1947862"/>
              </a:xfrm>
              <a:prstGeom prst="frame">
                <a:avLst/>
              </a:prstGeom>
              <a:solidFill>
                <a:srgbClr val="BF8D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TextBox 13"/>
              <p:cNvSpPr txBox="1">
                <a:spLocks noChangeArrowheads="1"/>
              </p:cNvSpPr>
              <p:nvPr/>
            </p:nvSpPr>
            <p:spPr bwMode="auto">
              <a:xfrm>
                <a:off x="2292777" y="1234661"/>
                <a:ext cx="1523522" cy="1613631"/>
              </a:xfrm>
              <a:prstGeom prst="fram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4400" b="1" dirty="0">
                    <a:solidFill>
                      <a:schemeClr val="accent5"/>
                    </a:solidFill>
                    <a:latin typeface="+mn-lt"/>
                    <a:ea typeface="+mn-ea"/>
                    <a:cs typeface="+mn-ea"/>
                    <a:sym typeface="+mn-lt"/>
                  </a:rPr>
                  <a:t>冬</a:t>
                </a:r>
              </a:p>
            </p:txBody>
          </p:sp>
        </p:grpSp>
      </p:grpSp>
      <p:pic>
        <p:nvPicPr>
          <p:cNvPr id="17" name="图片 16" descr="29e4e10e468d121c9e9b1218aab043c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0475" y="142876"/>
            <a:ext cx="2160270" cy="4731385"/>
          </a:xfrm>
          <a:prstGeom prst="rect">
            <a:avLst/>
          </a:prstGeom>
        </p:spPr>
      </p:pic>
      <p:pic>
        <p:nvPicPr>
          <p:cNvPr id="18" name="图片 17" descr="90b39bc9c5e98f9146c71d42eb77954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2432" y="483236"/>
            <a:ext cx="2802255" cy="1980565"/>
          </a:xfrm>
          <a:prstGeom prst="rect">
            <a:avLst/>
          </a:prstGeom>
        </p:spPr>
      </p:pic>
      <p:pic>
        <p:nvPicPr>
          <p:cNvPr id="19" name="图片 18" descr="782338c491d37dd3a9ab279497afdcad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7600" y="3041016"/>
            <a:ext cx="2292350" cy="2292350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 rot="5400000">
            <a:off x="3470276" y="-1000760"/>
            <a:ext cx="935990" cy="6322695"/>
          </a:xfrm>
          <a:prstGeom prst="round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94435" y="1699896"/>
            <a:ext cx="5474576" cy="830997"/>
          </a:xfrm>
          <a:prstGeom prst="rect">
            <a:avLst/>
          </a:prstGeom>
          <a:noFill/>
          <a:effectLst>
            <a:outerShdw blurRad="127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4800" b="1" kern="0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三  巧吃食物治百病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1078865" y="2840990"/>
            <a:ext cx="3239770" cy="682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85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/>
        </p:nvSpPr>
        <p:spPr>
          <a:xfrm>
            <a:off x="768350" y="394970"/>
            <a:ext cx="2136140" cy="857250"/>
          </a:xfrm>
          <a:noFill/>
          <a:ln>
            <a:noFill/>
          </a:ln>
          <a:scene3d>
            <a:camera prst="orthographicFront"/>
            <a:lightRig rig="balanced" dir="t"/>
          </a:scene3d>
          <a:sp3d prstMaterial="plastic"/>
        </p:spPr>
        <p:txBody>
          <a:bodyPr vert="horz" lIns="68591" tIns="34295" rIns="68591" bIns="34295" rtlCol="0" anchor="t" anchorCtr="0">
            <a:normAutofit/>
          </a:bodyPr>
          <a:lstStyle>
            <a:lvl1pPr marL="239395" indent="-23939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3450" b="1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2pPr>
            <a:lvl3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3pPr>
            <a:lvl4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4pPr>
            <a:lvl5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None/>
              <a:defRPr/>
            </a:pP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/>
            </a:r>
            <a:b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</a:b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736092" y="971550"/>
            <a:ext cx="5311775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食物分为酸性和碱性，以及热性、温性、凉性和寒性。</a:t>
            </a:r>
          </a:p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懂得食物的五味才能保证“后天之本”安全。</a:t>
            </a:r>
          </a:p>
        </p:txBody>
      </p:sp>
      <p:sp>
        <p:nvSpPr>
          <p:cNvPr id="21" name="矩形 20"/>
          <p:cNvSpPr/>
          <p:nvPr/>
        </p:nvSpPr>
        <p:spPr>
          <a:xfrm>
            <a:off x="1978146" y="394910"/>
            <a:ext cx="19591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、食物的属性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14" name="文本框 13"/>
          <p:cNvSpPr txBox="1"/>
          <p:nvPr>
            <p:custDataLst>
              <p:tags r:id="rId2"/>
            </p:custDataLst>
          </p:nvPr>
        </p:nvSpPr>
        <p:spPr>
          <a:xfrm>
            <a:off x="1115050" y="2986861"/>
            <a:ext cx="1274101" cy="793287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 eaLnBrk="1" hangingPunct="1">
              <a:spcBef>
                <a:spcPts val="0"/>
              </a:spcBef>
              <a:buFont typeface="Arial" panose="020B0604020202020204" pitchFamily="34" charset="0"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性平的食物，一年四季都可以食用。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>
            <p:custDataLst>
              <p:tags r:id="rId3"/>
            </p:custDataLst>
          </p:nvPr>
        </p:nvSpPr>
        <p:spPr>
          <a:xfrm>
            <a:off x="2802953" y="2986861"/>
            <a:ext cx="1274101" cy="793287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 algn="l" eaLnBrk="1" hangingPunct="1">
              <a:spcBef>
                <a:spcPts val="0"/>
              </a:spcBef>
              <a:buFont typeface="Arial" panose="020B0604020202020204" pitchFamily="34" charset="0"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性温的食物，夏季要适当少量食用，其他季节都可以食用。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>
            <p:custDataLst>
              <p:tags r:id="rId4"/>
            </p:custDataLst>
          </p:nvPr>
        </p:nvSpPr>
        <p:spPr>
          <a:xfrm>
            <a:off x="4558665" y="3009266"/>
            <a:ext cx="1273810" cy="103187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 eaLnBrk="1" hangingPunct="1">
              <a:spcBef>
                <a:spcPts val="0"/>
              </a:spcBef>
              <a:buFont typeface="Arial" panose="020B0604020202020204" pitchFamily="34" charset="0"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性寒的食物，四季尽量少吃，如果要食用，必须添加性温性热的食物。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>
            <p:custDataLst>
              <p:tags r:id="rId5"/>
            </p:custDataLst>
          </p:nvPr>
        </p:nvSpPr>
        <p:spPr>
          <a:xfrm>
            <a:off x="6419215" y="3009265"/>
            <a:ext cx="1273810" cy="1031240"/>
          </a:xfrm>
          <a:prstGeom prst="rect">
            <a:avLst/>
          </a:prstGeom>
          <a:noFill/>
        </p:spPr>
        <p:txBody>
          <a:bodyPr wrap="square" rtlCol="0">
            <a:normAutofit fontScale="97500"/>
          </a:bodyPr>
          <a:lstStyle/>
          <a:p>
            <a:pPr algn="l" eaLnBrk="1" hangingPunct="1">
              <a:spcBef>
                <a:spcPts val="0"/>
              </a:spcBef>
              <a:buFont typeface="Arial" panose="020B0604020202020204" pitchFamily="34" charset="0"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性凉的食物，夏季可以经常食用，其他季节必须配合性温的食物一起吃。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4733925" y="1640842"/>
            <a:ext cx="862330" cy="846455"/>
            <a:chOff x="7455" y="2584"/>
            <a:chExt cx="1358" cy="1333"/>
          </a:xfrm>
        </p:grpSpPr>
        <p:sp>
          <p:nvSpPr>
            <p:cNvPr id="10" name="泪滴形 7"/>
            <p:cNvSpPr/>
            <p:nvPr>
              <p:custDataLst>
                <p:tags r:id="rId9"/>
              </p:custDataLst>
            </p:nvPr>
          </p:nvSpPr>
          <p:spPr>
            <a:xfrm rot="8100000">
              <a:off x="7455" y="2584"/>
              <a:ext cx="1333" cy="1333"/>
            </a:xfrm>
            <a:custGeom>
              <a:avLst/>
              <a:gdLst>
                <a:gd name="connsiteX0" fmla="*/ 0 w 924022"/>
                <a:gd name="connsiteY0" fmla="*/ 462011 h 924022"/>
                <a:gd name="connsiteX1" fmla="*/ 462011 w 924022"/>
                <a:gd name="connsiteY1" fmla="*/ 0 h 924022"/>
                <a:gd name="connsiteX2" fmla="*/ 976294 w 924022"/>
                <a:gd name="connsiteY2" fmla="*/ -52272 h 924022"/>
                <a:gd name="connsiteX3" fmla="*/ 924022 w 924022"/>
                <a:gd name="connsiteY3" fmla="*/ 462011 h 924022"/>
                <a:gd name="connsiteX4" fmla="*/ 462011 w 924022"/>
                <a:gd name="connsiteY4" fmla="*/ 924022 h 924022"/>
                <a:gd name="connsiteX5" fmla="*/ 0 w 924022"/>
                <a:gd name="connsiteY5" fmla="*/ 462011 h 924022"/>
                <a:gd name="connsiteX0-1" fmla="*/ 0 w 976294"/>
                <a:gd name="connsiteY0-2" fmla="*/ 514283 h 976294"/>
                <a:gd name="connsiteX1-3" fmla="*/ 462011 w 976294"/>
                <a:gd name="connsiteY1-4" fmla="*/ 52272 h 976294"/>
                <a:gd name="connsiteX2-5" fmla="*/ 976294 w 976294"/>
                <a:gd name="connsiteY2-6" fmla="*/ 0 h 976294"/>
                <a:gd name="connsiteX3-7" fmla="*/ 924022 w 976294"/>
                <a:gd name="connsiteY3-8" fmla="*/ 514283 h 976294"/>
                <a:gd name="connsiteX4-9" fmla="*/ 462011 w 976294"/>
                <a:gd name="connsiteY4-10" fmla="*/ 976294 h 976294"/>
                <a:gd name="connsiteX5-11" fmla="*/ 0 w 976294"/>
                <a:gd name="connsiteY5-12" fmla="*/ 514283 h 976294"/>
                <a:gd name="connsiteX0-13" fmla="*/ 0 w 991098"/>
                <a:gd name="connsiteY0-14" fmla="*/ 517758 h 979769"/>
                <a:gd name="connsiteX1-15" fmla="*/ 462011 w 991098"/>
                <a:gd name="connsiteY1-16" fmla="*/ 55747 h 979769"/>
                <a:gd name="connsiteX2-17" fmla="*/ 976294 w 991098"/>
                <a:gd name="connsiteY2-18" fmla="*/ 3475 h 979769"/>
                <a:gd name="connsiteX3-19" fmla="*/ 924022 w 991098"/>
                <a:gd name="connsiteY3-20" fmla="*/ 517758 h 979769"/>
                <a:gd name="connsiteX4-21" fmla="*/ 462011 w 991098"/>
                <a:gd name="connsiteY4-22" fmla="*/ 979769 h 979769"/>
                <a:gd name="connsiteX5-23" fmla="*/ 0 w 991098"/>
                <a:gd name="connsiteY5-24" fmla="*/ 517758 h 979769"/>
                <a:gd name="connsiteX0-25" fmla="*/ 0 w 991098"/>
                <a:gd name="connsiteY0-26" fmla="*/ 532372 h 994383"/>
                <a:gd name="connsiteX1-27" fmla="*/ 462011 w 991098"/>
                <a:gd name="connsiteY1-28" fmla="*/ 70361 h 994383"/>
                <a:gd name="connsiteX2-29" fmla="*/ 976294 w 991098"/>
                <a:gd name="connsiteY2-30" fmla="*/ 18089 h 994383"/>
                <a:gd name="connsiteX3-31" fmla="*/ 924022 w 991098"/>
                <a:gd name="connsiteY3-32" fmla="*/ 532372 h 994383"/>
                <a:gd name="connsiteX4-33" fmla="*/ 462011 w 991098"/>
                <a:gd name="connsiteY4-34" fmla="*/ 994383 h 994383"/>
                <a:gd name="connsiteX5-35" fmla="*/ 0 w 991098"/>
                <a:gd name="connsiteY5-36" fmla="*/ 532372 h 994383"/>
                <a:gd name="connsiteX0-37" fmla="*/ 0 w 991098"/>
                <a:gd name="connsiteY0-38" fmla="*/ 529088 h 991099"/>
                <a:gd name="connsiteX1-39" fmla="*/ 462011 w 991098"/>
                <a:gd name="connsiteY1-40" fmla="*/ 67077 h 991099"/>
                <a:gd name="connsiteX2-41" fmla="*/ 976294 w 991098"/>
                <a:gd name="connsiteY2-42" fmla="*/ 14805 h 991099"/>
                <a:gd name="connsiteX3-43" fmla="*/ 924022 w 991098"/>
                <a:gd name="connsiteY3-44" fmla="*/ 529088 h 991099"/>
                <a:gd name="connsiteX4-45" fmla="*/ 462011 w 991098"/>
                <a:gd name="connsiteY4-46" fmla="*/ 991099 h 991099"/>
                <a:gd name="connsiteX5-47" fmla="*/ 0 w 991098"/>
                <a:gd name="connsiteY5-48" fmla="*/ 529088 h 991099"/>
                <a:gd name="connsiteX0-49" fmla="*/ 0 w 992401"/>
                <a:gd name="connsiteY0-50" fmla="*/ 529088 h 991099"/>
                <a:gd name="connsiteX1-51" fmla="*/ 462011 w 992401"/>
                <a:gd name="connsiteY1-52" fmla="*/ 67077 h 991099"/>
                <a:gd name="connsiteX2-53" fmla="*/ 976294 w 992401"/>
                <a:gd name="connsiteY2-54" fmla="*/ 14805 h 991099"/>
                <a:gd name="connsiteX3-55" fmla="*/ 924022 w 992401"/>
                <a:gd name="connsiteY3-56" fmla="*/ 529088 h 991099"/>
                <a:gd name="connsiteX4-57" fmla="*/ 462011 w 992401"/>
                <a:gd name="connsiteY4-58" fmla="*/ 991099 h 991099"/>
                <a:gd name="connsiteX5-59" fmla="*/ 0 w 992401"/>
                <a:gd name="connsiteY5-60" fmla="*/ 529088 h 991099"/>
                <a:gd name="connsiteX0-61" fmla="*/ 0 w 990452"/>
                <a:gd name="connsiteY0-62" fmla="*/ 529088 h 991099"/>
                <a:gd name="connsiteX1-63" fmla="*/ 462011 w 990452"/>
                <a:gd name="connsiteY1-64" fmla="*/ 67077 h 991099"/>
                <a:gd name="connsiteX2-65" fmla="*/ 976294 w 990452"/>
                <a:gd name="connsiteY2-66" fmla="*/ 14805 h 991099"/>
                <a:gd name="connsiteX3-67" fmla="*/ 924022 w 990452"/>
                <a:gd name="connsiteY3-68" fmla="*/ 529088 h 991099"/>
                <a:gd name="connsiteX4-69" fmla="*/ 462011 w 990452"/>
                <a:gd name="connsiteY4-70" fmla="*/ 991099 h 991099"/>
                <a:gd name="connsiteX5-71" fmla="*/ 0 w 990452"/>
                <a:gd name="connsiteY5-72" fmla="*/ 529088 h 991099"/>
                <a:gd name="connsiteX0-73" fmla="*/ 0 w 990452"/>
                <a:gd name="connsiteY0-74" fmla="*/ 528442 h 990453"/>
                <a:gd name="connsiteX1-75" fmla="*/ 462011 w 990452"/>
                <a:gd name="connsiteY1-76" fmla="*/ 66431 h 990453"/>
                <a:gd name="connsiteX2-77" fmla="*/ 976294 w 990452"/>
                <a:gd name="connsiteY2-78" fmla="*/ 14159 h 990453"/>
                <a:gd name="connsiteX3-79" fmla="*/ 924022 w 990452"/>
                <a:gd name="connsiteY3-80" fmla="*/ 528442 h 990453"/>
                <a:gd name="connsiteX4-81" fmla="*/ 462011 w 990452"/>
                <a:gd name="connsiteY4-82" fmla="*/ 990453 h 990453"/>
                <a:gd name="connsiteX5-83" fmla="*/ 0 w 990452"/>
                <a:gd name="connsiteY5-84" fmla="*/ 528442 h 990453"/>
                <a:gd name="connsiteX0-85" fmla="*/ 0 w 990452"/>
                <a:gd name="connsiteY0-86" fmla="*/ 527801 h 989812"/>
                <a:gd name="connsiteX1-87" fmla="*/ 462011 w 990452"/>
                <a:gd name="connsiteY1-88" fmla="*/ 65790 h 989812"/>
                <a:gd name="connsiteX2-89" fmla="*/ 976294 w 990452"/>
                <a:gd name="connsiteY2-90" fmla="*/ 13518 h 989812"/>
                <a:gd name="connsiteX3-91" fmla="*/ 924022 w 990452"/>
                <a:gd name="connsiteY3-92" fmla="*/ 527801 h 989812"/>
                <a:gd name="connsiteX4-93" fmla="*/ 462011 w 990452"/>
                <a:gd name="connsiteY4-94" fmla="*/ 989812 h 989812"/>
                <a:gd name="connsiteX5-95" fmla="*/ 0 w 990452"/>
                <a:gd name="connsiteY5-96" fmla="*/ 527801 h 989812"/>
                <a:gd name="connsiteX0-97" fmla="*/ 0 w 990452"/>
                <a:gd name="connsiteY0-98" fmla="*/ 525286 h 987297"/>
                <a:gd name="connsiteX1-99" fmla="*/ 462011 w 990452"/>
                <a:gd name="connsiteY1-100" fmla="*/ 63275 h 987297"/>
                <a:gd name="connsiteX2-101" fmla="*/ 976294 w 990452"/>
                <a:gd name="connsiteY2-102" fmla="*/ 11003 h 987297"/>
                <a:gd name="connsiteX3-103" fmla="*/ 924022 w 990452"/>
                <a:gd name="connsiteY3-104" fmla="*/ 525286 h 987297"/>
                <a:gd name="connsiteX4-105" fmla="*/ 462011 w 990452"/>
                <a:gd name="connsiteY4-106" fmla="*/ 987297 h 987297"/>
                <a:gd name="connsiteX5-107" fmla="*/ 0 w 990452"/>
                <a:gd name="connsiteY5-108" fmla="*/ 525286 h 987297"/>
                <a:gd name="connsiteX0-109" fmla="*/ 0 w 990452"/>
                <a:gd name="connsiteY0-110" fmla="*/ 523462 h 985473"/>
                <a:gd name="connsiteX1-111" fmla="*/ 462011 w 990452"/>
                <a:gd name="connsiteY1-112" fmla="*/ 61451 h 985473"/>
                <a:gd name="connsiteX2-113" fmla="*/ 976294 w 990452"/>
                <a:gd name="connsiteY2-114" fmla="*/ 9179 h 985473"/>
                <a:gd name="connsiteX3-115" fmla="*/ 924022 w 990452"/>
                <a:gd name="connsiteY3-116" fmla="*/ 523462 h 985473"/>
                <a:gd name="connsiteX4-117" fmla="*/ 462011 w 990452"/>
                <a:gd name="connsiteY4-118" fmla="*/ 985473 h 985473"/>
                <a:gd name="connsiteX5-119" fmla="*/ 0 w 990452"/>
                <a:gd name="connsiteY5-120" fmla="*/ 523462 h 985473"/>
                <a:gd name="connsiteX0-121" fmla="*/ 0 w 985472"/>
                <a:gd name="connsiteY0-122" fmla="*/ 523462 h 985473"/>
                <a:gd name="connsiteX1-123" fmla="*/ 462011 w 985472"/>
                <a:gd name="connsiteY1-124" fmla="*/ 61451 h 985473"/>
                <a:gd name="connsiteX2-125" fmla="*/ 976294 w 985472"/>
                <a:gd name="connsiteY2-126" fmla="*/ 9179 h 985473"/>
                <a:gd name="connsiteX3-127" fmla="*/ 924022 w 985472"/>
                <a:gd name="connsiteY3-128" fmla="*/ 523462 h 985473"/>
                <a:gd name="connsiteX4-129" fmla="*/ 462011 w 985472"/>
                <a:gd name="connsiteY4-130" fmla="*/ 985473 h 985473"/>
                <a:gd name="connsiteX5-131" fmla="*/ 0 w 985472"/>
                <a:gd name="connsiteY5-132" fmla="*/ 523462 h 985473"/>
              </a:gdLst>
              <a:ahLst/>
              <a:cxnLst>
                <a:cxn ang="0">
                  <a:pos x="connsiteX0-121" y="connsiteY0-122"/>
                </a:cxn>
                <a:cxn ang="0">
                  <a:pos x="connsiteX1-123" y="connsiteY1-124"/>
                </a:cxn>
                <a:cxn ang="0">
                  <a:pos x="connsiteX2-125" y="connsiteY2-126"/>
                </a:cxn>
                <a:cxn ang="0">
                  <a:pos x="connsiteX3-127" y="connsiteY3-128"/>
                </a:cxn>
                <a:cxn ang="0">
                  <a:pos x="connsiteX4-129" y="connsiteY4-130"/>
                </a:cxn>
                <a:cxn ang="0">
                  <a:pos x="connsiteX5-131" y="connsiteY5-132"/>
                </a:cxn>
              </a:cxnLst>
              <a:rect l="l" t="t" r="r" b="b"/>
              <a:pathLst>
                <a:path w="985472" h="985473">
                  <a:moveTo>
                    <a:pt x="0" y="523462"/>
                  </a:moveTo>
                  <a:cubicBezTo>
                    <a:pt x="0" y="268300"/>
                    <a:pt x="206849" y="61451"/>
                    <a:pt x="462011" y="61451"/>
                  </a:cubicBezTo>
                  <a:cubicBezTo>
                    <a:pt x="633438" y="61451"/>
                    <a:pt x="941255" y="-28376"/>
                    <a:pt x="976294" y="9179"/>
                  </a:cubicBezTo>
                  <a:cubicBezTo>
                    <a:pt x="1013850" y="37485"/>
                    <a:pt x="924022" y="352035"/>
                    <a:pt x="924022" y="523462"/>
                  </a:cubicBezTo>
                  <a:cubicBezTo>
                    <a:pt x="924022" y="778624"/>
                    <a:pt x="717173" y="985473"/>
                    <a:pt x="462011" y="985473"/>
                  </a:cubicBezTo>
                  <a:cubicBezTo>
                    <a:pt x="206849" y="985473"/>
                    <a:pt x="0" y="778624"/>
                    <a:pt x="0" y="523462"/>
                  </a:cubicBezTo>
                  <a:close/>
                </a:path>
              </a:pathLst>
            </a:custGeom>
            <a:noFill/>
            <a:ln w="38100" cap="flat" cmpd="sng" algn="ctr">
              <a:solidFill>
                <a:schemeClr val="accent5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>
              <a:normAutofit/>
            </a:bodyPr>
            <a:lstStyle/>
            <a:p>
              <a:pPr algn="ctr"/>
              <a:endParaRPr lang="zh-CN" altLang="en-US" sz="135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759" y="2889"/>
              <a:ext cx="1054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chemeClr val="accent5"/>
                  </a:solidFill>
                  <a:latin typeface="+mn-lt"/>
                  <a:ea typeface="+mn-ea"/>
                  <a:cs typeface="+mn-ea"/>
                  <a:sym typeface="+mn-lt"/>
                </a:rPr>
                <a:t>寒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533515" y="1642111"/>
            <a:ext cx="857250" cy="846455"/>
            <a:chOff x="10289" y="2586"/>
            <a:chExt cx="1350" cy="1333"/>
          </a:xfrm>
        </p:grpSpPr>
        <p:sp>
          <p:nvSpPr>
            <p:cNvPr id="23" name="泪滴形 7"/>
            <p:cNvSpPr/>
            <p:nvPr>
              <p:custDataLst>
                <p:tags r:id="rId8"/>
              </p:custDataLst>
            </p:nvPr>
          </p:nvSpPr>
          <p:spPr>
            <a:xfrm rot="8100000">
              <a:off x="10289" y="2586"/>
              <a:ext cx="1333" cy="1333"/>
            </a:xfrm>
            <a:custGeom>
              <a:avLst/>
              <a:gdLst>
                <a:gd name="connsiteX0" fmla="*/ 0 w 924022"/>
                <a:gd name="connsiteY0" fmla="*/ 462011 h 924022"/>
                <a:gd name="connsiteX1" fmla="*/ 462011 w 924022"/>
                <a:gd name="connsiteY1" fmla="*/ 0 h 924022"/>
                <a:gd name="connsiteX2" fmla="*/ 976294 w 924022"/>
                <a:gd name="connsiteY2" fmla="*/ -52272 h 924022"/>
                <a:gd name="connsiteX3" fmla="*/ 924022 w 924022"/>
                <a:gd name="connsiteY3" fmla="*/ 462011 h 924022"/>
                <a:gd name="connsiteX4" fmla="*/ 462011 w 924022"/>
                <a:gd name="connsiteY4" fmla="*/ 924022 h 924022"/>
                <a:gd name="connsiteX5" fmla="*/ 0 w 924022"/>
                <a:gd name="connsiteY5" fmla="*/ 462011 h 924022"/>
                <a:gd name="connsiteX0-1" fmla="*/ 0 w 976294"/>
                <a:gd name="connsiteY0-2" fmla="*/ 514283 h 976294"/>
                <a:gd name="connsiteX1-3" fmla="*/ 462011 w 976294"/>
                <a:gd name="connsiteY1-4" fmla="*/ 52272 h 976294"/>
                <a:gd name="connsiteX2-5" fmla="*/ 976294 w 976294"/>
                <a:gd name="connsiteY2-6" fmla="*/ 0 h 976294"/>
                <a:gd name="connsiteX3-7" fmla="*/ 924022 w 976294"/>
                <a:gd name="connsiteY3-8" fmla="*/ 514283 h 976294"/>
                <a:gd name="connsiteX4-9" fmla="*/ 462011 w 976294"/>
                <a:gd name="connsiteY4-10" fmla="*/ 976294 h 976294"/>
                <a:gd name="connsiteX5-11" fmla="*/ 0 w 976294"/>
                <a:gd name="connsiteY5-12" fmla="*/ 514283 h 976294"/>
                <a:gd name="connsiteX0-13" fmla="*/ 0 w 991098"/>
                <a:gd name="connsiteY0-14" fmla="*/ 517758 h 979769"/>
                <a:gd name="connsiteX1-15" fmla="*/ 462011 w 991098"/>
                <a:gd name="connsiteY1-16" fmla="*/ 55747 h 979769"/>
                <a:gd name="connsiteX2-17" fmla="*/ 976294 w 991098"/>
                <a:gd name="connsiteY2-18" fmla="*/ 3475 h 979769"/>
                <a:gd name="connsiteX3-19" fmla="*/ 924022 w 991098"/>
                <a:gd name="connsiteY3-20" fmla="*/ 517758 h 979769"/>
                <a:gd name="connsiteX4-21" fmla="*/ 462011 w 991098"/>
                <a:gd name="connsiteY4-22" fmla="*/ 979769 h 979769"/>
                <a:gd name="connsiteX5-23" fmla="*/ 0 w 991098"/>
                <a:gd name="connsiteY5-24" fmla="*/ 517758 h 979769"/>
                <a:gd name="connsiteX0-25" fmla="*/ 0 w 991098"/>
                <a:gd name="connsiteY0-26" fmla="*/ 532372 h 994383"/>
                <a:gd name="connsiteX1-27" fmla="*/ 462011 w 991098"/>
                <a:gd name="connsiteY1-28" fmla="*/ 70361 h 994383"/>
                <a:gd name="connsiteX2-29" fmla="*/ 976294 w 991098"/>
                <a:gd name="connsiteY2-30" fmla="*/ 18089 h 994383"/>
                <a:gd name="connsiteX3-31" fmla="*/ 924022 w 991098"/>
                <a:gd name="connsiteY3-32" fmla="*/ 532372 h 994383"/>
                <a:gd name="connsiteX4-33" fmla="*/ 462011 w 991098"/>
                <a:gd name="connsiteY4-34" fmla="*/ 994383 h 994383"/>
                <a:gd name="connsiteX5-35" fmla="*/ 0 w 991098"/>
                <a:gd name="connsiteY5-36" fmla="*/ 532372 h 994383"/>
                <a:gd name="connsiteX0-37" fmla="*/ 0 w 991098"/>
                <a:gd name="connsiteY0-38" fmla="*/ 529088 h 991099"/>
                <a:gd name="connsiteX1-39" fmla="*/ 462011 w 991098"/>
                <a:gd name="connsiteY1-40" fmla="*/ 67077 h 991099"/>
                <a:gd name="connsiteX2-41" fmla="*/ 976294 w 991098"/>
                <a:gd name="connsiteY2-42" fmla="*/ 14805 h 991099"/>
                <a:gd name="connsiteX3-43" fmla="*/ 924022 w 991098"/>
                <a:gd name="connsiteY3-44" fmla="*/ 529088 h 991099"/>
                <a:gd name="connsiteX4-45" fmla="*/ 462011 w 991098"/>
                <a:gd name="connsiteY4-46" fmla="*/ 991099 h 991099"/>
                <a:gd name="connsiteX5-47" fmla="*/ 0 w 991098"/>
                <a:gd name="connsiteY5-48" fmla="*/ 529088 h 991099"/>
                <a:gd name="connsiteX0-49" fmla="*/ 0 w 992401"/>
                <a:gd name="connsiteY0-50" fmla="*/ 529088 h 991099"/>
                <a:gd name="connsiteX1-51" fmla="*/ 462011 w 992401"/>
                <a:gd name="connsiteY1-52" fmla="*/ 67077 h 991099"/>
                <a:gd name="connsiteX2-53" fmla="*/ 976294 w 992401"/>
                <a:gd name="connsiteY2-54" fmla="*/ 14805 h 991099"/>
                <a:gd name="connsiteX3-55" fmla="*/ 924022 w 992401"/>
                <a:gd name="connsiteY3-56" fmla="*/ 529088 h 991099"/>
                <a:gd name="connsiteX4-57" fmla="*/ 462011 w 992401"/>
                <a:gd name="connsiteY4-58" fmla="*/ 991099 h 991099"/>
                <a:gd name="connsiteX5-59" fmla="*/ 0 w 992401"/>
                <a:gd name="connsiteY5-60" fmla="*/ 529088 h 991099"/>
                <a:gd name="connsiteX0-61" fmla="*/ 0 w 990452"/>
                <a:gd name="connsiteY0-62" fmla="*/ 529088 h 991099"/>
                <a:gd name="connsiteX1-63" fmla="*/ 462011 w 990452"/>
                <a:gd name="connsiteY1-64" fmla="*/ 67077 h 991099"/>
                <a:gd name="connsiteX2-65" fmla="*/ 976294 w 990452"/>
                <a:gd name="connsiteY2-66" fmla="*/ 14805 h 991099"/>
                <a:gd name="connsiteX3-67" fmla="*/ 924022 w 990452"/>
                <a:gd name="connsiteY3-68" fmla="*/ 529088 h 991099"/>
                <a:gd name="connsiteX4-69" fmla="*/ 462011 w 990452"/>
                <a:gd name="connsiteY4-70" fmla="*/ 991099 h 991099"/>
                <a:gd name="connsiteX5-71" fmla="*/ 0 w 990452"/>
                <a:gd name="connsiteY5-72" fmla="*/ 529088 h 991099"/>
                <a:gd name="connsiteX0-73" fmla="*/ 0 w 990452"/>
                <a:gd name="connsiteY0-74" fmla="*/ 528442 h 990453"/>
                <a:gd name="connsiteX1-75" fmla="*/ 462011 w 990452"/>
                <a:gd name="connsiteY1-76" fmla="*/ 66431 h 990453"/>
                <a:gd name="connsiteX2-77" fmla="*/ 976294 w 990452"/>
                <a:gd name="connsiteY2-78" fmla="*/ 14159 h 990453"/>
                <a:gd name="connsiteX3-79" fmla="*/ 924022 w 990452"/>
                <a:gd name="connsiteY3-80" fmla="*/ 528442 h 990453"/>
                <a:gd name="connsiteX4-81" fmla="*/ 462011 w 990452"/>
                <a:gd name="connsiteY4-82" fmla="*/ 990453 h 990453"/>
                <a:gd name="connsiteX5-83" fmla="*/ 0 w 990452"/>
                <a:gd name="connsiteY5-84" fmla="*/ 528442 h 990453"/>
                <a:gd name="connsiteX0-85" fmla="*/ 0 w 990452"/>
                <a:gd name="connsiteY0-86" fmla="*/ 527801 h 989812"/>
                <a:gd name="connsiteX1-87" fmla="*/ 462011 w 990452"/>
                <a:gd name="connsiteY1-88" fmla="*/ 65790 h 989812"/>
                <a:gd name="connsiteX2-89" fmla="*/ 976294 w 990452"/>
                <a:gd name="connsiteY2-90" fmla="*/ 13518 h 989812"/>
                <a:gd name="connsiteX3-91" fmla="*/ 924022 w 990452"/>
                <a:gd name="connsiteY3-92" fmla="*/ 527801 h 989812"/>
                <a:gd name="connsiteX4-93" fmla="*/ 462011 w 990452"/>
                <a:gd name="connsiteY4-94" fmla="*/ 989812 h 989812"/>
                <a:gd name="connsiteX5-95" fmla="*/ 0 w 990452"/>
                <a:gd name="connsiteY5-96" fmla="*/ 527801 h 989812"/>
                <a:gd name="connsiteX0-97" fmla="*/ 0 w 990452"/>
                <a:gd name="connsiteY0-98" fmla="*/ 525286 h 987297"/>
                <a:gd name="connsiteX1-99" fmla="*/ 462011 w 990452"/>
                <a:gd name="connsiteY1-100" fmla="*/ 63275 h 987297"/>
                <a:gd name="connsiteX2-101" fmla="*/ 976294 w 990452"/>
                <a:gd name="connsiteY2-102" fmla="*/ 11003 h 987297"/>
                <a:gd name="connsiteX3-103" fmla="*/ 924022 w 990452"/>
                <a:gd name="connsiteY3-104" fmla="*/ 525286 h 987297"/>
                <a:gd name="connsiteX4-105" fmla="*/ 462011 w 990452"/>
                <a:gd name="connsiteY4-106" fmla="*/ 987297 h 987297"/>
                <a:gd name="connsiteX5-107" fmla="*/ 0 w 990452"/>
                <a:gd name="connsiteY5-108" fmla="*/ 525286 h 987297"/>
                <a:gd name="connsiteX0-109" fmla="*/ 0 w 990452"/>
                <a:gd name="connsiteY0-110" fmla="*/ 523462 h 985473"/>
                <a:gd name="connsiteX1-111" fmla="*/ 462011 w 990452"/>
                <a:gd name="connsiteY1-112" fmla="*/ 61451 h 985473"/>
                <a:gd name="connsiteX2-113" fmla="*/ 976294 w 990452"/>
                <a:gd name="connsiteY2-114" fmla="*/ 9179 h 985473"/>
                <a:gd name="connsiteX3-115" fmla="*/ 924022 w 990452"/>
                <a:gd name="connsiteY3-116" fmla="*/ 523462 h 985473"/>
                <a:gd name="connsiteX4-117" fmla="*/ 462011 w 990452"/>
                <a:gd name="connsiteY4-118" fmla="*/ 985473 h 985473"/>
                <a:gd name="connsiteX5-119" fmla="*/ 0 w 990452"/>
                <a:gd name="connsiteY5-120" fmla="*/ 523462 h 985473"/>
                <a:gd name="connsiteX0-121" fmla="*/ 0 w 985472"/>
                <a:gd name="connsiteY0-122" fmla="*/ 523462 h 985473"/>
                <a:gd name="connsiteX1-123" fmla="*/ 462011 w 985472"/>
                <a:gd name="connsiteY1-124" fmla="*/ 61451 h 985473"/>
                <a:gd name="connsiteX2-125" fmla="*/ 976294 w 985472"/>
                <a:gd name="connsiteY2-126" fmla="*/ 9179 h 985473"/>
                <a:gd name="connsiteX3-127" fmla="*/ 924022 w 985472"/>
                <a:gd name="connsiteY3-128" fmla="*/ 523462 h 985473"/>
                <a:gd name="connsiteX4-129" fmla="*/ 462011 w 985472"/>
                <a:gd name="connsiteY4-130" fmla="*/ 985473 h 985473"/>
                <a:gd name="connsiteX5-131" fmla="*/ 0 w 985472"/>
                <a:gd name="connsiteY5-132" fmla="*/ 523462 h 985473"/>
              </a:gdLst>
              <a:ahLst/>
              <a:cxnLst>
                <a:cxn ang="0">
                  <a:pos x="connsiteX0-121" y="connsiteY0-122"/>
                </a:cxn>
                <a:cxn ang="0">
                  <a:pos x="connsiteX1-123" y="connsiteY1-124"/>
                </a:cxn>
                <a:cxn ang="0">
                  <a:pos x="connsiteX2-125" y="connsiteY2-126"/>
                </a:cxn>
                <a:cxn ang="0">
                  <a:pos x="connsiteX3-127" y="connsiteY3-128"/>
                </a:cxn>
                <a:cxn ang="0">
                  <a:pos x="connsiteX4-129" y="connsiteY4-130"/>
                </a:cxn>
                <a:cxn ang="0">
                  <a:pos x="connsiteX5-131" y="connsiteY5-132"/>
                </a:cxn>
              </a:cxnLst>
              <a:rect l="l" t="t" r="r" b="b"/>
              <a:pathLst>
                <a:path w="985472" h="985473">
                  <a:moveTo>
                    <a:pt x="0" y="523462"/>
                  </a:moveTo>
                  <a:cubicBezTo>
                    <a:pt x="0" y="268300"/>
                    <a:pt x="206849" y="61451"/>
                    <a:pt x="462011" y="61451"/>
                  </a:cubicBezTo>
                  <a:cubicBezTo>
                    <a:pt x="633438" y="61451"/>
                    <a:pt x="941255" y="-28376"/>
                    <a:pt x="976294" y="9179"/>
                  </a:cubicBezTo>
                  <a:cubicBezTo>
                    <a:pt x="1013850" y="37485"/>
                    <a:pt x="924022" y="352035"/>
                    <a:pt x="924022" y="523462"/>
                  </a:cubicBezTo>
                  <a:cubicBezTo>
                    <a:pt x="924022" y="778624"/>
                    <a:pt x="717173" y="985473"/>
                    <a:pt x="462011" y="985473"/>
                  </a:cubicBezTo>
                  <a:cubicBezTo>
                    <a:pt x="206849" y="985473"/>
                    <a:pt x="0" y="778624"/>
                    <a:pt x="0" y="523462"/>
                  </a:cubicBezTo>
                  <a:close/>
                </a:path>
              </a:pathLst>
            </a:custGeom>
            <a:noFill/>
            <a:ln w="38100" cap="flat" cmpd="sng" algn="ctr">
              <a:solidFill>
                <a:schemeClr val="accent5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>
              <a:normAutofit/>
            </a:bodyPr>
            <a:lstStyle/>
            <a:p>
              <a:pPr algn="ctr"/>
              <a:endParaRPr lang="zh-CN" altLang="en-US" sz="135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0585" y="2890"/>
              <a:ext cx="1054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chemeClr val="accent5"/>
                  </a:solidFill>
                  <a:latin typeface="+mn-lt"/>
                  <a:ea typeface="+mn-ea"/>
                  <a:cs typeface="+mn-ea"/>
                  <a:sym typeface="+mn-lt"/>
                </a:rPr>
                <a:t>凉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326481" y="1642128"/>
            <a:ext cx="846677" cy="846678"/>
            <a:chOff x="2092" y="2585"/>
            <a:chExt cx="1333" cy="1333"/>
          </a:xfrm>
        </p:grpSpPr>
        <p:sp>
          <p:nvSpPr>
            <p:cNvPr id="2" name="泪滴形 7"/>
            <p:cNvSpPr/>
            <p:nvPr>
              <p:custDataLst>
                <p:tags r:id="rId7"/>
              </p:custDataLst>
            </p:nvPr>
          </p:nvSpPr>
          <p:spPr>
            <a:xfrm rot="8100000">
              <a:off x="2092" y="2585"/>
              <a:ext cx="1333" cy="1333"/>
            </a:xfrm>
            <a:custGeom>
              <a:avLst/>
              <a:gdLst>
                <a:gd name="connsiteX0" fmla="*/ 0 w 924022"/>
                <a:gd name="connsiteY0" fmla="*/ 462011 h 924022"/>
                <a:gd name="connsiteX1" fmla="*/ 462011 w 924022"/>
                <a:gd name="connsiteY1" fmla="*/ 0 h 924022"/>
                <a:gd name="connsiteX2" fmla="*/ 976294 w 924022"/>
                <a:gd name="connsiteY2" fmla="*/ -52272 h 924022"/>
                <a:gd name="connsiteX3" fmla="*/ 924022 w 924022"/>
                <a:gd name="connsiteY3" fmla="*/ 462011 h 924022"/>
                <a:gd name="connsiteX4" fmla="*/ 462011 w 924022"/>
                <a:gd name="connsiteY4" fmla="*/ 924022 h 924022"/>
                <a:gd name="connsiteX5" fmla="*/ 0 w 924022"/>
                <a:gd name="connsiteY5" fmla="*/ 462011 h 924022"/>
                <a:gd name="connsiteX0-1" fmla="*/ 0 w 976294"/>
                <a:gd name="connsiteY0-2" fmla="*/ 514283 h 976294"/>
                <a:gd name="connsiteX1-3" fmla="*/ 462011 w 976294"/>
                <a:gd name="connsiteY1-4" fmla="*/ 52272 h 976294"/>
                <a:gd name="connsiteX2-5" fmla="*/ 976294 w 976294"/>
                <a:gd name="connsiteY2-6" fmla="*/ 0 h 976294"/>
                <a:gd name="connsiteX3-7" fmla="*/ 924022 w 976294"/>
                <a:gd name="connsiteY3-8" fmla="*/ 514283 h 976294"/>
                <a:gd name="connsiteX4-9" fmla="*/ 462011 w 976294"/>
                <a:gd name="connsiteY4-10" fmla="*/ 976294 h 976294"/>
                <a:gd name="connsiteX5-11" fmla="*/ 0 w 976294"/>
                <a:gd name="connsiteY5-12" fmla="*/ 514283 h 976294"/>
                <a:gd name="connsiteX0-13" fmla="*/ 0 w 991098"/>
                <a:gd name="connsiteY0-14" fmla="*/ 517758 h 979769"/>
                <a:gd name="connsiteX1-15" fmla="*/ 462011 w 991098"/>
                <a:gd name="connsiteY1-16" fmla="*/ 55747 h 979769"/>
                <a:gd name="connsiteX2-17" fmla="*/ 976294 w 991098"/>
                <a:gd name="connsiteY2-18" fmla="*/ 3475 h 979769"/>
                <a:gd name="connsiteX3-19" fmla="*/ 924022 w 991098"/>
                <a:gd name="connsiteY3-20" fmla="*/ 517758 h 979769"/>
                <a:gd name="connsiteX4-21" fmla="*/ 462011 w 991098"/>
                <a:gd name="connsiteY4-22" fmla="*/ 979769 h 979769"/>
                <a:gd name="connsiteX5-23" fmla="*/ 0 w 991098"/>
                <a:gd name="connsiteY5-24" fmla="*/ 517758 h 979769"/>
                <a:gd name="connsiteX0-25" fmla="*/ 0 w 991098"/>
                <a:gd name="connsiteY0-26" fmla="*/ 532372 h 994383"/>
                <a:gd name="connsiteX1-27" fmla="*/ 462011 w 991098"/>
                <a:gd name="connsiteY1-28" fmla="*/ 70361 h 994383"/>
                <a:gd name="connsiteX2-29" fmla="*/ 976294 w 991098"/>
                <a:gd name="connsiteY2-30" fmla="*/ 18089 h 994383"/>
                <a:gd name="connsiteX3-31" fmla="*/ 924022 w 991098"/>
                <a:gd name="connsiteY3-32" fmla="*/ 532372 h 994383"/>
                <a:gd name="connsiteX4-33" fmla="*/ 462011 w 991098"/>
                <a:gd name="connsiteY4-34" fmla="*/ 994383 h 994383"/>
                <a:gd name="connsiteX5-35" fmla="*/ 0 w 991098"/>
                <a:gd name="connsiteY5-36" fmla="*/ 532372 h 994383"/>
                <a:gd name="connsiteX0-37" fmla="*/ 0 w 991098"/>
                <a:gd name="connsiteY0-38" fmla="*/ 529088 h 991099"/>
                <a:gd name="connsiteX1-39" fmla="*/ 462011 w 991098"/>
                <a:gd name="connsiteY1-40" fmla="*/ 67077 h 991099"/>
                <a:gd name="connsiteX2-41" fmla="*/ 976294 w 991098"/>
                <a:gd name="connsiteY2-42" fmla="*/ 14805 h 991099"/>
                <a:gd name="connsiteX3-43" fmla="*/ 924022 w 991098"/>
                <a:gd name="connsiteY3-44" fmla="*/ 529088 h 991099"/>
                <a:gd name="connsiteX4-45" fmla="*/ 462011 w 991098"/>
                <a:gd name="connsiteY4-46" fmla="*/ 991099 h 991099"/>
                <a:gd name="connsiteX5-47" fmla="*/ 0 w 991098"/>
                <a:gd name="connsiteY5-48" fmla="*/ 529088 h 991099"/>
                <a:gd name="connsiteX0-49" fmla="*/ 0 w 992401"/>
                <a:gd name="connsiteY0-50" fmla="*/ 529088 h 991099"/>
                <a:gd name="connsiteX1-51" fmla="*/ 462011 w 992401"/>
                <a:gd name="connsiteY1-52" fmla="*/ 67077 h 991099"/>
                <a:gd name="connsiteX2-53" fmla="*/ 976294 w 992401"/>
                <a:gd name="connsiteY2-54" fmla="*/ 14805 h 991099"/>
                <a:gd name="connsiteX3-55" fmla="*/ 924022 w 992401"/>
                <a:gd name="connsiteY3-56" fmla="*/ 529088 h 991099"/>
                <a:gd name="connsiteX4-57" fmla="*/ 462011 w 992401"/>
                <a:gd name="connsiteY4-58" fmla="*/ 991099 h 991099"/>
                <a:gd name="connsiteX5-59" fmla="*/ 0 w 992401"/>
                <a:gd name="connsiteY5-60" fmla="*/ 529088 h 991099"/>
                <a:gd name="connsiteX0-61" fmla="*/ 0 w 990452"/>
                <a:gd name="connsiteY0-62" fmla="*/ 529088 h 991099"/>
                <a:gd name="connsiteX1-63" fmla="*/ 462011 w 990452"/>
                <a:gd name="connsiteY1-64" fmla="*/ 67077 h 991099"/>
                <a:gd name="connsiteX2-65" fmla="*/ 976294 w 990452"/>
                <a:gd name="connsiteY2-66" fmla="*/ 14805 h 991099"/>
                <a:gd name="connsiteX3-67" fmla="*/ 924022 w 990452"/>
                <a:gd name="connsiteY3-68" fmla="*/ 529088 h 991099"/>
                <a:gd name="connsiteX4-69" fmla="*/ 462011 w 990452"/>
                <a:gd name="connsiteY4-70" fmla="*/ 991099 h 991099"/>
                <a:gd name="connsiteX5-71" fmla="*/ 0 w 990452"/>
                <a:gd name="connsiteY5-72" fmla="*/ 529088 h 991099"/>
                <a:gd name="connsiteX0-73" fmla="*/ 0 w 990452"/>
                <a:gd name="connsiteY0-74" fmla="*/ 528442 h 990453"/>
                <a:gd name="connsiteX1-75" fmla="*/ 462011 w 990452"/>
                <a:gd name="connsiteY1-76" fmla="*/ 66431 h 990453"/>
                <a:gd name="connsiteX2-77" fmla="*/ 976294 w 990452"/>
                <a:gd name="connsiteY2-78" fmla="*/ 14159 h 990453"/>
                <a:gd name="connsiteX3-79" fmla="*/ 924022 w 990452"/>
                <a:gd name="connsiteY3-80" fmla="*/ 528442 h 990453"/>
                <a:gd name="connsiteX4-81" fmla="*/ 462011 w 990452"/>
                <a:gd name="connsiteY4-82" fmla="*/ 990453 h 990453"/>
                <a:gd name="connsiteX5-83" fmla="*/ 0 w 990452"/>
                <a:gd name="connsiteY5-84" fmla="*/ 528442 h 990453"/>
                <a:gd name="connsiteX0-85" fmla="*/ 0 w 990452"/>
                <a:gd name="connsiteY0-86" fmla="*/ 527801 h 989812"/>
                <a:gd name="connsiteX1-87" fmla="*/ 462011 w 990452"/>
                <a:gd name="connsiteY1-88" fmla="*/ 65790 h 989812"/>
                <a:gd name="connsiteX2-89" fmla="*/ 976294 w 990452"/>
                <a:gd name="connsiteY2-90" fmla="*/ 13518 h 989812"/>
                <a:gd name="connsiteX3-91" fmla="*/ 924022 w 990452"/>
                <a:gd name="connsiteY3-92" fmla="*/ 527801 h 989812"/>
                <a:gd name="connsiteX4-93" fmla="*/ 462011 w 990452"/>
                <a:gd name="connsiteY4-94" fmla="*/ 989812 h 989812"/>
                <a:gd name="connsiteX5-95" fmla="*/ 0 w 990452"/>
                <a:gd name="connsiteY5-96" fmla="*/ 527801 h 989812"/>
                <a:gd name="connsiteX0-97" fmla="*/ 0 w 990452"/>
                <a:gd name="connsiteY0-98" fmla="*/ 525286 h 987297"/>
                <a:gd name="connsiteX1-99" fmla="*/ 462011 w 990452"/>
                <a:gd name="connsiteY1-100" fmla="*/ 63275 h 987297"/>
                <a:gd name="connsiteX2-101" fmla="*/ 976294 w 990452"/>
                <a:gd name="connsiteY2-102" fmla="*/ 11003 h 987297"/>
                <a:gd name="connsiteX3-103" fmla="*/ 924022 w 990452"/>
                <a:gd name="connsiteY3-104" fmla="*/ 525286 h 987297"/>
                <a:gd name="connsiteX4-105" fmla="*/ 462011 w 990452"/>
                <a:gd name="connsiteY4-106" fmla="*/ 987297 h 987297"/>
                <a:gd name="connsiteX5-107" fmla="*/ 0 w 990452"/>
                <a:gd name="connsiteY5-108" fmla="*/ 525286 h 987297"/>
                <a:gd name="connsiteX0-109" fmla="*/ 0 w 990452"/>
                <a:gd name="connsiteY0-110" fmla="*/ 523462 h 985473"/>
                <a:gd name="connsiteX1-111" fmla="*/ 462011 w 990452"/>
                <a:gd name="connsiteY1-112" fmla="*/ 61451 h 985473"/>
                <a:gd name="connsiteX2-113" fmla="*/ 976294 w 990452"/>
                <a:gd name="connsiteY2-114" fmla="*/ 9179 h 985473"/>
                <a:gd name="connsiteX3-115" fmla="*/ 924022 w 990452"/>
                <a:gd name="connsiteY3-116" fmla="*/ 523462 h 985473"/>
                <a:gd name="connsiteX4-117" fmla="*/ 462011 w 990452"/>
                <a:gd name="connsiteY4-118" fmla="*/ 985473 h 985473"/>
                <a:gd name="connsiteX5-119" fmla="*/ 0 w 990452"/>
                <a:gd name="connsiteY5-120" fmla="*/ 523462 h 985473"/>
                <a:gd name="connsiteX0-121" fmla="*/ 0 w 985472"/>
                <a:gd name="connsiteY0-122" fmla="*/ 523462 h 985473"/>
                <a:gd name="connsiteX1-123" fmla="*/ 462011 w 985472"/>
                <a:gd name="connsiteY1-124" fmla="*/ 61451 h 985473"/>
                <a:gd name="connsiteX2-125" fmla="*/ 976294 w 985472"/>
                <a:gd name="connsiteY2-126" fmla="*/ 9179 h 985473"/>
                <a:gd name="connsiteX3-127" fmla="*/ 924022 w 985472"/>
                <a:gd name="connsiteY3-128" fmla="*/ 523462 h 985473"/>
                <a:gd name="connsiteX4-129" fmla="*/ 462011 w 985472"/>
                <a:gd name="connsiteY4-130" fmla="*/ 985473 h 985473"/>
                <a:gd name="connsiteX5-131" fmla="*/ 0 w 985472"/>
                <a:gd name="connsiteY5-132" fmla="*/ 523462 h 985473"/>
              </a:gdLst>
              <a:ahLst/>
              <a:cxnLst>
                <a:cxn ang="0">
                  <a:pos x="connsiteX0-121" y="connsiteY0-122"/>
                </a:cxn>
                <a:cxn ang="0">
                  <a:pos x="connsiteX1-123" y="connsiteY1-124"/>
                </a:cxn>
                <a:cxn ang="0">
                  <a:pos x="connsiteX2-125" y="connsiteY2-126"/>
                </a:cxn>
                <a:cxn ang="0">
                  <a:pos x="connsiteX3-127" y="connsiteY3-128"/>
                </a:cxn>
                <a:cxn ang="0">
                  <a:pos x="connsiteX4-129" y="connsiteY4-130"/>
                </a:cxn>
                <a:cxn ang="0">
                  <a:pos x="connsiteX5-131" y="connsiteY5-132"/>
                </a:cxn>
              </a:cxnLst>
              <a:rect l="l" t="t" r="r" b="b"/>
              <a:pathLst>
                <a:path w="985472" h="985473">
                  <a:moveTo>
                    <a:pt x="0" y="523462"/>
                  </a:moveTo>
                  <a:cubicBezTo>
                    <a:pt x="0" y="268300"/>
                    <a:pt x="206849" y="61451"/>
                    <a:pt x="462011" y="61451"/>
                  </a:cubicBezTo>
                  <a:cubicBezTo>
                    <a:pt x="633438" y="61451"/>
                    <a:pt x="941255" y="-28376"/>
                    <a:pt x="976294" y="9179"/>
                  </a:cubicBezTo>
                  <a:cubicBezTo>
                    <a:pt x="1013850" y="37485"/>
                    <a:pt x="924022" y="352035"/>
                    <a:pt x="924022" y="523462"/>
                  </a:cubicBezTo>
                  <a:cubicBezTo>
                    <a:pt x="924022" y="778624"/>
                    <a:pt x="717173" y="985473"/>
                    <a:pt x="462011" y="985473"/>
                  </a:cubicBezTo>
                  <a:cubicBezTo>
                    <a:pt x="206849" y="985473"/>
                    <a:pt x="0" y="778624"/>
                    <a:pt x="0" y="523462"/>
                  </a:cubicBezTo>
                  <a:close/>
                </a:path>
              </a:pathLst>
            </a:custGeom>
            <a:noFill/>
            <a:ln w="38100" cap="flat" cmpd="sng" algn="ctr">
              <a:solidFill>
                <a:schemeClr val="accent5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>
              <a:normAutofit/>
            </a:bodyPr>
            <a:lstStyle/>
            <a:p>
              <a:pPr algn="ctr"/>
              <a:endParaRPr lang="zh-CN" altLang="en-US" sz="135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368" y="2890"/>
              <a:ext cx="1054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chemeClr val="accent5"/>
                  </a:solidFill>
                  <a:latin typeface="+mn-lt"/>
                  <a:ea typeface="+mn-ea"/>
                  <a:cs typeface="+mn-ea"/>
                  <a:sym typeface="+mn-lt"/>
                </a:rPr>
                <a:t>平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914650" y="1640842"/>
            <a:ext cx="860425" cy="846455"/>
            <a:chOff x="4762" y="2585"/>
            <a:chExt cx="1355" cy="1333"/>
          </a:xfrm>
        </p:grpSpPr>
        <p:sp>
          <p:nvSpPr>
            <p:cNvPr id="43" name="泪滴形 7"/>
            <p:cNvSpPr/>
            <p:nvPr>
              <p:custDataLst>
                <p:tags r:id="rId6"/>
              </p:custDataLst>
            </p:nvPr>
          </p:nvSpPr>
          <p:spPr>
            <a:xfrm rot="8100000">
              <a:off x="4762" y="2585"/>
              <a:ext cx="1333" cy="1333"/>
            </a:xfrm>
            <a:custGeom>
              <a:avLst/>
              <a:gdLst>
                <a:gd name="connsiteX0" fmla="*/ 0 w 924022"/>
                <a:gd name="connsiteY0" fmla="*/ 462011 h 924022"/>
                <a:gd name="connsiteX1" fmla="*/ 462011 w 924022"/>
                <a:gd name="connsiteY1" fmla="*/ 0 h 924022"/>
                <a:gd name="connsiteX2" fmla="*/ 976294 w 924022"/>
                <a:gd name="connsiteY2" fmla="*/ -52272 h 924022"/>
                <a:gd name="connsiteX3" fmla="*/ 924022 w 924022"/>
                <a:gd name="connsiteY3" fmla="*/ 462011 h 924022"/>
                <a:gd name="connsiteX4" fmla="*/ 462011 w 924022"/>
                <a:gd name="connsiteY4" fmla="*/ 924022 h 924022"/>
                <a:gd name="connsiteX5" fmla="*/ 0 w 924022"/>
                <a:gd name="connsiteY5" fmla="*/ 462011 h 924022"/>
                <a:gd name="connsiteX0-1" fmla="*/ 0 w 976294"/>
                <a:gd name="connsiteY0-2" fmla="*/ 514283 h 976294"/>
                <a:gd name="connsiteX1-3" fmla="*/ 462011 w 976294"/>
                <a:gd name="connsiteY1-4" fmla="*/ 52272 h 976294"/>
                <a:gd name="connsiteX2-5" fmla="*/ 976294 w 976294"/>
                <a:gd name="connsiteY2-6" fmla="*/ 0 h 976294"/>
                <a:gd name="connsiteX3-7" fmla="*/ 924022 w 976294"/>
                <a:gd name="connsiteY3-8" fmla="*/ 514283 h 976294"/>
                <a:gd name="connsiteX4-9" fmla="*/ 462011 w 976294"/>
                <a:gd name="connsiteY4-10" fmla="*/ 976294 h 976294"/>
                <a:gd name="connsiteX5-11" fmla="*/ 0 w 976294"/>
                <a:gd name="connsiteY5-12" fmla="*/ 514283 h 976294"/>
                <a:gd name="connsiteX0-13" fmla="*/ 0 w 991098"/>
                <a:gd name="connsiteY0-14" fmla="*/ 517758 h 979769"/>
                <a:gd name="connsiteX1-15" fmla="*/ 462011 w 991098"/>
                <a:gd name="connsiteY1-16" fmla="*/ 55747 h 979769"/>
                <a:gd name="connsiteX2-17" fmla="*/ 976294 w 991098"/>
                <a:gd name="connsiteY2-18" fmla="*/ 3475 h 979769"/>
                <a:gd name="connsiteX3-19" fmla="*/ 924022 w 991098"/>
                <a:gd name="connsiteY3-20" fmla="*/ 517758 h 979769"/>
                <a:gd name="connsiteX4-21" fmla="*/ 462011 w 991098"/>
                <a:gd name="connsiteY4-22" fmla="*/ 979769 h 979769"/>
                <a:gd name="connsiteX5-23" fmla="*/ 0 w 991098"/>
                <a:gd name="connsiteY5-24" fmla="*/ 517758 h 979769"/>
                <a:gd name="connsiteX0-25" fmla="*/ 0 w 991098"/>
                <a:gd name="connsiteY0-26" fmla="*/ 532372 h 994383"/>
                <a:gd name="connsiteX1-27" fmla="*/ 462011 w 991098"/>
                <a:gd name="connsiteY1-28" fmla="*/ 70361 h 994383"/>
                <a:gd name="connsiteX2-29" fmla="*/ 976294 w 991098"/>
                <a:gd name="connsiteY2-30" fmla="*/ 18089 h 994383"/>
                <a:gd name="connsiteX3-31" fmla="*/ 924022 w 991098"/>
                <a:gd name="connsiteY3-32" fmla="*/ 532372 h 994383"/>
                <a:gd name="connsiteX4-33" fmla="*/ 462011 w 991098"/>
                <a:gd name="connsiteY4-34" fmla="*/ 994383 h 994383"/>
                <a:gd name="connsiteX5-35" fmla="*/ 0 w 991098"/>
                <a:gd name="connsiteY5-36" fmla="*/ 532372 h 994383"/>
                <a:gd name="connsiteX0-37" fmla="*/ 0 w 991098"/>
                <a:gd name="connsiteY0-38" fmla="*/ 529088 h 991099"/>
                <a:gd name="connsiteX1-39" fmla="*/ 462011 w 991098"/>
                <a:gd name="connsiteY1-40" fmla="*/ 67077 h 991099"/>
                <a:gd name="connsiteX2-41" fmla="*/ 976294 w 991098"/>
                <a:gd name="connsiteY2-42" fmla="*/ 14805 h 991099"/>
                <a:gd name="connsiteX3-43" fmla="*/ 924022 w 991098"/>
                <a:gd name="connsiteY3-44" fmla="*/ 529088 h 991099"/>
                <a:gd name="connsiteX4-45" fmla="*/ 462011 w 991098"/>
                <a:gd name="connsiteY4-46" fmla="*/ 991099 h 991099"/>
                <a:gd name="connsiteX5-47" fmla="*/ 0 w 991098"/>
                <a:gd name="connsiteY5-48" fmla="*/ 529088 h 991099"/>
                <a:gd name="connsiteX0-49" fmla="*/ 0 w 992401"/>
                <a:gd name="connsiteY0-50" fmla="*/ 529088 h 991099"/>
                <a:gd name="connsiteX1-51" fmla="*/ 462011 w 992401"/>
                <a:gd name="connsiteY1-52" fmla="*/ 67077 h 991099"/>
                <a:gd name="connsiteX2-53" fmla="*/ 976294 w 992401"/>
                <a:gd name="connsiteY2-54" fmla="*/ 14805 h 991099"/>
                <a:gd name="connsiteX3-55" fmla="*/ 924022 w 992401"/>
                <a:gd name="connsiteY3-56" fmla="*/ 529088 h 991099"/>
                <a:gd name="connsiteX4-57" fmla="*/ 462011 w 992401"/>
                <a:gd name="connsiteY4-58" fmla="*/ 991099 h 991099"/>
                <a:gd name="connsiteX5-59" fmla="*/ 0 w 992401"/>
                <a:gd name="connsiteY5-60" fmla="*/ 529088 h 991099"/>
                <a:gd name="connsiteX0-61" fmla="*/ 0 w 990452"/>
                <a:gd name="connsiteY0-62" fmla="*/ 529088 h 991099"/>
                <a:gd name="connsiteX1-63" fmla="*/ 462011 w 990452"/>
                <a:gd name="connsiteY1-64" fmla="*/ 67077 h 991099"/>
                <a:gd name="connsiteX2-65" fmla="*/ 976294 w 990452"/>
                <a:gd name="connsiteY2-66" fmla="*/ 14805 h 991099"/>
                <a:gd name="connsiteX3-67" fmla="*/ 924022 w 990452"/>
                <a:gd name="connsiteY3-68" fmla="*/ 529088 h 991099"/>
                <a:gd name="connsiteX4-69" fmla="*/ 462011 w 990452"/>
                <a:gd name="connsiteY4-70" fmla="*/ 991099 h 991099"/>
                <a:gd name="connsiteX5-71" fmla="*/ 0 w 990452"/>
                <a:gd name="connsiteY5-72" fmla="*/ 529088 h 991099"/>
                <a:gd name="connsiteX0-73" fmla="*/ 0 w 990452"/>
                <a:gd name="connsiteY0-74" fmla="*/ 528442 h 990453"/>
                <a:gd name="connsiteX1-75" fmla="*/ 462011 w 990452"/>
                <a:gd name="connsiteY1-76" fmla="*/ 66431 h 990453"/>
                <a:gd name="connsiteX2-77" fmla="*/ 976294 w 990452"/>
                <a:gd name="connsiteY2-78" fmla="*/ 14159 h 990453"/>
                <a:gd name="connsiteX3-79" fmla="*/ 924022 w 990452"/>
                <a:gd name="connsiteY3-80" fmla="*/ 528442 h 990453"/>
                <a:gd name="connsiteX4-81" fmla="*/ 462011 w 990452"/>
                <a:gd name="connsiteY4-82" fmla="*/ 990453 h 990453"/>
                <a:gd name="connsiteX5-83" fmla="*/ 0 w 990452"/>
                <a:gd name="connsiteY5-84" fmla="*/ 528442 h 990453"/>
                <a:gd name="connsiteX0-85" fmla="*/ 0 w 990452"/>
                <a:gd name="connsiteY0-86" fmla="*/ 527801 h 989812"/>
                <a:gd name="connsiteX1-87" fmla="*/ 462011 w 990452"/>
                <a:gd name="connsiteY1-88" fmla="*/ 65790 h 989812"/>
                <a:gd name="connsiteX2-89" fmla="*/ 976294 w 990452"/>
                <a:gd name="connsiteY2-90" fmla="*/ 13518 h 989812"/>
                <a:gd name="connsiteX3-91" fmla="*/ 924022 w 990452"/>
                <a:gd name="connsiteY3-92" fmla="*/ 527801 h 989812"/>
                <a:gd name="connsiteX4-93" fmla="*/ 462011 w 990452"/>
                <a:gd name="connsiteY4-94" fmla="*/ 989812 h 989812"/>
                <a:gd name="connsiteX5-95" fmla="*/ 0 w 990452"/>
                <a:gd name="connsiteY5-96" fmla="*/ 527801 h 989812"/>
                <a:gd name="connsiteX0-97" fmla="*/ 0 w 990452"/>
                <a:gd name="connsiteY0-98" fmla="*/ 525286 h 987297"/>
                <a:gd name="connsiteX1-99" fmla="*/ 462011 w 990452"/>
                <a:gd name="connsiteY1-100" fmla="*/ 63275 h 987297"/>
                <a:gd name="connsiteX2-101" fmla="*/ 976294 w 990452"/>
                <a:gd name="connsiteY2-102" fmla="*/ 11003 h 987297"/>
                <a:gd name="connsiteX3-103" fmla="*/ 924022 w 990452"/>
                <a:gd name="connsiteY3-104" fmla="*/ 525286 h 987297"/>
                <a:gd name="connsiteX4-105" fmla="*/ 462011 w 990452"/>
                <a:gd name="connsiteY4-106" fmla="*/ 987297 h 987297"/>
                <a:gd name="connsiteX5-107" fmla="*/ 0 w 990452"/>
                <a:gd name="connsiteY5-108" fmla="*/ 525286 h 987297"/>
                <a:gd name="connsiteX0-109" fmla="*/ 0 w 990452"/>
                <a:gd name="connsiteY0-110" fmla="*/ 523462 h 985473"/>
                <a:gd name="connsiteX1-111" fmla="*/ 462011 w 990452"/>
                <a:gd name="connsiteY1-112" fmla="*/ 61451 h 985473"/>
                <a:gd name="connsiteX2-113" fmla="*/ 976294 w 990452"/>
                <a:gd name="connsiteY2-114" fmla="*/ 9179 h 985473"/>
                <a:gd name="connsiteX3-115" fmla="*/ 924022 w 990452"/>
                <a:gd name="connsiteY3-116" fmla="*/ 523462 h 985473"/>
                <a:gd name="connsiteX4-117" fmla="*/ 462011 w 990452"/>
                <a:gd name="connsiteY4-118" fmla="*/ 985473 h 985473"/>
                <a:gd name="connsiteX5-119" fmla="*/ 0 w 990452"/>
                <a:gd name="connsiteY5-120" fmla="*/ 523462 h 985473"/>
                <a:gd name="connsiteX0-121" fmla="*/ 0 w 985472"/>
                <a:gd name="connsiteY0-122" fmla="*/ 523462 h 985473"/>
                <a:gd name="connsiteX1-123" fmla="*/ 462011 w 985472"/>
                <a:gd name="connsiteY1-124" fmla="*/ 61451 h 985473"/>
                <a:gd name="connsiteX2-125" fmla="*/ 976294 w 985472"/>
                <a:gd name="connsiteY2-126" fmla="*/ 9179 h 985473"/>
                <a:gd name="connsiteX3-127" fmla="*/ 924022 w 985472"/>
                <a:gd name="connsiteY3-128" fmla="*/ 523462 h 985473"/>
                <a:gd name="connsiteX4-129" fmla="*/ 462011 w 985472"/>
                <a:gd name="connsiteY4-130" fmla="*/ 985473 h 985473"/>
                <a:gd name="connsiteX5-131" fmla="*/ 0 w 985472"/>
                <a:gd name="connsiteY5-132" fmla="*/ 523462 h 985473"/>
              </a:gdLst>
              <a:ahLst/>
              <a:cxnLst>
                <a:cxn ang="0">
                  <a:pos x="connsiteX0-121" y="connsiteY0-122"/>
                </a:cxn>
                <a:cxn ang="0">
                  <a:pos x="connsiteX1-123" y="connsiteY1-124"/>
                </a:cxn>
                <a:cxn ang="0">
                  <a:pos x="connsiteX2-125" y="connsiteY2-126"/>
                </a:cxn>
                <a:cxn ang="0">
                  <a:pos x="connsiteX3-127" y="connsiteY3-128"/>
                </a:cxn>
                <a:cxn ang="0">
                  <a:pos x="connsiteX4-129" y="connsiteY4-130"/>
                </a:cxn>
                <a:cxn ang="0">
                  <a:pos x="connsiteX5-131" y="connsiteY5-132"/>
                </a:cxn>
              </a:cxnLst>
              <a:rect l="l" t="t" r="r" b="b"/>
              <a:pathLst>
                <a:path w="985472" h="985473">
                  <a:moveTo>
                    <a:pt x="0" y="523462"/>
                  </a:moveTo>
                  <a:cubicBezTo>
                    <a:pt x="0" y="268300"/>
                    <a:pt x="206849" y="61451"/>
                    <a:pt x="462011" y="61451"/>
                  </a:cubicBezTo>
                  <a:cubicBezTo>
                    <a:pt x="633438" y="61451"/>
                    <a:pt x="941255" y="-28376"/>
                    <a:pt x="976294" y="9179"/>
                  </a:cubicBezTo>
                  <a:cubicBezTo>
                    <a:pt x="1013850" y="37485"/>
                    <a:pt x="924022" y="352035"/>
                    <a:pt x="924022" y="523462"/>
                  </a:cubicBezTo>
                  <a:cubicBezTo>
                    <a:pt x="924022" y="778624"/>
                    <a:pt x="717173" y="985473"/>
                    <a:pt x="462011" y="985473"/>
                  </a:cubicBezTo>
                  <a:cubicBezTo>
                    <a:pt x="206849" y="985473"/>
                    <a:pt x="0" y="778624"/>
                    <a:pt x="0" y="523462"/>
                  </a:cubicBezTo>
                  <a:close/>
                </a:path>
              </a:pathLst>
            </a:custGeom>
            <a:noFill/>
            <a:ln w="38100" cap="flat" cmpd="sng" algn="ctr">
              <a:solidFill>
                <a:schemeClr val="accent5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>
              <a:normAutofit/>
            </a:bodyPr>
            <a:lstStyle/>
            <a:p>
              <a:pPr algn="ctr"/>
              <a:endParaRPr lang="zh-CN" altLang="en-US" sz="135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5063" y="2889"/>
              <a:ext cx="1054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solidFill>
                    <a:schemeClr val="accent5"/>
                  </a:solidFill>
                  <a:latin typeface="+mn-lt"/>
                  <a:ea typeface="+mn-ea"/>
                  <a:cs typeface="+mn-ea"/>
                  <a:sym typeface="+mn-lt"/>
                </a:rPr>
                <a:t>温</a:t>
              </a:r>
            </a:p>
          </p:txBody>
        </p:sp>
      </p:grpSp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3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8633" y="1090826"/>
            <a:ext cx="3217709" cy="3036774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2478931" y="1569857"/>
            <a:ext cx="677108" cy="1945061"/>
          </a:xfrm>
          <a:prstGeom prst="round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流程图: 联系 25"/>
          <p:cNvSpPr/>
          <p:nvPr/>
        </p:nvSpPr>
        <p:spPr>
          <a:xfrm>
            <a:off x="3923036" y="445906"/>
            <a:ext cx="749300" cy="7493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3600" b="1" dirty="0">
                <a:solidFill>
                  <a:schemeClr val="accent5"/>
                </a:solidFill>
                <a:cs typeface="+mn-ea"/>
                <a:sym typeface="+mn-lt"/>
              </a:rPr>
              <a:t>1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800990" y="597036"/>
            <a:ext cx="1198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218565"/>
            <a:r>
              <a:rPr lang="zh-CN" altLang="en-US" sz="20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食色生活</a:t>
            </a:r>
          </a:p>
        </p:txBody>
      </p:sp>
      <p:sp>
        <p:nvSpPr>
          <p:cNvPr id="13" name="流程图: 联系 12"/>
          <p:cNvSpPr/>
          <p:nvPr/>
        </p:nvSpPr>
        <p:spPr>
          <a:xfrm>
            <a:off x="4426340" y="1271079"/>
            <a:ext cx="749300" cy="7493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3600" b="1" dirty="0">
                <a:solidFill>
                  <a:schemeClr val="accent5"/>
                </a:solidFill>
                <a:cs typeface="+mn-ea"/>
                <a:sym typeface="+mn-lt"/>
              </a:rPr>
              <a:t>2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417188" y="1505892"/>
            <a:ext cx="1198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218565"/>
            <a:r>
              <a:rPr lang="zh-CN" altLang="en-US" sz="20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四季饮食</a:t>
            </a:r>
          </a:p>
        </p:txBody>
      </p:sp>
      <p:sp>
        <p:nvSpPr>
          <p:cNvPr id="23" name="流程图: 联系 22"/>
          <p:cNvSpPr/>
          <p:nvPr/>
        </p:nvSpPr>
        <p:spPr>
          <a:xfrm>
            <a:off x="4651130" y="2190442"/>
            <a:ext cx="749300" cy="7493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3600" b="1" dirty="0">
                <a:solidFill>
                  <a:schemeClr val="accent5"/>
                </a:solidFill>
                <a:cs typeface="+mn-ea"/>
                <a:sym typeface="+mn-lt"/>
              </a:rPr>
              <a:t>3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5625151" y="2365702"/>
            <a:ext cx="1981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218565"/>
            <a:r>
              <a:rPr lang="zh-CN" altLang="en-US" sz="20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巧吃食物治百病</a:t>
            </a:r>
          </a:p>
        </p:txBody>
      </p:sp>
      <p:sp>
        <p:nvSpPr>
          <p:cNvPr id="36" name="流程图: 联系 35"/>
          <p:cNvSpPr/>
          <p:nvPr/>
        </p:nvSpPr>
        <p:spPr>
          <a:xfrm>
            <a:off x="4426340" y="3091816"/>
            <a:ext cx="749300" cy="7493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3600" b="1" dirty="0">
                <a:solidFill>
                  <a:schemeClr val="accent5"/>
                </a:solidFill>
                <a:cs typeface="+mn-ea"/>
                <a:sym typeface="+mn-lt"/>
              </a:rPr>
              <a:t>4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5400432" y="3267075"/>
            <a:ext cx="1981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218565"/>
            <a:r>
              <a:rPr lang="zh-CN" altLang="en-US" sz="20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喝水也要有讲究</a:t>
            </a:r>
          </a:p>
        </p:txBody>
      </p:sp>
      <p:sp>
        <p:nvSpPr>
          <p:cNvPr id="62" name="流程图: 联系 61"/>
          <p:cNvSpPr/>
          <p:nvPr/>
        </p:nvSpPr>
        <p:spPr>
          <a:xfrm>
            <a:off x="3901830" y="3841116"/>
            <a:ext cx="749300" cy="7493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3600" b="1" dirty="0">
                <a:solidFill>
                  <a:schemeClr val="accent5"/>
                </a:solidFill>
                <a:cs typeface="+mn-ea"/>
                <a:sym typeface="+mn-lt"/>
              </a:rPr>
              <a:t>5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5029160" y="4014275"/>
            <a:ext cx="1981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218565"/>
            <a:r>
              <a:rPr lang="zh-CN" altLang="en-US" sz="20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食物的相生相克</a:t>
            </a:r>
          </a:p>
        </p:txBody>
      </p:sp>
      <p:sp>
        <p:nvSpPr>
          <p:cNvPr id="24" name="矩形 23"/>
          <p:cNvSpPr/>
          <p:nvPr/>
        </p:nvSpPr>
        <p:spPr>
          <a:xfrm>
            <a:off x="2496066" y="1505892"/>
            <a:ext cx="677108" cy="182467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目</a:t>
            </a:r>
            <a:r>
              <a:rPr lang="en-US" altLang="zh-CN" sz="32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3200" b="1" dirty="0" smtClean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3200" b="1" dirty="0" smtClean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录</a:t>
            </a:r>
            <a:endParaRPr lang="en-US" altLang="zh-CN" sz="3200" b="1" dirty="0" smtClean="0">
              <a:solidFill>
                <a:schemeClr val="accent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08633" y="2787775"/>
            <a:ext cx="1485845" cy="142589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99592" y="267494"/>
            <a:ext cx="136815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AF4D0"/>
                </a:solidFill>
              </a:rPr>
              <a:t>https://www.ypppt.com/</a:t>
            </a:r>
            <a:endParaRPr lang="zh-CN" altLang="en-US" sz="700" dirty="0">
              <a:solidFill>
                <a:srgbClr val="FAF4D0"/>
              </a:solidFill>
            </a:endParaRPr>
          </a:p>
        </p:txBody>
      </p:sp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6" grpId="0" bldLvl="0" animBg="1"/>
      <p:bldP spid="31" grpId="0"/>
      <p:bldP spid="13" grpId="0" bldLvl="0" animBg="1"/>
      <p:bldP spid="14" grpId="0"/>
      <p:bldP spid="23" grpId="0" bldLvl="0" animBg="1"/>
      <p:bldP spid="34" grpId="0"/>
      <p:bldP spid="36" grpId="0" bldLvl="0" animBg="1"/>
      <p:bldP spid="51" grpId="0"/>
      <p:bldP spid="62" grpId="0" bldLvl="0" animBg="1"/>
      <p:bldP spid="63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/>
        </p:nvSpPr>
        <p:spPr>
          <a:xfrm>
            <a:off x="768350" y="394970"/>
            <a:ext cx="2136140" cy="857250"/>
          </a:xfrm>
          <a:noFill/>
          <a:ln>
            <a:noFill/>
          </a:ln>
          <a:scene3d>
            <a:camera prst="orthographicFront"/>
            <a:lightRig rig="balanced" dir="t"/>
          </a:scene3d>
          <a:sp3d prstMaterial="plastic"/>
        </p:spPr>
        <p:txBody>
          <a:bodyPr vert="horz" lIns="68591" tIns="34295" rIns="68591" bIns="34295" rtlCol="0" anchor="t" anchorCtr="0">
            <a:normAutofit/>
          </a:bodyPr>
          <a:lstStyle>
            <a:lvl1pPr marL="239395" indent="-23939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3450" b="1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2pPr>
            <a:lvl3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3pPr>
            <a:lvl4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4pPr>
            <a:lvl5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None/>
              <a:defRPr/>
            </a:pP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/>
            </a:r>
            <a:b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</a:b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55982" y="1252221"/>
            <a:ext cx="2488565" cy="30839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谷类：大米、玉米、红小豆、黑豆、扁豆、蚕豆、白豆、花生、花生油、黑芝麻。</a:t>
            </a:r>
          </a:p>
          <a:p>
            <a:pPr eaLnBrk="1" hangingPunct="1">
              <a:lnSpc>
                <a:spcPct val="90000"/>
              </a:lnSpc>
            </a:pP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干果干菜类：白果、百合、木耳。</a:t>
            </a:r>
          </a:p>
          <a:p>
            <a:pPr eaLnBrk="1" hangingPunct="1">
              <a:lnSpc>
                <a:spcPct val="90000"/>
              </a:lnSpc>
            </a:pP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水果类：葡萄、栗子。</a:t>
            </a:r>
          </a:p>
          <a:p>
            <a:pPr eaLnBrk="1" hangingPunct="1">
              <a:lnSpc>
                <a:spcPct val="90000"/>
              </a:lnSpc>
            </a:pP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4.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蔬菜类：西红柿、胡萝卜。</a:t>
            </a:r>
          </a:p>
          <a:p>
            <a:pPr eaLnBrk="1" hangingPunct="1">
              <a:lnSpc>
                <a:spcPct val="90000"/>
              </a:lnSpc>
            </a:pP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5.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肉蛋奶类：猪肉、牛肉、牛肝、牛肚、牛奶、鸡蛋、羊肺。</a:t>
            </a:r>
          </a:p>
          <a:p>
            <a:pPr eaLnBrk="1" hangingPunct="1">
              <a:lnSpc>
                <a:spcPct val="90000"/>
              </a:lnSpc>
            </a:pP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6.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水产品类：鲤鱼、鲫鱼、海鳗鱼、鳖、海蜇。</a:t>
            </a:r>
          </a:p>
          <a:p>
            <a:pPr eaLnBrk="1" hangingPunct="1">
              <a:lnSpc>
                <a:spcPct val="90000"/>
              </a:lnSpc>
            </a:pPr>
            <a:endParaRPr lang="en-US" altLang="zh-CN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7.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其他类：山药、地瓜、枸杞、芋头。</a:t>
            </a:r>
          </a:p>
        </p:txBody>
      </p:sp>
      <p:sp>
        <p:nvSpPr>
          <p:cNvPr id="50" name="矩形 49"/>
          <p:cNvSpPr/>
          <p:nvPr/>
        </p:nvSpPr>
        <p:spPr>
          <a:xfrm>
            <a:off x="4145709" y="843434"/>
            <a:ext cx="3726599" cy="3726599"/>
          </a:xfrm>
          <a:prstGeom prst="rect">
            <a:avLst/>
          </a:prstGeom>
          <a:noFill/>
          <a:ln w="25400" cmpd="sng">
            <a:solidFill>
              <a:srgbClr val="943D2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342130" y="1071880"/>
            <a:ext cx="1564640" cy="1564640"/>
          </a:xfrm>
          <a:prstGeom prst="rect">
            <a:avLst/>
          </a:prstGeom>
          <a:solidFill>
            <a:srgbClr val="BF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111240" y="1071880"/>
            <a:ext cx="1564640" cy="1564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111875" y="2831466"/>
            <a:ext cx="1564640" cy="1564640"/>
          </a:xfrm>
          <a:prstGeom prst="rect">
            <a:avLst/>
          </a:prstGeom>
          <a:solidFill>
            <a:srgbClr val="BF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342130" y="2831466"/>
            <a:ext cx="1564640" cy="1564640"/>
          </a:xfrm>
          <a:prstGeom prst="rect">
            <a:avLst/>
          </a:prstGeom>
          <a:solidFill>
            <a:srgbClr val="943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pic>
        <p:nvPicPr>
          <p:cNvPr id="4" name="图片 3" descr="a087698daac5799bbdd6944b4b0a957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242" y="2832101"/>
            <a:ext cx="1564005" cy="1564005"/>
          </a:xfrm>
          <a:prstGeom prst="rect">
            <a:avLst/>
          </a:prstGeom>
        </p:spPr>
      </p:pic>
      <p:pic>
        <p:nvPicPr>
          <p:cNvPr id="7" name="图片 6" descr="F:\觅知网\10.19健康饮食科普-参考模板\7e73a0c02fe6446bc9a9ee9daf1e155a.png7e73a0c02fe6446bc9a9ee9daf1e155a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24247" y="1304290"/>
            <a:ext cx="1680845" cy="117602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686171" y="394887"/>
            <a:ext cx="17027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、平性食物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pic>
        <p:nvPicPr>
          <p:cNvPr id="9" name="图片 8" descr="658c8b5238d775aca2291bc4e427d4db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34512" y="2832101"/>
            <a:ext cx="1689735" cy="1593850"/>
          </a:xfrm>
          <a:prstGeom prst="rect">
            <a:avLst/>
          </a:prstGeom>
        </p:spPr>
      </p:pic>
      <p:pic>
        <p:nvPicPr>
          <p:cNvPr id="8" name="图片 7" descr="5ce275a09ee3bcf41b17fa3701c3b1bc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1672" y="1227456"/>
            <a:ext cx="1306195" cy="1252855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/>
        </p:nvSpPr>
        <p:spPr>
          <a:xfrm>
            <a:off x="768350" y="394970"/>
            <a:ext cx="2136140" cy="857250"/>
          </a:xfrm>
          <a:noFill/>
          <a:ln>
            <a:noFill/>
          </a:ln>
          <a:scene3d>
            <a:camera prst="orthographicFront"/>
            <a:lightRig rig="balanced" dir="t"/>
          </a:scene3d>
          <a:sp3d prstMaterial="plastic"/>
        </p:spPr>
        <p:txBody>
          <a:bodyPr vert="horz" lIns="68591" tIns="34295" rIns="68591" bIns="34295" rtlCol="0" anchor="t" anchorCtr="0">
            <a:normAutofit/>
          </a:bodyPr>
          <a:lstStyle>
            <a:lvl1pPr marL="239395" indent="-23939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3450" b="1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2pPr>
            <a:lvl3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3pPr>
            <a:lvl4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4pPr>
            <a:lvl5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None/>
              <a:defRPr/>
            </a:pP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/>
            </a:r>
            <a:b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</a:b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04048" y="1059583"/>
            <a:ext cx="2923932" cy="32501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谷类：高粱米。</a:t>
            </a:r>
          </a:p>
          <a:p>
            <a:pPr eaLnBrk="1" hangingPunct="1">
              <a:lnSpc>
                <a:spcPct val="90000"/>
              </a:lnSpc>
            </a:pP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蔬菜类：大葱、茴香。</a:t>
            </a:r>
          </a:p>
          <a:p>
            <a:pPr eaLnBrk="1" hangingPunct="1">
              <a:lnSpc>
                <a:spcPct val="90000"/>
              </a:lnSpc>
            </a:pP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调料类：大蒜、生姜、醋</a:t>
            </a: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大料、花椒。</a:t>
            </a:r>
          </a:p>
          <a:p>
            <a:pPr eaLnBrk="1" hangingPunct="1">
              <a:lnSpc>
                <a:spcPct val="90000"/>
              </a:lnSpc>
            </a:pP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4.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水果类：山楂、金桔、甜橙、桃、荔枝、杨梅、杏、樱桃。</a:t>
            </a:r>
          </a:p>
          <a:p>
            <a:pPr eaLnBrk="1" hangingPunct="1">
              <a:lnSpc>
                <a:spcPct val="90000"/>
              </a:lnSpc>
            </a:pP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5.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肉类：鸡肉、鸡肝；羊肉、羊肚、羊肾、羊骨、羊油、羊奶；牛骨、牛油；鹿肉。</a:t>
            </a:r>
          </a:p>
          <a:p>
            <a:pPr eaLnBrk="1" hangingPunct="1">
              <a:lnSpc>
                <a:spcPct val="90000"/>
              </a:lnSpc>
            </a:pP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6.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水产品：海参、海虾、带鱼、鲢鱼、鲩鱼。</a:t>
            </a:r>
          </a:p>
          <a:p>
            <a:pPr eaLnBrk="1" hangingPunct="1">
              <a:lnSpc>
                <a:spcPct val="90000"/>
              </a:lnSpc>
            </a:pP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7.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酒类：黄酒、葡萄酒、啤酒、米酒。</a:t>
            </a:r>
          </a:p>
          <a:p>
            <a:pPr eaLnBrk="1" hangingPunct="1">
              <a:lnSpc>
                <a:spcPct val="90000"/>
              </a:lnSpc>
            </a:pP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8.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其他类：大枣、人参、木瓜、南瓜；炒干果。</a:t>
            </a:r>
          </a:p>
        </p:txBody>
      </p:sp>
      <p:sp>
        <p:nvSpPr>
          <p:cNvPr id="50" name="矩形 49"/>
          <p:cNvSpPr/>
          <p:nvPr/>
        </p:nvSpPr>
        <p:spPr>
          <a:xfrm>
            <a:off x="971602" y="968166"/>
            <a:ext cx="3726599" cy="3726599"/>
          </a:xfrm>
          <a:prstGeom prst="rect">
            <a:avLst/>
          </a:prstGeom>
          <a:noFill/>
          <a:ln w="25400" cmpd="sng">
            <a:solidFill>
              <a:srgbClr val="943D2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168023" y="1196613"/>
            <a:ext cx="1564640" cy="1564640"/>
          </a:xfrm>
          <a:prstGeom prst="rect">
            <a:avLst/>
          </a:prstGeom>
          <a:solidFill>
            <a:srgbClr val="943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2937133" y="1196613"/>
            <a:ext cx="1564640" cy="1564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937768" y="2956198"/>
            <a:ext cx="1564640" cy="1564640"/>
          </a:xfrm>
          <a:prstGeom prst="rect">
            <a:avLst/>
          </a:prstGeom>
          <a:solidFill>
            <a:srgbClr val="943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pic>
        <p:nvPicPr>
          <p:cNvPr id="7" name="图片 6" descr="F:\觅知网\10.19健康饮食科普-参考模板\7e73a0c02fe6446bc9a9ee9daf1e155a.png7e73a0c02fe6446bc9a9ee9daf1e155a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0140" y="1429023"/>
            <a:ext cx="1680845" cy="117602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686171" y="394887"/>
            <a:ext cx="17027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、温性食物 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8025" y="3075806"/>
            <a:ext cx="1502013" cy="150201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9713" y="3207673"/>
            <a:ext cx="1580750" cy="114604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606" y="1473440"/>
            <a:ext cx="1592216" cy="106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084039"/>
      </p:ext>
    </p:extLst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/>
        </p:nvSpPr>
        <p:spPr>
          <a:xfrm>
            <a:off x="768350" y="394970"/>
            <a:ext cx="2136140" cy="857250"/>
          </a:xfrm>
          <a:noFill/>
          <a:ln>
            <a:noFill/>
          </a:ln>
          <a:scene3d>
            <a:camera prst="orthographicFront"/>
            <a:lightRig rig="balanced" dir="t"/>
          </a:scene3d>
          <a:sp3d prstMaterial="plastic"/>
        </p:spPr>
        <p:txBody>
          <a:bodyPr vert="horz" lIns="68591" tIns="34295" rIns="68591" bIns="34295" rtlCol="0" anchor="t" anchorCtr="0">
            <a:normAutofit/>
          </a:bodyPr>
          <a:lstStyle>
            <a:lvl1pPr marL="239395" indent="-23939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3450" b="1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2pPr>
            <a:lvl3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3pPr>
            <a:lvl4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4pPr>
            <a:lvl5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None/>
              <a:defRPr/>
            </a:pP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/>
            </a:r>
            <a:b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</a:b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55980" y="1252220"/>
            <a:ext cx="2779916" cy="291772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谷类：小麦（味甘甜性凉，皮寒肉 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热。皮和肉一同磨粉称为全麦面，性在微凉与平之间。但是，小麦去皮磨为精白面后，变为热性）、大麦、绿豆、豆腐、芝麻油。</a:t>
            </a:r>
          </a:p>
          <a:p>
            <a:pPr eaLnBrk="1" hangingPunct="1">
              <a:lnSpc>
                <a:spcPct val="90000"/>
              </a:lnSpc>
            </a:pP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干菜类：磨菇。</a:t>
            </a:r>
          </a:p>
          <a:p>
            <a:pPr eaLnBrk="1" hangingPunct="1">
              <a:lnSpc>
                <a:spcPct val="90000"/>
              </a:lnSpc>
            </a:pP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蔬菜类：茄子、冬瓜、丝瓜、黄瓜。</a:t>
            </a:r>
          </a:p>
          <a:p>
            <a:pPr eaLnBrk="1" hangingPunct="1">
              <a:lnSpc>
                <a:spcPct val="90000"/>
              </a:lnSpc>
            </a:pP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4.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水果类：梨、橙子、桔子、苹果、芒果。</a:t>
            </a:r>
          </a:p>
          <a:p>
            <a:pPr eaLnBrk="1" hangingPunct="1">
              <a:lnSpc>
                <a:spcPct val="90000"/>
              </a:lnSpc>
            </a:pP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5.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肉蛋类：羊肝、牛蹄、鸭肉、鸭蛋、鸡蛋清。</a:t>
            </a:r>
          </a:p>
          <a:p>
            <a:pPr eaLnBrk="1" hangingPunct="1">
              <a:lnSpc>
                <a:spcPct val="90000"/>
              </a:lnSpc>
            </a:pP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6.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茶类：茶叶、茶油。</a:t>
            </a:r>
          </a:p>
        </p:txBody>
      </p:sp>
      <p:sp>
        <p:nvSpPr>
          <p:cNvPr id="50" name="矩形 49"/>
          <p:cNvSpPr/>
          <p:nvPr/>
        </p:nvSpPr>
        <p:spPr>
          <a:xfrm>
            <a:off x="4145709" y="843434"/>
            <a:ext cx="3726599" cy="3726599"/>
          </a:xfrm>
          <a:prstGeom prst="rect">
            <a:avLst/>
          </a:prstGeom>
          <a:noFill/>
          <a:ln w="25400" cmpd="sng">
            <a:solidFill>
              <a:srgbClr val="943D2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342130" y="1071880"/>
            <a:ext cx="1564640" cy="1564640"/>
          </a:xfrm>
          <a:prstGeom prst="rect">
            <a:avLst/>
          </a:prstGeom>
          <a:solidFill>
            <a:srgbClr val="BF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111240" y="1071880"/>
            <a:ext cx="1564640" cy="1564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111875" y="2831466"/>
            <a:ext cx="1564640" cy="1564640"/>
          </a:xfrm>
          <a:prstGeom prst="rect">
            <a:avLst/>
          </a:prstGeom>
          <a:solidFill>
            <a:srgbClr val="BF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2512" y="2950671"/>
            <a:ext cx="1564005" cy="124890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9006" y="1228090"/>
            <a:ext cx="1755242" cy="140843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686171" y="394887"/>
            <a:ext cx="16257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、凉性食物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2130" y="2711081"/>
            <a:ext cx="1593850" cy="15938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1192" y="1167714"/>
            <a:ext cx="1899915" cy="1324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853053"/>
      </p:ext>
    </p:extLst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/>
        </p:nvSpPr>
        <p:spPr>
          <a:xfrm>
            <a:off x="768350" y="394970"/>
            <a:ext cx="2136140" cy="857250"/>
          </a:xfrm>
          <a:noFill/>
          <a:ln>
            <a:noFill/>
          </a:ln>
          <a:scene3d>
            <a:camera prst="orthographicFront"/>
            <a:lightRig rig="balanced" dir="t"/>
          </a:scene3d>
          <a:sp3d prstMaterial="plastic"/>
        </p:spPr>
        <p:txBody>
          <a:bodyPr vert="horz" lIns="68591" tIns="34295" rIns="68591" bIns="34295" rtlCol="0" anchor="t" anchorCtr="0">
            <a:normAutofit/>
          </a:bodyPr>
          <a:lstStyle>
            <a:lvl1pPr marL="239395" indent="-23939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3450" b="1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2pPr>
            <a:lvl3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3pPr>
            <a:lvl4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4pPr>
            <a:lvl5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None/>
              <a:defRPr/>
            </a:pPr>
            <a: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/>
            </a:r>
            <a:br>
              <a:rPr kumimoji="0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</a:b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04048" y="1059582"/>
            <a:ext cx="2923932" cy="19205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zh-CN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    1</a:t>
            </a: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茶类：普洱茶。</a:t>
            </a:r>
          </a:p>
          <a:p>
            <a:pPr eaLnBrk="1" hangingPunct="1">
              <a:lnSpc>
                <a:spcPct val="90000"/>
              </a:lnSpc>
            </a:pP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　　</a:t>
            </a: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水果类：柿子、弥猴桃、西瓜。</a:t>
            </a:r>
          </a:p>
          <a:p>
            <a:pPr eaLnBrk="1" hangingPunct="1">
              <a:lnSpc>
                <a:spcPct val="90000"/>
              </a:lnSpc>
            </a:pP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　　</a:t>
            </a: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蔬菜类：苦瓜、莲藕。</a:t>
            </a:r>
          </a:p>
          <a:p>
            <a:pPr eaLnBrk="1" hangingPunct="1">
              <a:lnSpc>
                <a:spcPct val="90000"/>
              </a:lnSpc>
            </a:pP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　　</a:t>
            </a: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4.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海产品：海带、海藻、海螺。</a:t>
            </a:r>
          </a:p>
          <a:p>
            <a:pPr eaLnBrk="1" hangingPunct="1">
              <a:lnSpc>
                <a:spcPct val="90000"/>
              </a:lnSpc>
            </a:pP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　　</a:t>
            </a: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5.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肉类：羊蹄、鸭血。</a:t>
            </a:r>
          </a:p>
          <a:p>
            <a:pPr eaLnBrk="1" hangingPunct="1">
              <a:lnSpc>
                <a:spcPct val="90000"/>
              </a:lnSpc>
            </a:pPr>
            <a:endParaRPr lang="zh-CN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　　</a:t>
            </a:r>
            <a:r>
              <a:rPr lang="en-US" altLang="zh-CN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6.</a:t>
            </a:r>
            <a:r>
              <a:rPr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其他类：酱。</a:t>
            </a:r>
          </a:p>
        </p:txBody>
      </p:sp>
      <p:sp>
        <p:nvSpPr>
          <p:cNvPr id="50" name="矩形 49"/>
          <p:cNvSpPr/>
          <p:nvPr/>
        </p:nvSpPr>
        <p:spPr>
          <a:xfrm>
            <a:off x="971602" y="968166"/>
            <a:ext cx="3726599" cy="3726599"/>
          </a:xfrm>
          <a:prstGeom prst="rect">
            <a:avLst/>
          </a:prstGeom>
          <a:noFill/>
          <a:ln w="25400" cmpd="sng">
            <a:solidFill>
              <a:srgbClr val="943D2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168023" y="1196613"/>
            <a:ext cx="1564640" cy="1564640"/>
          </a:xfrm>
          <a:prstGeom prst="rect">
            <a:avLst/>
          </a:prstGeom>
          <a:solidFill>
            <a:srgbClr val="943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2937133" y="1196613"/>
            <a:ext cx="1564640" cy="1564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937768" y="2956198"/>
            <a:ext cx="1564640" cy="1564640"/>
          </a:xfrm>
          <a:prstGeom prst="rect">
            <a:avLst/>
          </a:prstGeom>
          <a:solidFill>
            <a:srgbClr val="943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7768" y="1504024"/>
            <a:ext cx="1483850" cy="148385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686171" y="394887"/>
            <a:ext cx="16257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、寒性食物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8025" y="3075806"/>
            <a:ext cx="1502013" cy="150201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9713" y="3255588"/>
            <a:ext cx="1580750" cy="105021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542" y="1421418"/>
            <a:ext cx="1848047" cy="133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100747"/>
      </p:ext>
    </p:extLst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圆角矩形 40"/>
          <p:cNvSpPr/>
          <p:nvPr/>
        </p:nvSpPr>
        <p:spPr>
          <a:xfrm>
            <a:off x="2339752" y="2987262"/>
            <a:ext cx="5008240" cy="1456697"/>
          </a:xfrm>
          <a:prstGeom prst="roundRect">
            <a:avLst/>
          </a:prstGeom>
          <a:solidFill>
            <a:srgbClr val="943D22"/>
          </a:solidFill>
          <a:ln>
            <a:solidFill>
              <a:srgbClr val="943D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>
          <a:xfrm>
            <a:off x="3808654" y="3534631"/>
            <a:ext cx="3230563" cy="857250"/>
          </a:xfrm>
          <a:noFill/>
          <a:ln>
            <a:noFill/>
          </a:ln>
        </p:spPr>
        <p:txBody>
          <a:bodyPr vert="horz" wrap="square" lIns="68591" tIns="34295" rIns="68591" bIns="34295" anchor="t"/>
          <a:lstStyle/>
          <a:p>
            <a:pPr marL="0" indent="0" algn="l" eaLnBrk="1" hangingPunct="1">
              <a:buNone/>
            </a:pPr>
            <a:r>
              <a:rPr lang="zh-CN" altLang="en-US" sz="1200" dirty="0">
                <a:solidFill>
                  <a:schemeClr val="bg1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中医认为，温热为阳，寒凉为阴，只有将食物的温热寒凉因人、因时、因地的灵活运用，才能使人体在任何时候都能做到阴阳平衡，不会生病。</a:t>
            </a:r>
          </a:p>
        </p:txBody>
      </p:sp>
      <p:sp>
        <p:nvSpPr>
          <p:cNvPr id="36867" name="Rectangle 3"/>
          <p:cNvSpPr>
            <a:spLocks noGrp="1"/>
          </p:cNvSpPr>
          <p:nvPr>
            <p:ph type="body" idx="4294967295"/>
          </p:nvPr>
        </p:nvSpPr>
        <p:spPr>
          <a:xfrm>
            <a:off x="755578" y="1059583"/>
            <a:ext cx="3691351" cy="3482975"/>
          </a:xfrm>
        </p:spPr>
        <p:txBody>
          <a:bodyPr vert="horz" wrap="square" lIns="68591" tIns="34295" rIns="68591" bIns="34295" anchor="t"/>
          <a:lstStyle/>
          <a:p>
            <a:pPr eaLnBrk="1" hangingPunct="1">
              <a:lnSpc>
                <a:spcPct val="80000"/>
              </a:lnSpc>
              <a:buNone/>
            </a:pPr>
            <a:endParaRPr lang="zh-CN" altLang="en-US" sz="1275" dirty="0">
              <a:cs typeface="+mn-ea"/>
              <a:sym typeface="+mn-lt"/>
            </a:endParaRPr>
          </a:p>
          <a:p>
            <a:pPr marL="3429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根据各人体质选择食物</a:t>
            </a:r>
          </a:p>
          <a:p>
            <a:pPr marL="34290" indent="0" eaLnBrk="1" hangingPunct="1">
              <a:lnSpc>
                <a:spcPct val="100000"/>
              </a:lnSpc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身体内寒气较重、气血两亏的虚弱之人不分季节，要多吃温热性质的食物，如牛肉、羊肉、洋葱、韭菜、生姜等，这样身体才会产热，使机能兴奋、增加活力，血脉畅通。现在的人吃的食物普遍性凉，又大量使用空调等降温，所以现在的人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99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％都属寒凉体质。</a:t>
            </a:r>
          </a:p>
          <a:p>
            <a:pPr marL="34290" indent="0" eaLnBrk="1" hangingPunct="1">
              <a:lnSpc>
                <a:spcPct val="100000"/>
              </a:lnSpc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如果身体内热大，精力旺盛，就不用吃太多温热性质的食物。吃多了会燥热、上火，机能过于亢奋，所以要适当地选用一些寒凉的食物来进行平衡。</a:t>
            </a:r>
          </a:p>
          <a:p>
            <a:pPr marL="34290" indent="0" eaLnBrk="1" hangingPunct="1">
              <a:lnSpc>
                <a:spcPct val="80000"/>
              </a:lnSpc>
              <a:buNone/>
            </a:pP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marL="34290" indent="0" eaLnBrk="1" hangingPunct="1">
              <a:lnSpc>
                <a:spcPct val="80000"/>
              </a:lnSpc>
              <a:buNone/>
            </a:pP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半闭框 1"/>
          <p:cNvSpPr/>
          <p:nvPr/>
        </p:nvSpPr>
        <p:spPr>
          <a:xfrm>
            <a:off x="3611652" y="3314922"/>
            <a:ext cx="288290" cy="288290"/>
          </a:xfrm>
          <a:prstGeom prst="halfFrame">
            <a:avLst/>
          </a:prstGeom>
          <a:solidFill>
            <a:srgbClr val="BF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" name="半闭框 2"/>
          <p:cNvSpPr/>
          <p:nvPr/>
        </p:nvSpPr>
        <p:spPr>
          <a:xfrm flipH="1" flipV="1">
            <a:off x="6790464" y="4128991"/>
            <a:ext cx="254635" cy="262890"/>
          </a:xfrm>
          <a:prstGeom prst="halfFrame">
            <a:avLst/>
          </a:prstGeom>
          <a:solidFill>
            <a:srgbClr val="BF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763690" y="411510"/>
            <a:ext cx="23952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6</a:t>
            </a:r>
            <a:r>
              <a:rPr lang="zh-CN" altLang="en-US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、如何选择食物</a:t>
            </a:r>
            <a:r>
              <a:rPr lang="zh-CN" altLang="en-US" sz="2000" b="1" dirty="0" smtClean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？</a:t>
            </a:r>
            <a:r>
              <a:rPr lang="zh-CN" altLang="en-US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zh-CN" altLang="en-US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</a:br>
            <a:endParaRPr lang="zh-CN" altLang="en-US" sz="2000" b="1" dirty="0">
              <a:solidFill>
                <a:schemeClr val="accent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876137" y="1275607"/>
            <a:ext cx="3828653" cy="1618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" lvl="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000000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配合气候变化选择食物</a:t>
            </a:r>
          </a:p>
          <a:p>
            <a:pPr marL="34290" lvl="0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000000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气候的变化说到底就是温度的变化，所以，温度高时人要多吃寒凉的食物清热，温度低时要以温热的食物保暖祛寒。现在的夏天，室内多有空调，大自然带给人们的燥热已大大减少，可人们犹不满足，仍然贪吃寒凉之物，所以，身体内的寒湿都很重。</a:t>
            </a:r>
          </a:p>
          <a:p>
            <a:pPr marL="34290" lvl="0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000000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冬天气候寒凉，理应多吃温热的食物保暖，可室内又因为大量使用暖气、空调，使空气燥热，于是人们仍是贪喝冷饮，吃西瓜、香蕉等等，这些都是完全不对的。 </a:t>
            </a:r>
          </a:p>
        </p:txBody>
      </p:sp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ldLvl="0" animBg="1"/>
      <p:bldP spid="4198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/>
        </p:nvSpPr>
        <p:spPr>
          <a:xfrm>
            <a:off x="1797005" y="1114150"/>
            <a:ext cx="3600450" cy="857250"/>
          </a:xfrm>
          <a:noFill/>
          <a:ln>
            <a:noFill/>
          </a:ln>
          <a:scene3d>
            <a:camera prst="orthographicFront"/>
            <a:lightRig rig="balanced" dir="t"/>
          </a:scene3d>
          <a:sp3d prstMaterial="plastic"/>
        </p:spPr>
        <p:txBody>
          <a:bodyPr vert="horz" lIns="68591" tIns="34295" rIns="68591" bIns="34295" rtlCol="0" anchor="t" anchorCtr="0">
            <a:normAutofit fontScale="97500"/>
          </a:bodyPr>
          <a:lstStyle>
            <a:lvl1pPr marL="239395" indent="-23939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3450" b="1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2pPr>
            <a:lvl3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3pPr>
            <a:lvl4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4pPr>
            <a:lvl5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None/>
              <a:defRPr/>
            </a:pP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76" name="直接连接符 75"/>
          <p:cNvCxnSpPr/>
          <p:nvPr/>
        </p:nvCxnSpPr>
        <p:spPr>
          <a:xfrm flipV="1">
            <a:off x="8111264" y="5205745"/>
            <a:ext cx="570876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1752853" y="411510"/>
            <a:ext cx="34211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7</a:t>
            </a:r>
            <a:r>
              <a:rPr lang="zh-CN" altLang="en-US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、作为吃货的你，会吃吗</a:t>
            </a:r>
            <a:r>
              <a:rPr lang="zh-CN" altLang="en-US" sz="2000" b="1" dirty="0" smtClean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？</a:t>
            </a:r>
            <a:endParaRPr lang="zh-CN" altLang="en-US" sz="2000" b="1" dirty="0">
              <a:solidFill>
                <a:schemeClr val="accent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2132479" y="1217748"/>
            <a:ext cx="1075230" cy="720404"/>
          </a:xfrm>
          <a:prstGeom prst="wedgeRoundRectCallout">
            <a:avLst/>
          </a:prstGeom>
          <a:solidFill>
            <a:srgbClr val="BF8D1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用脑过度</a:t>
            </a:r>
          </a:p>
          <a:p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失眠</a:t>
            </a:r>
          </a:p>
        </p:txBody>
      </p:sp>
      <p:sp>
        <p:nvSpPr>
          <p:cNvPr id="12" name="泪滴形 11"/>
          <p:cNvSpPr/>
          <p:nvPr/>
        </p:nvSpPr>
        <p:spPr>
          <a:xfrm>
            <a:off x="1032771" y="2139702"/>
            <a:ext cx="1440160" cy="1440160"/>
          </a:xfrm>
          <a:prstGeom prst="teardrop">
            <a:avLst/>
          </a:prstGeom>
          <a:solidFill>
            <a:srgbClr val="BF8D11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 descr="7e4dc4db54a932be82e89f6d3f7631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303" y="2009754"/>
            <a:ext cx="1398331" cy="1553795"/>
          </a:xfrm>
          <a:prstGeom prst="rect">
            <a:avLst/>
          </a:prstGeom>
        </p:spPr>
      </p:pic>
      <p:sp>
        <p:nvSpPr>
          <p:cNvPr id="28" name="泪滴形 27"/>
          <p:cNvSpPr/>
          <p:nvPr/>
        </p:nvSpPr>
        <p:spPr>
          <a:xfrm flipH="1">
            <a:off x="2515696" y="2139702"/>
            <a:ext cx="1501331" cy="1440160"/>
          </a:xfrm>
          <a:prstGeom prst="teardrop">
            <a:avLst/>
          </a:prstGeom>
          <a:solidFill>
            <a:srgbClr val="BF8D11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 descr="5ce275a09ee3bcf41b17fa3701c3b1bc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0094" y="2231463"/>
            <a:ext cx="1192530" cy="1143000"/>
          </a:xfrm>
          <a:prstGeom prst="rect">
            <a:avLst/>
          </a:prstGeom>
        </p:spPr>
      </p:pic>
      <p:sp>
        <p:nvSpPr>
          <p:cNvPr id="32" name="圆角矩形标注 31"/>
          <p:cNvSpPr/>
          <p:nvPr/>
        </p:nvSpPr>
        <p:spPr>
          <a:xfrm>
            <a:off x="6510783" y="621510"/>
            <a:ext cx="1587838" cy="720404"/>
          </a:xfrm>
          <a:prstGeom prst="wedgeRoundRectCallout">
            <a:avLst>
              <a:gd name="adj1" fmla="val -21250"/>
              <a:gd name="adj2" fmla="val 78136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维持血管弹性、</a:t>
            </a:r>
          </a:p>
          <a:p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保护心脏</a:t>
            </a:r>
          </a:p>
        </p:txBody>
      </p:sp>
      <p:sp>
        <p:nvSpPr>
          <p:cNvPr id="33" name="泪滴形 32"/>
          <p:cNvSpPr/>
          <p:nvPr/>
        </p:nvSpPr>
        <p:spPr>
          <a:xfrm flipH="1">
            <a:off x="6024830" y="1576422"/>
            <a:ext cx="1501331" cy="1440160"/>
          </a:xfrm>
          <a:prstGeom prst="teardrop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泪滴形 33"/>
          <p:cNvSpPr/>
          <p:nvPr/>
        </p:nvSpPr>
        <p:spPr>
          <a:xfrm rot="4007055" flipH="1">
            <a:off x="5067148" y="2756570"/>
            <a:ext cx="1501331" cy="1440160"/>
          </a:xfrm>
          <a:prstGeom prst="teardrop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泪滴形 34"/>
          <p:cNvSpPr/>
          <p:nvPr/>
        </p:nvSpPr>
        <p:spPr>
          <a:xfrm>
            <a:off x="4480662" y="1341914"/>
            <a:ext cx="1440160" cy="1440160"/>
          </a:xfrm>
          <a:prstGeom prst="teardrop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5312" y="2793293"/>
            <a:ext cx="944998" cy="141678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4828" y="1653056"/>
            <a:ext cx="1387482" cy="128689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0755" y="1409766"/>
            <a:ext cx="1199974" cy="1199974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/>
        </p:nvSpPr>
        <p:spPr>
          <a:xfrm>
            <a:off x="1797005" y="1114150"/>
            <a:ext cx="3600450" cy="857250"/>
          </a:xfrm>
          <a:noFill/>
          <a:ln>
            <a:noFill/>
          </a:ln>
          <a:scene3d>
            <a:camera prst="orthographicFront"/>
            <a:lightRig rig="balanced" dir="t"/>
          </a:scene3d>
          <a:sp3d prstMaterial="plastic"/>
        </p:spPr>
        <p:txBody>
          <a:bodyPr vert="horz" lIns="68591" tIns="34295" rIns="68591" bIns="34295" rtlCol="0" anchor="t" anchorCtr="0">
            <a:normAutofit fontScale="97500"/>
          </a:bodyPr>
          <a:lstStyle>
            <a:lvl1pPr marL="239395" indent="-23939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3450" b="1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2pPr>
            <a:lvl3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3pPr>
            <a:lvl4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4pPr>
            <a:lvl5pPr marL="319405" indent="-319405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Char char="*"/>
              <a:defRPr sz="4600" b="1">
                <a:solidFill>
                  <a:schemeClr val="tx1"/>
                </a:solidFill>
                <a:latin typeface="Trebuchet MS" panose="020B0603020202020204" pitchFamily="34" charset="0"/>
                <a:ea typeface="方正姚体" panose="02010601030101010101" pitchFamily="2" charset="-122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None/>
              <a:defRPr/>
            </a:pPr>
            <a:endParaRPr kumimoji="0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76" name="直接连接符 75"/>
          <p:cNvCxnSpPr/>
          <p:nvPr/>
        </p:nvCxnSpPr>
        <p:spPr>
          <a:xfrm flipV="1">
            <a:off x="8111264" y="5205745"/>
            <a:ext cx="570876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1752853" y="411510"/>
            <a:ext cx="34211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7</a:t>
            </a:r>
            <a:r>
              <a:rPr lang="zh-CN" altLang="en-US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、作为吃货的你，会吃吗</a:t>
            </a:r>
            <a:r>
              <a:rPr lang="zh-CN" altLang="en-US" sz="2000" b="1" dirty="0" smtClean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？</a:t>
            </a:r>
            <a:endParaRPr lang="zh-CN" altLang="en-US" sz="2000" b="1" dirty="0">
              <a:solidFill>
                <a:schemeClr val="accent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2132479" y="1217748"/>
            <a:ext cx="1075230" cy="720404"/>
          </a:xfrm>
          <a:prstGeom prst="wedgeRoundRectCallout">
            <a:avLst/>
          </a:prstGeom>
          <a:solidFill>
            <a:srgbClr val="F9FD8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天气太热</a:t>
            </a:r>
          </a:p>
          <a:p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消暑降温</a:t>
            </a:r>
          </a:p>
        </p:txBody>
      </p:sp>
      <p:sp>
        <p:nvSpPr>
          <p:cNvPr id="12" name="泪滴形 11"/>
          <p:cNvSpPr/>
          <p:nvPr/>
        </p:nvSpPr>
        <p:spPr>
          <a:xfrm>
            <a:off x="1032771" y="2139702"/>
            <a:ext cx="1440160" cy="1440160"/>
          </a:xfrm>
          <a:prstGeom prst="teardrop">
            <a:avLst/>
          </a:prstGeom>
          <a:solidFill>
            <a:srgbClr val="F9FD8C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2916" y="2271571"/>
            <a:ext cx="1068178" cy="1102893"/>
          </a:xfrm>
          <a:prstGeom prst="rect">
            <a:avLst/>
          </a:prstGeom>
        </p:spPr>
      </p:pic>
      <p:sp>
        <p:nvSpPr>
          <p:cNvPr id="28" name="泪滴形 27"/>
          <p:cNvSpPr/>
          <p:nvPr/>
        </p:nvSpPr>
        <p:spPr>
          <a:xfrm flipH="1">
            <a:off x="2515696" y="2139702"/>
            <a:ext cx="1501331" cy="1440160"/>
          </a:xfrm>
          <a:prstGeom prst="teardrop">
            <a:avLst/>
          </a:prstGeom>
          <a:solidFill>
            <a:srgbClr val="F9FD8C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4829" y="2121485"/>
            <a:ext cx="1403063" cy="1403063"/>
          </a:xfrm>
          <a:prstGeom prst="rect">
            <a:avLst/>
          </a:prstGeom>
        </p:spPr>
      </p:pic>
      <p:sp>
        <p:nvSpPr>
          <p:cNvPr id="32" name="圆角矩形标注 31"/>
          <p:cNvSpPr/>
          <p:nvPr/>
        </p:nvSpPr>
        <p:spPr>
          <a:xfrm>
            <a:off x="5936490" y="1289350"/>
            <a:ext cx="1075230" cy="720404"/>
          </a:xfrm>
          <a:prstGeom prst="wedgeRoundRectCallout">
            <a:avLst/>
          </a:prstGeom>
          <a:solidFill>
            <a:srgbClr val="943D2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应酬过后解除胀气</a:t>
            </a:r>
          </a:p>
        </p:txBody>
      </p:sp>
      <p:sp>
        <p:nvSpPr>
          <p:cNvPr id="33" name="泪滴形 32"/>
          <p:cNvSpPr/>
          <p:nvPr/>
        </p:nvSpPr>
        <p:spPr>
          <a:xfrm flipH="1">
            <a:off x="6685407" y="2237792"/>
            <a:ext cx="1501331" cy="1440160"/>
          </a:xfrm>
          <a:prstGeom prst="teardrop">
            <a:avLst/>
          </a:prstGeom>
          <a:solidFill>
            <a:srgbClr val="943D22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泪滴形 33"/>
          <p:cNvSpPr/>
          <p:nvPr/>
        </p:nvSpPr>
        <p:spPr>
          <a:xfrm rot="2668446" flipH="1">
            <a:off x="5630515" y="3304452"/>
            <a:ext cx="1501331" cy="1440160"/>
          </a:xfrm>
          <a:prstGeom prst="teardrop">
            <a:avLst/>
          </a:prstGeom>
          <a:solidFill>
            <a:srgbClr val="943D22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泪滴形 34"/>
          <p:cNvSpPr/>
          <p:nvPr/>
        </p:nvSpPr>
        <p:spPr>
          <a:xfrm>
            <a:off x="4574718" y="2244417"/>
            <a:ext cx="1440160" cy="1440160"/>
          </a:xfrm>
          <a:prstGeom prst="teardrop">
            <a:avLst/>
          </a:prstGeom>
          <a:solidFill>
            <a:srgbClr val="943D22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 descr="9593f616e0c220c1b9d7c91fab5c873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1482" y="2355725"/>
            <a:ext cx="1126635" cy="1126635"/>
          </a:xfrm>
          <a:prstGeom prst="rect">
            <a:avLst/>
          </a:prstGeom>
        </p:spPr>
      </p:pic>
      <p:pic>
        <p:nvPicPr>
          <p:cNvPr id="9" name="图片 8" descr="7c62d8ead96e006cb28947fad2fc3c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2461" y="2488808"/>
            <a:ext cx="1207221" cy="74194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0261" y="3303611"/>
            <a:ext cx="1441839" cy="1441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43605"/>
      </p:ext>
    </p:extLst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 rot="5400000">
            <a:off x="3293111" y="-819149"/>
            <a:ext cx="935990" cy="5857875"/>
          </a:xfrm>
          <a:prstGeom prst="round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68097" y="1725931"/>
            <a:ext cx="5035353" cy="769441"/>
          </a:xfrm>
          <a:prstGeom prst="rect">
            <a:avLst/>
          </a:prstGeom>
          <a:noFill/>
          <a:effectLst>
            <a:outerShdw blurRad="127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4400" b="1" kern="0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四  喝水也要有讲究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83922" y="2814955"/>
            <a:ext cx="3441065" cy="682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85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4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4067945" y="872469"/>
            <a:ext cx="4372711" cy="1951355"/>
          </a:xfrm>
          <a:prstGeom prst="roundRect">
            <a:avLst/>
          </a:prstGeom>
          <a:solidFill>
            <a:srgbClr val="943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半闭框 6"/>
          <p:cNvSpPr/>
          <p:nvPr/>
        </p:nvSpPr>
        <p:spPr>
          <a:xfrm>
            <a:off x="5004048" y="1252951"/>
            <a:ext cx="288290" cy="288290"/>
          </a:xfrm>
          <a:prstGeom prst="halfFrame">
            <a:avLst/>
          </a:prstGeom>
          <a:solidFill>
            <a:srgbClr val="BF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半闭框 7"/>
          <p:cNvSpPr/>
          <p:nvPr/>
        </p:nvSpPr>
        <p:spPr>
          <a:xfrm flipH="1" flipV="1">
            <a:off x="7722230" y="2308860"/>
            <a:ext cx="254635" cy="262890"/>
          </a:xfrm>
          <a:prstGeom prst="halfFrame">
            <a:avLst/>
          </a:prstGeom>
          <a:solidFill>
            <a:srgbClr val="BF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40559" y="1295697"/>
            <a:ext cx="273630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eaLnBrk="1" hangingPunct="1">
              <a:lnSpc>
                <a:spcPct val="200000"/>
              </a:lnSpc>
              <a:buClrTx/>
              <a:buSzTx/>
              <a:buFontTx/>
              <a:buNone/>
              <a:defRPr/>
            </a:pPr>
            <a:r>
              <a:rPr kumimoji="0" lang="zh-CN" altLang="en-US" sz="1200" b="1" kern="1200" cap="none" spc="0" normalizeH="0" baseline="0" noProof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大家每天都要喝水，喝水不仅能补充人体必需的养分，更能养生哦。</a:t>
            </a:r>
            <a:r>
              <a:rPr kumimoji="0" lang="zh-CN" altLang="en-US" sz="1200" b="1" i="1" u="sng" kern="1200" cap="none" spc="0" normalizeH="0" baseline="0" noProof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但你的饮水方式是否正确呢？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65980" y="2571750"/>
            <a:ext cx="316165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defTabSz="914400" eaLnBrk="1" hangingPunct="1">
              <a:buClrTx/>
              <a:buSzTx/>
              <a:defRPr/>
            </a:pPr>
            <a:r>
              <a:rPr kumimoji="0" lang="en-US" altLang="zh-CN" b="1" kern="1200" cap="none" spc="0" normalizeH="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kumimoji="0" lang="zh-CN" altLang="en-US" b="1" kern="1200" cap="none" spc="0" normalizeH="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、早上</a:t>
            </a:r>
            <a:r>
              <a:rPr kumimoji="0" lang="zh-CN" altLang="en-US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一杯水应该怎么</a:t>
            </a:r>
            <a:r>
              <a:rPr kumimoji="0" lang="zh-CN" altLang="en-US" b="1" kern="1200" cap="none" spc="0" normalizeH="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喝？</a:t>
            </a:r>
            <a:endParaRPr kumimoji="0" lang="zh-CN" altLang="en-US" b="1" kern="1200" cap="none" spc="0" normalizeH="0" baseline="0" noProof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83570" y="3003799"/>
            <a:ext cx="2532011" cy="10310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defTabSz="914400" eaLnBrk="1" hangingPunct="1"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1200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视个人情况早上喝少许淡盐水有预防便秘之功效。但高血压、肾病患者慎喝！</a:t>
            </a:r>
            <a:endParaRPr kumimoji="0" lang="en-US" altLang="zh-CN" sz="1200" kern="1200" cap="none" spc="0" normalizeH="0" baseline="0" noProof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R="0" defTabSz="914400" eaLnBrk="1" hangingPunct="1"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1200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清晨一杯白开水可使血液迅速得到稀释，促进血液循环。</a:t>
            </a:r>
            <a:endParaRPr kumimoji="0" lang="en-US" altLang="zh-CN" sz="1200" kern="1200" cap="none" spc="0" normalizeH="0" baseline="0" noProof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R="0" defTabSz="914400" eaLnBrk="1" hangingPunct="1">
              <a:buClrTx/>
              <a:buSzTx/>
              <a:buFont typeface="Wingdings" panose="05000000000000000000" pitchFamily="2" charset="2"/>
              <a:buChar char="Ø"/>
              <a:defRPr/>
            </a:pPr>
            <a:endParaRPr kumimoji="0" lang="zh-CN" altLang="en-US" sz="100" kern="1200" cap="none" spc="0" normalizeH="0" baseline="0" noProof="0" dirty="0">
              <a:solidFill>
                <a:schemeClr val="accent3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763688" y="411510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四、喝水也要有讲究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2072106"/>
            <a:ext cx="2089386" cy="2452330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9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5" grpId="0"/>
      <p:bldP spid="9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835696" y="514704"/>
            <a:ext cx="4104456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defTabSz="914400" eaLnBrk="1" hangingPunct="1">
              <a:buClrTx/>
              <a:buSzTx/>
              <a:defRPr/>
            </a:pPr>
            <a:r>
              <a:rPr kumimoji="0" lang="en-US" altLang="zh-CN" sz="2000" b="1" kern="1200" cap="none" spc="0" normalizeH="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kumimoji="0" lang="zh-CN" altLang="en-US" sz="2000" b="1" kern="1200" cap="none" spc="0" normalizeH="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、什么</a:t>
            </a:r>
            <a:r>
              <a:rPr kumimoji="0" lang="zh-CN" altLang="en-US" sz="20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时候喝水最排毒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043611" y="1275606"/>
            <a:ext cx="4968551" cy="33393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defTabSz="914400" eaLnBrk="1" hangingPunct="1"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1500" b="1" kern="1200" cap="none" spc="0" normalizeH="0" baseline="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早上起床后</a:t>
            </a:r>
            <a:endParaRPr kumimoji="0" lang="en-US" altLang="zh-CN" sz="1500" b="1" kern="1200" cap="none" spc="0" normalizeH="0" baseline="0" noProof="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1500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kumimoji="0" lang="zh-CN" altLang="en-US" sz="1200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人体水分每晚流失约</a:t>
            </a:r>
            <a:r>
              <a:rPr kumimoji="0" lang="en-US" altLang="zh-CN" sz="1200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450ml</a:t>
            </a:r>
            <a:r>
              <a:rPr kumimoji="0" lang="zh-CN" altLang="en-US" sz="1200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，早上起床后正处于一种生理缺水状态。此时饮一杯温白开水再好不过了。</a:t>
            </a:r>
            <a:endParaRPr kumimoji="0" lang="en-US" altLang="zh-CN" sz="1200" kern="1200" cap="none" spc="0" normalizeH="0" baseline="0" noProof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R="0" defTabSz="914400" eaLnBrk="1" hangingPunct="1"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晚上睡前</a:t>
            </a:r>
            <a:endParaRPr lang="en-US" altLang="zh-CN" sz="15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15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en-US" altLang="zh-CN" sz="1500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en-US" altLang="zh-CN" sz="1500" kern="1200" cap="none" spc="0" normalizeH="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zh-CN" altLang="en-US" sz="1200" kern="1200" cap="none" spc="0" normalizeH="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睡</a:t>
            </a:r>
            <a:r>
              <a:rPr kumimoji="0" lang="zh-CN" altLang="en-US" sz="1200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前不能喝太多水，否则频繁起夜会影响睡眠，但也不能不喝，抿两口最好。</a:t>
            </a:r>
            <a:endParaRPr kumimoji="0" lang="en-US" altLang="zh-CN" sz="1200" kern="1200" cap="none" spc="0" normalizeH="0" baseline="0" noProof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下班离开办公室之前</a:t>
            </a:r>
            <a:endParaRPr lang="en-US" altLang="zh-CN" sz="15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1500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kumimoji="0" lang="en-US" altLang="zh-CN" sz="1500" kern="1200" cap="none" spc="0" normalizeH="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zh-CN" altLang="en-US" sz="1200" kern="1200" cap="none" spc="0" normalizeH="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下班</a:t>
            </a:r>
            <a:r>
              <a:rPr kumimoji="0" lang="zh-CN" altLang="en-US" sz="1200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一杯白开水有助于缓解一天疲劳，保护膀胱和肾脏。</a:t>
            </a:r>
            <a:endParaRPr kumimoji="0" lang="en-US" altLang="zh-CN" sz="1200" kern="1200" cap="none" spc="0" normalizeH="0" baseline="0" noProof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R="0" eaLnBrk="1" hangingPunct="1"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饭后半小时</a:t>
            </a:r>
            <a:endParaRPr lang="en-US" altLang="zh-CN" sz="15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1500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kumimoji="0" lang="en-US" altLang="zh-CN" sz="1500" kern="1200" cap="none" spc="0" normalizeH="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zh-CN" altLang="en-US" sz="1200" kern="1200" cap="none" spc="0" normalizeH="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注意</a:t>
            </a:r>
            <a:r>
              <a:rPr kumimoji="0" lang="zh-CN" altLang="en-US" sz="1200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饭后不要立即喝水，否则会冲淡消化液，使蛋白酶活性降低，影响消化吸收。</a:t>
            </a:r>
            <a:endParaRPr kumimoji="0" lang="en-US" altLang="zh-CN" sz="1200" kern="1200" cap="none" spc="0" normalizeH="0" baseline="0" noProof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zh-CN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洗澡后</a:t>
            </a:r>
            <a:endParaRPr lang="en-US" altLang="zh-CN" sz="15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1500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kumimoji="0" lang="en-US" altLang="zh-CN" sz="1500" kern="1200" cap="none" spc="0" normalizeH="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zh-CN" altLang="en-US" sz="1200" kern="1200" cap="none" spc="0" normalizeH="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洗</a:t>
            </a:r>
            <a:r>
              <a:rPr kumimoji="0" lang="zh-CN" altLang="en-US" sz="1200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完澡，很多人会觉得口渴，端起一杯水一饮而尽。殊不知，洗完澡后血管受热扩张血流量增加，心率加快，喝太快会对健康不利，应该小口慢喝。</a:t>
            </a:r>
            <a:endParaRPr kumimoji="0" lang="en-US" altLang="zh-CN" sz="1200" kern="1200" cap="none" spc="0" normalizeH="0" baseline="0" noProof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1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endParaRPr kumimoji="0" lang="zh-CN" altLang="en-US" sz="100" b="1" kern="1200" cap="none" spc="0" normalizeH="0" baseline="0" noProof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-94912"/>
            <a:ext cx="5256076" cy="52560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 rot="5400000">
            <a:off x="2389514" y="447515"/>
            <a:ext cx="936105" cy="4176464"/>
          </a:xfrm>
          <a:prstGeom prst="round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1600" y="2067694"/>
            <a:ext cx="3627916" cy="830997"/>
          </a:xfrm>
          <a:prstGeom prst="rect">
            <a:avLst/>
          </a:prstGeom>
          <a:noFill/>
          <a:effectLst>
            <a:outerShdw blurRad="127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zh-CN" altLang="en-US" sz="4800" b="1" kern="0" dirty="0" smtClean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一  </a:t>
            </a:r>
            <a:r>
              <a:rPr lang="zh-CN" altLang="en-US" sz="4800" b="1" kern="0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食色生活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611562" y="1275606"/>
            <a:ext cx="2557145" cy="682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85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ldLvl="0"/>
      <p:bldP spid="4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 rot="5400000">
            <a:off x="3412491" y="-942975"/>
            <a:ext cx="935990" cy="6206490"/>
          </a:xfrm>
          <a:prstGeom prst="roundRect">
            <a:avLst/>
          </a:prstGeom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69035" y="1744981"/>
            <a:ext cx="5474576" cy="830997"/>
          </a:xfrm>
          <a:prstGeom prst="rect">
            <a:avLst/>
          </a:prstGeom>
          <a:noFill/>
          <a:effectLst>
            <a:outerShdw blurRad="127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4800" b="1" kern="0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五  食物的相生相克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777242" y="2773045"/>
            <a:ext cx="3767455" cy="4547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85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4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39552" y="1707654"/>
            <a:ext cx="1008112" cy="218521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相生：</a:t>
            </a:r>
            <a:r>
              <a:rPr lang="zh-CN" altLang="en-US" sz="15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指食物相互配伍使用，可起到相互加强的作用</a:t>
            </a:r>
            <a:r>
              <a:rPr lang="zh-CN" altLang="en-US" sz="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15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defRPr/>
            </a:pPr>
            <a:endParaRPr lang="en-US" altLang="zh-CN" sz="15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defRPr/>
            </a:pPr>
            <a:endParaRPr lang="en-US" altLang="zh-CN" sz="15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endParaRPr lang="zh-CN" altLang="en-US" sz="15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  <a:p>
            <a:pPr marR="0" defTabSz="914400" eaLnBrk="1" hangingPunct="1">
              <a:buClrTx/>
              <a:buSzTx/>
              <a:buFontTx/>
              <a:buNone/>
              <a:defRPr/>
            </a:pPr>
            <a:endParaRPr kumimoji="0" lang="zh-CN" altLang="en-US" sz="100" b="1" kern="1200" cap="none" spc="0" normalizeH="0" baseline="0" noProof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105335"/>
              </p:ext>
            </p:extLst>
          </p:nvPr>
        </p:nvGraphicFramePr>
        <p:xfrm>
          <a:off x="1691680" y="627535"/>
          <a:ext cx="5688632" cy="4104457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821932"/>
                <a:gridCol w="2866700"/>
              </a:tblGrid>
              <a:tr h="46300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9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相生食物</a:t>
                      </a:r>
                      <a:endParaRPr lang="zh-CN" altLang="en-US" sz="19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9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相克食物</a:t>
                      </a:r>
                      <a:endParaRPr lang="zh-CN" altLang="en-US" sz="19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</a:tr>
              <a:tr h="28113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木耳＋莴笋√</a:t>
                      </a:r>
                      <a:endParaRPr lang="zh-CN" altLang="en-US"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西红柿＋虾</a:t>
                      </a:r>
                      <a:r>
                        <a:rPr lang="en-US" altLang="zh-CN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×</a:t>
                      </a:r>
                      <a:endParaRPr lang="en-US" altLang="zh-CN" sz="13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</a:tr>
              <a:tr h="28064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白菜＋虾仁√</a:t>
                      </a:r>
                      <a:endParaRPr lang="zh-CN" altLang="en-US"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蜂蜜＋葱</a:t>
                      </a:r>
                      <a:r>
                        <a:rPr lang="en-US" altLang="zh-CN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×</a:t>
                      </a:r>
                      <a:endParaRPr lang="en-US" altLang="zh-CN" sz="13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</a:tr>
              <a:tr h="2757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鸡肉＋菜花√</a:t>
                      </a:r>
                      <a:endParaRPr lang="zh-CN" altLang="en-US"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鸡肉＋芹菜</a:t>
                      </a:r>
                      <a:r>
                        <a:rPr lang="en-US" altLang="zh-CN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×</a:t>
                      </a:r>
                      <a:endParaRPr lang="en-US" altLang="zh-CN" sz="13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</a:tr>
              <a:tr h="2811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猪肉＋白萝卜√</a:t>
                      </a:r>
                      <a:endParaRPr lang="zh-CN" altLang="en-US"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土豆＋甜柿子</a:t>
                      </a:r>
                      <a:r>
                        <a:rPr lang="en-US" altLang="zh-CN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×</a:t>
                      </a:r>
                      <a:endParaRPr lang="en-US" altLang="zh-CN" sz="13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</a:tr>
              <a:tr h="28064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生菜＋大蒜√</a:t>
                      </a:r>
                      <a:endParaRPr lang="zh-CN" altLang="en-US"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白萝卜＋丝瓜</a:t>
                      </a:r>
                      <a:r>
                        <a:rPr lang="en-US" altLang="zh-CN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×</a:t>
                      </a:r>
                      <a:endParaRPr lang="en-US" altLang="zh-CN" sz="13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</a:tr>
              <a:tr h="2811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香菇＋豆腐√</a:t>
                      </a:r>
                      <a:endParaRPr lang="zh-CN" altLang="en-US"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梨鸭＋肉</a:t>
                      </a:r>
                      <a:r>
                        <a:rPr lang="en-US" altLang="zh-CN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×</a:t>
                      </a:r>
                      <a:endParaRPr lang="en-US" altLang="zh-CN" sz="13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</a:tr>
              <a:tr h="28064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芹菜＋西红柿√</a:t>
                      </a:r>
                      <a:endParaRPr lang="zh-CN" altLang="en-US"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菠菜＋豆腐</a:t>
                      </a:r>
                      <a:r>
                        <a:rPr lang="en-US" altLang="zh-CN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×</a:t>
                      </a:r>
                      <a:endParaRPr lang="en-US" altLang="zh-CN" sz="13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</a:tr>
              <a:tr h="28064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豆角＋土豆√</a:t>
                      </a:r>
                      <a:endParaRPr lang="zh-CN" altLang="en-US"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狗肉＋大蒜</a:t>
                      </a:r>
                      <a:r>
                        <a:rPr lang="en-US" altLang="zh-CN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×</a:t>
                      </a:r>
                      <a:endParaRPr lang="en-US" altLang="zh-CN" sz="13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</a:tr>
              <a:tr h="2811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辣椒＋空心菜√</a:t>
                      </a:r>
                      <a:endParaRPr lang="zh-CN" altLang="en-US"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香蕉＋西瓜</a:t>
                      </a:r>
                      <a:r>
                        <a:rPr lang="en-US" altLang="zh-CN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×</a:t>
                      </a:r>
                      <a:endParaRPr lang="en-US" altLang="zh-CN" sz="13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</a:tr>
              <a:tr h="2811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豆腐＋金针菇√</a:t>
                      </a:r>
                      <a:endParaRPr lang="zh-CN" altLang="en-US"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红薯＋西红柿</a:t>
                      </a:r>
                      <a:r>
                        <a:rPr lang="en-US" altLang="zh-CN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×</a:t>
                      </a:r>
                      <a:endParaRPr lang="en-US" altLang="zh-CN" sz="13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</a:tr>
              <a:tr h="28064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油菜＋虾仁√</a:t>
                      </a:r>
                      <a:endParaRPr lang="zh-CN" altLang="en-US"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鸡肉＋菊花</a:t>
                      </a:r>
                      <a:r>
                        <a:rPr lang="en-US" altLang="zh-CN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×</a:t>
                      </a:r>
                      <a:endParaRPr lang="en-US" altLang="zh-CN" sz="13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</a:tr>
              <a:tr h="2811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香菇＋羊肉√</a:t>
                      </a:r>
                      <a:endParaRPr lang="zh-CN" altLang="en-US"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菠菜＋牛奶</a:t>
                      </a:r>
                      <a:r>
                        <a:rPr lang="en-US" altLang="zh-CN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×</a:t>
                      </a:r>
                      <a:endParaRPr lang="en-US" altLang="zh-CN" sz="13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</a:tr>
              <a:tr h="2757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猪肉＋酸菜√</a:t>
                      </a:r>
                      <a:endParaRPr lang="zh-CN" altLang="en-US"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南瓜＋羊肉</a:t>
                      </a:r>
                      <a:r>
                        <a:rPr lang="en-US" altLang="zh-CN" sz="13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×</a:t>
                      </a:r>
                      <a:endParaRPr lang="en-US" altLang="zh-CN" sz="13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47975" marR="47975" marT="23986" marB="23986"/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7524328" y="1707655"/>
            <a:ext cx="108012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500" b="1" dirty="0">
                <a:solidFill>
                  <a:srgbClr val="000000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相克：</a:t>
            </a:r>
            <a:r>
              <a:rPr lang="zh-CN" altLang="en-US" sz="1500" dirty="0">
                <a:solidFill>
                  <a:srgbClr val="000000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指两种食物合用，可能产生不良作用。</a:t>
            </a:r>
          </a:p>
        </p:txBody>
      </p:sp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0"/>
          <p:cNvSpPr/>
          <p:nvPr/>
        </p:nvSpPr>
        <p:spPr>
          <a:xfrm>
            <a:off x="4757906" y="1264875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500873" y="1771599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 descr="927eb0a2e10ad40a34fba4e8149c6ad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8" y="1999847"/>
            <a:ext cx="1228227" cy="88153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03551" y="2863429"/>
            <a:ext cx="1872208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lang="zh-CN" altLang="en-US" sz="14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木耳与莴笋同食可增强食欲、刺激消化，对高血压高血脂、糖尿病、心脑血管疾病有预防作用。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4814" y="1337431"/>
            <a:ext cx="1192922" cy="119292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986235" y="2357867"/>
            <a:ext cx="259228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菜花含维生素矿物质，与鸡肉同食可益气壮骨，增强肝脏解毒作用。有提高免疫力，预防感冒的作用。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62578" y="3690338"/>
            <a:ext cx="2143500" cy="7386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莴笋和青蒜苔同食可顺气通经脉、结齿明目、清热解毒、防治高血压。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617846" y="373822"/>
            <a:ext cx="4104456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altLang="zh-CN" sz="2000" b="1" dirty="0" smtClean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000" b="1" dirty="0" smtClean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、相生</a:t>
            </a:r>
            <a:r>
              <a:rPr lang="zh-CN" altLang="en-US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食物</a:t>
            </a:r>
          </a:p>
        </p:txBody>
      </p:sp>
      <p:sp>
        <p:nvSpPr>
          <p:cNvPr id="17" name="椭圆 16"/>
          <p:cNvSpPr/>
          <p:nvPr/>
        </p:nvSpPr>
        <p:spPr>
          <a:xfrm>
            <a:off x="1439655" y="1377296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 descr="04dcf674de4d4665c692ea6f2d6880f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8376" y="1446522"/>
            <a:ext cx="1199581" cy="1199581"/>
          </a:xfrm>
          <a:prstGeom prst="rect">
            <a:avLst/>
          </a:prstGeom>
        </p:spPr>
      </p:pic>
      <p:sp>
        <p:nvSpPr>
          <p:cNvPr id="22" name="椭圆 21"/>
          <p:cNvSpPr/>
          <p:nvPr/>
        </p:nvSpPr>
        <p:spPr>
          <a:xfrm>
            <a:off x="5910034" y="866067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4437" y="1128533"/>
            <a:ext cx="1122024" cy="805359"/>
          </a:xfrm>
          <a:prstGeom prst="rect">
            <a:avLst/>
          </a:prstGeom>
        </p:spPr>
      </p:pic>
      <p:sp>
        <p:nvSpPr>
          <p:cNvPr id="23" name="椭圆 22"/>
          <p:cNvSpPr/>
          <p:nvPr/>
        </p:nvSpPr>
        <p:spPr>
          <a:xfrm>
            <a:off x="4499439" y="3195951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306517" y="3179879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3506" y="3374846"/>
            <a:ext cx="1098796" cy="82409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746" y="3268790"/>
            <a:ext cx="1160212" cy="116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68788"/>
      </p:ext>
    </p:extLst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0"/>
          <p:cNvSpPr/>
          <p:nvPr/>
        </p:nvSpPr>
        <p:spPr>
          <a:xfrm>
            <a:off x="4757906" y="1264875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500873" y="1771599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3551" y="2863428"/>
            <a:ext cx="1872208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hangingPunct="1"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豆腐与香菇同食可清热解毒，补气生津，化痰理气，是抗癌、降血压的良好菜肴。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889457" y="3495636"/>
            <a:ext cx="259228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芹菜和西红柿都有明显的降压作用。两者同食可健胃、消食。对高血压、高血脂适宜。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69318" y="2312240"/>
            <a:ext cx="214350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尖椒和空心菜都含维生素和矿物质，两者同食可降血压、止头痛、解毒消肿，防治糖尿病。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617846" y="373822"/>
            <a:ext cx="4104456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altLang="zh-CN" sz="2000" b="1" dirty="0" smtClean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000" b="1" dirty="0" smtClean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、相生</a:t>
            </a:r>
            <a:r>
              <a:rPr lang="zh-CN" altLang="en-US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食物</a:t>
            </a:r>
          </a:p>
        </p:txBody>
      </p:sp>
      <p:sp>
        <p:nvSpPr>
          <p:cNvPr id="22" name="椭圆 21"/>
          <p:cNvSpPr/>
          <p:nvPr/>
        </p:nvSpPr>
        <p:spPr>
          <a:xfrm>
            <a:off x="5910034" y="866067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499439" y="3195951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306517" y="3179879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7764" y="1819796"/>
            <a:ext cx="1205884" cy="872479"/>
          </a:xfrm>
          <a:prstGeom prst="rect">
            <a:avLst/>
          </a:prstGeom>
        </p:spPr>
      </p:pic>
      <p:sp>
        <p:nvSpPr>
          <p:cNvPr id="17" name="椭圆 16"/>
          <p:cNvSpPr/>
          <p:nvPr/>
        </p:nvSpPr>
        <p:spPr>
          <a:xfrm>
            <a:off x="1439655" y="1377296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39655" y="1695486"/>
            <a:ext cx="1408466" cy="70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042" y="3222321"/>
            <a:ext cx="1149464" cy="114946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3467" y="3333421"/>
            <a:ext cx="1057764" cy="101385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858" y="1264874"/>
            <a:ext cx="1238082" cy="1238082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9652" y="902733"/>
            <a:ext cx="1172047" cy="1172047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0"/>
          <p:cNvSpPr/>
          <p:nvPr/>
        </p:nvSpPr>
        <p:spPr>
          <a:xfrm>
            <a:off x="4757906" y="1264875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500873" y="1771599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3551" y="2863429"/>
            <a:ext cx="1997322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hangingPunct="1"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豆角的营养成分能使人头脑宁静，调理消化系统，消除胸膈胀满，与土豆同食可防治急性肠胃炎，呕吐腹泻。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889457" y="3495637"/>
            <a:ext cx="259228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油菜内富含维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、钙，可消肿散血、清热解毒；虾仁含丰富钙质。两者同食可补肾，辅助治疗腰腿疼痛。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69318" y="2312240"/>
            <a:ext cx="214350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地瓜、莲子做成粥，适用于大便干燥、习惯性便秘、慢性肝病、癌症患者等食用，此粥亦有美容功效。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617846" y="373822"/>
            <a:ext cx="4104456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altLang="zh-CN" sz="2000" b="1" dirty="0" smtClean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000" b="1" dirty="0" smtClean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、相生</a:t>
            </a:r>
            <a:r>
              <a:rPr lang="zh-CN" altLang="en-US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食物</a:t>
            </a:r>
          </a:p>
        </p:txBody>
      </p:sp>
      <p:sp>
        <p:nvSpPr>
          <p:cNvPr id="22" name="椭圆 21"/>
          <p:cNvSpPr/>
          <p:nvPr/>
        </p:nvSpPr>
        <p:spPr>
          <a:xfrm>
            <a:off x="5910034" y="866067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499439" y="3195951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3077" y="1866181"/>
            <a:ext cx="1393629" cy="1049023"/>
          </a:xfrm>
          <a:prstGeom prst="rect">
            <a:avLst/>
          </a:prstGeom>
        </p:spPr>
      </p:pic>
      <p:sp>
        <p:nvSpPr>
          <p:cNvPr id="17" name="椭圆 16"/>
          <p:cNvSpPr/>
          <p:nvPr/>
        </p:nvSpPr>
        <p:spPr>
          <a:xfrm>
            <a:off x="1439655" y="1377296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9655" y="1614583"/>
            <a:ext cx="1228916" cy="726595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2093" y="3141500"/>
            <a:ext cx="1285380" cy="1285380"/>
          </a:xfrm>
          <a:prstGeom prst="rect">
            <a:avLst/>
          </a:prstGeom>
        </p:spPr>
      </p:pic>
      <p:sp>
        <p:nvSpPr>
          <p:cNvPr id="24" name="椭圆 23"/>
          <p:cNvSpPr/>
          <p:nvPr/>
        </p:nvSpPr>
        <p:spPr>
          <a:xfrm>
            <a:off x="3306517" y="3179879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6636" y="3223148"/>
            <a:ext cx="1283640" cy="1283640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576" y="1264874"/>
            <a:ext cx="1280697" cy="1280697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6750" y="1181305"/>
            <a:ext cx="1274559" cy="819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926109"/>
      </p:ext>
    </p:extLst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0"/>
          <p:cNvSpPr/>
          <p:nvPr/>
        </p:nvSpPr>
        <p:spPr>
          <a:xfrm>
            <a:off x="4757906" y="1264875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500873" y="1771599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 descr="927eb0a2e10ad40a34fba4e8149c6ad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8" y="1999847"/>
            <a:ext cx="1228227" cy="88153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03551" y="2863429"/>
            <a:ext cx="1872208" cy="116955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lang="zh-CN" altLang="en-US" sz="14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木耳与莴笋同食可增强食欲、刺激消化，对高血压高血脂、糖尿病、心脑血管疾病有预防作用。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4814" y="1337431"/>
            <a:ext cx="1192922" cy="119292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986235" y="2357867"/>
            <a:ext cx="259228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菜花含维生素矿物质，与鸡肉同食可益气壮骨，增强肝脏解毒作用。有提高免疫力，预防感冒的作用。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62578" y="3690338"/>
            <a:ext cx="2143500" cy="7386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莴笋和青蒜苔同食可顺气通经脉、结齿明目、清热解毒、防治高血压。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617846" y="373822"/>
            <a:ext cx="4104456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altLang="zh-CN" sz="2000" b="1" dirty="0" smtClean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000" b="1" dirty="0" smtClean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、相生</a:t>
            </a:r>
            <a:r>
              <a:rPr lang="zh-CN" altLang="en-US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食物</a:t>
            </a:r>
          </a:p>
        </p:txBody>
      </p:sp>
      <p:sp>
        <p:nvSpPr>
          <p:cNvPr id="17" name="椭圆 16"/>
          <p:cNvSpPr/>
          <p:nvPr/>
        </p:nvSpPr>
        <p:spPr>
          <a:xfrm>
            <a:off x="1439655" y="1377296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 descr="04dcf674de4d4665c692ea6f2d6880f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8376" y="1446522"/>
            <a:ext cx="1199581" cy="1199581"/>
          </a:xfrm>
          <a:prstGeom prst="rect">
            <a:avLst/>
          </a:prstGeom>
        </p:spPr>
      </p:pic>
      <p:sp>
        <p:nvSpPr>
          <p:cNvPr id="22" name="椭圆 21"/>
          <p:cNvSpPr/>
          <p:nvPr/>
        </p:nvSpPr>
        <p:spPr>
          <a:xfrm>
            <a:off x="5910034" y="866067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4437" y="1128533"/>
            <a:ext cx="1122024" cy="805359"/>
          </a:xfrm>
          <a:prstGeom prst="rect">
            <a:avLst/>
          </a:prstGeom>
        </p:spPr>
      </p:pic>
      <p:sp>
        <p:nvSpPr>
          <p:cNvPr id="23" name="椭圆 22"/>
          <p:cNvSpPr/>
          <p:nvPr/>
        </p:nvSpPr>
        <p:spPr>
          <a:xfrm>
            <a:off x="4499439" y="3195951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306517" y="3179879"/>
            <a:ext cx="1338034" cy="133803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3506" y="3374846"/>
            <a:ext cx="1098796" cy="82409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746" y="3268790"/>
            <a:ext cx="1160212" cy="116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885205"/>
      </p:ext>
    </p:extLst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491880" y="1252433"/>
            <a:ext cx="273630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hangingPunct="1"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虾肉内含“五价砷”，五毒，但与西红柿同食会被还原成“三价砷”，应慎用。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7020" y="2573433"/>
            <a:ext cx="259228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土豆与柿子长期同食可导致尿结石、肾结石，应尽量避免同食。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987824" y="3886106"/>
            <a:ext cx="257059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两者同食会引起中毒，伤眼睛，引起眼部不适，严重会导致失明。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664964" y="440383"/>
            <a:ext cx="4104456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altLang="zh-CN" sz="2000" b="1" dirty="0" smtClean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000" b="1" dirty="0" smtClean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、相</a:t>
            </a:r>
            <a:r>
              <a:rPr lang="zh-CN" altLang="en-US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克</a:t>
            </a:r>
            <a:r>
              <a:rPr lang="zh-CN" altLang="en-US" sz="2000" b="1" dirty="0" smtClean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食物</a:t>
            </a:r>
            <a:endParaRPr lang="zh-CN" altLang="en-US" sz="2000" b="1" dirty="0">
              <a:solidFill>
                <a:schemeClr val="accent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909964" y="1068983"/>
            <a:ext cx="1164672" cy="11646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49" y="1168220"/>
            <a:ext cx="1008047" cy="966198"/>
          </a:xfrm>
          <a:prstGeom prst="rect">
            <a:avLst/>
          </a:prstGeom>
        </p:spPr>
      </p:pic>
      <p:sp>
        <p:nvSpPr>
          <p:cNvPr id="24" name="圆角矩形 23"/>
          <p:cNvSpPr/>
          <p:nvPr/>
        </p:nvSpPr>
        <p:spPr>
          <a:xfrm>
            <a:off x="2074636" y="1068983"/>
            <a:ext cx="1164672" cy="11646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4636" y="1039429"/>
            <a:ext cx="1164672" cy="1164672"/>
          </a:xfrm>
          <a:prstGeom prst="rect">
            <a:avLst/>
          </a:prstGeom>
        </p:spPr>
      </p:pic>
      <p:sp>
        <p:nvSpPr>
          <p:cNvPr id="29" name="圆角矩形 28"/>
          <p:cNvSpPr/>
          <p:nvPr/>
        </p:nvSpPr>
        <p:spPr>
          <a:xfrm>
            <a:off x="3371539" y="2360429"/>
            <a:ext cx="1164672" cy="11646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4532598" y="2360429"/>
            <a:ext cx="1164672" cy="11646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8002" y="2573434"/>
            <a:ext cx="1114695" cy="83906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4461" y="2498986"/>
            <a:ext cx="1122811" cy="1122811"/>
          </a:xfrm>
          <a:prstGeom prst="rect">
            <a:avLst/>
          </a:prstGeom>
        </p:spPr>
      </p:pic>
      <p:sp>
        <p:nvSpPr>
          <p:cNvPr id="32" name="圆角矩形 31"/>
          <p:cNvSpPr/>
          <p:nvPr/>
        </p:nvSpPr>
        <p:spPr>
          <a:xfrm>
            <a:off x="5859213" y="3525101"/>
            <a:ext cx="1164672" cy="11646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7020272" y="3525101"/>
            <a:ext cx="1164672" cy="11646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3635086"/>
            <a:ext cx="1014022" cy="98968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1027" y="3604368"/>
            <a:ext cx="1135962" cy="1135962"/>
          </a:xfrm>
          <a:prstGeom prst="rect">
            <a:avLst/>
          </a:prstGeom>
        </p:spPr>
      </p:pic>
      <p:sp>
        <p:nvSpPr>
          <p:cNvPr id="34" name="乘号 33"/>
          <p:cNvSpPr/>
          <p:nvPr/>
        </p:nvSpPr>
        <p:spPr>
          <a:xfrm>
            <a:off x="1730899" y="1885959"/>
            <a:ext cx="687474" cy="687474"/>
          </a:xfrm>
          <a:prstGeom prst="mathMultiply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乘号 34"/>
          <p:cNvSpPr/>
          <p:nvPr/>
        </p:nvSpPr>
        <p:spPr>
          <a:xfrm>
            <a:off x="4192474" y="3181364"/>
            <a:ext cx="687474" cy="687474"/>
          </a:xfrm>
          <a:prstGeom prst="mathMultiply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乘号 35"/>
          <p:cNvSpPr/>
          <p:nvPr/>
        </p:nvSpPr>
        <p:spPr>
          <a:xfrm>
            <a:off x="6673252" y="3198632"/>
            <a:ext cx="687474" cy="687474"/>
          </a:xfrm>
          <a:prstGeom prst="mathMultiply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491880" y="1252433"/>
            <a:ext cx="2736304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hangingPunct="1"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菠菜含鞣酸丰富，与牛奶同食易引起消化不良，长期食用易患结石。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7020" y="2573433"/>
            <a:ext cx="259228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胡萝卜中的胡萝卜素与酒精一起下肚，会在肝脏中产生毒素，从而损害肝脏功能。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987824" y="3886106"/>
            <a:ext cx="27815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黑木耳和白萝卜同食可导致皮炎、皮癣、老年斑，应尽量避免。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664964" y="440383"/>
            <a:ext cx="4104456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altLang="zh-CN" sz="2000" b="1" dirty="0" smtClean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000" b="1" dirty="0" smtClean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、相</a:t>
            </a:r>
            <a:r>
              <a:rPr lang="zh-CN" altLang="en-US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克</a:t>
            </a:r>
            <a:r>
              <a:rPr lang="zh-CN" altLang="en-US" sz="2000" b="1" dirty="0" smtClean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食物</a:t>
            </a:r>
            <a:endParaRPr lang="zh-CN" altLang="en-US" sz="2000" b="1" dirty="0">
              <a:solidFill>
                <a:schemeClr val="accent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909964" y="1068983"/>
            <a:ext cx="1164672" cy="11646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2074636" y="1068983"/>
            <a:ext cx="1164672" cy="11646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3371539" y="2360429"/>
            <a:ext cx="1164672" cy="11646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4532598" y="2360429"/>
            <a:ext cx="1164672" cy="11646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5859213" y="3525101"/>
            <a:ext cx="1164672" cy="11646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7020272" y="3525101"/>
            <a:ext cx="1164672" cy="116467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938" y="1114562"/>
            <a:ext cx="1123698" cy="112369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4038" y="957079"/>
            <a:ext cx="1347713" cy="127657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2452" y="2573433"/>
            <a:ext cx="1033813" cy="97192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5602" y="2300075"/>
            <a:ext cx="1285380" cy="128538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0345" y="3612052"/>
            <a:ext cx="1082408" cy="108240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2317" y="3488438"/>
            <a:ext cx="1172629" cy="1172629"/>
          </a:xfrm>
          <a:prstGeom prst="rect">
            <a:avLst/>
          </a:prstGeom>
        </p:spPr>
      </p:pic>
      <p:sp>
        <p:nvSpPr>
          <p:cNvPr id="3" name="乘号 2"/>
          <p:cNvSpPr/>
          <p:nvPr/>
        </p:nvSpPr>
        <p:spPr>
          <a:xfrm>
            <a:off x="1730899" y="1885959"/>
            <a:ext cx="687474" cy="687474"/>
          </a:xfrm>
          <a:prstGeom prst="mathMultiply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乘号 25"/>
          <p:cNvSpPr/>
          <p:nvPr/>
        </p:nvSpPr>
        <p:spPr>
          <a:xfrm>
            <a:off x="4192474" y="3181364"/>
            <a:ext cx="687474" cy="687474"/>
          </a:xfrm>
          <a:prstGeom prst="mathMultiply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乘号 26"/>
          <p:cNvSpPr/>
          <p:nvPr/>
        </p:nvSpPr>
        <p:spPr>
          <a:xfrm>
            <a:off x="6680148" y="3178687"/>
            <a:ext cx="687474" cy="687474"/>
          </a:xfrm>
          <a:prstGeom prst="mathMultiply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8983157"/>
      </p:ext>
    </p:extLst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65924" y="329035"/>
            <a:ext cx="1941688" cy="2517422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4507612" y="1412638"/>
            <a:ext cx="4320480" cy="25545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182880" algn="l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2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548005" indent="-182880" algn="l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20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822325" indent="-182880" algn="l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097280" indent="-182880" algn="l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1389380" indent="-182880" algn="l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常言美味引口馋，相反食物记心间。羊肉进补味道鲜，不与西瓜共进餐。</a:t>
            </a:r>
          </a:p>
          <a:p>
            <a:pPr marL="0" lvl="0" indent="0" eaLnBrk="1" hangingPunct="1"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0" lvl="0" indent="0" eaLnBrk="1" hangingPunct="1"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狗肉性热美味传，若见绿豆大翻脸。兔肉细嫩易熟烂，不与芥末摆桌宴。</a:t>
            </a:r>
          </a:p>
          <a:p>
            <a:pPr marL="0" lvl="0" indent="0" eaLnBrk="1" hangingPunct="1"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0" lvl="0" indent="0" eaLnBrk="1" hangingPunct="1"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中药甘草治病全，遇见鲤鱼性相反。铁板黄鳝炒鳝段，同吃皮蛋把病患。</a:t>
            </a:r>
          </a:p>
          <a:p>
            <a:pPr marL="0" lvl="0" indent="0" eaLnBrk="1" hangingPunct="1"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0" lvl="0" indent="0" eaLnBrk="1" hangingPunct="1"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豆腐美食皆广泛，不与蜜糖来相伴。鸡蛋若见消炎片，一起入味便相煎。</a:t>
            </a:r>
          </a:p>
          <a:p>
            <a:pPr marL="0" lvl="0" indent="0" eaLnBrk="1" hangingPunct="1"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0" lvl="0" indent="0" eaLnBrk="1" hangingPunct="1"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人造糖精怪味甜，煎炒鸡蛋莫加添。香蕉芋头南方产，共餐下肚惹麻烦。</a:t>
            </a:r>
          </a:p>
          <a:p>
            <a:pPr marL="0" lvl="0" indent="0" eaLnBrk="1" hangingPunct="1"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0" lvl="0" indent="0" eaLnBrk="1" hangingPunct="1"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红薯柿子熟皆软，同咽易成结石丸。采食黄花六月天，莫与花生共嚼咽。</a:t>
            </a:r>
          </a:p>
          <a:p>
            <a:pPr marL="0" lvl="0" indent="0" eaLnBrk="1" hangingPunct="1"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0" lvl="0" indent="0" eaLnBrk="1" hangingPunct="1"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大葱味美蜂蜜甜，同吃同咽很危险。牛奶含钙当为先，营养丰富数鸡蛋。</a:t>
            </a:r>
          </a:p>
          <a:p>
            <a:pPr marL="0" lvl="0" indent="0" eaLnBrk="1" hangingPunct="1"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0" lvl="0" indent="0" eaLnBrk="1" hangingPunct="1"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两者同饮养分减，间隔半时再饮咽。上述美食有特点，莫错相配在席间。</a:t>
            </a:r>
          </a:p>
          <a:p>
            <a:pPr marL="0" lvl="0" indent="0" eaLnBrk="1" hangingPunct="1">
              <a:spcBef>
                <a:spcPct val="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818219" y="2139703"/>
            <a:ext cx="3775393" cy="70788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R="0" algn="ctr" defTabSz="914400" eaLnBrk="1" hangingPunct="1">
              <a:buClrTx/>
              <a:buSzTx/>
              <a:buFontTx/>
              <a:buNone/>
              <a:defRPr/>
            </a:pPr>
            <a:r>
              <a:rPr lang="zh-CN" altLang="en-US" sz="4000" b="1" noProof="0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一起来唱饮食歌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2446338" y="1250950"/>
            <a:ext cx="6697662" cy="117633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balanced" dir="t"/>
          </a:scene3d>
          <a:sp3d prstMaterial="plastic"/>
        </p:spPr>
        <p:txBody>
          <a:bodyPr vert="horz" lIns="68591" tIns="34295" rIns="68591" bIns="34295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None/>
              <a:defRPr/>
            </a:pPr>
            <a:r>
              <a:rPr lang="zh-CN" alt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ea"/>
                <a:sym typeface="+mn-lt"/>
              </a:rPr>
              <a:t>祝大家</a:t>
            </a:r>
            <a:r>
              <a:rPr lang="en-US" altLang="zh-CN" sz="36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36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ea"/>
                <a:sym typeface="+mn-lt"/>
              </a:rPr>
              <a:t>饮食健康，身体倍儿棒</a:t>
            </a:r>
            <a:r>
              <a:rPr lang="zh-CN" alt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ea"/>
                <a:sym typeface="+mn-lt"/>
              </a:rPr>
              <a:t>！</a:t>
            </a:r>
            <a:endParaRPr lang="zh-CN" altLang="en-US" sz="3600" dirty="0">
              <a:solidFill>
                <a:schemeClr val="tx1">
                  <a:lumMod val="50000"/>
                  <a:lumOff val="50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40154" y="2715767"/>
            <a:ext cx="4257765" cy="584775"/>
          </a:xfrm>
          <a:prstGeom prst="rect">
            <a:avLst/>
          </a:prstGeom>
          <a:solidFill>
            <a:srgbClr val="F9FD8C"/>
          </a:solidFill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en-US" sz="3200" dirty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感谢观看！！！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539554" y="1"/>
            <a:ext cx="5965825" cy="1296938"/>
          </a:xfrm>
          <a:noFill/>
          <a:ln>
            <a:noFill/>
          </a:ln>
          <a:scene3d>
            <a:camera prst="orthographicFront"/>
            <a:lightRig rig="balanced" dir="t"/>
          </a:scene3d>
          <a:sp3d prstMaterial="plastic"/>
        </p:spPr>
        <p:txBody>
          <a:bodyPr vert="horz" lIns="68591" tIns="34295" rIns="68591" bIns="34295" rtlCol="0" anchor="ctr" anchorCtr="1">
            <a:noAutofit/>
          </a:bodyPr>
          <a:lstStyle/>
          <a:p>
            <a:pPr marL="319405" marR="0" lvl="0" indent="-31940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anose="02040502050405020303" pitchFamily="18" charset="0"/>
              <a:buNone/>
              <a:defRPr/>
            </a:pPr>
            <a:r>
              <a:rPr kumimoji="0" lang="zh-CN" altLang="en-US" sz="345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>现代人的健康状况</a:t>
            </a:r>
          </a:p>
        </p:txBody>
      </p:sp>
      <p:sp>
        <p:nvSpPr>
          <p:cNvPr id="6147" name="内容占位符 2"/>
          <p:cNvSpPr>
            <a:spLocks noGrp="1"/>
          </p:cNvSpPr>
          <p:nvPr>
            <p:ph type="body" idx="4294967295"/>
          </p:nvPr>
        </p:nvSpPr>
        <p:spPr>
          <a:xfrm>
            <a:off x="4139952" y="1131590"/>
            <a:ext cx="3960440" cy="3456384"/>
          </a:xfrm>
        </p:spPr>
        <p:txBody>
          <a:bodyPr vert="horz" wrap="square" lIns="68591" tIns="34295" rIns="68591" bIns="34295" anchor="t"/>
          <a:lstStyle/>
          <a:p>
            <a:pPr>
              <a:buClr>
                <a:srgbClr val="59AAF2"/>
              </a:buClr>
              <a:buFont typeface="Wingdings" panose="05000000000000000000" charset="0"/>
              <a:buChar char=""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有钱的不如没钱的</a:t>
            </a:r>
          </a:p>
          <a:p>
            <a:pPr>
              <a:buClr>
                <a:srgbClr val="009DD9"/>
              </a:buClr>
              <a:buFont typeface="Wingdings" panose="05000000000000000000" charset="0"/>
              <a:buChar char=""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坐办公室的不如在外跑的</a:t>
            </a:r>
          </a:p>
          <a:p>
            <a:pPr>
              <a:buClr>
                <a:srgbClr val="009DD9"/>
              </a:buClr>
              <a:buFont typeface="Wingdings" panose="05000000000000000000" charset="0"/>
              <a:buChar char=""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男的不如女的</a:t>
            </a:r>
          </a:p>
          <a:p>
            <a:pPr>
              <a:buClr>
                <a:srgbClr val="009DD9"/>
              </a:buClr>
              <a:buFont typeface="Wingdings" panose="05000000000000000000" charset="0"/>
              <a:buChar char=""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当官的不如当兵的</a:t>
            </a:r>
          </a:p>
          <a:p>
            <a:pPr>
              <a:buClr>
                <a:srgbClr val="009DD9"/>
              </a:buClr>
              <a:buFont typeface="Wingdings" panose="05000000000000000000" charset="0"/>
              <a:buChar char=""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少的不如老的</a:t>
            </a:r>
          </a:p>
          <a:p>
            <a:pPr>
              <a:buClr>
                <a:srgbClr val="009DD9"/>
              </a:buClr>
              <a:buFont typeface="Wingdings" panose="05000000000000000000" charset="0"/>
              <a:buChar char=""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城市的不如农村的</a:t>
            </a:r>
          </a:p>
          <a:p>
            <a:pPr>
              <a:buClr>
                <a:srgbClr val="009DD9"/>
              </a:buClr>
              <a:buFont typeface="Wingdings" panose="05000000000000000000" charset="0"/>
              <a:buChar char=""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沿海的不如内地的</a:t>
            </a:r>
          </a:p>
          <a:p>
            <a:pPr>
              <a:buClr>
                <a:srgbClr val="009DD9"/>
              </a:buClr>
              <a:buFont typeface="Wingdings" panose="05000000000000000000" charset="0"/>
              <a:buChar char=""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吃荤的不如吃素的</a:t>
            </a:r>
          </a:p>
          <a:p>
            <a:pPr>
              <a:buClr>
                <a:srgbClr val="009DD9"/>
              </a:buClr>
              <a:buFont typeface="Wingdings" panose="05000000000000000000" charset="0"/>
              <a:buChar char=""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大城市的不如小城市的</a:t>
            </a:r>
          </a:p>
          <a:p>
            <a:pPr>
              <a:buClr>
                <a:srgbClr val="009DD9"/>
              </a:buClr>
              <a:buFont typeface="Wingdings" panose="05000000000000000000" charset="0"/>
              <a:buChar char=""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脑力劳动者不如体力劳动者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buNone/>
            </a:pPr>
            <a:endParaRPr lang="zh-CN" altLang="en-US" sz="1600" dirty="0">
              <a:solidFill>
                <a:srgbClr val="36A487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187624" y="1923679"/>
            <a:ext cx="2190750" cy="1500505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u="sng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cs typeface="+mn-ea"/>
                <a:sym typeface="+mn-lt"/>
              </a:rPr>
              <a:t>你中了几枪啊？？？</a:t>
            </a:r>
          </a:p>
        </p:txBody>
      </p:sp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9"/>
                            </p:stCondLst>
                            <p:childTnLst>
                              <p:par>
                                <p:cTn id="2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39"/>
                            </p:stCondLst>
                            <p:childTnLst>
                              <p:par>
                                <p:cTn id="3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119"/>
                            </p:stCondLst>
                            <p:childTnLst>
                              <p:par>
                                <p:cTn id="4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480"/>
                            </p:stCondLst>
                            <p:childTnLst>
                              <p:par>
                                <p:cTn id="4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759"/>
                            </p:stCondLst>
                            <p:childTnLst>
                              <p:par>
                                <p:cTn id="5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119"/>
                            </p:stCondLst>
                            <p:childTnLst>
                              <p:par>
                                <p:cTn id="5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0" dur="8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1" dur="8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8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79"/>
                            </p:stCondLst>
                            <p:childTnLst>
                              <p:par>
                                <p:cTn id="6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839"/>
                            </p:stCondLst>
                            <p:childTnLst>
                              <p:par>
                                <p:cTn id="7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279"/>
                            </p:stCondLst>
                            <p:childTnLst>
                              <p:par>
                                <p:cTn id="7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8" dur="80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9" dur="80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80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  <p:bldP spid="11" grpId="0" bldLvl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724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5616" y="1179196"/>
            <a:ext cx="6623086" cy="31299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矩形 10"/>
          <p:cNvSpPr/>
          <p:nvPr/>
        </p:nvSpPr>
        <p:spPr>
          <a:xfrm>
            <a:off x="1547666" y="354407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一、食色生活</a:t>
            </a:r>
          </a:p>
        </p:txBody>
      </p:sp>
      <p:sp>
        <p:nvSpPr>
          <p:cNvPr id="10243" name="内容占位符 2"/>
          <p:cNvSpPr>
            <a:spLocks noGrp="1"/>
          </p:cNvSpPr>
          <p:nvPr>
            <p:ph sz="quarter" idx="4294967295"/>
          </p:nvPr>
        </p:nvSpPr>
        <p:spPr>
          <a:xfrm>
            <a:off x="4454573" y="1823165"/>
            <a:ext cx="2736304" cy="1841977"/>
          </a:xfrm>
        </p:spPr>
        <p:txBody>
          <a:bodyPr vert="horz" wrap="square" lIns="68591" tIns="34295" rIns="68591" bIns="34295" anchor="t">
            <a:normAutofit fontScale="92500" lnSpcReduction="10000"/>
          </a:bodyPr>
          <a:lstStyle/>
          <a:p>
            <a:pPr marL="34290" indent="0" algn="l" eaLnBrk="1" hangingPunct="1">
              <a:lnSpc>
                <a:spcPct val="160000"/>
              </a:lnSpc>
              <a:buNone/>
            </a:pPr>
            <a:r>
              <a:rPr lang="en-US" altLang="zh-CN" sz="2400" b="1" dirty="0">
                <a:solidFill>
                  <a:schemeClr val="accent2"/>
                </a:solidFill>
                <a:cs typeface="+mn-ea"/>
                <a:sym typeface="+mn-lt"/>
              </a:rPr>
              <a:t>     </a:t>
            </a:r>
            <a:r>
              <a:rPr lang="zh-CN" altLang="en-US" sz="2400" b="1" dirty="0">
                <a:solidFill>
                  <a:schemeClr val="accent2"/>
                </a:solidFill>
                <a:cs typeface="+mn-ea"/>
                <a:sym typeface="+mn-lt"/>
              </a:rPr>
              <a:t>找对颜色，吃对食物，不同颜色的食物有不同功效</a:t>
            </a:r>
            <a:r>
              <a:rPr lang="zh-CN" altLang="en-US" b="1" dirty="0">
                <a:solidFill>
                  <a:schemeClr val="accent2"/>
                </a:solidFill>
                <a:cs typeface="+mn-ea"/>
                <a:sym typeface="+mn-lt"/>
              </a:rPr>
              <a:t>。</a:t>
            </a:r>
          </a:p>
        </p:txBody>
      </p:sp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3355976" y="2520083"/>
            <a:ext cx="5788025" cy="14605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0097" y="2004413"/>
            <a:ext cx="2571750" cy="2571750"/>
          </a:xfrm>
          <a:prstGeom prst="rect">
            <a:avLst/>
          </a:prstGeom>
        </p:spPr>
      </p:pic>
      <p:sp>
        <p:nvSpPr>
          <p:cNvPr id="61" name="矩形 60"/>
          <p:cNvSpPr/>
          <p:nvPr/>
        </p:nvSpPr>
        <p:spPr>
          <a:xfrm>
            <a:off x="3804629" y="2773279"/>
            <a:ext cx="4680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假如你生来体质较弱，易受感冒病毒的欺侮，或者已经被感冒缠上了，</a:t>
            </a:r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红色食物会助你一臂之力。红色食物有助于减轻疲劳，并且有驱寒作用，预防癌症、增强记忆力、减轻疲劳和稳定情绪。</a:t>
            </a:r>
          </a:p>
        </p:txBody>
      </p:sp>
      <p:sp>
        <p:nvSpPr>
          <p:cNvPr id="62" name="矩形 61"/>
          <p:cNvSpPr/>
          <p:nvPr/>
        </p:nvSpPr>
        <p:spPr>
          <a:xfrm>
            <a:off x="0" y="1059582"/>
            <a:ext cx="5148064" cy="1460500"/>
          </a:xfrm>
          <a:prstGeom prst="rect">
            <a:avLst/>
          </a:prstGeom>
          <a:solidFill>
            <a:srgbClr val="943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608306" y="1268458"/>
            <a:ext cx="4330114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可以</a:t>
            </a:r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令人精神抖擞，增强自信及意志力，使人充满力量。至于颜色较辣椒稍浅一些的胡萝卜，所含的胡萝卜素可在体内转化为维生素</a:t>
            </a:r>
            <a:r>
              <a:rPr lang="en-US" altLang="zh-CN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</a:t>
            </a:r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，发挥护卫人体上皮组织如呼吸道黏膜的作用。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ts val="1600"/>
              </a:lnSpc>
            </a:pPr>
            <a:endParaRPr lang="en-US" altLang="zh-CN" sz="1335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5128592" y="1268457"/>
            <a:ext cx="295342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base"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上榜食物 ：红辣椒、胡萝卜，苋菜、洋葱、红枣、番茄、红薯、山楂、苹果、草莓、老南瓜。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835698" y="483518"/>
            <a:ext cx="43091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、红色食物</a:t>
            </a:r>
            <a:r>
              <a:rPr lang="en-US" altLang="zh-CN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减轻疲劳预防感冒 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2536" y="2488869"/>
            <a:ext cx="2589545" cy="204316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145" y="3059472"/>
            <a:ext cx="2859149" cy="214193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0224" y="3102635"/>
            <a:ext cx="2346638" cy="2206151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6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1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bldLvl="0" animBg="1"/>
      <p:bldP spid="61" grpId="0"/>
      <p:bldP spid="62" grpId="0" bldLvl="0" animBg="1"/>
      <p:bldP spid="64" grpId="0"/>
      <p:bldP spid="6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文本框 62"/>
          <p:cNvSpPr txBox="1"/>
          <p:nvPr/>
        </p:nvSpPr>
        <p:spPr>
          <a:xfrm>
            <a:off x="5710925" y="3413059"/>
            <a:ext cx="2538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fontAlgn="base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蓝色食物主要是指海藻类的海洋食品。其中的螺旋藻含有18种氨基酸，11种微量元素及9种维生素，可以健身强体，帮助消化，增强免疫力，美容保健，抗辐射等，海藻多糖还有抗肿瘤抗艾滋病功能。 </a:t>
            </a:r>
          </a:p>
        </p:txBody>
      </p:sp>
      <p:sp>
        <p:nvSpPr>
          <p:cNvPr id="2" name="矩形 1"/>
          <p:cNvSpPr/>
          <p:nvPr/>
        </p:nvSpPr>
        <p:spPr>
          <a:xfrm>
            <a:off x="1592972" y="432911"/>
            <a:ext cx="47452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、蓝紫色食物</a:t>
            </a:r>
            <a:r>
              <a:rPr lang="en-US" altLang="zh-CN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益寿的天然“良药”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329785" y="3421029"/>
            <a:ext cx="2018081" cy="969496"/>
          </a:xfrm>
          <a:prstGeom prst="rect">
            <a:avLst/>
          </a:prstGeom>
          <a:noFill/>
        </p:spPr>
        <p:txBody>
          <a:bodyPr wrap="square" lIns="0" tIns="0" rIns="0" bIns="0" spcCol="36000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上榜食物 </a:t>
            </a:r>
            <a:endParaRPr lang="en-US" altLang="zh-CN" sz="1400" b="1" dirty="0" smtClean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dirty="0" smtClean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黑</a:t>
            </a:r>
            <a:r>
              <a:rPr lang="zh-CN" altLang="en-US" sz="1400" b="1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草莓、樱桃、茄子、李子、紫葡萄、黑胡椒粉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487444" y="3421029"/>
            <a:ext cx="2223483" cy="738664"/>
          </a:xfrm>
          <a:prstGeom prst="rect">
            <a:avLst/>
          </a:prstGeom>
          <a:noFill/>
        </p:spPr>
        <p:txBody>
          <a:bodyPr wrap="square" lIns="0" tIns="0" rIns="0" bIns="0" spcCol="360000">
            <a:spAutoFit/>
          </a:bodyPr>
          <a:lstStyle/>
          <a:p>
            <a:pPr lvl="0"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紫菜、紫茄子、紫葡萄等紫色食物都含丰富的芦丁和维生素C，常吃对预防高血压、心脑血管疾病及遏制出血倾向有一定作用。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256"/>
          <a:stretch>
            <a:fillRect/>
          </a:stretch>
        </p:blipFill>
        <p:spPr>
          <a:xfrm>
            <a:off x="1216592" y="1131591"/>
            <a:ext cx="2286185" cy="228943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00860" y="1131591"/>
            <a:ext cx="2210067" cy="227100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0926" y="1131591"/>
            <a:ext cx="2245451" cy="2234696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728471" y="475804"/>
            <a:ext cx="47387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000" b="1" dirty="0">
                <a:solidFill>
                  <a:schemeClr val="accent5"/>
                </a:solidFill>
                <a:latin typeface="+mn-lt"/>
                <a:ea typeface="+mn-ea"/>
                <a:cs typeface="+mn-ea"/>
                <a:sym typeface="+mn-lt"/>
              </a:rPr>
              <a:t>3、橙黄色食物——维生素C的天然源泉 </a:t>
            </a:r>
          </a:p>
        </p:txBody>
      </p:sp>
      <p:sp>
        <p:nvSpPr>
          <p:cNvPr id="60" name="矩形 59"/>
          <p:cNvSpPr/>
          <p:nvPr/>
        </p:nvSpPr>
        <p:spPr>
          <a:xfrm>
            <a:off x="3355976" y="2520083"/>
            <a:ext cx="5788025" cy="1460500"/>
          </a:xfrm>
          <a:prstGeom prst="rect">
            <a:avLst/>
          </a:prstGeom>
          <a:solidFill>
            <a:srgbClr val="943D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3826854" y="2643739"/>
            <a:ext cx="46805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橙黄色食物含有丰富的胡萝卜素和维生素C，可以健脾，预防胃炎，防治夜盲症，护肝，使皮肤变得细嫩，并有中和致癌物质的作用。对于儿童佝偻病、青少年近视、中老年骨质疏松症等常见病有一定预防之效。故这些人群偏重一点儿黄色食品无疑是明智之举。 </a:t>
            </a:r>
          </a:p>
        </p:txBody>
      </p:sp>
      <p:sp>
        <p:nvSpPr>
          <p:cNvPr id="62" name="矩形 61"/>
          <p:cNvSpPr/>
          <p:nvPr/>
        </p:nvSpPr>
        <p:spPr>
          <a:xfrm>
            <a:off x="0" y="1059582"/>
            <a:ext cx="5148064" cy="1460500"/>
          </a:xfrm>
          <a:prstGeom prst="rect">
            <a:avLst/>
          </a:prstGeom>
          <a:solidFill>
            <a:srgbClr val="BF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608306" y="1268458"/>
            <a:ext cx="43301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黄色果蔬还富含两种维生素AD。维生素A能保护胃肠黏膜，防止胃炎、胃溃疡等疾患发生；维生素D有促进钙、磷两种矿物元素吸收的作用，进而收到壮骨强筋之功。</a:t>
            </a:r>
          </a:p>
        </p:txBody>
      </p:sp>
      <p:sp>
        <p:nvSpPr>
          <p:cNvPr id="67" name="矩形 66"/>
          <p:cNvSpPr/>
          <p:nvPr/>
        </p:nvSpPr>
        <p:spPr>
          <a:xfrm>
            <a:off x="968375" y="2643505"/>
            <a:ext cx="22720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base">
              <a:defRPr/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上榜食物 </a:t>
            </a:r>
          </a:p>
          <a:p>
            <a:pPr lvl="0" algn="l" fontAlgn="base">
              <a:defRPr/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玉米、黄豆、花生、杏、橘、橙、柚等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图片 6" descr="dfc697298191b9ba9e4ff04b7dd092b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0587" y="3079751"/>
            <a:ext cx="1781175" cy="1506220"/>
          </a:xfrm>
          <a:prstGeom prst="rect">
            <a:avLst/>
          </a:prstGeom>
        </p:spPr>
      </p:pic>
      <p:pic>
        <p:nvPicPr>
          <p:cNvPr id="4" name="图片 3" descr="625bc6671c9e5abaaa8c29a5ede924a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435" y="765176"/>
            <a:ext cx="2066290" cy="1551940"/>
          </a:xfrm>
          <a:prstGeom prst="rect">
            <a:avLst/>
          </a:prstGeom>
        </p:spPr>
      </p:pic>
      <p:pic>
        <p:nvPicPr>
          <p:cNvPr id="5" name="图片 4" descr="1158c601f580ad1e45a9d0487995926a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236" y="3079751"/>
            <a:ext cx="1674495" cy="1688465"/>
          </a:xfrm>
          <a:prstGeom prst="rect">
            <a:avLst/>
          </a:prstGeom>
        </p:spPr>
      </p:pic>
      <p:pic>
        <p:nvPicPr>
          <p:cNvPr id="2" name="图片 1" descr="1a30a5ed5f68eb86dc4b1e4377fd456f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3305" y="1166495"/>
            <a:ext cx="1565910" cy="1565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2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399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bldLvl="0" animBg="1"/>
      <p:bldP spid="61" grpId="0"/>
      <p:bldP spid="62" grpId="0" bldLvl="0" animBg="1"/>
      <p:bldP spid="64" grpId="0"/>
      <p:bldP spid="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4294967295"/>
          </p:nvPr>
        </p:nvSpPr>
        <p:spPr>
          <a:xfrm>
            <a:off x="735967" y="1419226"/>
            <a:ext cx="3008313" cy="403225"/>
          </a:xfrm>
        </p:spPr>
        <p:txBody>
          <a:bodyPr vert="horz" wrap="square" lIns="68591" tIns="34295" rIns="68591" bIns="34295" numCol="1" rtlCol="0" anchor="t" anchorCtr="0" compatLnSpc="1">
            <a:normAutofit/>
          </a:bodyPr>
          <a:lstStyle/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/>
            </a:pPr>
            <a:r>
              <a:rPr kumimoji="0" lang="zh-CN" altLang="en-US" sz="165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上榜食物 </a:t>
            </a:r>
            <a:r>
              <a:rPr kumimoji="0" lang="en-US" altLang="zh-CN" sz="165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:</a:t>
            </a:r>
            <a:r>
              <a:rPr kumimoji="0" lang="zh-CN" altLang="en-US" sz="165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各种绿颜色蔬菜 </a:t>
            </a:r>
          </a:p>
          <a:p>
            <a:pPr marL="228600" marR="0" lvl="0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/>
            </a:pPr>
            <a:endParaRPr kumimoji="0" lang="zh-CN" altLang="en-US" sz="165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内容占位符 2"/>
          <p:cNvSpPr>
            <a:spLocks noGrp="1"/>
          </p:cNvSpPr>
          <p:nvPr/>
        </p:nvSpPr>
        <p:spPr>
          <a:xfrm>
            <a:off x="1598931" y="1960246"/>
            <a:ext cx="3622675" cy="3618865"/>
          </a:xfrm>
        </p:spPr>
        <p:txBody>
          <a:bodyPr vert="horz" wrap="square" lIns="68591" tIns="34295" rIns="68591" bIns="34295" numCol="1" rtlCol="0" anchor="t" anchorCtr="0" compatLnSpc="1">
            <a:normAutofit/>
          </a:bodyPr>
          <a:lstStyle>
            <a:lvl1pPr marL="171450" indent="-137160" algn="l" rtl="0" eaLnBrk="0" fontAlgn="base" hangingPunct="0">
              <a:spcBef>
                <a:spcPct val="15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65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410845" indent="-137160" algn="l" rtl="0" eaLnBrk="0" fontAlgn="base" hangingPunct="0">
              <a:spcBef>
                <a:spcPct val="15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5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616585" indent="-137160" algn="l" rtl="0" eaLnBrk="0" fontAlgn="base" hangingPunct="0">
              <a:spcBef>
                <a:spcPct val="15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822960" indent="-137160" algn="l" rtl="0" eaLnBrk="0" fontAlgn="base" hangingPunct="0">
              <a:spcBef>
                <a:spcPct val="15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1042035" indent="-137160" algn="l" rtl="0" eaLnBrk="0" fontAlgn="base" hangingPunct="0">
              <a:spcBef>
                <a:spcPct val="15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anose="02040502050405020303" pitchFamily="18" charset="0"/>
              <a:buChar char="*"/>
              <a:defRPr sz="105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1248410" indent="-137160" algn="l" defTabSz="685800" rtl="0" eaLnBrk="1" latinLnBrk="0" hangingPunct="1">
              <a:spcBef>
                <a:spcPct val="15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74470" indent="-137160" algn="l" defTabSz="685800" rtl="0" eaLnBrk="1" latinLnBrk="0" hangingPunct="1">
              <a:spcBef>
                <a:spcPct val="15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714500" indent="-137160" algn="l" defTabSz="685800" rtl="0" eaLnBrk="1" latinLnBrk="0" hangingPunct="1">
              <a:spcBef>
                <a:spcPct val="15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941195" indent="-137160" algn="l" defTabSz="685800" rtl="0" eaLnBrk="1" latinLnBrk="0" hangingPunct="1">
              <a:spcBef>
                <a:spcPct val="15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绿色的草本植物都被用作治疗的用途，足以证明绿色食物的确具有调和身体机能的功效。大部分蔬菜都拥有绿色的能量，可以维持人体的酸碱度，而且提供大量纤维质，有助于清理肠胃，担负着肠胃“清道夫”的角色。心理方面，绿色食物可舒缓压力及头痛等相关毛病。此外，绿色蔬菜也是享有“生命元素”称号的钙元素的最佳来源，其蕴藏量较通常认为的含钙“富矿”牛奶还要多，故吃“绿”被营养学家视为最好的补钙途径。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</a:p>
        </p:txBody>
      </p:sp>
      <p:sp>
        <p:nvSpPr>
          <p:cNvPr id="2" name="矩形 1"/>
          <p:cNvSpPr/>
          <p:nvPr/>
        </p:nvSpPr>
        <p:spPr>
          <a:xfrm>
            <a:off x="899594" y="555526"/>
            <a:ext cx="45656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、绿色食物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肠胃天然“清道夫” </a:t>
            </a:r>
          </a:p>
        </p:txBody>
      </p:sp>
      <p:pic>
        <p:nvPicPr>
          <p:cNvPr id="4" name="图片 3" descr="2b968a18024d4e5a1197764ea1b6522b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96890" y="163196"/>
            <a:ext cx="3552190" cy="5173345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push dir="u"/>
    <p:sndAc>
      <p:endSnd/>
    </p:sndAc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71"/>
  <p:tag name="KSO_WM_UNIT_TYPE" val="l_h_f"/>
  <p:tag name="KSO_WM_UNIT_INDEX" val="1_1_1"/>
  <p:tag name="KSO_WM_UNIT_ID" val="258*l_h_f*1_1_1"/>
  <p:tag name="KSO_WM_UNIT_CLEAR" val="1"/>
  <p:tag name="KSO_WM_UNIT_LAYERLEVEL" val="1_1_1"/>
  <p:tag name="KSO_WM_UNIT_VALUE" val="15"/>
  <p:tag name="KSO_WM_UNIT_HIGHLIGHT" val="0"/>
  <p:tag name="KSO_WM_UNIT_COMPATIBLE" val="0"/>
  <p:tag name="KSO_WM_BEAUTIFY_FLAG" val="#wm#"/>
  <p:tag name="KSO_WM_UNIT_PRESET_TEXT_INDEX" val="4"/>
  <p:tag name="KSO_WM_UNIT_PRESET_TEXT_LEN" val="26"/>
  <p:tag name="KSO_WM_DIAGRAM_GROUP_CODE" val="l1-1"/>
  <p:tag name="KSO_WM_UNIT_TEXT_FILL_FORE_SCHEMECOLOR_INDEX" val="13"/>
  <p:tag name="KSO_WM_UNIT_TEXT_FILL_TYPE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71"/>
  <p:tag name="KSO_WM_UNIT_TYPE" val="l_h_f"/>
  <p:tag name="KSO_WM_UNIT_INDEX" val="1_2_1"/>
  <p:tag name="KSO_WM_UNIT_ID" val="258*l_h_f*1_2_1"/>
  <p:tag name="KSO_WM_UNIT_CLEAR" val="1"/>
  <p:tag name="KSO_WM_UNIT_LAYERLEVEL" val="1_1_1"/>
  <p:tag name="KSO_WM_UNIT_VALUE" val="15"/>
  <p:tag name="KSO_WM_UNIT_HIGHLIGHT" val="0"/>
  <p:tag name="KSO_WM_UNIT_COMPATIBLE" val="0"/>
  <p:tag name="KSO_WM_BEAUTIFY_FLAG" val="#wm#"/>
  <p:tag name="KSO_WM_UNIT_PRESET_TEXT_INDEX" val="4"/>
  <p:tag name="KSO_WM_UNIT_PRESET_TEXT_LEN" val="26"/>
  <p:tag name="KSO_WM_DIAGRAM_GROUP_CODE" val="l1-1"/>
  <p:tag name="KSO_WM_UNIT_TEXT_FILL_FORE_SCHEMECOLOR_INDEX" val="13"/>
  <p:tag name="KSO_WM_UNIT_TEXT_FILL_TYPE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71"/>
  <p:tag name="KSO_WM_UNIT_TYPE" val="l_h_f"/>
  <p:tag name="KSO_WM_UNIT_INDEX" val="1_3_1"/>
  <p:tag name="KSO_WM_UNIT_ID" val="258*l_h_f*1_3_1"/>
  <p:tag name="KSO_WM_UNIT_CLEAR" val="1"/>
  <p:tag name="KSO_WM_UNIT_LAYERLEVEL" val="1_1_1"/>
  <p:tag name="KSO_WM_UNIT_VALUE" val="15"/>
  <p:tag name="KSO_WM_UNIT_HIGHLIGHT" val="0"/>
  <p:tag name="KSO_WM_UNIT_COMPATIBLE" val="0"/>
  <p:tag name="KSO_WM_BEAUTIFY_FLAG" val="#wm#"/>
  <p:tag name="KSO_WM_UNIT_PRESET_TEXT_INDEX" val="4"/>
  <p:tag name="KSO_WM_UNIT_PRESET_TEXT_LEN" val="26"/>
  <p:tag name="KSO_WM_DIAGRAM_GROUP_CODE" val="l1-1"/>
  <p:tag name="KSO_WM_UNIT_TEXT_FILL_FORE_SCHEMECOLOR_INDEX" val="13"/>
  <p:tag name="KSO_WM_UNIT_TEXT_FILL_TYPE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71"/>
  <p:tag name="KSO_WM_UNIT_TYPE" val="l_h_f"/>
  <p:tag name="KSO_WM_UNIT_INDEX" val="1_4_1"/>
  <p:tag name="KSO_WM_UNIT_ID" val="258*l_h_f*1_4_1"/>
  <p:tag name="KSO_WM_UNIT_CLEAR" val="1"/>
  <p:tag name="KSO_WM_UNIT_LAYERLEVEL" val="1_1_1"/>
  <p:tag name="KSO_WM_UNIT_VALUE" val="15"/>
  <p:tag name="KSO_WM_UNIT_HIGHLIGHT" val="0"/>
  <p:tag name="KSO_WM_UNIT_COMPATIBLE" val="0"/>
  <p:tag name="KSO_WM_BEAUTIFY_FLAG" val="#wm#"/>
  <p:tag name="KSO_WM_UNIT_PRESET_TEXT_INDEX" val="4"/>
  <p:tag name="KSO_WM_UNIT_PRESET_TEXT_LEN" val="26"/>
  <p:tag name="KSO_WM_DIAGRAM_GROUP_CODE" val="l1-1"/>
  <p:tag name="KSO_WM_UNIT_TEXT_FILL_FORE_SCHEMECOLOR_INDEX" val="13"/>
  <p:tag name="KSO_WM_UNIT_TEXT_FILL_TYPE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71"/>
  <p:tag name="KSO_WM_UNIT_TYPE" val="l_i"/>
  <p:tag name="KSO_WM_UNIT_INDEX" val="1_3"/>
  <p:tag name="KSO_WM_UNIT_ID" val="258*l_i*1_3"/>
  <p:tag name="KSO_WM_UNIT_CLEAR" val="1"/>
  <p:tag name="KSO_WM_UNIT_LAYERLEVEL" val="1_1"/>
  <p:tag name="KSO_WM_BEAUTIFY_FLAG" val="#wm#"/>
  <p:tag name="KSO_WM_DIAGRAM_GROUP_CODE" val="l1-1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71"/>
  <p:tag name="KSO_WM_UNIT_TYPE" val="l_i"/>
  <p:tag name="KSO_WM_UNIT_INDEX" val="1_1"/>
  <p:tag name="KSO_WM_UNIT_ID" val="258*l_i*1_1"/>
  <p:tag name="KSO_WM_UNIT_CLEAR" val="1"/>
  <p:tag name="KSO_WM_UNIT_LAYERLEVEL" val="1_1"/>
  <p:tag name="KSO_WM_BEAUTIFY_FLAG" val="#wm#"/>
  <p:tag name="KSO_WM_DIAGRAM_GROUP_CODE" val="l1-1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71"/>
  <p:tag name="KSO_WM_UNIT_TYPE" val="l_i"/>
  <p:tag name="KSO_WM_UNIT_INDEX" val="1_7"/>
  <p:tag name="KSO_WM_UNIT_ID" val="258*l_i*1_7"/>
  <p:tag name="KSO_WM_UNIT_CLEAR" val="1"/>
  <p:tag name="KSO_WM_UNIT_LAYERLEVEL" val="1_1"/>
  <p:tag name="KSO_WM_BEAUTIFY_FLAG" val="#wm#"/>
  <p:tag name="KSO_WM_DIAGRAM_GROUP_CODE" val="l1-1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71"/>
  <p:tag name="KSO_WM_UNIT_TYPE" val="l_i"/>
  <p:tag name="KSO_WM_UNIT_INDEX" val="1_5"/>
  <p:tag name="KSO_WM_UNIT_ID" val="258*l_i*1_5"/>
  <p:tag name="KSO_WM_UNIT_CLEAR" val="1"/>
  <p:tag name="KSO_WM_UNIT_LAYERLEVEL" val="1_1"/>
  <p:tag name="KSO_WM_BEAUTIFY_FLAG" val="#wm#"/>
  <p:tag name="KSO_WM_DIAGRAM_GROUP_CODE" val="l1-1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heme/theme1.xml><?xml version="1.0" encoding="utf-8"?>
<a:theme xmlns:a="http://schemas.openxmlformats.org/drawingml/2006/main" name="自定义设计方案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44546A"/>
      </a:accent1>
      <a:accent2>
        <a:srgbClr val="1C3158"/>
      </a:accent2>
      <a:accent3>
        <a:srgbClr val="00052E"/>
      </a:accent3>
      <a:accent4>
        <a:srgbClr val="CD0303"/>
      </a:accent4>
      <a:accent5>
        <a:srgbClr val="990202"/>
      </a:accent5>
      <a:accent6>
        <a:srgbClr val="7F7F7F"/>
      </a:accent6>
      <a:hlink>
        <a:srgbClr val="0077B5"/>
      </a:hlink>
      <a:folHlink>
        <a:srgbClr val="BFBFBF"/>
      </a:folHlink>
    </a:clrScheme>
    <a:fontScheme name="1zyyrpls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2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2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4546A"/>
    </a:accent1>
    <a:accent2>
      <a:srgbClr val="1C3158"/>
    </a:accent2>
    <a:accent3>
      <a:srgbClr val="00052E"/>
    </a:accent3>
    <a:accent4>
      <a:srgbClr val="CD0303"/>
    </a:accent4>
    <a:accent5>
      <a:srgbClr val="990202"/>
    </a:accent5>
    <a:accent6>
      <a:srgbClr val="7F7F7F"/>
    </a:accent6>
    <a:hlink>
      <a:srgbClr val="0077B5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3394</Words>
  <Application>Microsoft Office PowerPoint</Application>
  <PresentationFormat>全屏显示(16:9)</PresentationFormat>
  <Paragraphs>277</Paragraphs>
  <Slides>40</Slides>
  <Notes>40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40</vt:i4>
      </vt:variant>
      <vt:variant>
        <vt:lpstr>自定义放映</vt:lpstr>
      </vt:variant>
      <vt:variant>
        <vt:i4>1</vt:i4>
      </vt:variant>
    </vt:vector>
  </HeadingPairs>
  <TitlesOfParts>
    <vt:vector size="53" baseType="lpstr">
      <vt:lpstr>Meiryo</vt:lpstr>
      <vt:lpstr>宋体</vt:lpstr>
      <vt:lpstr>微软雅黑</vt:lpstr>
      <vt:lpstr>Arial</vt:lpstr>
      <vt:lpstr>Calibri</vt:lpstr>
      <vt:lpstr>Calibri Light</vt:lpstr>
      <vt:lpstr>Georgia</vt:lpstr>
      <vt:lpstr>Trebuchet MS</vt:lpstr>
      <vt:lpstr>Wingdings</vt:lpstr>
      <vt:lpstr>自定义设计方案</vt:lpstr>
      <vt:lpstr>1_自定义设计方案</vt:lpstr>
      <vt:lpstr>Office Theme</vt:lpstr>
      <vt:lpstr>PowerPoint 演示文稿</vt:lpstr>
      <vt:lpstr>PowerPoint 演示文稿</vt:lpstr>
      <vt:lpstr>PowerPoint 演示文稿</vt:lpstr>
      <vt:lpstr>现代人的健康状况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中医认为，温热为阳，寒凉为阴，只有将食物的温热寒凉因人、因时、因地的灵活运用，才能使人体在任何时候都能做到阴阳平衡，不会生病。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自定义放映 1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205</cp:revision>
  <dcterms:created xsi:type="dcterms:W3CDTF">2012-06-16T06:45:00Z</dcterms:created>
  <dcterms:modified xsi:type="dcterms:W3CDTF">2022-03-12T04:27:50Z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2052-10.1.0.6876</vt:lpwstr>
  </property>
</Properties>
</file>