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3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4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6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ags/tag7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76" r:id="rId2"/>
    <p:sldMasterId id="2147483680" r:id="rId3"/>
  </p:sldMasterIdLst>
  <p:notesMasterIdLst>
    <p:notesMasterId r:id="rId36"/>
  </p:notesMasterIdLst>
  <p:sldIdLst>
    <p:sldId id="2729" r:id="rId4"/>
    <p:sldId id="1262" r:id="rId5"/>
    <p:sldId id="1217" r:id="rId6"/>
    <p:sldId id="1246" r:id="rId7"/>
    <p:sldId id="1276" r:id="rId8"/>
    <p:sldId id="1277" r:id="rId9"/>
    <p:sldId id="1280" r:id="rId10"/>
    <p:sldId id="1281" r:id="rId11"/>
    <p:sldId id="2708" r:id="rId12"/>
    <p:sldId id="1282" r:id="rId13"/>
    <p:sldId id="2710" r:id="rId14"/>
    <p:sldId id="1283" r:id="rId15"/>
    <p:sldId id="2711" r:id="rId16"/>
    <p:sldId id="1247" r:id="rId17"/>
    <p:sldId id="1287" r:id="rId18"/>
    <p:sldId id="1288" r:id="rId19"/>
    <p:sldId id="1289" r:id="rId20"/>
    <p:sldId id="2714" r:id="rId21"/>
    <p:sldId id="1249" r:id="rId22"/>
    <p:sldId id="1290" r:id="rId23"/>
    <p:sldId id="1291" r:id="rId24"/>
    <p:sldId id="2724" r:id="rId25"/>
    <p:sldId id="2717" r:id="rId26"/>
    <p:sldId id="2718" r:id="rId27"/>
    <p:sldId id="2719" r:id="rId28"/>
    <p:sldId id="2720" r:id="rId29"/>
    <p:sldId id="2721" r:id="rId30"/>
    <p:sldId id="2722" r:id="rId31"/>
    <p:sldId id="2723" r:id="rId32"/>
    <p:sldId id="1260" r:id="rId33"/>
    <p:sldId id="2730" r:id="rId34"/>
    <p:sldId id="2731" r:id="rId3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154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A1882-9D50-477C-8EB7-17747F7DDFDD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66F2EC-6A6E-4E7F-8019-1BABD530D9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708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8474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140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9735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3006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2494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4991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4684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7822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193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0589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823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206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2528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8386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9824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7863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3999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440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6132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8761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20623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830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99983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78689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71921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2115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112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229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8242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3491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3538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750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8996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500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2286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9844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828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7192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55104" y="6550639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2950023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30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2022/3/17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1663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2022/3/17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6882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5168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bg>
      <p:bgPr>
        <a:pattFill prst="ltUpDiag">
          <a:fgClr>
            <a:srgbClr val="F6F6F6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47285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8296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3504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2452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6510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2670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7313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395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9682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3028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984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pattFill prst="ltUpDiag">
          <a:fgClr>
            <a:srgbClr val="F6F6F6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10E3F251-CF45-4776-B4DE-61D82BB19BBC}"/>
              </a:ext>
            </a:extLst>
          </p:cNvPr>
          <p:cNvSpPr txBox="1"/>
          <p:nvPr userDrawn="1"/>
        </p:nvSpPr>
        <p:spPr>
          <a:xfrm>
            <a:off x="11549571" y="6514176"/>
            <a:ext cx="4410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D8D532AE-1218-4540-83FB-2A8BCE0E4579}" type="slidenum">
              <a:rPr lang="zh-CN" altLang="en-US" sz="120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‹#›</a:t>
            </a:fld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563353B-9E8F-48FB-B9AF-5FAAC8042DCF}"/>
              </a:ext>
            </a:extLst>
          </p:cNvPr>
          <p:cNvSpPr txBox="1"/>
          <p:nvPr userDrawn="1"/>
        </p:nvSpPr>
        <p:spPr>
          <a:xfrm>
            <a:off x="11117692" y="6514176"/>
            <a:ext cx="550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</a:t>
            </a:r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4D96687D-7856-4267-B04B-776DA89949B5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3081406" y="6526635"/>
            <a:ext cx="0" cy="259176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11969AA0-A7AC-4B50-BCA4-BFAC4142B432}"/>
              </a:ext>
            </a:extLst>
          </p:cNvPr>
          <p:cNvSpPr txBox="1"/>
          <p:nvPr userDrawn="1"/>
        </p:nvSpPr>
        <p:spPr>
          <a:xfrm>
            <a:off x="252065" y="6533042"/>
            <a:ext cx="646079" cy="276999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4EEF9246-C91B-4825-B6DD-EC60CB4D7012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0" y="6440051"/>
            <a:ext cx="12192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文本框 6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C648F19E-8DCD-4C41-B6D4-873EAD20D53A}"/>
              </a:ext>
            </a:extLst>
          </p:cNvPr>
          <p:cNvSpPr txBox="1"/>
          <p:nvPr userDrawn="1"/>
        </p:nvSpPr>
        <p:spPr>
          <a:xfrm>
            <a:off x="859686" y="6533042"/>
            <a:ext cx="1261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2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工匠精神的内涵</a:t>
            </a:r>
          </a:p>
        </p:txBody>
      </p:sp>
      <p:sp>
        <p:nvSpPr>
          <p:cNvPr id="8" name="椭圆 7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9B616347-6C8E-45D5-9967-626B80F3BA46}"/>
              </a:ext>
            </a:extLst>
          </p:cNvPr>
          <p:cNvSpPr/>
          <p:nvPr userDrawn="1"/>
        </p:nvSpPr>
        <p:spPr bwMode="auto">
          <a:xfrm>
            <a:off x="3662275" y="6596333"/>
            <a:ext cx="168572" cy="168638"/>
          </a:xfrm>
          <a:prstGeom prst="ellipse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03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799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1CBCFB63-C050-4C03-AF59-7E51D0C7D67E}"/>
              </a:ext>
            </a:extLst>
          </p:cNvPr>
          <p:cNvSpPr/>
          <p:nvPr userDrawn="1"/>
        </p:nvSpPr>
        <p:spPr bwMode="auto">
          <a:xfrm>
            <a:off x="3999028" y="6596333"/>
            <a:ext cx="168572" cy="168638"/>
          </a:xfrm>
          <a:prstGeom prst="ellips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03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799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D0CF814E-E683-488A-AA94-9D27C8C03A0F}"/>
              </a:ext>
            </a:extLst>
          </p:cNvPr>
          <p:cNvSpPr/>
          <p:nvPr userDrawn="1"/>
        </p:nvSpPr>
        <p:spPr bwMode="auto">
          <a:xfrm>
            <a:off x="4335780" y="6596333"/>
            <a:ext cx="168572" cy="168638"/>
          </a:xfrm>
          <a:prstGeom prst="ellips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03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799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5193BFA7-D163-437F-9CC7-B773E9B60548}"/>
              </a:ext>
            </a:extLst>
          </p:cNvPr>
          <p:cNvSpPr/>
          <p:nvPr userDrawn="1"/>
        </p:nvSpPr>
        <p:spPr bwMode="auto">
          <a:xfrm>
            <a:off x="4672534" y="6596333"/>
            <a:ext cx="168572" cy="168638"/>
          </a:xfrm>
          <a:prstGeom prst="ellips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03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799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64990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879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819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603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746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909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285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373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9743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4556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589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4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F1359C5-BE90-4887-9CD4-FB480D00449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299" y="-1"/>
            <a:ext cx="11696701" cy="688638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529D1FC-E602-43DD-A40E-142430E33B36}"/>
              </a:ext>
            </a:extLst>
          </p:cNvPr>
          <p:cNvSpPr/>
          <p:nvPr/>
        </p:nvSpPr>
        <p:spPr>
          <a:xfrm>
            <a:off x="-1195" y="0"/>
            <a:ext cx="12193195" cy="6886387"/>
          </a:xfrm>
          <a:prstGeom prst="rect">
            <a:avLst/>
          </a:prstGeom>
          <a:gradFill flip="none" rotWithShape="1">
            <a:gsLst>
              <a:gs pos="33600">
                <a:srgbClr val="4A4A4A"/>
              </a:gs>
              <a:gs pos="0">
                <a:schemeClr val="accent6">
                  <a:lumMod val="67000"/>
                </a:schemeClr>
              </a:gs>
              <a:gs pos="100000">
                <a:schemeClr val="accent6">
                  <a:lumMod val="60000"/>
                  <a:lumOff val="4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99ED3CF-E06B-4427-A402-B0406DCE5E98}"/>
              </a:ext>
            </a:extLst>
          </p:cNvPr>
          <p:cNvSpPr txBox="1"/>
          <p:nvPr/>
        </p:nvSpPr>
        <p:spPr>
          <a:xfrm>
            <a:off x="1409363" y="2137337"/>
            <a:ext cx="7597769" cy="1199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7197" dirty="0">
                <a:solidFill>
                  <a:schemeClr val="bg1">
                    <a:alpha val="10000"/>
                  </a:schemeClr>
                </a:solidFill>
                <a:cs typeface="+mn-ea"/>
                <a:sym typeface="+mn-lt"/>
              </a:rPr>
              <a:t>Craftsman  Spirit</a:t>
            </a:r>
            <a:endParaRPr lang="en-US" altLang="zh-CN" sz="7997" dirty="0">
              <a:solidFill>
                <a:schemeClr val="bg1">
                  <a:alpha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77675A6-3954-45DB-8D05-CEC91514165F}"/>
              </a:ext>
            </a:extLst>
          </p:cNvPr>
          <p:cNvSpPr txBox="1"/>
          <p:nvPr/>
        </p:nvSpPr>
        <p:spPr>
          <a:xfrm>
            <a:off x="1920672" y="3762066"/>
            <a:ext cx="4832608" cy="461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9" dirty="0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r>
              <a:rPr lang="zh-CN" altLang="en-US" sz="2399" dirty="0">
                <a:solidFill>
                  <a:schemeClr val="bg1"/>
                </a:solidFill>
                <a:cs typeface="+mn-ea"/>
                <a:sym typeface="+mn-lt"/>
              </a:rPr>
              <a:t>员工“工匠精神”培训课程</a:t>
            </a:r>
          </a:p>
        </p:txBody>
      </p:sp>
      <p:sp>
        <p:nvSpPr>
          <p:cNvPr id="51" name="Rectangle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9136594-1A47-44C5-B608-040F39382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011" y="5880495"/>
            <a:ext cx="5466706" cy="341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 defTabSz="91403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0" dirty="0">
                <a:solidFill>
                  <a:srgbClr val="FFFFFF"/>
                </a:solidFill>
                <a:cs typeface="+mn-ea"/>
                <a:sym typeface="+mn-lt"/>
              </a:rPr>
              <a:t>汇报人</a:t>
            </a:r>
            <a:r>
              <a:rPr lang="zh-CN" altLang="en-US" b="0" dirty="0" smtClean="0">
                <a:solidFill>
                  <a:srgbClr val="FFFFFF"/>
                </a:solidFill>
                <a:cs typeface="+mn-ea"/>
                <a:sym typeface="+mn-lt"/>
              </a:rPr>
              <a:t>：</a:t>
            </a:r>
            <a:r>
              <a:rPr lang="zh-CN" altLang="en-US" b="0" dirty="0">
                <a:solidFill>
                  <a:srgbClr val="FFFFFF"/>
                </a:solidFill>
                <a:cs typeface="+mn-ea"/>
                <a:sym typeface="+mn-lt"/>
              </a:rPr>
              <a:t>优品</a:t>
            </a:r>
            <a:r>
              <a:rPr lang="en-US" altLang="zh-CN" b="0" dirty="0" smtClean="0">
                <a:solidFill>
                  <a:srgbClr val="FFFFFF"/>
                </a:solidFill>
                <a:cs typeface="+mn-ea"/>
                <a:sym typeface="+mn-lt"/>
              </a:rPr>
              <a:t>PPT   </a:t>
            </a:r>
            <a:r>
              <a:rPr lang="zh-CN" altLang="en-US" b="0" dirty="0">
                <a:solidFill>
                  <a:srgbClr val="FFFFFF"/>
                </a:solidFill>
                <a:cs typeface="+mn-ea"/>
                <a:sym typeface="+mn-lt"/>
              </a:rPr>
              <a:t>时间：</a:t>
            </a:r>
            <a:r>
              <a:rPr lang="en-US" altLang="zh-CN" b="0" dirty="0">
                <a:solidFill>
                  <a:srgbClr val="FFFFFF"/>
                </a:solidFill>
                <a:cs typeface="+mn-ea"/>
                <a:sym typeface="+mn-lt"/>
              </a:rPr>
              <a:t>20XX.XX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468B2F-C820-4062-8D87-9F6E75E57FA6}"/>
              </a:ext>
            </a:extLst>
          </p:cNvPr>
          <p:cNvSpPr/>
          <p:nvPr/>
        </p:nvSpPr>
        <p:spPr bwMode="auto">
          <a:xfrm>
            <a:off x="914425" y="5999735"/>
            <a:ext cx="663682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99">
              <a:solidFill>
                <a:srgbClr val="393A3F"/>
              </a:solidFill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B68E12A-8BF1-4304-8879-7985BABD50DD}"/>
              </a:ext>
            </a:extLst>
          </p:cNvPr>
          <p:cNvSpPr txBox="1"/>
          <p:nvPr/>
        </p:nvSpPr>
        <p:spPr>
          <a:xfrm>
            <a:off x="1587486" y="1931825"/>
            <a:ext cx="3860123" cy="707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998" dirty="0">
                <a:solidFill>
                  <a:schemeClr val="bg1"/>
                </a:solidFill>
                <a:cs typeface="+mn-ea"/>
                <a:sym typeface="+mn-lt"/>
              </a:rPr>
              <a:t>弘扬新时代的</a:t>
            </a:r>
          </a:p>
        </p:txBody>
      </p:sp>
      <p:sp>
        <p:nvSpPr>
          <p:cNvPr id="19" name="Freeform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D733CEB-E723-4FAB-BBCF-DBD466DF6EF4}"/>
              </a:ext>
            </a:extLst>
          </p:cNvPr>
          <p:cNvSpPr>
            <a:spLocks/>
          </p:cNvSpPr>
          <p:nvPr/>
        </p:nvSpPr>
        <p:spPr bwMode="auto">
          <a:xfrm>
            <a:off x="843497" y="1124884"/>
            <a:ext cx="4063793" cy="4065281"/>
          </a:xfrm>
          <a:custGeom>
            <a:avLst/>
            <a:gdLst>
              <a:gd name="T0" fmla="*/ 0 w 5689"/>
              <a:gd name="T1" fmla="*/ 0 h 5689"/>
              <a:gd name="T2" fmla="*/ 5689 w 5689"/>
              <a:gd name="T3" fmla="*/ 0 h 5689"/>
              <a:gd name="T4" fmla="*/ 5689 w 5689"/>
              <a:gd name="T5" fmla="*/ 948 h 5689"/>
              <a:gd name="T6" fmla="*/ 5455 w 5689"/>
              <a:gd name="T7" fmla="*/ 948 h 5689"/>
              <a:gd name="T8" fmla="*/ 5455 w 5689"/>
              <a:gd name="T9" fmla="*/ 234 h 5689"/>
              <a:gd name="T10" fmla="*/ 234 w 5689"/>
              <a:gd name="T11" fmla="*/ 234 h 5689"/>
              <a:gd name="T12" fmla="*/ 234 w 5689"/>
              <a:gd name="T13" fmla="*/ 5455 h 5689"/>
              <a:gd name="T14" fmla="*/ 5455 w 5689"/>
              <a:gd name="T15" fmla="*/ 5455 h 5689"/>
              <a:gd name="T16" fmla="*/ 5455 w 5689"/>
              <a:gd name="T17" fmla="*/ 4741 h 5689"/>
              <a:gd name="T18" fmla="*/ 5689 w 5689"/>
              <a:gd name="T19" fmla="*/ 4741 h 5689"/>
              <a:gd name="T20" fmla="*/ 5689 w 5689"/>
              <a:gd name="T21" fmla="*/ 5689 h 5689"/>
              <a:gd name="T22" fmla="*/ 0 w 5689"/>
              <a:gd name="T23" fmla="*/ 5689 h 5689"/>
              <a:gd name="T24" fmla="*/ 0 w 5689"/>
              <a:gd name="T25" fmla="*/ 0 h 5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89" h="5689">
                <a:moveTo>
                  <a:pt x="0" y="0"/>
                </a:moveTo>
                <a:lnTo>
                  <a:pt x="5689" y="0"/>
                </a:lnTo>
                <a:lnTo>
                  <a:pt x="5689" y="948"/>
                </a:lnTo>
                <a:lnTo>
                  <a:pt x="5455" y="948"/>
                </a:lnTo>
                <a:lnTo>
                  <a:pt x="5455" y="234"/>
                </a:lnTo>
                <a:lnTo>
                  <a:pt x="234" y="234"/>
                </a:lnTo>
                <a:lnTo>
                  <a:pt x="234" y="5455"/>
                </a:lnTo>
                <a:lnTo>
                  <a:pt x="5455" y="5455"/>
                </a:lnTo>
                <a:lnTo>
                  <a:pt x="5455" y="4741"/>
                </a:lnTo>
                <a:lnTo>
                  <a:pt x="5689" y="4741"/>
                </a:lnTo>
                <a:lnTo>
                  <a:pt x="5689" y="5689"/>
                </a:lnTo>
                <a:lnTo>
                  <a:pt x="0" y="568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999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8C2522D-725F-4FB0-BCBA-69BE33F9D6DC}"/>
              </a:ext>
            </a:extLst>
          </p:cNvPr>
          <p:cNvSpPr txBox="1"/>
          <p:nvPr/>
        </p:nvSpPr>
        <p:spPr>
          <a:xfrm>
            <a:off x="1911336" y="2579525"/>
            <a:ext cx="43969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spc="-300" dirty="0">
                <a:solidFill>
                  <a:schemeClr val="bg1"/>
                </a:solidFill>
                <a:cs typeface="+mn-ea"/>
                <a:sym typeface="+mn-lt"/>
              </a:rPr>
              <a:t>工匠精神</a:t>
            </a:r>
          </a:p>
        </p:txBody>
      </p:sp>
    </p:spTree>
    <p:extLst>
      <p:ext uri="{BB962C8B-B14F-4D97-AF65-F5344CB8AC3E}">
        <p14:creationId xmlns:p14="http://schemas.microsoft.com/office/powerpoint/2010/main" val="129145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27">
        <p:blinds dir="vert"/>
      </p:transition>
    </mc:Choice>
    <mc:Fallback xmlns="" xmlns:a16="http://schemas.microsoft.com/office/drawing/2014/main" xmlns:a14="http://schemas.microsoft.com/office/drawing/2010/main">
      <p:transition spd="slow" advTm="6727">
        <p:blinds dir="vert"/>
      </p:transition>
    </mc:Fallback>
  </mc:AlternateContent>
  <p:extLst mod="1">
    <p:ext uri="{E180D4A7-C9FB-4DFB-919C-405C955672EB}">
      <p14:showEvtLst xmlns:p14="http://schemas.microsoft.com/office/powerpoint/2010/main">
        <p14:playEvt time="10" objId="6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968" y="738368"/>
            <a:ext cx="5656986" cy="5656986"/>
          </a:xfrm>
          <a:prstGeom prst="rect">
            <a:avLst/>
          </a:prstGeom>
        </p:spPr>
      </p:pic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423336E7-727C-4082-B0E9-F36E1CFCB1DB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38BFAB-5A6D-485C-992D-A3802DD15C35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工匠精神的是种“轴”精神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16FF4951-A9E7-46DA-8D1A-41869D3291BE}"/>
              </a:ext>
            </a:extLst>
          </p:cNvPr>
          <p:cNvSpPr/>
          <p:nvPr/>
        </p:nvSpPr>
        <p:spPr>
          <a:xfrm>
            <a:off x="5936691" y="2836089"/>
            <a:ext cx="5413466" cy="1172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799" kern="0" dirty="0">
                <a:cs typeface="+mn-ea"/>
                <a:sym typeface="+mn-lt"/>
              </a:rPr>
              <a:t>北京人形容一个人“轴”，说的就是他钻牛角尖，不懂变通。用浙江人的话来说，就是脑子“一根筋”，不会</a:t>
            </a:r>
            <a:r>
              <a:rPr lang="zh-CN" altLang="en-US" sz="1799" kern="0">
                <a:cs typeface="+mn-ea"/>
                <a:sym typeface="+mn-lt"/>
              </a:rPr>
              <a:t>转弯。</a:t>
            </a:r>
            <a:endParaRPr lang="zh-CN" altLang="en-US" sz="1799" kern="0" dirty="0">
              <a:cs typeface="+mn-ea"/>
              <a:sym typeface="+mn-lt"/>
            </a:endParaRPr>
          </a:p>
        </p:txBody>
      </p:sp>
      <p:sp>
        <p:nvSpPr>
          <p:cNvPr id="749" name="矩形 748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8B73A1F7-6153-4F63-9B29-AEDF2A61C009}"/>
              </a:ext>
            </a:extLst>
          </p:cNvPr>
          <p:cNvSpPr/>
          <p:nvPr/>
        </p:nvSpPr>
        <p:spPr>
          <a:xfrm>
            <a:off x="5936691" y="4159844"/>
            <a:ext cx="5413466" cy="1292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999" b="1" kern="0">
                <a:solidFill>
                  <a:schemeClr val="accent2"/>
                </a:solidFill>
                <a:cs typeface="+mn-ea"/>
                <a:sym typeface="+mn-lt"/>
              </a:rPr>
              <a:t>所谓的“轴”，就是一种追求极致的精神，专业专注的精神。</a:t>
            </a:r>
            <a:r>
              <a:rPr lang="zh-CN" altLang="en-US" sz="1999" kern="0">
                <a:cs typeface="+mn-ea"/>
                <a:sym typeface="+mn-lt"/>
              </a:rPr>
              <a:t>一生专注做一事，珍视“身后名”，不贪“眼前利”。</a:t>
            </a:r>
            <a:endParaRPr lang="zh-CN" altLang="en-US" sz="1999" kern="0" dirty="0">
              <a:cs typeface="+mn-ea"/>
              <a:sym typeface="+mn-lt"/>
            </a:endParaRPr>
          </a:p>
        </p:txBody>
      </p:sp>
      <p:sp>
        <p:nvSpPr>
          <p:cNvPr id="5" name="矩形: 圆角 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9FAA3700-2E00-474C-9D87-C0984239C6C9}"/>
              </a:ext>
            </a:extLst>
          </p:cNvPr>
          <p:cNvSpPr/>
          <p:nvPr/>
        </p:nvSpPr>
        <p:spPr bwMode="auto">
          <a:xfrm>
            <a:off x="6241929" y="1805264"/>
            <a:ext cx="2049245" cy="519756"/>
          </a:xfrm>
          <a:prstGeom prst="round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399" b="1">
                <a:solidFill>
                  <a:schemeClr val="bg1"/>
                </a:solidFill>
                <a:cs typeface="+mn-ea"/>
                <a:sym typeface="+mn-lt"/>
              </a:rPr>
              <a:t>追求极致</a:t>
            </a:r>
          </a:p>
        </p:txBody>
      </p:sp>
      <p:sp>
        <p:nvSpPr>
          <p:cNvPr id="750" name="矩形: 圆角 749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9247346A-0029-46AC-AB26-934C07236D8E}"/>
              </a:ext>
            </a:extLst>
          </p:cNvPr>
          <p:cNvSpPr/>
          <p:nvPr/>
        </p:nvSpPr>
        <p:spPr bwMode="auto">
          <a:xfrm>
            <a:off x="8982142" y="1805264"/>
            <a:ext cx="2049245" cy="519756"/>
          </a:xfrm>
          <a:prstGeom prst="round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399" b="1">
                <a:solidFill>
                  <a:schemeClr val="bg1"/>
                </a:solidFill>
                <a:cs typeface="+mn-ea"/>
                <a:sym typeface="+mn-lt"/>
              </a:rPr>
              <a:t>专业专注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51A7637B-496F-4F60-A98D-96E7DF4863D7}"/>
              </a:ext>
            </a:extLst>
          </p:cNvPr>
          <p:cNvCxnSpPr/>
          <p:nvPr/>
        </p:nvCxnSpPr>
        <p:spPr bwMode="auto">
          <a:xfrm>
            <a:off x="5936691" y="2486872"/>
            <a:ext cx="54254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04718593"/>
      </p:ext>
    </p:extLst>
  </p:cSld>
  <p:clrMapOvr>
    <a:masterClrMapping/>
  </p:clrMapOvr>
  <p:transition spd="slow" advTm="5341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9" name="图片 748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7C570B5-6B36-4151-9432-9A00E34DE9A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6616" y="1983997"/>
            <a:ext cx="5554742" cy="3703162"/>
          </a:xfrm>
          <a:prstGeom prst="rect">
            <a:avLst/>
          </a:prstGeom>
        </p:spPr>
      </p:pic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423336E7-727C-4082-B0E9-F36E1CFCB1DB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38BFAB-5A6D-485C-992D-A3802DD15C35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工匠精神的是种“轴”精神</a:t>
            </a:r>
          </a:p>
        </p:txBody>
      </p:sp>
      <p:sp>
        <p:nvSpPr>
          <p:cNvPr id="752" name="矩形 751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7638A98E-373B-4FE1-931A-76D8B17E0C4C}"/>
              </a:ext>
            </a:extLst>
          </p:cNvPr>
          <p:cNvSpPr/>
          <p:nvPr/>
        </p:nvSpPr>
        <p:spPr bwMode="auto">
          <a:xfrm>
            <a:off x="638290" y="1536634"/>
            <a:ext cx="4684653" cy="418535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accent5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99">
              <a:solidFill>
                <a:srgbClr val="3D3D3D"/>
              </a:solidFill>
              <a:cs typeface="+mn-ea"/>
              <a:sym typeface="+mn-lt"/>
            </a:endParaRPr>
          </a:p>
        </p:txBody>
      </p:sp>
      <p:sp>
        <p:nvSpPr>
          <p:cNvPr id="753" name="矩形 75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6CBE6A04-4017-4EDB-91ED-C0608956EDED}"/>
              </a:ext>
            </a:extLst>
          </p:cNvPr>
          <p:cNvSpPr/>
          <p:nvPr/>
        </p:nvSpPr>
        <p:spPr>
          <a:xfrm>
            <a:off x="817815" y="1845587"/>
            <a:ext cx="4352923" cy="2553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95842" algn="just">
              <a:spcAft>
                <a:spcPts val="750"/>
              </a:spcAft>
            </a:pPr>
            <a:r>
              <a:rPr lang="zh-CN" altLang="en-US" sz="1999" kern="0">
                <a:solidFill>
                  <a:srgbClr val="393939"/>
                </a:solidFill>
                <a:cs typeface="+mn-ea"/>
                <a:sym typeface="+mn-lt"/>
              </a:rPr>
              <a:t>小野二郎是全球最年长的米其林三星大厨，在日本被称为</a:t>
            </a:r>
            <a:r>
              <a:rPr lang="zh-CN" altLang="en-US" sz="1799" kern="0">
                <a:solidFill>
                  <a:srgbClr val="393939"/>
                </a:solidFill>
                <a:cs typeface="+mn-ea"/>
                <a:sym typeface="+mn-lt"/>
              </a:rPr>
              <a:t>“寿司之神”</a:t>
            </a:r>
            <a:r>
              <a:rPr lang="zh-CN" altLang="en-US" sz="1999" kern="0">
                <a:solidFill>
                  <a:srgbClr val="393939"/>
                </a:solidFill>
                <a:cs typeface="+mn-ea"/>
                <a:sym typeface="+mn-lt"/>
              </a:rPr>
              <a:t>。许多来自世界各地的饕客慕名而来，只为品尝“寿司第一人”超过</a:t>
            </a:r>
            <a:r>
              <a:rPr lang="en-US" altLang="zh-CN" sz="1999" kern="0">
                <a:solidFill>
                  <a:srgbClr val="393939"/>
                </a:solidFill>
                <a:cs typeface="+mn-ea"/>
                <a:sym typeface="+mn-lt"/>
              </a:rPr>
              <a:t>50</a:t>
            </a:r>
            <a:r>
              <a:rPr lang="zh-CN" altLang="en-US" sz="1999" kern="0">
                <a:solidFill>
                  <a:srgbClr val="393939"/>
                </a:solidFill>
                <a:cs typeface="+mn-ea"/>
                <a:sym typeface="+mn-lt"/>
              </a:rPr>
              <a:t>年的精湛技艺。让人惊讶的是，他的餐厅只有</a:t>
            </a:r>
            <a:r>
              <a:rPr lang="en-US" altLang="zh-CN" sz="1999" kern="0">
                <a:solidFill>
                  <a:srgbClr val="393939"/>
                </a:solidFill>
                <a:cs typeface="+mn-ea"/>
                <a:sym typeface="+mn-lt"/>
              </a:rPr>
              <a:t>10</a:t>
            </a:r>
            <a:r>
              <a:rPr lang="zh-CN" altLang="en-US" sz="1999" kern="0">
                <a:solidFill>
                  <a:srgbClr val="393939"/>
                </a:solidFill>
                <a:cs typeface="+mn-ea"/>
                <a:sym typeface="+mn-lt"/>
              </a:rPr>
              <a:t>个座位，小小的店面也从来没有扩张过，坚持“一根筋”半个多世纪。</a:t>
            </a:r>
            <a:endParaRPr lang="zh-CN" altLang="en-US" sz="1999" kern="0" dirty="0">
              <a:solidFill>
                <a:srgbClr val="393939"/>
              </a:solidFill>
              <a:cs typeface="+mn-ea"/>
              <a:sym typeface="+mn-lt"/>
            </a:endParaRPr>
          </a:p>
        </p:txBody>
      </p:sp>
      <p:sp>
        <p:nvSpPr>
          <p:cNvPr id="754" name="矩形 753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6691554A-70BF-428C-B43B-8B291C1C23CC}"/>
              </a:ext>
            </a:extLst>
          </p:cNvPr>
          <p:cNvSpPr/>
          <p:nvPr/>
        </p:nvSpPr>
        <p:spPr>
          <a:xfrm>
            <a:off x="821878" y="4337340"/>
            <a:ext cx="4332689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799" kern="0">
                <a:solidFill>
                  <a:srgbClr val="393939"/>
                </a:solidFill>
                <a:cs typeface="+mn-ea"/>
                <a:sym typeface="+mn-lt"/>
              </a:rPr>
              <a:t>“轴”不“轴”？可是，慕名而来的顾客都得提前几个月预定。但凡吃过的人都会感叹，这是“值得一生等待的寿司”。</a:t>
            </a:r>
            <a:endParaRPr lang="zh-CN" altLang="en-US" sz="1799" kern="0" dirty="0">
              <a:solidFill>
                <a:srgbClr val="393939"/>
              </a:solidFill>
              <a:cs typeface="+mn-ea"/>
              <a:sym typeface="+mn-lt"/>
            </a:endParaRPr>
          </a:p>
        </p:txBody>
      </p:sp>
      <p:grpSp>
        <p:nvGrpSpPr>
          <p:cNvPr id="755" name="组合 75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80F6F67F-D3BD-4A53-A9EF-6CBC79F1632C}"/>
              </a:ext>
            </a:extLst>
          </p:cNvPr>
          <p:cNvGrpSpPr/>
          <p:nvPr/>
        </p:nvGrpSpPr>
        <p:grpSpPr>
          <a:xfrm>
            <a:off x="730249" y="1265420"/>
            <a:ext cx="3370921" cy="500304"/>
            <a:chOff x="1096449" y="1016059"/>
            <a:chExt cx="3372238" cy="500499"/>
          </a:xfrm>
        </p:grpSpPr>
        <p:sp>
          <p:nvSpPr>
            <p:cNvPr id="756" name="矩形: 对角圆角 75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95A3426A-9190-4D4E-A75F-8D1A6238C3BC}"/>
                </a:ext>
              </a:extLst>
            </p:cNvPr>
            <p:cNvSpPr/>
            <p:nvPr/>
          </p:nvSpPr>
          <p:spPr bwMode="auto">
            <a:xfrm>
              <a:off x="1096449" y="1016059"/>
              <a:ext cx="3372238" cy="500499"/>
            </a:xfrm>
            <a:prstGeom prst="round2DiagRect">
              <a:avLst>
                <a:gd name="adj1" fmla="val 25961"/>
                <a:gd name="adj2" fmla="val 0"/>
              </a:avLst>
            </a:prstGeom>
            <a:gradFill>
              <a:gsLst>
                <a:gs pos="53000">
                  <a:schemeClr val="accent1">
                    <a:lumMod val="98000"/>
                    <a:lumOff val="2000"/>
                  </a:schemeClr>
                </a:gs>
                <a:gs pos="0">
                  <a:schemeClr val="accent1">
                    <a:lumMod val="85000"/>
                    <a:lumOff val="15000"/>
                  </a:schemeClr>
                </a:gs>
                <a:gs pos="100000">
                  <a:schemeClr val="accent1">
                    <a:lumMod val="85000"/>
                  </a:schemeClr>
                </a:gs>
              </a:gsLst>
              <a:lin ang="5400000" scaled="1"/>
            </a:gradFill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999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757" name="组合 75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6EB55DB8-C139-4E2A-B5FF-868393F4422E}"/>
                </a:ext>
              </a:extLst>
            </p:cNvPr>
            <p:cNvGrpSpPr/>
            <p:nvPr/>
          </p:nvGrpSpPr>
          <p:grpSpPr>
            <a:xfrm>
              <a:off x="1356237" y="1069977"/>
              <a:ext cx="1710732" cy="409090"/>
              <a:chOff x="2367365" y="1087155"/>
              <a:chExt cx="1710732" cy="409090"/>
            </a:xfrm>
          </p:grpSpPr>
          <p:sp>
            <p:nvSpPr>
              <p:cNvPr id="758" name="矩形 75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AF6D472E-4C1D-4CAC-B43C-3F21457C6224}"/>
                  </a:ext>
                </a:extLst>
              </p:cNvPr>
              <p:cNvSpPr/>
              <p:nvPr/>
            </p:nvSpPr>
            <p:spPr>
              <a:xfrm>
                <a:off x="2786346" y="1096135"/>
                <a:ext cx="1291751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914034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999" b="1">
                    <a:solidFill>
                      <a:srgbClr val="FFFFFF"/>
                    </a:solidFill>
                    <a:cs typeface="+mn-ea"/>
                    <a:sym typeface="+mn-lt"/>
                  </a:rPr>
                  <a:t>资料链接</a:t>
                </a:r>
                <a:endParaRPr lang="zh-CN" altLang="en-US" sz="1999" b="1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759" name="组合 75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EB4CDF98-D57B-48F3-8127-EB5D449348B6}"/>
                  </a:ext>
                </a:extLst>
              </p:cNvPr>
              <p:cNvGrpSpPr/>
              <p:nvPr/>
            </p:nvGrpSpPr>
            <p:grpSpPr>
              <a:xfrm>
                <a:off x="2367365" y="1087155"/>
                <a:ext cx="407750" cy="407748"/>
                <a:chOff x="2325239" y="1045029"/>
                <a:chExt cx="492002" cy="492000"/>
              </a:xfrm>
            </p:grpSpPr>
            <p:sp>
              <p:nvSpPr>
                <p:cNvPr id="760" name="椭圆 759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a16="http://schemas.microsoft.com/office/drawing/2014/main" id="{08277F17-AAE6-46A0-A649-7EBE53C3F02F}"/>
                    </a:ext>
                  </a:extLst>
                </p:cNvPr>
                <p:cNvSpPr/>
                <p:nvPr/>
              </p:nvSpPr>
              <p:spPr bwMode="auto">
                <a:xfrm>
                  <a:off x="2325239" y="1045029"/>
                  <a:ext cx="492002" cy="492000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04" tIns="45702" rIns="91404" bIns="45702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034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799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61" name="Freeform 5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a16="http://schemas.microsoft.com/office/drawing/2014/main" id="{9A1147D3-89BB-4B27-B3F4-1D012FCA2AE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378115" y="1141433"/>
                  <a:ext cx="361856" cy="299192"/>
                </a:xfrm>
                <a:custGeom>
                  <a:avLst/>
                  <a:gdLst>
                    <a:gd name="T0" fmla="*/ 487 w 1753"/>
                    <a:gd name="T1" fmla="*/ 542 h 1464"/>
                    <a:gd name="T2" fmla="*/ 1638 w 1753"/>
                    <a:gd name="T3" fmla="*/ 542 h 1464"/>
                    <a:gd name="T4" fmla="*/ 1638 w 1753"/>
                    <a:gd name="T5" fmla="*/ 1348 h 1464"/>
                    <a:gd name="T6" fmla="*/ 487 w 1753"/>
                    <a:gd name="T7" fmla="*/ 1348 h 1464"/>
                    <a:gd name="T8" fmla="*/ 487 w 1753"/>
                    <a:gd name="T9" fmla="*/ 542 h 1464"/>
                    <a:gd name="T10" fmla="*/ 741 w 1753"/>
                    <a:gd name="T11" fmla="*/ 890 h 1464"/>
                    <a:gd name="T12" fmla="*/ 850 w 1753"/>
                    <a:gd name="T13" fmla="*/ 781 h 1464"/>
                    <a:gd name="T14" fmla="*/ 741 w 1753"/>
                    <a:gd name="T15" fmla="*/ 672 h 1464"/>
                    <a:gd name="T16" fmla="*/ 632 w 1753"/>
                    <a:gd name="T17" fmla="*/ 781 h 1464"/>
                    <a:gd name="T18" fmla="*/ 741 w 1753"/>
                    <a:gd name="T19" fmla="*/ 890 h 1464"/>
                    <a:gd name="T20" fmla="*/ 1411 w 1753"/>
                    <a:gd name="T21" fmla="*/ 854 h 1464"/>
                    <a:gd name="T22" fmla="*/ 1319 w 1753"/>
                    <a:gd name="T23" fmla="*/ 885 h 1464"/>
                    <a:gd name="T24" fmla="*/ 1239 w 1753"/>
                    <a:gd name="T25" fmla="*/ 734 h 1464"/>
                    <a:gd name="T26" fmla="*/ 981 w 1753"/>
                    <a:gd name="T27" fmla="*/ 1106 h 1464"/>
                    <a:gd name="T28" fmla="*/ 843 w 1753"/>
                    <a:gd name="T29" fmla="*/ 1017 h 1464"/>
                    <a:gd name="T30" fmla="*/ 626 w 1753"/>
                    <a:gd name="T31" fmla="*/ 1253 h 1464"/>
                    <a:gd name="T32" fmla="*/ 1534 w 1753"/>
                    <a:gd name="T33" fmla="*/ 1253 h 1464"/>
                    <a:gd name="T34" fmla="*/ 1411 w 1753"/>
                    <a:gd name="T35" fmla="*/ 854 h 1464"/>
                    <a:gd name="T36" fmla="*/ 149 w 1753"/>
                    <a:gd name="T37" fmla="*/ 562 h 1464"/>
                    <a:gd name="T38" fmla="*/ 372 w 1753"/>
                    <a:gd name="T39" fmla="*/ 476 h 1464"/>
                    <a:gd name="T40" fmla="*/ 372 w 1753"/>
                    <a:gd name="T41" fmla="*/ 1142 h 1464"/>
                    <a:gd name="T42" fmla="*/ 149 w 1753"/>
                    <a:gd name="T43" fmla="*/ 562 h 1464"/>
                    <a:gd name="T44" fmla="*/ 1330 w 1753"/>
                    <a:gd name="T45" fmla="*/ 427 h 1464"/>
                    <a:gd name="T46" fmla="*/ 500 w 1753"/>
                    <a:gd name="T47" fmla="*/ 427 h 1464"/>
                    <a:gd name="T48" fmla="*/ 1223 w 1753"/>
                    <a:gd name="T49" fmla="*/ 149 h 1464"/>
                    <a:gd name="T50" fmla="*/ 1330 w 1753"/>
                    <a:gd name="T51" fmla="*/ 427 h 1464"/>
                    <a:gd name="T52" fmla="*/ 1453 w 1753"/>
                    <a:gd name="T53" fmla="*/ 427 h 1464"/>
                    <a:gd name="T54" fmla="*/ 1289 w 1753"/>
                    <a:gd name="T55" fmla="*/ 0 h 1464"/>
                    <a:gd name="T56" fmla="*/ 0 w 1753"/>
                    <a:gd name="T57" fmla="*/ 496 h 1464"/>
                    <a:gd name="T58" fmla="*/ 372 w 1753"/>
                    <a:gd name="T59" fmla="*/ 1463 h 1464"/>
                    <a:gd name="T60" fmla="*/ 372 w 1753"/>
                    <a:gd name="T61" fmla="*/ 1464 h 1464"/>
                    <a:gd name="T62" fmla="*/ 1753 w 1753"/>
                    <a:gd name="T63" fmla="*/ 1464 h 1464"/>
                    <a:gd name="T64" fmla="*/ 1753 w 1753"/>
                    <a:gd name="T65" fmla="*/ 427 h 1464"/>
                    <a:gd name="T66" fmla="*/ 1453 w 1753"/>
                    <a:gd name="T67" fmla="*/ 427 h 14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753" h="1464">
                      <a:moveTo>
                        <a:pt x="487" y="542"/>
                      </a:moveTo>
                      <a:lnTo>
                        <a:pt x="1638" y="542"/>
                      </a:lnTo>
                      <a:lnTo>
                        <a:pt x="1638" y="1348"/>
                      </a:lnTo>
                      <a:lnTo>
                        <a:pt x="487" y="1348"/>
                      </a:lnTo>
                      <a:lnTo>
                        <a:pt x="487" y="542"/>
                      </a:lnTo>
                      <a:close/>
                      <a:moveTo>
                        <a:pt x="741" y="890"/>
                      </a:moveTo>
                      <a:cubicBezTo>
                        <a:pt x="801" y="890"/>
                        <a:pt x="850" y="841"/>
                        <a:pt x="850" y="781"/>
                      </a:cubicBezTo>
                      <a:cubicBezTo>
                        <a:pt x="850" y="721"/>
                        <a:pt x="801" y="672"/>
                        <a:pt x="741" y="672"/>
                      </a:cubicBezTo>
                      <a:cubicBezTo>
                        <a:pt x="680" y="672"/>
                        <a:pt x="632" y="721"/>
                        <a:pt x="632" y="781"/>
                      </a:cubicBezTo>
                      <a:cubicBezTo>
                        <a:pt x="632" y="841"/>
                        <a:pt x="680" y="890"/>
                        <a:pt x="741" y="890"/>
                      </a:cubicBezTo>
                      <a:close/>
                      <a:moveTo>
                        <a:pt x="1411" y="854"/>
                      </a:moveTo>
                      <a:lnTo>
                        <a:pt x="1319" y="885"/>
                      </a:lnTo>
                      <a:lnTo>
                        <a:pt x="1239" y="734"/>
                      </a:lnTo>
                      <a:lnTo>
                        <a:pt x="981" y="1106"/>
                      </a:lnTo>
                      <a:lnTo>
                        <a:pt x="843" y="1017"/>
                      </a:lnTo>
                      <a:lnTo>
                        <a:pt x="626" y="1253"/>
                      </a:lnTo>
                      <a:lnTo>
                        <a:pt x="1534" y="1253"/>
                      </a:lnTo>
                      <a:lnTo>
                        <a:pt x="1411" y="854"/>
                      </a:lnTo>
                      <a:close/>
                      <a:moveTo>
                        <a:pt x="149" y="562"/>
                      </a:moveTo>
                      <a:lnTo>
                        <a:pt x="372" y="476"/>
                      </a:lnTo>
                      <a:lnTo>
                        <a:pt x="372" y="1142"/>
                      </a:lnTo>
                      <a:lnTo>
                        <a:pt x="149" y="562"/>
                      </a:lnTo>
                      <a:close/>
                      <a:moveTo>
                        <a:pt x="1330" y="427"/>
                      </a:moveTo>
                      <a:lnTo>
                        <a:pt x="500" y="427"/>
                      </a:lnTo>
                      <a:lnTo>
                        <a:pt x="1223" y="149"/>
                      </a:lnTo>
                      <a:lnTo>
                        <a:pt x="1330" y="427"/>
                      </a:lnTo>
                      <a:close/>
                      <a:moveTo>
                        <a:pt x="1453" y="427"/>
                      </a:moveTo>
                      <a:lnTo>
                        <a:pt x="1289" y="0"/>
                      </a:lnTo>
                      <a:lnTo>
                        <a:pt x="0" y="496"/>
                      </a:lnTo>
                      <a:lnTo>
                        <a:pt x="372" y="1463"/>
                      </a:lnTo>
                      <a:lnTo>
                        <a:pt x="372" y="1464"/>
                      </a:lnTo>
                      <a:lnTo>
                        <a:pt x="1753" y="1464"/>
                      </a:lnTo>
                      <a:lnTo>
                        <a:pt x="1753" y="427"/>
                      </a:lnTo>
                      <a:lnTo>
                        <a:pt x="1453" y="42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04" tIns="45702" rIns="91404" bIns="45702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034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799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075407103"/>
      </p:ext>
    </p:extLst>
  </p:cSld>
  <p:clrMapOvr>
    <a:masterClrMapping/>
  </p:clrMapOvr>
  <p:transition spd="slow" advTm="4678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9184" y="2384482"/>
            <a:ext cx="4113550" cy="2742366"/>
          </a:xfrm>
          <a:prstGeom prst="rect">
            <a:avLst/>
          </a:prstGeom>
        </p:spPr>
      </p:pic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423336E7-727C-4082-B0E9-F36E1CFCB1DB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38BFAB-5A6D-485C-992D-A3802DD15C35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工匠精神的是种“苦”精神</a:t>
            </a:r>
          </a:p>
        </p:txBody>
      </p:sp>
      <p:sp>
        <p:nvSpPr>
          <p:cNvPr id="645" name="矩形 64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DA6BC123-D517-466E-9C3F-36A4215AD4BD}"/>
              </a:ext>
            </a:extLst>
          </p:cNvPr>
          <p:cNvSpPr/>
          <p:nvPr/>
        </p:nvSpPr>
        <p:spPr>
          <a:xfrm>
            <a:off x="778794" y="2628502"/>
            <a:ext cx="5889922" cy="777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799" b="1" kern="0" dirty="0">
                <a:cs typeface="+mn-ea"/>
                <a:sym typeface="+mn-lt"/>
              </a:rPr>
              <a:t>在具有“工匠精神”的人看来，工作是修行，产品是修炼，不浮不殆，不急不</a:t>
            </a:r>
            <a:r>
              <a:rPr lang="zh-CN" altLang="en-US" sz="1799" b="1" kern="0">
                <a:cs typeface="+mn-ea"/>
                <a:sym typeface="+mn-lt"/>
              </a:rPr>
              <a:t>躁，久久</a:t>
            </a:r>
            <a:r>
              <a:rPr lang="zh-CN" altLang="en-US" sz="1799" b="1" kern="0" dirty="0">
                <a:cs typeface="+mn-ea"/>
                <a:sym typeface="+mn-lt"/>
              </a:rPr>
              <a:t>为功。</a:t>
            </a:r>
          </a:p>
        </p:txBody>
      </p:sp>
      <p:sp>
        <p:nvSpPr>
          <p:cNvPr id="646" name="矩形 64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8790D074-9C6D-4936-A55C-502CFF82E71C}"/>
              </a:ext>
            </a:extLst>
          </p:cNvPr>
          <p:cNvSpPr/>
          <p:nvPr/>
        </p:nvSpPr>
        <p:spPr>
          <a:xfrm>
            <a:off x="778794" y="3590769"/>
            <a:ext cx="5889922" cy="1531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799" kern="0" dirty="0">
                <a:cs typeface="+mn-ea"/>
                <a:sym typeface="+mn-lt"/>
              </a:rPr>
              <a:t>尤其是如今日新月异的世界，每天都有众多企业雨后春笋般冒出来，更有一夜爆红的互联网神话。要在日趋激烈的市场竞争中保持定力，用“苦行僧”一样的意志和信念办企业、做产品，坚持“工匠精神”，殊为不易。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05DF0152-288E-49D8-965C-A5EC49316465}"/>
              </a:ext>
            </a:extLst>
          </p:cNvPr>
          <p:cNvSpPr/>
          <p:nvPr/>
        </p:nvSpPr>
        <p:spPr>
          <a:xfrm>
            <a:off x="791422" y="2096351"/>
            <a:ext cx="3568814" cy="4614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399" b="1" kern="0">
                <a:solidFill>
                  <a:schemeClr val="accent2"/>
                </a:solidFill>
                <a:cs typeface="+mn-ea"/>
                <a:sym typeface="+mn-lt"/>
              </a:rPr>
              <a:t>工作是修行，产品是修炼</a:t>
            </a:r>
            <a:endParaRPr lang="zh-CN" altLang="en-US" sz="2399" b="1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975862"/>
      </p:ext>
    </p:extLst>
  </p:cSld>
  <p:clrMapOvr>
    <a:masterClrMapping/>
  </p:clrMapOvr>
  <p:transition spd="slow" advTm="4882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23336E7-727C-4082-B0E9-F36E1CFCB1DB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B38BFAB-5A6D-485C-992D-A3802DD15C35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工匠精神的是种“苦”精神</a:t>
            </a:r>
          </a:p>
        </p:txBody>
      </p:sp>
      <p:sp>
        <p:nvSpPr>
          <p:cNvPr id="648" name="矩形 64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CD00E5B-A01B-486C-9C58-3B42F032973A}"/>
              </a:ext>
            </a:extLst>
          </p:cNvPr>
          <p:cNvSpPr/>
          <p:nvPr/>
        </p:nvSpPr>
        <p:spPr bwMode="auto">
          <a:xfrm>
            <a:off x="6602997" y="1555684"/>
            <a:ext cx="4684653" cy="418535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accent5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99">
              <a:solidFill>
                <a:srgbClr val="3D3D3D"/>
              </a:solidFill>
              <a:cs typeface="+mn-ea"/>
              <a:sym typeface="+mn-lt"/>
            </a:endParaRPr>
          </a:p>
        </p:txBody>
      </p:sp>
      <p:sp>
        <p:nvSpPr>
          <p:cNvPr id="649" name="矩形 64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1976A01-6690-438A-88CE-4F35A80AC44E}"/>
              </a:ext>
            </a:extLst>
          </p:cNvPr>
          <p:cNvSpPr/>
          <p:nvPr/>
        </p:nvSpPr>
        <p:spPr>
          <a:xfrm>
            <a:off x="6782521" y="1998990"/>
            <a:ext cx="4352923" cy="1630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95842" algn="just">
              <a:spcAft>
                <a:spcPts val="750"/>
              </a:spcAft>
            </a:pPr>
            <a:r>
              <a:rPr lang="zh-CN" altLang="en-US" sz="1999" kern="0">
                <a:solidFill>
                  <a:srgbClr val="393939"/>
                </a:solidFill>
                <a:cs typeface="+mn-ea"/>
                <a:sym typeface="+mn-lt"/>
              </a:rPr>
              <a:t>在最珍视“工匠精神”的德国，没有哪家企业是一夜暴富的。他们往往是专注于某个领域、某项产品的“小公司”“慢公司”，极少有“差公司”，更没有“假公司”。</a:t>
            </a:r>
          </a:p>
        </p:txBody>
      </p:sp>
      <p:sp>
        <p:nvSpPr>
          <p:cNvPr id="650" name="矩形 64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FC2F706-4D63-4551-9C84-CDDEAB8A5361}"/>
              </a:ext>
            </a:extLst>
          </p:cNvPr>
          <p:cNvSpPr/>
          <p:nvPr/>
        </p:nvSpPr>
        <p:spPr>
          <a:xfrm>
            <a:off x="6786585" y="4126399"/>
            <a:ext cx="4332689" cy="1421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799" kern="0">
                <a:solidFill>
                  <a:srgbClr val="393939"/>
                </a:solidFill>
                <a:cs typeface="+mn-ea"/>
                <a:sym typeface="+mn-lt"/>
              </a:rPr>
              <a:t>“锁定目标、专注重复”的意思是说，我们一遍遍地做，才能做得更好。我们之所以做得更好，不是因为我们比别人聪明，而是比别人更用功，比别人更注专一点。</a:t>
            </a:r>
            <a:endParaRPr lang="zh-CN" altLang="en-US" sz="1799" kern="0" dirty="0">
              <a:solidFill>
                <a:srgbClr val="393939"/>
              </a:solidFill>
              <a:cs typeface="+mn-ea"/>
              <a:sym typeface="+mn-lt"/>
            </a:endParaRPr>
          </a:p>
        </p:txBody>
      </p:sp>
      <p:grpSp>
        <p:nvGrpSpPr>
          <p:cNvPr id="651" name="组合 65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E6A297E-C1AF-4DC3-8EE8-1352EB657DB5}"/>
              </a:ext>
            </a:extLst>
          </p:cNvPr>
          <p:cNvGrpSpPr/>
          <p:nvPr/>
        </p:nvGrpSpPr>
        <p:grpSpPr>
          <a:xfrm>
            <a:off x="6694955" y="1284470"/>
            <a:ext cx="3370921" cy="500304"/>
            <a:chOff x="1096449" y="1016059"/>
            <a:chExt cx="3372238" cy="500499"/>
          </a:xfrm>
        </p:grpSpPr>
        <p:sp>
          <p:nvSpPr>
            <p:cNvPr id="652" name="矩形: 对角圆角 65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8793D41-CF06-4728-97C3-5055664C367A}"/>
                </a:ext>
              </a:extLst>
            </p:cNvPr>
            <p:cNvSpPr/>
            <p:nvPr/>
          </p:nvSpPr>
          <p:spPr bwMode="auto">
            <a:xfrm>
              <a:off x="1096449" y="1016059"/>
              <a:ext cx="3372238" cy="500499"/>
            </a:xfrm>
            <a:prstGeom prst="round2DiagRect">
              <a:avLst>
                <a:gd name="adj1" fmla="val 25961"/>
                <a:gd name="adj2" fmla="val 0"/>
              </a:avLst>
            </a:prstGeom>
            <a:gradFill>
              <a:gsLst>
                <a:gs pos="53000">
                  <a:schemeClr val="accent1">
                    <a:lumMod val="98000"/>
                    <a:lumOff val="2000"/>
                  </a:schemeClr>
                </a:gs>
                <a:gs pos="0">
                  <a:schemeClr val="accent1">
                    <a:lumMod val="85000"/>
                    <a:lumOff val="15000"/>
                  </a:schemeClr>
                </a:gs>
                <a:gs pos="100000">
                  <a:schemeClr val="accent1">
                    <a:lumMod val="85000"/>
                  </a:schemeClr>
                </a:gs>
              </a:gsLst>
              <a:lin ang="5400000" scaled="1"/>
            </a:gradFill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999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653" name="组合 65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23B59CE-8CEA-49DE-A3DA-229181ED9A8C}"/>
                </a:ext>
              </a:extLst>
            </p:cNvPr>
            <p:cNvGrpSpPr/>
            <p:nvPr/>
          </p:nvGrpSpPr>
          <p:grpSpPr>
            <a:xfrm>
              <a:off x="1356237" y="1069977"/>
              <a:ext cx="1710732" cy="409090"/>
              <a:chOff x="2367365" y="1087155"/>
              <a:chExt cx="1710732" cy="409090"/>
            </a:xfrm>
          </p:grpSpPr>
          <p:sp>
            <p:nvSpPr>
              <p:cNvPr id="654" name="矩形 65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93F4CF2-B62F-43DE-80B7-603D5F97E280}"/>
                  </a:ext>
                </a:extLst>
              </p:cNvPr>
              <p:cNvSpPr/>
              <p:nvPr/>
            </p:nvSpPr>
            <p:spPr>
              <a:xfrm>
                <a:off x="2786346" y="1096135"/>
                <a:ext cx="1291751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914034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999" b="1">
                    <a:solidFill>
                      <a:srgbClr val="FFFFFF"/>
                    </a:solidFill>
                    <a:cs typeface="+mn-ea"/>
                    <a:sym typeface="+mn-lt"/>
                  </a:rPr>
                  <a:t>资料链接</a:t>
                </a:r>
                <a:endParaRPr lang="zh-CN" altLang="en-US" sz="1999" b="1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655" name="组合 65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444B793-51E4-488D-BD9E-E0024999A9E5}"/>
                  </a:ext>
                </a:extLst>
              </p:cNvPr>
              <p:cNvGrpSpPr/>
              <p:nvPr/>
            </p:nvGrpSpPr>
            <p:grpSpPr>
              <a:xfrm>
                <a:off x="2367365" y="1087155"/>
                <a:ext cx="407750" cy="407748"/>
                <a:chOff x="2325239" y="1045029"/>
                <a:chExt cx="492002" cy="492000"/>
              </a:xfrm>
            </p:grpSpPr>
            <p:sp>
              <p:nvSpPr>
                <p:cNvPr id="656" name="椭圆 655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BF02CF9-A7A2-4A89-BC3A-A4E68834A4D4}"/>
                    </a:ext>
                  </a:extLst>
                </p:cNvPr>
                <p:cNvSpPr/>
                <p:nvPr/>
              </p:nvSpPr>
              <p:spPr bwMode="auto">
                <a:xfrm>
                  <a:off x="2325239" y="1045029"/>
                  <a:ext cx="492002" cy="492000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04" tIns="45702" rIns="91404" bIns="45702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034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799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57" name="Freeform 5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7EDF086-E908-4648-A8A6-A297400CF2D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378115" y="1141433"/>
                  <a:ext cx="361856" cy="299192"/>
                </a:xfrm>
                <a:custGeom>
                  <a:avLst/>
                  <a:gdLst>
                    <a:gd name="T0" fmla="*/ 487 w 1753"/>
                    <a:gd name="T1" fmla="*/ 542 h 1464"/>
                    <a:gd name="T2" fmla="*/ 1638 w 1753"/>
                    <a:gd name="T3" fmla="*/ 542 h 1464"/>
                    <a:gd name="T4" fmla="*/ 1638 w 1753"/>
                    <a:gd name="T5" fmla="*/ 1348 h 1464"/>
                    <a:gd name="T6" fmla="*/ 487 w 1753"/>
                    <a:gd name="T7" fmla="*/ 1348 h 1464"/>
                    <a:gd name="T8" fmla="*/ 487 w 1753"/>
                    <a:gd name="T9" fmla="*/ 542 h 1464"/>
                    <a:gd name="T10" fmla="*/ 741 w 1753"/>
                    <a:gd name="T11" fmla="*/ 890 h 1464"/>
                    <a:gd name="T12" fmla="*/ 850 w 1753"/>
                    <a:gd name="T13" fmla="*/ 781 h 1464"/>
                    <a:gd name="T14" fmla="*/ 741 w 1753"/>
                    <a:gd name="T15" fmla="*/ 672 h 1464"/>
                    <a:gd name="T16" fmla="*/ 632 w 1753"/>
                    <a:gd name="T17" fmla="*/ 781 h 1464"/>
                    <a:gd name="T18" fmla="*/ 741 w 1753"/>
                    <a:gd name="T19" fmla="*/ 890 h 1464"/>
                    <a:gd name="T20" fmla="*/ 1411 w 1753"/>
                    <a:gd name="T21" fmla="*/ 854 h 1464"/>
                    <a:gd name="T22" fmla="*/ 1319 w 1753"/>
                    <a:gd name="T23" fmla="*/ 885 h 1464"/>
                    <a:gd name="T24" fmla="*/ 1239 w 1753"/>
                    <a:gd name="T25" fmla="*/ 734 h 1464"/>
                    <a:gd name="T26" fmla="*/ 981 w 1753"/>
                    <a:gd name="T27" fmla="*/ 1106 h 1464"/>
                    <a:gd name="T28" fmla="*/ 843 w 1753"/>
                    <a:gd name="T29" fmla="*/ 1017 h 1464"/>
                    <a:gd name="T30" fmla="*/ 626 w 1753"/>
                    <a:gd name="T31" fmla="*/ 1253 h 1464"/>
                    <a:gd name="T32" fmla="*/ 1534 w 1753"/>
                    <a:gd name="T33" fmla="*/ 1253 h 1464"/>
                    <a:gd name="T34" fmla="*/ 1411 w 1753"/>
                    <a:gd name="T35" fmla="*/ 854 h 1464"/>
                    <a:gd name="T36" fmla="*/ 149 w 1753"/>
                    <a:gd name="T37" fmla="*/ 562 h 1464"/>
                    <a:gd name="T38" fmla="*/ 372 w 1753"/>
                    <a:gd name="T39" fmla="*/ 476 h 1464"/>
                    <a:gd name="T40" fmla="*/ 372 w 1753"/>
                    <a:gd name="T41" fmla="*/ 1142 h 1464"/>
                    <a:gd name="T42" fmla="*/ 149 w 1753"/>
                    <a:gd name="T43" fmla="*/ 562 h 1464"/>
                    <a:gd name="T44" fmla="*/ 1330 w 1753"/>
                    <a:gd name="T45" fmla="*/ 427 h 1464"/>
                    <a:gd name="T46" fmla="*/ 500 w 1753"/>
                    <a:gd name="T47" fmla="*/ 427 h 1464"/>
                    <a:gd name="T48" fmla="*/ 1223 w 1753"/>
                    <a:gd name="T49" fmla="*/ 149 h 1464"/>
                    <a:gd name="T50" fmla="*/ 1330 w 1753"/>
                    <a:gd name="T51" fmla="*/ 427 h 1464"/>
                    <a:gd name="T52" fmla="*/ 1453 w 1753"/>
                    <a:gd name="T53" fmla="*/ 427 h 1464"/>
                    <a:gd name="T54" fmla="*/ 1289 w 1753"/>
                    <a:gd name="T55" fmla="*/ 0 h 1464"/>
                    <a:gd name="T56" fmla="*/ 0 w 1753"/>
                    <a:gd name="T57" fmla="*/ 496 h 1464"/>
                    <a:gd name="T58" fmla="*/ 372 w 1753"/>
                    <a:gd name="T59" fmla="*/ 1463 h 1464"/>
                    <a:gd name="T60" fmla="*/ 372 w 1753"/>
                    <a:gd name="T61" fmla="*/ 1464 h 1464"/>
                    <a:gd name="T62" fmla="*/ 1753 w 1753"/>
                    <a:gd name="T63" fmla="*/ 1464 h 1464"/>
                    <a:gd name="T64" fmla="*/ 1753 w 1753"/>
                    <a:gd name="T65" fmla="*/ 427 h 1464"/>
                    <a:gd name="T66" fmla="*/ 1453 w 1753"/>
                    <a:gd name="T67" fmla="*/ 427 h 14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753" h="1464">
                      <a:moveTo>
                        <a:pt x="487" y="542"/>
                      </a:moveTo>
                      <a:lnTo>
                        <a:pt x="1638" y="542"/>
                      </a:lnTo>
                      <a:lnTo>
                        <a:pt x="1638" y="1348"/>
                      </a:lnTo>
                      <a:lnTo>
                        <a:pt x="487" y="1348"/>
                      </a:lnTo>
                      <a:lnTo>
                        <a:pt x="487" y="542"/>
                      </a:lnTo>
                      <a:close/>
                      <a:moveTo>
                        <a:pt x="741" y="890"/>
                      </a:moveTo>
                      <a:cubicBezTo>
                        <a:pt x="801" y="890"/>
                        <a:pt x="850" y="841"/>
                        <a:pt x="850" y="781"/>
                      </a:cubicBezTo>
                      <a:cubicBezTo>
                        <a:pt x="850" y="721"/>
                        <a:pt x="801" y="672"/>
                        <a:pt x="741" y="672"/>
                      </a:cubicBezTo>
                      <a:cubicBezTo>
                        <a:pt x="680" y="672"/>
                        <a:pt x="632" y="721"/>
                        <a:pt x="632" y="781"/>
                      </a:cubicBezTo>
                      <a:cubicBezTo>
                        <a:pt x="632" y="841"/>
                        <a:pt x="680" y="890"/>
                        <a:pt x="741" y="890"/>
                      </a:cubicBezTo>
                      <a:close/>
                      <a:moveTo>
                        <a:pt x="1411" y="854"/>
                      </a:moveTo>
                      <a:lnTo>
                        <a:pt x="1319" y="885"/>
                      </a:lnTo>
                      <a:lnTo>
                        <a:pt x="1239" y="734"/>
                      </a:lnTo>
                      <a:lnTo>
                        <a:pt x="981" y="1106"/>
                      </a:lnTo>
                      <a:lnTo>
                        <a:pt x="843" y="1017"/>
                      </a:lnTo>
                      <a:lnTo>
                        <a:pt x="626" y="1253"/>
                      </a:lnTo>
                      <a:lnTo>
                        <a:pt x="1534" y="1253"/>
                      </a:lnTo>
                      <a:lnTo>
                        <a:pt x="1411" y="854"/>
                      </a:lnTo>
                      <a:close/>
                      <a:moveTo>
                        <a:pt x="149" y="562"/>
                      </a:moveTo>
                      <a:lnTo>
                        <a:pt x="372" y="476"/>
                      </a:lnTo>
                      <a:lnTo>
                        <a:pt x="372" y="1142"/>
                      </a:lnTo>
                      <a:lnTo>
                        <a:pt x="149" y="562"/>
                      </a:lnTo>
                      <a:close/>
                      <a:moveTo>
                        <a:pt x="1330" y="427"/>
                      </a:moveTo>
                      <a:lnTo>
                        <a:pt x="500" y="427"/>
                      </a:lnTo>
                      <a:lnTo>
                        <a:pt x="1223" y="149"/>
                      </a:lnTo>
                      <a:lnTo>
                        <a:pt x="1330" y="427"/>
                      </a:lnTo>
                      <a:close/>
                      <a:moveTo>
                        <a:pt x="1453" y="427"/>
                      </a:moveTo>
                      <a:lnTo>
                        <a:pt x="1289" y="0"/>
                      </a:lnTo>
                      <a:lnTo>
                        <a:pt x="0" y="496"/>
                      </a:lnTo>
                      <a:lnTo>
                        <a:pt x="372" y="1463"/>
                      </a:lnTo>
                      <a:lnTo>
                        <a:pt x="372" y="1464"/>
                      </a:lnTo>
                      <a:lnTo>
                        <a:pt x="1753" y="1464"/>
                      </a:lnTo>
                      <a:lnTo>
                        <a:pt x="1753" y="427"/>
                      </a:lnTo>
                      <a:lnTo>
                        <a:pt x="1453" y="42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04" tIns="45702" rIns="91404" bIns="45702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034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799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  <p:pic>
        <p:nvPicPr>
          <p:cNvPr id="658" name="图片 65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9D8CF89-603F-4A77-9284-E3C4E319188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4398" y="1116962"/>
            <a:ext cx="6849353" cy="581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58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639"/>
    </mc:Choice>
    <mc:Fallback xmlns="" xmlns:a16="http://schemas.microsoft.com/office/drawing/2014/main" xmlns:a14="http://schemas.microsoft.com/office/drawing/2010/main">
      <p:transition advTm="4639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1599821-3A90-4FF3-8F16-4EC2773FD3D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95" y="1676398"/>
            <a:ext cx="12193195" cy="3680846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53455576-2797-439A-9B70-151FA3518B2D}"/>
              </a:ext>
            </a:extLst>
          </p:cNvPr>
          <p:cNvSpPr/>
          <p:nvPr/>
        </p:nvSpPr>
        <p:spPr>
          <a:xfrm>
            <a:off x="-1195" y="1676400"/>
            <a:ext cx="12193195" cy="3680844"/>
          </a:xfrm>
          <a:prstGeom prst="rect">
            <a:avLst/>
          </a:prstGeom>
          <a:gradFill flip="none" rotWithShape="1">
            <a:gsLst>
              <a:gs pos="33600">
                <a:schemeClr val="accent1"/>
              </a:gs>
              <a:gs pos="0">
                <a:schemeClr val="accent2"/>
              </a:gs>
              <a:gs pos="100000">
                <a:schemeClr val="accent3">
                  <a:alpha val="69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3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0D904911-0AC6-44D0-88CB-21CB097CED30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965666" y="2424792"/>
            <a:ext cx="5742549" cy="940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defRPr/>
            </a:pPr>
            <a:r>
              <a:rPr lang="zh-CN" altLang="en-US" sz="5998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工匠精神的意义</a:t>
            </a:r>
          </a:p>
        </p:txBody>
      </p:sp>
      <p:sp>
        <p:nvSpPr>
          <p:cNvPr id="44" name="TextBox 6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F11562E-55FF-4B12-B375-0B26775237D9}"/>
              </a:ext>
            </a:extLst>
          </p:cNvPr>
          <p:cNvSpPr txBox="1"/>
          <p:nvPr/>
        </p:nvSpPr>
        <p:spPr>
          <a:xfrm>
            <a:off x="3282283" y="3440905"/>
            <a:ext cx="2143708" cy="33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1800">
                <a:solidFill>
                  <a:schemeClr val="tx2"/>
                </a:solidFill>
                <a:latin typeface="+mj-ea"/>
                <a:ea typeface="+mn-ea"/>
              </a:defRPr>
            </a:lvl1pPr>
          </a:lstStyle>
          <a:p>
            <a:pPr lvl="0">
              <a:defRPr/>
            </a:pPr>
            <a:r>
              <a:rPr lang="en-US" altLang="zh-CN" sz="1599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《</a:t>
            </a:r>
            <a:r>
              <a:rPr lang="zh-CN" altLang="en-US" sz="1599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大国工匠</a:t>
            </a:r>
            <a:r>
              <a:rPr lang="en-US" altLang="zh-CN" sz="1599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》</a:t>
            </a:r>
            <a:r>
              <a:rPr lang="zh-CN" altLang="en-US" sz="1599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的启示</a:t>
            </a:r>
          </a:p>
        </p:txBody>
      </p:sp>
      <p:sp>
        <p:nvSpPr>
          <p:cNvPr id="45" name="TextBox 6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E05FF930-0910-41E5-A522-BF7D5BD2B0BC}"/>
              </a:ext>
            </a:extLst>
          </p:cNvPr>
          <p:cNvSpPr txBox="1"/>
          <p:nvPr/>
        </p:nvSpPr>
        <p:spPr>
          <a:xfrm>
            <a:off x="6017762" y="3440905"/>
            <a:ext cx="2488425" cy="33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pPr lvl="0" algn="just">
              <a:defRPr/>
            </a:pPr>
            <a:r>
              <a:rPr lang="zh-CN" altLang="en-US" sz="1599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工匠精神对国家的意义</a:t>
            </a:r>
          </a:p>
        </p:txBody>
      </p:sp>
      <p:sp>
        <p:nvSpPr>
          <p:cNvPr id="46" name="Freeform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4660E7B0-00EE-48D8-9051-98E53BFC8F83}"/>
              </a:ext>
            </a:extLst>
          </p:cNvPr>
          <p:cNvSpPr>
            <a:spLocks noEditPoints="1"/>
          </p:cNvSpPr>
          <p:nvPr/>
        </p:nvSpPr>
        <p:spPr bwMode="auto">
          <a:xfrm>
            <a:off x="3088582" y="3506791"/>
            <a:ext cx="231300" cy="23267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7" name="Freeform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E2BA44C-8182-4F1D-87E8-17AB10C6A1A0}"/>
              </a:ext>
            </a:extLst>
          </p:cNvPr>
          <p:cNvSpPr>
            <a:spLocks noEditPoints="1"/>
          </p:cNvSpPr>
          <p:nvPr/>
        </p:nvSpPr>
        <p:spPr bwMode="auto">
          <a:xfrm>
            <a:off x="5809059" y="3506791"/>
            <a:ext cx="231300" cy="23267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8" name="TextBox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CEB3D56-9CA4-4578-A84B-7E49356B0B94}"/>
              </a:ext>
            </a:extLst>
          </p:cNvPr>
          <p:cNvSpPr txBox="1"/>
          <p:nvPr/>
        </p:nvSpPr>
        <p:spPr>
          <a:xfrm>
            <a:off x="3303181" y="3847124"/>
            <a:ext cx="2278244" cy="33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pPr lvl="0" algn="just">
              <a:defRPr/>
            </a:pPr>
            <a:r>
              <a:rPr lang="zh-CN" altLang="en-US" sz="1599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工匠精神对企业的意义</a:t>
            </a:r>
          </a:p>
        </p:txBody>
      </p:sp>
      <p:sp>
        <p:nvSpPr>
          <p:cNvPr id="66" name="Freeform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75608C89-DCC9-4308-B9C8-AE0BD5732458}"/>
              </a:ext>
            </a:extLst>
          </p:cNvPr>
          <p:cNvSpPr>
            <a:spLocks noEditPoints="1"/>
          </p:cNvSpPr>
          <p:nvPr/>
        </p:nvSpPr>
        <p:spPr bwMode="auto">
          <a:xfrm>
            <a:off x="3094477" y="3913009"/>
            <a:ext cx="231300" cy="23267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7" name="TextBox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47D93918-CE41-45B2-AEC7-B48FBB620060}"/>
              </a:ext>
            </a:extLst>
          </p:cNvPr>
          <p:cNvSpPr txBox="1"/>
          <p:nvPr/>
        </p:nvSpPr>
        <p:spPr>
          <a:xfrm>
            <a:off x="6018073" y="3847124"/>
            <a:ext cx="2616714" cy="33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pPr lvl="0" algn="just">
              <a:defRPr/>
            </a:pPr>
            <a:r>
              <a:rPr lang="zh-CN" altLang="en-US" sz="1599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工匠精神对个人的意义</a:t>
            </a:r>
          </a:p>
        </p:txBody>
      </p:sp>
      <p:sp>
        <p:nvSpPr>
          <p:cNvPr id="74" name="Freeform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53266C0-867A-44EB-9BEA-ACE2A2427669}"/>
              </a:ext>
            </a:extLst>
          </p:cNvPr>
          <p:cNvSpPr>
            <a:spLocks noEditPoints="1"/>
          </p:cNvSpPr>
          <p:nvPr/>
        </p:nvSpPr>
        <p:spPr bwMode="auto">
          <a:xfrm>
            <a:off x="5809370" y="3913009"/>
            <a:ext cx="231300" cy="23267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75" name="组合 7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7A07DCA-9642-45A3-898F-D584AB2529EC}"/>
              </a:ext>
            </a:extLst>
          </p:cNvPr>
          <p:cNvGrpSpPr/>
          <p:nvPr/>
        </p:nvGrpSpPr>
        <p:grpSpPr>
          <a:xfrm>
            <a:off x="952853" y="2365077"/>
            <a:ext cx="1954968" cy="1954966"/>
            <a:chOff x="915021" y="7825305"/>
            <a:chExt cx="2911954" cy="2911954"/>
          </a:xfrm>
        </p:grpSpPr>
        <p:sp>
          <p:nvSpPr>
            <p:cNvPr id="76" name="椭圆 7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A739247A-95D6-4EEB-8882-C8ED25B18C53}"/>
                </a:ext>
              </a:extLst>
            </p:cNvPr>
            <p:cNvSpPr/>
            <p:nvPr/>
          </p:nvSpPr>
          <p:spPr>
            <a:xfrm>
              <a:off x="915021" y="7825305"/>
              <a:ext cx="2911954" cy="2911954"/>
            </a:xfrm>
            <a:prstGeom prst="ellipse">
              <a:avLst/>
            </a:prstGeom>
            <a:gradFill>
              <a:gsLst>
                <a:gs pos="100000">
                  <a:srgbClr val="FFFFFF"/>
                </a:gs>
                <a:gs pos="0">
                  <a:srgbClr val="E6E6E6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rgbClr val="FFFFFF"/>
                  </a:gs>
                  <a:gs pos="100000">
                    <a:srgbClr val="E6E6E6"/>
                  </a:gs>
                </a:gsLst>
                <a:lin ang="2700000" scaled="1"/>
                <a:tileRect/>
              </a:gradFill>
            </a:ln>
            <a:effectLst>
              <a:outerShdw blurRad="254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03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799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7" name="椭圆 7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E27657CC-4F0C-4F3E-BC3F-4A2402C0079D}"/>
                </a:ext>
              </a:extLst>
            </p:cNvPr>
            <p:cNvSpPr/>
            <p:nvPr/>
          </p:nvSpPr>
          <p:spPr>
            <a:xfrm>
              <a:off x="1107524" y="8017811"/>
              <a:ext cx="2526950" cy="2526946"/>
            </a:xfrm>
            <a:prstGeom prst="ellipse">
              <a:avLst/>
            </a:prstGeom>
            <a:solidFill>
              <a:schemeClr val="accent2"/>
            </a:solidFill>
            <a:ln w="22225">
              <a:gradFill flip="none" rotWithShape="1">
                <a:gsLst>
                  <a:gs pos="0">
                    <a:srgbClr val="D9D9D9"/>
                  </a:gs>
                  <a:gs pos="100000">
                    <a:srgbClr val="FFFFFF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2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034">
                <a:defRPr/>
              </a:pPr>
              <a:endParaRPr lang="zh-CN" altLang="en-US" sz="1599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8" name="文本框 7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5F882787-28CB-42CD-88C2-A84742F47469}"/>
              </a:ext>
            </a:extLst>
          </p:cNvPr>
          <p:cNvSpPr txBox="1"/>
          <p:nvPr/>
        </p:nvSpPr>
        <p:spPr>
          <a:xfrm>
            <a:off x="1385254" y="2469046"/>
            <a:ext cx="1011815" cy="17844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996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</a:t>
            </a:r>
            <a:endParaRPr lang="zh-CN" altLang="en-US" sz="10996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47674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258">
        <p15:prstTrans prst="pageCurlDouble"/>
      </p:transition>
    </mc:Choice>
    <mc:Fallback xmlns="" xmlns:a16="http://schemas.microsoft.com/office/drawing/2014/main" xmlns:a14="http://schemas.microsoft.com/office/drawing/2010/main" xmlns:p14="http://schemas.microsoft.com/office/powerpoint/2010/main">
      <p:transition spd="slow" advTm="4258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矩形 5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811F295-3867-4AD3-B515-4EBF32C965D3}"/>
              </a:ext>
            </a:extLst>
          </p:cNvPr>
          <p:cNvSpPr/>
          <p:nvPr/>
        </p:nvSpPr>
        <p:spPr bwMode="auto">
          <a:xfrm>
            <a:off x="3189503" y="2909511"/>
            <a:ext cx="8089049" cy="133447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52" name="矩形 5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7ED6C34-C4F1-4DA8-81D6-3E84C7DA40AC}"/>
              </a:ext>
            </a:extLst>
          </p:cNvPr>
          <p:cNvSpPr/>
          <p:nvPr/>
        </p:nvSpPr>
        <p:spPr bwMode="auto">
          <a:xfrm>
            <a:off x="3189503" y="4607437"/>
            <a:ext cx="8089049" cy="133447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30DE499-9B2A-4435-A33A-9FF53FDD632F}"/>
              </a:ext>
            </a:extLst>
          </p:cNvPr>
          <p:cNvSpPr/>
          <p:nvPr/>
        </p:nvSpPr>
        <p:spPr bwMode="auto">
          <a:xfrm>
            <a:off x="3189503" y="1254321"/>
            <a:ext cx="8089049" cy="133447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2C57496-56CC-4321-809B-38216B910998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0E2D319-D4FD-4D46-99B7-57B65E457672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工匠精神对</a:t>
            </a:r>
            <a:r>
              <a:rPr lang="zh-CN" altLang="en-US" sz="2799" b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国家</a:t>
            </a:r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的意义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DBB8677-3BAA-4CE7-A56D-AF00F42C61AD}"/>
              </a:ext>
            </a:extLst>
          </p:cNvPr>
          <p:cNvSpPr/>
          <p:nvPr/>
        </p:nvSpPr>
        <p:spPr bwMode="auto">
          <a:xfrm>
            <a:off x="1348115" y="1254321"/>
            <a:ext cx="1840253" cy="1334477"/>
          </a:xfrm>
          <a:prstGeom prst="rect">
            <a:avLst/>
          </a:prstGeom>
          <a:solidFill>
            <a:schemeClr val="accent2"/>
          </a:solidFill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799">
                <a:solidFill>
                  <a:schemeClr val="bg1"/>
                </a:solidFill>
                <a:cs typeface="+mn-ea"/>
                <a:sym typeface="+mn-lt"/>
              </a:rPr>
              <a:t>发展</a:t>
            </a:r>
            <a:endParaRPr lang="en-US" altLang="zh-CN" sz="2799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799">
                <a:solidFill>
                  <a:schemeClr val="bg1"/>
                </a:solidFill>
                <a:cs typeface="+mn-ea"/>
                <a:sym typeface="+mn-lt"/>
              </a:rPr>
              <a:t>新理念 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3419A63-09AD-4F2B-A3DC-3944DEE89304}"/>
              </a:ext>
            </a:extLst>
          </p:cNvPr>
          <p:cNvSpPr/>
          <p:nvPr/>
        </p:nvSpPr>
        <p:spPr bwMode="auto">
          <a:xfrm>
            <a:off x="1340161" y="2900749"/>
            <a:ext cx="1840253" cy="1334477"/>
          </a:xfrm>
          <a:prstGeom prst="rect">
            <a:avLst/>
          </a:prstGeom>
          <a:solidFill>
            <a:schemeClr val="accent2"/>
          </a:solidFill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799">
                <a:solidFill>
                  <a:schemeClr val="bg1"/>
                </a:solidFill>
                <a:cs typeface="+mn-ea"/>
                <a:sym typeface="+mn-lt"/>
              </a:rPr>
              <a:t>劳动</a:t>
            </a:r>
            <a:endParaRPr lang="en-US" altLang="zh-CN" sz="2799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799">
                <a:solidFill>
                  <a:schemeClr val="bg1"/>
                </a:solidFill>
                <a:cs typeface="+mn-ea"/>
                <a:sym typeface="+mn-lt"/>
              </a:rPr>
              <a:t>新风尚 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EC7BB04-EEAE-4F15-9BE0-1BAB5892DEAA}"/>
              </a:ext>
            </a:extLst>
          </p:cNvPr>
          <p:cNvSpPr/>
          <p:nvPr/>
        </p:nvSpPr>
        <p:spPr bwMode="auto">
          <a:xfrm>
            <a:off x="1349249" y="4617402"/>
            <a:ext cx="1840253" cy="1334477"/>
          </a:xfrm>
          <a:prstGeom prst="rect">
            <a:avLst/>
          </a:prstGeom>
          <a:solidFill>
            <a:schemeClr val="accent2"/>
          </a:solidFill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799">
                <a:solidFill>
                  <a:schemeClr val="bg1"/>
                </a:solidFill>
                <a:cs typeface="+mn-ea"/>
                <a:sym typeface="+mn-lt"/>
              </a:rPr>
              <a:t>制造业</a:t>
            </a:r>
            <a:endParaRPr lang="en-US" altLang="zh-CN" sz="2799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799">
                <a:solidFill>
                  <a:schemeClr val="bg1"/>
                </a:solidFill>
                <a:cs typeface="+mn-ea"/>
                <a:sym typeface="+mn-lt"/>
              </a:rPr>
              <a:t>升级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51C8571-483B-4FFA-BCCF-EF85E74F0A67}"/>
              </a:ext>
            </a:extLst>
          </p:cNvPr>
          <p:cNvSpPr/>
          <p:nvPr/>
        </p:nvSpPr>
        <p:spPr>
          <a:xfrm>
            <a:off x="3439654" y="1557211"/>
            <a:ext cx="7638042" cy="756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799">
                <a:cs typeface="+mn-ea"/>
                <a:sym typeface="+mn-lt"/>
              </a:rPr>
              <a:t>培育和弘扬工匠精神，显然有利于将创新、协调、绿色、开放、共享的发展新理念落实落细，是民族复兴大业的有力推手。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004E559-7E8B-4539-977C-39F12CFDA1F8}"/>
              </a:ext>
            </a:extLst>
          </p:cNvPr>
          <p:cNvSpPr/>
          <p:nvPr/>
        </p:nvSpPr>
        <p:spPr>
          <a:xfrm>
            <a:off x="3442426" y="3046266"/>
            <a:ext cx="763804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799">
                <a:cs typeface="+mn-ea"/>
                <a:sym typeface="+mn-lt"/>
              </a:rPr>
              <a:t>工匠精神是践行社会主义核心价值观、弘扬劳模精神、劳动精神的具体实践。进一步激发广大劳动者的劳动热情，通过诚实劳动来实现人生的梦想、展示自己的人生价值，推动形成良好的社会风尚。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904E7E1-0FC5-4303-A4FB-A7C7351A62FE}"/>
              </a:ext>
            </a:extLst>
          </p:cNvPr>
          <p:cNvSpPr/>
          <p:nvPr/>
        </p:nvSpPr>
        <p:spPr>
          <a:xfrm>
            <a:off x="3442426" y="4874981"/>
            <a:ext cx="7638042" cy="756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799">
                <a:cs typeface="+mn-ea"/>
                <a:sym typeface="+mn-lt"/>
              </a:rPr>
              <a:t>工匠精神还是推进供给侧结构性改革、实现从制造大国向制造强国转变的重要推手，也是提高职工就业创业能力、实现全面发展的重要动力。</a:t>
            </a:r>
          </a:p>
        </p:txBody>
      </p:sp>
    </p:spTree>
    <p:extLst>
      <p:ext uri="{BB962C8B-B14F-4D97-AF65-F5344CB8AC3E}">
        <p14:creationId xmlns:p14="http://schemas.microsoft.com/office/powerpoint/2010/main" val="201583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847"/>
    </mc:Choice>
    <mc:Fallback xmlns="" xmlns:a16="http://schemas.microsoft.com/office/drawing/2014/main">
      <p:transition advTm="3847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3578745-0E99-4E9F-BA83-3CA7DC49168B}"/>
              </a:ext>
            </a:extLst>
          </p:cNvPr>
          <p:cNvSpPr/>
          <p:nvPr/>
        </p:nvSpPr>
        <p:spPr bwMode="auto">
          <a:xfrm>
            <a:off x="5372914" y="3083614"/>
            <a:ext cx="1468641" cy="293187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2C57496-56CC-4321-809B-38216B910998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0E2D319-D4FD-4D46-99B7-57B65E457672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工匠精神对</a:t>
            </a:r>
            <a:r>
              <a:rPr lang="zh-CN" altLang="en-US" sz="2799" b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国家</a:t>
            </a:r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的意义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BABC9E1-F2B3-47EA-9117-16E7792D40D4}"/>
              </a:ext>
            </a:extLst>
          </p:cNvPr>
          <p:cNvSpPr/>
          <p:nvPr/>
        </p:nvSpPr>
        <p:spPr>
          <a:xfrm>
            <a:off x="5263120" y="1469384"/>
            <a:ext cx="6450705" cy="1421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799">
                <a:cs typeface="+mn-ea"/>
                <a:sym typeface="+mn-lt"/>
              </a:rPr>
              <a:t>有些</a:t>
            </a:r>
            <a:r>
              <a:rPr lang="zh-CN" altLang="en-US" sz="1799" dirty="0">
                <a:cs typeface="+mn-ea"/>
                <a:sym typeface="+mn-lt"/>
              </a:rPr>
              <a:t>产品我们做不出来，恰恰是因为缺乏用心钻研、勇攀高峰的工匠；有些产品我们做出来却没有竞争力，也正是因为缺乏把工作当责任和使命的工匠。</a:t>
            </a:r>
            <a:r>
              <a:rPr lang="zh-CN" altLang="en-US" sz="1799" b="1" dirty="0">
                <a:cs typeface="+mn-ea"/>
                <a:sym typeface="+mn-lt"/>
              </a:rPr>
              <a:t>用“心”才会创新，使命感才会赢得市场的</a:t>
            </a:r>
            <a:r>
              <a:rPr lang="zh-CN" altLang="en-US" sz="1799" b="1">
                <a:cs typeface="+mn-ea"/>
                <a:sym typeface="+mn-lt"/>
              </a:rPr>
              <a:t>信任。</a:t>
            </a:r>
            <a:r>
              <a:rPr lang="zh-CN" altLang="en-US" sz="1799">
                <a:cs typeface="+mn-ea"/>
                <a:sym typeface="+mn-lt"/>
              </a:rPr>
              <a:t>这</a:t>
            </a:r>
            <a:r>
              <a:rPr lang="zh-CN" altLang="en-US" sz="1799" dirty="0">
                <a:cs typeface="+mn-ea"/>
                <a:sym typeface="+mn-lt"/>
              </a:rPr>
              <a:t>就是提倡工匠精神的意义所在。</a:t>
            </a:r>
          </a:p>
        </p:txBody>
      </p:sp>
      <p:pic>
        <p:nvPicPr>
          <p:cNvPr id="38" name="图片 3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56902C0-6AE1-42CE-9973-DAACA45AC8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3041" y="3083614"/>
            <a:ext cx="4392657" cy="293187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623DBAE-9FCC-4794-BA7B-11DE6D89CCAB}"/>
              </a:ext>
            </a:extLst>
          </p:cNvPr>
          <p:cNvSpPr/>
          <p:nvPr/>
        </p:nvSpPr>
        <p:spPr>
          <a:xfrm>
            <a:off x="5080345" y="1039177"/>
            <a:ext cx="4108817" cy="4302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999" b="1">
                <a:solidFill>
                  <a:schemeClr val="accent2"/>
                </a:solidFill>
                <a:cs typeface="+mn-ea"/>
                <a:sym typeface="+mn-lt"/>
              </a:rPr>
              <a:t>“工匠精神” 重点在“精神”二字</a:t>
            </a:r>
            <a:endParaRPr lang="en-US" altLang="zh-CN" sz="1999" b="1">
              <a:solidFill>
                <a:schemeClr val="accent2"/>
              </a:solidFill>
              <a:cs typeface="+mn-ea"/>
              <a:sym typeface="+mn-lt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53E016D-AE57-4535-8745-731E38053FE1}"/>
              </a:ext>
            </a:extLst>
          </p:cNvPr>
          <p:cNvGrpSpPr/>
          <p:nvPr/>
        </p:nvGrpSpPr>
        <p:grpSpPr>
          <a:xfrm>
            <a:off x="1243487" y="1575839"/>
            <a:ext cx="3881859" cy="4400320"/>
            <a:chOff x="7233804" y="1764864"/>
            <a:chExt cx="3651207" cy="4138863"/>
          </a:xfrm>
        </p:grpSpPr>
        <p:grpSp>
          <p:nvGrpSpPr>
            <p:cNvPr id="41" name="组合 4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D2EE4A8-2329-42AA-8B89-10EB06467577}"/>
                </a:ext>
              </a:extLst>
            </p:cNvPr>
            <p:cNvGrpSpPr/>
            <p:nvPr/>
          </p:nvGrpSpPr>
          <p:grpSpPr>
            <a:xfrm>
              <a:off x="7233804" y="1764864"/>
              <a:ext cx="3651207" cy="4138863"/>
              <a:chOff x="1402056" y="2313103"/>
              <a:chExt cx="3228104" cy="4026062"/>
            </a:xfrm>
          </p:grpSpPr>
          <p:sp>
            <p:nvSpPr>
              <p:cNvPr id="45" name="Freeform 13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06D2C08-341C-4605-92E7-9845C5A0AD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2056" y="2313103"/>
                <a:ext cx="3228104" cy="4026062"/>
              </a:xfrm>
              <a:custGeom>
                <a:avLst/>
                <a:gdLst>
                  <a:gd name="T0" fmla="*/ 0 w 534"/>
                  <a:gd name="T1" fmla="*/ 0 h 666"/>
                  <a:gd name="T2" fmla="*/ 0 w 534"/>
                  <a:gd name="T3" fmla="*/ 666 h 666"/>
                  <a:gd name="T4" fmla="*/ 534 w 534"/>
                  <a:gd name="T5" fmla="*/ 666 h 666"/>
                  <a:gd name="T6" fmla="*/ 534 w 534"/>
                  <a:gd name="T7" fmla="*/ 144 h 666"/>
                  <a:gd name="T8" fmla="*/ 390 w 534"/>
                  <a:gd name="T9" fmla="*/ 0 h 666"/>
                  <a:gd name="T10" fmla="*/ 0 w 534"/>
                  <a:gd name="T11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4" h="666">
                    <a:moveTo>
                      <a:pt x="0" y="0"/>
                    </a:moveTo>
                    <a:lnTo>
                      <a:pt x="0" y="666"/>
                    </a:lnTo>
                    <a:lnTo>
                      <a:pt x="534" y="666"/>
                    </a:lnTo>
                    <a:lnTo>
                      <a:pt x="534" y="144"/>
                    </a:lnTo>
                    <a:lnTo>
                      <a:pt x="39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04" tIns="45702" rIns="91404" bIns="4570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9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Freeform 14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3033528-DDC7-4002-A343-10B2FA97F6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9660" y="2313103"/>
                <a:ext cx="870500" cy="870500"/>
              </a:xfrm>
              <a:custGeom>
                <a:avLst/>
                <a:gdLst>
                  <a:gd name="T0" fmla="*/ 144 w 144"/>
                  <a:gd name="T1" fmla="*/ 144 h 144"/>
                  <a:gd name="T2" fmla="*/ 0 w 144"/>
                  <a:gd name="T3" fmla="*/ 0 h 144"/>
                  <a:gd name="T4" fmla="*/ 0 w 144"/>
                  <a:gd name="T5" fmla="*/ 144 h 144"/>
                  <a:gd name="T6" fmla="*/ 144 w 144"/>
                  <a:gd name="T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144">
                    <a:moveTo>
                      <a:pt x="144" y="144"/>
                    </a:moveTo>
                    <a:lnTo>
                      <a:pt x="0" y="0"/>
                    </a:lnTo>
                    <a:lnTo>
                      <a:pt x="0" y="144"/>
                    </a:lnTo>
                    <a:lnTo>
                      <a:pt x="144" y="14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04" tIns="45702" rIns="91404" bIns="4570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9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组合 4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AE05CA0-AF7E-404F-9441-60B90B0E9B2B}"/>
                </a:ext>
              </a:extLst>
            </p:cNvPr>
            <p:cNvGrpSpPr/>
            <p:nvPr/>
          </p:nvGrpSpPr>
          <p:grpSpPr>
            <a:xfrm rot="5400000">
              <a:off x="8972386" y="1541563"/>
              <a:ext cx="99600" cy="1341491"/>
              <a:chOff x="1564670" y="3436456"/>
              <a:chExt cx="99600" cy="1341491"/>
            </a:xfrm>
          </p:grpSpPr>
          <p:sp>
            <p:nvSpPr>
              <p:cNvPr id="43" name="Oval 14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328AB9B-0F47-4BE4-BB2B-E78ACC1BAC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4671" y="3436456"/>
                <a:ext cx="99597" cy="90523"/>
              </a:xfrm>
              <a:prstGeom prst="ellipse">
                <a:avLst/>
              </a:prstGeom>
              <a:solidFill>
                <a:srgbClr val="5F66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04" tIns="45702" rIns="91404" bIns="4570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9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Oval 15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FEBEC81-DC29-423A-B46D-D6E69B9606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4670" y="4689936"/>
                <a:ext cx="99600" cy="88011"/>
              </a:xfrm>
              <a:prstGeom prst="ellipse">
                <a:avLst/>
              </a:prstGeom>
              <a:solidFill>
                <a:srgbClr val="5F66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04" tIns="45702" rIns="91404" bIns="4570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9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47" name="文本框 4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30C00AC-91C9-428C-BFB2-6D12D1F40507}"/>
              </a:ext>
            </a:extLst>
          </p:cNvPr>
          <p:cNvSpPr txBox="1"/>
          <p:nvPr/>
        </p:nvSpPr>
        <p:spPr>
          <a:xfrm>
            <a:off x="2328971" y="2136464"/>
            <a:ext cx="1415219" cy="461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399" b="1">
                <a:solidFill>
                  <a:schemeClr val="accent1"/>
                </a:solidFill>
                <a:cs typeface="+mn-ea"/>
                <a:sym typeface="+mn-lt"/>
              </a:rPr>
              <a:t>人物资料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7F91591-A8E8-4527-9CF6-E558D80A3C4E}"/>
              </a:ext>
            </a:extLst>
          </p:cNvPr>
          <p:cNvSpPr/>
          <p:nvPr/>
        </p:nvSpPr>
        <p:spPr>
          <a:xfrm>
            <a:off x="1369683" y="2661523"/>
            <a:ext cx="3609129" cy="3020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599" dirty="0">
                <a:cs typeface="+mn-ea"/>
                <a:sym typeface="+mn-lt"/>
              </a:rPr>
              <a:t>高凤林是中国航天科技集团公司的一名特种熔融焊接工高级技师。他灵活而又创造性地将所学知识运用于自动化生产、智能控制等柔式加工中，为国防和航天科技现代化，为型号的更新换代做出了杰出贡献，给企业带来巨大效益，多次获得党和国家领导人的亲切接见。 </a:t>
            </a:r>
            <a:r>
              <a:rPr lang="en-US" altLang="zh-CN" sz="1599" dirty="0">
                <a:cs typeface="+mn-ea"/>
                <a:sym typeface="+mn-lt"/>
              </a:rPr>
              <a:t>2009</a:t>
            </a:r>
            <a:r>
              <a:rPr lang="zh-CN" altLang="en-US" sz="1599" dirty="0">
                <a:cs typeface="+mn-ea"/>
                <a:sym typeface="+mn-lt"/>
              </a:rPr>
              <a:t>年获国务院政府特殊津贴。</a:t>
            </a:r>
            <a:r>
              <a:rPr lang="en-US" altLang="zh-CN" sz="1599" dirty="0">
                <a:cs typeface="+mn-ea"/>
                <a:sym typeface="+mn-lt"/>
              </a:rPr>
              <a:t>2018</a:t>
            </a:r>
            <a:r>
              <a:rPr lang="zh-CN" altLang="en-US" sz="1599" dirty="0">
                <a:cs typeface="+mn-ea"/>
                <a:sym typeface="+mn-lt"/>
              </a:rPr>
              <a:t>年“大国工匠年度人物”。</a:t>
            </a:r>
          </a:p>
        </p:txBody>
      </p:sp>
    </p:spTree>
    <p:extLst>
      <p:ext uri="{BB962C8B-B14F-4D97-AF65-F5344CB8AC3E}">
        <p14:creationId xmlns:p14="http://schemas.microsoft.com/office/powerpoint/2010/main" val="282497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871"/>
    </mc:Choice>
    <mc:Fallback xmlns="" xmlns:a16="http://schemas.microsoft.com/office/drawing/2014/main" xmlns:a14="http://schemas.microsoft.com/office/drawing/2010/main">
      <p:transition advTm="487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96D17C9-22EC-470A-BD41-BC17A464B060}"/>
              </a:ext>
            </a:extLst>
          </p:cNvPr>
          <p:cNvSpPr/>
          <p:nvPr/>
        </p:nvSpPr>
        <p:spPr bwMode="auto">
          <a:xfrm>
            <a:off x="6034729" y="1814823"/>
            <a:ext cx="5658706" cy="412319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5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99">
              <a:solidFill>
                <a:srgbClr val="3D3D3D"/>
              </a:solidFill>
              <a:cs typeface="+mn-ea"/>
              <a:sym typeface="+mn-lt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2C57496-56CC-4321-809B-38216B910998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0E2D319-D4FD-4D46-99B7-57B65E457672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工匠精神对</a:t>
            </a:r>
            <a:r>
              <a:rPr lang="zh-CN" altLang="en-US" sz="2799" b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企业</a:t>
            </a:r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的意义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CAD87F6-AEB8-48FC-9EA3-8C00527B27DF}"/>
              </a:ext>
            </a:extLst>
          </p:cNvPr>
          <p:cNvSpPr/>
          <p:nvPr/>
        </p:nvSpPr>
        <p:spPr>
          <a:xfrm>
            <a:off x="6270408" y="2479382"/>
            <a:ext cx="524348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399"/>
              </a:lnSpc>
              <a:spcAft>
                <a:spcPts val="750"/>
              </a:spcAft>
            </a:pPr>
            <a:r>
              <a:rPr lang="zh-CN" altLang="en-US" sz="1599" kern="0">
                <a:solidFill>
                  <a:srgbClr val="393939"/>
                </a:solidFill>
                <a:cs typeface="+mn-ea"/>
                <a:sym typeface="+mn-lt"/>
              </a:rPr>
              <a:t>当</a:t>
            </a:r>
            <a:r>
              <a:rPr lang="zh-CN" altLang="en-US" sz="1599" kern="0" dirty="0">
                <a:solidFill>
                  <a:srgbClr val="393939"/>
                </a:solidFill>
                <a:cs typeface="+mn-ea"/>
                <a:sym typeface="+mn-lt"/>
              </a:rPr>
              <a:t>其他企业心浮气躁热衷于“圈钱、做死某款产品、再出新品、再圈钱”的循环时，坚持“工匠精神”的企业，依靠信念信仰，看着产品不断改进完善，最终通过高标准要求历练之后，无论</a:t>
            </a:r>
            <a:r>
              <a:rPr lang="zh-CN" altLang="en-US" sz="1599" kern="0">
                <a:solidFill>
                  <a:srgbClr val="393939"/>
                </a:solidFill>
                <a:cs typeface="+mn-ea"/>
                <a:sym typeface="+mn-lt"/>
              </a:rPr>
              <a:t>成功与否，</a:t>
            </a:r>
            <a:r>
              <a:rPr lang="zh-CN" altLang="en-US" sz="1599" kern="0" dirty="0">
                <a:solidFill>
                  <a:srgbClr val="393939"/>
                </a:solidFill>
                <a:cs typeface="+mn-ea"/>
                <a:sym typeface="+mn-lt"/>
              </a:rPr>
              <a:t>他们的精神是完完全全的享受，也是正面积极的。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5C5D792-32A0-4085-A580-32C6A892B6F2}"/>
              </a:ext>
            </a:extLst>
          </p:cNvPr>
          <p:cNvSpPr/>
          <p:nvPr/>
        </p:nvSpPr>
        <p:spPr>
          <a:xfrm>
            <a:off x="6240196" y="4685403"/>
            <a:ext cx="524348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399"/>
              </a:lnSpc>
              <a:spcAft>
                <a:spcPts val="750"/>
              </a:spcAft>
            </a:pPr>
            <a:r>
              <a:rPr lang="zh-CN" altLang="en-US" sz="1599" kern="0" dirty="0">
                <a:solidFill>
                  <a:srgbClr val="393939"/>
                </a:solidFill>
                <a:cs typeface="+mn-ea"/>
                <a:sym typeface="+mn-lt"/>
              </a:rPr>
              <a:t>很多企业的产品质量为什么搞不好？原因虽然很多，但最终可以归结到一个方面上来，就是做事</a:t>
            </a:r>
            <a:r>
              <a:rPr lang="zh-CN" altLang="en-US" sz="1599" b="1" kern="0" dirty="0">
                <a:solidFill>
                  <a:srgbClr val="393939"/>
                </a:solidFill>
                <a:cs typeface="+mn-ea"/>
                <a:sym typeface="+mn-lt"/>
              </a:rPr>
              <a:t>缺乏严谨的工匠</a:t>
            </a:r>
            <a:r>
              <a:rPr lang="zh-CN" altLang="en-US" sz="1599" b="1" kern="0">
                <a:solidFill>
                  <a:srgbClr val="393939"/>
                </a:solidFill>
                <a:cs typeface="+mn-ea"/>
                <a:sym typeface="+mn-lt"/>
              </a:rPr>
              <a:t>精神</a:t>
            </a:r>
            <a:r>
              <a:rPr lang="zh-CN" altLang="en-US" sz="1599" kern="0">
                <a:solidFill>
                  <a:srgbClr val="393939"/>
                </a:solidFill>
                <a:cs typeface="+mn-ea"/>
                <a:sym typeface="+mn-lt"/>
              </a:rPr>
              <a:t>。</a:t>
            </a:r>
            <a:endParaRPr lang="zh-CN" altLang="en-US" sz="1599" kern="0" dirty="0">
              <a:solidFill>
                <a:srgbClr val="393939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96DC249-B31C-4B39-9269-D4B29E9667FC}"/>
              </a:ext>
            </a:extLst>
          </p:cNvPr>
          <p:cNvSpPr/>
          <p:nvPr/>
        </p:nvSpPr>
        <p:spPr>
          <a:xfrm>
            <a:off x="2025393" y="1158992"/>
            <a:ext cx="8605341" cy="461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399" b="1" kern="0">
                <a:solidFill>
                  <a:schemeClr val="accent2"/>
                </a:solidFill>
                <a:cs typeface="+mn-ea"/>
                <a:sym typeface="+mn-lt"/>
              </a:rPr>
              <a:t>企业更需要工匠精神，才能在长期的竞争中获得成功</a:t>
            </a:r>
            <a:endParaRPr lang="zh-CN" altLang="en-US" sz="2399" b="1">
              <a:solidFill>
                <a:schemeClr val="accent2"/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83C0862-3E0D-4878-BB68-35A571E7E63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002" y="1814823"/>
            <a:ext cx="4952747" cy="4123191"/>
          </a:xfrm>
          <a:prstGeom prst="rect">
            <a:avLst/>
          </a:prstGeom>
        </p:spPr>
      </p:pic>
      <p:sp>
        <p:nvSpPr>
          <p:cNvPr id="37" name="矩形 3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504689A-BD03-4F35-88E3-B731A907950F}"/>
              </a:ext>
            </a:extLst>
          </p:cNvPr>
          <p:cNvSpPr/>
          <p:nvPr/>
        </p:nvSpPr>
        <p:spPr bwMode="auto">
          <a:xfrm>
            <a:off x="6193153" y="1822259"/>
            <a:ext cx="1044264" cy="112832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99">
              <a:solidFill>
                <a:srgbClr val="3D3D3D"/>
              </a:solidFill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E538D2A-B059-4091-8784-11AB3A3538A2}"/>
              </a:ext>
            </a:extLst>
          </p:cNvPr>
          <p:cNvSpPr/>
          <p:nvPr/>
        </p:nvSpPr>
        <p:spPr>
          <a:xfrm>
            <a:off x="6270409" y="2062768"/>
            <a:ext cx="3416320" cy="369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799" b="1" kern="0">
                <a:solidFill>
                  <a:schemeClr val="accent2"/>
                </a:solidFill>
                <a:cs typeface="+mn-ea"/>
                <a:sym typeface="+mn-lt"/>
              </a:rPr>
              <a:t>坚持“工匠精神”是种精神享受</a:t>
            </a:r>
            <a:endParaRPr lang="zh-CN" altLang="en-US" sz="1799" b="1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285AFD4-C3DE-4DB2-A934-2D056DEFBFA8}"/>
              </a:ext>
            </a:extLst>
          </p:cNvPr>
          <p:cNvSpPr/>
          <p:nvPr/>
        </p:nvSpPr>
        <p:spPr>
          <a:xfrm>
            <a:off x="6270410" y="4282323"/>
            <a:ext cx="3185487" cy="369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799" b="1" kern="0">
                <a:solidFill>
                  <a:schemeClr val="accent2"/>
                </a:solidFill>
                <a:cs typeface="+mn-ea"/>
                <a:sym typeface="+mn-lt"/>
              </a:rPr>
              <a:t>“工匠精神”是提升品质途径</a:t>
            </a:r>
            <a:endParaRPr lang="zh-CN" altLang="en-US" sz="1799" b="1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389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6176">
        <p14:prism/>
      </p:transition>
    </mc:Choice>
    <mc:Fallback xmlns="" xmlns:a16="http://schemas.microsoft.com/office/drawing/2014/main" xmlns:a14="http://schemas.microsoft.com/office/drawing/2010/main">
      <p:transition spd="slow" advTm="6176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2C57496-56CC-4321-809B-38216B910998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0E2D319-D4FD-4D46-99B7-57B65E457672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工匠精神对</a:t>
            </a:r>
            <a:r>
              <a:rPr lang="zh-CN" altLang="en-US" sz="2799" b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个人</a:t>
            </a:r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的意义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96DC249-B31C-4B39-9269-D4B29E9667FC}"/>
              </a:ext>
            </a:extLst>
          </p:cNvPr>
          <p:cNvSpPr/>
          <p:nvPr/>
        </p:nvSpPr>
        <p:spPr>
          <a:xfrm>
            <a:off x="2025393" y="1066553"/>
            <a:ext cx="8605341" cy="461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399" b="1" kern="0">
                <a:solidFill>
                  <a:schemeClr val="accent2"/>
                </a:solidFill>
                <a:cs typeface="+mn-ea"/>
                <a:sym typeface="+mn-lt"/>
              </a:rPr>
              <a:t>“工匠精神”是个人成长和进步的内在驱动力</a:t>
            </a:r>
            <a:endParaRPr lang="zh-CN" altLang="en-US" sz="2399" b="1">
              <a:solidFill>
                <a:schemeClr val="accent2"/>
              </a:solidFill>
              <a:cs typeface="+mn-ea"/>
              <a:sym typeface="+mn-lt"/>
            </a:endParaRPr>
          </a:p>
        </p:txBody>
      </p:sp>
      <p:pic>
        <p:nvPicPr>
          <p:cNvPr id="35" name="图片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A094044-4560-4945-82A0-52C13EDB4D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8628" y="2764586"/>
            <a:ext cx="4237433" cy="2824955"/>
          </a:xfrm>
          <a:prstGeom prst="rect">
            <a:avLst/>
          </a:prstGeom>
        </p:spPr>
      </p:pic>
      <p:sp>
        <p:nvSpPr>
          <p:cNvPr id="37" name="矩形 3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73F2F39-3F16-4633-BF1E-9FBBE63A9F92}"/>
              </a:ext>
            </a:extLst>
          </p:cNvPr>
          <p:cNvSpPr/>
          <p:nvPr/>
        </p:nvSpPr>
        <p:spPr>
          <a:xfrm>
            <a:off x="1069603" y="4049598"/>
            <a:ext cx="5179577" cy="1421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799" kern="0" dirty="0">
                <a:solidFill>
                  <a:srgbClr val="393939"/>
                </a:solidFill>
                <a:cs typeface="+mn-ea"/>
                <a:sym typeface="+mn-lt"/>
              </a:rPr>
              <a:t>唯物辩证法强调，内部因素是事物发展的主导因素，外部因素只有通过内部因素才能起作用。个人的成长也是如此，工匠精神强调的是敬业爱岗，追求卓越的精神，正是我们成长所需要的驱动力。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A07D9AA-C774-4D49-8149-20DC07EC8471}"/>
              </a:ext>
            </a:extLst>
          </p:cNvPr>
          <p:cNvSpPr/>
          <p:nvPr/>
        </p:nvSpPr>
        <p:spPr bwMode="auto">
          <a:xfrm>
            <a:off x="691652" y="2121219"/>
            <a:ext cx="7048252" cy="153886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4DFAE3C-9ED6-4045-A1D2-715BC6F8BDE3}"/>
              </a:ext>
            </a:extLst>
          </p:cNvPr>
          <p:cNvSpPr/>
          <p:nvPr/>
        </p:nvSpPr>
        <p:spPr>
          <a:xfrm>
            <a:off x="828456" y="2365131"/>
            <a:ext cx="6636629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799" b="1" kern="0">
                <a:solidFill>
                  <a:schemeClr val="bg1"/>
                </a:solidFill>
                <a:cs typeface="+mn-ea"/>
                <a:sym typeface="+mn-lt"/>
              </a:rPr>
              <a:t>工匠精神落在个人层面，就是一种认真精神、敬业精神</a:t>
            </a:r>
            <a:r>
              <a:rPr lang="zh-CN" altLang="en-US" sz="1799" kern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r>
              <a:rPr lang="zh-CN" altLang="en-US" sz="1799">
                <a:solidFill>
                  <a:schemeClr val="bg1"/>
                </a:solidFill>
                <a:cs typeface="+mn-ea"/>
                <a:sym typeface="+mn-lt"/>
              </a:rPr>
              <a:t>无论</a:t>
            </a:r>
            <a:r>
              <a:rPr lang="zh-CN" altLang="en-US" sz="1799" dirty="0">
                <a:solidFill>
                  <a:schemeClr val="bg1"/>
                </a:solidFill>
                <a:cs typeface="+mn-ea"/>
                <a:sym typeface="+mn-lt"/>
              </a:rPr>
              <a:t>是从事哪个行业，哪个岗位；无论是久经历练的职场老手还是初入职场的新人，“工匠精神”都是个人成长和进步的内在驱动力。</a:t>
            </a:r>
          </a:p>
        </p:txBody>
      </p:sp>
    </p:spTree>
    <p:extLst>
      <p:ext uri="{BB962C8B-B14F-4D97-AF65-F5344CB8AC3E}">
        <p14:creationId xmlns:p14="http://schemas.microsoft.com/office/powerpoint/2010/main" val="104704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960">
        <p14:prism/>
      </p:transition>
    </mc:Choice>
    <mc:Fallback xmlns="" xmlns:a16="http://schemas.microsoft.com/office/drawing/2014/main" xmlns:a14="http://schemas.microsoft.com/office/drawing/2010/main">
      <p:transition spd="slow" advTm="396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5505BA8E-FD28-46A8-A43B-6F1151AE3C2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95" y="1676398"/>
            <a:ext cx="12193195" cy="3680846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91222CA-1E90-4C89-A434-FE80A5BAED4B}"/>
              </a:ext>
            </a:extLst>
          </p:cNvPr>
          <p:cNvSpPr/>
          <p:nvPr/>
        </p:nvSpPr>
        <p:spPr>
          <a:xfrm>
            <a:off x="-1195" y="1676400"/>
            <a:ext cx="12193195" cy="3680844"/>
          </a:xfrm>
          <a:prstGeom prst="rect">
            <a:avLst/>
          </a:prstGeom>
          <a:gradFill flip="none" rotWithShape="1">
            <a:gsLst>
              <a:gs pos="33600">
                <a:schemeClr val="accent1"/>
              </a:gs>
              <a:gs pos="0">
                <a:schemeClr val="accent2"/>
              </a:gs>
              <a:gs pos="100000">
                <a:schemeClr val="accent3">
                  <a:alpha val="69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3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0D904911-0AC6-44D0-88CB-21CB097CED30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965665" y="2424792"/>
            <a:ext cx="8000640" cy="940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defRPr/>
            </a:pPr>
            <a:r>
              <a:rPr lang="zh-CN" altLang="en-US" sz="5998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弘扬新时代的工匠精神</a:t>
            </a:r>
          </a:p>
        </p:txBody>
      </p:sp>
      <p:sp>
        <p:nvSpPr>
          <p:cNvPr id="44" name="TextBox 6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F11562E-55FF-4B12-B375-0B26775237D9}"/>
              </a:ext>
            </a:extLst>
          </p:cNvPr>
          <p:cNvSpPr txBox="1"/>
          <p:nvPr/>
        </p:nvSpPr>
        <p:spPr>
          <a:xfrm>
            <a:off x="3282283" y="3440905"/>
            <a:ext cx="2325256" cy="33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1800">
                <a:solidFill>
                  <a:schemeClr val="tx2"/>
                </a:solidFill>
                <a:latin typeface="+mj-ea"/>
                <a:ea typeface="+mn-ea"/>
              </a:defRPr>
            </a:lvl1pPr>
          </a:lstStyle>
          <a:p>
            <a:pPr lvl="0">
              <a:defRPr/>
            </a:pPr>
            <a:r>
              <a:rPr lang="zh-CN" altLang="en-US" sz="1599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企业如何培养工匠精神</a:t>
            </a:r>
          </a:p>
        </p:txBody>
      </p:sp>
      <p:sp>
        <p:nvSpPr>
          <p:cNvPr id="45" name="TextBox 6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E05FF930-0910-41E5-A522-BF7D5BD2B0BC}"/>
              </a:ext>
            </a:extLst>
          </p:cNvPr>
          <p:cNvSpPr txBox="1"/>
          <p:nvPr/>
        </p:nvSpPr>
        <p:spPr>
          <a:xfrm>
            <a:off x="6737856" y="3440905"/>
            <a:ext cx="2288873" cy="33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pPr lvl="0" algn="just">
              <a:defRPr/>
            </a:pPr>
            <a:r>
              <a:rPr lang="zh-CN" altLang="en-US" sz="1599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个人如何培养工匠精神</a:t>
            </a:r>
          </a:p>
        </p:txBody>
      </p:sp>
      <p:sp>
        <p:nvSpPr>
          <p:cNvPr id="46" name="Freeform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4660E7B0-00EE-48D8-9051-98E53BFC8F83}"/>
              </a:ext>
            </a:extLst>
          </p:cNvPr>
          <p:cNvSpPr>
            <a:spLocks noEditPoints="1"/>
          </p:cNvSpPr>
          <p:nvPr/>
        </p:nvSpPr>
        <p:spPr bwMode="auto">
          <a:xfrm>
            <a:off x="3088582" y="3506791"/>
            <a:ext cx="231300" cy="23267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7" name="Freeform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E2BA44C-8182-4F1D-87E8-17AB10C6A1A0}"/>
              </a:ext>
            </a:extLst>
          </p:cNvPr>
          <p:cNvSpPr>
            <a:spLocks noEditPoints="1"/>
          </p:cNvSpPr>
          <p:nvPr/>
        </p:nvSpPr>
        <p:spPr bwMode="auto">
          <a:xfrm>
            <a:off x="6529153" y="3506791"/>
            <a:ext cx="231300" cy="23267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8" name="TextBox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CEB3D56-9CA4-4578-A84B-7E49356B0B94}"/>
              </a:ext>
            </a:extLst>
          </p:cNvPr>
          <p:cNvSpPr txBox="1"/>
          <p:nvPr/>
        </p:nvSpPr>
        <p:spPr>
          <a:xfrm>
            <a:off x="3303181" y="3847124"/>
            <a:ext cx="3584598" cy="33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pPr lvl="0" algn="just">
              <a:defRPr/>
            </a:pPr>
            <a:r>
              <a:rPr lang="zh-CN" altLang="en-US" sz="1599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工匠精神在不同行业有不同的表现</a:t>
            </a:r>
          </a:p>
        </p:txBody>
      </p:sp>
      <p:sp>
        <p:nvSpPr>
          <p:cNvPr id="66" name="Freeform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75608C89-DCC9-4308-B9C8-AE0BD5732458}"/>
              </a:ext>
            </a:extLst>
          </p:cNvPr>
          <p:cNvSpPr>
            <a:spLocks noEditPoints="1"/>
          </p:cNvSpPr>
          <p:nvPr/>
        </p:nvSpPr>
        <p:spPr bwMode="auto">
          <a:xfrm>
            <a:off x="3094477" y="3913009"/>
            <a:ext cx="231300" cy="23267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75" name="组合 7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7A07DCA-9642-45A3-898F-D584AB2529EC}"/>
              </a:ext>
            </a:extLst>
          </p:cNvPr>
          <p:cNvGrpSpPr/>
          <p:nvPr/>
        </p:nvGrpSpPr>
        <p:grpSpPr>
          <a:xfrm>
            <a:off x="952853" y="2365077"/>
            <a:ext cx="1954968" cy="1954966"/>
            <a:chOff x="915021" y="7825305"/>
            <a:chExt cx="2911954" cy="2911954"/>
          </a:xfrm>
        </p:grpSpPr>
        <p:sp>
          <p:nvSpPr>
            <p:cNvPr id="76" name="椭圆 7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A739247A-95D6-4EEB-8882-C8ED25B18C53}"/>
                </a:ext>
              </a:extLst>
            </p:cNvPr>
            <p:cNvSpPr/>
            <p:nvPr/>
          </p:nvSpPr>
          <p:spPr>
            <a:xfrm>
              <a:off x="915021" y="7825305"/>
              <a:ext cx="2911954" cy="2911954"/>
            </a:xfrm>
            <a:prstGeom prst="ellipse">
              <a:avLst/>
            </a:prstGeom>
            <a:gradFill>
              <a:gsLst>
                <a:gs pos="100000">
                  <a:srgbClr val="FFFFFF"/>
                </a:gs>
                <a:gs pos="0">
                  <a:srgbClr val="E6E6E6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rgbClr val="FFFFFF"/>
                  </a:gs>
                  <a:gs pos="100000">
                    <a:srgbClr val="E6E6E6"/>
                  </a:gs>
                </a:gsLst>
                <a:lin ang="2700000" scaled="1"/>
                <a:tileRect/>
              </a:gradFill>
            </a:ln>
            <a:effectLst>
              <a:outerShdw blurRad="254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03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799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7" name="椭圆 7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E27657CC-4F0C-4F3E-BC3F-4A2402C0079D}"/>
                </a:ext>
              </a:extLst>
            </p:cNvPr>
            <p:cNvSpPr/>
            <p:nvPr/>
          </p:nvSpPr>
          <p:spPr>
            <a:xfrm>
              <a:off x="1107524" y="8017811"/>
              <a:ext cx="2526950" cy="2526946"/>
            </a:xfrm>
            <a:prstGeom prst="ellipse">
              <a:avLst/>
            </a:prstGeom>
            <a:solidFill>
              <a:schemeClr val="accent2"/>
            </a:solidFill>
            <a:ln w="22225">
              <a:gradFill flip="none" rotWithShape="1">
                <a:gsLst>
                  <a:gs pos="0">
                    <a:srgbClr val="D9D9D9"/>
                  </a:gs>
                  <a:gs pos="100000">
                    <a:srgbClr val="FFFFFF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2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034">
                <a:defRPr/>
              </a:pPr>
              <a:endParaRPr lang="zh-CN" altLang="en-US" sz="1599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8" name="文本框 7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5F882787-28CB-42CD-88C2-A84742F47469}"/>
              </a:ext>
            </a:extLst>
          </p:cNvPr>
          <p:cNvSpPr txBox="1"/>
          <p:nvPr/>
        </p:nvSpPr>
        <p:spPr>
          <a:xfrm>
            <a:off x="1385255" y="2469046"/>
            <a:ext cx="1011815" cy="17844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996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3</a:t>
            </a:r>
            <a:endParaRPr lang="zh-CN" altLang="en-US" sz="10996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363476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774">
        <p15:prstTrans prst="pageCurlDouble"/>
      </p:transition>
    </mc:Choice>
    <mc:Fallback xmlns="" xmlns:a16="http://schemas.microsoft.com/office/drawing/2014/main" xmlns:a14="http://schemas.microsoft.com/office/drawing/2010/main" xmlns:p14="http://schemas.microsoft.com/office/powerpoint/2010/main">
      <p:transition spd="slow" advTm="4774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CCBC35F-F346-4497-B5C3-F5461537E65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091"/>
          <a:stretch/>
        </p:blipFill>
        <p:spPr>
          <a:xfrm>
            <a:off x="495299" y="0"/>
            <a:ext cx="11696701" cy="2194942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6758965-C62E-4707-9F91-1AC7FBDF9F94}"/>
              </a:ext>
            </a:extLst>
          </p:cNvPr>
          <p:cNvSpPr/>
          <p:nvPr/>
        </p:nvSpPr>
        <p:spPr>
          <a:xfrm>
            <a:off x="-1195" y="1"/>
            <a:ext cx="12193195" cy="2194942"/>
          </a:xfrm>
          <a:prstGeom prst="rect">
            <a:avLst/>
          </a:prstGeom>
          <a:gradFill flip="none" rotWithShape="1">
            <a:gsLst>
              <a:gs pos="33600">
                <a:srgbClr val="4A4A4A"/>
              </a:gs>
              <a:gs pos="0">
                <a:schemeClr val="accent6">
                  <a:lumMod val="67000"/>
                </a:schemeClr>
              </a:gs>
              <a:gs pos="100000">
                <a:schemeClr val="accent6">
                  <a:lumMod val="60000"/>
                  <a:lumOff val="4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D903C1F-F71E-44E8-BCBF-DA83939D6D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9532" y="2823559"/>
            <a:ext cx="8517370" cy="1246110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>
            <a:spAutoFit/>
          </a:bodyPr>
          <a:lstStyle/>
          <a:p>
            <a:pPr indent="457017">
              <a:lnSpc>
                <a:spcPct val="125000"/>
              </a:lnSpc>
              <a:spcAft>
                <a:spcPts val="600"/>
              </a:spcAft>
            </a:pPr>
            <a:r>
              <a:rPr lang="zh-CN" altLang="en-US" sz="1999" b="1" dirty="0">
                <a:solidFill>
                  <a:srgbClr val="3D3D3D"/>
                </a:solidFill>
                <a:cs typeface="+mn-ea"/>
                <a:sym typeface="+mn-lt"/>
              </a:rPr>
              <a:t>“工匠精神”</a:t>
            </a:r>
            <a:r>
              <a:rPr lang="zh-CN" altLang="en-US" sz="1999" dirty="0">
                <a:solidFill>
                  <a:srgbClr val="3D3D3D"/>
                </a:solidFill>
                <a:cs typeface="+mn-ea"/>
                <a:sym typeface="+mn-lt"/>
              </a:rPr>
              <a:t>早在</a:t>
            </a:r>
            <a:r>
              <a:rPr lang="en-US" altLang="zh-CN" sz="1999" dirty="0">
                <a:solidFill>
                  <a:srgbClr val="3D3D3D"/>
                </a:solidFill>
                <a:cs typeface="+mn-ea"/>
                <a:sym typeface="+mn-lt"/>
              </a:rPr>
              <a:t>2016</a:t>
            </a:r>
            <a:r>
              <a:rPr lang="zh-CN" altLang="en-US" sz="1999" dirty="0">
                <a:solidFill>
                  <a:srgbClr val="3D3D3D"/>
                </a:solidFill>
                <a:cs typeface="+mn-ea"/>
                <a:sym typeface="+mn-lt"/>
              </a:rPr>
              <a:t>年就出现在政府工作报告中，让人耳目一新，有媒体将其列入“十大新词”予以解读。</a:t>
            </a:r>
            <a:r>
              <a:rPr lang="en-US" altLang="zh-CN" sz="1999" dirty="0">
                <a:solidFill>
                  <a:srgbClr val="3D3D3D"/>
                </a:solidFill>
                <a:cs typeface="+mn-ea"/>
                <a:sym typeface="+mn-lt"/>
              </a:rPr>
              <a:t>2017</a:t>
            </a:r>
            <a:r>
              <a:rPr lang="zh-CN" altLang="en-US" sz="1999" dirty="0">
                <a:solidFill>
                  <a:srgbClr val="3D3D3D"/>
                </a:solidFill>
                <a:cs typeface="+mn-ea"/>
                <a:sym typeface="+mn-lt"/>
              </a:rPr>
              <a:t>年</a:t>
            </a:r>
            <a:r>
              <a:rPr lang="en-US" altLang="zh-CN" sz="1999" dirty="0">
                <a:solidFill>
                  <a:srgbClr val="3D3D3D"/>
                </a:solidFill>
                <a:cs typeface="+mn-ea"/>
                <a:sym typeface="+mn-lt"/>
              </a:rPr>
              <a:t>10</a:t>
            </a:r>
            <a:r>
              <a:rPr lang="zh-CN" altLang="en-US" sz="1999" dirty="0">
                <a:solidFill>
                  <a:srgbClr val="3D3D3D"/>
                </a:solidFill>
                <a:cs typeface="+mn-ea"/>
                <a:sym typeface="+mn-lt"/>
              </a:rPr>
              <a:t>月，“工匠精神”出现十九大报告中，成为国家发展战略的一部分，可见其份量之重。</a:t>
            </a:r>
            <a:endParaRPr lang="en-US" altLang="zh-CN" sz="1999" dirty="0">
              <a:solidFill>
                <a:srgbClr val="3D3D3D"/>
              </a:solidFill>
              <a:cs typeface="+mn-ea"/>
              <a:sym typeface="+mn-lt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84BE65E-83D8-40B7-BBB9-64D19D6C2A39}"/>
              </a:ext>
            </a:extLst>
          </p:cNvPr>
          <p:cNvSpPr/>
          <p:nvPr/>
        </p:nvSpPr>
        <p:spPr>
          <a:xfrm>
            <a:off x="989531" y="4076291"/>
            <a:ext cx="8445391" cy="830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750"/>
              </a:spcAft>
            </a:pPr>
            <a:r>
              <a:rPr lang="zh-CN" altLang="en-US" sz="1999" kern="0">
                <a:solidFill>
                  <a:srgbClr val="393939"/>
                </a:solidFill>
                <a:cs typeface="+mn-ea"/>
                <a:sym typeface="+mn-lt"/>
              </a:rPr>
              <a:t>“建设知识型、技能型、创新型劳动者大军，弘扬劳模精神和</a:t>
            </a:r>
            <a:r>
              <a:rPr lang="zh-CN" altLang="en-US" sz="1999" b="1" kern="0">
                <a:solidFill>
                  <a:schemeClr val="accent2"/>
                </a:solidFill>
                <a:cs typeface="+mn-ea"/>
                <a:sym typeface="+mn-lt"/>
              </a:rPr>
              <a:t>工匠精神</a:t>
            </a:r>
            <a:r>
              <a:rPr lang="zh-CN" altLang="en-US" sz="1999" kern="0">
                <a:solidFill>
                  <a:srgbClr val="393939"/>
                </a:solidFill>
                <a:cs typeface="+mn-ea"/>
                <a:sym typeface="+mn-lt"/>
              </a:rPr>
              <a:t>，营造劳动光荣的社会风尚和精益求精的敬业风气”</a:t>
            </a:r>
            <a:endParaRPr lang="zh-CN" altLang="en-US" sz="1999" dirty="0">
              <a:cs typeface="+mn-ea"/>
              <a:sym typeface="+mn-lt"/>
            </a:endParaRPr>
          </a:p>
        </p:txBody>
      </p:sp>
      <p:sp>
        <p:nvSpPr>
          <p:cNvPr id="51" name="矩形 5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2CD7B05-7DA7-469C-94F7-68B143CFF5E7}"/>
              </a:ext>
            </a:extLst>
          </p:cNvPr>
          <p:cNvSpPr/>
          <p:nvPr/>
        </p:nvSpPr>
        <p:spPr>
          <a:xfrm>
            <a:off x="989531" y="4986162"/>
            <a:ext cx="8183616" cy="1207638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>
            <a:spAutoFit/>
          </a:bodyPr>
          <a:lstStyle/>
          <a:p>
            <a:pPr indent="457017" algn="just">
              <a:lnSpc>
                <a:spcPct val="125000"/>
              </a:lnSpc>
              <a:spcAft>
                <a:spcPts val="600"/>
              </a:spcAft>
            </a:pPr>
            <a:r>
              <a:rPr lang="zh-CN" altLang="en-US" sz="1799">
                <a:solidFill>
                  <a:srgbClr val="3D3D3D"/>
                </a:solidFill>
                <a:cs typeface="+mn-ea"/>
                <a:sym typeface="+mn-lt"/>
              </a:rPr>
              <a:t>十九大报告中所提的“工匠精神” 是</a:t>
            </a:r>
            <a:r>
              <a:rPr lang="zh-CN" altLang="en-US" sz="1799" dirty="0">
                <a:solidFill>
                  <a:srgbClr val="3D3D3D"/>
                </a:solidFill>
                <a:cs typeface="+mn-ea"/>
                <a:sym typeface="+mn-lt"/>
              </a:rPr>
              <a:t>一种怎样的精神</a:t>
            </a:r>
            <a:r>
              <a:rPr lang="zh-CN" altLang="en-US" sz="1799">
                <a:solidFill>
                  <a:srgbClr val="3D3D3D"/>
                </a:solidFill>
                <a:cs typeface="+mn-ea"/>
                <a:sym typeface="+mn-lt"/>
              </a:rPr>
              <a:t>？在新时代环境</a:t>
            </a:r>
            <a:r>
              <a:rPr lang="zh-CN" altLang="en-US" sz="1799" dirty="0">
                <a:solidFill>
                  <a:srgbClr val="3D3D3D"/>
                </a:solidFill>
                <a:cs typeface="+mn-ea"/>
                <a:sym typeface="+mn-lt"/>
              </a:rPr>
              <a:t>下如何</a:t>
            </a:r>
            <a:r>
              <a:rPr lang="zh-CN" altLang="en-US" sz="1799" b="1" dirty="0">
                <a:solidFill>
                  <a:srgbClr val="3D3D3D"/>
                </a:solidFill>
                <a:cs typeface="+mn-ea"/>
                <a:sym typeface="+mn-lt"/>
              </a:rPr>
              <a:t>理解与培育</a:t>
            </a:r>
            <a:r>
              <a:rPr lang="zh-CN" altLang="en-US" sz="1799" b="1">
                <a:solidFill>
                  <a:srgbClr val="3D3D3D"/>
                </a:solidFill>
                <a:cs typeface="+mn-ea"/>
                <a:sym typeface="+mn-lt"/>
              </a:rPr>
              <a:t>“工匠精神”</a:t>
            </a:r>
            <a:r>
              <a:rPr lang="zh-CN" altLang="en-US" sz="1799">
                <a:solidFill>
                  <a:srgbClr val="3D3D3D"/>
                </a:solidFill>
                <a:cs typeface="+mn-ea"/>
                <a:sym typeface="+mn-lt"/>
              </a:rPr>
              <a:t>？</a:t>
            </a:r>
            <a:endParaRPr lang="en-US" altLang="zh-CN" sz="1799">
              <a:solidFill>
                <a:srgbClr val="3D3D3D"/>
              </a:solidFill>
              <a:cs typeface="+mn-ea"/>
              <a:sym typeface="+mn-lt"/>
            </a:endParaRPr>
          </a:p>
          <a:p>
            <a:pPr indent="457017" algn="just">
              <a:lnSpc>
                <a:spcPct val="125000"/>
              </a:lnSpc>
              <a:spcAft>
                <a:spcPts val="600"/>
              </a:spcAft>
            </a:pPr>
            <a:r>
              <a:rPr lang="zh-CN" altLang="en-US" sz="1799">
                <a:solidFill>
                  <a:srgbClr val="3D3D3D"/>
                </a:solidFill>
                <a:cs typeface="+mn-ea"/>
                <a:sym typeface="+mn-lt"/>
              </a:rPr>
              <a:t>今天我们一起探讨这个问题！</a:t>
            </a:r>
            <a:endParaRPr lang="zh-CN" altLang="en-US" sz="1799" dirty="0">
              <a:solidFill>
                <a:srgbClr val="3D3D3D"/>
              </a:solidFill>
              <a:cs typeface="+mn-ea"/>
              <a:sym typeface="+mn-lt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F44E432-77A8-4459-8559-DAF34F0C44B5}"/>
              </a:ext>
            </a:extLst>
          </p:cNvPr>
          <p:cNvSpPr txBox="1"/>
          <p:nvPr/>
        </p:nvSpPr>
        <p:spPr>
          <a:xfrm>
            <a:off x="1342321" y="1029621"/>
            <a:ext cx="3469219" cy="8307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399" i="1">
                <a:solidFill>
                  <a:schemeClr val="bg1"/>
                </a:solidFill>
                <a:cs typeface="+mn-ea"/>
                <a:sym typeface="+mn-lt"/>
              </a:rPr>
              <a:t>爱岗敬业  精益求精</a:t>
            </a:r>
            <a:endParaRPr lang="en-US" altLang="zh-CN" sz="2399" i="1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2399" i="1">
                <a:solidFill>
                  <a:schemeClr val="bg1"/>
                </a:solidFill>
                <a:cs typeface="+mn-ea"/>
                <a:sym typeface="+mn-lt"/>
              </a:rPr>
              <a:t>       </a:t>
            </a:r>
            <a:r>
              <a:rPr lang="zh-CN" altLang="en-US" sz="2399" i="1">
                <a:solidFill>
                  <a:schemeClr val="bg1"/>
                </a:solidFill>
                <a:cs typeface="+mn-ea"/>
                <a:sym typeface="+mn-lt"/>
              </a:rPr>
              <a:t>协作共进  追求卓越</a:t>
            </a:r>
          </a:p>
        </p:txBody>
      </p:sp>
      <p:sp>
        <p:nvSpPr>
          <p:cNvPr id="33" name="任意多边形: 形状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68A58AC-43B1-44AC-9019-555B12C39FA1}"/>
              </a:ext>
            </a:extLst>
          </p:cNvPr>
          <p:cNvSpPr/>
          <p:nvPr/>
        </p:nvSpPr>
        <p:spPr bwMode="auto">
          <a:xfrm>
            <a:off x="9591972" y="1339"/>
            <a:ext cx="1631863" cy="6234877"/>
          </a:xfrm>
          <a:custGeom>
            <a:avLst/>
            <a:gdLst>
              <a:gd name="connsiteX0" fmla="*/ 0 w 1632500"/>
              <a:gd name="connsiteY0" fmla="*/ 0 h 6237312"/>
              <a:gd name="connsiteX1" fmla="*/ 1632500 w 1632500"/>
              <a:gd name="connsiteY1" fmla="*/ 0 h 6237312"/>
              <a:gd name="connsiteX2" fmla="*/ 1632500 w 1632500"/>
              <a:gd name="connsiteY2" fmla="*/ 6237312 h 6237312"/>
              <a:gd name="connsiteX3" fmla="*/ 816250 w 1632500"/>
              <a:gd name="connsiteY3" fmla="*/ 5908377 h 6237312"/>
              <a:gd name="connsiteX4" fmla="*/ 0 w 1632500"/>
              <a:gd name="connsiteY4" fmla="*/ 6237312 h 623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2500" h="6237312">
                <a:moveTo>
                  <a:pt x="0" y="0"/>
                </a:moveTo>
                <a:lnTo>
                  <a:pt x="1632500" y="0"/>
                </a:lnTo>
                <a:lnTo>
                  <a:pt x="1632500" y="6237312"/>
                </a:lnTo>
                <a:lnTo>
                  <a:pt x="816250" y="5908377"/>
                </a:lnTo>
                <a:lnTo>
                  <a:pt x="0" y="6237312"/>
                </a:lnTo>
                <a:close/>
              </a:path>
            </a:pathLst>
          </a:cu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EC61940-7A55-4422-A946-0A60B68035C4}"/>
              </a:ext>
            </a:extLst>
          </p:cNvPr>
          <p:cNvSpPr/>
          <p:nvPr/>
        </p:nvSpPr>
        <p:spPr>
          <a:xfrm>
            <a:off x="9495757" y="4285667"/>
            <a:ext cx="1798927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034" fontAlgn="base">
              <a:lnSpc>
                <a:spcPct val="120000"/>
              </a:lnSpc>
              <a:defRPr/>
            </a:pPr>
            <a:r>
              <a:rPr lang="zh-CN" altLang="en-US" sz="3599" b="1" kern="100">
                <a:solidFill>
                  <a:schemeClr val="bg1"/>
                </a:solidFill>
                <a:cs typeface="+mn-ea"/>
                <a:sym typeface="+mn-lt"/>
              </a:rPr>
              <a:t>前  言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8D8F2C6-DE0C-4F8D-A5F0-ACD7814D957A}"/>
              </a:ext>
            </a:extLst>
          </p:cNvPr>
          <p:cNvSpPr/>
          <p:nvPr/>
        </p:nvSpPr>
        <p:spPr>
          <a:xfrm>
            <a:off x="9828372" y="4979860"/>
            <a:ext cx="1099524" cy="328873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 defTabSz="914034" fontAlgn="base">
              <a:lnSpc>
                <a:spcPct val="120000"/>
              </a:lnSpc>
              <a:defRPr/>
            </a:pPr>
            <a:r>
              <a:rPr lang="en-US" altLang="zh-CN" sz="1399" kern="100" dirty="0">
                <a:solidFill>
                  <a:schemeClr val="bg1"/>
                </a:solidFill>
                <a:cs typeface="+mn-ea"/>
                <a:sym typeface="+mn-lt"/>
              </a:rPr>
              <a:t>PERFACE</a:t>
            </a:r>
            <a:endParaRPr lang="zh-CN" altLang="en-US" sz="1399" kern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613864" y="6010183"/>
            <a:ext cx="2006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53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20">
        <p:push dir="u"/>
      </p:transition>
    </mc:Choice>
    <mc:Fallback xmlns="" xmlns:a16="http://schemas.microsoft.com/office/drawing/2014/main" xmlns:a14="http://schemas.microsoft.com/office/drawing/2010/main">
      <p:transition spd="med" advTm="5020">
        <p:push dir="u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B0AEECB-B911-492F-84A1-00BD741BB9DC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FB48DE8-9CDF-47FC-A31F-7090A5C9EEA9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企业</a:t>
            </a:r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如何培养工匠精神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4DFC299-C977-41F3-8FAB-C41E4AAEC01E}"/>
              </a:ext>
            </a:extLst>
          </p:cNvPr>
          <p:cNvSpPr/>
          <p:nvPr/>
        </p:nvSpPr>
        <p:spPr>
          <a:xfrm>
            <a:off x="961321" y="1451486"/>
            <a:ext cx="10498514" cy="683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599" kern="0">
                <a:solidFill>
                  <a:srgbClr val="393939"/>
                </a:solidFill>
                <a:cs typeface="+mn-ea"/>
                <a:sym typeface="+mn-lt"/>
              </a:rPr>
              <a:t>改革开放</a:t>
            </a:r>
            <a:r>
              <a:rPr lang="en-US" altLang="zh-CN" sz="1599" kern="0">
                <a:solidFill>
                  <a:srgbClr val="393939"/>
                </a:solidFill>
                <a:cs typeface="+mn-ea"/>
                <a:sym typeface="+mn-lt"/>
              </a:rPr>
              <a:t>40</a:t>
            </a:r>
            <a:r>
              <a:rPr lang="zh-CN" altLang="en-US" sz="1599" kern="0">
                <a:solidFill>
                  <a:srgbClr val="393939"/>
                </a:solidFill>
                <a:cs typeface="+mn-ea"/>
                <a:sym typeface="+mn-lt"/>
              </a:rPr>
              <a:t>年</a:t>
            </a:r>
            <a:r>
              <a:rPr lang="zh-CN" altLang="en-US" sz="1599" kern="0" dirty="0">
                <a:solidFill>
                  <a:srgbClr val="393939"/>
                </a:solidFill>
                <a:cs typeface="+mn-ea"/>
                <a:sym typeface="+mn-lt"/>
              </a:rPr>
              <a:t>来，我国涌现出大批有胆有识、有工匠精神的企业家，但也有一些企业家缺乏</a:t>
            </a:r>
            <a:r>
              <a:rPr lang="zh-CN" altLang="en-US" sz="1599" kern="0">
                <a:solidFill>
                  <a:srgbClr val="393939"/>
                </a:solidFill>
                <a:cs typeface="+mn-ea"/>
                <a:sym typeface="+mn-lt"/>
              </a:rPr>
              <a:t>企业家精神</a:t>
            </a:r>
            <a:r>
              <a:rPr lang="en-US" altLang="zh-CN" sz="1599" kern="0" dirty="0">
                <a:solidFill>
                  <a:srgbClr val="393939"/>
                </a:solidFill>
                <a:cs typeface="+mn-ea"/>
                <a:sym typeface="+mn-lt"/>
              </a:rPr>
              <a:t>……</a:t>
            </a:r>
            <a:r>
              <a:rPr lang="zh-CN" altLang="en-US" sz="1599" kern="0" dirty="0">
                <a:solidFill>
                  <a:srgbClr val="393939"/>
                </a:solidFill>
                <a:cs typeface="+mn-ea"/>
                <a:sym typeface="+mn-lt"/>
              </a:rPr>
              <a:t>可以说，企业家精神的下滑，才是经济发展的隐忧</a:t>
            </a:r>
            <a:r>
              <a:rPr lang="zh-CN" altLang="en-US" sz="1599" kern="0">
                <a:solidFill>
                  <a:srgbClr val="393939"/>
                </a:solidFill>
                <a:cs typeface="+mn-ea"/>
                <a:sym typeface="+mn-lt"/>
              </a:rPr>
              <a:t>所在。</a:t>
            </a:r>
            <a:endParaRPr lang="en-US" altLang="zh-CN" sz="1599" kern="0" dirty="0">
              <a:solidFill>
                <a:srgbClr val="393939"/>
              </a:solidFill>
              <a:cs typeface="+mn-ea"/>
              <a:sym typeface="+mn-lt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9D3C9E5-66E9-4541-887C-F597D5BDC1B0}"/>
              </a:ext>
            </a:extLst>
          </p:cNvPr>
          <p:cNvSpPr/>
          <p:nvPr/>
        </p:nvSpPr>
        <p:spPr>
          <a:xfrm>
            <a:off x="1730285" y="2868615"/>
            <a:ext cx="4663763" cy="978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750"/>
              </a:spcAft>
            </a:pPr>
            <a:r>
              <a:rPr lang="zh-CN" altLang="en-US" sz="1599" b="1" kern="0" dirty="0">
                <a:cs typeface="+mn-ea"/>
                <a:sym typeface="+mn-lt"/>
              </a:rPr>
              <a:t>创新是企业家精神的内核。</a:t>
            </a:r>
            <a:r>
              <a:rPr lang="zh-CN" altLang="en-US" sz="1599" kern="0">
                <a:cs typeface="+mn-ea"/>
                <a:sym typeface="+mn-lt"/>
              </a:rPr>
              <a:t>企业家通过从</a:t>
            </a:r>
            <a:r>
              <a:rPr lang="zh-CN" altLang="en-US" sz="1599" kern="0" dirty="0">
                <a:cs typeface="+mn-ea"/>
                <a:sym typeface="+mn-lt"/>
              </a:rPr>
              <a:t>创新中寻找新的商业</a:t>
            </a:r>
            <a:r>
              <a:rPr lang="zh-CN" altLang="en-US" sz="1599" kern="0">
                <a:cs typeface="+mn-ea"/>
                <a:sym typeface="+mn-lt"/>
              </a:rPr>
              <a:t>机会，获得</a:t>
            </a:r>
            <a:r>
              <a:rPr lang="zh-CN" altLang="en-US" sz="1599" kern="0" dirty="0">
                <a:cs typeface="+mn-ea"/>
                <a:sym typeface="+mn-lt"/>
              </a:rPr>
              <a:t>创新红利之后，继续投入、促进创新，形成良性循环。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5F4353D-C41E-4A39-B8FF-DE01F27163B6}"/>
              </a:ext>
            </a:extLst>
          </p:cNvPr>
          <p:cNvSpPr/>
          <p:nvPr/>
        </p:nvSpPr>
        <p:spPr>
          <a:xfrm>
            <a:off x="919671" y="1092114"/>
            <a:ext cx="5824961" cy="3999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999" b="1" kern="0">
                <a:solidFill>
                  <a:srgbClr val="393939"/>
                </a:solidFill>
                <a:cs typeface="+mn-ea"/>
                <a:sym typeface="+mn-lt"/>
              </a:rPr>
              <a:t>工匠精神落在企业家层面，可以认为是</a:t>
            </a:r>
            <a:r>
              <a:rPr lang="zh-CN" altLang="en-US" sz="1999" b="1" kern="0">
                <a:solidFill>
                  <a:schemeClr val="accent2"/>
                </a:solidFill>
                <a:cs typeface="+mn-ea"/>
                <a:sym typeface="+mn-lt"/>
              </a:rPr>
              <a:t>企业家精神</a:t>
            </a:r>
            <a:endParaRPr lang="zh-CN" altLang="en-US" sz="1999" b="1">
              <a:solidFill>
                <a:schemeClr val="accent2"/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855BAA3-37F2-421F-9D4C-F1512234ED4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88554" y="2230138"/>
            <a:ext cx="4521659" cy="3922277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E5BF794-F95C-4C0E-9EF6-9C9DF3939A27}"/>
              </a:ext>
            </a:extLst>
          </p:cNvPr>
          <p:cNvSpPr/>
          <p:nvPr/>
        </p:nvSpPr>
        <p:spPr>
          <a:xfrm>
            <a:off x="970999" y="2230137"/>
            <a:ext cx="3518912" cy="4302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999" b="1" kern="0">
                <a:solidFill>
                  <a:schemeClr val="accent2"/>
                </a:solidFill>
                <a:cs typeface="+mn-ea"/>
                <a:sym typeface="+mn-lt"/>
              </a:rPr>
              <a:t>具体而言，表现在几个方面：</a:t>
            </a:r>
            <a:endParaRPr lang="zh-CN" altLang="en-US" sz="1999" b="1" kern="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5" name="矩形: 圆角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4C133BD-50FA-47D5-82CB-3F78B510A103}"/>
              </a:ext>
            </a:extLst>
          </p:cNvPr>
          <p:cNvSpPr/>
          <p:nvPr/>
        </p:nvSpPr>
        <p:spPr bwMode="auto">
          <a:xfrm>
            <a:off x="1055390" y="2900529"/>
            <a:ext cx="601181" cy="601181"/>
          </a:xfrm>
          <a:prstGeom prst="roundRect">
            <a:avLst>
              <a:gd name="adj" fmla="val 5998"/>
            </a:avLst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999">
                <a:solidFill>
                  <a:schemeClr val="bg1"/>
                </a:solidFill>
                <a:cs typeface="+mn-ea"/>
                <a:sym typeface="+mn-lt"/>
              </a:rPr>
              <a:t>创新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D26AF83-FBC7-492F-94C5-4A9782AA3109}"/>
              </a:ext>
            </a:extLst>
          </p:cNvPr>
          <p:cNvSpPr/>
          <p:nvPr/>
        </p:nvSpPr>
        <p:spPr>
          <a:xfrm>
            <a:off x="1730285" y="3947236"/>
            <a:ext cx="4663763" cy="978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750"/>
              </a:spcAft>
            </a:pPr>
            <a:r>
              <a:rPr lang="zh-CN" altLang="en-US" sz="1599" b="1" kern="0">
                <a:cs typeface="+mn-ea"/>
                <a:sym typeface="+mn-lt"/>
              </a:rPr>
              <a:t>敬业是</a:t>
            </a:r>
            <a:r>
              <a:rPr lang="zh-CN" altLang="en-US" sz="1599" b="1" kern="0" dirty="0">
                <a:cs typeface="+mn-ea"/>
                <a:sym typeface="+mn-lt"/>
              </a:rPr>
              <a:t>企业家</a:t>
            </a:r>
            <a:r>
              <a:rPr lang="zh-CN" altLang="en-US" sz="1599" b="1" kern="0">
                <a:cs typeface="+mn-ea"/>
                <a:sym typeface="+mn-lt"/>
              </a:rPr>
              <a:t>精神的动力。</a:t>
            </a:r>
            <a:r>
              <a:rPr lang="zh-CN" altLang="en-US" sz="1599" kern="0">
                <a:cs typeface="+mn-ea"/>
                <a:sym typeface="+mn-lt"/>
              </a:rPr>
              <a:t>有了敬业精神，企业家才会有将全身心投入到企业中的不竭动力，才能使企业拥有竞争力。</a:t>
            </a:r>
            <a:endParaRPr lang="zh-CN" altLang="en-US" sz="1599" kern="0" dirty="0">
              <a:cs typeface="+mn-ea"/>
              <a:sym typeface="+mn-lt"/>
            </a:endParaRPr>
          </a:p>
        </p:txBody>
      </p:sp>
      <p:sp>
        <p:nvSpPr>
          <p:cNvPr id="51" name="矩形: 圆角 5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BF95AEA-498E-44FC-A4DB-3E74245C99A2}"/>
              </a:ext>
            </a:extLst>
          </p:cNvPr>
          <p:cNvSpPr/>
          <p:nvPr/>
        </p:nvSpPr>
        <p:spPr bwMode="auto">
          <a:xfrm>
            <a:off x="1055390" y="3979149"/>
            <a:ext cx="601181" cy="601181"/>
          </a:xfrm>
          <a:prstGeom prst="roundRect">
            <a:avLst>
              <a:gd name="adj" fmla="val 5998"/>
            </a:avLst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999">
                <a:solidFill>
                  <a:schemeClr val="bg1"/>
                </a:solidFill>
                <a:cs typeface="+mn-ea"/>
                <a:sym typeface="+mn-lt"/>
              </a:rPr>
              <a:t>敬业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4ECDB5F-BD05-43A7-AC7C-830FAF24BDB0}"/>
              </a:ext>
            </a:extLst>
          </p:cNvPr>
          <p:cNvSpPr/>
          <p:nvPr/>
        </p:nvSpPr>
        <p:spPr>
          <a:xfrm>
            <a:off x="1730285" y="5234698"/>
            <a:ext cx="4663763" cy="683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750"/>
              </a:spcAft>
            </a:pPr>
            <a:r>
              <a:rPr lang="zh-CN" altLang="en-US" sz="1599" b="1" kern="0">
                <a:cs typeface="+mn-ea"/>
                <a:sym typeface="+mn-lt"/>
              </a:rPr>
              <a:t>执著是企业家精神的底色。</a:t>
            </a:r>
            <a:r>
              <a:rPr lang="zh-CN" altLang="en-US" sz="1599" kern="0">
                <a:cs typeface="+mn-ea"/>
                <a:sym typeface="+mn-lt"/>
              </a:rPr>
              <a:t>在经济处于低谷时，其他人也许选择退出，唯有企业家不会退出。</a:t>
            </a:r>
            <a:endParaRPr lang="zh-CN" altLang="en-US" sz="1599" kern="0" dirty="0">
              <a:cs typeface="+mn-ea"/>
              <a:sym typeface="+mn-lt"/>
            </a:endParaRPr>
          </a:p>
        </p:txBody>
      </p:sp>
      <p:sp>
        <p:nvSpPr>
          <p:cNvPr id="53" name="矩形: 圆角 5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84AA62D-B743-49B2-80FA-A3BC75182479}"/>
              </a:ext>
            </a:extLst>
          </p:cNvPr>
          <p:cNvSpPr/>
          <p:nvPr/>
        </p:nvSpPr>
        <p:spPr bwMode="auto">
          <a:xfrm>
            <a:off x="1055390" y="5266611"/>
            <a:ext cx="601181" cy="601181"/>
          </a:xfrm>
          <a:prstGeom prst="roundRect">
            <a:avLst>
              <a:gd name="adj" fmla="val 5998"/>
            </a:avLst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999">
                <a:solidFill>
                  <a:schemeClr val="bg1"/>
                </a:solidFill>
                <a:cs typeface="+mn-ea"/>
                <a:sym typeface="+mn-lt"/>
              </a:rPr>
              <a:t>执著</a:t>
            </a:r>
          </a:p>
        </p:txBody>
      </p:sp>
    </p:spTree>
    <p:extLst>
      <p:ext uri="{BB962C8B-B14F-4D97-AF65-F5344CB8AC3E}">
        <p14:creationId xmlns:p14="http://schemas.microsoft.com/office/powerpoint/2010/main" val="425783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7015">
        <p14:prism isInverted="1"/>
      </p:transition>
    </mc:Choice>
    <mc:Fallback xmlns="" xmlns:a16="http://schemas.microsoft.com/office/drawing/2014/main" xmlns:a14="http://schemas.microsoft.com/office/drawing/2010/main">
      <p:transition spd="slow" advTm="7015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EDF96BB-640B-43A3-90E2-FC0AD1BC94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"/>
          <a:stretch/>
        </p:blipFill>
        <p:spPr>
          <a:xfrm>
            <a:off x="-1195" y="3803885"/>
            <a:ext cx="12193195" cy="2194942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99EE9E9-EFB1-4A3F-B526-23D790B66239}"/>
              </a:ext>
            </a:extLst>
          </p:cNvPr>
          <p:cNvSpPr/>
          <p:nvPr/>
        </p:nvSpPr>
        <p:spPr>
          <a:xfrm>
            <a:off x="-1195" y="3803885"/>
            <a:ext cx="12193195" cy="2194942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1" name="任意多边形: 形状 6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5DC8B2D-6C5C-449C-9779-A622AD342978}"/>
              </a:ext>
            </a:extLst>
          </p:cNvPr>
          <p:cNvSpPr/>
          <p:nvPr/>
        </p:nvSpPr>
        <p:spPr bwMode="auto">
          <a:xfrm rot="18900000">
            <a:off x="1917971" y="4067552"/>
            <a:ext cx="1474564" cy="1474564"/>
          </a:xfrm>
          <a:custGeom>
            <a:avLst/>
            <a:gdLst>
              <a:gd name="connsiteX0" fmla="*/ 1148908 w 1475140"/>
              <a:gd name="connsiteY0" fmla="*/ 326232 h 1475140"/>
              <a:gd name="connsiteX1" fmla="*/ 326231 w 1475140"/>
              <a:gd name="connsiteY1" fmla="*/ 326232 h 1475140"/>
              <a:gd name="connsiteX2" fmla="*/ 326231 w 1475140"/>
              <a:gd name="connsiteY2" fmla="*/ 1148909 h 1475140"/>
              <a:gd name="connsiteX3" fmla="*/ 1148908 w 1475140"/>
              <a:gd name="connsiteY3" fmla="*/ 1148909 h 1475140"/>
              <a:gd name="connsiteX4" fmla="*/ 1223451 w 1475140"/>
              <a:gd name="connsiteY4" fmla="*/ 1057653 h 1475140"/>
              <a:gd name="connsiteX5" fmla="*/ 1266240 w 1475140"/>
              <a:gd name="connsiteY5" fmla="*/ 976341 h 1475140"/>
              <a:gd name="connsiteX6" fmla="*/ 427619 w 1475140"/>
              <a:gd name="connsiteY6" fmla="*/ 976341 h 1475140"/>
              <a:gd name="connsiteX7" fmla="*/ 427619 w 1475140"/>
              <a:gd name="connsiteY7" fmla="*/ 329993 h 1475140"/>
              <a:gd name="connsiteX8" fmla="*/ 586659 w 1475140"/>
              <a:gd name="connsiteY8" fmla="*/ 329993 h 1475140"/>
              <a:gd name="connsiteX9" fmla="*/ 586659 w 1475140"/>
              <a:gd name="connsiteY9" fmla="*/ 817307 h 1475140"/>
              <a:gd name="connsiteX10" fmla="*/ 1311648 w 1475140"/>
              <a:gd name="connsiteY10" fmla="*/ 817307 h 1475140"/>
              <a:gd name="connsiteX11" fmla="*/ 1319291 w 1475140"/>
              <a:gd name="connsiteY11" fmla="*/ 737570 h 1475140"/>
              <a:gd name="connsiteX12" fmla="*/ 1148908 w 1475140"/>
              <a:gd name="connsiteY12" fmla="*/ 326232 h 1475140"/>
              <a:gd name="connsiteX13" fmla="*/ 1259110 w 1475140"/>
              <a:gd name="connsiteY13" fmla="*/ 216030 h 1475140"/>
              <a:gd name="connsiteX14" fmla="*/ 1259110 w 1475140"/>
              <a:gd name="connsiteY14" fmla="*/ 1259111 h 1475140"/>
              <a:gd name="connsiteX15" fmla="*/ 216029 w 1475140"/>
              <a:gd name="connsiteY15" fmla="*/ 1259111 h 1475140"/>
              <a:gd name="connsiteX16" fmla="*/ 216029 w 1475140"/>
              <a:gd name="connsiteY16" fmla="*/ 216030 h 1475140"/>
              <a:gd name="connsiteX17" fmla="*/ 1259110 w 1475140"/>
              <a:gd name="connsiteY17" fmla="*/ 216030 h 1475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475140" h="1475140">
                <a:moveTo>
                  <a:pt x="1148908" y="326232"/>
                </a:moveTo>
                <a:cubicBezTo>
                  <a:pt x="921732" y="99055"/>
                  <a:pt x="553407" y="99055"/>
                  <a:pt x="326231" y="326232"/>
                </a:cubicBezTo>
                <a:cubicBezTo>
                  <a:pt x="99054" y="553408"/>
                  <a:pt x="99054" y="921733"/>
                  <a:pt x="326231" y="1148909"/>
                </a:cubicBezTo>
                <a:cubicBezTo>
                  <a:pt x="553407" y="1376086"/>
                  <a:pt x="921732" y="1376086"/>
                  <a:pt x="1148908" y="1148909"/>
                </a:cubicBezTo>
                <a:cubicBezTo>
                  <a:pt x="1177306" y="1120512"/>
                  <a:pt x="1202153" y="1089910"/>
                  <a:pt x="1223451" y="1057653"/>
                </a:cubicBezTo>
                <a:lnTo>
                  <a:pt x="1266240" y="976341"/>
                </a:lnTo>
                <a:lnTo>
                  <a:pt x="427619" y="976341"/>
                </a:lnTo>
                <a:lnTo>
                  <a:pt x="427619" y="329993"/>
                </a:lnTo>
                <a:lnTo>
                  <a:pt x="586659" y="329993"/>
                </a:lnTo>
                <a:lnTo>
                  <a:pt x="586659" y="817307"/>
                </a:lnTo>
                <a:lnTo>
                  <a:pt x="1311648" y="817307"/>
                </a:lnTo>
                <a:lnTo>
                  <a:pt x="1319291" y="737570"/>
                </a:lnTo>
                <a:cubicBezTo>
                  <a:pt x="1319291" y="588695"/>
                  <a:pt x="1262497" y="439820"/>
                  <a:pt x="1148908" y="326232"/>
                </a:cubicBezTo>
                <a:close/>
                <a:moveTo>
                  <a:pt x="1259110" y="216030"/>
                </a:moveTo>
                <a:cubicBezTo>
                  <a:pt x="1547150" y="504069"/>
                  <a:pt x="1547150" y="971072"/>
                  <a:pt x="1259110" y="1259111"/>
                </a:cubicBezTo>
                <a:cubicBezTo>
                  <a:pt x="971071" y="1547150"/>
                  <a:pt x="504068" y="1547150"/>
                  <a:pt x="216029" y="1259111"/>
                </a:cubicBezTo>
                <a:cubicBezTo>
                  <a:pt x="-72010" y="971072"/>
                  <a:pt x="-72010" y="504069"/>
                  <a:pt x="216029" y="216030"/>
                </a:cubicBezTo>
                <a:cubicBezTo>
                  <a:pt x="504068" y="-72010"/>
                  <a:pt x="971071" y="-72010"/>
                  <a:pt x="1259110" y="216030"/>
                </a:cubicBezTo>
                <a:close/>
              </a:path>
            </a:pathLst>
          </a:cu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B0AEECB-B911-492F-84A1-00BD741BB9DC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FB48DE8-9CDF-47FC-A31F-7090A5C9EEA9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个人</a:t>
            </a:r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如何培养工匠精神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1CDC66C-AE2F-4BD7-813C-E8F8CB5B4843}"/>
              </a:ext>
            </a:extLst>
          </p:cNvPr>
          <p:cNvSpPr/>
          <p:nvPr/>
        </p:nvSpPr>
        <p:spPr>
          <a:xfrm>
            <a:off x="487649" y="1362439"/>
            <a:ext cx="10653023" cy="384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13834" algn="ctr">
              <a:lnSpc>
                <a:spcPts val="2399"/>
              </a:lnSpc>
              <a:spcAft>
                <a:spcPts val="750"/>
              </a:spcAft>
            </a:pPr>
            <a:r>
              <a:rPr lang="zh-CN" altLang="en-US" sz="1999" b="1" kern="0" dirty="0">
                <a:solidFill>
                  <a:schemeClr val="accent2"/>
                </a:solidFill>
                <a:cs typeface="+mn-ea"/>
                <a:sym typeface="+mn-lt"/>
              </a:rPr>
              <a:t>工匠精神落在个人层面，就是一种认真精神、敬业精神。其核心是：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6FD37A2-AE4E-4B59-A009-1811508CCAF1}"/>
              </a:ext>
            </a:extLst>
          </p:cNvPr>
          <p:cNvSpPr txBox="1"/>
          <p:nvPr/>
        </p:nvSpPr>
        <p:spPr>
          <a:xfrm>
            <a:off x="2036155" y="4258954"/>
            <a:ext cx="1299300" cy="10767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marR="0">
              <a:spcBef>
                <a:spcPts val="0"/>
              </a:spcBef>
              <a:spcAft>
                <a:spcPts val="0"/>
              </a:spcAft>
              <a:defRPr sz="2800" b="1" kern="100">
                <a:latin typeface="+mj-ea"/>
                <a:ea typeface="+mj-ea"/>
                <a:cs typeface="Times New Roman" panose="02020603050405020304" pitchFamily="18" charset="0"/>
              </a:defRPr>
            </a:lvl1pPr>
          </a:lstStyle>
          <a:p>
            <a:pPr lvl="0" algn="ctr">
              <a:defRPr/>
            </a:pPr>
            <a:r>
              <a:rPr lang="zh-CN" altLang="en-US" sz="3199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爱岗敬业</a:t>
            </a:r>
          </a:p>
        </p:txBody>
      </p:sp>
      <p:sp>
        <p:nvSpPr>
          <p:cNvPr id="44" name="禁止符 4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698E669-31AE-4732-86CB-A7F0AEE6C7A0}"/>
              </a:ext>
            </a:extLst>
          </p:cNvPr>
          <p:cNvSpPr/>
          <p:nvPr/>
        </p:nvSpPr>
        <p:spPr bwMode="auto">
          <a:xfrm>
            <a:off x="8841658" y="4057616"/>
            <a:ext cx="1494438" cy="1494438"/>
          </a:xfrm>
          <a:prstGeom prst="noSmoking">
            <a:avLst>
              <a:gd name="adj" fmla="val 10936"/>
            </a:avLst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99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56EABE3-88C1-4282-8746-1FAD75592F15}"/>
              </a:ext>
            </a:extLst>
          </p:cNvPr>
          <p:cNvSpPr txBox="1"/>
          <p:nvPr/>
        </p:nvSpPr>
        <p:spPr>
          <a:xfrm>
            <a:off x="8692143" y="4512562"/>
            <a:ext cx="1793467" cy="58454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marR="0">
              <a:spcBef>
                <a:spcPts val="0"/>
              </a:spcBef>
              <a:spcAft>
                <a:spcPts val="0"/>
              </a:spcAft>
              <a:defRPr sz="2800" b="1" kern="100">
                <a:latin typeface="+mj-ea"/>
                <a:ea typeface="+mj-ea"/>
                <a:cs typeface="Times New Roman" panose="02020603050405020304" pitchFamily="18" charset="0"/>
              </a:defRPr>
            </a:lvl1pPr>
          </a:lstStyle>
          <a:p>
            <a:pPr lvl="0" algn="ctr">
              <a:defRPr/>
            </a:pPr>
            <a:r>
              <a:rPr lang="zh-CN" altLang="en-US" sz="3199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差不多</a:t>
            </a:r>
          </a:p>
        </p:txBody>
      </p:sp>
      <p:sp>
        <p:nvSpPr>
          <p:cNvPr id="62" name="任意多边形: 形状 6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7A40D74-5685-45C1-ACB2-AFADA2BE26B7}"/>
              </a:ext>
            </a:extLst>
          </p:cNvPr>
          <p:cNvSpPr/>
          <p:nvPr/>
        </p:nvSpPr>
        <p:spPr bwMode="auto">
          <a:xfrm rot="18900000">
            <a:off x="5574142" y="4067552"/>
            <a:ext cx="1474564" cy="1474564"/>
          </a:xfrm>
          <a:custGeom>
            <a:avLst/>
            <a:gdLst>
              <a:gd name="connsiteX0" fmla="*/ 1148908 w 1475140"/>
              <a:gd name="connsiteY0" fmla="*/ 326232 h 1475140"/>
              <a:gd name="connsiteX1" fmla="*/ 326231 w 1475140"/>
              <a:gd name="connsiteY1" fmla="*/ 326232 h 1475140"/>
              <a:gd name="connsiteX2" fmla="*/ 326231 w 1475140"/>
              <a:gd name="connsiteY2" fmla="*/ 1148909 h 1475140"/>
              <a:gd name="connsiteX3" fmla="*/ 1148908 w 1475140"/>
              <a:gd name="connsiteY3" fmla="*/ 1148909 h 1475140"/>
              <a:gd name="connsiteX4" fmla="*/ 1223451 w 1475140"/>
              <a:gd name="connsiteY4" fmla="*/ 1057653 h 1475140"/>
              <a:gd name="connsiteX5" fmla="*/ 1266240 w 1475140"/>
              <a:gd name="connsiteY5" fmla="*/ 976341 h 1475140"/>
              <a:gd name="connsiteX6" fmla="*/ 427619 w 1475140"/>
              <a:gd name="connsiteY6" fmla="*/ 976341 h 1475140"/>
              <a:gd name="connsiteX7" fmla="*/ 427619 w 1475140"/>
              <a:gd name="connsiteY7" fmla="*/ 329993 h 1475140"/>
              <a:gd name="connsiteX8" fmla="*/ 586659 w 1475140"/>
              <a:gd name="connsiteY8" fmla="*/ 329993 h 1475140"/>
              <a:gd name="connsiteX9" fmla="*/ 586659 w 1475140"/>
              <a:gd name="connsiteY9" fmla="*/ 817307 h 1475140"/>
              <a:gd name="connsiteX10" fmla="*/ 1311648 w 1475140"/>
              <a:gd name="connsiteY10" fmla="*/ 817307 h 1475140"/>
              <a:gd name="connsiteX11" fmla="*/ 1319291 w 1475140"/>
              <a:gd name="connsiteY11" fmla="*/ 737570 h 1475140"/>
              <a:gd name="connsiteX12" fmla="*/ 1148908 w 1475140"/>
              <a:gd name="connsiteY12" fmla="*/ 326232 h 1475140"/>
              <a:gd name="connsiteX13" fmla="*/ 1259110 w 1475140"/>
              <a:gd name="connsiteY13" fmla="*/ 216030 h 1475140"/>
              <a:gd name="connsiteX14" fmla="*/ 1259110 w 1475140"/>
              <a:gd name="connsiteY14" fmla="*/ 1259111 h 1475140"/>
              <a:gd name="connsiteX15" fmla="*/ 216029 w 1475140"/>
              <a:gd name="connsiteY15" fmla="*/ 1259111 h 1475140"/>
              <a:gd name="connsiteX16" fmla="*/ 216029 w 1475140"/>
              <a:gd name="connsiteY16" fmla="*/ 216030 h 1475140"/>
              <a:gd name="connsiteX17" fmla="*/ 1259110 w 1475140"/>
              <a:gd name="connsiteY17" fmla="*/ 216030 h 1475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475140" h="1475140">
                <a:moveTo>
                  <a:pt x="1148908" y="326232"/>
                </a:moveTo>
                <a:cubicBezTo>
                  <a:pt x="921732" y="99055"/>
                  <a:pt x="553407" y="99055"/>
                  <a:pt x="326231" y="326232"/>
                </a:cubicBezTo>
                <a:cubicBezTo>
                  <a:pt x="99054" y="553408"/>
                  <a:pt x="99054" y="921733"/>
                  <a:pt x="326231" y="1148909"/>
                </a:cubicBezTo>
                <a:cubicBezTo>
                  <a:pt x="553407" y="1376086"/>
                  <a:pt x="921732" y="1376086"/>
                  <a:pt x="1148908" y="1148909"/>
                </a:cubicBezTo>
                <a:cubicBezTo>
                  <a:pt x="1177306" y="1120512"/>
                  <a:pt x="1202153" y="1089910"/>
                  <a:pt x="1223451" y="1057653"/>
                </a:cubicBezTo>
                <a:lnTo>
                  <a:pt x="1266240" y="976341"/>
                </a:lnTo>
                <a:lnTo>
                  <a:pt x="427619" y="976341"/>
                </a:lnTo>
                <a:lnTo>
                  <a:pt x="427619" y="329993"/>
                </a:lnTo>
                <a:lnTo>
                  <a:pt x="586659" y="329993"/>
                </a:lnTo>
                <a:lnTo>
                  <a:pt x="586659" y="817307"/>
                </a:lnTo>
                <a:lnTo>
                  <a:pt x="1311648" y="817307"/>
                </a:lnTo>
                <a:lnTo>
                  <a:pt x="1319291" y="737570"/>
                </a:lnTo>
                <a:cubicBezTo>
                  <a:pt x="1319291" y="588695"/>
                  <a:pt x="1262497" y="439820"/>
                  <a:pt x="1148908" y="326232"/>
                </a:cubicBezTo>
                <a:close/>
                <a:moveTo>
                  <a:pt x="1259110" y="216030"/>
                </a:moveTo>
                <a:cubicBezTo>
                  <a:pt x="1547150" y="504069"/>
                  <a:pt x="1547150" y="971072"/>
                  <a:pt x="1259110" y="1259111"/>
                </a:cubicBezTo>
                <a:cubicBezTo>
                  <a:pt x="971071" y="1547150"/>
                  <a:pt x="504068" y="1547150"/>
                  <a:pt x="216029" y="1259111"/>
                </a:cubicBezTo>
                <a:cubicBezTo>
                  <a:pt x="-72010" y="971072"/>
                  <a:pt x="-72010" y="504069"/>
                  <a:pt x="216029" y="216030"/>
                </a:cubicBezTo>
                <a:cubicBezTo>
                  <a:pt x="504068" y="-72010"/>
                  <a:pt x="971071" y="-72010"/>
                  <a:pt x="1259110" y="216030"/>
                </a:cubicBezTo>
                <a:close/>
              </a:path>
            </a:pathLst>
          </a:cu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E10A5F7-FEA9-43E1-8E18-9C34F395475E}"/>
              </a:ext>
            </a:extLst>
          </p:cNvPr>
          <p:cNvSpPr txBox="1"/>
          <p:nvPr/>
        </p:nvSpPr>
        <p:spPr>
          <a:xfrm>
            <a:off x="5610473" y="4255216"/>
            <a:ext cx="1381154" cy="10767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marR="0">
              <a:spcBef>
                <a:spcPts val="0"/>
              </a:spcBef>
              <a:spcAft>
                <a:spcPts val="0"/>
              </a:spcAft>
              <a:defRPr sz="2800" b="1" kern="100">
                <a:latin typeface="+mj-ea"/>
                <a:ea typeface="+mj-ea"/>
                <a:cs typeface="Times New Roman" panose="02020603050405020304" pitchFamily="18" charset="0"/>
              </a:defRPr>
            </a:lvl1pPr>
          </a:lstStyle>
          <a:p>
            <a:pPr lvl="0" algn="ctr">
              <a:defRPr/>
            </a:pPr>
            <a:r>
              <a:rPr lang="zh-CN" altLang="en-US" sz="3199">
                <a:solidFill>
                  <a:srgbClr val="FFFF00"/>
                </a:solidFill>
                <a:latin typeface="+mn-lt"/>
                <a:ea typeface="+mn-ea"/>
                <a:cs typeface="+mn-ea"/>
                <a:sym typeface="+mn-lt"/>
              </a:rPr>
              <a:t>精益求精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615B4B2-02FA-44E6-AB88-8AE410330D41}"/>
              </a:ext>
            </a:extLst>
          </p:cNvPr>
          <p:cNvSpPr/>
          <p:nvPr/>
        </p:nvSpPr>
        <p:spPr>
          <a:xfrm>
            <a:off x="1311658" y="2094400"/>
            <a:ext cx="3018019" cy="1531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799" kern="0">
                <a:solidFill>
                  <a:srgbClr val="393939"/>
                </a:solidFill>
                <a:cs typeface="+mn-ea"/>
                <a:sym typeface="+mn-lt"/>
              </a:rPr>
              <a:t>不仅仅把工作当作赚钱养家糊口的工具，而是树立起对职业敬畏、对工作执着、对产品负责的态度</a:t>
            </a: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63" name="矩形 6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C31D68B-84E2-45F9-B417-A0F3A2F602BB}"/>
              </a:ext>
            </a:extLst>
          </p:cNvPr>
          <p:cNvSpPr/>
          <p:nvPr/>
        </p:nvSpPr>
        <p:spPr>
          <a:xfrm>
            <a:off x="4891661" y="2094399"/>
            <a:ext cx="3010000" cy="1531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799" kern="0">
                <a:solidFill>
                  <a:srgbClr val="393939"/>
                </a:solidFill>
                <a:cs typeface="+mn-ea"/>
                <a:sym typeface="+mn-lt"/>
              </a:rPr>
              <a:t>极度注重细节，不断追求完美和极致，将一丝不苟、精益求精融入每一个环节，做出打动人心的一流产品。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7389B73-321C-4B7E-94BC-218984784D2F}"/>
              </a:ext>
            </a:extLst>
          </p:cNvPr>
          <p:cNvSpPr/>
          <p:nvPr/>
        </p:nvSpPr>
        <p:spPr>
          <a:xfrm>
            <a:off x="8275223" y="2094399"/>
            <a:ext cx="2945857" cy="1172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799" kern="0">
                <a:solidFill>
                  <a:srgbClr val="393939"/>
                </a:solidFill>
                <a:cs typeface="+mn-ea"/>
                <a:sym typeface="+mn-lt"/>
              </a:rPr>
              <a:t>拒绝“差不多精神”</a:t>
            </a:r>
            <a:r>
              <a:rPr lang="en-US" altLang="zh-CN" sz="1799" kern="0">
                <a:solidFill>
                  <a:srgbClr val="393939"/>
                </a:solidFill>
                <a:cs typeface="+mn-ea"/>
                <a:sym typeface="+mn-lt"/>
              </a:rPr>
              <a:t>——</a:t>
            </a:r>
            <a:r>
              <a:rPr lang="zh-CN" altLang="en-US" sz="1799" kern="0">
                <a:solidFill>
                  <a:srgbClr val="393939"/>
                </a:solidFill>
                <a:cs typeface="+mn-ea"/>
                <a:sym typeface="+mn-lt"/>
              </a:rPr>
              <a:t>满足于</a:t>
            </a:r>
            <a:r>
              <a:rPr lang="en-US" altLang="zh-CN" sz="1799" kern="0">
                <a:solidFill>
                  <a:srgbClr val="393939"/>
                </a:solidFill>
                <a:cs typeface="+mn-ea"/>
                <a:sym typeface="+mn-lt"/>
              </a:rPr>
              <a:t>90%</a:t>
            </a:r>
            <a:r>
              <a:rPr lang="zh-CN" altLang="en-US" sz="1799" kern="0">
                <a:solidFill>
                  <a:srgbClr val="393939"/>
                </a:solidFill>
                <a:cs typeface="+mn-ea"/>
                <a:sym typeface="+mn-lt"/>
              </a:rPr>
              <a:t>，差不多就行了，而不追求</a:t>
            </a:r>
            <a:r>
              <a:rPr lang="en-US" altLang="zh-CN" sz="1799" kern="0">
                <a:solidFill>
                  <a:srgbClr val="393939"/>
                </a:solidFill>
                <a:cs typeface="+mn-ea"/>
                <a:sym typeface="+mn-lt"/>
              </a:rPr>
              <a:t>100%</a:t>
            </a:r>
            <a:r>
              <a:rPr lang="zh-CN" altLang="en-US" sz="1799" kern="0">
                <a:solidFill>
                  <a:srgbClr val="393939"/>
                </a:solidFill>
                <a:cs typeface="+mn-ea"/>
                <a:sym typeface="+mn-lt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71188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6861">
        <p14:prism isInverted="1"/>
      </p:transition>
    </mc:Choice>
    <mc:Fallback xmlns="" xmlns:a16="http://schemas.microsoft.com/office/drawing/2014/main" xmlns:a14="http://schemas.microsoft.com/office/drawing/2010/main">
      <p:transition spd="slow" advTm="6861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195" y="1371510"/>
            <a:ext cx="12194390" cy="3979479"/>
          </a:xfrm>
          <a:prstGeom prst="rect">
            <a:avLst/>
          </a:prstGeom>
        </p:spPr>
      </p:pic>
      <p:sp>
        <p:nvSpPr>
          <p:cNvPr id="43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0D904911-0AC6-44D0-88CB-21CB097CED30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965665" y="2637222"/>
            <a:ext cx="8000640" cy="940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defRPr/>
            </a:pPr>
            <a:r>
              <a:rPr lang="zh-CN" altLang="en-US" sz="5998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个人如何修炼工匠精神</a:t>
            </a:r>
          </a:p>
        </p:txBody>
      </p:sp>
      <p:sp>
        <p:nvSpPr>
          <p:cNvPr id="44" name="TextBox 6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F11562E-55FF-4B12-B375-0B26775237D9}"/>
              </a:ext>
            </a:extLst>
          </p:cNvPr>
          <p:cNvSpPr txBox="1"/>
          <p:nvPr/>
        </p:nvSpPr>
        <p:spPr>
          <a:xfrm>
            <a:off x="3319882" y="3822545"/>
            <a:ext cx="2601331" cy="33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1800">
                <a:solidFill>
                  <a:schemeClr val="tx2"/>
                </a:solidFill>
                <a:latin typeface="+mj-ea"/>
                <a:ea typeface="+mn-ea"/>
              </a:defRPr>
            </a:lvl1pPr>
          </a:lstStyle>
          <a:p>
            <a:pPr lvl="0">
              <a:defRPr/>
            </a:pPr>
            <a:r>
              <a:rPr lang="zh-CN" altLang="en-US" sz="1599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工匠精神的基本要求</a:t>
            </a:r>
          </a:p>
        </p:txBody>
      </p:sp>
      <p:sp>
        <p:nvSpPr>
          <p:cNvPr id="45" name="TextBox 6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E05FF930-0910-41E5-A522-BF7D5BD2B0BC}"/>
              </a:ext>
            </a:extLst>
          </p:cNvPr>
          <p:cNvSpPr txBox="1"/>
          <p:nvPr/>
        </p:nvSpPr>
        <p:spPr>
          <a:xfrm>
            <a:off x="6671213" y="3822545"/>
            <a:ext cx="2667723" cy="33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pPr lvl="0" algn="just">
              <a:defRPr/>
            </a:pPr>
            <a:r>
              <a:rPr lang="zh-CN" altLang="en-US" sz="1599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如何自我修炼工匠精神</a:t>
            </a:r>
          </a:p>
        </p:txBody>
      </p:sp>
      <p:sp>
        <p:nvSpPr>
          <p:cNvPr id="46" name="Freeform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4660E7B0-00EE-48D8-9051-98E53BFC8F83}"/>
              </a:ext>
            </a:extLst>
          </p:cNvPr>
          <p:cNvSpPr>
            <a:spLocks noEditPoints="1"/>
          </p:cNvSpPr>
          <p:nvPr/>
        </p:nvSpPr>
        <p:spPr bwMode="auto">
          <a:xfrm>
            <a:off x="3126180" y="3888431"/>
            <a:ext cx="231300" cy="23267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7" name="Freeform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E2BA44C-8182-4F1D-87E8-17AB10C6A1A0}"/>
              </a:ext>
            </a:extLst>
          </p:cNvPr>
          <p:cNvSpPr>
            <a:spLocks noEditPoints="1"/>
          </p:cNvSpPr>
          <p:nvPr/>
        </p:nvSpPr>
        <p:spPr bwMode="auto">
          <a:xfrm>
            <a:off x="6462510" y="3888431"/>
            <a:ext cx="231300" cy="23267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75" name="组合 7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7A07DCA-9642-45A3-898F-D584AB2529EC}"/>
              </a:ext>
            </a:extLst>
          </p:cNvPr>
          <p:cNvGrpSpPr/>
          <p:nvPr/>
        </p:nvGrpSpPr>
        <p:grpSpPr>
          <a:xfrm>
            <a:off x="952853" y="2365077"/>
            <a:ext cx="1954968" cy="1954966"/>
            <a:chOff x="915021" y="7825305"/>
            <a:chExt cx="2911954" cy="2911954"/>
          </a:xfrm>
        </p:grpSpPr>
        <p:sp>
          <p:nvSpPr>
            <p:cNvPr id="76" name="椭圆 7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A739247A-95D6-4EEB-8882-C8ED25B18C53}"/>
                </a:ext>
              </a:extLst>
            </p:cNvPr>
            <p:cNvSpPr/>
            <p:nvPr/>
          </p:nvSpPr>
          <p:spPr>
            <a:xfrm>
              <a:off x="915021" y="7825305"/>
              <a:ext cx="2911954" cy="2911954"/>
            </a:xfrm>
            <a:prstGeom prst="ellipse">
              <a:avLst/>
            </a:prstGeom>
            <a:gradFill>
              <a:gsLst>
                <a:gs pos="100000">
                  <a:srgbClr val="FFFFFF"/>
                </a:gs>
                <a:gs pos="0">
                  <a:srgbClr val="E6E6E6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rgbClr val="FFFFFF"/>
                  </a:gs>
                  <a:gs pos="100000">
                    <a:srgbClr val="E6E6E6"/>
                  </a:gs>
                </a:gsLst>
                <a:lin ang="2700000" scaled="1"/>
                <a:tileRect/>
              </a:gradFill>
            </a:ln>
            <a:effectLst>
              <a:outerShdw blurRad="254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03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799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7" name="椭圆 7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E27657CC-4F0C-4F3E-BC3F-4A2402C0079D}"/>
                </a:ext>
              </a:extLst>
            </p:cNvPr>
            <p:cNvSpPr/>
            <p:nvPr/>
          </p:nvSpPr>
          <p:spPr>
            <a:xfrm>
              <a:off x="1107524" y="8017811"/>
              <a:ext cx="2526950" cy="2526946"/>
            </a:xfrm>
            <a:prstGeom prst="ellipse">
              <a:avLst/>
            </a:prstGeom>
            <a:solidFill>
              <a:schemeClr val="accent2"/>
            </a:solidFill>
            <a:ln w="22225">
              <a:gradFill flip="none" rotWithShape="1">
                <a:gsLst>
                  <a:gs pos="0">
                    <a:srgbClr val="D9D9D9"/>
                  </a:gs>
                  <a:gs pos="100000">
                    <a:srgbClr val="FFFFFF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2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034">
                <a:defRPr/>
              </a:pPr>
              <a:endParaRPr lang="zh-CN" altLang="en-US" sz="1599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8" name="文本框 7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5F882787-28CB-42CD-88C2-A84742F47469}"/>
              </a:ext>
            </a:extLst>
          </p:cNvPr>
          <p:cNvSpPr txBox="1"/>
          <p:nvPr/>
        </p:nvSpPr>
        <p:spPr>
          <a:xfrm>
            <a:off x="1385255" y="2469046"/>
            <a:ext cx="1011816" cy="17844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996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4</a:t>
            </a:r>
            <a:endParaRPr lang="zh-CN" altLang="en-US" sz="10996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81149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379">
        <p15:prstTrans prst="pageCurlDouble"/>
      </p:transition>
    </mc:Choice>
    <mc:Fallback xmlns="" xmlns:a16="http://schemas.microsoft.com/office/drawing/2014/main" xmlns:a14="http://schemas.microsoft.com/office/drawing/2010/main" xmlns:p14="http://schemas.microsoft.com/office/powerpoint/2010/main">
      <p:transition spd="slow" advTm="4379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B0AEECB-B911-492F-84A1-00BD741BB9DC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FB48DE8-9CDF-47FC-A31F-7090A5C9EEA9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工匠精神的基本要求</a:t>
            </a:r>
          </a:p>
        </p:txBody>
      </p:sp>
      <p:sp>
        <p:nvSpPr>
          <p:cNvPr id="2" name="椭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7799DD7-A9EA-496D-85AE-F027FB41510F}"/>
              </a:ext>
            </a:extLst>
          </p:cNvPr>
          <p:cNvSpPr/>
          <p:nvPr/>
        </p:nvSpPr>
        <p:spPr bwMode="auto">
          <a:xfrm>
            <a:off x="580888" y="1899004"/>
            <a:ext cx="409273" cy="409273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999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1999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5B5DCE0-33E9-46D5-9D93-C1B477A078C7}"/>
              </a:ext>
            </a:extLst>
          </p:cNvPr>
          <p:cNvSpPr/>
          <p:nvPr/>
        </p:nvSpPr>
        <p:spPr>
          <a:xfrm>
            <a:off x="1049009" y="1908323"/>
            <a:ext cx="3261158" cy="3999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999">
                <a:solidFill>
                  <a:prstClr val="black"/>
                </a:solidFill>
                <a:cs typeface="+mn-ea"/>
                <a:sym typeface="+mn-lt"/>
              </a:rPr>
              <a:t>少一些浮躁，多一些纯粹；</a:t>
            </a:r>
            <a:endParaRPr lang="zh-CN" altLang="en-US" sz="1999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66" name="椭圆 16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2FB6A3-1FCE-427D-9CD5-174AD0E8A23A}"/>
              </a:ext>
            </a:extLst>
          </p:cNvPr>
          <p:cNvSpPr/>
          <p:nvPr/>
        </p:nvSpPr>
        <p:spPr bwMode="auto">
          <a:xfrm>
            <a:off x="580888" y="2473914"/>
            <a:ext cx="409273" cy="409273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999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1999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7" name="矩形 16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76DD63-6AB6-44B2-9C76-CD45DC8B6B20}"/>
              </a:ext>
            </a:extLst>
          </p:cNvPr>
          <p:cNvSpPr/>
          <p:nvPr/>
        </p:nvSpPr>
        <p:spPr>
          <a:xfrm>
            <a:off x="1049009" y="2483232"/>
            <a:ext cx="4286679" cy="3999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999">
                <a:solidFill>
                  <a:prstClr val="black"/>
                </a:solidFill>
                <a:cs typeface="+mn-ea"/>
                <a:sym typeface="+mn-lt"/>
              </a:rPr>
              <a:t>少一些投机取巧，多一些脚踏实地；</a:t>
            </a:r>
          </a:p>
        </p:txBody>
      </p:sp>
      <p:sp>
        <p:nvSpPr>
          <p:cNvPr id="172" name="椭圆 17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7F39D88-78DE-44ED-A3AA-2B49E1523819}"/>
              </a:ext>
            </a:extLst>
          </p:cNvPr>
          <p:cNvSpPr/>
          <p:nvPr/>
        </p:nvSpPr>
        <p:spPr bwMode="auto">
          <a:xfrm>
            <a:off x="580888" y="3058610"/>
            <a:ext cx="409273" cy="409273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999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1999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3" name="矩形 17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A1B8C18-6168-48BE-8037-D045028232ED}"/>
              </a:ext>
            </a:extLst>
          </p:cNvPr>
          <p:cNvSpPr/>
          <p:nvPr/>
        </p:nvSpPr>
        <p:spPr>
          <a:xfrm>
            <a:off x="1049009" y="3067929"/>
            <a:ext cx="4286679" cy="3999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999">
                <a:solidFill>
                  <a:prstClr val="black"/>
                </a:solidFill>
                <a:cs typeface="+mn-ea"/>
                <a:sym typeface="+mn-lt"/>
              </a:rPr>
              <a:t>少一些急功近利，多一些专注持久；</a:t>
            </a:r>
          </a:p>
        </p:txBody>
      </p:sp>
      <p:sp>
        <p:nvSpPr>
          <p:cNvPr id="174" name="椭圆 17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A1E3997-A8C0-4E09-939F-6FA130399DF7}"/>
              </a:ext>
            </a:extLst>
          </p:cNvPr>
          <p:cNvSpPr/>
          <p:nvPr/>
        </p:nvSpPr>
        <p:spPr bwMode="auto">
          <a:xfrm>
            <a:off x="580888" y="3633520"/>
            <a:ext cx="409273" cy="409273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999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zh-CN" altLang="en-US" sz="1999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5" name="矩形 17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DA476D8-E751-4885-AB6B-CC0B8D27300D}"/>
              </a:ext>
            </a:extLst>
          </p:cNvPr>
          <p:cNvSpPr/>
          <p:nvPr/>
        </p:nvSpPr>
        <p:spPr>
          <a:xfrm>
            <a:off x="1049009" y="3642838"/>
            <a:ext cx="4286679" cy="3999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999">
                <a:solidFill>
                  <a:prstClr val="black"/>
                </a:solidFill>
                <a:cs typeface="+mn-ea"/>
                <a:sym typeface="+mn-lt"/>
              </a:rPr>
              <a:t>少一些粗制滥造，多一些优品精品；</a:t>
            </a:r>
          </a:p>
        </p:txBody>
      </p:sp>
      <p:sp>
        <p:nvSpPr>
          <p:cNvPr id="176" name="椭圆 17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477F414-81A5-415B-A859-9E6D7059C441}"/>
              </a:ext>
            </a:extLst>
          </p:cNvPr>
          <p:cNvSpPr/>
          <p:nvPr/>
        </p:nvSpPr>
        <p:spPr bwMode="auto">
          <a:xfrm>
            <a:off x="580888" y="4231859"/>
            <a:ext cx="409273" cy="409273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999">
                <a:solidFill>
                  <a:schemeClr val="bg1"/>
                </a:solidFill>
                <a:cs typeface="+mn-ea"/>
                <a:sym typeface="+mn-lt"/>
              </a:rPr>
              <a:t>5</a:t>
            </a:r>
            <a:endParaRPr lang="zh-CN" altLang="en-US" sz="1999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7" name="矩形 17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2E6DCB1-FAFC-4DC4-97BA-01B005690D37}"/>
              </a:ext>
            </a:extLst>
          </p:cNvPr>
          <p:cNvSpPr/>
          <p:nvPr/>
        </p:nvSpPr>
        <p:spPr>
          <a:xfrm>
            <a:off x="1049009" y="4241178"/>
            <a:ext cx="5824961" cy="3999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999">
                <a:solidFill>
                  <a:prstClr val="black"/>
                </a:solidFill>
                <a:cs typeface="+mn-ea"/>
                <a:sym typeface="+mn-lt"/>
              </a:rPr>
              <a:t>得有技术要义在精微、不追求极致不罢休的气派；</a:t>
            </a:r>
          </a:p>
        </p:txBody>
      </p:sp>
      <p:sp>
        <p:nvSpPr>
          <p:cNvPr id="178" name="椭圆 17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BB8C0FC-EE8F-4D25-A8DD-767F9FF8EE08}"/>
              </a:ext>
            </a:extLst>
          </p:cNvPr>
          <p:cNvSpPr/>
          <p:nvPr/>
        </p:nvSpPr>
        <p:spPr bwMode="auto">
          <a:xfrm>
            <a:off x="580888" y="4806768"/>
            <a:ext cx="409273" cy="409273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999">
                <a:solidFill>
                  <a:schemeClr val="bg1"/>
                </a:solidFill>
                <a:cs typeface="+mn-ea"/>
                <a:sym typeface="+mn-lt"/>
              </a:rPr>
              <a:t>6</a:t>
            </a:r>
            <a:endParaRPr lang="zh-CN" altLang="en-US" sz="1999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9" name="矩形 17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6BD4B3F-6202-40A5-A628-20B17EFE2984}"/>
              </a:ext>
            </a:extLst>
          </p:cNvPr>
          <p:cNvSpPr/>
          <p:nvPr/>
        </p:nvSpPr>
        <p:spPr>
          <a:xfrm>
            <a:off x="1049009" y="4816087"/>
            <a:ext cx="4799439" cy="3999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999">
                <a:solidFill>
                  <a:prstClr val="black"/>
                </a:solidFill>
                <a:cs typeface="+mn-ea"/>
                <a:sym typeface="+mn-lt"/>
              </a:rPr>
              <a:t>有十年如一日、反复磨练方成器的信仰。</a:t>
            </a:r>
            <a:endParaRPr lang="zh-CN" altLang="en-US" sz="1999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A742DBC-E93E-438C-A118-DC2C5ACFF1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7900" y="564674"/>
            <a:ext cx="6137692" cy="613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67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456">
        <p:push dir="u"/>
      </p:transition>
    </mc:Choice>
    <mc:Fallback xmlns="" xmlns:a16="http://schemas.microsoft.com/office/drawing/2014/main" xmlns:a14="http://schemas.microsoft.com/office/drawing/2010/main">
      <p:transition spd="med" advTm="4456">
        <p:push dir="u"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B0AEECB-B911-492F-84A1-00BD741BB9DC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FB48DE8-9CDF-47FC-A31F-7090A5C9EEA9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如何自我修炼工匠精神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3B6A3FC-C347-4595-A036-8E3FC7CEBF39}"/>
              </a:ext>
            </a:extLst>
          </p:cNvPr>
          <p:cNvGrpSpPr/>
          <p:nvPr/>
        </p:nvGrpSpPr>
        <p:grpSpPr>
          <a:xfrm>
            <a:off x="1170441" y="951811"/>
            <a:ext cx="4166196" cy="431879"/>
            <a:chOff x="2930029" y="2564904"/>
            <a:chExt cx="4167823" cy="432048"/>
          </a:xfrm>
        </p:grpSpPr>
        <p:sp>
          <p:nvSpPr>
            <p:cNvPr id="4" name="矩形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4271F0C-B40E-456A-9592-36A5ECA2285A}"/>
                </a:ext>
              </a:extLst>
            </p:cNvPr>
            <p:cNvSpPr/>
            <p:nvPr/>
          </p:nvSpPr>
          <p:spPr bwMode="auto">
            <a:xfrm>
              <a:off x="2930029" y="2564904"/>
              <a:ext cx="1224136" cy="432048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1999">
                  <a:solidFill>
                    <a:schemeClr val="bg1"/>
                  </a:solidFill>
                  <a:cs typeface="+mn-ea"/>
                  <a:sym typeface="+mn-lt"/>
                </a:rPr>
                <a:t>要点一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3833C9E-5EC6-464D-956C-4CAD7DFC19BC}"/>
                </a:ext>
              </a:extLst>
            </p:cNvPr>
            <p:cNvSpPr/>
            <p:nvPr/>
          </p:nvSpPr>
          <p:spPr bwMode="auto">
            <a:xfrm>
              <a:off x="4154165" y="2564904"/>
              <a:ext cx="2943687" cy="43204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1999">
                  <a:cs typeface="+mn-ea"/>
                  <a:sym typeface="+mn-lt"/>
                </a:rPr>
                <a:t>把</a:t>
              </a:r>
              <a:r>
                <a:rPr lang="en-US" altLang="zh-CN" sz="1999">
                  <a:cs typeface="+mn-ea"/>
                  <a:sym typeface="+mn-lt"/>
                </a:rPr>
                <a:t>99%</a:t>
              </a:r>
              <a:r>
                <a:rPr lang="zh-CN" altLang="en-US" sz="1999">
                  <a:cs typeface="+mn-ea"/>
                  <a:sym typeface="+mn-lt"/>
                </a:rPr>
                <a:t>提高到</a:t>
              </a:r>
              <a:r>
                <a:rPr lang="en-US" altLang="zh-CN" sz="1999">
                  <a:cs typeface="+mn-ea"/>
                  <a:sym typeface="+mn-lt"/>
                </a:rPr>
                <a:t>99.99%</a:t>
              </a:r>
              <a:endParaRPr lang="zh-CN" altLang="en-US" sz="1999">
                <a:cs typeface="+mn-ea"/>
                <a:sym typeface="+mn-lt"/>
              </a:endParaRPr>
            </a:p>
          </p:txBody>
        </p:sp>
      </p:grpSp>
      <p:pic>
        <p:nvPicPr>
          <p:cNvPr id="42" name="Picture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0F21989-FFB0-45B4-97C8-254DCEF97F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1091" y="2191981"/>
            <a:ext cx="4706639" cy="3137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矩形 4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C3014EB-98EA-4F42-A3B8-A7D4223AF2C2}"/>
              </a:ext>
            </a:extLst>
          </p:cNvPr>
          <p:cNvSpPr/>
          <p:nvPr/>
        </p:nvSpPr>
        <p:spPr>
          <a:xfrm>
            <a:off x="1264707" y="4662435"/>
            <a:ext cx="4805749" cy="756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799" kern="0" dirty="0">
                <a:solidFill>
                  <a:srgbClr val="393939"/>
                </a:solidFill>
                <a:cs typeface="+mn-ea"/>
                <a:sym typeface="+mn-lt"/>
              </a:rPr>
              <a:t>注重细节，追求完美，</a:t>
            </a:r>
            <a:r>
              <a:rPr lang="zh-CN" altLang="en-US" sz="1799" kern="0">
                <a:solidFill>
                  <a:srgbClr val="393939"/>
                </a:solidFill>
                <a:cs typeface="+mn-ea"/>
                <a:sym typeface="+mn-lt"/>
              </a:rPr>
              <a:t>不惜代价，孜孜不倦</a:t>
            </a:r>
            <a:r>
              <a:rPr lang="zh-CN" altLang="en-US" sz="1799" kern="0" dirty="0">
                <a:solidFill>
                  <a:srgbClr val="393939"/>
                </a:solidFill>
                <a:cs typeface="+mn-ea"/>
                <a:sym typeface="+mn-lt"/>
              </a:rPr>
              <a:t>，反复改进</a:t>
            </a:r>
            <a:r>
              <a:rPr lang="zh-CN" altLang="en-US" sz="1799" kern="0">
                <a:solidFill>
                  <a:srgbClr val="393939"/>
                </a:solidFill>
                <a:cs typeface="+mn-ea"/>
                <a:sym typeface="+mn-lt"/>
              </a:rPr>
              <a:t>产品。</a:t>
            </a:r>
            <a:endParaRPr lang="en-US" altLang="zh-CN" sz="1799" kern="0" dirty="0">
              <a:solidFill>
                <a:srgbClr val="393939"/>
              </a:solidFill>
              <a:cs typeface="+mn-ea"/>
              <a:sym typeface="+mn-lt"/>
            </a:endParaRPr>
          </a:p>
        </p:txBody>
      </p:sp>
      <p:sp>
        <p:nvSpPr>
          <p:cNvPr id="44" name="TextBox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49F329D-53B2-497B-AB0F-30AC23F8D9D1}"/>
              </a:ext>
            </a:extLst>
          </p:cNvPr>
          <p:cNvSpPr txBox="1"/>
          <p:nvPr/>
        </p:nvSpPr>
        <p:spPr>
          <a:xfrm>
            <a:off x="1294428" y="2733886"/>
            <a:ext cx="2810212" cy="156914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600" kern="0">
                <a:solidFill>
                  <a:srgbClr val="3939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marL="342763" indent="-342763">
              <a:buFont typeface="Wingdings" panose="05000000000000000000" pitchFamily="2" charset="2"/>
              <a:buChar char="l"/>
            </a:pPr>
            <a:r>
              <a:rPr lang="zh-CN" altLang="en-US" sz="1999" dirty="0">
                <a:latin typeface="+mn-lt"/>
                <a:ea typeface="+mn-ea"/>
                <a:cs typeface="+mn-ea"/>
                <a:sym typeface="+mn-lt"/>
              </a:rPr>
              <a:t>品质没有</a:t>
            </a:r>
            <a:r>
              <a:rPr lang="zh-CN" altLang="en-US" sz="1999">
                <a:latin typeface="+mn-lt"/>
                <a:ea typeface="+mn-ea"/>
                <a:cs typeface="+mn-ea"/>
                <a:sym typeface="+mn-lt"/>
              </a:rPr>
              <a:t>终点；</a:t>
            </a:r>
            <a:endParaRPr lang="en-US" altLang="zh-CN" sz="1999" dirty="0">
              <a:latin typeface="+mn-lt"/>
              <a:ea typeface="+mn-ea"/>
              <a:cs typeface="+mn-ea"/>
              <a:sym typeface="+mn-lt"/>
            </a:endParaRPr>
          </a:p>
          <a:p>
            <a:pPr marL="342763" indent="-342763">
              <a:buFont typeface="Wingdings" panose="05000000000000000000" pitchFamily="2" charset="2"/>
              <a:buChar char="l"/>
            </a:pPr>
            <a:r>
              <a:rPr lang="zh-CN" altLang="en-US" sz="1999" dirty="0">
                <a:latin typeface="+mn-lt"/>
                <a:ea typeface="+mn-ea"/>
                <a:cs typeface="+mn-ea"/>
                <a:sym typeface="+mn-lt"/>
              </a:rPr>
              <a:t>凡事</a:t>
            </a:r>
            <a:r>
              <a:rPr lang="zh-CN" altLang="en-US" sz="1999">
                <a:latin typeface="+mn-lt"/>
                <a:ea typeface="+mn-ea"/>
                <a:cs typeface="+mn-ea"/>
                <a:sym typeface="+mn-lt"/>
              </a:rPr>
              <a:t>追根究底；</a:t>
            </a:r>
            <a:endParaRPr lang="en-US" altLang="zh-CN" sz="1999" dirty="0">
              <a:latin typeface="+mn-lt"/>
              <a:ea typeface="+mn-ea"/>
              <a:cs typeface="+mn-ea"/>
              <a:sym typeface="+mn-lt"/>
            </a:endParaRPr>
          </a:p>
          <a:p>
            <a:pPr marL="342763" indent="-342763">
              <a:buFont typeface="Wingdings" panose="05000000000000000000" pitchFamily="2" charset="2"/>
              <a:buChar char="l"/>
            </a:pPr>
            <a:r>
              <a:rPr lang="zh-CN" altLang="en-US" sz="1999" dirty="0">
                <a:latin typeface="+mn-lt"/>
                <a:ea typeface="+mn-ea"/>
                <a:cs typeface="+mn-ea"/>
                <a:sym typeface="+mn-lt"/>
              </a:rPr>
              <a:t>第一次就</a:t>
            </a:r>
            <a:r>
              <a:rPr lang="zh-CN" altLang="en-US" sz="1999">
                <a:latin typeface="+mn-lt"/>
                <a:ea typeface="+mn-ea"/>
                <a:cs typeface="+mn-ea"/>
                <a:sym typeface="+mn-lt"/>
              </a:rPr>
              <a:t>做对；</a:t>
            </a:r>
            <a:endParaRPr lang="en-US" altLang="zh-CN" sz="1999" dirty="0">
              <a:latin typeface="+mn-lt"/>
              <a:ea typeface="+mn-ea"/>
              <a:cs typeface="+mn-ea"/>
              <a:sym typeface="+mn-lt"/>
            </a:endParaRPr>
          </a:p>
          <a:p>
            <a:pPr marL="342763" indent="-342763">
              <a:buFont typeface="Wingdings" panose="05000000000000000000" pitchFamily="2" charset="2"/>
              <a:buChar char="l"/>
            </a:pPr>
            <a:r>
              <a:rPr lang="zh-CN" altLang="en-US" sz="1999" dirty="0">
                <a:latin typeface="+mn-lt"/>
                <a:ea typeface="+mn-ea"/>
                <a:cs typeface="+mn-ea"/>
                <a:sym typeface="+mn-lt"/>
              </a:rPr>
              <a:t>基于用户迭代。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9EE9091-D58E-4AD4-89A4-9DCFD6F21FAC}"/>
              </a:ext>
            </a:extLst>
          </p:cNvPr>
          <p:cNvSpPr/>
          <p:nvPr/>
        </p:nvSpPr>
        <p:spPr>
          <a:xfrm>
            <a:off x="1043313" y="2100411"/>
            <a:ext cx="4766049" cy="3999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999" b="1">
                <a:solidFill>
                  <a:schemeClr val="accent2"/>
                </a:solidFill>
                <a:cs typeface="+mn-ea"/>
                <a:sym typeface="+mn-lt"/>
              </a:rPr>
              <a:t>从</a:t>
            </a:r>
            <a:r>
              <a:rPr lang="en-US" altLang="zh-CN" sz="1999" b="1">
                <a:solidFill>
                  <a:schemeClr val="accent2"/>
                </a:solidFill>
                <a:cs typeface="+mn-ea"/>
                <a:sym typeface="+mn-lt"/>
              </a:rPr>
              <a:t>99%</a:t>
            </a:r>
            <a:r>
              <a:rPr lang="zh-CN" altLang="en-US" sz="1999" b="1">
                <a:solidFill>
                  <a:schemeClr val="accent2"/>
                </a:solidFill>
                <a:cs typeface="+mn-ea"/>
                <a:sym typeface="+mn-lt"/>
              </a:rPr>
              <a:t>到</a:t>
            </a:r>
            <a:r>
              <a:rPr lang="en-US" altLang="zh-CN" sz="1999" b="1">
                <a:solidFill>
                  <a:schemeClr val="accent2"/>
                </a:solidFill>
                <a:cs typeface="+mn-ea"/>
                <a:sym typeface="+mn-lt"/>
              </a:rPr>
              <a:t>99.99%</a:t>
            </a:r>
            <a:r>
              <a:rPr lang="zh-CN" altLang="en-US" sz="1999" b="1">
                <a:solidFill>
                  <a:schemeClr val="accent2"/>
                </a:solidFill>
                <a:cs typeface="+mn-ea"/>
                <a:sym typeface="+mn-lt"/>
              </a:rPr>
              <a:t>，其利虽微，其益永久</a:t>
            </a:r>
          </a:p>
        </p:txBody>
      </p:sp>
    </p:spTree>
    <p:extLst>
      <p:ext uri="{BB962C8B-B14F-4D97-AF65-F5344CB8AC3E}">
        <p14:creationId xmlns:p14="http://schemas.microsoft.com/office/powerpoint/2010/main" val="66645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329">
        <p:push dir="u"/>
      </p:transition>
    </mc:Choice>
    <mc:Fallback xmlns="" xmlns:a16="http://schemas.microsoft.com/office/drawing/2014/main" xmlns:a14="http://schemas.microsoft.com/office/drawing/2010/main">
      <p:transition spd="med" advTm="5329">
        <p:push dir="u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FE328BC-7C79-4338-9D84-D7DA5CF495CB}"/>
              </a:ext>
            </a:extLst>
          </p:cNvPr>
          <p:cNvSpPr/>
          <p:nvPr/>
        </p:nvSpPr>
        <p:spPr bwMode="auto">
          <a:xfrm>
            <a:off x="1" y="2825323"/>
            <a:ext cx="12222831" cy="229742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B0AEECB-B911-492F-84A1-00BD741BB9DC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FB48DE8-9CDF-47FC-A31F-7090A5C9EEA9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如何自我修炼工匠精神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3B6A3FC-C347-4595-A036-8E3FC7CEBF39}"/>
              </a:ext>
            </a:extLst>
          </p:cNvPr>
          <p:cNvGrpSpPr/>
          <p:nvPr/>
        </p:nvGrpSpPr>
        <p:grpSpPr>
          <a:xfrm>
            <a:off x="1170441" y="951811"/>
            <a:ext cx="4166196" cy="431879"/>
            <a:chOff x="2930029" y="2564904"/>
            <a:chExt cx="4167823" cy="432048"/>
          </a:xfrm>
        </p:grpSpPr>
        <p:sp>
          <p:nvSpPr>
            <p:cNvPr id="4" name="矩形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4271F0C-B40E-456A-9592-36A5ECA2285A}"/>
                </a:ext>
              </a:extLst>
            </p:cNvPr>
            <p:cNvSpPr/>
            <p:nvPr/>
          </p:nvSpPr>
          <p:spPr bwMode="auto">
            <a:xfrm>
              <a:off x="2930029" y="2564904"/>
              <a:ext cx="1224136" cy="432048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1999">
                  <a:solidFill>
                    <a:schemeClr val="bg1"/>
                  </a:solidFill>
                  <a:cs typeface="+mn-ea"/>
                  <a:sym typeface="+mn-lt"/>
                </a:rPr>
                <a:t>要点二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3833C9E-5EC6-464D-956C-4CAD7DFC19BC}"/>
                </a:ext>
              </a:extLst>
            </p:cNvPr>
            <p:cNvSpPr/>
            <p:nvPr/>
          </p:nvSpPr>
          <p:spPr bwMode="auto">
            <a:xfrm>
              <a:off x="4154165" y="2564904"/>
              <a:ext cx="2943687" cy="43204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1999">
                  <a:cs typeface="+mn-ea"/>
                  <a:sym typeface="+mn-lt"/>
                </a:rPr>
                <a:t>不达要求绝不轻易交货</a:t>
              </a:r>
            </a:p>
          </p:txBody>
        </p:sp>
      </p:grpSp>
      <p:sp>
        <p:nvSpPr>
          <p:cNvPr id="36" name="矩形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9CC5805-6BB8-4C1B-B222-F92CC4EC9AE9}"/>
              </a:ext>
            </a:extLst>
          </p:cNvPr>
          <p:cNvSpPr/>
          <p:nvPr/>
        </p:nvSpPr>
        <p:spPr>
          <a:xfrm>
            <a:off x="5587198" y="3105646"/>
            <a:ext cx="5720181" cy="1569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763" indent="-342763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999" kern="0" dirty="0">
                <a:solidFill>
                  <a:schemeClr val="bg1"/>
                </a:solidFill>
                <a:cs typeface="+mn-ea"/>
                <a:sym typeface="+mn-lt"/>
              </a:rPr>
              <a:t>采取严格的</a:t>
            </a:r>
            <a:r>
              <a:rPr lang="zh-CN" altLang="en-US" sz="1999" kern="0">
                <a:solidFill>
                  <a:schemeClr val="bg1"/>
                </a:solidFill>
                <a:cs typeface="+mn-ea"/>
                <a:sym typeface="+mn-lt"/>
              </a:rPr>
              <a:t>检测标准</a:t>
            </a:r>
            <a:r>
              <a:rPr lang="en-US" altLang="zh-CN" sz="1999" kern="0" dirty="0">
                <a:solidFill>
                  <a:schemeClr val="bg1"/>
                </a:solidFill>
                <a:cs typeface="+mn-ea"/>
                <a:sym typeface="+mn-lt"/>
              </a:rPr>
              <a:t> ——</a:t>
            </a:r>
            <a:r>
              <a:rPr lang="zh-CN" altLang="en-US" sz="1999" kern="0" dirty="0">
                <a:solidFill>
                  <a:schemeClr val="bg1"/>
                </a:solidFill>
                <a:cs typeface="+mn-ea"/>
                <a:sym typeface="+mn-lt"/>
              </a:rPr>
              <a:t>绝不</a:t>
            </a:r>
            <a:r>
              <a:rPr lang="zh-CN" altLang="en-US" sz="1999" kern="0">
                <a:solidFill>
                  <a:schemeClr val="bg1"/>
                </a:solidFill>
                <a:cs typeface="+mn-ea"/>
                <a:sym typeface="+mn-lt"/>
              </a:rPr>
              <a:t>投机取巧；</a:t>
            </a:r>
            <a:endParaRPr lang="en-US" altLang="zh-CN" sz="1999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marL="342763" indent="-342763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999" kern="0" dirty="0">
                <a:solidFill>
                  <a:schemeClr val="bg1"/>
                </a:solidFill>
                <a:cs typeface="+mn-ea"/>
                <a:sym typeface="+mn-lt"/>
              </a:rPr>
              <a:t>一点不差，</a:t>
            </a:r>
            <a:r>
              <a:rPr lang="zh-CN" altLang="en-US" sz="1999" kern="0">
                <a:solidFill>
                  <a:schemeClr val="bg1"/>
                </a:solidFill>
                <a:cs typeface="+mn-ea"/>
                <a:sym typeface="+mn-lt"/>
              </a:rPr>
              <a:t>差一点不行</a:t>
            </a:r>
            <a:r>
              <a:rPr lang="en-US" altLang="zh-CN" sz="1999" kern="0" dirty="0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r>
              <a:rPr lang="zh-CN" altLang="en-US" sz="1999" kern="0" dirty="0">
                <a:solidFill>
                  <a:schemeClr val="bg1"/>
                </a:solidFill>
                <a:cs typeface="+mn-ea"/>
                <a:sym typeface="+mn-lt"/>
              </a:rPr>
              <a:t>差不多就是差</a:t>
            </a:r>
            <a:r>
              <a:rPr lang="zh-CN" altLang="en-US" sz="1999" kern="0">
                <a:solidFill>
                  <a:schemeClr val="bg1"/>
                </a:solidFill>
                <a:cs typeface="+mn-ea"/>
                <a:sym typeface="+mn-lt"/>
              </a:rPr>
              <a:t>很多。</a:t>
            </a:r>
            <a:endParaRPr lang="en-US" altLang="zh-CN" sz="1999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marL="342763" indent="-342763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999" kern="0" dirty="0">
                <a:solidFill>
                  <a:schemeClr val="bg1"/>
                </a:solidFill>
                <a:cs typeface="+mn-ea"/>
                <a:sym typeface="+mn-lt"/>
              </a:rPr>
              <a:t>生活要讲究，</a:t>
            </a:r>
            <a:r>
              <a:rPr lang="zh-CN" altLang="en-US" sz="1999" kern="0">
                <a:solidFill>
                  <a:schemeClr val="bg1"/>
                </a:solidFill>
                <a:cs typeface="+mn-ea"/>
                <a:sym typeface="+mn-lt"/>
              </a:rPr>
              <a:t>不要将就</a:t>
            </a:r>
            <a:r>
              <a:rPr lang="en-US" altLang="zh-CN" sz="1999" kern="0" dirty="0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r>
              <a:rPr lang="zh-CN" altLang="en-US" sz="1999" kern="0" dirty="0">
                <a:solidFill>
                  <a:schemeClr val="bg1"/>
                </a:solidFill>
                <a:cs typeface="+mn-ea"/>
                <a:sym typeface="+mn-lt"/>
              </a:rPr>
              <a:t>要现实的</a:t>
            </a:r>
            <a:r>
              <a:rPr lang="zh-CN" altLang="en-US" sz="1999" kern="0">
                <a:solidFill>
                  <a:schemeClr val="bg1"/>
                </a:solidFill>
                <a:cs typeface="+mn-ea"/>
                <a:sym typeface="+mn-lt"/>
              </a:rPr>
              <a:t>精致。</a:t>
            </a:r>
            <a:endParaRPr lang="en-US" altLang="zh-CN" sz="1999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marL="342763" indent="-342763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999" kern="0" dirty="0">
                <a:solidFill>
                  <a:schemeClr val="bg1"/>
                </a:solidFill>
                <a:cs typeface="+mn-ea"/>
                <a:sym typeface="+mn-lt"/>
              </a:rPr>
              <a:t>工作态度严肃</a:t>
            </a:r>
            <a:r>
              <a:rPr lang="zh-CN" altLang="en-US" sz="1999" kern="0">
                <a:solidFill>
                  <a:schemeClr val="bg1"/>
                </a:solidFill>
                <a:cs typeface="+mn-ea"/>
                <a:sym typeface="+mn-lt"/>
              </a:rPr>
              <a:t>、谨慎</a:t>
            </a:r>
            <a:r>
              <a:rPr lang="en-US" altLang="zh-CN" sz="1999" kern="0" dirty="0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r>
              <a:rPr lang="zh-CN" altLang="en-US" sz="1999" kern="0" dirty="0">
                <a:solidFill>
                  <a:schemeClr val="bg1"/>
                </a:solidFill>
                <a:cs typeface="+mn-ea"/>
                <a:sym typeface="+mn-lt"/>
              </a:rPr>
              <a:t>绝不胡乱说话。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440277B-4B83-4D58-907D-C2755E63EDAE}"/>
              </a:ext>
            </a:extLst>
          </p:cNvPr>
          <p:cNvSpPr/>
          <p:nvPr/>
        </p:nvSpPr>
        <p:spPr>
          <a:xfrm>
            <a:off x="5500569" y="2206040"/>
            <a:ext cx="6263653" cy="399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999" b="1">
                <a:solidFill>
                  <a:schemeClr val="accent2"/>
                </a:solidFill>
                <a:cs typeface="+mn-ea"/>
                <a:sym typeface="+mn-lt"/>
              </a:rPr>
              <a:t>手上的作品就像金娃娃，每一个都是精心雕琢出来的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5ED13E8-2358-4A24-9E43-0728D99BD8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2033" y="2122717"/>
            <a:ext cx="3728661" cy="248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05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695"/>
    </mc:Choice>
    <mc:Fallback xmlns="" xmlns:a16="http://schemas.microsoft.com/office/drawing/2014/main" xmlns:a14="http://schemas.microsoft.com/office/drawing/2010/main">
      <p:transition advTm="4695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B0AEECB-B911-492F-84A1-00BD741BB9DC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FB48DE8-9CDF-47FC-A31F-7090A5C9EEA9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如何自我修炼工匠精神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3B6A3FC-C347-4595-A036-8E3FC7CEBF39}"/>
              </a:ext>
            </a:extLst>
          </p:cNvPr>
          <p:cNvGrpSpPr/>
          <p:nvPr/>
        </p:nvGrpSpPr>
        <p:grpSpPr>
          <a:xfrm>
            <a:off x="1170441" y="951811"/>
            <a:ext cx="4166196" cy="431879"/>
            <a:chOff x="2930029" y="2564904"/>
            <a:chExt cx="4167823" cy="432048"/>
          </a:xfrm>
        </p:grpSpPr>
        <p:sp>
          <p:nvSpPr>
            <p:cNvPr id="4" name="矩形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4271F0C-B40E-456A-9592-36A5ECA2285A}"/>
                </a:ext>
              </a:extLst>
            </p:cNvPr>
            <p:cNvSpPr/>
            <p:nvPr/>
          </p:nvSpPr>
          <p:spPr bwMode="auto">
            <a:xfrm>
              <a:off x="2930029" y="2564904"/>
              <a:ext cx="1224136" cy="432048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1999">
                  <a:solidFill>
                    <a:schemeClr val="bg1"/>
                  </a:solidFill>
                  <a:cs typeface="+mn-ea"/>
                  <a:sym typeface="+mn-lt"/>
                </a:rPr>
                <a:t>要点三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3833C9E-5EC6-464D-956C-4CAD7DFC19BC}"/>
                </a:ext>
              </a:extLst>
            </p:cNvPr>
            <p:cNvSpPr/>
            <p:nvPr/>
          </p:nvSpPr>
          <p:spPr bwMode="auto">
            <a:xfrm>
              <a:off x="4154165" y="2564904"/>
              <a:ext cx="2943687" cy="43204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1999">
                  <a:cs typeface="+mn-ea"/>
                  <a:sym typeface="+mn-lt"/>
                </a:rPr>
                <a:t>追求同行无法匹敌的卓越</a:t>
              </a:r>
            </a:p>
          </p:txBody>
        </p:sp>
      </p:grpSp>
      <p:sp>
        <p:nvSpPr>
          <p:cNvPr id="39" name="文本框 3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2F01827-FB00-47EA-B265-EB779510970D}"/>
              </a:ext>
            </a:extLst>
          </p:cNvPr>
          <p:cNvSpPr txBox="1"/>
          <p:nvPr/>
        </p:nvSpPr>
        <p:spPr>
          <a:xfrm>
            <a:off x="6237400" y="1808626"/>
            <a:ext cx="3190297" cy="1322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997">
                <a:ln w="12700">
                  <a:solidFill>
                    <a:schemeClr val="bg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10000</a:t>
            </a:r>
            <a:endParaRPr lang="zh-CN" altLang="en-US" sz="7997">
              <a:ln w="12700">
                <a:solidFill>
                  <a:schemeClr val="bg1"/>
                </a:solidFill>
              </a:ln>
              <a:blipFill>
                <a:blip r:embed="rId3"/>
                <a:stretch>
                  <a:fillRect/>
                </a:stretch>
              </a:blip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A9FA21A-FCDE-458A-9388-FD78DE83F4CB}"/>
              </a:ext>
            </a:extLst>
          </p:cNvPr>
          <p:cNvSpPr txBox="1"/>
          <p:nvPr/>
        </p:nvSpPr>
        <p:spPr>
          <a:xfrm>
            <a:off x="8932836" y="2376437"/>
            <a:ext cx="2210225" cy="46148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2399" b="0">
                <a:solidFill>
                  <a:schemeClr val="bg1"/>
                </a:solidFill>
                <a:latin typeface="+mn-lt"/>
                <a:ea typeface="+mn-ea"/>
                <a:sym typeface="+mn-lt"/>
              </a:rPr>
              <a:t>小时天才定律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5A83B62-89C1-4469-9742-F81B9472AAC8}"/>
              </a:ext>
            </a:extLst>
          </p:cNvPr>
          <p:cNvSpPr/>
          <p:nvPr/>
        </p:nvSpPr>
        <p:spPr>
          <a:xfrm>
            <a:off x="6319329" y="3192324"/>
            <a:ext cx="4977321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kumimoji="1" lang="zh-CN" altLang="en-US" sz="1799">
                <a:cs typeface="+mn-ea"/>
                <a:sym typeface="+mn-lt"/>
              </a:rPr>
              <a:t>一个人的技能要想达到世界级领先水平，他的练习时间必须超过</a:t>
            </a:r>
            <a:r>
              <a:rPr kumimoji="1" lang="en-US" altLang="zh-CN" sz="1799">
                <a:cs typeface="+mn-ea"/>
                <a:sym typeface="+mn-lt"/>
              </a:rPr>
              <a:t>10000</a:t>
            </a:r>
            <a:r>
              <a:rPr kumimoji="1" lang="zh-CN" altLang="en-US" sz="1799">
                <a:cs typeface="+mn-ea"/>
                <a:sym typeface="+mn-lt"/>
              </a:rPr>
              <a:t>小时</a:t>
            </a:r>
            <a:r>
              <a:rPr kumimoji="1" lang="en-US" altLang="zh-CN" sz="1799">
                <a:cs typeface="+mn-ea"/>
                <a:sym typeface="+mn-lt"/>
              </a:rPr>
              <a:t>——</a:t>
            </a:r>
            <a:r>
              <a:rPr kumimoji="1" lang="zh-CN" altLang="en-US" sz="1799">
                <a:cs typeface="+mn-ea"/>
                <a:sym typeface="+mn-lt"/>
              </a:rPr>
              <a:t>任何行业都不例外。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4196C93-8E7B-47A3-8FC3-A034913E6764}"/>
              </a:ext>
            </a:extLst>
          </p:cNvPr>
          <p:cNvSpPr/>
          <p:nvPr/>
        </p:nvSpPr>
        <p:spPr bwMode="auto">
          <a:xfrm>
            <a:off x="1" y="4511164"/>
            <a:ext cx="12192000" cy="1395026"/>
          </a:xfrm>
          <a:prstGeom prst="rect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999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44" name="图片 4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F4123F2-A129-4F78-B659-AFF724B0F24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4877" y="1186368"/>
            <a:ext cx="4847395" cy="3239562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0956163-3451-46C0-9B40-7B6403810519}"/>
              </a:ext>
            </a:extLst>
          </p:cNvPr>
          <p:cNvSpPr/>
          <p:nvPr/>
        </p:nvSpPr>
        <p:spPr>
          <a:xfrm>
            <a:off x="792540" y="4715879"/>
            <a:ext cx="10785577" cy="830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kumimoji="1" lang="zh-CN" altLang="en-US" sz="1999">
                <a:solidFill>
                  <a:srgbClr val="FFFF00"/>
                </a:solidFill>
                <a:cs typeface="+mn-ea"/>
                <a:sym typeface="+mn-lt"/>
              </a:rPr>
              <a:t>无论你是作曲家、篮球运动员、滑冰运动员、操作工人、棋手，乃至于小偷，对他们练习时间进行统计的结果，一次次毫不例外的都得到了</a:t>
            </a:r>
            <a:r>
              <a:rPr kumimoji="1" lang="en-US" altLang="zh-CN" sz="1999">
                <a:solidFill>
                  <a:srgbClr val="FFFF00"/>
                </a:solidFill>
                <a:cs typeface="+mn-ea"/>
                <a:sym typeface="+mn-lt"/>
              </a:rPr>
              <a:t>10000</a:t>
            </a:r>
            <a:r>
              <a:rPr kumimoji="1" lang="zh-CN" altLang="en-US" sz="1999">
                <a:solidFill>
                  <a:srgbClr val="FFFF00"/>
                </a:solidFill>
                <a:cs typeface="+mn-ea"/>
                <a:sym typeface="+mn-lt"/>
              </a:rPr>
              <a:t>个小时的数字。</a:t>
            </a:r>
          </a:p>
        </p:txBody>
      </p:sp>
    </p:spTree>
    <p:extLst>
      <p:ext uri="{BB962C8B-B14F-4D97-AF65-F5344CB8AC3E}">
        <p14:creationId xmlns:p14="http://schemas.microsoft.com/office/powerpoint/2010/main" val="315602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56"/>
    </mc:Choice>
    <mc:Fallback xmlns="" xmlns:a16="http://schemas.microsoft.com/office/drawing/2014/main" xmlns:a14="http://schemas.microsoft.com/office/drawing/2010/main">
      <p:transition advTm="5056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B0AEECB-B911-492F-84A1-00BD741BB9DC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FB48DE8-9CDF-47FC-A31F-7090A5C9EEA9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如何自我修炼工匠精神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3B6A3FC-C347-4595-A036-8E3FC7CEBF39}"/>
              </a:ext>
            </a:extLst>
          </p:cNvPr>
          <p:cNvGrpSpPr/>
          <p:nvPr/>
        </p:nvGrpSpPr>
        <p:grpSpPr>
          <a:xfrm>
            <a:off x="1170441" y="951811"/>
            <a:ext cx="4749442" cy="431879"/>
            <a:chOff x="2930029" y="2564904"/>
            <a:chExt cx="4751297" cy="432048"/>
          </a:xfrm>
        </p:grpSpPr>
        <p:sp>
          <p:nvSpPr>
            <p:cNvPr id="4" name="矩形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4271F0C-B40E-456A-9592-36A5ECA2285A}"/>
                </a:ext>
              </a:extLst>
            </p:cNvPr>
            <p:cNvSpPr/>
            <p:nvPr/>
          </p:nvSpPr>
          <p:spPr bwMode="auto">
            <a:xfrm>
              <a:off x="2930029" y="2564904"/>
              <a:ext cx="1224136" cy="432048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1999">
                  <a:solidFill>
                    <a:schemeClr val="bg1"/>
                  </a:solidFill>
                  <a:cs typeface="+mn-ea"/>
                  <a:sym typeface="+mn-lt"/>
                </a:rPr>
                <a:t>要点四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3833C9E-5EC6-464D-956C-4CAD7DFC19BC}"/>
                </a:ext>
              </a:extLst>
            </p:cNvPr>
            <p:cNvSpPr/>
            <p:nvPr/>
          </p:nvSpPr>
          <p:spPr bwMode="auto">
            <a:xfrm>
              <a:off x="4154165" y="2564904"/>
              <a:ext cx="3527161" cy="43204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1999">
                  <a:cs typeface="+mn-ea"/>
                  <a:sym typeface="+mn-lt"/>
                </a:rPr>
                <a:t>用“笨功夫”练就“真本事”</a:t>
              </a:r>
            </a:p>
          </p:txBody>
        </p:sp>
      </p:grpSp>
      <p:pic>
        <p:nvPicPr>
          <p:cNvPr id="35" name="Picture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F2D8A79-A75E-46F4-A9A8-637ABEAFE6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23491" y="1973511"/>
            <a:ext cx="4154741" cy="275143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矩形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570363A-B087-4533-BB95-24A0C4C11DD1}"/>
              </a:ext>
            </a:extLst>
          </p:cNvPr>
          <p:cNvSpPr/>
          <p:nvPr/>
        </p:nvSpPr>
        <p:spPr>
          <a:xfrm>
            <a:off x="1170441" y="5291189"/>
            <a:ext cx="9319384" cy="4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zh-CN" altLang="en-US" sz="1999" b="1" dirty="0">
                <a:solidFill>
                  <a:schemeClr val="accent2"/>
                </a:solidFill>
                <a:cs typeface="+mn-ea"/>
                <a:sym typeface="+mn-lt"/>
              </a:rPr>
              <a:t>胡适说，这个世界聪明人太多，肯下笨功夫的人太少，所以，成功者只是少数人。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4315D8C-1285-43D8-AB0D-2B02D239F315}"/>
              </a:ext>
            </a:extLst>
          </p:cNvPr>
          <p:cNvSpPr/>
          <p:nvPr/>
        </p:nvSpPr>
        <p:spPr>
          <a:xfrm>
            <a:off x="6911973" y="4783056"/>
            <a:ext cx="3262432" cy="3999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999" dirty="0">
                <a:solidFill>
                  <a:prstClr val="black"/>
                </a:solidFill>
                <a:cs typeface="+mn-ea"/>
                <a:sym typeface="+mn-lt"/>
              </a:rPr>
              <a:t>京剧大师梅兰芳“练眼神”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B74BBCD-90F0-4A61-898D-45B3A4E2A235}"/>
              </a:ext>
            </a:extLst>
          </p:cNvPr>
          <p:cNvSpPr/>
          <p:nvPr/>
        </p:nvSpPr>
        <p:spPr>
          <a:xfrm>
            <a:off x="977821" y="1856345"/>
            <a:ext cx="5281262" cy="3022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017" algn="just">
              <a:lnSpc>
                <a:spcPct val="130000"/>
              </a:lnSpc>
              <a:spcAft>
                <a:spcPts val="400"/>
              </a:spcAft>
            </a:pPr>
            <a:r>
              <a:rPr kumimoji="1" lang="zh-CN" altLang="en-US" sz="1599">
                <a:cs typeface="+mn-ea"/>
                <a:sym typeface="+mn-lt"/>
              </a:rPr>
              <a:t>梅兰芳年幼时，两只眼睛微微近视，眼神不能外露，老师说他长着一双死鱼眼睛，不肯教。</a:t>
            </a:r>
          </a:p>
          <a:p>
            <a:pPr indent="457017" algn="just">
              <a:lnSpc>
                <a:spcPct val="130000"/>
              </a:lnSpc>
              <a:spcAft>
                <a:spcPts val="400"/>
              </a:spcAft>
            </a:pPr>
            <a:r>
              <a:rPr kumimoji="1" lang="zh-CN" altLang="en-US" sz="1599">
                <a:cs typeface="+mn-ea"/>
                <a:sym typeface="+mn-lt"/>
              </a:rPr>
              <a:t>梅兰芳不灰心，为了练眼功，从此就开始驯鸽练眼功，不管寒暑、雨雪，每天天刚朦朦亮，就起床打扫鸽子笼，给鸽子喂食，喂水。放飞之后，梅兰芳既要观察鸽队飞行状况；鸽子在天空盘旋，眼睛也不由自主地跟着运转。鸽子越飞越高、越飞越远，眼睛也越望越远，仿佛要望到蓝天的心头。日久天长不知不觉把眼皮下垂、运转无神、迎风流泪的眼病治好了。</a:t>
            </a:r>
          </a:p>
        </p:txBody>
      </p:sp>
    </p:spTree>
    <p:extLst>
      <p:ext uri="{BB962C8B-B14F-4D97-AF65-F5344CB8AC3E}">
        <p14:creationId xmlns:p14="http://schemas.microsoft.com/office/powerpoint/2010/main" val="292037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455"/>
    </mc:Choice>
    <mc:Fallback xmlns="" xmlns:a16="http://schemas.microsoft.com/office/drawing/2014/main" xmlns:a14="http://schemas.microsoft.com/office/drawing/2010/main">
      <p:transition advTm="4455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B0AEECB-B911-492F-84A1-00BD741BB9DC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FB48DE8-9CDF-47FC-A31F-7090A5C9EEA9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如何自我修炼工匠精神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3B6A3FC-C347-4595-A036-8E3FC7CEBF39}"/>
              </a:ext>
            </a:extLst>
          </p:cNvPr>
          <p:cNvGrpSpPr/>
          <p:nvPr/>
        </p:nvGrpSpPr>
        <p:grpSpPr>
          <a:xfrm>
            <a:off x="1170441" y="951811"/>
            <a:ext cx="4749442" cy="431879"/>
            <a:chOff x="2930029" y="2564904"/>
            <a:chExt cx="4751297" cy="432048"/>
          </a:xfrm>
        </p:grpSpPr>
        <p:sp>
          <p:nvSpPr>
            <p:cNvPr id="4" name="矩形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4271F0C-B40E-456A-9592-36A5ECA2285A}"/>
                </a:ext>
              </a:extLst>
            </p:cNvPr>
            <p:cNvSpPr/>
            <p:nvPr/>
          </p:nvSpPr>
          <p:spPr bwMode="auto">
            <a:xfrm>
              <a:off x="2930029" y="2564904"/>
              <a:ext cx="1224136" cy="432048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1999">
                  <a:solidFill>
                    <a:schemeClr val="bg1"/>
                  </a:solidFill>
                  <a:cs typeface="+mn-ea"/>
                  <a:sym typeface="+mn-lt"/>
                </a:rPr>
                <a:t>要点五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3833C9E-5EC6-464D-956C-4CAD7DFC19BC}"/>
                </a:ext>
              </a:extLst>
            </p:cNvPr>
            <p:cNvSpPr/>
            <p:nvPr/>
          </p:nvSpPr>
          <p:spPr bwMode="auto">
            <a:xfrm>
              <a:off x="4154165" y="2564904"/>
              <a:ext cx="3527161" cy="43204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zh-CN" altLang="en-US" sz="1999">
                  <a:cs typeface="+mn-ea"/>
                  <a:sym typeface="+mn-lt"/>
                </a:rPr>
                <a:t>  一根筋思想</a:t>
              </a:r>
            </a:p>
          </p:txBody>
        </p:sp>
      </p:grpSp>
      <p:sp>
        <p:nvSpPr>
          <p:cNvPr id="40" name="矩形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3FAA242-5AB2-4A01-8C4F-B5EA15481E56}"/>
              </a:ext>
            </a:extLst>
          </p:cNvPr>
          <p:cNvSpPr/>
          <p:nvPr/>
        </p:nvSpPr>
        <p:spPr>
          <a:xfrm>
            <a:off x="1170442" y="1706058"/>
            <a:ext cx="9763639" cy="1445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Bef>
                <a:spcPts val="1200"/>
              </a:spcBef>
            </a:pPr>
            <a:r>
              <a:rPr lang="zh-CN" altLang="en-US" sz="1999">
                <a:solidFill>
                  <a:prstClr val="black"/>
                </a:solidFill>
                <a:cs typeface="+mn-ea"/>
                <a:sym typeface="+mn-lt"/>
              </a:rPr>
              <a:t>所谓“一根筋”精神，</a:t>
            </a:r>
            <a:r>
              <a:rPr lang="zh-CN" altLang="en-US" sz="1999" b="1">
                <a:solidFill>
                  <a:schemeClr val="accent2"/>
                </a:solidFill>
                <a:cs typeface="+mn-ea"/>
                <a:sym typeface="+mn-lt"/>
              </a:rPr>
              <a:t>就是咬定</a:t>
            </a:r>
            <a:r>
              <a:rPr lang="zh-CN" altLang="en-US" sz="1999" b="1" dirty="0">
                <a:solidFill>
                  <a:schemeClr val="accent2"/>
                </a:solidFill>
                <a:cs typeface="+mn-ea"/>
                <a:sym typeface="+mn-lt"/>
              </a:rPr>
              <a:t>目标不放</a:t>
            </a:r>
            <a:r>
              <a:rPr lang="zh-CN" altLang="en-US" sz="1999" b="1">
                <a:solidFill>
                  <a:schemeClr val="accent2"/>
                </a:solidFill>
                <a:cs typeface="+mn-ea"/>
                <a:sym typeface="+mn-lt"/>
              </a:rPr>
              <a:t>的简单、一条道走到黑的坚定、把</a:t>
            </a:r>
            <a:r>
              <a:rPr lang="zh-CN" altLang="en-US" sz="1999" b="1" dirty="0">
                <a:solidFill>
                  <a:schemeClr val="accent2"/>
                </a:solidFill>
                <a:cs typeface="+mn-ea"/>
                <a:sym typeface="+mn-lt"/>
              </a:rPr>
              <a:t>事做到极致的</a:t>
            </a:r>
            <a:r>
              <a:rPr lang="zh-CN" altLang="en-US" sz="1999" b="1">
                <a:solidFill>
                  <a:schemeClr val="accent2"/>
                </a:solidFill>
                <a:cs typeface="+mn-ea"/>
                <a:sym typeface="+mn-lt"/>
              </a:rPr>
              <a:t>认真。</a:t>
            </a:r>
            <a:endParaRPr lang="en-US" altLang="zh-CN" sz="1999" b="1">
              <a:solidFill>
                <a:schemeClr val="accent2"/>
              </a:solidFill>
              <a:cs typeface="+mn-ea"/>
              <a:sym typeface="+mn-lt"/>
            </a:endParaRPr>
          </a:p>
          <a:p>
            <a:pPr algn="just">
              <a:lnSpc>
                <a:spcPct val="130000"/>
              </a:lnSpc>
              <a:spcBef>
                <a:spcPts val="1200"/>
              </a:spcBef>
            </a:pPr>
            <a:r>
              <a:rPr lang="en-US" altLang="zh-CN" sz="1999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999">
                <a:solidFill>
                  <a:prstClr val="black"/>
                </a:solidFill>
                <a:cs typeface="+mn-ea"/>
                <a:sym typeface="+mn-lt"/>
              </a:rPr>
              <a:t>阿甘正传</a:t>
            </a:r>
            <a:r>
              <a:rPr lang="en-US" altLang="zh-CN" sz="1999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1999">
                <a:solidFill>
                  <a:prstClr val="black"/>
                </a:solidFill>
                <a:cs typeface="+mn-ea"/>
                <a:sym typeface="+mn-lt"/>
              </a:rPr>
              <a:t>、</a:t>
            </a:r>
            <a:r>
              <a:rPr lang="en-US" altLang="zh-CN" sz="1999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999">
                <a:solidFill>
                  <a:prstClr val="black"/>
                </a:solidFill>
                <a:cs typeface="+mn-ea"/>
                <a:sym typeface="+mn-lt"/>
              </a:rPr>
              <a:t>肖生克的救赎</a:t>
            </a:r>
            <a:r>
              <a:rPr lang="en-US" altLang="zh-CN" sz="1999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1999">
                <a:solidFill>
                  <a:prstClr val="black"/>
                </a:solidFill>
                <a:cs typeface="+mn-ea"/>
                <a:sym typeface="+mn-lt"/>
              </a:rPr>
              <a:t>诠释的就是这个理！一根筋的人往往是成功的。</a:t>
            </a:r>
            <a:endParaRPr lang="zh-CN" altLang="en-US" sz="1999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BFB0D24-26A4-41BF-A719-E79CE88E5A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44523" y="3602019"/>
            <a:ext cx="7804328" cy="217645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61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695"/>
    </mc:Choice>
    <mc:Fallback xmlns="" xmlns:a16="http://schemas.microsoft.com/office/drawing/2014/main" xmlns:a14="http://schemas.microsoft.com/office/drawing/2010/main">
      <p:transition advTm="4695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DF7A816-0586-493E-AF93-9DFB71EE0D99}"/>
              </a:ext>
            </a:extLst>
          </p:cNvPr>
          <p:cNvSpPr/>
          <p:nvPr/>
        </p:nvSpPr>
        <p:spPr bwMode="auto">
          <a:xfrm>
            <a:off x="1" y="2443334"/>
            <a:ext cx="12192000" cy="2803127"/>
          </a:xfrm>
          <a:prstGeom prst="rect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999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B0AEECB-B911-492F-84A1-00BD741BB9DC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FB48DE8-9CDF-47FC-A31F-7090A5C9EEA9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如何自我修炼工匠精神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3B6A3FC-C347-4595-A036-8E3FC7CEBF39}"/>
              </a:ext>
            </a:extLst>
          </p:cNvPr>
          <p:cNvGrpSpPr/>
          <p:nvPr/>
        </p:nvGrpSpPr>
        <p:grpSpPr>
          <a:xfrm>
            <a:off x="1170441" y="951811"/>
            <a:ext cx="4749442" cy="431879"/>
            <a:chOff x="2930029" y="2564904"/>
            <a:chExt cx="4751297" cy="432048"/>
          </a:xfrm>
        </p:grpSpPr>
        <p:sp>
          <p:nvSpPr>
            <p:cNvPr id="4" name="矩形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4271F0C-B40E-456A-9592-36A5ECA2285A}"/>
                </a:ext>
              </a:extLst>
            </p:cNvPr>
            <p:cNvSpPr/>
            <p:nvPr/>
          </p:nvSpPr>
          <p:spPr bwMode="auto">
            <a:xfrm>
              <a:off x="2930029" y="2564904"/>
              <a:ext cx="1224136" cy="432048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1999">
                  <a:solidFill>
                    <a:schemeClr val="bg1"/>
                  </a:solidFill>
                  <a:cs typeface="+mn-ea"/>
                  <a:sym typeface="+mn-lt"/>
                </a:rPr>
                <a:t>方法六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3833C9E-5EC6-464D-956C-4CAD7DFC19BC}"/>
                </a:ext>
              </a:extLst>
            </p:cNvPr>
            <p:cNvSpPr/>
            <p:nvPr/>
          </p:nvSpPr>
          <p:spPr bwMode="auto">
            <a:xfrm>
              <a:off x="4154165" y="2564904"/>
              <a:ext cx="3527161" cy="43204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zh-CN" altLang="en-US" sz="1999">
                  <a:cs typeface="+mn-ea"/>
                  <a:sym typeface="+mn-lt"/>
                </a:rPr>
                <a:t>  耐得住寂寞，经得起诱惑</a:t>
              </a:r>
            </a:p>
          </p:txBody>
        </p:sp>
      </p:grpSp>
      <p:pic>
        <p:nvPicPr>
          <p:cNvPr id="35" name="Picture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1282FD7-351E-4F4C-A565-2D5AF1DF7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0170" y="590551"/>
            <a:ext cx="5902648" cy="5902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矩形 3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1FF3D3C-8389-4C1D-9C38-0A02737CBEA4}"/>
              </a:ext>
            </a:extLst>
          </p:cNvPr>
          <p:cNvSpPr/>
          <p:nvPr/>
        </p:nvSpPr>
        <p:spPr>
          <a:xfrm>
            <a:off x="5923186" y="2749108"/>
            <a:ext cx="5556211" cy="2085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kumimoji="1" lang="zh-CN" altLang="en-US" sz="1799">
                <a:solidFill>
                  <a:schemeClr val="bg1"/>
                </a:solidFill>
                <a:cs typeface="+mn-ea"/>
                <a:sym typeface="+mn-lt"/>
              </a:rPr>
              <a:t>打磨自己的产品，修炼自身技艺，可能是一个漫长的过程，有时会迷茫，看不到希望。这个过程特别需要我们耐得住寂寞，经得起诱惑。</a:t>
            </a:r>
            <a:endParaRPr kumimoji="1" lang="en-US" altLang="zh-CN" sz="1799">
              <a:solidFill>
                <a:schemeClr val="bg1"/>
              </a:solidFill>
              <a:cs typeface="+mn-ea"/>
              <a:sym typeface="+mn-lt"/>
            </a:endParaRPr>
          </a:p>
          <a:p>
            <a:pPr algn="just">
              <a:lnSpc>
                <a:spcPct val="120000"/>
              </a:lnSpc>
            </a:pPr>
            <a:r>
              <a:rPr kumimoji="1" lang="zh-CN" altLang="en-US" sz="1799">
                <a:solidFill>
                  <a:schemeClr val="bg1"/>
                </a:solidFill>
                <a:cs typeface="+mn-ea"/>
                <a:sym typeface="+mn-lt"/>
              </a:rPr>
              <a:t>成功的人永远是寂寞的，因为在迈向成功的路上，有不少的困难和挑战需要默默地独自面对，即使再多的鲜花和掌声，也难以驱除内心的那份寂寞。</a:t>
            </a:r>
          </a:p>
        </p:txBody>
      </p:sp>
    </p:spTree>
    <p:extLst>
      <p:ext uri="{BB962C8B-B14F-4D97-AF65-F5344CB8AC3E}">
        <p14:creationId xmlns:p14="http://schemas.microsoft.com/office/powerpoint/2010/main" val="390888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175"/>
    </mc:Choice>
    <mc:Fallback xmlns="" xmlns:a16="http://schemas.microsoft.com/office/drawing/2014/main" xmlns:a14="http://schemas.microsoft.com/office/drawing/2010/main">
      <p:transition advTm="4175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4269531" cy="6858000"/>
          </a:xfrm>
          <a:prstGeom prst="rect">
            <a:avLst/>
          </a:prstGeom>
        </p:spPr>
      </p:pic>
      <p:sp>
        <p:nvSpPr>
          <p:cNvPr id="37" name="Freeform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DF32116-DA3C-43F4-B7E3-977F8F77BA1C}"/>
              </a:ext>
            </a:extLst>
          </p:cNvPr>
          <p:cNvSpPr>
            <a:spLocks/>
          </p:cNvSpPr>
          <p:nvPr/>
        </p:nvSpPr>
        <p:spPr bwMode="auto">
          <a:xfrm>
            <a:off x="5671978" y="1482605"/>
            <a:ext cx="645861" cy="668076"/>
          </a:xfrm>
          <a:custGeom>
            <a:avLst/>
            <a:gdLst>
              <a:gd name="T0" fmla="*/ 84 w 839"/>
              <a:gd name="T1" fmla="*/ 0 h 839"/>
              <a:gd name="T2" fmla="*/ 755 w 839"/>
              <a:gd name="T3" fmla="*/ 0 h 839"/>
              <a:gd name="T4" fmla="*/ 839 w 839"/>
              <a:gd name="T5" fmla="*/ 84 h 839"/>
              <a:gd name="T6" fmla="*/ 839 w 839"/>
              <a:gd name="T7" fmla="*/ 755 h 839"/>
              <a:gd name="T8" fmla="*/ 755 w 839"/>
              <a:gd name="T9" fmla="*/ 839 h 839"/>
              <a:gd name="T10" fmla="*/ 84 w 839"/>
              <a:gd name="T11" fmla="*/ 839 h 839"/>
              <a:gd name="T12" fmla="*/ 0 w 839"/>
              <a:gd name="T13" fmla="*/ 755 h 839"/>
              <a:gd name="T14" fmla="*/ 0 w 839"/>
              <a:gd name="T15" fmla="*/ 84 h 839"/>
              <a:gd name="T16" fmla="*/ 84 w 839"/>
              <a:gd name="T17" fmla="*/ 0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9" h="839">
                <a:moveTo>
                  <a:pt x="84" y="0"/>
                </a:moveTo>
                <a:lnTo>
                  <a:pt x="755" y="0"/>
                </a:lnTo>
                <a:cubicBezTo>
                  <a:pt x="801" y="0"/>
                  <a:pt x="839" y="38"/>
                  <a:pt x="839" y="84"/>
                </a:cubicBezTo>
                <a:lnTo>
                  <a:pt x="839" y="755"/>
                </a:lnTo>
                <a:cubicBezTo>
                  <a:pt x="839" y="801"/>
                  <a:pt x="801" y="839"/>
                  <a:pt x="755" y="839"/>
                </a:cubicBezTo>
                <a:lnTo>
                  <a:pt x="84" y="839"/>
                </a:lnTo>
                <a:cubicBezTo>
                  <a:pt x="38" y="839"/>
                  <a:pt x="0" y="801"/>
                  <a:pt x="0" y="755"/>
                </a:cubicBezTo>
                <a:lnTo>
                  <a:pt x="0" y="84"/>
                </a:lnTo>
                <a:cubicBezTo>
                  <a:pt x="0" y="38"/>
                  <a:pt x="38" y="0"/>
                  <a:pt x="84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99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8" name="Freeform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FC3562E-A914-441D-B631-C8EFF52D40F6}"/>
              </a:ext>
            </a:extLst>
          </p:cNvPr>
          <p:cNvSpPr>
            <a:spLocks/>
          </p:cNvSpPr>
          <p:nvPr/>
        </p:nvSpPr>
        <p:spPr bwMode="auto">
          <a:xfrm>
            <a:off x="6387661" y="1482605"/>
            <a:ext cx="4706322" cy="668076"/>
          </a:xfrm>
          <a:custGeom>
            <a:avLst/>
            <a:gdLst>
              <a:gd name="T0" fmla="*/ 84 w 6854"/>
              <a:gd name="T1" fmla="*/ 0 h 839"/>
              <a:gd name="T2" fmla="*/ 6770 w 6854"/>
              <a:gd name="T3" fmla="*/ 0 h 839"/>
              <a:gd name="T4" fmla="*/ 6854 w 6854"/>
              <a:gd name="T5" fmla="*/ 84 h 839"/>
              <a:gd name="T6" fmla="*/ 6854 w 6854"/>
              <a:gd name="T7" fmla="*/ 755 h 839"/>
              <a:gd name="T8" fmla="*/ 6770 w 6854"/>
              <a:gd name="T9" fmla="*/ 839 h 839"/>
              <a:gd name="T10" fmla="*/ 84 w 6854"/>
              <a:gd name="T11" fmla="*/ 839 h 839"/>
              <a:gd name="T12" fmla="*/ 0 w 6854"/>
              <a:gd name="T13" fmla="*/ 755 h 839"/>
              <a:gd name="T14" fmla="*/ 0 w 6854"/>
              <a:gd name="T15" fmla="*/ 84 h 839"/>
              <a:gd name="T16" fmla="*/ 84 w 6854"/>
              <a:gd name="T17" fmla="*/ 0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54" h="839">
                <a:moveTo>
                  <a:pt x="84" y="0"/>
                </a:moveTo>
                <a:lnTo>
                  <a:pt x="6770" y="0"/>
                </a:lnTo>
                <a:cubicBezTo>
                  <a:pt x="6816" y="0"/>
                  <a:pt x="6854" y="38"/>
                  <a:pt x="6854" y="84"/>
                </a:cubicBezTo>
                <a:lnTo>
                  <a:pt x="6854" y="755"/>
                </a:lnTo>
                <a:cubicBezTo>
                  <a:pt x="6854" y="801"/>
                  <a:pt x="6816" y="839"/>
                  <a:pt x="6770" y="839"/>
                </a:cubicBezTo>
                <a:lnTo>
                  <a:pt x="84" y="839"/>
                </a:lnTo>
                <a:cubicBezTo>
                  <a:pt x="38" y="839"/>
                  <a:pt x="0" y="801"/>
                  <a:pt x="0" y="755"/>
                </a:cubicBezTo>
                <a:lnTo>
                  <a:pt x="0" y="84"/>
                </a:lnTo>
                <a:cubicBezTo>
                  <a:pt x="0" y="38"/>
                  <a:pt x="38" y="0"/>
                  <a:pt x="84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99">
              <a:solidFill>
                <a:srgbClr val="3D3D3D"/>
              </a:solidFill>
              <a:cs typeface="+mn-ea"/>
              <a:sym typeface="+mn-lt"/>
            </a:endParaRPr>
          </a:p>
        </p:txBody>
      </p:sp>
      <p:sp>
        <p:nvSpPr>
          <p:cNvPr id="39" name="Freeform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1B0C9CE-DD3F-4E5C-A815-55B47671155A}"/>
              </a:ext>
            </a:extLst>
          </p:cNvPr>
          <p:cNvSpPr>
            <a:spLocks/>
          </p:cNvSpPr>
          <p:nvPr/>
        </p:nvSpPr>
        <p:spPr bwMode="auto">
          <a:xfrm>
            <a:off x="5671978" y="2538580"/>
            <a:ext cx="645861" cy="668076"/>
          </a:xfrm>
          <a:custGeom>
            <a:avLst/>
            <a:gdLst>
              <a:gd name="T0" fmla="*/ 84 w 839"/>
              <a:gd name="T1" fmla="*/ 0 h 839"/>
              <a:gd name="T2" fmla="*/ 755 w 839"/>
              <a:gd name="T3" fmla="*/ 0 h 839"/>
              <a:gd name="T4" fmla="*/ 839 w 839"/>
              <a:gd name="T5" fmla="*/ 84 h 839"/>
              <a:gd name="T6" fmla="*/ 839 w 839"/>
              <a:gd name="T7" fmla="*/ 755 h 839"/>
              <a:gd name="T8" fmla="*/ 755 w 839"/>
              <a:gd name="T9" fmla="*/ 839 h 839"/>
              <a:gd name="T10" fmla="*/ 84 w 839"/>
              <a:gd name="T11" fmla="*/ 839 h 839"/>
              <a:gd name="T12" fmla="*/ 0 w 839"/>
              <a:gd name="T13" fmla="*/ 755 h 839"/>
              <a:gd name="T14" fmla="*/ 0 w 839"/>
              <a:gd name="T15" fmla="*/ 84 h 839"/>
              <a:gd name="T16" fmla="*/ 84 w 839"/>
              <a:gd name="T17" fmla="*/ 0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9" h="839">
                <a:moveTo>
                  <a:pt x="84" y="0"/>
                </a:moveTo>
                <a:lnTo>
                  <a:pt x="755" y="0"/>
                </a:lnTo>
                <a:cubicBezTo>
                  <a:pt x="801" y="0"/>
                  <a:pt x="839" y="38"/>
                  <a:pt x="839" y="84"/>
                </a:cubicBezTo>
                <a:lnTo>
                  <a:pt x="839" y="755"/>
                </a:lnTo>
                <a:cubicBezTo>
                  <a:pt x="839" y="801"/>
                  <a:pt x="801" y="839"/>
                  <a:pt x="755" y="839"/>
                </a:cubicBezTo>
                <a:lnTo>
                  <a:pt x="84" y="839"/>
                </a:lnTo>
                <a:cubicBezTo>
                  <a:pt x="38" y="839"/>
                  <a:pt x="0" y="801"/>
                  <a:pt x="0" y="755"/>
                </a:cubicBezTo>
                <a:lnTo>
                  <a:pt x="0" y="84"/>
                </a:lnTo>
                <a:cubicBezTo>
                  <a:pt x="0" y="38"/>
                  <a:pt x="38" y="0"/>
                  <a:pt x="84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99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0" name="Freeform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F4EFF3D-9522-4F30-8E65-73AD64BC8BF1}"/>
              </a:ext>
            </a:extLst>
          </p:cNvPr>
          <p:cNvSpPr>
            <a:spLocks/>
          </p:cNvSpPr>
          <p:nvPr/>
        </p:nvSpPr>
        <p:spPr bwMode="auto">
          <a:xfrm>
            <a:off x="6387661" y="2538580"/>
            <a:ext cx="4706322" cy="668076"/>
          </a:xfrm>
          <a:custGeom>
            <a:avLst/>
            <a:gdLst>
              <a:gd name="T0" fmla="*/ 84 w 6854"/>
              <a:gd name="T1" fmla="*/ 0 h 839"/>
              <a:gd name="T2" fmla="*/ 6770 w 6854"/>
              <a:gd name="T3" fmla="*/ 0 h 839"/>
              <a:gd name="T4" fmla="*/ 6854 w 6854"/>
              <a:gd name="T5" fmla="*/ 84 h 839"/>
              <a:gd name="T6" fmla="*/ 6854 w 6854"/>
              <a:gd name="T7" fmla="*/ 755 h 839"/>
              <a:gd name="T8" fmla="*/ 6770 w 6854"/>
              <a:gd name="T9" fmla="*/ 839 h 839"/>
              <a:gd name="T10" fmla="*/ 84 w 6854"/>
              <a:gd name="T11" fmla="*/ 839 h 839"/>
              <a:gd name="T12" fmla="*/ 0 w 6854"/>
              <a:gd name="T13" fmla="*/ 755 h 839"/>
              <a:gd name="T14" fmla="*/ 0 w 6854"/>
              <a:gd name="T15" fmla="*/ 84 h 839"/>
              <a:gd name="T16" fmla="*/ 84 w 6854"/>
              <a:gd name="T17" fmla="*/ 0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54" h="839">
                <a:moveTo>
                  <a:pt x="84" y="0"/>
                </a:moveTo>
                <a:lnTo>
                  <a:pt x="6770" y="0"/>
                </a:lnTo>
                <a:cubicBezTo>
                  <a:pt x="6816" y="0"/>
                  <a:pt x="6854" y="38"/>
                  <a:pt x="6854" y="84"/>
                </a:cubicBezTo>
                <a:lnTo>
                  <a:pt x="6854" y="755"/>
                </a:lnTo>
                <a:cubicBezTo>
                  <a:pt x="6854" y="801"/>
                  <a:pt x="6816" y="839"/>
                  <a:pt x="6770" y="839"/>
                </a:cubicBezTo>
                <a:lnTo>
                  <a:pt x="84" y="839"/>
                </a:lnTo>
                <a:cubicBezTo>
                  <a:pt x="38" y="839"/>
                  <a:pt x="0" y="801"/>
                  <a:pt x="0" y="755"/>
                </a:cubicBezTo>
                <a:lnTo>
                  <a:pt x="0" y="84"/>
                </a:lnTo>
                <a:cubicBezTo>
                  <a:pt x="0" y="38"/>
                  <a:pt x="38" y="0"/>
                  <a:pt x="84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99">
              <a:solidFill>
                <a:srgbClr val="3D3D3D"/>
              </a:solidFill>
              <a:cs typeface="+mn-ea"/>
              <a:sym typeface="+mn-lt"/>
            </a:endParaRPr>
          </a:p>
        </p:txBody>
      </p:sp>
      <p:sp>
        <p:nvSpPr>
          <p:cNvPr id="66" name="Freeform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6468A5E-44C1-4CE4-894C-5AD502095ACE}"/>
              </a:ext>
            </a:extLst>
          </p:cNvPr>
          <p:cNvSpPr>
            <a:spLocks/>
          </p:cNvSpPr>
          <p:nvPr/>
        </p:nvSpPr>
        <p:spPr bwMode="auto">
          <a:xfrm>
            <a:off x="5671978" y="3583892"/>
            <a:ext cx="645861" cy="668076"/>
          </a:xfrm>
          <a:custGeom>
            <a:avLst/>
            <a:gdLst>
              <a:gd name="T0" fmla="*/ 84 w 839"/>
              <a:gd name="T1" fmla="*/ 0 h 839"/>
              <a:gd name="T2" fmla="*/ 755 w 839"/>
              <a:gd name="T3" fmla="*/ 0 h 839"/>
              <a:gd name="T4" fmla="*/ 839 w 839"/>
              <a:gd name="T5" fmla="*/ 84 h 839"/>
              <a:gd name="T6" fmla="*/ 839 w 839"/>
              <a:gd name="T7" fmla="*/ 755 h 839"/>
              <a:gd name="T8" fmla="*/ 755 w 839"/>
              <a:gd name="T9" fmla="*/ 839 h 839"/>
              <a:gd name="T10" fmla="*/ 84 w 839"/>
              <a:gd name="T11" fmla="*/ 839 h 839"/>
              <a:gd name="T12" fmla="*/ 0 w 839"/>
              <a:gd name="T13" fmla="*/ 755 h 839"/>
              <a:gd name="T14" fmla="*/ 0 w 839"/>
              <a:gd name="T15" fmla="*/ 84 h 839"/>
              <a:gd name="T16" fmla="*/ 84 w 839"/>
              <a:gd name="T17" fmla="*/ 0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9" h="839">
                <a:moveTo>
                  <a:pt x="84" y="0"/>
                </a:moveTo>
                <a:lnTo>
                  <a:pt x="755" y="0"/>
                </a:lnTo>
                <a:cubicBezTo>
                  <a:pt x="801" y="0"/>
                  <a:pt x="839" y="38"/>
                  <a:pt x="839" y="84"/>
                </a:cubicBezTo>
                <a:lnTo>
                  <a:pt x="839" y="755"/>
                </a:lnTo>
                <a:cubicBezTo>
                  <a:pt x="839" y="801"/>
                  <a:pt x="801" y="839"/>
                  <a:pt x="755" y="839"/>
                </a:cubicBezTo>
                <a:lnTo>
                  <a:pt x="84" y="839"/>
                </a:lnTo>
                <a:cubicBezTo>
                  <a:pt x="38" y="839"/>
                  <a:pt x="0" y="801"/>
                  <a:pt x="0" y="755"/>
                </a:cubicBezTo>
                <a:lnTo>
                  <a:pt x="0" y="84"/>
                </a:lnTo>
                <a:cubicBezTo>
                  <a:pt x="0" y="38"/>
                  <a:pt x="38" y="0"/>
                  <a:pt x="84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99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7" name="Freeform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F78F0C5-CB30-4C77-907C-04043AD10DE6}"/>
              </a:ext>
            </a:extLst>
          </p:cNvPr>
          <p:cNvSpPr>
            <a:spLocks/>
          </p:cNvSpPr>
          <p:nvPr/>
        </p:nvSpPr>
        <p:spPr bwMode="auto">
          <a:xfrm>
            <a:off x="6387661" y="3583892"/>
            <a:ext cx="4706322" cy="668076"/>
          </a:xfrm>
          <a:custGeom>
            <a:avLst/>
            <a:gdLst>
              <a:gd name="T0" fmla="*/ 84 w 6854"/>
              <a:gd name="T1" fmla="*/ 0 h 839"/>
              <a:gd name="T2" fmla="*/ 6770 w 6854"/>
              <a:gd name="T3" fmla="*/ 0 h 839"/>
              <a:gd name="T4" fmla="*/ 6854 w 6854"/>
              <a:gd name="T5" fmla="*/ 84 h 839"/>
              <a:gd name="T6" fmla="*/ 6854 w 6854"/>
              <a:gd name="T7" fmla="*/ 755 h 839"/>
              <a:gd name="T8" fmla="*/ 6770 w 6854"/>
              <a:gd name="T9" fmla="*/ 839 h 839"/>
              <a:gd name="T10" fmla="*/ 84 w 6854"/>
              <a:gd name="T11" fmla="*/ 839 h 839"/>
              <a:gd name="T12" fmla="*/ 0 w 6854"/>
              <a:gd name="T13" fmla="*/ 755 h 839"/>
              <a:gd name="T14" fmla="*/ 0 w 6854"/>
              <a:gd name="T15" fmla="*/ 84 h 839"/>
              <a:gd name="T16" fmla="*/ 84 w 6854"/>
              <a:gd name="T17" fmla="*/ 0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54" h="839">
                <a:moveTo>
                  <a:pt x="84" y="0"/>
                </a:moveTo>
                <a:lnTo>
                  <a:pt x="6770" y="0"/>
                </a:lnTo>
                <a:cubicBezTo>
                  <a:pt x="6816" y="0"/>
                  <a:pt x="6854" y="38"/>
                  <a:pt x="6854" y="84"/>
                </a:cubicBezTo>
                <a:lnTo>
                  <a:pt x="6854" y="755"/>
                </a:lnTo>
                <a:cubicBezTo>
                  <a:pt x="6854" y="801"/>
                  <a:pt x="6816" y="839"/>
                  <a:pt x="6770" y="839"/>
                </a:cubicBezTo>
                <a:lnTo>
                  <a:pt x="84" y="839"/>
                </a:lnTo>
                <a:cubicBezTo>
                  <a:pt x="38" y="839"/>
                  <a:pt x="0" y="801"/>
                  <a:pt x="0" y="755"/>
                </a:cubicBezTo>
                <a:lnTo>
                  <a:pt x="0" y="84"/>
                </a:lnTo>
                <a:cubicBezTo>
                  <a:pt x="0" y="38"/>
                  <a:pt x="38" y="0"/>
                  <a:pt x="84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99">
              <a:solidFill>
                <a:srgbClr val="3D3D3D"/>
              </a:solidFill>
              <a:cs typeface="+mn-ea"/>
              <a:sym typeface="+mn-lt"/>
            </a:endParaRPr>
          </a:p>
        </p:txBody>
      </p:sp>
      <p:sp>
        <p:nvSpPr>
          <p:cNvPr id="68" name="Freeform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B5814AD-12FE-40DA-89A9-63ACA2B490F5}"/>
              </a:ext>
            </a:extLst>
          </p:cNvPr>
          <p:cNvSpPr>
            <a:spLocks/>
          </p:cNvSpPr>
          <p:nvPr/>
        </p:nvSpPr>
        <p:spPr bwMode="auto">
          <a:xfrm>
            <a:off x="5671978" y="4696242"/>
            <a:ext cx="645861" cy="668076"/>
          </a:xfrm>
          <a:custGeom>
            <a:avLst/>
            <a:gdLst>
              <a:gd name="T0" fmla="*/ 84 w 839"/>
              <a:gd name="T1" fmla="*/ 0 h 839"/>
              <a:gd name="T2" fmla="*/ 755 w 839"/>
              <a:gd name="T3" fmla="*/ 0 h 839"/>
              <a:gd name="T4" fmla="*/ 839 w 839"/>
              <a:gd name="T5" fmla="*/ 84 h 839"/>
              <a:gd name="T6" fmla="*/ 839 w 839"/>
              <a:gd name="T7" fmla="*/ 755 h 839"/>
              <a:gd name="T8" fmla="*/ 755 w 839"/>
              <a:gd name="T9" fmla="*/ 839 h 839"/>
              <a:gd name="T10" fmla="*/ 84 w 839"/>
              <a:gd name="T11" fmla="*/ 839 h 839"/>
              <a:gd name="T12" fmla="*/ 0 w 839"/>
              <a:gd name="T13" fmla="*/ 755 h 839"/>
              <a:gd name="T14" fmla="*/ 0 w 839"/>
              <a:gd name="T15" fmla="*/ 84 h 839"/>
              <a:gd name="T16" fmla="*/ 84 w 839"/>
              <a:gd name="T17" fmla="*/ 0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9" h="839">
                <a:moveTo>
                  <a:pt x="84" y="0"/>
                </a:moveTo>
                <a:lnTo>
                  <a:pt x="755" y="0"/>
                </a:lnTo>
                <a:cubicBezTo>
                  <a:pt x="801" y="0"/>
                  <a:pt x="839" y="38"/>
                  <a:pt x="839" y="84"/>
                </a:cubicBezTo>
                <a:lnTo>
                  <a:pt x="839" y="755"/>
                </a:lnTo>
                <a:cubicBezTo>
                  <a:pt x="839" y="801"/>
                  <a:pt x="801" y="839"/>
                  <a:pt x="755" y="839"/>
                </a:cubicBezTo>
                <a:lnTo>
                  <a:pt x="84" y="839"/>
                </a:lnTo>
                <a:cubicBezTo>
                  <a:pt x="38" y="839"/>
                  <a:pt x="0" y="801"/>
                  <a:pt x="0" y="755"/>
                </a:cubicBezTo>
                <a:lnTo>
                  <a:pt x="0" y="84"/>
                </a:lnTo>
                <a:cubicBezTo>
                  <a:pt x="0" y="38"/>
                  <a:pt x="38" y="0"/>
                  <a:pt x="84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99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9" name="Freeform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16D3BF6-93A7-4768-997D-36514FCDFF55}"/>
              </a:ext>
            </a:extLst>
          </p:cNvPr>
          <p:cNvSpPr>
            <a:spLocks/>
          </p:cNvSpPr>
          <p:nvPr/>
        </p:nvSpPr>
        <p:spPr bwMode="auto">
          <a:xfrm>
            <a:off x="6387661" y="4696242"/>
            <a:ext cx="4706322" cy="668076"/>
          </a:xfrm>
          <a:custGeom>
            <a:avLst/>
            <a:gdLst>
              <a:gd name="T0" fmla="*/ 84 w 6854"/>
              <a:gd name="T1" fmla="*/ 0 h 839"/>
              <a:gd name="T2" fmla="*/ 6770 w 6854"/>
              <a:gd name="T3" fmla="*/ 0 h 839"/>
              <a:gd name="T4" fmla="*/ 6854 w 6854"/>
              <a:gd name="T5" fmla="*/ 84 h 839"/>
              <a:gd name="T6" fmla="*/ 6854 w 6854"/>
              <a:gd name="T7" fmla="*/ 755 h 839"/>
              <a:gd name="T8" fmla="*/ 6770 w 6854"/>
              <a:gd name="T9" fmla="*/ 839 h 839"/>
              <a:gd name="T10" fmla="*/ 84 w 6854"/>
              <a:gd name="T11" fmla="*/ 839 h 839"/>
              <a:gd name="T12" fmla="*/ 0 w 6854"/>
              <a:gd name="T13" fmla="*/ 755 h 839"/>
              <a:gd name="T14" fmla="*/ 0 w 6854"/>
              <a:gd name="T15" fmla="*/ 84 h 839"/>
              <a:gd name="T16" fmla="*/ 84 w 6854"/>
              <a:gd name="T17" fmla="*/ 0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54" h="839">
                <a:moveTo>
                  <a:pt x="84" y="0"/>
                </a:moveTo>
                <a:lnTo>
                  <a:pt x="6770" y="0"/>
                </a:lnTo>
                <a:cubicBezTo>
                  <a:pt x="6816" y="0"/>
                  <a:pt x="6854" y="38"/>
                  <a:pt x="6854" y="84"/>
                </a:cubicBezTo>
                <a:lnTo>
                  <a:pt x="6854" y="755"/>
                </a:lnTo>
                <a:cubicBezTo>
                  <a:pt x="6854" y="801"/>
                  <a:pt x="6816" y="839"/>
                  <a:pt x="6770" y="839"/>
                </a:cubicBezTo>
                <a:lnTo>
                  <a:pt x="84" y="839"/>
                </a:lnTo>
                <a:cubicBezTo>
                  <a:pt x="38" y="839"/>
                  <a:pt x="0" y="801"/>
                  <a:pt x="0" y="755"/>
                </a:cubicBezTo>
                <a:lnTo>
                  <a:pt x="0" y="84"/>
                </a:lnTo>
                <a:cubicBezTo>
                  <a:pt x="0" y="38"/>
                  <a:pt x="38" y="0"/>
                  <a:pt x="84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99">
              <a:solidFill>
                <a:srgbClr val="3D3D3D"/>
              </a:solidFill>
              <a:cs typeface="+mn-ea"/>
              <a:sym typeface="+mn-lt"/>
            </a:endParaRPr>
          </a:p>
        </p:txBody>
      </p:sp>
      <p:sp>
        <p:nvSpPr>
          <p:cNvPr id="70" name="Rectangle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AD38D11-C436-48AC-8134-A7A3502171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5751" y="1498385"/>
            <a:ext cx="4578233" cy="652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lvl="0">
              <a:defRPr/>
            </a:pPr>
            <a:r>
              <a:rPr lang="zh-CN" altLang="en-US" sz="3199">
                <a:solidFill>
                  <a:srgbClr val="3D3D3D"/>
                </a:solidFill>
                <a:latin typeface="+mn-lt"/>
                <a:ea typeface="+mn-ea"/>
                <a:cs typeface="+mn-ea"/>
                <a:sym typeface="+mn-lt"/>
              </a:rPr>
              <a:t>工匠精神的内涵</a:t>
            </a:r>
          </a:p>
        </p:txBody>
      </p:sp>
      <p:sp>
        <p:nvSpPr>
          <p:cNvPr id="71" name="Rectangle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ED0DD29-25D9-4328-8785-C12A76719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4097" y="1498385"/>
            <a:ext cx="379487" cy="652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defTabSz="914034">
              <a:defRPr/>
            </a:pPr>
            <a:r>
              <a:rPr lang="en-US" altLang="zh-CN" sz="3199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zh-CN" altLang="en-US" sz="3199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" name="Rectangle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3B80C5B-0BDA-416B-95D9-CB7543ECDE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5751" y="2546480"/>
            <a:ext cx="4466322" cy="652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lvl="0">
              <a:defRPr/>
            </a:pPr>
            <a:r>
              <a:rPr lang="zh-CN" altLang="en-US" sz="3199">
                <a:solidFill>
                  <a:srgbClr val="3D3D3D"/>
                </a:solidFill>
                <a:latin typeface="+mn-lt"/>
                <a:ea typeface="+mn-ea"/>
                <a:cs typeface="+mn-ea"/>
                <a:sym typeface="+mn-lt"/>
              </a:rPr>
              <a:t>工匠精神的意义</a:t>
            </a:r>
          </a:p>
        </p:txBody>
      </p:sp>
      <p:sp>
        <p:nvSpPr>
          <p:cNvPr id="73" name="Rectangle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998CCF-D417-4D4D-98AC-B67B9E4F5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4097" y="2546480"/>
            <a:ext cx="379487" cy="6522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04" tIns="45702" rIns="91404" bIns="45702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defTabSz="914034">
              <a:defRPr/>
            </a:pPr>
            <a:r>
              <a:rPr lang="en-US" altLang="zh-CN" sz="3199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en-US" sz="3199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4" name="Rectangle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CB5EEFD-0FF0-4635-AE6F-B83DB3236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5751" y="3568152"/>
            <a:ext cx="4249534" cy="652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lvl="0">
              <a:defRPr/>
            </a:pPr>
            <a:r>
              <a:rPr lang="zh-CN" altLang="en-US" sz="3199">
                <a:solidFill>
                  <a:srgbClr val="3D3D3D"/>
                </a:solidFill>
                <a:latin typeface="+mn-lt"/>
                <a:ea typeface="+mn-ea"/>
                <a:cs typeface="+mn-ea"/>
                <a:sym typeface="+mn-lt"/>
              </a:rPr>
              <a:t>弘扬新时代的工匠精神</a:t>
            </a:r>
          </a:p>
        </p:txBody>
      </p:sp>
      <p:sp>
        <p:nvSpPr>
          <p:cNvPr id="75" name="Rectangle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0CC8D93-C892-42F1-90BF-A8BF426407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4097" y="3568152"/>
            <a:ext cx="379487" cy="652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defTabSz="914034">
              <a:defRPr/>
            </a:pPr>
            <a:r>
              <a:rPr lang="en-US" altLang="zh-CN" sz="3199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en-US" sz="3199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6" name="Rectangle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2C6294C-C365-43F7-9C4F-EF94EA7EEC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5751" y="4719900"/>
            <a:ext cx="4466322" cy="652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lvl="0">
              <a:defRPr/>
            </a:pPr>
            <a:r>
              <a:rPr lang="zh-CN" altLang="en-US" sz="3199">
                <a:solidFill>
                  <a:srgbClr val="3D3D3D"/>
                </a:solidFill>
                <a:latin typeface="+mn-lt"/>
                <a:ea typeface="+mn-ea"/>
                <a:cs typeface="+mn-ea"/>
                <a:sym typeface="+mn-lt"/>
              </a:rPr>
              <a:t>个人如何培养工匠精神</a:t>
            </a:r>
          </a:p>
        </p:txBody>
      </p:sp>
      <p:sp>
        <p:nvSpPr>
          <p:cNvPr id="77" name="Rectangle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ECF57EF-1F52-4106-ABB0-69D993195D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4097" y="4719900"/>
            <a:ext cx="379487" cy="652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defTabSz="914034">
              <a:defRPr/>
            </a:pPr>
            <a:r>
              <a:rPr lang="en-US" altLang="zh-CN" sz="3199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en-US" sz="3199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4898BE7-0764-4678-A907-2BBE24BC95DF}"/>
              </a:ext>
            </a:extLst>
          </p:cNvPr>
          <p:cNvGrpSpPr/>
          <p:nvPr/>
        </p:nvGrpSpPr>
        <p:grpSpPr>
          <a:xfrm>
            <a:off x="2137106" y="1853138"/>
            <a:ext cx="1687547" cy="3052142"/>
            <a:chOff x="1650977" y="2463708"/>
            <a:chExt cx="1069942" cy="1935126"/>
          </a:xfrm>
        </p:grpSpPr>
        <p:sp>
          <p:nvSpPr>
            <p:cNvPr id="82" name="文本框 1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ED32F8E-6046-47D2-8018-D53DDDAA2621}"/>
                </a:ext>
              </a:extLst>
            </p:cNvPr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 rot="5400000">
              <a:off x="1229630" y="3334160"/>
              <a:ext cx="1613963" cy="515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034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zh-CN" sz="2799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CONTENTS</a:t>
              </a:r>
              <a:endParaRPr lang="zh-CN" altLang="en-US" sz="2799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文本框 8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9F9D02E-5EB8-44AB-A62C-1B0B6772AF2A}"/>
                </a:ext>
              </a:extLst>
            </p:cNvPr>
            <p:cNvSpPr txBox="1"/>
            <p:nvPr/>
          </p:nvSpPr>
          <p:spPr>
            <a:xfrm>
              <a:off x="2077169" y="2851206"/>
              <a:ext cx="643750" cy="119887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defTabSz="914034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5398" b="1">
                  <a:solidFill>
                    <a:srgbClr val="FFFFFF"/>
                  </a:solidFill>
                  <a:cs typeface="+mn-ea"/>
                  <a:sym typeface="+mn-lt"/>
                </a:rPr>
                <a:t>目  录</a:t>
              </a:r>
              <a:endParaRPr lang="zh-CN" altLang="en-US" sz="5398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4" name="任意多边形: 形状 8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D3F881E-E567-4B09-ADEA-386B4BC12B66}"/>
                </a:ext>
              </a:extLst>
            </p:cNvPr>
            <p:cNvSpPr/>
            <p:nvPr/>
          </p:nvSpPr>
          <p:spPr bwMode="auto">
            <a:xfrm>
              <a:off x="1650977" y="2463708"/>
              <a:ext cx="764768" cy="1935126"/>
            </a:xfrm>
            <a:custGeom>
              <a:avLst/>
              <a:gdLst>
                <a:gd name="connsiteX0" fmla="*/ 0 w 914399"/>
                <a:gd name="connsiteY0" fmla="*/ 0 h 2000250"/>
                <a:gd name="connsiteX1" fmla="*/ 914399 w 914399"/>
                <a:gd name="connsiteY1" fmla="*/ 0 h 2000250"/>
                <a:gd name="connsiteX2" fmla="*/ 914399 w 914399"/>
                <a:gd name="connsiteY2" fmla="*/ 240159 h 2000250"/>
                <a:gd name="connsiteX3" fmla="*/ 571500 w 914399"/>
                <a:gd name="connsiteY3" fmla="*/ 240159 h 2000250"/>
                <a:gd name="connsiteX4" fmla="*/ 571500 w 914399"/>
                <a:gd name="connsiteY4" fmla="*/ 1771650 h 2000250"/>
                <a:gd name="connsiteX5" fmla="*/ 914399 w 914399"/>
                <a:gd name="connsiteY5" fmla="*/ 1771650 h 2000250"/>
                <a:gd name="connsiteX6" fmla="*/ 914399 w 914399"/>
                <a:gd name="connsiteY6" fmla="*/ 2000250 h 2000250"/>
                <a:gd name="connsiteX7" fmla="*/ 0 w 914399"/>
                <a:gd name="connsiteY7" fmla="*/ 2000250 h 2000250"/>
                <a:gd name="connsiteX0" fmla="*/ 571500 w 914399"/>
                <a:gd name="connsiteY0" fmla="*/ 1771650 h 2000250"/>
                <a:gd name="connsiteX1" fmla="*/ 914399 w 914399"/>
                <a:gd name="connsiteY1" fmla="*/ 1771650 h 2000250"/>
                <a:gd name="connsiteX2" fmla="*/ 914399 w 914399"/>
                <a:gd name="connsiteY2" fmla="*/ 2000250 h 2000250"/>
                <a:gd name="connsiteX3" fmla="*/ 0 w 914399"/>
                <a:gd name="connsiteY3" fmla="*/ 2000250 h 2000250"/>
                <a:gd name="connsiteX4" fmla="*/ 0 w 914399"/>
                <a:gd name="connsiteY4" fmla="*/ 0 h 2000250"/>
                <a:gd name="connsiteX5" fmla="*/ 914399 w 914399"/>
                <a:gd name="connsiteY5" fmla="*/ 0 h 2000250"/>
                <a:gd name="connsiteX6" fmla="*/ 914399 w 914399"/>
                <a:gd name="connsiteY6" fmla="*/ 240159 h 2000250"/>
                <a:gd name="connsiteX7" fmla="*/ 662940 w 914399"/>
                <a:gd name="connsiteY7" fmla="*/ 331599 h 2000250"/>
                <a:gd name="connsiteX0" fmla="*/ 571500 w 914399"/>
                <a:gd name="connsiteY0" fmla="*/ 1771650 h 2000250"/>
                <a:gd name="connsiteX1" fmla="*/ 914399 w 914399"/>
                <a:gd name="connsiteY1" fmla="*/ 1771650 h 2000250"/>
                <a:gd name="connsiteX2" fmla="*/ 914399 w 914399"/>
                <a:gd name="connsiteY2" fmla="*/ 2000250 h 2000250"/>
                <a:gd name="connsiteX3" fmla="*/ 0 w 914399"/>
                <a:gd name="connsiteY3" fmla="*/ 2000250 h 2000250"/>
                <a:gd name="connsiteX4" fmla="*/ 0 w 914399"/>
                <a:gd name="connsiteY4" fmla="*/ 0 h 2000250"/>
                <a:gd name="connsiteX5" fmla="*/ 914399 w 914399"/>
                <a:gd name="connsiteY5" fmla="*/ 0 h 2000250"/>
                <a:gd name="connsiteX6" fmla="*/ 914399 w 914399"/>
                <a:gd name="connsiteY6" fmla="*/ 240159 h 2000250"/>
                <a:gd name="connsiteX0" fmla="*/ 914399 w 914399"/>
                <a:gd name="connsiteY0" fmla="*/ 1771650 h 2000250"/>
                <a:gd name="connsiteX1" fmla="*/ 914399 w 914399"/>
                <a:gd name="connsiteY1" fmla="*/ 2000250 h 2000250"/>
                <a:gd name="connsiteX2" fmla="*/ 0 w 914399"/>
                <a:gd name="connsiteY2" fmla="*/ 2000250 h 2000250"/>
                <a:gd name="connsiteX3" fmla="*/ 0 w 914399"/>
                <a:gd name="connsiteY3" fmla="*/ 0 h 2000250"/>
                <a:gd name="connsiteX4" fmla="*/ 914399 w 914399"/>
                <a:gd name="connsiteY4" fmla="*/ 0 h 2000250"/>
                <a:gd name="connsiteX5" fmla="*/ 914399 w 914399"/>
                <a:gd name="connsiteY5" fmla="*/ 240159 h 200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399" h="2000250">
                  <a:moveTo>
                    <a:pt x="914399" y="1771650"/>
                  </a:moveTo>
                  <a:lnTo>
                    <a:pt x="914399" y="2000250"/>
                  </a:lnTo>
                  <a:lnTo>
                    <a:pt x="0" y="2000250"/>
                  </a:lnTo>
                  <a:lnTo>
                    <a:pt x="0" y="0"/>
                  </a:lnTo>
                  <a:lnTo>
                    <a:pt x="914399" y="0"/>
                  </a:lnTo>
                  <a:lnTo>
                    <a:pt x="914399" y="240159"/>
                  </a:lnTo>
                </a:path>
              </a:pathLst>
            </a:cu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04" tIns="45702" rIns="91404" bIns="45702" numCol="1" rtlCol="0" anchor="t" anchorCtr="0" compatLnSpc="1">
              <a:prstTxWarp prst="textNoShape">
                <a:avLst/>
              </a:prstTxWarp>
            </a:bodyPr>
            <a:lstStyle/>
            <a:p>
              <a:pPr defTabSz="91403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399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5" name="箭头: V 形 8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BEFD3B8-DB1F-43FE-B15D-5F4A150CF130}"/>
              </a:ext>
            </a:extLst>
          </p:cNvPr>
          <p:cNvSpPr/>
          <p:nvPr/>
        </p:nvSpPr>
        <p:spPr bwMode="auto">
          <a:xfrm>
            <a:off x="4852189" y="2815629"/>
            <a:ext cx="538963" cy="1226743"/>
          </a:xfrm>
          <a:prstGeom prst="chevron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99">
              <a:solidFill>
                <a:srgbClr val="3D3D3D"/>
              </a:solidFill>
              <a:cs typeface="+mn-ea"/>
              <a:sym typeface="+mn-lt"/>
            </a:endParaRPr>
          </a:p>
        </p:txBody>
      </p:sp>
      <p:grpSp>
        <p:nvGrpSpPr>
          <p:cNvPr id="86" name="组合 8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D122DCD-1889-46E8-89FB-5807852D8E22}"/>
              </a:ext>
            </a:extLst>
          </p:cNvPr>
          <p:cNvGrpSpPr/>
          <p:nvPr/>
        </p:nvGrpSpPr>
        <p:grpSpPr>
          <a:xfrm flipH="1">
            <a:off x="11086243" y="383327"/>
            <a:ext cx="767715" cy="381987"/>
            <a:chOff x="708075" y="376409"/>
            <a:chExt cx="779531" cy="387866"/>
          </a:xfrm>
          <a:solidFill>
            <a:schemeClr val="tx2"/>
          </a:solidFill>
        </p:grpSpPr>
        <p:sp>
          <p:nvSpPr>
            <p:cNvPr id="87" name="矩形: 圆角 8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B824622-FF2A-43E2-B527-BDD643F85839}"/>
                </a:ext>
              </a:extLst>
            </p:cNvPr>
            <p:cNvSpPr/>
            <p:nvPr/>
          </p:nvSpPr>
          <p:spPr bwMode="auto">
            <a:xfrm>
              <a:off x="708075" y="376409"/>
              <a:ext cx="779531" cy="86066"/>
            </a:xfrm>
            <a:prstGeom prst="roundRect">
              <a:avLst>
                <a:gd name="adj" fmla="val 50000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04" tIns="45702" rIns="91404" bIns="45702" numCol="1" rtlCol="0" anchor="t" anchorCtr="0" compatLnSpc="1">
              <a:prstTxWarp prst="textNoShape">
                <a:avLst/>
              </a:prstTxWarp>
            </a:bodyPr>
            <a:lstStyle/>
            <a:p>
              <a:pPr defTabSz="91403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799">
                <a:solidFill>
                  <a:srgbClr val="3D3D3D"/>
                </a:solidFill>
                <a:cs typeface="+mn-ea"/>
                <a:sym typeface="+mn-lt"/>
              </a:endParaRPr>
            </a:p>
          </p:txBody>
        </p:sp>
        <p:sp>
          <p:nvSpPr>
            <p:cNvPr id="88" name="矩形: 圆角 8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2DA36A4-28BA-498A-B3C0-AF7B8B8EFD72}"/>
                </a:ext>
              </a:extLst>
            </p:cNvPr>
            <p:cNvSpPr/>
            <p:nvPr/>
          </p:nvSpPr>
          <p:spPr bwMode="auto">
            <a:xfrm>
              <a:off x="708075" y="527309"/>
              <a:ext cx="635184" cy="86066"/>
            </a:xfrm>
            <a:prstGeom prst="roundRect">
              <a:avLst>
                <a:gd name="adj" fmla="val 50000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04" tIns="45702" rIns="91404" bIns="45702" numCol="1" rtlCol="0" anchor="t" anchorCtr="0" compatLnSpc="1">
              <a:prstTxWarp prst="textNoShape">
                <a:avLst/>
              </a:prstTxWarp>
            </a:bodyPr>
            <a:lstStyle/>
            <a:p>
              <a:pPr defTabSz="91403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799">
                <a:solidFill>
                  <a:srgbClr val="3D3D3D"/>
                </a:solidFill>
                <a:cs typeface="+mn-ea"/>
                <a:sym typeface="+mn-lt"/>
              </a:endParaRPr>
            </a:p>
          </p:txBody>
        </p:sp>
        <p:sp>
          <p:nvSpPr>
            <p:cNvPr id="89" name="矩形: 圆角 8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9C5EF9F-56CA-4AD5-B9B0-C52FF1B76FD4}"/>
                </a:ext>
              </a:extLst>
            </p:cNvPr>
            <p:cNvSpPr/>
            <p:nvPr/>
          </p:nvSpPr>
          <p:spPr bwMode="auto">
            <a:xfrm>
              <a:off x="708075" y="678209"/>
              <a:ext cx="499022" cy="86066"/>
            </a:xfrm>
            <a:prstGeom prst="roundRect">
              <a:avLst>
                <a:gd name="adj" fmla="val 50000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04" tIns="45702" rIns="91404" bIns="45702" numCol="1" rtlCol="0" anchor="t" anchorCtr="0" compatLnSpc="1">
              <a:prstTxWarp prst="textNoShape">
                <a:avLst/>
              </a:prstTxWarp>
            </a:bodyPr>
            <a:lstStyle/>
            <a:p>
              <a:pPr defTabSz="91403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799">
                <a:solidFill>
                  <a:srgbClr val="3D3D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0" name="任意多边形: 形状 8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C17F885-0A47-423A-A50D-390F1F06B24E}"/>
              </a:ext>
            </a:extLst>
          </p:cNvPr>
          <p:cNvSpPr/>
          <p:nvPr/>
        </p:nvSpPr>
        <p:spPr bwMode="auto">
          <a:xfrm>
            <a:off x="11541180" y="6261824"/>
            <a:ext cx="425699" cy="425699"/>
          </a:xfrm>
          <a:custGeom>
            <a:avLst/>
            <a:gdLst>
              <a:gd name="connsiteX0" fmla="*/ 425865 w 425865"/>
              <a:gd name="connsiteY0" fmla="*/ 0 h 425865"/>
              <a:gd name="connsiteX1" fmla="*/ 425865 w 425865"/>
              <a:gd name="connsiteY1" fmla="*/ 425865 h 425865"/>
              <a:gd name="connsiteX2" fmla="*/ 0 w 425865"/>
              <a:gd name="connsiteY2" fmla="*/ 425865 h 425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5865" h="425865">
                <a:moveTo>
                  <a:pt x="425865" y="0"/>
                </a:moveTo>
                <a:lnTo>
                  <a:pt x="425865" y="425865"/>
                </a:lnTo>
                <a:lnTo>
                  <a:pt x="0" y="425865"/>
                </a:lnTo>
                <a:close/>
              </a:path>
            </a:pathLst>
          </a:cu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99">
              <a:solidFill>
                <a:srgbClr val="3D3D3D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862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231">
        <p:push dir="u"/>
      </p:transition>
    </mc:Choice>
    <mc:Fallback xmlns="" xmlns:a14="http://schemas.microsoft.com/office/drawing/2010/main" xmlns:a16="http://schemas.microsoft.com/office/drawing/2014/main">
      <p:transition spd="med" advTm="7231">
        <p:push dir="u"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31E7F84-5F7B-44B8-A0F6-B13A40150D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299" y="-1"/>
            <a:ext cx="11696701" cy="6886387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8DDEB99-BBFB-4390-A6CE-29A0DF4D4283}"/>
              </a:ext>
            </a:extLst>
          </p:cNvPr>
          <p:cNvSpPr/>
          <p:nvPr/>
        </p:nvSpPr>
        <p:spPr>
          <a:xfrm>
            <a:off x="-1195" y="0"/>
            <a:ext cx="12193195" cy="6886387"/>
          </a:xfrm>
          <a:prstGeom prst="rect">
            <a:avLst/>
          </a:prstGeom>
          <a:gradFill flip="none" rotWithShape="1">
            <a:gsLst>
              <a:gs pos="33600">
                <a:schemeClr val="bg1"/>
              </a:gs>
              <a:gs pos="0">
                <a:schemeClr val="bg1"/>
              </a:gs>
              <a:gs pos="100000">
                <a:schemeClr val="bg1">
                  <a:alpha val="5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01F5542-BF27-4FE9-9552-B6113F524B57}"/>
              </a:ext>
            </a:extLst>
          </p:cNvPr>
          <p:cNvSpPr/>
          <p:nvPr/>
        </p:nvSpPr>
        <p:spPr>
          <a:xfrm>
            <a:off x="1058707" y="2074853"/>
            <a:ext cx="6536677" cy="2584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03798" algn="just">
              <a:lnSpc>
                <a:spcPct val="150000"/>
              </a:lnSpc>
              <a:spcAft>
                <a:spcPts val="750"/>
              </a:spcAft>
            </a:pPr>
            <a:r>
              <a:rPr lang="zh-CN" altLang="en-US" sz="1799" kern="0" dirty="0">
                <a:cs typeface="+mn-ea"/>
                <a:sym typeface="+mn-lt"/>
              </a:rPr>
              <a:t>工匠精神不是口号，它存在于每一个人身上，心中。长久以来，正是由于缺乏对精品的坚持、追求和积累，才让我们的个人成长之路崎岖坎坷，组织发展之途充满刑荆。这种缺乏也让持久创新变得异常艰难，更让基业常青成为凤毛麟角，所以，在资源日渐匮乏的后成长时代，重提工匠精神、重塑工匠精神，无论是对于个人还是对于企业来说，都有着十分积极的意义。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E2028C9-F2DC-4940-B620-433614DE3A8B}"/>
              </a:ext>
            </a:extLst>
          </p:cNvPr>
          <p:cNvSpPr/>
          <p:nvPr/>
        </p:nvSpPr>
        <p:spPr>
          <a:xfrm>
            <a:off x="1491575" y="1473054"/>
            <a:ext cx="3093021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99" b="1" dirty="0">
                <a:cs typeface="+mn-ea"/>
                <a:sym typeface="+mn-lt"/>
              </a:rPr>
              <a:t>结束语</a:t>
            </a:r>
          </a:p>
        </p:txBody>
      </p:sp>
      <p:sp>
        <p:nvSpPr>
          <p:cNvPr id="36" name="Freeform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0389627-50B6-44A2-BCDE-3AF996139083}"/>
              </a:ext>
            </a:extLst>
          </p:cNvPr>
          <p:cNvSpPr>
            <a:spLocks noEditPoints="1"/>
          </p:cNvSpPr>
          <p:nvPr/>
        </p:nvSpPr>
        <p:spPr bwMode="auto">
          <a:xfrm>
            <a:off x="1141821" y="1544785"/>
            <a:ext cx="353693" cy="362115"/>
          </a:xfrm>
          <a:custGeom>
            <a:avLst/>
            <a:gdLst>
              <a:gd name="T0" fmla="*/ 224 w 411"/>
              <a:gd name="T1" fmla="*/ 346 h 411"/>
              <a:gd name="T2" fmla="*/ 193 w 411"/>
              <a:gd name="T3" fmla="*/ 320 h 411"/>
              <a:gd name="T4" fmla="*/ 272 w 411"/>
              <a:gd name="T5" fmla="*/ 227 h 411"/>
              <a:gd name="T6" fmla="*/ 67 w 411"/>
              <a:gd name="T7" fmla="*/ 227 h 411"/>
              <a:gd name="T8" fmla="*/ 67 w 411"/>
              <a:gd name="T9" fmla="*/ 183 h 411"/>
              <a:gd name="T10" fmla="*/ 272 w 411"/>
              <a:gd name="T11" fmla="*/ 183 h 411"/>
              <a:gd name="T12" fmla="*/ 193 w 411"/>
              <a:gd name="T13" fmla="*/ 91 h 411"/>
              <a:gd name="T14" fmla="*/ 224 w 411"/>
              <a:gd name="T15" fmla="*/ 64 h 411"/>
              <a:gd name="T16" fmla="*/ 345 w 411"/>
              <a:gd name="T17" fmla="*/ 205 h 411"/>
              <a:gd name="T18" fmla="*/ 224 w 411"/>
              <a:gd name="T19" fmla="*/ 346 h 411"/>
              <a:gd name="T20" fmla="*/ 206 w 411"/>
              <a:gd name="T21" fmla="*/ 0 h 411"/>
              <a:gd name="T22" fmla="*/ 411 w 411"/>
              <a:gd name="T23" fmla="*/ 205 h 411"/>
              <a:gd name="T24" fmla="*/ 206 w 411"/>
              <a:gd name="T25" fmla="*/ 411 h 411"/>
              <a:gd name="T26" fmla="*/ 0 w 411"/>
              <a:gd name="T27" fmla="*/ 205 h 411"/>
              <a:gd name="T28" fmla="*/ 206 w 411"/>
              <a:gd name="T29" fmla="*/ 0 h 411"/>
              <a:gd name="T30" fmla="*/ 206 w 411"/>
              <a:gd name="T31" fmla="*/ 26 h 411"/>
              <a:gd name="T32" fmla="*/ 385 w 411"/>
              <a:gd name="T33" fmla="*/ 205 h 411"/>
              <a:gd name="T34" fmla="*/ 206 w 411"/>
              <a:gd name="T35" fmla="*/ 385 h 411"/>
              <a:gd name="T36" fmla="*/ 27 w 411"/>
              <a:gd name="T37" fmla="*/ 205 h 411"/>
              <a:gd name="T38" fmla="*/ 206 w 411"/>
              <a:gd name="T39" fmla="*/ 26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1" h="411">
                <a:moveTo>
                  <a:pt x="224" y="346"/>
                </a:moveTo>
                <a:lnTo>
                  <a:pt x="193" y="320"/>
                </a:lnTo>
                <a:lnTo>
                  <a:pt x="272" y="227"/>
                </a:lnTo>
                <a:lnTo>
                  <a:pt x="67" y="227"/>
                </a:lnTo>
                <a:lnTo>
                  <a:pt x="67" y="183"/>
                </a:lnTo>
                <a:lnTo>
                  <a:pt x="272" y="183"/>
                </a:lnTo>
                <a:lnTo>
                  <a:pt x="193" y="91"/>
                </a:lnTo>
                <a:lnTo>
                  <a:pt x="224" y="64"/>
                </a:lnTo>
                <a:lnTo>
                  <a:pt x="345" y="205"/>
                </a:lnTo>
                <a:lnTo>
                  <a:pt x="224" y="346"/>
                </a:lnTo>
                <a:close/>
                <a:moveTo>
                  <a:pt x="206" y="0"/>
                </a:moveTo>
                <a:cubicBezTo>
                  <a:pt x="319" y="0"/>
                  <a:pt x="411" y="92"/>
                  <a:pt x="411" y="205"/>
                </a:cubicBezTo>
                <a:cubicBezTo>
                  <a:pt x="411" y="319"/>
                  <a:pt x="319" y="411"/>
                  <a:pt x="206" y="411"/>
                </a:cubicBezTo>
                <a:cubicBezTo>
                  <a:pt x="92" y="411"/>
                  <a:pt x="0" y="319"/>
                  <a:pt x="0" y="205"/>
                </a:cubicBezTo>
                <a:cubicBezTo>
                  <a:pt x="0" y="92"/>
                  <a:pt x="92" y="0"/>
                  <a:pt x="206" y="0"/>
                </a:cubicBezTo>
                <a:close/>
                <a:moveTo>
                  <a:pt x="206" y="26"/>
                </a:moveTo>
                <a:cubicBezTo>
                  <a:pt x="305" y="26"/>
                  <a:pt x="385" y="106"/>
                  <a:pt x="385" y="205"/>
                </a:cubicBezTo>
                <a:cubicBezTo>
                  <a:pt x="385" y="304"/>
                  <a:pt x="305" y="385"/>
                  <a:pt x="206" y="385"/>
                </a:cubicBezTo>
                <a:cubicBezTo>
                  <a:pt x="107" y="385"/>
                  <a:pt x="27" y="304"/>
                  <a:pt x="27" y="205"/>
                </a:cubicBezTo>
                <a:cubicBezTo>
                  <a:pt x="27" y="106"/>
                  <a:pt x="107" y="26"/>
                  <a:pt x="206" y="2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84480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639">
        <p14:flash/>
      </p:transition>
    </mc:Choice>
    <mc:Fallback xmlns="" xmlns:a16="http://schemas.microsoft.com/office/drawing/2014/main" xmlns:a14="http://schemas.microsoft.com/office/drawing/2010/main">
      <p:transition spd="slow" advTm="3639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B94B7EA-35CB-4E23-8B42-F48426A13EF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299" y="-1"/>
            <a:ext cx="11696701" cy="6886387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4BBC912-2929-4312-B6DA-2FAAB8E06039}"/>
              </a:ext>
            </a:extLst>
          </p:cNvPr>
          <p:cNvSpPr/>
          <p:nvPr/>
        </p:nvSpPr>
        <p:spPr>
          <a:xfrm>
            <a:off x="-1195" y="0"/>
            <a:ext cx="12193195" cy="6886387"/>
          </a:xfrm>
          <a:prstGeom prst="rect">
            <a:avLst/>
          </a:prstGeom>
          <a:gradFill flip="none" rotWithShape="1">
            <a:gsLst>
              <a:gs pos="33600">
                <a:srgbClr val="4A4A4A"/>
              </a:gs>
              <a:gs pos="0">
                <a:schemeClr val="accent6">
                  <a:lumMod val="67000"/>
                </a:schemeClr>
              </a:gs>
              <a:gs pos="100000">
                <a:schemeClr val="accent6">
                  <a:lumMod val="60000"/>
                  <a:lumOff val="4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8CAE7AE-6C8A-4FB4-84E9-30D348897B12}"/>
              </a:ext>
            </a:extLst>
          </p:cNvPr>
          <p:cNvSpPr txBox="1"/>
          <p:nvPr/>
        </p:nvSpPr>
        <p:spPr>
          <a:xfrm>
            <a:off x="1409363" y="2137337"/>
            <a:ext cx="7597769" cy="1199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7197" dirty="0">
                <a:solidFill>
                  <a:schemeClr val="bg1">
                    <a:alpha val="10000"/>
                  </a:schemeClr>
                </a:solidFill>
                <a:cs typeface="+mn-ea"/>
                <a:sym typeface="+mn-lt"/>
              </a:rPr>
              <a:t>THANK YOU</a:t>
            </a:r>
            <a:endParaRPr lang="en-US" altLang="zh-CN" sz="7997" dirty="0">
              <a:solidFill>
                <a:schemeClr val="bg1">
                  <a:alpha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124C3ED-3AD3-4F8A-B86D-D14DE95FA291}"/>
              </a:ext>
            </a:extLst>
          </p:cNvPr>
          <p:cNvSpPr txBox="1"/>
          <p:nvPr/>
        </p:nvSpPr>
        <p:spPr>
          <a:xfrm>
            <a:off x="1920672" y="3762066"/>
            <a:ext cx="4832608" cy="461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9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r>
              <a:rPr lang="zh-CN" altLang="en-US" sz="2399">
                <a:solidFill>
                  <a:schemeClr val="bg1"/>
                </a:solidFill>
                <a:cs typeface="+mn-ea"/>
                <a:sym typeface="+mn-lt"/>
              </a:rPr>
              <a:t>员工“工匠精神”培训</a:t>
            </a:r>
            <a:r>
              <a:rPr lang="zh-CN" altLang="en-US" sz="2399" dirty="0">
                <a:solidFill>
                  <a:schemeClr val="bg1"/>
                </a:solidFill>
                <a:cs typeface="+mn-ea"/>
                <a:sym typeface="+mn-lt"/>
              </a:rPr>
              <a:t>课程</a:t>
            </a:r>
          </a:p>
        </p:txBody>
      </p:sp>
      <p:sp>
        <p:nvSpPr>
          <p:cNvPr id="18" name="Rectangle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B609218-F28F-4E05-B1DF-FFA32D4EB9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011" y="5880495"/>
            <a:ext cx="5466706" cy="341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 defTabSz="91403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399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汇报人</a:t>
            </a:r>
            <a:r>
              <a:rPr lang="zh-CN" altLang="en-US" sz="2399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en-US" sz="2399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优品</a:t>
            </a:r>
            <a:r>
              <a:rPr lang="en-US" altLang="zh-CN" sz="2399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PPT   </a:t>
            </a:r>
            <a:r>
              <a:rPr lang="zh-CN" altLang="en-US" sz="2399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时间：</a:t>
            </a:r>
            <a:r>
              <a:rPr lang="en-US" altLang="zh-CN" sz="2399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20XX.XX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F9AC026-B361-4251-ADB1-D8C5F1883445}"/>
              </a:ext>
            </a:extLst>
          </p:cNvPr>
          <p:cNvSpPr/>
          <p:nvPr/>
        </p:nvSpPr>
        <p:spPr bwMode="auto">
          <a:xfrm>
            <a:off x="914425" y="5999735"/>
            <a:ext cx="663682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99">
              <a:solidFill>
                <a:srgbClr val="393A3F"/>
              </a:solidFill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A5FF124-A5CF-4C6B-BE16-9A650F877BA5}"/>
              </a:ext>
            </a:extLst>
          </p:cNvPr>
          <p:cNvSpPr txBox="1"/>
          <p:nvPr/>
        </p:nvSpPr>
        <p:spPr>
          <a:xfrm>
            <a:off x="1511286" y="2084225"/>
            <a:ext cx="3860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弘扬新时代的</a:t>
            </a:r>
          </a:p>
        </p:txBody>
      </p:sp>
      <p:sp>
        <p:nvSpPr>
          <p:cNvPr id="22" name="Freeform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84BA618-E4BE-49FE-B543-1C9DC0F11232}"/>
              </a:ext>
            </a:extLst>
          </p:cNvPr>
          <p:cNvSpPr>
            <a:spLocks/>
          </p:cNvSpPr>
          <p:nvPr/>
        </p:nvSpPr>
        <p:spPr bwMode="auto">
          <a:xfrm>
            <a:off x="843497" y="1124884"/>
            <a:ext cx="4063793" cy="4065281"/>
          </a:xfrm>
          <a:custGeom>
            <a:avLst/>
            <a:gdLst>
              <a:gd name="T0" fmla="*/ 0 w 5689"/>
              <a:gd name="T1" fmla="*/ 0 h 5689"/>
              <a:gd name="T2" fmla="*/ 5689 w 5689"/>
              <a:gd name="T3" fmla="*/ 0 h 5689"/>
              <a:gd name="T4" fmla="*/ 5689 w 5689"/>
              <a:gd name="T5" fmla="*/ 948 h 5689"/>
              <a:gd name="T6" fmla="*/ 5455 w 5689"/>
              <a:gd name="T7" fmla="*/ 948 h 5689"/>
              <a:gd name="T8" fmla="*/ 5455 w 5689"/>
              <a:gd name="T9" fmla="*/ 234 h 5689"/>
              <a:gd name="T10" fmla="*/ 234 w 5689"/>
              <a:gd name="T11" fmla="*/ 234 h 5689"/>
              <a:gd name="T12" fmla="*/ 234 w 5689"/>
              <a:gd name="T13" fmla="*/ 5455 h 5689"/>
              <a:gd name="T14" fmla="*/ 5455 w 5689"/>
              <a:gd name="T15" fmla="*/ 5455 h 5689"/>
              <a:gd name="T16" fmla="*/ 5455 w 5689"/>
              <a:gd name="T17" fmla="*/ 4741 h 5689"/>
              <a:gd name="T18" fmla="*/ 5689 w 5689"/>
              <a:gd name="T19" fmla="*/ 4741 h 5689"/>
              <a:gd name="T20" fmla="*/ 5689 w 5689"/>
              <a:gd name="T21" fmla="*/ 5689 h 5689"/>
              <a:gd name="T22" fmla="*/ 0 w 5689"/>
              <a:gd name="T23" fmla="*/ 5689 h 5689"/>
              <a:gd name="T24" fmla="*/ 0 w 5689"/>
              <a:gd name="T25" fmla="*/ 0 h 5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89" h="5689">
                <a:moveTo>
                  <a:pt x="0" y="0"/>
                </a:moveTo>
                <a:lnTo>
                  <a:pt x="5689" y="0"/>
                </a:lnTo>
                <a:lnTo>
                  <a:pt x="5689" y="948"/>
                </a:lnTo>
                <a:lnTo>
                  <a:pt x="5455" y="948"/>
                </a:lnTo>
                <a:lnTo>
                  <a:pt x="5455" y="234"/>
                </a:lnTo>
                <a:lnTo>
                  <a:pt x="234" y="234"/>
                </a:lnTo>
                <a:lnTo>
                  <a:pt x="234" y="5455"/>
                </a:lnTo>
                <a:lnTo>
                  <a:pt x="5455" y="5455"/>
                </a:lnTo>
                <a:lnTo>
                  <a:pt x="5455" y="4741"/>
                </a:lnTo>
                <a:lnTo>
                  <a:pt x="5689" y="4741"/>
                </a:lnTo>
                <a:lnTo>
                  <a:pt x="5689" y="5689"/>
                </a:lnTo>
                <a:lnTo>
                  <a:pt x="0" y="568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999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D73B7EA-56F7-4612-9440-7F7C020E7175}"/>
              </a:ext>
            </a:extLst>
          </p:cNvPr>
          <p:cNvSpPr txBox="1"/>
          <p:nvPr/>
        </p:nvSpPr>
        <p:spPr>
          <a:xfrm>
            <a:off x="1720836" y="2789075"/>
            <a:ext cx="83599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spc="-300" dirty="0">
                <a:solidFill>
                  <a:schemeClr val="bg1"/>
                </a:solidFill>
                <a:cs typeface="+mn-ea"/>
                <a:sym typeface="+mn-lt"/>
              </a:rPr>
              <a:t>课程结束 谢谢大家</a:t>
            </a:r>
          </a:p>
        </p:txBody>
      </p:sp>
    </p:spTree>
    <p:extLst>
      <p:ext uri="{BB962C8B-B14F-4D97-AF65-F5344CB8AC3E}">
        <p14:creationId xmlns:p14="http://schemas.microsoft.com/office/powerpoint/2010/main" val="335148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27">
        <p:blinds dir="vert"/>
      </p:transition>
    </mc:Choice>
    <mc:Fallback xmlns="" xmlns:a16="http://schemas.microsoft.com/office/drawing/2014/main" xmlns:a14="http://schemas.microsoft.com/office/drawing/2010/main">
      <p:transition spd="slow" advTm="6727">
        <p:blinds dir="vert"/>
      </p:transition>
    </mc:Fallback>
  </mc:AlternateContent>
  <p:extLst mod="1">
    <p:ext uri="{E180D4A7-C9FB-4DFB-919C-405C955672EB}">
      <p14:showEvtLst xmlns:p14="http://schemas.microsoft.com/office/powerpoint/2010/main">
        <p14:playEvt time="10" objId="6"/>
      </p14:showEvtLst>
    </p:ext>
  </p:extLs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618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17C9609-1AA6-4152-A4D3-6AE1136FC20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95" y="1676398"/>
            <a:ext cx="12193195" cy="3680846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98BBB1C-2616-48B1-86AC-70306DF4C15C}"/>
              </a:ext>
            </a:extLst>
          </p:cNvPr>
          <p:cNvSpPr/>
          <p:nvPr/>
        </p:nvSpPr>
        <p:spPr>
          <a:xfrm>
            <a:off x="-1195" y="1676400"/>
            <a:ext cx="12193195" cy="3680844"/>
          </a:xfrm>
          <a:prstGeom prst="rect">
            <a:avLst/>
          </a:prstGeom>
          <a:gradFill flip="none" rotWithShape="1">
            <a:gsLst>
              <a:gs pos="33600">
                <a:schemeClr val="accent1"/>
              </a:gs>
              <a:gs pos="0">
                <a:schemeClr val="accent2"/>
              </a:gs>
              <a:gs pos="100000">
                <a:schemeClr val="accent3">
                  <a:alpha val="69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3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0D904911-0AC6-44D0-88CB-21CB097CED30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965666" y="2424792"/>
            <a:ext cx="5742549" cy="940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defRPr/>
            </a:pPr>
            <a:r>
              <a:rPr lang="zh-CN" altLang="en-US" sz="5998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工匠精神的内涵</a:t>
            </a:r>
          </a:p>
        </p:txBody>
      </p:sp>
      <p:sp>
        <p:nvSpPr>
          <p:cNvPr id="44" name="TextBox 6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F11562E-55FF-4B12-B375-0B26775237D9}"/>
              </a:ext>
            </a:extLst>
          </p:cNvPr>
          <p:cNvSpPr txBox="1"/>
          <p:nvPr/>
        </p:nvSpPr>
        <p:spPr>
          <a:xfrm>
            <a:off x="3282283" y="3440905"/>
            <a:ext cx="1772761" cy="33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1800">
                <a:solidFill>
                  <a:schemeClr val="tx2"/>
                </a:solidFill>
                <a:latin typeface="+mj-ea"/>
                <a:ea typeface="+mn-ea"/>
              </a:defRPr>
            </a:lvl1pPr>
          </a:lstStyle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99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什么是工匠精神</a:t>
            </a:r>
          </a:p>
        </p:txBody>
      </p:sp>
      <p:sp>
        <p:nvSpPr>
          <p:cNvPr id="45" name="TextBox 6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E05FF930-0910-41E5-A522-BF7D5BD2B0BC}"/>
              </a:ext>
            </a:extLst>
          </p:cNvPr>
          <p:cNvSpPr txBox="1"/>
          <p:nvPr/>
        </p:nvSpPr>
        <p:spPr>
          <a:xfrm>
            <a:off x="5299754" y="3440905"/>
            <a:ext cx="1751864" cy="33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pPr lvl="0" algn="just">
              <a:defRPr/>
            </a:pPr>
            <a:r>
              <a:rPr lang="zh-CN" altLang="en-US" sz="1599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四个基本内涵</a:t>
            </a:r>
          </a:p>
        </p:txBody>
      </p:sp>
      <p:sp>
        <p:nvSpPr>
          <p:cNvPr id="46" name="Freeform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4660E7B0-00EE-48D8-9051-98E53BFC8F83}"/>
              </a:ext>
            </a:extLst>
          </p:cNvPr>
          <p:cNvSpPr>
            <a:spLocks noEditPoints="1"/>
          </p:cNvSpPr>
          <p:nvPr/>
        </p:nvSpPr>
        <p:spPr bwMode="auto">
          <a:xfrm>
            <a:off x="3088582" y="3506791"/>
            <a:ext cx="231300" cy="23267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7" name="Freeform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E2BA44C-8182-4F1D-87E8-17AB10C6A1A0}"/>
              </a:ext>
            </a:extLst>
          </p:cNvPr>
          <p:cNvSpPr>
            <a:spLocks noEditPoints="1"/>
          </p:cNvSpPr>
          <p:nvPr/>
        </p:nvSpPr>
        <p:spPr bwMode="auto">
          <a:xfrm>
            <a:off x="5091050" y="3506791"/>
            <a:ext cx="231300" cy="23267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8" name="TextBox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CEB3D56-9CA4-4578-A84B-7E49356B0B94}"/>
              </a:ext>
            </a:extLst>
          </p:cNvPr>
          <p:cNvSpPr txBox="1"/>
          <p:nvPr/>
        </p:nvSpPr>
        <p:spPr>
          <a:xfrm>
            <a:off x="3303181" y="3847124"/>
            <a:ext cx="1751864" cy="33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pPr lvl="0" algn="just">
              <a:defRPr/>
            </a:pPr>
            <a:r>
              <a:rPr lang="zh-CN" altLang="en-US" sz="1599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“笨”的精神</a:t>
            </a:r>
          </a:p>
        </p:txBody>
      </p:sp>
      <p:sp>
        <p:nvSpPr>
          <p:cNvPr id="66" name="Freeform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75608C89-DCC9-4308-B9C8-AE0BD5732458}"/>
              </a:ext>
            </a:extLst>
          </p:cNvPr>
          <p:cNvSpPr>
            <a:spLocks noEditPoints="1"/>
          </p:cNvSpPr>
          <p:nvPr/>
        </p:nvSpPr>
        <p:spPr bwMode="auto">
          <a:xfrm>
            <a:off x="3094477" y="3913009"/>
            <a:ext cx="231300" cy="23267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7" name="TextBox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47D93918-CE41-45B2-AEC7-B48FBB620060}"/>
              </a:ext>
            </a:extLst>
          </p:cNvPr>
          <p:cNvSpPr txBox="1"/>
          <p:nvPr/>
        </p:nvSpPr>
        <p:spPr>
          <a:xfrm>
            <a:off x="5300065" y="3847124"/>
            <a:ext cx="1751864" cy="33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pPr lvl="0" algn="just">
              <a:defRPr/>
            </a:pPr>
            <a:r>
              <a:rPr lang="zh-CN" altLang="en-US" sz="1599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“轴”的精神</a:t>
            </a:r>
          </a:p>
        </p:txBody>
      </p:sp>
      <p:sp>
        <p:nvSpPr>
          <p:cNvPr id="74" name="Freeform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53266C0-867A-44EB-9BEA-ACE2A2427669}"/>
              </a:ext>
            </a:extLst>
          </p:cNvPr>
          <p:cNvSpPr>
            <a:spLocks noEditPoints="1"/>
          </p:cNvSpPr>
          <p:nvPr/>
        </p:nvSpPr>
        <p:spPr bwMode="auto">
          <a:xfrm>
            <a:off x="5091361" y="3913009"/>
            <a:ext cx="231300" cy="23267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75" name="组合 7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7A07DCA-9642-45A3-898F-D584AB2529EC}"/>
              </a:ext>
            </a:extLst>
          </p:cNvPr>
          <p:cNvGrpSpPr/>
          <p:nvPr/>
        </p:nvGrpSpPr>
        <p:grpSpPr>
          <a:xfrm>
            <a:off x="952853" y="2365077"/>
            <a:ext cx="1954968" cy="1954966"/>
            <a:chOff x="915021" y="7825305"/>
            <a:chExt cx="2911954" cy="2911954"/>
          </a:xfrm>
        </p:grpSpPr>
        <p:sp>
          <p:nvSpPr>
            <p:cNvPr id="76" name="椭圆 7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A739247A-95D6-4EEB-8882-C8ED25B18C53}"/>
                </a:ext>
              </a:extLst>
            </p:cNvPr>
            <p:cNvSpPr/>
            <p:nvPr/>
          </p:nvSpPr>
          <p:spPr>
            <a:xfrm>
              <a:off x="915021" y="7825305"/>
              <a:ext cx="2911954" cy="2911954"/>
            </a:xfrm>
            <a:prstGeom prst="ellipse">
              <a:avLst/>
            </a:prstGeom>
            <a:gradFill>
              <a:gsLst>
                <a:gs pos="100000">
                  <a:srgbClr val="FFFFFF"/>
                </a:gs>
                <a:gs pos="0">
                  <a:srgbClr val="E6E6E6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rgbClr val="FFFFFF"/>
                  </a:gs>
                  <a:gs pos="100000">
                    <a:srgbClr val="E6E6E6"/>
                  </a:gs>
                </a:gsLst>
                <a:lin ang="2700000" scaled="1"/>
                <a:tileRect/>
              </a:gradFill>
            </a:ln>
            <a:effectLst>
              <a:outerShdw blurRad="254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03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799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7" name="椭圆 7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E27657CC-4F0C-4F3E-BC3F-4A2402C0079D}"/>
                </a:ext>
              </a:extLst>
            </p:cNvPr>
            <p:cNvSpPr/>
            <p:nvPr/>
          </p:nvSpPr>
          <p:spPr>
            <a:xfrm>
              <a:off x="1107524" y="8017811"/>
              <a:ext cx="2526950" cy="2526946"/>
            </a:xfrm>
            <a:prstGeom prst="ellipse">
              <a:avLst/>
            </a:prstGeom>
            <a:solidFill>
              <a:schemeClr val="accent2"/>
            </a:solidFill>
            <a:ln w="22225">
              <a:gradFill flip="none" rotWithShape="1">
                <a:gsLst>
                  <a:gs pos="0">
                    <a:srgbClr val="D9D9D9"/>
                  </a:gs>
                  <a:gs pos="100000">
                    <a:srgbClr val="FFFFFF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2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034">
                <a:defRPr/>
              </a:pPr>
              <a:endParaRPr lang="zh-CN" altLang="en-US" sz="1599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8" name="文本框 7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5F882787-28CB-42CD-88C2-A84742F47469}"/>
              </a:ext>
            </a:extLst>
          </p:cNvPr>
          <p:cNvSpPr txBox="1"/>
          <p:nvPr/>
        </p:nvSpPr>
        <p:spPr>
          <a:xfrm>
            <a:off x="1385255" y="2469046"/>
            <a:ext cx="1011816" cy="17844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03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996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</a:t>
            </a:r>
            <a:endParaRPr lang="zh-CN" altLang="en-US" sz="10996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9" name="TextBox 6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48BFA6E0-9ABD-4F0D-97CA-9AC422A387F8}"/>
              </a:ext>
            </a:extLst>
          </p:cNvPr>
          <p:cNvSpPr txBox="1"/>
          <p:nvPr/>
        </p:nvSpPr>
        <p:spPr>
          <a:xfrm>
            <a:off x="7363961" y="3440905"/>
            <a:ext cx="2187074" cy="33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pPr lvl="0" algn="just">
              <a:defRPr/>
            </a:pPr>
            <a:r>
              <a:rPr lang="zh-CN" altLang="en-US" sz="1599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工匠精神的三个层次</a:t>
            </a:r>
          </a:p>
        </p:txBody>
      </p:sp>
      <p:sp>
        <p:nvSpPr>
          <p:cNvPr id="80" name="Freeform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EE29BDC8-E160-4FDB-A8D2-9B5064746E11}"/>
              </a:ext>
            </a:extLst>
          </p:cNvPr>
          <p:cNvSpPr>
            <a:spLocks noEditPoints="1"/>
          </p:cNvSpPr>
          <p:nvPr/>
        </p:nvSpPr>
        <p:spPr bwMode="auto">
          <a:xfrm>
            <a:off x="7155258" y="3506791"/>
            <a:ext cx="231300" cy="23267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" name="TextBox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0FEFDC82-99AA-4536-9E18-47741126FAE0}"/>
              </a:ext>
            </a:extLst>
          </p:cNvPr>
          <p:cNvSpPr txBox="1"/>
          <p:nvPr/>
        </p:nvSpPr>
        <p:spPr>
          <a:xfrm>
            <a:off x="7356661" y="3847124"/>
            <a:ext cx="1751864" cy="33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pPr lvl="0" algn="just">
              <a:defRPr/>
            </a:pPr>
            <a:r>
              <a:rPr lang="zh-CN" altLang="en-US" sz="1599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“苦”的精神</a:t>
            </a:r>
          </a:p>
        </p:txBody>
      </p:sp>
      <p:sp>
        <p:nvSpPr>
          <p:cNvPr id="37" name="Freeform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826BE39-A1BA-45C1-907F-2583EDFC6049}"/>
              </a:ext>
            </a:extLst>
          </p:cNvPr>
          <p:cNvSpPr>
            <a:spLocks noEditPoints="1"/>
          </p:cNvSpPr>
          <p:nvPr/>
        </p:nvSpPr>
        <p:spPr bwMode="auto">
          <a:xfrm>
            <a:off x="7147958" y="3913009"/>
            <a:ext cx="231300" cy="23267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79785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626">
        <p15:prstTrans prst="pageCurlDouble"/>
      </p:transition>
    </mc:Choice>
    <mc:Fallback xmlns="" xmlns:a16="http://schemas.microsoft.com/office/drawing/2014/main" xmlns:a14="http://schemas.microsoft.com/office/drawing/2010/main" xmlns:p14="http://schemas.microsoft.com/office/powerpoint/2010/main">
      <p:transition spd="slow" advTm="4626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77161610-F3E6-488C-BD96-2A83599149E0}"/>
              </a:ext>
            </a:extLst>
          </p:cNvPr>
          <p:cNvGrpSpPr/>
          <p:nvPr/>
        </p:nvGrpSpPr>
        <p:grpSpPr>
          <a:xfrm>
            <a:off x="896480" y="1862793"/>
            <a:ext cx="3834648" cy="3836967"/>
            <a:chOff x="7376360" y="1862181"/>
            <a:chExt cx="3836146" cy="3838466"/>
          </a:xfrm>
        </p:grpSpPr>
        <p:sp>
          <p:nvSpPr>
            <p:cNvPr id="33" name="Oval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C83AE355-4441-4AC3-A30E-94B600715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6360" y="1862181"/>
              <a:ext cx="3836146" cy="3838466"/>
            </a:xfrm>
            <a:prstGeom prst="ellipse">
              <a:avLst/>
            </a:prstGeom>
            <a:solidFill>
              <a:srgbClr val="DFDFE1"/>
            </a:solidFill>
            <a:ln w="9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cs typeface="+mn-ea"/>
                <a:sym typeface="+mn-lt"/>
              </a:endParaRPr>
            </a:p>
          </p:txBody>
        </p:sp>
        <p:pic>
          <p:nvPicPr>
            <p:cNvPr id="42" name="图片 4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9B0433B6-53B1-4189-9CAD-DBCAE27C1A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602177" y="2089158"/>
              <a:ext cx="3384512" cy="3384512"/>
            </a:xfrm>
            <a:custGeom>
              <a:avLst/>
              <a:gdLst>
                <a:gd name="connsiteX0" fmla="*/ 967103 w 1934206"/>
                <a:gd name="connsiteY0" fmla="*/ 0 h 1934206"/>
                <a:gd name="connsiteX1" fmla="*/ 1934206 w 1934206"/>
                <a:gd name="connsiteY1" fmla="*/ 967103 h 1934206"/>
                <a:gd name="connsiteX2" fmla="*/ 967103 w 1934206"/>
                <a:gd name="connsiteY2" fmla="*/ 1934206 h 1934206"/>
                <a:gd name="connsiteX3" fmla="*/ 0 w 1934206"/>
                <a:gd name="connsiteY3" fmla="*/ 967103 h 1934206"/>
                <a:gd name="connsiteX4" fmla="*/ 967103 w 1934206"/>
                <a:gd name="connsiteY4" fmla="*/ 0 h 1934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4206" h="1934206">
                  <a:moveTo>
                    <a:pt x="967103" y="0"/>
                  </a:moveTo>
                  <a:cubicBezTo>
                    <a:pt x="1501219" y="0"/>
                    <a:pt x="1934206" y="432987"/>
                    <a:pt x="1934206" y="967103"/>
                  </a:cubicBezTo>
                  <a:cubicBezTo>
                    <a:pt x="1934206" y="1501219"/>
                    <a:pt x="1501219" y="1934206"/>
                    <a:pt x="967103" y="1934206"/>
                  </a:cubicBezTo>
                  <a:cubicBezTo>
                    <a:pt x="432987" y="1934206"/>
                    <a:pt x="0" y="1501219"/>
                    <a:pt x="0" y="967103"/>
                  </a:cubicBezTo>
                  <a:cubicBezTo>
                    <a:pt x="0" y="432987"/>
                    <a:pt x="432987" y="0"/>
                    <a:pt x="967103" y="0"/>
                  </a:cubicBezTo>
                  <a:close/>
                </a:path>
              </a:pathLst>
            </a:custGeom>
            <a:ln>
              <a:solidFill>
                <a:schemeClr val="bg1"/>
              </a:solidFill>
            </a:ln>
          </p:spPr>
        </p:pic>
      </p:grpSp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670C33BD-68CA-41BD-BF3C-EFE6B9DF49F5}"/>
              </a:ext>
            </a:extLst>
          </p:cNvPr>
          <p:cNvSpPr/>
          <p:nvPr/>
        </p:nvSpPr>
        <p:spPr>
          <a:xfrm>
            <a:off x="5198725" y="831401"/>
            <a:ext cx="1415219" cy="5845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9">
                <a:cs typeface="+mn-ea"/>
                <a:sym typeface="+mn-lt"/>
              </a:rPr>
              <a:t>什么是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1306AA9-0BF7-464D-802A-F096A8C88E77}"/>
              </a:ext>
            </a:extLst>
          </p:cNvPr>
          <p:cNvSpPr/>
          <p:nvPr/>
        </p:nvSpPr>
        <p:spPr>
          <a:xfrm>
            <a:off x="5204831" y="3305916"/>
            <a:ext cx="5896541" cy="756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zh-CN" altLang="en-US" sz="1799" kern="0">
                <a:solidFill>
                  <a:srgbClr val="393939"/>
                </a:solidFill>
                <a:cs typeface="+mn-ea"/>
                <a:sym typeface="+mn-lt"/>
              </a:rPr>
              <a:t>是一种职业精神，它是</a:t>
            </a:r>
            <a:r>
              <a:rPr lang="zh-CN" altLang="en-US" sz="1799" b="1" kern="0">
                <a:solidFill>
                  <a:srgbClr val="393939"/>
                </a:solidFill>
                <a:cs typeface="+mn-ea"/>
                <a:sym typeface="+mn-lt"/>
              </a:rPr>
              <a:t>职业道德、职业能力、职业品质</a:t>
            </a:r>
            <a:r>
              <a:rPr lang="zh-CN" altLang="en-US" sz="1799" kern="0">
                <a:solidFill>
                  <a:srgbClr val="393939"/>
                </a:solidFill>
                <a:cs typeface="+mn-ea"/>
                <a:sym typeface="+mn-lt"/>
              </a:rPr>
              <a:t>的体现，是从业者的一种职业价值取向和行为表现。</a:t>
            </a:r>
            <a:endParaRPr lang="en-US" altLang="zh-CN" sz="1799" kern="0" dirty="0">
              <a:solidFill>
                <a:srgbClr val="393939"/>
              </a:solidFill>
              <a:cs typeface="+mn-ea"/>
              <a:sym typeface="+mn-lt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8A299711-C832-4ACB-BE3D-4DB98B52752F}"/>
              </a:ext>
            </a:extLst>
          </p:cNvPr>
          <p:cNvSpPr/>
          <p:nvPr/>
        </p:nvSpPr>
        <p:spPr>
          <a:xfrm>
            <a:off x="5210815" y="4296469"/>
            <a:ext cx="5890943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799" kern="0">
                <a:solidFill>
                  <a:srgbClr val="393939"/>
                </a:solidFill>
                <a:cs typeface="+mn-ea"/>
                <a:sym typeface="+mn-lt"/>
              </a:rPr>
              <a:t>工匠们喜欢不断雕琢自己的产品，不断改善自己的工艺，享受着产品在双手中升华的过程。对完美和极致有着执着的坚持。</a:t>
            </a:r>
          </a:p>
        </p:txBody>
      </p:sp>
      <p:sp>
        <p:nvSpPr>
          <p:cNvPr id="5" name="矩形: 圆角 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96003E00-8B14-434A-8E31-B5DD88C19EE1}"/>
              </a:ext>
            </a:extLst>
          </p:cNvPr>
          <p:cNvSpPr/>
          <p:nvPr/>
        </p:nvSpPr>
        <p:spPr bwMode="auto">
          <a:xfrm>
            <a:off x="5258325" y="2852850"/>
            <a:ext cx="1565968" cy="398866"/>
          </a:xfrm>
          <a:prstGeom prst="round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999">
                <a:solidFill>
                  <a:schemeClr val="bg1"/>
                </a:solidFill>
                <a:cs typeface="+mn-ea"/>
                <a:sym typeface="+mn-lt"/>
              </a:rPr>
              <a:t>工匠精神</a:t>
            </a:r>
          </a:p>
        </p:txBody>
      </p:sp>
      <p:sp>
        <p:nvSpPr>
          <p:cNvPr id="45" name="任意多边形: 形状 4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0824C807-9CD5-47D4-88B2-23D3B5EF06BC}"/>
              </a:ext>
            </a:extLst>
          </p:cNvPr>
          <p:cNvSpPr/>
          <p:nvPr/>
        </p:nvSpPr>
        <p:spPr bwMode="auto">
          <a:xfrm>
            <a:off x="10374354" y="2725"/>
            <a:ext cx="921384" cy="1482137"/>
          </a:xfrm>
          <a:custGeom>
            <a:avLst/>
            <a:gdLst>
              <a:gd name="connsiteX0" fmla="*/ 0 w 921744"/>
              <a:gd name="connsiteY0" fmla="*/ 0 h 1482716"/>
              <a:gd name="connsiteX1" fmla="*/ 921744 w 921744"/>
              <a:gd name="connsiteY1" fmla="*/ 0 h 1482716"/>
              <a:gd name="connsiteX2" fmla="*/ 921744 w 921744"/>
              <a:gd name="connsiteY2" fmla="*/ 1482716 h 1482716"/>
              <a:gd name="connsiteX3" fmla="*/ 460872 w 921744"/>
              <a:gd name="connsiteY3" fmla="*/ 1214351 h 1482716"/>
              <a:gd name="connsiteX4" fmla="*/ 0 w 921744"/>
              <a:gd name="connsiteY4" fmla="*/ 1482716 h 1482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1744" h="1482716">
                <a:moveTo>
                  <a:pt x="0" y="0"/>
                </a:moveTo>
                <a:lnTo>
                  <a:pt x="921744" y="0"/>
                </a:lnTo>
                <a:lnTo>
                  <a:pt x="921744" y="1482716"/>
                </a:lnTo>
                <a:lnTo>
                  <a:pt x="460872" y="1214351"/>
                </a:lnTo>
                <a:lnTo>
                  <a:pt x="0" y="1482716"/>
                </a:lnTo>
                <a:close/>
              </a:path>
            </a:pathLst>
          </a:cu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999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0070C077-5276-4EE4-B5C4-5288F07B7F33}"/>
              </a:ext>
            </a:extLst>
          </p:cNvPr>
          <p:cNvSpPr txBox="1"/>
          <p:nvPr/>
        </p:nvSpPr>
        <p:spPr>
          <a:xfrm>
            <a:off x="5149836" y="1550825"/>
            <a:ext cx="43969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spc="-300" dirty="0">
                <a:solidFill>
                  <a:schemeClr val="accent6"/>
                </a:solidFill>
                <a:cs typeface="+mn-ea"/>
                <a:sym typeface="+mn-lt"/>
              </a:rPr>
              <a:t>工匠精神</a:t>
            </a:r>
            <a:r>
              <a:rPr lang="en-US" altLang="zh-CN" sz="8000" spc="-300" dirty="0">
                <a:solidFill>
                  <a:schemeClr val="accent6"/>
                </a:solidFill>
                <a:cs typeface="+mn-ea"/>
                <a:sym typeface="+mn-lt"/>
              </a:rPr>
              <a:t>?</a:t>
            </a:r>
            <a:endParaRPr lang="zh-CN" altLang="en-US" sz="8000" spc="-300" dirty="0">
              <a:solidFill>
                <a:schemeClr val="accent6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22662949"/>
      </p:ext>
    </p:extLst>
  </p:cSld>
  <p:clrMapOvr>
    <a:masterClrMapping/>
  </p:clrMapOvr>
  <p:transition spd="slow" advTm="5288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3A39B74F-E800-4675-BB54-4900664936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"/>
          <a:stretch/>
        </p:blipFill>
        <p:spPr>
          <a:xfrm>
            <a:off x="-1195" y="2057400"/>
            <a:ext cx="12193195" cy="2194942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A163EA91-12A0-4C45-99AA-45F91B5A117C}"/>
              </a:ext>
            </a:extLst>
          </p:cNvPr>
          <p:cNvSpPr/>
          <p:nvPr/>
        </p:nvSpPr>
        <p:spPr>
          <a:xfrm>
            <a:off x="-1195" y="2057400"/>
            <a:ext cx="12193195" cy="2194942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8E58D3F1-0ACE-4798-B8AF-D968CC944DC7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50" name="Text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1EC07D10-BFEA-4424-A354-40CFC254D8B3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工匠精神的四个基本内涵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88E37CB0-D59F-40E7-83F2-8C6AB066BDA3}"/>
              </a:ext>
            </a:extLst>
          </p:cNvPr>
          <p:cNvSpPr/>
          <p:nvPr/>
        </p:nvSpPr>
        <p:spPr>
          <a:xfrm>
            <a:off x="1072921" y="3223117"/>
            <a:ext cx="1989925" cy="922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1799">
                <a:solidFill>
                  <a:srgbClr val="FFFFFF"/>
                </a:solidFill>
                <a:cs typeface="+mn-ea"/>
                <a:sym typeface="+mn-lt"/>
              </a:rPr>
              <a:t>是</a:t>
            </a:r>
            <a:r>
              <a:rPr lang="zh-CN" altLang="en-US" sz="1799">
                <a:solidFill>
                  <a:srgbClr val="FFFF00"/>
                </a:solidFill>
                <a:cs typeface="+mn-ea"/>
                <a:sym typeface="+mn-lt"/>
              </a:rPr>
              <a:t>职业精神</a:t>
            </a:r>
            <a:r>
              <a:rPr lang="zh-CN" altLang="en-US" sz="1799">
                <a:solidFill>
                  <a:srgbClr val="FFFFFF"/>
                </a:solidFill>
                <a:cs typeface="+mn-ea"/>
                <a:sym typeface="+mn-lt"/>
              </a:rPr>
              <a:t>的要求，是工匠精神的根本内涵</a:t>
            </a:r>
          </a:p>
        </p:txBody>
      </p:sp>
      <p:sp>
        <p:nvSpPr>
          <p:cNvPr id="5" name="椭圆 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2C6E4A2E-F904-4EF3-BC6A-43112772192E}"/>
              </a:ext>
            </a:extLst>
          </p:cNvPr>
          <p:cNvSpPr/>
          <p:nvPr/>
        </p:nvSpPr>
        <p:spPr bwMode="auto">
          <a:xfrm>
            <a:off x="1201400" y="1289322"/>
            <a:ext cx="1717086" cy="1717086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3199" b="1">
                <a:solidFill>
                  <a:schemeClr val="bg1"/>
                </a:solidFill>
                <a:cs typeface="+mn-ea"/>
                <a:sym typeface="+mn-lt"/>
              </a:rPr>
              <a:t>爱岗敬业</a:t>
            </a:r>
          </a:p>
        </p:txBody>
      </p:sp>
      <p:sp>
        <p:nvSpPr>
          <p:cNvPr id="67" name="椭圆 66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8B684F83-5DD9-4DCC-8521-2867A9140E77}"/>
              </a:ext>
            </a:extLst>
          </p:cNvPr>
          <p:cNvSpPr/>
          <p:nvPr/>
        </p:nvSpPr>
        <p:spPr bwMode="auto">
          <a:xfrm>
            <a:off x="3944960" y="1289322"/>
            <a:ext cx="1717086" cy="1717086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3199" b="1">
                <a:solidFill>
                  <a:schemeClr val="bg1"/>
                </a:solidFill>
                <a:cs typeface="+mn-ea"/>
                <a:sym typeface="+mn-lt"/>
              </a:rPr>
              <a:t>精益求精</a:t>
            </a:r>
          </a:p>
        </p:txBody>
      </p:sp>
      <p:sp>
        <p:nvSpPr>
          <p:cNvPr id="68" name="椭圆 67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0F5562F1-FCD8-451F-9713-19A5FCE79C21}"/>
              </a:ext>
            </a:extLst>
          </p:cNvPr>
          <p:cNvSpPr/>
          <p:nvPr/>
        </p:nvSpPr>
        <p:spPr bwMode="auto">
          <a:xfrm>
            <a:off x="6688520" y="1289322"/>
            <a:ext cx="1717086" cy="1717086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3199" b="1">
                <a:solidFill>
                  <a:schemeClr val="bg1"/>
                </a:solidFill>
                <a:cs typeface="+mn-ea"/>
                <a:sym typeface="+mn-lt"/>
              </a:rPr>
              <a:t>协作共进</a:t>
            </a:r>
          </a:p>
        </p:txBody>
      </p:sp>
      <p:sp>
        <p:nvSpPr>
          <p:cNvPr id="69" name="椭圆 68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087EB1D7-4A7B-4007-8A57-93B7CD5BC704}"/>
              </a:ext>
            </a:extLst>
          </p:cNvPr>
          <p:cNvSpPr/>
          <p:nvPr/>
        </p:nvSpPr>
        <p:spPr bwMode="auto">
          <a:xfrm>
            <a:off x="9432081" y="1289322"/>
            <a:ext cx="1717086" cy="1717086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3199" b="1">
                <a:solidFill>
                  <a:schemeClr val="bg1"/>
                </a:solidFill>
                <a:cs typeface="+mn-ea"/>
                <a:sym typeface="+mn-lt"/>
              </a:rPr>
              <a:t>追求卓越</a:t>
            </a:r>
          </a:p>
        </p:txBody>
      </p:sp>
      <p:sp>
        <p:nvSpPr>
          <p:cNvPr id="70" name="矩形 69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D6BE8D88-E952-4A6C-8138-4A0B94E5CCEF}"/>
              </a:ext>
            </a:extLst>
          </p:cNvPr>
          <p:cNvSpPr/>
          <p:nvPr/>
        </p:nvSpPr>
        <p:spPr>
          <a:xfrm>
            <a:off x="3744865" y="3223117"/>
            <a:ext cx="2130294" cy="922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1799">
                <a:solidFill>
                  <a:srgbClr val="FFFFFF"/>
                </a:solidFill>
                <a:cs typeface="+mn-ea"/>
                <a:sym typeface="+mn-lt"/>
              </a:rPr>
              <a:t>是</a:t>
            </a:r>
            <a:r>
              <a:rPr lang="zh-CN" altLang="en-US" sz="1799">
                <a:solidFill>
                  <a:srgbClr val="FFFF00"/>
                </a:solidFill>
                <a:cs typeface="+mn-ea"/>
                <a:sym typeface="+mn-lt"/>
              </a:rPr>
              <a:t>品质方面</a:t>
            </a:r>
            <a:r>
              <a:rPr lang="zh-CN" altLang="en-US" sz="1799">
                <a:solidFill>
                  <a:srgbClr val="FFFFFF"/>
                </a:solidFill>
                <a:cs typeface="+mn-ea"/>
                <a:sym typeface="+mn-lt"/>
              </a:rPr>
              <a:t>的要求，是“工匠精神”的核心要求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0A80016-DBC0-49CD-A9A3-3C1CB57B770A}"/>
              </a:ext>
            </a:extLst>
          </p:cNvPr>
          <p:cNvSpPr/>
          <p:nvPr/>
        </p:nvSpPr>
        <p:spPr>
          <a:xfrm>
            <a:off x="816961" y="4617544"/>
            <a:ext cx="2316069" cy="1642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99">
                <a:cs typeface="+mn-ea"/>
                <a:sym typeface="+mn-lt"/>
              </a:rPr>
              <a:t>所谓“爱岗”，就是要干一行，爱一行，所谓“敬业”，就是要钻一行，精一行，要勤勤恳恳，兢兢业业，一丝不苟，认真负责。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3F1252EB-4795-44F8-B4F3-143242613F77}"/>
              </a:ext>
            </a:extLst>
          </p:cNvPr>
          <p:cNvSpPr/>
          <p:nvPr/>
        </p:nvSpPr>
        <p:spPr>
          <a:xfrm>
            <a:off x="3676002" y="4617544"/>
            <a:ext cx="2316069" cy="1125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99">
                <a:cs typeface="+mn-ea"/>
                <a:sym typeface="+mn-lt"/>
              </a:rPr>
              <a:t>是指一件产品或一种工作，本来做得很好了，很不错了，但还不满足，还要做得更好，达到极致。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A27C2273-A342-44A5-B946-29684FFBD9BA}"/>
              </a:ext>
            </a:extLst>
          </p:cNvPr>
          <p:cNvSpPr/>
          <p:nvPr/>
        </p:nvSpPr>
        <p:spPr>
          <a:xfrm>
            <a:off x="6545672" y="4617544"/>
            <a:ext cx="2316069" cy="1642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99">
                <a:cs typeface="+mn-ea"/>
                <a:sym typeface="+mn-lt"/>
              </a:rPr>
              <a:t>和传统工匠不同，新时代工匠他所承担的工作，只是众多工序中的一小部分。必须由团队协作来完成。团队需要的是“协作共进”，而不是各自为战。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67A9AF7-7B7A-4331-859C-46D0472099AD}"/>
              </a:ext>
            </a:extLst>
          </p:cNvPr>
          <p:cNvSpPr/>
          <p:nvPr/>
        </p:nvSpPr>
        <p:spPr>
          <a:xfrm>
            <a:off x="9234659" y="4617544"/>
            <a:ext cx="2316069" cy="1620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99">
                <a:cs typeface="+mn-ea"/>
                <a:sym typeface="+mn-lt"/>
              </a:rPr>
              <a:t>新时代的“工匠精神”强调的则是在继承基础上的创新。</a:t>
            </a:r>
            <a:r>
              <a:rPr lang="zh-CN" altLang="zh-CN" sz="1399">
                <a:solidFill>
                  <a:srgbClr val="222222"/>
                </a:solidFill>
                <a:cs typeface="+mn-ea"/>
                <a:sym typeface="+mn-lt"/>
              </a:rPr>
              <a:t>只有在继承基础上的创新，才能跟上时代前进的步伐，推动产品的升级换代</a:t>
            </a:r>
            <a:r>
              <a:rPr lang="zh-CN" altLang="en-US" sz="1399">
                <a:solidFill>
                  <a:srgbClr val="222222"/>
                </a:solidFill>
                <a:cs typeface="+mn-ea"/>
                <a:sym typeface="+mn-lt"/>
              </a:rPr>
              <a:t>。</a:t>
            </a:r>
            <a:endParaRPr lang="zh-CN" altLang="en-US" sz="1399">
              <a:cs typeface="+mn-ea"/>
              <a:sym typeface="+mn-lt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7FD8BCF7-EC09-442C-B845-5C6D9FE0E988}"/>
              </a:ext>
            </a:extLst>
          </p:cNvPr>
          <p:cNvCxnSpPr/>
          <p:nvPr/>
        </p:nvCxnSpPr>
        <p:spPr bwMode="auto">
          <a:xfrm>
            <a:off x="3340805" y="4617544"/>
            <a:ext cx="0" cy="141493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直接连接符 39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33C4F1A-C8AC-4FE8-8A75-44780E1373E8}"/>
              </a:ext>
            </a:extLst>
          </p:cNvPr>
          <p:cNvCxnSpPr/>
          <p:nvPr/>
        </p:nvCxnSpPr>
        <p:spPr bwMode="auto">
          <a:xfrm>
            <a:off x="6327388" y="4617544"/>
            <a:ext cx="0" cy="141493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直接连接符 40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680961A3-D5DA-4537-97E6-0D298B3FF263}"/>
              </a:ext>
            </a:extLst>
          </p:cNvPr>
          <p:cNvCxnSpPr/>
          <p:nvPr/>
        </p:nvCxnSpPr>
        <p:spPr bwMode="auto">
          <a:xfrm>
            <a:off x="9048260" y="4617544"/>
            <a:ext cx="0" cy="141493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矩形 46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05C6789F-4D18-4A9B-AE65-12939C004929}"/>
              </a:ext>
            </a:extLst>
          </p:cNvPr>
          <p:cNvSpPr/>
          <p:nvPr/>
        </p:nvSpPr>
        <p:spPr>
          <a:xfrm>
            <a:off x="6567174" y="3223117"/>
            <a:ext cx="2130294" cy="922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1799">
                <a:solidFill>
                  <a:srgbClr val="FFFFFF"/>
                </a:solidFill>
                <a:cs typeface="+mn-ea"/>
                <a:sym typeface="+mn-lt"/>
              </a:rPr>
              <a:t>是</a:t>
            </a:r>
            <a:r>
              <a:rPr lang="zh-CN" altLang="en-US" sz="1799">
                <a:solidFill>
                  <a:srgbClr val="FFFF00"/>
                </a:solidFill>
                <a:cs typeface="+mn-ea"/>
                <a:sym typeface="+mn-lt"/>
              </a:rPr>
              <a:t>团队精神</a:t>
            </a:r>
            <a:r>
              <a:rPr lang="zh-CN" altLang="en-US" sz="1799">
                <a:solidFill>
                  <a:srgbClr val="FFFFFF"/>
                </a:solidFill>
                <a:cs typeface="+mn-ea"/>
                <a:sym typeface="+mn-lt"/>
              </a:rPr>
              <a:t>的要求，体现于新时代的“工匠精神”之中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392631D1-1449-46FE-84B8-60CC4FC7D4F2}"/>
              </a:ext>
            </a:extLst>
          </p:cNvPr>
          <p:cNvSpPr/>
          <p:nvPr/>
        </p:nvSpPr>
        <p:spPr>
          <a:xfrm>
            <a:off x="9357411" y="3223117"/>
            <a:ext cx="2130294" cy="922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1799">
                <a:solidFill>
                  <a:srgbClr val="FFFFFF"/>
                </a:solidFill>
                <a:cs typeface="+mn-ea"/>
                <a:sym typeface="+mn-lt"/>
              </a:rPr>
              <a:t>是</a:t>
            </a:r>
            <a:r>
              <a:rPr lang="zh-CN" altLang="en-US" sz="1799">
                <a:solidFill>
                  <a:srgbClr val="FFFF00"/>
                </a:solidFill>
                <a:cs typeface="+mn-ea"/>
                <a:sym typeface="+mn-lt"/>
              </a:rPr>
              <a:t>创新精神</a:t>
            </a:r>
            <a:r>
              <a:rPr lang="zh-CN" altLang="en-US" sz="1799">
                <a:solidFill>
                  <a:srgbClr val="FFFFFF"/>
                </a:solidFill>
                <a:cs typeface="+mn-ea"/>
                <a:sym typeface="+mn-lt"/>
              </a:rPr>
              <a:t>的要求，是新时代的“工匠精神”的灵魂</a:t>
            </a:r>
          </a:p>
        </p:txBody>
      </p:sp>
    </p:spTree>
    <p:extLst>
      <p:ext uri="{BB962C8B-B14F-4D97-AF65-F5344CB8AC3E}">
        <p14:creationId xmlns:p14="http://schemas.microsoft.com/office/powerpoint/2010/main" val="3550072981"/>
      </p:ext>
    </p:extLst>
  </p:cSld>
  <p:clrMapOvr>
    <a:masterClrMapping/>
  </p:clrMapOvr>
  <p:transition spd="slow" advTm="5676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9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AF8F61A9-FA93-4486-93B3-6959280ADEEA}"/>
              </a:ext>
            </a:extLst>
          </p:cNvPr>
          <p:cNvSpPr/>
          <p:nvPr/>
        </p:nvSpPr>
        <p:spPr bwMode="auto">
          <a:xfrm>
            <a:off x="8111807" y="2543507"/>
            <a:ext cx="2937441" cy="3472517"/>
          </a:xfrm>
          <a:prstGeom prst="rect">
            <a:avLst/>
          </a:prstGeom>
          <a:gradFill>
            <a:gsLst>
              <a:gs pos="0">
                <a:schemeClr val="accent4">
                  <a:lumMod val="90000"/>
                </a:schemeClr>
              </a:gs>
              <a:gs pos="100000">
                <a:schemeClr val="accent4">
                  <a:lumMod val="90000"/>
                  <a:alpha val="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95" name="矩形 9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64AC4AAF-85C3-4F4A-B94E-9AC90884A8DE}"/>
              </a:ext>
            </a:extLst>
          </p:cNvPr>
          <p:cNvSpPr/>
          <p:nvPr/>
        </p:nvSpPr>
        <p:spPr bwMode="auto">
          <a:xfrm>
            <a:off x="4701314" y="3468272"/>
            <a:ext cx="2937441" cy="2547752"/>
          </a:xfrm>
          <a:prstGeom prst="rect">
            <a:avLst/>
          </a:prstGeom>
          <a:gradFill>
            <a:gsLst>
              <a:gs pos="0">
                <a:schemeClr val="accent4">
                  <a:lumMod val="90000"/>
                </a:schemeClr>
              </a:gs>
              <a:gs pos="100000">
                <a:schemeClr val="accent4">
                  <a:lumMod val="90000"/>
                  <a:alpha val="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04" tIns="45702" rIns="91404" bIns="4570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CB7C6AEF-BA1F-4074-89C4-A46793EB9E3B}"/>
              </a:ext>
            </a:extLst>
          </p:cNvPr>
          <p:cNvSpPr/>
          <p:nvPr/>
        </p:nvSpPr>
        <p:spPr bwMode="auto">
          <a:xfrm>
            <a:off x="1392236" y="4299574"/>
            <a:ext cx="2937441" cy="1716450"/>
          </a:xfrm>
          <a:prstGeom prst="rect">
            <a:avLst/>
          </a:prstGeom>
          <a:gradFill>
            <a:gsLst>
              <a:gs pos="0">
                <a:schemeClr val="accent4">
                  <a:lumMod val="90000"/>
                </a:schemeClr>
              </a:gs>
              <a:gs pos="100000">
                <a:schemeClr val="accent4">
                  <a:lumMod val="90000"/>
                  <a:alpha val="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04" tIns="45702" rIns="91404" bIns="4570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423336E7-727C-4082-B0E9-F36E1CFCB1DB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38BFAB-5A6D-485C-992D-A3802DD15C35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工匠精神的三个层次</a:t>
            </a:r>
          </a:p>
        </p:txBody>
      </p:sp>
      <p:sp>
        <p:nvSpPr>
          <p:cNvPr id="76" name="Freeform 11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FD53B3A0-4566-46A1-B6BF-77F32CB0C3EE}"/>
              </a:ext>
            </a:extLst>
          </p:cNvPr>
          <p:cNvSpPr>
            <a:spLocks/>
          </p:cNvSpPr>
          <p:nvPr/>
        </p:nvSpPr>
        <p:spPr bwMode="auto">
          <a:xfrm>
            <a:off x="3434188" y="2292420"/>
            <a:ext cx="1521819" cy="895000"/>
          </a:xfrm>
          <a:custGeom>
            <a:avLst/>
            <a:gdLst>
              <a:gd name="T0" fmla="*/ 0 w 2070"/>
              <a:gd name="T1" fmla="*/ 1214 h 1214"/>
              <a:gd name="T2" fmla="*/ 2070 w 2070"/>
              <a:gd name="T3" fmla="*/ 177 h 121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70" h="1214">
                <a:moveTo>
                  <a:pt x="0" y="1214"/>
                </a:moveTo>
                <a:cubicBezTo>
                  <a:pt x="269" y="321"/>
                  <a:pt x="979" y="0"/>
                  <a:pt x="2070" y="177"/>
                </a:cubicBez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99">
              <a:solidFill>
                <a:srgbClr val="3D3D3D"/>
              </a:solidFill>
              <a:cs typeface="+mn-ea"/>
              <a:sym typeface="+mn-lt"/>
            </a:endParaRPr>
          </a:p>
        </p:txBody>
      </p:sp>
      <p:sp>
        <p:nvSpPr>
          <p:cNvPr id="77" name="TextBox 1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A5D07DA-9A63-44B6-BFDC-5A76B2CE6598}"/>
              </a:ext>
            </a:extLst>
          </p:cNvPr>
          <p:cNvSpPr txBox="1"/>
          <p:nvPr/>
        </p:nvSpPr>
        <p:spPr>
          <a:xfrm>
            <a:off x="1392236" y="3715930"/>
            <a:ext cx="2937441" cy="583645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399" b="1">
                <a:latin typeface="+mn-lt"/>
                <a:ea typeface="+mn-ea"/>
                <a:cs typeface="+mn-ea"/>
                <a:sym typeface="+mn-lt"/>
              </a:rPr>
              <a:t>思想层面</a:t>
            </a:r>
            <a:endParaRPr lang="zh-CN" altLang="en-US" sz="2399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8" name="TextBox 1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6F0CD533-FBC5-4EB5-93A3-56EAAB3048EB}"/>
              </a:ext>
            </a:extLst>
          </p:cNvPr>
          <p:cNvSpPr txBox="1"/>
          <p:nvPr/>
        </p:nvSpPr>
        <p:spPr>
          <a:xfrm>
            <a:off x="1500181" y="4493871"/>
            <a:ext cx="2552879" cy="707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 lvl="0" algn="ctr">
              <a:defRPr/>
            </a:pPr>
            <a:r>
              <a:rPr lang="zh-CN" altLang="en-US" sz="1999" b="1">
                <a:solidFill>
                  <a:srgbClr val="3D3D3D"/>
                </a:solidFill>
                <a:latin typeface="+mn-lt"/>
                <a:ea typeface="+mn-ea"/>
                <a:cs typeface="+mn-ea"/>
                <a:sym typeface="+mn-lt"/>
              </a:rPr>
              <a:t>基本要求</a:t>
            </a:r>
            <a:endParaRPr lang="en-US" altLang="zh-CN" sz="1999" b="1">
              <a:solidFill>
                <a:srgbClr val="3D3D3D"/>
              </a:solidFill>
              <a:latin typeface="+mn-lt"/>
              <a:ea typeface="+mn-ea"/>
              <a:cs typeface="+mn-ea"/>
              <a:sym typeface="+mn-lt"/>
            </a:endParaRPr>
          </a:p>
          <a:p>
            <a:pPr lvl="0" algn="ctr">
              <a:defRPr/>
            </a:pPr>
            <a:r>
              <a:rPr lang="zh-CN" altLang="en-US" sz="1999">
                <a:solidFill>
                  <a:srgbClr val="3D3D3D"/>
                </a:solidFill>
                <a:latin typeface="+mn-lt"/>
                <a:ea typeface="+mn-ea"/>
                <a:cs typeface="+mn-ea"/>
                <a:sym typeface="+mn-lt"/>
              </a:rPr>
              <a:t>爱岗敬业、无私奉献</a:t>
            </a:r>
          </a:p>
        </p:txBody>
      </p:sp>
      <p:sp>
        <p:nvSpPr>
          <p:cNvPr id="79" name="TextBox 1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4BA6F0C5-DCD7-4A8B-B320-53C626D2CFAB}"/>
              </a:ext>
            </a:extLst>
          </p:cNvPr>
          <p:cNvSpPr txBox="1"/>
          <p:nvPr/>
        </p:nvSpPr>
        <p:spPr>
          <a:xfrm>
            <a:off x="4702957" y="2884628"/>
            <a:ext cx="2935797" cy="583645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399" b="1">
                <a:latin typeface="+mn-lt"/>
                <a:ea typeface="+mn-ea"/>
                <a:cs typeface="+mn-ea"/>
                <a:sym typeface="+mn-lt"/>
              </a:rPr>
              <a:t>行为层面</a:t>
            </a:r>
            <a:endParaRPr lang="zh-CN" altLang="en-US" sz="2399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" name="TextBox 1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11D60987-16F6-4521-AC23-A20B41A2E797}"/>
              </a:ext>
            </a:extLst>
          </p:cNvPr>
          <p:cNvSpPr txBox="1"/>
          <p:nvPr/>
        </p:nvSpPr>
        <p:spPr>
          <a:xfrm>
            <a:off x="8110880" y="1959862"/>
            <a:ext cx="2938368" cy="583645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399" b="1">
                <a:latin typeface="+mn-lt"/>
                <a:ea typeface="+mn-ea"/>
                <a:cs typeface="+mn-ea"/>
                <a:sym typeface="+mn-lt"/>
              </a:rPr>
              <a:t>目标层面</a:t>
            </a:r>
            <a:endParaRPr lang="zh-CN" altLang="en-US" sz="2399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TextBox 1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03FD483-D395-4292-8FFD-30025F876E8D}"/>
              </a:ext>
            </a:extLst>
          </p:cNvPr>
          <p:cNvSpPr txBox="1"/>
          <p:nvPr/>
        </p:nvSpPr>
        <p:spPr>
          <a:xfrm>
            <a:off x="4836762" y="3630447"/>
            <a:ext cx="2643959" cy="707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zh-CN" altLang="en-US" sz="1999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基本要求</a:t>
            </a:r>
          </a:p>
          <a:p>
            <a:pPr lvl="0">
              <a:defRPr/>
            </a:pPr>
            <a:r>
              <a:rPr lang="zh-CN" altLang="en-US" sz="1999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开拓创新、持续专注</a:t>
            </a:r>
            <a:endParaRPr lang="zh-CN" altLang="en-US" sz="1999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2" name="TextBox 1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D770854D-F10C-4B4C-B25E-95A36002C7C9}"/>
              </a:ext>
            </a:extLst>
          </p:cNvPr>
          <p:cNvSpPr txBox="1"/>
          <p:nvPr/>
        </p:nvSpPr>
        <p:spPr>
          <a:xfrm>
            <a:off x="8323379" y="2679994"/>
            <a:ext cx="2513370" cy="707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zh-CN" altLang="en-US" sz="1999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基本要求</a:t>
            </a:r>
          </a:p>
          <a:p>
            <a:pPr lvl="0">
              <a:defRPr/>
            </a:pPr>
            <a:r>
              <a:rPr lang="zh-CN" altLang="en-US" sz="1999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精益求精、追求极致</a:t>
            </a:r>
            <a:endParaRPr lang="zh-CN" altLang="en-US" sz="1999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5" name="Freeform 11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30E33E17-0EF6-44C3-961D-724C6A8B061B}"/>
              </a:ext>
            </a:extLst>
          </p:cNvPr>
          <p:cNvSpPr>
            <a:spLocks/>
          </p:cNvSpPr>
          <p:nvPr/>
        </p:nvSpPr>
        <p:spPr bwMode="auto">
          <a:xfrm>
            <a:off x="6902810" y="1311032"/>
            <a:ext cx="1521819" cy="895000"/>
          </a:xfrm>
          <a:custGeom>
            <a:avLst/>
            <a:gdLst>
              <a:gd name="T0" fmla="*/ 0 w 2070"/>
              <a:gd name="T1" fmla="*/ 1214 h 1214"/>
              <a:gd name="T2" fmla="*/ 2070 w 2070"/>
              <a:gd name="T3" fmla="*/ 177 h 121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70" h="1214">
                <a:moveTo>
                  <a:pt x="0" y="1214"/>
                </a:moveTo>
                <a:cubicBezTo>
                  <a:pt x="269" y="321"/>
                  <a:pt x="979" y="0"/>
                  <a:pt x="2070" y="177"/>
                </a:cubicBez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99">
              <a:solidFill>
                <a:srgbClr val="3D3D3D"/>
              </a:solidFill>
              <a:cs typeface="+mn-ea"/>
              <a:sym typeface="+mn-lt"/>
            </a:endParaRPr>
          </a:p>
        </p:txBody>
      </p:sp>
      <p:sp>
        <p:nvSpPr>
          <p:cNvPr id="87" name="Freeform 14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B0374F6B-306C-477B-9814-61A381037BD6}"/>
              </a:ext>
            </a:extLst>
          </p:cNvPr>
          <p:cNvSpPr>
            <a:spLocks noEditPoints="1"/>
          </p:cNvSpPr>
          <p:nvPr/>
        </p:nvSpPr>
        <p:spPr bwMode="auto">
          <a:xfrm>
            <a:off x="1472480" y="1962150"/>
            <a:ext cx="1114432" cy="1664542"/>
          </a:xfrm>
          <a:custGeom>
            <a:avLst/>
            <a:gdLst>
              <a:gd name="T0" fmla="*/ 351 w 1117"/>
              <a:gd name="T1" fmla="*/ 1032 h 1670"/>
              <a:gd name="T2" fmla="*/ 302 w 1117"/>
              <a:gd name="T3" fmla="*/ 1271 h 1670"/>
              <a:gd name="T4" fmla="*/ 64 w 1117"/>
              <a:gd name="T5" fmla="*/ 1533 h 1670"/>
              <a:gd name="T6" fmla="*/ 69 w 1117"/>
              <a:gd name="T7" fmla="*/ 1642 h 1670"/>
              <a:gd name="T8" fmla="*/ 178 w 1117"/>
              <a:gd name="T9" fmla="*/ 1636 h 1670"/>
              <a:gd name="T10" fmla="*/ 430 w 1117"/>
              <a:gd name="T11" fmla="*/ 1358 h 1670"/>
              <a:gd name="T12" fmla="*/ 448 w 1117"/>
              <a:gd name="T13" fmla="*/ 1322 h 1670"/>
              <a:gd name="T14" fmla="*/ 483 w 1117"/>
              <a:gd name="T15" fmla="*/ 1151 h 1670"/>
              <a:gd name="T16" fmla="*/ 435 w 1117"/>
              <a:gd name="T17" fmla="*/ 1097 h 1670"/>
              <a:gd name="T18" fmla="*/ 351 w 1117"/>
              <a:gd name="T19" fmla="*/ 1032 h 1670"/>
              <a:gd name="T20" fmla="*/ 113 w 1117"/>
              <a:gd name="T21" fmla="*/ 659 h 1670"/>
              <a:gd name="T22" fmla="*/ 290 w 1117"/>
              <a:gd name="T23" fmla="*/ 519 h 1670"/>
              <a:gd name="T24" fmla="*/ 436 w 1117"/>
              <a:gd name="T25" fmla="*/ 523 h 1670"/>
              <a:gd name="T26" fmla="*/ 388 w 1117"/>
              <a:gd name="T27" fmla="*/ 538 h 1670"/>
              <a:gd name="T28" fmla="*/ 299 w 1117"/>
              <a:gd name="T29" fmla="*/ 908 h 1670"/>
              <a:gd name="T30" fmla="*/ 322 w 1117"/>
              <a:gd name="T31" fmla="*/ 932 h 1670"/>
              <a:gd name="T32" fmla="*/ 446 w 1117"/>
              <a:gd name="T33" fmla="*/ 1066 h 1670"/>
              <a:gd name="T34" fmla="*/ 602 w 1117"/>
              <a:gd name="T35" fmla="*/ 1226 h 1670"/>
              <a:gd name="T36" fmla="*/ 560 w 1117"/>
              <a:gd name="T37" fmla="*/ 1515 h 1670"/>
              <a:gd name="T38" fmla="*/ 623 w 1117"/>
              <a:gd name="T39" fmla="*/ 1609 h 1670"/>
              <a:gd name="T40" fmla="*/ 711 w 1117"/>
              <a:gd name="T41" fmla="*/ 1537 h 1670"/>
              <a:gd name="T42" fmla="*/ 755 w 1117"/>
              <a:gd name="T43" fmla="*/ 1226 h 1670"/>
              <a:gd name="T44" fmla="*/ 741 w 1117"/>
              <a:gd name="T45" fmla="*/ 1149 h 1670"/>
              <a:gd name="T46" fmla="*/ 583 w 1117"/>
              <a:gd name="T47" fmla="*/ 961 h 1670"/>
              <a:gd name="T48" fmla="*/ 699 w 1117"/>
              <a:gd name="T49" fmla="*/ 548 h 1670"/>
              <a:gd name="T50" fmla="*/ 674 w 1117"/>
              <a:gd name="T51" fmla="*/ 451 h 1670"/>
              <a:gd name="T52" fmla="*/ 668 w 1117"/>
              <a:gd name="T53" fmla="*/ 464 h 1670"/>
              <a:gd name="T54" fmla="*/ 638 w 1117"/>
              <a:gd name="T55" fmla="*/ 636 h 1670"/>
              <a:gd name="T56" fmla="*/ 642 w 1117"/>
              <a:gd name="T57" fmla="*/ 483 h 1670"/>
              <a:gd name="T58" fmla="*/ 653 w 1117"/>
              <a:gd name="T59" fmla="*/ 458 h 1670"/>
              <a:gd name="T60" fmla="*/ 641 w 1117"/>
              <a:gd name="T61" fmla="*/ 430 h 1670"/>
              <a:gd name="T62" fmla="*/ 627 w 1117"/>
              <a:gd name="T63" fmla="*/ 425 h 1670"/>
              <a:gd name="T64" fmla="*/ 601 w 1117"/>
              <a:gd name="T65" fmla="*/ 445 h 1670"/>
              <a:gd name="T66" fmla="*/ 614 w 1117"/>
              <a:gd name="T67" fmla="*/ 478 h 1670"/>
              <a:gd name="T68" fmla="*/ 585 w 1117"/>
              <a:gd name="T69" fmla="*/ 592 h 1670"/>
              <a:gd name="T70" fmla="*/ 545 w 1117"/>
              <a:gd name="T71" fmla="*/ 378 h 1670"/>
              <a:gd name="T72" fmla="*/ 482 w 1117"/>
              <a:gd name="T73" fmla="*/ 376 h 1670"/>
              <a:gd name="T74" fmla="*/ 251 w 1117"/>
              <a:gd name="T75" fmla="*/ 399 h 1670"/>
              <a:gd name="T76" fmla="*/ 28 w 1117"/>
              <a:gd name="T77" fmla="*/ 564 h 1670"/>
              <a:gd name="T78" fmla="*/ 23 w 1117"/>
              <a:gd name="T79" fmla="*/ 654 h 1670"/>
              <a:gd name="T80" fmla="*/ 113 w 1117"/>
              <a:gd name="T81" fmla="*/ 659 h 1670"/>
              <a:gd name="T82" fmla="*/ 668 w 1117"/>
              <a:gd name="T83" fmla="*/ 365 h 1670"/>
              <a:gd name="T84" fmla="*/ 772 w 1117"/>
              <a:gd name="T85" fmla="*/ 158 h 1670"/>
              <a:gd name="T86" fmla="*/ 650 w 1117"/>
              <a:gd name="T87" fmla="*/ 5 h 1670"/>
              <a:gd name="T88" fmla="*/ 502 w 1117"/>
              <a:gd name="T89" fmla="*/ 156 h 1670"/>
              <a:gd name="T90" fmla="*/ 668 w 1117"/>
              <a:gd name="T91" fmla="*/ 365 h 1670"/>
              <a:gd name="T92" fmla="*/ 717 w 1117"/>
              <a:gd name="T93" fmla="*/ 555 h 1670"/>
              <a:gd name="T94" fmla="*/ 699 w 1117"/>
              <a:gd name="T95" fmla="*/ 619 h 1670"/>
              <a:gd name="T96" fmla="*/ 843 w 1117"/>
              <a:gd name="T97" fmla="*/ 665 h 1670"/>
              <a:gd name="T98" fmla="*/ 899 w 1117"/>
              <a:gd name="T99" fmla="*/ 656 h 1670"/>
              <a:gd name="T100" fmla="*/ 1083 w 1117"/>
              <a:gd name="T101" fmla="*/ 523 h 1670"/>
              <a:gd name="T102" fmla="*/ 1097 w 1117"/>
              <a:gd name="T103" fmla="*/ 436 h 1670"/>
              <a:gd name="T104" fmla="*/ 1010 w 1117"/>
              <a:gd name="T105" fmla="*/ 422 h 1670"/>
              <a:gd name="T106" fmla="*/ 851 w 1117"/>
              <a:gd name="T107" fmla="*/ 536 h 1670"/>
              <a:gd name="T108" fmla="*/ 710 w 1117"/>
              <a:gd name="T109" fmla="*/ 492 h 1670"/>
              <a:gd name="T110" fmla="*/ 717 w 1117"/>
              <a:gd name="T111" fmla="*/ 555 h 1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17" h="1670">
                <a:moveTo>
                  <a:pt x="351" y="1032"/>
                </a:moveTo>
                <a:lnTo>
                  <a:pt x="302" y="1271"/>
                </a:lnTo>
                <a:lnTo>
                  <a:pt x="64" y="1533"/>
                </a:lnTo>
                <a:cubicBezTo>
                  <a:pt x="36" y="1565"/>
                  <a:pt x="38" y="1613"/>
                  <a:pt x="69" y="1642"/>
                </a:cubicBezTo>
                <a:cubicBezTo>
                  <a:pt x="101" y="1670"/>
                  <a:pt x="149" y="1668"/>
                  <a:pt x="178" y="1636"/>
                </a:cubicBezTo>
                <a:lnTo>
                  <a:pt x="430" y="1358"/>
                </a:lnTo>
                <a:cubicBezTo>
                  <a:pt x="439" y="1348"/>
                  <a:pt x="445" y="1335"/>
                  <a:pt x="448" y="1322"/>
                </a:cubicBezTo>
                <a:lnTo>
                  <a:pt x="483" y="1151"/>
                </a:lnTo>
                <a:cubicBezTo>
                  <a:pt x="467" y="1134"/>
                  <a:pt x="450" y="1114"/>
                  <a:pt x="435" y="1097"/>
                </a:cubicBezTo>
                <a:cubicBezTo>
                  <a:pt x="403" y="1080"/>
                  <a:pt x="373" y="1055"/>
                  <a:pt x="351" y="1032"/>
                </a:cubicBezTo>
                <a:close/>
                <a:moveTo>
                  <a:pt x="113" y="659"/>
                </a:moveTo>
                <a:cubicBezTo>
                  <a:pt x="117" y="655"/>
                  <a:pt x="280" y="522"/>
                  <a:pt x="290" y="519"/>
                </a:cubicBezTo>
                <a:cubicBezTo>
                  <a:pt x="297" y="517"/>
                  <a:pt x="436" y="523"/>
                  <a:pt x="436" y="523"/>
                </a:cubicBezTo>
                <a:lnTo>
                  <a:pt x="388" y="538"/>
                </a:lnTo>
                <a:cubicBezTo>
                  <a:pt x="365" y="634"/>
                  <a:pt x="308" y="821"/>
                  <a:pt x="299" y="908"/>
                </a:cubicBezTo>
                <a:cubicBezTo>
                  <a:pt x="298" y="918"/>
                  <a:pt x="322" y="923"/>
                  <a:pt x="322" y="932"/>
                </a:cubicBezTo>
                <a:cubicBezTo>
                  <a:pt x="320" y="951"/>
                  <a:pt x="350" y="1017"/>
                  <a:pt x="446" y="1066"/>
                </a:cubicBezTo>
                <a:cubicBezTo>
                  <a:pt x="470" y="1092"/>
                  <a:pt x="600" y="1223"/>
                  <a:pt x="602" y="1226"/>
                </a:cubicBezTo>
                <a:cubicBezTo>
                  <a:pt x="602" y="1231"/>
                  <a:pt x="560" y="1515"/>
                  <a:pt x="560" y="1515"/>
                </a:cubicBezTo>
                <a:cubicBezTo>
                  <a:pt x="553" y="1562"/>
                  <a:pt x="579" y="1603"/>
                  <a:pt x="623" y="1609"/>
                </a:cubicBezTo>
                <a:cubicBezTo>
                  <a:pt x="667" y="1615"/>
                  <a:pt x="704" y="1585"/>
                  <a:pt x="711" y="1537"/>
                </a:cubicBezTo>
                <a:cubicBezTo>
                  <a:pt x="711" y="1537"/>
                  <a:pt x="753" y="1237"/>
                  <a:pt x="755" y="1226"/>
                </a:cubicBezTo>
                <a:cubicBezTo>
                  <a:pt x="768" y="1178"/>
                  <a:pt x="748" y="1161"/>
                  <a:pt x="741" y="1149"/>
                </a:cubicBezTo>
                <a:cubicBezTo>
                  <a:pt x="731" y="1132"/>
                  <a:pt x="588" y="967"/>
                  <a:pt x="583" y="961"/>
                </a:cubicBezTo>
                <a:cubicBezTo>
                  <a:pt x="610" y="734"/>
                  <a:pt x="701" y="582"/>
                  <a:pt x="699" y="548"/>
                </a:cubicBezTo>
                <a:cubicBezTo>
                  <a:pt x="694" y="477"/>
                  <a:pt x="674" y="451"/>
                  <a:pt x="674" y="451"/>
                </a:cubicBezTo>
                <a:lnTo>
                  <a:pt x="668" y="464"/>
                </a:lnTo>
                <a:cubicBezTo>
                  <a:pt x="670" y="561"/>
                  <a:pt x="638" y="636"/>
                  <a:pt x="638" y="636"/>
                </a:cubicBezTo>
                <a:cubicBezTo>
                  <a:pt x="638" y="636"/>
                  <a:pt x="646" y="520"/>
                  <a:pt x="642" y="483"/>
                </a:cubicBezTo>
                <a:cubicBezTo>
                  <a:pt x="647" y="471"/>
                  <a:pt x="653" y="458"/>
                  <a:pt x="653" y="458"/>
                </a:cubicBezTo>
                <a:lnTo>
                  <a:pt x="641" y="430"/>
                </a:lnTo>
                <a:cubicBezTo>
                  <a:pt x="641" y="430"/>
                  <a:pt x="633" y="427"/>
                  <a:pt x="627" y="425"/>
                </a:cubicBezTo>
                <a:cubicBezTo>
                  <a:pt x="616" y="431"/>
                  <a:pt x="601" y="445"/>
                  <a:pt x="601" y="445"/>
                </a:cubicBezTo>
                <a:cubicBezTo>
                  <a:pt x="601" y="445"/>
                  <a:pt x="606" y="462"/>
                  <a:pt x="614" y="478"/>
                </a:cubicBezTo>
                <a:cubicBezTo>
                  <a:pt x="612" y="482"/>
                  <a:pt x="603" y="536"/>
                  <a:pt x="585" y="592"/>
                </a:cubicBezTo>
                <a:cubicBezTo>
                  <a:pt x="589" y="433"/>
                  <a:pt x="557" y="390"/>
                  <a:pt x="545" y="378"/>
                </a:cubicBezTo>
                <a:cubicBezTo>
                  <a:pt x="528" y="376"/>
                  <a:pt x="483" y="377"/>
                  <a:pt x="482" y="376"/>
                </a:cubicBezTo>
                <a:cubicBezTo>
                  <a:pt x="437" y="379"/>
                  <a:pt x="354" y="388"/>
                  <a:pt x="251" y="399"/>
                </a:cubicBezTo>
                <a:cubicBezTo>
                  <a:pt x="245" y="400"/>
                  <a:pt x="29" y="563"/>
                  <a:pt x="28" y="564"/>
                </a:cubicBezTo>
                <a:cubicBezTo>
                  <a:pt x="2" y="587"/>
                  <a:pt x="0" y="627"/>
                  <a:pt x="23" y="654"/>
                </a:cubicBezTo>
                <a:cubicBezTo>
                  <a:pt x="47" y="680"/>
                  <a:pt x="87" y="682"/>
                  <a:pt x="113" y="659"/>
                </a:cubicBezTo>
                <a:close/>
                <a:moveTo>
                  <a:pt x="668" y="365"/>
                </a:moveTo>
                <a:cubicBezTo>
                  <a:pt x="748" y="353"/>
                  <a:pt x="768" y="245"/>
                  <a:pt x="772" y="158"/>
                </a:cubicBezTo>
                <a:cubicBezTo>
                  <a:pt x="776" y="70"/>
                  <a:pt x="713" y="8"/>
                  <a:pt x="650" y="5"/>
                </a:cubicBezTo>
                <a:cubicBezTo>
                  <a:pt x="565" y="0"/>
                  <a:pt x="506" y="69"/>
                  <a:pt x="502" y="156"/>
                </a:cubicBezTo>
                <a:cubicBezTo>
                  <a:pt x="510" y="299"/>
                  <a:pt x="609" y="375"/>
                  <a:pt x="668" y="365"/>
                </a:cubicBezTo>
                <a:close/>
                <a:moveTo>
                  <a:pt x="717" y="555"/>
                </a:moveTo>
                <a:cubicBezTo>
                  <a:pt x="714" y="582"/>
                  <a:pt x="699" y="619"/>
                  <a:pt x="699" y="619"/>
                </a:cubicBezTo>
                <a:lnTo>
                  <a:pt x="843" y="665"/>
                </a:lnTo>
                <a:cubicBezTo>
                  <a:pt x="862" y="671"/>
                  <a:pt x="882" y="668"/>
                  <a:pt x="899" y="656"/>
                </a:cubicBezTo>
                <a:lnTo>
                  <a:pt x="1083" y="523"/>
                </a:lnTo>
                <a:cubicBezTo>
                  <a:pt x="1111" y="503"/>
                  <a:pt x="1117" y="464"/>
                  <a:pt x="1097" y="436"/>
                </a:cubicBezTo>
                <a:cubicBezTo>
                  <a:pt x="1077" y="408"/>
                  <a:pt x="1038" y="401"/>
                  <a:pt x="1010" y="422"/>
                </a:cubicBezTo>
                <a:lnTo>
                  <a:pt x="851" y="536"/>
                </a:lnTo>
                <a:lnTo>
                  <a:pt x="710" y="492"/>
                </a:lnTo>
                <a:cubicBezTo>
                  <a:pt x="710" y="492"/>
                  <a:pt x="720" y="529"/>
                  <a:pt x="717" y="555"/>
                </a:cubicBezTo>
                <a:close/>
              </a:path>
            </a:pathLst>
          </a:cu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999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8976106"/>
      </p:ext>
    </p:extLst>
  </p:cSld>
  <p:clrMapOvr>
    <a:masterClrMapping/>
  </p:clrMapOvr>
  <p:transition spd="slow" advTm="7304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6AACF1E8-0666-41D2-A96F-A69EDA26BF73}"/>
              </a:ext>
            </a:extLst>
          </p:cNvPr>
          <p:cNvSpPr/>
          <p:nvPr/>
        </p:nvSpPr>
        <p:spPr bwMode="auto">
          <a:xfrm>
            <a:off x="1" y="2925141"/>
            <a:ext cx="12192000" cy="2576630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999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423336E7-727C-4082-B0E9-F36E1CFCB1DB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EB38BFAB-5A6D-485C-992D-A3802DD15C35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工匠精神的是种“笨”精神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CF2AAC26-55AB-4D3A-91D0-C8F56E992F57}"/>
              </a:ext>
            </a:extLst>
          </p:cNvPr>
          <p:cNvSpPr/>
          <p:nvPr/>
        </p:nvSpPr>
        <p:spPr>
          <a:xfrm>
            <a:off x="549812" y="1894704"/>
            <a:ext cx="5920693" cy="853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999" b="1" kern="0" dirty="0">
                <a:solidFill>
                  <a:srgbClr val="393939"/>
                </a:solidFill>
                <a:cs typeface="+mn-ea"/>
                <a:sym typeface="+mn-lt"/>
              </a:rPr>
              <a:t>世界上没有一蹴而就的改革，也难得“四两拨千斤”的创新。所谓的终南捷径，不过是</a:t>
            </a:r>
            <a:r>
              <a:rPr lang="zh-CN" altLang="en-US" sz="1999" b="1" kern="0">
                <a:solidFill>
                  <a:srgbClr val="393939"/>
                </a:solidFill>
                <a:cs typeface="+mn-ea"/>
                <a:sym typeface="+mn-lt"/>
              </a:rPr>
              <a:t>自欺欺人。</a:t>
            </a:r>
            <a:endParaRPr lang="zh-CN" altLang="en-US" sz="1999" kern="0" dirty="0">
              <a:solidFill>
                <a:srgbClr val="393939"/>
              </a:solidFill>
              <a:cs typeface="+mn-ea"/>
              <a:sym typeface="+mn-lt"/>
            </a:endParaRPr>
          </a:p>
        </p:txBody>
      </p:sp>
      <p:sp>
        <p:nvSpPr>
          <p:cNvPr id="1218" name="矩形 1217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D408319B-945B-4EE0-8D3D-9F19401CE6D6}"/>
              </a:ext>
            </a:extLst>
          </p:cNvPr>
          <p:cNvSpPr/>
          <p:nvPr/>
        </p:nvSpPr>
        <p:spPr>
          <a:xfrm>
            <a:off x="549812" y="3313551"/>
            <a:ext cx="5920693" cy="1692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999" kern="0" dirty="0">
                <a:solidFill>
                  <a:schemeClr val="bg1"/>
                </a:solidFill>
                <a:cs typeface="+mn-ea"/>
                <a:sym typeface="+mn-lt"/>
              </a:rPr>
              <a:t>如今，工业化、“互联网+”取代了小作坊，</a:t>
            </a:r>
            <a:r>
              <a:rPr lang="zh-CN" altLang="en-US" sz="1999" b="1" kern="0" dirty="0">
                <a:solidFill>
                  <a:srgbClr val="FFFF00"/>
                </a:solidFill>
                <a:cs typeface="+mn-ea"/>
                <a:sym typeface="+mn-lt"/>
              </a:rPr>
              <a:t>但“手艺人”的内涵和精神却不会变</a:t>
            </a:r>
            <a:r>
              <a:rPr lang="zh-CN" altLang="en-US" sz="1999" kern="0" dirty="0">
                <a:solidFill>
                  <a:srgbClr val="FFFF00"/>
                </a:solidFill>
                <a:cs typeface="+mn-ea"/>
                <a:sym typeface="+mn-lt"/>
              </a:rPr>
              <a:t>。</a:t>
            </a:r>
            <a:r>
              <a:rPr lang="zh-CN" altLang="en-US" sz="1999" kern="0" dirty="0">
                <a:solidFill>
                  <a:schemeClr val="bg1"/>
                </a:solidFill>
                <a:cs typeface="+mn-ea"/>
                <a:sym typeface="+mn-lt"/>
              </a:rPr>
              <a:t>能够在风雨中岿然不动的，或者风雨过后看到彩虹的，永远是那些坚持自我、坚守“工匠精神”的人。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3959" y="1924050"/>
            <a:ext cx="5543460" cy="369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466683"/>
      </p:ext>
    </p:extLst>
  </p:cSld>
  <p:clrMapOvr>
    <a:masterClrMapping/>
  </p:clrMapOvr>
  <p:transition spd="slow" advTm="5599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矩形 1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7632F45-12F1-41A5-9B91-BCAD10C07035}"/>
              </a:ext>
            </a:extLst>
          </p:cNvPr>
          <p:cNvSpPr/>
          <p:nvPr/>
        </p:nvSpPr>
        <p:spPr bwMode="auto">
          <a:xfrm>
            <a:off x="6319012" y="1288216"/>
            <a:ext cx="5235898" cy="465440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accent5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 sz="1799">
              <a:solidFill>
                <a:srgbClr val="3D3D3D"/>
              </a:solidFill>
              <a:cs typeface="+mn-ea"/>
              <a:sym typeface="+mn-lt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23336E7-727C-4082-B0E9-F36E1CFCB1DB}"/>
              </a:ext>
            </a:extLst>
          </p:cNvPr>
          <p:cNvSpPr/>
          <p:nvPr/>
        </p:nvSpPr>
        <p:spPr bwMode="auto">
          <a:xfrm>
            <a:off x="342911" y="261523"/>
            <a:ext cx="678435" cy="4570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</a:pPr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34" name="TextBox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B38BFAB-5A6D-485C-992D-A3802DD15C35}"/>
              </a:ext>
            </a:extLst>
          </p:cNvPr>
          <p:cNvSpPr txBox="1"/>
          <p:nvPr/>
        </p:nvSpPr>
        <p:spPr>
          <a:xfrm>
            <a:off x="252064" y="310602"/>
            <a:ext cx="5562096" cy="52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799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工匠精神的是种“笨”精神</a:t>
            </a:r>
          </a:p>
        </p:txBody>
      </p:sp>
      <p:sp>
        <p:nvSpPr>
          <p:cNvPr id="130" name="矩形 1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4552A52-9DDD-44F1-BAF5-08381C875249}"/>
              </a:ext>
            </a:extLst>
          </p:cNvPr>
          <p:cNvSpPr/>
          <p:nvPr/>
        </p:nvSpPr>
        <p:spPr>
          <a:xfrm>
            <a:off x="6498537" y="1597168"/>
            <a:ext cx="4832878" cy="2409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95842" algn="just">
              <a:spcAft>
                <a:spcPts val="750"/>
              </a:spcAft>
            </a:pPr>
            <a:r>
              <a:rPr lang="zh-CN" altLang="en-US" sz="1599" kern="0" dirty="0">
                <a:solidFill>
                  <a:srgbClr val="393939"/>
                </a:solidFill>
                <a:cs typeface="+mn-ea"/>
                <a:sym typeface="+mn-lt"/>
              </a:rPr>
              <a:t>有人问德国的菲仕乐锅具负责人：“你们德国人造的锅说要用100年，卖出一口锅，也就失去了一位顾客，因为没多少人能活100年。你们把产品的使用期搞短一点，顾客就得经常来买，不是可以赚更多钱吗？”</a:t>
            </a:r>
          </a:p>
          <a:p>
            <a:pPr indent="395842" algn="just">
              <a:spcAft>
                <a:spcPts val="750"/>
              </a:spcAft>
            </a:pPr>
            <a:r>
              <a:rPr lang="zh-CN" altLang="en-US" sz="1599" kern="0" dirty="0">
                <a:solidFill>
                  <a:srgbClr val="393939"/>
                </a:solidFill>
                <a:cs typeface="+mn-ea"/>
                <a:sym typeface="+mn-lt"/>
              </a:rPr>
              <a:t>听听很有道理，“菲仕乐”似乎有点笨。这位负责人却说：“正因为所有买了我们锅的人都不用再买第二次，所以产品质量才有口碑，才会吸引更多人来买。”</a:t>
            </a:r>
          </a:p>
        </p:txBody>
      </p:sp>
      <p:sp>
        <p:nvSpPr>
          <p:cNvPr id="131" name="矩形 1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B9A932A-3501-4B00-AE7F-B3E21C5B4E7F}"/>
              </a:ext>
            </a:extLst>
          </p:cNvPr>
          <p:cNvSpPr/>
          <p:nvPr/>
        </p:nvSpPr>
        <p:spPr>
          <a:xfrm>
            <a:off x="6502600" y="4088921"/>
            <a:ext cx="4810413" cy="1753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799" kern="0" dirty="0">
                <a:solidFill>
                  <a:srgbClr val="393939"/>
                </a:solidFill>
                <a:cs typeface="+mn-ea"/>
                <a:sym typeface="+mn-lt"/>
              </a:rPr>
              <a:t>为什么一个8000万人口的德国，竟然会有2300多个世界名牌？西门子公司总裁维尔纳·冯·西门子说：“这靠的是我们德国人的工作态度，对每个生产技术细节的重视。我们承担着要生产一流产品的义务。”</a:t>
            </a:r>
          </a:p>
        </p:txBody>
      </p:sp>
      <p:pic>
        <p:nvPicPr>
          <p:cNvPr id="132" name="图片 1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C25BE45-5811-4FDA-97A7-0950654EC17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50" y="1333501"/>
            <a:ext cx="6450540" cy="4300358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02BB45E-621E-429F-B4DD-57F89BF50334}"/>
              </a:ext>
            </a:extLst>
          </p:cNvPr>
          <p:cNvGrpSpPr/>
          <p:nvPr/>
        </p:nvGrpSpPr>
        <p:grpSpPr>
          <a:xfrm>
            <a:off x="6410971" y="1017001"/>
            <a:ext cx="3370921" cy="500304"/>
            <a:chOff x="1096449" y="1016059"/>
            <a:chExt cx="3372238" cy="500499"/>
          </a:xfrm>
        </p:grpSpPr>
        <p:sp>
          <p:nvSpPr>
            <p:cNvPr id="3" name="矩形: 对角圆角 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E4CAE76-1AC1-4152-BB20-59DA2ACA696B}"/>
                </a:ext>
              </a:extLst>
            </p:cNvPr>
            <p:cNvSpPr/>
            <p:nvPr/>
          </p:nvSpPr>
          <p:spPr bwMode="auto">
            <a:xfrm>
              <a:off x="1096449" y="1016059"/>
              <a:ext cx="3372238" cy="500499"/>
            </a:xfrm>
            <a:prstGeom prst="round2DiagRect">
              <a:avLst>
                <a:gd name="adj1" fmla="val 25961"/>
                <a:gd name="adj2" fmla="val 0"/>
              </a:avLst>
            </a:prstGeom>
            <a:gradFill>
              <a:gsLst>
                <a:gs pos="53000">
                  <a:schemeClr val="accent1">
                    <a:lumMod val="98000"/>
                    <a:lumOff val="2000"/>
                  </a:schemeClr>
                </a:gs>
                <a:gs pos="0">
                  <a:schemeClr val="accent1">
                    <a:lumMod val="85000"/>
                    <a:lumOff val="15000"/>
                  </a:schemeClr>
                </a:gs>
                <a:gs pos="100000">
                  <a:schemeClr val="accent1">
                    <a:lumMod val="85000"/>
                  </a:schemeClr>
                </a:gs>
              </a:gsLst>
              <a:lin ang="5400000" scaled="1"/>
            </a:gradFill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999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35" name="组合 13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B884DDF-D657-4529-BA27-FDDCE0F40E51}"/>
                </a:ext>
              </a:extLst>
            </p:cNvPr>
            <p:cNvGrpSpPr/>
            <p:nvPr/>
          </p:nvGrpSpPr>
          <p:grpSpPr>
            <a:xfrm>
              <a:off x="1356237" y="1069977"/>
              <a:ext cx="1710732" cy="409090"/>
              <a:chOff x="2367365" y="1087155"/>
              <a:chExt cx="1710732" cy="409090"/>
            </a:xfrm>
          </p:grpSpPr>
          <p:sp>
            <p:nvSpPr>
              <p:cNvPr id="136" name="矩形 13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0234A55-F1D5-4C55-9E46-56D940FD97F8}"/>
                  </a:ext>
                </a:extLst>
              </p:cNvPr>
              <p:cNvSpPr/>
              <p:nvPr/>
            </p:nvSpPr>
            <p:spPr>
              <a:xfrm>
                <a:off x="2786346" y="1096135"/>
                <a:ext cx="1291751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914034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999" b="1">
                    <a:solidFill>
                      <a:srgbClr val="FFFFFF"/>
                    </a:solidFill>
                    <a:cs typeface="+mn-ea"/>
                    <a:sym typeface="+mn-lt"/>
                  </a:rPr>
                  <a:t>资料链接</a:t>
                </a:r>
                <a:endParaRPr lang="zh-CN" altLang="en-US" sz="1999" b="1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37" name="组合 136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EA5A738-D16B-4F9A-BD78-D5E75687B085}"/>
                  </a:ext>
                </a:extLst>
              </p:cNvPr>
              <p:cNvGrpSpPr/>
              <p:nvPr/>
            </p:nvGrpSpPr>
            <p:grpSpPr>
              <a:xfrm>
                <a:off x="2367365" y="1087155"/>
                <a:ext cx="407750" cy="407748"/>
                <a:chOff x="2325239" y="1045029"/>
                <a:chExt cx="492002" cy="492000"/>
              </a:xfrm>
            </p:grpSpPr>
            <p:sp>
              <p:nvSpPr>
                <p:cNvPr id="138" name="椭圆 137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7F8A50D-564E-4D78-824E-9838388A273D}"/>
                    </a:ext>
                  </a:extLst>
                </p:cNvPr>
                <p:cNvSpPr/>
                <p:nvPr/>
              </p:nvSpPr>
              <p:spPr bwMode="auto">
                <a:xfrm>
                  <a:off x="2325239" y="1045029"/>
                  <a:ext cx="492002" cy="492000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04" tIns="45702" rIns="91404" bIns="45702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034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799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9" name="Freeform 5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738464F-6A40-4E0F-A6EA-7465BE0C43A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378115" y="1141433"/>
                  <a:ext cx="361856" cy="299192"/>
                </a:xfrm>
                <a:custGeom>
                  <a:avLst/>
                  <a:gdLst>
                    <a:gd name="T0" fmla="*/ 487 w 1753"/>
                    <a:gd name="T1" fmla="*/ 542 h 1464"/>
                    <a:gd name="T2" fmla="*/ 1638 w 1753"/>
                    <a:gd name="T3" fmla="*/ 542 h 1464"/>
                    <a:gd name="T4" fmla="*/ 1638 w 1753"/>
                    <a:gd name="T5" fmla="*/ 1348 h 1464"/>
                    <a:gd name="T6" fmla="*/ 487 w 1753"/>
                    <a:gd name="T7" fmla="*/ 1348 h 1464"/>
                    <a:gd name="T8" fmla="*/ 487 w 1753"/>
                    <a:gd name="T9" fmla="*/ 542 h 1464"/>
                    <a:gd name="T10" fmla="*/ 741 w 1753"/>
                    <a:gd name="T11" fmla="*/ 890 h 1464"/>
                    <a:gd name="T12" fmla="*/ 850 w 1753"/>
                    <a:gd name="T13" fmla="*/ 781 h 1464"/>
                    <a:gd name="T14" fmla="*/ 741 w 1753"/>
                    <a:gd name="T15" fmla="*/ 672 h 1464"/>
                    <a:gd name="T16" fmla="*/ 632 w 1753"/>
                    <a:gd name="T17" fmla="*/ 781 h 1464"/>
                    <a:gd name="T18" fmla="*/ 741 w 1753"/>
                    <a:gd name="T19" fmla="*/ 890 h 1464"/>
                    <a:gd name="T20" fmla="*/ 1411 w 1753"/>
                    <a:gd name="T21" fmla="*/ 854 h 1464"/>
                    <a:gd name="T22" fmla="*/ 1319 w 1753"/>
                    <a:gd name="T23" fmla="*/ 885 h 1464"/>
                    <a:gd name="T24" fmla="*/ 1239 w 1753"/>
                    <a:gd name="T25" fmla="*/ 734 h 1464"/>
                    <a:gd name="T26" fmla="*/ 981 w 1753"/>
                    <a:gd name="T27" fmla="*/ 1106 h 1464"/>
                    <a:gd name="T28" fmla="*/ 843 w 1753"/>
                    <a:gd name="T29" fmla="*/ 1017 h 1464"/>
                    <a:gd name="T30" fmla="*/ 626 w 1753"/>
                    <a:gd name="T31" fmla="*/ 1253 h 1464"/>
                    <a:gd name="T32" fmla="*/ 1534 w 1753"/>
                    <a:gd name="T33" fmla="*/ 1253 h 1464"/>
                    <a:gd name="T34" fmla="*/ 1411 w 1753"/>
                    <a:gd name="T35" fmla="*/ 854 h 1464"/>
                    <a:gd name="T36" fmla="*/ 149 w 1753"/>
                    <a:gd name="T37" fmla="*/ 562 h 1464"/>
                    <a:gd name="T38" fmla="*/ 372 w 1753"/>
                    <a:gd name="T39" fmla="*/ 476 h 1464"/>
                    <a:gd name="T40" fmla="*/ 372 w 1753"/>
                    <a:gd name="T41" fmla="*/ 1142 h 1464"/>
                    <a:gd name="T42" fmla="*/ 149 w 1753"/>
                    <a:gd name="T43" fmla="*/ 562 h 1464"/>
                    <a:gd name="T44" fmla="*/ 1330 w 1753"/>
                    <a:gd name="T45" fmla="*/ 427 h 1464"/>
                    <a:gd name="T46" fmla="*/ 500 w 1753"/>
                    <a:gd name="T47" fmla="*/ 427 h 1464"/>
                    <a:gd name="T48" fmla="*/ 1223 w 1753"/>
                    <a:gd name="T49" fmla="*/ 149 h 1464"/>
                    <a:gd name="T50" fmla="*/ 1330 w 1753"/>
                    <a:gd name="T51" fmla="*/ 427 h 1464"/>
                    <a:gd name="T52" fmla="*/ 1453 w 1753"/>
                    <a:gd name="T53" fmla="*/ 427 h 1464"/>
                    <a:gd name="T54" fmla="*/ 1289 w 1753"/>
                    <a:gd name="T55" fmla="*/ 0 h 1464"/>
                    <a:gd name="T56" fmla="*/ 0 w 1753"/>
                    <a:gd name="T57" fmla="*/ 496 h 1464"/>
                    <a:gd name="T58" fmla="*/ 372 w 1753"/>
                    <a:gd name="T59" fmla="*/ 1463 h 1464"/>
                    <a:gd name="T60" fmla="*/ 372 w 1753"/>
                    <a:gd name="T61" fmla="*/ 1464 h 1464"/>
                    <a:gd name="T62" fmla="*/ 1753 w 1753"/>
                    <a:gd name="T63" fmla="*/ 1464 h 1464"/>
                    <a:gd name="T64" fmla="*/ 1753 w 1753"/>
                    <a:gd name="T65" fmla="*/ 427 h 1464"/>
                    <a:gd name="T66" fmla="*/ 1453 w 1753"/>
                    <a:gd name="T67" fmla="*/ 427 h 14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753" h="1464">
                      <a:moveTo>
                        <a:pt x="487" y="542"/>
                      </a:moveTo>
                      <a:lnTo>
                        <a:pt x="1638" y="542"/>
                      </a:lnTo>
                      <a:lnTo>
                        <a:pt x="1638" y="1348"/>
                      </a:lnTo>
                      <a:lnTo>
                        <a:pt x="487" y="1348"/>
                      </a:lnTo>
                      <a:lnTo>
                        <a:pt x="487" y="542"/>
                      </a:lnTo>
                      <a:close/>
                      <a:moveTo>
                        <a:pt x="741" y="890"/>
                      </a:moveTo>
                      <a:cubicBezTo>
                        <a:pt x="801" y="890"/>
                        <a:pt x="850" y="841"/>
                        <a:pt x="850" y="781"/>
                      </a:cubicBezTo>
                      <a:cubicBezTo>
                        <a:pt x="850" y="721"/>
                        <a:pt x="801" y="672"/>
                        <a:pt x="741" y="672"/>
                      </a:cubicBezTo>
                      <a:cubicBezTo>
                        <a:pt x="680" y="672"/>
                        <a:pt x="632" y="721"/>
                        <a:pt x="632" y="781"/>
                      </a:cubicBezTo>
                      <a:cubicBezTo>
                        <a:pt x="632" y="841"/>
                        <a:pt x="680" y="890"/>
                        <a:pt x="741" y="890"/>
                      </a:cubicBezTo>
                      <a:close/>
                      <a:moveTo>
                        <a:pt x="1411" y="854"/>
                      </a:moveTo>
                      <a:lnTo>
                        <a:pt x="1319" y="885"/>
                      </a:lnTo>
                      <a:lnTo>
                        <a:pt x="1239" y="734"/>
                      </a:lnTo>
                      <a:lnTo>
                        <a:pt x="981" y="1106"/>
                      </a:lnTo>
                      <a:lnTo>
                        <a:pt x="843" y="1017"/>
                      </a:lnTo>
                      <a:lnTo>
                        <a:pt x="626" y="1253"/>
                      </a:lnTo>
                      <a:lnTo>
                        <a:pt x="1534" y="1253"/>
                      </a:lnTo>
                      <a:lnTo>
                        <a:pt x="1411" y="854"/>
                      </a:lnTo>
                      <a:close/>
                      <a:moveTo>
                        <a:pt x="149" y="562"/>
                      </a:moveTo>
                      <a:lnTo>
                        <a:pt x="372" y="476"/>
                      </a:lnTo>
                      <a:lnTo>
                        <a:pt x="372" y="1142"/>
                      </a:lnTo>
                      <a:lnTo>
                        <a:pt x="149" y="562"/>
                      </a:lnTo>
                      <a:close/>
                      <a:moveTo>
                        <a:pt x="1330" y="427"/>
                      </a:moveTo>
                      <a:lnTo>
                        <a:pt x="500" y="427"/>
                      </a:lnTo>
                      <a:lnTo>
                        <a:pt x="1223" y="149"/>
                      </a:lnTo>
                      <a:lnTo>
                        <a:pt x="1330" y="427"/>
                      </a:lnTo>
                      <a:close/>
                      <a:moveTo>
                        <a:pt x="1453" y="427"/>
                      </a:moveTo>
                      <a:lnTo>
                        <a:pt x="1289" y="0"/>
                      </a:lnTo>
                      <a:lnTo>
                        <a:pt x="0" y="496"/>
                      </a:lnTo>
                      <a:lnTo>
                        <a:pt x="372" y="1463"/>
                      </a:lnTo>
                      <a:lnTo>
                        <a:pt x="372" y="1464"/>
                      </a:lnTo>
                      <a:lnTo>
                        <a:pt x="1753" y="1464"/>
                      </a:lnTo>
                      <a:lnTo>
                        <a:pt x="1753" y="427"/>
                      </a:lnTo>
                      <a:lnTo>
                        <a:pt x="1453" y="42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04" tIns="45702" rIns="91404" bIns="45702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034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799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16" name="TextBox 15"/>
          <p:cNvSpPr txBox="1"/>
          <p:nvPr/>
        </p:nvSpPr>
        <p:spPr>
          <a:xfrm>
            <a:off x="5640213" y="6601439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下载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73946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839"/>
    </mc:Choice>
    <mc:Fallback xmlns="" xmlns:a16="http://schemas.microsoft.com/office/drawing/2014/main" xmlns:a14="http://schemas.microsoft.com/office/drawing/2010/main">
      <p:transition advTm="3839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heme/theme1.xml><?xml version="1.0" encoding="utf-8"?>
<a:theme xmlns:a="http://schemas.openxmlformats.org/drawingml/2006/main" name="第一PPT，www.1ppt.com">
  <a:themeElements>
    <a:clrScheme name="自定义 54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D2531"/>
      </a:accent1>
      <a:accent2>
        <a:srgbClr val="DD3B44"/>
      </a:accent2>
      <a:accent3>
        <a:srgbClr val="F9B335"/>
      </a:accent3>
      <a:accent4>
        <a:srgbClr val="E8E2DB"/>
      </a:accent4>
      <a:accent5>
        <a:srgbClr val="7F7F7F"/>
      </a:accent5>
      <a:accent6>
        <a:srgbClr val="3D3D3D"/>
      </a:accent6>
      <a:hlink>
        <a:srgbClr val="BD2531"/>
      </a:hlink>
      <a:folHlink>
        <a:srgbClr val="3D3D3D"/>
      </a:folHlink>
    </a:clrScheme>
    <a:fontScheme name="ubh3anht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2872</Words>
  <Application>Microsoft Office PowerPoint</Application>
  <PresentationFormat>宽屏</PresentationFormat>
  <Paragraphs>246</Paragraphs>
  <Slides>32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32</vt:i4>
      </vt:variant>
    </vt:vector>
  </HeadingPairs>
  <TitlesOfParts>
    <vt:vector size="43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2021-09-22T05:46:04Z</dcterms:created>
  <dcterms:modified xsi:type="dcterms:W3CDTF">2022-03-17T03:49:55Z</dcterms:modified>
</cp:coreProperties>
</file>