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  <p:sldMasterId id="2147483672" r:id="rId3"/>
  </p:sldMasterIdLst>
  <p:notesMasterIdLst>
    <p:notesMasterId r:id="rId30"/>
  </p:notesMasterIdLst>
  <p:sldIdLst>
    <p:sldId id="257" r:id="rId4"/>
    <p:sldId id="306" r:id="rId5"/>
    <p:sldId id="259" r:id="rId6"/>
    <p:sldId id="260" r:id="rId7"/>
    <p:sldId id="269" r:id="rId8"/>
    <p:sldId id="284" r:id="rId9"/>
    <p:sldId id="287" r:id="rId10"/>
    <p:sldId id="294" r:id="rId11"/>
    <p:sldId id="288" r:id="rId12"/>
    <p:sldId id="289" r:id="rId13"/>
    <p:sldId id="290" r:id="rId14"/>
    <p:sldId id="295" r:id="rId15"/>
    <p:sldId id="293" r:id="rId16"/>
    <p:sldId id="292" r:id="rId17"/>
    <p:sldId id="296" r:id="rId18"/>
    <p:sldId id="285" r:id="rId19"/>
    <p:sldId id="297" r:id="rId20"/>
    <p:sldId id="298" r:id="rId21"/>
    <p:sldId id="299" r:id="rId22"/>
    <p:sldId id="305" r:id="rId23"/>
    <p:sldId id="300" r:id="rId24"/>
    <p:sldId id="301" r:id="rId25"/>
    <p:sldId id="302" r:id="rId26"/>
    <p:sldId id="304" r:id="rId27"/>
    <p:sldId id="307" r:id="rId28"/>
    <p:sldId id="308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99"/>
    <a:srgbClr val="A19587"/>
    <a:srgbClr val="FFD757"/>
    <a:srgbClr val="FFCD2F"/>
    <a:srgbClr val="FFEB95"/>
    <a:srgbClr val="472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4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772B8-DFA0-42D4-BB56-C041186E9AEC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8E786-4216-45F2-862D-D7FBD8328B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46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652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915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7914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6301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4365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2812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282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8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3322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9721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3877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789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6517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4825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5807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5610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7310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2450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740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329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775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089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339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88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8E786-4216-45F2-862D-D7FBD8328B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62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139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23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99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08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07933" y="6755635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648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94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63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448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23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0337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694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0AD0C29-217F-4361-8E80-7465E78B13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50" y="85725"/>
            <a:ext cx="11610975" cy="668655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D0669E6-D5C2-4FC1-8B78-AF25BC9726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75" y="3911960"/>
            <a:ext cx="2504354" cy="295721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29536A4-CF62-4AF6-A9D3-6682247631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4573" y="4421825"/>
            <a:ext cx="2045636" cy="235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40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502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7014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929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6150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9120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298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2864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80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665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3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22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96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69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68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32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67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14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948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19.png"/><Relationship Id="rId5" Type="http://schemas.openxmlformats.org/officeDocument/2006/relationships/image" Target="../media/image22.png"/><Relationship Id="rId10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19.png"/><Relationship Id="rId5" Type="http://schemas.openxmlformats.org/officeDocument/2006/relationships/image" Target="../media/image22.png"/><Relationship Id="rId10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19.png"/><Relationship Id="rId5" Type="http://schemas.openxmlformats.org/officeDocument/2006/relationships/image" Target="../media/image22.png"/><Relationship Id="rId10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949A565-F083-4ED1-A28E-C3C22692CFCA}"/>
              </a:ext>
            </a:extLst>
          </p:cNvPr>
          <p:cNvGrpSpPr/>
          <p:nvPr/>
        </p:nvGrpSpPr>
        <p:grpSpPr>
          <a:xfrm>
            <a:off x="805844" y="365369"/>
            <a:ext cx="10979912" cy="5883467"/>
            <a:chOff x="803773" y="208486"/>
            <a:chExt cx="10979912" cy="5883467"/>
          </a:xfrm>
        </p:grpSpPr>
        <p:pic>
          <p:nvPicPr>
            <p:cNvPr id="135" name="图片 134">
              <a:extLst>
                <a:ext uri="{FF2B5EF4-FFF2-40B4-BE49-F238E27FC236}">
                  <a16:creationId xmlns:a16="http://schemas.microsoft.com/office/drawing/2014/main" xmlns="" id="{058EF380-3BFA-4D4F-905D-20E68FCB7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7478" y="208803"/>
              <a:ext cx="10876207" cy="5883150"/>
            </a:xfrm>
            <a:prstGeom prst="rect">
              <a:avLst/>
            </a:prstGeom>
          </p:spPr>
        </p:pic>
        <p:pic>
          <p:nvPicPr>
            <p:cNvPr id="136" name="图片 135">
              <a:extLst>
                <a:ext uri="{FF2B5EF4-FFF2-40B4-BE49-F238E27FC236}">
                  <a16:creationId xmlns:a16="http://schemas.microsoft.com/office/drawing/2014/main" xmlns="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:a16="http://schemas.microsoft.com/office/drawing/2014/main" xmlns="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</p:grpSp>
      <p:pic>
        <p:nvPicPr>
          <p:cNvPr id="138" name="图片 137">
            <a:extLst>
              <a:ext uri="{FF2B5EF4-FFF2-40B4-BE49-F238E27FC236}">
                <a16:creationId xmlns:a16="http://schemas.microsoft.com/office/drawing/2014/main" xmlns="" id="{1BAFA7BC-5608-4A87-BF91-9451441194C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74333" y="707026"/>
            <a:ext cx="2208207" cy="792549"/>
          </a:xfrm>
          <a:prstGeom prst="rect">
            <a:avLst/>
          </a:prstGeom>
        </p:spPr>
      </p:pic>
      <p:pic>
        <p:nvPicPr>
          <p:cNvPr id="144" name="图片 143">
            <a:extLst>
              <a:ext uri="{FF2B5EF4-FFF2-40B4-BE49-F238E27FC236}">
                <a16:creationId xmlns:a16="http://schemas.microsoft.com/office/drawing/2014/main" xmlns="" id="{18EA0D29-E2A5-47C0-9743-CBE90632D5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7756" y="1130037"/>
            <a:ext cx="896190" cy="1012024"/>
          </a:xfrm>
          <a:prstGeom prst="rect">
            <a:avLst/>
          </a:prstGeom>
        </p:spPr>
      </p:pic>
      <p:pic>
        <p:nvPicPr>
          <p:cNvPr id="145" name="图片 144">
            <a:extLst>
              <a:ext uri="{FF2B5EF4-FFF2-40B4-BE49-F238E27FC236}">
                <a16:creationId xmlns:a16="http://schemas.microsoft.com/office/drawing/2014/main" xmlns="" id="{EFDC83D8-2D66-4388-BF7A-63138D8398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35954" y="1785706"/>
            <a:ext cx="768163" cy="890093"/>
          </a:xfrm>
          <a:prstGeom prst="rect">
            <a:avLst/>
          </a:prstGeom>
        </p:spPr>
      </p:pic>
      <p:sp>
        <p:nvSpPr>
          <p:cNvPr id="128" name="文本框 127">
            <a:extLst>
              <a:ext uri="{FF2B5EF4-FFF2-40B4-BE49-F238E27FC236}">
                <a16:creationId xmlns:a16="http://schemas.microsoft.com/office/drawing/2014/main" xmlns="" id="{938786F9-FDE6-465D-B53F-DA861E3A26F2}"/>
              </a:ext>
            </a:extLst>
          </p:cNvPr>
          <p:cNvSpPr txBox="1"/>
          <p:nvPr/>
        </p:nvSpPr>
        <p:spPr>
          <a:xfrm>
            <a:off x="5713124" y="4108848"/>
            <a:ext cx="3954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主讲人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xmlns="" id="{0ADE557D-1BAF-46EA-8AB8-801A3F5ACAE0}"/>
              </a:ext>
            </a:extLst>
          </p:cNvPr>
          <p:cNvSpPr txBox="1"/>
          <p:nvPr/>
        </p:nvSpPr>
        <p:spPr>
          <a:xfrm>
            <a:off x="5746921" y="4472033"/>
            <a:ext cx="3954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20XX.05.25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3" name="图片 32" descr="图片包含 物体&#10;&#10;已生成高可信度的说明">
            <a:extLst>
              <a:ext uri="{FF2B5EF4-FFF2-40B4-BE49-F238E27FC236}">
                <a16:creationId xmlns:a16="http://schemas.microsoft.com/office/drawing/2014/main" xmlns="" id="{A29DD0A6-E74C-420A-8EA0-D7C2664E511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5643" y="1327575"/>
            <a:ext cx="1274330" cy="1282726"/>
          </a:xfrm>
          <a:prstGeom prst="rect">
            <a:avLst/>
          </a:prstGeom>
        </p:spPr>
      </p:pic>
      <p:pic>
        <p:nvPicPr>
          <p:cNvPr id="139" name="图片 138">
            <a:extLst>
              <a:ext uri="{FF2B5EF4-FFF2-40B4-BE49-F238E27FC236}">
                <a16:creationId xmlns:a16="http://schemas.microsoft.com/office/drawing/2014/main" xmlns="" id="{71603CBD-0EC2-4849-94D8-02CE7759B6B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0224" y="3740994"/>
            <a:ext cx="3052284" cy="2292136"/>
          </a:xfrm>
          <a:prstGeom prst="rect">
            <a:avLst/>
          </a:prstGeom>
        </p:spPr>
      </p:pic>
      <p:pic>
        <p:nvPicPr>
          <p:cNvPr id="141" name="图片 140">
            <a:extLst>
              <a:ext uri="{FF2B5EF4-FFF2-40B4-BE49-F238E27FC236}">
                <a16:creationId xmlns:a16="http://schemas.microsoft.com/office/drawing/2014/main" xmlns="" id="{C7841B54-9F73-4DED-A8BA-EC1305A0BB9C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390" y="4666322"/>
            <a:ext cx="2176847" cy="1733884"/>
          </a:xfrm>
          <a:prstGeom prst="rect">
            <a:avLst/>
          </a:prstGeom>
        </p:spPr>
      </p:pic>
      <p:sp>
        <p:nvSpPr>
          <p:cNvPr id="114" name="文本框 113">
            <a:extLst>
              <a:ext uri="{FF2B5EF4-FFF2-40B4-BE49-F238E27FC236}">
                <a16:creationId xmlns:a16="http://schemas.microsoft.com/office/drawing/2014/main" xmlns="" id="{20209AAE-7B10-467B-B114-249EE1FF1EE3}"/>
              </a:ext>
            </a:extLst>
          </p:cNvPr>
          <p:cNvSpPr txBox="1"/>
          <p:nvPr/>
        </p:nvSpPr>
        <p:spPr>
          <a:xfrm>
            <a:off x="4991465" y="2814928"/>
            <a:ext cx="6690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崇尚英雄精忠报国</a:t>
            </a:r>
          </a:p>
        </p:txBody>
      </p:sp>
      <p:pic>
        <p:nvPicPr>
          <p:cNvPr id="10" name="图片 9" descr="图片包含 物体&#10;&#10;已生成高可信度的说明">
            <a:extLst>
              <a:ext uri="{FF2B5EF4-FFF2-40B4-BE49-F238E27FC236}">
                <a16:creationId xmlns:a16="http://schemas.microsoft.com/office/drawing/2014/main" xmlns="" id="{9DD63148-F265-4851-B7F9-4B97BBC3449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9812">
            <a:off x="1069093" y="994808"/>
            <a:ext cx="5326084" cy="478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2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31" grpId="0"/>
      <p:bldP spid="1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决不掩没民族意识</a:t>
            </a:r>
          </a:p>
        </p:txBody>
      </p:sp>
      <p:pic>
        <p:nvPicPr>
          <p:cNvPr id="3" name="图片 2" descr="图片包含 文字, 名片&#10;&#10;已生成高可信度的说明">
            <a:extLst>
              <a:ext uri="{FF2B5EF4-FFF2-40B4-BE49-F238E27FC236}">
                <a16:creationId xmlns:a16="http://schemas.microsoft.com/office/drawing/2014/main" xmlns="" id="{0352D7AF-913C-4A6C-A511-31DEBD134F5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0636" y="914247"/>
            <a:ext cx="7265713" cy="5403832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9AE060C2-9ACB-4E22-B1F2-7E1207CC5B9A}"/>
              </a:ext>
            </a:extLst>
          </p:cNvPr>
          <p:cNvSpPr/>
          <p:nvPr/>
        </p:nvSpPr>
        <p:spPr>
          <a:xfrm rot="199625">
            <a:off x="3284228" y="2444071"/>
            <a:ext cx="667852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真儿：</a:t>
            </a:r>
          </a:p>
          <a:p>
            <a:endParaRPr lang="zh-CN" altLang="en-US" dirty="0">
              <a:solidFill>
                <a:srgbClr val="2F2F2F"/>
              </a:solidFill>
              <a:cs typeface="+mn-ea"/>
              <a:sym typeface="+mn-lt"/>
            </a:endParaRPr>
          </a:p>
          <a:p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　　这是个大时代，你要踏上民族解放战争的最前线，我当然要助成你的志愿，决不能因为“舐犊之爱”而掩没了我们的民族意识。别矣，真儿！但愿你虚心学习，勿忘我平时所教训你的“有恒七分，达观三分”，锻炼你的体魄，充实你的学问，造就一个强健而又智慧的现代青年，来为新中国而努力奋斗！</a:t>
            </a:r>
          </a:p>
          <a:p>
            <a:endParaRPr lang="en-US" altLang="zh-CN" dirty="0">
              <a:solidFill>
                <a:srgbClr val="2F2F2F"/>
              </a:solidFill>
              <a:cs typeface="+mn-ea"/>
              <a:sym typeface="+mn-lt"/>
            </a:endParaRPr>
          </a:p>
          <a:p>
            <a:pPr algn="r"/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中华民国廿八年六月四日写于香港旅次</a:t>
            </a:r>
          </a:p>
          <a:p>
            <a:endParaRPr lang="zh-CN" altLang="en-US" dirty="0">
              <a:solidFill>
                <a:srgbClr val="2F2F2F"/>
              </a:solidFill>
              <a:cs typeface="+mn-ea"/>
              <a:sym typeface="+mn-lt"/>
            </a:endParaRPr>
          </a:p>
          <a:p>
            <a:pPr algn="r"/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王雨亭</a:t>
            </a:r>
            <a:endParaRPr lang="zh-CN" altLang="en-US" b="0" i="0" dirty="0">
              <a:solidFill>
                <a:srgbClr val="2F2F2F"/>
              </a:solidFill>
              <a:effectLst/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EC15C0E-C570-4832-A6D7-9C8B94D432B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5299">
            <a:off x="1182409" y="1763243"/>
            <a:ext cx="1597437" cy="179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67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67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67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734109C-E7BD-4E0E-B7BA-D7257C9E44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695" y="1842260"/>
            <a:ext cx="7328323" cy="374921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6510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决不掩没民族意识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家书背后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6D5FA14-7122-468F-A442-752CB15E72FE}"/>
              </a:ext>
            </a:extLst>
          </p:cNvPr>
          <p:cNvSpPr/>
          <p:nvPr/>
        </p:nvSpPr>
        <p:spPr>
          <a:xfrm>
            <a:off x="2839785" y="2858158"/>
            <a:ext cx="65124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王雨亭（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1892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—1967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年），福建泉州人。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1908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年赴马来西亚谋生。七七事变爆发后，王雨亭受廖承志和成仿吾委托，先后介绍上百名华侨青年回国到延安陕北公学和抗日军政大学学习。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1939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年父子分别之时，王雨亭在儿子笔记本上留下了这段临别赠言。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1940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年，作为延安“青年剧团”唯一的华侨青年，王唯真光荣地加入中国共产党。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1949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年北平解放，父子再次重逢，看着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年前的“临别赠言”，王雨亭感慨地说：“唯真，当年你选择奔赴延安的路走对了！”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45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24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24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6510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读信有感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1B4DB0A-A650-4117-8840-DBF731EE70F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56" y="1083317"/>
            <a:ext cx="7845687" cy="560406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52A0782-80BD-46B9-8AA3-11F248AE4F13}"/>
              </a:ext>
            </a:extLst>
          </p:cNvPr>
          <p:cNvSpPr/>
          <p:nvPr/>
        </p:nvSpPr>
        <p:spPr>
          <a:xfrm>
            <a:off x="3382779" y="2675134"/>
            <a:ext cx="542643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“你要踏上民族解放战争的最前线，我当然要助成你的志愿，决不能因为‘舐犊之爱’而掩没了我们的民族意识。”这正是一名爱国华侨可贵民族气节的光辉写照</a:t>
            </a:r>
            <a:endParaRPr lang="en-US" altLang="zh-CN" dirty="0">
              <a:solidFill>
                <a:srgbClr val="2F2F2F"/>
              </a:solidFill>
              <a:cs typeface="+mn-ea"/>
              <a:sym typeface="+mn-lt"/>
            </a:endParaRPr>
          </a:p>
          <a:p>
            <a:pPr indent="457200" algn="r">
              <a:lnSpc>
                <a:spcPct val="150000"/>
              </a:lnSpc>
            </a:pP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“中国五四青年奖章”获得者全军“爱军精武标兵”、某特战旅作战二营营长 刘 珪</a:t>
            </a:r>
            <a:endParaRPr lang="zh-CN" altLang="en-US" b="0" i="0" dirty="0">
              <a:solidFill>
                <a:srgbClr val="2F2F2F"/>
              </a:solidFill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243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誓死不做亡国奴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72F2AAB1-6405-43E4-ACC7-20DFCDF9C0D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056151" y="1649805"/>
            <a:ext cx="7450112" cy="4540203"/>
          </a:xfrm>
          <a:custGeom>
            <a:avLst/>
            <a:gdLst>
              <a:gd name="connsiteX0" fmla="*/ 222354 w 7450112"/>
              <a:gd name="connsiteY0" fmla="*/ 713625 h 4540203"/>
              <a:gd name="connsiteX1" fmla="*/ 222354 w 7450112"/>
              <a:gd name="connsiteY1" fmla="*/ 4101402 h 4540203"/>
              <a:gd name="connsiteX2" fmla="*/ 7147810 w 7450112"/>
              <a:gd name="connsiteY2" fmla="*/ 4101402 h 4540203"/>
              <a:gd name="connsiteX3" fmla="*/ 7147810 w 7450112"/>
              <a:gd name="connsiteY3" fmla="*/ 713625 h 4540203"/>
              <a:gd name="connsiteX4" fmla="*/ 0 w 7450112"/>
              <a:gd name="connsiteY4" fmla="*/ 0 h 4540203"/>
              <a:gd name="connsiteX5" fmla="*/ 7450112 w 7450112"/>
              <a:gd name="connsiteY5" fmla="*/ 0 h 4540203"/>
              <a:gd name="connsiteX6" fmla="*/ 7450112 w 7450112"/>
              <a:gd name="connsiteY6" fmla="*/ 4540203 h 4540203"/>
              <a:gd name="connsiteX7" fmla="*/ 0 w 7450112"/>
              <a:gd name="connsiteY7" fmla="*/ 4540203 h 4540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50112" h="4540203">
                <a:moveTo>
                  <a:pt x="222354" y="713625"/>
                </a:moveTo>
                <a:lnTo>
                  <a:pt x="222354" y="4101402"/>
                </a:lnTo>
                <a:lnTo>
                  <a:pt x="7147810" y="4101402"/>
                </a:lnTo>
                <a:lnTo>
                  <a:pt x="7147810" y="713625"/>
                </a:lnTo>
                <a:close/>
                <a:moveTo>
                  <a:pt x="0" y="0"/>
                </a:moveTo>
                <a:lnTo>
                  <a:pt x="7450112" y="0"/>
                </a:lnTo>
                <a:lnTo>
                  <a:pt x="7450112" y="4540203"/>
                </a:lnTo>
                <a:lnTo>
                  <a:pt x="0" y="4540203"/>
                </a:lnTo>
                <a:close/>
              </a:path>
            </a:pathLst>
          </a:cu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F6C1404-45F5-4478-B9D7-4B07AEAC26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5299">
            <a:off x="9568679" y="1899120"/>
            <a:ext cx="1597437" cy="174184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5195938-9154-4E91-A0B7-DCB02B29BEF5}"/>
              </a:ext>
            </a:extLst>
          </p:cNvPr>
          <p:cNvSpPr/>
          <p:nvPr/>
        </p:nvSpPr>
        <p:spPr>
          <a:xfrm>
            <a:off x="2358452" y="2286879"/>
            <a:ext cx="680053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爸爸和大哥：</a:t>
            </a:r>
          </a:p>
          <a:p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　　你们宠爱和抚育我的艰苦和尽致，我时刻是牵记着的。不过，在中国这样的国家里头，特别是在这样严重的困难时期中，我实在是没有机会与能力来报答你们的。也许你们会反骂我不情不孝吧。爸和哥别怀疑和误会吧！我之自动参加救国工作，不惜牺牲自己生命，为的是尽自己之天职。尽其能力贡献于民族解放之事业而已，我相信你们是了解的。国家亡了我们就做人家的奴隶了，抗战救国争取胜利，不是少数人所能负得起的。我之参加革命工作也希望你们放大眼光与胸怀，给予无限的同情与原谅吧。</a:t>
            </a:r>
            <a:endParaRPr lang="en-US" altLang="zh-CN" dirty="0">
              <a:solidFill>
                <a:srgbClr val="2F2F2F"/>
              </a:solidFill>
              <a:cs typeface="+mn-ea"/>
              <a:sym typeface="+mn-lt"/>
            </a:endParaRPr>
          </a:p>
          <a:p>
            <a:endParaRPr lang="zh-CN" altLang="en-US" dirty="0">
              <a:solidFill>
                <a:srgbClr val="2F2F2F"/>
              </a:solidFill>
              <a:cs typeface="+mn-ea"/>
              <a:sym typeface="+mn-lt"/>
            </a:endParaRPr>
          </a:p>
          <a:p>
            <a:pPr algn="r"/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谨此，祝阖家均安！</a:t>
            </a:r>
          </a:p>
          <a:p>
            <a:pPr algn="r"/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克 上</a:t>
            </a:r>
          </a:p>
          <a:p>
            <a:pPr algn="r"/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二月十一日西营</a:t>
            </a:r>
            <a:endParaRPr lang="zh-CN" altLang="en-US" b="0" i="0" dirty="0">
              <a:solidFill>
                <a:srgbClr val="2F2F2F"/>
              </a:solidFill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738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57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57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734109C-E7BD-4E0E-B7BA-D7257C9E44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695" y="1842260"/>
            <a:ext cx="7328323" cy="374921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6510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誓死不做亡国奴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家书背后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6D5FA14-7122-468F-A442-752CB15E72FE}"/>
              </a:ext>
            </a:extLst>
          </p:cNvPr>
          <p:cNvSpPr/>
          <p:nvPr/>
        </p:nvSpPr>
        <p:spPr>
          <a:xfrm>
            <a:off x="2839785" y="2858158"/>
            <a:ext cx="6512429" cy="2124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符克（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1915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—1940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年），原名符家客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海南文昌籍越南华侨。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1938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年初赴延安陕北公学学习，并加入中国共产党。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1939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月，日军入侵海南后，他组织东南亚各地华侨“打回老家”抗日，带回大批药品等物资。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1940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8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月，符克被国民党顽固派阴谋杀害，年仅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25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岁。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725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14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14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6510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读信有感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1B4DB0A-A650-4117-8840-DBF731EE70F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56" y="1083317"/>
            <a:ext cx="7845687" cy="560406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52A0782-80BD-46B9-8AA3-11F248AE4F13}"/>
              </a:ext>
            </a:extLst>
          </p:cNvPr>
          <p:cNvSpPr/>
          <p:nvPr/>
        </p:nvSpPr>
        <p:spPr>
          <a:xfrm>
            <a:off x="3382779" y="2585193"/>
            <a:ext cx="5426439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我们是黄继光的传人，一直耳濡目染着“舍身堵枪眼”的壮烈与豪情。如今捧读符克家书，感受的是国难面前的另一种捐躯，他道出了“国之亡、民必为奴”的道理。符克捐躯为国、慷慨赴难的壮举，生动诠释了视死如归的民族气节。</a:t>
            </a:r>
          </a:p>
          <a:p>
            <a:pPr indent="457200">
              <a:lnSpc>
                <a:spcPct val="150000"/>
              </a:lnSpc>
            </a:pPr>
            <a:endParaRPr lang="zh-CN" altLang="en-US" dirty="0">
              <a:solidFill>
                <a:srgbClr val="2F2F2F"/>
              </a:solidFill>
              <a:cs typeface="+mn-ea"/>
              <a:sym typeface="+mn-lt"/>
            </a:endParaRPr>
          </a:p>
          <a:p>
            <a:pPr indent="457200" algn="r">
              <a:lnSpc>
                <a:spcPct val="150000"/>
              </a:lnSpc>
            </a:pP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黄继光生前所在连指导员 余海龙</a:t>
            </a:r>
            <a:endParaRPr lang="zh-CN" altLang="en-US" b="0" i="0" dirty="0">
              <a:solidFill>
                <a:srgbClr val="2F2F2F"/>
              </a:solidFill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819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190AF63-1D47-4DEB-BFEE-5ECC671D79D1}"/>
              </a:ext>
            </a:extLst>
          </p:cNvPr>
          <p:cNvGrpSpPr/>
          <p:nvPr/>
        </p:nvGrpSpPr>
        <p:grpSpPr>
          <a:xfrm>
            <a:off x="803773" y="208486"/>
            <a:ext cx="10936665" cy="5846810"/>
            <a:chOff x="803773" y="208486"/>
            <a:chExt cx="10936665" cy="5846810"/>
          </a:xfrm>
        </p:grpSpPr>
        <p:pic>
          <p:nvPicPr>
            <p:cNvPr id="136" name="图片 135">
              <a:extLst>
                <a:ext uri="{FF2B5EF4-FFF2-40B4-BE49-F238E27FC236}">
                  <a16:creationId xmlns:a16="http://schemas.microsoft.com/office/drawing/2014/main" xmlns="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:a16="http://schemas.microsoft.com/office/drawing/2014/main" xmlns="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1DA889A7-19E1-4EBE-8977-91B6557A0A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822" y="1052513"/>
            <a:ext cx="4973432" cy="5561738"/>
          </a:xfrm>
          <a:prstGeom prst="rect">
            <a:avLst/>
          </a:prstGeom>
        </p:spPr>
      </p:pic>
      <p:sp>
        <p:nvSpPr>
          <p:cNvPr id="114" name="文本框 113">
            <a:extLst>
              <a:ext uri="{FF2B5EF4-FFF2-40B4-BE49-F238E27FC236}">
                <a16:creationId xmlns:a16="http://schemas.microsoft.com/office/drawing/2014/main" xmlns="" id="{20209AAE-7B10-467B-B114-249EE1FF1EE3}"/>
              </a:ext>
            </a:extLst>
          </p:cNvPr>
          <p:cNvSpPr txBox="1"/>
          <p:nvPr/>
        </p:nvSpPr>
        <p:spPr>
          <a:xfrm>
            <a:off x="4514176" y="2270594"/>
            <a:ext cx="866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AF06224-66D5-4EDF-B567-735310A4C1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1031" y="2078823"/>
            <a:ext cx="2523963" cy="250567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F8185D55-0902-4A6D-B63F-DA65073A47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9050" y="1871700"/>
            <a:ext cx="871804" cy="8657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21C64A99-3D07-4E95-BDBD-4A2FD9F8B72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85" y="5381592"/>
            <a:ext cx="2109790" cy="156302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F06EBA9-0539-4CDB-B423-45758EBC7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39627" y="5358275"/>
            <a:ext cx="2175511" cy="162006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9C98C2EB-5E4C-43D5-BB7A-01F13E6E62D8}"/>
              </a:ext>
            </a:extLst>
          </p:cNvPr>
          <p:cNvSpPr txBox="1"/>
          <p:nvPr/>
        </p:nvSpPr>
        <p:spPr>
          <a:xfrm>
            <a:off x="5314952" y="1978381"/>
            <a:ext cx="2224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分享</a:t>
            </a:r>
            <a:endParaRPr lang="en-US" altLang="zh-CN" sz="40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英雄故事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B798A7A3-DDB5-4F7C-A674-05D3720D241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0686" y="700328"/>
            <a:ext cx="1581397" cy="56758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2B579779-48D3-4F4C-8FC8-41E2AFBD0EB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904" r="-11007"/>
          <a:stretch/>
        </p:blipFill>
        <p:spPr>
          <a:xfrm>
            <a:off x="1688602" y="733680"/>
            <a:ext cx="1125990" cy="53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12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2E7ACC3-4E00-4673-9590-6714308E5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859" y="1726287"/>
            <a:ext cx="4245463" cy="34314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6510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习爷爷的英雄情怀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87A9FF3-BC1C-40E5-BD6F-ABE4A973E71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9217" y="2733760"/>
            <a:ext cx="3380746" cy="190167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6BF524A-F361-4F98-8E25-B28593D0FEEB}"/>
              </a:ext>
            </a:extLst>
          </p:cNvPr>
          <p:cNvSpPr/>
          <p:nvPr/>
        </p:nvSpPr>
        <p:spPr>
          <a:xfrm>
            <a:off x="6667154" y="2293495"/>
            <a:ext cx="373601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在习爷爷看来，一个有希望的民族不能没有英雄，一个有前途的国家不能没有先锋。包括抗战英雄在内的一切民族英雄，都是中华民族的脊梁，他们的事迹和精神都是激励我们前行的强大力量。</a:t>
            </a:r>
          </a:p>
        </p:txBody>
      </p:sp>
    </p:spTree>
    <p:extLst>
      <p:ext uri="{BB962C8B-B14F-4D97-AF65-F5344CB8AC3E}">
        <p14:creationId xmlns:p14="http://schemas.microsoft.com/office/powerpoint/2010/main" val="236592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67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17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7" y="498542"/>
            <a:ext cx="9883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我们家的报国故事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五代灯塔工的百年传承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6BF524A-F361-4F98-8E25-B28593D0FEEB}"/>
              </a:ext>
            </a:extLst>
          </p:cNvPr>
          <p:cNvSpPr/>
          <p:nvPr/>
        </p:nvSpPr>
        <p:spPr>
          <a:xfrm>
            <a:off x="5861154" y="2201108"/>
            <a:ext cx="454201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横跨一个多世纪的坚守，在一个枯燥寂寞的行业中把敬业奉献的精神发扬光大，并且感染着我们一代代的后人。用坚守绘制精彩的人生，用担当书写无愧篇章，这就是我们家的报国故事！我是叶超群，叶氏家族第五代灯塔工。</a:t>
            </a:r>
          </a:p>
        </p:txBody>
      </p:sp>
      <p:pic>
        <p:nvPicPr>
          <p:cNvPr id="4" name="图片 3" descr="图片包含 窗户, 人员, 站立, 室内&#10;&#10;已生成极高可信度的说明">
            <a:extLst>
              <a:ext uri="{FF2B5EF4-FFF2-40B4-BE49-F238E27FC236}">
                <a16:creationId xmlns:a16="http://schemas.microsoft.com/office/drawing/2014/main" xmlns="" id="{606288A0-921C-48EF-92C7-9E8A2F5D52E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462"/>
          <a:stretch/>
        </p:blipFill>
        <p:spPr>
          <a:xfrm>
            <a:off x="2419335" y="2201108"/>
            <a:ext cx="3259836" cy="29565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5203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81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7" y="498542"/>
            <a:ext cx="9883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我们家的报国故事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我用纤手替你擎起大国长剑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6BF524A-F361-4F98-8E25-B28593D0FEEB}"/>
              </a:ext>
            </a:extLst>
          </p:cNvPr>
          <p:cNvSpPr/>
          <p:nvPr/>
        </p:nvSpPr>
        <p:spPr>
          <a:xfrm>
            <a:off x="2848131" y="4636378"/>
            <a:ext cx="68654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这些年，虽然身材娇小，但我的身体里流淌着与哥哥一样的滚烫热血。专业学习，我点灯熬油苦学电路；操作导弹，我反复重来磨砺硬功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……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我总觉得，不是我一个人在努力，我是为了我和哥哥一同的梦想在不懈奋斗。</a:t>
            </a:r>
          </a:p>
        </p:txBody>
      </p:sp>
      <p:pic>
        <p:nvPicPr>
          <p:cNvPr id="9220" name="Picture 4" descr="https://ss0.baidu.com/6LVYsjip0QIZ8Aqbn9fN2DC/timg?pa&amp;quality=100&amp;size=w4096&amp;sec=1526987684&amp;di=5c1a63353f88ec0f29c81d75e4fbc813&amp;ref=http%3A%2F%2Fnews%2Echina%2Ecom%2Ecn%2Fnode%5F8005115%2Ehtm&amp;src=http%3A%2F%2Fimages%2Echina%2Ecn%2Fsite1000%2F2018%2D05%2F22%2F47c71578%2D76a9%2D4258%2D9b08%2D8f44c1622be7%2Ejpg">
            <a:extLst>
              <a:ext uri="{FF2B5EF4-FFF2-40B4-BE49-F238E27FC236}">
                <a16:creationId xmlns:a16="http://schemas.microsoft.com/office/drawing/2014/main" xmlns="" id="{2051E2AE-8613-4CE4-9503-422AE0B4F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5487" y="1842260"/>
            <a:ext cx="4461025" cy="2794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62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7" y="498542"/>
            <a:ext cx="8564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前言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习爷爷眼中的英雄是什么样？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6BF524A-F361-4F98-8E25-B28593D0FEEB}"/>
              </a:ext>
            </a:extLst>
          </p:cNvPr>
          <p:cNvSpPr/>
          <p:nvPr/>
        </p:nvSpPr>
        <p:spPr>
          <a:xfrm>
            <a:off x="1253202" y="1462312"/>
            <a:ext cx="9449775" cy="1709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“祖国是人民最坚实的依靠，英雄是民族最闪亮的坐标”。习近平始终强调，要对英雄心怀崇敬，让英雄在文艺作品中得到传扬，引导人民树立正确的历史观、民族观、国家观、文化观。</a:t>
            </a:r>
          </a:p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在习近平看来，“一个有希望的民族不能没有英雄，一个有前途的国家不能没有先锋”，包括抗战英雄在内的一切民族英雄，都是中华民族的脊梁，他们的事迹和精神都是激励我们前行的强大力量。</a:t>
            </a:r>
          </a:p>
        </p:txBody>
      </p:sp>
      <p:pic>
        <p:nvPicPr>
          <p:cNvPr id="3" name="图片 2" descr="图片包含 建筑物, 户外, 天空, 红色&#10;&#10;已生成极高可信度的说明">
            <a:extLst>
              <a:ext uri="{FF2B5EF4-FFF2-40B4-BE49-F238E27FC236}">
                <a16:creationId xmlns:a16="http://schemas.microsoft.com/office/drawing/2014/main" xmlns="" id="{7FCC0A30-D487-401D-A515-2A596F3BEC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8405" y="3711770"/>
            <a:ext cx="3775189" cy="283139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26144" y="3711770"/>
            <a:ext cx="17904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6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52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7" y="498542"/>
            <a:ext cx="9883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我们家的报国故事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我用纤手替你擎起大国长剑</a:t>
            </a:r>
          </a:p>
        </p:txBody>
      </p:sp>
    </p:spTree>
    <p:extLst>
      <p:ext uri="{BB962C8B-B14F-4D97-AF65-F5344CB8AC3E}">
        <p14:creationId xmlns:p14="http://schemas.microsoft.com/office/powerpoint/2010/main" val="344740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7" y="498542"/>
            <a:ext cx="9883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我们家的报国故事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朱彦夫的极限人生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6BF524A-F361-4F98-8E25-B28593D0FEEB}"/>
              </a:ext>
            </a:extLst>
          </p:cNvPr>
          <p:cNvSpPr/>
          <p:nvPr/>
        </p:nvSpPr>
        <p:spPr>
          <a:xfrm>
            <a:off x="2300486" y="2366209"/>
            <a:ext cx="367559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父亲是一名永远的战士。他一生与敌人斗争，与贫困斗争，与病痛斗争。他不仅是我的父亲，更是我心中的英雄！我将以父亲为榜样，坚定信念，永不言弃。</a:t>
            </a: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xmlns="" id="{2051E2AE-8613-4CE4-9503-422AE0B4F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15922" y="2103814"/>
            <a:ext cx="3916922" cy="265037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25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62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7" y="498542"/>
            <a:ext cx="10213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话务女兵讲述祖孙三代军旅梦：接力报党恩 军魂将永随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6BF524A-F361-4F98-8E25-B28593D0FEEB}"/>
              </a:ext>
            </a:extLst>
          </p:cNvPr>
          <p:cNvSpPr/>
          <p:nvPr/>
        </p:nvSpPr>
        <p:spPr>
          <a:xfrm>
            <a:off x="2808076" y="2022118"/>
            <a:ext cx="31429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我的故乡在福建南平一个叫浦城的小县城，我出生在一个既普通又特殊的家庭。之所以说特殊，是因为我的爷爷和爸爸都曾是一名光荣的解放军战士。爷爷在部队奉献了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8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年，爸爸也将自己的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年青春献给国防。</a:t>
            </a:r>
          </a:p>
        </p:txBody>
      </p:sp>
      <p:pic>
        <p:nvPicPr>
          <p:cNvPr id="11268" name="Picture 4" descr="https://ss0.baidu.com/6LVYsjip0QIZ8Aqbn9fN2DC/timg?pa&amp;quality=100&amp;size=w4096&amp;sec=1526985877&amp;di=4949635474b9b7a83855807d9a428167&amp;ref=http%3A%2F%2Ft%2Em%2Echina%2Ecom%2Ecn%2Fconvert%2Fc%5Fk43HOCYd%2Ehtml&amp;src=http%3A%2F%2Fimages%2Echina%2Ecn%2Fsite1000%2F2018%2D05%2F21%2F278423b1%2D30bd%2D44cd%2D9bbc%2D74f4ea6ac66f%2Epng">
            <a:extLst>
              <a:ext uri="{FF2B5EF4-FFF2-40B4-BE49-F238E27FC236}">
                <a16:creationId xmlns:a16="http://schemas.microsoft.com/office/drawing/2014/main" xmlns="" id="{BABF7BA6-5A41-4D80-AADF-52835CF44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5538" y="1842260"/>
            <a:ext cx="2558092" cy="373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49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19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7" y="498542"/>
            <a:ext cx="10213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筑梦九天写忠诚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记英雄的中国航天员群体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6BF524A-F361-4F98-8E25-B28593D0FEEB}"/>
              </a:ext>
            </a:extLst>
          </p:cNvPr>
          <p:cNvSpPr/>
          <p:nvPr/>
        </p:nvSpPr>
        <p:spPr>
          <a:xfrm>
            <a:off x="1509254" y="1529227"/>
            <a:ext cx="975660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太空，人类梦想的疆土，寥廓而深邃。</a:t>
            </a:r>
          </a:p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这是一种极为震撼的体验：从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343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公里之外眺望地球，大地脉络分明，海岸线清晰绵长，青藏高原的雪域云天仿佛触手可及；</a:t>
            </a:r>
          </a:p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这是一段壮美无匹的征程：一人、二人、三人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……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寥寥数人的出征胜似千军万马上战场，每一次都标注了中国人探索未知的新高度；</a:t>
            </a:r>
          </a:p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这是一个千锤百炼的英雄群体：在中华民族的奋进史册里，飞天勇士叩问苍穹无疑是最精彩的篇页之一。今天，他们正书写着新时代的新华章。</a:t>
            </a:r>
          </a:p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他们，就是英雄的中国航天员群体。</a:t>
            </a:r>
          </a:p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“每一次对太空的叩问，都是下一次探索的开始”</a:t>
            </a:r>
          </a:p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这是属于全体航天员的荣光。</a:t>
            </a:r>
          </a:p>
        </p:txBody>
      </p:sp>
      <p:pic>
        <p:nvPicPr>
          <p:cNvPr id="12292" name="Picture 4" descr="https://ss0.baidu.com/6LVYsjip0QIZ8Aqbn9fN2DC/timg?pa&amp;quality=100&amp;size=w4096&amp;sec=1526987684&amp;di=367aa8307fd05d32557221572247753f&amp;ref=http%3A%2F%2Fnews%2Echina%2Ecom%2Ecn%2Fnode%5F8005115%2Ehtm&amp;src=http%3A%2F%2Fimages%2Echina%2Ecn%2Fsite1000%2F2018%2D05%2F18%2Ft2%5F%2833X0X326X165%2957ae5bfa%2Db901%2D4fc3%2Dadc7%2D394d0db52264%2Ejpg">
            <a:extLst>
              <a:ext uri="{FF2B5EF4-FFF2-40B4-BE49-F238E27FC236}">
                <a16:creationId xmlns:a16="http://schemas.microsoft.com/office/drawing/2014/main" xmlns="" id="{CCFCD061-BE0D-4505-8976-50E777B52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0623" y="4515445"/>
            <a:ext cx="3033126" cy="170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53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81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376775B-CAF8-4AC4-94AA-182A0AA44F80}"/>
              </a:ext>
            </a:extLst>
          </p:cNvPr>
          <p:cNvSpPr/>
          <p:nvPr/>
        </p:nvSpPr>
        <p:spPr>
          <a:xfrm>
            <a:off x="9833548" y="4081412"/>
            <a:ext cx="1633927" cy="2544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6510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知识拓展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人民英雄纪念碑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6BF524A-F361-4F98-8E25-B28593D0FEEB}"/>
              </a:ext>
            </a:extLst>
          </p:cNvPr>
          <p:cNvSpPr/>
          <p:nvPr/>
        </p:nvSpPr>
        <p:spPr>
          <a:xfrm>
            <a:off x="6597114" y="1726287"/>
            <a:ext cx="4307173" cy="4618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人民英雄纪念碑（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The monument to the people's heroes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）是新中国成立后首个国家级公共艺术工程，也是中国历史上最大的纪念碑，会聚了魏长青、郑振铎、吴作人、梁思成、刘开渠等一大批当时中国最优秀的文史专家、建筑家、艺术家。从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1949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9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30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日毛主席亲自奠基，毛主席的题字，原写在信纸上，经过放大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20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倍，再把放大的字往石碑上刻。直至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1958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日正式落成，是新中国成立以来耗时最长的大型艺术项目。</a:t>
            </a:r>
          </a:p>
        </p:txBody>
      </p:sp>
      <p:pic>
        <p:nvPicPr>
          <p:cNvPr id="4" name="图片 3" descr="图片包含 时钟, 建筑物, 塔, 大型&#10;&#10;已生成极高可信度的说明">
            <a:extLst>
              <a:ext uri="{FF2B5EF4-FFF2-40B4-BE49-F238E27FC236}">
                <a16:creationId xmlns:a16="http://schemas.microsoft.com/office/drawing/2014/main" xmlns="" id="{7523A6D6-BDEA-44B6-A11D-A6A4F42F7B5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0447" y="1199290"/>
            <a:ext cx="3585098" cy="515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20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14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949A565-F083-4ED1-A28E-C3C22692CFCA}"/>
              </a:ext>
            </a:extLst>
          </p:cNvPr>
          <p:cNvGrpSpPr/>
          <p:nvPr/>
        </p:nvGrpSpPr>
        <p:grpSpPr>
          <a:xfrm>
            <a:off x="805844" y="365369"/>
            <a:ext cx="10979912" cy="5883467"/>
            <a:chOff x="803773" y="208486"/>
            <a:chExt cx="10979912" cy="5883467"/>
          </a:xfrm>
        </p:grpSpPr>
        <p:pic>
          <p:nvPicPr>
            <p:cNvPr id="135" name="图片 134">
              <a:extLst>
                <a:ext uri="{FF2B5EF4-FFF2-40B4-BE49-F238E27FC236}">
                  <a16:creationId xmlns:a16="http://schemas.microsoft.com/office/drawing/2014/main" xmlns="" id="{058EF380-3BFA-4D4F-905D-20E68FCB7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7478" y="208803"/>
              <a:ext cx="10876207" cy="5883150"/>
            </a:xfrm>
            <a:prstGeom prst="rect">
              <a:avLst/>
            </a:prstGeom>
          </p:spPr>
        </p:pic>
        <p:pic>
          <p:nvPicPr>
            <p:cNvPr id="136" name="图片 135">
              <a:extLst>
                <a:ext uri="{FF2B5EF4-FFF2-40B4-BE49-F238E27FC236}">
                  <a16:creationId xmlns:a16="http://schemas.microsoft.com/office/drawing/2014/main" xmlns="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:a16="http://schemas.microsoft.com/office/drawing/2014/main" xmlns="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</p:grpSp>
      <p:pic>
        <p:nvPicPr>
          <p:cNvPr id="138" name="图片 137">
            <a:extLst>
              <a:ext uri="{FF2B5EF4-FFF2-40B4-BE49-F238E27FC236}">
                <a16:creationId xmlns:a16="http://schemas.microsoft.com/office/drawing/2014/main" xmlns="" id="{1BAFA7BC-5608-4A87-BF91-9451441194C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74333" y="707026"/>
            <a:ext cx="2208207" cy="792549"/>
          </a:xfrm>
          <a:prstGeom prst="rect">
            <a:avLst/>
          </a:prstGeom>
        </p:spPr>
      </p:pic>
      <p:pic>
        <p:nvPicPr>
          <p:cNvPr id="144" name="图片 143">
            <a:extLst>
              <a:ext uri="{FF2B5EF4-FFF2-40B4-BE49-F238E27FC236}">
                <a16:creationId xmlns:a16="http://schemas.microsoft.com/office/drawing/2014/main" xmlns="" id="{18EA0D29-E2A5-47C0-9743-CBE90632D5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58262" y="951104"/>
            <a:ext cx="896190" cy="1012024"/>
          </a:xfrm>
          <a:prstGeom prst="rect">
            <a:avLst/>
          </a:prstGeom>
        </p:spPr>
      </p:pic>
      <p:sp>
        <p:nvSpPr>
          <p:cNvPr id="128" name="文本框 127">
            <a:extLst>
              <a:ext uri="{FF2B5EF4-FFF2-40B4-BE49-F238E27FC236}">
                <a16:creationId xmlns:a16="http://schemas.microsoft.com/office/drawing/2014/main" xmlns="" id="{938786F9-FDE6-465D-B53F-DA861E3A26F2}"/>
              </a:ext>
            </a:extLst>
          </p:cNvPr>
          <p:cNvSpPr txBox="1"/>
          <p:nvPr/>
        </p:nvSpPr>
        <p:spPr>
          <a:xfrm>
            <a:off x="5713124" y="4108848"/>
            <a:ext cx="3954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主讲人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xmlns="" id="{0ADE557D-1BAF-46EA-8AB8-801A3F5ACAE0}"/>
              </a:ext>
            </a:extLst>
          </p:cNvPr>
          <p:cNvSpPr txBox="1"/>
          <p:nvPr/>
        </p:nvSpPr>
        <p:spPr>
          <a:xfrm>
            <a:off x="5746921" y="4472033"/>
            <a:ext cx="3954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20XX.05.25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3" name="图片 32" descr="图片包含 物体&#10;&#10;已生成高可信度的说明">
            <a:extLst>
              <a:ext uri="{FF2B5EF4-FFF2-40B4-BE49-F238E27FC236}">
                <a16:creationId xmlns:a16="http://schemas.microsoft.com/office/drawing/2014/main" xmlns="" id="{A29DD0A6-E74C-420A-8EA0-D7C2664E511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5643" y="1327575"/>
            <a:ext cx="1274330" cy="1282726"/>
          </a:xfrm>
          <a:prstGeom prst="rect">
            <a:avLst/>
          </a:prstGeom>
        </p:spPr>
      </p:pic>
      <p:pic>
        <p:nvPicPr>
          <p:cNvPr id="139" name="图片 138">
            <a:extLst>
              <a:ext uri="{FF2B5EF4-FFF2-40B4-BE49-F238E27FC236}">
                <a16:creationId xmlns:a16="http://schemas.microsoft.com/office/drawing/2014/main" xmlns="" id="{71603CBD-0EC2-4849-94D8-02CE7759B6B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0224" y="3740994"/>
            <a:ext cx="3052284" cy="2292136"/>
          </a:xfrm>
          <a:prstGeom prst="rect">
            <a:avLst/>
          </a:prstGeom>
        </p:spPr>
      </p:pic>
      <p:pic>
        <p:nvPicPr>
          <p:cNvPr id="141" name="图片 140">
            <a:extLst>
              <a:ext uri="{FF2B5EF4-FFF2-40B4-BE49-F238E27FC236}">
                <a16:creationId xmlns:a16="http://schemas.microsoft.com/office/drawing/2014/main" xmlns="" id="{C7841B54-9F73-4DED-A8BA-EC1305A0BB9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390" y="4666322"/>
            <a:ext cx="2176847" cy="1733884"/>
          </a:xfrm>
          <a:prstGeom prst="rect">
            <a:avLst/>
          </a:prstGeom>
        </p:spPr>
      </p:pic>
      <p:sp>
        <p:nvSpPr>
          <p:cNvPr id="114" name="文本框 113">
            <a:extLst>
              <a:ext uri="{FF2B5EF4-FFF2-40B4-BE49-F238E27FC236}">
                <a16:creationId xmlns:a16="http://schemas.microsoft.com/office/drawing/2014/main" xmlns="" id="{20209AAE-7B10-467B-B114-249EE1FF1EE3}"/>
              </a:ext>
            </a:extLst>
          </p:cNvPr>
          <p:cNvSpPr txBox="1"/>
          <p:nvPr/>
        </p:nvSpPr>
        <p:spPr>
          <a:xfrm>
            <a:off x="5034712" y="1929268"/>
            <a:ext cx="6690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谢谢大家</a:t>
            </a:r>
            <a:endParaRPr lang="en-US" altLang="zh-CN" sz="6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班会课结束</a:t>
            </a:r>
          </a:p>
        </p:txBody>
      </p:sp>
      <p:pic>
        <p:nvPicPr>
          <p:cNvPr id="10" name="图片 9" descr="图片包含 物体&#10;&#10;已生成高可信度的说明">
            <a:extLst>
              <a:ext uri="{FF2B5EF4-FFF2-40B4-BE49-F238E27FC236}">
                <a16:creationId xmlns:a16="http://schemas.microsoft.com/office/drawing/2014/main" xmlns="" id="{9DD63148-F265-4851-B7F9-4B97BBC3449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9812">
            <a:off x="1069093" y="994808"/>
            <a:ext cx="5326084" cy="478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0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31" grpId="0"/>
      <p:bldP spid="1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382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346F4793-9545-4817-BAFA-50B986289D55}"/>
              </a:ext>
            </a:extLst>
          </p:cNvPr>
          <p:cNvGrpSpPr/>
          <p:nvPr/>
        </p:nvGrpSpPr>
        <p:grpSpPr>
          <a:xfrm>
            <a:off x="658590" y="344203"/>
            <a:ext cx="10936665" cy="5846810"/>
            <a:chOff x="803773" y="208486"/>
            <a:chExt cx="10936665" cy="5846810"/>
          </a:xfrm>
        </p:grpSpPr>
        <p:pic>
          <p:nvPicPr>
            <p:cNvPr id="136" name="图片 135">
              <a:extLst>
                <a:ext uri="{FF2B5EF4-FFF2-40B4-BE49-F238E27FC236}">
                  <a16:creationId xmlns:a16="http://schemas.microsoft.com/office/drawing/2014/main" xmlns="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:a16="http://schemas.microsoft.com/office/drawing/2014/main" xmlns="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</p:grpSp>
      <p:pic>
        <p:nvPicPr>
          <p:cNvPr id="138" name="图片 137">
            <a:extLst>
              <a:ext uri="{FF2B5EF4-FFF2-40B4-BE49-F238E27FC236}">
                <a16:creationId xmlns:a16="http://schemas.microsoft.com/office/drawing/2014/main" xmlns="" id="{1BAFA7BC-5608-4A87-BF91-9451441194C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0686" y="700328"/>
            <a:ext cx="1581397" cy="567580"/>
          </a:xfrm>
          <a:prstGeom prst="rect">
            <a:avLst/>
          </a:prstGeom>
        </p:spPr>
      </p:pic>
      <p:sp>
        <p:nvSpPr>
          <p:cNvPr id="114" name="文本框 113">
            <a:extLst>
              <a:ext uri="{FF2B5EF4-FFF2-40B4-BE49-F238E27FC236}">
                <a16:creationId xmlns:a16="http://schemas.microsoft.com/office/drawing/2014/main" xmlns="" id="{20209AAE-7B10-467B-B114-249EE1FF1EE3}"/>
              </a:ext>
            </a:extLst>
          </p:cNvPr>
          <p:cNvSpPr txBox="1"/>
          <p:nvPr/>
        </p:nvSpPr>
        <p:spPr>
          <a:xfrm>
            <a:off x="4297854" y="734481"/>
            <a:ext cx="3596293" cy="935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目录</a:t>
            </a:r>
            <a:endParaRPr lang="en-US" altLang="zh-CN" sz="4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80000"/>
              </a:lnSpc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Teaching </a:t>
            </a:r>
            <a:r>
              <a:rPr lang="en-US" altLang="zh-CN" sz="2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Programme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50" name="图片 149">
            <a:extLst>
              <a:ext uri="{FF2B5EF4-FFF2-40B4-BE49-F238E27FC236}">
                <a16:creationId xmlns:a16="http://schemas.microsoft.com/office/drawing/2014/main" xmlns="" id="{386BA7ED-6C5D-4D46-92B1-71942008F58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904" r="-11007"/>
          <a:stretch/>
        </p:blipFill>
        <p:spPr>
          <a:xfrm>
            <a:off x="1688602" y="733680"/>
            <a:ext cx="1125990" cy="53422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5B378B0-6448-4A26-A6AC-15783BAF1C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3241" y="4832894"/>
            <a:ext cx="1237657" cy="1042238"/>
          </a:xfrm>
          <a:prstGeom prst="rect">
            <a:avLst/>
          </a:prstGeom>
        </p:spPr>
      </p:pic>
      <p:sp>
        <p:nvSpPr>
          <p:cNvPr id="128" name="文本框 127">
            <a:extLst>
              <a:ext uri="{FF2B5EF4-FFF2-40B4-BE49-F238E27FC236}">
                <a16:creationId xmlns:a16="http://schemas.microsoft.com/office/drawing/2014/main" xmlns="" id="{938786F9-FDE6-465D-B53F-DA861E3A26F2}"/>
              </a:ext>
            </a:extLst>
          </p:cNvPr>
          <p:cNvSpPr txBox="1"/>
          <p:nvPr/>
        </p:nvSpPr>
        <p:spPr>
          <a:xfrm>
            <a:off x="4225280" y="2500266"/>
            <a:ext cx="5542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、集体观看宣传片</a:t>
            </a:r>
          </a:p>
        </p:txBody>
      </p:sp>
      <p:pic>
        <p:nvPicPr>
          <p:cNvPr id="148" name="图片 147">
            <a:extLst>
              <a:ext uri="{FF2B5EF4-FFF2-40B4-BE49-F238E27FC236}">
                <a16:creationId xmlns:a16="http://schemas.microsoft.com/office/drawing/2014/main" xmlns="" id="{65303F87-9F21-44CB-9E31-B19C35B8D17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1295" y="1427960"/>
            <a:ext cx="1920604" cy="36795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7DEE130A-681D-48EB-94FC-96C919BB902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5531" y="3710418"/>
            <a:ext cx="3052284" cy="2292136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382243A3-ABEF-44DC-9515-60FED5F44F22}"/>
              </a:ext>
            </a:extLst>
          </p:cNvPr>
          <p:cNvSpPr txBox="1"/>
          <p:nvPr/>
        </p:nvSpPr>
        <p:spPr>
          <a:xfrm>
            <a:off x="4225280" y="3267727"/>
            <a:ext cx="5542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、诵读英雄革命家书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C161E831-68EA-4097-A1DD-4D7CC88FF379}"/>
              </a:ext>
            </a:extLst>
          </p:cNvPr>
          <p:cNvSpPr txBox="1"/>
          <p:nvPr/>
        </p:nvSpPr>
        <p:spPr>
          <a:xfrm>
            <a:off x="4225280" y="4035188"/>
            <a:ext cx="5542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、分享英雄故事</a:t>
            </a:r>
          </a:p>
        </p:txBody>
      </p:sp>
    </p:spTree>
    <p:extLst>
      <p:ext uri="{BB962C8B-B14F-4D97-AF65-F5344CB8AC3E}">
        <p14:creationId xmlns:p14="http://schemas.microsoft.com/office/powerpoint/2010/main" val="6424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5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28" grpId="0"/>
      <p:bldP spid="33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190AF63-1D47-4DEB-BFEE-5ECC671D79D1}"/>
              </a:ext>
            </a:extLst>
          </p:cNvPr>
          <p:cNvGrpSpPr/>
          <p:nvPr/>
        </p:nvGrpSpPr>
        <p:grpSpPr>
          <a:xfrm>
            <a:off x="803773" y="208486"/>
            <a:ext cx="10936665" cy="5846810"/>
            <a:chOff x="803773" y="208486"/>
            <a:chExt cx="10936665" cy="5846810"/>
          </a:xfrm>
        </p:grpSpPr>
        <p:pic>
          <p:nvPicPr>
            <p:cNvPr id="136" name="图片 135">
              <a:extLst>
                <a:ext uri="{FF2B5EF4-FFF2-40B4-BE49-F238E27FC236}">
                  <a16:creationId xmlns:a16="http://schemas.microsoft.com/office/drawing/2014/main" xmlns="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:a16="http://schemas.microsoft.com/office/drawing/2014/main" xmlns="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1DA889A7-19E1-4EBE-8977-91B6557A0A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822" y="1052513"/>
            <a:ext cx="4973432" cy="5561738"/>
          </a:xfrm>
          <a:prstGeom prst="rect">
            <a:avLst/>
          </a:prstGeom>
        </p:spPr>
      </p:pic>
      <p:sp>
        <p:nvSpPr>
          <p:cNvPr id="114" name="文本框 113">
            <a:extLst>
              <a:ext uri="{FF2B5EF4-FFF2-40B4-BE49-F238E27FC236}">
                <a16:creationId xmlns:a16="http://schemas.microsoft.com/office/drawing/2014/main" xmlns="" id="{20209AAE-7B10-467B-B114-249EE1FF1EE3}"/>
              </a:ext>
            </a:extLst>
          </p:cNvPr>
          <p:cNvSpPr txBox="1"/>
          <p:nvPr/>
        </p:nvSpPr>
        <p:spPr>
          <a:xfrm>
            <a:off x="4455886" y="2270594"/>
            <a:ext cx="924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AF06224-66D5-4EDF-B567-735310A4C1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1031" y="2078823"/>
            <a:ext cx="2523963" cy="250567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F8185D55-0902-4A6D-B63F-DA65073A47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9050" y="1871700"/>
            <a:ext cx="871804" cy="8657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21C64A99-3D07-4E95-BDBD-4A2FD9F8B72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85" y="5381592"/>
            <a:ext cx="2109790" cy="156302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F06EBA9-0539-4CDB-B423-45758EBC7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39627" y="5358275"/>
            <a:ext cx="2175511" cy="162006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9C98C2EB-5E4C-43D5-BB7A-01F13E6E62D8}"/>
              </a:ext>
            </a:extLst>
          </p:cNvPr>
          <p:cNvSpPr txBox="1"/>
          <p:nvPr/>
        </p:nvSpPr>
        <p:spPr>
          <a:xfrm>
            <a:off x="5314952" y="1978381"/>
            <a:ext cx="2224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集体观看宣传片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B798A7A3-DDB5-4F7C-A674-05D3720D241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0686" y="700328"/>
            <a:ext cx="1581397" cy="56758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2B579779-48D3-4F4C-8FC8-41E2AFBD0EB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904" r="-11007"/>
          <a:stretch/>
        </p:blipFill>
        <p:spPr>
          <a:xfrm>
            <a:off x="1688602" y="733680"/>
            <a:ext cx="1125990" cy="53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6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集体观看宣传片</a:t>
            </a:r>
          </a:p>
        </p:txBody>
      </p:sp>
    </p:spTree>
    <p:extLst>
      <p:ext uri="{BB962C8B-B14F-4D97-AF65-F5344CB8AC3E}">
        <p14:creationId xmlns:p14="http://schemas.microsoft.com/office/powerpoint/2010/main" val="141319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190AF63-1D47-4DEB-BFEE-5ECC671D79D1}"/>
              </a:ext>
            </a:extLst>
          </p:cNvPr>
          <p:cNvGrpSpPr/>
          <p:nvPr/>
        </p:nvGrpSpPr>
        <p:grpSpPr>
          <a:xfrm>
            <a:off x="803773" y="208486"/>
            <a:ext cx="10936665" cy="5846810"/>
            <a:chOff x="803773" y="208486"/>
            <a:chExt cx="10936665" cy="5846810"/>
          </a:xfrm>
        </p:grpSpPr>
        <p:pic>
          <p:nvPicPr>
            <p:cNvPr id="136" name="图片 135">
              <a:extLst>
                <a:ext uri="{FF2B5EF4-FFF2-40B4-BE49-F238E27FC236}">
                  <a16:creationId xmlns:a16="http://schemas.microsoft.com/office/drawing/2014/main" xmlns="" id="{C0B7273D-A0E8-40B3-808C-F518C2973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4231" y="208725"/>
              <a:ext cx="10876207" cy="5846571"/>
            </a:xfrm>
            <a:prstGeom prst="rect">
              <a:avLst/>
            </a:prstGeom>
          </p:spPr>
        </p:pic>
        <p:pic>
          <p:nvPicPr>
            <p:cNvPr id="137" name="图片 136">
              <a:extLst>
                <a:ext uri="{FF2B5EF4-FFF2-40B4-BE49-F238E27FC236}">
                  <a16:creationId xmlns:a16="http://schemas.microsoft.com/office/drawing/2014/main" xmlns="" id="{187EA6F5-50E0-4B99-B506-F3E5D19A3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3773" y="208486"/>
              <a:ext cx="10876207" cy="5785605"/>
            </a:xfrm>
            <a:prstGeom prst="rect">
              <a:avLst/>
            </a:prstGeom>
          </p:spPr>
        </p:pic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1DA889A7-19E1-4EBE-8977-91B6557A0A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822" y="1052513"/>
            <a:ext cx="4973432" cy="5561738"/>
          </a:xfrm>
          <a:prstGeom prst="rect">
            <a:avLst/>
          </a:prstGeom>
        </p:spPr>
      </p:pic>
      <p:sp>
        <p:nvSpPr>
          <p:cNvPr id="114" name="文本框 113">
            <a:extLst>
              <a:ext uri="{FF2B5EF4-FFF2-40B4-BE49-F238E27FC236}">
                <a16:creationId xmlns:a16="http://schemas.microsoft.com/office/drawing/2014/main" xmlns="" id="{20209AAE-7B10-467B-B114-249EE1FF1EE3}"/>
              </a:ext>
            </a:extLst>
          </p:cNvPr>
          <p:cNvSpPr txBox="1"/>
          <p:nvPr/>
        </p:nvSpPr>
        <p:spPr>
          <a:xfrm>
            <a:off x="4514176" y="2270594"/>
            <a:ext cx="866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AF06224-66D5-4EDF-B567-735310A4C1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1031" y="2078823"/>
            <a:ext cx="2523963" cy="250567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F8185D55-0902-4A6D-B63F-DA65073A47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9050" y="1871700"/>
            <a:ext cx="871804" cy="8657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21C64A99-3D07-4E95-BDBD-4A2FD9F8B72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85" y="5381592"/>
            <a:ext cx="2109790" cy="156302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F06EBA9-0539-4CDB-B423-45758EBC7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39627" y="5358275"/>
            <a:ext cx="2175511" cy="162006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9C98C2EB-5E4C-43D5-BB7A-01F13E6E62D8}"/>
              </a:ext>
            </a:extLst>
          </p:cNvPr>
          <p:cNvSpPr txBox="1"/>
          <p:nvPr/>
        </p:nvSpPr>
        <p:spPr>
          <a:xfrm>
            <a:off x="5314952" y="1978381"/>
            <a:ext cx="2224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诵读英雄革命家书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B798A7A3-DDB5-4F7C-A674-05D3720D241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0686" y="700328"/>
            <a:ext cx="1581397" cy="56758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2B579779-48D3-4F4C-8FC8-41E2AFBD0EB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904" r="-11007"/>
          <a:stretch/>
        </p:blipFill>
        <p:spPr>
          <a:xfrm>
            <a:off x="1688602" y="733680"/>
            <a:ext cx="1125990" cy="53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89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5381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为民族解放而奋斗</a:t>
            </a:r>
          </a:p>
        </p:txBody>
      </p:sp>
      <p:pic>
        <p:nvPicPr>
          <p:cNvPr id="3" name="图片 2" descr="图片包含 文字, 名片&#10;&#10;已生成高可信度的说明">
            <a:extLst>
              <a:ext uri="{FF2B5EF4-FFF2-40B4-BE49-F238E27FC236}">
                <a16:creationId xmlns:a16="http://schemas.microsoft.com/office/drawing/2014/main" xmlns="" id="{0352D7AF-913C-4A6C-A511-31DEBD134F5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0636" y="914247"/>
            <a:ext cx="7265713" cy="5403832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9AE060C2-9ACB-4E22-B1F2-7E1207CC5B9A}"/>
              </a:ext>
            </a:extLst>
          </p:cNvPr>
          <p:cNvSpPr/>
          <p:nvPr/>
        </p:nvSpPr>
        <p:spPr>
          <a:xfrm rot="199625">
            <a:off x="3284227" y="2198689"/>
            <a:ext cx="667852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亲爱的父亲、母亲：</a:t>
            </a:r>
          </a:p>
          <a:p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　　儿过去曾寄过几次信给大人，想早赐阅矣。但至今未见大人的训示，想大人必因儿不告而走之故怪罪于儿，生气不理了，所以儿对此点终不能安心。</a:t>
            </a:r>
          </a:p>
          <a:p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　　儿不愿做个时代的落伍者，不愿落人后，儿要为改造不合理的社会而奋斗，为后来女子求幸福，也要和男人一样为国家民族求解放，做一点有意义的事业。这就是儿此次来延安的主要原因。儿决定来此学习一点真实学问，求中国民族解放的方法。</a:t>
            </a:r>
          </a:p>
          <a:p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　　由西安来的学生很多，各地都有，好些熟人，所以请大人放心。不要以为儿做得不对。这样多的人都和儿所作的一样。</a:t>
            </a:r>
          </a:p>
          <a:p>
            <a:pPr algn="r"/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敬祝</a:t>
            </a:r>
          </a:p>
          <a:p>
            <a:pPr algn="r"/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健安</a:t>
            </a:r>
          </a:p>
          <a:p>
            <a:pPr algn="r"/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漂泊的女儿敬禀</a:t>
            </a:r>
            <a:endParaRPr lang="en-US" altLang="zh-CN" dirty="0">
              <a:solidFill>
                <a:srgbClr val="2F2F2F"/>
              </a:solidFill>
              <a:cs typeface="+mn-ea"/>
              <a:sym typeface="+mn-lt"/>
            </a:endParaRPr>
          </a:p>
          <a:p>
            <a:pPr algn="r"/>
            <a:r>
              <a:rPr lang="en-US" altLang="zh-CN" b="0" i="0" dirty="0">
                <a:solidFill>
                  <a:srgbClr val="2F2F2F"/>
                </a:solidFill>
                <a:effectLst/>
                <a:cs typeface="+mn-ea"/>
                <a:sym typeface="+mn-lt"/>
              </a:rPr>
              <a:t>4.18</a:t>
            </a:r>
            <a:endParaRPr lang="zh-CN" altLang="en-US" b="0" i="0" dirty="0">
              <a:solidFill>
                <a:srgbClr val="2F2F2F"/>
              </a:solidFill>
              <a:effectLst/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EC15C0E-C570-4832-A6D7-9C8B94D432B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5299">
            <a:off x="1144943" y="1763243"/>
            <a:ext cx="1672370" cy="179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18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67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67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67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734109C-E7BD-4E0E-B7BA-D7257C9E44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695" y="1842260"/>
            <a:ext cx="7328323" cy="374921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6510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为民族解放而奋斗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家书背后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EC15C0E-C570-4832-A6D7-9C8B94D432B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5299">
            <a:off x="7081828" y="2559278"/>
            <a:ext cx="2158992" cy="231517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6D5FA14-7122-468F-A442-752CB15E72FE}"/>
              </a:ext>
            </a:extLst>
          </p:cNvPr>
          <p:cNvSpPr/>
          <p:nvPr/>
        </p:nvSpPr>
        <p:spPr>
          <a:xfrm>
            <a:off x="2721512" y="2963089"/>
            <a:ext cx="42774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韩雅兰，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1905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年生于陕西省蒲城县。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20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世纪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20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年代，在陕西省立女子师范学校上学期间加入中国共产党。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1936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年底赴延安参加中国人民抗日军政大学第二期学习。全民抗战爆发后，前往西安从事地下工作。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1943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4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月病逝。此信写于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1937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4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2F2F2F"/>
                </a:solidFill>
                <a:cs typeface="+mn-ea"/>
                <a:sym typeface="+mn-lt"/>
              </a:rPr>
              <a:t>18</a:t>
            </a: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日，韩雅兰详细讲述了奔赴延安的缘由，以求父母谅解。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1512" y="6487121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行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业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489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24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24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24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44" y="1083456"/>
            <a:ext cx="10339712" cy="11583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A1DC7A3-816F-46E4-9100-846497B742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9" y="440486"/>
            <a:ext cx="1155184" cy="866386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530A438-E5D1-4114-9650-A1BEE01763C3}"/>
              </a:ext>
            </a:extLst>
          </p:cNvPr>
          <p:cNvSpPr txBox="1"/>
          <p:nvPr/>
        </p:nvSpPr>
        <p:spPr>
          <a:xfrm>
            <a:off x="1568808" y="498542"/>
            <a:ext cx="6510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读信有感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1B4DB0A-A650-4117-8840-DBF731EE70F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56" y="1083317"/>
            <a:ext cx="7845687" cy="560406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52A0782-80BD-46B9-8AA3-11F248AE4F13}"/>
              </a:ext>
            </a:extLst>
          </p:cNvPr>
          <p:cNvSpPr/>
          <p:nvPr/>
        </p:nvSpPr>
        <p:spPr>
          <a:xfrm>
            <a:off x="3382779" y="2675134"/>
            <a:ext cx="5426439" cy="2125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读抗战家书，灵魂再受洗礼、精神为之一振。国家危难之际，民族大义面前，他们把一腔热血、年轻生命熔铸成永恒丰碑。“为国家民族求解放，做一点有意义的事业”，这是那个时代进步青年的思想追求。</a:t>
            </a:r>
          </a:p>
          <a:p>
            <a:pPr indent="457200" algn="r">
              <a:lnSpc>
                <a:spcPct val="150000"/>
              </a:lnSpc>
            </a:pPr>
            <a:r>
              <a:rPr lang="zh-CN" altLang="en-US" dirty="0">
                <a:solidFill>
                  <a:srgbClr val="2F2F2F"/>
                </a:solidFill>
                <a:cs typeface="+mn-ea"/>
                <a:sym typeface="+mn-lt"/>
              </a:rPr>
              <a:t>海军十大杰出青年、临沂舰舰长 高 克</a:t>
            </a:r>
            <a:endParaRPr lang="zh-CN" altLang="en-US" b="0" i="0" dirty="0">
              <a:solidFill>
                <a:srgbClr val="2F2F2F"/>
              </a:solidFill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865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90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4B4CCAB-38F9-4649-94BF-02F4AB88B39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FZspkw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BWbKZM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FZspky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VmymT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VmymT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VmymT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VmymT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VmymT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V2ymTGpPNTPZDAAAyRkAABcAAAB1bml2ZXJzYWwvdW5pdmVyc2FsLnBuZ+2Ze1iSedrHH8fGmiattsxzVjMddiZ1aVTyvJajNY6Rp8wjJmuWIp5CJDk44+xYU+q07mhlylSTqCiGjVKgoJvCzpKaIYISUMMICSIqCaIg79PUXu97vfvX+/7tH1zw/Pj8fvdzf+/DdT/Xc/nkiQjbjc4bAQCwPX4sLAYArF0A4L2rG2zAlfJ/3fsW/LIqiok4AlCHXafBi3VZoVGhAECr/tB05n3w+oP8Y4lFAGD3+M3HipvX/BcAcEo7HhYaV5KmkURRPp4yc19io1hlPQD9yI7+qOsNl6hxx/q27B04GPZ+6KZjfxN8sy76+abd3yd+3L/h6z3Wf/iaMW/13o2J894fmEe0S+z9hjHTshHH9dPE549mMVoZzFb3YfM0NbjovE8UibhqVMmrQ9LwSy8rsqhwth0A3B8/V6G6pLqMZdi7kAjL55mHAKCP2vop58IOFyjq+TmHdQAgSlgcTETijFN1mvdAHypahx/GcU+hP7MCnYhvKJjuIJpzArYBwIuTAqc6hhOIcP8AyvLnb0Tgzz0DoDZbdvsCQNkGGrgj7JItAOw6ggT/2pphDQCXtqyha+gauoauoWvoGrqGrqFr6Bq6hv7/0YLpK16s0yB5C/p/Pdp1uws0T5qS2nsRvfgs0qudsMwnURtLfr1cekJCZeDRAWp9sdgK6FtV0NKhdswDKn2dMK00t2M+wyNZfXWRyWOBS/u5vFIuJ4uE714erSaMSUWl8RIpQyLRg89bzOrg5VeN+AdGR5+0tlx1N/YUL+Vn2pynKliSuWLowiBTHhXe6/3KwHjDu6oFCfAg/lDy8svNxIfLc483aw9bRoirOtWgAzxQx4OvLlQZf+sxSEvperOWYGCKFUOGSA/oSL0A71u7siKzEMQ9BatUg5rB/Sc2hds91YhV3KgUY9uMqfd1S3un+JFlzA5pT9DgU0fC/BX4z+IgSiYDDQuV0JVmG7OUVhAdSUVh6EHc5lAx3iDB+JapFV6pLJyxSvdJnMrkLKpd0bItMxceuTp1aT89lE0KWX51l/71XZvXctYBmXkWI/w2oz2B3IXygCoE8js2cz55psAO8fTOj5QFbvW1lNx2Xge3cIgkDPCahoWpO/EXP/g+Pm8m0PC8SKOe++N0N368vegLVXDwCHReX1U5G566HVSl1SbL5xWF79yD5j3J/nHSdp26YQZbllDXxZsq6JnU6vp6pYKOvmZSnfXCRh6jQ6XcOFBAqjztxBPIz+CexZcbjLGXtDhlQO79TeqdH1WkReQ+XsLyC7uG5PO3vqtkzl8+p+JHAqxTpI8xHWxyk1ifSB9uaVlhiPVHL1VaVz6OKq4sd24btuagcZ0FhjF8Z482+2QambehjcQl29mvQ9yHl+tpXzpVVzj/0yvkXjMxj5EnDAq3661afrSTLK51GYWQMNJZzv47l2FeVktJbjxZr77xDmolS+JPbiKQG4UG6ADnGqevox5KwVQpMbUBPn1u2sYaoQTzkW+ttXYZ65fuhTCeSTlLN3X3m8Dg0oQ0daEYJYMwlIgjGAngSrZr8ZvSnj+IXkkHJfxOld+KWjHs9a3ytiFIeiYK70MpVmeHHJwxCRgZvoY2mkrY6sJUU13K5LcWHO4ESIKvo9W3Wpd1LEmwqEJ0+JnjElr3rb/3Wckhe2d0Gw7TFpyIPjDmWqLD+KpMBc1xN9gPIJQp7pljmTjSnWGXOh/k8jCn6d19ZViX3YPKcA/wvUGZEsKbkzsxUixZspm5zMlA+Gn8tY5gVHPqRM3fnzbs/zwHCGBdDzi4/qu/jBGooYaHeSqWY2h0uZEB/8QmYkvVUjMfcoAkbOHdWD/v00cSJtotZYnBMKZEBHkaHnkYkpCmVQM7b0T2+ubTVChQcdyyt780nu51FhR3RsReOuBbFWdNh1xKzsJu4P3JjpQ0WYy9RZoUoq/HOBVAFAKA+IQC28Yx6hwGIi5dnVKsoL4JbYCT620W0GyMsu5ox13PonVPPOmZsXOulNJgaqxXtjturn9SucrQRb6RXnE9pCg5z9HDrEpgM3zYBOUTnbREXingebF7Lq4alfS0E8ahPEKR+pBKiW2IqYvXqS745dWj4E8Y6O4WcYz4MAmKQuRGmJndd1clLcYuC8iF1DKe+7MJxGH1QbdOr28RLPZu37KHs0ZRi8M/RkIsJgvJiGF5PiE3zDKsRHA3iqx3eDZb4m3zfPEiG8UgmJfHeS3Qe9mrSw000zpFDSzYL4C46TfDqKYaTG5fxM31JntAh5VXdqNajfYZPgLfak37XPP5meqo2FS4R1HzUfY7g4eRN2t5Q2/tjIDVL2NxZu82QQBPeycd9iNfhVX+X/srXaDDw+7XTvJxfpF5bLN+4pCObNOFirJ31XUyVfpf2pKz6iECfaVufJBzXeakHitOyL8qSgoXiNj1esluFW1UUxM1YLNFGOReEcW/LmsoZqht0kOU80JydpLdBS7ZdrHIwWWqmmiSTxgRQBq/yUpXQifaXdnqK3kZz3z11gLWWYw7hvw7zZ27wMOfjqFFV1eiSMg9//aCY5r9mQ8myMp0GtwQH2v7Xc7T5PCwsYB5H+LOTcL0RwfrnOr4UTqgFOd8iKWF2Mh5RynFAk3NG718BN3juRQNBbYH9KAwyebxhrabCtgXZ1tEByTBE2FI5Bydbc5d1JEsphkrCEWXnUa3yyf/p9kulDMctbP85daNPoJdPayOaES7sRDsq94jCphH+E9j59uTY93Oeiu0FPH+B6iG3OxWcVA3s7soFflEnJjNVPBubia1GnU9oUiTsHASLYUwNNNxx8bKF69F7Ew0z2SFJPfO/eNDuvEXGKHz4qvbFcO1W93upxpwrr5RCAJmchosePMtrmVHGt/0C8fx5GbEnwKDbztaa6f6GE251grjFb58S+sUHDkZQYeB9SMe8+5G4EZ+Wk3li6Byme5iw8YfboY3D8kSnDirQVpRMzecDvPd6vKhZYkbcqo6SC9KPDlmjW5ISMNOIW8kdY9Pe364lPS7ed6Ugn8CrJYZ5WRXjiZnJjh70vtpKifcqSLEw+Is8ASNb/sbumKHpvWd585iCPFQND+YFk16NRbHG77mY7fb5b+DukNVc8Xd9GJ9bvqF7IkkMvPgixyJjvaZdMKZH5hnKr31ewYRvXpfx6z4Myk3fW0vMEWOFX8WeNu88EFXRHt4leLuRPMX+Nfw6BXEePuDqChdLhXy2/VaGiRPfhISvULWf95CymmgSeyz5Z2Re3xVELB2cgc4P60efeAfmO20XRy49KKcIoQT8YuzTG1hv0lPZwcFpFQtqt6nlrJm7v7eKr6Xu5FQ7xrFjFYxVL+e2M8Y24Xh/8gm0McO8diO8eVKf2LYMXPPcE+aLYtrROwiNKOIb1tD13N39OH4hpDgH5qNCJfa7BuT+xd1C/dbCvx89rkpK82lyBLbxdPN3DB6SPdWl5rlXzH4CITTNrRydRpG9I8N8VKGmF/zKe5geDTptaVwaJ+iWKLLdJfoCmouRlMcfkFJm4TfgJV9+AnWRHRxiH7bNWcbMNLzhkFPFk20tO+C+LPSpZcVI9L4hqN3VAV+h9t1ikwV4p4Wry3FHOQOPrWlPgIzbCLCgPvyFZhfj8FZqut/dP5PE6g/r5xJyEAUGhemxHvuXCjnd6bMfrV+57k6uVT4vzbLf58EcmZbVPr+tmRlnABO8n891xKK/HKAQ4+FPvz37UNuM1FAlW4ii+S2aK680iReD+ZM7OJohHvXSrp7BuKZW3i8bPS03Yk6mTjfUTA4/s4OV7K0N144CpYjl4LQM4XS2LFcC2hoe69RUa/RayORX6pgomL4Fstj99X8nPQkUEKhw4Aa9mLY+rRnFSp/SMNQ8oJVJSOzftjGqqCm7WVDs5wcY++Pb4cGvxFZCzgKfm52zK3DBFkW6ti3bNtqIbQhA9tiFnQQzeriXbxeTTtdykCkD2l2Ek3zemNn9euIOfQE2k2Cts4nVJkt0Fk007R5Qjkf0ibj2Zkt3uMTAb6e2YLZpHOwYONv45Yg3CneuL8k08oSy8XvIxwXZDZyIfcAJEYlk4kye0r+RZr7WNojBjf9Wo4kuRnmue4kPEbeQm7MlmeUTP2QMFzbkpnTMNsJACeievuLvuunqUvm48op3X+cV0iktOgY7cl9rgvUrMGjeOJdO/cWfua5wJWZB1kVdWOBt60AnDjlJ9oLT72bF0FMJ7qvH+TQB7tyhMOrvJXlmocP/DsUaDU4bcO3/cegDjbIrADrd+8OWMsqSvE+AOi73fqZp1kZYjmf9R4AuLb6y5+p2DUwKDil62Lw0fxE5NhrUDtK6hYASE8Q2CMY9i4+ZnDaTcO/eUnxBXi+Oi4iDmbKS2pf3ex/usHj6saiT8BV4PjnJ8KoR9K//i9QSwMEFAACAAgAV2ymTGp9wY1LAAAAagAAABsAAAB1bml2ZXJzYWwvdW5pdmVyc2FsLnBuZy54bWyzsa/IzVEoSy0qzszPs1Uy1DNQsrfj5bIpKEoty0wtV6gAigEFIUBJoRLINUJwyzNTSjJslczNkZRkpGamZ5TYKpmaW8AF9YFGAgBQSwECAAAUAAIACABWbKZMFQ6tKGQEAAAHEQAAHQAAAAAAAAABAAAAAAAAAAAAdW5pdmVyc2FsL2NvbW1vbl9tZXNzYWdlcy5sbmdQSwECAAAUAAIACABWbKZMCH4LIykDAACGDAAAJwAAAAAAAAABAAAAAACfBAAAdW5pdmVyc2FsL2ZsYXNoX3B1Ymxpc2hpbmdfc2V0dGluZ3MueG1sUEsBAgAAFAACAAgAVmymTLX8CWS6AgAAVQoAACEAAAAAAAAAAQAAAAAADQgAAHVuaXZlcnNhbC9mbGFzaF9za2luX3NldHRpbmdzLnhtbFBLAQIAABQAAgAIAFZspkwqlg9n/gIAAJcLAAAmAAAAAAAAAAEAAAAAAAYLAAB1bml2ZXJzYWwvaHRtbF9wdWJsaXNoaW5nX3NldHRpbmdzLnhtbFBLAQIAABQAAgAIAFZspkxocVKRmgEAAB8GAAAfAAAAAAAAAAEAAAAAAEgOAAB1bml2ZXJzYWwvaHRtbF9za2luX3NldHRpbmdzLmpzUEsBAgAAFAACAAgAVmymTD08L9HBAAAA5QEAABoAAAAAAAAAAQAAAAAAHxAAAHVuaXZlcnNhbC9pMThuX3ByZXNldHMueG1sUEsBAgAAFAACAAgAVmymTJr5lmRrAAAAawAAABwAAAAAAAAAAQAAAAAAGBEAAHVuaXZlcnNhbC9sb2NhbF9zZXR0aW5ncy54bWxQSwECAAAUAAIACABElFdHI7RO+/sCAACwCAAAFAAAAAAAAAABAAAAAAC9EQAAdW5pdmVyc2FsL3BsYXllci54bWxQSwECAAAUAAIACABWbKZMsIcj9GwBAAD3AgAAKQAAAAAAAAABAAAAAADqFAAAdW5pdmVyc2FsL3NraW5fY3VzdG9taXphdGlvbl9zZXR0aW5ncy54bWxQSwECAAAUAAIACABXbKZMak81M9kMAADJGQAAFwAAAAAAAAAAAAAAAACdFgAAdW5pdmVyc2FsL3VuaXZlcnNhbC5wbmdQSwECAAAUAAIACABXbKZMan3BjUsAAABqAAAAGwAAAAAAAAABAAAAAACrIwAAdW5pdmVyc2FsL3VuaXZlcnNhbC5wbmcueG1sUEsFBgAAAAALAAsASQMAAC8kAAAAAA=="/>
  <p:tag name="ISPRING_PRESENTATION_TITLE" val="中小学崇尚英雄精忠报国班会课件PPT模板"/>
</p:tagLst>
</file>

<file path=ppt/theme/theme1.xml><?xml version="1.0" encoding="utf-8"?>
<a:theme xmlns:a="http://schemas.openxmlformats.org/drawingml/2006/main" name="第一PPT，www.1ppt.com">
  <a:themeElements>
    <a:clrScheme name="自定义 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000000"/>
      </a:folHlink>
    </a:clrScheme>
    <a:fontScheme name="325xx3mz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</TotalTime>
  <Words>1489</Words>
  <Application>Microsoft Office PowerPoint</Application>
  <PresentationFormat>宽屏</PresentationFormat>
  <Paragraphs>121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17</cp:revision>
  <dcterms:created xsi:type="dcterms:W3CDTF">2017-08-01T03:24:34Z</dcterms:created>
  <dcterms:modified xsi:type="dcterms:W3CDTF">2022-03-21T12:15:51Z</dcterms:modified>
</cp:coreProperties>
</file>