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47"/>
  </p:notesMasterIdLst>
  <p:sldIdLst>
    <p:sldId id="256" r:id="rId4"/>
    <p:sldId id="257" r:id="rId5"/>
    <p:sldId id="258" r:id="rId6"/>
    <p:sldId id="259" r:id="rId7"/>
    <p:sldId id="260" r:id="rId8"/>
    <p:sldId id="291" r:id="rId9"/>
    <p:sldId id="261" r:id="rId10"/>
    <p:sldId id="262" r:id="rId11"/>
    <p:sldId id="264" r:id="rId12"/>
    <p:sldId id="263" r:id="rId13"/>
    <p:sldId id="292"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93" r:id="rId29"/>
    <p:sldId id="279" r:id="rId30"/>
    <p:sldId id="280" r:id="rId31"/>
    <p:sldId id="281" r:id="rId32"/>
    <p:sldId id="282" r:id="rId33"/>
    <p:sldId id="283" r:id="rId34"/>
    <p:sldId id="294" r:id="rId35"/>
    <p:sldId id="284" r:id="rId36"/>
    <p:sldId id="285" r:id="rId37"/>
    <p:sldId id="295" r:id="rId38"/>
    <p:sldId id="286" r:id="rId39"/>
    <p:sldId id="287" r:id="rId40"/>
    <p:sldId id="288" r:id="rId41"/>
    <p:sldId id="290" r:id="rId42"/>
    <p:sldId id="289" r:id="rId43"/>
    <p:sldId id="296" r:id="rId44"/>
    <p:sldId id="298" r:id="rId45"/>
    <p:sldId id="299" r:id="rId46"/>
  </p:sldIdLst>
  <p:sldSz cx="12192000" cy="6858000"/>
  <p:notesSz cx="6858000" cy="9144000"/>
  <p:custDataLst>
    <p:tags r:id="rId4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C7CF"/>
    <a:srgbClr val="D75077"/>
    <a:srgbClr val="F8C3CC"/>
    <a:srgbClr val="ED94B1"/>
    <a:srgbClr val="EB3F73"/>
    <a:srgbClr val="C4AC81"/>
    <a:srgbClr val="DDD6BF"/>
    <a:srgbClr val="D4C8A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66" autoAdjust="0"/>
    <p:restoredTop sz="96314" autoAdjust="0"/>
  </p:normalViewPr>
  <p:slideViewPr>
    <p:cSldViewPr snapToGrid="0">
      <p:cViewPr varScale="1">
        <p:scale>
          <a:sx n="108" d="100"/>
          <a:sy n="108" d="100"/>
        </p:scale>
        <p:origin x="816"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ags" Target="tags/tag1.xml"/><Relationship Id="rId8" Type="http://schemas.openxmlformats.org/officeDocument/2006/relationships/slide" Target="slides/slide5.xml"/><Relationship Id="rId51"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26A0BE-BCF5-4AF8-BF08-D439DC99AA79}" type="datetimeFigureOut">
              <a:rPr lang="zh-CN" altLang="en-US" smtClean="0"/>
              <a:t>2022/4/19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EA5F0D-86A4-4BDD-9AE5-DA5AFC165CC1}" type="slidenum">
              <a:rPr lang="zh-CN" altLang="en-US" smtClean="0"/>
              <a:t>‹#›</a:t>
            </a:fld>
            <a:endParaRPr lang="zh-CN" altLang="en-US"/>
          </a:p>
        </p:txBody>
      </p:sp>
    </p:spTree>
    <p:extLst>
      <p:ext uri="{BB962C8B-B14F-4D97-AF65-F5344CB8AC3E}">
        <p14:creationId xmlns:p14="http://schemas.microsoft.com/office/powerpoint/2010/main" val="39899439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1</a:t>
            </a:fld>
            <a:endParaRPr lang="zh-CN" altLang="en-US"/>
          </a:p>
        </p:txBody>
      </p:sp>
    </p:spTree>
    <p:extLst>
      <p:ext uri="{BB962C8B-B14F-4D97-AF65-F5344CB8AC3E}">
        <p14:creationId xmlns:p14="http://schemas.microsoft.com/office/powerpoint/2010/main" val="37040963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10</a:t>
            </a:fld>
            <a:endParaRPr lang="zh-CN" altLang="en-US"/>
          </a:p>
        </p:txBody>
      </p:sp>
    </p:spTree>
    <p:extLst>
      <p:ext uri="{BB962C8B-B14F-4D97-AF65-F5344CB8AC3E}">
        <p14:creationId xmlns:p14="http://schemas.microsoft.com/office/powerpoint/2010/main" val="17416200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11</a:t>
            </a:fld>
            <a:endParaRPr lang="zh-CN" altLang="en-US"/>
          </a:p>
        </p:txBody>
      </p:sp>
    </p:spTree>
    <p:extLst>
      <p:ext uri="{BB962C8B-B14F-4D97-AF65-F5344CB8AC3E}">
        <p14:creationId xmlns:p14="http://schemas.microsoft.com/office/powerpoint/2010/main" val="41679243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12</a:t>
            </a:fld>
            <a:endParaRPr lang="zh-CN" altLang="en-US"/>
          </a:p>
        </p:txBody>
      </p:sp>
    </p:spTree>
    <p:extLst>
      <p:ext uri="{BB962C8B-B14F-4D97-AF65-F5344CB8AC3E}">
        <p14:creationId xmlns:p14="http://schemas.microsoft.com/office/powerpoint/2010/main" val="3151045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13</a:t>
            </a:fld>
            <a:endParaRPr lang="zh-CN" altLang="en-US"/>
          </a:p>
        </p:txBody>
      </p:sp>
    </p:spTree>
    <p:extLst>
      <p:ext uri="{BB962C8B-B14F-4D97-AF65-F5344CB8AC3E}">
        <p14:creationId xmlns:p14="http://schemas.microsoft.com/office/powerpoint/2010/main" val="2942681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14</a:t>
            </a:fld>
            <a:endParaRPr lang="zh-CN" altLang="en-US"/>
          </a:p>
        </p:txBody>
      </p:sp>
    </p:spTree>
    <p:extLst>
      <p:ext uri="{BB962C8B-B14F-4D97-AF65-F5344CB8AC3E}">
        <p14:creationId xmlns:p14="http://schemas.microsoft.com/office/powerpoint/2010/main" val="23256608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15</a:t>
            </a:fld>
            <a:endParaRPr lang="zh-CN" altLang="en-US"/>
          </a:p>
        </p:txBody>
      </p:sp>
    </p:spTree>
    <p:extLst>
      <p:ext uri="{BB962C8B-B14F-4D97-AF65-F5344CB8AC3E}">
        <p14:creationId xmlns:p14="http://schemas.microsoft.com/office/powerpoint/2010/main" val="1835873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16</a:t>
            </a:fld>
            <a:endParaRPr lang="zh-CN" altLang="en-US"/>
          </a:p>
        </p:txBody>
      </p:sp>
    </p:spTree>
    <p:extLst>
      <p:ext uri="{BB962C8B-B14F-4D97-AF65-F5344CB8AC3E}">
        <p14:creationId xmlns:p14="http://schemas.microsoft.com/office/powerpoint/2010/main" val="23957437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17</a:t>
            </a:fld>
            <a:endParaRPr lang="zh-CN" altLang="en-US"/>
          </a:p>
        </p:txBody>
      </p:sp>
    </p:spTree>
    <p:extLst>
      <p:ext uri="{BB962C8B-B14F-4D97-AF65-F5344CB8AC3E}">
        <p14:creationId xmlns:p14="http://schemas.microsoft.com/office/powerpoint/2010/main" val="8940612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18</a:t>
            </a:fld>
            <a:endParaRPr lang="zh-CN" altLang="en-US"/>
          </a:p>
        </p:txBody>
      </p:sp>
    </p:spTree>
    <p:extLst>
      <p:ext uri="{BB962C8B-B14F-4D97-AF65-F5344CB8AC3E}">
        <p14:creationId xmlns:p14="http://schemas.microsoft.com/office/powerpoint/2010/main" val="21570101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19</a:t>
            </a:fld>
            <a:endParaRPr lang="zh-CN" altLang="en-US"/>
          </a:p>
        </p:txBody>
      </p:sp>
    </p:spTree>
    <p:extLst>
      <p:ext uri="{BB962C8B-B14F-4D97-AF65-F5344CB8AC3E}">
        <p14:creationId xmlns:p14="http://schemas.microsoft.com/office/powerpoint/2010/main" val="3372950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2</a:t>
            </a:fld>
            <a:endParaRPr lang="zh-CN" altLang="en-US"/>
          </a:p>
        </p:txBody>
      </p:sp>
    </p:spTree>
    <p:extLst>
      <p:ext uri="{BB962C8B-B14F-4D97-AF65-F5344CB8AC3E}">
        <p14:creationId xmlns:p14="http://schemas.microsoft.com/office/powerpoint/2010/main" val="8931881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20</a:t>
            </a:fld>
            <a:endParaRPr lang="zh-CN" altLang="en-US"/>
          </a:p>
        </p:txBody>
      </p:sp>
    </p:spTree>
    <p:extLst>
      <p:ext uri="{BB962C8B-B14F-4D97-AF65-F5344CB8AC3E}">
        <p14:creationId xmlns:p14="http://schemas.microsoft.com/office/powerpoint/2010/main" val="30529051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BBEA5F0D-86A4-4BDD-9AE5-DA5AFC165CC1}" type="slidenum">
              <a:rPr lang="zh-CN" altLang="en-US" smtClean="0"/>
              <a:t>21</a:t>
            </a:fld>
            <a:endParaRPr lang="zh-CN" altLang="en-US"/>
          </a:p>
        </p:txBody>
      </p:sp>
    </p:spTree>
    <p:extLst>
      <p:ext uri="{BB962C8B-B14F-4D97-AF65-F5344CB8AC3E}">
        <p14:creationId xmlns:p14="http://schemas.microsoft.com/office/powerpoint/2010/main" val="17594704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22</a:t>
            </a:fld>
            <a:endParaRPr lang="zh-CN" altLang="en-US"/>
          </a:p>
        </p:txBody>
      </p:sp>
    </p:spTree>
    <p:extLst>
      <p:ext uri="{BB962C8B-B14F-4D97-AF65-F5344CB8AC3E}">
        <p14:creationId xmlns:p14="http://schemas.microsoft.com/office/powerpoint/2010/main" val="21744668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23</a:t>
            </a:fld>
            <a:endParaRPr lang="zh-CN" altLang="en-US"/>
          </a:p>
        </p:txBody>
      </p:sp>
    </p:spTree>
    <p:extLst>
      <p:ext uri="{BB962C8B-B14F-4D97-AF65-F5344CB8AC3E}">
        <p14:creationId xmlns:p14="http://schemas.microsoft.com/office/powerpoint/2010/main" val="22694985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24</a:t>
            </a:fld>
            <a:endParaRPr lang="zh-CN" altLang="en-US"/>
          </a:p>
        </p:txBody>
      </p:sp>
    </p:spTree>
    <p:extLst>
      <p:ext uri="{BB962C8B-B14F-4D97-AF65-F5344CB8AC3E}">
        <p14:creationId xmlns:p14="http://schemas.microsoft.com/office/powerpoint/2010/main" val="39736757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25</a:t>
            </a:fld>
            <a:endParaRPr lang="zh-CN" altLang="en-US"/>
          </a:p>
        </p:txBody>
      </p:sp>
    </p:spTree>
    <p:extLst>
      <p:ext uri="{BB962C8B-B14F-4D97-AF65-F5344CB8AC3E}">
        <p14:creationId xmlns:p14="http://schemas.microsoft.com/office/powerpoint/2010/main" val="7771877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26</a:t>
            </a:fld>
            <a:endParaRPr lang="zh-CN" altLang="en-US"/>
          </a:p>
        </p:txBody>
      </p:sp>
    </p:spTree>
    <p:extLst>
      <p:ext uri="{BB962C8B-B14F-4D97-AF65-F5344CB8AC3E}">
        <p14:creationId xmlns:p14="http://schemas.microsoft.com/office/powerpoint/2010/main" val="27583691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27</a:t>
            </a:fld>
            <a:endParaRPr lang="zh-CN" altLang="en-US"/>
          </a:p>
        </p:txBody>
      </p:sp>
    </p:spTree>
    <p:extLst>
      <p:ext uri="{BB962C8B-B14F-4D97-AF65-F5344CB8AC3E}">
        <p14:creationId xmlns:p14="http://schemas.microsoft.com/office/powerpoint/2010/main" val="21160460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28</a:t>
            </a:fld>
            <a:endParaRPr lang="zh-CN" altLang="en-US"/>
          </a:p>
        </p:txBody>
      </p:sp>
    </p:spTree>
    <p:extLst>
      <p:ext uri="{BB962C8B-B14F-4D97-AF65-F5344CB8AC3E}">
        <p14:creationId xmlns:p14="http://schemas.microsoft.com/office/powerpoint/2010/main" val="12157832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29</a:t>
            </a:fld>
            <a:endParaRPr lang="zh-CN" altLang="en-US"/>
          </a:p>
        </p:txBody>
      </p:sp>
    </p:spTree>
    <p:extLst>
      <p:ext uri="{BB962C8B-B14F-4D97-AF65-F5344CB8AC3E}">
        <p14:creationId xmlns:p14="http://schemas.microsoft.com/office/powerpoint/2010/main" val="3670145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3</a:t>
            </a:fld>
            <a:endParaRPr lang="zh-CN" altLang="en-US"/>
          </a:p>
        </p:txBody>
      </p:sp>
    </p:spTree>
    <p:extLst>
      <p:ext uri="{BB962C8B-B14F-4D97-AF65-F5344CB8AC3E}">
        <p14:creationId xmlns:p14="http://schemas.microsoft.com/office/powerpoint/2010/main" val="5870515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30</a:t>
            </a:fld>
            <a:endParaRPr lang="zh-CN" altLang="en-US"/>
          </a:p>
        </p:txBody>
      </p:sp>
    </p:spTree>
    <p:extLst>
      <p:ext uri="{BB962C8B-B14F-4D97-AF65-F5344CB8AC3E}">
        <p14:creationId xmlns:p14="http://schemas.microsoft.com/office/powerpoint/2010/main" val="33364202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31</a:t>
            </a:fld>
            <a:endParaRPr lang="zh-CN" altLang="en-US"/>
          </a:p>
        </p:txBody>
      </p:sp>
    </p:spTree>
    <p:extLst>
      <p:ext uri="{BB962C8B-B14F-4D97-AF65-F5344CB8AC3E}">
        <p14:creationId xmlns:p14="http://schemas.microsoft.com/office/powerpoint/2010/main" val="26180029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32</a:t>
            </a:fld>
            <a:endParaRPr lang="zh-CN" altLang="en-US"/>
          </a:p>
        </p:txBody>
      </p:sp>
    </p:spTree>
    <p:extLst>
      <p:ext uri="{BB962C8B-B14F-4D97-AF65-F5344CB8AC3E}">
        <p14:creationId xmlns:p14="http://schemas.microsoft.com/office/powerpoint/2010/main" val="17593768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33</a:t>
            </a:fld>
            <a:endParaRPr lang="zh-CN" altLang="en-US"/>
          </a:p>
        </p:txBody>
      </p:sp>
    </p:spTree>
    <p:extLst>
      <p:ext uri="{BB962C8B-B14F-4D97-AF65-F5344CB8AC3E}">
        <p14:creationId xmlns:p14="http://schemas.microsoft.com/office/powerpoint/2010/main" val="38632850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34</a:t>
            </a:fld>
            <a:endParaRPr lang="zh-CN" altLang="en-US"/>
          </a:p>
        </p:txBody>
      </p:sp>
    </p:spTree>
    <p:extLst>
      <p:ext uri="{BB962C8B-B14F-4D97-AF65-F5344CB8AC3E}">
        <p14:creationId xmlns:p14="http://schemas.microsoft.com/office/powerpoint/2010/main" val="657470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35</a:t>
            </a:fld>
            <a:endParaRPr lang="zh-CN" altLang="en-US"/>
          </a:p>
        </p:txBody>
      </p:sp>
    </p:spTree>
    <p:extLst>
      <p:ext uri="{BB962C8B-B14F-4D97-AF65-F5344CB8AC3E}">
        <p14:creationId xmlns:p14="http://schemas.microsoft.com/office/powerpoint/2010/main" val="15183878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36</a:t>
            </a:fld>
            <a:endParaRPr lang="zh-CN" altLang="en-US"/>
          </a:p>
        </p:txBody>
      </p:sp>
    </p:spTree>
    <p:extLst>
      <p:ext uri="{BB962C8B-B14F-4D97-AF65-F5344CB8AC3E}">
        <p14:creationId xmlns:p14="http://schemas.microsoft.com/office/powerpoint/2010/main" val="14816509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37</a:t>
            </a:fld>
            <a:endParaRPr lang="zh-CN" altLang="en-US"/>
          </a:p>
        </p:txBody>
      </p:sp>
    </p:spTree>
    <p:extLst>
      <p:ext uri="{BB962C8B-B14F-4D97-AF65-F5344CB8AC3E}">
        <p14:creationId xmlns:p14="http://schemas.microsoft.com/office/powerpoint/2010/main" val="9329968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38</a:t>
            </a:fld>
            <a:endParaRPr lang="zh-CN" altLang="en-US"/>
          </a:p>
        </p:txBody>
      </p:sp>
    </p:spTree>
    <p:extLst>
      <p:ext uri="{BB962C8B-B14F-4D97-AF65-F5344CB8AC3E}">
        <p14:creationId xmlns:p14="http://schemas.microsoft.com/office/powerpoint/2010/main" val="7657165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39</a:t>
            </a:fld>
            <a:endParaRPr lang="zh-CN" altLang="en-US"/>
          </a:p>
        </p:txBody>
      </p:sp>
    </p:spTree>
    <p:extLst>
      <p:ext uri="{BB962C8B-B14F-4D97-AF65-F5344CB8AC3E}">
        <p14:creationId xmlns:p14="http://schemas.microsoft.com/office/powerpoint/2010/main" val="1688955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4</a:t>
            </a:fld>
            <a:endParaRPr lang="zh-CN" altLang="en-US"/>
          </a:p>
        </p:txBody>
      </p:sp>
    </p:spTree>
    <p:extLst>
      <p:ext uri="{BB962C8B-B14F-4D97-AF65-F5344CB8AC3E}">
        <p14:creationId xmlns:p14="http://schemas.microsoft.com/office/powerpoint/2010/main" val="18648919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40</a:t>
            </a:fld>
            <a:endParaRPr lang="zh-CN" altLang="en-US"/>
          </a:p>
        </p:txBody>
      </p:sp>
    </p:spTree>
    <p:extLst>
      <p:ext uri="{BB962C8B-B14F-4D97-AF65-F5344CB8AC3E}">
        <p14:creationId xmlns:p14="http://schemas.microsoft.com/office/powerpoint/2010/main" val="279042671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41</a:t>
            </a:fld>
            <a:endParaRPr lang="zh-CN" altLang="en-US"/>
          </a:p>
        </p:txBody>
      </p:sp>
    </p:spTree>
    <p:extLst>
      <p:ext uri="{BB962C8B-B14F-4D97-AF65-F5344CB8AC3E}">
        <p14:creationId xmlns:p14="http://schemas.microsoft.com/office/powerpoint/2010/main" val="272826171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42</a:t>
            </a:fld>
            <a:endParaRPr lang="zh-CN" altLang="en-US"/>
          </a:p>
        </p:txBody>
      </p:sp>
    </p:spTree>
    <p:extLst>
      <p:ext uri="{BB962C8B-B14F-4D97-AF65-F5344CB8AC3E}">
        <p14:creationId xmlns:p14="http://schemas.microsoft.com/office/powerpoint/2010/main" val="10087647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45030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5</a:t>
            </a:fld>
            <a:endParaRPr lang="zh-CN" altLang="en-US"/>
          </a:p>
        </p:txBody>
      </p:sp>
    </p:spTree>
    <p:extLst>
      <p:ext uri="{BB962C8B-B14F-4D97-AF65-F5344CB8AC3E}">
        <p14:creationId xmlns:p14="http://schemas.microsoft.com/office/powerpoint/2010/main" val="4057567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6</a:t>
            </a:fld>
            <a:endParaRPr lang="zh-CN" altLang="en-US"/>
          </a:p>
        </p:txBody>
      </p:sp>
    </p:spTree>
    <p:extLst>
      <p:ext uri="{BB962C8B-B14F-4D97-AF65-F5344CB8AC3E}">
        <p14:creationId xmlns:p14="http://schemas.microsoft.com/office/powerpoint/2010/main" val="40000457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7</a:t>
            </a:fld>
            <a:endParaRPr lang="zh-CN" altLang="en-US"/>
          </a:p>
        </p:txBody>
      </p:sp>
    </p:spTree>
    <p:extLst>
      <p:ext uri="{BB962C8B-B14F-4D97-AF65-F5344CB8AC3E}">
        <p14:creationId xmlns:p14="http://schemas.microsoft.com/office/powerpoint/2010/main" val="11090451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8</a:t>
            </a:fld>
            <a:endParaRPr lang="zh-CN" altLang="en-US"/>
          </a:p>
        </p:txBody>
      </p:sp>
    </p:spTree>
    <p:extLst>
      <p:ext uri="{BB962C8B-B14F-4D97-AF65-F5344CB8AC3E}">
        <p14:creationId xmlns:p14="http://schemas.microsoft.com/office/powerpoint/2010/main" val="24462954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EA5F0D-86A4-4BDD-9AE5-DA5AFC165CC1}" type="slidenum">
              <a:rPr lang="zh-CN" altLang="en-US" smtClean="0"/>
              <a:t>9</a:t>
            </a:fld>
            <a:endParaRPr lang="zh-CN" altLang="en-US"/>
          </a:p>
        </p:txBody>
      </p:sp>
    </p:spTree>
    <p:extLst>
      <p:ext uri="{BB962C8B-B14F-4D97-AF65-F5344CB8AC3E}">
        <p14:creationId xmlns:p14="http://schemas.microsoft.com/office/powerpoint/2010/main" val="383583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2022/4/19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051827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2022/4/19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77805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2022/4/19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88717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2022/4/19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0255014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2022/4/19</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075547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2022/4/19</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6210805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7474398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14322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66574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9874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9980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2022/4/19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986539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05217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49125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3009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76624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59451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35947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3359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12184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t>2022/4/19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t>2022/4/19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8117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t>2022/4/19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
        <p:nvSpPr>
          <p:cNvPr id="11" name="TextBox 10"/>
          <p:cNvSpPr txBox="1"/>
          <p:nvPr userDrawn="1"/>
        </p:nvSpPr>
        <p:spPr>
          <a:xfrm>
            <a:off x="1399704" y="6798785"/>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p>
        </p:txBody>
      </p:sp>
    </p:spTree>
    <p:extLst>
      <p:ext uri="{BB962C8B-B14F-4D97-AF65-F5344CB8AC3E}">
        <p14:creationId xmlns:p14="http://schemas.microsoft.com/office/powerpoint/2010/main" val="2573724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t>2022/4/19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4406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2022/4/19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523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2022/4/19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94758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alphaModFix amt="60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2022/4/19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347186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0138774"/>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3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3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4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4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4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3.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2416" y="2742177"/>
            <a:ext cx="2382543" cy="2439724"/>
          </a:xfrm>
          <a:prstGeom prst="rect">
            <a:avLst/>
          </a:prstGeom>
        </p:spPr>
      </p:pic>
      <p:pic>
        <p:nvPicPr>
          <p:cNvPr id="18" name="图片 1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4235"/>
            <a:ext cx="7183100" cy="1221261"/>
          </a:xfrm>
          <a:prstGeom prst="rect">
            <a:avLst/>
          </a:prstGeom>
        </p:spPr>
      </p:pic>
      <p:sp>
        <p:nvSpPr>
          <p:cNvPr id="16" name="矩形 15"/>
          <p:cNvSpPr/>
          <p:nvPr/>
        </p:nvSpPr>
        <p:spPr>
          <a:xfrm rot="21235465">
            <a:off x="1913983" y="980571"/>
            <a:ext cx="8753026" cy="5260982"/>
          </a:xfrm>
          <a:prstGeom prst="rect">
            <a:avLst/>
          </a:prstGeom>
          <a:solidFill>
            <a:srgbClr val="EB3F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7" name="组合 16"/>
          <p:cNvGrpSpPr/>
          <p:nvPr/>
        </p:nvGrpSpPr>
        <p:grpSpPr>
          <a:xfrm>
            <a:off x="2003034" y="1016373"/>
            <a:ext cx="8548777" cy="5331263"/>
            <a:chOff x="1648047" y="446567"/>
            <a:chExt cx="7028120" cy="4678326"/>
          </a:xfrm>
        </p:grpSpPr>
        <p:sp>
          <p:nvSpPr>
            <p:cNvPr id="14" name="矩形 13"/>
            <p:cNvSpPr/>
            <p:nvPr/>
          </p:nvSpPr>
          <p:spPr>
            <a:xfrm>
              <a:off x="1648047" y="446567"/>
              <a:ext cx="7028120" cy="4678326"/>
            </a:xfrm>
            <a:prstGeom prst="rect">
              <a:avLst/>
            </a:prstGeom>
            <a:solidFill>
              <a:srgbClr val="ED94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组合 12"/>
            <p:cNvGrpSpPr/>
            <p:nvPr/>
          </p:nvGrpSpPr>
          <p:grpSpPr>
            <a:xfrm>
              <a:off x="1731335" y="559681"/>
              <a:ext cx="6858000" cy="4462729"/>
              <a:chOff x="2199168" y="676639"/>
              <a:chExt cx="6858000" cy="4462729"/>
            </a:xfrm>
          </p:grpSpPr>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3396803" y="-520996"/>
                <a:ext cx="4462729" cy="6858000"/>
              </a:xfrm>
              <a:prstGeom prst="rect">
                <a:avLst/>
              </a:prstGeom>
            </p:spPr>
          </p:pic>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3493964" y="-434028"/>
                <a:ext cx="4268407" cy="6684065"/>
              </a:xfrm>
              <a:prstGeom prst="rect">
                <a:avLst/>
              </a:prstGeom>
            </p:spPr>
          </p:pic>
        </p:grpSp>
      </p:grpSp>
      <p:pic>
        <p:nvPicPr>
          <p:cNvPr id="21" name="图片 20"/>
          <p:cNvPicPr>
            <a:picLocks noChangeAspect="1"/>
          </p:cNvPicPr>
          <p:nvPr/>
        </p:nvPicPr>
        <p:blipFill rotWithShape="1">
          <a:blip r:embed="rId7" cstate="screen">
            <a:extLst>
              <a:ext uri="{28A0092B-C50C-407E-A947-70E740481C1C}">
                <a14:useLocalDpi xmlns:a14="http://schemas.microsoft.com/office/drawing/2010/main"/>
              </a:ext>
            </a:extLst>
          </a:blip>
          <a:srcRect b="30350"/>
          <a:stretch/>
        </p:blipFill>
        <p:spPr>
          <a:xfrm rot="10800000">
            <a:off x="9182496" y="4748414"/>
            <a:ext cx="3028845" cy="2109584"/>
          </a:xfrm>
          <a:prstGeom prst="rect">
            <a:avLst/>
          </a:prstGeom>
        </p:spPr>
      </p:pic>
      <p:grpSp>
        <p:nvGrpSpPr>
          <p:cNvPr id="2" name="组合 1"/>
          <p:cNvGrpSpPr/>
          <p:nvPr/>
        </p:nvGrpSpPr>
        <p:grpSpPr>
          <a:xfrm>
            <a:off x="8792069" y="554814"/>
            <a:ext cx="2396730" cy="4028302"/>
            <a:chOff x="8792069" y="554814"/>
            <a:chExt cx="2396730" cy="4028302"/>
          </a:xfrm>
        </p:grpSpPr>
        <p:pic>
          <p:nvPicPr>
            <p:cNvPr id="24" name="图片 23"/>
            <p:cNvPicPr>
              <a:picLocks noChangeAspect="1"/>
            </p:cNvPicPr>
            <p:nvPr/>
          </p:nvPicPr>
          <p:blipFill rotWithShape="1">
            <a:blip r:embed="rId8" cstate="screen">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rcRect/>
            <a:stretch/>
          </p:blipFill>
          <p:spPr>
            <a:xfrm rot="20152251" flipH="1">
              <a:off x="8792069" y="1155695"/>
              <a:ext cx="2031024" cy="2566226"/>
            </a:xfrm>
            <a:prstGeom prst="rect">
              <a:avLst/>
            </a:prstGeom>
          </p:spPr>
        </p:pic>
        <p:pic>
          <p:nvPicPr>
            <p:cNvPr id="22" name="图片 2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21245002" flipH="1">
              <a:off x="8847602" y="554814"/>
              <a:ext cx="2341197" cy="4028302"/>
            </a:xfrm>
            <a:prstGeom prst="rect">
              <a:avLst/>
            </a:prstGeom>
          </p:spPr>
        </p:pic>
      </p:grpSp>
      <p:pic>
        <p:nvPicPr>
          <p:cNvPr id="27" name="图片 26"/>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0" y="4001009"/>
            <a:ext cx="4433776" cy="2860158"/>
          </a:xfrm>
          <a:prstGeom prst="rect">
            <a:avLst/>
          </a:prstGeom>
        </p:spPr>
      </p:pic>
      <p:sp>
        <p:nvSpPr>
          <p:cNvPr id="28" name="矩形 27"/>
          <p:cNvSpPr/>
          <p:nvPr/>
        </p:nvSpPr>
        <p:spPr>
          <a:xfrm>
            <a:off x="2523535" y="2825246"/>
            <a:ext cx="7205799" cy="1107996"/>
          </a:xfrm>
          <a:prstGeom prst="rect">
            <a:avLst/>
          </a:prstGeom>
        </p:spPr>
        <p:txBody>
          <a:bodyPr wrap="square">
            <a:spAutoFit/>
          </a:bodyPr>
          <a:lstStyle/>
          <a:p>
            <a:pPr>
              <a:spcBef>
                <a:spcPct val="50000"/>
              </a:spcBef>
              <a:buClr>
                <a:schemeClr val="folHlink"/>
              </a:buClr>
            </a:pPr>
            <a:r>
              <a:rPr lang="zh-CN" altLang="en-US" sz="6600" dirty="0">
                <a:solidFill>
                  <a:srgbClr val="D75077"/>
                </a:solidFill>
                <a:latin typeface="方正正黑简体" panose="02000000000000000000" pitchFamily="2" charset="-122"/>
                <a:ea typeface="方正正黑简体" panose="02000000000000000000" pitchFamily="2" charset="-122"/>
                <a:cs typeface="+mn-ea"/>
                <a:sym typeface="+mn-lt"/>
              </a:rPr>
              <a:t>女性健康知识讲座            </a:t>
            </a:r>
          </a:p>
        </p:txBody>
      </p:sp>
      <p:cxnSp>
        <p:nvCxnSpPr>
          <p:cNvPr id="30" name="直接连接符 29"/>
          <p:cNvCxnSpPr/>
          <p:nvPr/>
        </p:nvCxnSpPr>
        <p:spPr>
          <a:xfrm>
            <a:off x="2519916" y="2704622"/>
            <a:ext cx="3264196" cy="0"/>
          </a:xfrm>
          <a:prstGeom prst="line">
            <a:avLst/>
          </a:prstGeom>
          <a:ln w="12700">
            <a:solidFill>
              <a:srgbClr val="ED94B1"/>
            </a:solidFill>
          </a:ln>
        </p:spPr>
        <p:style>
          <a:lnRef idx="1">
            <a:schemeClr val="accent1"/>
          </a:lnRef>
          <a:fillRef idx="0">
            <a:schemeClr val="accent1"/>
          </a:fillRef>
          <a:effectRef idx="0">
            <a:schemeClr val="accent1"/>
          </a:effectRef>
          <a:fontRef idx="minor">
            <a:schemeClr val="tx1"/>
          </a:fontRef>
        </p:style>
      </p:cxnSp>
      <p:pic>
        <p:nvPicPr>
          <p:cNvPr id="31" name="图片 3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rot="21304730">
            <a:off x="2546080" y="1633494"/>
            <a:ext cx="3077694" cy="1007336"/>
          </a:xfrm>
          <a:prstGeom prst="rect">
            <a:avLst/>
          </a:prstGeom>
        </p:spPr>
      </p:pic>
      <p:cxnSp>
        <p:nvCxnSpPr>
          <p:cNvPr id="32" name="直接连接符 31"/>
          <p:cNvCxnSpPr/>
          <p:nvPr/>
        </p:nvCxnSpPr>
        <p:spPr>
          <a:xfrm>
            <a:off x="6126434" y="4505069"/>
            <a:ext cx="3264196" cy="0"/>
          </a:xfrm>
          <a:prstGeom prst="line">
            <a:avLst/>
          </a:prstGeom>
          <a:ln w="12700">
            <a:solidFill>
              <a:srgbClr val="ED94B1"/>
            </a:solidFill>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4856982" y="3910595"/>
            <a:ext cx="3812262" cy="400110"/>
          </a:xfrm>
          <a:prstGeom prst="rect">
            <a:avLst/>
          </a:prstGeom>
        </p:spPr>
        <p:txBody>
          <a:bodyPr wrap="none">
            <a:spAutoFit/>
          </a:bodyPr>
          <a:lstStyle/>
          <a:p>
            <a:r>
              <a:rPr lang="zh-CN" altLang="en-US" sz="2000" dirty="0" smtClean="0">
                <a:solidFill>
                  <a:srgbClr val="D75077"/>
                </a:solidFill>
                <a:cs typeface="+mn-ea"/>
                <a:sym typeface="+mn-lt"/>
              </a:rPr>
              <a:t>汇报人：</a:t>
            </a:r>
            <a:r>
              <a:rPr lang="zh-CN" altLang="en-US" sz="2000" dirty="0">
                <a:solidFill>
                  <a:srgbClr val="D75077"/>
                </a:solidFill>
                <a:cs typeface="+mn-ea"/>
                <a:sym typeface="+mn-lt"/>
              </a:rPr>
              <a:t>优品</a:t>
            </a:r>
            <a:r>
              <a:rPr lang="en-US" altLang="zh-CN" sz="2000" dirty="0" smtClean="0">
                <a:solidFill>
                  <a:srgbClr val="D75077"/>
                </a:solidFill>
                <a:cs typeface="+mn-ea"/>
                <a:sym typeface="+mn-lt"/>
              </a:rPr>
              <a:t>PPT  </a:t>
            </a:r>
            <a:r>
              <a:rPr lang="zh-CN" altLang="en-US" sz="2000" dirty="0" smtClean="0">
                <a:solidFill>
                  <a:srgbClr val="D75077"/>
                </a:solidFill>
                <a:cs typeface="+mn-ea"/>
                <a:sym typeface="+mn-lt"/>
              </a:rPr>
              <a:t>时间 ：</a:t>
            </a:r>
            <a:r>
              <a:rPr lang="en-US" altLang="zh-CN" sz="2000" dirty="0" smtClean="0">
                <a:solidFill>
                  <a:srgbClr val="D75077"/>
                </a:solidFill>
                <a:cs typeface="+mn-ea"/>
                <a:sym typeface="+mn-lt"/>
              </a:rPr>
              <a:t>20XX</a:t>
            </a:r>
            <a:endParaRPr lang="zh-CN" altLang="en-US" sz="2000" dirty="0">
              <a:cs typeface="+mn-ea"/>
              <a:sym typeface="+mn-lt"/>
            </a:endParaRPr>
          </a:p>
        </p:txBody>
      </p:sp>
      <p:pic>
        <p:nvPicPr>
          <p:cNvPr id="34" name="图片 33"/>
          <p:cNvPicPr>
            <a:picLocks noChangeAspect="1"/>
          </p:cNvPicPr>
          <p:nvPr/>
        </p:nvPicPr>
        <p:blipFill>
          <a:blip r:embed="rId12" cstate="screen">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a:ext>
            </a:extLst>
          </a:blip>
          <a:stretch>
            <a:fillRect/>
          </a:stretch>
        </p:blipFill>
        <p:spPr>
          <a:xfrm>
            <a:off x="6612557" y="4578951"/>
            <a:ext cx="2641682" cy="1236532"/>
          </a:xfrm>
          <a:prstGeom prst="rect">
            <a:avLst/>
          </a:prstGeom>
        </p:spPr>
      </p:pic>
    </p:spTree>
    <p:extLst>
      <p:ext uri="{BB962C8B-B14F-4D97-AF65-F5344CB8AC3E}">
        <p14:creationId xmlns:p14="http://schemas.microsoft.com/office/powerpoint/2010/main" val="3385172449"/>
      </p:ext>
    </p:extLst>
  </p:cSld>
  <p:clrMapOvr>
    <a:masterClrMapping/>
  </p:clrMapOvr>
  <mc:AlternateContent xmlns:mc="http://schemas.openxmlformats.org/markup-compatibility/2006" xmlns:p14="http://schemas.microsoft.com/office/powerpoint/2010/main">
    <mc:Choice Requires="p14">
      <p:transition spd="slow" p14:dur="3000" advClick="0" advTm="5000">
        <p14:shred/>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600" fill="hold"/>
                                        <p:tgtEl>
                                          <p:spTgt spid="18"/>
                                        </p:tgtEl>
                                        <p:attrNameLst>
                                          <p:attrName>ppt_x</p:attrName>
                                        </p:attrNameLst>
                                      </p:cBhvr>
                                      <p:tavLst>
                                        <p:tav tm="0">
                                          <p:val>
                                            <p:strVal val="0-#ppt_w/2"/>
                                          </p:val>
                                        </p:tav>
                                        <p:tav tm="100000">
                                          <p:val>
                                            <p:strVal val="#ppt_x"/>
                                          </p:val>
                                        </p:tav>
                                      </p:tavLst>
                                    </p:anim>
                                    <p:anim calcmode="lin" valueType="num">
                                      <p:cBhvr additive="base">
                                        <p:cTn id="8" dur="1600" fill="hold"/>
                                        <p:tgtEl>
                                          <p:spTgt spid="18"/>
                                        </p:tgtEl>
                                        <p:attrNameLst>
                                          <p:attrName>ppt_y</p:attrName>
                                        </p:attrNameLst>
                                      </p:cBhvr>
                                      <p:tavLst>
                                        <p:tav tm="0">
                                          <p:val>
                                            <p:strVal val="#ppt_y"/>
                                          </p:val>
                                        </p:tav>
                                        <p:tav tm="100000">
                                          <p:val>
                                            <p:strVal val="#ppt_y"/>
                                          </p:val>
                                        </p:tav>
                                      </p:tavLst>
                                    </p:anim>
                                  </p:childTnLst>
                                </p:cTn>
                              </p:par>
                              <p:par>
                                <p:cTn id="9" presetID="47" presetClass="entr" presetSubtype="0" fill="hold" grpId="0" nodeType="withEffect">
                                  <p:stCondLst>
                                    <p:cond delay="60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1000"/>
                                        <p:tgtEl>
                                          <p:spTgt spid="16"/>
                                        </p:tgtEl>
                                      </p:cBhvr>
                                    </p:animEffect>
                                    <p:anim calcmode="lin" valueType="num">
                                      <p:cBhvr>
                                        <p:cTn id="12" dur="1000" fill="hold"/>
                                        <p:tgtEl>
                                          <p:spTgt spid="16"/>
                                        </p:tgtEl>
                                        <p:attrNameLst>
                                          <p:attrName>ppt_x</p:attrName>
                                        </p:attrNameLst>
                                      </p:cBhvr>
                                      <p:tavLst>
                                        <p:tav tm="0">
                                          <p:val>
                                            <p:strVal val="#ppt_x"/>
                                          </p:val>
                                        </p:tav>
                                        <p:tav tm="100000">
                                          <p:val>
                                            <p:strVal val="#ppt_x"/>
                                          </p:val>
                                        </p:tav>
                                      </p:tavLst>
                                    </p:anim>
                                    <p:anim calcmode="lin" valueType="num">
                                      <p:cBhvr>
                                        <p:cTn id="13" dur="1000" fill="hold"/>
                                        <p:tgtEl>
                                          <p:spTgt spid="16"/>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110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anim calcmode="lin" valueType="num">
                                      <p:cBhvr>
                                        <p:cTn id="17" dur="1000" fill="hold"/>
                                        <p:tgtEl>
                                          <p:spTgt spid="17"/>
                                        </p:tgtEl>
                                        <p:attrNameLst>
                                          <p:attrName>ppt_x</p:attrName>
                                        </p:attrNameLst>
                                      </p:cBhvr>
                                      <p:tavLst>
                                        <p:tav tm="0">
                                          <p:val>
                                            <p:strVal val="#ppt_x"/>
                                          </p:val>
                                        </p:tav>
                                        <p:tav tm="100000">
                                          <p:val>
                                            <p:strVal val="#ppt_x"/>
                                          </p:val>
                                        </p:tav>
                                      </p:tavLst>
                                    </p:anim>
                                    <p:anim calcmode="lin" valueType="num">
                                      <p:cBhvr>
                                        <p:cTn id="18" dur="1000" fill="hold"/>
                                        <p:tgtEl>
                                          <p:spTgt spid="17"/>
                                        </p:tgtEl>
                                        <p:attrNameLst>
                                          <p:attrName>ppt_y</p:attrName>
                                        </p:attrNameLst>
                                      </p:cBhvr>
                                      <p:tavLst>
                                        <p:tav tm="0">
                                          <p:val>
                                            <p:strVal val="#ppt_y+.1"/>
                                          </p:val>
                                        </p:tav>
                                        <p:tav tm="100000">
                                          <p:val>
                                            <p:strVal val="#ppt_y"/>
                                          </p:val>
                                        </p:tav>
                                      </p:tavLst>
                                    </p:anim>
                                  </p:childTnLst>
                                </p:cTn>
                              </p:par>
                            </p:childTnLst>
                          </p:cTn>
                        </p:par>
                        <p:par>
                          <p:cTn id="19" fill="hold">
                            <p:stCondLst>
                              <p:cond delay="2100"/>
                            </p:stCondLst>
                            <p:childTnLst>
                              <p:par>
                                <p:cTn id="20" presetID="10"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600"/>
                            </p:stCondLst>
                            <p:childTnLst>
                              <p:par>
                                <p:cTn id="24" presetID="22" presetClass="entr" presetSubtype="8" fill="hold"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par>
                                <p:cTn id="27" presetID="22" presetClass="entr" presetSubtype="2"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right)">
                                      <p:cBhvr>
                                        <p:cTn id="29" dur="500"/>
                                        <p:tgtEl>
                                          <p:spTgt spid="32"/>
                                        </p:tgtEl>
                                      </p:cBhvr>
                                    </p:animEffect>
                                  </p:childTnLst>
                                </p:cTn>
                              </p:par>
                            </p:childTnLst>
                          </p:cTn>
                        </p:par>
                        <p:par>
                          <p:cTn id="30" fill="hold">
                            <p:stCondLst>
                              <p:cond delay="310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childTnLst>
                          </p:cTn>
                        </p:par>
                        <p:par>
                          <p:cTn id="34" fill="hold">
                            <p:stCondLst>
                              <p:cond delay="3600"/>
                            </p:stCondLst>
                            <p:childTnLst>
                              <p:par>
                                <p:cTn id="35" presetID="14" presetClass="entr" presetSubtype="10"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randombar(horizontal)">
                                      <p:cBhvr>
                                        <p:cTn id="37" dur="500"/>
                                        <p:tgtEl>
                                          <p:spTgt spid="33"/>
                                        </p:tgtEl>
                                      </p:cBhvr>
                                    </p:animEffect>
                                  </p:childTnLst>
                                </p:cTn>
                              </p:par>
                            </p:childTnLst>
                          </p:cTn>
                        </p:par>
                        <p:par>
                          <p:cTn id="38" fill="hold">
                            <p:stCondLst>
                              <p:cond delay="4100"/>
                            </p:stCondLst>
                            <p:childTnLst>
                              <p:par>
                                <p:cTn id="39" presetID="2" presetClass="entr" presetSubtype="8" fill="hold" nodeType="after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500" fill="hold"/>
                                        <p:tgtEl>
                                          <p:spTgt spid="31"/>
                                        </p:tgtEl>
                                        <p:attrNameLst>
                                          <p:attrName>ppt_x</p:attrName>
                                        </p:attrNameLst>
                                      </p:cBhvr>
                                      <p:tavLst>
                                        <p:tav tm="0">
                                          <p:val>
                                            <p:strVal val="0-#ppt_w/2"/>
                                          </p:val>
                                        </p:tav>
                                        <p:tav tm="100000">
                                          <p:val>
                                            <p:strVal val="#ppt_x"/>
                                          </p:val>
                                        </p:tav>
                                      </p:tavLst>
                                    </p:anim>
                                    <p:anim calcmode="lin" valueType="num">
                                      <p:cBhvr additive="base">
                                        <p:cTn id="42" dur="500" fill="hold"/>
                                        <p:tgtEl>
                                          <p:spTgt spid="31"/>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fill="hold"/>
                                        <p:tgtEl>
                                          <p:spTgt spid="34"/>
                                        </p:tgtEl>
                                        <p:attrNameLst>
                                          <p:attrName>ppt_x</p:attrName>
                                        </p:attrNameLst>
                                      </p:cBhvr>
                                      <p:tavLst>
                                        <p:tav tm="0">
                                          <p:val>
                                            <p:strVal val="1+#ppt_w/2"/>
                                          </p:val>
                                        </p:tav>
                                        <p:tav tm="100000">
                                          <p:val>
                                            <p:strVal val="#ppt_x"/>
                                          </p:val>
                                        </p:tav>
                                      </p:tavLst>
                                    </p:anim>
                                    <p:anim calcmode="lin" valueType="num">
                                      <p:cBhvr additive="base">
                                        <p:cTn id="46" dur="500" fill="hold"/>
                                        <p:tgtEl>
                                          <p:spTgt spid="34"/>
                                        </p:tgtEl>
                                        <p:attrNameLst>
                                          <p:attrName>ppt_y</p:attrName>
                                        </p:attrNameLst>
                                      </p:cBhvr>
                                      <p:tavLst>
                                        <p:tav tm="0">
                                          <p:val>
                                            <p:strVal val="#ppt_y"/>
                                          </p:val>
                                        </p:tav>
                                        <p:tav tm="100000">
                                          <p:val>
                                            <p:strVal val="#ppt_y"/>
                                          </p:val>
                                        </p:tav>
                                      </p:tavLst>
                                    </p:anim>
                                  </p:childTnLst>
                                </p:cTn>
                              </p:par>
                            </p:childTnLst>
                          </p:cTn>
                        </p:par>
                        <p:par>
                          <p:cTn id="47" fill="hold">
                            <p:stCondLst>
                              <p:cond delay="4600"/>
                            </p:stCondLst>
                            <p:childTnLst>
                              <p:par>
                                <p:cTn id="48" presetID="2" presetClass="entr" presetSubtype="12"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cBhvr additive="base">
                                        <p:cTn id="50" dur="500" fill="hold"/>
                                        <p:tgtEl>
                                          <p:spTgt spid="27"/>
                                        </p:tgtEl>
                                        <p:attrNameLst>
                                          <p:attrName>ppt_x</p:attrName>
                                        </p:attrNameLst>
                                      </p:cBhvr>
                                      <p:tavLst>
                                        <p:tav tm="0">
                                          <p:val>
                                            <p:strVal val="0-#ppt_w/2"/>
                                          </p:val>
                                        </p:tav>
                                        <p:tav tm="100000">
                                          <p:val>
                                            <p:strVal val="#ppt_x"/>
                                          </p:val>
                                        </p:tav>
                                      </p:tavLst>
                                    </p:anim>
                                    <p:anim calcmode="lin" valueType="num">
                                      <p:cBhvr additive="base">
                                        <p:cTn id="51" dur="500" fill="hold"/>
                                        <p:tgtEl>
                                          <p:spTgt spid="27"/>
                                        </p:tgtEl>
                                        <p:attrNameLst>
                                          <p:attrName>ppt_y</p:attrName>
                                        </p:attrNameLst>
                                      </p:cBhvr>
                                      <p:tavLst>
                                        <p:tav tm="0">
                                          <p:val>
                                            <p:strVal val="1+#ppt_h/2"/>
                                          </p:val>
                                        </p:tav>
                                        <p:tav tm="100000">
                                          <p:val>
                                            <p:strVal val="#ppt_y"/>
                                          </p:val>
                                        </p:tav>
                                      </p:tavLst>
                                    </p:anim>
                                  </p:childTnLst>
                                </p:cTn>
                              </p:par>
                            </p:childTnLst>
                          </p:cTn>
                        </p:par>
                        <p:par>
                          <p:cTn id="52" fill="hold">
                            <p:stCondLst>
                              <p:cond delay="51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p:bldP spid="3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4852610" cy="523220"/>
          </a:xfrm>
          <a:prstGeom prst="rect">
            <a:avLst/>
          </a:prstGeom>
        </p:spPr>
        <p:txBody>
          <a:bodyPr wrap="none">
            <a:spAutoFit/>
          </a:bodyPr>
          <a:lstStyle/>
          <a:p>
            <a:r>
              <a:rPr lang="zh-CN" altLang="en-US" sz="2800" b="1" dirty="0">
                <a:solidFill>
                  <a:srgbClr val="D75077"/>
                </a:solidFill>
                <a:cs typeface="+mn-ea"/>
                <a:sym typeface="+mn-lt"/>
              </a:rPr>
              <a:t>女性一生六大时期的生理特点</a:t>
            </a:r>
          </a:p>
        </p:txBody>
      </p:sp>
      <p:grpSp>
        <p:nvGrpSpPr>
          <p:cNvPr id="10" name="组合 9"/>
          <p:cNvGrpSpPr/>
          <p:nvPr/>
        </p:nvGrpSpPr>
        <p:grpSpPr>
          <a:xfrm>
            <a:off x="1410786" y="4578300"/>
            <a:ext cx="4859914" cy="1710145"/>
            <a:chOff x="759836" y="4917975"/>
            <a:chExt cx="4859914" cy="1710145"/>
          </a:xfrm>
        </p:grpSpPr>
        <p:sp>
          <p:nvSpPr>
            <p:cNvPr id="2" name="矩形 1"/>
            <p:cNvSpPr/>
            <p:nvPr/>
          </p:nvSpPr>
          <p:spPr>
            <a:xfrm>
              <a:off x="893698" y="4988217"/>
              <a:ext cx="4629836" cy="1569660"/>
            </a:xfrm>
            <a:prstGeom prst="rect">
              <a:avLst/>
            </a:prstGeom>
          </p:spPr>
          <p:txBody>
            <a:bodyPr wrap="square">
              <a:spAutoFit/>
            </a:bodyPr>
            <a:lstStyle/>
            <a:p>
              <a:pPr>
                <a:lnSpc>
                  <a:spcPct val="150000"/>
                </a:lnSpc>
              </a:pPr>
              <a:r>
                <a:rPr lang="zh-CN" altLang="en-US" sz="2400" b="1" dirty="0" smtClean="0">
                  <a:solidFill>
                    <a:srgbClr val="D75077"/>
                  </a:solidFill>
                  <a:cs typeface="+mn-ea"/>
                  <a:sym typeface="+mn-lt"/>
                </a:rPr>
                <a:t>六</a:t>
              </a:r>
              <a:r>
                <a:rPr lang="zh-CN" altLang="en-US" sz="2400" b="1" dirty="0">
                  <a:solidFill>
                    <a:srgbClr val="D75077"/>
                  </a:solidFill>
                  <a:cs typeface="+mn-ea"/>
                  <a:sym typeface="+mn-lt"/>
                </a:rPr>
                <a:t>、老年期</a:t>
              </a:r>
              <a:r>
                <a:rPr lang="zh-CN" altLang="en-US" sz="2000" dirty="0">
                  <a:solidFill>
                    <a:srgbClr val="D75077"/>
                  </a:solidFill>
                  <a:cs typeface="+mn-ea"/>
                  <a:sym typeface="+mn-lt"/>
                </a:rPr>
                <a:t/>
              </a:r>
              <a:br>
                <a:rPr lang="zh-CN" altLang="en-US" sz="2000" dirty="0">
                  <a:solidFill>
                    <a:srgbClr val="D75077"/>
                  </a:solidFill>
                  <a:cs typeface="+mn-ea"/>
                  <a:sym typeface="+mn-lt"/>
                </a:rPr>
              </a:br>
              <a:r>
                <a:rPr lang="zh-CN" altLang="en-US" sz="2000" dirty="0" smtClean="0">
                  <a:solidFill>
                    <a:srgbClr val="D75077"/>
                  </a:solidFill>
                  <a:cs typeface="+mn-ea"/>
                  <a:sym typeface="+mn-lt"/>
                </a:rPr>
                <a:t>此</a:t>
              </a:r>
              <a:r>
                <a:rPr lang="zh-CN" altLang="en-US" sz="2000" dirty="0">
                  <a:solidFill>
                    <a:srgbClr val="D75077"/>
                  </a:solidFill>
                  <a:cs typeface="+mn-ea"/>
                  <a:sym typeface="+mn-lt"/>
                </a:rPr>
                <a:t>期卵巢功能进一步衰退、老化。由于衰老，性激素减少，易致代谢紊乱。</a:t>
              </a:r>
            </a:p>
          </p:txBody>
        </p:sp>
        <p:sp>
          <p:nvSpPr>
            <p:cNvPr id="6" name="圆角矩形 5"/>
            <p:cNvSpPr/>
            <p:nvPr/>
          </p:nvSpPr>
          <p:spPr>
            <a:xfrm>
              <a:off x="759836" y="4917975"/>
              <a:ext cx="4859914" cy="1710145"/>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2" name="组合 11"/>
          <p:cNvGrpSpPr/>
          <p:nvPr/>
        </p:nvGrpSpPr>
        <p:grpSpPr>
          <a:xfrm>
            <a:off x="411173" y="1147579"/>
            <a:ext cx="6472275" cy="2442211"/>
            <a:chOff x="1027454" y="842779"/>
            <a:chExt cx="6472275" cy="2442211"/>
          </a:xfrm>
        </p:grpSpPr>
        <p:sp>
          <p:nvSpPr>
            <p:cNvPr id="5" name="圆角矩形 4"/>
            <p:cNvSpPr/>
            <p:nvPr/>
          </p:nvSpPr>
          <p:spPr>
            <a:xfrm>
              <a:off x="1027454" y="842779"/>
              <a:ext cx="6211952" cy="2442211"/>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1204768" y="934634"/>
              <a:ext cx="6294961" cy="2031325"/>
            </a:xfrm>
            <a:prstGeom prst="rect">
              <a:avLst/>
            </a:prstGeom>
          </p:spPr>
          <p:txBody>
            <a:bodyPr wrap="square">
              <a:spAutoFit/>
            </a:bodyPr>
            <a:lstStyle/>
            <a:p>
              <a:pPr>
                <a:lnSpc>
                  <a:spcPct val="150000"/>
                </a:lnSpc>
              </a:pPr>
              <a:r>
                <a:rPr lang="zh-CN" altLang="en-US" sz="2400" b="1" dirty="0">
                  <a:solidFill>
                    <a:srgbClr val="D75077"/>
                  </a:solidFill>
                  <a:cs typeface="+mn-ea"/>
                  <a:sym typeface="+mn-lt"/>
                </a:rPr>
                <a:t> 四、性成熟期（生育期</a:t>
              </a:r>
              <a:r>
                <a:rPr lang="zh-CN" altLang="en-US" sz="2400" b="1" dirty="0" smtClean="0">
                  <a:solidFill>
                    <a:srgbClr val="D75077"/>
                  </a:solidFill>
                  <a:cs typeface="+mn-ea"/>
                  <a:sym typeface="+mn-lt"/>
                </a:rPr>
                <a:t>）</a:t>
              </a:r>
              <a:endParaRPr lang="en-US" altLang="zh-CN" sz="2000" dirty="0" smtClean="0">
                <a:solidFill>
                  <a:srgbClr val="D75077"/>
                </a:solidFill>
                <a:cs typeface="+mn-ea"/>
                <a:sym typeface="+mn-lt"/>
              </a:endParaRPr>
            </a:p>
            <a:p>
              <a:pPr marL="342900" indent="-342900">
                <a:lnSpc>
                  <a:spcPct val="150000"/>
                </a:lnSpc>
                <a:buFont typeface="Arial" panose="020B0604020202020204" pitchFamily="34" charset="0"/>
                <a:buChar char="•"/>
              </a:pPr>
              <a:r>
                <a:rPr lang="zh-CN" altLang="en-US" sz="2000" dirty="0" smtClean="0">
                  <a:solidFill>
                    <a:srgbClr val="D75077"/>
                  </a:solidFill>
                  <a:cs typeface="+mn-ea"/>
                  <a:sym typeface="+mn-lt"/>
                </a:rPr>
                <a:t>卵巢功成熟并有性激素分泌及周期性排卵的时期。</a:t>
              </a:r>
              <a:endParaRPr lang="en-US" altLang="zh-CN" sz="2000" dirty="0" smtClean="0">
                <a:solidFill>
                  <a:srgbClr val="D75077"/>
                </a:solidFill>
                <a:cs typeface="+mn-ea"/>
                <a:sym typeface="+mn-lt"/>
              </a:endParaRPr>
            </a:p>
            <a:p>
              <a:pPr marL="342900" indent="-342900">
                <a:lnSpc>
                  <a:spcPct val="150000"/>
                </a:lnSpc>
                <a:buFont typeface="Arial" panose="020B0604020202020204" pitchFamily="34" charset="0"/>
                <a:buChar char="•"/>
              </a:pPr>
              <a:r>
                <a:rPr lang="zh-CN" altLang="en-US" sz="2000" dirty="0" smtClean="0">
                  <a:solidFill>
                    <a:srgbClr val="D75077"/>
                  </a:solidFill>
                  <a:cs typeface="+mn-ea"/>
                  <a:sym typeface="+mn-lt"/>
                </a:rPr>
                <a:t>一般</a:t>
              </a:r>
              <a:r>
                <a:rPr lang="zh-CN" altLang="en-US" sz="2000" dirty="0">
                  <a:solidFill>
                    <a:srgbClr val="D75077"/>
                  </a:solidFill>
                  <a:cs typeface="+mn-ea"/>
                  <a:sym typeface="+mn-lt"/>
                </a:rPr>
                <a:t>自18岁左右开始逐渐成熟，持续约30年</a:t>
              </a:r>
              <a:r>
                <a:rPr lang="zh-CN" altLang="en-US" sz="2000" dirty="0" smtClean="0">
                  <a:solidFill>
                    <a:srgbClr val="D75077"/>
                  </a:solidFill>
                  <a:cs typeface="+mn-ea"/>
                  <a:sym typeface="+mn-lt"/>
                </a:rPr>
                <a:t>。</a:t>
              </a:r>
              <a:endParaRPr lang="en-US" altLang="zh-CN" sz="2000" dirty="0" smtClean="0">
                <a:solidFill>
                  <a:srgbClr val="D75077"/>
                </a:solidFill>
                <a:cs typeface="+mn-ea"/>
                <a:sym typeface="+mn-lt"/>
              </a:endParaRPr>
            </a:p>
            <a:p>
              <a:pPr marL="342900" indent="-342900">
                <a:lnSpc>
                  <a:spcPct val="150000"/>
                </a:lnSpc>
                <a:buFont typeface="Arial" panose="020B0604020202020204" pitchFamily="34" charset="0"/>
                <a:buChar char="•"/>
              </a:pPr>
              <a:r>
                <a:rPr lang="zh-CN" altLang="en-US" sz="2000" dirty="0" smtClean="0">
                  <a:solidFill>
                    <a:srgbClr val="D75077"/>
                  </a:solidFill>
                  <a:cs typeface="+mn-ea"/>
                  <a:sym typeface="+mn-lt"/>
                </a:rPr>
                <a:t>生殖器</a:t>
              </a:r>
              <a:r>
                <a:rPr lang="zh-CN" altLang="en-US" sz="2000" dirty="0">
                  <a:solidFill>
                    <a:srgbClr val="D75077"/>
                  </a:solidFill>
                  <a:cs typeface="+mn-ea"/>
                  <a:sym typeface="+mn-lt"/>
                </a:rPr>
                <a:t>各部和</a:t>
              </a:r>
              <a:r>
                <a:rPr lang="zh-CN" altLang="en-US" sz="2000" dirty="0" smtClean="0">
                  <a:solidFill>
                    <a:srgbClr val="D75077"/>
                  </a:solidFill>
                  <a:cs typeface="+mn-ea"/>
                  <a:sym typeface="+mn-lt"/>
                </a:rPr>
                <a:t>乳房有</a:t>
              </a:r>
              <a:r>
                <a:rPr lang="zh-CN" altLang="en-US" sz="2000" dirty="0">
                  <a:solidFill>
                    <a:srgbClr val="D75077"/>
                  </a:solidFill>
                  <a:cs typeface="+mn-ea"/>
                  <a:sym typeface="+mn-lt"/>
                </a:rPr>
                <a:t>不同程度的</a:t>
              </a:r>
              <a:r>
                <a:rPr lang="zh-CN" altLang="en-US" sz="2000" dirty="0" smtClean="0">
                  <a:solidFill>
                    <a:srgbClr val="D75077"/>
                  </a:solidFill>
                  <a:cs typeface="+mn-ea"/>
                  <a:sym typeface="+mn-lt"/>
                </a:rPr>
                <a:t>周期性改变</a:t>
              </a:r>
              <a:r>
                <a:rPr lang="zh-CN" altLang="en-US" sz="2000" dirty="0">
                  <a:solidFill>
                    <a:srgbClr val="D75077"/>
                  </a:solidFill>
                  <a:cs typeface="+mn-ea"/>
                  <a:sym typeface="+mn-lt"/>
                </a:rPr>
                <a:t>。</a:t>
              </a:r>
            </a:p>
          </p:txBody>
        </p:sp>
      </p:grpSp>
      <p:grpSp>
        <p:nvGrpSpPr>
          <p:cNvPr id="11" name="组合 10"/>
          <p:cNvGrpSpPr/>
          <p:nvPr/>
        </p:nvGrpSpPr>
        <p:grpSpPr>
          <a:xfrm>
            <a:off x="6098843" y="3048000"/>
            <a:ext cx="5681985" cy="3060601"/>
            <a:chOff x="6309989" y="1857375"/>
            <a:chExt cx="5681985" cy="3060601"/>
          </a:xfrm>
        </p:grpSpPr>
        <p:sp>
          <p:nvSpPr>
            <p:cNvPr id="7" name="圆角矩形 6"/>
            <p:cNvSpPr/>
            <p:nvPr/>
          </p:nvSpPr>
          <p:spPr>
            <a:xfrm>
              <a:off x="6309989" y="1857375"/>
              <a:ext cx="5681985" cy="3060601"/>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6939046" y="1949708"/>
              <a:ext cx="4981575" cy="2862322"/>
            </a:xfrm>
            <a:prstGeom prst="rect">
              <a:avLst/>
            </a:prstGeom>
          </p:spPr>
          <p:txBody>
            <a:bodyPr wrap="square">
              <a:spAutoFit/>
            </a:bodyPr>
            <a:lstStyle/>
            <a:p>
              <a:pPr>
                <a:lnSpc>
                  <a:spcPct val="150000"/>
                </a:lnSpc>
              </a:pPr>
              <a:r>
                <a:rPr lang="zh-CN" altLang="en-US" sz="2000" b="1" dirty="0" smtClean="0">
                  <a:solidFill>
                    <a:srgbClr val="D75077"/>
                  </a:solidFill>
                  <a:cs typeface="+mn-ea"/>
                  <a:sym typeface="+mn-lt"/>
                </a:rPr>
                <a:t>五</a:t>
              </a:r>
              <a:r>
                <a:rPr lang="zh-CN" altLang="en-US" sz="2000" b="1" dirty="0">
                  <a:solidFill>
                    <a:srgbClr val="D75077"/>
                  </a:solidFill>
                  <a:cs typeface="+mn-ea"/>
                  <a:sym typeface="+mn-lt"/>
                </a:rPr>
                <a:t>、</a:t>
              </a:r>
              <a:r>
                <a:rPr lang="zh-CN" altLang="en-US" sz="2000" b="1" dirty="0" smtClean="0">
                  <a:solidFill>
                    <a:srgbClr val="D75077"/>
                  </a:solidFill>
                  <a:cs typeface="+mn-ea"/>
                  <a:sym typeface="+mn-lt"/>
                </a:rPr>
                <a:t>更年期</a:t>
              </a:r>
              <a:endParaRPr lang="en-US" altLang="zh-CN" sz="2000" dirty="0" smtClean="0">
                <a:solidFill>
                  <a:srgbClr val="D75077"/>
                </a:solidFill>
                <a:cs typeface="+mn-ea"/>
                <a:sym typeface="+mn-lt"/>
              </a:endParaRPr>
            </a:p>
            <a:p>
              <a:pPr marL="342900" indent="-342900">
                <a:lnSpc>
                  <a:spcPct val="150000"/>
                </a:lnSpc>
                <a:buFont typeface="Arial" panose="020B0604020202020204" pitchFamily="34" charset="0"/>
                <a:buChar char="•"/>
              </a:pPr>
              <a:r>
                <a:rPr lang="zh-CN" altLang="en-US" sz="2000" dirty="0" smtClean="0">
                  <a:solidFill>
                    <a:srgbClr val="D75077"/>
                  </a:solidFill>
                  <a:cs typeface="+mn-ea"/>
                  <a:sym typeface="+mn-lt"/>
                </a:rPr>
                <a:t>妇女卵巢功能逐渐衰退，生殖器官开始萎缩向衰退过渡的时期。突出的表现为经量减少，最后绝经。</a:t>
              </a:r>
              <a:endParaRPr lang="en-US" altLang="zh-CN" sz="2000" dirty="0" smtClean="0">
                <a:solidFill>
                  <a:srgbClr val="D75077"/>
                </a:solidFill>
                <a:cs typeface="+mn-ea"/>
                <a:sym typeface="+mn-lt"/>
              </a:endParaRPr>
            </a:p>
            <a:p>
              <a:pPr marL="342900" indent="-342900">
                <a:lnSpc>
                  <a:spcPct val="150000"/>
                </a:lnSpc>
                <a:buFont typeface="Arial" panose="020B0604020202020204" pitchFamily="34" charset="0"/>
                <a:buChar char="•"/>
              </a:pPr>
              <a:r>
                <a:rPr lang="zh-CN" altLang="en-US" sz="2000" dirty="0" smtClean="0">
                  <a:solidFill>
                    <a:srgbClr val="D75077"/>
                  </a:solidFill>
                  <a:cs typeface="+mn-ea"/>
                  <a:sym typeface="+mn-lt"/>
                </a:rPr>
                <a:t>一般</a:t>
              </a:r>
              <a:r>
                <a:rPr lang="zh-CN" altLang="en-US" sz="2000" dirty="0">
                  <a:solidFill>
                    <a:srgbClr val="D75077"/>
                  </a:solidFill>
                  <a:cs typeface="+mn-ea"/>
                  <a:sym typeface="+mn-lt"/>
                </a:rPr>
                <a:t>发生在45～52岁。此期卵巢功能逐渐衰退，卵泡不能发育成熟及排卵</a:t>
              </a:r>
              <a:r>
                <a:rPr lang="zh-CN" altLang="en-US" sz="2000" dirty="0" smtClean="0">
                  <a:solidFill>
                    <a:srgbClr val="D75077"/>
                  </a:solidFill>
                  <a:cs typeface="+mn-ea"/>
                  <a:sym typeface="+mn-lt"/>
                </a:rPr>
                <a:t>。</a:t>
              </a:r>
              <a:endParaRPr lang="zh-CN" altLang="en-US" sz="2000" dirty="0">
                <a:solidFill>
                  <a:srgbClr val="D75077"/>
                </a:solidFill>
                <a:cs typeface="+mn-ea"/>
                <a:sym typeface="+mn-lt"/>
              </a:endParaRPr>
            </a:p>
          </p:txBody>
        </p:sp>
      </p:grpSp>
      <p:grpSp>
        <p:nvGrpSpPr>
          <p:cNvPr id="20" name="组合 19"/>
          <p:cNvGrpSpPr/>
          <p:nvPr/>
        </p:nvGrpSpPr>
        <p:grpSpPr>
          <a:xfrm>
            <a:off x="8119939" y="1106090"/>
            <a:ext cx="2577088" cy="2483700"/>
            <a:chOff x="8119939" y="1106090"/>
            <a:chExt cx="2577088" cy="2483700"/>
          </a:xfrm>
        </p:grpSpPr>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8458071" y="1106090"/>
              <a:ext cx="2238956" cy="2483700"/>
            </a:xfrm>
            <a:prstGeom prst="rect">
              <a:avLst/>
            </a:prstGeom>
          </p:spPr>
        </p:pic>
        <p:pic>
          <p:nvPicPr>
            <p:cNvPr id="18" name="图片 1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882852" y="1358439"/>
              <a:ext cx="671670" cy="609600"/>
            </a:xfrm>
            <a:prstGeom prst="rect">
              <a:avLst/>
            </a:prstGeom>
          </p:spPr>
        </p:pic>
        <p:pic>
          <p:nvPicPr>
            <p:cNvPr id="19" name="图片 1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119939" y="1820561"/>
              <a:ext cx="762913" cy="660705"/>
            </a:xfrm>
            <a:prstGeom prst="rect">
              <a:avLst/>
            </a:prstGeom>
          </p:spPr>
        </p:pic>
      </p:grpSp>
    </p:spTree>
    <p:extLst>
      <p:ext uri="{BB962C8B-B14F-4D97-AF65-F5344CB8AC3E}">
        <p14:creationId xmlns:p14="http://schemas.microsoft.com/office/powerpoint/2010/main" val="1249795239"/>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900" fill="hold"/>
                                        <p:tgtEl>
                                          <p:spTgt spid="12"/>
                                        </p:tgtEl>
                                        <p:attrNameLst>
                                          <p:attrName>ppt_x</p:attrName>
                                        </p:attrNameLst>
                                      </p:cBhvr>
                                      <p:tavLst>
                                        <p:tav tm="0">
                                          <p:val>
                                            <p:strVal val="0-#ppt_w/2"/>
                                          </p:val>
                                        </p:tav>
                                        <p:tav tm="100000">
                                          <p:val>
                                            <p:strVal val="#ppt_x"/>
                                          </p:val>
                                        </p:tav>
                                      </p:tavLst>
                                    </p:anim>
                                    <p:anim calcmode="lin" valueType="num">
                                      <p:cBhvr additive="base">
                                        <p:cTn id="16" dur="9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4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900" fill="hold"/>
                                        <p:tgtEl>
                                          <p:spTgt spid="11"/>
                                        </p:tgtEl>
                                        <p:attrNameLst>
                                          <p:attrName>ppt_x</p:attrName>
                                        </p:attrNameLst>
                                      </p:cBhvr>
                                      <p:tavLst>
                                        <p:tav tm="0">
                                          <p:val>
                                            <p:strVal val="0-#ppt_w/2"/>
                                          </p:val>
                                        </p:tav>
                                        <p:tav tm="100000">
                                          <p:val>
                                            <p:strVal val="#ppt_x"/>
                                          </p:val>
                                        </p:tav>
                                      </p:tavLst>
                                    </p:anim>
                                    <p:anim calcmode="lin" valueType="num">
                                      <p:cBhvr additive="base">
                                        <p:cTn id="20" dur="9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9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900" fill="hold"/>
                                        <p:tgtEl>
                                          <p:spTgt spid="10"/>
                                        </p:tgtEl>
                                        <p:attrNameLst>
                                          <p:attrName>ppt_x</p:attrName>
                                        </p:attrNameLst>
                                      </p:cBhvr>
                                      <p:tavLst>
                                        <p:tav tm="0">
                                          <p:val>
                                            <p:strVal val="0-#ppt_w/2"/>
                                          </p:val>
                                        </p:tav>
                                        <p:tav tm="100000">
                                          <p:val>
                                            <p:strVal val="#ppt_x"/>
                                          </p:val>
                                        </p:tav>
                                      </p:tavLst>
                                    </p:anim>
                                    <p:anim calcmode="lin" valueType="num">
                                      <p:cBhvr additive="base">
                                        <p:cTn id="24" dur="900" fill="hold"/>
                                        <p:tgtEl>
                                          <p:spTgt spid="10"/>
                                        </p:tgtEl>
                                        <p:attrNameLst>
                                          <p:attrName>ppt_y</p:attrName>
                                        </p:attrNameLst>
                                      </p:cBhvr>
                                      <p:tavLst>
                                        <p:tav tm="0">
                                          <p:val>
                                            <p:strVal val="#ppt_y"/>
                                          </p:val>
                                        </p:tav>
                                        <p:tav tm="100000">
                                          <p:val>
                                            <p:strVal val="#ppt_y"/>
                                          </p:val>
                                        </p:tav>
                                      </p:tavLst>
                                    </p:anim>
                                  </p:childTnLst>
                                </p:cTn>
                              </p:par>
                            </p:childTnLst>
                          </p:cTn>
                        </p:par>
                        <p:par>
                          <p:cTn id="25" fill="hold">
                            <p:stCondLst>
                              <p:cond delay="2800"/>
                            </p:stCondLst>
                            <p:childTnLst>
                              <p:par>
                                <p:cTn id="26" presetID="10" presetClass="entr" presetSubtype="0"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61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37051" y="255181"/>
            <a:ext cx="7551227" cy="6204007"/>
          </a:xfrm>
          <a:prstGeom prst="rect">
            <a:avLst/>
          </a:prstGeom>
        </p:spPr>
      </p:pic>
      <p:pic>
        <p:nvPicPr>
          <p:cNvPr id="7" name="图片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4391944"/>
            <a:ext cx="3822843" cy="2466055"/>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8301364" y="0"/>
            <a:ext cx="3890636" cy="3168502"/>
          </a:xfrm>
          <a:prstGeom prst="rect">
            <a:avLst/>
          </a:prstGeom>
        </p:spPr>
      </p:pic>
      <p:sp>
        <p:nvSpPr>
          <p:cNvPr id="9" name="矩形 8"/>
          <p:cNvSpPr/>
          <p:nvPr/>
        </p:nvSpPr>
        <p:spPr>
          <a:xfrm>
            <a:off x="3693859" y="3386278"/>
            <a:ext cx="5030544" cy="1938992"/>
          </a:xfrm>
          <a:prstGeom prst="rect">
            <a:avLst/>
          </a:prstGeom>
        </p:spPr>
        <p:txBody>
          <a:bodyPr wrap="none">
            <a:spAutoFit/>
          </a:bodyPr>
          <a:lstStyle/>
          <a:p>
            <a:pPr algn="ctr"/>
            <a:r>
              <a:rPr lang="zh-CN" altLang="en-US" sz="6000" b="1" dirty="0">
                <a:solidFill>
                  <a:srgbClr val="D75077"/>
                </a:solidFill>
                <a:cs typeface="+mn-ea"/>
                <a:sym typeface="+mn-lt"/>
              </a:rPr>
              <a:t>女性健康</a:t>
            </a:r>
            <a:r>
              <a:rPr lang="zh-CN" altLang="en-US" sz="6000" b="1" dirty="0" smtClean="0">
                <a:solidFill>
                  <a:srgbClr val="D75077"/>
                </a:solidFill>
                <a:cs typeface="+mn-ea"/>
                <a:sym typeface="+mn-lt"/>
              </a:rPr>
              <a:t>的</a:t>
            </a:r>
            <a:endParaRPr lang="en-US" altLang="zh-CN" sz="6000" b="1" dirty="0" smtClean="0">
              <a:solidFill>
                <a:srgbClr val="D75077"/>
              </a:solidFill>
              <a:cs typeface="+mn-ea"/>
              <a:sym typeface="+mn-lt"/>
            </a:endParaRPr>
          </a:p>
          <a:p>
            <a:pPr algn="ctr"/>
            <a:r>
              <a:rPr lang="zh-CN" altLang="en-US" sz="6000" b="1" dirty="0" smtClean="0">
                <a:solidFill>
                  <a:srgbClr val="D75077"/>
                </a:solidFill>
                <a:cs typeface="+mn-ea"/>
                <a:sym typeface="+mn-lt"/>
              </a:rPr>
              <a:t>“二大要害” </a:t>
            </a:r>
            <a:endParaRPr lang="zh-CN" altLang="en-US" sz="6000" b="1" dirty="0">
              <a:solidFill>
                <a:srgbClr val="D75077"/>
              </a:solidFill>
              <a:cs typeface="+mn-ea"/>
              <a:sym typeface="+mn-lt"/>
            </a:endParaRPr>
          </a:p>
        </p:txBody>
      </p:sp>
      <p:sp>
        <p:nvSpPr>
          <p:cNvPr id="10" name="矩形 9"/>
          <p:cNvSpPr/>
          <p:nvPr/>
        </p:nvSpPr>
        <p:spPr>
          <a:xfrm>
            <a:off x="3546928" y="1664028"/>
            <a:ext cx="6578596" cy="1323439"/>
          </a:xfrm>
          <a:prstGeom prst="rect">
            <a:avLst/>
          </a:prstGeom>
        </p:spPr>
        <p:txBody>
          <a:bodyPr wrap="none">
            <a:spAutoFit/>
          </a:bodyPr>
          <a:lstStyle/>
          <a:p>
            <a:r>
              <a:rPr lang="en-US" altLang="zh-CN" sz="8000" b="1" dirty="0" smtClean="0">
                <a:solidFill>
                  <a:srgbClr val="D75077"/>
                </a:solidFill>
                <a:cs typeface="+mn-ea"/>
                <a:sym typeface="+mn-lt"/>
              </a:rPr>
              <a:t>PART THREE</a:t>
            </a:r>
            <a:endParaRPr lang="zh-CN" altLang="en-US" sz="8000" b="1" dirty="0">
              <a:solidFill>
                <a:srgbClr val="D75077"/>
              </a:solidFill>
              <a:cs typeface="+mn-ea"/>
              <a:sym typeface="+mn-lt"/>
            </a:endParaRPr>
          </a:p>
        </p:txBody>
      </p:sp>
      <p:cxnSp>
        <p:nvCxnSpPr>
          <p:cNvPr id="12" name="直接连接符 11"/>
          <p:cNvCxnSpPr/>
          <p:nvPr/>
        </p:nvCxnSpPr>
        <p:spPr>
          <a:xfrm>
            <a:off x="3691608" y="3091623"/>
            <a:ext cx="5035046" cy="0"/>
          </a:xfrm>
          <a:prstGeom prst="line">
            <a:avLst/>
          </a:prstGeom>
          <a:ln w="12700">
            <a:solidFill>
              <a:srgbClr val="ED94B1"/>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4495283"/>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2" presetClass="entr" presetSubtype="12" fill="hold" nodeType="withEffect">
                                  <p:stCondLst>
                                    <p:cond delay="40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300" fill="hold"/>
                                        <p:tgtEl>
                                          <p:spTgt spid="7"/>
                                        </p:tgtEl>
                                        <p:attrNameLst>
                                          <p:attrName>ppt_x</p:attrName>
                                        </p:attrNameLst>
                                      </p:cBhvr>
                                      <p:tavLst>
                                        <p:tav tm="0">
                                          <p:val>
                                            <p:strVal val="0-#ppt_w/2"/>
                                          </p:val>
                                        </p:tav>
                                        <p:tav tm="100000">
                                          <p:val>
                                            <p:strVal val="#ppt_x"/>
                                          </p:val>
                                        </p:tav>
                                      </p:tavLst>
                                    </p:anim>
                                    <p:anim calcmode="lin" valueType="num">
                                      <p:cBhvr additive="base">
                                        <p:cTn id="13" dur="1300" fill="hold"/>
                                        <p:tgtEl>
                                          <p:spTgt spid="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10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400"/>
                                        <p:tgtEl>
                                          <p:spTgt spid="8"/>
                                        </p:tgtEl>
                                      </p:cBhvr>
                                    </p:animEffect>
                                  </p:childTnLst>
                                </p:cTn>
                              </p:par>
                            </p:childTnLst>
                          </p:cTn>
                        </p:par>
                        <p:par>
                          <p:cTn id="17" fill="hold">
                            <p:stCondLst>
                              <p:cond delay="2400"/>
                            </p:stCondLst>
                            <p:childTnLst>
                              <p:par>
                                <p:cTn id="18" presetID="14" presetClass="entr" presetSubtype="1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randombar(horizontal)">
                                      <p:cBhvr>
                                        <p:cTn id="20" dur="500"/>
                                        <p:tgtEl>
                                          <p:spTgt spid="10"/>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randombar(horizontal)">
                                      <p:cBhvr>
                                        <p:cTn id="23" dur="500"/>
                                        <p:tgtEl>
                                          <p:spTgt spid="9"/>
                                        </p:tgtEl>
                                      </p:cBhvr>
                                    </p:animEffect>
                                  </p:childTnLst>
                                </p:cTn>
                              </p:par>
                            </p:childTnLst>
                          </p:cTn>
                        </p:par>
                        <p:par>
                          <p:cTn id="24" fill="hold">
                            <p:stCondLst>
                              <p:cond delay="2900"/>
                            </p:stCondLst>
                            <p:childTnLst>
                              <p:par>
                                <p:cTn id="25" presetID="16" presetClass="entr" presetSubtype="21"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3416320" cy="523220"/>
          </a:xfrm>
          <a:prstGeom prst="rect">
            <a:avLst/>
          </a:prstGeom>
        </p:spPr>
        <p:txBody>
          <a:bodyPr wrap="none">
            <a:spAutoFit/>
          </a:bodyPr>
          <a:lstStyle/>
          <a:p>
            <a:r>
              <a:rPr lang="zh-CN" altLang="en-US" sz="2800" b="1" dirty="0" smtClean="0">
                <a:solidFill>
                  <a:srgbClr val="D75077"/>
                </a:solidFill>
                <a:cs typeface="+mn-ea"/>
                <a:sym typeface="+mn-lt"/>
              </a:rPr>
              <a:t>乳腺</a:t>
            </a:r>
            <a:r>
              <a:rPr lang="zh-CN" altLang="en-US" sz="2800" b="1" dirty="0">
                <a:solidFill>
                  <a:srgbClr val="D75077"/>
                </a:solidFill>
                <a:cs typeface="+mn-ea"/>
                <a:sym typeface="+mn-lt"/>
              </a:rPr>
              <a:t>疾病与妇女健康</a:t>
            </a:r>
          </a:p>
        </p:txBody>
      </p:sp>
      <p:sp>
        <p:nvSpPr>
          <p:cNvPr id="5" name="矩形 4"/>
          <p:cNvSpPr/>
          <p:nvPr/>
        </p:nvSpPr>
        <p:spPr>
          <a:xfrm>
            <a:off x="685709" y="3865621"/>
            <a:ext cx="3467100" cy="1938992"/>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乳腺癌</a:t>
            </a:r>
            <a:r>
              <a:rPr lang="zh-CN" altLang="en-US" sz="2000" dirty="0">
                <a:solidFill>
                  <a:srgbClr val="D75077"/>
                </a:solidFill>
                <a:cs typeface="+mn-ea"/>
                <a:sym typeface="+mn-lt"/>
              </a:rPr>
              <a:t>是女性最常见恶性肿瘤之一，全球年发病约120万</a:t>
            </a:r>
            <a:r>
              <a:rPr lang="zh-CN" altLang="en-US" sz="2000" dirty="0" smtClean="0">
                <a:solidFill>
                  <a:srgbClr val="D75077"/>
                </a:solidFill>
                <a:cs typeface="+mn-ea"/>
                <a:sym typeface="+mn-lt"/>
              </a:rPr>
              <a:t>，50万</a:t>
            </a:r>
            <a:r>
              <a:rPr lang="zh-CN" altLang="en-US" sz="2000" dirty="0">
                <a:solidFill>
                  <a:srgbClr val="D75077"/>
                </a:solidFill>
                <a:cs typeface="+mn-ea"/>
                <a:sym typeface="+mn-lt"/>
              </a:rPr>
              <a:t>人死亡，发病率以欧美国家最高，亚洲较低</a:t>
            </a:r>
            <a:r>
              <a:rPr lang="zh-CN" altLang="en-US" sz="2000" dirty="0" smtClean="0">
                <a:solidFill>
                  <a:srgbClr val="D75077"/>
                </a:solidFill>
                <a:cs typeface="+mn-ea"/>
                <a:sym typeface="+mn-lt"/>
              </a:rPr>
              <a:t>。</a:t>
            </a:r>
            <a:endParaRPr lang="zh-CN" altLang="en-US" sz="2000" dirty="0">
              <a:solidFill>
                <a:srgbClr val="D75077"/>
              </a:solidFill>
              <a:cs typeface="+mn-ea"/>
              <a:sym typeface="+mn-lt"/>
            </a:endParaRPr>
          </a:p>
        </p:txBody>
      </p:sp>
      <p:sp>
        <p:nvSpPr>
          <p:cNvPr id="6" name="矩形 5"/>
          <p:cNvSpPr/>
          <p:nvPr/>
        </p:nvSpPr>
        <p:spPr>
          <a:xfrm>
            <a:off x="4382238" y="3865621"/>
            <a:ext cx="3523512" cy="1938992"/>
          </a:xfrm>
          <a:prstGeom prst="rect">
            <a:avLst/>
          </a:prstGeom>
        </p:spPr>
        <p:txBody>
          <a:bodyPr wrap="square">
            <a:spAutoFit/>
          </a:bodyPr>
          <a:lstStyle/>
          <a:p>
            <a:pPr>
              <a:lnSpc>
                <a:spcPct val="150000"/>
              </a:lnSpc>
            </a:pPr>
            <a:r>
              <a:rPr lang="zh-CN" altLang="en-US" sz="2000" dirty="0">
                <a:solidFill>
                  <a:srgbClr val="D75077"/>
                </a:solidFill>
                <a:cs typeface="+mn-ea"/>
                <a:sym typeface="+mn-lt"/>
              </a:rPr>
              <a:t>现代中国女性的生活习惯越来越接近西方，高脂肪摄入、作息不规律、激素滥用等原因造成我国目前乳腺癌高发。</a:t>
            </a:r>
            <a:endParaRPr lang="zh-CN" altLang="en-US" sz="2000" dirty="0">
              <a:cs typeface="+mn-ea"/>
              <a:sym typeface="+mn-lt"/>
            </a:endParaRPr>
          </a:p>
        </p:txBody>
      </p:sp>
      <p:sp>
        <p:nvSpPr>
          <p:cNvPr id="7" name="矩形 6"/>
          <p:cNvSpPr/>
          <p:nvPr/>
        </p:nvSpPr>
        <p:spPr>
          <a:xfrm>
            <a:off x="8275642" y="4327285"/>
            <a:ext cx="2940469" cy="961289"/>
          </a:xfrm>
          <a:prstGeom prst="rect">
            <a:avLst/>
          </a:prstGeom>
        </p:spPr>
        <p:txBody>
          <a:bodyPr wrap="square">
            <a:spAutoFit/>
          </a:bodyPr>
          <a:lstStyle/>
          <a:p>
            <a:pPr>
              <a:lnSpc>
                <a:spcPct val="150000"/>
              </a:lnSpc>
            </a:pPr>
            <a:r>
              <a:rPr lang="zh-CN" altLang="en-US" sz="2000" dirty="0">
                <a:solidFill>
                  <a:srgbClr val="D75077"/>
                </a:solidFill>
                <a:cs typeface="+mn-ea"/>
                <a:sym typeface="+mn-lt"/>
              </a:rPr>
              <a:t>目前，上海地区乳腺癌年发病率为17%以上。</a:t>
            </a:r>
          </a:p>
        </p:txBody>
      </p:sp>
      <p:grpSp>
        <p:nvGrpSpPr>
          <p:cNvPr id="18" name="组合 17"/>
          <p:cNvGrpSpPr/>
          <p:nvPr/>
        </p:nvGrpSpPr>
        <p:grpSpPr>
          <a:xfrm>
            <a:off x="4225497" y="1427001"/>
            <a:ext cx="3680253" cy="2285426"/>
            <a:chOff x="4225497" y="1427001"/>
            <a:chExt cx="3680253" cy="2285426"/>
          </a:xfrm>
        </p:grpSpPr>
        <p:cxnSp>
          <p:nvCxnSpPr>
            <p:cNvPr id="11" name="直接连接符 10"/>
            <p:cNvCxnSpPr/>
            <p:nvPr/>
          </p:nvCxnSpPr>
          <p:spPr>
            <a:xfrm>
              <a:off x="4225497" y="1427001"/>
              <a:ext cx="0" cy="2285426"/>
            </a:xfrm>
            <a:prstGeom prst="line">
              <a:avLst/>
            </a:prstGeom>
            <a:ln w="25400" cap="rnd">
              <a:solidFill>
                <a:srgbClr val="C4AC81"/>
              </a:solidFill>
              <a:roun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905750" y="1427001"/>
              <a:ext cx="0" cy="2285426"/>
            </a:xfrm>
            <a:prstGeom prst="line">
              <a:avLst/>
            </a:prstGeom>
            <a:ln w="25400" cap="rnd">
              <a:solidFill>
                <a:srgbClr val="C4AC81"/>
              </a:solidFill>
              <a:round/>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1684724" y="1869067"/>
            <a:ext cx="1401293" cy="1401293"/>
            <a:chOff x="1684724" y="1869067"/>
            <a:chExt cx="1401293" cy="1401293"/>
          </a:xfrm>
        </p:grpSpPr>
        <p:sp>
          <p:nvSpPr>
            <p:cNvPr id="8" name="Teardrop 5">
              <a:extLst>
                <a:ext uri="{FF2B5EF4-FFF2-40B4-BE49-F238E27FC236}">
                  <a16:creationId xmlns="" xmlns:a16="http://schemas.microsoft.com/office/drawing/2014/main" id="{FF8C23CC-EBF8-4C89-A457-C2E84E3EA4E6}"/>
                </a:ext>
              </a:extLst>
            </p:cNvPr>
            <p:cNvSpPr/>
            <p:nvPr/>
          </p:nvSpPr>
          <p:spPr>
            <a:xfrm rot="20700000">
              <a:off x="1684724" y="1869067"/>
              <a:ext cx="1401293" cy="1401293"/>
            </a:xfrm>
            <a:prstGeom prst="teardrop">
              <a:avLst/>
            </a:prstGeom>
            <a:solidFill>
              <a:srgbClr val="ED94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cs typeface="+mn-ea"/>
                <a:sym typeface="+mn-lt"/>
              </a:endParaRPr>
            </a:p>
          </p:txBody>
        </p:sp>
        <p:sp>
          <p:nvSpPr>
            <p:cNvPr id="14" name="矩形 13"/>
            <p:cNvSpPr/>
            <p:nvPr/>
          </p:nvSpPr>
          <p:spPr>
            <a:xfrm>
              <a:off x="2033350" y="2215770"/>
              <a:ext cx="816249" cy="707886"/>
            </a:xfrm>
            <a:prstGeom prst="rect">
              <a:avLst/>
            </a:prstGeom>
          </p:spPr>
          <p:txBody>
            <a:bodyPr wrap="none">
              <a:spAutoFit/>
            </a:bodyPr>
            <a:lstStyle/>
            <a:p>
              <a:r>
                <a:rPr lang="en-US" altLang="zh-CN" sz="4000" b="1" dirty="0" smtClean="0">
                  <a:solidFill>
                    <a:srgbClr val="F8C3CC"/>
                  </a:solidFill>
                  <a:cs typeface="+mn-ea"/>
                  <a:sym typeface="+mn-lt"/>
                </a:rPr>
                <a:t>01</a:t>
              </a:r>
              <a:endParaRPr lang="zh-CN" altLang="en-US" sz="4000" dirty="0">
                <a:solidFill>
                  <a:srgbClr val="F8C3CC"/>
                </a:solidFill>
                <a:cs typeface="+mn-ea"/>
                <a:sym typeface="+mn-lt"/>
              </a:endParaRPr>
            </a:p>
          </p:txBody>
        </p:sp>
      </p:grpSp>
      <p:grpSp>
        <p:nvGrpSpPr>
          <p:cNvPr id="13" name="组合 12"/>
          <p:cNvGrpSpPr/>
          <p:nvPr/>
        </p:nvGrpSpPr>
        <p:grpSpPr>
          <a:xfrm>
            <a:off x="5364977" y="1869068"/>
            <a:ext cx="1401293" cy="1401293"/>
            <a:chOff x="5364977" y="1869068"/>
            <a:chExt cx="1401293" cy="1401293"/>
          </a:xfrm>
        </p:grpSpPr>
        <p:sp>
          <p:nvSpPr>
            <p:cNvPr id="9" name="Teardrop 8">
              <a:extLst>
                <a:ext uri="{FF2B5EF4-FFF2-40B4-BE49-F238E27FC236}">
                  <a16:creationId xmlns="" xmlns:a16="http://schemas.microsoft.com/office/drawing/2014/main" id="{C4C2388A-1E38-4FAA-A295-C4EA43B36205}"/>
                </a:ext>
              </a:extLst>
            </p:cNvPr>
            <p:cNvSpPr/>
            <p:nvPr/>
          </p:nvSpPr>
          <p:spPr>
            <a:xfrm rot="20700000">
              <a:off x="5364977" y="1869068"/>
              <a:ext cx="1401293" cy="1401293"/>
            </a:xfrm>
            <a:prstGeom prst="teardrop">
              <a:avLst/>
            </a:prstGeom>
            <a:solidFill>
              <a:srgbClr val="C4AC8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cs typeface="+mn-ea"/>
                <a:sym typeface="+mn-lt"/>
              </a:endParaRPr>
            </a:p>
          </p:txBody>
        </p:sp>
        <p:sp>
          <p:nvSpPr>
            <p:cNvPr id="15" name="矩形 14"/>
            <p:cNvSpPr/>
            <p:nvPr/>
          </p:nvSpPr>
          <p:spPr>
            <a:xfrm>
              <a:off x="5717853" y="2215770"/>
              <a:ext cx="816249" cy="707886"/>
            </a:xfrm>
            <a:prstGeom prst="rect">
              <a:avLst/>
            </a:prstGeom>
          </p:spPr>
          <p:txBody>
            <a:bodyPr wrap="none">
              <a:spAutoFit/>
            </a:bodyPr>
            <a:lstStyle/>
            <a:p>
              <a:r>
                <a:rPr lang="en-US" altLang="zh-CN" sz="4000" b="1" dirty="0" smtClean="0">
                  <a:solidFill>
                    <a:srgbClr val="F8C3CC"/>
                  </a:solidFill>
                  <a:cs typeface="+mn-ea"/>
                  <a:sym typeface="+mn-lt"/>
                </a:rPr>
                <a:t>02</a:t>
              </a:r>
              <a:endParaRPr lang="zh-CN" altLang="en-US" sz="4000" dirty="0">
                <a:solidFill>
                  <a:srgbClr val="F8C3CC"/>
                </a:solidFill>
                <a:cs typeface="+mn-ea"/>
                <a:sym typeface="+mn-lt"/>
              </a:endParaRPr>
            </a:p>
          </p:txBody>
        </p:sp>
      </p:grpSp>
      <p:grpSp>
        <p:nvGrpSpPr>
          <p:cNvPr id="17" name="组合 16"/>
          <p:cNvGrpSpPr/>
          <p:nvPr/>
        </p:nvGrpSpPr>
        <p:grpSpPr>
          <a:xfrm>
            <a:off x="9045231" y="1869068"/>
            <a:ext cx="1401293" cy="1401293"/>
            <a:chOff x="9045231" y="1869068"/>
            <a:chExt cx="1401293" cy="1401293"/>
          </a:xfrm>
        </p:grpSpPr>
        <p:sp>
          <p:nvSpPr>
            <p:cNvPr id="10" name="Teardrop 11">
              <a:extLst>
                <a:ext uri="{FF2B5EF4-FFF2-40B4-BE49-F238E27FC236}">
                  <a16:creationId xmlns="" xmlns:a16="http://schemas.microsoft.com/office/drawing/2014/main" id="{55AAA68F-5898-45B3-9825-637EB9310963}"/>
                </a:ext>
              </a:extLst>
            </p:cNvPr>
            <p:cNvSpPr/>
            <p:nvPr/>
          </p:nvSpPr>
          <p:spPr>
            <a:xfrm rot="20700000">
              <a:off x="9045231" y="1869068"/>
              <a:ext cx="1401293" cy="1401293"/>
            </a:xfrm>
            <a:prstGeom prst="teardrop">
              <a:avLst/>
            </a:prstGeom>
            <a:solidFill>
              <a:srgbClr val="ED94B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cs typeface="+mn-ea"/>
                <a:sym typeface="+mn-lt"/>
              </a:endParaRPr>
            </a:p>
          </p:txBody>
        </p:sp>
        <p:sp>
          <p:nvSpPr>
            <p:cNvPr id="16" name="矩形 15"/>
            <p:cNvSpPr/>
            <p:nvPr/>
          </p:nvSpPr>
          <p:spPr>
            <a:xfrm>
              <a:off x="9398105" y="2215770"/>
              <a:ext cx="816249" cy="707886"/>
            </a:xfrm>
            <a:prstGeom prst="rect">
              <a:avLst/>
            </a:prstGeom>
          </p:spPr>
          <p:txBody>
            <a:bodyPr wrap="none">
              <a:spAutoFit/>
            </a:bodyPr>
            <a:lstStyle/>
            <a:p>
              <a:r>
                <a:rPr lang="en-US" altLang="zh-CN" sz="4000" b="1" dirty="0" smtClean="0">
                  <a:solidFill>
                    <a:srgbClr val="F8C3CC"/>
                  </a:solidFill>
                  <a:cs typeface="+mn-ea"/>
                  <a:sym typeface="+mn-lt"/>
                </a:rPr>
                <a:t>03</a:t>
              </a:r>
              <a:endParaRPr lang="zh-CN" altLang="en-US" sz="4000" dirty="0">
                <a:solidFill>
                  <a:srgbClr val="F8C3CC"/>
                </a:solidFill>
                <a:cs typeface="+mn-ea"/>
                <a:sym typeface="+mn-lt"/>
              </a:endParaRPr>
            </a:p>
          </p:txBody>
        </p:sp>
      </p:grpSp>
    </p:spTree>
    <p:extLst>
      <p:ext uri="{BB962C8B-B14F-4D97-AF65-F5344CB8AC3E}">
        <p14:creationId xmlns:p14="http://schemas.microsoft.com/office/powerpoint/2010/main" val="3585835290"/>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up)">
                                      <p:cBhvr>
                                        <p:cTn id="27" dur="500"/>
                                        <p:tgtEl>
                                          <p:spTgt spid="6"/>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up)">
                                      <p:cBhvr>
                                        <p:cTn id="35" dur="500"/>
                                        <p:tgtEl>
                                          <p:spTgt spid="7"/>
                                        </p:tgtEl>
                                      </p:cBhvr>
                                    </p:animEffect>
                                  </p:childTnLst>
                                </p:cTn>
                              </p:par>
                            </p:childTnLst>
                          </p:cTn>
                        </p:par>
                        <p:par>
                          <p:cTn id="36" fill="hold">
                            <p:stCondLst>
                              <p:cond delay="4000"/>
                            </p:stCondLst>
                            <p:childTnLst>
                              <p:par>
                                <p:cTn id="37" presetID="16" presetClass="entr" presetSubtype="42"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outHorizontal)">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2698175" cy="523220"/>
          </a:xfrm>
          <a:prstGeom prst="rect">
            <a:avLst/>
          </a:prstGeom>
        </p:spPr>
        <p:txBody>
          <a:bodyPr wrap="none">
            <a:spAutoFit/>
          </a:bodyPr>
          <a:lstStyle/>
          <a:p>
            <a:r>
              <a:rPr lang="zh-CN" altLang="en-US" sz="2800" b="1" dirty="0">
                <a:solidFill>
                  <a:srgbClr val="D75077"/>
                </a:solidFill>
                <a:cs typeface="+mn-ea"/>
                <a:sym typeface="+mn-lt"/>
              </a:rPr>
              <a:t>乳腺：发病率高</a:t>
            </a:r>
          </a:p>
        </p:txBody>
      </p:sp>
      <p:sp>
        <p:nvSpPr>
          <p:cNvPr id="5" name="矩形 4"/>
          <p:cNvSpPr/>
          <p:nvPr/>
        </p:nvSpPr>
        <p:spPr>
          <a:xfrm>
            <a:off x="760348" y="1316419"/>
            <a:ext cx="6096000" cy="499624"/>
          </a:xfrm>
          <a:prstGeom prst="rect">
            <a:avLst/>
          </a:prstGeom>
        </p:spPr>
        <p:txBody>
          <a:bodyPr>
            <a:spAutoFit/>
          </a:bodyPr>
          <a:lstStyle/>
          <a:p>
            <a:pPr>
              <a:lnSpc>
                <a:spcPct val="150000"/>
              </a:lnSpc>
            </a:pPr>
            <a:r>
              <a:rPr lang="zh-CN" altLang="en-US" sz="2000" dirty="0">
                <a:solidFill>
                  <a:srgbClr val="D75077"/>
                </a:solidFill>
                <a:cs typeface="+mn-ea"/>
                <a:sym typeface="+mn-lt"/>
              </a:rPr>
              <a:t>在所有器官中，乳房可以说是女性最脆弱的部位</a:t>
            </a:r>
            <a:r>
              <a:rPr lang="zh-CN" altLang="en-US" sz="2000" dirty="0" smtClean="0">
                <a:solidFill>
                  <a:srgbClr val="D75077"/>
                </a:solidFill>
                <a:cs typeface="+mn-ea"/>
                <a:sym typeface="+mn-lt"/>
              </a:rPr>
              <a:t>。</a:t>
            </a:r>
            <a:endParaRPr lang="zh-CN" altLang="en-US" sz="2000" dirty="0">
              <a:solidFill>
                <a:srgbClr val="D75077"/>
              </a:solidFill>
              <a:cs typeface="+mn-ea"/>
              <a:sym typeface="+mn-lt"/>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569621" y="1897847"/>
            <a:ext cx="3888954" cy="3352381"/>
          </a:xfrm>
          <a:prstGeom prst="ellipse">
            <a:avLst/>
          </a:prstGeom>
          <a:ln w="25400">
            <a:solidFill>
              <a:srgbClr val="C4AC81"/>
            </a:solidFill>
          </a:ln>
        </p:spPr>
      </p:pic>
      <p:sp>
        <p:nvSpPr>
          <p:cNvPr id="7" name="矩形 6"/>
          <p:cNvSpPr/>
          <p:nvPr/>
        </p:nvSpPr>
        <p:spPr>
          <a:xfrm>
            <a:off x="760348" y="2319913"/>
            <a:ext cx="5592827" cy="961289"/>
          </a:xfrm>
          <a:prstGeom prst="rect">
            <a:avLst/>
          </a:prstGeom>
        </p:spPr>
        <p:txBody>
          <a:bodyPr wrap="square">
            <a:spAutoFit/>
          </a:bodyPr>
          <a:lstStyle/>
          <a:p>
            <a:pPr>
              <a:lnSpc>
                <a:spcPct val="150000"/>
              </a:lnSpc>
            </a:pPr>
            <a:r>
              <a:rPr lang="zh-CN" altLang="en-US" sz="2000" dirty="0">
                <a:solidFill>
                  <a:srgbClr val="D75077"/>
                </a:solidFill>
                <a:cs typeface="+mn-ea"/>
                <a:sym typeface="+mn-lt"/>
              </a:rPr>
              <a:t>有关资料显示，乳癌已从女性肿瘤的第四位上升为的首位，成为威胁女性健康的头号杀手</a:t>
            </a:r>
            <a:r>
              <a:rPr lang="zh-CN" altLang="en-US" sz="2000" dirty="0" smtClean="0">
                <a:solidFill>
                  <a:srgbClr val="D75077"/>
                </a:solidFill>
                <a:cs typeface="+mn-ea"/>
                <a:sym typeface="+mn-lt"/>
              </a:rPr>
              <a:t>。</a:t>
            </a:r>
            <a:endParaRPr lang="zh-CN" altLang="en-US" sz="2000" dirty="0">
              <a:solidFill>
                <a:srgbClr val="D75077"/>
              </a:solidFill>
              <a:cs typeface="+mn-ea"/>
              <a:sym typeface="+mn-lt"/>
            </a:endParaRPr>
          </a:p>
        </p:txBody>
      </p:sp>
      <p:sp>
        <p:nvSpPr>
          <p:cNvPr id="8" name="矩形 7"/>
          <p:cNvSpPr/>
          <p:nvPr/>
        </p:nvSpPr>
        <p:spPr>
          <a:xfrm>
            <a:off x="760348" y="3785072"/>
            <a:ext cx="5764277" cy="961289"/>
          </a:xfrm>
          <a:prstGeom prst="rect">
            <a:avLst/>
          </a:prstGeom>
        </p:spPr>
        <p:txBody>
          <a:bodyPr wrap="square">
            <a:spAutoFit/>
          </a:bodyPr>
          <a:lstStyle/>
          <a:p>
            <a:pPr>
              <a:lnSpc>
                <a:spcPct val="150000"/>
              </a:lnSpc>
            </a:pPr>
            <a:r>
              <a:rPr lang="zh-CN" altLang="en-US" sz="2000" dirty="0">
                <a:solidFill>
                  <a:srgbClr val="D75077"/>
                </a:solidFill>
                <a:cs typeface="+mn-ea"/>
                <a:sym typeface="+mn-lt"/>
              </a:rPr>
              <a:t>目前，乳腺癌</a:t>
            </a:r>
            <a:r>
              <a:rPr lang="zh-CN" altLang="en-US" sz="2000" dirty="0" smtClean="0">
                <a:solidFill>
                  <a:srgbClr val="D75077"/>
                </a:solidFill>
                <a:cs typeface="+mn-ea"/>
                <a:sym typeface="+mn-lt"/>
              </a:rPr>
              <a:t>发病还出现了低龄化</a:t>
            </a:r>
            <a:r>
              <a:rPr lang="zh-CN" altLang="en-US" sz="2000" dirty="0">
                <a:solidFill>
                  <a:srgbClr val="D75077"/>
                </a:solidFill>
                <a:cs typeface="+mn-ea"/>
                <a:sym typeface="+mn-lt"/>
              </a:rPr>
              <a:t>现象，国内已经发现的乳腺癌患者中，最年轻的只有17岁。</a:t>
            </a:r>
          </a:p>
        </p:txBody>
      </p:sp>
      <p:sp>
        <p:nvSpPr>
          <p:cNvPr id="9" name="矩形 8"/>
          <p:cNvSpPr/>
          <p:nvPr/>
        </p:nvSpPr>
        <p:spPr>
          <a:xfrm>
            <a:off x="760348" y="5250228"/>
            <a:ext cx="5057795" cy="499624"/>
          </a:xfrm>
          <a:prstGeom prst="rect">
            <a:avLst/>
          </a:prstGeom>
        </p:spPr>
        <p:txBody>
          <a:bodyPr wrap="none">
            <a:spAutoFit/>
          </a:bodyPr>
          <a:lstStyle/>
          <a:p>
            <a:pPr>
              <a:lnSpc>
                <a:spcPct val="150000"/>
              </a:lnSpc>
            </a:pPr>
            <a:r>
              <a:rPr lang="zh-CN" altLang="en-US" sz="2000" dirty="0">
                <a:solidFill>
                  <a:srgbClr val="D75077"/>
                </a:solidFill>
                <a:cs typeface="+mn-ea"/>
                <a:sym typeface="+mn-lt"/>
              </a:rPr>
              <a:t>因此</a:t>
            </a:r>
            <a:r>
              <a:rPr lang="zh-CN" altLang="en-US" sz="2000" dirty="0" smtClean="0">
                <a:solidFill>
                  <a:srgbClr val="D75077"/>
                </a:solidFill>
                <a:cs typeface="+mn-ea"/>
                <a:sym typeface="+mn-lt"/>
              </a:rPr>
              <a:t>，每个</a:t>
            </a:r>
            <a:r>
              <a:rPr lang="zh-CN" altLang="en-US" sz="2000" dirty="0">
                <a:solidFill>
                  <a:srgbClr val="D75077"/>
                </a:solidFill>
                <a:cs typeface="+mn-ea"/>
                <a:sym typeface="+mn-lt"/>
              </a:rPr>
              <a:t>女性都应该学会自己检查乳腺。</a:t>
            </a:r>
          </a:p>
        </p:txBody>
      </p:sp>
      <p:cxnSp>
        <p:nvCxnSpPr>
          <p:cNvPr id="11" name="直接连接符 10"/>
          <p:cNvCxnSpPr/>
          <p:nvPr/>
        </p:nvCxnSpPr>
        <p:spPr>
          <a:xfrm>
            <a:off x="760348" y="2095165"/>
            <a:ext cx="5973827" cy="0"/>
          </a:xfrm>
          <a:prstGeom prst="line">
            <a:avLst/>
          </a:prstGeom>
          <a:ln w="25400" cap="rnd">
            <a:solidFill>
              <a:srgbClr val="EB3F73"/>
            </a:solidFill>
            <a:prstDash val="lgDash"/>
            <a:bevel/>
            <a:tailEnd type="arrow"/>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760348" y="3560324"/>
            <a:ext cx="5897627" cy="0"/>
          </a:xfrm>
          <a:prstGeom prst="line">
            <a:avLst/>
          </a:prstGeom>
          <a:ln w="25400" cap="rnd">
            <a:solidFill>
              <a:srgbClr val="EB3F73"/>
            </a:solidFill>
            <a:prstDash val="lgDash"/>
            <a:bevel/>
            <a:tailEnd type="arrow"/>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60348" y="5025481"/>
            <a:ext cx="5897627" cy="0"/>
          </a:xfrm>
          <a:prstGeom prst="line">
            <a:avLst/>
          </a:prstGeom>
          <a:ln w="25400" cap="rnd">
            <a:solidFill>
              <a:srgbClr val="EB3F73"/>
            </a:solidFill>
            <a:prstDash val="lgDash"/>
            <a:beve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1959072"/>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randombar(horizontal)">
                                      <p:cBhvr>
                                        <p:cTn id="31" dur="500"/>
                                        <p:tgtEl>
                                          <p:spTgt spid="8"/>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randombar(horizontal)">
                                      <p:cBhvr>
                                        <p:cTn id="39" dur="500"/>
                                        <p:tgtEl>
                                          <p:spTgt spid="9"/>
                                        </p:tgtEl>
                                      </p:cBhvr>
                                    </p:animEffect>
                                  </p:childTnLst>
                                </p:cTn>
                              </p:par>
                            </p:childTnLst>
                          </p:cTn>
                        </p:par>
                        <p:par>
                          <p:cTn id="40" fill="hold">
                            <p:stCondLst>
                              <p:cond delay="4500"/>
                            </p:stCondLst>
                            <p:childTnLst>
                              <p:par>
                                <p:cTn id="41" presetID="14" presetClass="entr" presetSubtype="5"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randombar(vertical)">
                                      <p:cBhvr>
                                        <p:cTn id="4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3523722" cy="523220"/>
          </a:xfrm>
          <a:prstGeom prst="rect">
            <a:avLst/>
          </a:prstGeom>
        </p:spPr>
        <p:txBody>
          <a:bodyPr wrap="none">
            <a:spAutoFit/>
          </a:bodyPr>
          <a:lstStyle/>
          <a:p>
            <a:r>
              <a:rPr lang="zh-CN" altLang="en-US" sz="2800" b="1" dirty="0">
                <a:solidFill>
                  <a:srgbClr val="D75077"/>
                </a:solidFill>
                <a:cs typeface="+mn-ea"/>
                <a:sym typeface="+mn-lt"/>
              </a:rPr>
              <a:t>如何及早发现乳腺癌 </a:t>
            </a:r>
          </a:p>
        </p:txBody>
      </p:sp>
      <p:sp>
        <p:nvSpPr>
          <p:cNvPr id="6" name="矩形 5"/>
          <p:cNvSpPr/>
          <p:nvPr/>
        </p:nvSpPr>
        <p:spPr>
          <a:xfrm>
            <a:off x="2504059" y="2528412"/>
            <a:ext cx="7077075" cy="1754326"/>
          </a:xfrm>
          <a:prstGeom prst="rect">
            <a:avLst/>
          </a:prstGeom>
        </p:spPr>
        <p:txBody>
          <a:bodyPr wrap="square">
            <a:spAutoFit/>
          </a:bodyPr>
          <a:lstStyle/>
          <a:p>
            <a:pPr algn="ctr">
              <a:lnSpc>
                <a:spcPct val="150000"/>
              </a:lnSpc>
            </a:pPr>
            <a:r>
              <a:rPr lang="zh-CN" altLang="en-US" sz="2400" dirty="0">
                <a:solidFill>
                  <a:srgbClr val="D75077"/>
                </a:solidFill>
                <a:cs typeface="+mn-ea"/>
                <a:sym typeface="+mn-lt"/>
              </a:rPr>
              <a:t>相关研究发现进行乳腺癌普查可以将年轻妇女确诊乳癌的时间提前2年左右，50岁以上的妇女可以提前4年左右，因此可以降低乳腺癌的病死率。</a:t>
            </a:r>
          </a:p>
        </p:txBody>
      </p:sp>
      <p:grpSp>
        <p:nvGrpSpPr>
          <p:cNvPr id="8" name="组合 7"/>
          <p:cNvGrpSpPr/>
          <p:nvPr/>
        </p:nvGrpSpPr>
        <p:grpSpPr>
          <a:xfrm>
            <a:off x="2343435" y="1032515"/>
            <a:ext cx="7398325" cy="855073"/>
            <a:chOff x="2324385" y="1184915"/>
            <a:chExt cx="7398325" cy="855073"/>
          </a:xfrm>
        </p:grpSpPr>
        <p:sp>
          <p:nvSpPr>
            <p:cNvPr id="5" name="矩形 4"/>
            <p:cNvSpPr/>
            <p:nvPr/>
          </p:nvSpPr>
          <p:spPr>
            <a:xfrm>
              <a:off x="2340488" y="1350841"/>
              <a:ext cx="7366119" cy="523220"/>
            </a:xfrm>
            <a:prstGeom prst="rect">
              <a:avLst/>
            </a:prstGeom>
          </p:spPr>
          <p:txBody>
            <a:bodyPr wrap="none">
              <a:spAutoFit/>
            </a:bodyPr>
            <a:lstStyle/>
            <a:p>
              <a:pPr algn="ctr"/>
              <a:r>
                <a:rPr lang="zh-CN" altLang="en-US" sz="2800" b="1" dirty="0">
                  <a:solidFill>
                    <a:srgbClr val="D75077"/>
                  </a:solidFill>
                  <a:cs typeface="+mn-ea"/>
                  <a:sym typeface="+mn-lt"/>
                </a:rPr>
                <a:t>定期进行乳腺检查是发现乳腺癌的最好方法。</a:t>
              </a:r>
            </a:p>
          </p:txBody>
        </p:sp>
        <p:sp>
          <p:nvSpPr>
            <p:cNvPr id="7" name="圆角矩形 6"/>
            <p:cNvSpPr/>
            <p:nvPr/>
          </p:nvSpPr>
          <p:spPr>
            <a:xfrm>
              <a:off x="2324385" y="1184915"/>
              <a:ext cx="7398325" cy="855073"/>
            </a:xfrm>
            <a:prstGeom prst="roundRect">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 name="组合 8"/>
          <p:cNvGrpSpPr/>
          <p:nvPr/>
        </p:nvGrpSpPr>
        <p:grpSpPr>
          <a:xfrm>
            <a:off x="2343434" y="2528412"/>
            <a:ext cx="7638766" cy="1838325"/>
            <a:chOff x="2343434" y="2528412"/>
            <a:chExt cx="7638766" cy="1838325"/>
          </a:xfrm>
        </p:grpSpPr>
        <p:cxnSp>
          <p:nvCxnSpPr>
            <p:cNvPr id="10" name="直接连接符 9"/>
            <p:cNvCxnSpPr/>
            <p:nvPr/>
          </p:nvCxnSpPr>
          <p:spPr>
            <a:xfrm>
              <a:off x="2343435" y="2528412"/>
              <a:ext cx="7638765" cy="0"/>
            </a:xfrm>
            <a:prstGeom prst="line">
              <a:avLst/>
            </a:prstGeom>
            <a:ln w="25400" cap="rnd">
              <a:solidFill>
                <a:srgbClr val="C4AC81"/>
              </a:solidFill>
              <a:round/>
              <a:headEnd type="arrow"/>
              <a:tailEnd type="arrow"/>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343434" y="4366737"/>
              <a:ext cx="7638765" cy="0"/>
            </a:xfrm>
            <a:prstGeom prst="line">
              <a:avLst/>
            </a:prstGeom>
            <a:ln w="25400" cap="rnd">
              <a:solidFill>
                <a:srgbClr val="C4AC81"/>
              </a:solidFill>
              <a:round/>
              <a:headEnd type="arrow"/>
              <a:tailEnd type="arrow"/>
            </a:ln>
          </p:spPr>
          <p:style>
            <a:lnRef idx="1">
              <a:schemeClr val="accent1"/>
            </a:lnRef>
            <a:fillRef idx="0">
              <a:schemeClr val="accent1"/>
            </a:fillRef>
            <a:effectRef idx="0">
              <a:schemeClr val="accent1"/>
            </a:effectRef>
            <a:fontRef idx="minor">
              <a:schemeClr val="tx1"/>
            </a:fontRef>
          </p:style>
        </p:cxnSp>
      </p:grpSp>
      <p:cxnSp>
        <p:nvCxnSpPr>
          <p:cNvPr id="13" name="直接连接符 12"/>
          <p:cNvCxnSpPr>
            <a:stCxn id="7" idx="2"/>
            <a:endCxn id="6" idx="0"/>
          </p:cNvCxnSpPr>
          <p:nvPr/>
        </p:nvCxnSpPr>
        <p:spPr>
          <a:xfrm flipH="1">
            <a:off x="6042597" y="1887588"/>
            <a:ext cx="1" cy="640824"/>
          </a:xfrm>
          <a:prstGeom prst="line">
            <a:avLst/>
          </a:prstGeom>
          <a:ln w="25400" cap="rnd">
            <a:solidFill>
              <a:srgbClr val="D75077"/>
            </a:solidFill>
            <a:round/>
            <a:headEnd type="oval"/>
            <a:tailEnd type="ova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2231266" y="4923562"/>
            <a:ext cx="7622661" cy="1431116"/>
            <a:chOff x="2340488" y="4985363"/>
            <a:chExt cx="7622661" cy="1431116"/>
          </a:xfrm>
        </p:grpSpPr>
        <p:sp>
          <p:nvSpPr>
            <p:cNvPr id="2" name="矩形 1"/>
            <p:cNvSpPr/>
            <p:nvPr/>
          </p:nvSpPr>
          <p:spPr>
            <a:xfrm>
              <a:off x="2581456" y="5008424"/>
              <a:ext cx="7140725" cy="1308884"/>
            </a:xfrm>
            <a:prstGeom prst="rect">
              <a:avLst/>
            </a:prstGeom>
          </p:spPr>
          <p:txBody>
            <a:bodyPr wrap="square">
              <a:spAutoFit/>
            </a:bodyPr>
            <a:lstStyle/>
            <a:p>
              <a:pPr algn="ctr">
                <a:lnSpc>
                  <a:spcPct val="150000"/>
                </a:lnSpc>
              </a:pPr>
              <a:r>
                <a:rPr lang="zh-CN" altLang="en-US" sz="2800" b="1" dirty="0" smtClean="0">
                  <a:solidFill>
                    <a:srgbClr val="D75077"/>
                  </a:solidFill>
                  <a:cs typeface="+mn-ea"/>
                  <a:sym typeface="+mn-lt"/>
                </a:rPr>
                <a:t>专家</a:t>
              </a:r>
              <a:r>
                <a:rPr lang="zh-CN" altLang="en-US" sz="2800" b="1" dirty="0">
                  <a:solidFill>
                    <a:srgbClr val="D75077"/>
                  </a:solidFill>
                  <a:cs typeface="+mn-ea"/>
                  <a:sym typeface="+mn-lt"/>
                </a:rPr>
                <a:t>强烈建议 </a:t>
              </a:r>
              <a:endParaRPr lang="en-US" altLang="zh-CN" sz="2800" b="1" dirty="0" smtClean="0">
                <a:solidFill>
                  <a:srgbClr val="D75077"/>
                </a:solidFill>
                <a:cs typeface="+mn-ea"/>
                <a:sym typeface="+mn-lt"/>
              </a:endParaRPr>
            </a:p>
            <a:p>
              <a:pPr algn="ctr">
                <a:lnSpc>
                  <a:spcPct val="150000"/>
                </a:lnSpc>
              </a:pPr>
              <a:r>
                <a:rPr lang="zh-CN" altLang="en-US" sz="2800" b="1" dirty="0" smtClean="0">
                  <a:solidFill>
                    <a:srgbClr val="D75077"/>
                  </a:solidFill>
                  <a:cs typeface="+mn-ea"/>
                  <a:sym typeface="+mn-lt"/>
                </a:rPr>
                <a:t>40</a:t>
              </a:r>
              <a:r>
                <a:rPr lang="zh-CN" altLang="en-US" sz="2800" b="1" dirty="0">
                  <a:solidFill>
                    <a:srgbClr val="D75077"/>
                  </a:solidFill>
                  <a:cs typeface="+mn-ea"/>
                  <a:sym typeface="+mn-lt"/>
                </a:rPr>
                <a:t>岁以上女性应该定期到医院做乳腺检查！ </a:t>
              </a:r>
            </a:p>
          </p:txBody>
        </p:sp>
        <p:sp>
          <p:nvSpPr>
            <p:cNvPr id="16" name="圆角矩形 15"/>
            <p:cNvSpPr/>
            <p:nvPr/>
          </p:nvSpPr>
          <p:spPr>
            <a:xfrm>
              <a:off x="2340488" y="4985363"/>
              <a:ext cx="7622661" cy="1431116"/>
            </a:xfrm>
            <a:prstGeom prst="roundRect">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20" name="直接连接符 19"/>
          <p:cNvCxnSpPr>
            <a:endCxn id="2" idx="0"/>
          </p:cNvCxnSpPr>
          <p:nvPr/>
        </p:nvCxnSpPr>
        <p:spPr>
          <a:xfrm>
            <a:off x="6042596" y="4366737"/>
            <a:ext cx="1" cy="579886"/>
          </a:xfrm>
          <a:prstGeom prst="line">
            <a:avLst/>
          </a:prstGeom>
          <a:ln w="25400">
            <a:solidFill>
              <a:srgbClr val="D75077"/>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9546624"/>
      </p:ext>
    </p:extLst>
  </p:cSld>
  <p:clrMapOvr>
    <a:masterClrMapping/>
  </p:clrMapOvr>
  <p:transition spd="slow" advClick="0" advTm="5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 presetClass="entr" presetSubtype="1"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up)">
                                      <p:cBhvr>
                                        <p:cTn id="20" dur="500"/>
                                        <p:tgtEl>
                                          <p:spTgt spid="13"/>
                                        </p:tgtEl>
                                      </p:cBhvr>
                                    </p:animEffect>
                                  </p:childTnLst>
                                </p:cTn>
                              </p:par>
                            </p:childTnLst>
                          </p:cTn>
                        </p:par>
                        <p:par>
                          <p:cTn id="21" fill="hold">
                            <p:stCondLst>
                              <p:cond delay="2000"/>
                            </p:stCondLst>
                            <p:childTnLst>
                              <p:par>
                                <p:cTn id="22" presetID="16" presetClass="entr" presetSubtype="37"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outVertical)">
                                      <p:cBhvr>
                                        <p:cTn id="24" dur="500"/>
                                        <p:tgtEl>
                                          <p:spTgt spid="9"/>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3000"/>
                            </p:stCondLst>
                            <p:childTnLst>
                              <p:par>
                                <p:cTn id="30" presetID="22" presetClass="entr" presetSubtype="1"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up)">
                                      <p:cBhvr>
                                        <p:cTn id="32" dur="500"/>
                                        <p:tgtEl>
                                          <p:spTgt spid="20"/>
                                        </p:tgtEl>
                                      </p:cBhvr>
                                    </p:animEffect>
                                  </p:childTnLst>
                                </p:cTn>
                              </p:par>
                            </p:childTnLst>
                          </p:cTn>
                        </p:par>
                        <p:par>
                          <p:cTn id="33" fill="hold">
                            <p:stCondLst>
                              <p:cond delay="3500"/>
                            </p:stCondLst>
                            <p:childTnLst>
                              <p:par>
                                <p:cTn id="34" presetID="2" presetClass="entr" presetSubtype="4"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ppt_x"/>
                                          </p:val>
                                        </p:tav>
                                        <p:tav tm="100000">
                                          <p:val>
                                            <p:strVal val="#ppt_x"/>
                                          </p:val>
                                        </p:tav>
                                      </p:tavLst>
                                    </p:anim>
                                    <p:anim calcmode="lin" valueType="num">
                                      <p:cBhvr additive="base">
                                        <p:cTn id="3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4852610" cy="523220"/>
          </a:xfrm>
          <a:prstGeom prst="rect">
            <a:avLst/>
          </a:prstGeom>
        </p:spPr>
        <p:txBody>
          <a:bodyPr wrap="none">
            <a:spAutoFit/>
          </a:bodyPr>
          <a:lstStyle/>
          <a:p>
            <a:r>
              <a:rPr lang="zh-CN" altLang="en-US" sz="2800" b="1" dirty="0">
                <a:solidFill>
                  <a:srgbClr val="D75077"/>
                </a:solidFill>
                <a:cs typeface="+mn-ea"/>
                <a:sym typeface="+mn-lt"/>
              </a:rPr>
              <a:t>关爱乳房从日常生活点滴做起</a:t>
            </a:r>
          </a:p>
        </p:txBody>
      </p:sp>
      <p:cxnSp>
        <p:nvCxnSpPr>
          <p:cNvPr id="9" name="直接连接符 8"/>
          <p:cNvCxnSpPr/>
          <p:nvPr/>
        </p:nvCxnSpPr>
        <p:spPr>
          <a:xfrm>
            <a:off x="685800" y="3571875"/>
            <a:ext cx="10277475" cy="0"/>
          </a:xfrm>
          <a:prstGeom prst="line">
            <a:avLst/>
          </a:prstGeom>
          <a:ln w="25400" cap="rnd">
            <a:solidFill>
              <a:srgbClr val="EB3F73"/>
            </a:solidFill>
            <a:prstDash val="lgDash"/>
            <a:round/>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690562" y="1831887"/>
            <a:ext cx="10272713" cy="1477328"/>
            <a:chOff x="690562" y="1831887"/>
            <a:chExt cx="10272713" cy="1477328"/>
          </a:xfrm>
        </p:grpSpPr>
        <p:sp>
          <p:nvSpPr>
            <p:cNvPr id="5" name="矩形 4"/>
            <p:cNvSpPr/>
            <p:nvPr/>
          </p:nvSpPr>
          <p:spPr>
            <a:xfrm>
              <a:off x="690562" y="1831887"/>
              <a:ext cx="5133975" cy="1477328"/>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不</a:t>
              </a:r>
              <a:r>
                <a:rPr lang="zh-CN" altLang="en-US" sz="2000" dirty="0">
                  <a:solidFill>
                    <a:srgbClr val="D75077"/>
                  </a:solidFill>
                  <a:cs typeface="+mn-ea"/>
                  <a:sym typeface="+mn-lt"/>
                </a:rPr>
                <a:t>吸烟，不饮酒，少吃高蛋白和高脂肪饮食</a:t>
              </a:r>
              <a:r>
                <a:rPr lang="zh-CN" altLang="en-US" sz="2000" dirty="0" smtClean="0">
                  <a:solidFill>
                    <a:srgbClr val="D75077"/>
                  </a:solidFill>
                  <a:cs typeface="+mn-ea"/>
                  <a:sym typeface="+mn-lt"/>
                </a:rPr>
                <a:t>。烟草</a:t>
              </a:r>
              <a:r>
                <a:rPr lang="zh-CN" altLang="en-US" sz="2000" dirty="0">
                  <a:solidFill>
                    <a:srgbClr val="D75077"/>
                  </a:solidFill>
                  <a:cs typeface="+mn-ea"/>
                  <a:sym typeface="+mn-lt"/>
                </a:rPr>
                <a:t>、酒精和过高的</a:t>
              </a:r>
              <a:r>
                <a:rPr lang="zh-CN" altLang="en-US" sz="2000" dirty="0" smtClean="0">
                  <a:solidFill>
                    <a:srgbClr val="D75077"/>
                  </a:solidFill>
                  <a:cs typeface="+mn-ea"/>
                  <a:sym typeface="+mn-lt"/>
                </a:rPr>
                <a:t>蛋</a:t>
              </a:r>
              <a:r>
                <a:rPr lang="en-US" altLang="zh-CN" sz="2000" dirty="0" smtClean="0">
                  <a:solidFill>
                    <a:srgbClr val="D75077"/>
                  </a:solidFill>
                  <a:cs typeface="+mn-ea"/>
                  <a:sym typeface="+mn-lt"/>
                </a:rPr>
                <a:t>s</a:t>
              </a:r>
              <a:r>
                <a:rPr lang="zh-CN" altLang="en-US" sz="2000" dirty="0" smtClean="0">
                  <a:solidFill>
                    <a:srgbClr val="D75077"/>
                  </a:solidFill>
                  <a:cs typeface="+mn-ea"/>
                  <a:sym typeface="+mn-lt"/>
                </a:rPr>
                <a:t>白</a:t>
              </a:r>
              <a:r>
                <a:rPr lang="zh-CN" altLang="en-US" sz="2000" dirty="0">
                  <a:solidFill>
                    <a:srgbClr val="D75077"/>
                  </a:solidFill>
                  <a:cs typeface="+mn-ea"/>
                  <a:sym typeface="+mn-lt"/>
                </a:rPr>
                <a:t>、脂肪的</a:t>
              </a:r>
              <a:r>
                <a:rPr lang="zh-CN" altLang="en-US" sz="2000" dirty="0" smtClean="0">
                  <a:solidFill>
                    <a:srgbClr val="D75077"/>
                  </a:solidFill>
                  <a:cs typeface="+mn-ea"/>
                  <a:sym typeface="+mn-lt"/>
                </a:rPr>
                <a:t>摄入或增加发病</a:t>
              </a:r>
              <a:r>
                <a:rPr lang="zh-CN" altLang="en-US" sz="2000" dirty="0">
                  <a:solidFill>
                    <a:srgbClr val="D75077"/>
                  </a:solidFill>
                  <a:cs typeface="+mn-ea"/>
                  <a:sym typeface="+mn-lt"/>
                </a:rPr>
                <a:t>风险。</a:t>
              </a:r>
            </a:p>
          </p:txBody>
        </p:sp>
        <p:sp>
          <p:nvSpPr>
            <p:cNvPr id="10" name="矩形 9"/>
            <p:cNvSpPr/>
            <p:nvPr/>
          </p:nvSpPr>
          <p:spPr>
            <a:xfrm>
              <a:off x="7085290" y="2339718"/>
              <a:ext cx="3877985" cy="461665"/>
            </a:xfrm>
            <a:prstGeom prst="rect">
              <a:avLst/>
            </a:prstGeom>
          </p:spPr>
          <p:txBody>
            <a:bodyPr wrap="none">
              <a:spAutoFit/>
            </a:bodyPr>
            <a:lstStyle/>
            <a:p>
              <a:r>
                <a:rPr lang="zh-CN" altLang="en-US" sz="2400" b="1" dirty="0">
                  <a:solidFill>
                    <a:srgbClr val="D75077"/>
                  </a:solidFill>
                  <a:cs typeface="+mn-ea"/>
                  <a:sym typeface="+mn-lt"/>
                </a:rPr>
                <a:t>第一，养成良好的生活</a:t>
              </a:r>
              <a:r>
                <a:rPr lang="zh-CN" altLang="en-US" sz="2400" b="1" dirty="0" smtClean="0">
                  <a:solidFill>
                    <a:srgbClr val="D75077"/>
                  </a:solidFill>
                  <a:cs typeface="+mn-ea"/>
                  <a:sym typeface="+mn-lt"/>
                </a:rPr>
                <a:t>习惯</a:t>
              </a:r>
              <a:endParaRPr lang="zh-CN" altLang="en-US" sz="2400" dirty="0">
                <a:cs typeface="+mn-ea"/>
                <a:sym typeface="+mn-lt"/>
              </a:endParaRPr>
            </a:p>
          </p:txBody>
        </p:sp>
        <p:sp>
          <p:nvSpPr>
            <p:cNvPr id="14" name="L 形 13"/>
            <p:cNvSpPr/>
            <p:nvPr/>
          </p:nvSpPr>
          <p:spPr>
            <a:xfrm rot="13500000">
              <a:off x="6155305" y="2400362"/>
              <a:ext cx="452892" cy="452892"/>
            </a:xfrm>
            <a:prstGeom prst="corner">
              <a:avLst>
                <a:gd name="adj1" fmla="val 29167"/>
                <a:gd name="adj2" fmla="val 29167"/>
              </a:avLst>
            </a:prstGeom>
            <a:noFill/>
            <a:ln w="25400">
              <a:solidFill>
                <a:srgbClr val="C4AC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7" name="组合 6"/>
          <p:cNvGrpSpPr/>
          <p:nvPr/>
        </p:nvGrpSpPr>
        <p:grpSpPr>
          <a:xfrm>
            <a:off x="729420" y="4051031"/>
            <a:ext cx="10382519" cy="1477328"/>
            <a:chOff x="729420" y="4051031"/>
            <a:chExt cx="10382519" cy="1477328"/>
          </a:xfrm>
        </p:grpSpPr>
        <p:sp>
          <p:nvSpPr>
            <p:cNvPr id="6" name="矩形 5"/>
            <p:cNvSpPr/>
            <p:nvPr/>
          </p:nvSpPr>
          <p:spPr>
            <a:xfrm>
              <a:off x="5026976" y="4051031"/>
              <a:ext cx="6084963" cy="1477328"/>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体育</a:t>
              </a:r>
              <a:r>
                <a:rPr lang="zh-CN" altLang="en-US" sz="2000" dirty="0">
                  <a:solidFill>
                    <a:srgbClr val="D75077"/>
                  </a:solidFill>
                  <a:cs typeface="+mn-ea"/>
                  <a:sym typeface="+mn-lt"/>
                </a:rPr>
                <a:t>锻炼</a:t>
              </a:r>
              <a:r>
                <a:rPr lang="zh-CN" altLang="en-US" sz="2000" dirty="0" smtClean="0">
                  <a:solidFill>
                    <a:srgbClr val="D75077"/>
                  </a:solidFill>
                  <a:cs typeface="+mn-ea"/>
                  <a:sym typeface="+mn-lt"/>
                </a:rPr>
                <a:t>可调节</a:t>
              </a:r>
              <a:r>
                <a:rPr lang="zh-CN" altLang="en-US" sz="2000" dirty="0">
                  <a:solidFill>
                    <a:srgbClr val="D75077"/>
                  </a:solidFill>
                  <a:cs typeface="+mn-ea"/>
                  <a:sym typeface="+mn-lt"/>
                </a:rPr>
                <a:t>内分泌系统，促进机体内免疫因子的释放</a:t>
              </a:r>
              <a:r>
                <a:rPr lang="zh-CN" altLang="en-US" sz="2000" dirty="0" smtClean="0">
                  <a:solidFill>
                    <a:srgbClr val="D75077"/>
                  </a:solidFill>
                  <a:cs typeface="+mn-ea"/>
                  <a:sym typeface="+mn-lt"/>
                </a:rPr>
                <a:t>，降低</a:t>
              </a:r>
              <a:r>
                <a:rPr lang="zh-CN" altLang="en-US" sz="2000" dirty="0">
                  <a:solidFill>
                    <a:srgbClr val="D75077"/>
                  </a:solidFill>
                  <a:cs typeface="+mn-ea"/>
                  <a:sym typeface="+mn-lt"/>
                </a:rPr>
                <a:t>乳腺癌的发病风险；体育锻炼还</a:t>
              </a:r>
              <a:r>
                <a:rPr lang="zh-CN" altLang="en-US" sz="2000" dirty="0" smtClean="0">
                  <a:solidFill>
                    <a:srgbClr val="D75077"/>
                  </a:solidFill>
                  <a:cs typeface="+mn-ea"/>
                  <a:sym typeface="+mn-lt"/>
                </a:rPr>
                <a:t>可合理</a:t>
              </a:r>
              <a:r>
                <a:rPr lang="zh-CN" altLang="en-US" sz="2000" dirty="0">
                  <a:solidFill>
                    <a:srgbClr val="D75077"/>
                  </a:solidFill>
                  <a:cs typeface="+mn-ea"/>
                  <a:sym typeface="+mn-lt"/>
                </a:rPr>
                <a:t>控制</a:t>
              </a:r>
              <a:r>
                <a:rPr lang="zh-CN" altLang="en-US" sz="2000" dirty="0" smtClean="0">
                  <a:solidFill>
                    <a:srgbClr val="D75077"/>
                  </a:solidFill>
                  <a:cs typeface="+mn-ea"/>
                  <a:sym typeface="+mn-lt"/>
                </a:rPr>
                <a:t>体重，</a:t>
              </a:r>
              <a:r>
                <a:rPr lang="zh-CN" altLang="en-US" sz="2000" dirty="0">
                  <a:solidFill>
                    <a:srgbClr val="D75077"/>
                  </a:solidFill>
                  <a:cs typeface="+mn-ea"/>
                  <a:sym typeface="+mn-lt"/>
                </a:rPr>
                <a:t>降低因肥胖增加的乳腺癌的发病危险。</a:t>
              </a:r>
            </a:p>
          </p:txBody>
        </p:sp>
        <p:sp>
          <p:nvSpPr>
            <p:cNvPr id="11" name="矩形 10"/>
            <p:cNvSpPr/>
            <p:nvPr/>
          </p:nvSpPr>
          <p:spPr>
            <a:xfrm>
              <a:off x="729420" y="4558863"/>
              <a:ext cx="2954655" cy="461665"/>
            </a:xfrm>
            <a:prstGeom prst="rect">
              <a:avLst/>
            </a:prstGeom>
          </p:spPr>
          <p:txBody>
            <a:bodyPr wrap="none">
              <a:spAutoFit/>
            </a:bodyPr>
            <a:lstStyle/>
            <a:p>
              <a:r>
                <a:rPr lang="zh-CN" altLang="en-US" sz="2400" b="1" dirty="0">
                  <a:solidFill>
                    <a:srgbClr val="D75077"/>
                  </a:solidFill>
                  <a:cs typeface="+mn-ea"/>
                  <a:sym typeface="+mn-lt"/>
                </a:rPr>
                <a:t>第二，加强体育</a:t>
              </a:r>
              <a:r>
                <a:rPr lang="zh-CN" altLang="en-US" sz="2400" b="1" dirty="0" smtClean="0">
                  <a:solidFill>
                    <a:srgbClr val="D75077"/>
                  </a:solidFill>
                  <a:cs typeface="+mn-ea"/>
                  <a:sym typeface="+mn-lt"/>
                </a:rPr>
                <a:t>锻炼</a:t>
              </a:r>
              <a:endParaRPr lang="zh-CN" altLang="en-US" sz="2400" dirty="0">
                <a:cs typeface="+mn-ea"/>
                <a:sym typeface="+mn-lt"/>
              </a:endParaRPr>
            </a:p>
          </p:txBody>
        </p:sp>
        <p:sp>
          <p:nvSpPr>
            <p:cNvPr id="15" name="L 形 14"/>
            <p:cNvSpPr/>
            <p:nvPr/>
          </p:nvSpPr>
          <p:spPr>
            <a:xfrm rot="2700000">
              <a:off x="4129078" y="4603656"/>
              <a:ext cx="452892" cy="452892"/>
            </a:xfrm>
            <a:prstGeom prst="corner">
              <a:avLst>
                <a:gd name="adj1" fmla="val 29167"/>
                <a:gd name="adj2" fmla="val 29167"/>
              </a:avLst>
            </a:prstGeom>
            <a:noFill/>
            <a:ln w="25400">
              <a:solidFill>
                <a:srgbClr val="C4AC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16" name="图片 15"/>
          <p:cNvPicPr>
            <a:picLocks noChangeAspect="1"/>
          </p:cNvPicPr>
          <p:nvPr/>
        </p:nvPicPr>
        <p:blipFill>
          <a:blip r:embed="rId3"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8543059" y="1128991"/>
            <a:ext cx="962445" cy="1079397"/>
          </a:xfrm>
          <a:prstGeom prst="rect">
            <a:avLst/>
          </a:prstGeom>
        </p:spPr>
      </p:pic>
      <p:grpSp>
        <p:nvGrpSpPr>
          <p:cNvPr id="8" name="组合 7"/>
          <p:cNvGrpSpPr/>
          <p:nvPr/>
        </p:nvGrpSpPr>
        <p:grpSpPr>
          <a:xfrm>
            <a:off x="1333194" y="5504970"/>
            <a:ext cx="2998072" cy="1064131"/>
            <a:chOff x="1333194" y="5504970"/>
            <a:chExt cx="2998072" cy="1064131"/>
          </a:xfrm>
        </p:grpSpPr>
        <p:pic>
          <p:nvPicPr>
            <p:cNvPr id="19" name="图片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33194" y="5504970"/>
              <a:ext cx="1094167" cy="1064131"/>
            </a:xfrm>
            <a:prstGeom prst="rect">
              <a:avLst/>
            </a:prstGeom>
          </p:spPr>
        </p:pic>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427361" y="5528359"/>
              <a:ext cx="1903905" cy="1017354"/>
            </a:xfrm>
            <a:prstGeom prst="rect">
              <a:avLst/>
            </a:prstGeom>
          </p:spPr>
        </p:pic>
      </p:grpSp>
    </p:spTree>
    <p:extLst>
      <p:ext uri="{BB962C8B-B14F-4D97-AF65-F5344CB8AC3E}">
        <p14:creationId xmlns:p14="http://schemas.microsoft.com/office/powerpoint/2010/main" val="1616953804"/>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right)">
                                      <p:cBhvr>
                                        <p:cTn id="23" dur="500"/>
                                        <p:tgtEl>
                                          <p:spTgt spid="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4852610" cy="523220"/>
          </a:xfrm>
          <a:prstGeom prst="rect">
            <a:avLst/>
          </a:prstGeom>
        </p:spPr>
        <p:txBody>
          <a:bodyPr wrap="none">
            <a:spAutoFit/>
          </a:bodyPr>
          <a:lstStyle/>
          <a:p>
            <a:r>
              <a:rPr lang="zh-CN" altLang="en-US" sz="2800" b="1" dirty="0">
                <a:solidFill>
                  <a:srgbClr val="D75077"/>
                </a:solidFill>
                <a:cs typeface="+mn-ea"/>
                <a:sym typeface="+mn-lt"/>
              </a:rPr>
              <a:t>关爱乳房从日常生活点滴做起</a:t>
            </a:r>
          </a:p>
        </p:txBody>
      </p:sp>
      <p:cxnSp>
        <p:nvCxnSpPr>
          <p:cNvPr id="9" name="直接连接符 8"/>
          <p:cNvCxnSpPr/>
          <p:nvPr/>
        </p:nvCxnSpPr>
        <p:spPr>
          <a:xfrm>
            <a:off x="685800" y="3571875"/>
            <a:ext cx="10277475" cy="0"/>
          </a:xfrm>
          <a:prstGeom prst="line">
            <a:avLst/>
          </a:prstGeom>
          <a:ln w="25400" cap="rnd">
            <a:solidFill>
              <a:srgbClr val="EB3F73"/>
            </a:solidFill>
            <a:prstDash val="lgDash"/>
            <a:round/>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799128" y="2099839"/>
            <a:ext cx="10074743" cy="961289"/>
            <a:chOff x="799128" y="2099839"/>
            <a:chExt cx="10074743" cy="961289"/>
          </a:xfrm>
        </p:grpSpPr>
        <p:sp>
          <p:nvSpPr>
            <p:cNvPr id="6" name="矩形 5"/>
            <p:cNvSpPr/>
            <p:nvPr/>
          </p:nvSpPr>
          <p:spPr>
            <a:xfrm>
              <a:off x="799128" y="2099839"/>
              <a:ext cx="5557080" cy="961289"/>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睡眠不足会影响</a:t>
              </a:r>
              <a:r>
                <a:rPr lang="zh-CN" altLang="en-US" sz="2000" dirty="0">
                  <a:solidFill>
                    <a:srgbClr val="D75077"/>
                  </a:solidFill>
                  <a:cs typeface="+mn-ea"/>
                  <a:sym typeface="+mn-lt"/>
                </a:rPr>
                <a:t>卵巢功能，引起内分泌紊乱，使体内雌激素水平异常，增加乳腺癌的发病风险。</a:t>
              </a:r>
            </a:p>
          </p:txBody>
        </p:sp>
        <p:sp>
          <p:nvSpPr>
            <p:cNvPr id="7" name="矩形 6"/>
            <p:cNvSpPr/>
            <p:nvPr/>
          </p:nvSpPr>
          <p:spPr>
            <a:xfrm>
              <a:off x="7611439" y="2433284"/>
              <a:ext cx="3262432" cy="461665"/>
            </a:xfrm>
            <a:prstGeom prst="rect">
              <a:avLst/>
            </a:prstGeom>
          </p:spPr>
          <p:txBody>
            <a:bodyPr wrap="none">
              <a:spAutoFit/>
            </a:bodyPr>
            <a:lstStyle/>
            <a:p>
              <a:r>
                <a:rPr lang="zh-CN" altLang="en-US" sz="2400" b="1" dirty="0">
                  <a:solidFill>
                    <a:srgbClr val="D75077"/>
                  </a:solidFill>
                  <a:cs typeface="+mn-ea"/>
                  <a:sym typeface="+mn-lt"/>
                </a:rPr>
                <a:t>第三，保持充足的</a:t>
              </a:r>
              <a:r>
                <a:rPr lang="zh-CN" altLang="en-US" sz="2400" b="1" dirty="0" smtClean="0">
                  <a:solidFill>
                    <a:srgbClr val="D75077"/>
                  </a:solidFill>
                  <a:cs typeface="+mn-ea"/>
                  <a:sym typeface="+mn-lt"/>
                </a:rPr>
                <a:t>睡眠</a:t>
              </a:r>
              <a:endParaRPr lang="zh-CN" altLang="en-US" sz="2400" dirty="0">
                <a:cs typeface="+mn-ea"/>
                <a:sym typeface="+mn-lt"/>
              </a:endParaRPr>
            </a:p>
          </p:txBody>
        </p:sp>
        <p:sp>
          <p:nvSpPr>
            <p:cNvPr id="10" name="L 形 9"/>
            <p:cNvSpPr/>
            <p:nvPr/>
          </p:nvSpPr>
          <p:spPr>
            <a:xfrm rot="13500000">
              <a:off x="6757376" y="2437671"/>
              <a:ext cx="452892" cy="452892"/>
            </a:xfrm>
            <a:prstGeom prst="corner">
              <a:avLst>
                <a:gd name="adj1" fmla="val 29167"/>
                <a:gd name="adj2" fmla="val 29167"/>
              </a:avLst>
            </a:prstGeom>
            <a:noFill/>
            <a:ln w="25400">
              <a:solidFill>
                <a:srgbClr val="C4AC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799128" y="4028249"/>
            <a:ext cx="10297497" cy="961289"/>
            <a:chOff x="799128" y="4028249"/>
            <a:chExt cx="10297497" cy="961289"/>
          </a:xfrm>
        </p:grpSpPr>
        <p:sp>
          <p:nvSpPr>
            <p:cNvPr id="5" name="矩形 4"/>
            <p:cNvSpPr/>
            <p:nvPr/>
          </p:nvSpPr>
          <p:spPr>
            <a:xfrm>
              <a:off x="5809544" y="4028249"/>
              <a:ext cx="5287081" cy="961289"/>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研究</a:t>
              </a:r>
              <a:r>
                <a:rPr lang="zh-CN" altLang="en-US" sz="2000" dirty="0">
                  <a:solidFill>
                    <a:srgbClr val="D75077"/>
                  </a:solidFill>
                  <a:cs typeface="+mn-ea"/>
                  <a:sym typeface="+mn-lt"/>
                </a:rPr>
                <a:t>表明，长期的负性情绪及过高的心理压力，会使机体的免疫力下降，从而诱发癌症。</a:t>
              </a:r>
            </a:p>
          </p:txBody>
        </p:sp>
        <p:sp>
          <p:nvSpPr>
            <p:cNvPr id="8" name="矩形 7"/>
            <p:cNvSpPr/>
            <p:nvPr/>
          </p:nvSpPr>
          <p:spPr>
            <a:xfrm>
              <a:off x="799128" y="4284028"/>
              <a:ext cx="3262432" cy="461665"/>
            </a:xfrm>
            <a:prstGeom prst="rect">
              <a:avLst/>
            </a:prstGeom>
          </p:spPr>
          <p:txBody>
            <a:bodyPr wrap="none">
              <a:spAutoFit/>
            </a:bodyPr>
            <a:lstStyle/>
            <a:p>
              <a:r>
                <a:rPr lang="zh-CN" altLang="en-US" sz="2400" b="1" dirty="0">
                  <a:solidFill>
                    <a:srgbClr val="D75077"/>
                  </a:solidFill>
                  <a:cs typeface="+mn-ea"/>
                  <a:sym typeface="+mn-lt"/>
                </a:rPr>
                <a:t>第四，保持良好的</a:t>
              </a:r>
              <a:r>
                <a:rPr lang="zh-CN" altLang="en-US" sz="2400" b="1" dirty="0" smtClean="0">
                  <a:solidFill>
                    <a:srgbClr val="D75077"/>
                  </a:solidFill>
                  <a:cs typeface="+mn-ea"/>
                  <a:sym typeface="+mn-lt"/>
                </a:rPr>
                <a:t>心态</a:t>
              </a:r>
              <a:endParaRPr lang="zh-CN" altLang="en-US" sz="2400" dirty="0">
                <a:cs typeface="+mn-ea"/>
                <a:sym typeface="+mn-lt"/>
              </a:endParaRPr>
            </a:p>
          </p:txBody>
        </p:sp>
        <p:sp>
          <p:nvSpPr>
            <p:cNvPr id="11" name="L 形 10"/>
            <p:cNvSpPr/>
            <p:nvPr/>
          </p:nvSpPr>
          <p:spPr>
            <a:xfrm rot="2700000">
              <a:off x="4862994" y="4327642"/>
              <a:ext cx="452892" cy="452892"/>
            </a:xfrm>
            <a:prstGeom prst="corner">
              <a:avLst>
                <a:gd name="adj1" fmla="val 29167"/>
                <a:gd name="adj2" fmla="val 29167"/>
              </a:avLst>
            </a:prstGeom>
            <a:noFill/>
            <a:ln w="25400">
              <a:solidFill>
                <a:srgbClr val="C4AC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130567" y="1009368"/>
            <a:ext cx="2224175" cy="1334505"/>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57313" y="4865313"/>
            <a:ext cx="1874034" cy="1754233"/>
          </a:xfrm>
          <a:prstGeom prst="rect">
            <a:avLst/>
          </a:prstGeom>
        </p:spPr>
      </p:pic>
    </p:spTree>
    <p:extLst>
      <p:ext uri="{BB962C8B-B14F-4D97-AF65-F5344CB8AC3E}">
        <p14:creationId xmlns:p14="http://schemas.microsoft.com/office/powerpoint/2010/main" val="2042363056"/>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right)">
                                      <p:cBhvr>
                                        <p:cTn id="19" dur="500"/>
                                        <p:tgtEl>
                                          <p:spTgt spid="14"/>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arn(inVertical)">
                                      <p:cBhvr>
                                        <p:cTn id="23" dur="500"/>
                                        <p:tgtEl>
                                          <p:spTgt spid="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3416320" cy="523220"/>
          </a:xfrm>
          <a:prstGeom prst="rect">
            <a:avLst/>
          </a:prstGeom>
        </p:spPr>
        <p:txBody>
          <a:bodyPr wrap="none">
            <a:spAutoFit/>
          </a:bodyPr>
          <a:lstStyle/>
          <a:p>
            <a:r>
              <a:rPr lang="zh-CN" altLang="en-US" sz="2800" b="1" dirty="0">
                <a:solidFill>
                  <a:srgbClr val="D75077"/>
                </a:solidFill>
                <a:cs typeface="+mn-ea"/>
                <a:sym typeface="+mn-lt"/>
              </a:rPr>
              <a:t>日常乳房保健小知识</a:t>
            </a:r>
          </a:p>
        </p:txBody>
      </p:sp>
      <p:sp>
        <p:nvSpPr>
          <p:cNvPr id="2" name="矩形 1"/>
          <p:cNvSpPr/>
          <p:nvPr/>
        </p:nvSpPr>
        <p:spPr>
          <a:xfrm>
            <a:off x="2355006" y="4296294"/>
            <a:ext cx="2777799" cy="1477328"/>
          </a:xfrm>
          <a:prstGeom prst="rect">
            <a:avLst/>
          </a:prstGeom>
        </p:spPr>
        <p:txBody>
          <a:bodyPr wrap="square">
            <a:spAutoFit/>
          </a:bodyPr>
          <a:lstStyle/>
          <a:p>
            <a:pPr algn="ctr">
              <a:lnSpc>
                <a:spcPct val="150000"/>
              </a:lnSpc>
            </a:pPr>
            <a:r>
              <a:rPr lang="zh-CN" altLang="en-US" sz="2000" dirty="0" smtClean="0">
                <a:solidFill>
                  <a:srgbClr val="D75077"/>
                </a:solidFill>
                <a:cs typeface="+mn-ea"/>
                <a:sym typeface="+mn-lt"/>
              </a:rPr>
              <a:t>选择</a:t>
            </a:r>
            <a:r>
              <a:rPr lang="zh-CN" altLang="en-US" sz="2000" dirty="0">
                <a:solidFill>
                  <a:srgbClr val="D75077"/>
                </a:solidFill>
                <a:cs typeface="+mn-ea"/>
                <a:sym typeface="+mn-lt"/>
              </a:rPr>
              <a:t>质地柔软、大小合体的乳罩，使乳房得到很好的固定、支撑</a:t>
            </a:r>
            <a:r>
              <a:rPr lang="zh-CN" altLang="en-US" sz="2000" dirty="0" smtClean="0">
                <a:solidFill>
                  <a:srgbClr val="D75077"/>
                </a:solidFill>
                <a:cs typeface="+mn-ea"/>
                <a:sym typeface="+mn-lt"/>
              </a:rPr>
              <a:t>。</a:t>
            </a:r>
            <a:endParaRPr lang="en-US" altLang="zh-CN" sz="2000" dirty="0" smtClean="0">
              <a:solidFill>
                <a:srgbClr val="D75077"/>
              </a:solidFill>
              <a:cs typeface="+mn-ea"/>
              <a:sym typeface="+mn-lt"/>
            </a:endParaRPr>
          </a:p>
        </p:txBody>
      </p:sp>
      <p:sp>
        <p:nvSpPr>
          <p:cNvPr id="5" name="矩形 4"/>
          <p:cNvSpPr/>
          <p:nvPr/>
        </p:nvSpPr>
        <p:spPr>
          <a:xfrm>
            <a:off x="6616529" y="4265273"/>
            <a:ext cx="3695882" cy="1477328"/>
          </a:xfrm>
          <a:prstGeom prst="rect">
            <a:avLst/>
          </a:prstGeom>
        </p:spPr>
        <p:txBody>
          <a:bodyPr wrap="square">
            <a:spAutoFit/>
          </a:bodyPr>
          <a:lstStyle/>
          <a:p>
            <a:pPr algn="ctr">
              <a:lnSpc>
                <a:spcPct val="150000"/>
              </a:lnSpc>
            </a:pPr>
            <a:r>
              <a:rPr lang="zh-CN" altLang="en-US" sz="2000" dirty="0" smtClean="0">
                <a:solidFill>
                  <a:srgbClr val="D75077"/>
                </a:solidFill>
                <a:cs typeface="+mn-ea"/>
                <a:sym typeface="+mn-lt"/>
              </a:rPr>
              <a:t>行</a:t>
            </a:r>
            <a:r>
              <a:rPr lang="zh-CN" altLang="en-US" sz="2000" dirty="0">
                <a:solidFill>
                  <a:srgbClr val="D75077"/>
                </a:solidFill>
                <a:cs typeface="+mn-ea"/>
                <a:sym typeface="+mn-lt"/>
              </a:rPr>
              <a:t>端坐正，保持优美的体态，特别是注意改变含胸的姿势，应挺胸、抬头、收腹。</a:t>
            </a:r>
          </a:p>
        </p:txBody>
      </p:sp>
      <p:sp>
        <p:nvSpPr>
          <p:cNvPr id="6" name="矩形 5"/>
          <p:cNvSpPr/>
          <p:nvPr/>
        </p:nvSpPr>
        <p:spPr>
          <a:xfrm>
            <a:off x="3539164" y="1250436"/>
            <a:ext cx="4913648" cy="961289"/>
          </a:xfrm>
          <a:prstGeom prst="rect">
            <a:avLst/>
          </a:prstGeom>
        </p:spPr>
        <p:txBody>
          <a:bodyPr wrap="square">
            <a:spAutoFit/>
          </a:bodyPr>
          <a:lstStyle/>
          <a:p>
            <a:pPr algn="ctr">
              <a:lnSpc>
                <a:spcPct val="150000"/>
              </a:lnSpc>
            </a:pPr>
            <a:r>
              <a:rPr lang="zh-CN" altLang="en-US" sz="2000" dirty="0" smtClean="0">
                <a:solidFill>
                  <a:srgbClr val="D75077"/>
                </a:solidFill>
                <a:cs typeface="+mn-ea"/>
                <a:sym typeface="+mn-lt"/>
              </a:rPr>
              <a:t>洗澡</a:t>
            </a:r>
            <a:r>
              <a:rPr lang="zh-CN" altLang="en-US" sz="2000" dirty="0">
                <a:solidFill>
                  <a:srgbClr val="D75077"/>
                </a:solidFill>
                <a:cs typeface="+mn-ea"/>
                <a:sym typeface="+mn-lt"/>
              </a:rPr>
              <a:t>时要避免用热水刺激乳房</a:t>
            </a:r>
            <a:r>
              <a:rPr lang="zh-CN" altLang="en-US" sz="2000" dirty="0" smtClean="0">
                <a:solidFill>
                  <a:srgbClr val="D75077"/>
                </a:solidFill>
                <a:cs typeface="+mn-ea"/>
                <a:sym typeface="+mn-lt"/>
              </a:rPr>
              <a:t>，不要</a:t>
            </a:r>
            <a:r>
              <a:rPr lang="zh-CN" altLang="en-US" sz="2000" dirty="0">
                <a:solidFill>
                  <a:srgbClr val="D75077"/>
                </a:solidFill>
                <a:cs typeface="+mn-ea"/>
                <a:sym typeface="+mn-lt"/>
              </a:rPr>
              <a:t>在热水中长时间浸泡，水温以27℃左右为宜。</a:t>
            </a:r>
          </a:p>
        </p:txBody>
      </p:sp>
      <p:grpSp>
        <p:nvGrpSpPr>
          <p:cNvPr id="15" name="组合 14"/>
          <p:cNvGrpSpPr/>
          <p:nvPr/>
        </p:nvGrpSpPr>
        <p:grpSpPr>
          <a:xfrm>
            <a:off x="2628900" y="2305049"/>
            <a:ext cx="2261530" cy="2261530"/>
            <a:chOff x="2628900" y="2305049"/>
            <a:chExt cx="2261530" cy="2261530"/>
          </a:xfrm>
        </p:grpSpPr>
        <p:sp>
          <p:nvSpPr>
            <p:cNvPr id="7" name="空心弧 6"/>
            <p:cNvSpPr/>
            <p:nvPr/>
          </p:nvSpPr>
          <p:spPr>
            <a:xfrm rot="18900000">
              <a:off x="2628900" y="2305049"/>
              <a:ext cx="2261530" cy="2261530"/>
            </a:xfrm>
            <a:prstGeom prst="blockArc">
              <a:avLst>
                <a:gd name="adj1" fmla="val 10800000"/>
                <a:gd name="adj2" fmla="val 5105689"/>
                <a:gd name="adj3" fmla="val 7168"/>
              </a:avLst>
            </a:prstGeom>
            <a:solidFill>
              <a:srgbClr val="FE7E77"/>
            </a:solidFill>
            <a:ln w="25400" cap="rnd">
              <a:solidFill>
                <a:srgbClr val="F8C3C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0" name="矩形 9"/>
            <p:cNvSpPr/>
            <p:nvPr/>
          </p:nvSpPr>
          <p:spPr>
            <a:xfrm>
              <a:off x="2913119" y="3152187"/>
              <a:ext cx="1693092" cy="461665"/>
            </a:xfrm>
            <a:prstGeom prst="rect">
              <a:avLst/>
            </a:prstGeom>
          </p:spPr>
          <p:txBody>
            <a:bodyPr wrap="none">
              <a:spAutoFit/>
            </a:bodyPr>
            <a:lstStyle/>
            <a:p>
              <a:r>
                <a:rPr lang="en-US" altLang="zh-CN" sz="2400" b="1" dirty="0" smtClean="0">
                  <a:solidFill>
                    <a:srgbClr val="D75077"/>
                  </a:solidFill>
                  <a:cs typeface="+mn-ea"/>
                  <a:sym typeface="+mn-lt"/>
                </a:rPr>
                <a:t>1.</a:t>
              </a:r>
              <a:r>
                <a:rPr lang="zh-CN" altLang="en-US" sz="2400" b="1" dirty="0" smtClean="0">
                  <a:solidFill>
                    <a:srgbClr val="D75077"/>
                  </a:solidFill>
                  <a:cs typeface="+mn-ea"/>
                  <a:sym typeface="+mn-lt"/>
                </a:rPr>
                <a:t>胸罩选择</a:t>
              </a:r>
              <a:endParaRPr lang="zh-CN" altLang="en-US" sz="2400" b="1" dirty="0">
                <a:cs typeface="+mn-ea"/>
                <a:sym typeface="+mn-lt"/>
              </a:endParaRPr>
            </a:p>
          </p:txBody>
        </p:sp>
      </p:grpSp>
      <p:grpSp>
        <p:nvGrpSpPr>
          <p:cNvPr id="16" name="组合 15"/>
          <p:cNvGrpSpPr/>
          <p:nvPr/>
        </p:nvGrpSpPr>
        <p:grpSpPr>
          <a:xfrm>
            <a:off x="4865222" y="2305049"/>
            <a:ext cx="2261530" cy="2261530"/>
            <a:chOff x="4865222" y="2305049"/>
            <a:chExt cx="2261530" cy="2261530"/>
          </a:xfrm>
        </p:grpSpPr>
        <p:sp>
          <p:nvSpPr>
            <p:cNvPr id="8" name="空心弧 7"/>
            <p:cNvSpPr/>
            <p:nvPr/>
          </p:nvSpPr>
          <p:spPr>
            <a:xfrm rot="8100000">
              <a:off x="4865222" y="2305049"/>
              <a:ext cx="2261530" cy="2261530"/>
            </a:xfrm>
            <a:prstGeom prst="blockArc">
              <a:avLst>
                <a:gd name="adj1" fmla="val 10800000"/>
                <a:gd name="adj2" fmla="val 5105689"/>
                <a:gd name="adj3" fmla="val 7168"/>
              </a:avLst>
            </a:prstGeom>
            <a:solidFill>
              <a:srgbClr val="C4AC81"/>
            </a:solidFill>
            <a:ln w="25400" cap="rnd">
              <a:solidFill>
                <a:srgbClr val="F8C3C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1" name="矩形 10"/>
            <p:cNvSpPr/>
            <p:nvPr/>
          </p:nvSpPr>
          <p:spPr>
            <a:xfrm>
              <a:off x="5138081" y="3152187"/>
              <a:ext cx="1693092" cy="461665"/>
            </a:xfrm>
            <a:prstGeom prst="rect">
              <a:avLst/>
            </a:prstGeom>
          </p:spPr>
          <p:txBody>
            <a:bodyPr wrap="none">
              <a:spAutoFit/>
            </a:bodyPr>
            <a:lstStyle/>
            <a:p>
              <a:r>
                <a:rPr lang="en-US" altLang="zh-CN" sz="2400" b="1" dirty="0" smtClean="0">
                  <a:solidFill>
                    <a:srgbClr val="D75077"/>
                  </a:solidFill>
                  <a:cs typeface="+mn-ea"/>
                  <a:sym typeface="+mn-lt"/>
                </a:rPr>
                <a:t>2.</a:t>
              </a:r>
              <a:r>
                <a:rPr lang="zh-CN" altLang="en-US" sz="2400" b="1" dirty="0" smtClean="0">
                  <a:solidFill>
                    <a:srgbClr val="D75077"/>
                  </a:solidFill>
                  <a:cs typeface="+mn-ea"/>
                  <a:sym typeface="+mn-lt"/>
                </a:rPr>
                <a:t>胸部清洁</a:t>
              </a:r>
              <a:endParaRPr lang="zh-CN" altLang="en-US" sz="2400" b="1" dirty="0">
                <a:cs typeface="+mn-ea"/>
                <a:sym typeface="+mn-lt"/>
              </a:endParaRPr>
            </a:p>
          </p:txBody>
        </p:sp>
      </p:grpSp>
      <p:grpSp>
        <p:nvGrpSpPr>
          <p:cNvPr id="17" name="组合 16"/>
          <p:cNvGrpSpPr/>
          <p:nvPr/>
        </p:nvGrpSpPr>
        <p:grpSpPr>
          <a:xfrm>
            <a:off x="7101545" y="2305049"/>
            <a:ext cx="2261530" cy="2261530"/>
            <a:chOff x="7101545" y="2305049"/>
            <a:chExt cx="2261530" cy="2261530"/>
          </a:xfrm>
        </p:grpSpPr>
        <p:sp>
          <p:nvSpPr>
            <p:cNvPr id="9" name="空心弧 8"/>
            <p:cNvSpPr/>
            <p:nvPr/>
          </p:nvSpPr>
          <p:spPr>
            <a:xfrm rot="18900000">
              <a:off x="7101545" y="2305049"/>
              <a:ext cx="2261530" cy="2261530"/>
            </a:xfrm>
            <a:prstGeom prst="blockArc">
              <a:avLst>
                <a:gd name="adj1" fmla="val 10800000"/>
                <a:gd name="adj2" fmla="val 5105689"/>
                <a:gd name="adj3" fmla="val 7168"/>
              </a:avLst>
            </a:prstGeom>
            <a:solidFill>
              <a:srgbClr val="FE7E77"/>
            </a:solidFill>
            <a:ln w="25400" cap="rnd">
              <a:solidFill>
                <a:srgbClr val="F8C3C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2" name="矩形 11"/>
            <p:cNvSpPr/>
            <p:nvPr/>
          </p:nvSpPr>
          <p:spPr>
            <a:xfrm>
              <a:off x="7468351" y="3158007"/>
              <a:ext cx="1693092" cy="461665"/>
            </a:xfrm>
            <a:prstGeom prst="rect">
              <a:avLst/>
            </a:prstGeom>
          </p:spPr>
          <p:txBody>
            <a:bodyPr wrap="none">
              <a:spAutoFit/>
            </a:bodyPr>
            <a:lstStyle/>
            <a:p>
              <a:r>
                <a:rPr lang="en-US" altLang="zh-CN" sz="2400" b="1" dirty="0" smtClean="0">
                  <a:solidFill>
                    <a:srgbClr val="D75077"/>
                  </a:solidFill>
                  <a:cs typeface="+mn-ea"/>
                  <a:sym typeface="+mn-lt"/>
                </a:rPr>
                <a:t>3.</a:t>
              </a:r>
              <a:r>
                <a:rPr lang="zh-CN" altLang="en-US" sz="2400" b="1" dirty="0" smtClean="0">
                  <a:solidFill>
                    <a:srgbClr val="D75077"/>
                  </a:solidFill>
                  <a:cs typeface="+mn-ea"/>
                  <a:sym typeface="+mn-lt"/>
                </a:rPr>
                <a:t>身体姿态</a:t>
              </a:r>
              <a:endParaRPr lang="zh-CN" altLang="en-US" sz="2400" b="1" dirty="0">
                <a:cs typeface="+mn-ea"/>
                <a:sym typeface="+mn-lt"/>
              </a:endParaRPr>
            </a:p>
          </p:txBody>
        </p:sp>
      </p:gr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9134605">
            <a:off x="375253" y="1390654"/>
            <a:ext cx="2405270" cy="1823490"/>
          </a:xfrm>
          <a:prstGeom prst="rect">
            <a:avLst/>
          </a:prstGeom>
        </p:spPr>
      </p:pic>
      <p:pic>
        <p:nvPicPr>
          <p:cNvPr id="14" name="图片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926344">
            <a:off x="9550880" y="1878230"/>
            <a:ext cx="2231514" cy="1407771"/>
          </a:xfrm>
          <a:prstGeom prst="rect">
            <a:avLst/>
          </a:prstGeom>
        </p:spPr>
      </p:pic>
    </p:spTree>
    <p:extLst>
      <p:ext uri="{BB962C8B-B14F-4D97-AF65-F5344CB8AC3E}">
        <p14:creationId xmlns:p14="http://schemas.microsoft.com/office/powerpoint/2010/main" val="1175077750"/>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500"/>
                                        <p:tgtEl>
                                          <p:spTgt spid="15"/>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randombar(horizontal)">
                                      <p:cBhvr>
                                        <p:cTn id="19" dur="500"/>
                                        <p:tgtEl>
                                          <p:spTgt spid="2"/>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randombar(horizontal)">
                                      <p:cBhvr>
                                        <p:cTn id="27" dur="500"/>
                                        <p:tgtEl>
                                          <p:spTgt spid="6"/>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up)">
                                      <p:cBhvr>
                                        <p:cTn id="31" dur="500"/>
                                        <p:tgtEl>
                                          <p:spTgt spid="17"/>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randombar(horizontal)">
                                      <p:cBhvr>
                                        <p:cTn id="35" dur="500"/>
                                        <p:tgtEl>
                                          <p:spTgt spid="5"/>
                                        </p:tgtEl>
                                      </p:cBhvr>
                                    </p:animEffect>
                                  </p:childTnLst>
                                </p:cTn>
                              </p:par>
                            </p:childTnLst>
                          </p:cTn>
                        </p:par>
                        <p:par>
                          <p:cTn id="36" fill="hold">
                            <p:stCondLst>
                              <p:cond delay="4000"/>
                            </p:stCondLst>
                            <p:childTnLst>
                              <p:par>
                                <p:cTn id="37" presetID="2" presetClass="entr" presetSubtype="8"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0-#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6" presetClass="entr" presetSubtype="0"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down)">
                                      <p:cBhvr>
                                        <p:cTn id="44" dur="580">
                                          <p:stCondLst>
                                            <p:cond delay="0"/>
                                          </p:stCondLst>
                                        </p:cTn>
                                        <p:tgtEl>
                                          <p:spTgt spid="14"/>
                                        </p:tgtEl>
                                      </p:cBhvr>
                                    </p:animEffect>
                                    <p:anim calcmode="lin" valueType="num">
                                      <p:cBhvr>
                                        <p:cTn id="45"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50" dur="26">
                                          <p:stCondLst>
                                            <p:cond delay="650"/>
                                          </p:stCondLst>
                                        </p:cTn>
                                        <p:tgtEl>
                                          <p:spTgt spid="14"/>
                                        </p:tgtEl>
                                      </p:cBhvr>
                                      <p:to x="100000" y="60000"/>
                                    </p:animScale>
                                    <p:animScale>
                                      <p:cBhvr>
                                        <p:cTn id="51" dur="166" decel="50000">
                                          <p:stCondLst>
                                            <p:cond delay="676"/>
                                          </p:stCondLst>
                                        </p:cTn>
                                        <p:tgtEl>
                                          <p:spTgt spid="14"/>
                                        </p:tgtEl>
                                      </p:cBhvr>
                                      <p:to x="100000" y="100000"/>
                                    </p:animScale>
                                    <p:animScale>
                                      <p:cBhvr>
                                        <p:cTn id="52" dur="26">
                                          <p:stCondLst>
                                            <p:cond delay="1312"/>
                                          </p:stCondLst>
                                        </p:cTn>
                                        <p:tgtEl>
                                          <p:spTgt spid="14"/>
                                        </p:tgtEl>
                                      </p:cBhvr>
                                      <p:to x="100000" y="80000"/>
                                    </p:animScale>
                                    <p:animScale>
                                      <p:cBhvr>
                                        <p:cTn id="53" dur="166" decel="50000">
                                          <p:stCondLst>
                                            <p:cond delay="1338"/>
                                          </p:stCondLst>
                                        </p:cTn>
                                        <p:tgtEl>
                                          <p:spTgt spid="14"/>
                                        </p:tgtEl>
                                      </p:cBhvr>
                                      <p:to x="100000" y="100000"/>
                                    </p:animScale>
                                    <p:animScale>
                                      <p:cBhvr>
                                        <p:cTn id="54" dur="26">
                                          <p:stCondLst>
                                            <p:cond delay="1642"/>
                                          </p:stCondLst>
                                        </p:cTn>
                                        <p:tgtEl>
                                          <p:spTgt spid="14"/>
                                        </p:tgtEl>
                                      </p:cBhvr>
                                      <p:to x="100000" y="90000"/>
                                    </p:animScale>
                                    <p:animScale>
                                      <p:cBhvr>
                                        <p:cTn id="55" dur="166" decel="50000">
                                          <p:stCondLst>
                                            <p:cond delay="1668"/>
                                          </p:stCondLst>
                                        </p:cTn>
                                        <p:tgtEl>
                                          <p:spTgt spid="14"/>
                                        </p:tgtEl>
                                      </p:cBhvr>
                                      <p:to x="100000" y="100000"/>
                                    </p:animScale>
                                    <p:animScale>
                                      <p:cBhvr>
                                        <p:cTn id="56" dur="26">
                                          <p:stCondLst>
                                            <p:cond delay="1808"/>
                                          </p:stCondLst>
                                        </p:cTn>
                                        <p:tgtEl>
                                          <p:spTgt spid="14"/>
                                        </p:tgtEl>
                                      </p:cBhvr>
                                      <p:to x="100000" y="95000"/>
                                    </p:animScale>
                                    <p:animScale>
                                      <p:cBhvr>
                                        <p:cTn id="57"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3416320" cy="523220"/>
          </a:xfrm>
          <a:prstGeom prst="rect">
            <a:avLst/>
          </a:prstGeom>
        </p:spPr>
        <p:txBody>
          <a:bodyPr wrap="none">
            <a:spAutoFit/>
          </a:bodyPr>
          <a:lstStyle/>
          <a:p>
            <a:r>
              <a:rPr lang="zh-CN" altLang="en-US" sz="2800" b="1" dirty="0">
                <a:solidFill>
                  <a:srgbClr val="D75077"/>
                </a:solidFill>
                <a:cs typeface="+mn-ea"/>
                <a:sym typeface="+mn-lt"/>
              </a:rPr>
              <a:t>日常乳房保健小知识</a:t>
            </a:r>
          </a:p>
        </p:txBody>
      </p:sp>
      <p:sp>
        <p:nvSpPr>
          <p:cNvPr id="8" name="矩形 7"/>
          <p:cNvSpPr/>
          <p:nvPr/>
        </p:nvSpPr>
        <p:spPr>
          <a:xfrm>
            <a:off x="609540" y="4059470"/>
            <a:ext cx="5659805" cy="1477328"/>
          </a:xfrm>
          <a:prstGeom prst="rect">
            <a:avLst/>
          </a:prstGeom>
        </p:spPr>
        <p:txBody>
          <a:bodyPr wrap="square">
            <a:spAutoFit/>
          </a:bodyPr>
          <a:lstStyle/>
          <a:p>
            <a:pPr algn="r">
              <a:lnSpc>
                <a:spcPct val="150000"/>
              </a:lnSpc>
            </a:pPr>
            <a:r>
              <a:rPr lang="zh-CN" altLang="en-US" sz="2000" dirty="0" smtClean="0">
                <a:solidFill>
                  <a:srgbClr val="D75077"/>
                </a:solidFill>
                <a:cs typeface="+mn-ea"/>
                <a:sym typeface="+mn-lt"/>
              </a:rPr>
              <a:t>养成</a:t>
            </a:r>
            <a:r>
              <a:rPr lang="zh-CN" altLang="en-US" sz="2000" dirty="0">
                <a:solidFill>
                  <a:srgbClr val="D75077"/>
                </a:solidFill>
                <a:cs typeface="+mn-ea"/>
                <a:sym typeface="+mn-lt"/>
              </a:rPr>
              <a:t>每月进行乳房自我检查的好习惯，发现问题及时就诊。镜前检查站立，双臂垂放两侧，观察乳房外形，挤压时有无液体从乳头溢出。</a:t>
            </a:r>
            <a:endParaRPr lang="en-US" altLang="zh-CN" sz="2000" dirty="0" smtClean="0">
              <a:solidFill>
                <a:srgbClr val="D75077"/>
              </a:solidFill>
              <a:cs typeface="+mn-ea"/>
              <a:sym typeface="+mn-lt"/>
            </a:endParaRPr>
          </a:p>
        </p:txBody>
      </p:sp>
      <p:grpSp>
        <p:nvGrpSpPr>
          <p:cNvPr id="2" name="组合 1"/>
          <p:cNvGrpSpPr/>
          <p:nvPr/>
        </p:nvGrpSpPr>
        <p:grpSpPr>
          <a:xfrm>
            <a:off x="3203060" y="1493669"/>
            <a:ext cx="2261530" cy="2261530"/>
            <a:chOff x="3203060" y="1493669"/>
            <a:chExt cx="2261530" cy="2261530"/>
          </a:xfrm>
        </p:grpSpPr>
        <p:sp>
          <p:nvSpPr>
            <p:cNvPr id="5" name="空心弧 4"/>
            <p:cNvSpPr/>
            <p:nvPr/>
          </p:nvSpPr>
          <p:spPr>
            <a:xfrm rot="13500000">
              <a:off x="3203060" y="1493669"/>
              <a:ext cx="2261530" cy="2261530"/>
            </a:xfrm>
            <a:prstGeom prst="blockArc">
              <a:avLst>
                <a:gd name="adj1" fmla="val 10800000"/>
                <a:gd name="adj2" fmla="val 5105689"/>
                <a:gd name="adj3" fmla="val 7168"/>
              </a:avLst>
            </a:prstGeom>
            <a:solidFill>
              <a:srgbClr val="FE7E77"/>
            </a:solidFill>
            <a:ln w="25400" cap="rnd">
              <a:solidFill>
                <a:srgbClr val="F8C3C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9" name="矩形 8"/>
            <p:cNvSpPr/>
            <p:nvPr/>
          </p:nvSpPr>
          <p:spPr>
            <a:xfrm>
              <a:off x="3495815" y="2353004"/>
              <a:ext cx="1693092" cy="461665"/>
            </a:xfrm>
            <a:prstGeom prst="rect">
              <a:avLst/>
            </a:prstGeom>
          </p:spPr>
          <p:txBody>
            <a:bodyPr wrap="none">
              <a:spAutoFit/>
            </a:bodyPr>
            <a:lstStyle/>
            <a:p>
              <a:r>
                <a:rPr lang="en-US" altLang="zh-CN" sz="2400" b="1" dirty="0" smtClean="0">
                  <a:solidFill>
                    <a:srgbClr val="D75077"/>
                  </a:solidFill>
                  <a:cs typeface="+mn-ea"/>
                  <a:sym typeface="+mn-lt"/>
                </a:rPr>
                <a:t>4.</a:t>
              </a:r>
              <a:r>
                <a:rPr lang="zh-CN" altLang="en-US" sz="2400" b="1" dirty="0" smtClean="0">
                  <a:solidFill>
                    <a:srgbClr val="D75077"/>
                  </a:solidFill>
                  <a:cs typeface="+mn-ea"/>
                  <a:sym typeface="+mn-lt"/>
                </a:rPr>
                <a:t>平时注意</a:t>
              </a:r>
              <a:endParaRPr lang="zh-CN" altLang="en-US" sz="2400" b="1" dirty="0">
                <a:cs typeface="+mn-ea"/>
                <a:sym typeface="+mn-lt"/>
              </a:endParaRPr>
            </a:p>
          </p:txBody>
        </p:sp>
      </p:grpSp>
      <p:grpSp>
        <p:nvGrpSpPr>
          <p:cNvPr id="7" name="组合 6"/>
          <p:cNvGrpSpPr/>
          <p:nvPr/>
        </p:nvGrpSpPr>
        <p:grpSpPr>
          <a:xfrm>
            <a:off x="6087967" y="3619821"/>
            <a:ext cx="2261530" cy="2261530"/>
            <a:chOff x="6087967" y="3619821"/>
            <a:chExt cx="2261530" cy="2261530"/>
          </a:xfrm>
        </p:grpSpPr>
        <p:sp>
          <p:nvSpPr>
            <p:cNvPr id="6" name="空心弧 5"/>
            <p:cNvSpPr/>
            <p:nvPr/>
          </p:nvSpPr>
          <p:spPr>
            <a:xfrm rot="2700000">
              <a:off x="6087967" y="3619821"/>
              <a:ext cx="2261530" cy="2261530"/>
            </a:xfrm>
            <a:prstGeom prst="blockArc">
              <a:avLst>
                <a:gd name="adj1" fmla="val 10800000"/>
                <a:gd name="adj2" fmla="val 5105689"/>
                <a:gd name="adj3" fmla="val 7168"/>
              </a:avLst>
            </a:prstGeom>
            <a:solidFill>
              <a:srgbClr val="C4AC81"/>
            </a:solidFill>
            <a:ln w="25400" cap="rnd">
              <a:solidFill>
                <a:srgbClr val="F8C3CC"/>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0" name="矩形 9"/>
            <p:cNvSpPr/>
            <p:nvPr/>
          </p:nvSpPr>
          <p:spPr>
            <a:xfrm>
              <a:off x="6372186" y="4479156"/>
              <a:ext cx="1693092" cy="461665"/>
            </a:xfrm>
            <a:prstGeom prst="rect">
              <a:avLst/>
            </a:prstGeom>
          </p:spPr>
          <p:txBody>
            <a:bodyPr wrap="none">
              <a:spAutoFit/>
            </a:bodyPr>
            <a:lstStyle/>
            <a:p>
              <a:r>
                <a:rPr lang="en-US" altLang="zh-CN" sz="2400" b="1" dirty="0" smtClean="0">
                  <a:solidFill>
                    <a:srgbClr val="D75077"/>
                  </a:solidFill>
                  <a:cs typeface="+mn-ea"/>
                  <a:sym typeface="+mn-lt"/>
                </a:rPr>
                <a:t>5.</a:t>
              </a:r>
              <a:r>
                <a:rPr lang="zh-CN" altLang="en-US" sz="2400" b="1" dirty="0" smtClean="0">
                  <a:solidFill>
                    <a:srgbClr val="D75077"/>
                  </a:solidFill>
                  <a:cs typeface="+mn-ea"/>
                  <a:sym typeface="+mn-lt"/>
                </a:rPr>
                <a:t>自我检查</a:t>
              </a:r>
              <a:endParaRPr lang="zh-CN" altLang="en-US" sz="2400" b="1" dirty="0">
                <a:cs typeface="+mn-ea"/>
                <a:sym typeface="+mn-lt"/>
              </a:endParaRPr>
            </a:p>
          </p:txBody>
        </p:sp>
      </p:grpSp>
      <p:sp>
        <p:nvSpPr>
          <p:cNvPr id="11" name="矩形 10"/>
          <p:cNvSpPr/>
          <p:nvPr/>
        </p:nvSpPr>
        <p:spPr>
          <a:xfrm>
            <a:off x="5360462" y="1885770"/>
            <a:ext cx="5303995" cy="1477328"/>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避免</a:t>
            </a:r>
            <a:r>
              <a:rPr lang="zh-CN" altLang="en-US" sz="2000" dirty="0">
                <a:solidFill>
                  <a:srgbClr val="D75077"/>
                </a:solidFill>
                <a:cs typeface="+mn-ea"/>
                <a:sym typeface="+mn-lt"/>
              </a:rPr>
              <a:t>用力抓捏、挤压、撞击乳房</a:t>
            </a:r>
            <a:r>
              <a:rPr lang="zh-CN" altLang="en-US" sz="2000" dirty="0" smtClean="0">
                <a:solidFill>
                  <a:srgbClr val="D75077"/>
                </a:solidFill>
                <a:cs typeface="+mn-ea"/>
                <a:sym typeface="+mn-lt"/>
              </a:rPr>
              <a:t>。长</a:t>
            </a:r>
            <a:r>
              <a:rPr lang="zh-CN" altLang="en-US" sz="2000" dirty="0">
                <a:solidFill>
                  <a:srgbClr val="D75077"/>
                </a:solidFill>
                <a:cs typeface="+mn-ea"/>
                <a:sym typeface="+mn-lt"/>
              </a:rPr>
              <a:t>时间伏案工作或学习时</a:t>
            </a:r>
            <a:r>
              <a:rPr lang="zh-CN" altLang="en-US" sz="2000" dirty="0" smtClean="0">
                <a:solidFill>
                  <a:srgbClr val="D75077"/>
                </a:solidFill>
                <a:cs typeface="+mn-ea"/>
                <a:sym typeface="+mn-lt"/>
              </a:rPr>
              <a:t>，乳房</a:t>
            </a:r>
            <a:r>
              <a:rPr lang="zh-CN" altLang="en-US" sz="2000" dirty="0">
                <a:solidFill>
                  <a:srgbClr val="D75077"/>
                </a:solidFill>
                <a:cs typeface="+mn-ea"/>
                <a:sym typeface="+mn-lt"/>
              </a:rPr>
              <a:t>闷胀刺痛、胸背组织酸痛等症状，可做工间操和适当的活动改善。</a:t>
            </a:r>
            <a:endParaRPr lang="en-US" altLang="zh-CN" sz="2000" dirty="0" smtClean="0">
              <a:solidFill>
                <a:srgbClr val="D75077"/>
              </a:solidFill>
              <a:cs typeface="+mn-ea"/>
              <a:sym typeface="+mn-lt"/>
            </a:endParaRPr>
          </a:p>
        </p:txBody>
      </p:sp>
      <p:pic>
        <p:nvPicPr>
          <p:cNvPr id="12" name="图片 11"/>
          <p:cNvPicPr>
            <a:picLocks noChangeAspect="1"/>
          </p:cNvPicPr>
          <p:nvPr/>
        </p:nvPicPr>
        <p:blipFill>
          <a:blip r:embed="rId3">
            <a:extLst>
              <a:ext uri="{28A0092B-C50C-407E-A947-70E740481C1C}">
                <a14:useLocalDpi xmlns:a14="http://schemas.microsoft.com/office/drawing/2010/main"/>
              </a:ext>
            </a:extLst>
          </a:blip>
          <a:stretch>
            <a:fillRect/>
          </a:stretch>
        </p:blipFill>
        <p:spPr>
          <a:xfrm rot="1238034">
            <a:off x="9175824" y="3899103"/>
            <a:ext cx="1613075" cy="2325154"/>
          </a:xfrm>
          <a:prstGeom prst="rect">
            <a:avLst/>
          </a:prstGeom>
        </p:spPr>
      </p:pic>
      <p:pic>
        <p:nvPicPr>
          <p:cNvPr id="13" name="图片 12"/>
          <p:cNvPicPr>
            <a:picLocks noChangeAspect="1"/>
          </p:cNvPicPr>
          <p:nvPr/>
        </p:nvPicPr>
        <p:blipFill>
          <a:blip r:embed="rId4" cstate="screen">
            <a:duotone>
              <a:schemeClr val="accent6">
                <a:shade val="45000"/>
                <a:satMod val="135000"/>
              </a:schemeClr>
              <a:prstClr val="white"/>
            </a:duotone>
            <a:extLst>
              <a:ext uri="{BEBA8EAE-BF5A-486C-A8C5-ECC9F3942E4B}">
                <a14:imgProps xmlns:a14="http://schemas.microsoft.com/office/drawing/2010/main">
                  <a14:imgLayer>
                    <a14:imgEffect>
                      <a14:colorTemperature colorTemp="1500"/>
                    </a14:imgEffect>
                    <a14:imgEffect>
                      <a14:saturation sat="0"/>
                    </a14:imgEffect>
                  </a14:imgLayer>
                </a14:imgProps>
              </a:ext>
              <a:ext uri="{28A0092B-C50C-407E-A947-70E740481C1C}">
                <a14:useLocalDpi xmlns:a14="http://schemas.microsoft.com/office/drawing/2010/main"/>
              </a:ext>
            </a:extLst>
          </a:blip>
          <a:stretch>
            <a:fillRect/>
          </a:stretch>
        </p:blipFill>
        <p:spPr>
          <a:xfrm>
            <a:off x="988139" y="1775413"/>
            <a:ext cx="1614599" cy="1616845"/>
          </a:xfrm>
          <a:prstGeom prst="rect">
            <a:avLst/>
          </a:prstGeom>
        </p:spPr>
      </p:pic>
    </p:spTree>
    <p:extLst>
      <p:ext uri="{BB962C8B-B14F-4D97-AF65-F5344CB8AC3E}">
        <p14:creationId xmlns:p14="http://schemas.microsoft.com/office/powerpoint/2010/main" val="3267421334"/>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right)">
                                      <p:cBhvr>
                                        <p:cTn id="23" dur="500"/>
                                        <p:tgtEl>
                                          <p:spTgt spid="7"/>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right)">
                                      <p:cBhvr>
                                        <p:cTn id="27" dur="500"/>
                                        <p:tgtEl>
                                          <p:spTgt spid="8"/>
                                        </p:tgtEl>
                                      </p:cBhvr>
                                    </p:animEffect>
                                  </p:childTnLst>
                                </p:cTn>
                              </p:par>
                            </p:childTnLst>
                          </p:cTn>
                        </p:par>
                        <p:par>
                          <p:cTn id="28" fill="hold">
                            <p:stCondLst>
                              <p:cond delay="3000"/>
                            </p:stCondLst>
                            <p:childTnLst>
                              <p:par>
                                <p:cTn id="29" presetID="2" presetClass="entr" presetSubtype="8"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1+#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4241867" cy="523220"/>
          </a:xfrm>
          <a:prstGeom prst="rect">
            <a:avLst/>
          </a:prstGeom>
        </p:spPr>
        <p:txBody>
          <a:bodyPr wrap="none">
            <a:spAutoFit/>
          </a:bodyPr>
          <a:lstStyle/>
          <a:p>
            <a:r>
              <a:rPr lang="zh-CN" altLang="en-US" sz="2800" b="1" dirty="0">
                <a:solidFill>
                  <a:srgbClr val="D75077"/>
                </a:solidFill>
                <a:cs typeface="+mn-ea"/>
                <a:sym typeface="+mn-lt"/>
              </a:rPr>
              <a:t>多学习掌握乳腺疾病知识 </a:t>
            </a:r>
          </a:p>
        </p:txBody>
      </p:sp>
      <p:grpSp>
        <p:nvGrpSpPr>
          <p:cNvPr id="12" name="组合 11"/>
          <p:cNvGrpSpPr/>
          <p:nvPr/>
        </p:nvGrpSpPr>
        <p:grpSpPr>
          <a:xfrm>
            <a:off x="766346" y="1066021"/>
            <a:ext cx="5034871" cy="1819310"/>
            <a:chOff x="425414" y="826626"/>
            <a:chExt cx="5034871" cy="1819310"/>
          </a:xfrm>
        </p:grpSpPr>
        <p:sp>
          <p:nvSpPr>
            <p:cNvPr id="2" name="矩形 1"/>
            <p:cNvSpPr/>
            <p:nvPr/>
          </p:nvSpPr>
          <p:spPr>
            <a:xfrm>
              <a:off x="425414" y="968184"/>
              <a:ext cx="4932705" cy="1569660"/>
            </a:xfrm>
            <a:prstGeom prst="rect">
              <a:avLst/>
            </a:prstGeom>
          </p:spPr>
          <p:txBody>
            <a:bodyPr wrap="square">
              <a:spAutoFit/>
            </a:bodyPr>
            <a:lstStyle/>
            <a:p>
              <a:pPr algn="ctr">
                <a:lnSpc>
                  <a:spcPct val="150000"/>
                </a:lnSpc>
              </a:pPr>
              <a:r>
                <a:rPr lang="zh-CN" altLang="en-US" sz="2400" b="1" dirty="0">
                  <a:solidFill>
                    <a:srgbClr val="D75077"/>
                  </a:solidFill>
                  <a:cs typeface="+mn-ea"/>
                  <a:sym typeface="+mn-lt"/>
                </a:rPr>
                <a:t>第一，养成良好的体检</a:t>
              </a:r>
              <a:r>
                <a:rPr lang="zh-CN" altLang="en-US" sz="2400" b="1" dirty="0" smtClean="0">
                  <a:solidFill>
                    <a:srgbClr val="D75077"/>
                  </a:solidFill>
                  <a:cs typeface="+mn-ea"/>
                  <a:sym typeface="+mn-lt"/>
                </a:rPr>
                <a:t>习惯</a:t>
              </a:r>
              <a:endParaRPr lang="en-US" altLang="zh-CN" sz="2400" b="1" dirty="0" smtClean="0">
                <a:solidFill>
                  <a:srgbClr val="D75077"/>
                </a:solidFill>
                <a:cs typeface="+mn-ea"/>
                <a:sym typeface="+mn-lt"/>
              </a:endParaRPr>
            </a:p>
            <a:p>
              <a:pPr algn="ctr">
                <a:lnSpc>
                  <a:spcPct val="150000"/>
                </a:lnSpc>
              </a:pPr>
              <a:r>
                <a:rPr lang="zh-CN" altLang="en-US" sz="2000" dirty="0" smtClean="0">
                  <a:solidFill>
                    <a:srgbClr val="D75077"/>
                  </a:solidFill>
                  <a:cs typeface="+mn-ea"/>
                  <a:sym typeface="+mn-lt"/>
                </a:rPr>
                <a:t>养成</a:t>
              </a:r>
              <a:r>
                <a:rPr lang="zh-CN" altLang="en-US" sz="2000" dirty="0">
                  <a:solidFill>
                    <a:srgbClr val="D75077"/>
                  </a:solidFill>
                  <a:cs typeface="+mn-ea"/>
                  <a:sym typeface="+mn-lt"/>
                </a:rPr>
                <a:t>良好的乳腺自检习惯和正规的体检相结合是早期发现乳腺癌的最佳方法</a:t>
              </a:r>
              <a:r>
                <a:rPr lang="zh-CN" altLang="en-US" sz="2000" dirty="0" smtClean="0">
                  <a:solidFill>
                    <a:srgbClr val="D75077"/>
                  </a:solidFill>
                  <a:cs typeface="+mn-ea"/>
                  <a:sym typeface="+mn-lt"/>
                </a:rPr>
                <a:t>。</a:t>
              </a:r>
              <a:endParaRPr lang="en-US" altLang="zh-CN" sz="2000" dirty="0" smtClean="0">
                <a:solidFill>
                  <a:srgbClr val="D75077"/>
                </a:solidFill>
                <a:cs typeface="+mn-ea"/>
                <a:sym typeface="+mn-lt"/>
              </a:endParaRPr>
            </a:p>
          </p:txBody>
        </p:sp>
        <p:sp>
          <p:nvSpPr>
            <p:cNvPr id="11" name="圆角矩形 10"/>
            <p:cNvSpPr/>
            <p:nvPr/>
          </p:nvSpPr>
          <p:spPr>
            <a:xfrm>
              <a:off x="425414" y="826626"/>
              <a:ext cx="5034871" cy="1819310"/>
            </a:xfrm>
            <a:prstGeom prst="roundRect">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4460376" y="3119247"/>
            <a:ext cx="6268605" cy="3272729"/>
            <a:chOff x="5809649" y="1010656"/>
            <a:chExt cx="6268605" cy="3272729"/>
          </a:xfrm>
        </p:grpSpPr>
        <p:sp>
          <p:nvSpPr>
            <p:cNvPr id="6" name="矩形 5"/>
            <p:cNvSpPr/>
            <p:nvPr/>
          </p:nvSpPr>
          <p:spPr>
            <a:xfrm>
              <a:off x="5809649" y="1094814"/>
              <a:ext cx="6268604" cy="2954655"/>
            </a:xfrm>
            <a:prstGeom prst="rect">
              <a:avLst/>
            </a:prstGeom>
          </p:spPr>
          <p:txBody>
            <a:bodyPr wrap="square">
              <a:spAutoFit/>
            </a:bodyPr>
            <a:lstStyle/>
            <a:p>
              <a:pPr algn="ctr">
                <a:lnSpc>
                  <a:spcPct val="150000"/>
                </a:lnSpc>
              </a:pPr>
              <a:r>
                <a:rPr lang="zh-CN" altLang="en-US" sz="2400" b="1" dirty="0">
                  <a:solidFill>
                    <a:srgbClr val="D75077"/>
                  </a:solidFill>
                  <a:cs typeface="+mn-ea"/>
                  <a:sym typeface="+mn-lt"/>
                </a:rPr>
                <a:t>第二，警惕身体内出现的异常</a:t>
              </a:r>
              <a:r>
                <a:rPr lang="zh-CN" altLang="en-US" sz="2400" b="1" dirty="0" smtClean="0">
                  <a:solidFill>
                    <a:srgbClr val="D75077"/>
                  </a:solidFill>
                  <a:cs typeface="+mn-ea"/>
                  <a:sym typeface="+mn-lt"/>
                </a:rPr>
                <a:t>信号</a:t>
              </a:r>
              <a:endParaRPr lang="en-US" altLang="zh-CN" sz="2400" b="1" dirty="0" smtClean="0">
                <a:solidFill>
                  <a:srgbClr val="D75077"/>
                </a:solidFill>
                <a:cs typeface="+mn-ea"/>
                <a:sym typeface="+mn-lt"/>
              </a:endParaRPr>
            </a:p>
            <a:p>
              <a:pPr algn="ctr">
                <a:lnSpc>
                  <a:spcPct val="150000"/>
                </a:lnSpc>
              </a:pPr>
              <a:r>
                <a:rPr lang="zh-CN" altLang="en-US" sz="2000" dirty="0">
                  <a:solidFill>
                    <a:srgbClr val="D75077"/>
                  </a:solidFill>
                  <a:cs typeface="+mn-ea"/>
                  <a:sym typeface="+mn-lt"/>
                </a:rPr>
                <a:t>当发现乳腺出现肿块、乳头溢液（尤其血性或清水样溢液）、乳头轻度回缩或糜烂、乳房皮肤轻度凹陷或隆起、乳腺局限性增生经药物治疗不能改善或不随月经周期变化等信号往往是乳腺癌的早期征象。当有上述情况出现时，应及早到乳腺专科就诊。</a:t>
              </a:r>
            </a:p>
          </p:txBody>
        </p:sp>
        <p:sp>
          <p:nvSpPr>
            <p:cNvPr id="13" name="圆角矩形 12"/>
            <p:cNvSpPr/>
            <p:nvPr/>
          </p:nvSpPr>
          <p:spPr>
            <a:xfrm>
              <a:off x="5809650" y="1010656"/>
              <a:ext cx="6268604" cy="3272729"/>
            </a:xfrm>
            <a:prstGeom prst="roundRect">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17" name="图片 16"/>
          <p:cNvPicPr>
            <a:picLocks noChangeAspect="1"/>
          </p:cNvPicPr>
          <p:nvPr/>
        </p:nvPicPr>
        <p:blipFill rotWithShape="1">
          <a:blip r:embed="rId3" cstate="screen">
            <a:duotone>
              <a:schemeClr val="accent2">
                <a:shade val="45000"/>
                <a:satMod val="135000"/>
              </a:schemeClr>
              <a:prstClr val="white"/>
            </a:duotone>
            <a:extLst>
              <a:ext uri="{28A0092B-C50C-407E-A947-70E740481C1C}">
                <a14:useLocalDpi xmlns:a14="http://schemas.microsoft.com/office/drawing/2010/main"/>
              </a:ext>
            </a:extLst>
          </a:blip>
          <a:srcRect/>
          <a:stretch/>
        </p:blipFill>
        <p:spPr>
          <a:xfrm>
            <a:off x="7116213" y="786002"/>
            <a:ext cx="2442457" cy="1991237"/>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93698" y="3339715"/>
            <a:ext cx="3019840" cy="3175367"/>
          </a:xfrm>
          <a:prstGeom prst="rect">
            <a:avLst/>
          </a:prstGeom>
        </p:spPr>
      </p:pic>
    </p:spTree>
    <p:extLst>
      <p:ext uri="{BB962C8B-B14F-4D97-AF65-F5344CB8AC3E}">
        <p14:creationId xmlns:p14="http://schemas.microsoft.com/office/powerpoint/2010/main" val="2051822580"/>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1020725" y="940725"/>
            <a:ext cx="10207256" cy="5491972"/>
            <a:chOff x="1435395" y="1078949"/>
            <a:chExt cx="10207256" cy="5491972"/>
          </a:xfrm>
        </p:grpSpPr>
        <p:sp>
          <p:nvSpPr>
            <p:cNvPr id="7" name="圆角矩形 6"/>
            <p:cNvSpPr/>
            <p:nvPr/>
          </p:nvSpPr>
          <p:spPr>
            <a:xfrm>
              <a:off x="1435395" y="1078949"/>
              <a:ext cx="10207256" cy="5491972"/>
            </a:xfrm>
            <a:prstGeom prst="roundRect">
              <a:avLst>
                <a:gd name="adj" fmla="val 5825"/>
              </a:avLst>
            </a:prstGeom>
            <a:noFill/>
            <a:ln w="127000">
              <a:solidFill>
                <a:srgbClr val="D750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圆角矩形 7"/>
            <p:cNvSpPr/>
            <p:nvPr/>
          </p:nvSpPr>
          <p:spPr>
            <a:xfrm>
              <a:off x="1435395" y="1078949"/>
              <a:ext cx="10207256" cy="5491972"/>
            </a:xfrm>
            <a:prstGeom prst="roundRect">
              <a:avLst>
                <a:gd name="adj" fmla="val 5825"/>
              </a:avLst>
            </a:prstGeom>
            <a:noFill/>
            <a:ln w="25400" cap="rnd">
              <a:solidFill>
                <a:schemeClr val="bg1"/>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 name="组合 1"/>
          <p:cNvGrpSpPr/>
          <p:nvPr/>
        </p:nvGrpSpPr>
        <p:grpSpPr>
          <a:xfrm>
            <a:off x="579990" y="0"/>
            <a:ext cx="2386494" cy="3081229"/>
            <a:chOff x="579990" y="0"/>
            <a:chExt cx="2386494" cy="3081229"/>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990" y="0"/>
              <a:ext cx="2386494" cy="3081229"/>
            </a:xfrm>
            <a:prstGeom prst="rect">
              <a:avLst/>
            </a:prstGeom>
          </p:spPr>
        </p:pic>
        <p:sp>
          <p:nvSpPr>
            <p:cNvPr id="6" name="矩形 5"/>
            <p:cNvSpPr/>
            <p:nvPr/>
          </p:nvSpPr>
          <p:spPr>
            <a:xfrm>
              <a:off x="988407" y="1078949"/>
              <a:ext cx="1569660" cy="923330"/>
            </a:xfrm>
            <a:prstGeom prst="rect">
              <a:avLst/>
            </a:prstGeom>
          </p:spPr>
          <p:txBody>
            <a:bodyPr wrap="none">
              <a:spAutoFit/>
            </a:bodyPr>
            <a:lstStyle/>
            <a:p>
              <a:r>
                <a:rPr lang="zh-CN" altLang="en-US" sz="5400" b="1" dirty="0" smtClean="0">
                  <a:solidFill>
                    <a:srgbClr val="D75077"/>
                  </a:solidFill>
                  <a:cs typeface="+mn-ea"/>
                  <a:sym typeface="+mn-lt"/>
                </a:rPr>
                <a:t>目录</a:t>
              </a:r>
              <a:endParaRPr lang="zh-CN" altLang="en-US" sz="5400" dirty="0">
                <a:cs typeface="+mn-ea"/>
                <a:sym typeface="+mn-lt"/>
              </a:endParaRPr>
            </a:p>
          </p:txBody>
        </p:sp>
      </p:grpSp>
      <p:grpSp>
        <p:nvGrpSpPr>
          <p:cNvPr id="12" name="组合 11"/>
          <p:cNvGrpSpPr/>
          <p:nvPr/>
        </p:nvGrpSpPr>
        <p:grpSpPr>
          <a:xfrm>
            <a:off x="8954010" y="4180339"/>
            <a:ext cx="2921175" cy="2674897"/>
            <a:chOff x="9870570" y="4732284"/>
            <a:chExt cx="2321430" cy="2125716"/>
          </a:xfrm>
        </p:grpSpPr>
        <p:pic>
          <p:nvPicPr>
            <p:cNvPr id="10" name="图片 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870570" y="4732284"/>
              <a:ext cx="2321430" cy="2125716"/>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3600000">
              <a:off x="10028666" y="5251235"/>
              <a:ext cx="737320" cy="824688"/>
            </a:xfrm>
            <a:prstGeom prst="rect">
              <a:avLst/>
            </a:prstGeom>
          </p:spPr>
        </p:pic>
      </p:grpSp>
      <p:sp>
        <p:nvSpPr>
          <p:cNvPr id="13" name="矩形 12"/>
          <p:cNvSpPr/>
          <p:nvPr/>
        </p:nvSpPr>
        <p:spPr>
          <a:xfrm>
            <a:off x="1847668" y="5388837"/>
            <a:ext cx="5314275" cy="707886"/>
          </a:xfrm>
          <a:prstGeom prst="rect">
            <a:avLst/>
          </a:prstGeom>
        </p:spPr>
        <p:txBody>
          <a:bodyPr wrap="square">
            <a:spAutoFit/>
          </a:bodyPr>
          <a:lstStyle/>
          <a:p>
            <a:r>
              <a:rPr lang="zh-CN" altLang="en-US" sz="4000" b="1" dirty="0" smtClean="0">
                <a:solidFill>
                  <a:srgbClr val="D75077"/>
                </a:solidFill>
                <a:cs typeface="+mn-ea"/>
                <a:sym typeface="+mn-lt"/>
              </a:rPr>
              <a:t>老年</a:t>
            </a:r>
            <a:r>
              <a:rPr lang="zh-CN" altLang="en-US" sz="4000" b="1" dirty="0">
                <a:solidFill>
                  <a:srgbClr val="D75077"/>
                </a:solidFill>
                <a:cs typeface="+mn-ea"/>
                <a:sym typeface="+mn-lt"/>
              </a:rPr>
              <a:t>妇女的安全护理</a:t>
            </a:r>
          </a:p>
        </p:txBody>
      </p:sp>
      <p:sp>
        <p:nvSpPr>
          <p:cNvPr id="14" name="矩形 13"/>
          <p:cNvSpPr/>
          <p:nvPr/>
        </p:nvSpPr>
        <p:spPr>
          <a:xfrm>
            <a:off x="4667037" y="1280409"/>
            <a:ext cx="3262432" cy="707886"/>
          </a:xfrm>
          <a:prstGeom prst="rect">
            <a:avLst/>
          </a:prstGeom>
        </p:spPr>
        <p:txBody>
          <a:bodyPr wrap="none">
            <a:spAutoFit/>
          </a:bodyPr>
          <a:lstStyle/>
          <a:p>
            <a:r>
              <a:rPr lang="zh-CN" altLang="en-US" sz="4000" b="1" dirty="0">
                <a:solidFill>
                  <a:srgbClr val="D75077"/>
                </a:solidFill>
                <a:cs typeface="+mn-ea"/>
                <a:sym typeface="+mn-lt"/>
              </a:rPr>
              <a:t>关于女性健康</a:t>
            </a:r>
          </a:p>
        </p:txBody>
      </p:sp>
      <p:sp>
        <p:nvSpPr>
          <p:cNvPr id="15" name="矩形 14"/>
          <p:cNvSpPr/>
          <p:nvPr/>
        </p:nvSpPr>
        <p:spPr>
          <a:xfrm>
            <a:off x="4127634" y="2102095"/>
            <a:ext cx="6853158" cy="707886"/>
          </a:xfrm>
          <a:prstGeom prst="rect">
            <a:avLst/>
          </a:prstGeom>
        </p:spPr>
        <p:txBody>
          <a:bodyPr wrap="none">
            <a:spAutoFit/>
          </a:bodyPr>
          <a:lstStyle/>
          <a:p>
            <a:r>
              <a:rPr lang="zh-CN" altLang="en-US" sz="4000" b="1" dirty="0">
                <a:solidFill>
                  <a:srgbClr val="D75077"/>
                </a:solidFill>
                <a:cs typeface="+mn-ea"/>
                <a:sym typeface="+mn-lt"/>
              </a:rPr>
              <a:t>女性一生六大时期的生理特点</a:t>
            </a:r>
          </a:p>
        </p:txBody>
      </p:sp>
      <p:sp>
        <p:nvSpPr>
          <p:cNvPr id="16" name="矩形 15"/>
          <p:cNvSpPr/>
          <p:nvPr/>
        </p:nvSpPr>
        <p:spPr>
          <a:xfrm>
            <a:off x="3582109" y="2923781"/>
            <a:ext cx="5942652" cy="707886"/>
          </a:xfrm>
          <a:prstGeom prst="rect">
            <a:avLst/>
          </a:prstGeom>
        </p:spPr>
        <p:txBody>
          <a:bodyPr wrap="none">
            <a:spAutoFit/>
          </a:bodyPr>
          <a:lstStyle/>
          <a:p>
            <a:r>
              <a:rPr lang="zh-CN" altLang="en-US" sz="4000" b="1" dirty="0">
                <a:solidFill>
                  <a:srgbClr val="D75077"/>
                </a:solidFill>
                <a:cs typeface="+mn-ea"/>
                <a:sym typeface="+mn-lt"/>
              </a:rPr>
              <a:t>女性健康的“二大要害” </a:t>
            </a:r>
          </a:p>
        </p:txBody>
      </p:sp>
      <p:sp>
        <p:nvSpPr>
          <p:cNvPr id="17" name="矩形 16"/>
          <p:cNvSpPr/>
          <p:nvPr/>
        </p:nvSpPr>
        <p:spPr>
          <a:xfrm>
            <a:off x="2961654" y="3745467"/>
            <a:ext cx="6455613" cy="707886"/>
          </a:xfrm>
          <a:prstGeom prst="rect">
            <a:avLst/>
          </a:prstGeom>
        </p:spPr>
        <p:txBody>
          <a:bodyPr wrap="none">
            <a:spAutoFit/>
          </a:bodyPr>
          <a:lstStyle/>
          <a:p>
            <a:r>
              <a:rPr lang="zh-CN" altLang="en-US" sz="4000" b="1" dirty="0">
                <a:solidFill>
                  <a:srgbClr val="D75077"/>
                </a:solidFill>
                <a:cs typeface="+mn-ea"/>
                <a:sym typeface="+mn-lt"/>
              </a:rPr>
              <a:t>女性经期慎用“三类药物” </a:t>
            </a:r>
          </a:p>
        </p:txBody>
      </p:sp>
      <p:sp>
        <p:nvSpPr>
          <p:cNvPr id="18" name="矩形 17"/>
          <p:cNvSpPr/>
          <p:nvPr/>
        </p:nvSpPr>
        <p:spPr>
          <a:xfrm>
            <a:off x="2415592" y="4567153"/>
            <a:ext cx="5314275" cy="707886"/>
          </a:xfrm>
          <a:prstGeom prst="rect">
            <a:avLst/>
          </a:prstGeom>
        </p:spPr>
        <p:txBody>
          <a:bodyPr wrap="none">
            <a:spAutoFit/>
          </a:bodyPr>
          <a:lstStyle/>
          <a:p>
            <a:r>
              <a:rPr lang="zh-CN" altLang="en-US" sz="4000" b="1" dirty="0">
                <a:solidFill>
                  <a:srgbClr val="D75077"/>
                </a:solidFill>
                <a:cs typeface="+mn-ea"/>
                <a:sym typeface="+mn-lt"/>
              </a:rPr>
              <a:t>女性禁忌“四大饮食”</a:t>
            </a:r>
          </a:p>
        </p:txBody>
      </p:sp>
      <p:cxnSp>
        <p:nvCxnSpPr>
          <p:cNvPr id="20" name="直接连接符 19"/>
          <p:cNvCxnSpPr/>
          <p:nvPr/>
        </p:nvCxnSpPr>
        <p:spPr>
          <a:xfrm>
            <a:off x="4080832" y="2017039"/>
            <a:ext cx="5336435" cy="0"/>
          </a:xfrm>
          <a:prstGeom prst="line">
            <a:avLst/>
          </a:prstGeom>
          <a:ln w="12700" cap="rnd">
            <a:solidFill>
              <a:srgbClr val="D75077"/>
            </a:solidFill>
            <a:round/>
            <a:headEnd type="oval" w="lg" len="lg"/>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500822" y="2852513"/>
            <a:ext cx="5536852" cy="0"/>
          </a:xfrm>
          <a:prstGeom prst="line">
            <a:avLst/>
          </a:prstGeom>
          <a:ln w="12700" cap="rnd">
            <a:solidFill>
              <a:srgbClr val="D75077"/>
            </a:solidFill>
            <a:round/>
            <a:headEnd type="oval" w="lg" len="lg"/>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2887223" y="3686711"/>
            <a:ext cx="6150451" cy="0"/>
          </a:xfrm>
          <a:prstGeom prst="line">
            <a:avLst/>
          </a:prstGeom>
          <a:ln w="12700" cap="rnd">
            <a:solidFill>
              <a:srgbClr val="D75077"/>
            </a:solidFill>
            <a:round/>
            <a:headEnd type="oval" w="lg" len="lg"/>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323068" y="4486009"/>
            <a:ext cx="6612477" cy="0"/>
          </a:xfrm>
          <a:prstGeom prst="line">
            <a:avLst/>
          </a:prstGeom>
          <a:ln w="12700" cap="rnd">
            <a:solidFill>
              <a:srgbClr val="D75077"/>
            </a:solidFill>
            <a:round/>
            <a:headEnd type="oval" w="lg" len="lg"/>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773237" y="5338285"/>
            <a:ext cx="5701451" cy="0"/>
          </a:xfrm>
          <a:prstGeom prst="line">
            <a:avLst/>
          </a:prstGeom>
          <a:ln w="12700" cap="rnd">
            <a:solidFill>
              <a:srgbClr val="D75077"/>
            </a:solidFill>
            <a:round/>
            <a:head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72395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5000">
        <p15:prstTrans prst="peelOff"/>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randombar(horizontal)">
                                      <p:cBhvr>
                                        <p:cTn id="23" dur="500"/>
                                        <p:tgtEl>
                                          <p:spTgt spid="15"/>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randombar(horizontal)">
                                      <p:cBhvr>
                                        <p:cTn id="31" dur="500"/>
                                        <p:tgtEl>
                                          <p:spTgt spid="16"/>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500"/>
                                        <p:tgtEl>
                                          <p:spTgt spid="22"/>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randombar(horizontal)">
                                      <p:cBhvr>
                                        <p:cTn id="39" dur="500"/>
                                        <p:tgtEl>
                                          <p:spTgt spid="17"/>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childTnLst>
                          </p:cTn>
                        </p:par>
                        <p:par>
                          <p:cTn id="44" fill="hold">
                            <p:stCondLst>
                              <p:cond delay="5000"/>
                            </p:stCondLst>
                            <p:childTnLst>
                              <p:par>
                                <p:cTn id="45" presetID="14" presetClass="entr" presetSubtype="1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randombar(horizontal)">
                                      <p:cBhvr>
                                        <p:cTn id="47" dur="500"/>
                                        <p:tgtEl>
                                          <p:spTgt spid="18"/>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left)">
                                      <p:cBhvr>
                                        <p:cTn id="51" dur="500"/>
                                        <p:tgtEl>
                                          <p:spTgt spid="24"/>
                                        </p:tgtEl>
                                      </p:cBhvr>
                                    </p:animEffect>
                                  </p:childTnLst>
                                </p:cTn>
                              </p:par>
                            </p:childTnLst>
                          </p:cTn>
                        </p:par>
                        <p:par>
                          <p:cTn id="52" fill="hold">
                            <p:stCondLst>
                              <p:cond delay="6000"/>
                            </p:stCondLst>
                            <p:childTnLst>
                              <p:par>
                                <p:cTn id="53" presetID="14" presetClass="entr" presetSubtype="1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randombar(horizontal)">
                                      <p:cBhvr>
                                        <p:cTn id="55" dur="500"/>
                                        <p:tgtEl>
                                          <p:spTgt spid="13"/>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4241867" cy="523220"/>
          </a:xfrm>
          <a:prstGeom prst="rect">
            <a:avLst/>
          </a:prstGeom>
        </p:spPr>
        <p:txBody>
          <a:bodyPr wrap="none">
            <a:spAutoFit/>
          </a:bodyPr>
          <a:lstStyle/>
          <a:p>
            <a:r>
              <a:rPr lang="zh-CN" altLang="en-US" sz="2800" b="1" dirty="0">
                <a:solidFill>
                  <a:srgbClr val="D75077"/>
                </a:solidFill>
                <a:cs typeface="+mn-ea"/>
                <a:sym typeface="+mn-lt"/>
              </a:rPr>
              <a:t>多学习掌握乳腺疾病知识 </a:t>
            </a:r>
          </a:p>
        </p:txBody>
      </p:sp>
      <p:grpSp>
        <p:nvGrpSpPr>
          <p:cNvPr id="8" name="组合 7"/>
          <p:cNvGrpSpPr/>
          <p:nvPr/>
        </p:nvGrpSpPr>
        <p:grpSpPr>
          <a:xfrm>
            <a:off x="2460351" y="1576759"/>
            <a:ext cx="6739107" cy="1726576"/>
            <a:chOff x="2266670" y="2728466"/>
            <a:chExt cx="6739107" cy="1726576"/>
          </a:xfrm>
        </p:grpSpPr>
        <p:sp>
          <p:nvSpPr>
            <p:cNvPr id="9" name="矩形 8"/>
            <p:cNvSpPr/>
            <p:nvPr/>
          </p:nvSpPr>
          <p:spPr>
            <a:xfrm>
              <a:off x="2439020" y="2806924"/>
              <a:ext cx="6336037" cy="1569660"/>
            </a:xfrm>
            <a:prstGeom prst="rect">
              <a:avLst/>
            </a:prstGeom>
          </p:spPr>
          <p:txBody>
            <a:bodyPr wrap="square">
              <a:spAutoFit/>
            </a:bodyPr>
            <a:lstStyle/>
            <a:p>
              <a:pPr algn="ctr">
                <a:lnSpc>
                  <a:spcPct val="150000"/>
                </a:lnSpc>
              </a:pPr>
              <a:r>
                <a:rPr lang="zh-CN" altLang="en-US" sz="2400" b="1" dirty="0">
                  <a:solidFill>
                    <a:srgbClr val="D75077"/>
                  </a:solidFill>
                  <a:cs typeface="+mn-ea"/>
                  <a:sym typeface="+mn-lt"/>
                </a:rPr>
                <a:t>第三，了解乳腺癌的诊疗常识，避免防治</a:t>
              </a:r>
              <a:r>
                <a:rPr lang="zh-CN" altLang="en-US" sz="2400" b="1" dirty="0" smtClean="0">
                  <a:solidFill>
                    <a:srgbClr val="D75077"/>
                  </a:solidFill>
                  <a:cs typeface="+mn-ea"/>
                  <a:sym typeface="+mn-lt"/>
                </a:rPr>
                <a:t>误区</a:t>
              </a:r>
              <a:endParaRPr lang="zh-CN" altLang="en-US" sz="2400" b="1" dirty="0">
                <a:solidFill>
                  <a:srgbClr val="D75077"/>
                </a:solidFill>
                <a:cs typeface="+mn-ea"/>
                <a:sym typeface="+mn-lt"/>
              </a:endParaRPr>
            </a:p>
            <a:p>
              <a:pPr algn="ctr">
                <a:lnSpc>
                  <a:spcPct val="150000"/>
                </a:lnSpc>
              </a:pPr>
              <a:r>
                <a:rPr lang="zh-CN" altLang="en-US" sz="2000" dirty="0" smtClean="0">
                  <a:solidFill>
                    <a:srgbClr val="D75077"/>
                  </a:solidFill>
                  <a:cs typeface="+mn-ea"/>
                  <a:sym typeface="+mn-lt"/>
                </a:rPr>
                <a:t>无论</a:t>
              </a:r>
              <a:r>
                <a:rPr lang="zh-CN" altLang="en-US" sz="2000" dirty="0">
                  <a:solidFill>
                    <a:srgbClr val="D75077"/>
                  </a:solidFill>
                  <a:cs typeface="+mn-ea"/>
                  <a:sym typeface="+mn-lt"/>
                </a:rPr>
                <a:t>何种仪器检查均存在着一定的误诊</a:t>
              </a:r>
              <a:r>
                <a:rPr lang="zh-CN" altLang="en-US" sz="2000" dirty="0" smtClean="0">
                  <a:solidFill>
                    <a:srgbClr val="D75077"/>
                  </a:solidFill>
                  <a:cs typeface="+mn-ea"/>
                  <a:sym typeface="+mn-lt"/>
                </a:rPr>
                <a:t>率，必须</a:t>
              </a:r>
              <a:r>
                <a:rPr lang="zh-CN" altLang="en-US" sz="2000" dirty="0">
                  <a:solidFill>
                    <a:srgbClr val="D75077"/>
                  </a:solidFill>
                  <a:cs typeface="+mn-ea"/>
                  <a:sym typeface="+mn-lt"/>
                </a:rPr>
                <a:t>依据临床医师查体和必要的仪器辅助检查综合判断</a:t>
              </a:r>
              <a:r>
                <a:rPr lang="zh-CN" altLang="en-US" sz="2000" dirty="0" smtClean="0">
                  <a:solidFill>
                    <a:srgbClr val="D75077"/>
                  </a:solidFill>
                  <a:cs typeface="+mn-ea"/>
                  <a:sym typeface="+mn-lt"/>
                </a:rPr>
                <a:t>。</a:t>
              </a:r>
              <a:endParaRPr lang="zh-CN" altLang="en-US" sz="2000" dirty="0">
                <a:solidFill>
                  <a:srgbClr val="D75077"/>
                </a:solidFill>
                <a:cs typeface="+mn-ea"/>
                <a:sym typeface="+mn-lt"/>
              </a:endParaRPr>
            </a:p>
          </p:txBody>
        </p:sp>
        <p:sp>
          <p:nvSpPr>
            <p:cNvPr id="10" name="圆角矩形 9"/>
            <p:cNvSpPr/>
            <p:nvPr/>
          </p:nvSpPr>
          <p:spPr>
            <a:xfrm>
              <a:off x="2266670" y="2728466"/>
              <a:ext cx="6739107" cy="1726576"/>
            </a:xfrm>
            <a:prstGeom prst="roundRect">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3" name="组合 12"/>
          <p:cNvGrpSpPr/>
          <p:nvPr/>
        </p:nvGrpSpPr>
        <p:grpSpPr>
          <a:xfrm>
            <a:off x="893698" y="4273801"/>
            <a:ext cx="2266524" cy="1302068"/>
            <a:chOff x="893698" y="4704359"/>
            <a:chExt cx="2266524" cy="1302068"/>
          </a:xfrm>
        </p:grpSpPr>
        <p:sp>
          <p:nvSpPr>
            <p:cNvPr id="5" name="矩形 4"/>
            <p:cNvSpPr/>
            <p:nvPr/>
          </p:nvSpPr>
          <p:spPr>
            <a:xfrm>
              <a:off x="1041531" y="4848199"/>
              <a:ext cx="2044260" cy="961289"/>
            </a:xfrm>
            <a:prstGeom prst="rect">
              <a:avLst/>
            </a:prstGeom>
          </p:spPr>
          <p:txBody>
            <a:bodyPr wrap="square">
              <a:spAutoFit/>
            </a:bodyPr>
            <a:lstStyle/>
            <a:p>
              <a:pPr>
                <a:lnSpc>
                  <a:spcPct val="150000"/>
                </a:lnSpc>
              </a:pPr>
              <a:r>
                <a:rPr lang="zh-CN" altLang="en-US" sz="2000" dirty="0">
                  <a:solidFill>
                    <a:srgbClr val="D75077"/>
                  </a:solidFill>
                  <a:cs typeface="+mn-ea"/>
                  <a:sym typeface="+mn-lt"/>
                </a:rPr>
                <a:t>误区一：“重仪器轻体检”。</a:t>
              </a:r>
            </a:p>
          </p:txBody>
        </p:sp>
        <p:sp>
          <p:nvSpPr>
            <p:cNvPr id="11" name="圆角矩形 10"/>
            <p:cNvSpPr/>
            <p:nvPr/>
          </p:nvSpPr>
          <p:spPr>
            <a:xfrm>
              <a:off x="893698" y="4704359"/>
              <a:ext cx="2266524" cy="1302068"/>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6" name="组合 15"/>
          <p:cNvGrpSpPr/>
          <p:nvPr/>
        </p:nvGrpSpPr>
        <p:grpSpPr>
          <a:xfrm>
            <a:off x="4937617" y="4373587"/>
            <a:ext cx="1687658" cy="1102497"/>
            <a:chOff x="5086471" y="4903930"/>
            <a:chExt cx="1687658" cy="1102497"/>
          </a:xfrm>
        </p:grpSpPr>
        <p:sp>
          <p:nvSpPr>
            <p:cNvPr id="6" name="矩形 5"/>
            <p:cNvSpPr/>
            <p:nvPr/>
          </p:nvSpPr>
          <p:spPr>
            <a:xfrm>
              <a:off x="5176864" y="4905705"/>
              <a:ext cx="1597265" cy="961289"/>
            </a:xfrm>
            <a:prstGeom prst="rect">
              <a:avLst/>
            </a:prstGeom>
          </p:spPr>
          <p:txBody>
            <a:bodyPr wrap="square">
              <a:spAutoFit/>
            </a:bodyPr>
            <a:lstStyle/>
            <a:p>
              <a:pPr>
                <a:lnSpc>
                  <a:spcPct val="150000"/>
                </a:lnSpc>
              </a:pPr>
              <a:r>
                <a:rPr lang="zh-CN" altLang="en-US" sz="2000" dirty="0">
                  <a:solidFill>
                    <a:srgbClr val="D75077"/>
                  </a:solidFill>
                  <a:cs typeface="+mn-ea"/>
                  <a:sym typeface="+mn-lt"/>
                </a:rPr>
                <a:t>误区之二：手术至上。</a:t>
              </a:r>
            </a:p>
          </p:txBody>
        </p:sp>
        <p:sp>
          <p:nvSpPr>
            <p:cNvPr id="12" name="圆角矩形 11"/>
            <p:cNvSpPr/>
            <p:nvPr/>
          </p:nvSpPr>
          <p:spPr>
            <a:xfrm>
              <a:off x="5086471" y="4903930"/>
              <a:ext cx="1548245" cy="1102497"/>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5" name="组合 14"/>
          <p:cNvGrpSpPr/>
          <p:nvPr/>
        </p:nvGrpSpPr>
        <p:grpSpPr>
          <a:xfrm>
            <a:off x="8340206" y="4130201"/>
            <a:ext cx="3003292" cy="1589269"/>
            <a:chOff x="8340206" y="4704359"/>
            <a:chExt cx="3003292" cy="1589269"/>
          </a:xfrm>
        </p:grpSpPr>
        <p:sp>
          <p:nvSpPr>
            <p:cNvPr id="7" name="矩形 6"/>
            <p:cNvSpPr/>
            <p:nvPr/>
          </p:nvSpPr>
          <p:spPr>
            <a:xfrm>
              <a:off x="8560965" y="4760329"/>
              <a:ext cx="2782533" cy="1477328"/>
            </a:xfrm>
            <a:prstGeom prst="rect">
              <a:avLst/>
            </a:prstGeom>
          </p:spPr>
          <p:txBody>
            <a:bodyPr wrap="square">
              <a:spAutoFit/>
            </a:bodyPr>
            <a:lstStyle/>
            <a:p>
              <a:pPr>
                <a:lnSpc>
                  <a:spcPct val="150000"/>
                </a:lnSpc>
              </a:pPr>
              <a:r>
                <a:rPr lang="zh-CN" altLang="en-US" sz="2000" dirty="0">
                  <a:solidFill>
                    <a:srgbClr val="D75077"/>
                  </a:solidFill>
                  <a:cs typeface="+mn-ea"/>
                  <a:sym typeface="+mn-lt"/>
                </a:rPr>
                <a:t>误区之三：盲目轻信“偏方”、“秘方”、“抗癌中药”等。</a:t>
              </a:r>
            </a:p>
          </p:txBody>
        </p:sp>
        <p:sp>
          <p:nvSpPr>
            <p:cNvPr id="14" name="圆角矩形 13"/>
            <p:cNvSpPr/>
            <p:nvPr/>
          </p:nvSpPr>
          <p:spPr>
            <a:xfrm>
              <a:off x="8340206" y="4704359"/>
              <a:ext cx="2781450" cy="1589269"/>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18" name="直接连接符 17"/>
          <p:cNvCxnSpPr>
            <a:stCxn id="10" idx="2"/>
            <a:endCxn id="11" idx="0"/>
          </p:cNvCxnSpPr>
          <p:nvPr/>
        </p:nvCxnSpPr>
        <p:spPr>
          <a:xfrm flipH="1">
            <a:off x="2026960" y="3303335"/>
            <a:ext cx="3802945" cy="970466"/>
          </a:xfrm>
          <a:prstGeom prst="line">
            <a:avLst/>
          </a:prstGeom>
          <a:ln w="25400" cap="rnd">
            <a:solidFill>
              <a:srgbClr val="EB3F73"/>
            </a:solidFill>
            <a:prstDash val="lgDash"/>
            <a:bevel/>
            <a:headEnd type="oval"/>
            <a:tail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0" idx="2"/>
            <a:endCxn id="6" idx="0"/>
          </p:cNvCxnSpPr>
          <p:nvPr/>
        </p:nvCxnSpPr>
        <p:spPr>
          <a:xfrm flipH="1">
            <a:off x="5826643" y="3303335"/>
            <a:ext cx="3262" cy="1072027"/>
          </a:xfrm>
          <a:prstGeom prst="line">
            <a:avLst/>
          </a:prstGeom>
          <a:ln w="25400" cap="rnd">
            <a:solidFill>
              <a:srgbClr val="EB3F73"/>
            </a:solidFill>
            <a:prstDash val="lgDash"/>
            <a:bevel/>
            <a:headEnd type="oval"/>
            <a:tailEnd type="ova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14" idx="0"/>
            <a:endCxn id="10" idx="2"/>
          </p:cNvCxnSpPr>
          <p:nvPr/>
        </p:nvCxnSpPr>
        <p:spPr>
          <a:xfrm flipH="1" flipV="1">
            <a:off x="5829905" y="3303335"/>
            <a:ext cx="3901026" cy="826866"/>
          </a:xfrm>
          <a:prstGeom prst="line">
            <a:avLst/>
          </a:prstGeom>
          <a:ln w="25400" cap="rnd">
            <a:solidFill>
              <a:srgbClr val="EB3F73"/>
            </a:solidFill>
            <a:prstDash val="lgDash"/>
            <a:beve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9031287"/>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randombar(horizontal)">
                                      <p:cBhvr>
                                        <p:cTn id="15" dur="500"/>
                                        <p:tgtEl>
                                          <p:spTgt spid="8"/>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up)">
                                      <p:cBhvr>
                                        <p:cTn id="27" dur="500"/>
                                        <p:tgtEl>
                                          <p:spTgt spid="19"/>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up)">
                                      <p:cBhvr>
                                        <p:cTn id="35" dur="500"/>
                                        <p:tgtEl>
                                          <p:spTgt spid="22"/>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2339102" cy="523220"/>
          </a:xfrm>
          <a:prstGeom prst="rect">
            <a:avLst/>
          </a:prstGeom>
        </p:spPr>
        <p:txBody>
          <a:bodyPr wrap="none">
            <a:spAutoFit/>
          </a:bodyPr>
          <a:lstStyle/>
          <a:p>
            <a:r>
              <a:rPr lang="zh-CN" altLang="en-US" sz="2800" b="1" dirty="0">
                <a:solidFill>
                  <a:srgbClr val="D75077"/>
                </a:solidFill>
                <a:cs typeface="+mn-ea"/>
                <a:sym typeface="+mn-lt"/>
              </a:rPr>
              <a:t>关爱生殖健康</a:t>
            </a:r>
          </a:p>
        </p:txBody>
      </p:sp>
      <p:grpSp>
        <p:nvGrpSpPr>
          <p:cNvPr id="5" name="组合 4"/>
          <p:cNvGrpSpPr/>
          <p:nvPr/>
        </p:nvGrpSpPr>
        <p:grpSpPr>
          <a:xfrm>
            <a:off x="910853" y="1305884"/>
            <a:ext cx="6425611" cy="2096713"/>
            <a:chOff x="910853" y="1305884"/>
            <a:chExt cx="6425611" cy="2096713"/>
          </a:xfrm>
        </p:grpSpPr>
        <p:sp>
          <p:nvSpPr>
            <p:cNvPr id="2" name="矩形 1"/>
            <p:cNvSpPr/>
            <p:nvPr/>
          </p:nvSpPr>
          <p:spPr>
            <a:xfrm>
              <a:off x="1075658" y="1470603"/>
              <a:ext cx="6096000" cy="1477328"/>
            </a:xfrm>
            <a:prstGeom prst="rect">
              <a:avLst/>
            </a:prstGeom>
          </p:spPr>
          <p:txBody>
            <a:bodyPr>
              <a:spAutoFit/>
            </a:bodyPr>
            <a:lstStyle/>
            <a:p>
              <a:pPr algn="ctr">
                <a:lnSpc>
                  <a:spcPct val="150000"/>
                </a:lnSpc>
              </a:pPr>
              <a:r>
                <a:rPr lang="zh-CN" altLang="en-US" sz="2000" dirty="0">
                  <a:solidFill>
                    <a:srgbClr val="D75077"/>
                  </a:solidFill>
                  <a:cs typeface="+mn-ea"/>
                  <a:sym typeface="+mn-lt"/>
                </a:rPr>
                <a:t>子宫颈癌是最常见的女性生殖器官恶性肿瘤，发病率位于女性肿瘤的第二位</a:t>
              </a:r>
              <a:r>
                <a:rPr lang="zh-CN" altLang="en-US" sz="2000" dirty="0" smtClean="0">
                  <a:solidFill>
                    <a:srgbClr val="D75077"/>
                  </a:solidFill>
                  <a:cs typeface="+mn-ea"/>
                  <a:sym typeface="+mn-lt"/>
                </a:rPr>
                <a:t>。</a:t>
              </a:r>
              <a:r>
                <a:rPr lang="zh-CN" altLang="en-US" sz="2000" dirty="0">
                  <a:solidFill>
                    <a:srgbClr val="D75077"/>
                  </a:solidFill>
                  <a:cs typeface="+mn-ea"/>
                  <a:sym typeface="+mn-lt"/>
                </a:rPr>
                <a:t>多发于20-60岁之间。其病因与早婚、早育、慢性宫颈炎和饮食营养有关</a:t>
              </a:r>
              <a:r>
                <a:rPr lang="zh-CN" altLang="en-US" sz="2000" dirty="0" smtClean="0">
                  <a:solidFill>
                    <a:srgbClr val="D75077"/>
                  </a:solidFill>
                  <a:cs typeface="+mn-ea"/>
                  <a:sym typeface="+mn-lt"/>
                </a:rPr>
                <a:t>。</a:t>
              </a:r>
              <a:endParaRPr lang="zh-CN" altLang="en-US" sz="2000" dirty="0">
                <a:solidFill>
                  <a:srgbClr val="D75077"/>
                </a:solidFill>
                <a:cs typeface="+mn-ea"/>
                <a:sym typeface="+mn-lt"/>
              </a:endParaRPr>
            </a:p>
          </p:txBody>
        </p:sp>
        <p:sp>
          <p:nvSpPr>
            <p:cNvPr id="7" name="圆角矩形 6"/>
            <p:cNvSpPr/>
            <p:nvPr/>
          </p:nvSpPr>
          <p:spPr>
            <a:xfrm>
              <a:off x="910853" y="1305884"/>
              <a:ext cx="6425611" cy="2096713"/>
            </a:xfrm>
            <a:prstGeom prst="roundRect">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754023" y="3841366"/>
            <a:ext cx="6739272" cy="2096713"/>
            <a:chOff x="754023" y="3841366"/>
            <a:chExt cx="6739272" cy="2096713"/>
          </a:xfrm>
        </p:grpSpPr>
        <p:sp>
          <p:nvSpPr>
            <p:cNvPr id="6" name="矩形 5"/>
            <p:cNvSpPr/>
            <p:nvPr/>
          </p:nvSpPr>
          <p:spPr>
            <a:xfrm>
              <a:off x="857692" y="4309029"/>
              <a:ext cx="6531935" cy="1477328"/>
            </a:xfrm>
            <a:prstGeom prst="rect">
              <a:avLst/>
            </a:prstGeom>
          </p:spPr>
          <p:txBody>
            <a:bodyPr wrap="square">
              <a:spAutoFit/>
            </a:bodyPr>
            <a:lstStyle/>
            <a:p>
              <a:pPr algn="ctr">
                <a:lnSpc>
                  <a:spcPct val="150000"/>
                </a:lnSpc>
              </a:pPr>
              <a:r>
                <a:rPr lang="zh-CN" altLang="en-US" sz="2000" dirty="0">
                  <a:solidFill>
                    <a:srgbClr val="D75077"/>
                  </a:solidFill>
                  <a:cs typeface="+mn-ea"/>
                  <a:sym typeface="+mn-lt"/>
                </a:rPr>
                <a:t>全世界每年大约有20万妇女死于这种疾病。在发展中国家，由于宫颈癌筛查工作不完善，发生率是发达国家的6倍。全世界每年有50万新发病例，中国占1/4。</a:t>
              </a:r>
            </a:p>
          </p:txBody>
        </p:sp>
        <p:sp>
          <p:nvSpPr>
            <p:cNvPr id="8" name="圆角矩形 7"/>
            <p:cNvSpPr/>
            <p:nvPr/>
          </p:nvSpPr>
          <p:spPr>
            <a:xfrm>
              <a:off x="754023" y="3841366"/>
              <a:ext cx="6739272" cy="2096713"/>
            </a:xfrm>
            <a:prstGeom prst="roundRect">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3" name="组合 12"/>
          <p:cNvGrpSpPr/>
          <p:nvPr/>
        </p:nvGrpSpPr>
        <p:grpSpPr>
          <a:xfrm>
            <a:off x="2415930" y="3167080"/>
            <a:ext cx="3355050" cy="990227"/>
            <a:chOff x="2415930" y="3167080"/>
            <a:chExt cx="3355050" cy="990227"/>
          </a:xfrm>
        </p:grpSpPr>
        <p:sp>
          <p:nvSpPr>
            <p:cNvPr id="9" name="五边形 8"/>
            <p:cNvSpPr/>
            <p:nvPr/>
          </p:nvSpPr>
          <p:spPr>
            <a:xfrm rot="5400000">
              <a:off x="2334910" y="3259919"/>
              <a:ext cx="978408" cy="816368"/>
            </a:xfrm>
            <a:prstGeom prst="homePlate">
              <a:avLst/>
            </a:prstGeom>
            <a:solidFill>
              <a:srgbClr val="F8C3CC"/>
            </a:solidFill>
            <a:ln w="25400">
              <a:solidFill>
                <a:srgbClr val="EB3F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五边形 9"/>
            <p:cNvSpPr/>
            <p:nvPr/>
          </p:nvSpPr>
          <p:spPr>
            <a:xfrm rot="5400000">
              <a:off x="4873592" y="3248100"/>
              <a:ext cx="978408" cy="816368"/>
            </a:xfrm>
            <a:prstGeom prst="homePlate">
              <a:avLst/>
            </a:prstGeom>
            <a:solidFill>
              <a:srgbClr val="F8C3CC"/>
            </a:solidFill>
            <a:ln w="25400">
              <a:solidFill>
                <a:srgbClr val="EB3F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5" name="组合 14"/>
          <p:cNvGrpSpPr/>
          <p:nvPr/>
        </p:nvGrpSpPr>
        <p:grpSpPr>
          <a:xfrm>
            <a:off x="7942670" y="693599"/>
            <a:ext cx="3594384" cy="4936513"/>
            <a:chOff x="7942670" y="693599"/>
            <a:chExt cx="3594384" cy="4936513"/>
          </a:xfrm>
        </p:grpSpPr>
        <p:pic>
          <p:nvPicPr>
            <p:cNvPr id="11" name="图片 10"/>
            <p:cNvPicPr>
              <a:picLocks noChangeAspect="1"/>
            </p:cNvPicPr>
            <p:nvPr/>
          </p:nvPicPr>
          <p:blipFill>
            <a:blip r:embed="rId3" cstate="screen">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tretch>
              <a:fillRect/>
            </a:stretch>
          </p:blipFill>
          <p:spPr>
            <a:xfrm>
              <a:off x="7942670" y="2987946"/>
              <a:ext cx="3594384" cy="2642166"/>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9571818">
              <a:off x="8946837" y="693599"/>
              <a:ext cx="1774215" cy="1774215"/>
            </a:xfrm>
            <a:prstGeom prst="rect">
              <a:avLst/>
            </a:prstGeom>
          </p:spPr>
        </p:pic>
      </p:grpSp>
    </p:spTree>
    <p:extLst>
      <p:ext uri="{BB962C8B-B14F-4D97-AF65-F5344CB8AC3E}">
        <p14:creationId xmlns:p14="http://schemas.microsoft.com/office/powerpoint/2010/main" val="399600291"/>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500"/>
                                        <p:tgtEl>
                                          <p:spTgt spid="13"/>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2698175" cy="523220"/>
          </a:xfrm>
          <a:prstGeom prst="rect">
            <a:avLst/>
          </a:prstGeom>
        </p:spPr>
        <p:txBody>
          <a:bodyPr wrap="none">
            <a:spAutoFit/>
          </a:bodyPr>
          <a:lstStyle/>
          <a:p>
            <a:r>
              <a:rPr lang="zh-CN" altLang="en-US" sz="2800" b="1" dirty="0">
                <a:solidFill>
                  <a:srgbClr val="D75077"/>
                </a:solidFill>
                <a:cs typeface="+mn-ea"/>
                <a:sym typeface="+mn-lt"/>
              </a:rPr>
              <a:t>宫颈：危机四伏</a:t>
            </a:r>
          </a:p>
        </p:txBody>
      </p:sp>
      <p:sp>
        <p:nvSpPr>
          <p:cNvPr id="2" name="矩形 1"/>
          <p:cNvSpPr/>
          <p:nvPr/>
        </p:nvSpPr>
        <p:spPr>
          <a:xfrm>
            <a:off x="849657" y="4143179"/>
            <a:ext cx="7117131" cy="961289"/>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宫颈</a:t>
            </a:r>
            <a:r>
              <a:rPr lang="zh-CN" altLang="en-US" sz="2000" dirty="0">
                <a:solidFill>
                  <a:srgbClr val="D75077"/>
                </a:solidFill>
                <a:cs typeface="+mn-ea"/>
                <a:sym typeface="+mn-lt"/>
              </a:rPr>
              <a:t>细胞出现异常到发展成宫颈癌</a:t>
            </a:r>
            <a:r>
              <a:rPr lang="zh-CN" altLang="en-US" sz="2000" dirty="0" smtClean="0">
                <a:solidFill>
                  <a:srgbClr val="D75077"/>
                </a:solidFill>
                <a:cs typeface="+mn-ea"/>
                <a:sym typeface="+mn-lt"/>
              </a:rPr>
              <a:t>，过程</a:t>
            </a:r>
            <a:r>
              <a:rPr lang="zh-CN" altLang="en-US" sz="2000" dirty="0">
                <a:solidFill>
                  <a:srgbClr val="D75077"/>
                </a:solidFill>
                <a:cs typeface="+mn-ea"/>
                <a:sym typeface="+mn-lt"/>
              </a:rPr>
              <a:t>长达10年以上，这期间每一次检查都可以</a:t>
            </a:r>
            <a:r>
              <a:rPr lang="zh-CN" altLang="en-US" sz="2000" dirty="0" smtClean="0">
                <a:solidFill>
                  <a:srgbClr val="D75077"/>
                </a:solidFill>
                <a:cs typeface="+mn-ea"/>
                <a:sym typeface="+mn-lt"/>
              </a:rPr>
              <a:t>发现变化</a:t>
            </a:r>
            <a:r>
              <a:rPr lang="zh-CN" altLang="en-US" sz="2000" dirty="0">
                <a:solidFill>
                  <a:srgbClr val="D75077"/>
                </a:solidFill>
                <a:cs typeface="+mn-ea"/>
                <a:sym typeface="+mn-lt"/>
              </a:rPr>
              <a:t>，从而将肿瘤消灭在未燃之时</a:t>
            </a:r>
            <a:r>
              <a:rPr lang="zh-CN" altLang="en-US" sz="2000" dirty="0" smtClean="0">
                <a:solidFill>
                  <a:srgbClr val="D75077"/>
                </a:solidFill>
                <a:cs typeface="+mn-ea"/>
                <a:sym typeface="+mn-lt"/>
              </a:rPr>
              <a:t>。</a:t>
            </a:r>
            <a:endParaRPr lang="zh-CN" altLang="en-US" sz="2000" dirty="0">
              <a:solidFill>
                <a:srgbClr val="D75077"/>
              </a:solidFill>
              <a:cs typeface="+mn-ea"/>
              <a:sym typeface="+mn-lt"/>
            </a:endParaRPr>
          </a:p>
        </p:txBody>
      </p:sp>
      <p:sp>
        <p:nvSpPr>
          <p:cNvPr id="6" name="矩形 5"/>
          <p:cNvSpPr/>
          <p:nvPr/>
        </p:nvSpPr>
        <p:spPr>
          <a:xfrm>
            <a:off x="636478" y="855768"/>
            <a:ext cx="6772376" cy="1135054"/>
          </a:xfrm>
          <a:prstGeom prst="rect">
            <a:avLst/>
          </a:prstGeom>
        </p:spPr>
        <p:txBody>
          <a:bodyPr wrap="square">
            <a:spAutoFit/>
          </a:bodyPr>
          <a:lstStyle/>
          <a:p>
            <a:pPr>
              <a:lnSpc>
                <a:spcPct val="150000"/>
              </a:lnSpc>
            </a:pPr>
            <a:r>
              <a:rPr lang="zh-CN" altLang="en-US" sz="2400" b="1" dirty="0">
                <a:solidFill>
                  <a:srgbClr val="D75077"/>
                </a:solidFill>
                <a:cs typeface="+mn-ea"/>
                <a:sym typeface="+mn-lt"/>
              </a:rPr>
              <a:t>宫颈是女性发生恶性肿瘤最常见的部位，它对妇女的健康和生命造成的损害，仅次于乳腺癌。</a:t>
            </a:r>
          </a:p>
        </p:txBody>
      </p:sp>
      <p:sp>
        <p:nvSpPr>
          <p:cNvPr id="7" name="矩形 6"/>
          <p:cNvSpPr/>
          <p:nvPr/>
        </p:nvSpPr>
        <p:spPr>
          <a:xfrm>
            <a:off x="5422064" y="2360974"/>
            <a:ext cx="6096000" cy="1477328"/>
          </a:xfrm>
          <a:prstGeom prst="rect">
            <a:avLst/>
          </a:prstGeom>
        </p:spPr>
        <p:txBody>
          <a:bodyPr>
            <a:spAutoFit/>
          </a:bodyPr>
          <a:lstStyle/>
          <a:p>
            <a:pPr>
              <a:lnSpc>
                <a:spcPct val="150000"/>
              </a:lnSpc>
            </a:pPr>
            <a:r>
              <a:rPr lang="zh-CN" altLang="en-US" sz="2000" dirty="0">
                <a:solidFill>
                  <a:srgbClr val="D75077"/>
                </a:solidFill>
                <a:cs typeface="+mn-ea"/>
                <a:sym typeface="+mn-lt"/>
              </a:rPr>
              <a:t>对于育龄期的女性来说</a:t>
            </a:r>
            <a:r>
              <a:rPr lang="zh-CN" altLang="en-US" sz="2000" dirty="0" smtClean="0">
                <a:solidFill>
                  <a:srgbClr val="D75077"/>
                </a:solidFill>
                <a:cs typeface="+mn-ea"/>
                <a:sym typeface="+mn-lt"/>
              </a:rPr>
              <a:t>，都应每年</a:t>
            </a:r>
            <a:r>
              <a:rPr lang="zh-CN" altLang="en-US" sz="2000" dirty="0">
                <a:solidFill>
                  <a:srgbClr val="D75077"/>
                </a:solidFill>
                <a:cs typeface="+mn-ea"/>
                <a:sym typeface="+mn-lt"/>
              </a:rPr>
              <a:t>进行一次宫颈防癌检查。30岁以上的女性</a:t>
            </a:r>
            <a:r>
              <a:rPr lang="zh-CN" altLang="en-US" sz="2000" dirty="0" smtClean="0">
                <a:solidFill>
                  <a:srgbClr val="D75077"/>
                </a:solidFill>
                <a:cs typeface="+mn-ea"/>
                <a:sym typeface="+mn-lt"/>
              </a:rPr>
              <a:t>应同时</a:t>
            </a:r>
            <a:r>
              <a:rPr lang="zh-CN" altLang="en-US" sz="2000" dirty="0">
                <a:solidFill>
                  <a:srgbClr val="D75077"/>
                </a:solidFill>
                <a:cs typeface="+mn-ea"/>
                <a:sym typeface="+mn-lt"/>
              </a:rPr>
              <a:t>参与子宫颈细胞涂片检验等各项筛查，能够做到早发现、早诊断、早治疗。</a:t>
            </a:r>
          </a:p>
        </p:txBody>
      </p:sp>
      <p:sp>
        <p:nvSpPr>
          <p:cNvPr id="8" name="矩形 7"/>
          <p:cNvSpPr/>
          <p:nvPr/>
        </p:nvSpPr>
        <p:spPr>
          <a:xfrm>
            <a:off x="4773478" y="5463720"/>
            <a:ext cx="6744586" cy="961289"/>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生活中如发现</a:t>
            </a:r>
            <a:r>
              <a:rPr lang="zh-CN" altLang="en-US" sz="2000" dirty="0">
                <a:solidFill>
                  <a:srgbClr val="D75077"/>
                </a:solidFill>
                <a:cs typeface="+mn-ea"/>
                <a:sym typeface="+mn-lt"/>
              </a:rPr>
              <a:t>异常出血，白带的颜色、</a:t>
            </a:r>
            <a:r>
              <a:rPr lang="zh-CN" altLang="en-US" sz="2000" dirty="0" smtClean="0">
                <a:solidFill>
                  <a:srgbClr val="D75077"/>
                </a:solidFill>
                <a:cs typeface="+mn-ea"/>
                <a:sym typeface="+mn-lt"/>
              </a:rPr>
              <a:t>气味等</a:t>
            </a:r>
            <a:r>
              <a:rPr lang="zh-CN" altLang="en-US" sz="2000" dirty="0">
                <a:solidFill>
                  <a:srgbClr val="D75077"/>
                </a:solidFill>
                <a:cs typeface="+mn-ea"/>
                <a:sym typeface="+mn-lt"/>
              </a:rPr>
              <a:t>出现变化，都</a:t>
            </a:r>
            <a:r>
              <a:rPr lang="zh-CN" altLang="en-US" sz="2000" dirty="0" smtClean="0">
                <a:solidFill>
                  <a:srgbClr val="D75077"/>
                </a:solidFill>
                <a:cs typeface="+mn-ea"/>
                <a:sym typeface="+mn-lt"/>
              </a:rPr>
              <a:t>需及时</a:t>
            </a:r>
            <a:r>
              <a:rPr lang="zh-CN" altLang="en-US" sz="2000" dirty="0">
                <a:solidFill>
                  <a:srgbClr val="D75077"/>
                </a:solidFill>
                <a:cs typeface="+mn-ea"/>
                <a:sym typeface="+mn-lt"/>
              </a:rPr>
              <a:t>就诊。因为这些</a:t>
            </a:r>
            <a:r>
              <a:rPr lang="zh-CN" altLang="en-US" sz="2000" dirty="0" smtClean="0">
                <a:solidFill>
                  <a:srgbClr val="D75077"/>
                </a:solidFill>
                <a:cs typeface="+mn-ea"/>
                <a:sym typeface="+mn-lt"/>
              </a:rPr>
              <a:t>都可能</a:t>
            </a:r>
            <a:r>
              <a:rPr lang="zh-CN" altLang="en-US" sz="2000" dirty="0">
                <a:solidFill>
                  <a:srgbClr val="D75077"/>
                </a:solidFill>
                <a:cs typeface="+mn-ea"/>
                <a:sym typeface="+mn-lt"/>
              </a:rPr>
              <a:t>是生殖道或宫颈出了问题 </a:t>
            </a:r>
          </a:p>
        </p:txBody>
      </p:sp>
      <p:pic>
        <p:nvPicPr>
          <p:cNvPr id="9" name="图片 8"/>
          <p:cNvPicPr>
            <a:picLocks noChangeAspect="1"/>
          </p:cNvPicPr>
          <p:nvPr/>
        </p:nvPicPr>
        <p:blipFill>
          <a:blip r:embed="rId3"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222809">
            <a:off x="6896755" y="1783415"/>
            <a:ext cx="1770811" cy="350473"/>
          </a:xfrm>
          <a:prstGeom prst="rect">
            <a:avLst/>
          </a:prstGeom>
        </p:spPr>
      </p:pic>
      <p:pic>
        <p:nvPicPr>
          <p:cNvPr id="10" name="图片 9"/>
          <p:cNvPicPr>
            <a:picLocks noChangeAspect="1"/>
          </p:cNvPicPr>
          <p:nvPr/>
        </p:nvPicPr>
        <p:blipFill rotWithShape="1">
          <a:blip r:embed="rId4" cstate="screen">
            <a:duotone>
              <a:schemeClr val="accent6">
                <a:shade val="45000"/>
                <a:satMod val="135000"/>
              </a:schemeClr>
              <a:prstClr val="white"/>
            </a:duotone>
            <a:extLst>
              <a:ext uri="{BEBA8EAE-BF5A-486C-A8C5-ECC9F3942E4B}">
                <a14:imgProps xmlns:a14="http://schemas.microsoft.com/office/drawing/2010/main">
                  <a14:imgLayer>
                    <a14:imgEffect>
                      <a14:colorTemperature colorTemp="1500"/>
                    </a14:imgEffect>
                    <a14:imgEffect>
                      <a14:saturation sat="0"/>
                    </a14:imgEffect>
                  </a14:imgLayer>
                </a14:imgProps>
              </a:ext>
              <a:ext uri="{28A0092B-C50C-407E-A947-70E740481C1C}">
                <a14:useLocalDpi xmlns:a14="http://schemas.microsoft.com/office/drawing/2010/main"/>
              </a:ext>
            </a:extLst>
          </a:blip>
          <a:srcRect/>
          <a:stretch/>
        </p:blipFill>
        <p:spPr>
          <a:xfrm rot="18574047" flipH="1">
            <a:off x="4129078" y="3339015"/>
            <a:ext cx="1273117" cy="382968"/>
          </a:xfrm>
          <a:prstGeom prst="rect">
            <a:avLst/>
          </a:prstGeom>
        </p:spPr>
      </p:pic>
      <p:pic>
        <p:nvPicPr>
          <p:cNvPr id="11" name="图片 10"/>
          <p:cNvPicPr>
            <a:picLocks noChangeAspect="1"/>
          </p:cNvPicPr>
          <p:nvPr/>
        </p:nvPicPr>
        <p:blipFill rotWithShape="1">
          <a:blip r:embed="rId5" cstate="screen">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rot="3025953">
            <a:off x="7900102" y="4910678"/>
            <a:ext cx="1017138" cy="305967"/>
          </a:xfrm>
          <a:prstGeom prst="rect">
            <a:avLst/>
          </a:prstGeom>
        </p:spPr>
      </p:pic>
    </p:spTree>
    <p:extLst>
      <p:ext uri="{BB962C8B-B14F-4D97-AF65-F5344CB8AC3E}">
        <p14:creationId xmlns:p14="http://schemas.microsoft.com/office/powerpoint/2010/main" val="2073161929"/>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up)">
                                      <p:cBhvr>
                                        <p:cTn id="27" dur="500"/>
                                        <p:tgtEl>
                                          <p:spTgt spid="1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up)">
                                      <p:cBhvr>
                                        <p:cTn id="35" dur="500"/>
                                        <p:tgtEl>
                                          <p:spTgt spid="1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6" grpId="0"/>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2698175" cy="523220"/>
          </a:xfrm>
          <a:prstGeom prst="rect">
            <a:avLst/>
          </a:prstGeom>
        </p:spPr>
        <p:txBody>
          <a:bodyPr wrap="none">
            <a:spAutoFit/>
          </a:bodyPr>
          <a:lstStyle/>
          <a:p>
            <a:r>
              <a:rPr lang="zh-CN" altLang="en-US" sz="2800" b="1" dirty="0">
                <a:solidFill>
                  <a:srgbClr val="D75077"/>
                </a:solidFill>
                <a:cs typeface="+mn-ea"/>
                <a:sym typeface="+mn-lt"/>
              </a:rPr>
              <a:t>宫颈：危机四伏</a:t>
            </a:r>
          </a:p>
        </p:txBody>
      </p:sp>
      <p:sp>
        <p:nvSpPr>
          <p:cNvPr id="5" name="矩形 4"/>
          <p:cNvSpPr/>
          <p:nvPr/>
        </p:nvSpPr>
        <p:spPr>
          <a:xfrm>
            <a:off x="2711756" y="5081370"/>
            <a:ext cx="6666173" cy="1477328"/>
          </a:xfrm>
          <a:prstGeom prst="rect">
            <a:avLst/>
          </a:prstGeom>
        </p:spPr>
        <p:txBody>
          <a:bodyPr wrap="square">
            <a:spAutoFit/>
          </a:bodyPr>
          <a:lstStyle/>
          <a:p>
            <a:pPr algn="ctr">
              <a:lnSpc>
                <a:spcPct val="150000"/>
              </a:lnSpc>
            </a:pPr>
            <a:r>
              <a:rPr lang="zh-CN" altLang="en-US" sz="2000" dirty="0" smtClean="0">
                <a:solidFill>
                  <a:srgbClr val="D75077"/>
                </a:solidFill>
                <a:cs typeface="+mn-ea"/>
                <a:sym typeface="+mn-lt"/>
              </a:rPr>
              <a:t>宫颈</a:t>
            </a:r>
            <a:r>
              <a:rPr lang="zh-CN" altLang="en-US" sz="2000" dirty="0">
                <a:solidFill>
                  <a:srgbClr val="D75077"/>
                </a:solidFill>
                <a:cs typeface="+mn-ea"/>
                <a:sym typeface="+mn-lt"/>
              </a:rPr>
              <a:t>癌前病变与早期宫颈癌的临床确诊，需要经过“三阶梯”（细胞学、阴道镜与组织病理学）诊断程序完成，而组织病理学是三阶梯诊断程序中的“金标准”。 </a:t>
            </a:r>
          </a:p>
        </p:txBody>
      </p:sp>
      <p:sp>
        <p:nvSpPr>
          <p:cNvPr id="2" name="矩形 1"/>
          <p:cNvSpPr/>
          <p:nvPr/>
        </p:nvSpPr>
        <p:spPr>
          <a:xfrm>
            <a:off x="2658912" y="797304"/>
            <a:ext cx="6771860" cy="1135054"/>
          </a:xfrm>
          <a:prstGeom prst="rect">
            <a:avLst/>
          </a:prstGeom>
        </p:spPr>
        <p:txBody>
          <a:bodyPr wrap="square">
            <a:spAutoFit/>
          </a:bodyPr>
          <a:lstStyle/>
          <a:p>
            <a:pPr algn="ctr">
              <a:lnSpc>
                <a:spcPct val="150000"/>
              </a:lnSpc>
            </a:pPr>
            <a:r>
              <a:rPr lang="zh-CN" altLang="en-US" sz="2400" b="1" dirty="0">
                <a:solidFill>
                  <a:srgbClr val="D75077"/>
                </a:solidFill>
                <a:cs typeface="+mn-ea"/>
                <a:sym typeface="+mn-lt"/>
              </a:rPr>
              <a:t>目前，最佳的子宫颈癌预防措施是通过筛查癌前病变，在其发展为子宫颈癌之前进行治疗。 </a:t>
            </a:r>
          </a:p>
        </p:txBody>
      </p:sp>
      <p:grpSp>
        <p:nvGrpSpPr>
          <p:cNvPr id="9" name="组合 8"/>
          <p:cNvGrpSpPr/>
          <p:nvPr/>
        </p:nvGrpSpPr>
        <p:grpSpPr>
          <a:xfrm>
            <a:off x="4623547" y="2092152"/>
            <a:ext cx="2842591" cy="428993"/>
            <a:chOff x="4253948" y="2792896"/>
            <a:chExt cx="3211267" cy="484632"/>
          </a:xfrm>
        </p:grpSpPr>
        <p:sp>
          <p:nvSpPr>
            <p:cNvPr id="6" name="燕尾形 5"/>
            <p:cNvSpPr/>
            <p:nvPr/>
          </p:nvSpPr>
          <p:spPr>
            <a:xfrm rot="5400000">
              <a:off x="4253948" y="2792896"/>
              <a:ext cx="484632" cy="484632"/>
            </a:xfrm>
            <a:prstGeom prst="chevron">
              <a:avLst/>
            </a:prstGeom>
            <a:solidFill>
              <a:srgbClr val="EB3F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7" name="燕尾形 6"/>
            <p:cNvSpPr/>
            <p:nvPr/>
          </p:nvSpPr>
          <p:spPr>
            <a:xfrm rot="5400000">
              <a:off x="6980583" y="2792896"/>
              <a:ext cx="484632" cy="484632"/>
            </a:xfrm>
            <a:prstGeom prst="chevron">
              <a:avLst/>
            </a:prstGeom>
            <a:solidFill>
              <a:srgbClr val="EB3F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grpSp>
        <p:nvGrpSpPr>
          <p:cNvPr id="22" name="组合 21"/>
          <p:cNvGrpSpPr/>
          <p:nvPr/>
        </p:nvGrpSpPr>
        <p:grpSpPr>
          <a:xfrm>
            <a:off x="1723174" y="2792898"/>
            <a:ext cx="8643337" cy="1610139"/>
            <a:chOff x="1454819" y="2872410"/>
            <a:chExt cx="8643337" cy="1610139"/>
          </a:xfrm>
        </p:grpSpPr>
        <p:grpSp>
          <p:nvGrpSpPr>
            <p:cNvPr id="12" name="组合 11"/>
            <p:cNvGrpSpPr/>
            <p:nvPr/>
          </p:nvGrpSpPr>
          <p:grpSpPr>
            <a:xfrm>
              <a:off x="1454819" y="2962163"/>
              <a:ext cx="1723549" cy="1441174"/>
              <a:chOff x="2299646" y="3220579"/>
              <a:chExt cx="1723549" cy="1441174"/>
            </a:xfrm>
          </p:grpSpPr>
          <p:sp>
            <p:nvSpPr>
              <p:cNvPr id="10" name="矩形 9"/>
              <p:cNvSpPr/>
              <p:nvPr/>
            </p:nvSpPr>
            <p:spPr>
              <a:xfrm>
                <a:off x="2299646" y="3688011"/>
                <a:ext cx="1723549" cy="499624"/>
              </a:xfrm>
              <a:prstGeom prst="rect">
                <a:avLst/>
              </a:prstGeom>
            </p:spPr>
            <p:txBody>
              <a:bodyPr wrap="none">
                <a:spAutoFit/>
              </a:bodyPr>
              <a:lstStyle/>
              <a:p>
                <a:pPr>
                  <a:lnSpc>
                    <a:spcPct val="150000"/>
                  </a:lnSpc>
                </a:pPr>
                <a:r>
                  <a:rPr lang="zh-CN" altLang="en-US" sz="2000" b="1" dirty="0">
                    <a:solidFill>
                      <a:srgbClr val="D75077"/>
                    </a:solidFill>
                    <a:cs typeface="+mn-ea"/>
                    <a:sym typeface="+mn-lt"/>
                  </a:rPr>
                  <a:t>“二癌筛查”</a:t>
                </a:r>
              </a:p>
            </p:txBody>
          </p:sp>
          <p:sp>
            <p:nvSpPr>
              <p:cNvPr id="11" name="椭圆 10"/>
              <p:cNvSpPr/>
              <p:nvPr/>
            </p:nvSpPr>
            <p:spPr>
              <a:xfrm>
                <a:off x="2440833" y="3220579"/>
                <a:ext cx="1441174" cy="1441174"/>
              </a:xfrm>
              <a:prstGeom prst="ellipse">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15" name="直接连接符 14"/>
            <p:cNvCxnSpPr/>
            <p:nvPr/>
          </p:nvCxnSpPr>
          <p:spPr>
            <a:xfrm>
              <a:off x="3430410" y="3695364"/>
              <a:ext cx="1326869" cy="0"/>
            </a:xfrm>
            <a:prstGeom prst="line">
              <a:avLst/>
            </a:prstGeom>
            <a:ln w="25400" cap="rnd">
              <a:solidFill>
                <a:srgbClr val="EB3F73"/>
              </a:solidFill>
              <a:prstDash val="lgDash"/>
              <a:bevel/>
              <a:tailEnd type="arrow"/>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009321" y="2872410"/>
              <a:ext cx="5088835" cy="1610139"/>
              <a:chOff x="5854148" y="3130826"/>
              <a:chExt cx="5088835" cy="1610139"/>
            </a:xfrm>
          </p:grpSpPr>
          <p:sp>
            <p:nvSpPr>
              <p:cNvPr id="8" name="矩形 7"/>
              <p:cNvSpPr/>
              <p:nvPr/>
            </p:nvSpPr>
            <p:spPr>
              <a:xfrm>
                <a:off x="5983027" y="3396005"/>
                <a:ext cx="4757055" cy="961289"/>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现代</a:t>
                </a:r>
                <a:r>
                  <a:rPr lang="zh-CN" altLang="en-US" sz="2000" dirty="0">
                    <a:solidFill>
                      <a:srgbClr val="D75077"/>
                    </a:solidFill>
                    <a:cs typeface="+mn-ea"/>
                    <a:sym typeface="+mn-lt"/>
                  </a:rPr>
                  <a:t>的宫颈癌筛查的目标是以早期检出宫颈癌前病变并进行阻断性治疗为目标。</a:t>
                </a:r>
              </a:p>
            </p:txBody>
          </p:sp>
          <p:sp>
            <p:nvSpPr>
              <p:cNvPr id="17" name="圆角矩形 16"/>
              <p:cNvSpPr/>
              <p:nvPr/>
            </p:nvSpPr>
            <p:spPr>
              <a:xfrm>
                <a:off x="5854148" y="3130826"/>
                <a:ext cx="5088835" cy="1610139"/>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19" name="组合 18"/>
          <p:cNvGrpSpPr/>
          <p:nvPr/>
        </p:nvGrpSpPr>
        <p:grpSpPr>
          <a:xfrm>
            <a:off x="4623547" y="4623483"/>
            <a:ext cx="2842591" cy="428993"/>
            <a:chOff x="4253948" y="2792896"/>
            <a:chExt cx="3211267" cy="484632"/>
          </a:xfrm>
        </p:grpSpPr>
        <p:sp>
          <p:nvSpPr>
            <p:cNvPr id="20" name="燕尾形 19"/>
            <p:cNvSpPr/>
            <p:nvPr/>
          </p:nvSpPr>
          <p:spPr>
            <a:xfrm rot="5400000">
              <a:off x="4253948" y="2792896"/>
              <a:ext cx="484632" cy="484632"/>
            </a:xfrm>
            <a:prstGeom prst="chevron">
              <a:avLst/>
            </a:prstGeom>
            <a:solidFill>
              <a:srgbClr val="EB3F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1" name="燕尾形 20"/>
            <p:cNvSpPr/>
            <p:nvPr/>
          </p:nvSpPr>
          <p:spPr>
            <a:xfrm rot="5400000">
              <a:off x="6980583" y="2792896"/>
              <a:ext cx="484632" cy="484632"/>
            </a:xfrm>
            <a:prstGeom prst="chevron">
              <a:avLst/>
            </a:prstGeom>
            <a:solidFill>
              <a:srgbClr val="EB3F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Tree>
    <p:extLst>
      <p:ext uri="{BB962C8B-B14F-4D97-AF65-F5344CB8AC3E}">
        <p14:creationId xmlns:p14="http://schemas.microsoft.com/office/powerpoint/2010/main" val="2940077635"/>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randombar(horizontal)">
                                      <p:cBhvr>
                                        <p:cTn id="15" dur="500"/>
                                        <p:tgtEl>
                                          <p:spTgt spid="2"/>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1000"/>
                                        <p:tgtEl>
                                          <p:spTgt spid="22"/>
                                        </p:tgtEl>
                                      </p:cBhvr>
                                    </p:animEffect>
                                  </p:childTnLst>
                                </p:cTn>
                              </p:par>
                            </p:childTnLst>
                          </p:cTn>
                        </p:par>
                        <p:par>
                          <p:cTn id="24" fill="hold">
                            <p:stCondLst>
                              <p:cond delay="3000"/>
                            </p:stCondLst>
                            <p:childTnLst>
                              <p:par>
                                <p:cTn id="25" presetID="22" presetClass="entr" presetSubtype="1"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up)">
                                      <p:cBhvr>
                                        <p:cTn id="27" dur="500"/>
                                        <p:tgtEl>
                                          <p:spTgt spid="19"/>
                                        </p:tgtEl>
                                      </p:cBhvr>
                                    </p:animEffect>
                                  </p:childTnLst>
                                </p:cTn>
                              </p:par>
                            </p:childTnLst>
                          </p:cTn>
                        </p:par>
                        <p:par>
                          <p:cTn id="28" fill="hold">
                            <p:stCondLst>
                              <p:cond delay="3500"/>
                            </p:stCondLst>
                            <p:childTnLst>
                              <p:par>
                                <p:cTn id="29" presetID="14" presetClass="entr" presetSubtype="1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randombar(horizontal)">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5888535" cy="523220"/>
          </a:xfrm>
          <a:prstGeom prst="rect">
            <a:avLst/>
          </a:prstGeom>
        </p:spPr>
        <p:txBody>
          <a:bodyPr wrap="none">
            <a:spAutoFit/>
          </a:bodyPr>
          <a:lstStyle/>
          <a:p>
            <a:r>
              <a:rPr lang="zh-CN" altLang="en-US" sz="2800" b="1" dirty="0">
                <a:solidFill>
                  <a:srgbClr val="D75077"/>
                </a:solidFill>
                <a:cs typeface="+mn-ea"/>
                <a:sym typeface="+mn-lt"/>
              </a:rPr>
              <a:t>如何看待细胞学检测（即</a:t>
            </a:r>
            <a:r>
              <a:rPr lang="en-US" altLang="zh-CN" sz="2800" b="1" dirty="0">
                <a:solidFill>
                  <a:srgbClr val="D75077"/>
                </a:solidFill>
                <a:cs typeface="+mn-ea"/>
                <a:sym typeface="+mn-lt"/>
              </a:rPr>
              <a:t>TCT</a:t>
            </a:r>
            <a:r>
              <a:rPr lang="zh-CN" altLang="en-US" sz="2800" b="1" dirty="0">
                <a:solidFill>
                  <a:srgbClr val="D75077"/>
                </a:solidFill>
                <a:cs typeface="+mn-ea"/>
                <a:sym typeface="+mn-lt"/>
              </a:rPr>
              <a:t>）结果</a:t>
            </a:r>
          </a:p>
        </p:txBody>
      </p:sp>
      <p:sp>
        <p:nvSpPr>
          <p:cNvPr id="2" name="矩形 1"/>
          <p:cNvSpPr/>
          <p:nvPr/>
        </p:nvSpPr>
        <p:spPr>
          <a:xfrm>
            <a:off x="4312337" y="3355828"/>
            <a:ext cx="3000375" cy="1477328"/>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宫颈</a:t>
            </a:r>
            <a:r>
              <a:rPr lang="zh-CN" altLang="en-US" sz="2000" dirty="0">
                <a:solidFill>
                  <a:srgbClr val="D75077"/>
                </a:solidFill>
                <a:cs typeface="+mn-ea"/>
                <a:sym typeface="+mn-lt"/>
              </a:rPr>
              <a:t>细胞学筛查存在假阴性及假阳性的结果</a:t>
            </a:r>
            <a:r>
              <a:rPr lang="zh-CN" altLang="en-US" sz="2000" dirty="0" smtClean="0">
                <a:solidFill>
                  <a:srgbClr val="D75077"/>
                </a:solidFill>
                <a:cs typeface="+mn-ea"/>
                <a:sym typeface="+mn-lt"/>
              </a:rPr>
              <a:t>，在</a:t>
            </a:r>
            <a:r>
              <a:rPr lang="zh-CN" altLang="en-US" sz="2000" dirty="0">
                <a:solidFill>
                  <a:srgbClr val="D75077"/>
                </a:solidFill>
                <a:cs typeface="+mn-ea"/>
                <a:sym typeface="+mn-lt"/>
              </a:rPr>
              <a:t>国内外</a:t>
            </a:r>
            <a:r>
              <a:rPr lang="zh-CN" altLang="en-US" sz="2000" dirty="0" smtClean="0">
                <a:solidFill>
                  <a:srgbClr val="D75077"/>
                </a:solidFill>
                <a:cs typeface="+mn-ea"/>
                <a:sym typeface="+mn-lt"/>
              </a:rPr>
              <a:t>都十分常见。</a:t>
            </a:r>
            <a:endParaRPr lang="zh-CN" altLang="en-US" sz="2000" dirty="0">
              <a:solidFill>
                <a:srgbClr val="D75077"/>
              </a:solidFill>
              <a:cs typeface="+mn-ea"/>
              <a:sym typeface="+mn-lt"/>
            </a:endParaRPr>
          </a:p>
        </p:txBody>
      </p:sp>
      <p:sp>
        <p:nvSpPr>
          <p:cNvPr id="5" name="矩形 4"/>
          <p:cNvSpPr/>
          <p:nvPr/>
        </p:nvSpPr>
        <p:spPr>
          <a:xfrm>
            <a:off x="628660" y="2381949"/>
            <a:ext cx="3348650" cy="1477328"/>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但</a:t>
            </a:r>
            <a:r>
              <a:rPr lang="zh-CN" altLang="en-US" sz="2000" dirty="0">
                <a:solidFill>
                  <a:srgbClr val="D75077"/>
                </a:solidFill>
                <a:cs typeface="+mn-ea"/>
                <a:sym typeface="+mn-lt"/>
              </a:rPr>
              <a:t>须定期规律进行筛查。如果阳性，则须根据具体结果进行下一步筛查。</a:t>
            </a:r>
          </a:p>
        </p:txBody>
      </p:sp>
      <p:sp>
        <p:nvSpPr>
          <p:cNvPr id="6" name="矩形 5"/>
          <p:cNvSpPr/>
          <p:nvPr/>
        </p:nvSpPr>
        <p:spPr>
          <a:xfrm>
            <a:off x="7312712" y="4285948"/>
            <a:ext cx="4416287" cy="1938992"/>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因为，</a:t>
            </a:r>
            <a:r>
              <a:rPr lang="zh-CN" altLang="en-US" sz="2000" dirty="0">
                <a:solidFill>
                  <a:srgbClr val="D75077"/>
                </a:solidFill>
                <a:cs typeface="+mn-ea"/>
                <a:sym typeface="+mn-lt"/>
              </a:rPr>
              <a:t>临床医生不能仅凭细胞学结果就为患者制定治疗方案，须经阴道镜检查评估验证宫颈病变是否存在，并在其指引下取活检确诊。</a:t>
            </a:r>
          </a:p>
        </p:txBody>
      </p:sp>
      <p:sp>
        <p:nvSpPr>
          <p:cNvPr id="7" name="燕尾形 6"/>
          <p:cNvSpPr/>
          <p:nvPr/>
        </p:nvSpPr>
        <p:spPr>
          <a:xfrm>
            <a:off x="640040" y="1077040"/>
            <a:ext cx="4152901" cy="1224170"/>
          </a:xfrm>
          <a:prstGeom prst="chevron">
            <a:avLst/>
          </a:prstGeom>
          <a:solidFill>
            <a:srgbClr val="FE7E77"/>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000" b="1" dirty="0" smtClean="0">
                <a:solidFill>
                  <a:srgbClr val="F8C3CC"/>
                </a:solidFill>
                <a:cs typeface="+mn-ea"/>
                <a:sym typeface="+mn-lt"/>
              </a:rPr>
              <a:t>TCT正常表明</a:t>
            </a:r>
            <a:r>
              <a:rPr lang="zh-CN" altLang="en-US" sz="2000" b="1" dirty="0">
                <a:solidFill>
                  <a:srgbClr val="F8C3CC"/>
                </a:solidFill>
                <a:cs typeface="+mn-ea"/>
                <a:sym typeface="+mn-lt"/>
              </a:rPr>
              <a:t>该</a:t>
            </a:r>
            <a:r>
              <a:rPr lang="zh-CN" altLang="en-US" sz="2000" b="1" dirty="0" smtClean="0">
                <a:solidFill>
                  <a:srgbClr val="F8C3CC"/>
                </a:solidFill>
                <a:cs typeface="+mn-ea"/>
                <a:sym typeface="+mn-lt"/>
              </a:rPr>
              <a:t>妇女的子宫无宫颈癌</a:t>
            </a:r>
            <a:r>
              <a:rPr lang="zh-CN" altLang="en-US" sz="2000" b="1" dirty="0">
                <a:solidFill>
                  <a:srgbClr val="F8C3CC"/>
                </a:solidFill>
                <a:cs typeface="+mn-ea"/>
                <a:sym typeface="+mn-lt"/>
              </a:rPr>
              <a:t>的病变</a:t>
            </a:r>
          </a:p>
        </p:txBody>
      </p:sp>
      <p:sp>
        <p:nvSpPr>
          <p:cNvPr id="8" name="燕尾形 7"/>
          <p:cNvSpPr/>
          <p:nvPr/>
        </p:nvSpPr>
        <p:spPr>
          <a:xfrm>
            <a:off x="3964263" y="2069409"/>
            <a:ext cx="4152901" cy="1224170"/>
          </a:xfrm>
          <a:prstGeom prst="chevron">
            <a:avLst/>
          </a:prstGeom>
          <a:solidFill>
            <a:srgbClr val="C4AC8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000" b="1" dirty="0">
                <a:solidFill>
                  <a:srgbClr val="F8C3CC"/>
                </a:solidFill>
                <a:cs typeface="+mn-ea"/>
                <a:sym typeface="+mn-lt"/>
              </a:rPr>
              <a:t>宫颈细胞学筛查结果不是临床的确定</a:t>
            </a:r>
            <a:r>
              <a:rPr lang="zh-CN" altLang="en-US" sz="2000" b="1" dirty="0" smtClean="0">
                <a:solidFill>
                  <a:srgbClr val="F8C3CC"/>
                </a:solidFill>
                <a:cs typeface="+mn-ea"/>
                <a:sym typeface="+mn-lt"/>
              </a:rPr>
              <a:t>诊断</a:t>
            </a:r>
            <a:endParaRPr lang="zh-CN" altLang="en-US" sz="2000" b="1" dirty="0">
              <a:solidFill>
                <a:srgbClr val="F8C3CC"/>
              </a:solidFill>
              <a:cs typeface="+mn-ea"/>
              <a:sym typeface="+mn-lt"/>
            </a:endParaRPr>
          </a:p>
        </p:txBody>
      </p:sp>
      <p:sp>
        <p:nvSpPr>
          <p:cNvPr id="9" name="燕尾形 8"/>
          <p:cNvSpPr/>
          <p:nvPr/>
        </p:nvSpPr>
        <p:spPr>
          <a:xfrm>
            <a:off x="7288486" y="3004713"/>
            <a:ext cx="4152901" cy="1224170"/>
          </a:xfrm>
          <a:prstGeom prst="chevron">
            <a:avLst/>
          </a:prstGeom>
          <a:solidFill>
            <a:srgbClr val="FE7E77"/>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000" b="1" dirty="0">
                <a:solidFill>
                  <a:srgbClr val="F8C3CC"/>
                </a:solidFill>
                <a:cs typeface="+mn-ea"/>
                <a:sym typeface="+mn-lt"/>
              </a:rPr>
              <a:t>宫颈细胞学筛查结果并非总与组织学诊断一致</a:t>
            </a:r>
          </a:p>
        </p:txBody>
      </p:sp>
      <p:cxnSp>
        <p:nvCxnSpPr>
          <p:cNvPr id="10" name="直接连接符 9"/>
          <p:cNvCxnSpPr/>
          <p:nvPr/>
        </p:nvCxnSpPr>
        <p:spPr>
          <a:xfrm>
            <a:off x="2716489" y="2356693"/>
            <a:ext cx="0" cy="484241"/>
          </a:xfrm>
          <a:prstGeom prst="line">
            <a:avLst/>
          </a:prstGeom>
          <a:ln w="25400">
            <a:no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716864" y="3204419"/>
            <a:ext cx="0" cy="484241"/>
          </a:xfrm>
          <a:prstGeom prst="line">
            <a:avLst/>
          </a:prstGeom>
          <a:ln w="25400">
            <a:no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9126813" y="3973432"/>
            <a:ext cx="0" cy="484241"/>
          </a:xfrm>
          <a:prstGeom prst="line">
            <a:avLst/>
          </a:prstGeom>
          <a:ln w="25400">
            <a:noFill/>
            <a:headEnd type="oval"/>
            <a:tailEnd type="ova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6568" y="3884533"/>
            <a:ext cx="2857508" cy="2884568"/>
          </a:xfrm>
          <a:prstGeom prst="rect">
            <a:avLst/>
          </a:prstGeom>
        </p:spPr>
      </p:pic>
      <p:pic>
        <p:nvPicPr>
          <p:cNvPr id="14" name="图片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55345" y="682091"/>
            <a:ext cx="1999403" cy="1999403"/>
          </a:xfrm>
          <a:prstGeom prst="rect">
            <a:avLst/>
          </a:prstGeom>
        </p:spPr>
      </p:pic>
    </p:spTree>
    <p:extLst>
      <p:ext uri="{BB962C8B-B14F-4D97-AF65-F5344CB8AC3E}">
        <p14:creationId xmlns:p14="http://schemas.microsoft.com/office/powerpoint/2010/main" val="2994155800"/>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8"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0-#ppt_w/2"/>
                                          </p:val>
                                        </p:tav>
                                        <p:tav tm="100000">
                                          <p:val>
                                            <p:strVal val="#ppt_x"/>
                                          </p:val>
                                        </p:tav>
                                      </p:tavLst>
                                    </p:anim>
                                    <p:anim calcmode="lin" valueType="num">
                                      <p:cBhvr additive="base">
                                        <p:cTn id="21" dur="500" fill="hold"/>
                                        <p:tgtEl>
                                          <p:spTgt spid="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500"/>
                                        <p:tgtEl>
                                          <p:spTgt spid="2"/>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childTnLst>
                          </p:cTn>
                        </p:par>
                        <p:par>
                          <p:cTn id="39" fill="hold">
                            <p:stCondLst>
                              <p:cond delay="40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par>
                                <p:cTn id="45" presetID="53" presetClass="entr" presetSubtype="16"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5" grpId="0"/>
      <p:bldP spid="6" grpId="0"/>
      <p:bldP spid="7" grpId="0" animBg="1"/>
      <p:bldP spid="8" grpId="0" animBg="1"/>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4852610" cy="523220"/>
          </a:xfrm>
          <a:prstGeom prst="rect">
            <a:avLst/>
          </a:prstGeom>
        </p:spPr>
        <p:txBody>
          <a:bodyPr wrap="none">
            <a:spAutoFit/>
          </a:bodyPr>
          <a:lstStyle/>
          <a:p>
            <a:r>
              <a:rPr lang="zh-CN" altLang="en-US" sz="2800" b="1" dirty="0">
                <a:solidFill>
                  <a:srgbClr val="D75077"/>
                </a:solidFill>
                <a:cs typeface="+mn-ea"/>
                <a:sym typeface="+mn-lt"/>
              </a:rPr>
              <a:t>医生特别强调检查的注意事项</a:t>
            </a:r>
          </a:p>
        </p:txBody>
      </p:sp>
      <p:grpSp>
        <p:nvGrpSpPr>
          <p:cNvPr id="8" name="组合 7"/>
          <p:cNvGrpSpPr/>
          <p:nvPr/>
        </p:nvGrpSpPr>
        <p:grpSpPr>
          <a:xfrm>
            <a:off x="2757597" y="1171176"/>
            <a:ext cx="6465916" cy="2406910"/>
            <a:chOff x="2757597" y="992274"/>
            <a:chExt cx="6465916" cy="2406910"/>
          </a:xfrm>
        </p:grpSpPr>
        <p:sp>
          <p:nvSpPr>
            <p:cNvPr id="5" name="矩形 4"/>
            <p:cNvSpPr/>
            <p:nvPr/>
          </p:nvSpPr>
          <p:spPr>
            <a:xfrm>
              <a:off x="3048000" y="1120676"/>
              <a:ext cx="6096000" cy="2031325"/>
            </a:xfrm>
            <a:prstGeom prst="rect">
              <a:avLst/>
            </a:prstGeom>
          </p:spPr>
          <p:txBody>
            <a:bodyPr>
              <a:spAutoFit/>
            </a:bodyPr>
            <a:lstStyle/>
            <a:p>
              <a:pPr>
                <a:lnSpc>
                  <a:spcPct val="150000"/>
                </a:lnSpc>
              </a:pPr>
              <a:r>
                <a:rPr lang="zh-CN" altLang="en-US" sz="2800" b="1" dirty="0">
                  <a:solidFill>
                    <a:srgbClr val="D75077"/>
                  </a:solidFill>
                  <a:cs typeface="+mn-ea"/>
                  <a:sym typeface="+mn-lt"/>
                </a:rPr>
                <a:t>TCT检查注意事项：尽量避免在月经期做该项检查；该检查前24小时内，不得同房、盆浴、阴道冲洗及用药。</a:t>
              </a:r>
            </a:p>
          </p:txBody>
        </p:sp>
        <p:sp>
          <p:nvSpPr>
            <p:cNvPr id="7" name="圆角矩形 6"/>
            <p:cNvSpPr/>
            <p:nvPr/>
          </p:nvSpPr>
          <p:spPr>
            <a:xfrm>
              <a:off x="2757597" y="992274"/>
              <a:ext cx="6465916" cy="2406910"/>
            </a:xfrm>
            <a:prstGeom prst="roundRect">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2" name="组合 11"/>
          <p:cNvGrpSpPr/>
          <p:nvPr/>
        </p:nvGrpSpPr>
        <p:grpSpPr>
          <a:xfrm>
            <a:off x="893661" y="4283232"/>
            <a:ext cx="4998238" cy="1803331"/>
            <a:chOff x="1193841" y="4269478"/>
            <a:chExt cx="4998238" cy="1803331"/>
          </a:xfrm>
        </p:grpSpPr>
        <p:sp>
          <p:nvSpPr>
            <p:cNvPr id="2" name="矩形 1"/>
            <p:cNvSpPr/>
            <p:nvPr/>
          </p:nvSpPr>
          <p:spPr>
            <a:xfrm>
              <a:off x="1411507" y="4430333"/>
              <a:ext cx="4621545" cy="1477328"/>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阴道镜检查</a:t>
              </a:r>
              <a:r>
                <a:rPr lang="zh-CN" altLang="en-US" sz="2000" dirty="0">
                  <a:solidFill>
                    <a:srgbClr val="D75077"/>
                  </a:solidFill>
                  <a:cs typeface="+mn-ea"/>
                  <a:sym typeface="+mn-lt"/>
                </a:rPr>
                <a:t>的有关事项：阴道镜检查前至少24小时内不得同房、盆浴、阴道冲洗及</a:t>
              </a:r>
              <a:r>
                <a:rPr lang="zh-CN" altLang="en-US" sz="2000" dirty="0" smtClean="0">
                  <a:solidFill>
                    <a:srgbClr val="D75077"/>
                  </a:solidFill>
                  <a:cs typeface="+mn-ea"/>
                  <a:sym typeface="+mn-lt"/>
                </a:rPr>
                <a:t>用药，最好</a:t>
              </a:r>
              <a:r>
                <a:rPr lang="zh-CN" altLang="en-US" sz="2000" dirty="0">
                  <a:solidFill>
                    <a:srgbClr val="D75077"/>
                  </a:solidFill>
                  <a:cs typeface="+mn-ea"/>
                  <a:sym typeface="+mn-lt"/>
                </a:rPr>
                <a:t>安排在月经中期。</a:t>
              </a:r>
            </a:p>
          </p:txBody>
        </p:sp>
        <p:sp>
          <p:nvSpPr>
            <p:cNvPr id="9" name="圆角矩形 8"/>
            <p:cNvSpPr/>
            <p:nvPr/>
          </p:nvSpPr>
          <p:spPr>
            <a:xfrm>
              <a:off x="1193841" y="4269478"/>
              <a:ext cx="4998238" cy="1803331"/>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4" name="组合 13"/>
          <p:cNvGrpSpPr/>
          <p:nvPr/>
        </p:nvGrpSpPr>
        <p:grpSpPr>
          <a:xfrm>
            <a:off x="7123616" y="4283232"/>
            <a:ext cx="4199794" cy="1803331"/>
            <a:chOff x="7428989" y="4104330"/>
            <a:chExt cx="4199794" cy="1803331"/>
          </a:xfrm>
        </p:grpSpPr>
        <p:sp>
          <p:nvSpPr>
            <p:cNvPr id="6" name="矩形 5"/>
            <p:cNvSpPr/>
            <p:nvPr/>
          </p:nvSpPr>
          <p:spPr>
            <a:xfrm>
              <a:off x="7679635" y="4192082"/>
              <a:ext cx="3819939" cy="1477328"/>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对</a:t>
              </a:r>
              <a:r>
                <a:rPr lang="zh-CN" altLang="en-US" sz="2000" dirty="0">
                  <a:solidFill>
                    <a:srgbClr val="D75077"/>
                  </a:solidFill>
                  <a:cs typeface="+mn-ea"/>
                  <a:sym typeface="+mn-lt"/>
                </a:rPr>
                <a:t>图像异常或可疑部位须多点活检，活检部位须用纱布压迫止血，该纱布应于8-12小时取出。</a:t>
              </a:r>
            </a:p>
          </p:txBody>
        </p:sp>
        <p:sp>
          <p:nvSpPr>
            <p:cNvPr id="13" name="圆角矩形 12"/>
            <p:cNvSpPr/>
            <p:nvPr/>
          </p:nvSpPr>
          <p:spPr>
            <a:xfrm>
              <a:off x="7428989" y="4104330"/>
              <a:ext cx="4199794" cy="1803331"/>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5" name="椭圆 14"/>
          <p:cNvSpPr/>
          <p:nvPr/>
        </p:nvSpPr>
        <p:spPr>
          <a:xfrm>
            <a:off x="764452" y="3680136"/>
            <a:ext cx="864705" cy="864705"/>
          </a:xfrm>
          <a:prstGeom prst="ellipse">
            <a:avLst/>
          </a:prstGeom>
          <a:solidFill>
            <a:srgbClr val="EB3F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rgbClr val="F8C3CC"/>
                </a:solidFill>
                <a:cs typeface="+mn-ea"/>
                <a:sym typeface="+mn-lt"/>
              </a:rPr>
              <a:t>1</a:t>
            </a:r>
            <a:endParaRPr lang="zh-CN" altLang="en-US" sz="4000" b="1" dirty="0">
              <a:solidFill>
                <a:srgbClr val="F8C3CC"/>
              </a:solidFill>
              <a:cs typeface="+mn-ea"/>
              <a:sym typeface="+mn-lt"/>
            </a:endParaRPr>
          </a:p>
        </p:txBody>
      </p:sp>
      <p:sp>
        <p:nvSpPr>
          <p:cNvPr id="17" name="椭圆 16"/>
          <p:cNvSpPr/>
          <p:nvPr/>
        </p:nvSpPr>
        <p:spPr>
          <a:xfrm>
            <a:off x="6691263" y="3724135"/>
            <a:ext cx="864705" cy="864705"/>
          </a:xfrm>
          <a:prstGeom prst="ellipse">
            <a:avLst/>
          </a:prstGeom>
          <a:solidFill>
            <a:srgbClr val="EB3F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rgbClr val="F8C3CC"/>
                </a:solidFill>
                <a:cs typeface="+mn-ea"/>
                <a:sym typeface="+mn-lt"/>
              </a:rPr>
              <a:t>2</a:t>
            </a:r>
            <a:endParaRPr lang="zh-CN" altLang="en-US" sz="4000" b="1" dirty="0">
              <a:solidFill>
                <a:srgbClr val="F8C3CC"/>
              </a:solidFill>
              <a:cs typeface="+mn-ea"/>
              <a:sym typeface="+mn-lt"/>
            </a:endParaRPr>
          </a:p>
        </p:txBody>
      </p:sp>
    </p:spTree>
    <p:extLst>
      <p:ext uri="{BB962C8B-B14F-4D97-AF65-F5344CB8AC3E}">
        <p14:creationId xmlns:p14="http://schemas.microsoft.com/office/powerpoint/2010/main" val="2247395198"/>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animBg="1"/>
      <p:bldP spid="1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37051" y="255181"/>
            <a:ext cx="7551227" cy="6204007"/>
          </a:xfrm>
          <a:prstGeom prst="rect">
            <a:avLst/>
          </a:prstGeom>
        </p:spPr>
      </p:pic>
      <p:pic>
        <p:nvPicPr>
          <p:cNvPr id="7" name="图片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391944"/>
            <a:ext cx="3822843" cy="2466055"/>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8301364" y="0"/>
            <a:ext cx="3890636" cy="3168502"/>
          </a:xfrm>
          <a:prstGeom prst="rect">
            <a:avLst/>
          </a:prstGeom>
        </p:spPr>
      </p:pic>
      <p:sp>
        <p:nvSpPr>
          <p:cNvPr id="9" name="矩形 8"/>
          <p:cNvSpPr/>
          <p:nvPr/>
        </p:nvSpPr>
        <p:spPr>
          <a:xfrm>
            <a:off x="3621519" y="3386278"/>
            <a:ext cx="5030544" cy="1938992"/>
          </a:xfrm>
          <a:prstGeom prst="rect">
            <a:avLst/>
          </a:prstGeom>
        </p:spPr>
        <p:txBody>
          <a:bodyPr wrap="none">
            <a:spAutoFit/>
          </a:bodyPr>
          <a:lstStyle/>
          <a:p>
            <a:r>
              <a:rPr lang="zh-CN" altLang="en-US" sz="6000" b="1" dirty="0">
                <a:solidFill>
                  <a:srgbClr val="D75077"/>
                </a:solidFill>
                <a:cs typeface="+mn-ea"/>
                <a:sym typeface="+mn-lt"/>
              </a:rPr>
              <a:t>女性经期慎</a:t>
            </a:r>
            <a:r>
              <a:rPr lang="zh-CN" altLang="en-US" sz="6000" b="1" dirty="0" smtClean="0">
                <a:solidFill>
                  <a:srgbClr val="D75077"/>
                </a:solidFill>
                <a:cs typeface="+mn-ea"/>
                <a:sym typeface="+mn-lt"/>
              </a:rPr>
              <a:t>用</a:t>
            </a:r>
            <a:endParaRPr lang="en-US" altLang="zh-CN" sz="6000" b="1" dirty="0" smtClean="0">
              <a:solidFill>
                <a:srgbClr val="D75077"/>
              </a:solidFill>
              <a:cs typeface="+mn-ea"/>
              <a:sym typeface="+mn-lt"/>
            </a:endParaRPr>
          </a:p>
          <a:p>
            <a:r>
              <a:rPr lang="zh-CN" altLang="en-US" sz="6000" b="1" dirty="0" smtClean="0">
                <a:solidFill>
                  <a:srgbClr val="D75077"/>
                </a:solidFill>
                <a:cs typeface="+mn-ea"/>
                <a:sym typeface="+mn-lt"/>
              </a:rPr>
              <a:t>“三类药物” </a:t>
            </a:r>
            <a:endParaRPr lang="zh-CN" altLang="en-US" sz="6000" b="1" dirty="0">
              <a:solidFill>
                <a:srgbClr val="D75077"/>
              </a:solidFill>
              <a:cs typeface="+mn-ea"/>
              <a:sym typeface="+mn-lt"/>
            </a:endParaRPr>
          </a:p>
        </p:txBody>
      </p:sp>
      <p:sp>
        <p:nvSpPr>
          <p:cNvPr id="10" name="矩形 9"/>
          <p:cNvSpPr/>
          <p:nvPr/>
        </p:nvSpPr>
        <p:spPr>
          <a:xfrm>
            <a:off x="3638639" y="1664028"/>
            <a:ext cx="6129755" cy="1323439"/>
          </a:xfrm>
          <a:prstGeom prst="rect">
            <a:avLst/>
          </a:prstGeom>
        </p:spPr>
        <p:txBody>
          <a:bodyPr wrap="none">
            <a:spAutoFit/>
          </a:bodyPr>
          <a:lstStyle/>
          <a:p>
            <a:r>
              <a:rPr lang="en-US" altLang="zh-CN" sz="8000" b="1" dirty="0" smtClean="0">
                <a:solidFill>
                  <a:srgbClr val="D75077"/>
                </a:solidFill>
                <a:cs typeface="+mn-ea"/>
                <a:sym typeface="+mn-lt"/>
              </a:rPr>
              <a:t>PART FOUR</a:t>
            </a:r>
            <a:endParaRPr lang="zh-CN" altLang="en-US" sz="8000" b="1" dirty="0">
              <a:solidFill>
                <a:srgbClr val="D75077"/>
              </a:solidFill>
              <a:cs typeface="+mn-ea"/>
              <a:sym typeface="+mn-lt"/>
            </a:endParaRPr>
          </a:p>
        </p:txBody>
      </p:sp>
      <p:cxnSp>
        <p:nvCxnSpPr>
          <p:cNvPr id="12" name="直接连接符 11"/>
          <p:cNvCxnSpPr/>
          <p:nvPr/>
        </p:nvCxnSpPr>
        <p:spPr>
          <a:xfrm>
            <a:off x="3619268" y="3091623"/>
            <a:ext cx="5035046" cy="0"/>
          </a:xfrm>
          <a:prstGeom prst="line">
            <a:avLst/>
          </a:prstGeom>
          <a:ln w="12700">
            <a:solidFill>
              <a:srgbClr val="ED94B1"/>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5047832"/>
      </p:ext>
    </p:extLst>
  </p:cSld>
  <p:clrMapOvr>
    <a:masterClrMapping/>
  </p:clrMapOvr>
  <p:transition spd="slow" advClick="0" advTm="5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2" presetClass="entr" presetSubtype="12" fill="hold" nodeType="withEffect">
                                  <p:stCondLst>
                                    <p:cond delay="40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300" fill="hold"/>
                                        <p:tgtEl>
                                          <p:spTgt spid="7"/>
                                        </p:tgtEl>
                                        <p:attrNameLst>
                                          <p:attrName>ppt_x</p:attrName>
                                        </p:attrNameLst>
                                      </p:cBhvr>
                                      <p:tavLst>
                                        <p:tav tm="0">
                                          <p:val>
                                            <p:strVal val="0-#ppt_w/2"/>
                                          </p:val>
                                        </p:tav>
                                        <p:tav tm="100000">
                                          <p:val>
                                            <p:strVal val="#ppt_x"/>
                                          </p:val>
                                        </p:tav>
                                      </p:tavLst>
                                    </p:anim>
                                    <p:anim calcmode="lin" valueType="num">
                                      <p:cBhvr additive="base">
                                        <p:cTn id="13" dur="1300" fill="hold"/>
                                        <p:tgtEl>
                                          <p:spTgt spid="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10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400"/>
                                        <p:tgtEl>
                                          <p:spTgt spid="8"/>
                                        </p:tgtEl>
                                      </p:cBhvr>
                                    </p:animEffect>
                                  </p:childTnLst>
                                </p:cTn>
                              </p:par>
                            </p:childTnLst>
                          </p:cTn>
                        </p:par>
                        <p:par>
                          <p:cTn id="17" fill="hold">
                            <p:stCondLst>
                              <p:cond delay="2400"/>
                            </p:stCondLst>
                            <p:childTnLst>
                              <p:par>
                                <p:cTn id="18" presetID="14" presetClass="entr" presetSubtype="1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randombar(horizontal)">
                                      <p:cBhvr>
                                        <p:cTn id="20" dur="500"/>
                                        <p:tgtEl>
                                          <p:spTgt spid="10"/>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randombar(horizontal)">
                                      <p:cBhvr>
                                        <p:cTn id="23" dur="500"/>
                                        <p:tgtEl>
                                          <p:spTgt spid="9"/>
                                        </p:tgtEl>
                                      </p:cBhvr>
                                    </p:animEffect>
                                  </p:childTnLst>
                                </p:cTn>
                              </p:par>
                            </p:childTnLst>
                          </p:cTn>
                        </p:par>
                        <p:par>
                          <p:cTn id="24" fill="hold">
                            <p:stCondLst>
                              <p:cond delay="2900"/>
                            </p:stCondLst>
                            <p:childTnLst>
                              <p:par>
                                <p:cTn id="25" presetID="16" presetClass="entr" presetSubtype="21"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4493538" cy="523220"/>
          </a:xfrm>
          <a:prstGeom prst="rect">
            <a:avLst/>
          </a:prstGeom>
        </p:spPr>
        <p:txBody>
          <a:bodyPr wrap="none">
            <a:spAutoFit/>
          </a:bodyPr>
          <a:lstStyle/>
          <a:p>
            <a:r>
              <a:rPr lang="zh-CN" altLang="en-US" sz="2800" b="1" dirty="0">
                <a:solidFill>
                  <a:srgbClr val="D75077"/>
                </a:solidFill>
                <a:cs typeface="+mn-ea"/>
                <a:sym typeface="+mn-lt"/>
              </a:rPr>
              <a:t>女性经期慎用“三类药物”</a:t>
            </a:r>
          </a:p>
        </p:txBody>
      </p:sp>
      <p:grpSp>
        <p:nvGrpSpPr>
          <p:cNvPr id="9" name="组合 8"/>
          <p:cNvGrpSpPr/>
          <p:nvPr/>
        </p:nvGrpSpPr>
        <p:grpSpPr>
          <a:xfrm>
            <a:off x="3200400" y="985775"/>
            <a:ext cx="3289852" cy="3289852"/>
            <a:chOff x="3200400" y="985775"/>
            <a:chExt cx="3289852" cy="3289852"/>
          </a:xfrm>
        </p:grpSpPr>
        <p:sp>
          <p:nvSpPr>
            <p:cNvPr id="7" name="椭圆 6"/>
            <p:cNvSpPr/>
            <p:nvPr/>
          </p:nvSpPr>
          <p:spPr>
            <a:xfrm>
              <a:off x="3200400" y="985775"/>
              <a:ext cx="3289852" cy="3289852"/>
            </a:xfrm>
            <a:prstGeom prst="ellipse">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3496916" y="1713144"/>
              <a:ext cx="2913823" cy="1754326"/>
            </a:xfrm>
            <a:prstGeom prst="rect">
              <a:avLst/>
            </a:prstGeom>
          </p:spPr>
          <p:txBody>
            <a:bodyPr wrap="square">
              <a:spAutoFit/>
            </a:bodyPr>
            <a:lstStyle/>
            <a:p>
              <a:pPr>
                <a:lnSpc>
                  <a:spcPct val="150000"/>
                </a:lnSpc>
              </a:pPr>
              <a:r>
                <a:rPr lang="zh-CN" altLang="en-US" sz="2400" dirty="0" smtClean="0">
                  <a:solidFill>
                    <a:srgbClr val="D75077"/>
                  </a:solidFill>
                  <a:cs typeface="+mn-ea"/>
                  <a:sym typeface="+mn-lt"/>
                </a:rPr>
                <a:t>月经</a:t>
              </a:r>
              <a:r>
                <a:rPr lang="zh-CN" altLang="en-US" sz="2400" dirty="0">
                  <a:solidFill>
                    <a:srgbClr val="D75077"/>
                  </a:solidFill>
                  <a:cs typeface="+mn-ea"/>
                  <a:sym typeface="+mn-lt"/>
                </a:rPr>
                <a:t>属于女性特殊的生理现象，伴随女性数十年之久</a:t>
              </a:r>
              <a:r>
                <a:rPr lang="zh-CN" altLang="en-US" sz="2400" dirty="0" smtClean="0">
                  <a:solidFill>
                    <a:srgbClr val="D75077"/>
                  </a:solidFill>
                  <a:cs typeface="+mn-ea"/>
                  <a:sym typeface="+mn-lt"/>
                </a:rPr>
                <a:t>。</a:t>
              </a:r>
              <a:endParaRPr lang="zh-CN" altLang="en-US" sz="2400" dirty="0">
                <a:solidFill>
                  <a:srgbClr val="D75077"/>
                </a:solidFill>
                <a:cs typeface="+mn-ea"/>
                <a:sym typeface="+mn-lt"/>
              </a:endParaRPr>
            </a:p>
          </p:txBody>
        </p:sp>
      </p:grpSp>
      <p:grpSp>
        <p:nvGrpSpPr>
          <p:cNvPr id="10" name="组合 9"/>
          <p:cNvGrpSpPr/>
          <p:nvPr/>
        </p:nvGrpSpPr>
        <p:grpSpPr>
          <a:xfrm>
            <a:off x="6076883" y="1356835"/>
            <a:ext cx="4723637" cy="4723637"/>
            <a:chOff x="6076883" y="1356835"/>
            <a:chExt cx="4723637" cy="4723637"/>
          </a:xfrm>
        </p:grpSpPr>
        <p:sp>
          <p:nvSpPr>
            <p:cNvPr id="8" name="椭圆 7"/>
            <p:cNvSpPr/>
            <p:nvPr/>
          </p:nvSpPr>
          <p:spPr>
            <a:xfrm>
              <a:off x="6076883" y="1356835"/>
              <a:ext cx="4723637" cy="4723637"/>
            </a:xfrm>
            <a:prstGeom prst="ellipse">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6887369" y="2630701"/>
              <a:ext cx="3516033" cy="2308324"/>
            </a:xfrm>
            <a:prstGeom prst="rect">
              <a:avLst/>
            </a:prstGeom>
          </p:spPr>
          <p:txBody>
            <a:bodyPr wrap="square">
              <a:spAutoFit/>
            </a:bodyPr>
            <a:lstStyle/>
            <a:p>
              <a:pPr>
                <a:lnSpc>
                  <a:spcPct val="150000"/>
                </a:lnSpc>
              </a:pPr>
              <a:r>
                <a:rPr lang="zh-CN" altLang="en-US" sz="2400" dirty="0">
                  <a:solidFill>
                    <a:srgbClr val="D75077"/>
                  </a:solidFill>
                  <a:cs typeface="+mn-ea"/>
                  <a:sym typeface="+mn-lt"/>
                </a:rPr>
                <a:t>每月这期间，用药也有一定的特殊性，需服药及正在服药的女性应该注意经期慎用三类药物 。</a:t>
              </a:r>
            </a:p>
          </p:txBody>
        </p:sp>
      </p:gr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t="12486" b="14956"/>
          <a:stretch/>
        </p:blipFill>
        <p:spPr>
          <a:xfrm>
            <a:off x="785191" y="3554031"/>
            <a:ext cx="4252160" cy="3085308"/>
          </a:xfrm>
          <a:prstGeom prst="rect">
            <a:avLst/>
          </a:prstGeom>
        </p:spPr>
      </p:pic>
    </p:spTree>
    <p:extLst>
      <p:ext uri="{BB962C8B-B14F-4D97-AF65-F5344CB8AC3E}">
        <p14:creationId xmlns:p14="http://schemas.microsoft.com/office/powerpoint/2010/main" val="1575054049"/>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arn(inVertical)">
                                      <p:cBhvr>
                                        <p:cTn id="15" dur="500"/>
                                        <p:tgtEl>
                                          <p:spTgt spid="9"/>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inVertical)">
                                      <p:cBhvr>
                                        <p:cTn id="19" dur="500"/>
                                        <p:tgtEl>
                                          <p:spTgt spid="10"/>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4852610" cy="523220"/>
          </a:xfrm>
          <a:prstGeom prst="rect">
            <a:avLst/>
          </a:prstGeom>
        </p:spPr>
        <p:txBody>
          <a:bodyPr wrap="none">
            <a:spAutoFit/>
          </a:bodyPr>
          <a:lstStyle/>
          <a:p>
            <a:r>
              <a:rPr lang="zh-CN" altLang="en-US" sz="2800" b="1" dirty="0">
                <a:solidFill>
                  <a:srgbClr val="D75077"/>
                </a:solidFill>
                <a:cs typeface="+mn-ea"/>
                <a:sym typeface="+mn-lt"/>
              </a:rPr>
              <a:t>各种激素类药物不可随意服用</a:t>
            </a:r>
          </a:p>
        </p:txBody>
      </p:sp>
      <p:sp>
        <p:nvSpPr>
          <p:cNvPr id="2" name="矩形 1"/>
          <p:cNvSpPr/>
          <p:nvPr/>
        </p:nvSpPr>
        <p:spPr>
          <a:xfrm>
            <a:off x="8121228" y="1225915"/>
            <a:ext cx="3876261" cy="1477328"/>
          </a:xfrm>
          <a:prstGeom prst="rect">
            <a:avLst/>
          </a:prstGeom>
        </p:spPr>
        <p:txBody>
          <a:bodyPr wrap="square">
            <a:spAutoFit/>
          </a:bodyPr>
          <a:lstStyle/>
          <a:p>
            <a:pPr algn="ctr">
              <a:lnSpc>
                <a:spcPct val="150000"/>
              </a:lnSpc>
            </a:pPr>
            <a:r>
              <a:rPr lang="zh-CN" altLang="en-US" sz="2000" dirty="0" smtClean="0">
                <a:solidFill>
                  <a:srgbClr val="D75077"/>
                </a:solidFill>
                <a:cs typeface="+mn-ea"/>
                <a:sym typeface="+mn-lt"/>
              </a:rPr>
              <a:t>这种</a:t>
            </a:r>
            <a:r>
              <a:rPr lang="zh-CN" altLang="en-US" sz="2000" dirty="0">
                <a:solidFill>
                  <a:srgbClr val="D75077"/>
                </a:solidFill>
                <a:cs typeface="+mn-ea"/>
                <a:sym typeface="+mn-lt"/>
              </a:rPr>
              <a:t>作用不仅发生在行经期间，还会波及月经周期的其他时段</a:t>
            </a:r>
            <a:r>
              <a:rPr lang="zh-CN" altLang="en-US" sz="2000" dirty="0" smtClean="0">
                <a:solidFill>
                  <a:srgbClr val="D75077"/>
                </a:solidFill>
                <a:cs typeface="+mn-ea"/>
                <a:sym typeface="+mn-lt"/>
              </a:rPr>
              <a:t>。</a:t>
            </a:r>
            <a:r>
              <a:rPr lang="zh-CN" altLang="en-US" sz="2000" dirty="0">
                <a:solidFill>
                  <a:srgbClr val="D75077"/>
                </a:solidFill>
                <a:cs typeface="+mn-ea"/>
                <a:sym typeface="+mn-lt"/>
              </a:rPr>
              <a:t>最好在医生指导下</a:t>
            </a:r>
            <a:r>
              <a:rPr lang="zh-CN" altLang="en-US" sz="2000" dirty="0" smtClean="0">
                <a:solidFill>
                  <a:srgbClr val="D75077"/>
                </a:solidFill>
                <a:cs typeface="+mn-ea"/>
                <a:sym typeface="+mn-lt"/>
              </a:rPr>
              <a:t>用药。</a:t>
            </a:r>
            <a:endParaRPr lang="zh-CN" altLang="en-US" sz="2000" dirty="0">
              <a:solidFill>
                <a:srgbClr val="D75077"/>
              </a:solidFill>
              <a:cs typeface="+mn-ea"/>
              <a:sym typeface="+mn-lt"/>
            </a:endParaRPr>
          </a:p>
        </p:txBody>
      </p:sp>
      <p:sp>
        <p:nvSpPr>
          <p:cNvPr id="5" name="矩形 4"/>
          <p:cNvSpPr/>
          <p:nvPr/>
        </p:nvSpPr>
        <p:spPr>
          <a:xfrm>
            <a:off x="337931" y="1225915"/>
            <a:ext cx="3777693" cy="1477328"/>
          </a:xfrm>
          <a:prstGeom prst="rect">
            <a:avLst/>
          </a:prstGeom>
        </p:spPr>
        <p:txBody>
          <a:bodyPr wrap="square">
            <a:spAutoFit/>
          </a:bodyPr>
          <a:lstStyle/>
          <a:p>
            <a:pPr algn="ctr">
              <a:lnSpc>
                <a:spcPct val="150000"/>
              </a:lnSpc>
            </a:pPr>
            <a:r>
              <a:rPr lang="zh-CN" altLang="en-US" sz="2000" dirty="0">
                <a:solidFill>
                  <a:srgbClr val="D75077"/>
                </a:solidFill>
                <a:cs typeface="+mn-ea"/>
                <a:sym typeface="+mn-lt"/>
              </a:rPr>
              <a:t>规律的女性月经周期是由内分泌系统精确调控而成的，保持内分泌系统的正常状态很重要。</a:t>
            </a:r>
          </a:p>
        </p:txBody>
      </p:sp>
      <p:sp>
        <p:nvSpPr>
          <p:cNvPr id="6" name="矩形 5"/>
          <p:cNvSpPr/>
          <p:nvPr/>
        </p:nvSpPr>
        <p:spPr>
          <a:xfrm>
            <a:off x="2976030" y="4613871"/>
            <a:ext cx="6096000" cy="1477328"/>
          </a:xfrm>
          <a:prstGeom prst="rect">
            <a:avLst/>
          </a:prstGeom>
        </p:spPr>
        <p:txBody>
          <a:bodyPr>
            <a:spAutoFit/>
          </a:bodyPr>
          <a:lstStyle/>
          <a:p>
            <a:pPr algn="ctr">
              <a:lnSpc>
                <a:spcPct val="150000"/>
              </a:lnSpc>
            </a:pPr>
            <a:r>
              <a:rPr lang="zh-CN" altLang="en-US" sz="2000" dirty="0" smtClean="0">
                <a:solidFill>
                  <a:srgbClr val="D75077"/>
                </a:solidFill>
                <a:cs typeface="+mn-ea"/>
                <a:sym typeface="+mn-lt"/>
              </a:rPr>
              <a:t>由于</a:t>
            </a:r>
            <a:r>
              <a:rPr lang="zh-CN" altLang="en-US" sz="2000" dirty="0">
                <a:solidFill>
                  <a:srgbClr val="D75077"/>
                </a:solidFill>
                <a:cs typeface="+mn-ea"/>
                <a:sym typeface="+mn-lt"/>
              </a:rPr>
              <a:t>内分泌系统功能较易被扰乱，尤其当身体受外源性激素类药物影响时，会导致机体自身内分泌轴紊乱</a:t>
            </a:r>
            <a:r>
              <a:rPr lang="zh-CN" altLang="en-US" sz="2000" dirty="0" smtClean="0">
                <a:solidFill>
                  <a:srgbClr val="D75077"/>
                </a:solidFill>
                <a:cs typeface="+mn-ea"/>
                <a:sym typeface="+mn-lt"/>
              </a:rPr>
              <a:t>，引起</a:t>
            </a:r>
            <a:r>
              <a:rPr lang="zh-CN" altLang="en-US" sz="2000" dirty="0">
                <a:solidFill>
                  <a:srgbClr val="D75077"/>
                </a:solidFill>
                <a:cs typeface="+mn-ea"/>
                <a:sym typeface="+mn-lt"/>
              </a:rPr>
              <a:t>月经周期、行经时间及经血量的异常。</a:t>
            </a:r>
          </a:p>
        </p:txBody>
      </p:sp>
      <p:grpSp>
        <p:nvGrpSpPr>
          <p:cNvPr id="20" name="组合 19"/>
          <p:cNvGrpSpPr/>
          <p:nvPr/>
        </p:nvGrpSpPr>
        <p:grpSpPr>
          <a:xfrm>
            <a:off x="1507625" y="2685585"/>
            <a:ext cx="10101280" cy="1869845"/>
            <a:chOff x="1119998" y="2657716"/>
            <a:chExt cx="10101280" cy="1869845"/>
          </a:xfrm>
        </p:grpSpPr>
        <p:cxnSp>
          <p:nvCxnSpPr>
            <p:cNvPr id="7" name="直接连接符 6"/>
            <p:cNvCxnSpPr/>
            <p:nvPr/>
          </p:nvCxnSpPr>
          <p:spPr>
            <a:xfrm>
              <a:off x="1405789" y="4392255"/>
              <a:ext cx="9815489" cy="0"/>
            </a:xfrm>
            <a:prstGeom prst="line">
              <a:avLst/>
            </a:prstGeom>
            <a:ln w="101600" cap="rnd">
              <a:solidFill>
                <a:srgbClr val="C4AC81"/>
              </a:solidFill>
              <a:round/>
              <a:tailEnd type="arrow"/>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1119998" y="2660337"/>
              <a:ext cx="1092676" cy="1867224"/>
              <a:chOff x="1119998" y="2390248"/>
              <a:chExt cx="1092676" cy="1867224"/>
            </a:xfrm>
          </p:grpSpPr>
          <p:sp>
            <p:nvSpPr>
              <p:cNvPr id="8" name="Teardrop 5">
                <a:extLst>
                  <a:ext uri="{FF2B5EF4-FFF2-40B4-BE49-F238E27FC236}">
                    <a16:creationId xmlns="" xmlns:a16="http://schemas.microsoft.com/office/drawing/2014/main" id="{DC978C0A-95EF-449C-A363-4248C1BBB6BF}"/>
                  </a:ext>
                </a:extLst>
              </p:cNvPr>
              <p:cNvSpPr/>
              <p:nvPr/>
            </p:nvSpPr>
            <p:spPr>
              <a:xfrm rot="2700000" flipV="1">
                <a:off x="1119998" y="2390248"/>
                <a:ext cx="1092676" cy="1092676"/>
              </a:xfrm>
              <a:prstGeom prst="teardrop">
                <a:avLst>
                  <a:gd name="adj" fmla="val 103995"/>
                </a:avLst>
              </a:prstGeom>
              <a:solidFill>
                <a:srgbClr val="FE7E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cs typeface="+mn-ea"/>
                  <a:sym typeface="+mn-lt"/>
                </a:endParaRPr>
              </a:p>
            </p:txBody>
          </p:sp>
          <p:sp>
            <p:nvSpPr>
              <p:cNvPr id="9" name="Oval 7">
                <a:extLst>
                  <a:ext uri="{FF2B5EF4-FFF2-40B4-BE49-F238E27FC236}">
                    <a16:creationId xmlns="" xmlns:a16="http://schemas.microsoft.com/office/drawing/2014/main" id="{46CDE968-D643-4F8A-A27D-3BDBFC9BA1E0}"/>
                  </a:ext>
                </a:extLst>
              </p:cNvPr>
              <p:cNvSpPr/>
              <p:nvPr/>
            </p:nvSpPr>
            <p:spPr>
              <a:xfrm>
                <a:off x="1516393" y="3966058"/>
                <a:ext cx="291414" cy="291414"/>
              </a:xfrm>
              <a:prstGeom prst="ellipse">
                <a:avLst/>
              </a:prstGeom>
              <a:solidFill>
                <a:srgbClr val="C4AC8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cs typeface="+mn-ea"/>
                  <a:sym typeface="+mn-lt"/>
                </a:endParaRPr>
              </a:p>
            </p:txBody>
          </p:sp>
        </p:grpSp>
        <p:grpSp>
          <p:nvGrpSpPr>
            <p:cNvPr id="18" name="组合 17"/>
            <p:cNvGrpSpPr/>
            <p:nvPr/>
          </p:nvGrpSpPr>
          <p:grpSpPr>
            <a:xfrm>
              <a:off x="5020566" y="2657716"/>
              <a:ext cx="1231675" cy="1869845"/>
              <a:chOff x="3724115" y="2387627"/>
              <a:chExt cx="1231675" cy="1869845"/>
            </a:xfrm>
          </p:grpSpPr>
          <p:sp>
            <p:nvSpPr>
              <p:cNvPr id="10" name="Teardrop 9">
                <a:extLst>
                  <a:ext uri="{FF2B5EF4-FFF2-40B4-BE49-F238E27FC236}">
                    <a16:creationId xmlns="" xmlns:a16="http://schemas.microsoft.com/office/drawing/2014/main" id="{1137B7FF-8CF4-4F4C-8C2C-3F0525763522}"/>
                  </a:ext>
                </a:extLst>
              </p:cNvPr>
              <p:cNvSpPr/>
              <p:nvPr/>
            </p:nvSpPr>
            <p:spPr>
              <a:xfrm rot="2700000" flipV="1">
                <a:off x="3724115" y="2387627"/>
                <a:ext cx="1231675" cy="1231675"/>
              </a:xfrm>
              <a:prstGeom prst="teardrop">
                <a:avLst>
                  <a:gd name="adj" fmla="val 103995"/>
                </a:avLst>
              </a:prstGeom>
              <a:solidFill>
                <a:srgbClr val="FE7E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cs typeface="+mn-ea"/>
                  <a:sym typeface="+mn-lt"/>
                </a:endParaRPr>
              </a:p>
            </p:txBody>
          </p:sp>
          <p:sp>
            <p:nvSpPr>
              <p:cNvPr id="11" name="Oval 11">
                <a:extLst>
                  <a:ext uri="{FF2B5EF4-FFF2-40B4-BE49-F238E27FC236}">
                    <a16:creationId xmlns="" xmlns:a16="http://schemas.microsoft.com/office/drawing/2014/main" id="{6F59D5AF-DEAC-4C34-A9EB-A1C84AC4BDB0}"/>
                  </a:ext>
                </a:extLst>
              </p:cNvPr>
              <p:cNvSpPr/>
              <p:nvPr/>
            </p:nvSpPr>
            <p:spPr>
              <a:xfrm>
                <a:off x="4195807" y="3966058"/>
                <a:ext cx="291414" cy="291414"/>
              </a:xfrm>
              <a:prstGeom prst="ellipse">
                <a:avLst/>
              </a:prstGeom>
              <a:solidFill>
                <a:srgbClr val="C4AC8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cs typeface="+mn-ea"/>
                  <a:sym typeface="+mn-lt"/>
                </a:endParaRPr>
              </a:p>
            </p:txBody>
          </p:sp>
        </p:grpSp>
        <p:grpSp>
          <p:nvGrpSpPr>
            <p:cNvPr id="19" name="组合 18"/>
            <p:cNvGrpSpPr/>
            <p:nvPr/>
          </p:nvGrpSpPr>
          <p:grpSpPr>
            <a:xfrm>
              <a:off x="9060132" y="2657716"/>
              <a:ext cx="1231675" cy="1869845"/>
              <a:chOff x="6397730" y="2387627"/>
              <a:chExt cx="1231675" cy="1869845"/>
            </a:xfrm>
          </p:grpSpPr>
          <p:sp>
            <p:nvSpPr>
              <p:cNvPr id="12" name="Teardrop 13">
                <a:extLst>
                  <a:ext uri="{FF2B5EF4-FFF2-40B4-BE49-F238E27FC236}">
                    <a16:creationId xmlns="" xmlns:a16="http://schemas.microsoft.com/office/drawing/2014/main" id="{BD48E433-2A70-4235-BB18-24FB7ACFAFC8}"/>
                  </a:ext>
                </a:extLst>
              </p:cNvPr>
              <p:cNvSpPr/>
              <p:nvPr/>
            </p:nvSpPr>
            <p:spPr>
              <a:xfrm rot="2700000" flipV="1">
                <a:off x="6397730" y="2387627"/>
                <a:ext cx="1231675" cy="1231675"/>
              </a:xfrm>
              <a:prstGeom prst="teardrop">
                <a:avLst>
                  <a:gd name="adj" fmla="val 103995"/>
                </a:avLst>
              </a:prstGeom>
              <a:solidFill>
                <a:srgbClr val="FE7E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cs typeface="+mn-ea"/>
                  <a:sym typeface="+mn-lt"/>
                </a:endParaRPr>
              </a:p>
            </p:txBody>
          </p:sp>
          <p:sp>
            <p:nvSpPr>
              <p:cNvPr id="13" name="Oval 15">
                <a:extLst>
                  <a:ext uri="{FF2B5EF4-FFF2-40B4-BE49-F238E27FC236}">
                    <a16:creationId xmlns="" xmlns:a16="http://schemas.microsoft.com/office/drawing/2014/main" id="{625FB340-9FAA-4DCB-A451-E082BB8B2E87}"/>
                  </a:ext>
                </a:extLst>
              </p:cNvPr>
              <p:cNvSpPr/>
              <p:nvPr/>
            </p:nvSpPr>
            <p:spPr>
              <a:xfrm>
                <a:off x="6863623" y="3966058"/>
                <a:ext cx="291414" cy="291414"/>
              </a:xfrm>
              <a:prstGeom prst="ellipse">
                <a:avLst/>
              </a:prstGeom>
              <a:solidFill>
                <a:srgbClr val="C4AC8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00" dirty="0">
                  <a:cs typeface="+mn-ea"/>
                  <a:sym typeface="+mn-lt"/>
                </a:endParaRPr>
              </a:p>
            </p:txBody>
          </p:sp>
        </p:grpSp>
      </p:grpSp>
      <p:sp>
        <p:nvSpPr>
          <p:cNvPr id="21" name="矩形 20"/>
          <p:cNvSpPr/>
          <p:nvPr/>
        </p:nvSpPr>
        <p:spPr>
          <a:xfrm>
            <a:off x="1783468" y="2859351"/>
            <a:ext cx="532518" cy="769441"/>
          </a:xfrm>
          <a:prstGeom prst="rect">
            <a:avLst/>
          </a:prstGeom>
        </p:spPr>
        <p:txBody>
          <a:bodyPr wrap="none">
            <a:spAutoFit/>
          </a:bodyPr>
          <a:lstStyle/>
          <a:p>
            <a:pPr algn="ctr"/>
            <a:r>
              <a:rPr lang="en-US" altLang="zh-CN" sz="4400" b="1" dirty="0">
                <a:solidFill>
                  <a:srgbClr val="F8C3CC"/>
                </a:solidFill>
                <a:cs typeface="+mn-ea"/>
                <a:sym typeface="+mn-lt"/>
              </a:rPr>
              <a:t>1</a:t>
            </a:r>
            <a:endParaRPr lang="zh-CN" altLang="en-US" sz="4400" b="1" dirty="0">
              <a:solidFill>
                <a:srgbClr val="F8C3CC"/>
              </a:solidFill>
              <a:cs typeface="+mn-ea"/>
              <a:sym typeface="+mn-lt"/>
            </a:endParaRPr>
          </a:p>
        </p:txBody>
      </p:sp>
      <p:sp>
        <p:nvSpPr>
          <p:cNvPr id="22" name="矩形 21"/>
          <p:cNvSpPr/>
          <p:nvPr/>
        </p:nvSpPr>
        <p:spPr>
          <a:xfrm>
            <a:off x="5757771" y="2911414"/>
            <a:ext cx="532518" cy="769441"/>
          </a:xfrm>
          <a:prstGeom prst="rect">
            <a:avLst/>
          </a:prstGeom>
        </p:spPr>
        <p:txBody>
          <a:bodyPr wrap="none">
            <a:spAutoFit/>
          </a:bodyPr>
          <a:lstStyle/>
          <a:p>
            <a:pPr algn="ctr"/>
            <a:r>
              <a:rPr lang="en-US" altLang="zh-CN" sz="4400" b="1" dirty="0" smtClean="0">
                <a:solidFill>
                  <a:srgbClr val="F8C3CC"/>
                </a:solidFill>
                <a:cs typeface="+mn-ea"/>
                <a:sym typeface="+mn-lt"/>
              </a:rPr>
              <a:t>2</a:t>
            </a:r>
            <a:endParaRPr lang="zh-CN" altLang="en-US" sz="4400" b="1" dirty="0">
              <a:solidFill>
                <a:srgbClr val="F8C3CC"/>
              </a:solidFill>
              <a:cs typeface="+mn-ea"/>
              <a:sym typeface="+mn-lt"/>
            </a:endParaRPr>
          </a:p>
        </p:txBody>
      </p:sp>
      <p:sp>
        <p:nvSpPr>
          <p:cNvPr id="23" name="矩形 22"/>
          <p:cNvSpPr/>
          <p:nvPr/>
        </p:nvSpPr>
        <p:spPr>
          <a:xfrm>
            <a:off x="9793099" y="2922363"/>
            <a:ext cx="532518" cy="769441"/>
          </a:xfrm>
          <a:prstGeom prst="rect">
            <a:avLst/>
          </a:prstGeom>
        </p:spPr>
        <p:txBody>
          <a:bodyPr wrap="none">
            <a:spAutoFit/>
          </a:bodyPr>
          <a:lstStyle/>
          <a:p>
            <a:pPr algn="ctr"/>
            <a:r>
              <a:rPr lang="en-US" altLang="zh-CN" sz="4400" b="1" dirty="0" smtClean="0">
                <a:solidFill>
                  <a:srgbClr val="F8C3CC"/>
                </a:solidFill>
                <a:cs typeface="+mn-ea"/>
                <a:sym typeface="+mn-lt"/>
              </a:rPr>
              <a:t>3</a:t>
            </a:r>
            <a:endParaRPr lang="zh-CN" altLang="en-US" sz="4400" b="1" dirty="0">
              <a:solidFill>
                <a:srgbClr val="F8C3CC"/>
              </a:solidFill>
              <a:cs typeface="+mn-ea"/>
              <a:sym typeface="+mn-lt"/>
            </a:endParaRPr>
          </a:p>
        </p:txBody>
      </p:sp>
    </p:spTree>
    <p:extLst>
      <p:ext uri="{BB962C8B-B14F-4D97-AF65-F5344CB8AC3E}">
        <p14:creationId xmlns:p14="http://schemas.microsoft.com/office/powerpoint/2010/main" val="3963373352"/>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randombar(horizontal)">
                                      <p:cBhvr>
                                        <p:cTn id="23" dur="500"/>
                                        <p:tgtEl>
                                          <p:spTgt spid="6"/>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randombar(horizontal)">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5"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1711"/>
            <a:ext cx="6288901" cy="1308884"/>
          </a:xfrm>
          <a:prstGeom prst="rect">
            <a:avLst/>
          </a:prstGeom>
        </p:spPr>
        <p:txBody>
          <a:bodyPr wrap="none">
            <a:spAutoFit/>
          </a:bodyPr>
          <a:lstStyle/>
          <a:p>
            <a:pPr>
              <a:lnSpc>
                <a:spcPct val="150000"/>
              </a:lnSpc>
            </a:pPr>
            <a:r>
              <a:rPr lang="zh-CN" altLang="en-US" sz="2800" b="1" dirty="0">
                <a:solidFill>
                  <a:srgbClr val="D75077"/>
                </a:solidFill>
                <a:cs typeface="+mn-ea"/>
                <a:sym typeface="+mn-lt"/>
              </a:rPr>
              <a:t>抗凝药或抑制血小板功能的</a:t>
            </a:r>
            <a:r>
              <a:rPr lang="zh-CN" altLang="en-US" sz="2800" b="1" dirty="0" smtClean="0">
                <a:solidFill>
                  <a:srgbClr val="D75077"/>
                </a:solidFill>
                <a:cs typeface="+mn-ea"/>
                <a:sym typeface="+mn-lt"/>
              </a:rPr>
              <a:t>药物</a:t>
            </a:r>
            <a:r>
              <a:rPr lang="en-US" altLang="zh-CN" sz="2800" b="1" dirty="0">
                <a:solidFill>
                  <a:srgbClr val="D75077"/>
                </a:solidFill>
                <a:cs typeface="+mn-ea"/>
                <a:sym typeface="+mn-lt"/>
              </a:rPr>
              <a:t>,</a:t>
            </a:r>
            <a:endParaRPr lang="en-US" altLang="zh-CN" sz="2800" b="1" dirty="0" smtClean="0">
              <a:solidFill>
                <a:srgbClr val="D75077"/>
              </a:solidFill>
              <a:cs typeface="+mn-ea"/>
              <a:sym typeface="+mn-lt"/>
            </a:endParaRPr>
          </a:p>
          <a:p>
            <a:pPr>
              <a:lnSpc>
                <a:spcPct val="150000"/>
              </a:lnSpc>
            </a:pPr>
            <a:r>
              <a:rPr lang="zh-CN" altLang="en-US" sz="2800" b="1" dirty="0" smtClean="0">
                <a:solidFill>
                  <a:srgbClr val="D75077"/>
                </a:solidFill>
                <a:cs typeface="+mn-ea"/>
                <a:sym typeface="+mn-lt"/>
              </a:rPr>
              <a:t>如</a:t>
            </a:r>
            <a:r>
              <a:rPr lang="zh-CN" altLang="en-US" sz="2800" b="1" dirty="0">
                <a:solidFill>
                  <a:srgbClr val="D75077"/>
                </a:solidFill>
                <a:cs typeface="+mn-ea"/>
                <a:sym typeface="+mn-lt"/>
              </a:rPr>
              <a:t>华法林、肝素、阿司匹林等也应慎用</a:t>
            </a:r>
          </a:p>
        </p:txBody>
      </p:sp>
      <p:grpSp>
        <p:nvGrpSpPr>
          <p:cNvPr id="9" name="组合 8"/>
          <p:cNvGrpSpPr/>
          <p:nvPr/>
        </p:nvGrpSpPr>
        <p:grpSpPr>
          <a:xfrm>
            <a:off x="1362495" y="2247932"/>
            <a:ext cx="4075867" cy="3348657"/>
            <a:chOff x="797085" y="2247933"/>
            <a:chExt cx="4075867" cy="3348657"/>
          </a:xfrm>
        </p:grpSpPr>
        <p:sp>
          <p:nvSpPr>
            <p:cNvPr id="5" name="矩形 4"/>
            <p:cNvSpPr/>
            <p:nvPr/>
          </p:nvSpPr>
          <p:spPr>
            <a:xfrm>
              <a:off x="797085" y="3195933"/>
              <a:ext cx="4075867" cy="2400657"/>
            </a:xfrm>
            <a:prstGeom prst="rect">
              <a:avLst/>
            </a:prstGeom>
          </p:spPr>
          <p:txBody>
            <a:bodyPr wrap="square">
              <a:spAutoFit/>
            </a:bodyPr>
            <a:lstStyle/>
            <a:p>
              <a:pPr>
                <a:lnSpc>
                  <a:spcPct val="150000"/>
                </a:lnSpc>
              </a:pPr>
              <a:r>
                <a:rPr lang="zh-CN" altLang="en-US" sz="2000" dirty="0">
                  <a:solidFill>
                    <a:srgbClr val="D75077"/>
                  </a:solidFill>
                  <a:cs typeface="+mn-ea"/>
                  <a:sym typeface="+mn-lt"/>
                </a:rPr>
                <a:t>尽管经期女性的失血对身体没有大损害。然而月经前期盆腔器官会充血，经期纤溶功能较凝血功能相对亢进，这对于有出凝血性疾病的患者来说是个较为危险的时期。</a:t>
              </a:r>
            </a:p>
          </p:txBody>
        </p:sp>
        <p:sp>
          <p:nvSpPr>
            <p:cNvPr id="6" name="TextBox 36"/>
            <p:cNvSpPr txBox="1"/>
            <p:nvPr/>
          </p:nvSpPr>
          <p:spPr>
            <a:xfrm>
              <a:off x="2094352" y="2247933"/>
              <a:ext cx="1481335" cy="597143"/>
            </a:xfrm>
            <a:prstGeom prst="roundRect">
              <a:avLst/>
            </a:prstGeom>
            <a:solidFill>
              <a:srgbClr val="FE7E77"/>
            </a:solidFill>
          </p:spPr>
          <p:txBody>
            <a:bodyPr wrap="none">
              <a:noAutofit/>
            </a:bodyPr>
            <a:lstStyle/>
            <a:p>
              <a:pPr algn="ctr"/>
              <a:r>
                <a:rPr lang="zh-CN" altLang="en-US" sz="2800" b="1" dirty="0" smtClean="0">
                  <a:solidFill>
                    <a:srgbClr val="F8C3CC"/>
                  </a:solidFill>
                  <a:cs typeface="+mn-ea"/>
                  <a:sym typeface="+mn-lt"/>
                </a:rPr>
                <a:t>注意</a:t>
              </a:r>
              <a:r>
                <a:rPr lang="en-US" altLang="zh-CN" sz="2800" b="1" dirty="0" smtClean="0">
                  <a:solidFill>
                    <a:srgbClr val="F8C3CC"/>
                  </a:solidFill>
                  <a:cs typeface="+mn-ea"/>
                  <a:sym typeface="+mn-lt"/>
                </a:rPr>
                <a:t>1</a:t>
              </a:r>
              <a:endParaRPr lang="zh-CN" altLang="en-US" sz="2800" b="1" dirty="0">
                <a:solidFill>
                  <a:srgbClr val="F8C3CC"/>
                </a:solidFill>
                <a:cs typeface="+mn-ea"/>
                <a:sym typeface="+mn-lt"/>
              </a:endParaRPr>
            </a:p>
          </p:txBody>
        </p:sp>
      </p:grpSp>
      <p:grpSp>
        <p:nvGrpSpPr>
          <p:cNvPr id="8" name="组合 7"/>
          <p:cNvGrpSpPr/>
          <p:nvPr/>
        </p:nvGrpSpPr>
        <p:grpSpPr>
          <a:xfrm>
            <a:off x="6983893" y="2247932"/>
            <a:ext cx="3819939" cy="3348658"/>
            <a:chOff x="6814928" y="2247932"/>
            <a:chExt cx="3819939" cy="3348658"/>
          </a:xfrm>
        </p:grpSpPr>
        <p:sp>
          <p:nvSpPr>
            <p:cNvPr id="2" name="矩形 1"/>
            <p:cNvSpPr/>
            <p:nvPr/>
          </p:nvSpPr>
          <p:spPr>
            <a:xfrm>
              <a:off x="6814928" y="3195933"/>
              <a:ext cx="3819939" cy="2400657"/>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如果</a:t>
              </a:r>
              <a:r>
                <a:rPr lang="zh-CN" altLang="en-US" sz="2000" dirty="0">
                  <a:solidFill>
                    <a:srgbClr val="D75077"/>
                  </a:solidFill>
                  <a:cs typeface="+mn-ea"/>
                  <a:sym typeface="+mn-lt"/>
                </a:rPr>
                <a:t>此时服抗凝药就可能导致经血量过多、经期延长甚至月经周期紊乱。因此，间断或长期服用该类药物的女性于经期服药要格外注意。</a:t>
              </a:r>
            </a:p>
          </p:txBody>
        </p:sp>
        <p:sp>
          <p:nvSpPr>
            <p:cNvPr id="7" name="TextBox 34"/>
            <p:cNvSpPr txBox="1"/>
            <p:nvPr/>
          </p:nvSpPr>
          <p:spPr>
            <a:xfrm>
              <a:off x="7984231" y="2247932"/>
              <a:ext cx="1481335" cy="581474"/>
            </a:xfrm>
            <a:prstGeom prst="roundRect">
              <a:avLst/>
            </a:prstGeom>
            <a:solidFill>
              <a:srgbClr val="C4AC81"/>
            </a:solidFill>
          </p:spPr>
          <p:txBody>
            <a:bodyPr wrap="none">
              <a:noAutofit/>
            </a:bodyPr>
            <a:lstStyle/>
            <a:p>
              <a:pPr algn="ctr"/>
              <a:r>
                <a:rPr lang="zh-CN" altLang="en-US" sz="2800" b="1" dirty="0" smtClean="0">
                  <a:solidFill>
                    <a:srgbClr val="F8C3CC"/>
                  </a:solidFill>
                  <a:cs typeface="+mn-ea"/>
                  <a:sym typeface="+mn-lt"/>
                </a:rPr>
                <a:t>注意</a:t>
              </a:r>
              <a:r>
                <a:rPr lang="en-US" altLang="zh-CN" sz="2800" b="1" dirty="0" smtClean="0">
                  <a:solidFill>
                    <a:srgbClr val="F8C3CC"/>
                  </a:solidFill>
                  <a:cs typeface="+mn-ea"/>
                  <a:sym typeface="+mn-lt"/>
                </a:rPr>
                <a:t>2</a:t>
              </a:r>
              <a:endParaRPr lang="zh-CN" altLang="en-US" sz="2800" b="1" dirty="0">
                <a:solidFill>
                  <a:srgbClr val="F8C3CC"/>
                </a:solidFill>
                <a:cs typeface="+mn-ea"/>
                <a:sym typeface="+mn-lt"/>
              </a:endParaRPr>
            </a:p>
          </p:txBody>
        </p:sp>
      </p:grpSp>
      <p:cxnSp>
        <p:nvCxnSpPr>
          <p:cNvPr id="11" name="直接连接符 10"/>
          <p:cNvCxnSpPr/>
          <p:nvPr/>
        </p:nvCxnSpPr>
        <p:spPr>
          <a:xfrm>
            <a:off x="6211128" y="1967948"/>
            <a:ext cx="0" cy="3975652"/>
          </a:xfrm>
          <a:prstGeom prst="line">
            <a:avLst/>
          </a:prstGeom>
          <a:ln w="25400" cap="rnd">
            <a:solidFill>
              <a:srgbClr val="EB3F73"/>
            </a:solidFill>
            <a:prstDash val="lgDash"/>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2450248"/>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16" presetClass="entr" presetSubtype="42"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barn(outHorizontal)">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61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37051" y="255181"/>
            <a:ext cx="7551227" cy="6204007"/>
          </a:xfrm>
          <a:prstGeom prst="rect">
            <a:avLst/>
          </a:prstGeom>
        </p:spPr>
      </p:pic>
      <p:pic>
        <p:nvPicPr>
          <p:cNvPr id="7" name="图片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4391944"/>
            <a:ext cx="3822843" cy="2466055"/>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8301364" y="0"/>
            <a:ext cx="3890636" cy="3168502"/>
          </a:xfrm>
          <a:prstGeom prst="rect">
            <a:avLst/>
          </a:prstGeom>
        </p:spPr>
      </p:pic>
      <p:sp>
        <p:nvSpPr>
          <p:cNvPr id="9" name="矩形 8"/>
          <p:cNvSpPr/>
          <p:nvPr/>
        </p:nvSpPr>
        <p:spPr>
          <a:xfrm>
            <a:off x="3653181" y="3487526"/>
            <a:ext cx="4801314" cy="1015663"/>
          </a:xfrm>
          <a:prstGeom prst="rect">
            <a:avLst/>
          </a:prstGeom>
        </p:spPr>
        <p:txBody>
          <a:bodyPr wrap="none">
            <a:spAutoFit/>
          </a:bodyPr>
          <a:lstStyle/>
          <a:p>
            <a:r>
              <a:rPr lang="zh-CN" altLang="en-US" sz="6000" b="1" dirty="0">
                <a:solidFill>
                  <a:srgbClr val="D75077"/>
                </a:solidFill>
                <a:cs typeface="+mn-ea"/>
                <a:sym typeface="+mn-lt"/>
              </a:rPr>
              <a:t>关于女性健康</a:t>
            </a:r>
          </a:p>
        </p:txBody>
      </p:sp>
      <p:sp>
        <p:nvSpPr>
          <p:cNvPr id="10" name="矩形 9"/>
          <p:cNvSpPr/>
          <p:nvPr/>
        </p:nvSpPr>
        <p:spPr>
          <a:xfrm>
            <a:off x="3822843" y="1844413"/>
            <a:ext cx="5501378" cy="1323439"/>
          </a:xfrm>
          <a:prstGeom prst="rect">
            <a:avLst/>
          </a:prstGeom>
        </p:spPr>
        <p:txBody>
          <a:bodyPr wrap="none">
            <a:spAutoFit/>
          </a:bodyPr>
          <a:lstStyle/>
          <a:p>
            <a:r>
              <a:rPr lang="en-US" altLang="zh-CN" sz="8000" b="1" dirty="0" smtClean="0">
                <a:solidFill>
                  <a:srgbClr val="D75077"/>
                </a:solidFill>
                <a:cs typeface="+mn-ea"/>
                <a:sym typeface="+mn-lt"/>
              </a:rPr>
              <a:t>PART ONE</a:t>
            </a:r>
            <a:endParaRPr lang="zh-CN" altLang="en-US" sz="8000" b="1" dirty="0">
              <a:solidFill>
                <a:srgbClr val="D75077"/>
              </a:solidFill>
              <a:cs typeface="+mn-ea"/>
              <a:sym typeface="+mn-lt"/>
            </a:endParaRPr>
          </a:p>
        </p:txBody>
      </p:sp>
      <p:cxnSp>
        <p:nvCxnSpPr>
          <p:cNvPr id="12" name="直接连接符 11"/>
          <p:cNvCxnSpPr/>
          <p:nvPr/>
        </p:nvCxnSpPr>
        <p:spPr>
          <a:xfrm>
            <a:off x="3604437" y="3244052"/>
            <a:ext cx="5035046" cy="0"/>
          </a:xfrm>
          <a:prstGeom prst="line">
            <a:avLst/>
          </a:prstGeom>
          <a:ln w="12700">
            <a:solidFill>
              <a:srgbClr val="ED94B1"/>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9969623" y="5726097"/>
            <a:ext cx="1917577" cy="261610"/>
          </a:xfrm>
          <a:prstGeom prst="rect">
            <a:avLst/>
          </a:prstGeom>
          <a:noFill/>
        </p:spPr>
        <p:txBody>
          <a:bodyPr wrap="square" rtlCol="0">
            <a:spAutoFit/>
          </a:bodyPr>
          <a:lstStyle/>
          <a:p>
            <a:r>
              <a:rPr lang="en-US" altLang="zh-CN" sz="1100" dirty="0">
                <a:solidFill>
                  <a:srgbClr val="F5C7CF"/>
                </a:solidFill>
              </a:rPr>
              <a:t>https://www.ypppt.com/</a:t>
            </a:r>
            <a:endParaRPr lang="zh-CN" altLang="en-US" sz="1100" dirty="0">
              <a:solidFill>
                <a:srgbClr val="F5C7CF"/>
              </a:solidFill>
            </a:endParaRPr>
          </a:p>
        </p:txBody>
      </p:sp>
    </p:spTree>
    <p:extLst>
      <p:ext uri="{BB962C8B-B14F-4D97-AF65-F5344CB8AC3E}">
        <p14:creationId xmlns:p14="http://schemas.microsoft.com/office/powerpoint/2010/main" val="667044459"/>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2" presetClass="entr" presetSubtype="12" fill="hold" nodeType="withEffect">
                                  <p:stCondLst>
                                    <p:cond delay="40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300" fill="hold"/>
                                        <p:tgtEl>
                                          <p:spTgt spid="7"/>
                                        </p:tgtEl>
                                        <p:attrNameLst>
                                          <p:attrName>ppt_x</p:attrName>
                                        </p:attrNameLst>
                                      </p:cBhvr>
                                      <p:tavLst>
                                        <p:tav tm="0">
                                          <p:val>
                                            <p:strVal val="0-#ppt_w/2"/>
                                          </p:val>
                                        </p:tav>
                                        <p:tav tm="100000">
                                          <p:val>
                                            <p:strVal val="#ppt_x"/>
                                          </p:val>
                                        </p:tav>
                                      </p:tavLst>
                                    </p:anim>
                                    <p:anim calcmode="lin" valueType="num">
                                      <p:cBhvr additive="base">
                                        <p:cTn id="13" dur="1300" fill="hold"/>
                                        <p:tgtEl>
                                          <p:spTgt spid="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10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400"/>
                                        <p:tgtEl>
                                          <p:spTgt spid="8"/>
                                        </p:tgtEl>
                                      </p:cBhvr>
                                    </p:animEffect>
                                  </p:childTnLst>
                                </p:cTn>
                              </p:par>
                            </p:childTnLst>
                          </p:cTn>
                        </p:par>
                        <p:par>
                          <p:cTn id="17" fill="hold">
                            <p:stCondLst>
                              <p:cond delay="2400"/>
                            </p:stCondLst>
                            <p:childTnLst>
                              <p:par>
                                <p:cTn id="18" presetID="14" presetClass="entr" presetSubtype="1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randombar(horizontal)">
                                      <p:cBhvr>
                                        <p:cTn id="20" dur="500"/>
                                        <p:tgtEl>
                                          <p:spTgt spid="10"/>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randombar(horizontal)">
                                      <p:cBhvr>
                                        <p:cTn id="23" dur="500"/>
                                        <p:tgtEl>
                                          <p:spTgt spid="9"/>
                                        </p:tgtEl>
                                      </p:cBhvr>
                                    </p:animEffect>
                                  </p:childTnLst>
                                </p:cTn>
                              </p:par>
                            </p:childTnLst>
                          </p:cTn>
                        </p:par>
                        <p:par>
                          <p:cTn id="24" fill="hold">
                            <p:stCondLst>
                              <p:cond delay="2900"/>
                            </p:stCondLst>
                            <p:childTnLst>
                              <p:par>
                                <p:cTn id="25" presetID="16" presetClass="entr" presetSubtype="21"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8084264" cy="523220"/>
          </a:xfrm>
          <a:prstGeom prst="rect">
            <a:avLst/>
          </a:prstGeom>
        </p:spPr>
        <p:txBody>
          <a:bodyPr wrap="none">
            <a:spAutoFit/>
          </a:bodyPr>
          <a:lstStyle/>
          <a:p>
            <a:r>
              <a:rPr lang="zh-CN" altLang="en-US" sz="2800" b="1" dirty="0">
                <a:solidFill>
                  <a:srgbClr val="D75077"/>
                </a:solidFill>
                <a:cs typeface="+mn-ea"/>
                <a:sym typeface="+mn-lt"/>
              </a:rPr>
              <a:t>一些经阴道途径应用的栓剂等外用药物应尽量避免</a:t>
            </a:r>
          </a:p>
        </p:txBody>
      </p:sp>
      <p:sp>
        <p:nvSpPr>
          <p:cNvPr id="2" name="矩形 1"/>
          <p:cNvSpPr/>
          <p:nvPr/>
        </p:nvSpPr>
        <p:spPr>
          <a:xfrm>
            <a:off x="6934200" y="4348494"/>
            <a:ext cx="4167809" cy="1938992"/>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一些</a:t>
            </a:r>
            <a:r>
              <a:rPr lang="zh-CN" altLang="en-US" sz="2000" dirty="0">
                <a:solidFill>
                  <a:srgbClr val="D75077"/>
                </a:solidFill>
                <a:cs typeface="+mn-ea"/>
                <a:sym typeface="+mn-lt"/>
              </a:rPr>
              <a:t>经阴道途径应用的栓剂等外用药物应尽量避免</a:t>
            </a:r>
            <a:r>
              <a:rPr lang="zh-CN" altLang="en-US" sz="2000" dirty="0" smtClean="0">
                <a:solidFill>
                  <a:srgbClr val="D75077"/>
                </a:solidFill>
                <a:cs typeface="+mn-ea"/>
                <a:sym typeface="+mn-lt"/>
              </a:rPr>
              <a:t>，不要</a:t>
            </a:r>
            <a:r>
              <a:rPr lang="zh-CN" altLang="en-US" sz="2000" dirty="0">
                <a:solidFill>
                  <a:srgbClr val="D75077"/>
                </a:solidFill>
                <a:cs typeface="+mn-ea"/>
                <a:sym typeface="+mn-lt"/>
              </a:rPr>
              <a:t>用洗液坐浴或直接做阴道冲洗等，以免引发逆行感染且破坏正常生殖道内环境。 </a:t>
            </a:r>
          </a:p>
        </p:txBody>
      </p:sp>
      <p:sp>
        <p:nvSpPr>
          <p:cNvPr id="5" name="矩形 4"/>
          <p:cNvSpPr/>
          <p:nvPr/>
        </p:nvSpPr>
        <p:spPr>
          <a:xfrm>
            <a:off x="1891220" y="4650418"/>
            <a:ext cx="3823781" cy="1477328"/>
          </a:xfrm>
          <a:prstGeom prst="rect">
            <a:avLst/>
          </a:prstGeom>
        </p:spPr>
        <p:txBody>
          <a:bodyPr wrap="square">
            <a:spAutoFit/>
          </a:bodyPr>
          <a:lstStyle/>
          <a:p>
            <a:pPr>
              <a:lnSpc>
                <a:spcPct val="150000"/>
              </a:lnSpc>
            </a:pPr>
            <a:r>
              <a:rPr lang="zh-CN" altLang="en-US" sz="2000" dirty="0">
                <a:solidFill>
                  <a:srgbClr val="D75077"/>
                </a:solidFill>
                <a:cs typeface="+mn-ea"/>
                <a:sym typeface="+mn-lt"/>
              </a:rPr>
              <a:t>由于行经期间不断有经血流出，宫颈口松弛、生殖道黏膜免疫力下降、经血环境利于细菌滋生。</a:t>
            </a:r>
          </a:p>
        </p:txBody>
      </p:sp>
      <p:grpSp>
        <p:nvGrpSpPr>
          <p:cNvPr id="10" name="组合 9"/>
          <p:cNvGrpSpPr/>
          <p:nvPr/>
        </p:nvGrpSpPr>
        <p:grpSpPr>
          <a:xfrm>
            <a:off x="2013324" y="1343114"/>
            <a:ext cx="3622612" cy="2951921"/>
            <a:chOff x="1052301" y="1083366"/>
            <a:chExt cx="3622612" cy="2951921"/>
          </a:xfrm>
        </p:grpSpPr>
        <p:sp>
          <p:nvSpPr>
            <p:cNvPr id="8" name="矩形 7"/>
            <p:cNvSpPr/>
            <p:nvPr/>
          </p:nvSpPr>
          <p:spPr>
            <a:xfrm>
              <a:off x="1052301" y="1083366"/>
              <a:ext cx="3622612" cy="2951921"/>
            </a:xfrm>
            <a:prstGeom prst="rect">
              <a:avLst/>
            </a:prstGeom>
            <a:solidFill>
              <a:srgbClr val="ED94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283206" y="1272022"/>
              <a:ext cx="3070392" cy="250193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grpSp>
        <p:nvGrpSpPr>
          <p:cNvPr id="11" name="组合 10"/>
          <p:cNvGrpSpPr/>
          <p:nvPr/>
        </p:nvGrpSpPr>
        <p:grpSpPr>
          <a:xfrm>
            <a:off x="7067522" y="1343114"/>
            <a:ext cx="3622612" cy="2737066"/>
            <a:chOff x="7067522" y="1272022"/>
            <a:chExt cx="3622612" cy="2737066"/>
          </a:xfrm>
        </p:grpSpPr>
        <p:sp>
          <p:nvSpPr>
            <p:cNvPr id="9" name="矩形 8"/>
            <p:cNvSpPr/>
            <p:nvPr/>
          </p:nvSpPr>
          <p:spPr>
            <a:xfrm>
              <a:off x="7067522" y="1272022"/>
              <a:ext cx="3622612" cy="2737066"/>
            </a:xfrm>
            <a:prstGeom prst="rect">
              <a:avLst/>
            </a:prstGeom>
            <a:solidFill>
              <a:srgbClr val="C4A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39000" y="1480637"/>
              <a:ext cx="3067879" cy="231983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spTree>
    <p:extLst>
      <p:ext uri="{BB962C8B-B14F-4D97-AF65-F5344CB8AC3E}">
        <p14:creationId xmlns:p14="http://schemas.microsoft.com/office/powerpoint/2010/main" val="3678952606"/>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0-#ppt_w/2"/>
                                          </p:val>
                                        </p:tav>
                                        <p:tav tm="100000">
                                          <p:val>
                                            <p:strVal val="#ppt_x"/>
                                          </p:val>
                                        </p:tav>
                                      </p:tavLst>
                                    </p:anim>
                                    <p:anim calcmode="lin" valueType="num">
                                      <p:cBhvr additive="base">
                                        <p:cTn id="26" dur="500" fill="hold"/>
                                        <p:tgtEl>
                                          <p:spTgt spid="5"/>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additive="base">
                                        <p:cTn id="30" dur="500" fill="hold"/>
                                        <p:tgtEl>
                                          <p:spTgt spid="2"/>
                                        </p:tgtEl>
                                        <p:attrNameLst>
                                          <p:attrName>ppt_x</p:attrName>
                                        </p:attrNameLst>
                                      </p:cBhvr>
                                      <p:tavLst>
                                        <p:tav tm="0">
                                          <p:val>
                                            <p:strVal val="1+#ppt_w/2"/>
                                          </p:val>
                                        </p:tav>
                                        <p:tav tm="100000">
                                          <p:val>
                                            <p:strVal val="#ppt_x"/>
                                          </p:val>
                                        </p:tav>
                                      </p:tavLst>
                                    </p:anim>
                                    <p:anim calcmode="lin" valueType="num">
                                      <p:cBhvr additive="base">
                                        <p:cTn id="31"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1620957" cy="523220"/>
          </a:xfrm>
          <a:prstGeom prst="rect">
            <a:avLst/>
          </a:prstGeom>
        </p:spPr>
        <p:txBody>
          <a:bodyPr wrap="none">
            <a:spAutoFit/>
          </a:bodyPr>
          <a:lstStyle/>
          <a:p>
            <a:r>
              <a:rPr lang="zh-CN" altLang="en-US" sz="2800" b="1" dirty="0">
                <a:solidFill>
                  <a:srgbClr val="D75077"/>
                </a:solidFill>
                <a:cs typeface="+mn-ea"/>
                <a:sym typeface="+mn-lt"/>
              </a:rPr>
              <a:t>健康提示</a:t>
            </a:r>
          </a:p>
        </p:txBody>
      </p:sp>
      <p:pic>
        <p:nvPicPr>
          <p:cNvPr id="5" name="图片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24538" y="536024"/>
            <a:ext cx="6410740" cy="6321976"/>
          </a:xfrm>
          <a:prstGeom prst="rect">
            <a:avLst/>
          </a:prstGeom>
        </p:spPr>
      </p:pic>
      <p:sp>
        <p:nvSpPr>
          <p:cNvPr id="2" name="矩形 1"/>
          <p:cNvSpPr/>
          <p:nvPr/>
        </p:nvSpPr>
        <p:spPr>
          <a:xfrm>
            <a:off x="4433940" y="1793870"/>
            <a:ext cx="4137991" cy="2677656"/>
          </a:xfrm>
          <a:prstGeom prst="rect">
            <a:avLst/>
          </a:prstGeom>
        </p:spPr>
        <p:txBody>
          <a:bodyPr wrap="square">
            <a:spAutoFit/>
          </a:bodyPr>
          <a:lstStyle/>
          <a:p>
            <a:pPr>
              <a:lnSpc>
                <a:spcPct val="150000"/>
              </a:lnSpc>
            </a:pPr>
            <a:r>
              <a:rPr lang="zh-CN" altLang="en-US" sz="2800" b="1" dirty="0">
                <a:solidFill>
                  <a:srgbClr val="D75077"/>
                </a:solidFill>
                <a:cs typeface="+mn-ea"/>
                <a:sym typeface="+mn-lt"/>
              </a:rPr>
              <a:t>经期用药不能一概而论全部停止。必要时还需咨询医生，做到权衡利弊，科学度过特殊生理期。 </a:t>
            </a:r>
          </a:p>
        </p:txBody>
      </p:sp>
    </p:spTree>
    <p:extLst>
      <p:ext uri="{BB962C8B-B14F-4D97-AF65-F5344CB8AC3E}">
        <p14:creationId xmlns:p14="http://schemas.microsoft.com/office/powerpoint/2010/main" val="2092856706"/>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2" presetClass="entr" presetSubtype="2" fill="hold" grpId="0" nodeType="afterEffect">
                                  <p:stCondLst>
                                    <p:cond delay="0"/>
                                  </p:stCondLst>
                                  <p:iterate type="lt">
                                    <p:tmPct val="10000"/>
                                  </p:iterate>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37051" y="255181"/>
            <a:ext cx="7551227" cy="6204007"/>
          </a:xfrm>
          <a:prstGeom prst="rect">
            <a:avLst/>
          </a:prstGeom>
        </p:spPr>
      </p:pic>
      <p:pic>
        <p:nvPicPr>
          <p:cNvPr id="7" name="图片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391944"/>
            <a:ext cx="3822843" cy="2466055"/>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8301364" y="0"/>
            <a:ext cx="3890636" cy="3168502"/>
          </a:xfrm>
          <a:prstGeom prst="rect">
            <a:avLst/>
          </a:prstGeom>
        </p:spPr>
      </p:pic>
      <p:sp>
        <p:nvSpPr>
          <p:cNvPr id="9" name="矩形 8"/>
          <p:cNvSpPr/>
          <p:nvPr/>
        </p:nvSpPr>
        <p:spPr>
          <a:xfrm>
            <a:off x="3621519" y="3386278"/>
            <a:ext cx="4801314" cy="1938992"/>
          </a:xfrm>
          <a:prstGeom prst="rect">
            <a:avLst/>
          </a:prstGeom>
        </p:spPr>
        <p:txBody>
          <a:bodyPr wrap="none">
            <a:spAutoFit/>
          </a:bodyPr>
          <a:lstStyle/>
          <a:p>
            <a:pPr algn="ctr"/>
            <a:r>
              <a:rPr lang="zh-CN" altLang="en-US" sz="6000" b="1" dirty="0">
                <a:solidFill>
                  <a:srgbClr val="D75077"/>
                </a:solidFill>
                <a:cs typeface="+mn-ea"/>
                <a:sym typeface="+mn-lt"/>
              </a:rPr>
              <a:t>女性</a:t>
            </a:r>
            <a:r>
              <a:rPr lang="zh-CN" altLang="en-US" sz="6000" b="1" dirty="0" smtClean="0">
                <a:solidFill>
                  <a:srgbClr val="D75077"/>
                </a:solidFill>
                <a:cs typeface="+mn-ea"/>
                <a:sym typeface="+mn-lt"/>
              </a:rPr>
              <a:t>禁忌</a:t>
            </a:r>
            <a:endParaRPr lang="en-US" altLang="zh-CN" sz="6000" b="1" dirty="0" smtClean="0">
              <a:solidFill>
                <a:srgbClr val="D75077"/>
              </a:solidFill>
              <a:cs typeface="+mn-ea"/>
              <a:sym typeface="+mn-lt"/>
            </a:endParaRPr>
          </a:p>
          <a:p>
            <a:pPr algn="ctr"/>
            <a:r>
              <a:rPr lang="zh-CN" altLang="en-US" sz="6000" b="1" dirty="0" smtClean="0">
                <a:solidFill>
                  <a:srgbClr val="D75077"/>
                </a:solidFill>
                <a:cs typeface="+mn-ea"/>
                <a:sym typeface="+mn-lt"/>
              </a:rPr>
              <a:t>“四大饮食”</a:t>
            </a:r>
            <a:endParaRPr lang="zh-CN" altLang="en-US" sz="6000" b="1" dirty="0">
              <a:solidFill>
                <a:srgbClr val="D75077"/>
              </a:solidFill>
              <a:cs typeface="+mn-ea"/>
              <a:sym typeface="+mn-lt"/>
            </a:endParaRPr>
          </a:p>
        </p:txBody>
      </p:sp>
      <p:sp>
        <p:nvSpPr>
          <p:cNvPr id="10" name="矩形 9"/>
          <p:cNvSpPr/>
          <p:nvPr/>
        </p:nvSpPr>
        <p:spPr>
          <a:xfrm>
            <a:off x="3638639" y="1664028"/>
            <a:ext cx="5442067" cy="1323439"/>
          </a:xfrm>
          <a:prstGeom prst="rect">
            <a:avLst/>
          </a:prstGeom>
        </p:spPr>
        <p:txBody>
          <a:bodyPr wrap="none">
            <a:spAutoFit/>
          </a:bodyPr>
          <a:lstStyle/>
          <a:p>
            <a:r>
              <a:rPr lang="en-US" altLang="zh-CN" sz="8000" b="1" dirty="0" smtClean="0">
                <a:solidFill>
                  <a:srgbClr val="D75077"/>
                </a:solidFill>
                <a:cs typeface="+mn-ea"/>
                <a:sym typeface="+mn-lt"/>
              </a:rPr>
              <a:t>PART FIVE</a:t>
            </a:r>
            <a:endParaRPr lang="zh-CN" altLang="en-US" sz="8000" b="1" dirty="0">
              <a:solidFill>
                <a:srgbClr val="D75077"/>
              </a:solidFill>
              <a:cs typeface="+mn-ea"/>
              <a:sym typeface="+mn-lt"/>
            </a:endParaRPr>
          </a:p>
        </p:txBody>
      </p:sp>
      <p:cxnSp>
        <p:nvCxnSpPr>
          <p:cNvPr id="12" name="直接连接符 11"/>
          <p:cNvCxnSpPr/>
          <p:nvPr/>
        </p:nvCxnSpPr>
        <p:spPr>
          <a:xfrm>
            <a:off x="3619268" y="3091623"/>
            <a:ext cx="5035046" cy="0"/>
          </a:xfrm>
          <a:prstGeom prst="line">
            <a:avLst/>
          </a:prstGeom>
          <a:ln w="12700">
            <a:solidFill>
              <a:srgbClr val="ED94B1"/>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5988349"/>
      </p:ext>
    </p:extLst>
  </p:cSld>
  <p:clrMapOvr>
    <a:masterClrMapping/>
  </p:clrMapOvr>
  <p:transition spd="slow" advClick="0" advTm="5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2" presetClass="entr" presetSubtype="12" fill="hold" nodeType="withEffect">
                                  <p:stCondLst>
                                    <p:cond delay="40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300" fill="hold"/>
                                        <p:tgtEl>
                                          <p:spTgt spid="7"/>
                                        </p:tgtEl>
                                        <p:attrNameLst>
                                          <p:attrName>ppt_x</p:attrName>
                                        </p:attrNameLst>
                                      </p:cBhvr>
                                      <p:tavLst>
                                        <p:tav tm="0">
                                          <p:val>
                                            <p:strVal val="0-#ppt_w/2"/>
                                          </p:val>
                                        </p:tav>
                                        <p:tav tm="100000">
                                          <p:val>
                                            <p:strVal val="#ppt_x"/>
                                          </p:val>
                                        </p:tav>
                                      </p:tavLst>
                                    </p:anim>
                                    <p:anim calcmode="lin" valueType="num">
                                      <p:cBhvr additive="base">
                                        <p:cTn id="13" dur="1300" fill="hold"/>
                                        <p:tgtEl>
                                          <p:spTgt spid="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10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400"/>
                                        <p:tgtEl>
                                          <p:spTgt spid="8"/>
                                        </p:tgtEl>
                                      </p:cBhvr>
                                    </p:animEffect>
                                  </p:childTnLst>
                                </p:cTn>
                              </p:par>
                            </p:childTnLst>
                          </p:cTn>
                        </p:par>
                        <p:par>
                          <p:cTn id="17" fill="hold">
                            <p:stCondLst>
                              <p:cond delay="2400"/>
                            </p:stCondLst>
                            <p:childTnLst>
                              <p:par>
                                <p:cTn id="18" presetID="14" presetClass="entr" presetSubtype="1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randombar(horizontal)">
                                      <p:cBhvr>
                                        <p:cTn id="20" dur="500"/>
                                        <p:tgtEl>
                                          <p:spTgt spid="10"/>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randombar(horizontal)">
                                      <p:cBhvr>
                                        <p:cTn id="23" dur="500"/>
                                        <p:tgtEl>
                                          <p:spTgt spid="9"/>
                                        </p:tgtEl>
                                      </p:cBhvr>
                                    </p:animEffect>
                                  </p:childTnLst>
                                </p:cTn>
                              </p:par>
                            </p:childTnLst>
                          </p:cTn>
                        </p:par>
                        <p:par>
                          <p:cTn id="24" fill="hold">
                            <p:stCondLst>
                              <p:cond delay="2900"/>
                            </p:stCondLst>
                            <p:childTnLst>
                              <p:par>
                                <p:cTn id="25" presetID="16" presetClass="entr" presetSubtype="21"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3775393" cy="523220"/>
          </a:xfrm>
          <a:prstGeom prst="rect">
            <a:avLst/>
          </a:prstGeom>
        </p:spPr>
        <p:txBody>
          <a:bodyPr wrap="none">
            <a:spAutoFit/>
          </a:bodyPr>
          <a:lstStyle/>
          <a:p>
            <a:r>
              <a:rPr lang="zh-CN" altLang="en-US" sz="2800" b="1" dirty="0">
                <a:solidFill>
                  <a:srgbClr val="D75077"/>
                </a:solidFill>
                <a:cs typeface="+mn-ea"/>
                <a:sym typeface="+mn-lt"/>
              </a:rPr>
              <a:t>女性禁忌“四大饮食”</a:t>
            </a:r>
          </a:p>
        </p:txBody>
      </p:sp>
      <p:sp>
        <p:nvSpPr>
          <p:cNvPr id="2" name="矩形 1"/>
          <p:cNvSpPr/>
          <p:nvPr/>
        </p:nvSpPr>
        <p:spPr>
          <a:xfrm>
            <a:off x="384314" y="1164449"/>
            <a:ext cx="6096000" cy="2492990"/>
          </a:xfrm>
          <a:prstGeom prst="rect">
            <a:avLst/>
          </a:prstGeom>
        </p:spPr>
        <p:txBody>
          <a:bodyPr>
            <a:spAutoFit/>
          </a:bodyPr>
          <a:lstStyle/>
          <a:p>
            <a:pPr>
              <a:lnSpc>
                <a:spcPct val="150000"/>
              </a:lnSpc>
            </a:pPr>
            <a:r>
              <a:rPr lang="zh-CN" altLang="en-US" sz="2400" b="1" dirty="0" smtClean="0">
                <a:solidFill>
                  <a:srgbClr val="D75077"/>
                </a:solidFill>
                <a:cs typeface="+mn-ea"/>
                <a:sym typeface="+mn-lt"/>
              </a:rPr>
              <a:t>不要</a:t>
            </a:r>
            <a:r>
              <a:rPr lang="zh-CN" altLang="en-US" sz="2400" b="1" dirty="0">
                <a:solidFill>
                  <a:srgbClr val="D75077"/>
                </a:solidFill>
                <a:cs typeface="+mn-ea"/>
                <a:sym typeface="+mn-lt"/>
              </a:rPr>
              <a:t>过多摄入</a:t>
            </a:r>
            <a:r>
              <a:rPr lang="zh-CN" altLang="en-US" sz="2400" b="1" dirty="0" smtClean="0">
                <a:solidFill>
                  <a:srgbClr val="D75077"/>
                </a:solidFill>
                <a:cs typeface="+mn-ea"/>
                <a:sym typeface="+mn-lt"/>
              </a:rPr>
              <a:t>脂肪</a:t>
            </a:r>
            <a:endParaRPr lang="zh-CN" altLang="en-US" sz="2400" b="1" dirty="0">
              <a:solidFill>
                <a:srgbClr val="D75077"/>
              </a:solidFill>
              <a:cs typeface="+mn-ea"/>
              <a:sym typeface="+mn-lt"/>
            </a:endParaRPr>
          </a:p>
          <a:p>
            <a:pPr marL="342900" indent="-342900">
              <a:lnSpc>
                <a:spcPct val="150000"/>
              </a:lnSpc>
              <a:buFont typeface="Arial" panose="020B0604020202020204" pitchFamily="34" charset="0"/>
              <a:buChar char="•"/>
            </a:pPr>
            <a:r>
              <a:rPr lang="zh-CN" altLang="en-US" sz="2000" dirty="0">
                <a:solidFill>
                  <a:srgbClr val="D75077"/>
                </a:solidFill>
                <a:cs typeface="+mn-ea"/>
                <a:sym typeface="+mn-lt"/>
              </a:rPr>
              <a:t>要控制总热量的摄入，减少脂肪摄入量，少吃油炸食品，以防超重和肥胖。</a:t>
            </a:r>
          </a:p>
          <a:p>
            <a:pPr marL="342900" indent="-342900">
              <a:lnSpc>
                <a:spcPct val="150000"/>
              </a:lnSpc>
              <a:buFont typeface="Arial" panose="020B0604020202020204" pitchFamily="34" charset="0"/>
              <a:buChar char="•"/>
            </a:pPr>
            <a:r>
              <a:rPr lang="zh-CN" altLang="en-US" sz="2000" dirty="0">
                <a:solidFill>
                  <a:srgbClr val="D75077"/>
                </a:solidFill>
                <a:cs typeface="+mn-ea"/>
                <a:sym typeface="+mn-lt"/>
              </a:rPr>
              <a:t>如果脂肪摄入过多，则容易导致脂质过氧化物增加，使活动耐力降低，影响工作效率。 </a:t>
            </a:r>
          </a:p>
        </p:txBody>
      </p:sp>
      <p:sp>
        <p:nvSpPr>
          <p:cNvPr id="5" name="矩形 4"/>
          <p:cNvSpPr/>
          <p:nvPr/>
        </p:nvSpPr>
        <p:spPr>
          <a:xfrm>
            <a:off x="5562601" y="3978460"/>
            <a:ext cx="6096000" cy="2492990"/>
          </a:xfrm>
          <a:prstGeom prst="rect">
            <a:avLst/>
          </a:prstGeom>
        </p:spPr>
        <p:txBody>
          <a:bodyPr>
            <a:spAutoFit/>
          </a:bodyPr>
          <a:lstStyle/>
          <a:p>
            <a:pPr>
              <a:lnSpc>
                <a:spcPct val="150000"/>
              </a:lnSpc>
            </a:pPr>
            <a:r>
              <a:rPr lang="zh-CN" altLang="en-US" sz="2400" b="1" dirty="0">
                <a:solidFill>
                  <a:srgbClr val="D75077"/>
                </a:solidFill>
                <a:cs typeface="+mn-ea"/>
                <a:sym typeface="+mn-lt"/>
              </a:rPr>
              <a:t>不要减少维生素</a:t>
            </a:r>
            <a:r>
              <a:rPr lang="zh-CN" altLang="en-US" sz="2400" b="1" dirty="0" smtClean="0">
                <a:solidFill>
                  <a:srgbClr val="D75077"/>
                </a:solidFill>
                <a:cs typeface="+mn-ea"/>
                <a:sym typeface="+mn-lt"/>
              </a:rPr>
              <a:t>摄入</a:t>
            </a:r>
            <a:endParaRPr lang="en-US" altLang="zh-CN" sz="2400" b="1" dirty="0" smtClean="0">
              <a:solidFill>
                <a:srgbClr val="D75077"/>
              </a:solidFill>
              <a:cs typeface="+mn-ea"/>
              <a:sym typeface="+mn-lt"/>
            </a:endParaRPr>
          </a:p>
          <a:p>
            <a:pPr marL="342900" indent="-342900">
              <a:lnSpc>
                <a:spcPct val="150000"/>
              </a:lnSpc>
              <a:buFont typeface="Arial" panose="020B0604020202020204" pitchFamily="34" charset="0"/>
              <a:buChar char="•"/>
            </a:pPr>
            <a:r>
              <a:rPr lang="zh-CN" altLang="en-US" sz="2000" dirty="0" smtClean="0">
                <a:solidFill>
                  <a:srgbClr val="D75077"/>
                </a:solidFill>
                <a:cs typeface="+mn-ea"/>
                <a:sym typeface="+mn-lt"/>
              </a:rPr>
              <a:t>维生素</a:t>
            </a:r>
            <a:r>
              <a:rPr lang="zh-CN" altLang="en-US" sz="2000" dirty="0">
                <a:solidFill>
                  <a:srgbClr val="D75077"/>
                </a:solidFill>
                <a:cs typeface="+mn-ea"/>
                <a:sym typeface="+mn-lt"/>
              </a:rPr>
              <a:t>是维持生理功能的重要成分，特别是与脑和神经代谢有关的维生素B1、维生素B6等</a:t>
            </a:r>
            <a:r>
              <a:rPr lang="zh-CN" altLang="en-US" sz="2000" dirty="0" smtClean="0">
                <a:solidFill>
                  <a:srgbClr val="D75077"/>
                </a:solidFill>
                <a:cs typeface="+mn-ea"/>
                <a:sym typeface="+mn-lt"/>
              </a:rPr>
              <a:t>。</a:t>
            </a:r>
            <a:endParaRPr lang="en-US" altLang="zh-CN" sz="2000" dirty="0" smtClean="0">
              <a:solidFill>
                <a:srgbClr val="D75077"/>
              </a:solidFill>
              <a:cs typeface="+mn-ea"/>
              <a:sym typeface="+mn-lt"/>
            </a:endParaRPr>
          </a:p>
          <a:p>
            <a:pPr marL="342900" indent="-342900">
              <a:lnSpc>
                <a:spcPct val="150000"/>
              </a:lnSpc>
              <a:buFont typeface="Arial" panose="020B0604020202020204" pitchFamily="34" charset="0"/>
              <a:buChar char="•"/>
            </a:pPr>
            <a:r>
              <a:rPr lang="zh-CN" altLang="en-US" sz="2000" dirty="0" smtClean="0">
                <a:solidFill>
                  <a:srgbClr val="D75077"/>
                </a:solidFill>
                <a:cs typeface="+mn-ea"/>
                <a:sym typeface="+mn-lt"/>
              </a:rPr>
              <a:t>现代</a:t>
            </a:r>
            <a:r>
              <a:rPr lang="zh-CN" altLang="en-US" sz="2000" dirty="0">
                <a:solidFill>
                  <a:srgbClr val="D75077"/>
                </a:solidFill>
                <a:cs typeface="+mn-ea"/>
                <a:sym typeface="+mn-lt"/>
              </a:rPr>
              <a:t>女性工作繁忙，饮食中的维生素营养常被忽略，</a:t>
            </a:r>
            <a:r>
              <a:rPr lang="zh-CN" altLang="en-US" sz="2000" dirty="0" smtClean="0">
                <a:solidFill>
                  <a:srgbClr val="D75077"/>
                </a:solidFill>
                <a:cs typeface="+mn-ea"/>
                <a:sym typeface="+mn-lt"/>
              </a:rPr>
              <a:t>所以可用维生素</a:t>
            </a:r>
            <a:r>
              <a:rPr lang="zh-CN" altLang="en-US" sz="2000" dirty="0">
                <a:solidFill>
                  <a:srgbClr val="D75077"/>
                </a:solidFill>
                <a:cs typeface="+mn-ea"/>
                <a:sym typeface="+mn-lt"/>
              </a:rPr>
              <a:t>补充</a:t>
            </a:r>
            <a:r>
              <a:rPr lang="zh-CN" altLang="en-US" sz="2000" dirty="0" smtClean="0">
                <a:solidFill>
                  <a:srgbClr val="D75077"/>
                </a:solidFill>
                <a:cs typeface="+mn-ea"/>
                <a:sym typeface="+mn-lt"/>
              </a:rPr>
              <a:t>剂来</a:t>
            </a:r>
            <a:r>
              <a:rPr lang="zh-CN" altLang="en-US" sz="2000" dirty="0">
                <a:solidFill>
                  <a:srgbClr val="D75077"/>
                </a:solidFill>
                <a:cs typeface="+mn-ea"/>
                <a:sym typeface="+mn-lt"/>
              </a:rPr>
              <a:t>保证维生素的</a:t>
            </a:r>
            <a:r>
              <a:rPr lang="zh-CN" altLang="en-US" sz="2000" dirty="0" smtClean="0">
                <a:solidFill>
                  <a:srgbClr val="D75077"/>
                </a:solidFill>
                <a:cs typeface="+mn-ea"/>
                <a:sym typeface="+mn-lt"/>
              </a:rPr>
              <a:t>均衡。</a:t>
            </a:r>
            <a:endParaRPr lang="zh-CN" altLang="en-US" sz="2000" dirty="0">
              <a:solidFill>
                <a:srgbClr val="D75077"/>
              </a:solidFill>
              <a:cs typeface="+mn-ea"/>
              <a:sym typeface="+mn-lt"/>
            </a:endParaRPr>
          </a:p>
        </p:txBody>
      </p:sp>
      <p:cxnSp>
        <p:nvCxnSpPr>
          <p:cNvPr id="7" name="肘形连接符 6"/>
          <p:cNvCxnSpPr/>
          <p:nvPr/>
        </p:nvCxnSpPr>
        <p:spPr>
          <a:xfrm rot="5400000">
            <a:off x="3493604" y="2946952"/>
            <a:ext cx="4919873" cy="1749288"/>
          </a:xfrm>
          <a:prstGeom prst="bentConnector3">
            <a:avLst>
              <a:gd name="adj1" fmla="val 50000"/>
            </a:avLst>
          </a:prstGeom>
          <a:ln w="25400" cap="rnd">
            <a:solidFill>
              <a:srgbClr val="EB3F73"/>
            </a:solidFill>
            <a:prstDash val="lgDash"/>
            <a:round/>
            <a:headEnd type="oval"/>
            <a:tailEnd type="oval"/>
          </a:ln>
        </p:spPr>
        <p:style>
          <a:lnRef idx="1">
            <a:schemeClr val="accent1"/>
          </a:lnRef>
          <a:fillRef idx="0">
            <a:schemeClr val="accent1"/>
          </a:fillRef>
          <a:effectRef idx="0">
            <a:schemeClr val="accent1"/>
          </a:effectRef>
          <a:fontRef idx="minor">
            <a:schemeClr val="tx1"/>
          </a:fontRef>
        </p:style>
      </p:cxnSp>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80246" y="1228086"/>
            <a:ext cx="2875719" cy="2593510"/>
          </a:xfrm>
          <a:prstGeom prst="rect">
            <a:avLst/>
          </a:prstGeom>
        </p:spPr>
      </p:pic>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82156" y="3821596"/>
            <a:ext cx="2446774" cy="2446774"/>
          </a:xfrm>
          <a:prstGeom prst="rect">
            <a:avLst/>
          </a:prstGeom>
        </p:spPr>
      </p:pic>
    </p:spTree>
    <p:extLst>
      <p:ext uri="{BB962C8B-B14F-4D97-AF65-F5344CB8AC3E}">
        <p14:creationId xmlns:p14="http://schemas.microsoft.com/office/powerpoint/2010/main" val="1388941001"/>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16" presetClass="entr" presetSubtype="42"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barn(outHorizontal)">
                                      <p:cBhvr>
                                        <p:cTn id="26" dur="500"/>
                                        <p:tgtEl>
                                          <p:spTgt spid="7"/>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3775393" cy="523220"/>
          </a:xfrm>
          <a:prstGeom prst="rect">
            <a:avLst/>
          </a:prstGeom>
        </p:spPr>
        <p:txBody>
          <a:bodyPr wrap="none">
            <a:spAutoFit/>
          </a:bodyPr>
          <a:lstStyle/>
          <a:p>
            <a:r>
              <a:rPr lang="zh-CN" altLang="en-US" sz="2800" b="1" dirty="0">
                <a:solidFill>
                  <a:srgbClr val="D75077"/>
                </a:solidFill>
                <a:cs typeface="+mn-ea"/>
                <a:sym typeface="+mn-lt"/>
              </a:rPr>
              <a:t>女性禁忌“四大饮食”</a:t>
            </a:r>
          </a:p>
        </p:txBody>
      </p:sp>
      <p:sp>
        <p:nvSpPr>
          <p:cNvPr id="2" name="矩形 1"/>
          <p:cNvSpPr/>
          <p:nvPr/>
        </p:nvSpPr>
        <p:spPr>
          <a:xfrm>
            <a:off x="5317809" y="1045816"/>
            <a:ext cx="6609147" cy="2492990"/>
          </a:xfrm>
          <a:prstGeom prst="rect">
            <a:avLst/>
          </a:prstGeom>
        </p:spPr>
        <p:txBody>
          <a:bodyPr wrap="square">
            <a:spAutoFit/>
          </a:bodyPr>
          <a:lstStyle/>
          <a:p>
            <a:pPr>
              <a:lnSpc>
                <a:spcPct val="150000"/>
              </a:lnSpc>
            </a:pPr>
            <a:r>
              <a:rPr lang="zh-CN" altLang="en-US" sz="2400" b="1" dirty="0">
                <a:solidFill>
                  <a:srgbClr val="D75077"/>
                </a:solidFill>
                <a:cs typeface="+mn-ea"/>
                <a:sym typeface="+mn-lt"/>
              </a:rPr>
              <a:t>不可忽视矿物质的</a:t>
            </a:r>
            <a:r>
              <a:rPr lang="zh-CN" altLang="en-US" sz="2400" b="1" dirty="0" smtClean="0">
                <a:solidFill>
                  <a:srgbClr val="D75077"/>
                </a:solidFill>
                <a:cs typeface="+mn-ea"/>
                <a:sym typeface="+mn-lt"/>
              </a:rPr>
              <a:t>供给</a:t>
            </a:r>
            <a:endParaRPr lang="zh-CN" altLang="en-US" sz="2400" b="1" dirty="0">
              <a:solidFill>
                <a:srgbClr val="D75077"/>
              </a:solidFill>
              <a:cs typeface="+mn-ea"/>
              <a:sym typeface="+mn-lt"/>
            </a:endParaRPr>
          </a:p>
          <a:p>
            <a:pPr marL="342900" indent="-342900">
              <a:lnSpc>
                <a:spcPct val="150000"/>
              </a:lnSpc>
              <a:buFont typeface="Arial" panose="020B0604020202020204" pitchFamily="34" charset="0"/>
              <a:buChar char="•"/>
            </a:pPr>
            <a:r>
              <a:rPr lang="zh-CN" altLang="en-US" sz="2000" dirty="0">
                <a:solidFill>
                  <a:srgbClr val="D75077"/>
                </a:solidFill>
                <a:cs typeface="+mn-ea"/>
                <a:sym typeface="+mn-lt"/>
              </a:rPr>
              <a:t>女性在月经期，伴随着血红细胞的丢失还会丢失许多铁、钙和锌等矿物质。</a:t>
            </a:r>
          </a:p>
          <a:p>
            <a:pPr marL="342900" indent="-342900">
              <a:lnSpc>
                <a:spcPct val="150000"/>
              </a:lnSpc>
              <a:buFont typeface="Arial" panose="020B0604020202020204" pitchFamily="34" charset="0"/>
              <a:buChar char="•"/>
            </a:pPr>
            <a:r>
              <a:rPr lang="zh-CN" altLang="en-US" sz="2000" dirty="0" smtClean="0">
                <a:solidFill>
                  <a:srgbClr val="D75077"/>
                </a:solidFill>
                <a:cs typeface="+mn-ea"/>
                <a:sym typeface="+mn-lt"/>
              </a:rPr>
              <a:t>在</a:t>
            </a:r>
            <a:r>
              <a:rPr lang="zh-CN" altLang="en-US" sz="2000" dirty="0">
                <a:solidFill>
                  <a:srgbClr val="D75077"/>
                </a:solidFill>
                <a:cs typeface="+mn-ea"/>
                <a:sym typeface="+mn-lt"/>
              </a:rPr>
              <a:t>月经期和月经后，女性应多摄入一些钙、镁、锌和铁，以提高脑力劳动的效率，可多饮牛奶</a:t>
            </a:r>
            <a:r>
              <a:rPr lang="zh-CN" altLang="en-US" sz="2000" dirty="0" smtClean="0">
                <a:solidFill>
                  <a:srgbClr val="D75077"/>
                </a:solidFill>
                <a:cs typeface="+mn-ea"/>
                <a:sym typeface="+mn-lt"/>
              </a:rPr>
              <a:t>、豆浆</a:t>
            </a:r>
            <a:r>
              <a:rPr lang="zh-CN" altLang="en-US" sz="2000" dirty="0">
                <a:solidFill>
                  <a:srgbClr val="D75077"/>
                </a:solidFill>
                <a:cs typeface="+mn-ea"/>
                <a:sym typeface="+mn-lt"/>
              </a:rPr>
              <a:t>等。 </a:t>
            </a:r>
          </a:p>
        </p:txBody>
      </p:sp>
      <p:sp>
        <p:nvSpPr>
          <p:cNvPr id="5" name="矩形 4"/>
          <p:cNvSpPr/>
          <p:nvPr/>
        </p:nvSpPr>
        <p:spPr>
          <a:xfrm>
            <a:off x="527149" y="3893471"/>
            <a:ext cx="6632715" cy="2492990"/>
          </a:xfrm>
          <a:prstGeom prst="rect">
            <a:avLst/>
          </a:prstGeom>
        </p:spPr>
        <p:txBody>
          <a:bodyPr wrap="square">
            <a:spAutoFit/>
          </a:bodyPr>
          <a:lstStyle/>
          <a:p>
            <a:pPr>
              <a:lnSpc>
                <a:spcPct val="150000"/>
              </a:lnSpc>
            </a:pPr>
            <a:r>
              <a:rPr lang="zh-CN" altLang="en-US" sz="2400" b="1" dirty="0">
                <a:solidFill>
                  <a:srgbClr val="D75077"/>
                </a:solidFill>
                <a:cs typeface="+mn-ea"/>
                <a:sym typeface="+mn-lt"/>
              </a:rPr>
              <a:t>不要忽视氨基酸的</a:t>
            </a:r>
            <a:r>
              <a:rPr lang="zh-CN" altLang="en-US" sz="2400" b="1" dirty="0" smtClean="0">
                <a:solidFill>
                  <a:srgbClr val="D75077"/>
                </a:solidFill>
                <a:cs typeface="+mn-ea"/>
                <a:sym typeface="+mn-lt"/>
              </a:rPr>
              <a:t>供给</a:t>
            </a:r>
            <a:endParaRPr lang="zh-CN" altLang="en-US" sz="2400" b="1" dirty="0">
              <a:solidFill>
                <a:srgbClr val="D75077"/>
              </a:solidFill>
              <a:cs typeface="+mn-ea"/>
              <a:sym typeface="+mn-lt"/>
            </a:endParaRPr>
          </a:p>
          <a:p>
            <a:pPr marL="342900" indent="-342900">
              <a:lnSpc>
                <a:spcPct val="150000"/>
              </a:lnSpc>
              <a:buFont typeface="Arial" panose="020B0604020202020204" pitchFamily="34" charset="0"/>
              <a:buChar char="•"/>
            </a:pPr>
            <a:r>
              <a:rPr lang="zh-CN" altLang="en-US" sz="2000" dirty="0">
                <a:solidFill>
                  <a:srgbClr val="D75077"/>
                </a:solidFill>
                <a:cs typeface="+mn-ea"/>
                <a:sym typeface="+mn-lt"/>
              </a:rPr>
              <a:t>女性为脑力劳动者，营养脑神经的氨基酸供给要充足。</a:t>
            </a:r>
          </a:p>
          <a:p>
            <a:pPr marL="342900" indent="-342900">
              <a:lnSpc>
                <a:spcPct val="150000"/>
              </a:lnSpc>
              <a:buFont typeface="Arial" panose="020B0604020202020204" pitchFamily="34" charset="0"/>
              <a:buChar char="•"/>
            </a:pPr>
            <a:r>
              <a:rPr lang="zh-CN" altLang="en-US" sz="2000" dirty="0">
                <a:solidFill>
                  <a:srgbClr val="D75077"/>
                </a:solidFill>
                <a:cs typeface="+mn-ea"/>
                <a:sym typeface="+mn-lt"/>
              </a:rPr>
              <a:t>脑组织中的游离氨基酸含量以谷氨酸为最高，其次是牛磺酸，再就是天门冬氨酸</a:t>
            </a:r>
            <a:r>
              <a:rPr lang="zh-CN" altLang="en-US" sz="2000" dirty="0" smtClean="0">
                <a:solidFill>
                  <a:srgbClr val="D75077"/>
                </a:solidFill>
                <a:cs typeface="+mn-ea"/>
                <a:sym typeface="+mn-lt"/>
              </a:rPr>
              <a:t>。</a:t>
            </a:r>
            <a:endParaRPr lang="en-US" altLang="zh-CN" sz="2000" dirty="0" smtClean="0">
              <a:solidFill>
                <a:srgbClr val="D75077"/>
              </a:solidFill>
              <a:cs typeface="+mn-ea"/>
              <a:sym typeface="+mn-lt"/>
            </a:endParaRPr>
          </a:p>
          <a:p>
            <a:pPr marL="342900" indent="-342900">
              <a:lnSpc>
                <a:spcPct val="150000"/>
              </a:lnSpc>
              <a:buFont typeface="Arial" panose="020B0604020202020204" pitchFamily="34" charset="0"/>
              <a:buChar char="•"/>
            </a:pPr>
            <a:r>
              <a:rPr lang="zh-CN" altLang="en-US" sz="2000" dirty="0" smtClean="0">
                <a:solidFill>
                  <a:srgbClr val="D75077"/>
                </a:solidFill>
                <a:cs typeface="+mn-ea"/>
                <a:sym typeface="+mn-lt"/>
              </a:rPr>
              <a:t>豆类等</a:t>
            </a:r>
            <a:r>
              <a:rPr lang="zh-CN" altLang="en-US" sz="2000" dirty="0">
                <a:solidFill>
                  <a:srgbClr val="D75077"/>
                </a:solidFill>
                <a:cs typeface="+mn-ea"/>
                <a:sym typeface="+mn-lt"/>
              </a:rPr>
              <a:t>含谷氨酸及天门冬氨酸较丰富，应适当多吃。 </a:t>
            </a:r>
          </a:p>
        </p:txBody>
      </p:sp>
      <p:cxnSp>
        <p:nvCxnSpPr>
          <p:cNvPr id="6" name="肘形连接符 5"/>
          <p:cNvCxnSpPr/>
          <p:nvPr/>
        </p:nvCxnSpPr>
        <p:spPr>
          <a:xfrm rot="16200000" flipH="1">
            <a:off x="3776172" y="2628771"/>
            <a:ext cx="4796201" cy="2719178"/>
          </a:xfrm>
          <a:prstGeom prst="bentConnector3">
            <a:avLst>
              <a:gd name="adj1" fmla="val 50000"/>
            </a:avLst>
          </a:prstGeom>
          <a:ln w="25400" cap="rnd">
            <a:solidFill>
              <a:srgbClr val="EB3F73"/>
            </a:solidFill>
            <a:prstDash val="lgDash"/>
            <a:round/>
            <a:headEnd type="oval"/>
            <a:tailEnd type="oval"/>
          </a:ln>
        </p:spPr>
        <p:style>
          <a:lnRef idx="1">
            <a:schemeClr val="accent1"/>
          </a:lnRef>
          <a:fillRef idx="0">
            <a:schemeClr val="accent1"/>
          </a:fillRef>
          <a:effectRef idx="0">
            <a:schemeClr val="accent1"/>
          </a:effectRef>
          <a:fontRef idx="minor">
            <a:schemeClr val="tx1"/>
          </a:fontRef>
        </p:style>
      </p:cxn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44812" y="1625616"/>
            <a:ext cx="1852208" cy="1974157"/>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21466" y="4084983"/>
            <a:ext cx="2383691" cy="2513268"/>
          </a:xfrm>
          <a:prstGeom prst="rect">
            <a:avLst/>
          </a:prstGeom>
        </p:spPr>
      </p:pic>
    </p:spTree>
    <p:extLst>
      <p:ext uri="{BB962C8B-B14F-4D97-AF65-F5344CB8AC3E}">
        <p14:creationId xmlns:p14="http://schemas.microsoft.com/office/powerpoint/2010/main" val="265325847"/>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16" presetClass="entr" presetSubtype="42"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barn(outHorizontal)">
                                      <p:cBhvr>
                                        <p:cTn id="26" dur="500"/>
                                        <p:tgtEl>
                                          <p:spTgt spid="6"/>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37051" y="255181"/>
            <a:ext cx="7551227" cy="6204007"/>
          </a:xfrm>
          <a:prstGeom prst="rect">
            <a:avLst/>
          </a:prstGeom>
        </p:spPr>
      </p:pic>
      <p:pic>
        <p:nvPicPr>
          <p:cNvPr id="7" name="图片 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391944"/>
            <a:ext cx="3822843" cy="2466055"/>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8301364" y="0"/>
            <a:ext cx="3890636" cy="3168502"/>
          </a:xfrm>
          <a:prstGeom prst="rect">
            <a:avLst/>
          </a:prstGeom>
        </p:spPr>
      </p:pic>
      <p:sp>
        <p:nvSpPr>
          <p:cNvPr id="9" name="矩形 8"/>
          <p:cNvSpPr/>
          <p:nvPr/>
        </p:nvSpPr>
        <p:spPr>
          <a:xfrm>
            <a:off x="4120855" y="3386278"/>
            <a:ext cx="4031873" cy="1938992"/>
          </a:xfrm>
          <a:prstGeom prst="rect">
            <a:avLst/>
          </a:prstGeom>
        </p:spPr>
        <p:txBody>
          <a:bodyPr wrap="none">
            <a:spAutoFit/>
          </a:bodyPr>
          <a:lstStyle/>
          <a:p>
            <a:pPr algn="ctr"/>
            <a:r>
              <a:rPr lang="zh-CN" altLang="en-US" sz="6000" b="1" dirty="0">
                <a:solidFill>
                  <a:srgbClr val="D75077"/>
                </a:solidFill>
                <a:cs typeface="+mn-ea"/>
                <a:sym typeface="+mn-lt"/>
              </a:rPr>
              <a:t>老年</a:t>
            </a:r>
            <a:r>
              <a:rPr lang="zh-CN" altLang="en-US" sz="6000" b="1" dirty="0" smtClean="0">
                <a:solidFill>
                  <a:srgbClr val="D75077"/>
                </a:solidFill>
                <a:cs typeface="+mn-ea"/>
                <a:sym typeface="+mn-lt"/>
              </a:rPr>
              <a:t>妇女</a:t>
            </a:r>
            <a:endParaRPr lang="en-US" altLang="zh-CN" sz="6000" b="1" dirty="0" smtClean="0">
              <a:solidFill>
                <a:srgbClr val="D75077"/>
              </a:solidFill>
              <a:cs typeface="+mn-ea"/>
              <a:sym typeface="+mn-lt"/>
            </a:endParaRPr>
          </a:p>
          <a:p>
            <a:pPr algn="ctr"/>
            <a:r>
              <a:rPr lang="zh-CN" altLang="en-US" sz="6000" b="1" dirty="0" smtClean="0">
                <a:solidFill>
                  <a:srgbClr val="D75077"/>
                </a:solidFill>
                <a:cs typeface="+mn-ea"/>
                <a:sym typeface="+mn-lt"/>
              </a:rPr>
              <a:t>的</a:t>
            </a:r>
            <a:r>
              <a:rPr lang="zh-CN" altLang="en-US" sz="6000" b="1" dirty="0">
                <a:solidFill>
                  <a:srgbClr val="D75077"/>
                </a:solidFill>
                <a:cs typeface="+mn-ea"/>
                <a:sym typeface="+mn-lt"/>
              </a:rPr>
              <a:t>安全护理</a:t>
            </a:r>
          </a:p>
        </p:txBody>
      </p:sp>
      <p:sp>
        <p:nvSpPr>
          <p:cNvPr id="10" name="矩形 9"/>
          <p:cNvSpPr/>
          <p:nvPr/>
        </p:nvSpPr>
        <p:spPr>
          <a:xfrm>
            <a:off x="4178306" y="1664028"/>
            <a:ext cx="4884222" cy="1323439"/>
          </a:xfrm>
          <a:prstGeom prst="rect">
            <a:avLst/>
          </a:prstGeom>
        </p:spPr>
        <p:txBody>
          <a:bodyPr wrap="none">
            <a:spAutoFit/>
          </a:bodyPr>
          <a:lstStyle/>
          <a:p>
            <a:r>
              <a:rPr lang="en-US" altLang="zh-CN" sz="8000" b="1" dirty="0" smtClean="0">
                <a:solidFill>
                  <a:srgbClr val="D75077"/>
                </a:solidFill>
                <a:cs typeface="+mn-ea"/>
                <a:sym typeface="+mn-lt"/>
              </a:rPr>
              <a:t>PART SIX</a:t>
            </a:r>
            <a:endParaRPr lang="zh-CN" altLang="en-US" sz="8000" b="1" dirty="0">
              <a:solidFill>
                <a:srgbClr val="D75077"/>
              </a:solidFill>
              <a:cs typeface="+mn-ea"/>
              <a:sym typeface="+mn-lt"/>
            </a:endParaRPr>
          </a:p>
        </p:txBody>
      </p:sp>
      <p:cxnSp>
        <p:nvCxnSpPr>
          <p:cNvPr id="12" name="直接连接符 11"/>
          <p:cNvCxnSpPr/>
          <p:nvPr/>
        </p:nvCxnSpPr>
        <p:spPr>
          <a:xfrm>
            <a:off x="3619268" y="3120198"/>
            <a:ext cx="5035046" cy="0"/>
          </a:xfrm>
          <a:prstGeom prst="line">
            <a:avLst/>
          </a:prstGeom>
          <a:ln w="12700">
            <a:solidFill>
              <a:srgbClr val="ED94B1"/>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2756315"/>
      </p:ext>
    </p:extLst>
  </p:cSld>
  <p:clrMapOvr>
    <a:masterClrMapping/>
  </p:clrMapOvr>
  <p:transition spd="slow" advClick="0" advTm="5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2" presetClass="entr" presetSubtype="12" fill="hold" nodeType="withEffect">
                                  <p:stCondLst>
                                    <p:cond delay="40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300" fill="hold"/>
                                        <p:tgtEl>
                                          <p:spTgt spid="7"/>
                                        </p:tgtEl>
                                        <p:attrNameLst>
                                          <p:attrName>ppt_x</p:attrName>
                                        </p:attrNameLst>
                                      </p:cBhvr>
                                      <p:tavLst>
                                        <p:tav tm="0">
                                          <p:val>
                                            <p:strVal val="0-#ppt_w/2"/>
                                          </p:val>
                                        </p:tav>
                                        <p:tav tm="100000">
                                          <p:val>
                                            <p:strVal val="#ppt_x"/>
                                          </p:val>
                                        </p:tav>
                                      </p:tavLst>
                                    </p:anim>
                                    <p:anim calcmode="lin" valueType="num">
                                      <p:cBhvr additive="base">
                                        <p:cTn id="13" dur="1300" fill="hold"/>
                                        <p:tgtEl>
                                          <p:spTgt spid="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10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400"/>
                                        <p:tgtEl>
                                          <p:spTgt spid="8"/>
                                        </p:tgtEl>
                                      </p:cBhvr>
                                    </p:animEffect>
                                  </p:childTnLst>
                                </p:cTn>
                              </p:par>
                            </p:childTnLst>
                          </p:cTn>
                        </p:par>
                        <p:par>
                          <p:cTn id="17" fill="hold">
                            <p:stCondLst>
                              <p:cond delay="2400"/>
                            </p:stCondLst>
                            <p:childTnLst>
                              <p:par>
                                <p:cTn id="18" presetID="14" presetClass="entr" presetSubtype="1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randombar(horizontal)">
                                      <p:cBhvr>
                                        <p:cTn id="20" dur="500"/>
                                        <p:tgtEl>
                                          <p:spTgt spid="10"/>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randombar(horizontal)">
                                      <p:cBhvr>
                                        <p:cTn id="23" dur="500"/>
                                        <p:tgtEl>
                                          <p:spTgt spid="9"/>
                                        </p:tgtEl>
                                      </p:cBhvr>
                                    </p:animEffect>
                                  </p:childTnLst>
                                </p:cTn>
                              </p:par>
                            </p:childTnLst>
                          </p:cTn>
                        </p:par>
                        <p:par>
                          <p:cTn id="24" fill="hold">
                            <p:stCondLst>
                              <p:cond delay="2900"/>
                            </p:stCondLst>
                            <p:childTnLst>
                              <p:par>
                                <p:cTn id="25" presetID="16" presetClass="entr" presetSubtype="21"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3416320" cy="523220"/>
          </a:xfrm>
          <a:prstGeom prst="rect">
            <a:avLst/>
          </a:prstGeom>
        </p:spPr>
        <p:txBody>
          <a:bodyPr wrap="none">
            <a:spAutoFit/>
          </a:bodyPr>
          <a:lstStyle/>
          <a:p>
            <a:r>
              <a:rPr lang="zh-CN" altLang="en-US" sz="2800" b="1" dirty="0">
                <a:solidFill>
                  <a:srgbClr val="D75077"/>
                </a:solidFill>
                <a:cs typeface="+mn-ea"/>
                <a:sym typeface="+mn-lt"/>
              </a:rPr>
              <a:t>老年妇女的安全护理</a:t>
            </a:r>
          </a:p>
        </p:txBody>
      </p:sp>
      <p:grpSp>
        <p:nvGrpSpPr>
          <p:cNvPr id="8" name="组合 7"/>
          <p:cNvGrpSpPr/>
          <p:nvPr/>
        </p:nvGrpSpPr>
        <p:grpSpPr>
          <a:xfrm>
            <a:off x="1291624" y="1112784"/>
            <a:ext cx="4234071" cy="4120317"/>
            <a:chOff x="1291624" y="1112784"/>
            <a:chExt cx="4234071" cy="4120317"/>
          </a:xfrm>
        </p:grpSpPr>
        <p:sp>
          <p:nvSpPr>
            <p:cNvPr id="5" name="矩形 4"/>
            <p:cNvSpPr/>
            <p:nvPr/>
          </p:nvSpPr>
          <p:spPr>
            <a:xfrm>
              <a:off x="1621617" y="2018782"/>
              <a:ext cx="3384772" cy="2308324"/>
            </a:xfrm>
            <a:prstGeom prst="rect">
              <a:avLst/>
            </a:prstGeom>
          </p:spPr>
          <p:txBody>
            <a:bodyPr wrap="square">
              <a:spAutoFit/>
            </a:bodyPr>
            <a:lstStyle/>
            <a:p>
              <a:pPr>
                <a:lnSpc>
                  <a:spcPct val="150000"/>
                </a:lnSpc>
              </a:pPr>
              <a:r>
                <a:rPr lang="zh-CN" altLang="en-US" sz="2400" dirty="0">
                  <a:solidFill>
                    <a:srgbClr val="D75077"/>
                  </a:solidFill>
                  <a:cs typeface="+mn-ea"/>
                  <a:sym typeface="+mn-lt"/>
                </a:rPr>
                <a:t>健康是体质、运动、习惯等集合在一起的</a:t>
              </a:r>
              <a:r>
                <a:rPr lang="zh-CN" altLang="en-US" sz="2400" dirty="0" smtClean="0">
                  <a:solidFill>
                    <a:srgbClr val="D75077"/>
                  </a:solidFill>
                  <a:cs typeface="+mn-ea"/>
                  <a:sym typeface="+mn-lt"/>
                </a:rPr>
                <a:t>“一盘棋”饮食</a:t>
              </a:r>
              <a:r>
                <a:rPr lang="zh-CN" altLang="en-US" sz="2400" dirty="0">
                  <a:solidFill>
                    <a:srgbClr val="D75077"/>
                  </a:solidFill>
                  <a:cs typeface="+mn-ea"/>
                  <a:sym typeface="+mn-lt"/>
                </a:rPr>
                <a:t>是其中占据重要位置的一枚棋子。</a:t>
              </a:r>
            </a:p>
          </p:txBody>
        </p:sp>
        <p:sp>
          <p:nvSpPr>
            <p:cNvPr id="6" name="泪滴形 5"/>
            <p:cNvSpPr/>
            <p:nvPr/>
          </p:nvSpPr>
          <p:spPr>
            <a:xfrm rot="2700000">
              <a:off x="1348501" y="1055907"/>
              <a:ext cx="4120317" cy="4234071"/>
            </a:xfrm>
            <a:prstGeom prst="teardrop">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 name="组合 8"/>
          <p:cNvGrpSpPr/>
          <p:nvPr/>
        </p:nvGrpSpPr>
        <p:grpSpPr>
          <a:xfrm>
            <a:off x="5832616" y="2165332"/>
            <a:ext cx="3989376" cy="3989376"/>
            <a:chOff x="5832616" y="2165332"/>
            <a:chExt cx="3989376" cy="3989376"/>
          </a:xfrm>
        </p:grpSpPr>
        <p:sp>
          <p:nvSpPr>
            <p:cNvPr id="2" name="矩形 1"/>
            <p:cNvSpPr/>
            <p:nvPr/>
          </p:nvSpPr>
          <p:spPr>
            <a:xfrm>
              <a:off x="6362382" y="3256219"/>
              <a:ext cx="3281865" cy="2308324"/>
            </a:xfrm>
            <a:prstGeom prst="rect">
              <a:avLst/>
            </a:prstGeom>
          </p:spPr>
          <p:txBody>
            <a:bodyPr wrap="square">
              <a:spAutoFit/>
            </a:bodyPr>
            <a:lstStyle/>
            <a:p>
              <a:pPr>
                <a:lnSpc>
                  <a:spcPct val="150000"/>
                </a:lnSpc>
              </a:pPr>
              <a:r>
                <a:rPr lang="zh-CN" altLang="en-US" sz="2400" dirty="0" smtClean="0">
                  <a:solidFill>
                    <a:srgbClr val="D75077"/>
                  </a:solidFill>
                  <a:cs typeface="+mn-ea"/>
                  <a:sym typeface="+mn-lt"/>
                </a:rPr>
                <a:t>不少</a:t>
              </a:r>
              <a:r>
                <a:rPr lang="zh-CN" altLang="en-US" sz="2400" dirty="0">
                  <a:solidFill>
                    <a:srgbClr val="D75077"/>
                  </a:solidFill>
                  <a:cs typeface="+mn-ea"/>
                  <a:sym typeface="+mn-lt"/>
                </a:rPr>
                <a:t>人询问女人的饮食宝典何在？我们咨询相关专家，给女性朋友一个解答。</a:t>
              </a:r>
            </a:p>
          </p:txBody>
        </p:sp>
        <p:sp>
          <p:nvSpPr>
            <p:cNvPr id="7" name="泪滴形 6"/>
            <p:cNvSpPr/>
            <p:nvPr/>
          </p:nvSpPr>
          <p:spPr>
            <a:xfrm rot="18900000" flipH="1">
              <a:off x="5832616" y="2165332"/>
              <a:ext cx="3989376" cy="3989376"/>
            </a:xfrm>
            <a:prstGeom prst="teardrop">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094857970"/>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1+#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3416320" cy="523220"/>
          </a:xfrm>
          <a:prstGeom prst="rect">
            <a:avLst/>
          </a:prstGeom>
        </p:spPr>
        <p:txBody>
          <a:bodyPr wrap="none">
            <a:spAutoFit/>
          </a:bodyPr>
          <a:lstStyle/>
          <a:p>
            <a:r>
              <a:rPr lang="zh-CN" altLang="en-US" sz="2800" b="1" dirty="0">
                <a:solidFill>
                  <a:srgbClr val="D75077"/>
                </a:solidFill>
                <a:cs typeface="+mn-ea"/>
                <a:sym typeface="+mn-lt"/>
              </a:rPr>
              <a:t>老年妇女的安全护理</a:t>
            </a:r>
          </a:p>
        </p:txBody>
      </p:sp>
      <p:grpSp>
        <p:nvGrpSpPr>
          <p:cNvPr id="22" name="组合 21"/>
          <p:cNvGrpSpPr/>
          <p:nvPr/>
        </p:nvGrpSpPr>
        <p:grpSpPr>
          <a:xfrm>
            <a:off x="607530" y="1797007"/>
            <a:ext cx="5326128" cy="1338828"/>
            <a:chOff x="418689" y="1910656"/>
            <a:chExt cx="5326128" cy="1338828"/>
          </a:xfrm>
        </p:grpSpPr>
        <p:sp>
          <p:nvSpPr>
            <p:cNvPr id="7" name="矩形 6"/>
            <p:cNvSpPr/>
            <p:nvPr/>
          </p:nvSpPr>
          <p:spPr>
            <a:xfrm>
              <a:off x="1316759" y="1910656"/>
              <a:ext cx="4428058" cy="1338828"/>
            </a:xfrm>
            <a:prstGeom prst="rect">
              <a:avLst/>
            </a:prstGeom>
          </p:spPr>
          <p:txBody>
            <a:bodyPr wrap="square">
              <a:spAutoFit/>
            </a:bodyPr>
            <a:lstStyle/>
            <a:p>
              <a:pPr>
                <a:lnSpc>
                  <a:spcPct val="150000"/>
                </a:lnSpc>
              </a:pPr>
              <a:r>
                <a:rPr lang="zh-CN" altLang="en-US" dirty="0">
                  <a:solidFill>
                    <a:srgbClr val="D75077"/>
                  </a:solidFill>
                  <a:cs typeface="+mn-ea"/>
                  <a:sym typeface="+mn-lt"/>
                </a:rPr>
                <a:t>绝经后的更年期</a:t>
              </a:r>
              <a:r>
                <a:rPr lang="zh-CN" altLang="en-US" dirty="0" smtClean="0">
                  <a:solidFill>
                    <a:srgbClr val="D75077"/>
                  </a:solidFill>
                  <a:cs typeface="+mn-ea"/>
                  <a:sym typeface="+mn-lt"/>
                </a:rPr>
                <a:t>，对</a:t>
              </a:r>
              <a:r>
                <a:rPr lang="zh-CN" altLang="en-US" dirty="0">
                  <a:solidFill>
                    <a:srgbClr val="D75077"/>
                  </a:solidFill>
                  <a:cs typeface="+mn-ea"/>
                  <a:sym typeface="+mn-lt"/>
                </a:rPr>
                <a:t>每个女人来说</a:t>
              </a:r>
              <a:r>
                <a:rPr lang="zh-CN" altLang="en-US" dirty="0" smtClean="0">
                  <a:solidFill>
                    <a:srgbClr val="D75077"/>
                  </a:solidFill>
                  <a:cs typeface="+mn-ea"/>
                  <a:sym typeface="+mn-lt"/>
                </a:rPr>
                <a:t>都很艰难。</a:t>
              </a:r>
              <a:r>
                <a:rPr lang="zh-CN" altLang="en-US" dirty="0">
                  <a:solidFill>
                    <a:srgbClr val="D75077"/>
                  </a:solidFill>
                  <a:cs typeface="+mn-ea"/>
                  <a:sym typeface="+mn-lt"/>
                </a:rPr>
                <a:t>北京协和医院妇产科主任医师朱兰认为，绝经后女人的饮食也应多费点心思。</a:t>
              </a:r>
            </a:p>
          </p:txBody>
        </p:sp>
        <p:grpSp>
          <p:nvGrpSpPr>
            <p:cNvPr id="12" name="组合 11"/>
            <p:cNvGrpSpPr/>
            <p:nvPr/>
          </p:nvGrpSpPr>
          <p:grpSpPr>
            <a:xfrm>
              <a:off x="418689" y="2259635"/>
              <a:ext cx="624709" cy="607925"/>
              <a:chOff x="418689" y="2259635"/>
              <a:chExt cx="624709" cy="607925"/>
            </a:xfrm>
          </p:grpSpPr>
          <p:sp>
            <p:nvSpPr>
              <p:cNvPr id="10" name="泪滴形 9"/>
              <p:cNvSpPr/>
              <p:nvPr/>
            </p:nvSpPr>
            <p:spPr>
              <a:xfrm rot="2700000">
                <a:off x="427081" y="2251243"/>
                <a:ext cx="607925" cy="624709"/>
              </a:xfrm>
              <a:prstGeom prst="teardrop">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a:off x="534515" y="2271209"/>
                <a:ext cx="437940" cy="584775"/>
              </a:xfrm>
              <a:prstGeom prst="rect">
                <a:avLst/>
              </a:prstGeom>
            </p:spPr>
            <p:txBody>
              <a:bodyPr wrap="none">
                <a:spAutoFit/>
              </a:bodyPr>
              <a:lstStyle/>
              <a:p>
                <a:r>
                  <a:rPr lang="en-US" altLang="zh-CN" sz="3200" b="1" dirty="0" smtClean="0">
                    <a:solidFill>
                      <a:srgbClr val="D75077"/>
                    </a:solidFill>
                    <a:cs typeface="+mn-ea"/>
                    <a:sym typeface="+mn-lt"/>
                  </a:rPr>
                  <a:t>1</a:t>
                </a:r>
                <a:endParaRPr lang="zh-CN" altLang="en-US" sz="3200" dirty="0">
                  <a:cs typeface="+mn-ea"/>
                  <a:sym typeface="+mn-lt"/>
                </a:endParaRPr>
              </a:p>
            </p:txBody>
          </p:sp>
        </p:grpSp>
      </p:grpSp>
      <p:grpSp>
        <p:nvGrpSpPr>
          <p:cNvPr id="23" name="组合 22"/>
          <p:cNvGrpSpPr/>
          <p:nvPr/>
        </p:nvGrpSpPr>
        <p:grpSpPr>
          <a:xfrm>
            <a:off x="5985426" y="2898626"/>
            <a:ext cx="5450333" cy="1338828"/>
            <a:chOff x="5423077" y="2999400"/>
            <a:chExt cx="5450333" cy="1338828"/>
          </a:xfrm>
        </p:grpSpPr>
        <p:sp>
          <p:nvSpPr>
            <p:cNvPr id="8" name="矩形 7"/>
            <p:cNvSpPr/>
            <p:nvPr/>
          </p:nvSpPr>
          <p:spPr>
            <a:xfrm>
              <a:off x="6332054" y="2999400"/>
              <a:ext cx="4541356" cy="1338828"/>
            </a:xfrm>
            <a:prstGeom prst="rect">
              <a:avLst/>
            </a:prstGeom>
          </p:spPr>
          <p:txBody>
            <a:bodyPr wrap="square">
              <a:spAutoFit/>
            </a:bodyPr>
            <a:lstStyle/>
            <a:p>
              <a:pPr>
                <a:lnSpc>
                  <a:spcPct val="150000"/>
                </a:lnSpc>
              </a:pPr>
              <a:r>
                <a:rPr lang="zh-CN" altLang="en-US" dirty="0" smtClean="0">
                  <a:solidFill>
                    <a:srgbClr val="D75077"/>
                  </a:solidFill>
                  <a:cs typeface="+mn-ea"/>
                  <a:sym typeface="+mn-lt"/>
                </a:rPr>
                <a:t>除了用牛奶</a:t>
              </a:r>
              <a:r>
                <a:rPr lang="zh-CN" altLang="en-US" dirty="0">
                  <a:solidFill>
                    <a:srgbClr val="D75077"/>
                  </a:solidFill>
                  <a:cs typeface="+mn-ea"/>
                  <a:sym typeface="+mn-lt"/>
                </a:rPr>
                <a:t>补充</a:t>
              </a:r>
              <a:r>
                <a:rPr lang="zh-CN" altLang="en-US" dirty="0" smtClean="0">
                  <a:solidFill>
                    <a:srgbClr val="D75077"/>
                  </a:solidFill>
                  <a:cs typeface="+mn-ea"/>
                  <a:sym typeface="+mn-lt"/>
                </a:rPr>
                <a:t>钙质，也要有豆制品</a:t>
              </a:r>
              <a:r>
                <a:rPr lang="zh-CN" altLang="en-US" dirty="0">
                  <a:solidFill>
                    <a:srgbClr val="D75077"/>
                  </a:solidFill>
                  <a:cs typeface="+mn-ea"/>
                  <a:sym typeface="+mn-lt"/>
                </a:rPr>
                <a:t>的</a:t>
              </a:r>
              <a:r>
                <a:rPr lang="zh-CN" altLang="en-US" dirty="0" smtClean="0">
                  <a:solidFill>
                    <a:srgbClr val="D75077"/>
                  </a:solidFill>
                  <a:cs typeface="+mn-ea"/>
                  <a:sym typeface="+mn-lt"/>
                </a:rPr>
                <a:t>补充。大豆</a:t>
              </a:r>
              <a:r>
                <a:rPr lang="zh-CN" altLang="en-US" dirty="0">
                  <a:solidFill>
                    <a:srgbClr val="D75077"/>
                  </a:solidFill>
                  <a:cs typeface="+mn-ea"/>
                  <a:sym typeface="+mn-lt"/>
                </a:rPr>
                <a:t>富含优质蛋白质</a:t>
              </a:r>
              <a:r>
                <a:rPr lang="zh-CN" altLang="en-US" dirty="0" smtClean="0">
                  <a:solidFill>
                    <a:srgbClr val="D75077"/>
                  </a:solidFill>
                  <a:cs typeface="+mn-ea"/>
                  <a:sym typeface="+mn-lt"/>
                </a:rPr>
                <a:t>、Ｂ</a:t>
              </a:r>
              <a:r>
                <a:rPr lang="zh-CN" altLang="en-US" dirty="0">
                  <a:solidFill>
                    <a:srgbClr val="D75077"/>
                  </a:solidFill>
                  <a:cs typeface="+mn-ea"/>
                  <a:sym typeface="+mn-lt"/>
                </a:rPr>
                <a:t>族</a:t>
              </a:r>
              <a:r>
                <a:rPr lang="zh-CN" altLang="en-US" dirty="0" smtClean="0">
                  <a:solidFill>
                    <a:srgbClr val="D75077"/>
                  </a:solidFill>
                  <a:cs typeface="+mn-ea"/>
                  <a:sym typeface="+mn-lt"/>
                </a:rPr>
                <a:t>维生素等</a:t>
              </a:r>
              <a:r>
                <a:rPr lang="zh-CN" altLang="en-US" dirty="0">
                  <a:solidFill>
                    <a:srgbClr val="D75077"/>
                  </a:solidFill>
                  <a:cs typeface="+mn-ea"/>
                  <a:sym typeface="+mn-lt"/>
                </a:rPr>
                <a:t>营养素，且</a:t>
              </a:r>
              <a:r>
                <a:rPr lang="zh-CN" altLang="en-US" dirty="0" smtClean="0">
                  <a:solidFill>
                    <a:srgbClr val="D75077"/>
                  </a:solidFill>
                  <a:cs typeface="+mn-ea"/>
                  <a:sym typeface="+mn-lt"/>
                </a:rPr>
                <a:t>含有异黄酮等</a:t>
              </a:r>
              <a:r>
                <a:rPr lang="zh-CN" altLang="en-US" dirty="0">
                  <a:solidFill>
                    <a:srgbClr val="D75077"/>
                  </a:solidFill>
                  <a:cs typeface="+mn-ea"/>
                  <a:sym typeface="+mn-lt"/>
                </a:rPr>
                <a:t>多种植物化学物质。</a:t>
              </a:r>
            </a:p>
          </p:txBody>
        </p:sp>
        <p:grpSp>
          <p:nvGrpSpPr>
            <p:cNvPr id="13" name="组合 12"/>
            <p:cNvGrpSpPr/>
            <p:nvPr/>
          </p:nvGrpSpPr>
          <p:grpSpPr>
            <a:xfrm>
              <a:off x="5423077" y="3371811"/>
              <a:ext cx="624709" cy="607925"/>
              <a:chOff x="418689" y="2259635"/>
              <a:chExt cx="624709" cy="607925"/>
            </a:xfrm>
          </p:grpSpPr>
          <p:sp>
            <p:nvSpPr>
              <p:cNvPr id="14" name="泪滴形 13"/>
              <p:cNvSpPr/>
              <p:nvPr/>
            </p:nvSpPr>
            <p:spPr>
              <a:xfrm rot="2700000">
                <a:off x="427081" y="2251243"/>
                <a:ext cx="607925" cy="624709"/>
              </a:xfrm>
              <a:prstGeom prst="teardrop">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a:off x="534515" y="2271209"/>
                <a:ext cx="437940" cy="584775"/>
              </a:xfrm>
              <a:prstGeom prst="rect">
                <a:avLst/>
              </a:prstGeom>
            </p:spPr>
            <p:txBody>
              <a:bodyPr wrap="none">
                <a:spAutoFit/>
              </a:bodyPr>
              <a:lstStyle/>
              <a:p>
                <a:r>
                  <a:rPr lang="en-US" altLang="zh-CN" sz="3200" b="1" dirty="0" smtClean="0">
                    <a:solidFill>
                      <a:srgbClr val="D75077"/>
                    </a:solidFill>
                    <a:cs typeface="+mn-ea"/>
                    <a:sym typeface="+mn-lt"/>
                  </a:rPr>
                  <a:t>2</a:t>
                </a:r>
                <a:endParaRPr lang="zh-CN" altLang="en-US" sz="3200" dirty="0">
                  <a:cs typeface="+mn-ea"/>
                  <a:sym typeface="+mn-lt"/>
                </a:endParaRPr>
              </a:p>
            </p:txBody>
          </p:sp>
        </p:grpSp>
      </p:grpSp>
      <p:grpSp>
        <p:nvGrpSpPr>
          <p:cNvPr id="24" name="组合 23"/>
          <p:cNvGrpSpPr/>
          <p:nvPr/>
        </p:nvGrpSpPr>
        <p:grpSpPr>
          <a:xfrm>
            <a:off x="603421" y="4000245"/>
            <a:ext cx="5330237" cy="1338828"/>
            <a:chOff x="414580" y="4068266"/>
            <a:chExt cx="5330237" cy="1338828"/>
          </a:xfrm>
        </p:grpSpPr>
        <p:sp>
          <p:nvSpPr>
            <p:cNvPr id="9" name="矩形 8"/>
            <p:cNvSpPr/>
            <p:nvPr/>
          </p:nvSpPr>
          <p:spPr>
            <a:xfrm>
              <a:off x="1316759" y="4068266"/>
              <a:ext cx="4428058" cy="1338828"/>
            </a:xfrm>
            <a:prstGeom prst="rect">
              <a:avLst/>
            </a:prstGeom>
          </p:spPr>
          <p:txBody>
            <a:bodyPr wrap="square">
              <a:spAutoFit/>
            </a:bodyPr>
            <a:lstStyle/>
            <a:p>
              <a:pPr>
                <a:lnSpc>
                  <a:spcPct val="150000"/>
                </a:lnSpc>
              </a:pPr>
              <a:r>
                <a:rPr lang="zh-CN" altLang="en-US" dirty="0" smtClean="0">
                  <a:solidFill>
                    <a:srgbClr val="D75077"/>
                  </a:solidFill>
                  <a:cs typeface="+mn-ea"/>
                  <a:sym typeface="+mn-lt"/>
                </a:rPr>
                <a:t>大豆所</a:t>
              </a:r>
              <a:r>
                <a:rPr lang="zh-CN" altLang="en-US" dirty="0">
                  <a:solidFill>
                    <a:srgbClr val="D75077"/>
                  </a:solidFill>
                  <a:cs typeface="+mn-ea"/>
                  <a:sym typeface="+mn-lt"/>
                </a:rPr>
                <a:t>含的大豆</a:t>
              </a:r>
              <a:r>
                <a:rPr lang="zh-CN" altLang="en-US" dirty="0" smtClean="0">
                  <a:solidFill>
                    <a:srgbClr val="D75077"/>
                  </a:solidFill>
                  <a:cs typeface="+mn-ea"/>
                  <a:sym typeface="+mn-lt"/>
                </a:rPr>
                <a:t>异黄酮与</a:t>
              </a:r>
              <a:r>
                <a:rPr lang="zh-CN" altLang="en-US" dirty="0">
                  <a:solidFill>
                    <a:srgbClr val="D75077"/>
                  </a:solidFill>
                  <a:cs typeface="+mn-ea"/>
                  <a:sym typeface="+mn-lt"/>
                </a:rPr>
                <a:t>雌激素</a:t>
              </a:r>
              <a:r>
                <a:rPr lang="zh-CN" altLang="en-US" dirty="0" smtClean="0">
                  <a:solidFill>
                    <a:srgbClr val="D75077"/>
                  </a:solidFill>
                  <a:cs typeface="+mn-ea"/>
                  <a:sym typeface="+mn-lt"/>
                </a:rPr>
                <a:t>相似，能</a:t>
              </a:r>
              <a:r>
                <a:rPr lang="zh-CN" altLang="en-US" dirty="0">
                  <a:solidFill>
                    <a:srgbClr val="D75077"/>
                  </a:solidFill>
                  <a:cs typeface="+mn-ea"/>
                  <a:sym typeface="+mn-lt"/>
                </a:rPr>
                <a:t>延缓细胞衰老，保护脆弱的乳腺</a:t>
              </a:r>
              <a:r>
                <a:rPr lang="zh-CN" altLang="en-US" dirty="0" smtClean="0">
                  <a:solidFill>
                    <a:srgbClr val="D75077"/>
                  </a:solidFill>
                  <a:cs typeface="+mn-ea"/>
                  <a:sym typeface="+mn-lt"/>
                </a:rPr>
                <a:t>，降</a:t>
              </a:r>
              <a:r>
                <a:rPr lang="zh-CN" altLang="en-US" dirty="0">
                  <a:solidFill>
                    <a:srgbClr val="D75077"/>
                  </a:solidFill>
                  <a:cs typeface="+mn-ea"/>
                  <a:sym typeface="+mn-lt"/>
                </a:rPr>
                <a:t>血脂，还能减轻女性更年期综合征的症状等。</a:t>
              </a:r>
            </a:p>
          </p:txBody>
        </p:sp>
        <p:grpSp>
          <p:nvGrpSpPr>
            <p:cNvPr id="16" name="组合 15"/>
            <p:cNvGrpSpPr/>
            <p:nvPr/>
          </p:nvGrpSpPr>
          <p:grpSpPr>
            <a:xfrm>
              <a:off x="414580" y="4340675"/>
              <a:ext cx="624709" cy="607925"/>
              <a:chOff x="418689" y="2259635"/>
              <a:chExt cx="624709" cy="607925"/>
            </a:xfrm>
          </p:grpSpPr>
          <p:sp>
            <p:nvSpPr>
              <p:cNvPr id="17" name="泪滴形 16"/>
              <p:cNvSpPr/>
              <p:nvPr/>
            </p:nvSpPr>
            <p:spPr>
              <a:xfrm rot="2700000">
                <a:off x="427081" y="2251243"/>
                <a:ext cx="607925" cy="624709"/>
              </a:xfrm>
              <a:prstGeom prst="teardrop">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534515" y="2271209"/>
                <a:ext cx="437940" cy="584775"/>
              </a:xfrm>
              <a:prstGeom prst="rect">
                <a:avLst/>
              </a:prstGeom>
            </p:spPr>
            <p:txBody>
              <a:bodyPr wrap="none">
                <a:spAutoFit/>
              </a:bodyPr>
              <a:lstStyle/>
              <a:p>
                <a:r>
                  <a:rPr lang="en-US" altLang="zh-CN" sz="3200" b="1" dirty="0" smtClean="0">
                    <a:solidFill>
                      <a:srgbClr val="D75077"/>
                    </a:solidFill>
                    <a:cs typeface="+mn-ea"/>
                    <a:sym typeface="+mn-lt"/>
                  </a:rPr>
                  <a:t>3</a:t>
                </a:r>
                <a:endParaRPr lang="zh-CN" altLang="en-US" sz="3200" dirty="0">
                  <a:cs typeface="+mn-ea"/>
                  <a:sym typeface="+mn-lt"/>
                </a:endParaRPr>
              </a:p>
            </p:txBody>
          </p:sp>
        </p:grpSp>
      </p:grpSp>
      <p:grpSp>
        <p:nvGrpSpPr>
          <p:cNvPr id="25" name="组合 24"/>
          <p:cNvGrpSpPr/>
          <p:nvPr/>
        </p:nvGrpSpPr>
        <p:grpSpPr>
          <a:xfrm>
            <a:off x="6101252" y="5101863"/>
            <a:ext cx="4639464" cy="1338828"/>
            <a:chOff x="5423076" y="5157009"/>
            <a:chExt cx="4639464" cy="1338828"/>
          </a:xfrm>
        </p:grpSpPr>
        <p:sp>
          <p:nvSpPr>
            <p:cNvPr id="2" name="矩形 1"/>
            <p:cNvSpPr/>
            <p:nvPr/>
          </p:nvSpPr>
          <p:spPr>
            <a:xfrm>
              <a:off x="6332053" y="5157009"/>
              <a:ext cx="3730487" cy="1338828"/>
            </a:xfrm>
            <a:prstGeom prst="rect">
              <a:avLst/>
            </a:prstGeom>
          </p:spPr>
          <p:txBody>
            <a:bodyPr wrap="square">
              <a:spAutoFit/>
            </a:bodyPr>
            <a:lstStyle/>
            <a:p>
              <a:pPr>
                <a:lnSpc>
                  <a:spcPct val="150000"/>
                </a:lnSpc>
              </a:pPr>
              <a:r>
                <a:rPr lang="zh-CN" altLang="en-US" dirty="0" smtClean="0">
                  <a:solidFill>
                    <a:srgbClr val="D75077"/>
                  </a:solidFill>
                  <a:cs typeface="+mn-ea"/>
                  <a:sym typeface="+mn-lt"/>
                </a:rPr>
                <a:t>中国</a:t>
              </a:r>
              <a:r>
                <a:rPr lang="zh-CN" altLang="en-US" dirty="0">
                  <a:solidFill>
                    <a:srgbClr val="D75077"/>
                  </a:solidFill>
                  <a:cs typeface="+mn-ea"/>
                  <a:sym typeface="+mn-lt"/>
                </a:rPr>
                <a:t>营养学会建议，应适量多吃大豆及其制品，每人每天应摄入30克-50克大豆或相当量的豆制品。 </a:t>
              </a:r>
            </a:p>
          </p:txBody>
        </p:sp>
        <p:grpSp>
          <p:nvGrpSpPr>
            <p:cNvPr id="19" name="组合 18"/>
            <p:cNvGrpSpPr/>
            <p:nvPr/>
          </p:nvGrpSpPr>
          <p:grpSpPr>
            <a:xfrm>
              <a:off x="5423076" y="5522460"/>
              <a:ext cx="624709" cy="607925"/>
              <a:chOff x="418689" y="2259635"/>
              <a:chExt cx="624709" cy="607925"/>
            </a:xfrm>
          </p:grpSpPr>
          <p:sp>
            <p:nvSpPr>
              <p:cNvPr id="20" name="泪滴形 19"/>
              <p:cNvSpPr/>
              <p:nvPr/>
            </p:nvSpPr>
            <p:spPr>
              <a:xfrm rot="2700000">
                <a:off x="427081" y="2251243"/>
                <a:ext cx="607925" cy="624709"/>
              </a:xfrm>
              <a:prstGeom prst="teardrop">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534515" y="2271209"/>
                <a:ext cx="437940" cy="584775"/>
              </a:xfrm>
              <a:prstGeom prst="rect">
                <a:avLst/>
              </a:prstGeom>
            </p:spPr>
            <p:txBody>
              <a:bodyPr wrap="none">
                <a:spAutoFit/>
              </a:bodyPr>
              <a:lstStyle/>
              <a:p>
                <a:r>
                  <a:rPr lang="en-US" altLang="zh-CN" sz="3200" b="1" dirty="0" smtClean="0">
                    <a:solidFill>
                      <a:srgbClr val="D75077"/>
                    </a:solidFill>
                    <a:cs typeface="+mn-ea"/>
                    <a:sym typeface="+mn-lt"/>
                  </a:rPr>
                  <a:t>4</a:t>
                </a:r>
                <a:endParaRPr lang="zh-CN" altLang="en-US" sz="3200" dirty="0">
                  <a:cs typeface="+mn-ea"/>
                  <a:sym typeface="+mn-lt"/>
                </a:endParaRPr>
              </a:p>
            </p:txBody>
          </p:sp>
        </p:grpSp>
      </p:grpSp>
      <p:grpSp>
        <p:nvGrpSpPr>
          <p:cNvPr id="28" name="组合 27"/>
          <p:cNvGrpSpPr/>
          <p:nvPr/>
        </p:nvGrpSpPr>
        <p:grpSpPr>
          <a:xfrm>
            <a:off x="4832981" y="828506"/>
            <a:ext cx="2526039" cy="810090"/>
            <a:chOff x="4650653" y="760266"/>
            <a:chExt cx="2526039" cy="810090"/>
          </a:xfrm>
        </p:grpSpPr>
        <p:sp>
          <p:nvSpPr>
            <p:cNvPr id="26" name="圆角矩形 25"/>
            <p:cNvSpPr/>
            <p:nvPr/>
          </p:nvSpPr>
          <p:spPr>
            <a:xfrm>
              <a:off x="4650653" y="760266"/>
              <a:ext cx="2526039" cy="810090"/>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nvSpPr>
          <p:spPr>
            <a:xfrm>
              <a:off x="4764107" y="947533"/>
              <a:ext cx="2339102" cy="461665"/>
            </a:xfrm>
            <a:prstGeom prst="rect">
              <a:avLst/>
            </a:prstGeom>
          </p:spPr>
          <p:txBody>
            <a:bodyPr wrap="none">
              <a:spAutoFit/>
            </a:bodyPr>
            <a:lstStyle/>
            <a:p>
              <a:r>
                <a:rPr lang="zh-CN" altLang="en-US" sz="2400" b="1" dirty="0">
                  <a:solidFill>
                    <a:srgbClr val="D75077"/>
                  </a:solidFill>
                  <a:cs typeface="+mn-ea"/>
                  <a:sym typeface="+mn-lt"/>
                </a:rPr>
                <a:t>大豆补充雌激素</a:t>
              </a:r>
              <a:endParaRPr lang="zh-CN" altLang="en-US" sz="2400" dirty="0">
                <a:cs typeface="+mn-ea"/>
                <a:sym typeface="+mn-lt"/>
              </a:endParaRPr>
            </a:p>
          </p:txBody>
        </p:sp>
      </p:grpSp>
      <p:pic>
        <p:nvPicPr>
          <p:cNvPr id="29" name="图片 28"/>
          <p:cNvPicPr>
            <a:picLocks noChangeAspect="1"/>
          </p:cNvPicPr>
          <p:nvPr/>
        </p:nvPicPr>
        <p:blipFill rotWithShape="1">
          <a:blip r:embed="rId3" cstate="screen">
            <a:extLst>
              <a:ext uri="{28A0092B-C50C-407E-A947-70E740481C1C}">
                <a14:useLocalDpi xmlns:a14="http://schemas.microsoft.com/office/drawing/2010/main"/>
              </a:ext>
            </a:extLst>
          </a:blip>
          <a:srcRect t="16318" b="27562"/>
          <a:stretch/>
        </p:blipFill>
        <p:spPr>
          <a:xfrm>
            <a:off x="8044218" y="1233551"/>
            <a:ext cx="2553511" cy="1433015"/>
          </a:xfrm>
          <a:prstGeom prst="rect">
            <a:avLst/>
          </a:prstGeom>
        </p:spPr>
      </p:pic>
    </p:spTree>
    <p:extLst>
      <p:ext uri="{BB962C8B-B14F-4D97-AF65-F5344CB8AC3E}">
        <p14:creationId xmlns:p14="http://schemas.microsoft.com/office/powerpoint/2010/main" val="435780304"/>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 presetClass="entr" presetSubtype="1"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left)">
                                      <p:cBhvr>
                                        <p:cTn id="28" dur="500"/>
                                        <p:tgtEl>
                                          <p:spTgt spid="24"/>
                                        </p:tgtEl>
                                      </p:cBhvr>
                                    </p:animEffect>
                                  </p:childTnLst>
                                </p:cTn>
                              </p:par>
                            </p:childTnLst>
                          </p:cTn>
                        </p:par>
                        <p:par>
                          <p:cTn id="29" fill="hold">
                            <p:stCondLst>
                              <p:cond delay="3000"/>
                            </p:stCondLst>
                            <p:childTnLst>
                              <p:par>
                                <p:cTn id="30" presetID="22" presetClass="entr" presetSubtype="8" fill="hold"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left)">
                                      <p:cBhvr>
                                        <p:cTn id="32" dur="500"/>
                                        <p:tgtEl>
                                          <p:spTgt spid="25"/>
                                        </p:tgtEl>
                                      </p:cBhvr>
                                    </p:animEffect>
                                  </p:childTnLst>
                                </p:cTn>
                              </p:par>
                            </p:childTnLst>
                          </p:cTn>
                        </p:par>
                        <p:par>
                          <p:cTn id="33" fill="hold">
                            <p:stCondLst>
                              <p:cond delay="3500"/>
                            </p:stCondLst>
                            <p:childTnLst>
                              <p:par>
                                <p:cTn id="34" presetID="10" presetClass="entr" presetSubtype="0"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3416320" cy="523220"/>
          </a:xfrm>
          <a:prstGeom prst="rect">
            <a:avLst/>
          </a:prstGeom>
        </p:spPr>
        <p:txBody>
          <a:bodyPr wrap="none">
            <a:spAutoFit/>
          </a:bodyPr>
          <a:lstStyle/>
          <a:p>
            <a:r>
              <a:rPr lang="zh-CN" altLang="en-US" sz="2800" b="1" dirty="0">
                <a:solidFill>
                  <a:srgbClr val="D75077"/>
                </a:solidFill>
                <a:cs typeface="+mn-ea"/>
                <a:sym typeface="+mn-lt"/>
              </a:rPr>
              <a:t>老年妇女的安全护理</a:t>
            </a:r>
          </a:p>
        </p:txBody>
      </p:sp>
      <p:grpSp>
        <p:nvGrpSpPr>
          <p:cNvPr id="7" name="组合 6"/>
          <p:cNvGrpSpPr/>
          <p:nvPr/>
        </p:nvGrpSpPr>
        <p:grpSpPr>
          <a:xfrm>
            <a:off x="1020725" y="1872076"/>
            <a:ext cx="5326128" cy="1338828"/>
            <a:chOff x="418689" y="1910656"/>
            <a:chExt cx="5326128" cy="1338828"/>
          </a:xfrm>
        </p:grpSpPr>
        <p:sp>
          <p:nvSpPr>
            <p:cNvPr id="8" name="矩形 7"/>
            <p:cNvSpPr/>
            <p:nvPr/>
          </p:nvSpPr>
          <p:spPr>
            <a:xfrm>
              <a:off x="1316759" y="1910656"/>
              <a:ext cx="4428058" cy="1338828"/>
            </a:xfrm>
            <a:prstGeom prst="rect">
              <a:avLst/>
            </a:prstGeom>
          </p:spPr>
          <p:txBody>
            <a:bodyPr wrap="square">
              <a:spAutoFit/>
            </a:bodyPr>
            <a:lstStyle/>
            <a:p>
              <a:pPr>
                <a:lnSpc>
                  <a:spcPct val="150000"/>
                </a:lnSpc>
              </a:pPr>
              <a:r>
                <a:rPr lang="zh-CN" altLang="en-US" dirty="0">
                  <a:solidFill>
                    <a:srgbClr val="D75077"/>
                  </a:solidFill>
                  <a:cs typeface="+mn-ea"/>
                  <a:sym typeface="+mn-lt"/>
                </a:rPr>
                <a:t>“相对于男性来说，女性更容易被胆结石等肝胆类疾病缠上，因此女性应注意摄入有益于肝胆的食物。</a:t>
              </a:r>
              <a:r>
                <a:rPr lang="zh-CN" altLang="en-US" dirty="0" smtClean="0">
                  <a:solidFill>
                    <a:srgbClr val="D75077"/>
                  </a:solidFill>
                  <a:cs typeface="+mn-ea"/>
                  <a:sym typeface="+mn-lt"/>
                </a:rPr>
                <a:t>”</a:t>
              </a:r>
              <a:endParaRPr lang="zh-CN" altLang="en-US" dirty="0">
                <a:solidFill>
                  <a:srgbClr val="D75077"/>
                </a:solidFill>
                <a:cs typeface="+mn-ea"/>
                <a:sym typeface="+mn-lt"/>
              </a:endParaRPr>
            </a:p>
          </p:txBody>
        </p:sp>
        <p:grpSp>
          <p:nvGrpSpPr>
            <p:cNvPr id="9" name="组合 8"/>
            <p:cNvGrpSpPr/>
            <p:nvPr/>
          </p:nvGrpSpPr>
          <p:grpSpPr>
            <a:xfrm>
              <a:off x="418689" y="2259635"/>
              <a:ext cx="624709" cy="607925"/>
              <a:chOff x="418689" y="2259635"/>
              <a:chExt cx="624709" cy="607925"/>
            </a:xfrm>
          </p:grpSpPr>
          <p:sp>
            <p:nvSpPr>
              <p:cNvPr id="10" name="泪滴形 9"/>
              <p:cNvSpPr/>
              <p:nvPr/>
            </p:nvSpPr>
            <p:spPr>
              <a:xfrm rot="2700000">
                <a:off x="427081" y="2251243"/>
                <a:ext cx="607925" cy="624709"/>
              </a:xfrm>
              <a:prstGeom prst="teardrop">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a:off x="534515" y="2271209"/>
                <a:ext cx="437940" cy="584775"/>
              </a:xfrm>
              <a:prstGeom prst="rect">
                <a:avLst/>
              </a:prstGeom>
            </p:spPr>
            <p:txBody>
              <a:bodyPr wrap="none">
                <a:spAutoFit/>
              </a:bodyPr>
              <a:lstStyle/>
              <a:p>
                <a:r>
                  <a:rPr lang="en-US" altLang="zh-CN" sz="3200" b="1" dirty="0" smtClean="0">
                    <a:solidFill>
                      <a:srgbClr val="D75077"/>
                    </a:solidFill>
                    <a:cs typeface="+mn-ea"/>
                    <a:sym typeface="+mn-lt"/>
                  </a:rPr>
                  <a:t>1</a:t>
                </a:r>
                <a:endParaRPr lang="zh-CN" altLang="en-US" sz="3200" dirty="0">
                  <a:cs typeface="+mn-ea"/>
                  <a:sym typeface="+mn-lt"/>
                </a:endParaRPr>
              </a:p>
            </p:txBody>
          </p:sp>
        </p:grpSp>
      </p:grpSp>
      <p:grpSp>
        <p:nvGrpSpPr>
          <p:cNvPr id="12" name="组合 11"/>
          <p:cNvGrpSpPr/>
          <p:nvPr/>
        </p:nvGrpSpPr>
        <p:grpSpPr>
          <a:xfrm>
            <a:off x="5985426" y="2964979"/>
            <a:ext cx="5450333" cy="1338828"/>
            <a:chOff x="5423077" y="2999400"/>
            <a:chExt cx="5450333" cy="1338828"/>
          </a:xfrm>
        </p:grpSpPr>
        <p:sp>
          <p:nvSpPr>
            <p:cNvPr id="13" name="矩形 12"/>
            <p:cNvSpPr/>
            <p:nvPr/>
          </p:nvSpPr>
          <p:spPr>
            <a:xfrm>
              <a:off x="6332054" y="2999400"/>
              <a:ext cx="4541356" cy="1338828"/>
            </a:xfrm>
            <a:prstGeom prst="rect">
              <a:avLst/>
            </a:prstGeom>
          </p:spPr>
          <p:txBody>
            <a:bodyPr wrap="square">
              <a:spAutoFit/>
            </a:bodyPr>
            <a:lstStyle/>
            <a:p>
              <a:pPr>
                <a:lnSpc>
                  <a:spcPct val="150000"/>
                </a:lnSpc>
              </a:pPr>
              <a:r>
                <a:rPr lang="zh-CN" altLang="en-US" dirty="0">
                  <a:solidFill>
                    <a:srgbClr val="D75077"/>
                  </a:solidFill>
                  <a:cs typeface="+mn-ea"/>
                  <a:sym typeface="+mn-lt"/>
                </a:rPr>
                <a:t>中国农业大学食品学院营养与食品安全系主任说</a:t>
              </a:r>
              <a:r>
                <a:rPr lang="zh-CN" altLang="en-US" dirty="0" smtClean="0">
                  <a:solidFill>
                    <a:srgbClr val="D75077"/>
                  </a:solidFill>
                  <a:cs typeface="+mn-ea"/>
                  <a:sym typeface="+mn-lt"/>
                </a:rPr>
                <a:t>蘑菇富含高蛋白</a:t>
              </a:r>
              <a:r>
                <a:rPr lang="zh-CN" altLang="en-US" dirty="0">
                  <a:solidFill>
                    <a:srgbClr val="D75077"/>
                  </a:solidFill>
                  <a:cs typeface="+mn-ea"/>
                  <a:sym typeface="+mn-lt"/>
                </a:rPr>
                <a:t>、低脂肪，同时富含</a:t>
              </a:r>
              <a:r>
                <a:rPr lang="zh-CN" altLang="en-US" dirty="0" smtClean="0">
                  <a:solidFill>
                    <a:srgbClr val="D75077"/>
                  </a:solidFill>
                  <a:cs typeface="+mn-ea"/>
                  <a:sym typeface="+mn-lt"/>
                </a:rPr>
                <a:t>纤维等</a:t>
              </a:r>
              <a:r>
                <a:rPr lang="zh-CN" altLang="en-US" dirty="0">
                  <a:solidFill>
                    <a:srgbClr val="D75077"/>
                  </a:solidFill>
                  <a:cs typeface="+mn-ea"/>
                  <a:sym typeface="+mn-lt"/>
                </a:rPr>
                <a:t>营养</a:t>
              </a:r>
              <a:r>
                <a:rPr lang="zh-CN" altLang="en-US" dirty="0" smtClean="0">
                  <a:solidFill>
                    <a:srgbClr val="D75077"/>
                  </a:solidFill>
                  <a:cs typeface="+mn-ea"/>
                  <a:sym typeface="+mn-lt"/>
                </a:rPr>
                <a:t>成分。</a:t>
              </a:r>
              <a:endParaRPr lang="zh-CN" altLang="en-US" dirty="0">
                <a:solidFill>
                  <a:srgbClr val="D75077"/>
                </a:solidFill>
                <a:cs typeface="+mn-ea"/>
                <a:sym typeface="+mn-lt"/>
              </a:endParaRPr>
            </a:p>
          </p:txBody>
        </p:sp>
        <p:grpSp>
          <p:nvGrpSpPr>
            <p:cNvPr id="14" name="组合 13"/>
            <p:cNvGrpSpPr/>
            <p:nvPr/>
          </p:nvGrpSpPr>
          <p:grpSpPr>
            <a:xfrm>
              <a:off x="5423077" y="3371811"/>
              <a:ext cx="624709" cy="607925"/>
              <a:chOff x="418689" y="2259635"/>
              <a:chExt cx="624709" cy="607925"/>
            </a:xfrm>
          </p:grpSpPr>
          <p:sp>
            <p:nvSpPr>
              <p:cNvPr id="15" name="泪滴形 14"/>
              <p:cNvSpPr/>
              <p:nvPr/>
            </p:nvSpPr>
            <p:spPr>
              <a:xfrm rot="2700000">
                <a:off x="427081" y="2251243"/>
                <a:ext cx="607925" cy="624709"/>
              </a:xfrm>
              <a:prstGeom prst="teardrop">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534515" y="2271209"/>
                <a:ext cx="437940" cy="584775"/>
              </a:xfrm>
              <a:prstGeom prst="rect">
                <a:avLst/>
              </a:prstGeom>
            </p:spPr>
            <p:txBody>
              <a:bodyPr wrap="none">
                <a:spAutoFit/>
              </a:bodyPr>
              <a:lstStyle/>
              <a:p>
                <a:r>
                  <a:rPr lang="en-US" altLang="zh-CN" sz="3200" b="1" dirty="0" smtClean="0">
                    <a:solidFill>
                      <a:srgbClr val="D75077"/>
                    </a:solidFill>
                    <a:cs typeface="+mn-ea"/>
                    <a:sym typeface="+mn-lt"/>
                  </a:rPr>
                  <a:t>2</a:t>
                </a:r>
                <a:endParaRPr lang="zh-CN" altLang="en-US" sz="3200" dirty="0">
                  <a:cs typeface="+mn-ea"/>
                  <a:sym typeface="+mn-lt"/>
                </a:endParaRPr>
              </a:p>
            </p:txBody>
          </p:sp>
        </p:grpSp>
      </p:grpSp>
      <p:grpSp>
        <p:nvGrpSpPr>
          <p:cNvPr id="17" name="组合 16"/>
          <p:cNvGrpSpPr/>
          <p:nvPr/>
        </p:nvGrpSpPr>
        <p:grpSpPr>
          <a:xfrm>
            <a:off x="1039289" y="4057882"/>
            <a:ext cx="5330237" cy="1338828"/>
            <a:chOff x="414580" y="4068266"/>
            <a:chExt cx="5330237" cy="1338828"/>
          </a:xfrm>
        </p:grpSpPr>
        <p:sp>
          <p:nvSpPr>
            <p:cNvPr id="18" name="矩形 17"/>
            <p:cNvSpPr/>
            <p:nvPr/>
          </p:nvSpPr>
          <p:spPr>
            <a:xfrm>
              <a:off x="1316759" y="4068266"/>
              <a:ext cx="4428058" cy="1338828"/>
            </a:xfrm>
            <a:prstGeom prst="rect">
              <a:avLst/>
            </a:prstGeom>
          </p:spPr>
          <p:txBody>
            <a:bodyPr wrap="square">
              <a:spAutoFit/>
            </a:bodyPr>
            <a:lstStyle/>
            <a:p>
              <a:pPr>
                <a:lnSpc>
                  <a:spcPct val="150000"/>
                </a:lnSpc>
              </a:pPr>
              <a:r>
                <a:rPr lang="zh-CN" altLang="en-US" dirty="0" smtClean="0">
                  <a:solidFill>
                    <a:srgbClr val="D75077"/>
                  </a:solidFill>
                  <a:cs typeface="+mn-ea"/>
                  <a:sym typeface="+mn-lt"/>
                </a:rPr>
                <a:t>经常</a:t>
              </a:r>
              <a:r>
                <a:rPr lang="zh-CN" altLang="en-US" dirty="0">
                  <a:solidFill>
                    <a:srgbClr val="D75077"/>
                  </a:solidFill>
                  <a:cs typeface="+mn-ea"/>
                  <a:sym typeface="+mn-lt"/>
                </a:rPr>
                <a:t>食用能促进人体对其他营养元素的吸收。人类最佳的饮食结构是“一荤一素一菇</a:t>
              </a:r>
              <a:r>
                <a:rPr lang="zh-CN" altLang="en-US" dirty="0" smtClean="0">
                  <a:solidFill>
                    <a:srgbClr val="D75077"/>
                  </a:solidFill>
                  <a:cs typeface="+mn-ea"/>
                  <a:sym typeface="+mn-lt"/>
                </a:rPr>
                <a:t>”，菇</a:t>
              </a:r>
              <a:r>
                <a:rPr lang="zh-CN" altLang="en-US" dirty="0">
                  <a:solidFill>
                    <a:srgbClr val="D75077"/>
                  </a:solidFill>
                  <a:cs typeface="+mn-ea"/>
                  <a:sym typeface="+mn-lt"/>
                </a:rPr>
                <a:t>就是</a:t>
              </a:r>
              <a:r>
                <a:rPr lang="zh-CN" altLang="en-US" dirty="0" smtClean="0">
                  <a:solidFill>
                    <a:srgbClr val="D75077"/>
                  </a:solidFill>
                  <a:cs typeface="+mn-ea"/>
                  <a:sym typeface="+mn-lt"/>
                </a:rPr>
                <a:t>蘑菇</a:t>
              </a:r>
              <a:endParaRPr lang="zh-CN" altLang="en-US" dirty="0">
                <a:solidFill>
                  <a:srgbClr val="D75077"/>
                </a:solidFill>
                <a:cs typeface="+mn-ea"/>
                <a:sym typeface="+mn-lt"/>
              </a:endParaRPr>
            </a:p>
          </p:txBody>
        </p:sp>
        <p:grpSp>
          <p:nvGrpSpPr>
            <p:cNvPr id="19" name="组合 18"/>
            <p:cNvGrpSpPr/>
            <p:nvPr/>
          </p:nvGrpSpPr>
          <p:grpSpPr>
            <a:xfrm>
              <a:off x="414580" y="4340675"/>
              <a:ext cx="624709" cy="607925"/>
              <a:chOff x="418689" y="2259635"/>
              <a:chExt cx="624709" cy="607925"/>
            </a:xfrm>
          </p:grpSpPr>
          <p:sp>
            <p:nvSpPr>
              <p:cNvPr id="20" name="泪滴形 19"/>
              <p:cNvSpPr/>
              <p:nvPr/>
            </p:nvSpPr>
            <p:spPr>
              <a:xfrm rot="2700000">
                <a:off x="427081" y="2251243"/>
                <a:ext cx="607925" cy="624709"/>
              </a:xfrm>
              <a:prstGeom prst="teardrop">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534515" y="2271209"/>
                <a:ext cx="437940" cy="584775"/>
              </a:xfrm>
              <a:prstGeom prst="rect">
                <a:avLst/>
              </a:prstGeom>
            </p:spPr>
            <p:txBody>
              <a:bodyPr wrap="none">
                <a:spAutoFit/>
              </a:bodyPr>
              <a:lstStyle/>
              <a:p>
                <a:r>
                  <a:rPr lang="en-US" altLang="zh-CN" sz="3200" b="1" dirty="0" smtClean="0">
                    <a:solidFill>
                      <a:srgbClr val="D75077"/>
                    </a:solidFill>
                    <a:cs typeface="+mn-ea"/>
                    <a:sym typeface="+mn-lt"/>
                  </a:rPr>
                  <a:t>3</a:t>
                </a:r>
                <a:endParaRPr lang="zh-CN" altLang="en-US" sz="3200" dirty="0">
                  <a:cs typeface="+mn-ea"/>
                  <a:sym typeface="+mn-lt"/>
                </a:endParaRPr>
              </a:p>
            </p:txBody>
          </p:sp>
        </p:grpSp>
      </p:grpSp>
      <p:grpSp>
        <p:nvGrpSpPr>
          <p:cNvPr id="22" name="组合 21"/>
          <p:cNvGrpSpPr/>
          <p:nvPr/>
        </p:nvGrpSpPr>
        <p:grpSpPr>
          <a:xfrm>
            <a:off x="6101252" y="5101863"/>
            <a:ext cx="5530767" cy="1338828"/>
            <a:chOff x="5423076" y="5157009"/>
            <a:chExt cx="5530767" cy="1338828"/>
          </a:xfrm>
        </p:grpSpPr>
        <p:sp>
          <p:nvSpPr>
            <p:cNvPr id="23" name="矩形 22"/>
            <p:cNvSpPr/>
            <p:nvPr/>
          </p:nvSpPr>
          <p:spPr>
            <a:xfrm>
              <a:off x="6332053" y="5157009"/>
              <a:ext cx="4621790" cy="1338828"/>
            </a:xfrm>
            <a:prstGeom prst="rect">
              <a:avLst/>
            </a:prstGeom>
          </p:spPr>
          <p:txBody>
            <a:bodyPr wrap="square">
              <a:spAutoFit/>
            </a:bodyPr>
            <a:lstStyle/>
            <a:p>
              <a:pPr>
                <a:lnSpc>
                  <a:spcPct val="150000"/>
                </a:lnSpc>
              </a:pPr>
              <a:r>
                <a:rPr lang="en-US" altLang="zh-CN" dirty="0" smtClean="0">
                  <a:solidFill>
                    <a:srgbClr val="D75077"/>
                  </a:solidFill>
                  <a:cs typeface="+mn-ea"/>
                  <a:sym typeface="+mn-lt"/>
                </a:rPr>
                <a:t>100</a:t>
              </a:r>
              <a:r>
                <a:rPr lang="zh-CN" altLang="en-US" dirty="0">
                  <a:solidFill>
                    <a:srgbClr val="D75077"/>
                  </a:solidFill>
                  <a:cs typeface="+mn-ea"/>
                  <a:sym typeface="+mn-lt"/>
                </a:rPr>
                <a:t>克蘑菇所含的微量元素，可满足人体</a:t>
              </a:r>
              <a:r>
                <a:rPr lang="en-US" altLang="zh-CN" dirty="0">
                  <a:solidFill>
                    <a:srgbClr val="D75077"/>
                  </a:solidFill>
                  <a:cs typeface="+mn-ea"/>
                  <a:sym typeface="+mn-lt"/>
                </a:rPr>
                <a:t>24</a:t>
              </a:r>
              <a:r>
                <a:rPr lang="zh-CN" altLang="en-US" dirty="0">
                  <a:solidFill>
                    <a:srgbClr val="D75077"/>
                  </a:solidFill>
                  <a:cs typeface="+mn-ea"/>
                  <a:sym typeface="+mn-lt"/>
                </a:rPr>
                <a:t>小时所需，其中磷的含量与鱼相等，铁含量也极</a:t>
              </a:r>
              <a:r>
                <a:rPr lang="zh-CN" altLang="en-US" dirty="0" smtClean="0">
                  <a:solidFill>
                    <a:srgbClr val="D75077"/>
                  </a:solidFill>
                  <a:cs typeface="+mn-ea"/>
                  <a:sym typeface="+mn-lt"/>
                </a:rPr>
                <a:t>高蔬菜</a:t>
              </a:r>
              <a:r>
                <a:rPr lang="zh-CN" altLang="en-US" dirty="0">
                  <a:solidFill>
                    <a:srgbClr val="D75077"/>
                  </a:solidFill>
                  <a:cs typeface="+mn-ea"/>
                  <a:sym typeface="+mn-lt"/>
                </a:rPr>
                <a:t>、杂粮也有利胆降脂的作用。 </a:t>
              </a:r>
            </a:p>
          </p:txBody>
        </p:sp>
        <p:grpSp>
          <p:nvGrpSpPr>
            <p:cNvPr id="24" name="组合 23"/>
            <p:cNvGrpSpPr/>
            <p:nvPr/>
          </p:nvGrpSpPr>
          <p:grpSpPr>
            <a:xfrm>
              <a:off x="5423076" y="5522460"/>
              <a:ext cx="624709" cy="607925"/>
              <a:chOff x="418689" y="2259635"/>
              <a:chExt cx="624709" cy="607925"/>
            </a:xfrm>
          </p:grpSpPr>
          <p:sp>
            <p:nvSpPr>
              <p:cNvPr id="25" name="泪滴形 24"/>
              <p:cNvSpPr/>
              <p:nvPr/>
            </p:nvSpPr>
            <p:spPr>
              <a:xfrm rot="2700000">
                <a:off x="427081" y="2251243"/>
                <a:ext cx="607925" cy="624709"/>
              </a:xfrm>
              <a:prstGeom prst="teardrop">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a:off x="534515" y="2271209"/>
                <a:ext cx="437940" cy="584775"/>
              </a:xfrm>
              <a:prstGeom prst="rect">
                <a:avLst/>
              </a:prstGeom>
            </p:spPr>
            <p:txBody>
              <a:bodyPr wrap="none">
                <a:spAutoFit/>
              </a:bodyPr>
              <a:lstStyle/>
              <a:p>
                <a:r>
                  <a:rPr lang="en-US" altLang="zh-CN" sz="3200" b="1" dirty="0" smtClean="0">
                    <a:solidFill>
                      <a:srgbClr val="D75077"/>
                    </a:solidFill>
                    <a:cs typeface="+mn-ea"/>
                    <a:sym typeface="+mn-lt"/>
                  </a:rPr>
                  <a:t>4</a:t>
                </a:r>
                <a:endParaRPr lang="zh-CN" altLang="en-US" sz="3200" dirty="0">
                  <a:cs typeface="+mn-ea"/>
                  <a:sym typeface="+mn-lt"/>
                </a:endParaRPr>
              </a:p>
            </p:txBody>
          </p:sp>
        </p:grpSp>
      </p:grpSp>
      <p:grpSp>
        <p:nvGrpSpPr>
          <p:cNvPr id="27" name="组合 26"/>
          <p:cNvGrpSpPr/>
          <p:nvPr/>
        </p:nvGrpSpPr>
        <p:grpSpPr>
          <a:xfrm>
            <a:off x="4986869" y="896745"/>
            <a:ext cx="2218262" cy="740989"/>
            <a:chOff x="4650654" y="760265"/>
            <a:chExt cx="2218262" cy="740989"/>
          </a:xfrm>
        </p:grpSpPr>
        <p:sp>
          <p:nvSpPr>
            <p:cNvPr id="28" name="圆角矩形 27"/>
            <p:cNvSpPr/>
            <p:nvPr/>
          </p:nvSpPr>
          <p:spPr>
            <a:xfrm>
              <a:off x="4650654" y="760265"/>
              <a:ext cx="2218262" cy="740989"/>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p:cNvSpPr/>
            <p:nvPr/>
          </p:nvSpPr>
          <p:spPr>
            <a:xfrm>
              <a:off x="4837590" y="918622"/>
              <a:ext cx="2031325" cy="461665"/>
            </a:xfrm>
            <a:prstGeom prst="rect">
              <a:avLst/>
            </a:prstGeom>
          </p:spPr>
          <p:txBody>
            <a:bodyPr wrap="none">
              <a:spAutoFit/>
            </a:bodyPr>
            <a:lstStyle/>
            <a:p>
              <a:r>
                <a:rPr lang="zh-CN" altLang="en-US" sz="2400" b="1" dirty="0">
                  <a:solidFill>
                    <a:srgbClr val="D75077"/>
                  </a:solidFill>
                  <a:cs typeface="+mn-ea"/>
                  <a:sym typeface="+mn-lt"/>
                </a:rPr>
                <a:t>蘑菇护“胆”</a:t>
              </a:r>
              <a:endParaRPr lang="zh-CN" altLang="en-US" sz="2400" dirty="0">
                <a:cs typeface="+mn-ea"/>
                <a:sym typeface="+mn-lt"/>
              </a:endParaRPr>
            </a:p>
          </p:txBody>
        </p:sp>
      </p:gr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59234" y="1098207"/>
            <a:ext cx="2576837" cy="1719197"/>
          </a:xfrm>
          <a:prstGeom prst="rect">
            <a:avLst/>
          </a:prstGeom>
        </p:spPr>
      </p:pic>
    </p:spTree>
    <p:extLst>
      <p:ext uri="{BB962C8B-B14F-4D97-AF65-F5344CB8AC3E}">
        <p14:creationId xmlns:p14="http://schemas.microsoft.com/office/powerpoint/2010/main" val="386428495"/>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 presetClass="entr" presetSubtype="1"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ppt_x"/>
                                          </p:val>
                                        </p:tav>
                                        <p:tav tm="100000">
                                          <p:val>
                                            <p:strVal val="#ppt_x"/>
                                          </p:val>
                                        </p:tav>
                                      </p:tavLst>
                                    </p:anim>
                                    <p:anim calcmode="lin" valueType="num">
                                      <p:cBhvr additive="base">
                                        <p:cTn id="16" dur="500" fill="hold"/>
                                        <p:tgtEl>
                                          <p:spTgt spid="27"/>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childTnLst>
                          </p:cTn>
                        </p:par>
                        <p:par>
                          <p:cTn id="29" fill="hold">
                            <p:stCondLst>
                              <p:cond delay="3000"/>
                            </p:stCondLst>
                            <p:childTnLst>
                              <p:par>
                                <p:cTn id="30" presetID="22" presetClass="entr" presetSubtype="8"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3500"/>
                            </p:stCondLst>
                            <p:childTnLst>
                              <p:par>
                                <p:cTn id="34" presetID="10" presetClass="entr" presetSubtype="0"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3416320" cy="523220"/>
          </a:xfrm>
          <a:prstGeom prst="rect">
            <a:avLst/>
          </a:prstGeom>
        </p:spPr>
        <p:txBody>
          <a:bodyPr wrap="none">
            <a:spAutoFit/>
          </a:bodyPr>
          <a:lstStyle/>
          <a:p>
            <a:r>
              <a:rPr lang="zh-CN" altLang="en-US" sz="2800" b="1" dirty="0">
                <a:solidFill>
                  <a:srgbClr val="D75077"/>
                </a:solidFill>
                <a:cs typeface="+mn-ea"/>
                <a:sym typeface="+mn-lt"/>
              </a:rPr>
              <a:t>老年妇女的安全护理</a:t>
            </a:r>
          </a:p>
        </p:txBody>
      </p:sp>
      <p:grpSp>
        <p:nvGrpSpPr>
          <p:cNvPr id="8" name="组合 7"/>
          <p:cNvGrpSpPr/>
          <p:nvPr/>
        </p:nvGrpSpPr>
        <p:grpSpPr>
          <a:xfrm>
            <a:off x="339662" y="2554066"/>
            <a:ext cx="5326128" cy="1338828"/>
            <a:chOff x="418689" y="1910656"/>
            <a:chExt cx="5326128" cy="1338828"/>
          </a:xfrm>
        </p:grpSpPr>
        <p:sp>
          <p:nvSpPr>
            <p:cNvPr id="9" name="矩形 8"/>
            <p:cNvSpPr/>
            <p:nvPr/>
          </p:nvSpPr>
          <p:spPr>
            <a:xfrm>
              <a:off x="1316759" y="1910656"/>
              <a:ext cx="4428058" cy="1338828"/>
            </a:xfrm>
            <a:prstGeom prst="rect">
              <a:avLst/>
            </a:prstGeom>
          </p:spPr>
          <p:txBody>
            <a:bodyPr wrap="square">
              <a:spAutoFit/>
            </a:bodyPr>
            <a:lstStyle/>
            <a:p>
              <a:pPr>
                <a:lnSpc>
                  <a:spcPct val="150000"/>
                </a:lnSpc>
              </a:pPr>
              <a:r>
                <a:rPr lang="zh-CN" altLang="en-US" dirty="0">
                  <a:solidFill>
                    <a:srgbClr val="D75077"/>
                  </a:solidFill>
                  <a:cs typeface="+mn-ea"/>
                  <a:sym typeface="+mn-lt"/>
                </a:rPr>
                <a:t>黑木耳所含胶质具有极强的吸附作用</a:t>
              </a:r>
              <a:r>
                <a:rPr lang="zh-CN" altLang="en-US" dirty="0" smtClean="0">
                  <a:solidFill>
                    <a:srgbClr val="D75077"/>
                  </a:solidFill>
                  <a:cs typeface="+mn-ea"/>
                  <a:sym typeface="+mn-lt"/>
                </a:rPr>
                <a:t>，能把</a:t>
              </a:r>
              <a:r>
                <a:rPr lang="zh-CN" altLang="en-US" dirty="0">
                  <a:solidFill>
                    <a:srgbClr val="D75077"/>
                  </a:solidFill>
                  <a:cs typeface="+mn-ea"/>
                  <a:sym typeface="+mn-lt"/>
                </a:rPr>
                <a:t>残留在人体消化系统内的杂质，吸附后集中</a:t>
              </a:r>
              <a:r>
                <a:rPr lang="zh-CN" altLang="en-US" dirty="0" smtClean="0">
                  <a:solidFill>
                    <a:srgbClr val="D75077"/>
                  </a:solidFill>
                  <a:cs typeface="+mn-ea"/>
                  <a:sym typeface="+mn-lt"/>
                </a:rPr>
                <a:t>排出体外，常食可通便</a:t>
              </a:r>
              <a:r>
                <a:rPr lang="zh-CN" altLang="en-US" dirty="0">
                  <a:solidFill>
                    <a:srgbClr val="D75077"/>
                  </a:solidFill>
                  <a:cs typeface="+mn-ea"/>
                  <a:sym typeface="+mn-lt"/>
                </a:rPr>
                <a:t>、降血压。</a:t>
              </a:r>
            </a:p>
          </p:txBody>
        </p:sp>
        <p:grpSp>
          <p:nvGrpSpPr>
            <p:cNvPr id="10" name="组合 9"/>
            <p:cNvGrpSpPr/>
            <p:nvPr/>
          </p:nvGrpSpPr>
          <p:grpSpPr>
            <a:xfrm>
              <a:off x="418689" y="2259635"/>
              <a:ext cx="624709" cy="607925"/>
              <a:chOff x="418689" y="2259635"/>
              <a:chExt cx="624709" cy="607925"/>
            </a:xfrm>
          </p:grpSpPr>
          <p:sp>
            <p:nvSpPr>
              <p:cNvPr id="11" name="泪滴形 10"/>
              <p:cNvSpPr/>
              <p:nvPr/>
            </p:nvSpPr>
            <p:spPr>
              <a:xfrm rot="2700000">
                <a:off x="427081" y="2251243"/>
                <a:ext cx="607925" cy="624709"/>
              </a:xfrm>
              <a:prstGeom prst="teardrop">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534515" y="2271209"/>
                <a:ext cx="437940" cy="584775"/>
              </a:xfrm>
              <a:prstGeom prst="rect">
                <a:avLst/>
              </a:prstGeom>
            </p:spPr>
            <p:txBody>
              <a:bodyPr wrap="none">
                <a:spAutoFit/>
              </a:bodyPr>
              <a:lstStyle/>
              <a:p>
                <a:r>
                  <a:rPr lang="en-US" altLang="zh-CN" sz="3200" b="1" dirty="0" smtClean="0">
                    <a:solidFill>
                      <a:srgbClr val="D75077"/>
                    </a:solidFill>
                    <a:cs typeface="+mn-ea"/>
                    <a:sym typeface="+mn-lt"/>
                  </a:rPr>
                  <a:t>1</a:t>
                </a:r>
                <a:endParaRPr lang="zh-CN" altLang="en-US" sz="3200" dirty="0">
                  <a:cs typeface="+mn-ea"/>
                  <a:sym typeface="+mn-lt"/>
                </a:endParaRPr>
              </a:p>
            </p:txBody>
          </p:sp>
        </p:grpSp>
      </p:grpSp>
      <p:grpSp>
        <p:nvGrpSpPr>
          <p:cNvPr id="13" name="组合 12"/>
          <p:cNvGrpSpPr/>
          <p:nvPr/>
        </p:nvGrpSpPr>
        <p:grpSpPr>
          <a:xfrm>
            <a:off x="339662" y="4184984"/>
            <a:ext cx="5330237" cy="880334"/>
            <a:chOff x="414580" y="4068266"/>
            <a:chExt cx="5330237" cy="880334"/>
          </a:xfrm>
        </p:grpSpPr>
        <p:sp>
          <p:nvSpPr>
            <p:cNvPr id="14" name="矩形 13"/>
            <p:cNvSpPr/>
            <p:nvPr/>
          </p:nvSpPr>
          <p:spPr>
            <a:xfrm>
              <a:off x="1316759" y="4068266"/>
              <a:ext cx="4428058" cy="874407"/>
            </a:xfrm>
            <a:prstGeom prst="rect">
              <a:avLst/>
            </a:prstGeom>
          </p:spPr>
          <p:txBody>
            <a:bodyPr wrap="square">
              <a:spAutoFit/>
            </a:bodyPr>
            <a:lstStyle/>
            <a:p>
              <a:pPr>
                <a:lnSpc>
                  <a:spcPct val="150000"/>
                </a:lnSpc>
              </a:pPr>
              <a:r>
                <a:rPr lang="zh-CN" altLang="en-US" dirty="0">
                  <a:solidFill>
                    <a:srgbClr val="D75077"/>
                  </a:solidFill>
                  <a:cs typeface="+mn-ea"/>
                  <a:sym typeface="+mn-lt"/>
                </a:rPr>
                <a:t>除黑木耳外，有排毒功效的食物还有猪血、红薯、空心菜、生姜、扁豆、芹菜、醋等。</a:t>
              </a:r>
            </a:p>
          </p:txBody>
        </p:sp>
        <p:grpSp>
          <p:nvGrpSpPr>
            <p:cNvPr id="15" name="组合 14"/>
            <p:cNvGrpSpPr/>
            <p:nvPr/>
          </p:nvGrpSpPr>
          <p:grpSpPr>
            <a:xfrm>
              <a:off x="414580" y="4340675"/>
              <a:ext cx="624709" cy="607925"/>
              <a:chOff x="418689" y="2259635"/>
              <a:chExt cx="624709" cy="607925"/>
            </a:xfrm>
          </p:grpSpPr>
          <p:sp>
            <p:nvSpPr>
              <p:cNvPr id="16" name="泪滴形 15"/>
              <p:cNvSpPr/>
              <p:nvPr/>
            </p:nvSpPr>
            <p:spPr>
              <a:xfrm rot="2700000">
                <a:off x="427081" y="2251243"/>
                <a:ext cx="607925" cy="624709"/>
              </a:xfrm>
              <a:prstGeom prst="teardrop">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534515" y="2271209"/>
                <a:ext cx="437940" cy="584775"/>
              </a:xfrm>
              <a:prstGeom prst="rect">
                <a:avLst/>
              </a:prstGeom>
            </p:spPr>
            <p:txBody>
              <a:bodyPr wrap="none">
                <a:spAutoFit/>
              </a:bodyPr>
              <a:lstStyle/>
              <a:p>
                <a:r>
                  <a:rPr lang="en-US" altLang="zh-CN" sz="3200" b="1" dirty="0" smtClean="0">
                    <a:solidFill>
                      <a:srgbClr val="D75077"/>
                    </a:solidFill>
                    <a:cs typeface="+mn-ea"/>
                    <a:sym typeface="+mn-lt"/>
                  </a:rPr>
                  <a:t>3</a:t>
                </a:r>
                <a:endParaRPr lang="zh-CN" altLang="en-US" sz="3200" dirty="0">
                  <a:cs typeface="+mn-ea"/>
                  <a:sym typeface="+mn-lt"/>
                </a:endParaRPr>
              </a:p>
            </p:txBody>
          </p:sp>
        </p:grpSp>
      </p:grpSp>
      <p:grpSp>
        <p:nvGrpSpPr>
          <p:cNvPr id="21" name="组合 20"/>
          <p:cNvGrpSpPr/>
          <p:nvPr/>
        </p:nvGrpSpPr>
        <p:grpSpPr>
          <a:xfrm>
            <a:off x="2158565" y="1476816"/>
            <a:ext cx="2218262" cy="740989"/>
            <a:chOff x="4650654" y="760265"/>
            <a:chExt cx="2218262" cy="740989"/>
          </a:xfrm>
        </p:grpSpPr>
        <p:sp>
          <p:nvSpPr>
            <p:cNvPr id="22" name="圆角矩形 21"/>
            <p:cNvSpPr/>
            <p:nvPr/>
          </p:nvSpPr>
          <p:spPr>
            <a:xfrm>
              <a:off x="4650654" y="760265"/>
              <a:ext cx="2218262" cy="740989"/>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p:cNvSpPr/>
            <p:nvPr/>
          </p:nvSpPr>
          <p:spPr>
            <a:xfrm>
              <a:off x="4837590" y="918622"/>
              <a:ext cx="1723549" cy="461665"/>
            </a:xfrm>
            <a:prstGeom prst="rect">
              <a:avLst/>
            </a:prstGeom>
          </p:spPr>
          <p:txBody>
            <a:bodyPr wrap="none">
              <a:spAutoFit/>
            </a:bodyPr>
            <a:lstStyle/>
            <a:p>
              <a:r>
                <a:rPr lang="zh-CN" altLang="en-US" sz="2400" b="1" dirty="0">
                  <a:solidFill>
                    <a:srgbClr val="D75077"/>
                  </a:solidFill>
                  <a:cs typeface="+mn-ea"/>
                  <a:sym typeface="+mn-lt"/>
                </a:rPr>
                <a:t>黑木耳排毒</a:t>
              </a:r>
            </a:p>
          </p:txBody>
        </p:sp>
      </p:grpSp>
      <p:grpSp>
        <p:nvGrpSpPr>
          <p:cNvPr id="24" name="组合 23"/>
          <p:cNvGrpSpPr/>
          <p:nvPr/>
        </p:nvGrpSpPr>
        <p:grpSpPr>
          <a:xfrm>
            <a:off x="8265408" y="1384110"/>
            <a:ext cx="2218262" cy="740989"/>
            <a:chOff x="4650654" y="760265"/>
            <a:chExt cx="2218262" cy="740989"/>
          </a:xfrm>
        </p:grpSpPr>
        <p:sp>
          <p:nvSpPr>
            <p:cNvPr id="25" name="圆角矩形 24"/>
            <p:cNvSpPr/>
            <p:nvPr/>
          </p:nvSpPr>
          <p:spPr>
            <a:xfrm>
              <a:off x="4650654" y="760265"/>
              <a:ext cx="2218262" cy="740989"/>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a:off x="4837590" y="918622"/>
              <a:ext cx="1723549" cy="461665"/>
            </a:xfrm>
            <a:prstGeom prst="rect">
              <a:avLst/>
            </a:prstGeom>
          </p:spPr>
          <p:txBody>
            <a:bodyPr wrap="none">
              <a:spAutoFit/>
            </a:bodyPr>
            <a:lstStyle/>
            <a:p>
              <a:r>
                <a:rPr lang="zh-CN" altLang="en-US" sz="2400" b="1" dirty="0">
                  <a:solidFill>
                    <a:srgbClr val="D75077"/>
                  </a:solidFill>
                  <a:cs typeface="+mn-ea"/>
                  <a:sym typeface="+mn-lt"/>
                </a:rPr>
                <a:t>柑橘可护肤</a:t>
              </a:r>
            </a:p>
          </p:txBody>
        </p:sp>
      </p:grpSp>
      <p:grpSp>
        <p:nvGrpSpPr>
          <p:cNvPr id="37" name="组合 36"/>
          <p:cNvGrpSpPr/>
          <p:nvPr/>
        </p:nvGrpSpPr>
        <p:grpSpPr>
          <a:xfrm>
            <a:off x="6653872" y="2461361"/>
            <a:ext cx="5061878" cy="1338828"/>
            <a:chOff x="418689" y="1910656"/>
            <a:chExt cx="5061878" cy="1338828"/>
          </a:xfrm>
        </p:grpSpPr>
        <p:sp>
          <p:nvSpPr>
            <p:cNvPr id="38" name="矩形 37"/>
            <p:cNvSpPr/>
            <p:nvPr/>
          </p:nvSpPr>
          <p:spPr>
            <a:xfrm>
              <a:off x="1316759" y="1910656"/>
              <a:ext cx="4163808" cy="1338828"/>
            </a:xfrm>
            <a:prstGeom prst="rect">
              <a:avLst/>
            </a:prstGeom>
          </p:spPr>
          <p:txBody>
            <a:bodyPr wrap="square">
              <a:spAutoFit/>
            </a:bodyPr>
            <a:lstStyle/>
            <a:p>
              <a:pPr>
                <a:lnSpc>
                  <a:spcPct val="150000"/>
                </a:lnSpc>
              </a:pPr>
              <a:r>
                <a:rPr lang="zh-CN" altLang="en-US" dirty="0" smtClean="0">
                  <a:solidFill>
                    <a:srgbClr val="D75077"/>
                  </a:solidFill>
                  <a:cs typeface="+mn-ea"/>
                  <a:sym typeface="+mn-lt"/>
                </a:rPr>
                <a:t>抗</a:t>
              </a:r>
              <a:r>
                <a:rPr lang="zh-CN" altLang="en-US" dirty="0">
                  <a:solidFill>
                    <a:srgbClr val="D75077"/>
                  </a:solidFill>
                  <a:cs typeface="+mn-ea"/>
                  <a:sym typeface="+mn-lt"/>
                </a:rPr>
                <a:t>氧化成分能清除体内自由基，有一定的延缓皮肤衰老的作用</a:t>
              </a:r>
              <a:r>
                <a:rPr lang="zh-CN" altLang="en-US" dirty="0" smtClean="0">
                  <a:solidFill>
                    <a:srgbClr val="D75077"/>
                  </a:solidFill>
                  <a:cs typeface="+mn-ea"/>
                  <a:sym typeface="+mn-lt"/>
                </a:rPr>
                <a:t>。</a:t>
              </a:r>
              <a:r>
                <a:rPr lang="zh-CN" altLang="en-US" dirty="0">
                  <a:solidFill>
                    <a:srgbClr val="D75077"/>
                  </a:solidFill>
                  <a:cs typeface="+mn-ea"/>
                  <a:sym typeface="+mn-lt"/>
                </a:rPr>
                <a:t>富含维生素</a:t>
              </a:r>
              <a:r>
                <a:rPr lang="en-US" altLang="zh-CN" dirty="0">
                  <a:solidFill>
                    <a:srgbClr val="D75077"/>
                  </a:solidFill>
                  <a:cs typeface="+mn-ea"/>
                  <a:sym typeface="+mn-lt"/>
                </a:rPr>
                <a:t>C</a:t>
              </a:r>
              <a:r>
                <a:rPr lang="zh-CN" altLang="en-US" dirty="0">
                  <a:solidFill>
                    <a:srgbClr val="D75077"/>
                  </a:solidFill>
                  <a:cs typeface="+mn-ea"/>
                  <a:sym typeface="+mn-lt"/>
                </a:rPr>
                <a:t>的食物，是令肌肤健康的重要秘诀。</a:t>
              </a:r>
            </a:p>
          </p:txBody>
        </p:sp>
        <p:grpSp>
          <p:nvGrpSpPr>
            <p:cNvPr id="39" name="组合 38"/>
            <p:cNvGrpSpPr/>
            <p:nvPr/>
          </p:nvGrpSpPr>
          <p:grpSpPr>
            <a:xfrm>
              <a:off x="418689" y="2259635"/>
              <a:ext cx="624709" cy="607925"/>
              <a:chOff x="418689" y="2259635"/>
              <a:chExt cx="624709" cy="607925"/>
            </a:xfrm>
          </p:grpSpPr>
          <p:sp>
            <p:nvSpPr>
              <p:cNvPr id="40" name="泪滴形 39"/>
              <p:cNvSpPr/>
              <p:nvPr/>
            </p:nvSpPr>
            <p:spPr>
              <a:xfrm rot="2700000">
                <a:off x="427081" y="2251243"/>
                <a:ext cx="607925" cy="624709"/>
              </a:xfrm>
              <a:prstGeom prst="teardrop">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矩形 40"/>
              <p:cNvSpPr/>
              <p:nvPr/>
            </p:nvSpPr>
            <p:spPr>
              <a:xfrm>
                <a:off x="534515" y="2271209"/>
                <a:ext cx="437940" cy="584775"/>
              </a:xfrm>
              <a:prstGeom prst="rect">
                <a:avLst/>
              </a:prstGeom>
            </p:spPr>
            <p:txBody>
              <a:bodyPr wrap="none">
                <a:spAutoFit/>
              </a:bodyPr>
              <a:lstStyle/>
              <a:p>
                <a:r>
                  <a:rPr lang="en-US" altLang="zh-CN" sz="3200" b="1" dirty="0" smtClean="0">
                    <a:solidFill>
                      <a:srgbClr val="D75077"/>
                    </a:solidFill>
                    <a:cs typeface="+mn-ea"/>
                    <a:sym typeface="+mn-lt"/>
                  </a:rPr>
                  <a:t>1</a:t>
                </a:r>
                <a:endParaRPr lang="zh-CN" altLang="en-US" sz="3200" dirty="0">
                  <a:cs typeface="+mn-ea"/>
                  <a:sym typeface="+mn-lt"/>
                </a:endParaRPr>
              </a:p>
            </p:txBody>
          </p:sp>
        </p:grpSp>
      </p:grpSp>
      <p:grpSp>
        <p:nvGrpSpPr>
          <p:cNvPr id="42" name="组合 41"/>
          <p:cNvGrpSpPr/>
          <p:nvPr/>
        </p:nvGrpSpPr>
        <p:grpSpPr>
          <a:xfrm>
            <a:off x="6653872" y="4091332"/>
            <a:ext cx="5061878" cy="1338828"/>
            <a:chOff x="414580" y="4068266"/>
            <a:chExt cx="5061878" cy="1338828"/>
          </a:xfrm>
        </p:grpSpPr>
        <p:sp>
          <p:nvSpPr>
            <p:cNvPr id="43" name="矩形 42"/>
            <p:cNvSpPr/>
            <p:nvPr/>
          </p:nvSpPr>
          <p:spPr>
            <a:xfrm>
              <a:off x="1316759" y="4068266"/>
              <a:ext cx="4159699" cy="1338828"/>
            </a:xfrm>
            <a:prstGeom prst="rect">
              <a:avLst/>
            </a:prstGeom>
          </p:spPr>
          <p:txBody>
            <a:bodyPr wrap="square">
              <a:spAutoFit/>
            </a:bodyPr>
            <a:lstStyle/>
            <a:p>
              <a:pPr>
                <a:lnSpc>
                  <a:spcPct val="150000"/>
                </a:lnSpc>
              </a:pPr>
              <a:r>
                <a:rPr lang="zh-CN" altLang="en-US" dirty="0" smtClean="0">
                  <a:solidFill>
                    <a:srgbClr val="D75077"/>
                  </a:solidFill>
                  <a:cs typeface="+mn-ea"/>
                  <a:sym typeface="+mn-lt"/>
                </a:rPr>
                <a:t>柑橘</a:t>
              </a:r>
              <a:r>
                <a:rPr lang="zh-CN" altLang="en-US" dirty="0">
                  <a:solidFill>
                    <a:srgbClr val="D75077"/>
                  </a:solidFill>
                  <a:cs typeface="+mn-ea"/>
                  <a:sym typeface="+mn-lt"/>
                </a:rPr>
                <a:t>、枣</a:t>
              </a:r>
              <a:r>
                <a:rPr lang="zh-CN" altLang="en-US" dirty="0" smtClean="0">
                  <a:solidFill>
                    <a:srgbClr val="D75077"/>
                  </a:solidFill>
                  <a:cs typeface="+mn-ea"/>
                  <a:sym typeface="+mn-lt"/>
                </a:rPr>
                <a:t>、橙子</a:t>
              </a:r>
              <a:r>
                <a:rPr lang="zh-CN" altLang="en-US" dirty="0">
                  <a:solidFill>
                    <a:srgbClr val="D75077"/>
                  </a:solidFill>
                  <a:cs typeface="+mn-ea"/>
                  <a:sym typeface="+mn-lt"/>
                </a:rPr>
                <a:t>、葡萄等水果，芥蓝</a:t>
              </a:r>
              <a:r>
                <a:rPr lang="zh-CN" altLang="en-US" dirty="0" smtClean="0">
                  <a:solidFill>
                    <a:srgbClr val="D75077"/>
                  </a:solidFill>
                  <a:cs typeface="+mn-ea"/>
                  <a:sym typeface="+mn-lt"/>
                </a:rPr>
                <a:t>、西</a:t>
              </a:r>
              <a:r>
                <a:rPr lang="zh-CN" altLang="en-US" dirty="0">
                  <a:solidFill>
                    <a:srgbClr val="D75077"/>
                  </a:solidFill>
                  <a:cs typeface="+mn-ea"/>
                  <a:sym typeface="+mn-lt"/>
                </a:rPr>
                <a:t>兰花、藕等蔬菜都是补充维生素</a:t>
              </a:r>
              <a:r>
                <a:rPr lang="en-US" altLang="zh-CN" dirty="0">
                  <a:solidFill>
                    <a:srgbClr val="D75077"/>
                  </a:solidFill>
                  <a:cs typeface="+mn-ea"/>
                  <a:sym typeface="+mn-lt"/>
                </a:rPr>
                <a:t>C</a:t>
              </a:r>
              <a:r>
                <a:rPr lang="zh-CN" altLang="en-US" dirty="0">
                  <a:solidFill>
                    <a:srgbClr val="D75077"/>
                  </a:solidFill>
                  <a:cs typeface="+mn-ea"/>
                  <a:sym typeface="+mn-lt"/>
                </a:rPr>
                <a:t>及其他抗氧化物的源泉。</a:t>
              </a:r>
            </a:p>
          </p:txBody>
        </p:sp>
        <p:grpSp>
          <p:nvGrpSpPr>
            <p:cNvPr id="44" name="组合 43"/>
            <p:cNvGrpSpPr/>
            <p:nvPr/>
          </p:nvGrpSpPr>
          <p:grpSpPr>
            <a:xfrm>
              <a:off x="414580" y="4340675"/>
              <a:ext cx="624709" cy="607925"/>
              <a:chOff x="418689" y="2259635"/>
              <a:chExt cx="624709" cy="607925"/>
            </a:xfrm>
          </p:grpSpPr>
          <p:sp>
            <p:nvSpPr>
              <p:cNvPr id="45" name="泪滴形 44"/>
              <p:cNvSpPr/>
              <p:nvPr/>
            </p:nvSpPr>
            <p:spPr>
              <a:xfrm rot="2700000">
                <a:off x="427081" y="2251243"/>
                <a:ext cx="607925" cy="624709"/>
              </a:xfrm>
              <a:prstGeom prst="teardrop">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p:cNvSpPr/>
              <p:nvPr/>
            </p:nvSpPr>
            <p:spPr>
              <a:xfrm>
                <a:off x="534515" y="2271209"/>
                <a:ext cx="437940" cy="584775"/>
              </a:xfrm>
              <a:prstGeom prst="rect">
                <a:avLst/>
              </a:prstGeom>
            </p:spPr>
            <p:txBody>
              <a:bodyPr wrap="none">
                <a:spAutoFit/>
              </a:bodyPr>
              <a:lstStyle/>
              <a:p>
                <a:r>
                  <a:rPr lang="en-US" altLang="zh-CN" sz="3200" b="1" dirty="0" smtClean="0">
                    <a:solidFill>
                      <a:srgbClr val="D75077"/>
                    </a:solidFill>
                    <a:cs typeface="+mn-ea"/>
                    <a:sym typeface="+mn-lt"/>
                  </a:rPr>
                  <a:t>3</a:t>
                </a:r>
                <a:endParaRPr lang="zh-CN" altLang="en-US" sz="3200" dirty="0">
                  <a:cs typeface="+mn-ea"/>
                  <a:sym typeface="+mn-lt"/>
                </a:endParaRPr>
              </a:p>
            </p:txBody>
          </p:sp>
        </p:grpSp>
      </p:grpSp>
      <p:cxnSp>
        <p:nvCxnSpPr>
          <p:cNvPr id="48" name="直接连接符 47"/>
          <p:cNvCxnSpPr/>
          <p:nvPr/>
        </p:nvCxnSpPr>
        <p:spPr>
          <a:xfrm>
            <a:off x="6105525" y="1428750"/>
            <a:ext cx="0" cy="4562475"/>
          </a:xfrm>
          <a:prstGeom prst="line">
            <a:avLst/>
          </a:prstGeom>
          <a:ln w="25400" cap="rnd">
            <a:solidFill>
              <a:srgbClr val="EB3F73"/>
            </a:solidFill>
            <a:beve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5135605"/>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0-#ppt_w/2"/>
                                          </p:val>
                                        </p:tav>
                                        <p:tav tm="100000">
                                          <p:val>
                                            <p:strVal val="#ppt_x"/>
                                          </p:val>
                                        </p:tav>
                                      </p:tavLst>
                                    </p:anim>
                                    <p:anim calcmode="lin" valueType="num">
                                      <p:cBhvr additive="base">
                                        <p:cTn id="16" dur="500" fill="hold"/>
                                        <p:tgtEl>
                                          <p:spTgt spid="21"/>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500"/>
                                        <p:tgtEl>
                                          <p:spTgt spid="13"/>
                                        </p:tgtEl>
                                      </p:cBhvr>
                                    </p:animEffect>
                                  </p:childTnLst>
                                </p:cTn>
                              </p:par>
                            </p:childTnLst>
                          </p:cTn>
                        </p:par>
                        <p:par>
                          <p:cTn id="25" fill="hold">
                            <p:stCondLst>
                              <p:cond delay="2500"/>
                            </p:stCondLst>
                            <p:childTnLst>
                              <p:par>
                                <p:cTn id="26" presetID="2" presetClass="entr" presetSubtype="2"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1+#ppt_w/2"/>
                                          </p:val>
                                        </p:tav>
                                        <p:tav tm="100000">
                                          <p:val>
                                            <p:strVal val="#ppt_x"/>
                                          </p:val>
                                        </p:tav>
                                      </p:tavLst>
                                    </p:anim>
                                    <p:anim calcmode="lin" valueType="num">
                                      <p:cBhvr additive="base">
                                        <p:cTn id="29" dur="500" fill="hold"/>
                                        <p:tgtEl>
                                          <p:spTgt spid="24"/>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left)">
                                      <p:cBhvr>
                                        <p:cTn id="33" dur="500"/>
                                        <p:tgtEl>
                                          <p:spTgt spid="37"/>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left)">
                                      <p:cBhvr>
                                        <p:cTn id="37" dur="500"/>
                                        <p:tgtEl>
                                          <p:spTgt spid="42"/>
                                        </p:tgtEl>
                                      </p:cBhvr>
                                    </p:animEffect>
                                  </p:childTnLst>
                                </p:cTn>
                              </p:par>
                            </p:childTnLst>
                          </p:cTn>
                        </p:par>
                        <p:par>
                          <p:cTn id="38" fill="hold">
                            <p:stCondLst>
                              <p:cond delay="4000"/>
                            </p:stCondLst>
                            <p:childTnLst>
                              <p:par>
                                <p:cTn id="39" presetID="16" presetClass="entr" presetSubtype="42"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barn(outHorizontal)">
                                      <p:cBhvr>
                                        <p:cTn id="4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2339102" cy="523220"/>
          </a:xfrm>
          <a:prstGeom prst="rect">
            <a:avLst/>
          </a:prstGeom>
        </p:spPr>
        <p:txBody>
          <a:bodyPr wrap="none">
            <a:spAutoFit/>
          </a:bodyPr>
          <a:lstStyle/>
          <a:p>
            <a:r>
              <a:rPr lang="zh-CN" altLang="en-US" sz="2800" b="1" dirty="0">
                <a:solidFill>
                  <a:srgbClr val="D75077"/>
                </a:solidFill>
                <a:cs typeface="+mn-ea"/>
                <a:sym typeface="+mn-lt"/>
              </a:rPr>
              <a:t>关于女性健康</a:t>
            </a:r>
          </a:p>
        </p:txBody>
      </p:sp>
      <p:sp>
        <p:nvSpPr>
          <p:cNvPr id="6" name="矩形 5"/>
          <p:cNvSpPr/>
          <p:nvPr/>
        </p:nvSpPr>
        <p:spPr>
          <a:xfrm>
            <a:off x="189054" y="3747011"/>
            <a:ext cx="2897745" cy="1477328"/>
          </a:xfrm>
          <a:prstGeom prst="rect">
            <a:avLst/>
          </a:prstGeom>
        </p:spPr>
        <p:txBody>
          <a:bodyPr wrap="square">
            <a:spAutoFit/>
          </a:bodyPr>
          <a:lstStyle/>
          <a:p>
            <a:pPr algn="r">
              <a:lnSpc>
                <a:spcPct val="150000"/>
              </a:lnSpc>
            </a:pPr>
            <a:r>
              <a:rPr lang="zh-CN" altLang="en-US" sz="2000" dirty="0">
                <a:solidFill>
                  <a:srgbClr val="D75077"/>
                </a:solidFill>
                <a:cs typeface="+mn-ea"/>
                <a:sym typeface="+mn-lt"/>
              </a:rPr>
              <a:t>尽管妇女比男性预期寿命长，但女性有较高的</a:t>
            </a:r>
            <a:r>
              <a:rPr lang="zh-CN" altLang="en-US" sz="2000" dirty="0" smtClean="0">
                <a:solidFill>
                  <a:srgbClr val="D75077"/>
                </a:solidFill>
                <a:cs typeface="+mn-ea"/>
                <a:sym typeface="+mn-lt"/>
              </a:rPr>
              <a:t>患病率</a:t>
            </a:r>
            <a:endParaRPr lang="zh-CN" altLang="en-US" sz="2000" dirty="0">
              <a:solidFill>
                <a:srgbClr val="D75077"/>
              </a:solidFill>
              <a:cs typeface="+mn-ea"/>
              <a:sym typeface="+mn-lt"/>
            </a:endParaRPr>
          </a:p>
        </p:txBody>
      </p:sp>
      <p:sp>
        <p:nvSpPr>
          <p:cNvPr id="7" name="矩形 6"/>
          <p:cNvSpPr/>
          <p:nvPr/>
        </p:nvSpPr>
        <p:spPr>
          <a:xfrm>
            <a:off x="8624233" y="3747011"/>
            <a:ext cx="3378714" cy="1477328"/>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每年卧病在床的时间平均比男性长</a:t>
            </a:r>
            <a:r>
              <a:rPr lang="en-US" altLang="zh-CN" sz="2000" dirty="0" smtClean="0">
                <a:solidFill>
                  <a:srgbClr val="D75077"/>
                </a:solidFill>
                <a:cs typeface="+mn-ea"/>
                <a:sym typeface="+mn-lt"/>
              </a:rPr>
              <a:t>40%</a:t>
            </a:r>
            <a:r>
              <a:rPr lang="zh-CN" altLang="en-US" sz="2000" dirty="0" smtClean="0">
                <a:solidFill>
                  <a:srgbClr val="D75077"/>
                </a:solidFill>
                <a:cs typeface="+mn-ea"/>
                <a:sym typeface="+mn-lt"/>
              </a:rPr>
              <a:t>，</a:t>
            </a:r>
            <a:r>
              <a:rPr lang="zh-CN" altLang="en-US" sz="2000" dirty="0">
                <a:solidFill>
                  <a:srgbClr val="D75077"/>
                </a:solidFill>
                <a:cs typeface="+mn-ea"/>
                <a:sym typeface="+mn-lt"/>
              </a:rPr>
              <a:t>因健康</a:t>
            </a:r>
            <a:r>
              <a:rPr lang="zh-CN" altLang="en-US" sz="2000" dirty="0" smtClean="0">
                <a:solidFill>
                  <a:srgbClr val="D75077"/>
                </a:solidFill>
                <a:cs typeface="+mn-ea"/>
                <a:sym typeface="+mn-lt"/>
              </a:rPr>
              <a:t>原因受</a:t>
            </a:r>
            <a:r>
              <a:rPr lang="zh-CN" altLang="en-US" sz="2000" dirty="0">
                <a:solidFill>
                  <a:srgbClr val="D75077"/>
                </a:solidFill>
                <a:cs typeface="+mn-ea"/>
                <a:sym typeface="+mn-lt"/>
              </a:rPr>
              <a:t>限制的情况比男性多</a:t>
            </a:r>
            <a:r>
              <a:rPr lang="en-US" altLang="zh-CN" sz="2000" dirty="0">
                <a:solidFill>
                  <a:srgbClr val="D75077"/>
                </a:solidFill>
                <a:cs typeface="+mn-ea"/>
                <a:sym typeface="+mn-lt"/>
              </a:rPr>
              <a:t>25%</a:t>
            </a:r>
            <a:r>
              <a:rPr lang="zh-CN" altLang="en-US" sz="2000" dirty="0">
                <a:solidFill>
                  <a:srgbClr val="D75077"/>
                </a:solidFill>
                <a:cs typeface="+mn-ea"/>
                <a:sym typeface="+mn-lt"/>
              </a:rPr>
              <a:t>。</a:t>
            </a:r>
          </a:p>
        </p:txBody>
      </p:sp>
      <p:sp>
        <p:nvSpPr>
          <p:cNvPr id="8" name="矩形 7"/>
          <p:cNvSpPr/>
          <p:nvPr/>
        </p:nvSpPr>
        <p:spPr>
          <a:xfrm>
            <a:off x="8207565" y="1792733"/>
            <a:ext cx="3513422" cy="1477328"/>
          </a:xfrm>
          <a:prstGeom prst="rect">
            <a:avLst/>
          </a:prstGeom>
        </p:spPr>
        <p:txBody>
          <a:bodyPr wrap="square">
            <a:spAutoFit/>
          </a:bodyPr>
          <a:lstStyle/>
          <a:p>
            <a:pPr>
              <a:lnSpc>
                <a:spcPct val="150000"/>
              </a:lnSpc>
              <a:spcBef>
                <a:spcPct val="20000"/>
              </a:spcBef>
            </a:pPr>
            <a:r>
              <a:rPr lang="zh-CN" altLang="en-US" sz="2000" dirty="0">
                <a:solidFill>
                  <a:srgbClr val="D75077"/>
                </a:solidFill>
                <a:cs typeface="+mn-ea"/>
                <a:sym typeface="+mn-lt"/>
              </a:rPr>
              <a:t>与男性相比，她们每年看医生的次数较多，做手术的</a:t>
            </a:r>
            <a:r>
              <a:rPr lang="zh-CN" altLang="en-US" sz="2000" dirty="0" smtClean="0">
                <a:solidFill>
                  <a:srgbClr val="D75077"/>
                </a:solidFill>
                <a:cs typeface="+mn-ea"/>
                <a:sym typeface="+mn-lt"/>
              </a:rPr>
              <a:t>次数是</a:t>
            </a:r>
            <a:r>
              <a:rPr lang="zh-CN" altLang="en-US" sz="2000" dirty="0">
                <a:solidFill>
                  <a:srgbClr val="D75077"/>
                </a:solidFill>
                <a:cs typeface="+mn-ea"/>
                <a:sym typeface="+mn-lt"/>
              </a:rPr>
              <a:t>男性的</a:t>
            </a:r>
            <a:r>
              <a:rPr lang="en-US" altLang="zh-CN" sz="2000" dirty="0">
                <a:solidFill>
                  <a:srgbClr val="D75077"/>
                </a:solidFill>
                <a:cs typeface="+mn-ea"/>
                <a:sym typeface="+mn-lt"/>
              </a:rPr>
              <a:t>2</a:t>
            </a:r>
            <a:r>
              <a:rPr lang="zh-CN" altLang="en-US" sz="2000" dirty="0">
                <a:solidFill>
                  <a:srgbClr val="D75077"/>
                </a:solidFill>
                <a:cs typeface="+mn-ea"/>
                <a:sym typeface="+mn-lt"/>
              </a:rPr>
              <a:t>倍。</a:t>
            </a:r>
          </a:p>
        </p:txBody>
      </p:sp>
      <p:sp>
        <p:nvSpPr>
          <p:cNvPr id="10" name="AutoShape 4"/>
          <p:cNvSpPr/>
          <p:nvPr/>
        </p:nvSpPr>
        <p:spPr bwMode="auto">
          <a:xfrm rot="16200000">
            <a:off x="4706878" y="503957"/>
            <a:ext cx="2363486" cy="4637888"/>
          </a:xfrm>
          <a:custGeom>
            <a:avLst/>
            <a:gdLst>
              <a:gd name="T0" fmla="*/ 0 w 21600"/>
              <a:gd name="T1" fmla="*/ 681 h 21600"/>
              <a:gd name="T2" fmla="*/ 177 w 21600"/>
              <a:gd name="T3" fmla="*/ 34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21600"/>
                </a:moveTo>
                <a:cubicBezTo>
                  <a:pt x="11925" y="21600"/>
                  <a:pt x="21600" y="16767"/>
                  <a:pt x="21600" y="10804"/>
                </a:cubicBezTo>
                <a:cubicBezTo>
                  <a:pt x="21600" y="4840"/>
                  <a:pt x="11925" y="0"/>
                  <a:pt x="0" y="0"/>
                </a:cubicBezTo>
              </a:path>
            </a:pathLst>
          </a:custGeom>
          <a:noFill/>
          <a:ln w="25400" cap="rnd">
            <a:solidFill>
              <a:srgbClr val="C4AC8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dirty="0">
              <a:gradFill>
                <a:gsLst>
                  <a:gs pos="0">
                    <a:srgbClr val="3F5096"/>
                  </a:gs>
                  <a:gs pos="100000">
                    <a:srgbClr val="3F5096"/>
                  </a:gs>
                </a:gsLst>
                <a:lin ang="5400000" scaled="1"/>
              </a:gradFill>
              <a:cs typeface="+mn-ea"/>
              <a:sym typeface="+mn-lt"/>
            </a:endParaRPr>
          </a:p>
        </p:txBody>
      </p:sp>
      <p:sp>
        <p:nvSpPr>
          <p:cNvPr id="12" name="AutoShape 7"/>
          <p:cNvSpPr/>
          <p:nvPr/>
        </p:nvSpPr>
        <p:spPr bwMode="auto">
          <a:xfrm>
            <a:off x="3227340" y="3747011"/>
            <a:ext cx="693144" cy="697918"/>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E7E77"/>
          </a:solidFill>
          <a:ln w="57150" cap="flat" cmpd="sng" algn="ctr">
            <a:noFill/>
            <a:prstDash val="solid"/>
          </a:ln>
          <a:effectLst/>
        </p:spPr>
        <p:txBody>
          <a:bodyPr spcFirstLastPara="0" vert="horz" wrap="square" lIns="0" tIns="0" rIns="0" bIns="0" numCol="1" spcCol="1270" anchor="ctr" anchorCtr="0">
            <a:noAutofit/>
          </a:bodyPr>
          <a:lstStyle/>
          <a:p>
            <a:pPr algn="ctr" defTabSz="888365">
              <a:lnSpc>
                <a:spcPct val="90000"/>
              </a:lnSpc>
              <a:spcAft>
                <a:spcPct val="35000"/>
              </a:spcAft>
            </a:pPr>
            <a:r>
              <a:rPr lang="en-US" altLang="zh-CN" sz="2800" b="1" kern="0" dirty="0" smtClean="0">
                <a:solidFill>
                  <a:schemeClr val="bg1"/>
                </a:solidFill>
                <a:cs typeface="+mn-ea"/>
                <a:sym typeface="+mn-lt"/>
              </a:rPr>
              <a:t>03</a:t>
            </a:r>
            <a:endParaRPr lang="zh-CN" altLang="en-US" sz="2800" b="1" kern="0" dirty="0">
              <a:solidFill>
                <a:schemeClr val="bg1"/>
              </a:solidFill>
              <a:cs typeface="+mn-ea"/>
              <a:sym typeface="+mn-lt"/>
            </a:endParaRPr>
          </a:p>
        </p:txBody>
      </p:sp>
      <p:sp>
        <p:nvSpPr>
          <p:cNvPr id="13" name="AutoShape 9"/>
          <p:cNvSpPr/>
          <p:nvPr/>
        </p:nvSpPr>
        <p:spPr bwMode="auto">
          <a:xfrm>
            <a:off x="3717256" y="2183045"/>
            <a:ext cx="693144" cy="696708"/>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E7E77"/>
          </a:solidFill>
          <a:ln w="57150" cap="flat" cmpd="sng" algn="ctr">
            <a:noFill/>
            <a:prstDash val="solid"/>
          </a:ln>
          <a:effectLst/>
        </p:spPr>
        <p:txBody>
          <a:bodyPr spcFirstLastPara="0" vert="horz" wrap="square" lIns="0" tIns="0" rIns="0" bIns="0" numCol="1" spcCol="1270" anchor="ctr" anchorCtr="0">
            <a:noAutofit/>
          </a:bodyPr>
          <a:lstStyle/>
          <a:p>
            <a:pPr algn="ctr" defTabSz="888365">
              <a:lnSpc>
                <a:spcPct val="90000"/>
              </a:lnSpc>
              <a:spcAft>
                <a:spcPct val="35000"/>
              </a:spcAft>
            </a:pPr>
            <a:r>
              <a:rPr lang="en-US" altLang="zh-CN" sz="2800" b="1" kern="0" dirty="0" smtClean="0">
                <a:solidFill>
                  <a:schemeClr val="bg1"/>
                </a:solidFill>
                <a:cs typeface="+mn-ea"/>
                <a:sym typeface="+mn-lt"/>
              </a:rPr>
              <a:t>01</a:t>
            </a:r>
            <a:endParaRPr lang="zh-CN" altLang="en-US" sz="2800" b="1" kern="0" dirty="0">
              <a:solidFill>
                <a:schemeClr val="bg1"/>
              </a:solidFill>
              <a:cs typeface="+mn-ea"/>
              <a:sym typeface="+mn-lt"/>
            </a:endParaRPr>
          </a:p>
        </p:txBody>
      </p:sp>
      <p:sp>
        <p:nvSpPr>
          <p:cNvPr id="14" name="AutoShape 8"/>
          <p:cNvSpPr/>
          <p:nvPr/>
        </p:nvSpPr>
        <p:spPr bwMode="auto">
          <a:xfrm>
            <a:off x="7866435" y="3747012"/>
            <a:ext cx="693143" cy="697918"/>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E7E77"/>
          </a:solidFill>
          <a:ln w="57150" cap="flat" cmpd="sng" algn="ctr">
            <a:noFill/>
            <a:prstDash val="solid"/>
          </a:ln>
          <a:effectLst/>
        </p:spPr>
        <p:txBody>
          <a:bodyPr spcFirstLastPara="0" vert="horz" wrap="square" lIns="0" tIns="0" rIns="0" bIns="0" numCol="1" spcCol="1270" anchor="ctr" anchorCtr="0">
            <a:noAutofit/>
          </a:bodyPr>
          <a:lstStyle/>
          <a:p>
            <a:pPr algn="ctr" defTabSz="888365">
              <a:lnSpc>
                <a:spcPct val="90000"/>
              </a:lnSpc>
              <a:spcAft>
                <a:spcPct val="35000"/>
              </a:spcAft>
            </a:pPr>
            <a:r>
              <a:rPr lang="en-US" altLang="zh-CN" sz="2800" b="1" kern="0" dirty="0" smtClean="0">
                <a:solidFill>
                  <a:schemeClr val="bg1"/>
                </a:solidFill>
                <a:cs typeface="+mn-ea"/>
                <a:sym typeface="+mn-lt"/>
              </a:rPr>
              <a:t>04</a:t>
            </a:r>
            <a:endParaRPr lang="zh-CN" altLang="en-US" sz="2800" b="1" kern="0" dirty="0">
              <a:solidFill>
                <a:schemeClr val="bg1"/>
              </a:solidFill>
              <a:cs typeface="+mn-ea"/>
              <a:sym typeface="+mn-lt"/>
            </a:endParaRPr>
          </a:p>
        </p:txBody>
      </p:sp>
      <p:sp>
        <p:nvSpPr>
          <p:cNvPr id="15" name="AutoShape 6"/>
          <p:cNvSpPr/>
          <p:nvPr/>
        </p:nvSpPr>
        <p:spPr bwMode="auto">
          <a:xfrm>
            <a:off x="7381362" y="2183043"/>
            <a:ext cx="693145" cy="696708"/>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rgbClr val="FE7E77"/>
          </a:solidFill>
          <a:ln w="57150" cap="flat" cmpd="sng" algn="ctr">
            <a:noFill/>
            <a:prstDash val="solid"/>
          </a:ln>
          <a:effectLst/>
        </p:spPr>
        <p:txBody>
          <a:bodyPr spcFirstLastPara="0" vert="horz" wrap="square" lIns="0" tIns="0" rIns="0" bIns="0" numCol="1" spcCol="1270" anchor="ctr" anchorCtr="0">
            <a:noAutofit/>
          </a:bodyPr>
          <a:lstStyle/>
          <a:p>
            <a:pPr algn="ctr" defTabSz="888365">
              <a:lnSpc>
                <a:spcPct val="90000"/>
              </a:lnSpc>
              <a:spcAft>
                <a:spcPct val="35000"/>
              </a:spcAft>
            </a:pPr>
            <a:r>
              <a:rPr lang="en-US" altLang="zh-CN" sz="2800" b="1" kern="0" dirty="0" smtClean="0">
                <a:solidFill>
                  <a:schemeClr val="bg1"/>
                </a:solidFill>
                <a:cs typeface="+mn-ea"/>
                <a:sym typeface="+mn-lt"/>
              </a:rPr>
              <a:t>02</a:t>
            </a:r>
            <a:endParaRPr lang="zh-CN" altLang="en-US" sz="2800" b="1" kern="0" dirty="0">
              <a:solidFill>
                <a:schemeClr val="bg1"/>
              </a:solidFill>
              <a:cs typeface="+mn-ea"/>
              <a:sym typeface="+mn-lt"/>
            </a:endParaRPr>
          </a:p>
        </p:txBody>
      </p:sp>
      <p:pic>
        <p:nvPicPr>
          <p:cNvPr id="30" name="图片 29"/>
          <p:cNvPicPr>
            <a:picLocks noChangeAspect="1"/>
          </p:cNvPicPr>
          <p:nvPr/>
        </p:nvPicPr>
        <p:blipFill>
          <a:blip r:embed="rId3" cstate="screen">
            <a:extLst>
              <a:ext uri="{BEBA8EAE-BF5A-486C-A8C5-ECC9F3942E4B}">
                <a14:imgProps xmlns:a14="http://schemas.microsoft.com/office/drawing/2010/main">
                  <a14:imgLayer>
                    <a14:imgEffect>
                      <a14:colorTemperature colorTemp="7200"/>
                    </a14:imgEffect>
                  </a14:imgLayer>
                </a14:imgProps>
              </a:ext>
              <a:ext uri="{28A0092B-C50C-407E-A947-70E740481C1C}">
                <a14:useLocalDpi xmlns:a14="http://schemas.microsoft.com/office/drawing/2010/main"/>
              </a:ext>
            </a:extLst>
          </a:blip>
          <a:stretch>
            <a:fillRect/>
          </a:stretch>
        </p:blipFill>
        <p:spPr>
          <a:xfrm>
            <a:off x="3774710" y="2183043"/>
            <a:ext cx="3953815" cy="3953815"/>
          </a:xfrm>
          <a:prstGeom prst="rect">
            <a:avLst/>
          </a:prstGeom>
        </p:spPr>
      </p:pic>
      <p:sp>
        <p:nvSpPr>
          <p:cNvPr id="31" name="矩形 30"/>
          <p:cNvSpPr/>
          <p:nvPr/>
        </p:nvSpPr>
        <p:spPr>
          <a:xfrm>
            <a:off x="746294" y="1792733"/>
            <a:ext cx="2831987" cy="1477328"/>
          </a:xfrm>
          <a:prstGeom prst="rect">
            <a:avLst/>
          </a:prstGeom>
        </p:spPr>
        <p:txBody>
          <a:bodyPr wrap="square">
            <a:spAutoFit/>
          </a:bodyPr>
          <a:lstStyle/>
          <a:p>
            <a:pPr algn="r">
              <a:lnSpc>
                <a:spcPct val="150000"/>
              </a:lnSpc>
            </a:pPr>
            <a:r>
              <a:rPr lang="zh-CN" altLang="en-US" sz="2000" dirty="0">
                <a:solidFill>
                  <a:srgbClr val="D75077"/>
                </a:solidFill>
                <a:cs typeface="+mn-ea"/>
                <a:sym typeface="+mn-lt"/>
              </a:rPr>
              <a:t>女性健康是国际和国内的人类发展所共同关心的问题。</a:t>
            </a:r>
          </a:p>
        </p:txBody>
      </p:sp>
    </p:spTree>
    <p:extLst>
      <p:ext uri="{BB962C8B-B14F-4D97-AF65-F5344CB8AC3E}">
        <p14:creationId xmlns:p14="http://schemas.microsoft.com/office/powerpoint/2010/main" val="3042200234"/>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up)">
                                      <p:cBhvr>
                                        <p:cTn id="20" dur="500"/>
                                        <p:tgtEl>
                                          <p:spTgt spid="10"/>
                                        </p:tgtEl>
                                      </p:cBhvr>
                                    </p:animEffect>
                                  </p:childTnLst>
                                </p:cTn>
                              </p:par>
                            </p:childTnLst>
                          </p:cTn>
                        </p:par>
                        <p:par>
                          <p:cTn id="21" fill="hold">
                            <p:stCondLst>
                              <p:cond delay="2000"/>
                            </p:stCondLst>
                            <p:childTnLst>
                              <p:par>
                                <p:cTn id="22" presetID="22" presetClass="entr" presetSubtype="1"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up)">
                                      <p:cBhvr>
                                        <p:cTn id="24" dur="500"/>
                                        <p:tgtEl>
                                          <p:spTgt spid="13"/>
                                        </p:tgtEl>
                                      </p:cBhvr>
                                    </p:animEffect>
                                  </p:childTnLst>
                                </p:cTn>
                              </p:par>
                            </p:childTnLst>
                          </p:cTn>
                        </p:par>
                        <p:par>
                          <p:cTn id="25" fill="hold">
                            <p:stCondLst>
                              <p:cond delay="2500"/>
                            </p:stCondLst>
                            <p:childTnLst>
                              <p:par>
                                <p:cTn id="26" presetID="22" presetClass="entr" presetSubtype="1"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up)">
                                      <p:cBhvr>
                                        <p:cTn id="28" dur="500"/>
                                        <p:tgtEl>
                                          <p:spTgt spid="3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par>
                          <p:cTn id="33" fill="hold">
                            <p:stCondLst>
                              <p:cond delay="3500"/>
                            </p:stCondLst>
                            <p:childTnLst>
                              <p:par>
                                <p:cTn id="34" presetID="22" presetClass="entr" presetSubtype="1"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up)">
                                      <p:cBhvr>
                                        <p:cTn id="36" dur="500"/>
                                        <p:tgtEl>
                                          <p:spTgt spid="8"/>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up)">
                                      <p:cBhvr>
                                        <p:cTn id="44" dur="500"/>
                                        <p:tgtEl>
                                          <p:spTgt spid="6"/>
                                        </p:tgtEl>
                                      </p:cBhvr>
                                    </p:animEffect>
                                  </p:childTnLst>
                                </p:cTn>
                              </p:par>
                            </p:childTnLst>
                          </p:cTn>
                        </p:par>
                        <p:par>
                          <p:cTn id="45" fill="hold">
                            <p:stCondLst>
                              <p:cond delay="5000"/>
                            </p:stCondLst>
                            <p:childTnLst>
                              <p:par>
                                <p:cTn id="46" presetID="10" presetClass="entr" presetSubtype="0"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par>
                          <p:cTn id="49" fill="hold">
                            <p:stCondLst>
                              <p:cond delay="5500"/>
                            </p:stCondLst>
                            <p:childTnLst>
                              <p:par>
                                <p:cTn id="50" presetID="22" presetClass="entr" presetSubtype="1"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wipe(up)">
                                      <p:cBhvr>
                                        <p:cTn id="5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10" grpId="0" animBg="1"/>
      <p:bldP spid="12" grpId="0" animBg="1"/>
      <p:bldP spid="13" grpId="0" animBg="1"/>
      <p:bldP spid="14" grpId="0" animBg="1"/>
      <p:bldP spid="15" grpId="0" animBg="1"/>
      <p:bldP spid="3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3416320" cy="523220"/>
          </a:xfrm>
          <a:prstGeom prst="rect">
            <a:avLst/>
          </a:prstGeom>
        </p:spPr>
        <p:txBody>
          <a:bodyPr wrap="none">
            <a:spAutoFit/>
          </a:bodyPr>
          <a:lstStyle/>
          <a:p>
            <a:r>
              <a:rPr lang="zh-CN" altLang="en-US" sz="2800" b="1" dirty="0">
                <a:solidFill>
                  <a:srgbClr val="D75077"/>
                </a:solidFill>
                <a:cs typeface="+mn-ea"/>
                <a:sym typeface="+mn-lt"/>
              </a:rPr>
              <a:t>老年妇女的安全护理</a:t>
            </a:r>
          </a:p>
        </p:txBody>
      </p:sp>
      <p:grpSp>
        <p:nvGrpSpPr>
          <p:cNvPr id="10" name="组合 9"/>
          <p:cNvGrpSpPr/>
          <p:nvPr/>
        </p:nvGrpSpPr>
        <p:grpSpPr>
          <a:xfrm>
            <a:off x="4943756" y="1150462"/>
            <a:ext cx="2080560" cy="740989"/>
            <a:chOff x="4650654" y="760265"/>
            <a:chExt cx="2080560" cy="740989"/>
          </a:xfrm>
        </p:grpSpPr>
        <p:sp>
          <p:nvSpPr>
            <p:cNvPr id="11" name="圆角矩形 10"/>
            <p:cNvSpPr/>
            <p:nvPr/>
          </p:nvSpPr>
          <p:spPr>
            <a:xfrm>
              <a:off x="4650654" y="760265"/>
              <a:ext cx="2080560" cy="740989"/>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a:off x="4837590" y="918622"/>
              <a:ext cx="1723549" cy="461665"/>
            </a:xfrm>
            <a:prstGeom prst="rect">
              <a:avLst/>
            </a:prstGeom>
          </p:spPr>
          <p:txBody>
            <a:bodyPr wrap="none">
              <a:spAutoFit/>
            </a:bodyPr>
            <a:lstStyle/>
            <a:p>
              <a:r>
                <a:rPr lang="zh-CN" altLang="en-US" sz="2400" b="1" dirty="0">
                  <a:solidFill>
                    <a:srgbClr val="D75077"/>
                  </a:solidFill>
                  <a:cs typeface="+mn-ea"/>
                  <a:sym typeface="+mn-lt"/>
                </a:rPr>
                <a:t>瘦肉防贫血</a:t>
              </a:r>
            </a:p>
          </p:txBody>
        </p:sp>
      </p:grpSp>
      <p:grpSp>
        <p:nvGrpSpPr>
          <p:cNvPr id="2" name="组合 1"/>
          <p:cNvGrpSpPr/>
          <p:nvPr/>
        </p:nvGrpSpPr>
        <p:grpSpPr>
          <a:xfrm>
            <a:off x="2799327" y="2151512"/>
            <a:ext cx="6369418" cy="1338828"/>
            <a:chOff x="3140012" y="2201641"/>
            <a:chExt cx="6369418" cy="1338828"/>
          </a:xfrm>
        </p:grpSpPr>
        <p:sp>
          <p:nvSpPr>
            <p:cNvPr id="6" name="矩形 5"/>
            <p:cNvSpPr/>
            <p:nvPr/>
          </p:nvSpPr>
          <p:spPr>
            <a:xfrm>
              <a:off x="4119084" y="2201641"/>
              <a:ext cx="4428058" cy="1338828"/>
            </a:xfrm>
            <a:prstGeom prst="rect">
              <a:avLst/>
            </a:prstGeom>
          </p:spPr>
          <p:txBody>
            <a:bodyPr wrap="square">
              <a:spAutoFit/>
            </a:bodyPr>
            <a:lstStyle/>
            <a:p>
              <a:pPr>
                <a:lnSpc>
                  <a:spcPct val="150000"/>
                </a:lnSpc>
              </a:pPr>
              <a:r>
                <a:rPr lang="zh-CN" altLang="en-US" dirty="0">
                  <a:solidFill>
                    <a:srgbClr val="D75077"/>
                  </a:solidFill>
                  <a:cs typeface="+mn-ea"/>
                  <a:sym typeface="+mn-lt"/>
                </a:rPr>
                <a:t>铁是血液里储存血红蛋白的一个重要“仓库”，女性体内的铁含量只要有轻微不足，思考能力和记忆力就会有所下降。</a:t>
              </a:r>
            </a:p>
          </p:txBody>
        </p:sp>
        <p:sp>
          <p:nvSpPr>
            <p:cNvPr id="8" name="泪滴形 7"/>
            <p:cNvSpPr/>
            <p:nvPr/>
          </p:nvSpPr>
          <p:spPr>
            <a:xfrm rot="2700000">
              <a:off x="3148404" y="2542229"/>
              <a:ext cx="607925" cy="624709"/>
            </a:xfrm>
            <a:prstGeom prst="teardrop">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泪滴形 12"/>
            <p:cNvSpPr/>
            <p:nvPr/>
          </p:nvSpPr>
          <p:spPr>
            <a:xfrm rot="18900000" flipH="1">
              <a:off x="8901505" y="2542229"/>
              <a:ext cx="607925" cy="624709"/>
            </a:xfrm>
            <a:prstGeom prst="teardrop">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 name="组合 8"/>
          <p:cNvGrpSpPr/>
          <p:nvPr/>
        </p:nvGrpSpPr>
        <p:grpSpPr>
          <a:xfrm>
            <a:off x="897398" y="3812318"/>
            <a:ext cx="3902424" cy="2339878"/>
            <a:chOff x="897398" y="3812318"/>
            <a:chExt cx="3902424" cy="2339878"/>
          </a:xfrm>
        </p:grpSpPr>
        <p:grpSp>
          <p:nvGrpSpPr>
            <p:cNvPr id="14" name="组合 13"/>
            <p:cNvGrpSpPr/>
            <p:nvPr/>
          </p:nvGrpSpPr>
          <p:grpSpPr>
            <a:xfrm>
              <a:off x="1173890" y="3812318"/>
              <a:ext cx="3341046" cy="740989"/>
              <a:chOff x="4650654" y="760265"/>
              <a:chExt cx="3341046" cy="740989"/>
            </a:xfrm>
          </p:grpSpPr>
          <p:sp>
            <p:nvSpPr>
              <p:cNvPr id="15" name="圆角矩形 14"/>
              <p:cNvSpPr/>
              <p:nvPr/>
            </p:nvSpPr>
            <p:spPr>
              <a:xfrm>
                <a:off x="4650654" y="760265"/>
                <a:ext cx="3341046" cy="740989"/>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4837590" y="918622"/>
                <a:ext cx="2954655" cy="461665"/>
              </a:xfrm>
              <a:prstGeom prst="rect">
                <a:avLst/>
              </a:prstGeom>
            </p:spPr>
            <p:txBody>
              <a:bodyPr wrap="none">
                <a:spAutoFit/>
              </a:bodyPr>
              <a:lstStyle/>
              <a:p>
                <a:r>
                  <a:rPr lang="zh-CN" altLang="en-US" sz="2400" b="1" dirty="0">
                    <a:solidFill>
                      <a:srgbClr val="D75077"/>
                    </a:solidFill>
                    <a:cs typeface="+mn-ea"/>
                    <a:sym typeface="+mn-lt"/>
                  </a:rPr>
                  <a:t>十字花菜提高记忆力</a:t>
                </a:r>
              </a:p>
            </p:txBody>
          </p:sp>
        </p:grpSp>
        <p:sp>
          <p:nvSpPr>
            <p:cNvPr id="18" name="矩形 17"/>
            <p:cNvSpPr/>
            <p:nvPr/>
          </p:nvSpPr>
          <p:spPr>
            <a:xfrm>
              <a:off x="897398" y="4813368"/>
              <a:ext cx="3902424" cy="1338828"/>
            </a:xfrm>
            <a:prstGeom prst="rect">
              <a:avLst/>
            </a:prstGeom>
          </p:spPr>
          <p:txBody>
            <a:bodyPr wrap="square">
              <a:spAutoFit/>
            </a:bodyPr>
            <a:lstStyle/>
            <a:p>
              <a:pPr>
                <a:lnSpc>
                  <a:spcPct val="150000"/>
                </a:lnSpc>
              </a:pPr>
              <a:r>
                <a:rPr lang="zh-CN" altLang="en-US" dirty="0">
                  <a:solidFill>
                    <a:srgbClr val="D75077"/>
                  </a:solidFill>
                  <a:cs typeface="+mn-ea"/>
                  <a:sym typeface="+mn-lt"/>
                </a:rPr>
                <a:t>每增加一份十字花科蔬菜、绿叶蔬菜、薯类的摄入，可使女性冠心病发病风险分别降低</a:t>
              </a:r>
              <a:r>
                <a:rPr lang="en-US" altLang="zh-CN" dirty="0">
                  <a:solidFill>
                    <a:srgbClr val="D75077"/>
                  </a:solidFill>
                  <a:cs typeface="+mn-ea"/>
                  <a:sym typeface="+mn-lt"/>
                </a:rPr>
                <a:t>24%</a:t>
              </a:r>
              <a:r>
                <a:rPr lang="zh-CN" altLang="en-US" dirty="0">
                  <a:solidFill>
                    <a:srgbClr val="D75077"/>
                  </a:solidFill>
                  <a:cs typeface="+mn-ea"/>
                  <a:sym typeface="+mn-lt"/>
                </a:rPr>
                <a:t>、</a:t>
              </a:r>
              <a:r>
                <a:rPr lang="en-US" altLang="zh-CN" dirty="0">
                  <a:solidFill>
                    <a:srgbClr val="D75077"/>
                  </a:solidFill>
                  <a:cs typeface="+mn-ea"/>
                  <a:sym typeface="+mn-lt"/>
                </a:rPr>
                <a:t>30%</a:t>
              </a:r>
              <a:r>
                <a:rPr lang="zh-CN" altLang="en-US" dirty="0">
                  <a:solidFill>
                    <a:srgbClr val="D75077"/>
                  </a:solidFill>
                  <a:cs typeface="+mn-ea"/>
                  <a:sym typeface="+mn-lt"/>
                </a:rPr>
                <a:t>、</a:t>
              </a:r>
              <a:r>
                <a:rPr lang="en-US" altLang="zh-CN" dirty="0">
                  <a:solidFill>
                    <a:srgbClr val="D75077"/>
                  </a:solidFill>
                  <a:cs typeface="+mn-ea"/>
                  <a:sym typeface="+mn-lt"/>
                </a:rPr>
                <a:t>22%</a:t>
              </a:r>
              <a:r>
                <a:rPr lang="zh-CN" altLang="en-US" dirty="0">
                  <a:solidFill>
                    <a:srgbClr val="D75077"/>
                  </a:solidFill>
                  <a:cs typeface="+mn-ea"/>
                  <a:sym typeface="+mn-lt"/>
                </a:rPr>
                <a:t>。</a:t>
              </a:r>
            </a:p>
          </p:txBody>
        </p:sp>
      </p:grpSp>
      <p:grpSp>
        <p:nvGrpSpPr>
          <p:cNvPr id="17" name="组合 16"/>
          <p:cNvGrpSpPr/>
          <p:nvPr/>
        </p:nvGrpSpPr>
        <p:grpSpPr>
          <a:xfrm>
            <a:off x="7178563" y="3812318"/>
            <a:ext cx="4428058" cy="2339878"/>
            <a:chOff x="7178563" y="3812318"/>
            <a:chExt cx="4428058" cy="2339878"/>
          </a:xfrm>
        </p:grpSpPr>
        <p:grpSp>
          <p:nvGrpSpPr>
            <p:cNvPr id="21" name="组合 20"/>
            <p:cNvGrpSpPr/>
            <p:nvPr/>
          </p:nvGrpSpPr>
          <p:grpSpPr>
            <a:xfrm>
              <a:off x="7975685" y="3812318"/>
              <a:ext cx="2833814" cy="740989"/>
              <a:chOff x="4650654" y="760265"/>
              <a:chExt cx="2833814" cy="740989"/>
            </a:xfrm>
          </p:grpSpPr>
          <p:sp>
            <p:nvSpPr>
              <p:cNvPr id="22" name="圆角矩形 21"/>
              <p:cNvSpPr/>
              <p:nvPr/>
            </p:nvSpPr>
            <p:spPr>
              <a:xfrm>
                <a:off x="4650654" y="760265"/>
                <a:ext cx="2833814" cy="740989"/>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p:cNvSpPr/>
              <p:nvPr/>
            </p:nvSpPr>
            <p:spPr>
              <a:xfrm>
                <a:off x="4837590" y="918622"/>
                <a:ext cx="2646878" cy="461665"/>
              </a:xfrm>
              <a:prstGeom prst="rect">
                <a:avLst/>
              </a:prstGeom>
            </p:spPr>
            <p:txBody>
              <a:bodyPr wrap="none">
                <a:spAutoFit/>
              </a:bodyPr>
              <a:lstStyle/>
              <a:p>
                <a:r>
                  <a:rPr lang="zh-CN" altLang="en-US" sz="2400" b="1" dirty="0">
                    <a:solidFill>
                      <a:srgbClr val="D75077"/>
                    </a:solidFill>
                    <a:cs typeface="+mn-ea"/>
                    <a:sym typeface="+mn-lt"/>
                  </a:rPr>
                  <a:t>深色蔬菜延缓衰老</a:t>
                </a:r>
              </a:p>
            </p:txBody>
          </p:sp>
        </p:grpSp>
        <p:sp>
          <p:nvSpPr>
            <p:cNvPr id="25" name="矩形 24"/>
            <p:cNvSpPr/>
            <p:nvPr/>
          </p:nvSpPr>
          <p:spPr>
            <a:xfrm>
              <a:off x="7178563" y="4813368"/>
              <a:ext cx="4428058" cy="1338828"/>
            </a:xfrm>
            <a:prstGeom prst="rect">
              <a:avLst/>
            </a:prstGeom>
          </p:spPr>
          <p:txBody>
            <a:bodyPr wrap="square">
              <a:spAutoFit/>
            </a:bodyPr>
            <a:lstStyle/>
            <a:p>
              <a:pPr>
                <a:lnSpc>
                  <a:spcPct val="150000"/>
                </a:lnSpc>
              </a:pPr>
              <a:r>
                <a:rPr lang="zh-CN" altLang="en-US" dirty="0">
                  <a:solidFill>
                    <a:srgbClr val="D75077"/>
                  </a:solidFill>
                  <a:cs typeface="+mn-ea"/>
                  <a:sym typeface="+mn-lt"/>
                </a:rPr>
                <a:t>紫色</a:t>
              </a:r>
              <a:r>
                <a:rPr lang="zh-CN" altLang="en-US" dirty="0" smtClean="0">
                  <a:solidFill>
                    <a:srgbClr val="D75077"/>
                  </a:solidFill>
                  <a:cs typeface="+mn-ea"/>
                  <a:sym typeface="+mn-lt"/>
                </a:rPr>
                <a:t>蔬菜中含有花青素</a:t>
              </a:r>
              <a:r>
                <a:rPr lang="zh-CN" altLang="en-US" dirty="0">
                  <a:solidFill>
                    <a:srgbClr val="D75077"/>
                  </a:solidFill>
                  <a:cs typeface="+mn-ea"/>
                  <a:sym typeface="+mn-lt"/>
                </a:rPr>
                <a:t>。花青素具有很强的抗氧化能力，既能帮助机体预防高血压，减缓肝功能衰老，还能缓解眼部疲劳</a:t>
              </a:r>
            </a:p>
          </p:txBody>
        </p:sp>
      </p:grpSp>
      <p:grpSp>
        <p:nvGrpSpPr>
          <p:cNvPr id="29" name="组合 28"/>
          <p:cNvGrpSpPr/>
          <p:nvPr/>
        </p:nvGrpSpPr>
        <p:grpSpPr>
          <a:xfrm>
            <a:off x="5458923" y="5154357"/>
            <a:ext cx="1007696" cy="607925"/>
            <a:chOff x="6690696" y="4929293"/>
            <a:chExt cx="1007696" cy="607925"/>
          </a:xfrm>
        </p:grpSpPr>
        <p:sp>
          <p:nvSpPr>
            <p:cNvPr id="26" name="泪滴形 25"/>
            <p:cNvSpPr/>
            <p:nvPr/>
          </p:nvSpPr>
          <p:spPr>
            <a:xfrm rot="2700000">
              <a:off x="7082075" y="4920901"/>
              <a:ext cx="607925" cy="624709"/>
            </a:xfrm>
            <a:prstGeom prst="teardrop">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泪滴形 27"/>
            <p:cNvSpPr/>
            <p:nvPr/>
          </p:nvSpPr>
          <p:spPr>
            <a:xfrm rot="13500000">
              <a:off x="6699088" y="4920901"/>
              <a:ext cx="607925" cy="624709"/>
            </a:xfrm>
            <a:prstGeom prst="teardrop">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529966">
            <a:off x="377897" y="963422"/>
            <a:ext cx="2785351" cy="1856057"/>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93757" y="992072"/>
            <a:ext cx="2512864" cy="2004679"/>
          </a:xfrm>
          <a:prstGeom prst="rect">
            <a:avLst/>
          </a:prstGeom>
        </p:spPr>
      </p:pic>
    </p:spTree>
    <p:extLst>
      <p:ext uri="{BB962C8B-B14F-4D97-AF65-F5344CB8AC3E}">
        <p14:creationId xmlns:p14="http://schemas.microsoft.com/office/powerpoint/2010/main" val="3538087824"/>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 presetClass="entr" presetSubtype="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16" presetClass="entr" presetSubtype="2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arn(inVertical)">
                                      <p:cBhvr>
                                        <p:cTn id="20" dur="500"/>
                                        <p:tgtEl>
                                          <p:spTgt spid="2"/>
                                        </p:tgtEl>
                                      </p:cBhvr>
                                    </p:animEffect>
                                  </p:childTnLst>
                                </p:cTn>
                              </p:par>
                            </p:childTnLst>
                          </p:cTn>
                        </p:par>
                        <p:par>
                          <p:cTn id="21" fill="hold">
                            <p:stCondLst>
                              <p:cond delay="2000"/>
                            </p:stCondLst>
                            <p:childTnLst>
                              <p:par>
                                <p:cTn id="22" presetID="22" presetClass="entr" presetSubtype="1"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up)">
                                      <p:cBhvr>
                                        <p:cTn id="24" dur="500"/>
                                        <p:tgtEl>
                                          <p:spTgt spid="9"/>
                                        </p:tgtEl>
                                      </p:cBhvr>
                                    </p:animEffect>
                                  </p:childTnLst>
                                </p:cTn>
                              </p:par>
                            </p:childTnLst>
                          </p:cTn>
                        </p:par>
                        <p:par>
                          <p:cTn id="25" fill="hold">
                            <p:stCondLst>
                              <p:cond delay="2500"/>
                            </p:stCondLst>
                            <p:childTnLst>
                              <p:par>
                                <p:cTn id="26" presetID="22" presetClass="entr" presetSubtype="1"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up)">
                                      <p:cBhvr>
                                        <p:cTn id="28" dur="500"/>
                                        <p:tgtEl>
                                          <p:spTgt spid="17"/>
                                        </p:tgtEl>
                                      </p:cBhvr>
                                    </p:animEffect>
                                  </p:childTnLst>
                                </p:cTn>
                              </p:par>
                            </p:childTnLst>
                          </p:cTn>
                        </p:par>
                        <p:par>
                          <p:cTn id="29" fill="hold">
                            <p:stCondLst>
                              <p:cond delay="3000"/>
                            </p:stCondLst>
                            <p:childTnLst>
                              <p:par>
                                <p:cTn id="30" presetID="16" presetClass="entr" presetSubtype="37"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barn(outVertical)">
                                      <p:cBhvr>
                                        <p:cTn id="32" dur="500"/>
                                        <p:tgtEl>
                                          <p:spTgt spid="29"/>
                                        </p:tgtEl>
                                      </p:cBhvr>
                                    </p:animEffect>
                                  </p:childTnLst>
                                </p:cTn>
                              </p:par>
                            </p:childTnLst>
                          </p:cTn>
                        </p:par>
                        <p:par>
                          <p:cTn id="33" fill="hold">
                            <p:stCondLst>
                              <p:cond delay="3500"/>
                            </p:stCondLst>
                            <p:childTnLst>
                              <p:par>
                                <p:cTn id="34" presetID="10" presetClass="entr" presetSubtype="0"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par>
                          <p:cTn id="37" fill="hold">
                            <p:stCondLst>
                              <p:cond delay="4000"/>
                            </p:stCondLst>
                            <p:childTnLst>
                              <p:par>
                                <p:cTn id="38" presetID="10" presetClass="entr" presetSubtype="0"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039289" y="88417"/>
            <a:ext cx="2698175" cy="523220"/>
          </a:xfrm>
          <a:prstGeom prst="rect">
            <a:avLst/>
          </a:prstGeom>
        </p:spPr>
        <p:txBody>
          <a:bodyPr wrap="none">
            <a:spAutoFit/>
          </a:bodyPr>
          <a:lstStyle/>
          <a:p>
            <a:r>
              <a:rPr lang="zh-CN" altLang="en-US" sz="2800" b="1" dirty="0">
                <a:solidFill>
                  <a:srgbClr val="D75077"/>
                </a:solidFill>
                <a:cs typeface="+mn-ea"/>
                <a:sym typeface="+mn-lt"/>
              </a:rPr>
              <a:t>健康观念新内涵</a:t>
            </a:r>
          </a:p>
        </p:txBody>
      </p:sp>
      <p:grpSp>
        <p:nvGrpSpPr>
          <p:cNvPr id="15" name="组合 14"/>
          <p:cNvGrpSpPr/>
          <p:nvPr/>
        </p:nvGrpSpPr>
        <p:grpSpPr>
          <a:xfrm>
            <a:off x="2363164" y="884683"/>
            <a:ext cx="4968106" cy="3312721"/>
            <a:chOff x="975494" y="1886600"/>
            <a:chExt cx="4968106" cy="3312721"/>
          </a:xfrm>
        </p:grpSpPr>
        <p:grpSp>
          <p:nvGrpSpPr>
            <p:cNvPr id="13" name="组合 12"/>
            <p:cNvGrpSpPr/>
            <p:nvPr/>
          </p:nvGrpSpPr>
          <p:grpSpPr>
            <a:xfrm>
              <a:off x="975494" y="2446037"/>
              <a:ext cx="4968106" cy="2753284"/>
              <a:chOff x="975494" y="2446037"/>
              <a:chExt cx="4968106" cy="2753284"/>
            </a:xfrm>
          </p:grpSpPr>
          <p:sp>
            <p:nvSpPr>
              <p:cNvPr id="3" name="矩形 2"/>
              <p:cNvSpPr/>
              <p:nvPr/>
            </p:nvSpPr>
            <p:spPr>
              <a:xfrm>
                <a:off x="1143849" y="2636373"/>
                <a:ext cx="4618998" cy="2400657"/>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对</a:t>
                </a:r>
                <a:r>
                  <a:rPr lang="zh-CN" altLang="en-US" sz="2000" dirty="0">
                    <a:solidFill>
                      <a:srgbClr val="D75077"/>
                    </a:solidFill>
                    <a:cs typeface="+mn-ea"/>
                    <a:sym typeface="+mn-lt"/>
                  </a:rPr>
                  <a:t>妇女来说，只要她们能够胜任自己所期望的角色，便认为自己是“健康”的</a:t>
                </a:r>
                <a:r>
                  <a:rPr lang="zh-CN" altLang="en-US" sz="2000" dirty="0" smtClean="0">
                    <a:solidFill>
                      <a:srgbClr val="D75077"/>
                    </a:solidFill>
                    <a:cs typeface="+mn-ea"/>
                    <a:sym typeface="+mn-lt"/>
                  </a:rPr>
                  <a:t>。如</a:t>
                </a:r>
                <a:r>
                  <a:rPr lang="zh-CN" altLang="en-US" sz="2000" dirty="0">
                    <a:solidFill>
                      <a:srgbClr val="D75077"/>
                    </a:solidFill>
                    <a:cs typeface="+mn-ea"/>
                    <a:sym typeface="+mn-lt"/>
                  </a:rPr>
                  <a:t>一些妇女经受着</a:t>
                </a:r>
                <a:r>
                  <a:rPr lang="zh-CN" altLang="en-US" sz="2000" dirty="0" smtClean="0">
                    <a:solidFill>
                      <a:srgbClr val="D75077"/>
                    </a:solidFill>
                    <a:cs typeface="+mn-ea"/>
                    <a:sym typeface="+mn-lt"/>
                  </a:rPr>
                  <a:t>营养不良以及</a:t>
                </a:r>
                <a:r>
                  <a:rPr lang="zh-CN" altLang="en-US" sz="2000" dirty="0">
                    <a:solidFill>
                      <a:srgbClr val="D75077"/>
                    </a:solidFill>
                    <a:cs typeface="+mn-ea"/>
                    <a:sym typeface="+mn-lt"/>
                  </a:rPr>
                  <a:t>慢性盆腔炎</a:t>
                </a:r>
                <a:r>
                  <a:rPr lang="zh-CN" altLang="en-US" sz="2000" dirty="0" smtClean="0">
                    <a:solidFill>
                      <a:srgbClr val="D75077"/>
                    </a:solidFill>
                    <a:cs typeface="+mn-ea"/>
                    <a:sym typeface="+mn-lt"/>
                  </a:rPr>
                  <a:t>的困扰，只要能够起床，做</a:t>
                </a:r>
                <a:r>
                  <a:rPr lang="zh-CN" altLang="en-US" sz="2000" dirty="0">
                    <a:solidFill>
                      <a:srgbClr val="D75077"/>
                    </a:solidFill>
                    <a:cs typeface="+mn-ea"/>
                    <a:sym typeface="+mn-lt"/>
                  </a:rPr>
                  <a:t>家务，</a:t>
                </a:r>
                <a:r>
                  <a:rPr lang="zh-CN" altLang="en-US" sz="2000" dirty="0" smtClean="0">
                    <a:solidFill>
                      <a:srgbClr val="D75077"/>
                    </a:solidFill>
                    <a:cs typeface="+mn-ea"/>
                    <a:sym typeface="+mn-lt"/>
                  </a:rPr>
                  <a:t>就仍认为</a:t>
                </a:r>
                <a:r>
                  <a:rPr lang="zh-CN" altLang="en-US" sz="2000" dirty="0">
                    <a:solidFill>
                      <a:srgbClr val="D75077"/>
                    </a:solidFill>
                    <a:cs typeface="+mn-ea"/>
                    <a:sym typeface="+mn-lt"/>
                  </a:rPr>
                  <a:t>自己的“健康状况良好”。</a:t>
                </a:r>
              </a:p>
            </p:txBody>
          </p:sp>
          <p:sp>
            <p:nvSpPr>
              <p:cNvPr id="9" name="圆角矩形 8"/>
              <p:cNvSpPr/>
              <p:nvPr/>
            </p:nvSpPr>
            <p:spPr>
              <a:xfrm>
                <a:off x="975494" y="2446037"/>
                <a:ext cx="4968106" cy="2753284"/>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0" name="组合 9"/>
            <p:cNvGrpSpPr/>
            <p:nvPr/>
          </p:nvGrpSpPr>
          <p:grpSpPr>
            <a:xfrm>
              <a:off x="2284703" y="1886600"/>
              <a:ext cx="2337290" cy="749773"/>
              <a:chOff x="1400174" y="983334"/>
              <a:chExt cx="2337290" cy="749773"/>
            </a:xfrm>
          </p:grpSpPr>
          <p:sp>
            <p:nvSpPr>
              <p:cNvPr id="8" name="圆角矩形 7"/>
              <p:cNvSpPr/>
              <p:nvPr/>
            </p:nvSpPr>
            <p:spPr>
              <a:xfrm>
                <a:off x="1400174" y="983334"/>
                <a:ext cx="2337290" cy="749773"/>
              </a:xfrm>
              <a:prstGeom prst="roundRect">
                <a:avLst/>
              </a:prstGeom>
              <a:solidFill>
                <a:srgbClr val="F8C3CC"/>
              </a:solid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1510862" y="1134269"/>
                <a:ext cx="2031325" cy="461665"/>
              </a:xfrm>
              <a:prstGeom prst="rect">
                <a:avLst/>
              </a:prstGeom>
            </p:spPr>
            <p:txBody>
              <a:bodyPr wrap="none">
                <a:spAutoFit/>
              </a:bodyPr>
              <a:lstStyle/>
              <a:p>
                <a:r>
                  <a:rPr lang="zh-CN" altLang="en-US" sz="2400" b="1" dirty="0">
                    <a:solidFill>
                      <a:srgbClr val="D75077"/>
                    </a:solidFill>
                    <a:cs typeface="+mn-ea"/>
                    <a:sym typeface="+mn-lt"/>
                  </a:rPr>
                  <a:t>传统的健康观</a:t>
                </a:r>
              </a:p>
            </p:txBody>
          </p:sp>
        </p:grpSp>
      </p:grpSp>
      <p:grpSp>
        <p:nvGrpSpPr>
          <p:cNvPr id="17" name="组合 16"/>
          <p:cNvGrpSpPr/>
          <p:nvPr/>
        </p:nvGrpSpPr>
        <p:grpSpPr>
          <a:xfrm>
            <a:off x="5814386" y="3724078"/>
            <a:ext cx="4501116" cy="2742757"/>
            <a:chOff x="7347098" y="3670915"/>
            <a:chExt cx="4501116" cy="2742757"/>
          </a:xfrm>
        </p:grpSpPr>
        <p:sp>
          <p:nvSpPr>
            <p:cNvPr id="2" name="矩形 1"/>
            <p:cNvSpPr/>
            <p:nvPr/>
          </p:nvSpPr>
          <p:spPr>
            <a:xfrm>
              <a:off x="7559970" y="4420688"/>
              <a:ext cx="4121166" cy="1938992"/>
            </a:xfrm>
            <a:prstGeom prst="rect">
              <a:avLst/>
            </a:prstGeom>
          </p:spPr>
          <p:txBody>
            <a:bodyPr wrap="square">
              <a:spAutoFit/>
            </a:bodyPr>
            <a:lstStyle/>
            <a:p>
              <a:pPr>
                <a:lnSpc>
                  <a:spcPct val="150000"/>
                </a:lnSpc>
              </a:pPr>
              <a:r>
                <a:rPr lang="zh-CN" altLang="en-US" sz="2000" dirty="0" smtClean="0">
                  <a:solidFill>
                    <a:srgbClr val="D75077"/>
                  </a:solidFill>
                  <a:cs typeface="+mn-ea"/>
                  <a:sym typeface="+mn-lt"/>
                </a:rPr>
                <a:t>对</a:t>
              </a:r>
              <a:r>
                <a:rPr lang="zh-CN" altLang="en-US" sz="2000" dirty="0">
                  <a:solidFill>
                    <a:srgbClr val="D75077"/>
                  </a:solidFill>
                  <a:cs typeface="+mn-ea"/>
                  <a:sym typeface="+mn-lt"/>
                </a:rPr>
                <a:t>许多妇女来说，健康不仅仅意味着身体状况良好，还意味着能够更多地控制自己和对家庭的健康负责，简言之，健康意味着拥有选择</a:t>
              </a:r>
              <a:r>
                <a:rPr lang="zh-CN" altLang="en-US" sz="2000" dirty="0" smtClean="0">
                  <a:solidFill>
                    <a:srgbClr val="D75077"/>
                  </a:solidFill>
                  <a:cs typeface="+mn-ea"/>
                  <a:sym typeface="+mn-lt"/>
                </a:rPr>
                <a:t>。</a:t>
              </a:r>
              <a:endParaRPr lang="zh-CN" altLang="en-US" sz="2000" dirty="0">
                <a:solidFill>
                  <a:srgbClr val="D75077"/>
                </a:solidFill>
                <a:cs typeface="+mn-ea"/>
                <a:sym typeface="+mn-lt"/>
              </a:endParaRPr>
            </a:p>
          </p:txBody>
        </p:sp>
        <p:grpSp>
          <p:nvGrpSpPr>
            <p:cNvPr id="16" name="组合 15"/>
            <p:cNvGrpSpPr/>
            <p:nvPr/>
          </p:nvGrpSpPr>
          <p:grpSpPr>
            <a:xfrm>
              <a:off x="7347098" y="3670915"/>
              <a:ext cx="4501116" cy="2742757"/>
              <a:chOff x="7347098" y="3670915"/>
              <a:chExt cx="4501116" cy="2742757"/>
            </a:xfrm>
          </p:grpSpPr>
          <p:sp>
            <p:nvSpPr>
              <p:cNvPr id="14" name="圆角矩形 13"/>
              <p:cNvSpPr/>
              <p:nvPr/>
            </p:nvSpPr>
            <p:spPr>
              <a:xfrm>
                <a:off x="7347098" y="4306186"/>
                <a:ext cx="4501116" cy="2107486"/>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2" name="组合 11"/>
              <p:cNvGrpSpPr/>
              <p:nvPr/>
            </p:nvGrpSpPr>
            <p:grpSpPr>
              <a:xfrm>
                <a:off x="8314882" y="3670915"/>
                <a:ext cx="2337290" cy="749773"/>
                <a:chOff x="7559970" y="1595934"/>
                <a:chExt cx="2337290" cy="749773"/>
              </a:xfrm>
            </p:grpSpPr>
            <p:sp>
              <p:nvSpPr>
                <p:cNvPr id="11" name="圆角矩形 10"/>
                <p:cNvSpPr/>
                <p:nvPr/>
              </p:nvSpPr>
              <p:spPr>
                <a:xfrm>
                  <a:off x="7559970" y="1595934"/>
                  <a:ext cx="2337290" cy="749773"/>
                </a:xfrm>
                <a:prstGeom prst="roundRect">
                  <a:avLst/>
                </a:prstGeom>
                <a:solidFill>
                  <a:srgbClr val="F8C3CC"/>
                </a:solid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7866840" y="1739987"/>
                  <a:ext cx="1723549" cy="461665"/>
                </a:xfrm>
                <a:prstGeom prst="rect">
                  <a:avLst/>
                </a:prstGeom>
              </p:spPr>
              <p:txBody>
                <a:bodyPr wrap="none">
                  <a:spAutoFit/>
                </a:bodyPr>
                <a:lstStyle/>
                <a:p>
                  <a:r>
                    <a:rPr lang="zh-CN" altLang="en-US" sz="2400" b="1" dirty="0">
                      <a:solidFill>
                        <a:srgbClr val="D75077"/>
                      </a:solidFill>
                      <a:cs typeface="+mn-ea"/>
                      <a:sym typeface="+mn-lt"/>
                    </a:rPr>
                    <a:t>新的健康观</a:t>
                  </a:r>
                </a:p>
              </p:txBody>
            </p:sp>
          </p:grpSp>
        </p:grpSp>
      </p:grpSp>
      <p:pic>
        <p:nvPicPr>
          <p:cNvPr id="18" name="图片 17"/>
          <p:cNvPicPr>
            <a:picLocks noChangeAspect="1"/>
          </p:cNvPicPr>
          <p:nvPr/>
        </p:nvPicPr>
        <p:blipFill>
          <a:blip r:embed="rId3" cstate="screen">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a:ext>
            </a:extLst>
          </a:blip>
          <a:stretch>
            <a:fillRect/>
          </a:stretch>
        </p:blipFill>
        <p:spPr>
          <a:xfrm>
            <a:off x="7874044" y="1350806"/>
            <a:ext cx="3121158" cy="2301245"/>
          </a:xfrm>
          <a:prstGeom prst="flowChartConnector">
            <a:avLst/>
          </a:prstGeom>
        </p:spPr>
      </p:pic>
      <p:pic>
        <p:nvPicPr>
          <p:cNvPr id="19" name="图片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65629" y="4329796"/>
            <a:ext cx="1736304" cy="2252094"/>
          </a:xfrm>
          <a:prstGeom prst="rect">
            <a:avLst/>
          </a:prstGeom>
        </p:spPr>
      </p:pic>
    </p:spTree>
    <p:extLst>
      <p:ext uri="{BB962C8B-B14F-4D97-AF65-F5344CB8AC3E}">
        <p14:creationId xmlns:p14="http://schemas.microsoft.com/office/powerpoint/2010/main" val="199883148"/>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childTnLst>
                          </p:cTn>
                        </p:par>
                        <p:par>
                          <p:cTn id="21" fill="hold">
                            <p:stCondLst>
                              <p:cond delay="2000"/>
                            </p:stCondLst>
                            <p:childTnLst>
                              <p:par>
                                <p:cTn id="22" presetID="2" presetClass="entr" presetSubtype="2"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1+#ppt_w/2"/>
                                          </p:val>
                                        </p:tav>
                                        <p:tav tm="100000">
                                          <p:val>
                                            <p:strVal val="#ppt_x"/>
                                          </p:val>
                                        </p:tav>
                                      </p:tavLst>
                                    </p:anim>
                                    <p:anim calcmode="lin" valueType="num">
                                      <p:cBhvr additive="base">
                                        <p:cTn id="25" dur="500" fill="hold"/>
                                        <p:tgtEl>
                                          <p:spTgt spid="17"/>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4"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ppt_x"/>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2416" y="2742177"/>
            <a:ext cx="2382543" cy="2439724"/>
          </a:xfrm>
          <a:prstGeom prst="rect">
            <a:avLst/>
          </a:prstGeom>
        </p:spPr>
      </p:pic>
      <p:pic>
        <p:nvPicPr>
          <p:cNvPr id="18" name="图片 1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4235"/>
            <a:ext cx="7183100" cy="1221261"/>
          </a:xfrm>
          <a:prstGeom prst="rect">
            <a:avLst/>
          </a:prstGeom>
        </p:spPr>
      </p:pic>
      <p:sp>
        <p:nvSpPr>
          <p:cNvPr id="16" name="矩形 15"/>
          <p:cNvSpPr/>
          <p:nvPr/>
        </p:nvSpPr>
        <p:spPr>
          <a:xfrm rot="21235465">
            <a:off x="1913983" y="980571"/>
            <a:ext cx="8753026" cy="5260982"/>
          </a:xfrm>
          <a:prstGeom prst="rect">
            <a:avLst/>
          </a:prstGeom>
          <a:solidFill>
            <a:srgbClr val="EB3F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7" name="组合 16"/>
          <p:cNvGrpSpPr/>
          <p:nvPr/>
        </p:nvGrpSpPr>
        <p:grpSpPr>
          <a:xfrm>
            <a:off x="2003034" y="1016373"/>
            <a:ext cx="8548777" cy="5331263"/>
            <a:chOff x="1648047" y="446567"/>
            <a:chExt cx="7028120" cy="4678326"/>
          </a:xfrm>
        </p:grpSpPr>
        <p:sp>
          <p:nvSpPr>
            <p:cNvPr id="14" name="矩形 13"/>
            <p:cNvSpPr/>
            <p:nvPr/>
          </p:nvSpPr>
          <p:spPr>
            <a:xfrm>
              <a:off x="1648047" y="446567"/>
              <a:ext cx="7028120" cy="4678326"/>
            </a:xfrm>
            <a:prstGeom prst="rect">
              <a:avLst/>
            </a:prstGeom>
            <a:solidFill>
              <a:srgbClr val="ED94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组合 12"/>
            <p:cNvGrpSpPr/>
            <p:nvPr/>
          </p:nvGrpSpPr>
          <p:grpSpPr>
            <a:xfrm>
              <a:off x="1731335" y="559681"/>
              <a:ext cx="6858000" cy="4462729"/>
              <a:chOff x="2199168" y="676639"/>
              <a:chExt cx="6858000" cy="4462729"/>
            </a:xfrm>
          </p:grpSpPr>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3396803" y="-520996"/>
                <a:ext cx="4462729" cy="6858000"/>
              </a:xfrm>
              <a:prstGeom prst="rect">
                <a:avLst/>
              </a:prstGeom>
            </p:spPr>
          </p:pic>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3493964" y="-434028"/>
                <a:ext cx="4268407" cy="6684065"/>
              </a:xfrm>
              <a:prstGeom prst="rect">
                <a:avLst/>
              </a:prstGeom>
            </p:spPr>
          </p:pic>
        </p:grpSp>
      </p:grpSp>
      <p:pic>
        <p:nvPicPr>
          <p:cNvPr id="21" name="图片 20"/>
          <p:cNvPicPr>
            <a:picLocks noChangeAspect="1"/>
          </p:cNvPicPr>
          <p:nvPr/>
        </p:nvPicPr>
        <p:blipFill rotWithShape="1">
          <a:blip r:embed="rId7" cstate="screen">
            <a:extLst>
              <a:ext uri="{28A0092B-C50C-407E-A947-70E740481C1C}">
                <a14:useLocalDpi xmlns:a14="http://schemas.microsoft.com/office/drawing/2010/main"/>
              </a:ext>
            </a:extLst>
          </a:blip>
          <a:srcRect b="30350"/>
          <a:stretch/>
        </p:blipFill>
        <p:spPr>
          <a:xfrm rot="10800000">
            <a:off x="9182496" y="4748414"/>
            <a:ext cx="3028845" cy="2109584"/>
          </a:xfrm>
          <a:prstGeom prst="rect">
            <a:avLst/>
          </a:prstGeom>
        </p:spPr>
      </p:pic>
      <p:grpSp>
        <p:nvGrpSpPr>
          <p:cNvPr id="2" name="组合 1"/>
          <p:cNvGrpSpPr/>
          <p:nvPr/>
        </p:nvGrpSpPr>
        <p:grpSpPr>
          <a:xfrm>
            <a:off x="8792069" y="554814"/>
            <a:ext cx="2396730" cy="4028302"/>
            <a:chOff x="8792069" y="554814"/>
            <a:chExt cx="2396730" cy="4028302"/>
          </a:xfrm>
        </p:grpSpPr>
        <p:pic>
          <p:nvPicPr>
            <p:cNvPr id="24" name="图片 23"/>
            <p:cNvPicPr>
              <a:picLocks noChangeAspect="1"/>
            </p:cNvPicPr>
            <p:nvPr/>
          </p:nvPicPr>
          <p:blipFill rotWithShape="1">
            <a:blip r:embed="rId8" cstate="screen">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rcRect/>
            <a:stretch/>
          </p:blipFill>
          <p:spPr>
            <a:xfrm rot="20152251" flipH="1">
              <a:off x="8792069" y="1155695"/>
              <a:ext cx="2031024" cy="2566226"/>
            </a:xfrm>
            <a:prstGeom prst="rect">
              <a:avLst/>
            </a:prstGeom>
          </p:spPr>
        </p:pic>
        <p:pic>
          <p:nvPicPr>
            <p:cNvPr id="22" name="图片 2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21245002" flipH="1">
              <a:off x="8847602" y="554814"/>
              <a:ext cx="2341197" cy="4028302"/>
            </a:xfrm>
            <a:prstGeom prst="rect">
              <a:avLst/>
            </a:prstGeom>
          </p:spPr>
        </p:pic>
      </p:grpSp>
      <p:pic>
        <p:nvPicPr>
          <p:cNvPr id="27" name="图片 26"/>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0" y="4001009"/>
            <a:ext cx="4433776" cy="2860158"/>
          </a:xfrm>
          <a:prstGeom prst="rect">
            <a:avLst/>
          </a:prstGeom>
        </p:spPr>
      </p:pic>
      <p:sp>
        <p:nvSpPr>
          <p:cNvPr id="28" name="矩形 27"/>
          <p:cNvSpPr/>
          <p:nvPr/>
        </p:nvSpPr>
        <p:spPr>
          <a:xfrm>
            <a:off x="3438498" y="2802599"/>
            <a:ext cx="6046307" cy="1107996"/>
          </a:xfrm>
          <a:prstGeom prst="rect">
            <a:avLst/>
          </a:prstGeom>
        </p:spPr>
        <p:txBody>
          <a:bodyPr wrap="square">
            <a:spAutoFit/>
          </a:bodyPr>
          <a:lstStyle/>
          <a:p>
            <a:pPr>
              <a:spcBef>
                <a:spcPct val="50000"/>
              </a:spcBef>
              <a:buClr>
                <a:schemeClr val="folHlink"/>
              </a:buClr>
            </a:pPr>
            <a:r>
              <a:rPr lang="zh-CN" altLang="en-US" sz="6600" dirty="0" smtClean="0">
                <a:solidFill>
                  <a:srgbClr val="D75077"/>
                </a:solidFill>
                <a:latin typeface="方正正黑简体" panose="02000000000000000000" pitchFamily="2" charset="-122"/>
                <a:ea typeface="方正正黑简体" panose="02000000000000000000" pitchFamily="2" charset="-122"/>
                <a:cs typeface="+mn-ea"/>
                <a:sym typeface="+mn-lt"/>
              </a:rPr>
              <a:t>感谢您的观看！</a:t>
            </a:r>
            <a:endParaRPr lang="zh-CN" altLang="en-US" sz="6600" dirty="0">
              <a:solidFill>
                <a:srgbClr val="D75077"/>
              </a:solidFill>
              <a:latin typeface="方正正黑简体" panose="02000000000000000000" pitchFamily="2" charset="-122"/>
              <a:ea typeface="方正正黑简体" panose="02000000000000000000" pitchFamily="2" charset="-122"/>
              <a:cs typeface="+mn-ea"/>
              <a:sym typeface="+mn-lt"/>
            </a:endParaRPr>
          </a:p>
        </p:txBody>
      </p:sp>
      <p:cxnSp>
        <p:nvCxnSpPr>
          <p:cNvPr id="30" name="直接连接符 29"/>
          <p:cNvCxnSpPr/>
          <p:nvPr/>
        </p:nvCxnSpPr>
        <p:spPr>
          <a:xfrm>
            <a:off x="2519916" y="2704622"/>
            <a:ext cx="3264196" cy="0"/>
          </a:xfrm>
          <a:prstGeom prst="line">
            <a:avLst/>
          </a:prstGeom>
          <a:ln w="12700">
            <a:solidFill>
              <a:srgbClr val="ED94B1"/>
            </a:solidFill>
          </a:ln>
        </p:spPr>
        <p:style>
          <a:lnRef idx="1">
            <a:schemeClr val="accent1"/>
          </a:lnRef>
          <a:fillRef idx="0">
            <a:schemeClr val="accent1"/>
          </a:fillRef>
          <a:effectRef idx="0">
            <a:schemeClr val="accent1"/>
          </a:effectRef>
          <a:fontRef idx="minor">
            <a:schemeClr val="tx1"/>
          </a:fontRef>
        </p:style>
      </p:cxnSp>
      <p:pic>
        <p:nvPicPr>
          <p:cNvPr id="31" name="图片 3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rot="21304730">
            <a:off x="2546080" y="1633494"/>
            <a:ext cx="3077694" cy="1007336"/>
          </a:xfrm>
          <a:prstGeom prst="rect">
            <a:avLst/>
          </a:prstGeom>
        </p:spPr>
      </p:pic>
      <p:cxnSp>
        <p:nvCxnSpPr>
          <p:cNvPr id="32" name="直接连接符 31"/>
          <p:cNvCxnSpPr/>
          <p:nvPr/>
        </p:nvCxnSpPr>
        <p:spPr>
          <a:xfrm>
            <a:off x="6126434" y="4505069"/>
            <a:ext cx="3264196" cy="0"/>
          </a:xfrm>
          <a:prstGeom prst="line">
            <a:avLst/>
          </a:prstGeom>
          <a:ln w="12700">
            <a:solidFill>
              <a:srgbClr val="ED94B1"/>
            </a:solidFill>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4856982" y="3910595"/>
            <a:ext cx="3812262" cy="400110"/>
          </a:xfrm>
          <a:prstGeom prst="rect">
            <a:avLst/>
          </a:prstGeom>
        </p:spPr>
        <p:txBody>
          <a:bodyPr wrap="none">
            <a:spAutoFit/>
          </a:bodyPr>
          <a:lstStyle/>
          <a:p>
            <a:pPr lvl="0"/>
            <a:r>
              <a:rPr lang="zh-CN" altLang="en-US" sz="2000" dirty="0">
                <a:solidFill>
                  <a:srgbClr val="D75077"/>
                </a:solidFill>
                <a:cs typeface="+mn-ea"/>
                <a:sym typeface="+mn-lt"/>
              </a:rPr>
              <a:t>汇报人</a:t>
            </a:r>
            <a:r>
              <a:rPr lang="zh-CN" altLang="en-US" sz="2000" dirty="0" smtClean="0">
                <a:solidFill>
                  <a:srgbClr val="D75077"/>
                </a:solidFill>
                <a:cs typeface="+mn-ea"/>
                <a:sym typeface="+mn-lt"/>
              </a:rPr>
              <a:t>：</a:t>
            </a:r>
            <a:r>
              <a:rPr lang="zh-CN" altLang="en-US" sz="2000" dirty="0">
                <a:solidFill>
                  <a:srgbClr val="D75077"/>
                </a:solidFill>
                <a:cs typeface="+mn-ea"/>
                <a:sym typeface="+mn-lt"/>
              </a:rPr>
              <a:t>优品</a:t>
            </a:r>
            <a:r>
              <a:rPr lang="en-US" altLang="zh-CN" sz="2000" dirty="0" smtClean="0">
                <a:solidFill>
                  <a:srgbClr val="D75077"/>
                </a:solidFill>
                <a:cs typeface="+mn-ea"/>
                <a:sym typeface="+mn-lt"/>
              </a:rPr>
              <a:t>PPT  </a:t>
            </a:r>
            <a:r>
              <a:rPr lang="zh-CN" altLang="en-US" sz="2000" dirty="0">
                <a:solidFill>
                  <a:srgbClr val="D75077"/>
                </a:solidFill>
                <a:cs typeface="+mn-ea"/>
                <a:sym typeface="+mn-lt"/>
              </a:rPr>
              <a:t>时间 ：</a:t>
            </a:r>
            <a:r>
              <a:rPr lang="en-US" altLang="zh-CN" sz="2000" dirty="0">
                <a:solidFill>
                  <a:srgbClr val="D75077"/>
                </a:solidFill>
                <a:cs typeface="+mn-ea"/>
                <a:sym typeface="+mn-lt"/>
              </a:rPr>
              <a:t>20XX</a:t>
            </a:r>
            <a:endParaRPr lang="zh-CN" altLang="en-US" sz="2000" dirty="0">
              <a:solidFill>
                <a:prstClr val="black"/>
              </a:solidFill>
              <a:cs typeface="+mn-ea"/>
              <a:sym typeface="+mn-lt"/>
            </a:endParaRPr>
          </a:p>
        </p:txBody>
      </p:sp>
      <p:pic>
        <p:nvPicPr>
          <p:cNvPr id="34" name="图片 33"/>
          <p:cNvPicPr>
            <a:picLocks noChangeAspect="1"/>
          </p:cNvPicPr>
          <p:nvPr/>
        </p:nvPicPr>
        <p:blipFill>
          <a:blip r:embed="rId12" cstate="screen">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a:ext>
            </a:extLst>
          </a:blip>
          <a:stretch>
            <a:fillRect/>
          </a:stretch>
        </p:blipFill>
        <p:spPr>
          <a:xfrm>
            <a:off x="6612557" y="4578951"/>
            <a:ext cx="2641682" cy="1236532"/>
          </a:xfrm>
          <a:prstGeom prst="rect">
            <a:avLst/>
          </a:prstGeom>
        </p:spPr>
      </p:pic>
    </p:spTree>
    <p:extLst>
      <p:ext uri="{BB962C8B-B14F-4D97-AF65-F5344CB8AC3E}">
        <p14:creationId xmlns:p14="http://schemas.microsoft.com/office/powerpoint/2010/main" val="1319643820"/>
      </p:ext>
    </p:extLst>
  </p:cSld>
  <p:clrMapOvr>
    <a:masterClrMapping/>
  </p:clrMapOvr>
  <mc:AlternateContent xmlns:mc="http://schemas.openxmlformats.org/markup-compatibility/2006" xmlns:p14="http://schemas.microsoft.com/office/powerpoint/2010/main">
    <mc:Choice Requires="p14">
      <p:transition spd="slow" p14:dur="3000" advClick="0" advTm="5000">
        <p14:shred/>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600" fill="hold"/>
                                        <p:tgtEl>
                                          <p:spTgt spid="18"/>
                                        </p:tgtEl>
                                        <p:attrNameLst>
                                          <p:attrName>ppt_x</p:attrName>
                                        </p:attrNameLst>
                                      </p:cBhvr>
                                      <p:tavLst>
                                        <p:tav tm="0">
                                          <p:val>
                                            <p:strVal val="0-#ppt_w/2"/>
                                          </p:val>
                                        </p:tav>
                                        <p:tav tm="100000">
                                          <p:val>
                                            <p:strVal val="#ppt_x"/>
                                          </p:val>
                                        </p:tav>
                                      </p:tavLst>
                                    </p:anim>
                                    <p:anim calcmode="lin" valueType="num">
                                      <p:cBhvr additive="base">
                                        <p:cTn id="8" dur="1600" fill="hold"/>
                                        <p:tgtEl>
                                          <p:spTgt spid="18"/>
                                        </p:tgtEl>
                                        <p:attrNameLst>
                                          <p:attrName>ppt_y</p:attrName>
                                        </p:attrNameLst>
                                      </p:cBhvr>
                                      <p:tavLst>
                                        <p:tav tm="0">
                                          <p:val>
                                            <p:strVal val="#ppt_y"/>
                                          </p:val>
                                        </p:tav>
                                        <p:tav tm="100000">
                                          <p:val>
                                            <p:strVal val="#ppt_y"/>
                                          </p:val>
                                        </p:tav>
                                      </p:tavLst>
                                    </p:anim>
                                  </p:childTnLst>
                                </p:cTn>
                              </p:par>
                              <p:par>
                                <p:cTn id="9" presetID="47" presetClass="entr" presetSubtype="0" fill="hold" grpId="0" nodeType="withEffect">
                                  <p:stCondLst>
                                    <p:cond delay="60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1000"/>
                                        <p:tgtEl>
                                          <p:spTgt spid="16"/>
                                        </p:tgtEl>
                                      </p:cBhvr>
                                    </p:animEffect>
                                    <p:anim calcmode="lin" valueType="num">
                                      <p:cBhvr>
                                        <p:cTn id="12" dur="1000" fill="hold"/>
                                        <p:tgtEl>
                                          <p:spTgt spid="16"/>
                                        </p:tgtEl>
                                        <p:attrNameLst>
                                          <p:attrName>ppt_x</p:attrName>
                                        </p:attrNameLst>
                                      </p:cBhvr>
                                      <p:tavLst>
                                        <p:tav tm="0">
                                          <p:val>
                                            <p:strVal val="#ppt_x"/>
                                          </p:val>
                                        </p:tav>
                                        <p:tav tm="100000">
                                          <p:val>
                                            <p:strVal val="#ppt_x"/>
                                          </p:val>
                                        </p:tav>
                                      </p:tavLst>
                                    </p:anim>
                                    <p:anim calcmode="lin" valueType="num">
                                      <p:cBhvr>
                                        <p:cTn id="13" dur="1000" fill="hold"/>
                                        <p:tgtEl>
                                          <p:spTgt spid="16"/>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110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anim calcmode="lin" valueType="num">
                                      <p:cBhvr>
                                        <p:cTn id="17" dur="1000" fill="hold"/>
                                        <p:tgtEl>
                                          <p:spTgt spid="17"/>
                                        </p:tgtEl>
                                        <p:attrNameLst>
                                          <p:attrName>ppt_x</p:attrName>
                                        </p:attrNameLst>
                                      </p:cBhvr>
                                      <p:tavLst>
                                        <p:tav tm="0">
                                          <p:val>
                                            <p:strVal val="#ppt_x"/>
                                          </p:val>
                                        </p:tav>
                                        <p:tav tm="100000">
                                          <p:val>
                                            <p:strVal val="#ppt_x"/>
                                          </p:val>
                                        </p:tav>
                                      </p:tavLst>
                                    </p:anim>
                                    <p:anim calcmode="lin" valueType="num">
                                      <p:cBhvr>
                                        <p:cTn id="18" dur="1000" fill="hold"/>
                                        <p:tgtEl>
                                          <p:spTgt spid="17"/>
                                        </p:tgtEl>
                                        <p:attrNameLst>
                                          <p:attrName>ppt_y</p:attrName>
                                        </p:attrNameLst>
                                      </p:cBhvr>
                                      <p:tavLst>
                                        <p:tav tm="0">
                                          <p:val>
                                            <p:strVal val="#ppt_y+.1"/>
                                          </p:val>
                                        </p:tav>
                                        <p:tav tm="100000">
                                          <p:val>
                                            <p:strVal val="#ppt_y"/>
                                          </p:val>
                                        </p:tav>
                                      </p:tavLst>
                                    </p:anim>
                                  </p:childTnLst>
                                </p:cTn>
                              </p:par>
                            </p:childTnLst>
                          </p:cTn>
                        </p:par>
                        <p:par>
                          <p:cTn id="19" fill="hold">
                            <p:stCondLst>
                              <p:cond delay="2100"/>
                            </p:stCondLst>
                            <p:childTnLst>
                              <p:par>
                                <p:cTn id="20" presetID="10"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par>
                          <p:cTn id="23" fill="hold">
                            <p:stCondLst>
                              <p:cond delay="2600"/>
                            </p:stCondLst>
                            <p:childTnLst>
                              <p:par>
                                <p:cTn id="24" presetID="22" presetClass="entr" presetSubtype="8" fill="hold"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par>
                                <p:cTn id="27" presetID="22" presetClass="entr" presetSubtype="2"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right)">
                                      <p:cBhvr>
                                        <p:cTn id="29" dur="500"/>
                                        <p:tgtEl>
                                          <p:spTgt spid="32"/>
                                        </p:tgtEl>
                                      </p:cBhvr>
                                    </p:animEffect>
                                  </p:childTnLst>
                                </p:cTn>
                              </p:par>
                            </p:childTnLst>
                          </p:cTn>
                        </p:par>
                        <p:par>
                          <p:cTn id="30" fill="hold">
                            <p:stCondLst>
                              <p:cond delay="3100"/>
                            </p:stCondLst>
                            <p:childTnLst>
                              <p:par>
                                <p:cTn id="31" presetID="16" presetClass="entr" presetSubtype="37"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outVertical)">
                                      <p:cBhvr>
                                        <p:cTn id="33" dur="500"/>
                                        <p:tgtEl>
                                          <p:spTgt spid="28"/>
                                        </p:tgtEl>
                                      </p:cBhvr>
                                    </p:animEffect>
                                  </p:childTnLst>
                                </p:cTn>
                              </p:par>
                            </p:childTnLst>
                          </p:cTn>
                        </p:par>
                        <p:par>
                          <p:cTn id="34" fill="hold">
                            <p:stCondLst>
                              <p:cond delay="3600"/>
                            </p:stCondLst>
                            <p:childTnLst>
                              <p:par>
                                <p:cTn id="35" presetID="14" presetClass="entr" presetSubtype="10"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randombar(horizontal)">
                                      <p:cBhvr>
                                        <p:cTn id="37" dur="500"/>
                                        <p:tgtEl>
                                          <p:spTgt spid="33"/>
                                        </p:tgtEl>
                                      </p:cBhvr>
                                    </p:animEffect>
                                  </p:childTnLst>
                                </p:cTn>
                              </p:par>
                            </p:childTnLst>
                          </p:cTn>
                        </p:par>
                        <p:par>
                          <p:cTn id="38" fill="hold">
                            <p:stCondLst>
                              <p:cond delay="4100"/>
                            </p:stCondLst>
                            <p:childTnLst>
                              <p:par>
                                <p:cTn id="39" presetID="2" presetClass="entr" presetSubtype="8" fill="hold" nodeType="after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500" fill="hold"/>
                                        <p:tgtEl>
                                          <p:spTgt spid="31"/>
                                        </p:tgtEl>
                                        <p:attrNameLst>
                                          <p:attrName>ppt_x</p:attrName>
                                        </p:attrNameLst>
                                      </p:cBhvr>
                                      <p:tavLst>
                                        <p:tav tm="0">
                                          <p:val>
                                            <p:strVal val="0-#ppt_w/2"/>
                                          </p:val>
                                        </p:tav>
                                        <p:tav tm="100000">
                                          <p:val>
                                            <p:strVal val="#ppt_x"/>
                                          </p:val>
                                        </p:tav>
                                      </p:tavLst>
                                    </p:anim>
                                    <p:anim calcmode="lin" valueType="num">
                                      <p:cBhvr additive="base">
                                        <p:cTn id="42" dur="500" fill="hold"/>
                                        <p:tgtEl>
                                          <p:spTgt spid="31"/>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fill="hold"/>
                                        <p:tgtEl>
                                          <p:spTgt spid="34"/>
                                        </p:tgtEl>
                                        <p:attrNameLst>
                                          <p:attrName>ppt_x</p:attrName>
                                        </p:attrNameLst>
                                      </p:cBhvr>
                                      <p:tavLst>
                                        <p:tav tm="0">
                                          <p:val>
                                            <p:strVal val="1+#ppt_w/2"/>
                                          </p:val>
                                        </p:tav>
                                        <p:tav tm="100000">
                                          <p:val>
                                            <p:strVal val="#ppt_x"/>
                                          </p:val>
                                        </p:tav>
                                      </p:tavLst>
                                    </p:anim>
                                    <p:anim calcmode="lin" valueType="num">
                                      <p:cBhvr additive="base">
                                        <p:cTn id="46" dur="500" fill="hold"/>
                                        <p:tgtEl>
                                          <p:spTgt spid="34"/>
                                        </p:tgtEl>
                                        <p:attrNameLst>
                                          <p:attrName>ppt_y</p:attrName>
                                        </p:attrNameLst>
                                      </p:cBhvr>
                                      <p:tavLst>
                                        <p:tav tm="0">
                                          <p:val>
                                            <p:strVal val="#ppt_y"/>
                                          </p:val>
                                        </p:tav>
                                        <p:tav tm="100000">
                                          <p:val>
                                            <p:strVal val="#ppt_y"/>
                                          </p:val>
                                        </p:tav>
                                      </p:tavLst>
                                    </p:anim>
                                  </p:childTnLst>
                                </p:cTn>
                              </p:par>
                            </p:childTnLst>
                          </p:cTn>
                        </p:par>
                        <p:par>
                          <p:cTn id="47" fill="hold">
                            <p:stCondLst>
                              <p:cond delay="4600"/>
                            </p:stCondLst>
                            <p:childTnLst>
                              <p:par>
                                <p:cTn id="48" presetID="2" presetClass="entr" presetSubtype="12"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cBhvr additive="base">
                                        <p:cTn id="50" dur="500" fill="hold"/>
                                        <p:tgtEl>
                                          <p:spTgt spid="27"/>
                                        </p:tgtEl>
                                        <p:attrNameLst>
                                          <p:attrName>ppt_x</p:attrName>
                                        </p:attrNameLst>
                                      </p:cBhvr>
                                      <p:tavLst>
                                        <p:tav tm="0">
                                          <p:val>
                                            <p:strVal val="0-#ppt_w/2"/>
                                          </p:val>
                                        </p:tav>
                                        <p:tav tm="100000">
                                          <p:val>
                                            <p:strVal val="#ppt_x"/>
                                          </p:val>
                                        </p:tav>
                                      </p:tavLst>
                                    </p:anim>
                                    <p:anim calcmode="lin" valueType="num">
                                      <p:cBhvr additive="base">
                                        <p:cTn id="51" dur="500" fill="hold"/>
                                        <p:tgtEl>
                                          <p:spTgt spid="27"/>
                                        </p:tgtEl>
                                        <p:attrNameLst>
                                          <p:attrName>ppt_y</p:attrName>
                                        </p:attrNameLst>
                                      </p:cBhvr>
                                      <p:tavLst>
                                        <p:tav tm="0">
                                          <p:val>
                                            <p:strVal val="1+#ppt_h/2"/>
                                          </p:val>
                                        </p:tav>
                                        <p:tav tm="100000">
                                          <p:val>
                                            <p:strVal val="#ppt_y"/>
                                          </p:val>
                                        </p:tav>
                                      </p:tavLst>
                                    </p:anim>
                                  </p:childTnLst>
                                </p:cTn>
                              </p:par>
                            </p:childTnLst>
                          </p:cTn>
                        </p:par>
                        <p:par>
                          <p:cTn id="52" fill="hold">
                            <p:stCondLst>
                              <p:cond delay="51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8" grpId="0"/>
      <p:bldP spid="3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208778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3775393" cy="523220"/>
          </a:xfrm>
          <a:prstGeom prst="rect">
            <a:avLst/>
          </a:prstGeom>
        </p:spPr>
        <p:txBody>
          <a:bodyPr wrap="none">
            <a:spAutoFit/>
          </a:bodyPr>
          <a:lstStyle/>
          <a:p>
            <a:r>
              <a:rPr lang="zh-CN" altLang="en-US" sz="2800" b="1" dirty="0">
                <a:solidFill>
                  <a:srgbClr val="D75077"/>
                </a:solidFill>
                <a:cs typeface="+mn-ea"/>
                <a:sym typeface="+mn-lt"/>
              </a:rPr>
              <a:t>关注女性健康的重要性</a:t>
            </a:r>
          </a:p>
        </p:txBody>
      </p:sp>
      <p:grpSp>
        <p:nvGrpSpPr>
          <p:cNvPr id="6" name="组合 5"/>
          <p:cNvGrpSpPr/>
          <p:nvPr/>
        </p:nvGrpSpPr>
        <p:grpSpPr>
          <a:xfrm>
            <a:off x="692727" y="1512347"/>
            <a:ext cx="7093528" cy="2909454"/>
            <a:chOff x="1828800" y="1789437"/>
            <a:chExt cx="7093528" cy="2909454"/>
          </a:xfrm>
        </p:grpSpPr>
        <p:sp>
          <p:nvSpPr>
            <p:cNvPr id="2" name="矩形 1"/>
            <p:cNvSpPr/>
            <p:nvPr/>
          </p:nvSpPr>
          <p:spPr>
            <a:xfrm>
              <a:off x="2429164" y="2182335"/>
              <a:ext cx="5892800" cy="2123658"/>
            </a:xfrm>
            <a:prstGeom prst="rect">
              <a:avLst/>
            </a:prstGeom>
          </p:spPr>
          <p:txBody>
            <a:bodyPr wrap="square">
              <a:spAutoFit/>
            </a:bodyPr>
            <a:lstStyle/>
            <a:p>
              <a:pPr algn="ctr">
                <a:lnSpc>
                  <a:spcPct val="150000"/>
                </a:lnSpc>
              </a:pPr>
              <a:r>
                <a:rPr lang="zh-CN" altLang="en-US" sz="2800" b="1" dirty="0" smtClean="0">
                  <a:solidFill>
                    <a:srgbClr val="D75077"/>
                  </a:solidFill>
                  <a:cs typeface="+mn-ea"/>
                  <a:sym typeface="+mn-lt"/>
                </a:rPr>
                <a:t>研究认为</a:t>
              </a:r>
              <a:endParaRPr lang="zh-CN" altLang="en-US" sz="2800" b="1" dirty="0">
                <a:solidFill>
                  <a:srgbClr val="D75077"/>
                </a:solidFill>
                <a:cs typeface="+mn-ea"/>
                <a:sym typeface="+mn-lt"/>
              </a:endParaRPr>
            </a:p>
            <a:p>
              <a:pPr algn="ctr">
                <a:lnSpc>
                  <a:spcPct val="150000"/>
                </a:lnSpc>
              </a:pPr>
              <a:r>
                <a:rPr lang="zh-CN" altLang="en-US" sz="2000" dirty="0">
                  <a:solidFill>
                    <a:srgbClr val="D75077"/>
                  </a:solidFill>
                  <a:cs typeface="+mn-ea"/>
                  <a:sym typeface="+mn-lt"/>
                </a:rPr>
                <a:t>女人在生育期后，就应该把了解自己的身体、掌握女性的健康弱点作为头等大事了。而乳腺、宫颈是每个女人最应该悉心呵护的部位。     </a:t>
              </a:r>
            </a:p>
          </p:txBody>
        </p:sp>
        <p:sp>
          <p:nvSpPr>
            <p:cNvPr id="5" name="圆角矩形 4"/>
            <p:cNvSpPr/>
            <p:nvPr/>
          </p:nvSpPr>
          <p:spPr>
            <a:xfrm>
              <a:off x="1828800" y="1789437"/>
              <a:ext cx="7093528" cy="2909454"/>
            </a:xfrm>
            <a:prstGeom prst="roundRect">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85891" y="2518203"/>
            <a:ext cx="4922982" cy="4339797"/>
          </a:xfrm>
          <a:prstGeom prst="rect">
            <a:avLst/>
          </a:prstGeom>
        </p:spPr>
      </p:pic>
    </p:spTree>
    <p:extLst>
      <p:ext uri="{BB962C8B-B14F-4D97-AF65-F5344CB8AC3E}">
        <p14:creationId xmlns:p14="http://schemas.microsoft.com/office/powerpoint/2010/main" val="2668167892"/>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16" presetClass="entr" presetSubtype="2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arn(inVertical)">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61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37051" y="255181"/>
            <a:ext cx="7551227" cy="6204007"/>
          </a:xfrm>
          <a:prstGeom prst="rect">
            <a:avLst/>
          </a:prstGeom>
        </p:spPr>
      </p:pic>
      <p:pic>
        <p:nvPicPr>
          <p:cNvPr id="7" name="图片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4391944"/>
            <a:ext cx="3822843" cy="2466055"/>
          </a:xfrm>
          <a:prstGeom prst="rect">
            <a:avLst/>
          </a:prstGeom>
        </p:spPr>
      </p:pic>
      <p:pic>
        <p:nvPicPr>
          <p:cNvPr id="8" name="图片 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8301364" y="0"/>
            <a:ext cx="3890636" cy="3168502"/>
          </a:xfrm>
          <a:prstGeom prst="rect">
            <a:avLst/>
          </a:prstGeom>
        </p:spPr>
      </p:pic>
      <p:sp>
        <p:nvSpPr>
          <p:cNvPr id="9" name="矩形 8"/>
          <p:cNvSpPr/>
          <p:nvPr/>
        </p:nvSpPr>
        <p:spPr>
          <a:xfrm>
            <a:off x="3327286" y="3214828"/>
            <a:ext cx="5570756" cy="1938992"/>
          </a:xfrm>
          <a:prstGeom prst="rect">
            <a:avLst/>
          </a:prstGeom>
        </p:spPr>
        <p:txBody>
          <a:bodyPr wrap="none">
            <a:spAutoFit/>
          </a:bodyPr>
          <a:lstStyle/>
          <a:p>
            <a:pPr algn="ctr"/>
            <a:r>
              <a:rPr lang="zh-CN" altLang="en-US" sz="6000" b="1" dirty="0">
                <a:solidFill>
                  <a:srgbClr val="D75077"/>
                </a:solidFill>
                <a:cs typeface="+mn-ea"/>
                <a:sym typeface="+mn-lt"/>
              </a:rPr>
              <a:t>女性一生六大</a:t>
            </a:r>
            <a:r>
              <a:rPr lang="zh-CN" altLang="en-US" sz="6000" b="1" dirty="0" smtClean="0">
                <a:solidFill>
                  <a:srgbClr val="D75077"/>
                </a:solidFill>
                <a:cs typeface="+mn-ea"/>
                <a:sym typeface="+mn-lt"/>
              </a:rPr>
              <a:t>时</a:t>
            </a:r>
            <a:endParaRPr lang="en-US" altLang="zh-CN" sz="6000" b="1" dirty="0" smtClean="0">
              <a:solidFill>
                <a:srgbClr val="D75077"/>
              </a:solidFill>
              <a:cs typeface="+mn-ea"/>
              <a:sym typeface="+mn-lt"/>
            </a:endParaRPr>
          </a:p>
          <a:p>
            <a:pPr algn="ctr"/>
            <a:r>
              <a:rPr lang="zh-CN" altLang="en-US" sz="6000" b="1" dirty="0" smtClean="0">
                <a:solidFill>
                  <a:srgbClr val="D75077"/>
                </a:solidFill>
                <a:cs typeface="+mn-ea"/>
                <a:sym typeface="+mn-lt"/>
              </a:rPr>
              <a:t>期的</a:t>
            </a:r>
            <a:r>
              <a:rPr lang="zh-CN" altLang="en-US" sz="6000" b="1" dirty="0">
                <a:solidFill>
                  <a:srgbClr val="D75077"/>
                </a:solidFill>
                <a:cs typeface="+mn-ea"/>
                <a:sym typeface="+mn-lt"/>
              </a:rPr>
              <a:t>生理特点</a:t>
            </a:r>
          </a:p>
        </p:txBody>
      </p:sp>
      <p:sp>
        <p:nvSpPr>
          <p:cNvPr id="10" name="矩形 9"/>
          <p:cNvSpPr/>
          <p:nvPr/>
        </p:nvSpPr>
        <p:spPr>
          <a:xfrm>
            <a:off x="3766571" y="1492578"/>
            <a:ext cx="5811463" cy="1323439"/>
          </a:xfrm>
          <a:prstGeom prst="rect">
            <a:avLst/>
          </a:prstGeom>
        </p:spPr>
        <p:txBody>
          <a:bodyPr wrap="none">
            <a:spAutoFit/>
          </a:bodyPr>
          <a:lstStyle/>
          <a:p>
            <a:r>
              <a:rPr lang="en-US" altLang="zh-CN" sz="8000" b="1" dirty="0" smtClean="0">
                <a:solidFill>
                  <a:srgbClr val="D75077"/>
                </a:solidFill>
                <a:cs typeface="+mn-ea"/>
                <a:sym typeface="+mn-lt"/>
              </a:rPr>
              <a:t>PART TWO</a:t>
            </a:r>
            <a:endParaRPr lang="zh-CN" altLang="en-US" sz="8000" b="1" dirty="0">
              <a:solidFill>
                <a:srgbClr val="D75077"/>
              </a:solidFill>
              <a:cs typeface="+mn-ea"/>
              <a:sym typeface="+mn-lt"/>
            </a:endParaRPr>
          </a:p>
        </p:txBody>
      </p:sp>
      <p:cxnSp>
        <p:nvCxnSpPr>
          <p:cNvPr id="12" name="直接连接符 11"/>
          <p:cNvCxnSpPr/>
          <p:nvPr/>
        </p:nvCxnSpPr>
        <p:spPr>
          <a:xfrm>
            <a:off x="3604437" y="3015423"/>
            <a:ext cx="5035046" cy="0"/>
          </a:xfrm>
          <a:prstGeom prst="line">
            <a:avLst/>
          </a:prstGeom>
          <a:ln w="12700">
            <a:solidFill>
              <a:srgbClr val="ED94B1"/>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019772"/>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2" presetClass="entr" presetSubtype="12" fill="hold" nodeType="withEffect">
                                  <p:stCondLst>
                                    <p:cond delay="40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300" fill="hold"/>
                                        <p:tgtEl>
                                          <p:spTgt spid="7"/>
                                        </p:tgtEl>
                                        <p:attrNameLst>
                                          <p:attrName>ppt_x</p:attrName>
                                        </p:attrNameLst>
                                      </p:cBhvr>
                                      <p:tavLst>
                                        <p:tav tm="0">
                                          <p:val>
                                            <p:strVal val="0-#ppt_w/2"/>
                                          </p:val>
                                        </p:tav>
                                        <p:tav tm="100000">
                                          <p:val>
                                            <p:strVal val="#ppt_x"/>
                                          </p:val>
                                        </p:tav>
                                      </p:tavLst>
                                    </p:anim>
                                    <p:anim calcmode="lin" valueType="num">
                                      <p:cBhvr additive="base">
                                        <p:cTn id="13" dur="1300" fill="hold"/>
                                        <p:tgtEl>
                                          <p:spTgt spid="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10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400"/>
                                        <p:tgtEl>
                                          <p:spTgt spid="8"/>
                                        </p:tgtEl>
                                      </p:cBhvr>
                                    </p:animEffect>
                                  </p:childTnLst>
                                </p:cTn>
                              </p:par>
                            </p:childTnLst>
                          </p:cTn>
                        </p:par>
                        <p:par>
                          <p:cTn id="17" fill="hold">
                            <p:stCondLst>
                              <p:cond delay="2400"/>
                            </p:stCondLst>
                            <p:childTnLst>
                              <p:par>
                                <p:cTn id="18" presetID="14" presetClass="entr" presetSubtype="1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randombar(horizontal)">
                                      <p:cBhvr>
                                        <p:cTn id="20" dur="500"/>
                                        <p:tgtEl>
                                          <p:spTgt spid="10"/>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randombar(horizontal)">
                                      <p:cBhvr>
                                        <p:cTn id="23" dur="500"/>
                                        <p:tgtEl>
                                          <p:spTgt spid="9"/>
                                        </p:tgtEl>
                                      </p:cBhvr>
                                    </p:animEffect>
                                  </p:childTnLst>
                                </p:cTn>
                              </p:par>
                            </p:childTnLst>
                          </p:cTn>
                        </p:par>
                        <p:par>
                          <p:cTn id="24" fill="hold">
                            <p:stCondLst>
                              <p:cond delay="2900"/>
                            </p:stCondLst>
                            <p:childTnLst>
                              <p:par>
                                <p:cTn id="25" presetID="16" presetClass="entr" presetSubtype="21"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4852610" cy="523220"/>
          </a:xfrm>
          <a:prstGeom prst="rect">
            <a:avLst/>
          </a:prstGeom>
        </p:spPr>
        <p:txBody>
          <a:bodyPr wrap="none">
            <a:spAutoFit/>
          </a:bodyPr>
          <a:lstStyle/>
          <a:p>
            <a:r>
              <a:rPr lang="zh-CN" altLang="en-US" sz="2800" b="1" dirty="0">
                <a:solidFill>
                  <a:srgbClr val="D75077"/>
                </a:solidFill>
                <a:cs typeface="+mn-ea"/>
                <a:sym typeface="+mn-lt"/>
              </a:rPr>
              <a:t>女性一生六大时期的生理特点</a:t>
            </a:r>
          </a:p>
        </p:txBody>
      </p:sp>
      <p:grpSp>
        <p:nvGrpSpPr>
          <p:cNvPr id="7" name="组合 6"/>
          <p:cNvGrpSpPr/>
          <p:nvPr/>
        </p:nvGrpSpPr>
        <p:grpSpPr>
          <a:xfrm>
            <a:off x="2650836" y="1097129"/>
            <a:ext cx="6493164" cy="1581416"/>
            <a:chOff x="2650836" y="1097129"/>
            <a:chExt cx="6493164" cy="1581416"/>
          </a:xfrm>
        </p:grpSpPr>
        <p:sp>
          <p:nvSpPr>
            <p:cNvPr id="5" name="矩形 4"/>
            <p:cNvSpPr/>
            <p:nvPr/>
          </p:nvSpPr>
          <p:spPr>
            <a:xfrm>
              <a:off x="2843899" y="1233395"/>
              <a:ext cx="6096000" cy="1308884"/>
            </a:xfrm>
            <a:prstGeom prst="rect">
              <a:avLst/>
            </a:prstGeom>
          </p:spPr>
          <p:txBody>
            <a:bodyPr>
              <a:spAutoFit/>
            </a:bodyPr>
            <a:lstStyle/>
            <a:p>
              <a:pPr algn="ctr">
                <a:lnSpc>
                  <a:spcPct val="150000"/>
                </a:lnSpc>
              </a:pPr>
              <a:r>
                <a:rPr lang="zh-CN" altLang="en-US" sz="2800" b="1" dirty="0">
                  <a:solidFill>
                    <a:srgbClr val="D75077"/>
                  </a:solidFill>
                  <a:cs typeface="+mn-ea"/>
                  <a:sym typeface="+mn-lt"/>
                </a:rPr>
                <a:t> 女性从新生儿到老年，是一个渐进的生理过程按年龄划分为几个</a:t>
              </a:r>
              <a:r>
                <a:rPr lang="zh-CN" altLang="en-US" sz="2800" b="1" dirty="0" smtClean="0">
                  <a:solidFill>
                    <a:srgbClr val="D75077"/>
                  </a:solidFill>
                  <a:cs typeface="+mn-ea"/>
                  <a:sym typeface="+mn-lt"/>
                </a:rPr>
                <a:t>时期</a:t>
              </a:r>
              <a:endParaRPr lang="zh-CN" altLang="en-US" sz="2800" b="1" dirty="0">
                <a:solidFill>
                  <a:srgbClr val="D75077"/>
                </a:solidFill>
                <a:cs typeface="+mn-ea"/>
                <a:sym typeface="+mn-lt"/>
              </a:endParaRPr>
            </a:p>
          </p:txBody>
        </p:sp>
        <p:sp>
          <p:nvSpPr>
            <p:cNvPr id="6" name="圆角矩形 5"/>
            <p:cNvSpPr/>
            <p:nvPr/>
          </p:nvSpPr>
          <p:spPr>
            <a:xfrm>
              <a:off x="2650836" y="1097129"/>
              <a:ext cx="6493164" cy="1581416"/>
            </a:xfrm>
            <a:prstGeom prst="roundRect">
              <a:avLst/>
            </a:prstGeom>
            <a:noFill/>
            <a:ln w="25400" cap="rnd">
              <a:solidFill>
                <a:srgbClr val="EB3F73"/>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10" name="直接连接符 9"/>
          <p:cNvCxnSpPr/>
          <p:nvPr/>
        </p:nvCxnSpPr>
        <p:spPr>
          <a:xfrm>
            <a:off x="4705559" y="3341315"/>
            <a:ext cx="0" cy="2953827"/>
          </a:xfrm>
          <a:prstGeom prst="line">
            <a:avLst/>
          </a:prstGeom>
          <a:ln w="25400" cap="rnd">
            <a:solidFill>
              <a:srgbClr val="EB3F73"/>
            </a:solidFill>
            <a:prstDash val="lgDash"/>
            <a:round/>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502718" y="3154800"/>
            <a:ext cx="3684633" cy="1389491"/>
            <a:chOff x="502718" y="3154800"/>
            <a:chExt cx="3684633" cy="1389491"/>
          </a:xfrm>
        </p:grpSpPr>
        <p:sp>
          <p:nvSpPr>
            <p:cNvPr id="8" name="矩形 7"/>
            <p:cNvSpPr/>
            <p:nvPr/>
          </p:nvSpPr>
          <p:spPr>
            <a:xfrm>
              <a:off x="502718" y="3259496"/>
              <a:ext cx="3684633" cy="1053622"/>
            </a:xfrm>
            <a:prstGeom prst="rect">
              <a:avLst/>
            </a:prstGeom>
          </p:spPr>
          <p:txBody>
            <a:bodyPr wrap="square">
              <a:spAutoFit/>
            </a:bodyPr>
            <a:lstStyle/>
            <a:p>
              <a:pPr>
                <a:lnSpc>
                  <a:spcPct val="150000"/>
                </a:lnSpc>
              </a:pPr>
              <a:r>
                <a:rPr lang="zh-CN" altLang="en-US" sz="2400" b="1" dirty="0">
                  <a:solidFill>
                    <a:srgbClr val="D75077"/>
                  </a:solidFill>
                  <a:cs typeface="+mn-ea"/>
                  <a:sym typeface="+mn-lt"/>
                </a:rPr>
                <a:t>    一、新生儿期</a:t>
              </a:r>
              <a:r>
                <a:rPr lang="zh-CN" altLang="en-US" sz="2000" dirty="0">
                  <a:solidFill>
                    <a:srgbClr val="D75077"/>
                  </a:solidFill>
                  <a:cs typeface="+mn-ea"/>
                  <a:sym typeface="+mn-lt"/>
                </a:rPr>
                <a:t/>
              </a:r>
              <a:br>
                <a:rPr lang="zh-CN" altLang="en-US" sz="2000" dirty="0">
                  <a:solidFill>
                    <a:srgbClr val="D75077"/>
                  </a:solidFill>
                  <a:cs typeface="+mn-ea"/>
                  <a:sym typeface="+mn-lt"/>
                </a:rPr>
              </a:br>
              <a:r>
                <a:rPr lang="zh-CN" altLang="en-US" sz="2000" dirty="0">
                  <a:solidFill>
                    <a:srgbClr val="D75077"/>
                  </a:solidFill>
                  <a:cs typeface="+mn-ea"/>
                  <a:sym typeface="+mn-lt"/>
                </a:rPr>
                <a:t>    出生后4周内称新生儿期。</a:t>
              </a:r>
              <a:endParaRPr lang="zh-CN" altLang="en-US" sz="2000" dirty="0">
                <a:cs typeface="+mn-ea"/>
                <a:sym typeface="+mn-lt"/>
              </a:endParaRPr>
            </a:p>
          </p:txBody>
        </p:sp>
        <p:sp>
          <p:nvSpPr>
            <p:cNvPr id="14" name="圆角矩形 13"/>
            <p:cNvSpPr/>
            <p:nvPr/>
          </p:nvSpPr>
          <p:spPr>
            <a:xfrm>
              <a:off x="527149" y="3154800"/>
              <a:ext cx="3660202" cy="1389491"/>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79606" y="4375711"/>
            <a:ext cx="2899528" cy="2152072"/>
          </a:xfrm>
          <a:prstGeom prst="rect">
            <a:avLst/>
          </a:prstGeom>
        </p:spPr>
      </p:pic>
      <p:grpSp>
        <p:nvGrpSpPr>
          <p:cNvPr id="17" name="组合 16"/>
          <p:cNvGrpSpPr/>
          <p:nvPr/>
        </p:nvGrpSpPr>
        <p:grpSpPr>
          <a:xfrm>
            <a:off x="5198837" y="3164037"/>
            <a:ext cx="6601277" cy="2772306"/>
            <a:chOff x="5198837" y="3164037"/>
            <a:chExt cx="6601277" cy="2772306"/>
          </a:xfrm>
        </p:grpSpPr>
        <p:sp>
          <p:nvSpPr>
            <p:cNvPr id="2" name="矩形 1"/>
            <p:cNvSpPr/>
            <p:nvPr/>
          </p:nvSpPr>
          <p:spPr>
            <a:xfrm>
              <a:off x="5408555" y="3259496"/>
              <a:ext cx="6280727" cy="2492990"/>
            </a:xfrm>
            <a:prstGeom prst="rect">
              <a:avLst/>
            </a:prstGeom>
          </p:spPr>
          <p:txBody>
            <a:bodyPr wrap="square">
              <a:spAutoFit/>
            </a:bodyPr>
            <a:lstStyle/>
            <a:p>
              <a:pPr>
                <a:lnSpc>
                  <a:spcPct val="150000"/>
                </a:lnSpc>
              </a:pPr>
              <a:r>
                <a:rPr lang="zh-CN" altLang="en-US" sz="2400" b="1" dirty="0" smtClean="0">
                  <a:solidFill>
                    <a:srgbClr val="D75077"/>
                  </a:solidFill>
                  <a:cs typeface="+mn-ea"/>
                  <a:sym typeface="+mn-lt"/>
                </a:rPr>
                <a:t>二、幼年期</a:t>
              </a:r>
              <a:endParaRPr lang="en-US" altLang="zh-CN" sz="2400" dirty="0" smtClean="0">
                <a:solidFill>
                  <a:srgbClr val="D75077"/>
                </a:solidFill>
                <a:cs typeface="+mn-ea"/>
                <a:sym typeface="+mn-lt"/>
              </a:endParaRPr>
            </a:p>
            <a:p>
              <a:pPr marL="342900" indent="-342900">
                <a:lnSpc>
                  <a:spcPct val="150000"/>
                </a:lnSpc>
                <a:buFont typeface="Arial" panose="020B0604020202020204" pitchFamily="34" charset="0"/>
                <a:buChar char="•"/>
              </a:pPr>
              <a:r>
                <a:rPr lang="zh-CN" altLang="en-US" sz="2000" dirty="0" smtClean="0">
                  <a:solidFill>
                    <a:srgbClr val="D75077"/>
                  </a:solidFill>
                  <a:cs typeface="+mn-ea"/>
                  <a:sym typeface="+mn-lt"/>
                </a:rPr>
                <a:t>从</a:t>
              </a:r>
              <a:r>
                <a:rPr lang="zh-CN" altLang="en-US" sz="2000" dirty="0">
                  <a:solidFill>
                    <a:srgbClr val="D75077"/>
                  </a:solidFill>
                  <a:cs typeface="+mn-ea"/>
                  <a:sym typeface="+mn-lt"/>
                </a:rPr>
                <a:t>出生4周到12岁称幼年期</a:t>
              </a:r>
              <a:r>
                <a:rPr lang="zh-CN" altLang="en-US" sz="2000" dirty="0" smtClean="0">
                  <a:solidFill>
                    <a:srgbClr val="D75077"/>
                  </a:solidFill>
                  <a:cs typeface="+mn-ea"/>
                  <a:sym typeface="+mn-lt"/>
                </a:rPr>
                <a:t>。</a:t>
              </a:r>
              <a:endParaRPr lang="en-US" altLang="zh-CN" sz="2000" dirty="0" smtClean="0">
                <a:solidFill>
                  <a:srgbClr val="D75077"/>
                </a:solidFill>
                <a:cs typeface="+mn-ea"/>
                <a:sym typeface="+mn-lt"/>
              </a:endParaRPr>
            </a:p>
            <a:p>
              <a:pPr marL="342900" indent="-342900">
                <a:lnSpc>
                  <a:spcPct val="150000"/>
                </a:lnSpc>
                <a:buFont typeface="Arial" panose="020B0604020202020204" pitchFamily="34" charset="0"/>
                <a:buChar char="•"/>
              </a:pPr>
              <a:r>
                <a:rPr lang="zh-CN" altLang="en-US" sz="2000" dirty="0" smtClean="0">
                  <a:solidFill>
                    <a:srgbClr val="D75077"/>
                  </a:solidFill>
                  <a:cs typeface="+mn-ea"/>
                  <a:sym typeface="+mn-lt"/>
                </a:rPr>
                <a:t>在</a:t>
              </a:r>
              <a:r>
                <a:rPr lang="zh-CN" altLang="en-US" sz="2000" dirty="0">
                  <a:solidFill>
                    <a:srgbClr val="D75077"/>
                  </a:solidFill>
                  <a:cs typeface="+mn-ea"/>
                  <a:sym typeface="+mn-lt"/>
                </a:rPr>
                <a:t>10岁以前，身体持续发育，但生殖器仍为</a:t>
              </a:r>
              <a:r>
                <a:rPr lang="zh-CN" altLang="en-US" sz="2000" dirty="0" smtClean="0">
                  <a:solidFill>
                    <a:srgbClr val="D75077"/>
                  </a:solidFill>
                  <a:cs typeface="+mn-ea"/>
                  <a:sym typeface="+mn-lt"/>
                </a:rPr>
                <a:t>幼稚型</a:t>
              </a:r>
              <a:endParaRPr lang="en-US" altLang="zh-CN" sz="2000" dirty="0" smtClean="0">
                <a:solidFill>
                  <a:srgbClr val="D75077"/>
                </a:solidFill>
                <a:cs typeface="+mn-ea"/>
                <a:sym typeface="+mn-lt"/>
              </a:endParaRPr>
            </a:p>
            <a:p>
              <a:pPr marL="342900" indent="-342900">
                <a:lnSpc>
                  <a:spcPct val="150000"/>
                </a:lnSpc>
                <a:buFont typeface="Arial" panose="020B0604020202020204" pitchFamily="34" charset="0"/>
                <a:buChar char="•"/>
              </a:pPr>
              <a:r>
                <a:rPr lang="zh-CN" altLang="en-US" sz="2000" dirty="0" smtClean="0">
                  <a:solidFill>
                    <a:srgbClr val="D75077"/>
                  </a:solidFill>
                  <a:cs typeface="+mn-ea"/>
                  <a:sym typeface="+mn-lt"/>
                </a:rPr>
                <a:t>约</a:t>
              </a:r>
              <a:r>
                <a:rPr lang="zh-CN" altLang="en-US" sz="2000" dirty="0">
                  <a:solidFill>
                    <a:srgbClr val="D75077"/>
                  </a:solidFill>
                  <a:cs typeface="+mn-ea"/>
                  <a:sym typeface="+mn-lt"/>
                </a:rPr>
                <a:t>10岁起，卵巢中开始有少量卵泡发育，但仍不到成熟阶段，女性特征开始出现</a:t>
              </a:r>
              <a:r>
                <a:rPr lang="zh-CN" altLang="en-US" sz="2000" dirty="0" smtClean="0">
                  <a:solidFill>
                    <a:srgbClr val="D75077"/>
                  </a:solidFill>
                  <a:cs typeface="+mn-ea"/>
                  <a:sym typeface="+mn-lt"/>
                </a:rPr>
                <a:t>。</a:t>
              </a:r>
              <a:endParaRPr lang="zh-CN" altLang="en-US" sz="2000" dirty="0">
                <a:solidFill>
                  <a:srgbClr val="D75077"/>
                </a:solidFill>
                <a:cs typeface="+mn-ea"/>
                <a:sym typeface="+mn-lt"/>
              </a:endParaRPr>
            </a:p>
          </p:txBody>
        </p:sp>
        <p:sp>
          <p:nvSpPr>
            <p:cNvPr id="16" name="圆角矩形 15"/>
            <p:cNvSpPr/>
            <p:nvPr/>
          </p:nvSpPr>
          <p:spPr>
            <a:xfrm>
              <a:off x="5198837" y="3164037"/>
              <a:ext cx="6601277" cy="2772306"/>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1811187842"/>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 presetClass="entr" presetSubtype="1"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fill="hold"/>
                                        <p:tgtEl>
                                          <p:spTgt spid="15"/>
                                        </p:tgtEl>
                                        <p:attrNameLst>
                                          <p:attrName>ppt_x</p:attrName>
                                        </p:attrNameLst>
                                      </p:cBhvr>
                                      <p:tavLst>
                                        <p:tav tm="0">
                                          <p:val>
                                            <p:strVal val="0-#ppt_w/2"/>
                                          </p:val>
                                        </p:tav>
                                        <p:tav tm="100000">
                                          <p:val>
                                            <p:strVal val="#ppt_x"/>
                                          </p:val>
                                        </p:tav>
                                      </p:tavLst>
                                    </p:anim>
                                    <p:anim calcmode="lin" valueType="num">
                                      <p:cBhvr additive="base">
                                        <p:cTn id="21" dur="500" fill="hold"/>
                                        <p:tgtEl>
                                          <p:spTgt spid="15"/>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1+#ppt_w/2"/>
                                          </p:val>
                                        </p:tav>
                                        <p:tav tm="100000">
                                          <p:val>
                                            <p:strVal val="#ppt_x"/>
                                          </p:val>
                                        </p:tav>
                                      </p:tavLst>
                                    </p:anim>
                                    <p:anim calcmode="lin" valueType="num">
                                      <p:cBhvr additive="base">
                                        <p:cTn id="25" dur="500" fill="hold"/>
                                        <p:tgtEl>
                                          <p:spTgt spid="17"/>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16" presetClass="entr" presetSubtype="42"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barn(outHorizontal)">
                                      <p:cBhvr>
                                        <p:cTn id="29" dur="500"/>
                                        <p:tgtEl>
                                          <p:spTgt spid="10"/>
                                        </p:tgtEl>
                                      </p:cBhvr>
                                    </p:animEffect>
                                  </p:childTnLst>
                                </p:cTn>
                              </p:par>
                              <p:par>
                                <p:cTn id="30" presetID="10"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4852610" cy="523220"/>
          </a:xfrm>
          <a:prstGeom prst="rect">
            <a:avLst/>
          </a:prstGeom>
        </p:spPr>
        <p:txBody>
          <a:bodyPr wrap="none">
            <a:spAutoFit/>
          </a:bodyPr>
          <a:lstStyle/>
          <a:p>
            <a:r>
              <a:rPr lang="zh-CN" altLang="en-US" sz="2800" b="1" dirty="0">
                <a:solidFill>
                  <a:srgbClr val="D75077"/>
                </a:solidFill>
                <a:cs typeface="+mn-ea"/>
                <a:sym typeface="+mn-lt"/>
              </a:rPr>
              <a:t>女性一生六大时期的生理特点</a:t>
            </a:r>
          </a:p>
        </p:txBody>
      </p:sp>
      <p:grpSp>
        <p:nvGrpSpPr>
          <p:cNvPr id="7" name="组合 6"/>
          <p:cNvGrpSpPr/>
          <p:nvPr/>
        </p:nvGrpSpPr>
        <p:grpSpPr>
          <a:xfrm>
            <a:off x="2389459" y="1064893"/>
            <a:ext cx="7413082" cy="1744102"/>
            <a:chOff x="2235229" y="1396262"/>
            <a:chExt cx="7413082" cy="1744102"/>
          </a:xfrm>
        </p:grpSpPr>
        <p:sp>
          <p:nvSpPr>
            <p:cNvPr id="5" name="矩形 4"/>
            <p:cNvSpPr/>
            <p:nvPr/>
          </p:nvSpPr>
          <p:spPr>
            <a:xfrm>
              <a:off x="2324804" y="1483483"/>
              <a:ext cx="7233932" cy="1569660"/>
            </a:xfrm>
            <a:prstGeom prst="rect">
              <a:avLst/>
            </a:prstGeom>
          </p:spPr>
          <p:txBody>
            <a:bodyPr wrap="square">
              <a:spAutoFit/>
            </a:bodyPr>
            <a:lstStyle/>
            <a:p>
              <a:pPr algn="ctr">
                <a:lnSpc>
                  <a:spcPct val="150000"/>
                </a:lnSpc>
              </a:pPr>
              <a:r>
                <a:rPr lang="zh-CN" altLang="en-US" sz="2400" b="1" dirty="0">
                  <a:solidFill>
                    <a:srgbClr val="D75077"/>
                  </a:solidFill>
                  <a:cs typeface="+mn-ea"/>
                  <a:sym typeface="+mn-lt"/>
                </a:rPr>
                <a:t> 三、</a:t>
              </a:r>
              <a:r>
                <a:rPr lang="zh-CN" altLang="en-US" sz="2400" b="1" dirty="0" smtClean="0">
                  <a:solidFill>
                    <a:srgbClr val="D75077"/>
                  </a:solidFill>
                  <a:cs typeface="+mn-ea"/>
                  <a:sym typeface="+mn-lt"/>
                </a:rPr>
                <a:t>青春期</a:t>
              </a:r>
              <a:endParaRPr lang="en-US" altLang="zh-CN" sz="2400" b="1" dirty="0" smtClean="0">
                <a:solidFill>
                  <a:srgbClr val="D75077"/>
                </a:solidFill>
                <a:cs typeface="+mn-ea"/>
                <a:sym typeface="+mn-lt"/>
              </a:endParaRPr>
            </a:p>
            <a:p>
              <a:pPr algn="ctr">
                <a:lnSpc>
                  <a:spcPct val="150000"/>
                </a:lnSpc>
              </a:pPr>
              <a:r>
                <a:rPr lang="zh-CN" altLang="en-US" sz="2000" dirty="0" smtClean="0">
                  <a:solidFill>
                    <a:srgbClr val="D75077"/>
                  </a:solidFill>
                  <a:cs typeface="+mn-ea"/>
                  <a:sym typeface="+mn-lt"/>
                </a:rPr>
                <a:t>从</a:t>
              </a:r>
              <a:r>
                <a:rPr lang="zh-CN" altLang="en-US" sz="2000" dirty="0">
                  <a:solidFill>
                    <a:srgbClr val="D75077"/>
                  </a:solidFill>
                  <a:cs typeface="+mn-ea"/>
                  <a:sym typeface="+mn-lt"/>
                </a:rPr>
                <a:t>月经初潮至生殖器官逐渐发育成熟的时期称青春期。生理特点：身体及生殖器官发育迅速，第二性征形成，出现月经。</a:t>
              </a:r>
              <a:endParaRPr lang="zh-CN" altLang="en-US" sz="2000" dirty="0">
                <a:cs typeface="+mn-ea"/>
                <a:sym typeface="+mn-lt"/>
              </a:endParaRPr>
            </a:p>
          </p:txBody>
        </p:sp>
        <p:sp>
          <p:nvSpPr>
            <p:cNvPr id="6" name="圆角矩形 5"/>
            <p:cNvSpPr/>
            <p:nvPr/>
          </p:nvSpPr>
          <p:spPr>
            <a:xfrm>
              <a:off x="2235229" y="1396262"/>
              <a:ext cx="7413082" cy="1744102"/>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770061" y="3359372"/>
            <a:ext cx="4145229" cy="961289"/>
          </a:xfrm>
          <a:prstGeom prst="rect">
            <a:avLst/>
          </a:prstGeom>
        </p:spPr>
        <p:txBody>
          <a:bodyPr wrap="square">
            <a:spAutoFit/>
          </a:bodyPr>
          <a:lstStyle/>
          <a:p>
            <a:pPr>
              <a:lnSpc>
                <a:spcPct val="150000"/>
              </a:lnSpc>
            </a:pPr>
            <a:r>
              <a:rPr lang="zh-CN" altLang="en-US" sz="2000" b="1" dirty="0">
                <a:solidFill>
                  <a:srgbClr val="D75077"/>
                </a:solidFill>
                <a:cs typeface="+mn-ea"/>
                <a:sym typeface="+mn-lt"/>
              </a:rPr>
              <a:t>1.全身发育</a:t>
            </a:r>
            <a:r>
              <a:rPr lang="zh-CN" altLang="en-US" sz="2000" dirty="0">
                <a:solidFill>
                  <a:srgbClr val="D75077"/>
                </a:solidFill>
                <a:cs typeface="+mn-ea"/>
                <a:sym typeface="+mn-lt"/>
              </a:rPr>
              <a:t>：随着青春期的到来，全身成长迅速，逐步向成熟过渡</a:t>
            </a:r>
            <a:r>
              <a:rPr lang="zh-CN" altLang="en-US" sz="2000" dirty="0" smtClean="0">
                <a:solidFill>
                  <a:srgbClr val="D75077"/>
                </a:solidFill>
                <a:cs typeface="+mn-ea"/>
                <a:sym typeface="+mn-lt"/>
              </a:rPr>
              <a:t>。</a:t>
            </a:r>
            <a:endParaRPr lang="zh-CN" altLang="en-US" sz="2000" dirty="0">
              <a:cs typeface="+mn-ea"/>
              <a:sym typeface="+mn-lt"/>
            </a:endParaRPr>
          </a:p>
        </p:txBody>
      </p:sp>
      <p:sp>
        <p:nvSpPr>
          <p:cNvPr id="9" name="矩形 8"/>
          <p:cNvSpPr/>
          <p:nvPr/>
        </p:nvSpPr>
        <p:spPr>
          <a:xfrm>
            <a:off x="6005181" y="3100757"/>
            <a:ext cx="5416757" cy="1477328"/>
          </a:xfrm>
          <a:prstGeom prst="rect">
            <a:avLst/>
          </a:prstGeom>
        </p:spPr>
        <p:txBody>
          <a:bodyPr wrap="square">
            <a:spAutoFit/>
          </a:bodyPr>
          <a:lstStyle/>
          <a:p>
            <a:pPr>
              <a:lnSpc>
                <a:spcPct val="150000"/>
              </a:lnSpc>
            </a:pPr>
            <a:r>
              <a:rPr lang="zh-CN" altLang="en-US" sz="2000" b="1" dirty="0">
                <a:solidFill>
                  <a:srgbClr val="D75077"/>
                </a:solidFill>
                <a:cs typeface="+mn-ea"/>
                <a:sym typeface="+mn-lt"/>
              </a:rPr>
              <a:t> 2.生殖器官的发育</a:t>
            </a:r>
            <a:r>
              <a:rPr lang="zh-CN" altLang="en-US" sz="2000" dirty="0">
                <a:solidFill>
                  <a:srgbClr val="D75077"/>
                </a:solidFill>
                <a:cs typeface="+mn-ea"/>
                <a:sym typeface="+mn-lt"/>
              </a:rPr>
              <a:t>：下丘脑与垂体促性腺激素分泌量的增加，使卵巢发育与性激素分泌增加，内、外生殖器有明显变化（第一性征）</a:t>
            </a:r>
            <a:r>
              <a:rPr lang="zh-CN" altLang="en-US" sz="2000" dirty="0" smtClean="0">
                <a:solidFill>
                  <a:srgbClr val="D75077"/>
                </a:solidFill>
                <a:cs typeface="+mn-ea"/>
                <a:sym typeface="+mn-lt"/>
              </a:rPr>
              <a:t>。</a:t>
            </a:r>
            <a:endParaRPr lang="zh-CN" altLang="en-US" sz="2000" dirty="0">
              <a:cs typeface="+mn-ea"/>
              <a:sym typeface="+mn-lt"/>
            </a:endParaRPr>
          </a:p>
        </p:txBody>
      </p:sp>
      <p:cxnSp>
        <p:nvCxnSpPr>
          <p:cNvPr id="11" name="直接连接符 10"/>
          <p:cNvCxnSpPr/>
          <p:nvPr/>
        </p:nvCxnSpPr>
        <p:spPr>
          <a:xfrm>
            <a:off x="5460237" y="3341315"/>
            <a:ext cx="0" cy="1784867"/>
          </a:xfrm>
          <a:prstGeom prst="line">
            <a:avLst/>
          </a:prstGeom>
          <a:ln w="25400" cap="rnd">
            <a:solidFill>
              <a:srgbClr val="EB3F73"/>
            </a:solidFill>
            <a:prstDash val="lgDash"/>
            <a:round/>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3707600" y="4339643"/>
            <a:ext cx="4140725" cy="2434173"/>
            <a:chOff x="3707600" y="4339643"/>
            <a:chExt cx="4140725" cy="2434173"/>
          </a:xfrm>
        </p:grpSpPr>
        <p:pic>
          <p:nvPicPr>
            <p:cNvPr id="16" name="图片 15"/>
            <p:cNvPicPr>
              <a:picLocks noChangeAspect="1"/>
            </p:cNvPicPr>
            <p:nvPr/>
          </p:nvPicPr>
          <p:blipFill rotWithShape="1">
            <a:blip r:embed="rId3" cstate="screen">
              <a:extLst>
                <a:ext uri="{28A0092B-C50C-407E-A947-70E740481C1C}">
                  <a14:useLocalDpi xmlns:a14="http://schemas.microsoft.com/office/drawing/2010/main"/>
                </a:ext>
              </a:extLst>
            </a:blip>
            <a:srcRect t="21684" b="16094"/>
            <a:stretch/>
          </p:blipFill>
          <p:spPr>
            <a:xfrm>
              <a:off x="3707600" y="4339643"/>
              <a:ext cx="3912063" cy="2434173"/>
            </a:xfrm>
            <a:prstGeom prst="rect">
              <a:avLst/>
            </a:prstGeom>
          </p:spPr>
        </p:pic>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144108" y="5669936"/>
              <a:ext cx="626776" cy="605950"/>
            </a:xfrm>
            <a:prstGeom prst="rect">
              <a:avLst/>
            </a:prstGeom>
          </p:spPr>
        </p:pic>
        <p:pic>
          <p:nvPicPr>
            <p:cNvPr id="18" name="图片 1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770884" y="5316060"/>
              <a:ext cx="279169" cy="260353"/>
            </a:xfrm>
            <a:prstGeom prst="rect">
              <a:avLst/>
            </a:prstGeom>
          </p:spPr>
        </p:pic>
        <p:pic>
          <p:nvPicPr>
            <p:cNvPr id="19" name="图片 1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176655" y="5207371"/>
              <a:ext cx="671670" cy="609600"/>
            </a:xfrm>
            <a:prstGeom prst="rect">
              <a:avLst/>
            </a:prstGeom>
          </p:spPr>
        </p:pic>
        <p:pic>
          <p:nvPicPr>
            <p:cNvPr id="20" name="图片 19"/>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589625" y="5584438"/>
              <a:ext cx="762913" cy="660705"/>
            </a:xfrm>
            <a:prstGeom prst="rect">
              <a:avLst/>
            </a:prstGeom>
          </p:spPr>
        </p:pic>
        <p:pic>
          <p:nvPicPr>
            <p:cNvPr id="21" name="图片 20"/>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6378052" y="5429378"/>
              <a:ext cx="339561" cy="294070"/>
            </a:xfrm>
            <a:prstGeom prst="rect">
              <a:avLst/>
            </a:prstGeom>
          </p:spPr>
        </p:pic>
      </p:grpSp>
    </p:spTree>
    <p:extLst>
      <p:ext uri="{BB962C8B-B14F-4D97-AF65-F5344CB8AC3E}">
        <p14:creationId xmlns:p14="http://schemas.microsoft.com/office/powerpoint/2010/main" val="4135660245"/>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22" presetClass="entr" presetSubtype="1"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3000"/>
                            </p:stCondLst>
                            <p:childTnLst>
                              <p:par>
                                <p:cTn id="33" presetID="10" presetClass="entr" presetSubtype="0"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60601" y="350027"/>
            <a:ext cx="733097" cy="0"/>
          </a:xfrm>
          <a:prstGeom prst="line">
            <a:avLst/>
          </a:prstGeom>
          <a:ln w="38100" cap="rnd">
            <a:solidFill>
              <a:srgbClr val="EB3F73"/>
            </a:solidFill>
            <a:round/>
            <a:tailEnd type="oval" w="lg" len="lg"/>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39289" y="88417"/>
            <a:ext cx="4852610" cy="523220"/>
          </a:xfrm>
          <a:prstGeom prst="rect">
            <a:avLst/>
          </a:prstGeom>
        </p:spPr>
        <p:txBody>
          <a:bodyPr wrap="none">
            <a:spAutoFit/>
          </a:bodyPr>
          <a:lstStyle/>
          <a:p>
            <a:r>
              <a:rPr lang="zh-CN" altLang="en-US" sz="2800" b="1" dirty="0">
                <a:solidFill>
                  <a:srgbClr val="D75077"/>
                </a:solidFill>
                <a:cs typeface="+mn-ea"/>
                <a:sym typeface="+mn-lt"/>
              </a:rPr>
              <a:t>女性一生六大时期的生理特点</a:t>
            </a:r>
          </a:p>
        </p:txBody>
      </p:sp>
      <p:grpSp>
        <p:nvGrpSpPr>
          <p:cNvPr id="8" name="组合 7"/>
          <p:cNvGrpSpPr/>
          <p:nvPr/>
        </p:nvGrpSpPr>
        <p:grpSpPr>
          <a:xfrm>
            <a:off x="2389459" y="1415870"/>
            <a:ext cx="7413082" cy="1744102"/>
            <a:chOff x="2235229" y="1396262"/>
            <a:chExt cx="7413082" cy="1744102"/>
          </a:xfrm>
        </p:grpSpPr>
        <p:sp>
          <p:nvSpPr>
            <p:cNvPr id="9" name="矩形 8"/>
            <p:cNvSpPr/>
            <p:nvPr/>
          </p:nvSpPr>
          <p:spPr>
            <a:xfrm>
              <a:off x="2324804" y="1483483"/>
              <a:ext cx="7233932" cy="1569660"/>
            </a:xfrm>
            <a:prstGeom prst="rect">
              <a:avLst/>
            </a:prstGeom>
          </p:spPr>
          <p:txBody>
            <a:bodyPr wrap="square">
              <a:spAutoFit/>
            </a:bodyPr>
            <a:lstStyle/>
            <a:p>
              <a:pPr algn="ctr">
                <a:lnSpc>
                  <a:spcPct val="150000"/>
                </a:lnSpc>
              </a:pPr>
              <a:r>
                <a:rPr lang="zh-CN" altLang="en-US" sz="2400" b="1" dirty="0">
                  <a:solidFill>
                    <a:srgbClr val="D75077"/>
                  </a:solidFill>
                  <a:cs typeface="+mn-ea"/>
                  <a:sym typeface="+mn-lt"/>
                </a:rPr>
                <a:t> 三、</a:t>
              </a:r>
              <a:r>
                <a:rPr lang="zh-CN" altLang="en-US" sz="2400" b="1" dirty="0" smtClean="0">
                  <a:solidFill>
                    <a:srgbClr val="D75077"/>
                  </a:solidFill>
                  <a:cs typeface="+mn-ea"/>
                  <a:sym typeface="+mn-lt"/>
                </a:rPr>
                <a:t>青春期</a:t>
              </a:r>
              <a:endParaRPr lang="en-US" altLang="zh-CN" sz="2400" b="1" dirty="0" smtClean="0">
                <a:solidFill>
                  <a:srgbClr val="D75077"/>
                </a:solidFill>
                <a:cs typeface="+mn-ea"/>
                <a:sym typeface="+mn-lt"/>
              </a:endParaRPr>
            </a:p>
            <a:p>
              <a:pPr algn="ctr">
                <a:lnSpc>
                  <a:spcPct val="150000"/>
                </a:lnSpc>
              </a:pPr>
              <a:r>
                <a:rPr lang="zh-CN" altLang="en-US" sz="2000" dirty="0" smtClean="0">
                  <a:solidFill>
                    <a:srgbClr val="D75077"/>
                  </a:solidFill>
                  <a:cs typeface="+mn-ea"/>
                  <a:sym typeface="+mn-lt"/>
                </a:rPr>
                <a:t>从</a:t>
              </a:r>
              <a:r>
                <a:rPr lang="zh-CN" altLang="en-US" sz="2000" dirty="0">
                  <a:solidFill>
                    <a:srgbClr val="D75077"/>
                  </a:solidFill>
                  <a:cs typeface="+mn-ea"/>
                  <a:sym typeface="+mn-lt"/>
                </a:rPr>
                <a:t>月经初潮至生殖器官逐渐发育成熟的时期称青春期。生理特点：身体及生殖器官发育迅速，第二性征形成，出现月经。</a:t>
              </a:r>
              <a:endParaRPr lang="zh-CN" altLang="en-US" sz="2000" dirty="0">
                <a:cs typeface="+mn-ea"/>
                <a:sym typeface="+mn-lt"/>
              </a:endParaRPr>
            </a:p>
          </p:txBody>
        </p:sp>
        <p:sp>
          <p:nvSpPr>
            <p:cNvPr id="10" name="圆角矩形 9"/>
            <p:cNvSpPr/>
            <p:nvPr/>
          </p:nvSpPr>
          <p:spPr>
            <a:xfrm>
              <a:off x="2235229" y="1396262"/>
              <a:ext cx="7413082" cy="1744102"/>
            </a:xfrm>
            <a:prstGeom prst="roundRect">
              <a:avLst/>
            </a:prstGeom>
            <a:noFill/>
            <a:ln w="25400" cap="rnd">
              <a:solidFill>
                <a:srgbClr val="EB3F73"/>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矩形 5"/>
          <p:cNvSpPr/>
          <p:nvPr/>
        </p:nvSpPr>
        <p:spPr>
          <a:xfrm>
            <a:off x="6719797" y="3718649"/>
            <a:ext cx="4461163" cy="1938992"/>
          </a:xfrm>
          <a:prstGeom prst="rect">
            <a:avLst/>
          </a:prstGeom>
        </p:spPr>
        <p:txBody>
          <a:bodyPr wrap="square">
            <a:spAutoFit/>
          </a:bodyPr>
          <a:lstStyle/>
          <a:p>
            <a:pPr>
              <a:lnSpc>
                <a:spcPct val="150000"/>
              </a:lnSpc>
            </a:pPr>
            <a:r>
              <a:rPr lang="en-US" altLang="zh-CN" sz="2000" b="1" dirty="0" smtClean="0">
                <a:solidFill>
                  <a:srgbClr val="D75077"/>
                </a:solidFill>
                <a:cs typeface="+mn-ea"/>
                <a:sym typeface="+mn-lt"/>
              </a:rPr>
              <a:t>4</a:t>
            </a:r>
            <a:r>
              <a:rPr lang="zh-CN" altLang="en-US" sz="2000" b="1" dirty="0" smtClean="0">
                <a:solidFill>
                  <a:srgbClr val="D75077"/>
                </a:solidFill>
                <a:cs typeface="+mn-ea"/>
                <a:sym typeface="+mn-lt"/>
              </a:rPr>
              <a:t>.</a:t>
            </a:r>
            <a:r>
              <a:rPr lang="zh-CN" altLang="en-US" sz="2000" b="1" dirty="0">
                <a:solidFill>
                  <a:srgbClr val="D75077"/>
                </a:solidFill>
                <a:cs typeface="+mn-ea"/>
                <a:sym typeface="+mn-lt"/>
              </a:rPr>
              <a:t>月经来潮</a:t>
            </a:r>
            <a:r>
              <a:rPr lang="zh-CN" altLang="en-US" sz="2000" dirty="0">
                <a:solidFill>
                  <a:srgbClr val="D75077"/>
                </a:solidFill>
                <a:cs typeface="+mn-ea"/>
                <a:sym typeface="+mn-lt"/>
              </a:rPr>
              <a:t>：是青春期开始的一个重要标志。由于卵巢功能不健全，故初潮后月经周期无一定规律，经逐步调整才能接近正常</a:t>
            </a:r>
            <a:r>
              <a:rPr lang="zh-CN" altLang="en-US" sz="2000" dirty="0" smtClean="0">
                <a:solidFill>
                  <a:srgbClr val="D75077"/>
                </a:solidFill>
                <a:cs typeface="+mn-ea"/>
                <a:sym typeface="+mn-lt"/>
              </a:rPr>
              <a:t>。</a:t>
            </a:r>
            <a:endParaRPr lang="zh-CN" altLang="en-US" sz="2000" dirty="0">
              <a:solidFill>
                <a:srgbClr val="D75077"/>
              </a:solidFill>
              <a:cs typeface="+mn-ea"/>
              <a:sym typeface="+mn-lt"/>
            </a:endParaRPr>
          </a:p>
        </p:txBody>
      </p:sp>
      <p:sp>
        <p:nvSpPr>
          <p:cNvPr id="7" name="矩形 6"/>
          <p:cNvSpPr/>
          <p:nvPr/>
        </p:nvSpPr>
        <p:spPr>
          <a:xfrm>
            <a:off x="1011040" y="3718649"/>
            <a:ext cx="4334084" cy="1938992"/>
          </a:xfrm>
          <a:prstGeom prst="rect">
            <a:avLst/>
          </a:prstGeom>
        </p:spPr>
        <p:txBody>
          <a:bodyPr wrap="square">
            <a:spAutoFit/>
          </a:bodyPr>
          <a:lstStyle/>
          <a:p>
            <a:pPr>
              <a:lnSpc>
                <a:spcPct val="150000"/>
              </a:lnSpc>
            </a:pPr>
            <a:r>
              <a:rPr lang="zh-CN" altLang="en-US" sz="2000" b="1" dirty="0">
                <a:solidFill>
                  <a:srgbClr val="D75077"/>
                </a:solidFill>
                <a:cs typeface="+mn-ea"/>
                <a:sym typeface="+mn-lt"/>
              </a:rPr>
              <a:t>3.第二性征</a:t>
            </a:r>
            <a:r>
              <a:rPr lang="zh-CN" altLang="en-US" sz="2000" dirty="0">
                <a:solidFill>
                  <a:srgbClr val="D75077"/>
                </a:solidFill>
                <a:cs typeface="+mn-ea"/>
                <a:sym typeface="+mn-lt"/>
              </a:rPr>
              <a:t>：音调变高；乳房丰满而隆起；出现阴毛及腋毛；骨盆横径的发育大于前后径；胸、肩部的皮下脂肪增多，显现女性特有的体态。</a:t>
            </a:r>
            <a:endParaRPr lang="zh-CN" altLang="en-US" sz="2000" dirty="0">
              <a:cs typeface="+mn-ea"/>
              <a:sym typeface="+mn-lt"/>
            </a:endParaRPr>
          </a:p>
        </p:txBody>
      </p:sp>
      <p:cxnSp>
        <p:nvCxnSpPr>
          <p:cNvPr id="11" name="直接连接符 10"/>
          <p:cNvCxnSpPr/>
          <p:nvPr/>
        </p:nvCxnSpPr>
        <p:spPr>
          <a:xfrm>
            <a:off x="6032461" y="3795712"/>
            <a:ext cx="0" cy="1784867"/>
          </a:xfrm>
          <a:prstGeom prst="line">
            <a:avLst/>
          </a:prstGeom>
          <a:ln w="25400" cap="rnd">
            <a:solidFill>
              <a:srgbClr val="EB3F73"/>
            </a:solidFill>
            <a:prstDash val="lgDash"/>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51938"/>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16" presetClass="entr" presetSubtype="42"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outHorizontal)">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女性健康"/>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nystwx2o">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1118</TotalTime>
  <Words>3210</Words>
  <Application>Microsoft Office PowerPoint</Application>
  <PresentationFormat>宽屏</PresentationFormat>
  <Paragraphs>277</Paragraphs>
  <Slides>43</Slides>
  <Notes>43</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43</vt:i4>
      </vt:variant>
    </vt:vector>
  </HeadingPairs>
  <TitlesOfParts>
    <vt:vector size="53" baseType="lpstr">
      <vt:lpstr>Meiryo</vt:lpstr>
      <vt:lpstr>方正正黑简体</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909</cp:revision>
  <dcterms:created xsi:type="dcterms:W3CDTF">2015-05-05T08:02:14Z</dcterms:created>
  <dcterms:modified xsi:type="dcterms:W3CDTF">2022-04-19T11:37:15Z</dcterms:modified>
</cp:coreProperties>
</file>