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heme/themeOverride1.xml" ContentType="application/vnd.openxmlformats-officedocument.themeOverr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 id="2147483674" r:id="rId2"/>
    <p:sldMasterId id="2147483678" r:id="rId3"/>
  </p:sldMasterIdLst>
  <p:notesMasterIdLst>
    <p:notesMasterId r:id="rId35"/>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6" r:id="rId33"/>
    <p:sldId id="287" r:id="rId34"/>
  </p:sldIdLst>
  <p:sldSz cx="12192000" cy="6858000"/>
  <p:notesSz cx="6858000" cy="9144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E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napToGrid="0" showGuides="1">
      <p:cViewPr varScale="1">
        <p:scale>
          <a:sx n="106" d="100"/>
          <a:sy n="106" d="100"/>
        </p:scale>
        <p:origin x="11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gs" Target="tags/tag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notesMaster" Target="notesMasters/notesMaster1.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A32C1A5-5A97-48C2-A2F0-641D58AD499A}" type="datetimeFigureOut">
              <a:rPr lang="zh-CN" altLang="en-US" smtClean="0"/>
              <a:t>2022/4/26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3A7296-ADEE-4350-9038-30E9D0CCB971}" type="slidenum">
              <a:rPr lang="zh-CN" altLang="en-US" smtClean="0"/>
              <a:t>‹#›</a:t>
            </a:fld>
            <a:endParaRPr lang="zh-CN" altLang="en-US"/>
          </a:p>
        </p:txBody>
      </p:sp>
    </p:spTree>
    <p:extLst>
      <p:ext uri="{BB962C8B-B14F-4D97-AF65-F5344CB8AC3E}">
        <p14:creationId xmlns:p14="http://schemas.microsoft.com/office/powerpoint/2010/main" val="1471051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3A7296-ADEE-4350-9038-30E9D0CCB971}" type="slidenum">
              <a:rPr lang="zh-CN" altLang="en-US" smtClean="0"/>
              <a:t>1</a:t>
            </a:fld>
            <a:endParaRPr lang="zh-CN" altLang="en-US"/>
          </a:p>
        </p:txBody>
      </p:sp>
    </p:spTree>
    <p:extLst>
      <p:ext uri="{BB962C8B-B14F-4D97-AF65-F5344CB8AC3E}">
        <p14:creationId xmlns:p14="http://schemas.microsoft.com/office/powerpoint/2010/main" val="25566007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3A7296-ADEE-4350-9038-30E9D0CCB971}" type="slidenum">
              <a:rPr lang="zh-CN" altLang="en-US" smtClean="0"/>
              <a:t>10</a:t>
            </a:fld>
            <a:endParaRPr lang="zh-CN" altLang="en-US"/>
          </a:p>
        </p:txBody>
      </p:sp>
    </p:spTree>
    <p:extLst>
      <p:ext uri="{BB962C8B-B14F-4D97-AF65-F5344CB8AC3E}">
        <p14:creationId xmlns:p14="http://schemas.microsoft.com/office/powerpoint/2010/main" val="21861333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3A7296-ADEE-4350-9038-30E9D0CCB971}" type="slidenum">
              <a:rPr lang="zh-CN" altLang="en-US" smtClean="0"/>
              <a:t>11</a:t>
            </a:fld>
            <a:endParaRPr lang="zh-CN" altLang="en-US"/>
          </a:p>
        </p:txBody>
      </p:sp>
    </p:spTree>
    <p:extLst>
      <p:ext uri="{BB962C8B-B14F-4D97-AF65-F5344CB8AC3E}">
        <p14:creationId xmlns:p14="http://schemas.microsoft.com/office/powerpoint/2010/main" val="41484320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3A7296-ADEE-4350-9038-30E9D0CCB971}" type="slidenum">
              <a:rPr lang="zh-CN" altLang="en-US" smtClean="0"/>
              <a:t>12</a:t>
            </a:fld>
            <a:endParaRPr lang="zh-CN" altLang="en-US"/>
          </a:p>
        </p:txBody>
      </p:sp>
    </p:spTree>
    <p:extLst>
      <p:ext uri="{BB962C8B-B14F-4D97-AF65-F5344CB8AC3E}">
        <p14:creationId xmlns:p14="http://schemas.microsoft.com/office/powerpoint/2010/main" val="40377263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3A7296-ADEE-4350-9038-30E9D0CCB971}" type="slidenum">
              <a:rPr lang="zh-CN" altLang="en-US" smtClean="0"/>
              <a:t>13</a:t>
            </a:fld>
            <a:endParaRPr lang="zh-CN" altLang="en-US"/>
          </a:p>
        </p:txBody>
      </p:sp>
    </p:spTree>
    <p:extLst>
      <p:ext uri="{BB962C8B-B14F-4D97-AF65-F5344CB8AC3E}">
        <p14:creationId xmlns:p14="http://schemas.microsoft.com/office/powerpoint/2010/main" val="10840911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3A7296-ADEE-4350-9038-30E9D0CCB971}" type="slidenum">
              <a:rPr lang="zh-CN" altLang="en-US" smtClean="0"/>
              <a:t>14</a:t>
            </a:fld>
            <a:endParaRPr lang="zh-CN" altLang="en-US"/>
          </a:p>
        </p:txBody>
      </p:sp>
    </p:spTree>
    <p:extLst>
      <p:ext uri="{BB962C8B-B14F-4D97-AF65-F5344CB8AC3E}">
        <p14:creationId xmlns:p14="http://schemas.microsoft.com/office/powerpoint/2010/main" val="29283732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fld id="{D43810C0-81AC-4DA3-B3D7-2A414F862BB7}" type="slidenum">
              <a:rPr lang="en-US" altLang="zh-CN" sz="1200" smtClean="0"/>
              <a:pPr/>
              <a:t>15</a:t>
            </a:fld>
            <a:endParaRPr lang="en-US" altLang="zh-CN" sz="1200" smtClean="0"/>
          </a:p>
        </p:txBody>
      </p:sp>
      <p:sp>
        <p:nvSpPr>
          <p:cNvPr id="24578" name="Rectangle 2"/>
          <p:cNvSpPr>
            <a:spLocks noGrp="1" noRot="1" noChangeAspect="1" noChangeArrowheads="1" noTextEdit="1"/>
          </p:cNvSpPr>
          <p:nvPr>
            <p:ph type="sldImg" idx="4294967295"/>
          </p:nvPr>
        </p:nvSpPr>
        <p:spPr bwMode="auto">
          <a:ln>
            <a:solidFill>
              <a:srgbClr val="000000"/>
            </a:solidFill>
            <a:miter lim="800000"/>
            <a:headEnd/>
            <a:tailEnd/>
          </a:ln>
        </p:spPr>
      </p:sp>
      <p:sp>
        <p:nvSpPr>
          <p:cNvPr id="24579" name="Rectangle 3"/>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zh-CN" dirty="0" smtClean="0"/>
              <a:t>https://www.ypppt.com/</a:t>
            </a:r>
            <a:endParaRPr lang="zh-CN" altLang="zh-CN" dirty="0" smtClean="0"/>
          </a:p>
        </p:txBody>
      </p:sp>
    </p:spTree>
    <p:extLst>
      <p:ext uri="{BB962C8B-B14F-4D97-AF65-F5344CB8AC3E}">
        <p14:creationId xmlns:p14="http://schemas.microsoft.com/office/powerpoint/2010/main" val="11694355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fld id="{13E5EFE1-3663-4113-B43E-B87B8F2485FA}" type="slidenum">
              <a:rPr lang="en-US" altLang="zh-CN" sz="1200" smtClean="0">
                <a:solidFill>
                  <a:prstClr val="black"/>
                </a:solidFill>
              </a:rPr>
              <a:pPr/>
              <a:t>16</a:t>
            </a:fld>
            <a:endParaRPr lang="en-US" altLang="zh-CN" sz="1200" smtClean="0">
              <a:solidFill>
                <a:prstClr val="black"/>
              </a:solidFill>
            </a:endParaRPr>
          </a:p>
        </p:txBody>
      </p:sp>
      <p:sp>
        <p:nvSpPr>
          <p:cNvPr id="26626" name="Rectangle 2"/>
          <p:cNvSpPr>
            <a:spLocks noGrp="1" noRot="1" noChangeAspect="1" noChangeArrowheads="1" noTextEdit="1"/>
          </p:cNvSpPr>
          <p:nvPr>
            <p:ph type="sldImg" idx="4294967295"/>
          </p:nvPr>
        </p:nvSpPr>
        <p:spPr bwMode="auto">
          <a:ln>
            <a:solidFill>
              <a:srgbClr val="000000"/>
            </a:solidFill>
            <a:miter lim="800000"/>
            <a:headEnd/>
            <a:tailEnd/>
          </a:ln>
        </p:spPr>
      </p:sp>
      <p:sp>
        <p:nvSpPr>
          <p:cNvPr id="26627" name="Rectangle 3"/>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zh-CN" smtClean="0"/>
          </a:p>
        </p:txBody>
      </p:sp>
    </p:spTree>
    <p:extLst>
      <p:ext uri="{BB962C8B-B14F-4D97-AF65-F5344CB8AC3E}">
        <p14:creationId xmlns:p14="http://schemas.microsoft.com/office/powerpoint/2010/main" val="341869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fld id="{D43810C0-81AC-4DA3-B3D7-2A414F862BB7}" type="slidenum">
              <a:rPr lang="en-US" altLang="zh-CN" sz="1200" smtClean="0"/>
              <a:pPr/>
              <a:t>17</a:t>
            </a:fld>
            <a:endParaRPr lang="en-US" altLang="zh-CN" sz="1200" smtClean="0"/>
          </a:p>
        </p:txBody>
      </p:sp>
      <p:sp>
        <p:nvSpPr>
          <p:cNvPr id="24578" name="Rectangle 2"/>
          <p:cNvSpPr>
            <a:spLocks noGrp="1" noRot="1" noChangeAspect="1" noChangeArrowheads="1" noTextEdit="1"/>
          </p:cNvSpPr>
          <p:nvPr>
            <p:ph type="sldImg" idx="4294967295"/>
          </p:nvPr>
        </p:nvSpPr>
        <p:spPr bwMode="auto">
          <a:ln>
            <a:solidFill>
              <a:srgbClr val="000000"/>
            </a:solidFill>
            <a:miter lim="800000"/>
            <a:headEnd/>
            <a:tailEnd/>
          </a:ln>
        </p:spPr>
      </p:sp>
      <p:sp>
        <p:nvSpPr>
          <p:cNvPr id="24579" name="Rectangle 3"/>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zh-CN" smtClean="0"/>
          </a:p>
        </p:txBody>
      </p:sp>
    </p:spTree>
    <p:extLst>
      <p:ext uri="{BB962C8B-B14F-4D97-AF65-F5344CB8AC3E}">
        <p14:creationId xmlns:p14="http://schemas.microsoft.com/office/powerpoint/2010/main" val="6046746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fld id="{4B22F9DD-C1FF-4DF5-91A3-AB42DA1E5135}" type="slidenum">
              <a:rPr lang="en-US" altLang="zh-CN" sz="1200" smtClean="0">
                <a:solidFill>
                  <a:prstClr val="black"/>
                </a:solidFill>
              </a:rPr>
              <a:pPr/>
              <a:t>18</a:t>
            </a:fld>
            <a:endParaRPr lang="en-US" altLang="zh-CN" sz="1200" smtClean="0">
              <a:solidFill>
                <a:prstClr val="black"/>
              </a:solidFill>
            </a:endParaRPr>
          </a:p>
        </p:txBody>
      </p:sp>
      <p:sp>
        <p:nvSpPr>
          <p:cNvPr id="32770" name="Rectangle 2"/>
          <p:cNvSpPr>
            <a:spLocks noGrp="1" noRot="1" noChangeAspect="1" noChangeArrowheads="1" noTextEdit="1"/>
          </p:cNvSpPr>
          <p:nvPr>
            <p:ph type="sldImg" idx="4294967295"/>
          </p:nvPr>
        </p:nvSpPr>
        <p:spPr bwMode="auto">
          <a:ln>
            <a:solidFill>
              <a:srgbClr val="000000"/>
            </a:solidFill>
            <a:miter lim="800000"/>
            <a:headEnd/>
            <a:tailEnd/>
          </a:ln>
        </p:spPr>
      </p:sp>
      <p:sp>
        <p:nvSpPr>
          <p:cNvPr id="32771" name="Rectangle 3"/>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zh-CN" smtClean="0"/>
          </a:p>
        </p:txBody>
      </p:sp>
    </p:spTree>
    <p:extLst>
      <p:ext uri="{BB962C8B-B14F-4D97-AF65-F5344CB8AC3E}">
        <p14:creationId xmlns:p14="http://schemas.microsoft.com/office/powerpoint/2010/main" val="36195912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fld id="{D43810C0-81AC-4DA3-B3D7-2A414F862BB7}" type="slidenum">
              <a:rPr lang="en-US" altLang="zh-CN" sz="1200" smtClean="0"/>
              <a:pPr/>
              <a:t>19</a:t>
            </a:fld>
            <a:endParaRPr lang="en-US" altLang="zh-CN" sz="1200" smtClean="0"/>
          </a:p>
        </p:txBody>
      </p:sp>
      <p:sp>
        <p:nvSpPr>
          <p:cNvPr id="24578" name="Rectangle 2"/>
          <p:cNvSpPr>
            <a:spLocks noGrp="1" noRot="1" noChangeAspect="1" noChangeArrowheads="1" noTextEdit="1"/>
          </p:cNvSpPr>
          <p:nvPr>
            <p:ph type="sldImg" idx="4294967295"/>
          </p:nvPr>
        </p:nvSpPr>
        <p:spPr bwMode="auto">
          <a:ln>
            <a:solidFill>
              <a:srgbClr val="000000"/>
            </a:solidFill>
            <a:miter lim="800000"/>
            <a:headEnd/>
            <a:tailEnd/>
          </a:ln>
        </p:spPr>
      </p:sp>
      <p:sp>
        <p:nvSpPr>
          <p:cNvPr id="24579" name="Rectangle 3"/>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zh-CN" smtClean="0"/>
          </a:p>
        </p:txBody>
      </p:sp>
    </p:spTree>
    <p:extLst>
      <p:ext uri="{BB962C8B-B14F-4D97-AF65-F5344CB8AC3E}">
        <p14:creationId xmlns:p14="http://schemas.microsoft.com/office/powerpoint/2010/main" val="7269114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3A7296-ADEE-4350-9038-30E9D0CCB971}" type="slidenum">
              <a:rPr lang="zh-CN" altLang="en-US" smtClean="0"/>
              <a:t>2</a:t>
            </a:fld>
            <a:endParaRPr lang="zh-CN" altLang="en-US"/>
          </a:p>
        </p:txBody>
      </p:sp>
    </p:spTree>
    <p:extLst>
      <p:ext uri="{BB962C8B-B14F-4D97-AF65-F5344CB8AC3E}">
        <p14:creationId xmlns:p14="http://schemas.microsoft.com/office/powerpoint/2010/main" val="36285083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fld id="{B1E82893-0CD4-4BCB-BA08-086A40FD52FF}" type="slidenum">
              <a:rPr lang="en-US" altLang="zh-CN" sz="1200" smtClean="0"/>
              <a:pPr/>
              <a:t>20</a:t>
            </a:fld>
            <a:endParaRPr lang="en-US" altLang="zh-CN" sz="1200" smtClean="0"/>
          </a:p>
        </p:txBody>
      </p:sp>
      <p:sp>
        <p:nvSpPr>
          <p:cNvPr id="40962" name="Rectangle 2"/>
          <p:cNvSpPr>
            <a:spLocks noGrp="1" noRot="1" noChangeAspect="1" noChangeArrowheads="1" noTextEdit="1"/>
          </p:cNvSpPr>
          <p:nvPr>
            <p:ph type="sldImg" idx="4294967295"/>
          </p:nvPr>
        </p:nvSpPr>
        <p:spPr bwMode="auto">
          <a:ln>
            <a:solidFill>
              <a:srgbClr val="000000"/>
            </a:solidFill>
            <a:miter lim="800000"/>
            <a:headEnd/>
            <a:tailEnd/>
          </a:ln>
        </p:spPr>
      </p:sp>
      <p:sp>
        <p:nvSpPr>
          <p:cNvPr id="40963" name="Rectangle 3"/>
          <p:cNvSpPr>
            <a:spLocks noGrp="1" noChangeArrowheads="1"/>
          </p:cNvSpPr>
          <p:nvPr>
            <p:ph type="body" idx="4294967295"/>
          </p:nvPr>
        </p:nvSpPr>
        <p:spPr bwMode="auto">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zh-CN" smtClean="0"/>
          </a:p>
        </p:txBody>
      </p:sp>
    </p:spTree>
    <p:extLst>
      <p:ext uri="{BB962C8B-B14F-4D97-AF65-F5344CB8AC3E}">
        <p14:creationId xmlns:p14="http://schemas.microsoft.com/office/powerpoint/2010/main" val="11733902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3A7296-ADEE-4350-9038-30E9D0CCB971}" type="slidenum">
              <a:rPr lang="zh-CN" altLang="en-US" smtClean="0"/>
              <a:t>21</a:t>
            </a:fld>
            <a:endParaRPr lang="zh-CN" altLang="en-US"/>
          </a:p>
        </p:txBody>
      </p:sp>
    </p:spTree>
    <p:extLst>
      <p:ext uri="{BB962C8B-B14F-4D97-AF65-F5344CB8AC3E}">
        <p14:creationId xmlns:p14="http://schemas.microsoft.com/office/powerpoint/2010/main" val="9977202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3A7296-ADEE-4350-9038-30E9D0CCB971}" type="slidenum">
              <a:rPr lang="zh-CN" altLang="en-US" smtClean="0"/>
              <a:t>22</a:t>
            </a:fld>
            <a:endParaRPr lang="zh-CN" altLang="en-US"/>
          </a:p>
        </p:txBody>
      </p:sp>
    </p:spTree>
    <p:extLst>
      <p:ext uri="{BB962C8B-B14F-4D97-AF65-F5344CB8AC3E}">
        <p14:creationId xmlns:p14="http://schemas.microsoft.com/office/powerpoint/2010/main" val="27250442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3A7296-ADEE-4350-9038-30E9D0CCB971}" type="slidenum">
              <a:rPr lang="zh-CN" altLang="en-US" smtClean="0"/>
              <a:t>23</a:t>
            </a:fld>
            <a:endParaRPr lang="zh-CN" altLang="en-US"/>
          </a:p>
        </p:txBody>
      </p:sp>
    </p:spTree>
    <p:extLst>
      <p:ext uri="{BB962C8B-B14F-4D97-AF65-F5344CB8AC3E}">
        <p14:creationId xmlns:p14="http://schemas.microsoft.com/office/powerpoint/2010/main" val="15257517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3A7296-ADEE-4350-9038-30E9D0CCB971}" type="slidenum">
              <a:rPr lang="zh-CN" altLang="en-US" smtClean="0"/>
              <a:t>24</a:t>
            </a:fld>
            <a:endParaRPr lang="zh-CN" altLang="en-US"/>
          </a:p>
        </p:txBody>
      </p:sp>
    </p:spTree>
    <p:extLst>
      <p:ext uri="{BB962C8B-B14F-4D97-AF65-F5344CB8AC3E}">
        <p14:creationId xmlns:p14="http://schemas.microsoft.com/office/powerpoint/2010/main" val="5881172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3A7296-ADEE-4350-9038-30E9D0CCB971}" type="slidenum">
              <a:rPr lang="zh-CN" altLang="en-US" smtClean="0"/>
              <a:t>25</a:t>
            </a:fld>
            <a:endParaRPr lang="zh-CN" altLang="en-US"/>
          </a:p>
        </p:txBody>
      </p:sp>
    </p:spTree>
    <p:extLst>
      <p:ext uri="{BB962C8B-B14F-4D97-AF65-F5344CB8AC3E}">
        <p14:creationId xmlns:p14="http://schemas.microsoft.com/office/powerpoint/2010/main" val="10436691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3A7296-ADEE-4350-9038-30E9D0CCB971}" type="slidenum">
              <a:rPr lang="zh-CN" altLang="en-US" smtClean="0"/>
              <a:t>26</a:t>
            </a:fld>
            <a:endParaRPr lang="zh-CN" altLang="en-US"/>
          </a:p>
        </p:txBody>
      </p:sp>
    </p:spTree>
    <p:extLst>
      <p:ext uri="{BB962C8B-B14F-4D97-AF65-F5344CB8AC3E}">
        <p14:creationId xmlns:p14="http://schemas.microsoft.com/office/powerpoint/2010/main" val="216447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3A7296-ADEE-4350-9038-30E9D0CCB971}" type="slidenum">
              <a:rPr lang="zh-CN" altLang="en-US" smtClean="0"/>
              <a:t>27</a:t>
            </a:fld>
            <a:endParaRPr lang="zh-CN" altLang="en-US"/>
          </a:p>
        </p:txBody>
      </p:sp>
    </p:spTree>
    <p:extLst>
      <p:ext uri="{BB962C8B-B14F-4D97-AF65-F5344CB8AC3E}">
        <p14:creationId xmlns:p14="http://schemas.microsoft.com/office/powerpoint/2010/main" val="11454205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3A7296-ADEE-4350-9038-30E9D0CCB971}" type="slidenum">
              <a:rPr lang="zh-CN" altLang="en-US" smtClean="0"/>
              <a:t>28</a:t>
            </a:fld>
            <a:endParaRPr lang="zh-CN" altLang="en-US"/>
          </a:p>
        </p:txBody>
      </p:sp>
    </p:spTree>
    <p:extLst>
      <p:ext uri="{BB962C8B-B14F-4D97-AF65-F5344CB8AC3E}">
        <p14:creationId xmlns:p14="http://schemas.microsoft.com/office/powerpoint/2010/main" val="3298108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3A7296-ADEE-4350-9038-30E9D0CCB971}" type="slidenum">
              <a:rPr lang="zh-CN" altLang="en-US" smtClean="0"/>
              <a:t>29</a:t>
            </a:fld>
            <a:endParaRPr lang="zh-CN" altLang="en-US"/>
          </a:p>
        </p:txBody>
      </p:sp>
    </p:spTree>
    <p:extLst>
      <p:ext uri="{BB962C8B-B14F-4D97-AF65-F5344CB8AC3E}">
        <p14:creationId xmlns:p14="http://schemas.microsoft.com/office/powerpoint/2010/main" val="21702599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3A7296-ADEE-4350-9038-30E9D0CCB971}" type="slidenum">
              <a:rPr lang="zh-CN" altLang="en-US" smtClean="0"/>
              <a:t>3</a:t>
            </a:fld>
            <a:endParaRPr lang="zh-CN" altLang="en-US"/>
          </a:p>
        </p:txBody>
      </p:sp>
    </p:spTree>
    <p:extLst>
      <p:ext uri="{BB962C8B-B14F-4D97-AF65-F5344CB8AC3E}">
        <p14:creationId xmlns:p14="http://schemas.microsoft.com/office/powerpoint/2010/main" val="11701721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3A7296-ADEE-4350-9038-30E9D0CCB971}" type="slidenum">
              <a:rPr lang="zh-CN" altLang="en-US" smtClean="0"/>
              <a:t>30</a:t>
            </a:fld>
            <a:endParaRPr lang="zh-CN" altLang="en-US"/>
          </a:p>
        </p:txBody>
      </p:sp>
    </p:spTree>
    <p:extLst>
      <p:ext uri="{BB962C8B-B14F-4D97-AF65-F5344CB8AC3E}">
        <p14:creationId xmlns:p14="http://schemas.microsoft.com/office/powerpoint/2010/main" val="32615985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5542963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3A7296-ADEE-4350-9038-30E9D0CCB971}" type="slidenum">
              <a:rPr lang="zh-CN" altLang="en-US" smtClean="0"/>
              <a:t>4</a:t>
            </a:fld>
            <a:endParaRPr lang="zh-CN" altLang="en-US"/>
          </a:p>
        </p:txBody>
      </p:sp>
    </p:spTree>
    <p:extLst>
      <p:ext uri="{BB962C8B-B14F-4D97-AF65-F5344CB8AC3E}">
        <p14:creationId xmlns:p14="http://schemas.microsoft.com/office/powerpoint/2010/main" val="4305034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3A7296-ADEE-4350-9038-30E9D0CCB971}" type="slidenum">
              <a:rPr lang="zh-CN" altLang="en-US" smtClean="0"/>
              <a:t>5</a:t>
            </a:fld>
            <a:endParaRPr lang="zh-CN" altLang="en-US"/>
          </a:p>
        </p:txBody>
      </p:sp>
    </p:spTree>
    <p:extLst>
      <p:ext uri="{BB962C8B-B14F-4D97-AF65-F5344CB8AC3E}">
        <p14:creationId xmlns:p14="http://schemas.microsoft.com/office/powerpoint/2010/main" val="513217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3A7296-ADEE-4350-9038-30E9D0CCB971}" type="slidenum">
              <a:rPr lang="zh-CN" altLang="en-US" smtClean="0"/>
              <a:t>6</a:t>
            </a:fld>
            <a:endParaRPr lang="zh-CN" altLang="en-US"/>
          </a:p>
        </p:txBody>
      </p:sp>
    </p:spTree>
    <p:extLst>
      <p:ext uri="{BB962C8B-B14F-4D97-AF65-F5344CB8AC3E}">
        <p14:creationId xmlns:p14="http://schemas.microsoft.com/office/powerpoint/2010/main" val="38806370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3A7296-ADEE-4350-9038-30E9D0CCB971}" type="slidenum">
              <a:rPr lang="zh-CN" altLang="en-US" smtClean="0"/>
              <a:t>7</a:t>
            </a:fld>
            <a:endParaRPr lang="zh-CN" altLang="en-US"/>
          </a:p>
        </p:txBody>
      </p:sp>
    </p:spTree>
    <p:extLst>
      <p:ext uri="{BB962C8B-B14F-4D97-AF65-F5344CB8AC3E}">
        <p14:creationId xmlns:p14="http://schemas.microsoft.com/office/powerpoint/2010/main" val="37925907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3A7296-ADEE-4350-9038-30E9D0CCB971}" type="slidenum">
              <a:rPr lang="zh-CN" altLang="en-US" smtClean="0"/>
              <a:t>8</a:t>
            </a:fld>
            <a:endParaRPr lang="zh-CN" altLang="en-US"/>
          </a:p>
        </p:txBody>
      </p:sp>
    </p:spTree>
    <p:extLst>
      <p:ext uri="{BB962C8B-B14F-4D97-AF65-F5344CB8AC3E}">
        <p14:creationId xmlns:p14="http://schemas.microsoft.com/office/powerpoint/2010/main" val="8053780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3A7296-ADEE-4350-9038-30E9D0CCB971}" type="slidenum">
              <a:rPr lang="zh-CN" altLang="en-US" smtClean="0"/>
              <a:t>9</a:t>
            </a:fld>
            <a:endParaRPr lang="zh-CN" altLang="en-US"/>
          </a:p>
        </p:txBody>
      </p:sp>
    </p:spTree>
    <p:extLst>
      <p:ext uri="{BB962C8B-B14F-4D97-AF65-F5344CB8AC3E}">
        <p14:creationId xmlns:p14="http://schemas.microsoft.com/office/powerpoint/2010/main" val="3538265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D997B5FA-0921-464F-AAE1-844C04324D75}" type="datetimeFigureOut">
              <a:rPr lang="zh-CN" altLang="en-US" smtClean="0">
                <a:solidFill>
                  <a:srgbClr val="191B0E"/>
                </a:solidFill>
              </a:rPr>
              <a:pPr/>
              <a:t>2022/4/26</a:t>
            </a:fld>
            <a:endParaRPr lang="zh-CN" altLang="en-US">
              <a:solidFill>
                <a:srgbClr val="191B0E"/>
              </a:solidFill>
            </a:endParaRPr>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zh-CN" altLang="en-US">
              <a:solidFill>
                <a:srgbClr val="191B0E"/>
              </a:solidFill>
            </a:endParaRPr>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565CE74E-AB26-4998-AD42-012C4C1AD076}" type="slidenum">
              <a:rPr lang="zh-CN" altLang="en-US" smtClean="0">
                <a:solidFill>
                  <a:srgbClr val="191B0E"/>
                </a:solidFill>
              </a:rPr>
              <a:pPr/>
              <a:t>‹#›</a:t>
            </a:fld>
            <a:endParaRPr lang="zh-CN" altLang="en-US">
              <a:solidFill>
                <a:srgbClr val="191B0E"/>
              </a:solidFill>
            </a:endParaRPr>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pic>
        <p:nvPicPr>
          <p:cNvPr id="10" name="图片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3810" y="-96252"/>
            <a:ext cx="12225810" cy="6954252"/>
          </a:xfrm>
          <a:prstGeom prst="rect">
            <a:avLst/>
          </a:prstGeom>
        </p:spPr>
      </p:pic>
    </p:spTree>
    <p:extLst>
      <p:ext uri="{BB962C8B-B14F-4D97-AF65-F5344CB8AC3E}">
        <p14:creationId xmlns:p14="http://schemas.microsoft.com/office/powerpoint/2010/main" val="235186972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p:transition spd="slow"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D997B5FA-0921-464F-AAE1-844C04324D75}" type="datetimeFigureOut">
              <a:rPr lang="zh-CN" altLang="en-US" smtClean="0">
                <a:solidFill>
                  <a:srgbClr val="191B0E"/>
                </a:solidFill>
              </a:rPr>
              <a:pPr/>
              <a:t>2022/4/26</a:t>
            </a:fld>
            <a:endParaRPr lang="zh-CN" altLang="en-US">
              <a:solidFill>
                <a:srgbClr val="191B0E"/>
              </a:solidFill>
            </a:endParaRPr>
          </a:p>
        </p:txBody>
      </p:sp>
      <p:sp>
        <p:nvSpPr>
          <p:cNvPr id="5" name="Footer Placeholder 4"/>
          <p:cNvSpPr>
            <a:spLocks noGrp="1"/>
          </p:cNvSpPr>
          <p:nvPr>
            <p:ph type="ftr" sz="quarter" idx="11"/>
          </p:nvPr>
        </p:nvSpPr>
        <p:spPr/>
        <p:txBody>
          <a:bodyPr/>
          <a:lstStyle/>
          <a:p>
            <a:endParaRPr lang="zh-CN" altLang="en-US">
              <a:solidFill>
                <a:srgbClr val="191B0E"/>
              </a:solidFill>
            </a:endParaRPr>
          </a:p>
        </p:txBody>
      </p:sp>
      <p:sp>
        <p:nvSpPr>
          <p:cNvPr id="6" name="Slide Number Placeholder 5"/>
          <p:cNvSpPr>
            <a:spLocks noGrp="1"/>
          </p:cNvSpPr>
          <p:nvPr>
            <p:ph type="sldNum" sz="quarter" idx="12"/>
          </p:nvPr>
        </p:nvSpPr>
        <p:spPr/>
        <p:txBody>
          <a:bodyPr/>
          <a:lstStyle/>
          <a:p>
            <a:fld id="{565CE74E-AB26-4998-AD42-012C4C1AD076}" type="slidenum">
              <a:rPr lang="zh-CN" altLang="en-US" smtClean="0">
                <a:solidFill>
                  <a:srgbClr val="191B0E"/>
                </a:solidFill>
              </a:rPr>
              <a:pPr/>
              <a:t>‹#›</a:t>
            </a:fld>
            <a:endParaRPr lang="zh-CN" altLang="en-US">
              <a:solidFill>
                <a:srgbClr val="191B0E"/>
              </a:solidFill>
            </a:endParaRPr>
          </a:p>
        </p:txBody>
      </p:sp>
    </p:spTree>
    <p:extLst>
      <p:ext uri="{BB962C8B-B14F-4D97-AF65-F5344CB8AC3E}">
        <p14:creationId xmlns:p14="http://schemas.microsoft.com/office/powerpoint/2010/main" val="330481562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D997B5FA-0921-464F-AAE1-844C04324D75}" type="datetimeFigureOut">
              <a:rPr lang="zh-CN" altLang="en-US" smtClean="0">
                <a:solidFill>
                  <a:srgbClr val="191B0E"/>
                </a:solidFill>
              </a:rPr>
              <a:pPr/>
              <a:t>2022/4/26</a:t>
            </a:fld>
            <a:endParaRPr lang="zh-CN" altLang="en-US">
              <a:solidFill>
                <a:srgbClr val="191B0E"/>
              </a:solidFill>
            </a:endParaRPr>
          </a:p>
        </p:txBody>
      </p:sp>
      <p:sp>
        <p:nvSpPr>
          <p:cNvPr id="5" name="Footer Placeholder 4"/>
          <p:cNvSpPr>
            <a:spLocks noGrp="1"/>
          </p:cNvSpPr>
          <p:nvPr>
            <p:ph type="ftr" sz="quarter" idx="11"/>
          </p:nvPr>
        </p:nvSpPr>
        <p:spPr/>
        <p:txBody>
          <a:bodyPr/>
          <a:lstStyle/>
          <a:p>
            <a:endParaRPr lang="zh-CN" altLang="en-US">
              <a:solidFill>
                <a:srgbClr val="191B0E"/>
              </a:solidFill>
            </a:endParaRPr>
          </a:p>
        </p:txBody>
      </p:sp>
      <p:sp>
        <p:nvSpPr>
          <p:cNvPr id="6" name="Slide Number Placeholder 5"/>
          <p:cNvSpPr>
            <a:spLocks noGrp="1"/>
          </p:cNvSpPr>
          <p:nvPr>
            <p:ph type="sldNum" sz="quarter" idx="12"/>
          </p:nvPr>
        </p:nvSpPr>
        <p:spPr/>
        <p:txBody>
          <a:bodyPr/>
          <a:lstStyle/>
          <a:p>
            <a:fld id="{565CE74E-AB26-4998-AD42-012C4C1AD076}" type="slidenum">
              <a:rPr lang="zh-CN" altLang="en-US" smtClean="0">
                <a:solidFill>
                  <a:srgbClr val="191B0E"/>
                </a:solidFill>
              </a:rPr>
              <a:pPr/>
              <a:t>‹#›</a:t>
            </a:fld>
            <a:endParaRPr lang="zh-CN" altLang="en-US">
              <a:solidFill>
                <a:srgbClr val="191B0E"/>
              </a:solidFill>
            </a:endParaRPr>
          </a:p>
        </p:txBody>
      </p:sp>
    </p:spTree>
    <p:extLst>
      <p:ext uri="{BB962C8B-B14F-4D97-AF65-F5344CB8AC3E}">
        <p14:creationId xmlns:p14="http://schemas.microsoft.com/office/powerpoint/2010/main" val="428285859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a:xfrm>
            <a:off x="402167" y="381000"/>
            <a:ext cx="11387667" cy="1143000"/>
          </a:xfrm>
        </p:spPr>
        <p:txBody>
          <a:bodyPr/>
          <a:lstStyle/>
          <a:p>
            <a:r>
              <a:rPr lang="zh-CN" altLang="en-US" noProof="1" smtClean="0"/>
              <a:t>单击此处编辑母版标题样式</a:t>
            </a:r>
            <a:endParaRPr lang="zh-CN" altLang="en-US" noProof="1"/>
          </a:p>
        </p:txBody>
      </p:sp>
      <p:sp>
        <p:nvSpPr>
          <p:cNvPr id="3" name="内容占位符 2"/>
          <p:cNvSpPr>
            <a:spLocks noGrp="1"/>
          </p:cNvSpPr>
          <p:nvPr>
            <p:ph sz="quarter" idx="1"/>
          </p:nvPr>
        </p:nvSpPr>
        <p:spPr>
          <a:xfrm>
            <a:off x="402168" y="1752600"/>
            <a:ext cx="5592233" cy="20589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quarter" idx="2"/>
          </p:nvPr>
        </p:nvSpPr>
        <p:spPr>
          <a:xfrm>
            <a:off x="6197601" y="1752600"/>
            <a:ext cx="5592233" cy="20589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内容占位符 4"/>
          <p:cNvSpPr>
            <a:spLocks noGrp="1"/>
          </p:cNvSpPr>
          <p:nvPr>
            <p:ph sz="quarter" idx="3"/>
          </p:nvPr>
        </p:nvSpPr>
        <p:spPr>
          <a:xfrm>
            <a:off x="402168" y="3963989"/>
            <a:ext cx="5592233" cy="2058987"/>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6" name="内容占位符 5"/>
          <p:cNvSpPr>
            <a:spLocks noGrp="1"/>
          </p:cNvSpPr>
          <p:nvPr>
            <p:ph sz="quarter" idx="4"/>
          </p:nvPr>
        </p:nvSpPr>
        <p:spPr>
          <a:xfrm>
            <a:off x="6197601" y="3963989"/>
            <a:ext cx="5592233" cy="2058987"/>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6"/>
          <p:cNvSpPr>
            <a:spLocks noGrp="1"/>
          </p:cNvSpPr>
          <p:nvPr>
            <p:ph type="dt" sz="half" idx="10"/>
          </p:nvPr>
        </p:nvSpPr>
        <p:spPr>
          <a:xfrm>
            <a:off x="402167" y="6172200"/>
            <a:ext cx="3052233" cy="476250"/>
          </a:xfrm>
        </p:spPr>
        <p:txBody>
          <a:bodyPr/>
          <a:lstStyle>
            <a:lvl1pPr>
              <a:defRPr/>
            </a:lvl1pPr>
          </a:lstStyle>
          <a:p>
            <a:pPr>
              <a:defRPr/>
            </a:pPr>
            <a:endParaRPr lang="en-US" altLang="zh-CN">
              <a:solidFill>
                <a:srgbClr val="191B0E"/>
              </a:solidFill>
            </a:endParaRPr>
          </a:p>
        </p:txBody>
      </p:sp>
      <p:sp>
        <p:nvSpPr>
          <p:cNvPr id="8" name="页脚占位符 7"/>
          <p:cNvSpPr>
            <a:spLocks noGrp="1"/>
          </p:cNvSpPr>
          <p:nvPr>
            <p:ph type="ftr" sz="quarter" idx="11"/>
          </p:nvPr>
        </p:nvSpPr>
        <p:spPr>
          <a:xfrm>
            <a:off x="4165600" y="6172200"/>
            <a:ext cx="3860800" cy="476250"/>
          </a:xfrm>
        </p:spPr>
        <p:txBody>
          <a:bodyPr/>
          <a:lstStyle>
            <a:lvl1pPr>
              <a:defRPr/>
            </a:lvl1pPr>
          </a:lstStyle>
          <a:p>
            <a:pPr>
              <a:defRPr/>
            </a:pPr>
            <a:endParaRPr lang="en-US" altLang="zh-CN">
              <a:solidFill>
                <a:srgbClr val="191B0E"/>
              </a:solidFill>
            </a:endParaRPr>
          </a:p>
        </p:txBody>
      </p:sp>
      <p:sp>
        <p:nvSpPr>
          <p:cNvPr id="9" name="灯片编号占位符 8"/>
          <p:cNvSpPr>
            <a:spLocks noGrp="1"/>
          </p:cNvSpPr>
          <p:nvPr>
            <p:ph type="sldNum" sz="quarter" idx="12"/>
          </p:nvPr>
        </p:nvSpPr>
        <p:spPr>
          <a:xfrm>
            <a:off x="8737601" y="6172200"/>
            <a:ext cx="3052233" cy="476250"/>
          </a:xfrm>
        </p:spPr>
        <p:txBody>
          <a:bodyPr/>
          <a:lstStyle>
            <a:lvl1pPr>
              <a:defRPr/>
            </a:lvl1pPr>
          </a:lstStyle>
          <a:p>
            <a:fld id="{5BB9A8AD-F26D-44F2-9360-B97F75D84C01}" type="slidenum">
              <a:rPr lang="en-US" altLang="zh-CN">
                <a:solidFill>
                  <a:srgbClr val="191B0E"/>
                </a:solidFill>
              </a:rPr>
              <a:pPr/>
              <a:t>‹#›</a:t>
            </a:fld>
            <a:endParaRPr lang="en-US" altLang="zh-CN">
              <a:solidFill>
                <a:srgbClr val="191B0E"/>
              </a:solidFill>
            </a:endParaRPr>
          </a:p>
        </p:txBody>
      </p:sp>
    </p:spTree>
    <p:extLst>
      <p:ext uri="{BB962C8B-B14F-4D97-AF65-F5344CB8AC3E}">
        <p14:creationId xmlns:p14="http://schemas.microsoft.com/office/powerpoint/2010/main" val="400925741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1_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a:xfrm>
            <a:off x="402167" y="381000"/>
            <a:ext cx="11387667" cy="1143000"/>
          </a:xfrm>
        </p:spPr>
        <p:txBody>
          <a:bodyPr/>
          <a:lstStyle/>
          <a:p>
            <a:r>
              <a:rPr lang="zh-CN" altLang="en-US" noProof="1" smtClean="0"/>
              <a:t>单击此处编辑母版标题样式</a:t>
            </a:r>
            <a:endParaRPr lang="zh-CN" altLang="en-US" noProof="1"/>
          </a:p>
        </p:txBody>
      </p:sp>
      <p:sp>
        <p:nvSpPr>
          <p:cNvPr id="3" name="内容占位符 2"/>
          <p:cNvSpPr>
            <a:spLocks noGrp="1"/>
          </p:cNvSpPr>
          <p:nvPr>
            <p:ph sz="quarter" idx="1"/>
          </p:nvPr>
        </p:nvSpPr>
        <p:spPr>
          <a:xfrm>
            <a:off x="402168" y="1752600"/>
            <a:ext cx="5592233" cy="20589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quarter" idx="2"/>
          </p:nvPr>
        </p:nvSpPr>
        <p:spPr>
          <a:xfrm>
            <a:off x="6197601" y="1752600"/>
            <a:ext cx="5592233" cy="205898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内容占位符 4"/>
          <p:cNvSpPr>
            <a:spLocks noGrp="1"/>
          </p:cNvSpPr>
          <p:nvPr>
            <p:ph sz="quarter" idx="3"/>
          </p:nvPr>
        </p:nvSpPr>
        <p:spPr>
          <a:xfrm>
            <a:off x="402168" y="3963989"/>
            <a:ext cx="5592233" cy="2058987"/>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6" name="内容占位符 5"/>
          <p:cNvSpPr>
            <a:spLocks noGrp="1"/>
          </p:cNvSpPr>
          <p:nvPr>
            <p:ph sz="quarter" idx="4"/>
          </p:nvPr>
        </p:nvSpPr>
        <p:spPr>
          <a:xfrm>
            <a:off x="6197601" y="3963989"/>
            <a:ext cx="5592233" cy="2058987"/>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6"/>
          <p:cNvSpPr>
            <a:spLocks noGrp="1"/>
          </p:cNvSpPr>
          <p:nvPr>
            <p:ph type="dt" sz="half" idx="10"/>
          </p:nvPr>
        </p:nvSpPr>
        <p:spPr>
          <a:xfrm>
            <a:off x="402167" y="6172200"/>
            <a:ext cx="3052233" cy="476250"/>
          </a:xfrm>
        </p:spPr>
        <p:txBody>
          <a:bodyPr/>
          <a:lstStyle>
            <a:lvl1pPr>
              <a:defRPr/>
            </a:lvl1pPr>
          </a:lstStyle>
          <a:p>
            <a:pPr>
              <a:defRPr/>
            </a:pPr>
            <a:endParaRPr lang="en-US" altLang="zh-CN">
              <a:solidFill>
                <a:srgbClr val="191B0E"/>
              </a:solidFill>
            </a:endParaRPr>
          </a:p>
        </p:txBody>
      </p:sp>
      <p:sp>
        <p:nvSpPr>
          <p:cNvPr id="8" name="页脚占位符 7"/>
          <p:cNvSpPr>
            <a:spLocks noGrp="1"/>
          </p:cNvSpPr>
          <p:nvPr>
            <p:ph type="ftr" sz="quarter" idx="11"/>
          </p:nvPr>
        </p:nvSpPr>
        <p:spPr>
          <a:xfrm>
            <a:off x="4165600" y="6172200"/>
            <a:ext cx="3860800" cy="476250"/>
          </a:xfrm>
        </p:spPr>
        <p:txBody>
          <a:bodyPr/>
          <a:lstStyle>
            <a:lvl1pPr>
              <a:defRPr/>
            </a:lvl1pPr>
          </a:lstStyle>
          <a:p>
            <a:pPr>
              <a:defRPr/>
            </a:pPr>
            <a:endParaRPr lang="en-US" altLang="zh-CN">
              <a:solidFill>
                <a:srgbClr val="191B0E"/>
              </a:solidFill>
            </a:endParaRPr>
          </a:p>
        </p:txBody>
      </p:sp>
      <p:sp>
        <p:nvSpPr>
          <p:cNvPr id="9" name="灯片编号占位符 8"/>
          <p:cNvSpPr>
            <a:spLocks noGrp="1"/>
          </p:cNvSpPr>
          <p:nvPr>
            <p:ph type="sldNum" sz="quarter" idx="12"/>
          </p:nvPr>
        </p:nvSpPr>
        <p:spPr>
          <a:xfrm>
            <a:off x="8737601" y="6172200"/>
            <a:ext cx="3052233" cy="476250"/>
          </a:xfrm>
        </p:spPr>
        <p:txBody>
          <a:bodyPr/>
          <a:lstStyle>
            <a:lvl1pPr>
              <a:defRPr/>
            </a:lvl1pPr>
          </a:lstStyle>
          <a:p>
            <a:fld id="{5BB9A8AD-F26D-44F2-9360-B97F75D84C01}" type="slidenum">
              <a:rPr lang="en-US" altLang="zh-CN">
                <a:solidFill>
                  <a:srgbClr val="191B0E"/>
                </a:solidFill>
              </a:rPr>
              <a:pPr/>
              <a:t>‹#›</a:t>
            </a:fld>
            <a:endParaRPr lang="en-US" altLang="zh-CN">
              <a:solidFill>
                <a:srgbClr val="191B0E"/>
              </a:solidFill>
            </a:endParaRPr>
          </a:p>
        </p:txBody>
      </p:sp>
      <p:sp>
        <p:nvSpPr>
          <p:cNvPr id="11" name="TextBox 10"/>
          <p:cNvSpPr txBox="1"/>
          <p:nvPr userDrawn="1"/>
        </p:nvSpPr>
        <p:spPr>
          <a:xfrm>
            <a:off x="1056804" y="6739570"/>
            <a:ext cx="1440159"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hlinkClick r:id="rId2"/>
              </a:rPr>
              <a:t>行业</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en-US" altLang="zh-CN" sz="100" b="0" i="0" u="none" strike="noStrike" kern="0" cap="none" spc="0" normalizeH="0" baseline="0" noProof="0" dirty="0" smtClean="0">
                <a:ln>
                  <a:noFill/>
                </a:ln>
                <a:solidFill>
                  <a:prstClr val="black"/>
                </a:solidFill>
                <a:effectLst/>
                <a:uLnTx/>
                <a:uFillTx/>
              </a:rPr>
              <a:t>http://www.1ppt.com/hangye/</a:t>
            </a:r>
          </a:p>
        </p:txBody>
      </p:sp>
    </p:spTree>
    <p:extLst>
      <p:ext uri="{BB962C8B-B14F-4D97-AF65-F5344CB8AC3E}">
        <p14:creationId xmlns:p14="http://schemas.microsoft.com/office/powerpoint/2010/main" val="221472350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2022/4/26</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8394487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2022/4/26</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549141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04605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88636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92877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39523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D997B5FA-0921-464F-AAE1-844C04324D75}" type="datetimeFigureOut">
              <a:rPr lang="zh-CN" altLang="en-US" smtClean="0">
                <a:solidFill>
                  <a:srgbClr val="191B0E"/>
                </a:solidFill>
              </a:rPr>
              <a:pPr/>
              <a:t>2022/4/26</a:t>
            </a:fld>
            <a:endParaRPr lang="zh-CN" altLang="en-US">
              <a:solidFill>
                <a:srgbClr val="191B0E"/>
              </a:solidFill>
            </a:endParaRPr>
          </a:p>
        </p:txBody>
      </p:sp>
      <p:sp>
        <p:nvSpPr>
          <p:cNvPr id="5" name="Footer Placeholder 4"/>
          <p:cNvSpPr>
            <a:spLocks noGrp="1"/>
          </p:cNvSpPr>
          <p:nvPr>
            <p:ph type="ftr" sz="quarter" idx="11"/>
          </p:nvPr>
        </p:nvSpPr>
        <p:spPr/>
        <p:txBody>
          <a:bodyPr/>
          <a:lstStyle/>
          <a:p>
            <a:endParaRPr lang="zh-CN" altLang="en-US">
              <a:solidFill>
                <a:srgbClr val="191B0E"/>
              </a:solidFill>
            </a:endParaRPr>
          </a:p>
        </p:txBody>
      </p:sp>
      <p:sp>
        <p:nvSpPr>
          <p:cNvPr id="6" name="Slide Number Placeholder 5"/>
          <p:cNvSpPr>
            <a:spLocks noGrp="1"/>
          </p:cNvSpPr>
          <p:nvPr>
            <p:ph type="sldNum" sz="quarter" idx="12"/>
          </p:nvPr>
        </p:nvSpPr>
        <p:spPr/>
        <p:txBody>
          <a:bodyPr/>
          <a:lstStyle/>
          <a:p>
            <a:fld id="{565CE74E-AB26-4998-AD42-012C4C1AD076}" type="slidenum">
              <a:rPr lang="zh-CN" altLang="en-US" smtClean="0">
                <a:solidFill>
                  <a:srgbClr val="191B0E"/>
                </a:solidFill>
              </a:rPr>
              <a:pPr/>
              <a:t>‹#›</a:t>
            </a:fld>
            <a:endParaRPr lang="zh-CN" altLang="en-US">
              <a:solidFill>
                <a:srgbClr val="191B0E"/>
              </a:solidFill>
            </a:endParaRPr>
          </a:p>
        </p:txBody>
      </p:sp>
    </p:spTree>
    <p:extLst>
      <p:ext uri="{BB962C8B-B14F-4D97-AF65-F5344CB8AC3E}">
        <p14:creationId xmlns:p14="http://schemas.microsoft.com/office/powerpoint/2010/main" val="391964112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78113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66656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38404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73142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84772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41389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96263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11488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D997B5FA-0921-464F-AAE1-844C04324D75}" type="datetimeFigureOut">
              <a:rPr lang="zh-CN" altLang="en-US" smtClean="0">
                <a:solidFill>
                  <a:srgbClr val="EFEDE3"/>
                </a:solidFill>
              </a:rPr>
              <a:pPr/>
              <a:t>2022/4/26</a:t>
            </a:fld>
            <a:endParaRPr lang="zh-CN" altLang="en-US">
              <a:solidFill>
                <a:srgbClr val="EFEDE3"/>
              </a:solidFill>
            </a:endParaRPr>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zh-CN" altLang="en-US">
              <a:solidFill>
                <a:srgbClr val="EFEDE3"/>
              </a:solidFill>
            </a:endParaRPr>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565CE74E-AB26-4998-AD42-012C4C1AD076}" type="slidenum">
              <a:rPr lang="zh-CN" altLang="en-US" smtClean="0">
                <a:solidFill>
                  <a:srgbClr val="EFEDE3"/>
                </a:solidFill>
              </a:rPr>
              <a:pPr/>
              <a:t>‹#›</a:t>
            </a:fld>
            <a:endParaRPr lang="zh-CN" altLang="en-US">
              <a:solidFill>
                <a:srgbClr val="EFEDE3"/>
              </a:solidFill>
            </a:endParaRPr>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pic>
        <p:nvPicPr>
          <p:cNvPr id="8" name="图片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3810" y="-96252"/>
            <a:ext cx="12225810" cy="6954252"/>
          </a:xfrm>
          <a:prstGeom prst="rect">
            <a:avLst/>
          </a:prstGeom>
        </p:spPr>
      </p:pic>
    </p:spTree>
    <p:extLst>
      <p:ext uri="{BB962C8B-B14F-4D97-AF65-F5344CB8AC3E}">
        <p14:creationId xmlns:p14="http://schemas.microsoft.com/office/powerpoint/2010/main" val="95535792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zh-CN" altLang="en-US" smtClean="0"/>
              <a:t>单击此处编辑母版标题样式</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D997B5FA-0921-464F-AAE1-844C04324D75}" type="datetimeFigureOut">
              <a:rPr lang="zh-CN" altLang="en-US" smtClean="0">
                <a:solidFill>
                  <a:srgbClr val="191B0E"/>
                </a:solidFill>
              </a:rPr>
              <a:pPr/>
              <a:t>2022/4/26</a:t>
            </a:fld>
            <a:endParaRPr lang="zh-CN" altLang="en-US">
              <a:solidFill>
                <a:srgbClr val="191B0E"/>
              </a:solidFill>
            </a:endParaRPr>
          </a:p>
        </p:txBody>
      </p:sp>
      <p:sp>
        <p:nvSpPr>
          <p:cNvPr id="6" name="Footer Placeholder 5"/>
          <p:cNvSpPr>
            <a:spLocks noGrp="1"/>
          </p:cNvSpPr>
          <p:nvPr>
            <p:ph type="ftr" sz="quarter" idx="11"/>
          </p:nvPr>
        </p:nvSpPr>
        <p:spPr/>
        <p:txBody>
          <a:bodyPr/>
          <a:lstStyle/>
          <a:p>
            <a:endParaRPr lang="zh-CN" altLang="en-US">
              <a:solidFill>
                <a:srgbClr val="191B0E"/>
              </a:solidFill>
            </a:endParaRPr>
          </a:p>
        </p:txBody>
      </p:sp>
      <p:sp>
        <p:nvSpPr>
          <p:cNvPr id="7" name="Slide Number Placeholder 6"/>
          <p:cNvSpPr>
            <a:spLocks noGrp="1"/>
          </p:cNvSpPr>
          <p:nvPr>
            <p:ph type="sldNum" sz="quarter" idx="12"/>
          </p:nvPr>
        </p:nvSpPr>
        <p:spPr/>
        <p:txBody>
          <a:bodyPr/>
          <a:lstStyle/>
          <a:p>
            <a:fld id="{565CE74E-AB26-4998-AD42-012C4C1AD076}" type="slidenum">
              <a:rPr lang="zh-CN" altLang="en-US" smtClean="0">
                <a:solidFill>
                  <a:srgbClr val="191B0E"/>
                </a:solidFill>
              </a:rPr>
              <a:pPr/>
              <a:t>‹#›</a:t>
            </a:fld>
            <a:endParaRPr lang="zh-CN" altLang="en-US">
              <a:solidFill>
                <a:srgbClr val="191B0E"/>
              </a:solidFill>
            </a:endParaRPr>
          </a:p>
        </p:txBody>
      </p:sp>
    </p:spTree>
    <p:extLst>
      <p:ext uri="{BB962C8B-B14F-4D97-AF65-F5344CB8AC3E}">
        <p14:creationId xmlns:p14="http://schemas.microsoft.com/office/powerpoint/2010/main" val="129790061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D997B5FA-0921-464F-AAE1-844C04324D75}" type="datetimeFigureOut">
              <a:rPr lang="zh-CN" altLang="en-US" smtClean="0">
                <a:solidFill>
                  <a:srgbClr val="191B0E"/>
                </a:solidFill>
              </a:rPr>
              <a:pPr/>
              <a:t>2022/4/26</a:t>
            </a:fld>
            <a:endParaRPr lang="zh-CN" altLang="en-US">
              <a:solidFill>
                <a:srgbClr val="191B0E"/>
              </a:solidFill>
            </a:endParaRPr>
          </a:p>
        </p:txBody>
      </p:sp>
      <p:sp>
        <p:nvSpPr>
          <p:cNvPr id="8" name="Footer Placeholder 7"/>
          <p:cNvSpPr>
            <a:spLocks noGrp="1"/>
          </p:cNvSpPr>
          <p:nvPr>
            <p:ph type="ftr" sz="quarter" idx="11"/>
          </p:nvPr>
        </p:nvSpPr>
        <p:spPr/>
        <p:txBody>
          <a:bodyPr/>
          <a:lstStyle/>
          <a:p>
            <a:endParaRPr lang="zh-CN" altLang="en-US">
              <a:solidFill>
                <a:srgbClr val="191B0E"/>
              </a:solidFill>
            </a:endParaRPr>
          </a:p>
        </p:txBody>
      </p:sp>
      <p:sp>
        <p:nvSpPr>
          <p:cNvPr id="9" name="Slide Number Placeholder 8"/>
          <p:cNvSpPr>
            <a:spLocks noGrp="1"/>
          </p:cNvSpPr>
          <p:nvPr>
            <p:ph type="sldNum" sz="quarter" idx="12"/>
          </p:nvPr>
        </p:nvSpPr>
        <p:spPr/>
        <p:txBody>
          <a:bodyPr/>
          <a:lstStyle/>
          <a:p>
            <a:fld id="{565CE74E-AB26-4998-AD42-012C4C1AD076}" type="slidenum">
              <a:rPr lang="zh-CN" altLang="en-US" smtClean="0">
                <a:solidFill>
                  <a:srgbClr val="191B0E"/>
                </a:solidFill>
              </a:rPr>
              <a:pPr/>
              <a:t>‹#›</a:t>
            </a:fld>
            <a:endParaRPr lang="zh-CN" altLang="en-US">
              <a:solidFill>
                <a:srgbClr val="191B0E"/>
              </a:solidFill>
            </a:endParaRPr>
          </a:p>
        </p:txBody>
      </p:sp>
    </p:spTree>
    <p:extLst>
      <p:ext uri="{BB962C8B-B14F-4D97-AF65-F5344CB8AC3E}">
        <p14:creationId xmlns:p14="http://schemas.microsoft.com/office/powerpoint/2010/main" val="372999623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D997B5FA-0921-464F-AAE1-844C04324D75}" type="datetimeFigureOut">
              <a:rPr lang="zh-CN" altLang="en-US" smtClean="0">
                <a:solidFill>
                  <a:srgbClr val="191B0E"/>
                </a:solidFill>
              </a:rPr>
              <a:pPr/>
              <a:t>2022/4/26</a:t>
            </a:fld>
            <a:endParaRPr lang="zh-CN" altLang="en-US">
              <a:solidFill>
                <a:srgbClr val="191B0E"/>
              </a:solidFill>
            </a:endParaRPr>
          </a:p>
        </p:txBody>
      </p:sp>
      <p:sp>
        <p:nvSpPr>
          <p:cNvPr id="4" name="Footer Placeholder 3"/>
          <p:cNvSpPr>
            <a:spLocks noGrp="1"/>
          </p:cNvSpPr>
          <p:nvPr>
            <p:ph type="ftr" sz="quarter" idx="11"/>
          </p:nvPr>
        </p:nvSpPr>
        <p:spPr/>
        <p:txBody>
          <a:bodyPr/>
          <a:lstStyle/>
          <a:p>
            <a:endParaRPr lang="zh-CN" altLang="en-US">
              <a:solidFill>
                <a:srgbClr val="191B0E"/>
              </a:solidFill>
            </a:endParaRPr>
          </a:p>
        </p:txBody>
      </p:sp>
      <p:sp>
        <p:nvSpPr>
          <p:cNvPr id="5" name="Slide Number Placeholder 4"/>
          <p:cNvSpPr>
            <a:spLocks noGrp="1"/>
          </p:cNvSpPr>
          <p:nvPr>
            <p:ph type="sldNum" sz="quarter" idx="12"/>
          </p:nvPr>
        </p:nvSpPr>
        <p:spPr/>
        <p:txBody>
          <a:bodyPr/>
          <a:lstStyle/>
          <a:p>
            <a:fld id="{565CE74E-AB26-4998-AD42-012C4C1AD076}" type="slidenum">
              <a:rPr lang="zh-CN" altLang="en-US" smtClean="0">
                <a:solidFill>
                  <a:srgbClr val="191B0E"/>
                </a:solidFill>
              </a:rPr>
              <a:pPr/>
              <a:t>‹#›</a:t>
            </a:fld>
            <a:endParaRPr lang="zh-CN" altLang="en-US">
              <a:solidFill>
                <a:srgbClr val="191B0E"/>
              </a:solidFill>
            </a:endParaRPr>
          </a:p>
        </p:txBody>
      </p:sp>
    </p:spTree>
    <p:extLst>
      <p:ext uri="{BB962C8B-B14F-4D97-AF65-F5344CB8AC3E}">
        <p14:creationId xmlns:p14="http://schemas.microsoft.com/office/powerpoint/2010/main" val="136044300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97B5FA-0921-464F-AAE1-844C04324D75}" type="datetimeFigureOut">
              <a:rPr lang="zh-CN" altLang="en-US" smtClean="0">
                <a:solidFill>
                  <a:srgbClr val="191B0E"/>
                </a:solidFill>
              </a:rPr>
              <a:pPr/>
              <a:t>2022/4/26</a:t>
            </a:fld>
            <a:endParaRPr lang="zh-CN" altLang="en-US">
              <a:solidFill>
                <a:srgbClr val="191B0E"/>
              </a:solidFill>
            </a:endParaRPr>
          </a:p>
        </p:txBody>
      </p:sp>
      <p:sp>
        <p:nvSpPr>
          <p:cNvPr id="3" name="Footer Placeholder 2"/>
          <p:cNvSpPr>
            <a:spLocks noGrp="1"/>
          </p:cNvSpPr>
          <p:nvPr>
            <p:ph type="ftr" sz="quarter" idx="11"/>
          </p:nvPr>
        </p:nvSpPr>
        <p:spPr/>
        <p:txBody>
          <a:bodyPr/>
          <a:lstStyle/>
          <a:p>
            <a:endParaRPr lang="zh-CN" altLang="en-US">
              <a:solidFill>
                <a:srgbClr val="191B0E"/>
              </a:solidFill>
            </a:endParaRPr>
          </a:p>
        </p:txBody>
      </p:sp>
      <p:sp>
        <p:nvSpPr>
          <p:cNvPr id="4" name="Slide Number Placeholder 3"/>
          <p:cNvSpPr>
            <a:spLocks noGrp="1"/>
          </p:cNvSpPr>
          <p:nvPr>
            <p:ph type="sldNum" sz="quarter" idx="12"/>
          </p:nvPr>
        </p:nvSpPr>
        <p:spPr/>
        <p:txBody>
          <a:bodyPr/>
          <a:lstStyle/>
          <a:p>
            <a:fld id="{565CE74E-AB26-4998-AD42-012C4C1AD076}" type="slidenum">
              <a:rPr lang="zh-CN" altLang="en-US" smtClean="0">
                <a:solidFill>
                  <a:srgbClr val="191B0E"/>
                </a:solidFill>
              </a:rPr>
              <a:pPr/>
              <a:t>‹#›</a:t>
            </a:fld>
            <a:endParaRPr lang="zh-CN" altLang="en-US">
              <a:solidFill>
                <a:srgbClr val="191B0E"/>
              </a:solidFill>
            </a:endParaRPr>
          </a:p>
        </p:txBody>
      </p:sp>
    </p:spTree>
    <p:extLst>
      <p:ext uri="{BB962C8B-B14F-4D97-AF65-F5344CB8AC3E}">
        <p14:creationId xmlns:p14="http://schemas.microsoft.com/office/powerpoint/2010/main" val="168593606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zh-CN" altLang="en-US" smtClean="0"/>
              <a:t>单击此处编辑母版标题样式</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D997B5FA-0921-464F-AAE1-844C04324D75}" type="datetimeFigureOut">
              <a:rPr lang="zh-CN" altLang="en-US" smtClean="0">
                <a:solidFill>
                  <a:srgbClr val="191B0E"/>
                </a:solidFill>
              </a:rPr>
              <a:pPr/>
              <a:t>2022/4/26</a:t>
            </a:fld>
            <a:endParaRPr lang="zh-CN" altLang="en-US">
              <a:solidFill>
                <a:srgbClr val="191B0E"/>
              </a:solidFill>
            </a:endParaRPr>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zh-CN" altLang="en-US">
              <a:solidFill>
                <a:srgbClr val="191B0E"/>
              </a:solidFill>
            </a:endParaRPr>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565CE74E-AB26-4998-AD42-012C4C1AD076}" type="slidenum">
              <a:rPr lang="zh-CN" altLang="en-US" smtClean="0">
                <a:solidFill>
                  <a:srgbClr val="191B0E"/>
                </a:solidFill>
              </a:rPr>
              <a:pPr/>
              <a:t>‹#›</a:t>
            </a:fld>
            <a:endParaRPr lang="zh-CN" altLang="en-US">
              <a:solidFill>
                <a:srgbClr val="191B0E"/>
              </a:solidFill>
            </a:endParaRPr>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图片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3810" y="-96252"/>
            <a:ext cx="12225810" cy="6954252"/>
          </a:xfrm>
          <a:prstGeom prst="rect">
            <a:avLst/>
          </a:prstGeom>
        </p:spPr>
      </p:pic>
    </p:spTree>
    <p:extLst>
      <p:ext uri="{BB962C8B-B14F-4D97-AF65-F5344CB8AC3E}">
        <p14:creationId xmlns:p14="http://schemas.microsoft.com/office/powerpoint/2010/main" val="11397486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p:transition spd="slow"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zh-CN" altLang="en-US" dirty="0" smtClean="0"/>
              <a:t>单击此处编辑母版标题样式</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D997B5FA-0921-464F-AAE1-844C04324D75}" type="datetimeFigureOut">
              <a:rPr lang="zh-CN" altLang="en-US" smtClean="0">
                <a:solidFill>
                  <a:srgbClr val="191B0E"/>
                </a:solidFill>
              </a:rPr>
              <a:pPr/>
              <a:t>2022/4/26</a:t>
            </a:fld>
            <a:endParaRPr lang="zh-CN" altLang="en-US">
              <a:solidFill>
                <a:srgbClr val="191B0E"/>
              </a:solidFill>
            </a:endParaRPr>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zh-CN" altLang="en-US">
              <a:solidFill>
                <a:srgbClr val="191B0E"/>
              </a:solidFill>
            </a:endParaRPr>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565CE74E-AB26-4998-AD42-012C4C1AD076}" type="slidenum">
              <a:rPr lang="zh-CN" altLang="en-US" smtClean="0">
                <a:solidFill>
                  <a:srgbClr val="191B0E"/>
                </a:solidFill>
              </a:rPr>
              <a:pPr/>
              <a:t>‹#›</a:t>
            </a:fld>
            <a:endParaRPr lang="zh-CN" altLang="en-US">
              <a:solidFill>
                <a:srgbClr val="191B0E"/>
              </a:solidFill>
            </a:endParaRPr>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图片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3810" y="-96252"/>
            <a:ext cx="12225810" cy="6954252"/>
          </a:xfrm>
          <a:prstGeom prst="rect">
            <a:avLst/>
          </a:prstGeom>
        </p:spPr>
      </p:pic>
    </p:spTree>
    <p:extLst>
      <p:ext uri="{BB962C8B-B14F-4D97-AF65-F5344CB8AC3E}">
        <p14:creationId xmlns:p14="http://schemas.microsoft.com/office/powerpoint/2010/main" val="316896946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p:transition spd="slow"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pPr defTabSz="457200"/>
            <a:fld id="{D997B5FA-0921-464F-AAE1-844C04324D75}" type="datetimeFigureOut">
              <a:rPr lang="zh-CN" altLang="en-US" smtClean="0">
                <a:solidFill>
                  <a:srgbClr val="191B0E"/>
                </a:solidFill>
              </a:rPr>
              <a:pPr defTabSz="457200"/>
              <a:t>2022/4/26</a:t>
            </a:fld>
            <a:endParaRPr lang="zh-CN" altLang="en-US">
              <a:solidFill>
                <a:srgbClr val="191B0E"/>
              </a:solidFill>
            </a:endParaRPr>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pPr defTabSz="457200"/>
            <a:endParaRPr lang="zh-CN" altLang="en-US">
              <a:solidFill>
                <a:srgbClr val="191B0E"/>
              </a:solidFill>
            </a:endParaRPr>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pPr defTabSz="457200"/>
            <a:fld id="{565CE74E-AB26-4998-AD42-012C4C1AD076}" type="slidenum">
              <a:rPr lang="zh-CN" altLang="en-US" smtClean="0">
                <a:solidFill>
                  <a:srgbClr val="191B0E"/>
                </a:solidFill>
              </a:rPr>
              <a:pPr defTabSz="457200"/>
              <a:t>‹#›</a:t>
            </a:fld>
            <a:endParaRPr lang="zh-CN" altLang="en-US">
              <a:solidFill>
                <a:srgbClr val="191B0E"/>
              </a:solidFill>
            </a:endParaRPr>
          </a:p>
        </p:txBody>
      </p:sp>
      <p:pic>
        <p:nvPicPr>
          <p:cNvPr id="7" name="图片 6"/>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33810" y="-96252"/>
            <a:ext cx="12225810" cy="6954252"/>
          </a:xfrm>
          <a:prstGeom prst="rect">
            <a:avLst/>
          </a:prstGeom>
        </p:spPr>
      </p:pic>
    </p:spTree>
    <p:extLst>
      <p:ext uri="{BB962C8B-B14F-4D97-AF65-F5344CB8AC3E}">
        <p14:creationId xmlns:p14="http://schemas.microsoft.com/office/powerpoint/2010/main" val="13172379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xmlns:p15="http://schemas.microsoft.com/office/powerpoint/2012/main">
      <p:transition spd="slow" advTm="0">
        <p:random/>
      </p:transition>
    </mc:Fallback>
  </mc:AlternateConten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368">
          <p15:clr>
            <a:srgbClr val="F26B43"/>
          </p15:clr>
        </p15:guide>
        <p15:guide id="2" orient="horz" pos="1440">
          <p15:clr>
            <a:srgbClr val="F26B43"/>
          </p15:clr>
        </p15:guide>
        <p15:guide id="3" orient="horz" pos="3696">
          <p15:clr>
            <a:srgbClr val="F26B43"/>
          </p15:clr>
        </p15:guide>
        <p15:guide id="4" orient="horz" pos="432">
          <p15:clr>
            <a:srgbClr val="F26B43"/>
          </p15:clr>
        </p15:guide>
        <p15:guide id="5" orient="horz" pos="1512">
          <p15:clr>
            <a:srgbClr val="F26B43"/>
          </p15:clr>
        </p15:guide>
        <p15:guide id="6" pos="6912">
          <p15:clr>
            <a:srgbClr val="F26B43"/>
          </p15:clr>
        </p15:guide>
        <p15:guide id="7" pos="936">
          <p15:clr>
            <a:srgbClr val="F26B43"/>
          </p15:clr>
        </p15:guide>
        <p15:guide id="8" pos="86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143232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2022/4/26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8733235"/>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audio" Target="../media/audio1.wav"/><Relationship Id="rId7" Type="http://schemas.openxmlformats.org/officeDocument/2006/relationships/image" Target="../media/image27.jpeg"/><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hemeOverride" Target="../theme/themeOverride1.xml"/><Relationship Id="rId4" Type="http://schemas.openxmlformats.org/officeDocument/2006/relationships/image" Target="../media/image35.jp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image" Target="../media/image42.jpeg"/><Relationship Id="rId3" Type="http://schemas.openxmlformats.org/officeDocument/2006/relationships/image" Target="../media/image37.jpeg"/><Relationship Id="rId7" Type="http://schemas.openxmlformats.org/officeDocument/2006/relationships/image" Target="../media/image41.jpe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25.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image" Target="../media/image45.jpeg"/><Relationship Id="rId4" Type="http://schemas.openxmlformats.org/officeDocument/2006/relationships/image" Target="../media/image44.jpeg"/></Relationships>
</file>

<file path=ppt/slides/_rels/slide2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47.jpeg"/></Relationships>
</file>

<file path=ppt/slides/_rels/slide27.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49.jpeg"/></Relationships>
</file>

<file path=ppt/slides/_rels/slide28.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image" Target="../media/image52.jpeg"/><Relationship Id="rId4" Type="http://schemas.openxmlformats.org/officeDocument/2006/relationships/image" Target="../media/image51.jpeg"/></Relationships>
</file>

<file path=ppt/slides/_rels/slide29.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1.xml"/><Relationship Id="rId1" Type="http://schemas.openxmlformats.org/officeDocument/2006/relationships/slideLayout" Target="../slideLayouts/slideLayout23.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270000"/>
            <a:ext cx="11177578" cy="5588000"/>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33600" y="1871091"/>
            <a:ext cx="10058400" cy="5028490"/>
          </a:xfrm>
          <a:prstGeom prst="rect">
            <a:avLst/>
          </a:prstGeom>
        </p:spPr>
      </p:pic>
      <p:pic>
        <p:nvPicPr>
          <p:cNvPr id="7" name="图片 6"/>
          <p:cNvPicPr>
            <a:picLocks noChangeAspect="1"/>
          </p:cNvPicPr>
          <p:nvPr/>
        </p:nvPicPr>
        <p:blipFill rotWithShape="1">
          <a:blip r:embed="rId5" cstate="screen">
            <a:extLst>
              <a:ext uri="{28A0092B-C50C-407E-A947-70E740481C1C}">
                <a14:useLocalDpi xmlns:a14="http://schemas.microsoft.com/office/drawing/2010/main"/>
              </a:ext>
            </a:extLst>
          </a:blip>
          <a:srcRect r="-24578"/>
          <a:stretch/>
        </p:blipFill>
        <p:spPr>
          <a:xfrm>
            <a:off x="5825952" y="-475283"/>
            <a:ext cx="8464896" cy="3047645"/>
          </a:xfrm>
          <a:prstGeom prst="rect">
            <a:avLst/>
          </a:prstGeom>
        </p:spPr>
      </p:pic>
      <p:pic>
        <p:nvPicPr>
          <p:cNvPr id="5" name="图片 4"/>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3454" y="-113945"/>
            <a:ext cx="5222354" cy="5028490"/>
          </a:xfrm>
          <a:prstGeom prst="rect">
            <a:avLst/>
          </a:prstGeom>
        </p:spPr>
      </p:pic>
      <p:sp>
        <p:nvSpPr>
          <p:cNvPr id="2" name="标题 1"/>
          <p:cNvSpPr>
            <a:spLocks noGrp="1"/>
          </p:cNvSpPr>
          <p:nvPr>
            <p:ph type="ctrTitle"/>
          </p:nvPr>
        </p:nvSpPr>
        <p:spPr>
          <a:xfrm>
            <a:off x="1400878" y="2116182"/>
            <a:ext cx="9144000" cy="1387339"/>
          </a:xfrm>
        </p:spPr>
        <p:txBody>
          <a:bodyPr>
            <a:noAutofit/>
          </a:bodyPr>
          <a:lstStyle/>
          <a:p>
            <a:r>
              <a:rPr lang="zh-CN" altLang="en-US" dirty="0">
                <a:blipFill dpi="0" rotWithShape="1">
                  <a:blip r:embed="rId7" cstate="print">
                    <a:extLst>
                      <a:ext uri="{28A0092B-C50C-407E-A947-70E740481C1C}">
                        <a14:useLocalDpi xmlns:a14="http://schemas.microsoft.com/office/drawing/2010/main" val="0"/>
                      </a:ext>
                    </a:extLst>
                  </a:blip>
                  <a:srcRect/>
                  <a:stretch>
                    <a:fillRect/>
                  </a:stretch>
                </a:blipFill>
                <a:effectLst>
                  <a:innerShdw blurRad="63500" dist="50800" dir="10800000">
                    <a:prstClr val="black">
                      <a:alpha val="50000"/>
                    </a:prstClr>
                  </a:innerShdw>
                </a:effectLst>
                <a:latin typeface="方正粗黑宋简体" panose="02000000000000000000" pitchFamily="2" charset="-122"/>
                <a:ea typeface="方正粗黑宋简体" panose="02000000000000000000" pitchFamily="2" charset="-122"/>
                <a:cs typeface="+mn-ea"/>
                <a:sym typeface="+mn-lt"/>
              </a:rPr>
              <a:t>心系国防</a:t>
            </a:r>
            <a:r>
              <a:rPr lang="en-US" altLang="zh-CN" dirty="0">
                <a:blipFill dpi="0" rotWithShape="1">
                  <a:blip r:embed="rId7" cstate="print">
                    <a:extLst>
                      <a:ext uri="{28A0092B-C50C-407E-A947-70E740481C1C}">
                        <a14:useLocalDpi xmlns:a14="http://schemas.microsoft.com/office/drawing/2010/main" val="0"/>
                      </a:ext>
                    </a:extLst>
                  </a:blip>
                  <a:srcRect/>
                  <a:stretch>
                    <a:fillRect/>
                  </a:stretch>
                </a:blipFill>
                <a:effectLst>
                  <a:innerShdw blurRad="63500" dist="50800" dir="10800000">
                    <a:prstClr val="black">
                      <a:alpha val="50000"/>
                    </a:prstClr>
                  </a:innerShdw>
                </a:effectLst>
                <a:latin typeface="方正粗黑宋简体" panose="02000000000000000000" pitchFamily="2" charset="-122"/>
                <a:ea typeface="方正粗黑宋简体" panose="02000000000000000000" pitchFamily="2" charset="-122"/>
                <a:cs typeface="+mn-ea"/>
                <a:sym typeface="+mn-lt"/>
              </a:rPr>
              <a:t>·</a:t>
            </a:r>
            <a:r>
              <a:rPr lang="zh-CN" altLang="en-US" dirty="0">
                <a:blipFill dpi="0" rotWithShape="1">
                  <a:blip r:embed="rId7" cstate="print">
                    <a:extLst>
                      <a:ext uri="{28A0092B-C50C-407E-A947-70E740481C1C}">
                        <a14:useLocalDpi xmlns:a14="http://schemas.microsoft.com/office/drawing/2010/main" val="0"/>
                      </a:ext>
                    </a:extLst>
                  </a:blip>
                  <a:srcRect/>
                  <a:stretch>
                    <a:fillRect/>
                  </a:stretch>
                </a:blipFill>
                <a:effectLst>
                  <a:innerShdw blurRad="63500" dist="50800" dir="10800000">
                    <a:prstClr val="black">
                      <a:alpha val="50000"/>
                    </a:prstClr>
                  </a:innerShdw>
                </a:effectLst>
                <a:latin typeface="方正粗黑宋简体" panose="02000000000000000000" pitchFamily="2" charset="-122"/>
                <a:ea typeface="方正粗黑宋简体" panose="02000000000000000000" pitchFamily="2" charset="-122"/>
                <a:cs typeface="+mn-ea"/>
                <a:sym typeface="+mn-lt"/>
              </a:rPr>
              <a:t>有你有</a:t>
            </a:r>
            <a:r>
              <a:rPr lang="zh-CN" altLang="en-US" dirty="0" smtClean="0">
                <a:blipFill dpi="0" rotWithShape="1">
                  <a:blip r:embed="rId7" cstate="print">
                    <a:extLst>
                      <a:ext uri="{28A0092B-C50C-407E-A947-70E740481C1C}">
                        <a14:useLocalDpi xmlns:a14="http://schemas.microsoft.com/office/drawing/2010/main" val="0"/>
                      </a:ext>
                    </a:extLst>
                  </a:blip>
                  <a:srcRect/>
                  <a:stretch>
                    <a:fillRect/>
                  </a:stretch>
                </a:blipFill>
                <a:effectLst>
                  <a:innerShdw blurRad="63500" dist="50800" dir="10800000">
                    <a:prstClr val="black">
                      <a:alpha val="50000"/>
                    </a:prstClr>
                  </a:innerShdw>
                </a:effectLst>
                <a:latin typeface="方正粗黑宋简体" panose="02000000000000000000" pitchFamily="2" charset="-122"/>
                <a:ea typeface="方正粗黑宋简体" panose="02000000000000000000" pitchFamily="2" charset="-122"/>
                <a:cs typeface="+mn-ea"/>
                <a:sym typeface="+mn-lt"/>
              </a:rPr>
              <a:t>我</a:t>
            </a:r>
            <a:endParaRPr lang="zh-CN" altLang="en-US" dirty="0">
              <a:blipFill dpi="0" rotWithShape="1">
                <a:blip r:embed="rId7" cstate="print">
                  <a:extLst>
                    <a:ext uri="{28A0092B-C50C-407E-A947-70E740481C1C}">
                      <a14:useLocalDpi xmlns:a14="http://schemas.microsoft.com/office/drawing/2010/main" val="0"/>
                    </a:ext>
                  </a:extLst>
                </a:blip>
                <a:srcRect/>
                <a:stretch>
                  <a:fillRect/>
                </a:stretch>
              </a:blipFill>
              <a:effectLst>
                <a:innerShdw blurRad="63500" dist="50800" dir="10800000">
                  <a:prstClr val="black">
                    <a:alpha val="50000"/>
                  </a:prstClr>
                </a:innerShdw>
              </a:effectLst>
              <a:latin typeface="方正粗黑宋简体" panose="02000000000000000000" pitchFamily="2" charset="-122"/>
              <a:ea typeface="方正粗黑宋简体" panose="02000000000000000000" pitchFamily="2" charset="-122"/>
              <a:cs typeface="+mn-ea"/>
              <a:sym typeface="+mn-lt"/>
            </a:endParaRPr>
          </a:p>
        </p:txBody>
      </p:sp>
      <p:sp>
        <p:nvSpPr>
          <p:cNvPr id="6" name="文本框 5"/>
          <p:cNvSpPr txBox="1"/>
          <p:nvPr/>
        </p:nvSpPr>
        <p:spPr>
          <a:xfrm>
            <a:off x="3841870" y="3748612"/>
            <a:ext cx="4997329" cy="584775"/>
          </a:xfrm>
          <a:prstGeom prst="rect">
            <a:avLst/>
          </a:prstGeom>
          <a:noFill/>
        </p:spPr>
        <p:txBody>
          <a:bodyPr wrap="square" rtlCol="0">
            <a:spAutoFit/>
          </a:bodyPr>
          <a:lstStyle/>
          <a:p>
            <a:pPr defTabSz="457200"/>
            <a:r>
              <a:rPr lang="zh-CN" altLang="en-US" sz="3200" dirty="0">
                <a:solidFill>
                  <a:srgbClr val="C00000"/>
                </a:solidFill>
                <a:cs typeface="+mn-ea"/>
                <a:sym typeface="+mn-lt"/>
              </a:rPr>
              <a:t>中小学国防教育主题班会</a:t>
            </a:r>
          </a:p>
        </p:txBody>
      </p:sp>
    </p:spTree>
    <p:extLst>
      <p:ext uri="{BB962C8B-B14F-4D97-AF65-F5344CB8AC3E}">
        <p14:creationId xmlns:p14="http://schemas.microsoft.com/office/powerpoint/2010/main" val="248495037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270000"/>
            <a:ext cx="11177578" cy="5588000"/>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33600" y="1871091"/>
            <a:ext cx="10058400" cy="5028490"/>
          </a:xfrm>
          <a:prstGeom prst="rect">
            <a:avLst/>
          </a:prstGeom>
        </p:spPr>
      </p:pic>
      <p:pic>
        <p:nvPicPr>
          <p:cNvPr id="7" name="图片 6"/>
          <p:cNvPicPr>
            <a:picLocks noChangeAspect="1"/>
          </p:cNvPicPr>
          <p:nvPr/>
        </p:nvPicPr>
        <p:blipFill rotWithShape="1">
          <a:blip r:embed="rId5" cstate="screen">
            <a:extLst>
              <a:ext uri="{28A0092B-C50C-407E-A947-70E740481C1C}">
                <a14:useLocalDpi xmlns:a14="http://schemas.microsoft.com/office/drawing/2010/main"/>
              </a:ext>
            </a:extLst>
          </a:blip>
          <a:srcRect r="-24578"/>
          <a:stretch/>
        </p:blipFill>
        <p:spPr>
          <a:xfrm>
            <a:off x="5825952" y="-475283"/>
            <a:ext cx="8464896" cy="3047645"/>
          </a:xfrm>
          <a:prstGeom prst="rect">
            <a:avLst/>
          </a:prstGeom>
        </p:spPr>
      </p:pic>
      <p:pic>
        <p:nvPicPr>
          <p:cNvPr id="5" name="图片 4"/>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3454" y="-113945"/>
            <a:ext cx="5222354" cy="5028490"/>
          </a:xfrm>
          <a:prstGeom prst="rect">
            <a:avLst/>
          </a:prstGeom>
        </p:spPr>
      </p:pic>
      <p:sp>
        <p:nvSpPr>
          <p:cNvPr id="2" name="标题 1"/>
          <p:cNvSpPr>
            <a:spLocks noGrp="1"/>
          </p:cNvSpPr>
          <p:nvPr>
            <p:ph type="ctrTitle"/>
          </p:nvPr>
        </p:nvSpPr>
        <p:spPr>
          <a:xfrm>
            <a:off x="1104111" y="3262637"/>
            <a:ext cx="9144000" cy="1387339"/>
          </a:xfrm>
        </p:spPr>
        <p:txBody>
          <a:bodyPr vert="horz" lIns="91440" tIns="45720" rIns="91440" bIns="45720" rtlCol="0" anchor="b">
            <a:noAutofit/>
          </a:bodyPr>
          <a:lstStyle/>
          <a:p>
            <a:pPr>
              <a:lnSpc>
                <a:spcPct val="150000"/>
              </a:lnSpc>
            </a:pPr>
            <a:r>
              <a:rPr lang="zh-CN" altLang="en-US" dirty="0">
                <a:blipFill dpi="0" rotWithShape="1">
                  <a:blip r:embed="rId7" cstate="print">
                    <a:extLst>
                      <a:ext uri="{28A0092B-C50C-407E-A947-70E740481C1C}">
                        <a14:useLocalDpi xmlns:a14="http://schemas.microsoft.com/office/drawing/2010/main" val="0"/>
                      </a:ext>
                    </a:extLst>
                  </a:blip>
                  <a:srcRect/>
                  <a:stretch>
                    <a:fillRect/>
                  </a:stretch>
                </a:blipFill>
                <a:effectLst>
                  <a:innerShdw blurRad="63500" dist="50800" dir="10800000">
                    <a:prstClr val="black">
                      <a:alpha val="50000"/>
                    </a:prstClr>
                  </a:innerShdw>
                </a:effectLst>
                <a:latin typeface="方正粗黑宋简体" panose="02000000000000000000" pitchFamily="2" charset="-122"/>
                <a:ea typeface="方正粗黑宋简体" panose="02000000000000000000" pitchFamily="2" charset="-122"/>
                <a:cs typeface="+mn-ea"/>
                <a:sym typeface="+mn-lt"/>
              </a:rPr>
              <a:t>第二章</a:t>
            </a:r>
            <a:r>
              <a:rPr lang="en-US" altLang="zh-CN" dirty="0">
                <a:blipFill dpi="0" rotWithShape="1">
                  <a:blip r:embed="rId7" cstate="print">
                    <a:extLst>
                      <a:ext uri="{28A0092B-C50C-407E-A947-70E740481C1C}">
                        <a14:useLocalDpi xmlns:a14="http://schemas.microsoft.com/office/drawing/2010/main" val="0"/>
                      </a:ext>
                    </a:extLst>
                  </a:blip>
                  <a:srcRect/>
                  <a:stretch>
                    <a:fillRect/>
                  </a:stretch>
                </a:blipFill>
                <a:effectLst>
                  <a:innerShdw blurRad="63500" dist="50800" dir="10800000">
                    <a:prstClr val="black">
                      <a:alpha val="50000"/>
                    </a:prstClr>
                  </a:innerShdw>
                </a:effectLst>
                <a:latin typeface="方正粗黑宋简体" panose="02000000000000000000" pitchFamily="2" charset="-122"/>
                <a:ea typeface="方正粗黑宋简体" panose="02000000000000000000" pitchFamily="2" charset="-122"/>
                <a:cs typeface="+mn-ea"/>
                <a:sym typeface="+mn-lt"/>
              </a:rPr>
              <a:t/>
            </a:r>
            <a:br>
              <a:rPr lang="en-US" altLang="zh-CN" dirty="0">
                <a:blipFill dpi="0" rotWithShape="1">
                  <a:blip r:embed="rId7" cstate="print">
                    <a:extLst>
                      <a:ext uri="{28A0092B-C50C-407E-A947-70E740481C1C}">
                        <a14:useLocalDpi xmlns:a14="http://schemas.microsoft.com/office/drawing/2010/main" val="0"/>
                      </a:ext>
                    </a:extLst>
                  </a:blip>
                  <a:srcRect/>
                  <a:stretch>
                    <a:fillRect/>
                  </a:stretch>
                </a:blipFill>
                <a:effectLst>
                  <a:innerShdw blurRad="63500" dist="50800" dir="10800000">
                    <a:prstClr val="black">
                      <a:alpha val="50000"/>
                    </a:prstClr>
                  </a:innerShdw>
                </a:effectLst>
                <a:latin typeface="方正粗黑宋简体" panose="02000000000000000000" pitchFamily="2" charset="-122"/>
                <a:ea typeface="方正粗黑宋简体" panose="02000000000000000000" pitchFamily="2" charset="-122"/>
                <a:cs typeface="+mn-ea"/>
                <a:sym typeface="+mn-lt"/>
              </a:rPr>
            </a:br>
            <a:r>
              <a:rPr lang="zh-CN" altLang="en-US" dirty="0">
                <a:blipFill dpi="0" rotWithShape="1">
                  <a:blip r:embed="rId7" cstate="print">
                    <a:extLst>
                      <a:ext uri="{28A0092B-C50C-407E-A947-70E740481C1C}">
                        <a14:useLocalDpi xmlns:a14="http://schemas.microsoft.com/office/drawing/2010/main" val="0"/>
                      </a:ext>
                    </a:extLst>
                  </a:blip>
                  <a:srcRect/>
                  <a:stretch>
                    <a:fillRect/>
                  </a:stretch>
                </a:blipFill>
                <a:effectLst>
                  <a:innerShdw blurRad="63500" dist="50800" dir="10800000">
                    <a:prstClr val="black">
                      <a:alpha val="50000"/>
                    </a:prstClr>
                  </a:innerShdw>
                </a:effectLst>
                <a:latin typeface="方正粗黑宋简体" panose="02000000000000000000" pitchFamily="2" charset="-122"/>
                <a:ea typeface="方正粗黑宋简体" panose="02000000000000000000" pitchFamily="2" charset="-122"/>
                <a:cs typeface="+mn-ea"/>
                <a:sym typeface="+mn-lt"/>
              </a:rPr>
              <a:t>我国基本国防情况</a:t>
            </a:r>
          </a:p>
        </p:txBody>
      </p:sp>
    </p:spTree>
    <p:extLst>
      <p:ext uri="{BB962C8B-B14F-4D97-AF65-F5344CB8AC3E}">
        <p14:creationId xmlns:p14="http://schemas.microsoft.com/office/powerpoint/2010/main" val="423840406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1089934" y="1480855"/>
            <a:ext cx="5415369" cy="473550"/>
          </a:xfrm>
          <a:prstGeom prst="rect">
            <a:avLst/>
          </a:prstGeom>
        </p:spPr>
        <p:txBody>
          <a:bodyPr>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zh-CN" altLang="en-US" sz="2800" dirty="0" smtClean="0">
                <a:solidFill>
                  <a:srgbClr val="C00000"/>
                </a:solidFill>
                <a:latin typeface="+mn-lt"/>
                <a:ea typeface="+mn-ea"/>
                <a:cs typeface="+mn-ea"/>
                <a:sym typeface="+mn-lt"/>
              </a:rPr>
              <a:t>我国国防的军事战略方针是什么？</a:t>
            </a:r>
          </a:p>
        </p:txBody>
      </p:sp>
      <p:sp>
        <p:nvSpPr>
          <p:cNvPr id="3" name="Text Box 25"/>
          <p:cNvSpPr txBox="1">
            <a:spLocks noChangeArrowheads="1"/>
          </p:cNvSpPr>
          <p:nvPr/>
        </p:nvSpPr>
        <p:spPr bwMode="auto">
          <a:xfrm>
            <a:off x="1089934" y="2800271"/>
            <a:ext cx="4033838" cy="578882"/>
          </a:xfrm>
          <a:prstGeom prst="roundRect">
            <a:avLst/>
          </a:prstGeom>
          <a:solidFill>
            <a:srgbClr val="C00000"/>
          </a:solidFill>
          <a:ln>
            <a:noFill/>
          </a:ln>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defTabSz="457200" eaLnBrk="1" hangingPunct="1">
              <a:spcBef>
                <a:spcPct val="50000"/>
              </a:spcBef>
            </a:pPr>
            <a:r>
              <a:rPr lang="zh-CN" altLang="zh-CN" sz="2800" b="1" dirty="0">
                <a:solidFill>
                  <a:prstClr val="white"/>
                </a:solidFill>
                <a:latin typeface="+mn-lt"/>
                <a:ea typeface="+mn-ea"/>
                <a:cs typeface="+mn-ea"/>
                <a:sym typeface="+mn-lt"/>
              </a:rPr>
              <a:t>中国目前七大军区</a:t>
            </a:r>
          </a:p>
        </p:txBody>
      </p:sp>
      <p:sp>
        <p:nvSpPr>
          <p:cNvPr id="4" name="矩形 3"/>
          <p:cNvSpPr/>
          <p:nvPr/>
        </p:nvSpPr>
        <p:spPr>
          <a:xfrm>
            <a:off x="1045513" y="2065908"/>
            <a:ext cx="1980029" cy="523220"/>
          </a:xfrm>
          <a:prstGeom prst="rect">
            <a:avLst/>
          </a:prstGeom>
        </p:spPr>
        <p:txBody>
          <a:bodyPr wrap="none">
            <a:spAutoFit/>
          </a:bodyPr>
          <a:lstStyle/>
          <a:p>
            <a:pPr defTabSz="457200"/>
            <a:r>
              <a:rPr lang="zh-CN" altLang="en-US" sz="2800" b="1" dirty="0">
                <a:solidFill>
                  <a:srgbClr val="C00000"/>
                </a:solidFill>
                <a:cs typeface="+mn-ea"/>
                <a:sym typeface="+mn-lt"/>
              </a:rPr>
              <a:t>自卫型国防</a:t>
            </a:r>
          </a:p>
        </p:txBody>
      </p:sp>
      <p:sp>
        <p:nvSpPr>
          <p:cNvPr id="5" name="文本框 4"/>
          <p:cNvSpPr txBox="1"/>
          <p:nvPr/>
        </p:nvSpPr>
        <p:spPr>
          <a:xfrm>
            <a:off x="979055" y="3534634"/>
            <a:ext cx="4801314" cy="369332"/>
          </a:xfrm>
          <a:prstGeom prst="rect">
            <a:avLst/>
          </a:prstGeom>
          <a:noFill/>
        </p:spPr>
        <p:txBody>
          <a:bodyPr wrap="none" rtlCol="0">
            <a:spAutoFit/>
          </a:bodyPr>
          <a:lstStyle/>
          <a:p>
            <a:pPr defTabSz="457200"/>
            <a:r>
              <a:rPr lang="zh-CN" altLang="en-US" b="1" dirty="0">
                <a:solidFill>
                  <a:srgbClr val="C00000"/>
                </a:solidFill>
                <a:cs typeface="+mn-ea"/>
                <a:sym typeface="+mn-lt"/>
              </a:rPr>
              <a:t>北京、南京、广州、成都、济南、兰州、沈阳</a:t>
            </a:r>
          </a:p>
        </p:txBody>
      </p:sp>
      <p:pic>
        <p:nvPicPr>
          <p:cNvPr id="6" name="Picture 2" descr="中国"/>
          <p:cNvPicPr>
            <a:picLocks noChangeAspect="1" noChangeArrowheads="1"/>
          </p:cNvPicPr>
          <p:nvPr/>
        </p:nvPicPr>
        <p:blipFill>
          <a:blip r:embed="rId3">
            <a:lum bright="-24000" contrast="36000"/>
            <a:extLst>
              <a:ext uri="{28A0092B-C50C-407E-A947-70E740481C1C}">
                <a14:useLocalDpi xmlns:a14="http://schemas.microsoft.com/office/drawing/2010/main"/>
              </a:ext>
            </a:extLst>
          </a:blip>
          <a:srcRect/>
          <a:stretch>
            <a:fillRect/>
          </a:stretch>
        </p:blipFill>
        <p:spPr bwMode="auto">
          <a:xfrm>
            <a:off x="6691375" y="1480855"/>
            <a:ext cx="4726219" cy="2931889"/>
          </a:xfrm>
          <a:prstGeom prst="roundRect">
            <a:avLst/>
          </a:prstGeom>
          <a:noFill/>
          <a:ln w="38100">
            <a:noFill/>
            <a:miter lim="800000"/>
            <a:headEnd/>
            <a:tailEnd/>
          </a:ln>
          <a:extLst>
            <a:ext uri="{909E8E84-426E-40DD-AFC4-6F175D3DCCD1}">
              <a14:hiddenFill xmlns:a14="http://schemas.microsoft.com/office/drawing/2010/main">
                <a:solidFill>
                  <a:srgbClr val="FFFFFF"/>
                </a:solidFill>
              </a14:hiddenFill>
            </a:ext>
          </a:extLst>
        </p:spPr>
      </p:pic>
      <p:sp>
        <p:nvSpPr>
          <p:cNvPr id="7" name="Rectangle 4"/>
          <p:cNvSpPr txBox="1">
            <a:spLocks noChangeArrowheads="1"/>
          </p:cNvSpPr>
          <p:nvPr/>
        </p:nvSpPr>
        <p:spPr>
          <a:xfrm>
            <a:off x="795020" y="317500"/>
            <a:ext cx="5199380" cy="1143000"/>
          </a:xfrm>
          <a:prstGeom prst="rect">
            <a:avLst/>
          </a:prstGeom>
        </p:spPr>
        <p:txBody>
          <a:bodyPr vert="horz" lIns="91440" tIns="45720" rIns="91440" bIns="45720" rtlCol="0" anchor="t">
            <a:normAutofit fontScale="92500"/>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zh-CN" altLang="en-US" b="1" dirty="0" smtClean="0">
                <a:solidFill>
                  <a:srgbClr val="C00000"/>
                </a:solidFill>
                <a:latin typeface="+mn-lt"/>
                <a:ea typeface="+mn-ea"/>
                <a:cs typeface="+mn-ea"/>
                <a:sym typeface="+mn-lt"/>
              </a:rPr>
              <a:t>我国国防的基本情况</a:t>
            </a:r>
          </a:p>
        </p:txBody>
      </p:sp>
      <p:sp>
        <p:nvSpPr>
          <p:cNvPr id="8" name="矩形 7"/>
          <p:cNvSpPr/>
          <p:nvPr/>
        </p:nvSpPr>
        <p:spPr>
          <a:xfrm>
            <a:off x="-50800" y="317500"/>
            <a:ext cx="40640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9" name="矩形 8"/>
          <p:cNvSpPr/>
          <p:nvPr/>
        </p:nvSpPr>
        <p:spPr>
          <a:xfrm>
            <a:off x="469900" y="317500"/>
            <a:ext cx="12192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Tree>
    <p:extLst>
      <p:ext uri="{BB962C8B-B14F-4D97-AF65-F5344CB8AC3E}">
        <p14:creationId xmlns:p14="http://schemas.microsoft.com/office/powerpoint/2010/main" val="370215626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heckerboard(across)">
                                      <p:cBhvr>
                                        <p:cTn id="12" dur="500"/>
                                        <p:tgtEl>
                                          <p:spTgt spid="6"/>
                                        </p:tgtEl>
                                      </p:cBhvr>
                                    </p:animEffect>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ppt_x"/>
                                          </p:val>
                                        </p:tav>
                                        <p:tav tm="100000">
                                          <p:val>
                                            <p:strVal val="#ppt_x"/>
                                          </p:val>
                                        </p:tav>
                                      </p:tavLst>
                                    </p:anim>
                                    <p:anim calcmode="lin" valueType="num">
                                      <p:cBhvr additive="base">
                                        <p:cTn id="17" dur="500" fill="hold"/>
                                        <p:tgtEl>
                                          <p:spTgt spid="4"/>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ppt_x"/>
                                          </p:val>
                                        </p:tav>
                                        <p:tav tm="100000">
                                          <p:val>
                                            <p:strVal val="#ppt_x"/>
                                          </p:val>
                                        </p:tav>
                                      </p:tavLst>
                                    </p:anim>
                                    <p:anim calcmode="lin" valueType="num">
                                      <p:cBhvr additive="base">
                                        <p:cTn id="22" dur="500" fill="hold"/>
                                        <p:tgtEl>
                                          <p:spTgt spid="2"/>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ppt_x"/>
                                          </p:val>
                                        </p:tav>
                                        <p:tav tm="100000">
                                          <p:val>
                                            <p:strVal val="#ppt_x"/>
                                          </p:val>
                                        </p:tav>
                                      </p:tavLst>
                                    </p:anim>
                                    <p:anim calcmode="lin" valueType="num">
                                      <p:cBhvr additive="base">
                                        <p:cTn id="2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88969" y="4586696"/>
            <a:ext cx="3418114" cy="874407"/>
          </a:xfrm>
          <a:prstGeom prst="rect">
            <a:avLst/>
          </a:prstGeom>
        </p:spPr>
        <p:txBody>
          <a:bodyPr wrap="square">
            <a:spAutoFit/>
          </a:bodyPr>
          <a:lstStyle/>
          <a:p>
            <a:pPr defTabSz="457200">
              <a:lnSpc>
                <a:spcPct val="150000"/>
              </a:lnSpc>
            </a:pPr>
            <a:r>
              <a:rPr lang="zh-CN" altLang="en-US" b="1" dirty="0">
                <a:solidFill>
                  <a:srgbClr val="C00000"/>
                </a:solidFill>
                <a:cs typeface="+mn-ea"/>
                <a:sym typeface="+mn-lt"/>
              </a:rPr>
              <a:t>陆地面积：</a:t>
            </a:r>
            <a:r>
              <a:rPr lang="en-US" altLang="zh-CN" b="1" dirty="0">
                <a:solidFill>
                  <a:srgbClr val="C00000"/>
                </a:solidFill>
                <a:cs typeface="+mn-ea"/>
                <a:sym typeface="+mn-lt"/>
              </a:rPr>
              <a:t>960</a:t>
            </a:r>
            <a:r>
              <a:rPr lang="zh-CN" altLang="en-US" b="1" dirty="0">
                <a:solidFill>
                  <a:srgbClr val="C00000"/>
                </a:solidFill>
                <a:cs typeface="+mn-ea"/>
                <a:sym typeface="+mn-lt"/>
              </a:rPr>
              <a:t>万平方千米</a:t>
            </a:r>
          </a:p>
          <a:p>
            <a:pPr defTabSz="457200">
              <a:lnSpc>
                <a:spcPct val="150000"/>
              </a:lnSpc>
            </a:pPr>
            <a:r>
              <a:rPr lang="zh-CN" altLang="en-US" b="1" dirty="0">
                <a:solidFill>
                  <a:srgbClr val="C00000"/>
                </a:solidFill>
                <a:cs typeface="+mn-ea"/>
                <a:sym typeface="+mn-lt"/>
              </a:rPr>
              <a:t>边 境 线：</a:t>
            </a:r>
            <a:r>
              <a:rPr lang="en-US" altLang="zh-CN" b="1" dirty="0">
                <a:solidFill>
                  <a:srgbClr val="C00000"/>
                </a:solidFill>
                <a:cs typeface="+mn-ea"/>
                <a:sym typeface="+mn-lt"/>
              </a:rPr>
              <a:t>22000</a:t>
            </a:r>
            <a:r>
              <a:rPr lang="zh-CN" altLang="en-US" b="1" dirty="0">
                <a:solidFill>
                  <a:srgbClr val="C00000"/>
                </a:solidFill>
                <a:cs typeface="+mn-ea"/>
                <a:sym typeface="+mn-lt"/>
              </a:rPr>
              <a:t>千米</a:t>
            </a:r>
          </a:p>
        </p:txBody>
      </p:sp>
      <p:pic>
        <p:nvPicPr>
          <p:cNvPr id="3" name="Picture 2" descr="china"/>
          <p:cNvPicPr>
            <a:picLocks noChangeAspect="1" noChangeArrowheads="1"/>
          </p:cNvPicPr>
          <p:nvPr/>
        </p:nvPicPr>
        <p:blipFill>
          <a:blip r:embed="rId3" cstate="screen">
            <a:lum bright="30000"/>
            <a:extLst>
              <a:ext uri="{28A0092B-C50C-407E-A947-70E740481C1C}">
                <a14:useLocalDpi xmlns:a14="http://schemas.microsoft.com/office/drawing/2010/main"/>
              </a:ext>
            </a:extLst>
          </a:blip>
          <a:srcRect/>
          <a:stretch>
            <a:fillRect/>
          </a:stretch>
        </p:blipFill>
        <p:spPr bwMode="auto">
          <a:xfrm>
            <a:off x="1809206" y="1458142"/>
            <a:ext cx="3977640" cy="298323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pic>
        <p:nvPicPr>
          <p:cNvPr id="4" name="Picture 2"/>
          <p:cNvPicPr>
            <a:picLocks noChangeAspect="1" noChangeArrowheads="1"/>
          </p:cNvPicPr>
          <p:nvPr/>
        </p:nvPicPr>
        <p:blipFill>
          <a:blip r:embed="rId4">
            <a:lum bright="30000"/>
            <a:extLst>
              <a:ext uri="{28A0092B-C50C-407E-A947-70E740481C1C}">
                <a14:useLocalDpi xmlns:a14="http://schemas.microsoft.com/office/drawing/2010/main"/>
              </a:ext>
            </a:extLst>
          </a:blip>
          <a:srcRect/>
          <a:stretch>
            <a:fillRect/>
          </a:stretch>
        </p:blipFill>
        <p:spPr bwMode="auto">
          <a:xfrm>
            <a:off x="6932022" y="1458142"/>
            <a:ext cx="4171405" cy="312855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5" name="矩形 4"/>
          <p:cNvSpPr/>
          <p:nvPr/>
        </p:nvSpPr>
        <p:spPr>
          <a:xfrm>
            <a:off x="7385792" y="4777880"/>
            <a:ext cx="3496492" cy="923330"/>
          </a:xfrm>
          <a:prstGeom prst="rect">
            <a:avLst/>
          </a:prstGeom>
        </p:spPr>
        <p:txBody>
          <a:bodyPr wrap="square">
            <a:spAutoFit/>
          </a:bodyPr>
          <a:lstStyle/>
          <a:p>
            <a:pPr defTabSz="457200"/>
            <a:r>
              <a:rPr lang="zh-CN" altLang="en-US" b="1" dirty="0">
                <a:solidFill>
                  <a:srgbClr val="C00000"/>
                </a:solidFill>
                <a:cs typeface="+mn-ea"/>
                <a:sym typeface="+mn-lt"/>
              </a:rPr>
              <a:t>海洋面积：</a:t>
            </a:r>
            <a:r>
              <a:rPr lang="en-US" altLang="zh-CN" b="1" dirty="0">
                <a:solidFill>
                  <a:srgbClr val="C00000"/>
                </a:solidFill>
                <a:cs typeface="+mn-ea"/>
                <a:sym typeface="+mn-lt"/>
              </a:rPr>
              <a:t>300</a:t>
            </a:r>
            <a:r>
              <a:rPr lang="zh-CN" altLang="en-US" b="1" dirty="0">
                <a:solidFill>
                  <a:srgbClr val="C00000"/>
                </a:solidFill>
                <a:cs typeface="+mn-ea"/>
                <a:sym typeface="+mn-lt"/>
              </a:rPr>
              <a:t>万平方千米</a:t>
            </a:r>
          </a:p>
          <a:p>
            <a:pPr defTabSz="457200"/>
            <a:r>
              <a:rPr lang="zh-CN" altLang="en-US" b="1" dirty="0">
                <a:solidFill>
                  <a:srgbClr val="C00000"/>
                </a:solidFill>
                <a:cs typeface="+mn-ea"/>
                <a:sym typeface="+mn-lt"/>
              </a:rPr>
              <a:t>海岸线： </a:t>
            </a:r>
            <a:r>
              <a:rPr lang="en-US" altLang="zh-CN" b="1" dirty="0">
                <a:solidFill>
                  <a:srgbClr val="C00000"/>
                </a:solidFill>
                <a:cs typeface="+mn-ea"/>
                <a:sym typeface="+mn-lt"/>
              </a:rPr>
              <a:t>18000</a:t>
            </a:r>
            <a:r>
              <a:rPr lang="zh-CN" altLang="en-US" b="1" dirty="0">
                <a:solidFill>
                  <a:srgbClr val="C00000"/>
                </a:solidFill>
                <a:cs typeface="+mn-ea"/>
                <a:sym typeface="+mn-lt"/>
              </a:rPr>
              <a:t>千米</a:t>
            </a:r>
            <a:endParaRPr lang="en-US" altLang="zh-CN" b="1" dirty="0">
              <a:solidFill>
                <a:srgbClr val="C00000"/>
              </a:solidFill>
              <a:cs typeface="+mn-ea"/>
              <a:sym typeface="+mn-lt"/>
            </a:endParaRPr>
          </a:p>
          <a:p>
            <a:pPr defTabSz="457200"/>
            <a:r>
              <a:rPr lang="zh-CN" altLang="en-US" b="1" dirty="0">
                <a:solidFill>
                  <a:srgbClr val="C00000"/>
                </a:solidFill>
                <a:cs typeface="+mn-ea"/>
                <a:sym typeface="+mn-lt"/>
              </a:rPr>
              <a:t>争议面积</a:t>
            </a:r>
            <a:r>
              <a:rPr lang="en-US" altLang="zh-CN" b="1" dirty="0">
                <a:solidFill>
                  <a:srgbClr val="C00000"/>
                </a:solidFill>
                <a:cs typeface="+mn-ea"/>
                <a:sym typeface="+mn-lt"/>
              </a:rPr>
              <a:t>150</a:t>
            </a:r>
            <a:r>
              <a:rPr lang="zh-CN" altLang="en-US" b="1" dirty="0">
                <a:solidFill>
                  <a:srgbClr val="C00000"/>
                </a:solidFill>
                <a:cs typeface="+mn-ea"/>
                <a:sym typeface="+mn-lt"/>
              </a:rPr>
              <a:t>万平方千米</a:t>
            </a:r>
          </a:p>
        </p:txBody>
      </p:sp>
      <p:sp>
        <p:nvSpPr>
          <p:cNvPr id="6" name="Rectangle 4"/>
          <p:cNvSpPr txBox="1">
            <a:spLocks noChangeArrowheads="1"/>
          </p:cNvSpPr>
          <p:nvPr/>
        </p:nvSpPr>
        <p:spPr>
          <a:xfrm>
            <a:off x="795020" y="317500"/>
            <a:ext cx="5199380" cy="1143000"/>
          </a:xfrm>
          <a:prstGeom prst="rect">
            <a:avLst/>
          </a:prstGeom>
        </p:spPr>
        <p:txBody>
          <a:bodyPr vert="horz" lIns="91440" tIns="45720" rIns="91440" bIns="45720" rtlCol="0" anchor="t">
            <a:normAutofit fontScale="92500"/>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zh-CN" altLang="en-US" b="1" dirty="0" smtClean="0">
                <a:solidFill>
                  <a:srgbClr val="C00000"/>
                </a:solidFill>
                <a:latin typeface="+mn-lt"/>
                <a:ea typeface="+mn-ea"/>
                <a:cs typeface="+mn-ea"/>
                <a:sym typeface="+mn-lt"/>
              </a:rPr>
              <a:t>我国国防的基本情况</a:t>
            </a:r>
          </a:p>
        </p:txBody>
      </p:sp>
      <p:sp>
        <p:nvSpPr>
          <p:cNvPr id="7" name="矩形 6"/>
          <p:cNvSpPr/>
          <p:nvPr/>
        </p:nvSpPr>
        <p:spPr>
          <a:xfrm>
            <a:off x="-50800" y="317500"/>
            <a:ext cx="40640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8" name="矩形 7"/>
          <p:cNvSpPr/>
          <p:nvPr/>
        </p:nvSpPr>
        <p:spPr>
          <a:xfrm>
            <a:off x="469900" y="317500"/>
            <a:ext cx="12192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Tree>
    <p:extLst>
      <p:ext uri="{BB962C8B-B14F-4D97-AF65-F5344CB8AC3E}">
        <p14:creationId xmlns:p14="http://schemas.microsoft.com/office/powerpoint/2010/main" val="235346743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p:transition spd="slow" advTm="0">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7067 副本"/>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46372" y="1818006"/>
            <a:ext cx="4626428" cy="3429925"/>
          </a:xfrm>
          <a:prstGeom prst="rect">
            <a:avLst/>
          </a:prstGeom>
          <a:noFill/>
          <a:ln w="38100">
            <a:noFill/>
            <a:miter lim="800000"/>
            <a:headEnd/>
            <a:tailEnd/>
          </a:ln>
          <a:extLst>
            <a:ext uri="{909E8E84-426E-40DD-AFC4-6F175D3DCCD1}">
              <a14:hiddenFill xmlns:a14="http://schemas.microsoft.com/office/drawing/2010/main">
                <a:solidFill>
                  <a:srgbClr val="FFFFFF"/>
                </a:solidFill>
              </a14:hiddenFill>
            </a:ext>
          </a:extLst>
        </p:spPr>
      </p:pic>
      <p:sp>
        <p:nvSpPr>
          <p:cNvPr id="5" name="矩形 4"/>
          <p:cNvSpPr/>
          <p:nvPr/>
        </p:nvSpPr>
        <p:spPr>
          <a:xfrm>
            <a:off x="753827" y="1587174"/>
            <a:ext cx="2954655" cy="461665"/>
          </a:xfrm>
          <a:prstGeom prst="rect">
            <a:avLst/>
          </a:prstGeom>
        </p:spPr>
        <p:txBody>
          <a:bodyPr wrap="none">
            <a:spAutoFit/>
          </a:bodyPr>
          <a:lstStyle/>
          <a:p>
            <a:pPr defTabSz="457200"/>
            <a:r>
              <a:rPr lang="zh-CN" altLang="en-US" sz="2400" b="1" dirty="0">
                <a:solidFill>
                  <a:srgbClr val="C00000"/>
                </a:solidFill>
                <a:cs typeface="+mn-ea"/>
                <a:sym typeface="+mn-lt"/>
              </a:rPr>
              <a:t>我国周边安全形势？</a:t>
            </a:r>
          </a:p>
        </p:txBody>
      </p:sp>
      <p:sp>
        <p:nvSpPr>
          <p:cNvPr id="6" name="文本框 5"/>
          <p:cNvSpPr txBox="1"/>
          <p:nvPr/>
        </p:nvSpPr>
        <p:spPr>
          <a:xfrm>
            <a:off x="753827" y="2227284"/>
            <a:ext cx="2319866" cy="4154984"/>
          </a:xfrm>
          <a:prstGeom prst="rect">
            <a:avLst/>
          </a:prstGeom>
          <a:noFill/>
        </p:spPr>
        <p:txBody>
          <a:bodyPr wrap="none" rtlCol="0">
            <a:spAutoFit/>
          </a:bodyPr>
          <a:lstStyle/>
          <a:p>
            <a:pPr marL="285750" indent="-285750" defTabSz="457200">
              <a:lnSpc>
                <a:spcPct val="150000"/>
              </a:lnSpc>
              <a:buFont typeface="Wingdings" panose="05000000000000000000" pitchFamily="2" charset="2"/>
              <a:buChar char="n"/>
            </a:pPr>
            <a:r>
              <a:rPr lang="zh-CN" altLang="en-US" sz="1600" dirty="0">
                <a:solidFill>
                  <a:srgbClr val="C00000"/>
                </a:solidFill>
                <a:cs typeface="+mn-ea"/>
                <a:sym typeface="+mn-lt"/>
              </a:rPr>
              <a:t>中俄战略伙伴关系</a:t>
            </a:r>
            <a:endParaRPr lang="en-US" altLang="zh-CN" sz="1600" dirty="0">
              <a:solidFill>
                <a:srgbClr val="C00000"/>
              </a:solidFill>
              <a:cs typeface="+mn-ea"/>
              <a:sym typeface="+mn-lt"/>
            </a:endParaRPr>
          </a:p>
          <a:p>
            <a:pPr marL="285750" indent="-285750" defTabSz="457200">
              <a:lnSpc>
                <a:spcPct val="150000"/>
              </a:lnSpc>
              <a:buFont typeface="Wingdings" panose="05000000000000000000" pitchFamily="2" charset="2"/>
              <a:buChar char="n"/>
            </a:pPr>
            <a:r>
              <a:rPr lang="zh-CN" altLang="en-US" sz="1600" dirty="0">
                <a:solidFill>
                  <a:srgbClr val="C00000"/>
                </a:solidFill>
                <a:cs typeface="+mn-ea"/>
                <a:sym typeface="+mn-lt"/>
              </a:rPr>
              <a:t>朝鲜半岛统一与独立</a:t>
            </a:r>
          </a:p>
          <a:p>
            <a:pPr marL="285750" indent="-285750" defTabSz="457200">
              <a:lnSpc>
                <a:spcPct val="150000"/>
              </a:lnSpc>
              <a:buFont typeface="Wingdings" panose="05000000000000000000" pitchFamily="2" charset="2"/>
              <a:buChar char="n"/>
            </a:pPr>
            <a:r>
              <a:rPr lang="zh-CN" altLang="en-US" sz="1600" dirty="0">
                <a:solidFill>
                  <a:srgbClr val="C00000"/>
                </a:solidFill>
                <a:cs typeface="+mn-ea"/>
                <a:sym typeface="+mn-lt"/>
              </a:rPr>
              <a:t>中日历史遗留问题</a:t>
            </a:r>
            <a:endParaRPr lang="en-US" altLang="zh-CN" sz="1600" dirty="0">
              <a:solidFill>
                <a:srgbClr val="C00000"/>
              </a:solidFill>
              <a:cs typeface="+mn-ea"/>
              <a:sym typeface="+mn-lt"/>
            </a:endParaRPr>
          </a:p>
          <a:p>
            <a:pPr marL="285750" indent="-285750" defTabSz="457200">
              <a:lnSpc>
                <a:spcPct val="150000"/>
              </a:lnSpc>
              <a:buFont typeface="Wingdings" panose="05000000000000000000" pitchFamily="2" charset="2"/>
              <a:buChar char="n"/>
            </a:pPr>
            <a:r>
              <a:rPr lang="zh-CN" altLang="en-US" sz="1600" dirty="0">
                <a:solidFill>
                  <a:srgbClr val="C00000"/>
                </a:solidFill>
                <a:cs typeface="+mn-ea"/>
                <a:sym typeface="+mn-lt"/>
              </a:rPr>
              <a:t>中美体系对抗</a:t>
            </a:r>
          </a:p>
          <a:p>
            <a:pPr marL="285750" indent="-285750" defTabSz="457200">
              <a:lnSpc>
                <a:spcPct val="150000"/>
              </a:lnSpc>
              <a:buFont typeface="Wingdings" panose="05000000000000000000" pitchFamily="2" charset="2"/>
              <a:buChar char="n"/>
            </a:pPr>
            <a:r>
              <a:rPr lang="zh-CN" altLang="en-US" sz="1600" dirty="0">
                <a:solidFill>
                  <a:srgbClr val="C00000"/>
                </a:solidFill>
                <a:cs typeface="+mn-ea"/>
                <a:sym typeface="+mn-lt"/>
              </a:rPr>
              <a:t>中国与东盟合作关系</a:t>
            </a:r>
          </a:p>
          <a:p>
            <a:pPr marL="285750" indent="-285750" defTabSz="457200">
              <a:lnSpc>
                <a:spcPct val="150000"/>
              </a:lnSpc>
              <a:buFont typeface="Wingdings" panose="05000000000000000000" pitchFamily="2" charset="2"/>
              <a:buChar char="n"/>
            </a:pPr>
            <a:r>
              <a:rPr lang="zh-CN" altLang="en-US" sz="1600" dirty="0">
                <a:solidFill>
                  <a:srgbClr val="C00000"/>
                </a:solidFill>
                <a:cs typeface="+mn-ea"/>
                <a:sym typeface="+mn-lt"/>
              </a:rPr>
              <a:t>中印关系</a:t>
            </a:r>
          </a:p>
          <a:p>
            <a:pPr marL="285750" indent="-285750" defTabSz="457200">
              <a:lnSpc>
                <a:spcPct val="150000"/>
              </a:lnSpc>
              <a:buFont typeface="Wingdings" panose="05000000000000000000" pitchFamily="2" charset="2"/>
              <a:buChar char="n"/>
            </a:pPr>
            <a:r>
              <a:rPr lang="zh-CN" altLang="en-US" sz="1600" dirty="0">
                <a:solidFill>
                  <a:srgbClr val="C00000"/>
                </a:solidFill>
                <a:cs typeface="+mn-ea"/>
                <a:sym typeface="+mn-lt"/>
              </a:rPr>
              <a:t>台湾问题</a:t>
            </a:r>
          </a:p>
          <a:p>
            <a:pPr marL="285750" indent="-285750" defTabSz="457200">
              <a:lnSpc>
                <a:spcPct val="150000"/>
              </a:lnSpc>
              <a:buFont typeface="Wingdings" panose="05000000000000000000" pitchFamily="2" charset="2"/>
              <a:buChar char="n"/>
            </a:pPr>
            <a:r>
              <a:rPr lang="zh-CN" altLang="en-US" sz="1600" dirty="0">
                <a:solidFill>
                  <a:srgbClr val="C00000"/>
                </a:solidFill>
                <a:cs typeface="+mn-ea"/>
                <a:sym typeface="+mn-lt"/>
              </a:rPr>
              <a:t>西藏问题</a:t>
            </a:r>
          </a:p>
          <a:p>
            <a:pPr marL="285750" indent="-285750" defTabSz="457200">
              <a:lnSpc>
                <a:spcPct val="150000"/>
              </a:lnSpc>
              <a:buFont typeface="Wingdings" panose="05000000000000000000" pitchFamily="2" charset="2"/>
              <a:buChar char="n"/>
            </a:pPr>
            <a:r>
              <a:rPr lang="zh-CN" altLang="en-US" sz="1600" dirty="0">
                <a:solidFill>
                  <a:srgbClr val="C00000"/>
                </a:solidFill>
                <a:cs typeface="+mn-ea"/>
                <a:sym typeface="+mn-lt"/>
              </a:rPr>
              <a:t>新疆问题</a:t>
            </a:r>
          </a:p>
          <a:p>
            <a:pPr marL="285750" indent="-285750" defTabSz="457200">
              <a:lnSpc>
                <a:spcPct val="150000"/>
              </a:lnSpc>
              <a:buFont typeface="Wingdings" panose="05000000000000000000" pitchFamily="2" charset="2"/>
              <a:buChar char="n"/>
            </a:pPr>
            <a:endParaRPr lang="zh-CN" altLang="en-US" sz="1600" dirty="0">
              <a:solidFill>
                <a:srgbClr val="C00000"/>
              </a:solidFill>
              <a:cs typeface="+mn-ea"/>
              <a:sym typeface="+mn-lt"/>
            </a:endParaRPr>
          </a:p>
          <a:p>
            <a:pPr marL="285750" indent="-285750" defTabSz="457200">
              <a:lnSpc>
                <a:spcPct val="150000"/>
              </a:lnSpc>
              <a:buFont typeface="Wingdings" panose="05000000000000000000" pitchFamily="2" charset="2"/>
              <a:buChar char="n"/>
            </a:pPr>
            <a:endParaRPr lang="zh-CN" altLang="en-US" sz="1600" dirty="0">
              <a:solidFill>
                <a:srgbClr val="C00000"/>
              </a:solidFill>
              <a:cs typeface="+mn-ea"/>
              <a:sym typeface="+mn-lt"/>
            </a:endParaRPr>
          </a:p>
        </p:txBody>
      </p:sp>
      <p:sp>
        <p:nvSpPr>
          <p:cNvPr id="7" name="Rectangle 4"/>
          <p:cNvSpPr txBox="1">
            <a:spLocks noChangeArrowheads="1"/>
          </p:cNvSpPr>
          <p:nvPr/>
        </p:nvSpPr>
        <p:spPr>
          <a:xfrm>
            <a:off x="753827" y="316529"/>
            <a:ext cx="5199380" cy="1143000"/>
          </a:xfrm>
          <a:prstGeom prst="rect">
            <a:avLst/>
          </a:prstGeom>
        </p:spPr>
        <p:txBody>
          <a:bodyPr vert="horz" lIns="91440" tIns="45720" rIns="91440" bIns="45720" rtlCol="0" anchor="t">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zh-CN" altLang="en-US" b="1" dirty="0" smtClean="0">
                <a:solidFill>
                  <a:srgbClr val="C00000"/>
                </a:solidFill>
                <a:latin typeface="+mn-lt"/>
                <a:ea typeface="+mn-ea"/>
                <a:cs typeface="+mn-ea"/>
                <a:sym typeface="+mn-lt"/>
              </a:rPr>
              <a:t>我国国防的</a:t>
            </a:r>
            <a:r>
              <a:rPr lang="zh-CN" altLang="en-US" b="1" dirty="0">
                <a:solidFill>
                  <a:srgbClr val="C00000"/>
                </a:solidFill>
                <a:latin typeface="+mn-lt"/>
                <a:ea typeface="+mn-ea"/>
                <a:cs typeface="+mn-ea"/>
                <a:sym typeface="+mn-lt"/>
              </a:rPr>
              <a:t>策略</a:t>
            </a:r>
            <a:endParaRPr lang="zh-CN" altLang="en-US" b="1" dirty="0" smtClean="0">
              <a:solidFill>
                <a:srgbClr val="C00000"/>
              </a:solidFill>
              <a:latin typeface="+mn-lt"/>
              <a:ea typeface="+mn-ea"/>
              <a:cs typeface="+mn-ea"/>
              <a:sym typeface="+mn-lt"/>
            </a:endParaRPr>
          </a:p>
        </p:txBody>
      </p:sp>
      <p:sp>
        <p:nvSpPr>
          <p:cNvPr id="8" name="矩形 7"/>
          <p:cNvSpPr/>
          <p:nvPr/>
        </p:nvSpPr>
        <p:spPr>
          <a:xfrm>
            <a:off x="-50800" y="317500"/>
            <a:ext cx="40640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9" name="矩形 8"/>
          <p:cNvSpPr/>
          <p:nvPr/>
        </p:nvSpPr>
        <p:spPr>
          <a:xfrm>
            <a:off x="469900" y="317500"/>
            <a:ext cx="12192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Tree>
    <p:extLst>
      <p:ext uri="{BB962C8B-B14F-4D97-AF65-F5344CB8AC3E}">
        <p14:creationId xmlns:p14="http://schemas.microsoft.com/office/powerpoint/2010/main" val="397225886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p:transition spd="slow" advTm="0">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270000"/>
            <a:ext cx="11177578" cy="5588000"/>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33600" y="1871091"/>
            <a:ext cx="10058400" cy="5028490"/>
          </a:xfrm>
          <a:prstGeom prst="rect">
            <a:avLst/>
          </a:prstGeom>
        </p:spPr>
      </p:pic>
      <p:pic>
        <p:nvPicPr>
          <p:cNvPr id="7" name="图片 6"/>
          <p:cNvPicPr>
            <a:picLocks noChangeAspect="1"/>
          </p:cNvPicPr>
          <p:nvPr/>
        </p:nvPicPr>
        <p:blipFill rotWithShape="1">
          <a:blip r:embed="rId5" cstate="screen">
            <a:extLst>
              <a:ext uri="{28A0092B-C50C-407E-A947-70E740481C1C}">
                <a14:useLocalDpi xmlns:a14="http://schemas.microsoft.com/office/drawing/2010/main"/>
              </a:ext>
            </a:extLst>
          </a:blip>
          <a:srcRect r="-24578"/>
          <a:stretch/>
        </p:blipFill>
        <p:spPr>
          <a:xfrm>
            <a:off x="5825952" y="-475283"/>
            <a:ext cx="8464896" cy="3047645"/>
          </a:xfrm>
          <a:prstGeom prst="rect">
            <a:avLst/>
          </a:prstGeom>
        </p:spPr>
      </p:pic>
      <p:pic>
        <p:nvPicPr>
          <p:cNvPr id="5" name="图片 4"/>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3454" y="-113945"/>
            <a:ext cx="5222354" cy="5028490"/>
          </a:xfrm>
          <a:prstGeom prst="rect">
            <a:avLst/>
          </a:prstGeom>
        </p:spPr>
      </p:pic>
      <p:sp>
        <p:nvSpPr>
          <p:cNvPr id="2" name="标题 1"/>
          <p:cNvSpPr>
            <a:spLocks noGrp="1"/>
          </p:cNvSpPr>
          <p:nvPr>
            <p:ph type="ctrTitle"/>
          </p:nvPr>
        </p:nvSpPr>
        <p:spPr>
          <a:xfrm>
            <a:off x="1371600" y="3173453"/>
            <a:ext cx="9144000" cy="1387339"/>
          </a:xfrm>
        </p:spPr>
        <p:txBody>
          <a:bodyPr vert="horz" lIns="91440" tIns="45720" rIns="91440" bIns="45720" rtlCol="0" anchor="b">
            <a:noAutofit/>
          </a:bodyPr>
          <a:lstStyle/>
          <a:p>
            <a:pPr>
              <a:lnSpc>
                <a:spcPct val="150000"/>
              </a:lnSpc>
            </a:pPr>
            <a:r>
              <a:rPr lang="zh-CN" altLang="en-US" dirty="0">
                <a:blipFill dpi="0" rotWithShape="1">
                  <a:blip r:embed="rId7" cstate="print">
                    <a:extLst>
                      <a:ext uri="{28A0092B-C50C-407E-A947-70E740481C1C}">
                        <a14:useLocalDpi xmlns:a14="http://schemas.microsoft.com/office/drawing/2010/main" val="0"/>
                      </a:ext>
                    </a:extLst>
                  </a:blip>
                  <a:srcRect/>
                  <a:stretch>
                    <a:fillRect/>
                  </a:stretch>
                </a:blipFill>
                <a:effectLst>
                  <a:innerShdw blurRad="63500" dist="50800" dir="10800000">
                    <a:prstClr val="black">
                      <a:alpha val="50000"/>
                    </a:prstClr>
                  </a:innerShdw>
                </a:effectLst>
                <a:latin typeface="方正粗黑宋简体" panose="02000000000000000000" pitchFamily="2" charset="-122"/>
                <a:ea typeface="方正粗黑宋简体" panose="02000000000000000000" pitchFamily="2" charset="-122"/>
                <a:cs typeface="+mn-ea"/>
                <a:sym typeface="+mn-lt"/>
              </a:rPr>
              <a:t>第三章</a:t>
            </a:r>
            <a:r>
              <a:rPr lang="en-US" altLang="zh-CN" dirty="0">
                <a:blipFill dpi="0" rotWithShape="1">
                  <a:blip r:embed="rId7" cstate="print">
                    <a:extLst>
                      <a:ext uri="{28A0092B-C50C-407E-A947-70E740481C1C}">
                        <a14:useLocalDpi xmlns:a14="http://schemas.microsoft.com/office/drawing/2010/main" val="0"/>
                      </a:ext>
                    </a:extLst>
                  </a:blip>
                  <a:srcRect/>
                  <a:stretch>
                    <a:fillRect/>
                  </a:stretch>
                </a:blipFill>
                <a:effectLst>
                  <a:innerShdw blurRad="63500" dist="50800" dir="10800000">
                    <a:prstClr val="black">
                      <a:alpha val="50000"/>
                    </a:prstClr>
                  </a:innerShdw>
                </a:effectLst>
                <a:latin typeface="方正粗黑宋简体" panose="02000000000000000000" pitchFamily="2" charset="-122"/>
                <a:ea typeface="方正粗黑宋简体" panose="02000000000000000000" pitchFamily="2" charset="-122"/>
                <a:cs typeface="+mn-ea"/>
                <a:sym typeface="+mn-lt"/>
              </a:rPr>
              <a:t/>
            </a:r>
            <a:br>
              <a:rPr lang="en-US" altLang="zh-CN" dirty="0">
                <a:blipFill dpi="0" rotWithShape="1">
                  <a:blip r:embed="rId7" cstate="print">
                    <a:extLst>
                      <a:ext uri="{28A0092B-C50C-407E-A947-70E740481C1C}">
                        <a14:useLocalDpi xmlns:a14="http://schemas.microsoft.com/office/drawing/2010/main" val="0"/>
                      </a:ext>
                    </a:extLst>
                  </a:blip>
                  <a:srcRect/>
                  <a:stretch>
                    <a:fillRect/>
                  </a:stretch>
                </a:blipFill>
                <a:effectLst>
                  <a:innerShdw blurRad="63500" dist="50800" dir="10800000">
                    <a:prstClr val="black">
                      <a:alpha val="50000"/>
                    </a:prstClr>
                  </a:innerShdw>
                </a:effectLst>
                <a:latin typeface="方正粗黑宋简体" panose="02000000000000000000" pitchFamily="2" charset="-122"/>
                <a:ea typeface="方正粗黑宋简体" panose="02000000000000000000" pitchFamily="2" charset="-122"/>
                <a:cs typeface="+mn-ea"/>
                <a:sym typeface="+mn-lt"/>
              </a:rPr>
            </a:br>
            <a:r>
              <a:rPr lang="zh-CN" altLang="en-US" dirty="0">
                <a:blipFill dpi="0" rotWithShape="1">
                  <a:blip r:embed="rId7" cstate="print">
                    <a:extLst>
                      <a:ext uri="{28A0092B-C50C-407E-A947-70E740481C1C}">
                        <a14:useLocalDpi xmlns:a14="http://schemas.microsoft.com/office/drawing/2010/main" val="0"/>
                      </a:ext>
                    </a:extLst>
                  </a:blip>
                  <a:srcRect/>
                  <a:stretch>
                    <a:fillRect/>
                  </a:stretch>
                </a:blipFill>
                <a:effectLst>
                  <a:innerShdw blurRad="63500" dist="50800" dir="10800000">
                    <a:prstClr val="black">
                      <a:alpha val="50000"/>
                    </a:prstClr>
                  </a:innerShdw>
                </a:effectLst>
                <a:latin typeface="方正粗黑宋简体" panose="02000000000000000000" pitchFamily="2" charset="-122"/>
                <a:ea typeface="方正粗黑宋简体" panose="02000000000000000000" pitchFamily="2" charset="-122"/>
                <a:cs typeface="+mn-ea"/>
                <a:sym typeface="+mn-lt"/>
              </a:rPr>
              <a:t>我国现代化国防建设</a:t>
            </a:r>
          </a:p>
        </p:txBody>
      </p:sp>
    </p:spTree>
    <p:extLst>
      <p:ext uri="{BB962C8B-B14F-4D97-AF65-F5344CB8AC3E}">
        <p14:creationId xmlns:p14="http://schemas.microsoft.com/office/powerpoint/2010/main" val="57799773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1141789" y="1413166"/>
            <a:ext cx="9766356" cy="921943"/>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214021" name="Text Box 5"/>
          <p:cNvSpPr txBox="1">
            <a:spLocks noChangeArrowheads="1"/>
          </p:cNvSpPr>
          <p:nvPr/>
        </p:nvSpPr>
        <p:spPr bwMode="auto">
          <a:xfrm>
            <a:off x="1016417" y="1473335"/>
            <a:ext cx="9473656"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pPr defTabSz="457200">
              <a:spcBef>
                <a:spcPct val="50000"/>
              </a:spcBef>
            </a:pPr>
            <a:r>
              <a:rPr lang="en-US" altLang="zh-CN" sz="2000" b="1" dirty="0" smtClean="0">
                <a:solidFill>
                  <a:prstClr val="white"/>
                </a:solidFill>
                <a:latin typeface="+mn-lt"/>
                <a:ea typeface="+mn-ea"/>
                <a:cs typeface="+mn-ea"/>
                <a:sym typeface="+mn-lt"/>
              </a:rPr>
              <a:t>1949</a:t>
            </a:r>
            <a:r>
              <a:rPr lang="zh-CN" altLang="en-US" sz="2000" b="1" dirty="0" smtClean="0">
                <a:solidFill>
                  <a:prstClr val="white"/>
                </a:solidFill>
                <a:latin typeface="+mn-lt"/>
                <a:ea typeface="+mn-ea"/>
                <a:cs typeface="+mn-ea"/>
                <a:sym typeface="+mn-lt"/>
              </a:rPr>
              <a:t>年</a:t>
            </a:r>
            <a:r>
              <a:rPr lang="zh-CN" altLang="en-US" sz="2000" b="1" dirty="0">
                <a:solidFill>
                  <a:prstClr val="white"/>
                </a:solidFill>
                <a:latin typeface="+mn-lt"/>
                <a:ea typeface="+mn-ea"/>
                <a:cs typeface="+mn-ea"/>
                <a:sym typeface="+mn-lt"/>
              </a:rPr>
              <a:t>，人民解放军的第一支海军</a:t>
            </a:r>
            <a:r>
              <a:rPr lang="zh-CN" altLang="en-US" sz="2000" b="1" dirty="0" smtClean="0">
                <a:solidFill>
                  <a:prstClr val="white"/>
                </a:solidFill>
                <a:latin typeface="+mn-lt"/>
                <a:ea typeface="+mn-ea"/>
                <a:cs typeface="+mn-ea"/>
                <a:sym typeface="+mn-lt"/>
              </a:rPr>
              <a:t>成立</a:t>
            </a:r>
            <a:endParaRPr lang="en-US" altLang="zh-CN" sz="2000" b="1" dirty="0" smtClean="0">
              <a:solidFill>
                <a:prstClr val="white"/>
              </a:solidFill>
              <a:latin typeface="+mn-lt"/>
              <a:ea typeface="+mn-ea"/>
              <a:cs typeface="+mn-ea"/>
              <a:sym typeface="+mn-lt"/>
            </a:endParaRPr>
          </a:p>
          <a:p>
            <a:pPr defTabSz="457200">
              <a:spcBef>
                <a:spcPct val="50000"/>
              </a:spcBef>
            </a:pPr>
            <a:r>
              <a:rPr lang="en-US" altLang="zh-CN" sz="2000" b="1" dirty="0" smtClean="0">
                <a:solidFill>
                  <a:prstClr val="white"/>
                </a:solidFill>
                <a:latin typeface="+mn-lt"/>
                <a:ea typeface="+mn-ea"/>
                <a:cs typeface="+mn-ea"/>
                <a:sym typeface="+mn-lt"/>
              </a:rPr>
              <a:t>1950</a:t>
            </a:r>
            <a:r>
              <a:rPr lang="zh-CN" altLang="en-US" sz="2000" b="1" dirty="0">
                <a:solidFill>
                  <a:prstClr val="white"/>
                </a:solidFill>
                <a:latin typeface="+mn-lt"/>
                <a:ea typeface="+mn-ea"/>
                <a:cs typeface="+mn-ea"/>
                <a:sym typeface="+mn-lt"/>
              </a:rPr>
              <a:t>年，海军正式成为人民解放军的一个军种</a:t>
            </a:r>
            <a:r>
              <a:rPr lang="zh-CN" altLang="en-US" sz="2000" b="1" dirty="0" smtClean="0">
                <a:solidFill>
                  <a:prstClr val="white"/>
                </a:solidFill>
                <a:latin typeface="+mn-lt"/>
                <a:ea typeface="+mn-ea"/>
                <a:cs typeface="+mn-ea"/>
                <a:sym typeface="+mn-lt"/>
              </a:rPr>
              <a:t>。</a:t>
            </a:r>
            <a:endParaRPr lang="zh-CN" altLang="en-US" sz="2000" b="1" dirty="0">
              <a:solidFill>
                <a:prstClr val="white"/>
              </a:solidFill>
              <a:latin typeface="+mn-lt"/>
              <a:ea typeface="+mn-ea"/>
              <a:cs typeface="+mn-ea"/>
              <a:sym typeface="+mn-lt"/>
            </a:endParaRPr>
          </a:p>
        </p:txBody>
      </p:sp>
      <p:sp>
        <p:nvSpPr>
          <p:cNvPr id="2" name="矩形 1"/>
          <p:cNvSpPr/>
          <p:nvPr/>
        </p:nvSpPr>
        <p:spPr>
          <a:xfrm>
            <a:off x="1141789" y="2590939"/>
            <a:ext cx="5222066" cy="3000821"/>
          </a:xfrm>
          <a:prstGeom prst="rect">
            <a:avLst/>
          </a:prstGeom>
        </p:spPr>
        <p:txBody>
          <a:bodyPr wrap="square">
            <a:spAutoFit/>
          </a:bodyPr>
          <a:lstStyle/>
          <a:p>
            <a:pPr marL="457200" indent="-457200" defTabSz="457200">
              <a:lnSpc>
                <a:spcPct val="150000"/>
              </a:lnSpc>
              <a:buFont typeface="Wingdings" panose="05000000000000000000" pitchFamily="2" charset="2"/>
              <a:buChar char="n"/>
            </a:pPr>
            <a:r>
              <a:rPr lang="zh-CN" altLang="en-US" dirty="0">
                <a:solidFill>
                  <a:srgbClr val="C00000"/>
                </a:solidFill>
                <a:cs typeface="+mn-ea"/>
                <a:sym typeface="+mn-lt"/>
              </a:rPr>
              <a:t> 我国海军由水面舰艇部队、潜艇部队、航空兵、海军陆战队等组成，</a:t>
            </a:r>
            <a:endParaRPr lang="en-US" altLang="zh-CN" dirty="0">
              <a:solidFill>
                <a:srgbClr val="C00000"/>
              </a:solidFill>
              <a:cs typeface="+mn-ea"/>
              <a:sym typeface="+mn-lt"/>
            </a:endParaRPr>
          </a:p>
          <a:p>
            <a:pPr marL="457200" indent="-457200" defTabSz="457200">
              <a:lnSpc>
                <a:spcPct val="150000"/>
              </a:lnSpc>
              <a:buFont typeface="Wingdings" panose="05000000000000000000" pitchFamily="2" charset="2"/>
              <a:buChar char="n"/>
            </a:pPr>
            <a:endParaRPr lang="en-US" altLang="zh-CN" dirty="0">
              <a:solidFill>
                <a:srgbClr val="C00000"/>
              </a:solidFill>
              <a:cs typeface="+mn-ea"/>
              <a:sym typeface="+mn-lt"/>
            </a:endParaRPr>
          </a:p>
          <a:p>
            <a:pPr marL="457200" indent="-457200" defTabSz="457200">
              <a:lnSpc>
                <a:spcPct val="150000"/>
              </a:lnSpc>
              <a:buFont typeface="Wingdings" panose="05000000000000000000" pitchFamily="2" charset="2"/>
              <a:buChar char="n"/>
            </a:pPr>
            <a:r>
              <a:rPr lang="zh-CN" altLang="en-US" dirty="0">
                <a:solidFill>
                  <a:srgbClr val="C00000"/>
                </a:solidFill>
                <a:cs typeface="+mn-ea"/>
                <a:sym typeface="+mn-lt"/>
              </a:rPr>
              <a:t>组建有北海、东海、南海三个舰队。</a:t>
            </a:r>
            <a:endParaRPr lang="en-US" altLang="zh-CN" dirty="0">
              <a:solidFill>
                <a:srgbClr val="C00000"/>
              </a:solidFill>
              <a:cs typeface="+mn-ea"/>
              <a:sym typeface="+mn-lt"/>
            </a:endParaRPr>
          </a:p>
          <a:p>
            <a:pPr marL="457200" indent="-457200" defTabSz="457200">
              <a:lnSpc>
                <a:spcPct val="150000"/>
              </a:lnSpc>
              <a:buFont typeface="Wingdings" panose="05000000000000000000" pitchFamily="2" charset="2"/>
              <a:buChar char="n"/>
            </a:pPr>
            <a:endParaRPr lang="en-US" altLang="zh-CN" dirty="0">
              <a:solidFill>
                <a:srgbClr val="C00000"/>
              </a:solidFill>
              <a:cs typeface="+mn-ea"/>
              <a:sym typeface="+mn-lt"/>
            </a:endParaRPr>
          </a:p>
          <a:p>
            <a:pPr marL="457200" indent="-457200" defTabSz="457200">
              <a:lnSpc>
                <a:spcPct val="150000"/>
              </a:lnSpc>
              <a:buFont typeface="Wingdings" panose="05000000000000000000" pitchFamily="2" charset="2"/>
              <a:buChar char="n"/>
            </a:pPr>
            <a:r>
              <a:rPr lang="zh-CN" altLang="en-US" dirty="0">
                <a:solidFill>
                  <a:srgbClr val="C00000"/>
                </a:solidFill>
                <a:cs typeface="+mn-ea"/>
                <a:sym typeface="+mn-lt"/>
              </a:rPr>
              <a:t>主要任务是独立地或协同陆军、空军防御敌人从海上入侵，保卫领海主权，维护海洋权益。</a:t>
            </a:r>
          </a:p>
        </p:txBody>
      </p:sp>
      <p:sp>
        <p:nvSpPr>
          <p:cNvPr id="5" name="Rectangle 4"/>
          <p:cNvSpPr txBox="1">
            <a:spLocks noChangeArrowheads="1"/>
          </p:cNvSpPr>
          <p:nvPr/>
        </p:nvSpPr>
        <p:spPr>
          <a:xfrm>
            <a:off x="753827" y="316529"/>
            <a:ext cx="5199380" cy="1143000"/>
          </a:xfrm>
          <a:prstGeom prst="rect">
            <a:avLst/>
          </a:prstGeom>
        </p:spPr>
        <p:txBody>
          <a:bodyPr vert="horz" lIns="91440" tIns="45720" rIns="91440" bIns="45720" rtlCol="0" anchor="t">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zh-CN" altLang="en-US" b="1" dirty="0" smtClean="0">
                <a:solidFill>
                  <a:srgbClr val="C00000"/>
                </a:solidFill>
                <a:latin typeface="+mn-lt"/>
                <a:ea typeface="+mn-ea"/>
                <a:cs typeface="+mn-ea"/>
                <a:sym typeface="+mn-lt"/>
              </a:rPr>
              <a:t>中国海军</a:t>
            </a:r>
          </a:p>
        </p:txBody>
      </p:sp>
      <p:sp>
        <p:nvSpPr>
          <p:cNvPr id="6" name="矩形 5"/>
          <p:cNvSpPr/>
          <p:nvPr/>
        </p:nvSpPr>
        <p:spPr>
          <a:xfrm>
            <a:off x="-50800" y="317500"/>
            <a:ext cx="40640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7" name="矩形 6"/>
          <p:cNvSpPr/>
          <p:nvPr/>
        </p:nvSpPr>
        <p:spPr>
          <a:xfrm>
            <a:off x="469900" y="317500"/>
            <a:ext cx="12192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pic>
        <p:nvPicPr>
          <p:cNvPr id="8" name="图片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493162" y="2590939"/>
            <a:ext cx="4202547" cy="3225455"/>
          </a:xfrm>
          <a:prstGeom prst="roundRect">
            <a:avLst/>
          </a:prstGeom>
        </p:spPr>
      </p:pic>
    </p:spTree>
    <p:extLst>
      <p:ext uri="{BB962C8B-B14F-4D97-AF65-F5344CB8AC3E}">
        <p14:creationId xmlns:p14="http://schemas.microsoft.com/office/powerpoint/2010/main" val="394117397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p:transition spd="slow" advTm="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14021"/>
                                        </p:tgtEl>
                                        <p:attrNameLst>
                                          <p:attrName>style.visibility</p:attrName>
                                        </p:attrNameLst>
                                      </p:cBhvr>
                                      <p:to>
                                        <p:strVal val="visible"/>
                                      </p:to>
                                    </p:set>
                                  </p:childTnLst>
                                </p:cTn>
                              </p:par>
                            </p:childTnLst>
                          </p:cTn>
                        </p:par>
                        <p:par>
                          <p:cTn id="7" fill="hold">
                            <p:stCondLst>
                              <p:cond delay="500"/>
                            </p:stCondLst>
                            <p:childTnLst>
                              <p:par>
                                <p:cTn id="8" presetID="2" presetClass="entr" presetSubtype="4" fill="hold" grpId="0" nodeType="after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021" grpId="0"/>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900" name="Picture 12" descr="护卫舰"/>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991519" y="1227135"/>
            <a:ext cx="3803650" cy="2335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01" name="Text Box 13"/>
          <p:cNvSpPr txBox="1">
            <a:spLocks noChangeArrowheads="1"/>
          </p:cNvSpPr>
          <p:nvPr/>
        </p:nvSpPr>
        <p:spPr bwMode="auto">
          <a:xfrm>
            <a:off x="1617664" y="1205167"/>
            <a:ext cx="2736850" cy="523220"/>
          </a:xfrm>
          <a:prstGeom prst="rect">
            <a:avLst/>
          </a:prstGeom>
          <a:noFill/>
          <a:ln>
            <a:noFill/>
          </a:ln>
          <a:extLst/>
        </p:spPr>
        <p:txBody>
          <a:bodyPr>
            <a:spAutoFit/>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pPr algn="ctr" defTabSz="457200">
              <a:spcBef>
                <a:spcPct val="50000"/>
              </a:spcBef>
            </a:pPr>
            <a:r>
              <a:rPr lang="zh-CN" altLang="en-US" b="1" dirty="0" smtClean="0">
                <a:solidFill>
                  <a:srgbClr val="C00000"/>
                </a:solidFill>
                <a:latin typeface="+mn-lt"/>
                <a:ea typeface="+mn-ea"/>
                <a:cs typeface="+mn-ea"/>
                <a:sym typeface="+mn-lt"/>
              </a:rPr>
              <a:t>导弹护卫舰</a:t>
            </a:r>
            <a:endParaRPr lang="zh-CN" altLang="en-US" b="1" dirty="0">
              <a:solidFill>
                <a:srgbClr val="C00000"/>
              </a:solidFill>
              <a:latin typeface="+mn-lt"/>
              <a:ea typeface="+mn-ea"/>
              <a:cs typeface="+mn-ea"/>
              <a:sym typeface="+mn-lt"/>
            </a:endParaRPr>
          </a:p>
        </p:txBody>
      </p:sp>
      <p:pic>
        <p:nvPicPr>
          <p:cNvPr id="37902" name="Picture 14" descr="驱逐舰"/>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478586" y="1205167"/>
            <a:ext cx="3744914" cy="234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03" name="Text Box 15"/>
          <p:cNvSpPr txBox="1">
            <a:spLocks noChangeArrowheads="1"/>
          </p:cNvSpPr>
          <p:nvPr/>
        </p:nvSpPr>
        <p:spPr bwMode="auto">
          <a:xfrm>
            <a:off x="6112669" y="1205167"/>
            <a:ext cx="2117725" cy="523220"/>
          </a:xfrm>
          <a:prstGeom prst="rect">
            <a:avLst/>
          </a:prstGeom>
          <a:noFill/>
          <a:ln>
            <a:noFill/>
          </a:ln>
          <a:extLst/>
        </p:spPr>
        <p:txBody>
          <a:bodyPr>
            <a:spAutoFit/>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pPr algn="ctr" defTabSz="457200">
              <a:spcBef>
                <a:spcPct val="50000"/>
              </a:spcBef>
            </a:pPr>
            <a:r>
              <a:rPr lang="zh-CN" altLang="en-US" b="1" dirty="0">
                <a:solidFill>
                  <a:srgbClr val="C00000"/>
                </a:solidFill>
                <a:latin typeface="+mn-lt"/>
                <a:ea typeface="+mn-ea"/>
                <a:cs typeface="+mn-ea"/>
                <a:sym typeface="+mn-lt"/>
              </a:rPr>
              <a:t>驱逐舰</a:t>
            </a:r>
          </a:p>
        </p:txBody>
      </p:sp>
      <p:pic>
        <p:nvPicPr>
          <p:cNvPr id="37904" name="Picture 16" descr="潜水艇"/>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933973" y="3524248"/>
            <a:ext cx="3875087" cy="252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05" name="Text Box 17"/>
          <p:cNvSpPr txBox="1">
            <a:spLocks noChangeArrowheads="1"/>
          </p:cNvSpPr>
          <p:nvPr/>
        </p:nvSpPr>
        <p:spPr bwMode="auto">
          <a:xfrm>
            <a:off x="1630364" y="3684841"/>
            <a:ext cx="1871663" cy="523220"/>
          </a:xfrm>
          <a:prstGeom prst="rect">
            <a:avLst/>
          </a:prstGeom>
          <a:noFill/>
          <a:ln>
            <a:noFill/>
          </a:ln>
          <a:extLst/>
        </p:spPr>
        <p:txBody>
          <a:bodyPr>
            <a:spAutoFit/>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pPr algn="ctr" defTabSz="457200">
              <a:spcBef>
                <a:spcPct val="50000"/>
              </a:spcBef>
            </a:pPr>
            <a:r>
              <a:rPr lang="zh-CN" altLang="en-US" b="1" dirty="0">
                <a:solidFill>
                  <a:srgbClr val="C00000"/>
                </a:solidFill>
                <a:latin typeface="+mn-lt"/>
                <a:ea typeface="+mn-ea"/>
                <a:cs typeface="+mn-ea"/>
                <a:sym typeface="+mn-lt"/>
              </a:rPr>
              <a:t>潜水艇</a:t>
            </a:r>
          </a:p>
        </p:txBody>
      </p:sp>
      <p:pic>
        <p:nvPicPr>
          <p:cNvPr id="37906" name="Picture 18" descr="坦克登陆艇"/>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456363" y="3570542"/>
            <a:ext cx="3767137" cy="248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07" name="Text Box 19"/>
          <p:cNvSpPr txBox="1">
            <a:spLocks noChangeArrowheads="1"/>
          </p:cNvSpPr>
          <p:nvPr/>
        </p:nvSpPr>
        <p:spPr bwMode="auto">
          <a:xfrm>
            <a:off x="6112669" y="3684841"/>
            <a:ext cx="1871662" cy="523220"/>
          </a:xfrm>
          <a:prstGeom prst="rect">
            <a:avLst/>
          </a:prstGeom>
          <a:noFill/>
          <a:ln>
            <a:noFill/>
          </a:ln>
          <a:extLst/>
        </p:spPr>
        <p:txBody>
          <a:bodyPr>
            <a:spAutoFit/>
          </a:bodyPr>
          <a:lstStyle>
            <a:defPPr>
              <a:defRPr lang="en-US"/>
            </a:defPPr>
            <a:lvl1pPr algn="ctr">
              <a:spcBef>
                <a:spcPct val="50000"/>
              </a:spcBef>
              <a:defRPr sz="2800" b="1">
                <a:solidFill>
                  <a:srgbClr val="C00000"/>
                </a:solidFill>
                <a:latin typeface="+mj-ea"/>
                <a:ea typeface="+mj-ea"/>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pPr defTabSz="457200"/>
            <a:r>
              <a:rPr lang="zh-CN" altLang="en-US" dirty="0">
                <a:latin typeface="+mn-lt"/>
                <a:ea typeface="+mn-ea"/>
                <a:cs typeface="+mn-ea"/>
                <a:sym typeface="+mn-lt"/>
              </a:rPr>
              <a:t>登陆艇</a:t>
            </a:r>
          </a:p>
        </p:txBody>
      </p:sp>
      <p:sp>
        <p:nvSpPr>
          <p:cNvPr id="10" name="Rectangle 4"/>
          <p:cNvSpPr txBox="1">
            <a:spLocks noChangeArrowheads="1"/>
          </p:cNvSpPr>
          <p:nvPr/>
        </p:nvSpPr>
        <p:spPr>
          <a:xfrm>
            <a:off x="753827" y="316529"/>
            <a:ext cx="5199380" cy="1143000"/>
          </a:xfrm>
          <a:prstGeom prst="rect">
            <a:avLst/>
          </a:prstGeom>
        </p:spPr>
        <p:txBody>
          <a:bodyPr vert="horz" lIns="91440" tIns="45720" rIns="91440" bIns="45720" rtlCol="0" anchor="t">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zh-CN" altLang="en-US" b="1" dirty="0" smtClean="0">
                <a:solidFill>
                  <a:srgbClr val="C00000"/>
                </a:solidFill>
                <a:latin typeface="+mn-lt"/>
                <a:ea typeface="+mn-ea"/>
                <a:cs typeface="+mn-ea"/>
                <a:sym typeface="+mn-lt"/>
              </a:rPr>
              <a:t>中国海军</a:t>
            </a:r>
          </a:p>
        </p:txBody>
      </p:sp>
      <p:sp>
        <p:nvSpPr>
          <p:cNvPr id="11" name="矩形 10"/>
          <p:cNvSpPr/>
          <p:nvPr/>
        </p:nvSpPr>
        <p:spPr>
          <a:xfrm>
            <a:off x="-50800" y="317500"/>
            <a:ext cx="40640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12" name="矩形 11"/>
          <p:cNvSpPr/>
          <p:nvPr/>
        </p:nvSpPr>
        <p:spPr>
          <a:xfrm>
            <a:off x="469900" y="317500"/>
            <a:ext cx="12192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Tree>
    <p:extLst>
      <p:ext uri="{BB962C8B-B14F-4D97-AF65-F5344CB8AC3E}">
        <p14:creationId xmlns:p14="http://schemas.microsoft.com/office/powerpoint/2010/main" val="247881885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p:transition spd="slow" advTm="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37900"/>
                                        </p:tgtEl>
                                        <p:attrNameLst>
                                          <p:attrName>style.visibility</p:attrName>
                                        </p:attrNameLst>
                                      </p:cBhvr>
                                      <p:to>
                                        <p:strVal val="visible"/>
                                      </p:to>
                                    </p:set>
                                    <p:anim calcmode="lin" valueType="num">
                                      <p:cBhvr additive="base">
                                        <p:cTn id="7" dur="500" fill="hold"/>
                                        <p:tgtEl>
                                          <p:spTgt spid="37900"/>
                                        </p:tgtEl>
                                        <p:attrNameLst>
                                          <p:attrName>ppt_x</p:attrName>
                                        </p:attrNameLst>
                                      </p:cBhvr>
                                      <p:tavLst>
                                        <p:tav tm="0">
                                          <p:val>
                                            <p:strVal val="0-#ppt_w/2"/>
                                          </p:val>
                                        </p:tav>
                                        <p:tav tm="100000">
                                          <p:val>
                                            <p:strVal val="#ppt_x"/>
                                          </p:val>
                                        </p:tav>
                                      </p:tavLst>
                                    </p:anim>
                                    <p:anim calcmode="lin" valueType="num">
                                      <p:cBhvr additive="base">
                                        <p:cTn id="8" dur="500" fill="hold"/>
                                        <p:tgtEl>
                                          <p:spTgt spid="3790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37902"/>
                                        </p:tgtEl>
                                        <p:attrNameLst>
                                          <p:attrName>style.visibility</p:attrName>
                                        </p:attrNameLst>
                                      </p:cBhvr>
                                      <p:to>
                                        <p:strVal val="visible"/>
                                      </p:to>
                                    </p:set>
                                    <p:anim calcmode="lin" valueType="num">
                                      <p:cBhvr additive="base">
                                        <p:cTn id="13" dur="500" fill="hold"/>
                                        <p:tgtEl>
                                          <p:spTgt spid="37902"/>
                                        </p:tgtEl>
                                        <p:attrNameLst>
                                          <p:attrName>ppt_x</p:attrName>
                                        </p:attrNameLst>
                                      </p:cBhvr>
                                      <p:tavLst>
                                        <p:tav tm="0">
                                          <p:val>
                                            <p:strVal val="0-#ppt_w/2"/>
                                          </p:val>
                                        </p:tav>
                                        <p:tav tm="100000">
                                          <p:val>
                                            <p:strVal val="#ppt_x"/>
                                          </p:val>
                                        </p:tav>
                                      </p:tavLst>
                                    </p:anim>
                                    <p:anim calcmode="lin" valueType="num">
                                      <p:cBhvr additive="base">
                                        <p:cTn id="14" dur="500" fill="hold"/>
                                        <p:tgtEl>
                                          <p:spTgt spid="37902"/>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37904"/>
                                        </p:tgtEl>
                                        <p:attrNameLst>
                                          <p:attrName>style.visibility</p:attrName>
                                        </p:attrNameLst>
                                      </p:cBhvr>
                                      <p:to>
                                        <p:strVal val="visible"/>
                                      </p:to>
                                    </p:set>
                                    <p:anim calcmode="lin" valueType="num">
                                      <p:cBhvr additive="base">
                                        <p:cTn id="19" dur="500" fill="hold"/>
                                        <p:tgtEl>
                                          <p:spTgt spid="37904"/>
                                        </p:tgtEl>
                                        <p:attrNameLst>
                                          <p:attrName>ppt_x</p:attrName>
                                        </p:attrNameLst>
                                      </p:cBhvr>
                                      <p:tavLst>
                                        <p:tav tm="0">
                                          <p:val>
                                            <p:strVal val="0-#ppt_w/2"/>
                                          </p:val>
                                        </p:tav>
                                        <p:tav tm="100000">
                                          <p:val>
                                            <p:strVal val="#ppt_x"/>
                                          </p:val>
                                        </p:tav>
                                      </p:tavLst>
                                    </p:anim>
                                    <p:anim calcmode="lin" valueType="num">
                                      <p:cBhvr additive="base">
                                        <p:cTn id="20" dur="500" fill="hold"/>
                                        <p:tgtEl>
                                          <p:spTgt spid="37904"/>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nodeType="clickEffect">
                                  <p:stCondLst>
                                    <p:cond delay="0"/>
                                  </p:stCondLst>
                                  <p:childTnLst>
                                    <p:set>
                                      <p:cBhvr>
                                        <p:cTn id="24" dur="1" fill="hold">
                                          <p:stCondLst>
                                            <p:cond delay="0"/>
                                          </p:stCondLst>
                                        </p:cTn>
                                        <p:tgtEl>
                                          <p:spTgt spid="37906"/>
                                        </p:tgtEl>
                                        <p:attrNameLst>
                                          <p:attrName>style.visibility</p:attrName>
                                        </p:attrNameLst>
                                      </p:cBhvr>
                                      <p:to>
                                        <p:strVal val="visible"/>
                                      </p:to>
                                    </p:set>
                                    <p:anim calcmode="lin" valueType="num">
                                      <p:cBhvr additive="base">
                                        <p:cTn id="25" dur="500" fill="hold"/>
                                        <p:tgtEl>
                                          <p:spTgt spid="37906"/>
                                        </p:tgtEl>
                                        <p:attrNameLst>
                                          <p:attrName>ppt_x</p:attrName>
                                        </p:attrNameLst>
                                      </p:cBhvr>
                                      <p:tavLst>
                                        <p:tav tm="0">
                                          <p:val>
                                            <p:strVal val="0-#ppt_w/2"/>
                                          </p:val>
                                        </p:tav>
                                        <p:tav tm="100000">
                                          <p:val>
                                            <p:strVal val="#ppt_x"/>
                                          </p:val>
                                        </p:tav>
                                      </p:tavLst>
                                    </p:anim>
                                    <p:anim calcmode="lin" valueType="num">
                                      <p:cBhvr additive="base">
                                        <p:cTn id="26" dur="500" fill="hold"/>
                                        <p:tgtEl>
                                          <p:spTgt spid="37906"/>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7901"/>
                                        </p:tgtEl>
                                        <p:attrNameLst>
                                          <p:attrName>style.visibility</p:attrName>
                                        </p:attrNameLst>
                                      </p:cBhvr>
                                      <p:to>
                                        <p:strVal val="visible"/>
                                      </p:to>
                                    </p:set>
                                    <p:anim calcmode="lin" valueType="num">
                                      <p:cBhvr additive="base">
                                        <p:cTn id="31" dur="500" fill="hold"/>
                                        <p:tgtEl>
                                          <p:spTgt spid="37901"/>
                                        </p:tgtEl>
                                        <p:attrNameLst>
                                          <p:attrName>ppt_x</p:attrName>
                                        </p:attrNameLst>
                                      </p:cBhvr>
                                      <p:tavLst>
                                        <p:tav tm="0">
                                          <p:val>
                                            <p:strVal val="0-#ppt_w/2"/>
                                          </p:val>
                                        </p:tav>
                                        <p:tav tm="100000">
                                          <p:val>
                                            <p:strVal val="#ppt_x"/>
                                          </p:val>
                                        </p:tav>
                                      </p:tavLst>
                                    </p:anim>
                                    <p:anim calcmode="lin" valueType="num">
                                      <p:cBhvr additive="base">
                                        <p:cTn id="32" dur="500" fill="hold"/>
                                        <p:tgtEl>
                                          <p:spTgt spid="37901"/>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7903"/>
                                        </p:tgtEl>
                                        <p:attrNameLst>
                                          <p:attrName>style.visibility</p:attrName>
                                        </p:attrNameLst>
                                      </p:cBhvr>
                                      <p:to>
                                        <p:strVal val="visible"/>
                                      </p:to>
                                    </p:set>
                                    <p:anim calcmode="lin" valueType="num">
                                      <p:cBhvr additive="base">
                                        <p:cTn id="37" dur="500" fill="hold"/>
                                        <p:tgtEl>
                                          <p:spTgt spid="37903"/>
                                        </p:tgtEl>
                                        <p:attrNameLst>
                                          <p:attrName>ppt_x</p:attrName>
                                        </p:attrNameLst>
                                      </p:cBhvr>
                                      <p:tavLst>
                                        <p:tav tm="0">
                                          <p:val>
                                            <p:strVal val="0-#ppt_w/2"/>
                                          </p:val>
                                        </p:tav>
                                        <p:tav tm="100000">
                                          <p:val>
                                            <p:strVal val="#ppt_x"/>
                                          </p:val>
                                        </p:tav>
                                      </p:tavLst>
                                    </p:anim>
                                    <p:anim calcmode="lin" valueType="num">
                                      <p:cBhvr additive="base">
                                        <p:cTn id="38" dur="500" fill="hold"/>
                                        <p:tgtEl>
                                          <p:spTgt spid="37903"/>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7905"/>
                                        </p:tgtEl>
                                        <p:attrNameLst>
                                          <p:attrName>style.visibility</p:attrName>
                                        </p:attrNameLst>
                                      </p:cBhvr>
                                      <p:to>
                                        <p:strVal val="visible"/>
                                      </p:to>
                                    </p:set>
                                    <p:anim calcmode="lin" valueType="num">
                                      <p:cBhvr additive="base">
                                        <p:cTn id="43" dur="500" fill="hold"/>
                                        <p:tgtEl>
                                          <p:spTgt spid="37905"/>
                                        </p:tgtEl>
                                        <p:attrNameLst>
                                          <p:attrName>ppt_x</p:attrName>
                                        </p:attrNameLst>
                                      </p:cBhvr>
                                      <p:tavLst>
                                        <p:tav tm="0">
                                          <p:val>
                                            <p:strVal val="0-#ppt_w/2"/>
                                          </p:val>
                                        </p:tav>
                                        <p:tav tm="100000">
                                          <p:val>
                                            <p:strVal val="#ppt_x"/>
                                          </p:val>
                                        </p:tav>
                                      </p:tavLst>
                                    </p:anim>
                                    <p:anim calcmode="lin" valueType="num">
                                      <p:cBhvr additive="base">
                                        <p:cTn id="44" dur="500" fill="hold"/>
                                        <p:tgtEl>
                                          <p:spTgt spid="37905"/>
                                        </p:tgtEl>
                                        <p:attrNameLst>
                                          <p:attrName>ppt_y</p:attrName>
                                        </p:attrNameLst>
                                      </p:cBhvr>
                                      <p:tavLst>
                                        <p:tav tm="0">
                                          <p:val>
                                            <p:strVal val="#ppt_y"/>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7907"/>
                                        </p:tgtEl>
                                        <p:attrNameLst>
                                          <p:attrName>style.visibility</p:attrName>
                                        </p:attrNameLst>
                                      </p:cBhvr>
                                      <p:to>
                                        <p:strVal val="visible"/>
                                      </p:to>
                                    </p:set>
                                    <p:anim calcmode="lin" valueType="num">
                                      <p:cBhvr additive="base">
                                        <p:cTn id="49" dur="500" fill="hold"/>
                                        <p:tgtEl>
                                          <p:spTgt spid="37907"/>
                                        </p:tgtEl>
                                        <p:attrNameLst>
                                          <p:attrName>ppt_x</p:attrName>
                                        </p:attrNameLst>
                                      </p:cBhvr>
                                      <p:tavLst>
                                        <p:tav tm="0">
                                          <p:val>
                                            <p:strVal val="0-#ppt_w/2"/>
                                          </p:val>
                                        </p:tav>
                                        <p:tav tm="100000">
                                          <p:val>
                                            <p:strVal val="#ppt_x"/>
                                          </p:val>
                                        </p:tav>
                                      </p:tavLst>
                                    </p:anim>
                                    <p:anim calcmode="lin" valueType="num">
                                      <p:cBhvr additive="base">
                                        <p:cTn id="50" dur="500" fill="hold"/>
                                        <p:tgtEl>
                                          <p:spTgt spid="3790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01" grpId="0"/>
      <p:bldP spid="37903" grpId="0"/>
      <p:bldP spid="37905" grpId="0"/>
      <p:bldP spid="3790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1371600" y="1663700"/>
            <a:ext cx="9372600" cy="7366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214021" name="Text Box 5"/>
          <p:cNvSpPr txBox="1">
            <a:spLocks noChangeArrowheads="1"/>
          </p:cNvSpPr>
          <p:nvPr/>
        </p:nvSpPr>
        <p:spPr bwMode="auto">
          <a:xfrm>
            <a:off x="1371600" y="1771590"/>
            <a:ext cx="947365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pPr defTabSz="457200">
              <a:spcBef>
                <a:spcPct val="50000"/>
              </a:spcBef>
            </a:pPr>
            <a:r>
              <a:rPr lang="en-US" altLang="zh-CN" b="1" dirty="0" smtClean="0">
                <a:solidFill>
                  <a:prstClr val="white"/>
                </a:solidFill>
                <a:latin typeface="+mn-lt"/>
                <a:ea typeface="+mn-ea"/>
                <a:cs typeface="+mn-ea"/>
                <a:sym typeface="+mn-lt"/>
              </a:rPr>
              <a:t>1949</a:t>
            </a:r>
            <a:r>
              <a:rPr lang="zh-CN" altLang="en-US" b="1" dirty="0" smtClean="0">
                <a:solidFill>
                  <a:prstClr val="white"/>
                </a:solidFill>
                <a:latin typeface="+mn-lt"/>
                <a:ea typeface="+mn-ea"/>
                <a:cs typeface="+mn-ea"/>
                <a:sym typeface="+mn-lt"/>
              </a:rPr>
              <a:t>年 人民</a:t>
            </a:r>
            <a:r>
              <a:rPr lang="zh-CN" altLang="en-US" b="1" dirty="0">
                <a:solidFill>
                  <a:prstClr val="white"/>
                </a:solidFill>
                <a:latin typeface="+mn-lt"/>
                <a:ea typeface="+mn-ea"/>
                <a:cs typeface="+mn-ea"/>
                <a:sym typeface="+mn-lt"/>
              </a:rPr>
              <a:t>空军正式</a:t>
            </a:r>
            <a:r>
              <a:rPr lang="zh-CN" altLang="en-US" b="1" dirty="0" smtClean="0">
                <a:solidFill>
                  <a:prstClr val="white"/>
                </a:solidFill>
                <a:latin typeface="+mn-lt"/>
                <a:ea typeface="+mn-ea"/>
                <a:cs typeface="+mn-ea"/>
                <a:sym typeface="+mn-lt"/>
              </a:rPr>
              <a:t>诞生</a:t>
            </a:r>
            <a:r>
              <a:rPr lang="zh-CN" altLang="en-US" b="1" dirty="0">
                <a:solidFill>
                  <a:prstClr val="white"/>
                </a:solidFill>
                <a:latin typeface="+mn-lt"/>
                <a:ea typeface="+mn-ea"/>
                <a:cs typeface="+mn-ea"/>
                <a:sym typeface="+mn-lt"/>
              </a:rPr>
              <a:t>。</a:t>
            </a:r>
            <a:endParaRPr lang="en-US" altLang="zh-CN" b="1" dirty="0" smtClean="0">
              <a:solidFill>
                <a:prstClr val="white"/>
              </a:solidFill>
              <a:latin typeface="+mn-lt"/>
              <a:ea typeface="+mn-ea"/>
              <a:cs typeface="+mn-ea"/>
              <a:sym typeface="+mn-lt"/>
            </a:endParaRPr>
          </a:p>
        </p:txBody>
      </p:sp>
      <p:sp>
        <p:nvSpPr>
          <p:cNvPr id="2" name="矩形 1"/>
          <p:cNvSpPr/>
          <p:nvPr/>
        </p:nvSpPr>
        <p:spPr>
          <a:xfrm>
            <a:off x="1271587" y="2828836"/>
            <a:ext cx="9622835" cy="2400657"/>
          </a:xfrm>
          <a:prstGeom prst="rect">
            <a:avLst/>
          </a:prstGeom>
        </p:spPr>
        <p:txBody>
          <a:bodyPr wrap="square">
            <a:spAutoFit/>
          </a:bodyPr>
          <a:lstStyle/>
          <a:p>
            <a:pPr marL="457200" indent="-457200" defTabSz="457200">
              <a:lnSpc>
                <a:spcPct val="150000"/>
              </a:lnSpc>
              <a:buFont typeface="Wingdings" panose="05000000000000000000" pitchFamily="2" charset="2"/>
              <a:buChar char="u"/>
            </a:pPr>
            <a:r>
              <a:rPr lang="zh-CN" altLang="en-US" sz="2000" b="1" dirty="0">
                <a:solidFill>
                  <a:srgbClr val="C00000"/>
                </a:solidFill>
                <a:cs typeface="+mn-ea"/>
                <a:sym typeface="+mn-lt"/>
              </a:rPr>
              <a:t>人民空军已经发展成为一支由航空兵、地空导弹兵、高射炮兵、雷达兵、空降兵、电子对抗、气象等多兵种合成的军种。</a:t>
            </a:r>
            <a:endParaRPr lang="en-US" altLang="zh-CN" sz="2000" b="1" dirty="0">
              <a:solidFill>
                <a:srgbClr val="C00000"/>
              </a:solidFill>
              <a:cs typeface="+mn-ea"/>
              <a:sym typeface="+mn-lt"/>
            </a:endParaRPr>
          </a:p>
          <a:p>
            <a:pPr marL="457200" indent="-457200" defTabSz="457200">
              <a:lnSpc>
                <a:spcPct val="150000"/>
              </a:lnSpc>
              <a:buFont typeface="Wingdings" panose="05000000000000000000" pitchFamily="2" charset="2"/>
              <a:buChar char="u"/>
            </a:pPr>
            <a:endParaRPr lang="en-US" altLang="zh-CN" sz="2000" b="1" dirty="0">
              <a:solidFill>
                <a:srgbClr val="C00000"/>
              </a:solidFill>
              <a:cs typeface="+mn-ea"/>
              <a:sym typeface="+mn-lt"/>
            </a:endParaRPr>
          </a:p>
          <a:p>
            <a:pPr marL="457200" indent="-457200" defTabSz="457200">
              <a:lnSpc>
                <a:spcPct val="150000"/>
              </a:lnSpc>
              <a:buFont typeface="Wingdings" panose="05000000000000000000" pitchFamily="2" charset="2"/>
              <a:buChar char="u"/>
            </a:pPr>
            <a:r>
              <a:rPr lang="zh-CN" altLang="en-US" sz="2000" b="1" dirty="0">
                <a:solidFill>
                  <a:srgbClr val="C00000"/>
                </a:solidFill>
                <a:cs typeface="+mn-ea"/>
                <a:sym typeface="+mn-lt"/>
              </a:rPr>
              <a:t>主要任务是担负国土防空，支援陆、海军作战，对敌后方实施空袭，进行空运和航空侦察。</a:t>
            </a:r>
          </a:p>
        </p:txBody>
      </p:sp>
      <p:sp>
        <p:nvSpPr>
          <p:cNvPr id="5" name="Rectangle 4"/>
          <p:cNvSpPr txBox="1">
            <a:spLocks noChangeArrowheads="1"/>
          </p:cNvSpPr>
          <p:nvPr/>
        </p:nvSpPr>
        <p:spPr>
          <a:xfrm>
            <a:off x="753827" y="316529"/>
            <a:ext cx="5199380" cy="1143000"/>
          </a:xfrm>
          <a:prstGeom prst="rect">
            <a:avLst/>
          </a:prstGeom>
        </p:spPr>
        <p:txBody>
          <a:bodyPr vert="horz" lIns="91440" tIns="45720" rIns="91440" bIns="45720" rtlCol="0" anchor="t">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zh-CN" altLang="en-US" b="1" dirty="0" smtClean="0">
                <a:solidFill>
                  <a:srgbClr val="C00000"/>
                </a:solidFill>
                <a:latin typeface="+mn-lt"/>
                <a:ea typeface="+mn-ea"/>
                <a:cs typeface="+mn-ea"/>
                <a:sym typeface="+mn-lt"/>
              </a:rPr>
              <a:t>中国</a:t>
            </a:r>
            <a:r>
              <a:rPr lang="zh-CN" altLang="en-US" b="1" dirty="0">
                <a:solidFill>
                  <a:srgbClr val="C00000"/>
                </a:solidFill>
                <a:latin typeface="+mn-lt"/>
                <a:ea typeface="+mn-ea"/>
                <a:cs typeface="+mn-ea"/>
                <a:sym typeface="+mn-lt"/>
              </a:rPr>
              <a:t>空</a:t>
            </a:r>
            <a:r>
              <a:rPr lang="zh-CN" altLang="en-US" b="1" dirty="0" smtClean="0">
                <a:solidFill>
                  <a:srgbClr val="C00000"/>
                </a:solidFill>
                <a:latin typeface="+mn-lt"/>
                <a:ea typeface="+mn-ea"/>
                <a:cs typeface="+mn-ea"/>
                <a:sym typeface="+mn-lt"/>
              </a:rPr>
              <a:t>军</a:t>
            </a:r>
          </a:p>
        </p:txBody>
      </p:sp>
      <p:sp>
        <p:nvSpPr>
          <p:cNvPr id="6" name="矩形 5"/>
          <p:cNvSpPr/>
          <p:nvPr/>
        </p:nvSpPr>
        <p:spPr>
          <a:xfrm>
            <a:off x="-50800" y="317500"/>
            <a:ext cx="40640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7" name="矩形 6"/>
          <p:cNvSpPr/>
          <p:nvPr/>
        </p:nvSpPr>
        <p:spPr>
          <a:xfrm>
            <a:off x="469900" y="317500"/>
            <a:ext cx="12192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Tree>
    <p:extLst>
      <p:ext uri="{BB962C8B-B14F-4D97-AF65-F5344CB8AC3E}">
        <p14:creationId xmlns:p14="http://schemas.microsoft.com/office/powerpoint/2010/main" val="87239739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p:transition spd="slow" advTm="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14021"/>
                                        </p:tgtEl>
                                        <p:attrNameLst>
                                          <p:attrName>style.visibility</p:attrName>
                                        </p:attrNameLst>
                                      </p:cBhvr>
                                      <p:to>
                                        <p:strVal val="visible"/>
                                      </p:to>
                                    </p:set>
                                  </p:childTnLst>
                                </p:cTn>
                              </p:par>
                            </p:childTnLst>
                          </p:cTn>
                        </p:par>
                        <p:par>
                          <p:cTn id="7" fill="hold">
                            <p:stCondLst>
                              <p:cond delay="500"/>
                            </p:stCondLst>
                            <p:childTnLst>
                              <p:par>
                                <p:cTn id="8" presetID="2" presetClass="entr" presetSubtype="4" fill="hold" grpId="0" nodeType="afterEffect">
                                  <p:stCondLst>
                                    <p:cond delay="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500" fill="hold"/>
                                        <p:tgtEl>
                                          <p:spTgt spid="2"/>
                                        </p:tgtEl>
                                        <p:attrNameLst>
                                          <p:attrName>ppt_x</p:attrName>
                                        </p:attrNameLst>
                                      </p:cBhvr>
                                      <p:tavLst>
                                        <p:tav tm="0">
                                          <p:val>
                                            <p:strVal val="#ppt_x"/>
                                          </p:val>
                                        </p:tav>
                                        <p:tav tm="100000">
                                          <p:val>
                                            <p:strVal val="#ppt_x"/>
                                          </p:val>
                                        </p:tav>
                                      </p:tavLst>
                                    </p:anim>
                                    <p:anim calcmode="lin" valueType="num">
                                      <p:cBhvr additive="base">
                                        <p:cTn id="11"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021" grpId="0"/>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72" name="Picture 12" descr="A50-预警机"/>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756400" y="1443037"/>
            <a:ext cx="3887788" cy="251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3" name="Picture 13" descr="轰炸机"/>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816100" y="1385887"/>
            <a:ext cx="3816350" cy="251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4" name="Picture 14" descr="歼10A战斗机"/>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752600" y="4013200"/>
            <a:ext cx="3875087"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5" name="Picture 15" descr="运输机"/>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6732589" y="4013200"/>
            <a:ext cx="3887788"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76" name="Text Box 16"/>
          <p:cNvSpPr txBox="1">
            <a:spLocks noChangeArrowheads="1"/>
          </p:cNvSpPr>
          <p:nvPr/>
        </p:nvSpPr>
        <p:spPr bwMode="auto">
          <a:xfrm>
            <a:off x="6708778" y="4232275"/>
            <a:ext cx="1582737" cy="641350"/>
          </a:xfrm>
          <a:prstGeom prst="rect">
            <a:avLst/>
          </a:prstGeom>
          <a:noFill/>
          <a:ln>
            <a:noFill/>
          </a:ln>
          <a:extLst/>
        </p:spPr>
        <p:txBody>
          <a:bodyPr>
            <a:spAutoFit/>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pPr defTabSz="457200">
              <a:spcBef>
                <a:spcPct val="50000"/>
              </a:spcBef>
            </a:pPr>
            <a:r>
              <a:rPr lang="zh-CN" altLang="en-US" sz="3600" b="1" dirty="0">
                <a:solidFill>
                  <a:srgbClr val="C00000"/>
                </a:solidFill>
                <a:latin typeface="+mn-lt"/>
                <a:ea typeface="+mn-ea"/>
                <a:cs typeface="+mn-ea"/>
                <a:sym typeface="+mn-lt"/>
              </a:rPr>
              <a:t>运输机</a:t>
            </a:r>
          </a:p>
        </p:txBody>
      </p:sp>
      <p:sp>
        <p:nvSpPr>
          <p:cNvPr id="40977" name="Text Box 17"/>
          <p:cNvSpPr txBox="1">
            <a:spLocks noChangeArrowheads="1"/>
          </p:cNvSpPr>
          <p:nvPr/>
        </p:nvSpPr>
        <p:spPr bwMode="auto">
          <a:xfrm>
            <a:off x="1816100" y="4121150"/>
            <a:ext cx="1655763" cy="641350"/>
          </a:xfrm>
          <a:prstGeom prst="rect">
            <a:avLst/>
          </a:prstGeom>
          <a:noFill/>
          <a:ln>
            <a:noFill/>
          </a:ln>
          <a:extLst/>
        </p:spPr>
        <p:txBody>
          <a:bodyPr>
            <a:spAutoFit/>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pPr defTabSz="457200">
              <a:spcBef>
                <a:spcPct val="50000"/>
              </a:spcBef>
            </a:pPr>
            <a:r>
              <a:rPr lang="zh-CN" altLang="en-US" sz="3600" b="1">
                <a:solidFill>
                  <a:srgbClr val="C00000"/>
                </a:solidFill>
                <a:latin typeface="+mn-lt"/>
                <a:ea typeface="+mn-ea"/>
                <a:cs typeface="+mn-ea"/>
                <a:sym typeface="+mn-lt"/>
              </a:rPr>
              <a:t>歼击机</a:t>
            </a:r>
          </a:p>
        </p:txBody>
      </p:sp>
      <p:sp>
        <p:nvSpPr>
          <p:cNvPr id="40978" name="Text Box 18"/>
          <p:cNvSpPr txBox="1">
            <a:spLocks noChangeArrowheads="1"/>
          </p:cNvSpPr>
          <p:nvPr/>
        </p:nvSpPr>
        <p:spPr bwMode="auto">
          <a:xfrm>
            <a:off x="1744663" y="1493837"/>
            <a:ext cx="1692275" cy="641350"/>
          </a:xfrm>
          <a:prstGeom prst="rect">
            <a:avLst/>
          </a:prstGeom>
          <a:noFill/>
          <a:ln>
            <a:noFill/>
          </a:ln>
          <a:extLst/>
        </p:spPr>
        <p:txBody>
          <a:bodyPr>
            <a:spAutoFit/>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pPr defTabSz="457200">
              <a:spcBef>
                <a:spcPct val="50000"/>
              </a:spcBef>
            </a:pPr>
            <a:r>
              <a:rPr lang="zh-CN" altLang="en-US" sz="3600" b="1" dirty="0">
                <a:solidFill>
                  <a:srgbClr val="C00000"/>
                </a:solidFill>
                <a:latin typeface="+mn-lt"/>
                <a:ea typeface="+mn-ea"/>
                <a:cs typeface="+mn-ea"/>
                <a:sym typeface="+mn-lt"/>
              </a:rPr>
              <a:t>轰炸机</a:t>
            </a:r>
          </a:p>
        </p:txBody>
      </p:sp>
      <p:sp>
        <p:nvSpPr>
          <p:cNvPr id="40979" name="Text Box 19"/>
          <p:cNvSpPr txBox="1">
            <a:spLocks noChangeArrowheads="1"/>
          </p:cNvSpPr>
          <p:nvPr/>
        </p:nvSpPr>
        <p:spPr bwMode="auto">
          <a:xfrm>
            <a:off x="6654803" y="1563687"/>
            <a:ext cx="1636712" cy="641350"/>
          </a:xfrm>
          <a:prstGeom prst="rect">
            <a:avLst/>
          </a:prstGeom>
          <a:noFill/>
          <a:ln>
            <a:noFill/>
          </a:ln>
          <a:extLst/>
        </p:spPr>
        <p:txBody>
          <a:bodyPr>
            <a:spAutoFit/>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pPr defTabSz="457200">
              <a:spcBef>
                <a:spcPct val="50000"/>
              </a:spcBef>
            </a:pPr>
            <a:r>
              <a:rPr lang="zh-CN" altLang="en-US" sz="3600" b="1" dirty="0">
                <a:solidFill>
                  <a:srgbClr val="C00000"/>
                </a:solidFill>
                <a:latin typeface="+mn-lt"/>
                <a:ea typeface="+mn-ea"/>
                <a:cs typeface="+mn-ea"/>
                <a:sym typeface="+mn-lt"/>
              </a:rPr>
              <a:t>预警机</a:t>
            </a:r>
          </a:p>
        </p:txBody>
      </p:sp>
      <p:sp>
        <p:nvSpPr>
          <p:cNvPr id="10" name="Rectangle 4"/>
          <p:cNvSpPr txBox="1">
            <a:spLocks noChangeArrowheads="1"/>
          </p:cNvSpPr>
          <p:nvPr/>
        </p:nvSpPr>
        <p:spPr>
          <a:xfrm>
            <a:off x="753827" y="316529"/>
            <a:ext cx="5199380" cy="1143000"/>
          </a:xfrm>
          <a:prstGeom prst="rect">
            <a:avLst/>
          </a:prstGeom>
        </p:spPr>
        <p:txBody>
          <a:bodyPr vert="horz" lIns="91440" tIns="45720" rIns="91440" bIns="45720" rtlCol="0" anchor="t">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zh-CN" altLang="en-US" b="1" dirty="0" smtClean="0">
                <a:solidFill>
                  <a:srgbClr val="C00000"/>
                </a:solidFill>
                <a:latin typeface="+mn-lt"/>
                <a:ea typeface="+mn-ea"/>
                <a:cs typeface="+mn-ea"/>
                <a:sym typeface="+mn-lt"/>
              </a:rPr>
              <a:t>中国</a:t>
            </a:r>
            <a:r>
              <a:rPr lang="zh-CN" altLang="en-US" b="1" dirty="0">
                <a:solidFill>
                  <a:srgbClr val="C00000"/>
                </a:solidFill>
                <a:latin typeface="+mn-lt"/>
                <a:ea typeface="+mn-ea"/>
                <a:cs typeface="+mn-ea"/>
                <a:sym typeface="+mn-lt"/>
              </a:rPr>
              <a:t>空</a:t>
            </a:r>
            <a:r>
              <a:rPr lang="zh-CN" altLang="en-US" b="1" dirty="0" smtClean="0">
                <a:solidFill>
                  <a:srgbClr val="C00000"/>
                </a:solidFill>
                <a:latin typeface="+mn-lt"/>
                <a:ea typeface="+mn-ea"/>
                <a:cs typeface="+mn-ea"/>
                <a:sym typeface="+mn-lt"/>
              </a:rPr>
              <a:t>军</a:t>
            </a:r>
          </a:p>
        </p:txBody>
      </p:sp>
      <p:sp>
        <p:nvSpPr>
          <p:cNvPr id="11" name="矩形 10"/>
          <p:cNvSpPr/>
          <p:nvPr/>
        </p:nvSpPr>
        <p:spPr>
          <a:xfrm>
            <a:off x="-50800" y="317500"/>
            <a:ext cx="40640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12" name="矩形 11"/>
          <p:cNvSpPr/>
          <p:nvPr/>
        </p:nvSpPr>
        <p:spPr>
          <a:xfrm>
            <a:off x="469900" y="317500"/>
            <a:ext cx="12192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Tree>
    <p:extLst>
      <p:ext uri="{BB962C8B-B14F-4D97-AF65-F5344CB8AC3E}">
        <p14:creationId xmlns:p14="http://schemas.microsoft.com/office/powerpoint/2010/main" val="70413413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p:transition spd="slow" advTm="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40972"/>
                                        </p:tgtEl>
                                        <p:attrNameLst>
                                          <p:attrName>style.visibility</p:attrName>
                                        </p:attrNameLst>
                                      </p:cBhvr>
                                      <p:to>
                                        <p:strVal val="visible"/>
                                      </p:to>
                                    </p:set>
                                    <p:anim calcmode="lin" valueType="num">
                                      <p:cBhvr additive="base">
                                        <p:cTn id="7" dur="500" fill="hold"/>
                                        <p:tgtEl>
                                          <p:spTgt spid="40972"/>
                                        </p:tgtEl>
                                        <p:attrNameLst>
                                          <p:attrName>ppt_x</p:attrName>
                                        </p:attrNameLst>
                                      </p:cBhvr>
                                      <p:tavLst>
                                        <p:tav tm="0">
                                          <p:val>
                                            <p:strVal val="0-#ppt_w/2"/>
                                          </p:val>
                                        </p:tav>
                                        <p:tav tm="100000">
                                          <p:val>
                                            <p:strVal val="#ppt_x"/>
                                          </p:val>
                                        </p:tav>
                                      </p:tavLst>
                                    </p:anim>
                                    <p:anim calcmode="lin" valueType="num">
                                      <p:cBhvr additive="base">
                                        <p:cTn id="8" dur="500" fill="hold"/>
                                        <p:tgtEl>
                                          <p:spTgt spid="40972"/>
                                        </p:tgtEl>
                                        <p:attrNameLst>
                                          <p:attrName>ppt_y</p:attrName>
                                        </p:attrNameLst>
                                      </p:cBhvr>
                                      <p:tavLst>
                                        <p:tav tm="0">
                                          <p:val>
                                            <p:strVal val="#ppt_y"/>
                                          </p:val>
                                        </p:tav>
                                        <p:tav tm="100000">
                                          <p:val>
                                            <p:strVal val="#ppt_y"/>
                                          </p:val>
                                        </p:tav>
                                      </p:tavLst>
                                    </p:anim>
                                  </p:childTnLst>
                                </p:cTn>
                              </p:par>
                            </p:childTnLst>
                          </p:cTn>
                        </p:par>
                        <p:par>
                          <p:cTn id="9" fill="hold" nodeType="withGroup">
                            <p:stCondLst>
                              <p:cond delay="500"/>
                            </p:stCondLst>
                            <p:childTnLst>
                              <p:par>
                                <p:cTn id="10" presetID="2" presetClass="entr" presetSubtype="8" fill="hold" nodeType="afterEffect">
                                  <p:stCondLst>
                                    <p:cond delay="0"/>
                                  </p:stCondLst>
                                  <p:childTnLst>
                                    <p:set>
                                      <p:cBhvr>
                                        <p:cTn id="11" dur="1" fill="hold">
                                          <p:stCondLst>
                                            <p:cond delay="0"/>
                                          </p:stCondLst>
                                        </p:cTn>
                                        <p:tgtEl>
                                          <p:spTgt spid="40973"/>
                                        </p:tgtEl>
                                        <p:attrNameLst>
                                          <p:attrName>style.visibility</p:attrName>
                                        </p:attrNameLst>
                                      </p:cBhvr>
                                      <p:to>
                                        <p:strVal val="visible"/>
                                      </p:to>
                                    </p:set>
                                    <p:anim calcmode="lin" valueType="num">
                                      <p:cBhvr additive="base">
                                        <p:cTn id="12" dur="500" fill="hold"/>
                                        <p:tgtEl>
                                          <p:spTgt spid="40973"/>
                                        </p:tgtEl>
                                        <p:attrNameLst>
                                          <p:attrName>ppt_x</p:attrName>
                                        </p:attrNameLst>
                                      </p:cBhvr>
                                      <p:tavLst>
                                        <p:tav tm="0">
                                          <p:val>
                                            <p:strVal val="0-#ppt_w/2"/>
                                          </p:val>
                                        </p:tav>
                                        <p:tav tm="100000">
                                          <p:val>
                                            <p:strVal val="#ppt_x"/>
                                          </p:val>
                                        </p:tav>
                                      </p:tavLst>
                                    </p:anim>
                                    <p:anim calcmode="lin" valueType="num">
                                      <p:cBhvr additive="base">
                                        <p:cTn id="13" dur="500" fill="hold"/>
                                        <p:tgtEl>
                                          <p:spTgt spid="40973"/>
                                        </p:tgtEl>
                                        <p:attrNameLst>
                                          <p:attrName>ppt_y</p:attrName>
                                        </p:attrNameLst>
                                      </p:cBhvr>
                                      <p:tavLst>
                                        <p:tav tm="0">
                                          <p:val>
                                            <p:strVal val="#ppt_y"/>
                                          </p:val>
                                        </p:tav>
                                        <p:tav tm="100000">
                                          <p:val>
                                            <p:strVal val="#ppt_y"/>
                                          </p:val>
                                        </p:tav>
                                      </p:tavLst>
                                    </p:anim>
                                  </p:childTnLst>
                                </p:cTn>
                              </p:par>
                            </p:childTnLst>
                          </p:cTn>
                        </p:par>
                        <p:par>
                          <p:cTn id="14" fill="hold" nodeType="with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40974"/>
                                        </p:tgtEl>
                                        <p:attrNameLst>
                                          <p:attrName>style.visibility</p:attrName>
                                        </p:attrNameLst>
                                      </p:cBhvr>
                                      <p:to>
                                        <p:strVal val="visible"/>
                                      </p:to>
                                    </p:set>
                                    <p:anim calcmode="lin" valueType="num">
                                      <p:cBhvr additive="base">
                                        <p:cTn id="17" dur="500" fill="hold"/>
                                        <p:tgtEl>
                                          <p:spTgt spid="40974"/>
                                        </p:tgtEl>
                                        <p:attrNameLst>
                                          <p:attrName>ppt_x</p:attrName>
                                        </p:attrNameLst>
                                      </p:cBhvr>
                                      <p:tavLst>
                                        <p:tav tm="0">
                                          <p:val>
                                            <p:strVal val="0-#ppt_w/2"/>
                                          </p:val>
                                        </p:tav>
                                        <p:tav tm="100000">
                                          <p:val>
                                            <p:strVal val="#ppt_x"/>
                                          </p:val>
                                        </p:tav>
                                      </p:tavLst>
                                    </p:anim>
                                    <p:anim calcmode="lin" valueType="num">
                                      <p:cBhvr additive="base">
                                        <p:cTn id="18" dur="500" fill="hold"/>
                                        <p:tgtEl>
                                          <p:spTgt spid="40974"/>
                                        </p:tgtEl>
                                        <p:attrNameLst>
                                          <p:attrName>ppt_y</p:attrName>
                                        </p:attrNameLst>
                                      </p:cBhvr>
                                      <p:tavLst>
                                        <p:tav tm="0">
                                          <p:val>
                                            <p:strVal val="#ppt_y"/>
                                          </p:val>
                                        </p:tav>
                                        <p:tav tm="100000">
                                          <p:val>
                                            <p:strVal val="#ppt_y"/>
                                          </p:val>
                                        </p:tav>
                                      </p:tavLst>
                                    </p:anim>
                                  </p:childTnLst>
                                </p:cTn>
                              </p:par>
                            </p:childTnLst>
                          </p:cTn>
                        </p:par>
                        <p:par>
                          <p:cTn id="19" fill="hold" nodeType="withGroup">
                            <p:stCondLst>
                              <p:cond delay="1500"/>
                            </p:stCondLst>
                            <p:childTnLst>
                              <p:par>
                                <p:cTn id="20" presetID="2" presetClass="entr" presetSubtype="8" fill="hold" nodeType="afterEffect">
                                  <p:stCondLst>
                                    <p:cond delay="0"/>
                                  </p:stCondLst>
                                  <p:childTnLst>
                                    <p:set>
                                      <p:cBhvr>
                                        <p:cTn id="21" dur="1" fill="hold">
                                          <p:stCondLst>
                                            <p:cond delay="0"/>
                                          </p:stCondLst>
                                        </p:cTn>
                                        <p:tgtEl>
                                          <p:spTgt spid="40975"/>
                                        </p:tgtEl>
                                        <p:attrNameLst>
                                          <p:attrName>style.visibility</p:attrName>
                                        </p:attrNameLst>
                                      </p:cBhvr>
                                      <p:to>
                                        <p:strVal val="visible"/>
                                      </p:to>
                                    </p:set>
                                    <p:anim calcmode="lin" valueType="num">
                                      <p:cBhvr additive="base">
                                        <p:cTn id="22" dur="500" fill="hold"/>
                                        <p:tgtEl>
                                          <p:spTgt spid="40975"/>
                                        </p:tgtEl>
                                        <p:attrNameLst>
                                          <p:attrName>ppt_x</p:attrName>
                                        </p:attrNameLst>
                                      </p:cBhvr>
                                      <p:tavLst>
                                        <p:tav tm="0">
                                          <p:val>
                                            <p:strVal val="0-#ppt_w/2"/>
                                          </p:val>
                                        </p:tav>
                                        <p:tav tm="100000">
                                          <p:val>
                                            <p:strVal val="#ppt_x"/>
                                          </p:val>
                                        </p:tav>
                                      </p:tavLst>
                                    </p:anim>
                                    <p:anim calcmode="lin" valueType="num">
                                      <p:cBhvr additive="base">
                                        <p:cTn id="23" dur="500" fill="hold"/>
                                        <p:tgtEl>
                                          <p:spTgt spid="40975"/>
                                        </p:tgtEl>
                                        <p:attrNameLst>
                                          <p:attrName>ppt_y</p:attrName>
                                        </p:attrNameLst>
                                      </p:cBhvr>
                                      <p:tavLst>
                                        <p:tav tm="0">
                                          <p:val>
                                            <p:strVal val="#ppt_y"/>
                                          </p:val>
                                        </p:tav>
                                        <p:tav tm="100000">
                                          <p:val>
                                            <p:strVal val="#ppt_y"/>
                                          </p:val>
                                        </p:tav>
                                      </p:tavLst>
                                    </p:anim>
                                  </p:childTnLst>
                                </p:cTn>
                              </p:par>
                            </p:childTnLst>
                          </p:cTn>
                        </p:par>
                        <p:par>
                          <p:cTn id="24" fill="hold" nodeType="withGroup">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40978"/>
                                        </p:tgtEl>
                                        <p:attrNameLst>
                                          <p:attrName>style.visibility</p:attrName>
                                        </p:attrNameLst>
                                      </p:cBhvr>
                                      <p:to>
                                        <p:strVal val="visible"/>
                                      </p:to>
                                    </p:set>
                                    <p:anim calcmode="lin" valueType="num">
                                      <p:cBhvr additive="base">
                                        <p:cTn id="27" dur="500" fill="hold"/>
                                        <p:tgtEl>
                                          <p:spTgt spid="40978"/>
                                        </p:tgtEl>
                                        <p:attrNameLst>
                                          <p:attrName>ppt_x</p:attrName>
                                        </p:attrNameLst>
                                      </p:cBhvr>
                                      <p:tavLst>
                                        <p:tav tm="0">
                                          <p:val>
                                            <p:strVal val="0-#ppt_w/2"/>
                                          </p:val>
                                        </p:tav>
                                        <p:tav tm="100000">
                                          <p:val>
                                            <p:strVal val="#ppt_x"/>
                                          </p:val>
                                        </p:tav>
                                      </p:tavLst>
                                    </p:anim>
                                    <p:anim calcmode="lin" valueType="num">
                                      <p:cBhvr additive="base">
                                        <p:cTn id="28" dur="500" fill="hold"/>
                                        <p:tgtEl>
                                          <p:spTgt spid="40978"/>
                                        </p:tgtEl>
                                        <p:attrNameLst>
                                          <p:attrName>ppt_y</p:attrName>
                                        </p:attrNameLst>
                                      </p:cBhvr>
                                      <p:tavLst>
                                        <p:tav tm="0">
                                          <p:val>
                                            <p:strVal val="#ppt_y"/>
                                          </p:val>
                                        </p:tav>
                                        <p:tav tm="100000">
                                          <p:val>
                                            <p:strVal val="#ppt_y"/>
                                          </p:val>
                                        </p:tav>
                                      </p:tavLst>
                                    </p:anim>
                                  </p:childTnLst>
                                </p:cTn>
                              </p:par>
                            </p:childTnLst>
                          </p:cTn>
                        </p:par>
                        <p:par>
                          <p:cTn id="29" fill="hold" nodeType="withGroup">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40979"/>
                                        </p:tgtEl>
                                        <p:attrNameLst>
                                          <p:attrName>style.visibility</p:attrName>
                                        </p:attrNameLst>
                                      </p:cBhvr>
                                      <p:to>
                                        <p:strVal val="visible"/>
                                      </p:to>
                                    </p:set>
                                    <p:anim calcmode="lin" valueType="num">
                                      <p:cBhvr additive="base">
                                        <p:cTn id="32" dur="500" fill="hold"/>
                                        <p:tgtEl>
                                          <p:spTgt spid="40979"/>
                                        </p:tgtEl>
                                        <p:attrNameLst>
                                          <p:attrName>ppt_x</p:attrName>
                                        </p:attrNameLst>
                                      </p:cBhvr>
                                      <p:tavLst>
                                        <p:tav tm="0">
                                          <p:val>
                                            <p:strVal val="0-#ppt_w/2"/>
                                          </p:val>
                                        </p:tav>
                                        <p:tav tm="100000">
                                          <p:val>
                                            <p:strVal val="#ppt_x"/>
                                          </p:val>
                                        </p:tav>
                                      </p:tavLst>
                                    </p:anim>
                                    <p:anim calcmode="lin" valueType="num">
                                      <p:cBhvr additive="base">
                                        <p:cTn id="33" dur="500" fill="hold"/>
                                        <p:tgtEl>
                                          <p:spTgt spid="40979"/>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0"/>
                                            </p:cond>
                                          </p:stCondLst>
                                          <p:endCondLst>
                                            <p:cond evt="onStopAudio" delay="0">
                                              <p:tgtEl>
                                                <p:sldTgt/>
                                              </p:tgtEl>
                                            </p:cond>
                                          </p:endCondLst>
                                        </p:cTn>
                                        <p:tgtEl>
                                          <p:sndTgt r:embed="rId3" name="whoosh.wav"/>
                                        </p:tgtEl>
                                      </p:cMediaNode>
                                    </p:audio>
                                  </p:subTnLst>
                                </p:cTn>
                              </p:par>
                            </p:childTnLst>
                          </p:cTn>
                        </p:par>
                        <p:par>
                          <p:cTn id="34" fill="hold" nodeType="withGroup">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40977"/>
                                        </p:tgtEl>
                                        <p:attrNameLst>
                                          <p:attrName>style.visibility</p:attrName>
                                        </p:attrNameLst>
                                      </p:cBhvr>
                                      <p:to>
                                        <p:strVal val="visible"/>
                                      </p:to>
                                    </p:set>
                                    <p:anim calcmode="lin" valueType="num">
                                      <p:cBhvr additive="base">
                                        <p:cTn id="37" dur="500" fill="hold"/>
                                        <p:tgtEl>
                                          <p:spTgt spid="40977"/>
                                        </p:tgtEl>
                                        <p:attrNameLst>
                                          <p:attrName>ppt_x</p:attrName>
                                        </p:attrNameLst>
                                      </p:cBhvr>
                                      <p:tavLst>
                                        <p:tav tm="0">
                                          <p:val>
                                            <p:strVal val="0-#ppt_w/2"/>
                                          </p:val>
                                        </p:tav>
                                        <p:tav tm="100000">
                                          <p:val>
                                            <p:strVal val="#ppt_x"/>
                                          </p:val>
                                        </p:tav>
                                      </p:tavLst>
                                    </p:anim>
                                    <p:anim calcmode="lin" valueType="num">
                                      <p:cBhvr additive="base">
                                        <p:cTn id="38" dur="500" fill="hold"/>
                                        <p:tgtEl>
                                          <p:spTgt spid="40977"/>
                                        </p:tgtEl>
                                        <p:attrNameLst>
                                          <p:attrName>ppt_y</p:attrName>
                                        </p:attrNameLst>
                                      </p:cBhvr>
                                      <p:tavLst>
                                        <p:tav tm="0">
                                          <p:val>
                                            <p:strVal val="#ppt_y"/>
                                          </p:val>
                                        </p:tav>
                                        <p:tav tm="100000">
                                          <p:val>
                                            <p:strVal val="#ppt_y"/>
                                          </p:val>
                                        </p:tav>
                                      </p:tavLst>
                                    </p:anim>
                                  </p:childTnLst>
                                </p:cTn>
                              </p:par>
                            </p:childTnLst>
                          </p:cTn>
                        </p:par>
                        <p:par>
                          <p:cTn id="39" fill="hold" nodeType="withGroup">
                            <p:stCondLst>
                              <p:cond delay="3500"/>
                            </p:stCondLst>
                            <p:childTnLst>
                              <p:par>
                                <p:cTn id="40" presetID="2" presetClass="entr" presetSubtype="8" fill="hold" grpId="0" nodeType="afterEffect">
                                  <p:stCondLst>
                                    <p:cond delay="0"/>
                                  </p:stCondLst>
                                  <p:childTnLst>
                                    <p:set>
                                      <p:cBhvr>
                                        <p:cTn id="41" dur="1" fill="hold">
                                          <p:stCondLst>
                                            <p:cond delay="0"/>
                                          </p:stCondLst>
                                        </p:cTn>
                                        <p:tgtEl>
                                          <p:spTgt spid="40976"/>
                                        </p:tgtEl>
                                        <p:attrNameLst>
                                          <p:attrName>style.visibility</p:attrName>
                                        </p:attrNameLst>
                                      </p:cBhvr>
                                      <p:to>
                                        <p:strVal val="visible"/>
                                      </p:to>
                                    </p:set>
                                    <p:anim calcmode="lin" valueType="num">
                                      <p:cBhvr additive="base">
                                        <p:cTn id="42" dur="500" fill="hold"/>
                                        <p:tgtEl>
                                          <p:spTgt spid="40976"/>
                                        </p:tgtEl>
                                        <p:attrNameLst>
                                          <p:attrName>ppt_x</p:attrName>
                                        </p:attrNameLst>
                                      </p:cBhvr>
                                      <p:tavLst>
                                        <p:tav tm="0">
                                          <p:val>
                                            <p:strVal val="0-#ppt_w/2"/>
                                          </p:val>
                                        </p:tav>
                                        <p:tav tm="100000">
                                          <p:val>
                                            <p:strVal val="#ppt_x"/>
                                          </p:val>
                                        </p:tav>
                                      </p:tavLst>
                                    </p:anim>
                                    <p:anim calcmode="lin" valueType="num">
                                      <p:cBhvr additive="base">
                                        <p:cTn id="43" dur="500" fill="hold"/>
                                        <p:tgtEl>
                                          <p:spTgt spid="409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76" grpId="0"/>
      <p:bldP spid="40977" grpId="0"/>
      <p:bldP spid="40978" grpId="0"/>
      <p:bldP spid="4097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3827" y="1965236"/>
            <a:ext cx="5714913" cy="3139321"/>
          </a:xfrm>
          <a:prstGeom prst="rect">
            <a:avLst/>
          </a:prstGeom>
        </p:spPr>
        <p:txBody>
          <a:bodyPr wrap="square">
            <a:spAutoFit/>
          </a:bodyPr>
          <a:lstStyle/>
          <a:p>
            <a:pPr marL="457200" indent="-457200" defTabSz="457200">
              <a:lnSpc>
                <a:spcPct val="150000"/>
              </a:lnSpc>
              <a:buFont typeface="Wingdings" panose="05000000000000000000" pitchFamily="2" charset="2"/>
              <a:buChar char="n"/>
            </a:pPr>
            <a:r>
              <a:rPr lang="zh-CN" altLang="en-US" sz="2400" b="1" dirty="0">
                <a:solidFill>
                  <a:srgbClr val="C00000"/>
                </a:solidFill>
                <a:cs typeface="+mn-ea"/>
                <a:sym typeface="+mn-lt"/>
              </a:rPr>
              <a:t> 我国陆军编有步兵、炮兵、装甲兵、工程兵、通信兵、防化兵等专业兵种，还编有电子对抗、测绘和航空兵部队。</a:t>
            </a:r>
            <a:endParaRPr lang="en-US" altLang="zh-CN" sz="2400" b="1" dirty="0">
              <a:solidFill>
                <a:srgbClr val="C00000"/>
              </a:solidFill>
              <a:cs typeface="+mn-ea"/>
              <a:sym typeface="+mn-lt"/>
            </a:endParaRPr>
          </a:p>
          <a:p>
            <a:pPr marL="457200" indent="-457200" defTabSz="457200">
              <a:lnSpc>
                <a:spcPct val="150000"/>
              </a:lnSpc>
              <a:buFont typeface="Wingdings" panose="05000000000000000000" pitchFamily="2" charset="2"/>
              <a:buChar char="n"/>
            </a:pPr>
            <a:r>
              <a:rPr lang="zh-CN" altLang="en-US" sz="2400" b="1" dirty="0">
                <a:solidFill>
                  <a:srgbClr val="C00000"/>
                </a:solidFill>
                <a:cs typeface="+mn-ea"/>
                <a:sym typeface="+mn-lt"/>
              </a:rPr>
              <a:t>陆军装备：坦克、装甲车辆、高射炮、火箭炮、迫击炮。</a:t>
            </a:r>
          </a:p>
          <a:p>
            <a:pPr marL="457200" indent="-457200" defTabSz="457200">
              <a:buFont typeface="Wingdings" panose="05000000000000000000" pitchFamily="2" charset="2"/>
              <a:buChar char="n"/>
            </a:pPr>
            <a:endParaRPr lang="zh-CN" altLang="en-US" b="1" dirty="0">
              <a:solidFill>
                <a:srgbClr val="C00000"/>
              </a:solidFill>
              <a:cs typeface="+mn-ea"/>
              <a:sym typeface="+mn-lt"/>
            </a:endParaRPr>
          </a:p>
        </p:txBody>
      </p:sp>
      <p:sp>
        <p:nvSpPr>
          <p:cNvPr id="4" name="Rectangle 4"/>
          <p:cNvSpPr txBox="1">
            <a:spLocks noChangeArrowheads="1"/>
          </p:cNvSpPr>
          <p:nvPr/>
        </p:nvSpPr>
        <p:spPr>
          <a:xfrm>
            <a:off x="753827" y="316529"/>
            <a:ext cx="5199380" cy="1143000"/>
          </a:xfrm>
          <a:prstGeom prst="rect">
            <a:avLst/>
          </a:prstGeom>
        </p:spPr>
        <p:txBody>
          <a:bodyPr vert="horz" lIns="91440" tIns="45720" rIns="91440" bIns="45720" rtlCol="0" anchor="t">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zh-CN" altLang="en-US" b="1" dirty="0" smtClean="0">
                <a:solidFill>
                  <a:srgbClr val="C00000"/>
                </a:solidFill>
                <a:latin typeface="+mn-lt"/>
                <a:ea typeface="+mn-ea"/>
                <a:cs typeface="+mn-ea"/>
                <a:sym typeface="+mn-lt"/>
              </a:rPr>
              <a:t>中国</a:t>
            </a:r>
            <a:r>
              <a:rPr lang="zh-CN" altLang="en-US" b="1" dirty="0">
                <a:solidFill>
                  <a:srgbClr val="C00000"/>
                </a:solidFill>
                <a:latin typeface="+mn-lt"/>
                <a:ea typeface="+mn-ea"/>
                <a:cs typeface="+mn-ea"/>
                <a:sym typeface="+mn-lt"/>
              </a:rPr>
              <a:t>陆</a:t>
            </a:r>
            <a:r>
              <a:rPr lang="zh-CN" altLang="en-US" b="1" dirty="0" smtClean="0">
                <a:solidFill>
                  <a:srgbClr val="C00000"/>
                </a:solidFill>
                <a:latin typeface="+mn-lt"/>
                <a:ea typeface="+mn-ea"/>
                <a:cs typeface="+mn-ea"/>
                <a:sym typeface="+mn-lt"/>
              </a:rPr>
              <a:t>军</a:t>
            </a:r>
          </a:p>
        </p:txBody>
      </p:sp>
      <p:sp>
        <p:nvSpPr>
          <p:cNvPr id="5" name="矩形 4"/>
          <p:cNvSpPr/>
          <p:nvPr/>
        </p:nvSpPr>
        <p:spPr>
          <a:xfrm>
            <a:off x="-50800" y="317500"/>
            <a:ext cx="40640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6" name="矩形 5"/>
          <p:cNvSpPr/>
          <p:nvPr/>
        </p:nvSpPr>
        <p:spPr>
          <a:xfrm>
            <a:off x="469900" y="317500"/>
            <a:ext cx="12192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pic>
        <p:nvPicPr>
          <p:cNvPr id="3" name="图片 2"/>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666203" y="1769428"/>
            <a:ext cx="4687597" cy="2873464"/>
          </a:xfrm>
          <a:prstGeom prst="roundRect">
            <a:avLst/>
          </a:prstGeom>
        </p:spPr>
      </p:pic>
    </p:spTree>
    <p:extLst>
      <p:ext uri="{BB962C8B-B14F-4D97-AF65-F5344CB8AC3E}">
        <p14:creationId xmlns:p14="http://schemas.microsoft.com/office/powerpoint/2010/main" val="108389384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33600" y="1871091"/>
            <a:ext cx="10058400" cy="5028490"/>
          </a:xfrm>
          <a:prstGeom prst="rect">
            <a:avLst/>
          </a:prstGeom>
        </p:spPr>
      </p:pic>
      <p:pic>
        <p:nvPicPr>
          <p:cNvPr id="5" name="图片 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0449" y="-113945"/>
            <a:ext cx="5222354" cy="5028490"/>
          </a:xfrm>
          <a:prstGeom prst="rect">
            <a:avLst/>
          </a:prstGeom>
        </p:spPr>
      </p:pic>
      <p:pic>
        <p:nvPicPr>
          <p:cNvPr id="4" name="图片 3"/>
          <p:cNvPicPr>
            <a:picLocks noChangeAspect="1"/>
          </p:cNvPicPr>
          <p:nvPr/>
        </p:nvPicPr>
        <p:blipFill rotWithShape="1">
          <a:blip r:embed="rId5" cstate="screen">
            <a:extLst>
              <a:ext uri="{28A0092B-C50C-407E-A947-70E740481C1C}">
                <a14:useLocalDpi xmlns:a14="http://schemas.microsoft.com/office/drawing/2010/main"/>
              </a:ext>
            </a:extLst>
          </a:blip>
          <a:srcRect r="-24578"/>
          <a:stretch/>
        </p:blipFill>
        <p:spPr>
          <a:xfrm>
            <a:off x="5922205" y="-443199"/>
            <a:ext cx="8464896" cy="3047645"/>
          </a:xfrm>
          <a:prstGeom prst="rect">
            <a:avLst/>
          </a:prstGeom>
        </p:spPr>
      </p:pic>
      <p:sp>
        <p:nvSpPr>
          <p:cNvPr id="7" name="矩形 6"/>
          <p:cNvSpPr/>
          <p:nvPr/>
        </p:nvSpPr>
        <p:spPr>
          <a:xfrm>
            <a:off x="4600876" y="1915427"/>
            <a:ext cx="3628724" cy="68901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6" name="六边形 5"/>
          <p:cNvSpPr/>
          <p:nvPr/>
        </p:nvSpPr>
        <p:spPr>
          <a:xfrm>
            <a:off x="1485436" y="2427589"/>
            <a:ext cx="1992430" cy="1717612"/>
          </a:xfrm>
          <a:prstGeom prst="hexagon">
            <a:avLst/>
          </a:prstGeom>
          <a:solidFill>
            <a:srgbClr val="C00000"/>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2" name="标题 1"/>
          <p:cNvSpPr>
            <a:spLocks noGrp="1"/>
          </p:cNvSpPr>
          <p:nvPr>
            <p:ph type="title"/>
          </p:nvPr>
        </p:nvSpPr>
        <p:spPr>
          <a:xfrm>
            <a:off x="-6694370" y="2581370"/>
            <a:ext cx="9601200" cy="1485900"/>
          </a:xfrm>
        </p:spPr>
        <p:txBody>
          <a:bodyPr vert="eaVert"/>
          <a:lstStyle/>
          <a:p>
            <a:r>
              <a:rPr lang="zh-CN" altLang="en-US" b="1" dirty="0" smtClean="0">
                <a:solidFill>
                  <a:schemeClr val="bg1"/>
                </a:solidFill>
                <a:latin typeface="+mn-lt"/>
                <a:ea typeface="+mn-ea"/>
                <a:cs typeface="+mn-ea"/>
                <a:sym typeface="+mn-lt"/>
              </a:rPr>
              <a:t>目 录</a:t>
            </a:r>
            <a:endParaRPr lang="zh-CN" altLang="en-US" b="1" dirty="0">
              <a:solidFill>
                <a:schemeClr val="bg1"/>
              </a:solidFill>
              <a:latin typeface="+mn-lt"/>
              <a:ea typeface="+mn-ea"/>
              <a:cs typeface="+mn-ea"/>
              <a:sym typeface="+mn-lt"/>
            </a:endParaRPr>
          </a:p>
        </p:txBody>
      </p:sp>
      <p:sp>
        <p:nvSpPr>
          <p:cNvPr id="8" name="矩形 7"/>
          <p:cNvSpPr/>
          <p:nvPr/>
        </p:nvSpPr>
        <p:spPr>
          <a:xfrm>
            <a:off x="4600876" y="2847096"/>
            <a:ext cx="3628724" cy="68901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9" name="矩形 8"/>
          <p:cNvSpPr/>
          <p:nvPr/>
        </p:nvSpPr>
        <p:spPr>
          <a:xfrm>
            <a:off x="4600876" y="3798015"/>
            <a:ext cx="3628724" cy="68901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10" name="矩形 9"/>
          <p:cNvSpPr/>
          <p:nvPr/>
        </p:nvSpPr>
        <p:spPr>
          <a:xfrm>
            <a:off x="4600876" y="4730481"/>
            <a:ext cx="3628724" cy="68901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3" name="内容占位符 2"/>
          <p:cNvSpPr>
            <a:spLocks noGrp="1"/>
          </p:cNvSpPr>
          <p:nvPr>
            <p:ph idx="1"/>
          </p:nvPr>
        </p:nvSpPr>
        <p:spPr>
          <a:xfrm>
            <a:off x="4785901" y="1780677"/>
            <a:ext cx="9601200" cy="3581400"/>
          </a:xfrm>
        </p:spPr>
        <p:txBody>
          <a:bodyPr>
            <a:normAutofit fontScale="92500" lnSpcReduction="10000"/>
          </a:bodyPr>
          <a:lstStyle/>
          <a:p>
            <a:pPr marL="0" indent="0">
              <a:lnSpc>
                <a:spcPct val="200000"/>
              </a:lnSpc>
              <a:buNone/>
            </a:pPr>
            <a:r>
              <a:rPr lang="zh-CN" altLang="en-US" sz="2800" dirty="0" smtClean="0">
                <a:solidFill>
                  <a:schemeClr val="bg1"/>
                </a:solidFill>
                <a:cs typeface="+mn-ea"/>
                <a:sym typeface="+mn-lt"/>
              </a:rPr>
              <a:t>国防的涵义</a:t>
            </a:r>
            <a:endParaRPr lang="en-US" altLang="zh-CN" sz="2800" dirty="0" smtClean="0">
              <a:solidFill>
                <a:schemeClr val="bg1"/>
              </a:solidFill>
              <a:cs typeface="+mn-ea"/>
              <a:sym typeface="+mn-lt"/>
            </a:endParaRPr>
          </a:p>
          <a:p>
            <a:pPr marL="0" indent="0">
              <a:lnSpc>
                <a:spcPct val="200000"/>
              </a:lnSpc>
              <a:buNone/>
            </a:pPr>
            <a:r>
              <a:rPr lang="zh-CN" altLang="en-US" sz="2800" dirty="0">
                <a:solidFill>
                  <a:schemeClr val="bg1"/>
                </a:solidFill>
                <a:cs typeface="+mn-ea"/>
                <a:sym typeface="+mn-lt"/>
              </a:rPr>
              <a:t>我国基本国防</a:t>
            </a:r>
            <a:r>
              <a:rPr lang="zh-CN" altLang="en-US" sz="2800" dirty="0" smtClean="0">
                <a:solidFill>
                  <a:schemeClr val="bg1"/>
                </a:solidFill>
                <a:cs typeface="+mn-ea"/>
                <a:sym typeface="+mn-lt"/>
              </a:rPr>
              <a:t>情况</a:t>
            </a:r>
            <a:endParaRPr lang="en-US" altLang="zh-CN" sz="2800" dirty="0" smtClean="0">
              <a:solidFill>
                <a:schemeClr val="bg1"/>
              </a:solidFill>
              <a:cs typeface="+mn-ea"/>
              <a:sym typeface="+mn-lt"/>
            </a:endParaRPr>
          </a:p>
          <a:p>
            <a:pPr marL="0" indent="0">
              <a:lnSpc>
                <a:spcPct val="200000"/>
              </a:lnSpc>
              <a:buNone/>
            </a:pPr>
            <a:r>
              <a:rPr lang="zh-CN" altLang="en-US" sz="2800" dirty="0">
                <a:solidFill>
                  <a:schemeClr val="bg1"/>
                </a:solidFill>
                <a:cs typeface="+mn-ea"/>
                <a:sym typeface="+mn-lt"/>
              </a:rPr>
              <a:t>我国现代化国防</a:t>
            </a:r>
            <a:r>
              <a:rPr lang="zh-CN" altLang="en-US" sz="2800" dirty="0" smtClean="0">
                <a:solidFill>
                  <a:schemeClr val="bg1"/>
                </a:solidFill>
                <a:cs typeface="+mn-ea"/>
                <a:sym typeface="+mn-lt"/>
              </a:rPr>
              <a:t>建设</a:t>
            </a:r>
            <a:endParaRPr lang="en-US" altLang="zh-CN" sz="2800" dirty="0" smtClean="0">
              <a:solidFill>
                <a:schemeClr val="bg1"/>
              </a:solidFill>
              <a:cs typeface="+mn-ea"/>
              <a:sym typeface="+mn-lt"/>
            </a:endParaRPr>
          </a:p>
          <a:p>
            <a:pPr marL="0" indent="0">
              <a:lnSpc>
                <a:spcPct val="200000"/>
              </a:lnSpc>
              <a:buNone/>
            </a:pPr>
            <a:r>
              <a:rPr lang="zh-CN" altLang="en-US" sz="2800" dirty="0">
                <a:solidFill>
                  <a:schemeClr val="bg1"/>
                </a:solidFill>
                <a:cs typeface="+mn-ea"/>
                <a:sym typeface="+mn-lt"/>
              </a:rPr>
              <a:t>我国现代化国防建设</a:t>
            </a:r>
          </a:p>
        </p:txBody>
      </p:sp>
      <p:sp>
        <p:nvSpPr>
          <p:cNvPr id="12" name="文本框 11"/>
          <p:cNvSpPr txBox="1"/>
          <p:nvPr/>
        </p:nvSpPr>
        <p:spPr>
          <a:xfrm>
            <a:off x="9388444" y="4487034"/>
            <a:ext cx="1883120" cy="261610"/>
          </a:xfrm>
          <a:prstGeom prst="rect">
            <a:avLst/>
          </a:prstGeom>
          <a:noFill/>
        </p:spPr>
        <p:txBody>
          <a:bodyPr wrap="square" rtlCol="0">
            <a:spAutoFit/>
          </a:bodyPr>
          <a:lstStyle/>
          <a:p>
            <a:r>
              <a:rPr lang="en-US" altLang="zh-CN" sz="1100" dirty="0">
                <a:solidFill>
                  <a:srgbClr val="FEFEFE"/>
                </a:solidFill>
              </a:rPr>
              <a:t>https://www.ypppt.com/</a:t>
            </a:r>
            <a:endParaRPr lang="zh-CN" altLang="en-US" sz="1100" dirty="0">
              <a:solidFill>
                <a:srgbClr val="FEFEFE"/>
              </a:solidFill>
            </a:endParaRPr>
          </a:p>
        </p:txBody>
      </p:sp>
    </p:spTree>
    <p:extLst>
      <p:ext uri="{BB962C8B-B14F-4D97-AF65-F5344CB8AC3E}">
        <p14:creationId xmlns:p14="http://schemas.microsoft.com/office/powerpoint/2010/main" val="75262012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500"/>
                                        <p:tgtEl>
                                          <p:spTgt spid="3">
                                            <p:txEl>
                                              <p:pRg st="0" end="0"/>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down)">
                                      <p:cBhvr>
                                        <p:cTn id="13" dur="500"/>
                                        <p:tgtEl>
                                          <p:spTgt spid="3">
                                            <p:txEl>
                                              <p:pRg st="1" end="1"/>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wipe(down)">
                                      <p:cBhvr>
                                        <p:cTn id="16" dur="500"/>
                                        <p:tgtEl>
                                          <p:spTgt spid="3">
                                            <p:txEl>
                                              <p:pRg st="2" end="2"/>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wipe(down)">
                                      <p:cBhvr>
                                        <p:cTn id="19" dur="500"/>
                                        <p:tgtEl>
                                          <p:spTgt spid="3">
                                            <p:txEl>
                                              <p:pRg st="3" end="3"/>
                                            </p:txEl>
                                          </p:spTgt>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down)">
                                      <p:cBhvr>
                                        <p:cTn id="25" dur="500"/>
                                        <p:tgtEl>
                                          <p:spTgt spid="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down)">
                                      <p:cBhvr>
                                        <p:cTn id="2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4978" name="Picture 2" descr="火箭布雷车"/>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21112" y="1135642"/>
            <a:ext cx="3346102" cy="2198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4979" name="Text Box 3"/>
          <p:cNvSpPr txBox="1">
            <a:spLocks noChangeArrowheads="1"/>
          </p:cNvSpPr>
          <p:nvPr/>
        </p:nvSpPr>
        <p:spPr bwMode="auto">
          <a:xfrm>
            <a:off x="1284970" y="2903674"/>
            <a:ext cx="2605087" cy="461665"/>
          </a:xfrm>
          <a:prstGeom prst="rect">
            <a:avLst/>
          </a:prstGeom>
          <a:noFill/>
          <a:ln>
            <a:noFill/>
          </a:ln>
          <a:extLst/>
        </p:spPr>
        <p:txBody>
          <a:bodyPr>
            <a:spAutoFit/>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pPr algn="ctr" defTabSz="457200">
              <a:spcBef>
                <a:spcPct val="50000"/>
              </a:spcBef>
            </a:pPr>
            <a:r>
              <a:rPr lang="zh-CN" altLang="en-US" sz="2400" b="1">
                <a:solidFill>
                  <a:srgbClr val="C00000"/>
                </a:solidFill>
                <a:latin typeface="+mn-lt"/>
                <a:ea typeface="+mn-ea"/>
                <a:cs typeface="+mn-ea"/>
                <a:sym typeface="+mn-lt"/>
              </a:rPr>
              <a:t>火箭 布雷车</a:t>
            </a:r>
          </a:p>
        </p:txBody>
      </p:sp>
      <p:pic>
        <p:nvPicPr>
          <p:cNvPr id="254980" name="Picture 4" descr="火箭扫雷车"/>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367214" y="1154689"/>
            <a:ext cx="3452347" cy="2179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4981" name="Text Box 5"/>
          <p:cNvSpPr txBox="1">
            <a:spLocks noChangeArrowheads="1"/>
          </p:cNvSpPr>
          <p:nvPr/>
        </p:nvSpPr>
        <p:spPr bwMode="auto">
          <a:xfrm>
            <a:off x="4687253" y="2904331"/>
            <a:ext cx="2459037" cy="461665"/>
          </a:xfrm>
          <a:prstGeom prst="rect">
            <a:avLst/>
          </a:prstGeom>
          <a:noFill/>
          <a:ln>
            <a:noFill/>
          </a:ln>
          <a:extLst/>
        </p:spPr>
        <p:txBody>
          <a:bodyPr>
            <a:spAutoFit/>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pPr algn="ctr" defTabSz="457200">
              <a:spcBef>
                <a:spcPct val="50000"/>
              </a:spcBef>
            </a:pPr>
            <a:r>
              <a:rPr lang="zh-CN" altLang="en-US" sz="2400" b="1" dirty="0">
                <a:solidFill>
                  <a:srgbClr val="C00000"/>
                </a:solidFill>
                <a:latin typeface="+mn-lt"/>
                <a:ea typeface="+mn-ea"/>
                <a:cs typeface="+mn-ea"/>
                <a:sym typeface="+mn-lt"/>
              </a:rPr>
              <a:t>火箭扫雷车</a:t>
            </a:r>
          </a:p>
        </p:txBody>
      </p:sp>
      <p:pic>
        <p:nvPicPr>
          <p:cNvPr id="254982" name="Picture 6" descr="坦克"/>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765228" y="1143000"/>
            <a:ext cx="3353305" cy="21909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4983" name="Text Box 7"/>
          <p:cNvSpPr txBox="1">
            <a:spLocks noChangeArrowheads="1"/>
          </p:cNvSpPr>
          <p:nvPr/>
        </p:nvSpPr>
        <p:spPr bwMode="auto">
          <a:xfrm>
            <a:off x="8855326" y="2876550"/>
            <a:ext cx="1236663" cy="523220"/>
          </a:xfrm>
          <a:prstGeom prst="rect">
            <a:avLst/>
          </a:prstGeom>
          <a:noFill/>
          <a:ln>
            <a:noFill/>
          </a:ln>
          <a:extLst/>
        </p:spPr>
        <p:txBody>
          <a:bodyPr>
            <a:spAutoFit/>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pPr algn="ctr" defTabSz="457200">
              <a:spcBef>
                <a:spcPct val="50000"/>
              </a:spcBef>
            </a:pPr>
            <a:r>
              <a:rPr lang="zh-CN" altLang="en-US" b="1" dirty="0">
                <a:solidFill>
                  <a:srgbClr val="C00000"/>
                </a:solidFill>
                <a:latin typeface="+mn-lt"/>
                <a:ea typeface="+mn-ea"/>
                <a:cs typeface="+mn-ea"/>
                <a:sym typeface="+mn-lt"/>
              </a:rPr>
              <a:t>坦克</a:t>
            </a:r>
          </a:p>
        </p:txBody>
      </p:sp>
      <p:pic>
        <p:nvPicPr>
          <p:cNvPr id="254984" name="Picture 8" descr="坦克抢修车"/>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021112" y="3723602"/>
            <a:ext cx="3378975" cy="2134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4985" name="Text Box 9"/>
          <p:cNvSpPr txBox="1">
            <a:spLocks noChangeArrowheads="1"/>
          </p:cNvSpPr>
          <p:nvPr/>
        </p:nvSpPr>
        <p:spPr bwMode="auto">
          <a:xfrm>
            <a:off x="1485900" y="5396027"/>
            <a:ext cx="2586038" cy="461665"/>
          </a:xfrm>
          <a:prstGeom prst="rect">
            <a:avLst/>
          </a:prstGeom>
          <a:noFill/>
          <a:ln>
            <a:noFill/>
          </a:ln>
          <a:extLst/>
        </p:spPr>
        <p:txBody>
          <a:bodyPr>
            <a:spAutoFit/>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pPr algn="ctr" defTabSz="457200">
              <a:spcBef>
                <a:spcPct val="50000"/>
              </a:spcBef>
            </a:pPr>
            <a:r>
              <a:rPr lang="zh-CN" altLang="en-US" sz="2400" b="1" dirty="0">
                <a:solidFill>
                  <a:srgbClr val="C00000"/>
                </a:solidFill>
                <a:latin typeface="+mn-lt"/>
                <a:ea typeface="+mn-ea"/>
                <a:cs typeface="+mn-ea"/>
                <a:sym typeface="+mn-lt"/>
              </a:rPr>
              <a:t>坦克抢修车</a:t>
            </a:r>
          </a:p>
        </p:txBody>
      </p:sp>
      <p:pic>
        <p:nvPicPr>
          <p:cNvPr id="10" name="Picture 2" descr="水陆两用坦克"/>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7819561" y="3762682"/>
            <a:ext cx="3328648" cy="2055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 descr="装甲车"/>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4396581" y="3730280"/>
            <a:ext cx="3422980" cy="2127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5"/>
          <p:cNvSpPr txBox="1">
            <a:spLocks noChangeArrowheads="1"/>
          </p:cNvSpPr>
          <p:nvPr/>
        </p:nvSpPr>
        <p:spPr bwMode="auto">
          <a:xfrm>
            <a:off x="8577815" y="5418050"/>
            <a:ext cx="2667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pPr defTabSz="457200">
              <a:spcBef>
                <a:spcPct val="50000"/>
              </a:spcBef>
            </a:pPr>
            <a:r>
              <a:rPr lang="zh-CN" altLang="en-US" sz="2400" b="1" dirty="0">
                <a:solidFill>
                  <a:srgbClr val="C00000"/>
                </a:solidFill>
                <a:latin typeface="+mn-lt"/>
                <a:ea typeface="+mn-ea"/>
                <a:cs typeface="+mn-ea"/>
                <a:sym typeface="+mn-lt"/>
              </a:rPr>
              <a:t>水陆两栖坦克</a:t>
            </a:r>
          </a:p>
        </p:txBody>
      </p:sp>
      <p:sp>
        <p:nvSpPr>
          <p:cNvPr id="13" name="Text Box 6"/>
          <p:cNvSpPr txBox="1">
            <a:spLocks noChangeArrowheads="1"/>
          </p:cNvSpPr>
          <p:nvPr/>
        </p:nvSpPr>
        <p:spPr bwMode="auto">
          <a:xfrm>
            <a:off x="5698490" y="5379309"/>
            <a:ext cx="1447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pPr defTabSz="457200">
              <a:spcBef>
                <a:spcPct val="50000"/>
              </a:spcBef>
            </a:pPr>
            <a:r>
              <a:rPr lang="zh-CN" altLang="en-US" sz="2400" b="1" dirty="0">
                <a:solidFill>
                  <a:srgbClr val="C00000"/>
                </a:solidFill>
                <a:latin typeface="+mn-lt"/>
                <a:ea typeface="+mn-ea"/>
                <a:cs typeface="+mn-ea"/>
                <a:sym typeface="+mn-lt"/>
              </a:rPr>
              <a:t>装甲车</a:t>
            </a:r>
          </a:p>
        </p:txBody>
      </p:sp>
      <p:sp>
        <p:nvSpPr>
          <p:cNvPr id="14" name="Rectangle 4"/>
          <p:cNvSpPr txBox="1">
            <a:spLocks noChangeArrowheads="1"/>
          </p:cNvSpPr>
          <p:nvPr/>
        </p:nvSpPr>
        <p:spPr>
          <a:xfrm>
            <a:off x="753827" y="316529"/>
            <a:ext cx="5199380" cy="1143000"/>
          </a:xfrm>
          <a:prstGeom prst="rect">
            <a:avLst/>
          </a:prstGeom>
        </p:spPr>
        <p:txBody>
          <a:bodyPr vert="horz" lIns="91440" tIns="45720" rIns="91440" bIns="45720" rtlCol="0" anchor="t">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zh-CN" altLang="en-US" b="1" dirty="0" smtClean="0">
                <a:solidFill>
                  <a:srgbClr val="C00000"/>
                </a:solidFill>
                <a:latin typeface="+mn-lt"/>
                <a:ea typeface="+mn-ea"/>
                <a:cs typeface="+mn-ea"/>
                <a:sym typeface="+mn-lt"/>
              </a:rPr>
              <a:t>中国</a:t>
            </a:r>
            <a:r>
              <a:rPr lang="zh-CN" altLang="en-US" b="1" dirty="0">
                <a:solidFill>
                  <a:srgbClr val="C00000"/>
                </a:solidFill>
                <a:latin typeface="+mn-lt"/>
                <a:ea typeface="+mn-ea"/>
                <a:cs typeface="+mn-ea"/>
                <a:sym typeface="+mn-lt"/>
              </a:rPr>
              <a:t>陆</a:t>
            </a:r>
            <a:r>
              <a:rPr lang="zh-CN" altLang="en-US" b="1" dirty="0" smtClean="0">
                <a:solidFill>
                  <a:srgbClr val="C00000"/>
                </a:solidFill>
                <a:latin typeface="+mn-lt"/>
                <a:ea typeface="+mn-ea"/>
                <a:cs typeface="+mn-ea"/>
                <a:sym typeface="+mn-lt"/>
              </a:rPr>
              <a:t>军</a:t>
            </a:r>
          </a:p>
        </p:txBody>
      </p:sp>
      <p:sp>
        <p:nvSpPr>
          <p:cNvPr id="15" name="矩形 14"/>
          <p:cNvSpPr/>
          <p:nvPr/>
        </p:nvSpPr>
        <p:spPr>
          <a:xfrm>
            <a:off x="-50800" y="317500"/>
            <a:ext cx="40640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16" name="矩形 15"/>
          <p:cNvSpPr/>
          <p:nvPr/>
        </p:nvSpPr>
        <p:spPr>
          <a:xfrm>
            <a:off x="469900" y="317500"/>
            <a:ext cx="12192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Tree>
    <p:extLst>
      <p:ext uri="{BB962C8B-B14F-4D97-AF65-F5344CB8AC3E}">
        <p14:creationId xmlns:p14="http://schemas.microsoft.com/office/powerpoint/2010/main" val="356296546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p:transition spd="slow" advTm="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254978"/>
                                        </p:tgtEl>
                                        <p:attrNameLst>
                                          <p:attrName>style.visibility</p:attrName>
                                        </p:attrNameLst>
                                      </p:cBhvr>
                                      <p:to>
                                        <p:strVal val="visible"/>
                                      </p:to>
                                    </p:set>
                                    <p:anim calcmode="lin" valueType="num">
                                      <p:cBhvr additive="base">
                                        <p:cTn id="7" dur="500" fill="hold"/>
                                        <p:tgtEl>
                                          <p:spTgt spid="254978"/>
                                        </p:tgtEl>
                                        <p:attrNameLst>
                                          <p:attrName>ppt_x</p:attrName>
                                        </p:attrNameLst>
                                      </p:cBhvr>
                                      <p:tavLst>
                                        <p:tav tm="0">
                                          <p:val>
                                            <p:strVal val="0-#ppt_w/2"/>
                                          </p:val>
                                        </p:tav>
                                        <p:tav tm="100000">
                                          <p:val>
                                            <p:strVal val="#ppt_x"/>
                                          </p:val>
                                        </p:tav>
                                      </p:tavLst>
                                    </p:anim>
                                    <p:anim calcmode="lin" valueType="num">
                                      <p:cBhvr additive="base">
                                        <p:cTn id="8" dur="500" fill="hold"/>
                                        <p:tgtEl>
                                          <p:spTgt spid="25497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54979"/>
                                        </p:tgtEl>
                                        <p:attrNameLst>
                                          <p:attrName>style.visibility</p:attrName>
                                        </p:attrNameLst>
                                      </p:cBhvr>
                                      <p:to>
                                        <p:strVal val="visible"/>
                                      </p:to>
                                    </p:set>
                                    <p:anim calcmode="lin" valueType="num">
                                      <p:cBhvr additive="base">
                                        <p:cTn id="12" dur="500" fill="hold"/>
                                        <p:tgtEl>
                                          <p:spTgt spid="254979"/>
                                        </p:tgtEl>
                                        <p:attrNameLst>
                                          <p:attrName>ppt_x</p:attrName>
                                        </p:attrNameLst>
                                      </p:cBhvr>
                                      <p:tavLst>
                                        <p:tav tm="0">
                                          <p:val>
                                            <p:strVal val="0-#ppt_w/2"/>
                                          </p:val>
                                        </p:tav>
                                        <p:tav tm="100000">
                                          <p:val>
                                            <p:strVal val="#ppt_x"/>
                                          </p:val>
                                        </p:tav>
                                      </p:tavLst>
                                    </p:anim>
                                    <p:anim calcmode="lin" valueType="num">
                                      <p:cBhvr additive="base">
                                        <p:cTn id="13" dur="500" fill="hold"/>
                                        <p:tgtEl>
                                          <p:spTgt spid="25497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254980"/>
                                        </p:tgtEl>
                                        <p:attrNameLst>
                                          <p:attrName>style.visibility</p:attrName>
                                        </p:attrNameLst>
                                      </p:cBhvr>
                                      <p:to>
                                        <p:strVal val="visible"/>
                                      </p:to>
                                    </p:set>
                                    <p:anim calcmode="lin" valueType="num">
                                      <p:cBhvr additive="base">
                                        <p:cTn id="17" dur="500" fill="hold"/>
                                        <p:tgtEl>
                                          <p:spTgt spid="254980"/>
                                        </p:tgtEl>
                                        <p:attrNameLst>
                                          <p:attrName>ppt_x</p:attrName>
                                        </p:attrNameLst>
                                      </p:cBhvr>
                                      <p:tavLst>
                                        <p:tav tm="0">
                                          <p:val>
                                            <p:strVal val="1+#ppt_w/2"/>
                                          </p:val>
                                        </p:tav>
                                        <p:tav tm="100000">
                                          <p:val>
                                            <p:strVal val="#ppt_x"/>
                                          </p:val>
                                        </p:tav>
                                      </p:tavLst>
                                    </p:anim>
                                    <p:anim calcmode="lin" valueType="num">
                                      <p:cBhvr additive="base">
                                        <p:cTn id="18" dur="500" fill="hold"/>
                                        <p:tgtEl>
                                          <p:spTgt spid="254980"/>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254981"/>
                                        </p:tgtEl>
                                        <p:attrNameLst>
                                          <p:attrName>style.visibility</p:attrName>
                                        </p:attrNameLst>
                                      </p:cBhvr>
                                      <p:to>
                                        <p:strVal val="visible"/>
                                      </p:to>
                                    </p:set>
                                    <p:anim calcmode="lin" valueType="num">
                                      <p:cBhvr additive="base">
                                        <p:cTn id="22" dur="500" fill="hold"/>
                                        <p:tgtEl>
                                          <p:spTgt spid="254981"/>
                                        </p:tgtEl>
                                        <p:attrNameLst>
                                          <p:attrName>ppt_x</p:attrName>
                                        </p:attrNameLst>
                                      </p:cBhvr>
                                      <p:tavLst>
                                        <p:tav tm="0">
                                          <p:val>
                                            <p:strVal val="1+#ppt_w/2"/>
                                          </p:val>
                                        </p:tav>
                                        <p:tav tm="100000">
                                          <p:val>
                                            <p:strVal val="#ppt_x"/>
                                          </p:val>
                                        </p:tav>
                                      </p:tavLst>
                                    </p:anim>
                                    <p:anim calcmode="lin" valueType="num">
                                      <p:cBhvr additive="base">
                                        <p:cTn id="23" dur="500" fill="hold"/>
                                        <p:tgtEl>
                                          <p:spTgt spid="254981"/>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254982"/>
                                        </p:tgtEl>
                                        <p:attrNameLst>
                                          <p:attrName>style.visibility</p:attrName>
                                        </p:attrNameLst>
                                      </p:cBhvr>
                                      <p:to>
                                        <p:strVal val="visible"/>
                                      </p:to>
                                    </p:set>
                                    <p:anim calcmode="lin" valueType="num">
                                      <p:cBhvr additive="base">
                                        <p:cTn id="27" dur="500" fill="hold"/>
                                        <p:tgtEl>
                                          <p:spTgt spid="254982"/>
                                        </p:tgtEl>
                                        <p:attrNameLst>
                                          <p:attrName>ppt_x</p:attrName>
                                        </p:attrNameLst>
                                      </p:cBhvr>
                                      <p:tavLst>
                                        <p:tav tm="0">
                                          <p:val>
                                            <p:strVal val="0-#ppt_w/2"/>
                                          </p:val>
                                        </p:tav>
                                        <p:tav tm="100000">
                                          <p:val>
                                            <p:strVal val="#ppt_x"/>
                                          </p:val>
                                        </p:tav>
                                      </p:tavLst>
                                    </p:anim>
                                    <p:anim calcmode="lin" valueType="num">
                                      <p:cBhvr additive="base">
                                        <p:cTn id="28" dur="500" fill="hold"/>
                                        <p:tgtEl>
                                          <p:spTgt spid="254982"/>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254983"/>
                                        </p:tgtEl>
                                        <p:attrNameLst>
                                          <p:attrName>style.visibility</p:attrName>
                                        </p:attrNameLst>
                                      </p:cBhvr>
                                      <p:to>
                                        <p:strVal val="visible"/>
                                      </p:to>
                                    </p:set>
                                    <p:anim calcmode="lin" valueType="num">
                                      <p:cBhvr additive="base">
                                        <p:cTn id="32" dur="500" fill="hold"/>
                                        <p:tgtEl>
                                          <p:spTgt spid="254983"/>
                                        </p:tgtEl>
                                        <p:attrNameLst>
                                          <p:attrName>ppt_x</p:attrName>
                                        </p:attrNameLst>
                                      </p:cBhvr>
                                      <p:tavLst>
                                        <p:tav tm="0">
                                          <p:val>
                                            <p:strVal val="0-#ppt_w/2"/>
                                          </p:val>
                                        </p:tav>
                                        <p:tav tm="100000">
                                          <p:val>
                                            <p:strVal val="#ppt_x"/>
                                          </p:val>
                                        </p:tav>
                                      </p:tavLst>
                                    </p:anim>
                                    <p:anim calcmode="lin" valueType="num">
                                      <p:cBhvr additive="base">
                                        <p:cTn id="33" dur="500" fill="hold"/>
                                        <p:tgtEl>
                                          <p:spTgt spid="254983"/>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fill="hold" nodeType="afterEffect">
                                  <p:stCondLst>
                                    <p:cond delay="0"/>
                                  </p:stCondLst>
                                  <p:childTnLst>
                                    <p:set>
                                      <p:cBhvr>
                                        <p:cTn id="36" dur="1" fill="hold">
                                          <p:stCondLst>
                                            <p:cond delay="0"/>
                                          </p:stCondLst>
                                        </p:cTn>
                                        <p:tgtEl>
                                          <p:spTgt spid="254984"/>
                                        </p:tgtEl>
                                        <p:attrNameLst>
                                          <p:attrName>style.visibility</p:attrName>
                                        </p:attrNameLst>
                                      </p:cBhvr>
                                      <p:to>
                                        <p:strVal val="visible"/>
                                      </p:to>
                                    </p:set>
                                    <p:anim calcmode="lin" valueType="num">
                                      <p:cBhvr additive="base">
                                        <p:cTn id="37" dur="500" fill="hold"/>
                                        <p:tgtEl>
                                          <p:spTgt spid="254984"/>
                                        </p:tgtEl>
                                        <p:attrNameLst>
                                          <p:attrName>ppt_x</p:attrName>
                                        </p:attrNameLst>
                                      </p:cBhvr>
                                      <p:tavLst>
                                        <p:tav tm="0">
                                          <p:val>
                                            <p:strVal val="1+#ppt_w/2"/>
                                          </p:val>
                                        </p:tav>
                                        <p:tav tm="100000">
                                          <p:val>
                                            <p:strVal val="#ppt_x"/>
                                          </p:val>
                                        </p:tav>
                                      </p:tavLst>
                                    </p:anim>
                                    <p:anim calcmode="lin" valueType="num">
                                      <p:cBhvr additive="base">
                                        <p:cTn id="38" dur="500" fill="hold"/>
                                        <p:tgtEl>
                                          <p:spTgt spid="254984"/>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2" fill="hold" grpId="0" nodeType="afterEffect">
                                  <p:stCondLst>
                                    <p:cond delay="0"/>
                                  </p:stCondLst>
                                  <p:childTnLst>
                                    <p:set>
                                      <p:cBhvr>
                                        <p:cTn id="41" dur="1" fill="hold">
                                          <p:stCondLst>
                                            <p:cond delay="0"/>
                                          </p:stCondLst>
                                        </p:cTn>
                                        <p:tgtEl>
                                          <p:spTgt spid="254985"/>
                                        </p:tgtEl>
                                        <p:attrNameLst>
                                          <p:attrName>style.visibility</p:attrName>
                                        </p:attrNameLst>
                                      </p:cBhvr>
                                      <p:to>
                                        <p:strVal val="visible"/>
                                      </p:to>
                                    </p:set>
                                    <p:anim calcmode="lin" valueType="num">
                                      <p:cBhvr additive="base">
                                        <p:cTn id="42" dur="500" fill="hold"/>
                                        <p:tgtEl>
                                          <p:spTgt spid="254985"/>
                                        </p:tgtEl>
                                        <p:attrNameLst>
                                          <p:attrName>ppt_x</p:attrName>
                                        </p:attrNameLst>
                                      </p:cBhvr>
                                      <p:tavLst>
                                        <p:tav tm="0">
                                          <p:val>
                                            <p:strVal val="1+#ppt_w/2"/>
                                          </p:val>
                                        </p:tav>
                                        <p:tav tm="100000">
                                          <p:val>
                                            <p:strVal val="#ppt_x"/>
                                          </p:val>
                                        </p:tav>
                                      </p:tavLst>
                                    </p:anim>
                                    <p:anim calcmode="lin" valueType="num">
                                      <p:cBhvr additive="base">
                                        <p:cTn id="43" dur="500" fill="hold"/>
                                        <p:tgtEl>
                                          <p:spTgt spid="254985"/>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0-#ppt_w/2"/>
                                          </p:val>
                                        </p:tav>
                                        <p:tav tm="100000">
                                          <p:val>
                                            <p:strVal val="#ppt_x"/>
                                          </p:val>
                                        </p:tav>
                                      </p:tavLst>
                                    </p:anim>
                                    <p:anim calcmode="lin" valueType="num">
                                      <p:cBhvr additive="base">
                                        <p:cTn id="48" dur="500" fill="hold"/>
                                        <p:tgtEl>
                                          <p:spTgt spid="11"/>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500" fill="hold"/>
                                        <p:tgtEl>
                                          <p:spTgt spid="13"/>
                                        </p:tgtEl>
                                        <p:attrNameLst>
                                          <p:attrName>ppt_x</p:attrName>
                                        </p:attrNameLst>
                                      </p:cBhvr>
                                      <p:tavLst>
                                        <p:tav tm="0">
                                          <p:val>
                                            <p:strVal val="0-#ppt_w/2"/>
                                          </p:val>
                                        </p:tav>
                                        <p:tav tm="100000">
                                          <p:val>
                                            <p:strVal val="#ppt_x"/>
                                          </p:val>
                                        </p:tav>
                                      </p:tavLst>
                                    </p:anim>
                                    <p:anim calcmode="lin" valueType="num">
                                      <p:cBhvr additive="base">
                                        <p:cTn id="53" dur="500" fill="hold"/>
                                        <p:tgtEl>
                                          <p:spTgt spid="13"/>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8" fill="hold" nodeType="after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additive="base">
                                        <p:cTn id="57" dur="500" fill="hold"/>
                                        <p:tgtEl>
                                          <p:spTgt spid="10"/>
                                        </p:tgtEl>
                                        <p:attrNameLst>
                                          <p:attrName>ppt_x</p:attrName>
                                        </p:attrNameLst>
                                      </p:cBhvr>
                                      <p:tavLst>
                                        <p:tav tm="0">
                                          <p:val>
                                            <p:strVal val="0-#ppt_w/2"/>
                                          </p:val>
                                        </p:tav>
                                        <p:tav tm="100000">
                                          <p:val>
                                            <p:strVal val="#ppt_x"/>
                                          </p:val>
                                        </p:tav>
                                      </p:tavLst>
                                    </p:anim>
                                    <p:anim calcmode="lin" valueType="num">
                                      <p:cBhvr additive="base">
                                        <p:cTn id="58" dur="500" fill="hold"/>
                                        <p:tgtEl>
                                          <p:spTgt spid="10"/>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 presetClass="entr" presetSubtype="8" fill="hold" grpId="0" nodeType="afterEffect">
                                  <p:stCondLst>
                                    <p:cond delay="0"/>
                                  </p:stCondLst>
                                  <p:childTnLst>
                                    <p:set>
                                      <p:cBhvr>
                                        <p:cTn id="61" dur="1" fill="hold">
                                          <p:stCondLst>
                                            <p:cond delay="0"/>
                                          </p:stCondLst>
                                        </p:cTn>
                                        <p:tgtEl>
                                          <p:spTgt spid="12"/>
                                        </p:tgtEl>
                                        <p:attrNameLst>
                                          <p:attrName>style.visibility</p:attrName>
                                        </p:attrNameLst>
                                      </p:cBhvr>
                                      <p:to>
                                        <p:strVal val="visible"/>
                                      </p:to>
                                    </p:set>
                                    <p:anim calcmode="lin" valueType="num">
                                      <p:cBhvr additive="base">
                                        <p:cTn id="62" dur="500" fill="hold"/>
                                        <p:tgtEl>
                                          <p:spTgt spid="12"/>
                                        </p:tgtEl>
                                        <p:attrNameLst>
                                          <p:attrName>ppt_x</p:attrName>
                                        </p:attrNameLst>
                                      </p:cBhvr>
                                      <p:tavLst>
                                        <p:tav tm="0">
                                          <p:val>
                                            <p:strVal val="0-#ppt_w/2"/>
                                          </p:val>
                                        </p:tav>
                                        <p:tav tm="100000">
                                          <p:val>
                                            <p:strVal val="#ppt_x"/>
                                          </p:val>
                                        </p:tav>
                                      </p:tavLst>
                                    </p:anim>
                                    <p:anim calcmode="lin" valueType="num">
                                      <p:cBhvr additive="base">
                                        <p:cTn id="63"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4979" grpId="0"/>
      <p:bldP spid="254981" grpId="0"/>
      <p:bldP spid="254983" grpId="0"/>
      <p:bldP spid="254985"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矩形 1"/>
          <p:cNvSpPr/>
          <p:nvPr/>
        </p:nvSpPr>
        <p:spPr>
          <a:xfrm>
            <a:off x="1079500" y="1748182"/>
            <a:ext cx="5549900" cy="3785652"/>
          </a:xfrm>
          <a:prstGeom prst="rect">
            <a:avLst/>
          </a:prstGeom>
        </p:spPr>
        <p:txBody>
          <a:bodyPr wrap="square">
            <a:spAutoFit/>
          </a:bodyPr>
          <a:lstStyle/>
          <a:p>
            <a:pPr defTabSz="457200">
              <a:lnSpc>
                <a:spcPct val="200000"/>
              </a:lnSpc>
            </a:pPr>
            <a:r>
              <a:rPr lang="zh-CN" altLang="en-US" sz="2400" dirty="0">
                <a:solidFill>
                  <a:srgbClr val="C00000"/>
                </a:solidFill>
                <a:cs typeface="+mn-ea"/>
                <a:sym typeface="+mn-lt"/>
              </a:rPr>
              <a:t>人民军队的现代化建设，极大地提高了中国的国防总体实力和防卫作战能力，为保卫祖国的领土完整和国家统一铸起了一道坚固的钢铁长城，为改革开放和现代化建设提供了坚强有力的安全保证。</a:t>
            </a:r>
          </a:p>
        </p:txBody>
      </p:sp>
      <p:sp>
        <p:nvSpPr>
          <p:cNvPr id="3" name="Rectangle 4"/>
          <p:cNvSpPr txBox="1">
            <a:spLocks noChangeArrowheads="1"/>
          </p:cNvSpPr>
          <p:nvPr/>
        </p:nvSpPr>
        <p:spPr>
          <a:xfrm>
            <a:off x="753827" y="316529"/>
            <a:ext cx="5199380" cy="1143000"/>
          </a:xfrm>
          <a:prstGeom prst="rect">
            <a:avLst/>
          </a:prstGeom>
        </p:spPr>
        <p:txBody>
          <a:bodyPr vert="horz" lIns="91440" tIns="45720" rIns="91440" bIns="45720" rtlCol="0" anchor="t">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zh-CN" altLang="en-US" b="1" dirty="0" smtClean="0">
                <a:solidFill>
                  <a:srgbClr val="C00000"/>
                </a:solidFill>
                <a:latin typeface="+mn-lt"/>
                <a:ea typeface="+mn-ea"/>
                <a:cs typeface="+mn-ea"/>
                <a:sym typeface="+mn-lt"/>
              </a:rPr>
              <a:t>中国</a:t>
            </a:r>
            <a:r>
              <a:rPr lang="zh-CN" altLang="en-US" b="1" dirty="0">
                <a:solidFill>
                  <a:srgbClr val="C00000"/>
                </a:solidFill>
                <a:latin typeface="+mn-lt"/>
                <a:ea typeface="+mn-ea"/>
                <a:cs typeface="+mn-ea"/>
                <a:sym typeface="+mn-lt"/>
              </a:rPr>
              <a:t>陆</a:t>
            </a:r>
            <a:r>
              <a:rPr lang="zh-CN" altLang="en-US" b="1" dirty="0" smtClean="0">
                <a:solidFill>
                  <a:srgbClr val="C00000"/>
                </a:solidFill>
                <a:latin typeface="+mn-lt"/>
                <a:ea typeface="+mn-ea"/>
                <a:cs typeface="+mn-ea"/>
                <a:sym typeface="+mn-lt"/>
              </a:rPr>
              <a:t>军</a:t>
            </a:r>
          </a:p>
        </p:txBody>
      </p:sp>
      <p:sp>
        <p:nvSpPr>
          <p:cNvPr id="4" name="矩形 3"/>
          <p:cNvSpPr/>
          <p:nvPr/>
        </p:nvSpPr>
        <p:spPr>
          <a:xfrm>
            <a:off x="-50800" y="317500"/>
            <a:ext cx="40640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5" name="矩形 4"/>
          <p:cNvSpPr/>
          <p:nvPr/>
        </p:nvSpPr>
        <p:spPr>
          <a:xfrm>
            <a:off x="469900" y="317500"/>
            <a:ext cx="12192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pic>
        <p:nvPicPr>
          <p:cNvPr id="6" name="图片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756400" y="2171700"/>
            <a:ext cx="4584700" cy="3124452"/>
          </a:xfrm>
          <a:prstGeom prst="roundRect">
            <a:avLst/>
          </a:prstGeom>
        </p:spPr>
      </p:pic>
    </p:spTree>
    <p:extLst>
      <p:ext uri="{BB962C8B-B14F-4D97-AF65-F5344CB8AC3E}">
        <p14:creationId xmlns:p14="http://schemas.microsoft.com/office/powerpoint/2010/main" val="203674485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p:transition spd="slow" advTm="0">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270000"/>
            <a:ext cx="11177578" cy="5588000"/>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33600" y="1871091"/>
            <a:ext cx="10058400" cy="5028490"/>
          </a:xfrm>
          <a:prstGeom prst="rect">
            <a:avLst/>
          </a:prstGeom>
        </p:spPr>
      </p:pic>
      <p:pic>
        <p:nvPicPr>
          <p:cNvPr id="7" name="图片 6"/>
          <p:cNvPicPr>
            <a:picLocks noChangeAspect="1"/>
          </p:cNvPicPr>
          <p:nvPr/>
        </p:nvPicPr>
        <p:blipFill rotWithShape="1">
          <a:blip r:embed="rId5" cstate="screen">
            <a:extLst>
              <a:ext uri="{28A0092B-C50C-407E-A947-70E740481C1C}">
                <a14:useLocalDpi xmlns:a14="http://schemas.microsoft.com/office/drawing/2010/main"/>
              </a:ext>
            </a:extLst>
          </a:blip>
          <a:srcRect r="-24578"/>
          <a:stretch/>
        </p:blipFill>
        <p:spPr>
          <a:xfrm>
            <a:off x="5825952" y="-475283"/>
            <a:ext cx="8464896" cy="3047645"/>
          </a:xfrm>
          <a:prstGeom prst="rect">
            <a:avLst/>
          </a:prstGeom>
        </p:spPr>
      </p:pic>
      <p:pic>
        <p:nvPicPr>
          <p:cNvPr id="5" name="图片 4"/>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3454" y="-113945"/>
            <a:ext cx="5222354" cy="5028490"/>
          </a:xfrm>
          <a:prstGeom prst="rect">
            <a:avLst/>
          </a:prstGeom>
        </p:spPr>
      </p:pic>
      <p:sp>
        <p:nvSpPr>
          <p:cNvPr id="2" name="标题 1"/>
          <p:cNvSpPr>
            <a:spLocks noGrp="1"/>
          </p:cNvSpPr>
          <p:nvPr>
            <p:ph type="ctrTitle"/>
          </p:nvPr>
        </p:nvSpPr>
        <p:spPr>
          <a:xfrm>
            <a:off x="573174" y="2997997"/>
            <a:ext cx="11290300" cy="1387339"/>
          </a:xfrm>
        </p:spPr>
        <p:txBody>
          <a:bodyPr vert="horz" lIns="91440" tIns="45720" rIns="91440" bIns="45720" rtlCol="0" anchor="b">
            <a:noAutofit/>
          </a:bodyPr>
          <a:lstStyle/>
          <a:p>
            <a:pPr>
              <a:lnSpc>
                <a:spcPct val="150000"/>
              </a:lnSpc>
            </a:pPr>
            <a:r>
              <a:rPr lang="zh-CN" altLang="en-US" dirty="0">
                <a:blipFill dpi="0" rotWithShape="1">
                  <a:blip r:embed="rId7" cstate="print">
                    <a:extLst>
                      <a:ext uri="{28A0092B-C50C-407E-A947-70E740481C1C}">
                        <a14:useLocalDpi xmlns:a14="http://schemas.microsoft.com/office/drawing/2010/main" val="0"/>
                      </a:ext>
                    </a:extLst>
                  </a:blip>
                  <a:srcRect/>
                  <a:stretch>
                    <a:fillRect/>
                  </a:stretch>
                </a:blipFill>
                <a:effectLst>
                  <a:innerShdw blurRad="63500" dist="50800" dir="10800000">
                    <a:prstClr val="black">
                      <a:alpha val="50000"/>
                    </a:prstClr>
                  </a:innerShdw>
                </a:effectLst>
                <a:latin typeface="方正粗黑宋简体" panose="02000000000000000000" pitchFamily="2" charset="-122"/>
                <a:ea typeface="方正粗黑宋简体" panose="02000000000000000000" pitchFamily="2" charset="-122"/>
                <a:cs typeface="+mn-ea"/>
                <a:sym typeface="+mn-lt"/>
              </a:rPr>
              <a:t>第四章</a:t>
            </a:r>
            <a:r>
              <a:rPr lang="en-US" altLang="zh-CN" dirty="0">
                <a:blipFill dpi="0" rotWithShape="1">
                  <a:blip r:embed="rId7" cstate="print">
                    <a:extLst>
                      <a:ext uri="{28A0092B-C50C-407E-A947-70E740481C1C}">
                        <a14:useLocalDpi xmlns:a14="http://schemas.microsoft.com/office/drawing/2010/main" val="0"/>
                      </a:ext>
                    </a:extLst>
                  </a:blip>
                  <a:srcRect/>
                  <a:stretch>
                    <a:fillRect/>
                  </a:stretch>
                </a:blipFill>
                <a:effectLst>
                  <a:innerShdw blurRad="63500" dist="50800" dir="10800000">
                    <a:prstClr val="black">
                      <a:alpha val="50000"/>
                    </a:prstClr>
                  </a:innerShdw>
                </a:effectLst>
                <a:latin typeface="方正粗黑宋简体" panose="02000000000000000000" pitchFamily="2" charset="-122"/>
                <a:ea typeface="方正粗黑宋简体" panose="02000000000000000000" pitchFamily="2" charset="-122"/>
                <a:cs typeface="+mn-ea"/>
                <a:sym typeface="+mn-lt"/>
              </a:rPr>
              <a:t/>
            </a:r>
            <a:br>
              <a:rPr lang="en-US" altLang="zh-CN" dirty="0">
                <a:blipFill dpi="0" rotWithShape="1">
                  <a:blip r:embed="rId7" cstate="print">
                    <a:extLst>
                      <a:ext uri="{28A0092B-C50C-407E-A947-70E740481C1C}">
                        <a14:useLocalDpi xmlns:a14="http://schemas.microsoft.com/office/drawing/2010/main" val="0"/>
                      </a:ext>
                    </a:extLst>
                  </a:blip>
                  <a:srcRect/>
                  <a:stretch>
                    <a:fillRect/>
                  </a:stretch>
                </a:blipFill>
                <a:effectLst>
                  <a:innerShdw blurRad="63500" dist="50800" dir="10800000">
                    <a:prstClr val="black">
                      <a:alpha val="50000"/>
                    </a:prstClr>
                  </a:innerShdw>
                </a:effectLst>
                <a:latin typeface="方正粗黑宋简体" panose="02000000000000000000" pitchFamily="2" charset="-122"/>
                <a:ea typeface="方正粗黑宋简体" panose="02000000000000000000" pitchFamily="2" charset="-122"/>
                <a:cs typeface="+mn-ea"/>
                <a:sym typeface="+mn-lt"/>
              </a:rPr>
            </a:br>
            <a:r>
              <a:rPr lang="zh-CN" altLang="en-US" dirty="0">
                <a:blipFill dpi="0" rotWithShape="1">
                  <a:blip r:embed="rId7" cstate="print">
                    <a:extLst>
                      <a:ext uri="{28A0092B-C50C-407E-A947-70E740481C1C}">
                        <a14:useLocalDpi xmlns:a14="http://schemas.microsoft.com/office/drawing/2010/main" val="0"/>
                      </a:ext>
                    </a:extLst>
                  </a:blip>
                  <a:srcRect/>
                  <a:stretch>
                    <a:fillRect/>
                  </a:stretch>
                </a:blipFill>
                <a:effectLst>
                  <a:innerShdw blurRad="63500" dist="50800" dir="10800000">
                    <a:prstClr val="black">
                      <a:alpha val="50000"/>
                    </a:prstClr>
                  </a:innerShdw>
                </a:effectLst>
                <a:latin typeface="方正粗黑宋简体" panose="02000000000000000000" pitchFamily="2" charset="-122"/>
                <a:ea typeface="方正粗黑宋简体" panose="02000000000000000000" pitchFamily="2" charset="-122"/>
                <a:cs typeface="+mn-ea"/>
                <a:sym typeface="+mn-lt"/>
              </a:rPr>
              <a:t>我国国防事业的发展历程</a:t>
            </a:r>
          </a:p>
        </p:txBody>
      </p:sp>
    </p:spTree>
    <p:extLst>
      <p:ext uri="{BB962C8B-B14F-4D97-AF65-F5344CB8AC3E}">
        <p14:creationId xmlns:p14="http://schemas.microsoft.com/office/powerpoint/2010/main" val="327415692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8" descr="中国人民志愿军出国作战"/>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63463" y="1733369"/>
            <a:ext cx="4430788" cy="335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4"/>
          <p:cNvSpPr txBox="1">
            <a:spLocks noChangeArrowheads="1"/>
          </p:cNvSpPr>
          <p:nvPr/>
        </p:nvSpPr>
        <p:spPr bwMode="auto">
          <a:xfrm>
            <a:off x="5617391" y="1733369"/>
            <a:ext cx="5266509" cy="3200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pPr defTabSz="457200">
              <a:lnSpc>
                <a:spcPct val="150000"/>
              </a:lnSpc>
              <a:spcBef>
                <a:spcPct val="50000"/>
              </a:spcBef>
            </a:pPr>
            <a:r>
              <a:rPr lang="zh-CN" altLang="en-US" b="1" dirty="0" smtClean="0">
                <a:solidFill>
                  <a:srgbClr val="C00000"/>
                </a:solidFill>
                <a:latin typeface="+mn-lt"/>
                <a:ea typeface="+mn-ea"/>
                <a:cs typeface="+mn-ea"/>
                <a:sym typeface="+mn-lt"/>
              </a:rPr>
              <a:t>抗美援朝</a:t>
            </a:r>
            <a:endParaRPr lang="en-US" altLang="zh-CN" b="1" dirty="0" smtClean="0">
              <a:solidFill>
                <a:srgbClr val="C00000"/>
              </a:solidFill>
              <a:latin typeface="+mn-lt"/>
              <a:ea typeface="+mn-ea"/>
              <a:cs typeface="+mn-ea"/>
              <a:sym typeface="+mn-lt"/>
            </a:endParaRPr>
          </a:p>
          <a:p>
            <a:pPr defTabSz="457200">
              <a:lnSpc>
                <a:spcPct val="150000"/>
              </a:lnSpc>
              <a:spcBef>
                <a:spcPct val="50000"/>
              </a:spcBef>
            </a:pPr>
            <a:r>
              <a:rPr lang="en-US" altLang="zh-CN" sz="2000" dirty="0" smtClean="0">
                <a:solidFill>
                  <a:srgbClr val="C00000"/>
                </a:solidFill>
                <a:latin typeface="+mn-lt"/>
                <a:ea typeface="+mn-ea"/>
                <a:cs typeface="+mn-ea"/>
                <a:sym typeface="+mn-lt"/>
              </a:rPr>
              <a:t>1950</a:t>
            </a:r>
            <a:r>
              <a:rPr lang="zh-CN" altLang="en-US" sz="2000" dirty="0">
                <a:solidFill>
                  <a:srgbClr val="C00000"/>
                </a:solidFill>
                <a:latin typeface="+mn-lt"/>
                <a:ea typeface="+mn-ea"/>
                <a:cs typeface="+mn-ea"/>
                <a:sym typeface="+mn-lt"/>
              </a:rPr>
              <a:t>年</a:t>
            </a:r>
            <a:r>
              <a:rPr lang="en-US" altLang="zh-CN" sz="2000" dirty="0">
                <a:solidFill>
                  <a:srgbClr val="C00000"/>
                </a:solidFill>
                <a:latin typeface="+mn-lt"/>
                <a:ea typeface="+mn-ea"/>
                <a:cs typeface="+mn-ea"/>
                <a:sym typeface="+mn-lt"/>
              </a:rPr>
              <a:t>6</a:t>
            </a:r>
            <a:r>
              <a:rPr lang="zh-CN" altLang="en-US" sz="2000" dirty="0">
                <a:solidFill>
                  <a:srgbClr val="C00000"/>
                </a:solidFill>
                <a:latin typeface="+mn-lt"/>
                <a:ea typeface="+mn-ea"/>
                <a:cs typeface="+mn-ea"/>
                <a:sym typeface="+mn-lt"/>
              </a:rPr>
              <a:t>月</a:t>
            </a:r>
            <a:r>
              <a:rPr lang="en-US" altLang="zh-CN" sz="2000" dirty="0">
                <a:solidFill>
                  <a:srgbClr val="C00000"/>
                </a:solidFill>
                <a:latin typeface="+mn-lt"/>
                <a:ea typeface="+mn-ea"/>
                <a:cs typeface="+mn-ea"/>
                <a:sym typeface="+mn-lt"/>
              </a:rPr>
              <a:t>25</a:t>
            </a:r>
            <a:r>
              <a:rPr lang="zh-CN" altLang="en-US" sz="2000" dirty="0">
                <a:solidFill>
                  <a:srgbClr val="C00000"/>
                </a:solidFill>
                <a:latin typeface="+mn-lt"/>
                <a:ea typeface="+mn-ea"/>
                <a:cs typeface="+mn-ea"/>
                <a:sym typeface="+mn-lt"/>
              </a:rPr>
              <a:t>日，朝鲜内战爆发。美国为了维护其在亚洲的霸权地位，推行侵略政策，立即出兵干涉。美国总统杜鲁门发表声明</a:t>
            </a:r>
            <a:r>
              <a:rPr lang="en-US" altLang="zh-CN" sz="2000" dirty="0">
                <a:solidFill>
                  <a:srgbClr val="C00000"/>
                </a:solidFill>
                <a:latin typeface="+mn-lt"/>
                <a:ea typeface="+mn-ea"/>
                <a:cs typeface="+mn-ea"/>
                <a:sym typeface="+mn-lt"/>
              </a:rPr>
              <a:t>,</a:t>
            </a:r>
            <a:r>
              <a:rPr lang="zh-CN" altLang="en-US" sz="2000" dirty="0">
                <a:solidFill>
                  <a:srgbClr val="C00000"/>
                </a:solidFill>
                <a:latin typeface="+mn-lt"/>
                <a:ea typeface="+mn-ea"/>
                <a:cs typeface="+mn-ea"/>
                <a:sym typeface="+mn-lt"/>
              </a:rPr>
              <a:t>宣布派兵入侵朝鲜</a:t>
            </a:r>
            <a:r>
              <a:rPr lang="en-US" altLang="zh-CN" sz="2000" dirty="0">
                <a:solidFill>
                  <a:srgbClr val="C00000"/>
                </a:solidFill>
                <a:latin typeface="+mn-lt"/>
                <a:ea typeface="+mn-ea"/>
                <a:cs typeface="+mn-ea"/>
                <a:sym typeface="+mn-lt"/>
              </a:rPr>
              <a:t>,</a:t>
            </a:r>
            <a:r>
              <a:rPr lang="zh-CN" altLang="en-US" sz="2000" dirty="0">
                <a:solidFill>
                  <a:srgbClr val="C00000"/>
                </a:solidFill>
                <a:latin typeface="+mn-lt"/>
                <a:ea typeface="+mn-ea"/>
                <a:cs typeface="+mn-ea"/>
                <a:sym typeface="+mn-lt"/>
              </a:rPr>
              <a:t>并令美国海军第</a:t>
            </a:r>
            <a:r>
              <a:rPr lang="en-US" altLang="zh-CN" sz="2000" dirty="0">
                <a:solidFill>
                  <a:srgbClr val="C00000"/>
                </a:solidFill>
                <a:latin typeface="+mn-lt"/>
                <a:ea typeface="+mn-ea"/>
                <a:cs typeface="+mn-ea"/>
                <a:sym typeface="+mn-lt"/>
              </a:rPr>
              <a:t>7</a:t>
            </a:r>
            <a:r>
              <a:rPr lang="zh-CN" altLang="en-US" sz="2000" dirty="0">
                <a:solidFill>
                  <a:srgbClr val="C00000"/>
                </a:solidFill>
                <a:latin typeface="+mn-lt"/>
                <a:ea typeface="+mn-ea"/>
                <a:cs typeface="+mn-ea"/>
                <a:sym typeface="+mn-lt"/>
              </a:rPr>
              <a:t>舰队侵入台湾海峡</a:t>
            </a:r>
            <a:r>
              <a:rPr lang="en-US" altLang="zh-CN" sz="2000" dirty="0">
                <a:solidFill>
                  <a:srgbClr val="C00000"/>
                </a:solidFill>
                <a:latin typeface="+mn-lt"/>
                <a:ea typeface="+mn-ea"/>
                <a:cs typeface="+mn-ea"/>
                <a:sym typeface="+mn-lt"/>
              </a:rPr>
              <a:t>,</a:t>
            </a:r>
            <a:r>
              <a:rPr lang="zh-CN" altLang="en-US" sz="2000" dirty="0">
                <a:solidFill>
                  <a:srgbClr val="C00000"/>
                </a:solidFill>
                <a:latin typeface="+mn-lt"/>
                <a:ea typeface="+mn-ea"/>
                <a:cs typeface="+mn-ea"/>
                <a:sym typeface="+mn-lt"/>
              </a:rPr>
              <a:t>侵占中国领土台湾。  </a:t>
            </a:r>
          </a:p>
        </p:txBody>
      </p:sp>
      <p:sp>
        <p:nvSpPr>
          <p:cNvPr id="8" name="Rectangle 4"/>
          <p:cNvSpPr txBox="1">
            <a:spLocks noChangeArrowheads="1"/>
          </p:cNvSpPr>
          <p:nvPr/>
        </p:nvSpPr>
        <p:spPr>
          <a:xfrm>
            <a:off x="753827" y="316529"/>
            <a:ext cx="5199380" cy="1143000"/>
          </a:xfrm>
          <a:prstGeom prst="rect">
            <a:avLst/>
          </a:prstGeom>
        </p:spPr>
        <p:txBody>
          <a:bodyPr vert="horz" lIns="91440" tIns="45720" rIns="91440" bIns="45720" rtlCol="0" anchor="t">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US" altLang="zh-CN" b="1" dirty="0" smtClean="0">
                <a:solidFill>
                  <a:srgbClr val="C00000"/>
                </a:solidFill>
                <a:latin typeface="+mn-lt"/>
                <a:ea typeface="+mn-ea"/>
                <a:cs typeface="+mn-ea"/>
                <a:sym typeface="+mn-lt"/>
              </a:rPr>
              <a:t>50</a:t>
            </a:r>
            <a:r>
              <a:rPr lang="zh-CN" altLang="en-US" b="1" dirty="0" smtClean="0">
                <a:solidFill>
                  <a:srgbClr val="C00000"/>
                </a:solidFill>
                <a:latin typeface="+mn-lt"/>
                <a:ea typeface="+mn-ea"/>
                <a:cs typeface="+mn-ea"/>
                <a:sym typeface="+mn-lt"/>
              </a:rPr>
              <a:t>年代国防</a:t>
            </a:r>
          </a:p>
        </p:txBody>
      </p:sp>
      <p:sp>
        <p:nvSpPr>
          <p:cNvPr id="9" name="矩形 8"/>
          <p:cNvSpPr/>
          <p:nvPr/>
        </p:nvSpPr>
        <p:spPr>
          <a:xfrm>
            <a:off x="-50800" y="317500"/>
            <a:ext cx="40640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10" name="矩形 9"/>
          <p:cNvSpPr/>
          <p:nvPr/>
        </p:nvSpPr>
        <p:spPr>
          <a:xfrm>
            <a:off x="469900" y="317500"/>
            <a:ext cx="12192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Tree>
    <p:extLst>
      <p:ext uri="{BB962C8B-B14F-4D97-AF65-F5344CB8AC3E}">
        <p14:creationId xmlns:p14="http://schemas.microsoft.com/office/powerpoint/2010/main" val="108532817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par>
                          <p:cTn id="8" fill="hold">
                            <p:stCondLst>
                              <p:cond delay="500"/>
                            </p:stCondLst>
                            <p:childTnLst>
                              <p:par>
                                <p:cTn id="9" presetID="15"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2000" fill="hold"/>
                                        <p:tgtEl>
                                          <p:spTgt spid="7"/>
                                        </p:tgtEl>
                                        <p:attrNameLst>
                                          <p:attrName>ppt_w</p:attrName>
                                        </p:attrNameLst>
                                      </p:cBhvr>
                                      <p:tavLst>
                                        <p:tav tm="0">
                                          <p:val>
                                            <p:fltVal val="0"/>
                                          </p:val>
                                        </p:tav>
                                        <p:tav tm="100000">
                                          <p:val>
                                            <p:strVal val="#ppt_w"/>
                                          </p:val>
                                        </p:tav>
                                      </p:tavLst>
                                    </p:anim>
                                    <p:anim calcmode="lin" valueType="num">
                                      <p:cBhvr>
                                        <p:cTn id="12" dur="2000" fill="hold"/>
                                        <p:tgtEl>
                                          <p:spTgt spid="7"/>
                                        </p:tgtEl>
                                        <p:attrNameLst>
                                          <p:attrName>ppt_h</p:attrName>
                                        </p:attrNameLst>
                                      </p:cBhvr>
                                      <p:tavLst>
                                        <p:tav tm="0">
                                          <p:val>
                                            <p:fltVal val="0"/>
                                          </p:val>
                                        </p:tav>
                                        <p:tav tm="100000">
                                          <p:val>
                                            <p:strVal val="#ppt_h"/>
                                          </p:val>
                                        </p:tav>
                                      </p:tavLst>
                                    </p:anim>
                                    <p:anim calcmode="lin" valueType="num">
                                      <p:cBhvr>
                                        <p:cTn id="13" dur="2000" fill="hold"/>
                                        <p:tgtEl>
                                          <p:spTgt spid="7"/>
                                        </p:tgtEl>
                                        <p:attrNameLst>
                                          <p:attrName>ppt_x</p:attrName>
                                        </p:attrNameLst>
                                      </p:cBhvr>
                                      <p:tavLst>
                                        <p:tav tm="0" fmla="#ppt_x+(cos(-2*pi*(1-$))*-#ppt_x-sin(-2*pi*(1-$))*(1-#ppt_y))*(1-$)">
                                          <p:val>
                                            <p:fltVal val="0"/>
                                          </p:val>
                                        </p:tav>
                                        <p:tav tm="100000">
                                          <p:val>
                                            <p:fltVal val="1"/>
                                          </p:val>
                                        </p:tav>
                                      </p:tavLst>
                                    </p:anim>
                                    <p:anim calcmode="lin" valueType="num">
                                      <p:cBhvr>
                                        <p:cTn id="14" dur="2000" fill="hold"/>
                                        <p:tgtEl>
                                          <p:spTgt spid="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F200512072223470000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06127" y="1696634"/>
            <a:ext cx="3288687" cy="1901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7" descr="W02009042353720171542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507385" y="1738107"/>
            <a:ext cx="3000304" cy="1795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4" descr="23"/>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507689" y="1738107"/>
            <a:ext cx="3357773" cy="1806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5" descr="14"/>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280301" y="3834871"/>
            <a:ext cx="3214513" cy="1923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 descr="21"/>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482243" y="3834870"/>
            <a:ext cx="3000304" cy="1923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4"/>
          <p:cNvSpPr txBox="1">
            <a:spLocks noChangeArrowheads="1"/>
          </p:cNvSpPr>
          <p:nvPr/>
        </p:nvSpPr>
        <p:spPr>
          <a:xfrm>
            <a:off x="753827" y="316529"/>
            <a:ext cx="5199380" cy="1143000"/>
          </a:xfrm>
          <a:prstGeom prst="rect">
            <a:avLst/>
          </a:prstGeom>
        </p:spPr>
        <p:txBody>
          <a:bodyPr vert="horz" lIns="91440" tIns="45720" rIns="91440" bIns="45720" rtlCol="0" anchor="t">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zh-CN" altLang="en-US" b="1" dirty="0" smtClean="0">
                <a:solidFill>
                  <a:srgbClr val="C00000"/>
                </a:solidFill>
                <a:latin typeface="+mn-lt"/>
                <a:ea typeface="+mn-ea"/>
                <a:cs typeface="+mn-ea"/>
                <a:sym typeface="+mn-lt"/>
              </a:rPr>
              <a:t>新中国国防</a:t>
            </a:r>
          </a:p>
        </p:txBody>
      </p:sp>
      <p:sp>
        <p:nvSpPr>
          <p:cNvPr id="15" name="矩形 14"/>
          <p:cNvSpPr/>
          <p:nvPr/>
        </p:nvSpPr>
        <p:spPr>
          <a:xfrm>
            <a:off x="-50800" y="317500"/>
            <a:ext cx="40640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16" name="矩形 15"/>
          <p:cNvSpPr/>
          <p:nvPr/>
        </p:nvSpPr>
        <p:spPr>
          <a:xfrm>
            <a:off x="469900" y="317500"/>
            <a:ext cx="12192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pic>
        <p:nvPicPr>
          <p:cNvPr id="2" name="图片 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482547" y="3834870"/>
            <a:ext cx="3382915" cy="1923507"/>
          </a:xfrm>
          <a:prstGeom prst="rect">
            <a:avLst/>
          </a:prstGeom>
        </p:spPr>
      </p:pic>
    </p:spTree>
    <p:extLst>
      <p:ext uri="{BB962C8B-B14F-4D97-AF65-F5344CB8AC3E}">
        <p14:creationId xmlns:p14="http://schemas.microsoft.com/office/powerpoint/2010/main" val="338625967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16"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par>
                                <p:cTn id="30" presetID="53" presetClass="entr" presetSubtype="16" fill="hold" nodeType="with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p:cTn id="32" dur="500" fill="hold"/>
                                        <p:tgtEl>
                                          <p:spTgt spid="2"/>
                                        </p:tgtEl>
                                        <p:attrNameLst>
                                          <p:attrName>ppt_w</p:attrName>
                                        </p:attrNameLst>
                                      </p:cBhvr>
                                      <p:tavLst>
                                        <p:tav tm="0">
                                          <p:val>
                                            <p:fltVal val="0"/>
                                          </p:val>
                                        </p:tav>
                                        <p:tav tm="100000">
                                          <p:val>
                                            <p:strVal val="#ppt_w"/>
                                          </p:val>
                                        </p:tav>
                                      </p:tavLst>
                                    </p:anim>
                                    <p:anim calcmode="lin" valueType="num">
                                      <p:cBhvr>
                                        <p:cTn id="33" dur="500" fill="hold"/>
                                        <p:tgtEl>
                                          <p:spTgt spid="2"/>
                                        </p:tgtEl>
                                        <p:attrNameLst>
                                          <p:attrName>ppt_h</p:attrName>
                                        </p:attrNameLst>
                                      </p:cBhvr>
                                      <p:tavLst>
                                        <p:tav tm="0">
                                          <p:val>
                                            <p:fltVal val="0"/>
                                          </p:val>
                                        </p:tav>
                                        <p:tav tm="100000">
                                          <p:val>
                                            <p:strVal val="#ppt_h"/>
                                          </p:val>
                                        </p:tav>
                                      </p:tavLst>
                                    </p:anim>
                                    <p:animEffect transition="in" filter="fade">
                                      <p:cBhvr>
                                        <p:cTn id="3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7177949" y="4844086"/>
            <a:ext cx="3794851" cy="58174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14" name="矩形 13"/>
          <p:cNvSpPr/>
          <p:nvPr/>
        </p:nvSpPr>
        <p:spPr>
          <a:xfrm>
            <a:off x="4245338" y="5733502"/>
            <a:ext cx="2520950" cy="58174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2" name="矩形 1"/>
          <p:cNvSpPr/>
          <p:nvPr/>
        </p:nvSpPr>
        <p:spPr>
          <a:xfrm>
            <a:off x="1392102" y="5695041"/>
            <a:ext cx="2441575" cy="58174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54273" name="Text Box 4"/>
          <p:cNvSpPr txBox="1">
            <a:spLocks noChangeArrowheads="1"/>
          </p:cNvSpPr>
          <p:nvPr/>
        </p:nvSpPr>
        <p:spPr bwMode="auto">
          <a:xfrm>
            <a:off x="1905000" y="304800"/>
            <a:ext cx="3733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pPr defTabSz="457200">
              <a:spcBef>
                <a:spcPct val="50000"/>
              </a:spcBef>
            </a:pPr>
            <a:r>
              <a:rPr lang="en-US" altLang="zh-CN" sz="2400">
                <a:solidFill>
                  <a:srgbClr val="C00000"/>
                </a:solidFill>
                <a:latin typeface="+mn-lt"/>
                <a:ea typeface="+mn-ea"/>
                <a:cs typeface="+mn-ea"/>
                <a:sym typeface="+mn-lt"/>
              </a:rPr>
              <a:t> </a:t>
            </a:r>
          </a:p>
        </p:txBody>
      </p:sp>
      <p:pic>
        <p:nvPicPr>
          <p:cNvPr id="30725" name="Picture 5" descr="原子弹爆炸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92102" y="1734229"/>
            <a:ext cx="2441575" cy="3960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6" name="Picture 6" descr="氢弹爆炸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245338" y="1734229"/>
            <a:ext cx="2520950" cy="4040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7" name="Rectangle 7"/>
          <p:cNvSpPr>
            <a:spLocks noChangeArrowheads="1"/>
          </p:cNvSpPr>
          <p:nvPr/>
        </p:nvSpPr>
        <p:spPr bwMode="auto">
          <a:xfrm>
            <a:off x="1506402" y="5775073"/>
            <a:ext cx="255052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pPr defTabSz="457200"/>
            <a:r>
              <a:rPr lang="en-US" altLang="zh-CN" sz="2000" b="1" dirty="0">
                <a:solidFill>
                  <a:prstClr val="white"/>
                </a:solidFill>
                <a:latin typeface="+mn-lt"/>
                <a:ea typeface="+mn-ea"/>
                <a:cs typeface="+mn-ea"/>
                <a:sym typeface="+mn-lt"/>
              </a:rPr>
              <a:t> </a:t>
            </a:r>
            <a:r>
              <a:rPr lang="zh-CN" altLang="en-US" sz="2000" b="1" dirty="0">
                <a:solidFill>
                  <a:prstClr val="white"/>
                </a:solidFill>
                <a:latin typeface="+mn-lt"/>
                <a:ea typeface="+mn-ea"/>
                <a:cs typeface="+mn-ea"/>
                <a:sym typeface="+mn-lt"/>
              </a:rPr>
              <a:t>原子弹成功爆炸 </a:t>
            </a:r>
          </a:p>
        </p:txBody>
      </p:sp>
      <p:sp>
        <p:nvSpPr>
          <p:cNvPr id="30728" name="Rectangle 8"/>
          <p:cNvSpPr>
            <a:spLocks noChangeArrowheads="1"/>
          </p:cNvSpPr>
          <p:nvPr/>
        </p:nvSpPr>
        <p:spPr bwMode="auto">
          <a:xfrm>
            <a:off x="4657453" y="5876673"/>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pPr defTabSz="457200"/>
            <a:r>
              <a:rPr lang="zh-CN" altLang="en-US" sz="2000" b="1" dirty="0">
                <a:solidFill>
                  <a:prstClr val="white"/>
                </a:solidFill>
                <a:latin typeface="+mn-lt"/>
                <a:ea typeface="+mn-ea"/>
                <a:cs typeface="+mn-ea"/>
                <a:sym typeface="+mn-lt"/>
              </a:rPr>
              <a:t>氢弹成功爆炸</a:t>
            </a:r>
          </a:p>
        </p:txBody>
      </p:sp>
      <p:pic>
        <p:nvPicPr>
          <p:cNvPr id="8" name="Picture 1031" descr="东方红1号卫星"/>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177949" y="2730500"/>
            <a:ext cx="3794851" cy="2136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1033"/>
          <p:cNvSpPr txBox="1">
            <a:spLocks noChangeArrowheads="1"/>
          </p:cNvSpPr>
          <p:nvPr/>
        </p:nvSpPr>
        <p:spPr bwMode="auto">
          <a:xfrm>
            <a:off x="7694725" y="4968399"/>
            <a:ext cx="276129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pPr defTabSz="457200">
              <a:spcBef>
                <a:spcPct val="50000"/>
              </a:spcBef>
            </a:pPr>
            <a:r>
              <a:rPr lang="zh-CN" altLang="en-US" sz="1800" b="1" dirty="0">
                <a:solidFill>
                  <a:prstClr val="white"/>
                </a:solidFill>
                <a:latin typeface="+mn-lt"/>
                <a:ea typeface="+mn-ea"/>
                <a:cs typeface="+mn-ea"/>
                <a:sym typeface="+mn-lt"/>
              </a:rPr>
              <a:t>东方红一号卫星发射成功</a:t>
            </a:r>
          </a:p>
        </p:txBody>
      </p:sp>
      <p:sp>
        <p:nvSpPr>
          <p:cNvPr id="10" name="Rectangle 4"/>
          <p:cNvSpPr txBox="1">
            <a:spLocks noChangeArrowheads="1"/>
          </p:cNvSpPr>
          <p:nvPr/>
        </p:nvSpPr>
        <p:spPr>
          <a:xfrm>
            <a:off x="753827" y="316529"/>
            <a:ext cx="5199380" cy="1143000"/>
          </a:xfrm>
          <a:prstGeom prst="rect">
            <a:avLst/>
          </a:prstGeom>
        </p:spPr>
        <p:txBody>
          <a:bodyPr vert="horz" lIns="91440" tIns="45720" rIns="91440" bIns="45720" rtlCol="0" anchor="t">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en-US" altLang="zh-CN" b="1" dirty="0" smtClean="0">
                <a:solidFill>
                  <a:srgbClr val="C00000"/>
                </a:solidFill>
                <a:latin typeface="+mn-lt"/>
                <a:ea typeface="+mn-ea"/>
                <a:cs typeface="+mn-ea"/>
                <a:sym typeface="+mn-lt"/>
              </a:rPr>
              <a:t>60/70</a:t>
            </a:r>
            <a:r>
              <a:rPr lang="zh-CN" altLang="en-US" b="1" dirty="0" smtClean="0">
                <a:solidFill>
                  <a:srgbClr val="C00000"/>
                </a:solidFill>
                <a:latin typeface="+mn-lt"/>
                <a:ea typeface="+mn-ea"/>
                <a:cs typeface="+mn-ea"/>
                <a:sym typeface="+mn-lt"/>
              </a:rPr>
              <a:t>年代国防</a:t>
            </a:r>
          </a:p>
        </p:txBody>
      </p:sp>
      <p:sp>
        <p:nvSpPr>
          <p:cNvPr id="11" name="矩形 10"/>
          <p:cNvSpPr/>
          <p:nvPr/>
        </p:nvSpPr>
        <p:spPr>
          <a:xfrm>
            <a:off x="-50800" y="317500"/>
            <a:ext cx="40640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12" name="矩形 11"/>
          <p:cNvSpPr/>
          <p:nvPr/>
        </p:nvSpPr>
        <p:spPr>
          <a:xfrm>
            <a:off x="469900" y="317500"/>
            <a:ext cx="12192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Tree>
    <p:extLst>
      <p:ext uri="{BB962C8B-B14F-4D97-AF65-F5344CB8AC3E}">
        <p14:creationId xmlns:p14="http://schemas.microsoft.com/office/powerpoint/2010/main" val="26142272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p:transition spd="slow" advTm="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0725"/>
                                        </p:tgtEl>
                                        <p:attrNameLst>
                                          <p:attrName>style.visibility</p:attrName>
                                        </p:attrNameLst>
                                      </p:cBhvr>
                                      <p:to>
                                        <p:strVal val="visible"/>
                                      </p:to>
                                    </p:set>
                                    <p:animEffect transition="in" filter="dissolve">
                                      <p:cBhvr>
                                        <p:cTn id="7" dur="500"/>
                                        <p:tgtEl>
                                          <p:spTgt spid="3072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0727"/>
                                        </p:tgtEl>
                                        <p:attrNameLst>
                                          <p:attrName>style.visibility</p:attrName>
                                        </p:attrNameLst>
                                      </p:cBhvr>
                                      <p:to>
                                        <p:strVal val="visible"/>
                                      </p:to>
                                    </p:set>
                                    <p:anim calcmode="lin" valueType="num">
                                      <p:cBhvr additive="base">
                                        <p:cTn id="12" dur="500" fill="hold"/>
                                        <p:tgtEl>
                                          <p:spTgt spid="30727"/>
                                        </p:tgtEl>
                                        <p:attrNameLst>
                                          <p:attrName>ppt_x</p:attrName>
                                        </p:attrNameLst>
                                      </p:cBhvr>
                                      <p:tavLst>
                                        <p:tav tm="0">
                                          <p:val>
                                            <p:strVal val="#ppt_x"/>
                                          </p:val>
                                        </p:tav>
                                        <p:tav tm="100000">
                                          <p:val>
                                            <p:strVal val="#ppt_x"/>
                                          </p:val>
                                        </p:tav>
                                      </p:tavLst>
                                    </p:anim>
                                    <p:anim calcmode="lin" valueType="num">
                                      <p:cBhvr additive="base">
                                        <p:cTn id="13" dur="500" fill="hold"/>
                                        <p:tgtEl>
                                          <p:spTgt spid="30727"/>
                                        </p:tgtEl>
                                        <p:attrNameLst>
                                          <p:attrName>ppt_y</p:attrName>
                                        </p:attrNameLst>
                                      </p:cBhvr>
                                      <p:tavLst>
                                        <p:tav tm="0">
                                          <p:val>
                                            <p:strVal val="1+#ppt_h/2"/>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9" presetClass="entr" presetSubtype="0" fill="hold" nodeType="clickEffect">
                                  <p:stCondLst>
                                    <p:cond delay="0"/>
                                  </p:stCondLst>
                                  <p:childTnLst>
                                    <p:set>
                                      <p:cBhvr>
                                        <p:cTn id="17" dur="1" fill="hold">
                                          <p:stCondLst>
                                            <p:cond delay="0"/>
                                          </p:stCondLst>
                                        </p:cTn>
                                        <p:tgtEl>
                                          <p:spTgt spid="30726"/>
                                        </p:tgtEl>
                                        <p:attrNameLst>
                                          <p:attrName>style.visibility</p:attrName>
                                        </p:attrNameLst>
                                      </p:cBhvr>
                                      <p:to>
                                        <p:strVal val="visible"/>
                                      </p:to>
                                    </p:set>
                                    <p:animEffect transition="in" filter="dissolve">
                                      <p:cBhvr>
                                        <p:cTn id="18" dur="500"/>
                                        <p:tgtEl>
                                          <p:spTgt spid="30726"/>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0728"/>
                                        </p:tgtEl>
                                        <p:attrNameLst>
                                          <p:attrName>style.visibility</p:attrName>
                                        </p:attrNameLst>
                                      </p:cBhvr>
                                      <p:to>
                                        <p:strVal val="visible"/>
                                      </p:to>
                                    </p:set>
                                    <p:anim calcmode="lin" valueType="num">
                                      <p:cBhvr additive="base">
                                        <p:cTn id="23" dur="500" fill="hold"/>
                                        <p:tgtEl>
                                          <p:spTgt spid="30728"/>
                                        </p:tgtEl>
                                        <p:attrNameLst>
                                          <p:attrName>ppt_x</p:attrName>
                                        </p:attrNameLst>
                                      </p:cBhvr>
                                      <p:tavLst>
                                        <p:tav tm="0">
                                          <p:val>
                                            <p:strVal val="#ppt_x"/>
                                          </p:val>
                                        </p:tav>
                                        <p:tav tm="100000">
                                          <p:val>
                                            <p:strVal val="#ppt_x"/>
                                          </p:val>
                                        </p:tav>
                                      </p:tavLst>
                                    </p:anim>
                                    <p:anim calcmode="lin" valueType="num">
                                      <p:cBhvr additive="base">
                                        <p:cTn id="24" dur="500" fill="hold"/>
                                        <p:tgtEl>
                                          <p:spTgt spid="30728"/>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3000" fill="hold"/>
                                        <p:tgtEl>
                                          <p:spTgt spid="8"/>
                                        </p:tgtEl>
                                        <p:attrNameLst>
                                          <p:attrName>ppt_w</p:attrName>
                                        </p:attrNameLst>
                                      </p:cBhvr>
                                      <p:tavLst>
                                        <p:tav tm="0">
                                          <p:val>
                                            <p:fltVal val="0"/>
                                          </p:val>
                                        </p:tav>
                                        <p:tav tm="100000">
                                          <p:val>
                                            <p:strVal val="#ppt_w"/>
                                          </p:val>
                                        </p:tav>
                                      </p:tavLst>
                                    </p:anim>
                                    <p:anim calcmode="lin" valueType="num">
                                      <p:cBhvr>
                                        <p:cTn id="30" dur="3000" fill="hold"/>
                                        <p:tgtEl>
                                          <p:spTgt spid="8"/>
                                        </p:tgtEl>
                                        <p:attrNameLst>
                                          <p:attrName>ppt_h</p:attrName>
                                        </p:attrNameLst>
                                      </p:cBhvr>
                                      <p:tavLst>
                                        <p:tav tm="0">
                                          <p:val>
                                            <p:fltVal val="0"/>
                                          </p:val>
                                        </p:tav>
                                        <p:tav tm="100000">
                                          <p:val>
                                            <p:strVal val="#ppt_h"/>
                                          </p:val>
                                        </p:tav>
                                      </p:tavLst>
                                    </p:anim>
                                    <p:animEffect transition="in" filter="fade">
                                      <p:cBhvr>
                                        <p:cTn id="31" dur="30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6"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2000" fill="hold"/>
                                        <p:tgtEl>
                                          <p:spTgt spid="9"/>
                                        </p:tgtEl>
                                        <p:attrNameLst>
                                          <p:attrName>ppt_x</p:attrName>
                                        </p:attrNameLst>
                                      </p:cBhvr>
                                      <p:tavLst>
                                        <p:tav tm="0">
                                          <p:val>
                                            <p:strVal val="1+#ppt_w/2"/>
                                          </p:val>
                                        </p:tav>
                                        <p:tav tm="100000">
                                          <p:val>
                                            <p:strVal val="#ppt_x"/>
                                          </p:val>
                                        </p:tav>
                                      </p:tavLst>
                                    </p:anim>
                                    <p:anim calcmode="lin" valueType="num">
                                      <p:cBhvr additive="base">
                                        <p:cTn id="37" dur="2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7" grpId="0"/>
      <p:bldP spid="30728"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3"/>
          <p:cNvSpPr>
            <a:spLocks noChangeArrowheads="1"/>
          </p:cNvSpPr>
          <p:nvPr/>
        </p:nvSpPr>
        <p:spPr bwMode="auto">
          <a:xfrm>
            <a:off x="3047999" y="1641047"/>
            <a:ext cx="6605451"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pPr defTabSz="457200">
              <a:lnSpc>
                <a:spcPct val="150000"/>
              </a:lnSpc>
            </a:pPr>
            <a:r>
              <a:rPr lang="zh-CN" altLang="en-US" sz="2000" b="1" dirty="0" smtClean="0">
                <a:solidFill>
                  <a:srgbClr val="C00000"/>
                </a:solidFill>
                <a:latin typeface="+mn-lt"/>
                <a:ea typeface="+mn-ea"/>
                <a:cs typeface="+mn-ea"/>
                <a:sym typeface="+mn-lt"/>
              </a:rPr>
              <a:t>钱三强 </a:t>
            </a:r>
            <a:r>
              <a:rPr lang="en-US" altLang="zh-CN" sz="2000" b="1" dirty="0">
                <a:solidFill>
                  <a:srgbClr val="C00000"/>
                </a:solidFill>
                <a:latin typeface="+mn-lt"/>
                <a:ea typeface="+mn-ea"/>
                <a:cs typeface="+mn-ea"/>
                <a:sym typeface="+mn-lt"/>
              </a:rPr>
              <a:t>(1913-1992) </a:t>
            </a:r>
          </a:p>
          <a:p>
            <a:pPr defTabSz="457200" eaLnBrk="0" hangingPunct="0">
              <a:lnSpc>
                <a:spcPct val="150000"/>
              </a:lnSpc>
            </a:pPr>
            <a:r>
              <a:rPr lang="zh-CN" altLang="en-US" sz="1800" dirty="0" smtClean="0">
                <a:solidFill>
                  <a:srgbClr val="C00000"/>
                </a:solidFill>
                <a:latin typeface="+mn-lt"/>
                <a:ea typeface="+mn-ea"/>
                <a:cs typeface="+mn-ea"/>
                <a:sym typeface="+mn-lt"/>
              </a:rPr>
              <a:t>浙江省</a:t>
            </a:r>
            <a:r>
              <a:rPr lang="zh-CN" altLang="en-US" sz="1800" dirty="0">
                <a:solidFill>
                  <a:srgbClr val="C00000"/>
                </a:solidFill>
                <a:latin typeface="+mn-lt"/>
                <a:ea typeface="+mn-ea"/>
                <a:cs typeface="+mn-ea"/>
                <a:sym typeface="+mn-lt"/>
              </a:rPr>
              <a:t>湖州市人， 核物理学家，中国科学院院士。</a:t>
            </a:r>
          </a:p>
          <a:p>
            <a:pPr defTabSz="457200" eaLnBrk="0" hangingPunct="0">
              <a:lnSpc>
                <a:spcPct val="150000"/>
              </a:lnSpc>
            </a:pPr>
            <a:r>
              <a:rPr lang="zh-CN" altLang="en-US" sz="1800" dirty="0" smtClean="0">
                <a:solidFill>
                  <a:srgbClr val="C00000"/>
                </a:solidFill>
                <a:latin typeface="+mn-lt"/>
                <a:ea typeface="+mn-ea"/>
                <a:cs typeface="+mn-ea"/>
                <a:sym typeface="+mn-lt"/>
              </a:rPr>
              <a:t>为</a:t>
            </a:r>
            <a:r>
              <a:rPr lang="zh-CN" altLang="en-US" sz="1800" dirty="0">
                <a:solidFill>
                  <a:srgbClr val="C00000"/>
                </a:solidFill>
                <a:latin typeface="+mn-lt"/>
                <a:ea typeface="+mn-ea"/>
                <a:cs typeface="+mn-ea"/>
                <a:sym typeface="+mn-lt"/>
              </a:rPr>
              <a:t>第一颗原子弹和氢弹的研制成功作出重要贡献。 </a:t>
            </a:r>
          </a:p>
        </p:txBody>
      </p:sp>
      <p:sp>
        <p:nvSpPr>
          <p:cNvPr id="31748" name="Rectangle 4"/>
          <p:cNvSpPr>
            <a:spLocks noChangeArrowheads="1"/>
          </p:cNvSpPr>
          <p:nvPr/>
        </p:nvSpPr>
        <p:spPr bwMode="auto">
          <a:xfrm>
            <a:off x="3047999" y="3672621"/>
            <a:ext cx="7598230" cy="221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pPr defTabSz="457200">
              <a:lnSpc>
                <a:spcPct val="150000"/>
              </a:lnSpc>
            </a:pPr>
            <a:r>
              <a:rPr lang="en-US" altLang="zh-CN" sz="2000" b="1" dirty="0">
                <a:solidFill>
                  <a:srgbClr val="C00000"/>
                </a:solidFill>
                <a:latin typeface="+mn-lt"/>
                <a:ea typeface="+mn-ea"/>
                <a:cs typeface="+mn-ea"/>
                <a:sym typeface="+mn-lt"/>
              </a:rPr>
              <a:t> </a:t>
            </a:r>
            <a:r>
              <a:rPr lang="zh-CN" altLang="en-US" sz="2000" b="1" dirty="0">
                <a:solidFill>
                  <a:srgbClr val="C00000"/>
                </a:solidFill>
                <a:latin typeface="+mn-lt"/>
                <a:ea typeface="+mn-ea"/>
                <a:cs typeface="+mn-ea"/>
                <a:sym typeface="+mn-lt"/>
              </a:rPr>
              <a:t>邓稼先 </a:t>
            </a:r>
            <a:r>
              <a:rPr lang="en-US" altLang="zh-CN" sz="2000" b="1" dirty="0">
                <a:solidFill>
                  <a:srgbClr val="C00000"/>
                </a:solidFill>
                <a:latin typeface="+mn-lt"/>
                <a:ea typeface="+mn-ea"/>
                <a:cs typeface="+mn-ea"/>
                <a:sym typeface="+mn-lt"/>
              </a:rPr>
              <a:t>(1924-1986</a:t>
            </a:r>
            <a:r>
              <a:rPr lang="en-US" altLang="zh-CN" sz="1800" dirty="0">
                <a:solidFill>
                  <a:srgbClr val="C00000"/>
                </a:solidFill>
                <a:latin typeface="+mn-lt"/>
                <a:ea typeface="+mn-ea"/>
                <a:cs typeface="+mn-ea"/>
                <a:sym typeface="+mn-lt"/>
              </a:rPr>
              <a:t>)</a:t>
            </a:r>
          </a:p>
          <a:p>
            <a:pPr algn="just" defTabSz="457200" eaLnBrk="0" hangingPunct="0">
              <a:lnSpc>
                <a:spcPct val="150000"/>
              </a:lnSpc>
            </a:pPr>
            <a:r>
              <a:rPr lang="zh-CN" altLang="en-US" sz="1800" dirty="0" smtClean="0">
                <a:solidFill>
                  <a:srgbClr val="C00000"/>
                </a:solidFill>
                <a:latin typeface="+mn-lt"/>
                <a:ea typeface="+mn-ea"/>
                <a:cs typeface="+mn-ea"/>
                <a:sym typeface="+mn-lt"/>
              </a:rPr>
              <a:t>安徽省</a:t>
            </a:r>
            <a:r>
              <a:rPr lang="zh-CN" altLang="en-US" sz="1800" dirty="0">
                <a:solidFill>
                  <a:srgbClr val="C00000"/>
                </a:solidFill>
                <a:latin typeface="+mn-lt"/>
                <a:ea typeface="+mn-ea"/>
                <a:cs typeface="+mn-ea"/>
                <a:sym typeface="+mn-lt"/>
              </a:rPr>
              <a:t>怀宁县人， 核物理学家，中国科学院院士</a:t>
            </a:r>
          </a:p>
          <a:p>
            <a:pPr algn="just" defTabSz="457200" eaLnBrk="0" hangingPunct="0">
              <a:lnSpc>
                <a:spcPct val="150000"/>
              </a:lnSpc>
            </a:pPr>
            <a:r>
              <a:rPr lang="zh-CN" altLang="en-US" sz="1800" dirty="0" smtClean="0">
                <a:solidFill>
                  <a:srgbClr val="C00000"/>
                </a:solidFill>
                <a:latin typeface="+mn-lt"/>
                <a:ea typeface="+mn-ea"/>
                <a:cs typeface="+mn-ea"/>
                <a:sym typeface="+mn-lt"/>
              </a:rPr>
              <a:t>领导</a:t>
            </a:r>
            <a:r>
              <a:rPr lang="zh-CN" altLang="en-US" sz="1800" dirty="0">
                <a:solidFill>
                  <a:srgbClr val="C00000"/>
                </a:solidFill>
                <a:latin typeface="+mn-lt"/>
                <a:ea typeface="+mn-ea"/>
                <a:cs typeface="+mn-ea"/>
                <a:sym typeface="+mn-lt"/>
              </a:rPr>
              <a:t>完成原子弹的理论方案；原子弹试验成功后，立即组织力量，探索氢弹设计原理，选定技术途径    </a:t>
            </a:r>
          </a:p>
          <a:p>
            <a:pPr algn="just" defTabSz="457200" eaLnBrk="0" hangingPunct="0">
              <a:lnSpc>
                <a:spcPct val="150000"/>
              </a:lnSpc>
            </a:pPr>
            <a:r>
              <a:rPr lang="zh-CN" altLang="en-US" sz="1800" dirty="0">
                <a:solidFill>
                  <a:srgbClr val="C00000"/>
                </a:solidFill>
                <a:latin typeface="+mn-lt"/>
                <a:ea typeface="+mn-ea"/>
                <a:cs typeface="+mn-ea"/>
                <a:sym typeface="+mn-lt"/>
              </a:rPr>
              <a:t>　　 </a:t>
            </a:r>
          </a:p>
        </p:txBody>
      </p:sp>
      <p:pic>
        <p:nvPicPr>
          <p:cNvPr id="31749" name="Picture 5" descr="1钱三强"/>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71600" y="1447800"/>
            <a:ext cx="1560513"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0" name="Picture 6" descr="五、邓稼先 (1924-1986)"/>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371600" y="3657600"/>
            <a:ext cx="16002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2" name="Rectangle 8"/>
          <p:cNvSpPr>
            <a:spLocks noChangeArrowheads="1"/>
          </p:cNvSpPr>
          <p:nvPr/>
        </p:nvSpPr>
        <p:spPr bwMode="auto">
          <a:xfrm>
            <a:off x="2692400" y="5888612"/>
            <a:ext cx="9071429" cy="66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pPr defTabSz="457200">
              <a:lnSpc>
                <a:spcPct val="150000"/>
              </a:lnSpc>
            </a:pPr>
            <a:r>
              <a:rPr lang="zh-CN" altLang="en-US" b="1" dirty="0">
                <a:solidFill>
                  <a:srgbClr val="C00000"/>
                </a:solidFill>
                <a:latin typeface="+mn-lt"/>
                <a:ea typeface="+mn-ea"/>
                <a:cs typeface="+mn-ea"/>
                <a:sym typeface="+mn-lt"/>
              </a:rPr>
              <a:t>王淦昌 、彭桓武 、程开甲 、朱光亚 、于敏 </a:t>
            </a:r>
            <a:r>
              <a:rPr lang="en-US" altLang="zh-CN" b="1" dirty="0">
                <a:solidFill>
                  <a:srgbClr val="C00000"/>
                </a:solidFill>
                <a:latin typeface="+mn-lt"/>
                <a:ea typeface="+mn-ea"/>
                <a:cs typeface="+mn-ea"/>
                <a:sym typeface="+mn-lt"/>
              </a:rPr>
              <a:t>………</a:t>
            </a:r>
          </a:p>
        </p:txBody>
      </p:sp>
      <p:sp>
        <p:nvSpPr>
          <p:cNvPr id="8" name="Rectangle 4"/>
          <p:cNvSpPr txBox="1">
            <a:spLocks noChangeArrowheads="1"/>
          </p:cNvSpPr>
          <p:nvPr/>
        </p:nvSpPr>
        <p:spPr>
          <a:xfrm>
            <a:off x="753826" y="316529"/>
            <a:ext cx="6967773" cy="1143000"/>
          </a:xfrm>
          <a:prstGeom prst="rect">
            <a:avLst/>
          </a:prstGeom>
        </p:spPr>
        <p:txBody>
          <a:bodyPr vert="horz" lIns="91440" tIns="45720" rIns="91440" bIns="45720" rtlCol="0" anchor="t">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zh-CN" altLang="en-US" b="1" dirty="0">
                <a:solidFill>
                  <a:srgbClr val="C00000"/>
                </a:solidFill>
                <a:latin typeface="+mn-lt"/>
                <a:ea typeface="+mn-ea"/>
                <a:cs typeface="+mn-ea"/>
                <a:sym typeface="+mn-lt"/>
              </a:rPr>
              <a:t>永远记住这些辉煌的名字 </a:t>
            </a:r>
          </a:p>
        </p:txBody>
      </p:sp>
      <p:sp>
        <p:nvSpPr>
          <p:cNvPr id="9" name="矩形 8"/>
          <p:cNvSpPr/>
          <p:nvPr/>
        </p:nvSpPr>
        <p:spPr>
          <a:xfrm>
            <a:off x="-50800" y="317500"/>
            <a:ext cx="40640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10" name="矩形 9"/>
          <p:cNvSpPr/>
          <p:nvPr/>
        </p:nvSpPr>
        <p:spPr>
          <a:xfrm>
            <a:off x="469900" y="317500"/>
            <a:ext cx="12192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Tree>
    <p:extLst>
      <p:ext uri="{BB962C8B-B14F-4D97-AF65-F5344CB8AC3E}">
        <p14:creationId xmlns:p14="http://schemas.microsoft.com/office/powerpoint/2010/main" val="60206477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p:transition spd="slow" advTm="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31749"/>
                                        </p:tgtEl>
                                        <p:attrNameLst>
                                          <p:attrName>style.visibility</p:attrName>
                                        </p:attrNameLst>
                                      </p:cBhvr>
                                      <p:to>
                                        <p:strVal val="visible"/>
                                      </p:to>
                                    </p:set>
                                    <p:animEffect transition="in" filter="dissolve">
                                      <p:cBhvr>
                                        <p:cTn id="7" dur="500"/>
                                        <p:tgtEl>
                                          <p:spTgt spid="31749"/>
                                        </p:tgtEl>
                                      </p:cBhvr>
                                    </p:animEffect>
                                  </p:childTnLst>
                                </p:cTn>
                              </p:par>
                            </p:childTnLst>
                          </p:cTn>
                        </p:par>
                        <p:par>
                          <p:cTn id="8" fill="hold" nodeType="withGroup">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31747"/>
                                        </p:tgtEl>
                                        <p:attrNameLst>
                                          <p:attrName>style.visibility</p:attrName>
                                        </p:attrNameLst>
                                      </p:cBhvr>
                                      <p:to>
                                        <p:strVal val="visible"/>
                                      </p:to>
                                    </p:set>
                                    <p:anim calcmode="lin" valueType="num">
                                      <p:cBhvr additive="base">
                                        <p:cTn id="11" dur="500" fill="hold"/>
                                        <p:tgtEl>
                                          <p:spTgt spid="31747"/>
                                        </p:tgtEl>
                                        <p:attrNameLst>
                                          <p:attrName>ppt_x</p:attrName>
                                        </p:attrNameLst>
                                      </p:cBhvr>
                                      <p:tavLst>
                                        <p:tav tm="0">
                                          <p:val>
                                            <p:strVal val="1+#ppt_w/2"/>
                                          </p:val>
                                        </p:tav>
                                        <p:tav tm="100000">
                                          <p:val>
                                            <p:strVal val="#ppt_x"/>
                                          </p:val>
                                        </p:tav>
                                      </p:tavLst>
                                    </p:anim>
                                    <p:anim calcmode="lin" valueType="num">
                                      <p:cBhvr additive="base">
                                        <p:cTn id="12" dur="500" fill="hold"/>
                                        <p:tgtEl>
                                          <p:spTgt spid="31747"/>
                                        </p:tgtEl>
                                        <p:attrNameLst>
                                          <p:attrName>ppt_y</p:attrName>
                                        </p:attrNameLst>
                                      </p:cBhvr>
                                      <p:tavLst>
                                        <p:tav tm="0">
                                          <p:val>
                                            <p:strVal val="#ppt_y"/>
                                          </p:val>
                                        </p:tav>
                                        <p:tav tm="100000">
                                          <p:val>
                                            <p:strVal val="#ppt_y"/>
                                          </p:val>
                                        </p:tav>
                                      </p:tavLst>
                                    </p:anim>
                                  </p:childTnLst>
                                </p:cTn>
                              </p:par>
                            </p:childTnLst>
                          </p:cTn>
                        </p:par>
                        <p:par>
                          <p:cTn id="13" fill="hold" nodeType="withGroup">
                            <p:stCondLst>
                              <p:cond delay="1000"/>
                            </p:stCondLst>
                            <p:childTnLst>
                              <p:par>
                                <p:cTn id="14" presetID="9" presetClass="entr" presetSubtype="0" fill="hold" nodeType="afterEffect">
                                  <p:stCondLst>
                                    <p:cond delay="0"/>
                                  </p:stCondLst>
                                  <p:childTnLst>
                                    <p:set>
                                      <p:cBhvr>
                                        <p:cTn id="15" dur="1" fill="hold">
                                          <p:stCondLst>
                                            <p:cond delay="0"/>
                                          </p:stCondLst>
                                        </p:cTn>
                                        <p:tgtEl>
                                          <p:spTgt spid="31750"/>
                                        </p:tgtEl>
                                        <p:attrNameLst>
                                          <p:attrName>style.visibility</p:attrName>
                                        </p:attrNameLst>
                                      </p:cBhvr>
                                      <p:to>
                                        <p:strVal val="visible"/>
                                      </p:to>
                                    </p:set>
                                    <p:animEffect transition="in" filter="dissolve">
                                      <p:cBhvr>
                                        <p:cTn id="16" dur="500"/>
                                        <p:tgtEl>
                                          <p:spTgt spid="31750"/>
                                        </p:tgtEl>
                                      </p:cBhvr>
                                    </p:animEffect>
                                  </p:childTnLst>
                                </p:cTn>
                              </p:par>
                            </p:childTnLst>
                          </p:cTn>
                        </p:par>
                        <p:par>
                          <p:cTn id="17" fill="hold" nodeType="withGroup">
                            <p:stCondLst>
                              <p:cond delay="1500"/>
                            </p:stCondLst>
                            <p:childTnLst>
                              <p:par>
                                <p:cTn id="18" presetID="2" presetClass="entr" presetSubtype="2" fill="hold" grpId="0" nodeType="afterEffect">
                                  <p:stCondLst>
                                    <p:cond delay="0"/>
                                  </p:stCondLst>
                                  <p:childTnLst>
                                    <p:set>
                                      <p:cBhvr>
                                        <p:cTn id="19" dur="1" fill="hold">
                                          <p:stCondLst>
                                            <p:cond delay="0"/>
                                          </p:stCondLst>
                                        </p:cTn>
                                        <p:tgtEl>
                                          <p:spTgt spid="31748"/>
                                        </p:tgtEl>
                                        <p:attrNameLst>
                                          <p:attrName>style.visibility</p:attrName>
                                        </p:attrNameLst>
                                      </p:cBhvr>
                                      <p:to>
                                        <p:strVal val="visible"/>
                                      </p:to>
                                    </p:set>
                                    <p:anim calcmode="lin" valueType="num">
                                      <p:cBhvr additive="base">
                                        <p:cTn id="20" dur="500" fill="hold"/>
                                        <p:tgtEl>
                                          <p:spTgt spid="31748"/>
                                        </p:tgtEl>
                                        <p:attrNameLst>
                                          <p:attrName>ppt_x</p:attrName>
                                        </p:attrNameLst>
                                      </p:cBhvr>
                                      <p:tavLst>
                                        <p:tav tm="0">
                                          <p:val>
                                            <p:strVal val="1+#ppt_w/2"/>
                                          </p:val>
                                        </p:tav>
                                        <p:tav tm="100000">
                                          <p:val>
                                            <p:strVal val="#ppt_x"/>
                                          </p:val>
                                        </p:tav>
                                      </p:tavLst>
                                    </p:anim>
                                    <p:anim calcmode="lin" valueType="num">
                                      <p:cBhvr additive="base">
                                        <p:cTn id="21" dur="500" fill="hold"/>
                                        <p:tgtEl>
                                          <p:spTgt spid="31748"/>
                                        </p:tgtEl>
                                        <p:attrNameLst>
                                          <p:attrName>ppt_y</p:attrName>
                                        </p:attrNameLst>
                                      </p:cBhvr>
                                      <p:tavLst>
                                        <p:tav tm="0">
                                          <p:val>
                                            <p:strVal val="#ppt_y"/>
                                          </p:val>
                                        </p:tav>
                                        <p:tav tm="100000">
                                          <p:val>
                                            <p:strVal val="#ppt_y"/>
                                          </p:val>
                                        </p:tav>
                                      </p:tavLst>
                                    </p:anim>
                                  </p:childTnLst>
                                </p:cTn>
                              </p:par>
                            </p:childTnLst>
                          </p:cTn>
                        </p:par>
                        <p:par>
                          <p:cTn id="22" fill="hold" nodeType="withGroup">
                            <p:stCondLst>
                              <p:cond delay="2000"/>
                            </p:stCondLst>
                            <p:childTnLst>
                              <p:par>
                                <p:cTn id="23" presetID="2" presetClass="entr" presetSubtype="4" fill="hold" grpId="0" nodeType="afterEffect">
                                  <p:stCondLst>
                                    <p:cond delay="0"/>
                                  </p:stCondLst>
                                  <p:childTnLst>
                                    <p:set>
                                      <p:cBhvr>
                                        <p:cTn id="24" dur="1" fill="hold">
                                          <p:stCondLst>
                                            <p:cond delay="0"/>
                                          </p:stCondLst>
                                        </p:cTn>
                                        <p:tgtEl>
                                          <p:spTgt spid="31752"/>
                                        </p:tgtEl>
                                        <p:attrNameLst>
                                          <p:attrName>style.visibility</p:attrName>
                                        </p:attrNameLst>
                                      </p:cBhvr>
                                      <p:to>
                                        <p:strVal val="visible"/>
                                      </p:to>
                                    </p:set>
                                    <p:anim calcmode="lin" valueType="num">
                                      <p:cBhvr additive="base">
                                        <p:cTn id="25" dur="500" fill="hold"/>
                                        <p:tgtEl>
                                          <p:spTgt spid="31752"/>
                                        </p:tgtEl>
                                        <p:attrNameLst>
                                          <p:attrName>ppt_x</p:attrName>
                                        </p:attrNameLst>
                                      </p:cBhvr>
                                      <p:tavLst>
                                        <p:tav tm="0">
                                          <p:val>
                                            <p:strVal val="#ppt_x"/>
                                          </p:val>
                                        </p:tav>
                                        <p:tav tm="100000">
                                          <p:val>
                                            <p:strVal val="#ppt_x"/>
                                          </p:val>
                                        </p:tav>
                                      </p:tavLst>
                                    </p:anim>
                                    <p:anim calcmode="lin" valueType="num">
                                      <p:cBhvr additive="base">
                                        <p:cTn id="26" dur="500" fill="hold"/>
                                        <p:tgtEl>
                                          <p:spTgt spid="317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p:bldP spid="31748" grpId="0"/>
      <p:bldP spid="3175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ChangeArrowheads="1"/>
          </p:cNvSpPr>
          <p:nvPr/>
        </p:nvSpPr>
        <p:spPr bwMode="auto">
          <a:xfrm>
            <a:off x="3086100" y="1630740"/>
            <a:ext cx="6629400" cy="2146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pPr algn="just" defTabSz="457200">
              <a:lnSpc>
                <a:spcPct val="150000"/>
              </a:lnSpc>
            </a:pPr>
            <a:r>
              <a:rPr lang="en-US" altLang="zh-CN" sz="2400" b="1" dirty="0">
                <a:solidFill>
                  <a:srgbClr val="C00000"/>
                </a:solidFill>
                <a:latin typeface="+mn-lt"/>
                <a:ea typeface="+mn-ea"/>
                <a:cs typeface="+mn-ea"/>
                <a:sym typeface="+mn-lt"/>
              </a:rPr>
              <a:t> </a:t>
            </a:r>
            <a:r>
              <a:rPr lang="zh-CN" altLang="en-US" sz="2400" b="1" dirty="0">
                <a:solidFill>
                  <a:srgbClr val="C00000"/>
                </a:solidFill>
                <a:latin typeface="+mn-lt"/>
                <a:ea typeface="+mn-ea"/>
                <a:cs typeface="+mn-ea"/>
                <a:sym typeface="+mn-lt"/>
              </a:rPr>
              <a:t>赵九章 </a:t>
            </a:r>
            <a:r>
              <a:rPr lang="en-US" altLang="zh-CN" sz="2400" b="1" dirty="0">
                <a:solidFill>
                  <a:srgbClr val="C00000"/>
                </a:solidFill>
                <a:latin typeface="+mn-lt"/>
                <a:ea typeface="+mn-ea"/>
                <a:cs typeface="+mn-ea"/>
                <a:sym typeface="+mn-lt"/>
              </a:rPr>
              <a:t>(1907-1968</a:t>
            </a:r>
            <a:r>
              <a:rPr lang="en-US" altLang="zh-CN" sz="2400" b="1" dirty="0" smtClean="0">
                <a:solidFill>
                  <a:srgbClr val="C00000"/>
                </a:solidFill>
                <a:latin typeface="+mn-lt"/>
                <a:ea typeface="+mn-ea"/>
                <a:cs typeface="+mn-ea"/>
                <a:sym typeface="+mn-lt"/>
              </a:rPr>
              <a:t>)</a:t>
            </a:r>
            <a:endParaRPr lang="en-US" altLang="zh-CN" sz="1800" dirty="0">
              <a:solidFill>
                <a:srgbClr val="C00000"/>
              </a:solidFill>
              <a:latin typeface="+mn-lt"/>
              <a:ea typeface="+mn-ea"/>
              <a:cs typeface="+mn-ea"/>
              <a:sym typeface="+mn-lt"/>
            </a:endParaRPr>
          </a:p>
          <a:p>
            <a:pPr algn="just" defTabSz="457200" eaLnBrk="0" hangingPunct="0">
              <a:lnSpc>
                <a:spcPct val="150000"/>
              </a:lnSpc>
            </a:pPr>
            <a:r>
              <a:rPr lang="zh-CN" altLang="en-US" sz="1800" dirty="0" smtClean="0">
                <a:solidFill>
                  <a:srgbClr val="C00000"/>
                </a:solidFill>
                <a:latin typeface="+mn-lt"/>
                <a:ea typeface="+mn-ea"/>
                <a:cs typeface="+mn-ea"/>
                <a:sym typeface="+mn-lt"/>
              </a:rPr>
              <a:t>浙江省</a:t>
            </a:r>
            <a:r>
              <a:rPr lang="zh-CN" altLang="en-US" sz="1800" dirty="0">
                <a:solidFill>
                  <a:srgbClr val="C00000"/>
                </a:solidFill>
                <a:latin typeface="+mn-lt"/>
                <a:ea typeface="+mn-ea"/>
                <a:cs typeface="+mn-ea"/>
                <a:sym typeface="+mn-lt"/>
              </a:rPr>
              <a:t>吴兴县人， 地球物理学家，中国科学院院士。</a:t>
            </a:r>
          </a:p>
          <a:p>
            <a:pPr algn="just" defTabSz="457200" eaLnBrk="0" hangingPunct="0">
              <a:lnSpc>
                <a:spcPct val="150000"/>
              </a:lnSpc>
            </a:pPr>
            <a:r>
              <a:rPr lang="zh-CN" altLang="en-US" sz="1800" dirty="0">
                <a:solidFill>
                  <a:srgbClr val="C00000"/>
                </a:solidFill>
                <a:latin typeface="+mn-lt"/>
                <a:ea typeface="+mn-ea"/>
                <a:cs typeface="+mn-ea"/>
                <a:sym typeface="+mn-lt"/>
              </a:rPr>
              <a:t> </a:t>
            </a:r>
            <a:r>
              <a:rPr lang="zh-CN" altLang="en-US" sz="1800" dirty="0" smtClean="0">
                <a:solidFill>
                  <a:srgbClr val="C00000"/>
                </a:solidFill>
                <a:latin typeface="+mn-lt"/>
                <a:ea typeface="+mn-ea"/>
                <a:cs typeface="+mn-ea"/>
                <a:sym typeface="+mn-lt"/>
              </a:rPr>
              <a:t>中国</a:t>
            </a:r>
            <a:r>
              <a:rPr lang="zh-CN" altLang="en-US" sz="1800" dirty="0">
                <a:solidFill>
                  <a:srgbClr val="C00000"/>
                </a:solidFill>
                <a:latin typeface="+mn-lt"/>
                <a:ea typeface="+mn-ea"/>
                <a:cs typeface="+mn-ea"/>
                <a:sym typeface="+mn-lt"/>
              </a:rPr>
              <a:t>人造卫星事业的倡导者和奠基人之一  </a:t>
            </a:r>
          </a:p>
          <a:p>
            <a:pPr algn="just" defTabSz="457200" eaLnBrk="0" hangingPunct="0">
              <a:lnSpc>
                <a:spcPct val="150000"/>
              </a:lnSpc>
            </a:pPr>
            <a:r>
              <a:rPr lang="zh-CN" altLang="en-US" sz="900" dirty="0">
                <a:solidFill>
                  <a:srgbClr val="C00000"/>
                </a:solidFill>
                <a:latin typeface="+mn-lt"/>
                <a:ea typeface="+mn-ea"/>
                <a:cs typeface="+mn-ea"/>
                <a:sym typeface="+mn-lt"/>
              </a:rPr>
              <a:t>　　 </a:t>
            </a:r>
          </a:p>
          <a:p>
            <a:pPr defTabSz="457200" eaLnBrk="0" hangingPunct="0">
              <a:lnSpc>
                <a:spcPct val="150000"/>
              </a:lnSpc>
            </a:pPr>
            <a:endParaRPr lang="en-US" altLang="zh-CN" sz="2000" dirty="0">
              <a:solidFill>
                <a:srgbClr val="C00000"/>
              </a:solidFill>
              <a:latin typeface="+mn-lt"/>
              <a:ea typeface="+mn-ea"/>
              <a:cs typeface="+mn-ea"/>
              <a:sym typeface="+mn-lt"/>
            </a:endParaRPr>
          </a:p>
        </p:txBody>
      </p:sp>
      <p:pic>
        <p:nvPicPr>
          <p:cNvPr id="32772" name="Picture 4" descr="四、赵九章 (1907-1968)"/>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71600" y="1459529"/>
            <a:ext cx="17145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3" name="Picture 5" descr="十、屠守锷 (1917- )"/>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371600" y="4100647"/>
            <a:ext cx="1714500" cy="211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4" name="Rectangle 6"/>
          <p:cNvSpPr>
            <a:spLocks noChangeArrowheads="1"/>
          </p:cNvSpPr>
          <p:nvPr/>
        </p:nvSpPr>
        <p:spPr bwMode="auto">
          <a:xfrm>
            <a:off x="3302000" y="4465424"/>
            <a:ext cx="655320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pPr algn="just" defTabSz="457200">
              <a:lnSpc>
                <a:spcPct val="150000"/>
              </a:lnSpc>
            </a:pPr>
            <a:r>
              <a:rPr lang="zh-CN" altLang="en-US" sz="2400" b="1" dirty="0">
                <a:solidFill>
                  <a:srgbClr val="C00000"/>
                </a:solidFill>
                <a:latin typeface="+mn-lt"/>
                <a:ea typeface="+mn-ea"/>
                <a:cs typeface="+mn-ea"/>
                <a:sym typeface="+mn-lt"/>
              </a:rPr>
              <a:t>屠守锷 </a:t>
            </a:r>
            <a:r>
              <a:rPr lang="en-US" altLang="zh-CN" sz="2400" b="1" dirty="0">
                <a:solidFill>
                  <a:srgbClr val="C00000"/>
                </a:solidFill>
                <a:latin typeface="+mn-lt"/>
                <a:ea typeface="+mn-ea"/>
                <a:cs typeface="+mn-ea"/>
                <a:sym typeface="+mn-lt"/>
              </a:rPr>
              <a:t>(1917-2012 )</a:t>
            </a:r>
          </a:p>
          <a:p>
            <a:pPr algn="just" defTabSz="457200">
              <a:lnSpc>
                <a:spcPct val="150000"/>
              </a:lnSpc>
            </a:pPr>
            <a:r>
              <a:rPr lang="zh-CN" altLang="en-US" sz="1600" dirty="0" smtClean="0">
                <a:solidFill>
                  <a:srgbClr val="C00000"/>
                </a:solidFill>
                <a:latin typeface="+mn-lt"/>
                <a:ea typeface="+mn-ea"/>
                <a:cs typeface="+mn-ea"/>
                <a:sym typeface="+mn-lt"/>
              </a:rPr>
              <a:t>浙江省</a:t>
            </a:r>
            <a:r>
              <a:rPr lang="zh-CN" altLang="en-US" sz="1600" dirty="0">
                <a:solidFill>
                  <a:srgbClr val="C00000"/>
                </a:solidFill>
                <a:latin typeface="+mn-lt"/>
                <a:ea typeface="+mn-ea"/>
                <a:cs typeface="+mn-ea"/>
                <a:sym typeface="+mn-lt"/>
              </a:rPr>
              <a:t>湖州市人，中国科学院院士，国际宇航科学院院士。 </a:t>
            </a:r>
          </a:p>
          <a:p>
            <a:pPr defTabSz="457200" eaLnBrk="0" hangingPunct="0">
              <a:lnSpc>
                <a:spcPct val="150000"/>
              </a:lnSpc>
            </a:pPr>
            <a:r>
              <a:rPr lang="zh-CN" altLang="en-US" sz="1600" dirty="0" smtClean="0">
                <a:solidFill>
                  <a:srgbClr val="C00000"/>
                </a:solidFill>
                <a:latin typeface="+mn-lt"/>
                <a:ea typeface="+mn-ea"/>
                <a:cs typeface="+mn-ea"/>
                <a:sym typeface="+mn-lt"/>
              </a:rPr>
              <a:t>中国</a:t>
            </a:r>
            <a:r>
              <a:rPr lang="zh-CN" altLang="en-US" sz="1600" dirty="0">
                <a:solidFill>
                  <a:srgbClr val="C00000"/>
                </a:solidFill>
                <a:latin typeface="+mn-lt"/>
                <a:ea typeface="+mn-ea"/>
                <a:cs typeface="+mn-ea"/>
                <a:sym typeface="+mn-lt"/>
              </a:rPr>
              <a:t>导弹与航天事业开创人之一 </a:t>
            </a:r>
          </a:p>
        </p:txBody>
      </p:sp>
      <p:sp>
        <p:nvSpPr>
          <p:cNvPr id="9" name="Rectangle 4"/>
          <p:cNvSpPr txBox="1">
            <a:spLocks noChangeArrowheads="1"/>
          </p:cNvSpPr>
          <p:nvPr/>
        </p:nvSpPr>
        <p:spPr>
          <a:xfrm>
            <a:off x="753826" y="316529"/>
            <a:ext cx="6967773" cy="1143000"/>
          </a:xfrm>
          <a:prstGeom prst="rect">
            <a:avLst/>
          </a:prstGeom>
        </p:spPr>
        <p:txBody>
          <a:bodyPr vert="horz" lIns="91440" tIns="45720" rIns="91440" bIns="45720" rtlCol="0" anchor="t">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zh-CN" altLang="en-US" b="1" dirty="0">
                <a:solidFill>
                  <a:srgbClr val="C00000"/>
                </a:solidFill>
                <a:latin typeface="+mn-lt"/>
                <a:ea typeface="+mn-ea"/>
                <a:cs typeface="+mn-ea"/>
                <a:sym typeface="+mn-lt"/>
              </a:rPr>
              <a:t>永远</a:t>
            </a:r>
            <a:r>
              <a:rPr lang="zh-CN" altLang="en-US" b="1" dirty="0" smtClean="0">
                <a:solidFill>
                  <a:srgbClr val="C00000"/>
                </a:solidFill>
                <a:latin typeface="+mn-lt"/>
                <a:ea typeface="+mn-ea"/>
                <a:cs typeface="+mn-ea"/>
                <a:sym typeface="+mn-lt"/>
              </a:rPr>
              <a:t>记这些</a:t>
            </a:r>
            <a:r>
              <a:rPr lang="zh-CN" altLang="en-US" b="1" dirty="0">
                <a:solidFill>
                  <a:srgbClr val="C00000"/>
                </a:solidFill>
                <a:latin typeface="+mn-lt"/>
                <a:ea typeface="+mn-ea"/>
                <a:cs typeface="+mn-ea"/>
                <a:sym typeface="+mn-lt"/>
              </a:rPr>
              <a:t>辉煌的名字 </a:t>
            </a:r>
          </a:p>
        </p:txBody>
      </p:sp>
      <p:sp>
        <p:nvSpPr>
          <p:cNvPr id="10" name="矩形 9"/>
          <p:cNvSpPr/>
          <p:nvPr/>
        </p:nvSpPr>
        <p:spPr>
          <a:xfrm>
            <a:off x="-50800" y="317500"/>
            <a:ext cx="40640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11" name="矩形 10"/>
          <p:cNvSpPr/>
          <p:nvPr/>
        </p:nvSpPr>
        <p:spPr>
          <a:xfrm>
            <a:off x="469900" y="317500"/>
            <a:ext cx="12192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Tree>
    <p:extLst>
      <p:ext uri="{BB962C8B-B14F-4D97-AF65-F5344CB8AC3E}">
        <p14:creationId xmlns:p14="http://schemas.microsoft.com/office/powerpoint/2010/main" val="99347372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p:transition spd="slow" advTm="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2772"/>
                                        </p:tgtEl>
                                        <p:attrNameLst>
                                          <p:attrName>style.visibility</p:attrName>
                                        </p:attrNameLst>
                                      </p:cBhvr>
                                      <p:to>
                                        <p:strVal val="visible"/>
                                      </p:to>
                                    </p:set>
                                    <p:animEffect transition="in" filter="dissolve">
                                      <p:cBhvr>
                                        <p:cTn id="7" dur="500"/>
                                        <p:tgtEl>
                                          <p:spTgt spid="3277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32771"/>
                                        </p:tgtEl>
                                        <p:attrNameLst>
                                          <p:attrName>style.visibility</p:attrName>
                                        </p:attrNameLst>
                                      </p:cBhvr>
                                      <p:to>
                                        <p:strVal val="visible"/>
                                      </p:to>
                                    </p:set>
                                    <p:anim calcmode="lin" valueType="num">
                                      <p:cBhvr additive="base">
                                        <p:cTn id="12" dur="500" fill="hold"/>
                                        <p:tgtEl>
                                          <p:spTgt spid="32771"/>
                                        </p:tgtEl>
                                        <p:attrNameLst>
                                          <p:attrName>ppt_x</p:attrName>
                                        </p:attrNameLst>
                                      </p:cBhvr>
                                      <p:tavLst>
                                        <p:tav tm="0">
                                          <p:val>
                                            <p:strVal val="1+#ppt_w/2"/>
                                          </p:val>
                                        </p:tav>
                                        <p:tav tm="100000">
                                          <p:val>
                                            <p:strVal val="#ppt_x"/>
                                          </p:val>
                                        </p:tav>
                                      </p:tavLst>
                                    </p:anim>
                                    <p:anim calcmode="lin" valueType="num">
                                      <p:cBhvr additive="base">
                                        <p:cTn id="13" dur="500" fill="hold"/>
                                        <p:tgtEl>
                                          <p:spTgt spid="32771"/>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9" presetClass="entr" presetSubtype="0" fill="hold" nodeType="clickEffect">
                                  <p:stCondLst>
                                    <p:cond delay="0"/>
                                  </p:stCondLst>
                                  <p:childTnLst>
                                    <p:set>
                                      <p:cBhvr>
                                        <p:cTn id="17" dur="1" fill="hold">
                                          <p:stCondLst>
                                            <p:cond delay="0"/>
                                          </p:stCondLst>
                                        </p:cTn>
                                        <p:tgtEl>
                                          <p:spTgt spid="32773"/>
                                        </p:tgtEl>
                                        <p:attrNameLst>
                                          <p:attrName>style.visibility</p:attrName>
                                        </p:attrNameLst>
                                      </p:cBhvr>
                                      <p:to>
                                        <p:strVal val="visible"/>
                                      </p:to>
                                    </p:set>
                                    <p:animEffect transition="in" filter="dissolve">
                                      <p:cBhvr>
                                        <p:cTn id="18" dur="500"/>
                                        <p:tgtEl>
                                          <p:spTgt spid="32773"/>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32774"/>
                                        </p:tgtEl>
                                        <p:attrNameLst>
                                          <p:attrName>style.visibility</p:attrName>
                                        </p:attrNameLst>
                                      </p:cBhvr>
                                      <p:to>
                                        <p:strVal val="visible"/>
                                      </p:to>
                                    </p:set>
                                    <p:anim calcmode="lin" valueType="num">
                                      <p:cBhvr additive="base">
                                        <p:cTn id="23" dur="500" fill="hold"/>
                                        <p:tgtEl>
                                          <p:spTgt spid="32774"/>
                                        </p:tgtEl>
                                        <p:attrNameLst>
                                          <p:attrName>ppt_x</p:attrName>
                                        </p:attrNameLst>
                                      </p:cBhvr>
                                      <p:tavLst>
                                        <p:tav tm="0">
                                          <p:val>
                                            <p:strVal val="1+#ppt_w/2"/>
                                          </p:val>
                                        </p:tav>
                                        <p:tav tm="100000">
                                          <p:val>
                                            <p:strVal val="#ppt_x"/>
                                          </p:val>
                                        </p:tav>
                                      </p:tavLst>
                                    </p:anim>
                                    <p:anim calcmode="lin" valueType="num">
                                      <p:cBhvr additive="base">
                                        <p:cTn id="24" dur="500" fill="hold"/>
                                        <p:tgtEl>
                                          <p:spTgt spid="327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p:bldP spid="3277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865412" y="4622800"/>
            <a:ext cx="9961700" cy="60410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pic>
        <p:nvPicPr>
          <p:cNvPr id="44040" name="Picture 8" descr="j100"/>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7780313" y="2400300"/>
            <a:ext cx="3046799" cy="2206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5" descr="中国洲际战略导弹"/>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080916" y="2400300"/>
            <a:ext cx="3749265" cy="222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4" descr="反舰导弹"/>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65412" y="2400300"/>
            <a:ext cx="3215504" cy="2206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1684273" y="4679396"/>
            <a:ext cx="1620957" cy="523220"/>
          </a:xfrm>
          <a:prstGeom prst="rect">
            <a:avLst/>
          </a:prstGeom>
        </p:spPr>
        <p:txBody>
          <a:bodyPr wrap="none">
            <a:spAutoFit/>
          </a:bodyPr>
          <a:lstStyle/>
          <a:p>
            <a:pPr defTabSz="457200"/>
            <a:r>
              <a:rPr lang="zh-CN" altLang="en-US" sz="2800" b="1" dirty="0">
                <a:solidFill>
                  <a:prstClr val="white"/>
                </a:solidFill>
                <a:cs typeface="+mn-ea"/>
                <a:sym typeface="+mn-lt"/>
              </a:rPr>
              <a:t>对地导弹</a:t>
            </a:r>
          </a:p>
        </p:txBody>
      </p:sp>
      <p:sp>
        <p:nvSpPr>
          <p:cNvPr id="3" name="矩形 2"/>
          <p:cNvSpPr/>
          <p:nvPr/>
        </p:nvSpPr>
        <p:spPr>
          <a:xfrm>
            <a:off x="8408554" y="4640188"/>
            <a:ext cx="1261884" cy="523220"/>
          </a:xfrm>
          <a:prstGeom prst="rect">
            <a:avLst/>
          </a:prstGeom>
        </p:spPr>
        <p:txBody>
          <a:bodyPr wrap="none">
            <a:spAutoFit/>
          </a:bodyPr>
          <a:lstStyle/>
          <a:p>
            <a:pPr defTabSz="457200"/>
            <a:r>
              <a:rPr lang="zh-CN" altLang="en-US" sz="2800" b="1" dirty="0">
                <a:solidFill>
                  <a:prstClr val="white"/>
                </a:solidFill>
                <a:cs typeface="+mn-ea"/>
                <a:sym typeface="+mn-lt"/>
              </a:rPr>
              <a:t>轰炸机</a:t>
            </a:r>
          </a:p>
        </p:txBody>
      </p:sp>
      <p:sp>
        <p:nvSpPr>
          <p:cNvPr id="9" name="矩形 8"/>
          <p:cNvSpPr/>
          <p:nvPr/>
        </p:nvSpPr>
        <p:spPr>
          <a:xfrm>
            <a:off x="4426924" y="4703688"/>
            <a:ext cx="3057247" cy="523220"/>
          </a:xfrm>
          <a:prstGeom prst="rect">
            <a:avLst/>
          </a:prstGeom>
        </p:spPr>
        <p:txBody>
          <a:bodyPr wrap="none">
            <a:spAutoFit/>
          </a:bodyPr>
          <a:lstStyle/>
          <a:p>
            <a:pPr defTabSz="457200"/>
            <a:r>
              <a:rPr lang="zh-CN" altLang="en-US" sz="2800" b="1" dirty="0">
                <a:solidFill>
                  <a:prstClr val="white"/>
                </a:solidFill>
                <a:cs typeface="+mn-ea"/>
                <a:sym typeface="+mn-lt"/>
              </a:rPr>
              <a:t>中国洲际战略导弹</a:t>
            </a:r>
          </a:p>
        </p:txBody>
      </p:sp>
      <p:sp>
        <p:nvSpPr>
          <p:cNvPr id="12" name="Rectangle 4"/>
          <p:cNvSpPr txBox="1">
            <a:spLocks noChangeArrowheads="1"/>
          </p:cNvSpPr>
          <p:nvPr/>
        </p:nvSpPr>
        <p:spPr>
          <a:xfrm>
            <a:off x="753826" y="316529"/>
            <a:ext cx="10574574" cy="1143000"/>
          </a:xfrm>
          <a:prstGeom prst="rect">
            <a:avLst/>
          </a:prstGeom>
        </p:spPr>
        <p:txBody>
          <a:bodyPr vert="horz" lIns="91440" tIns="45720" rIns="91440" bIns="45720" rtlCol="0" anchor="t">
            <a:normAutofit fontScale="92500"/>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pPr>
              <a:spcBef>
                <a:spcPct val="50000"/>
              </a:spcBef>
            </a:pPr>
            <a:r>
              <a:rPr lang="en-US" altLang="zh-CN" b="1" dirty="0">
                <a:solidFill>
                  <a:srgbClr val="C00000"/>
                </a:solidFill>
                <a:latin typeface="+mn-lt"/>
                <a:ea typeface="+mn-ea"/>
                <a:cs typeface="+mn-ea"/>
                <a:sym typeface="+mn-lt"/>
              </a:rPr>
              <a:t>21</a:t>
            </a:r>
            <a:r>
              <a:rPr lang="zh-CN" altLang="en-US" b="1" dirty="0">
                <a:solidFill>
                  <a:srgbClr val="C00000"/>
                </a:solidFill>
                <a:latin typeface="+mn-lt"/>
                <a:ea typeface="+mn-ea"/>
                <a:cs typeface="+mn-ea"/>
                <a:sym typeface="+mn-lt"/>
              </a:rPr>
              <a:t>世纪</a:t>
            </a:r>
            <a:r>
              <a:rPr lang="zh-CN" altLang="en-US" b="1" dirty="0" smtClean="0">
                <a:solidFill>
                  <a:srgbClr val="C00000"/>
                </a:solidFill>
                <a:latin typeface="+mn-lt"/>
                <a:ea typeface="+mn-ea"/>
                <a:cs typeface="+mn-ea"/>
                <a:sym typeface="+mn-lt"/>
              </a:rPr>
              <a:t>国防</a:t>
            </a:r>
            <a:r>
              <a:rPr lang="en-US" altLang="zh-CN" b="1" dirty="0" smtClean="0">
                <a:solidFill>
                  <a:srgbClr val="C00000"/>
                </a:solidFill>
                <a:latin typeface="+mn-lt"/>
                <a:ea typeface="+mn-ea"/>
                <a:cs typeface="+mn-ea"/>
                <a:sym typeface="+mn-lt"/>
              </a:rPr>
              <a:t>-</a:t>
            </a:r>
            <a:r>
              <a:rPr lang="zh-CN" altLang="en-US" b="1" dirty="0">
                <a:solidFill>
                  <a:srgbClr val="C00000"/>
                </a:solidFill>
                <a:latin typeface="+mn-lt"/>
                <a:ea typeface="+mn-ea"/>
                <a:cs typeface="+mn-ea"/>
                <a:sym typeface="+mn-lt"/>
              </a:rPr>
              <a:t>飞机 、导弹、核潜艇、航天等   </a:t>
            </a:r>
          </a:p>
        </p:txBody>
      </p:sp>
      <p:sp>
        <p:nvSpPr>
          <p:cNvPr id="13" name="矩形 12"/>
          <p:cNvSpPr/>
          <p:nvPr/>
        </p:nvSpPr>
        <p:spPr>
          <a:xfrm>
            <a:off x="-50800" y="317500"/>
            <a:ext cx="40640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14" name="矩形 13"/>
          <p:cNvSpPr/>
          <p:nvPr/>
        </p:nvSpPr>
        <p:spPr>
          <a:xfrm>
            <a:off x="469900" y="317500"/>
            <a:ext cx="12192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Tree>
    <p:extLst>
      <p:ext uri="{BB962C8B-B14F-4D97-AF65-F5344CB8AC3E}">
        <p14:creationId xmlns:p14="http://schemas.microsoft.com/office/powerpoint/2010/main" val="60312767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44040"/>
                                        </p:tgtEl>
                                        <p:attrNameLst>
                                          <p:attrName>style.visibility</p:attrName>
                                        </p:attrNameLst>
                                      </p:cBhvr>
                                      <p:to>
                                        <p:strVal val="visible"/>
                                      </p:to>
                                    </p:set>
                                    <p:animEffect transition="in" filter="barn(inVertical)">
                                      <p:cBhvr>
                                        <p:cTn id="7" dur="500"/>
                                        <p:tgtEl>
                                          <p:spTgt spid="44040"/>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arn(inVertical)">
                                      <p:cBhvr>
                                        <p:cTn id="11" dur="500"/>
                                        <p:tgtEl>
                                          <p:spTgt spid="10"/>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arn(inVertical)">
                                      <p:cBhvr>
                                        <p:cTn id="15" dur="500"/>
                                        <p:tgtEl>
                                          <p:spTgt spid="8"/>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barn(inVertical)">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1" name="Picture 2" descr="100_389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3900" y="1473200"/>
            <a:ext cx="5257800" cy="3463396"/>
          </a:xfrm>
          <a:prstGeom prst="round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62" name="Text Box 3"/>
          <p:cNvSpPr txBox="1">
            <a:spLocks noChangeArrowheads="1"/>
          </p:cNvSpPr>
          <p:nvPr/>
        </p:nvSpPr>
        <p:spPr bwMode="auto">
          <a:xfrm>
            <a:off x="6146800" y="1473200"/>
            <a:ext cx="5549900"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pPr defTabSz="457200">
              <a:lnSpc>
                <a:spcPct val="150000"/>
              </a:lnSpc>
              <a:spcBef>
                <a:spcPct val="0"/>
              </a:spcBef>
            </a:pPr>
            <a:r>
              <a:rPr lang="zh-CN" altLang="en-US" b="1" dirty="0">
                <a:solidFill>
                  <a:srgbClr val="C00000"/>
                </a:solidFill>
                <a:latin typeface="+mn-lt"/>
                <a:ea typeface="+mn-ea"/>
                <a:cs typeface="+mn-ea"/>
                <a:sym typeface="+mn-lt"/>
              </a:rPr>
              <a:t>     </a:t>
            </a:r>
            <a:r>
              <a:rPr lang="zh-CN" altLang="en-US" sz="2000" b="1" dirty="0">
                <a:solidFill>
                  <a:srgbClr val="C00000"/>
                </a:solidFill>
                <a:latin typeface="+mn-lt"/>
                <a:ea typeface="+mn-ea"/>
                <a:cs typeface="+mn-ea"/>
                <a:sym typeface="+mn-lt"/>
              </a:rPr>
              <a:t>同学们，我们是幸福的一代，也是责任重大的一代、祖国未来的守卫者。我们的今天决定着中华民族明日的复兴。</a:t>
            </a:r>
            <a:endParaRPr lang="en-US" altLang="zh-CN" sz="2000" b="1" dirty="0">
              <a:solidFill>
                <a:srgbClr val="C00000"/>
              </a:solidFill>
              <a:latin typeface="+mn-lt"/>
              <a:ea typeface="+mn-ea"/>
              <a:cs typeface="+mn-ea"/>
              <a:sym typeface="+mn-lt"/>
            </a:endParaRPr>
          </a:p>
          <a:p>
            <a:pPr defTabSz="457200">
              <a:lnSpc>
                <a:spcPct val="150000"/>
              </a:lnSpc>
              <a:spcBef>
                <a:spcPct val="0"/>
              </a:spcBef>
            </a:pPr>
            <a:r>
              <a:rPr lang="zh-CN" altLang="en-US" sz="2000" b="1" dirty="0">
                <a:solidFill>
                  <a:srgbClr val="C00000"/>
                </a:solidFill>
                <a:latin typeface="+mn-lt"/>
                <a:ea typeface="+mn-ea"/>
                <a:cs typeface="+mn-ea"/>
                <a:sym typeface="+mn-lt"/>
              </a:rPr>
              <a:t>      让我们从小事做起，热爱学习、强健体魄，树爱国之心，立报国之志。时刻准备着，为我们伟大祖国的和平与发展贡献自己的力量！</a:t>
            </a:r>
          </a:p>
        </p:txBody>
      </p:sp>
    </p:spTree>
    <p:extLst>
      <p:ext uri="{BB962C8B-B14F-4D97-AF65-F5344CB8AC3E}">
        <p14:creationId xmlns:p14="http://schemas.microsoft.com/office/powerpoint/2010/main" val="320442521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p:transition spd="slow" advTm="0">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270000"/>
            <a:ext cx="11177578" cy="5588000"/>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33600" y="1871091"/>
            <a:ext cx="10058400" cy="5028490"/>
          </a:xfrm>
          <a:prstGeom prst="rect">
            <a:avLst/>
          </a:prstGeom>
        </p:spPr>
      </p:pic>
      <p:pic>
        <p:nvPicPr>
          <p:cNvPr id="7" name="图片 6"/>
          <p:cNvPicPr>
            <a:picLocks noChangeAspect="1"/>
          </p:cNvPicPr>
          <p:nvPr/>
        </p:nvPicPr>
        <p:blipFill rotWithShape="1">
          <a:blip r:embed="rId5" cstate="screen">
            <a:extLst>
              <a:ext uri="{28A0092B-C50C-407E-A947-70E740481C1C}">
                <a14:useLocalDpi xmlns:a14="http://schemas.microsoft.com/office/drawing/2010/main"/>
              </a:ext>
            </a:extLst>
          </a:blip>
          <a:srcRect r="-24578"/>
          <a:stretch/>
        </p:blipFill>
        <p:spPr>
          <a:xfrm>
            <a:off x="5825952" y="-475283"/>
            <a:ext cx="8464896" cy="3047645"/>
          </a:xfrm>
          <a:prstGeom prst="rect">
            <a:avLst/>
          </a:prstGeom>
        </p:spPr>
      </p:pic>
      <p:pic>
        <p:nvPicPr>
          <p:cNvPr id="5" name="图片 4"/>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3454" y="-113945"/>
            <a:ext cx="5222354" cy="5028490"/>
          </a:xfrm>
          <a:prstGeom prst="rect">
            <a:avLst/>
          </a:prstGeom>
        </p:spPr>
      </p:pic>
      <p:sp>
        <p:nvSpPr>
          <p:cNvPr id="2" name="标题 1"/>
          <p:cNvSpPr>
            <a:spLocks noGrp="1"/>
          </p:cNvSpPr>
          <p:nvPr>
            <p:ph type="ctrTitle"/>
          </p:nvPr>
        </p:nvSpPr>
        <p:spPr>
          <a:xfrm>
            <a:off x="1104111" y="3262637"/>
            <a:ext cx="9144000" cy="1387339"/>
          </a:xfrm>
        </p:spPr>
        <p:txBody>
          <a:bodyPr>
            <a:noAutofit/>
          </a:bodyPr>
          <a:lstStyle/>
          <a:p>
            <a:pPr>
              <a:lnSpc>
                <a:spcPct val="150000"/>
              </a:lnSpc>
            </a:pPr>
            <a:r>
              <a:rPr lang="zh-CN" altLang="en-US" dirty="0" smtClean="0">
                <a:blipFill dpi="0" rotWithShape="1">
                  <a:blip r:embed="rId7" cstate="print">
                    <a:extLst>
                      <a:ext uri="{28A0092B-C50C-407E-A947-70E740481C1C}">
                        <a14:useLocalDpi xmlns:a14="http://schemas.microsoft.com/office/drawing/2010/main" val="0"/>
                      </a:ext>
                    </a:extLst>
                  </a:blip>
                  <a:srcRect/>
                  <a:stretch>
                    <a:fillRect/>
                  </a:stretch>
                </a:blipFill>
                <a:effectLst>
                  <a:innerShdw blurRad="63500" dist="50800" dir="10800000">
                    <a:prstClr val="black">
                      <a:alpha val="50000"/>
                    </a:prstClr>
                  </a:innerShdw>
                </a:effectLst>
                <a:latin typeface="方正粗黑宋简体" panose="02000000000000000000" pitchFamily="2" charset="-122"/>
                <a:ea typeface="方正粗黑宋简体" panose="02000000000000000000" pitchFamily="2" charset="-122"/>
                <a:cs typeface="+mn-ea"/>
                <a:sym typeface="+mn-lt"/>
              </a:rPr>
              <a:t>第一章</a:t>
            </a:r>
            <a:r>
              <a:rPr lang="en-US" altLang="zh-CN" dirty="0" smtClean="0">
                <a:blipFill dpi="0" rotWithShape="1">
                  <a:blip r:embed="rId7" cstate="print">
                    <a:extLst>
                      <a:ext uri="{28A0092B-C50C-407E-A947-70E740481C1C}">
                        <a14:useLocalDpi xmlns:a14="http://schemas.microsoft.com/office/drawing/2010/main" val="0"/>
                      </a:ext>
                    </a:extLst>
                  </a:blip>
                  <a:srcRect/>
                  <a:stretch>
                    <a:fillRect/>
                  </a:stretch>
                </a:blipFill>
                <a:effectLst>
                  <a:innerShdw blurRad="63500" dist="50800" dir="10800000">
                    <a:prstClr val="black">
                      <a:alpha val="50000"/>
                    </a:prstClr>
                  </a:innerShdw>
                </a:effectLst>
                <a:latin typeface="方正粗黑宋简体" panose="02000000000000000000" pitchFamily="2" charset="-122"/>
                <a:ea typeface="方正粗黑宋简体" panose="02000000000000000000" pitchFamily="2" charset="-122"/>
                <a:cs typeface="+mn-ea"/>
                <a:sym typeface="+mn-lt"/>
              </a:rPr>
              <a:t/>
            </a:r>
            <a:br>
              <a:rPr lang="en-US" altLang="zh-CN" dirty="0" smtClean="0">
                <a:blipFill dpi="0" rotWithShape="1">
                  <a:blip r:embed="rId7" cstate="print">
                    <a:extLst>
                      <a:ext uri="{28A0092B-C50C-407E-A947-70E740481C1C}">
                        <a14:useLocalDpi xmlns:a14="http://schemas.microsoft.com/office/drawing/2010/main" val="0"/>
                      </a:ext>
                    </a:extLst>
                  </a:blip>
                  <a:srcRect/>
                  <a:stretch>
                    <a:fillRect/>
                  </a:stretch>
                </a:blipFill>
                <a:effectLst>
                  <a:innerShdw blurRad="63500" dist="50800" dir="10800000">
                    <a:prstClr val="black">
                      <a:alpha val="50000"/>
                    </a:prstClr>
                  </a:innerShdw>
                </a:effectLst>
                <a:latin typeface="方正粗黑宋简体" panose="02000000000000000000" pitchFamily="2" charset="-122"/>
                <a:ea typeface="方正粗黑宋简体" panose="02000000000000000000" pitchFamily="2" charset="-122"/>
                <a:cs typeface="+mn-ea"/>
                <a:sym typeface="+mn-lt"/>
              </a:rPr>
            </a:br>
            <a:r>
              <a:rPr lang="zh-CN" altLang="en-US" dirty="0" smtClean="0">
                <a:blipFill dpi="0" rotWithShape="1">
                  <a:blip r:embed="rId7" cstate="print">
                    <a:extLst>
                      <a:ext uri="{28A0092B-C50C-407E-A947-70E740481C1C}">
                        <a14:useLocalDpi xmlns:a14="http://schemas.microsoft.com/office/drawing/2010/main" val="0"/>
                      </a:ext>
                    </a:extLst>
                  </a:blip>
                  <a:srcRect/>
                  <a:stretch>
                    <a:fillRect/>
                  </a:stretch>
                </a:blipFill>
                <a:effectLst>
                  <a:innerShdw blurRad="63500" dist="50800" dir="10800000">
                    <a:prstClr val="black">
                      <a:alpha val="50000"/>
                    </a:prstClr>
                  </a:innerShdw>
                </a:effectLst>
                <a:latin typeface="方正粗黑宋简体" panose="02000000000000000000" pitchFamily="2" charset="-122"/>
                <a:ea typeface="方正粗黑宋简体" panose="02000000000000000000" pitchFamily="2" charset="-122"/>
                <a:cs typeface="+mn-ea"/>
                <a:sym typeface="+mn-lt"/>
              </a:rPr>
              <a:t>国防</a:t>
            </a:r>
            <a:r>
              <a:rPr lang="zh-CN" altLang="en-US" dirty="0">
                <a:blipFill dpi="0" rotWithShape="1">
                  <a:blip r:embed="rId7" cstate="print">
                    <a:extLst>
                      <a:ext uri="{28A0092B-C50C-407E-A947-70E740481C1C}">
                        <a14:useLocalDpi xmlns:a14="http://schemas.microsoft.com/office/drawing/2010/main" val="0"/>
                      </a:ext>
                    </a:extLst>
                  </a:blip>
                  <a:srcRect/>
                  <a:stretch>
                    <a:fillRect/>
                  </a:stretch>
                </a:blipFill>
                <a:effectLst>
                  <a:innerShdw blurRad="63500" dist="50800" dir="10800000">
                    <a:prstClr val="black">
                      <a:alpha val="50000"/>
                    </a:prstClr>
                  </a:innerShdw>
                </a:effectLst>
                <a:latin typeface="方正粗黑宋简体" panose="02000000000000000000" pitchFamily="2" charset="-122"/>
                <a:ea typeface="方正粗黑宋简体" panose="02000000000000000000" pitchFamily="2" charset="-122"/>
                <a:cs typeface="+mn-ea"/>
                <a:sym typeface="+mn-lt"/>
              </a:rPr>
              <a:t>的涵义</a:t>
            </a:r>
          </a:p>
        </p:txBody>
      </p:sp>
    </p:spTree>
    <p:extLst>
      <p:ext uri="{BB962C8B-B14F-4D97-AF65-F5344CB8AC3E}">
        <p14:creationId xmlns:p14="http://schemas.microsoft.com/office/powerpoint/2010/main" val="297614020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270000"/>
            <a:ext cx="11177578" cy="5588000"/>
          </a:xfrm>
          <a:prstGeom prst="rect">
            <a:avLst/>
          </a:prstGeom>
        </p:spPr>
      </p:pic>
      <p:pic>
        <p:nvPicPr>
          <p:cNvPr id="4" name="图片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33600" y="1871091"/>
            <a:ext cx="10058400" cy="5028490"/>
          </a:xfrm>
          <a:prstGeom prst="rect">
            <a:avLst/>
          </a:prstGeom>
        </p:spPr>
      </p:pic>
      <p:pic>
        <p:nvPicPr>
          <p:cNvPr id="7" name="图片 6"/>
          <p:cNvPicPr>
            <a:picLocks noChangeAspect="1"/>
          </p:cNvPicPr>
          <p:nvPr/>
        </p:nvPicPr>
        <p:blipFill rotWithShape="1">
          <a:blip r:embed="rId5" cstate="screen">
            <a:extLst>
              <a:ext uri="{28A0092B-C50C-407E-A947-70E740481C1C}">
                <a14:useLocalDpi xmlns:a14="http://schemas.microsoft.com/office/drawing/2010/main"/>
              </a:ext>
            </a:extLst>
          </a:blip>
          <a:srcRect r="-24578"/>
          <a:stretch/>
        </p:blipFill>
        <p:spPr>
          <a:xfrm>
            <a:off x="5825952" y="-475283"/>
            <a:ext cx="8464896" cy="3047645"/>
          </a:xfrm>
          <a:prstGeom prst="rect">
            <a:avLst/>
          </a:prstGeom>
        </p:spPr>
      </p:pic>
      <p:pic>
        <p:nvPicPr>
          <p:cNvPr id="5" name="图片 4"/>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3454" y="-113945"/>
            <a:ext cx="5222354" cy="5028490"/>
          </a:xfrm>
          <a:prstGeom prst="rect">
            <a:avLst/>
          </a:prstGeom>
        </p:spPr>
      </p:pic>
      <p:sp>
        <p:nvSpPr>
          <p:cNvPr id="2" name="标题 1"/>
          <p:cNvSpPr>
            <a:spLocks noGrp="1"/>
          </p:cNvSpPr>
          <p:nvPr>
            <p:ph type="ctrTitle"/>
          </p:nvPr>
        </p:nvSpPr>
        <p:spPr>
          <a:xfrm>
            <a:off x="1400878" y="2116182"/>
            <a:ext cx="9144000" cy="1387339"/>
          </a:xfrm>
        </p:spPr>
        <p:txBody>
          <a:bodyPr vert="horz" lIns="91440" tIns="45720" rIns="91440" bIns="45720" rtlCol="0" anchor="b">
            <a:noAutofit/>
          </a:bodyPr>
          <a:lstStyle/>
          <a:p>
            <a:pPr>
              <a:lnSpc>
                <a:spcPct val="150000"/>
              </a:lnSpc>
            </a:pPr>
            <a:r>
              <a:rPr lang="zh-CN" altLang="en-US" dirty="0">
                <a:blipFill dpi="0" rotWithShape="1">
                  <a:blip r:embed="rId7" cstate="print">
                    <a:extLst>
                      <a:ext uri="{28A0092B-C50C-407E-A947-70E740481C1C}">
                        <a14:useLocalDpi xmlns:a14="http://schemas.microsoft.com/office/drawing/2010/main" val="0"/>
                      </a:ext>
                    </a:extLst>
                  </a:blip>
                  <a:srcRect/>
                  <a:stretch>
                    <a:fillRect/>
                  </a:stretch>
                </a:blipFill>
                <a:effectLst>
                  <a:innerShdw blurRad="63500" dist="50800" dir="10800000">
                    <a:prstClr val="black">
                      <a:alpha val="50000"/>
                    </a:prstClr>
                  </a:innerShdw>
                </a:effectLst>
                <a:latin typeface="方正粗黑宋简体" panose="02000000000000000000" pitchFamily="2" charset="-122"/>
                <a:ea typeface="方正粗黑宋简体" panose="02000000000000000000" pitchFamily="2" charset="-122"/>
                <a:cs typeface="+mn-ea"/>
                <a:sym typeface="+mn-lt"/>
              </a:rPr>
              <a:t>谢谢大家观看</a:t>
            </a:r>
          </a:p>
        </p:txBody>
      </p:sp>
      <p:sp>
        <p:nvSpPr>
          <p:cNvPr id="6" name="文本框 5"/>
          <p:cNvSpPr txBox="1"/>
          <p:nvPr/>
        </p:nvSpPr>
        <p:spPr>
          <a:xfrm>
            <a:off x="3841870" y="3748612"/>
            <a:ext cx="4997329" cy="584775"/>
          </a:xfrm>
          <a:prstGeom prst="rect">
            <a:avLst/>
          </a:prstGeom>
          <a:noFill/>
        </p:spPr>
        <p:txBody>
          <a:bodyPr wrap="square" rtlCol="0">
            <a:spAutoFit/>
          </a:bodyPr>
          <a:lstStyle/>
          <a:p>
            <a:pPr defTabSz="457200"/>
            <a:r>
              <a:rPr lang="zh-CN" altLang="en-US" sz="3200" dirty="0">
                <a:solidFill>
                  <a:srgbClr val="C00000"/>
                </a:solidFill>
                <a:cs typeface="+mn-ea"/>
                <a:sym typeface="+mn-lt"/>
              </a:rPr>
              <a:t>中小学国防教育主题班会</a:t>
            </a:r>
          </a:p>
        </p:txBody>
      </p:sp>
    </p:spTree>
    <p:extLst>
      <p:ext uri="{BB962C8B-B14F-4D97-AF65-F5344CB8AC3E}">
        <p14:creationId xmlns:p14="http://schemas.microsoft.com/office/powerpoint/2010/main" val="352462306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p:transition spd="slow" advTm="0">
        <p:random/>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837001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4"/>
          <p:cNvSpPr>
            <a:spLocks noGrp="1" noChangeArrowheads="1"/>
          </p:cNvSpPr>
          <p:nvPr>
            <p:ph type="title" idx="4294967295"/>
          </p:nvPr>
        </p:nvSpPr>
        <p:spPr>
          <a:xfrm>
            <a:off x="795020" y="317500"/>
            <a:ext cx="4648200" cy="1143000"/>
          </a:xfrm>
        </p:spPr>
        <p:txBody>
          <a:bodyPr/>
          <a:lstStyle/>
          <a:p>
            <a:pPr eaLnBrk="1" hangingPunct="1"/>
            <a:r>
              <a:rPr lang="zh-CN" altLang="en-US" b="1" dirty="0" smtClean="0">
                <a:solidFill>
                  <a:srgbClr val="C00000"/>
                </a:solidFill>
                <a:latin typeface="+mn-lt"/>
                <a:ea typeface="+mn-ea"/>
                <a:cs typeface="+mn-ea"/>
                <a:sym typeface="+mn-lt"/>
              </a:rPr>
              <a:t>什么是国防？</a:t>
            </a:r>
          </a:p>
        </p:txBody>
      </p:sp>
      <p:sp>
        <p:nvSpPr>
          <p:cNvPr id="5122" name="Rectangle 3"/>
          <p:cNvSpPr>
            <a:spLocks noChangeArrowheads="1"/>
          </p:cNvSpPr>
          <p:nvPr/>
        </p:nvSpPr>
        <p:spPr bwMode="auto">
          <a:xfrm>
            <a:off x="698500" y="1691640"/>
            <a:ext cx="6375400" cy="4391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pPr defTabSz="457200">
              <a:lnSpc>
                <a:spcPct val="200000"/>
              </a:lnSpc>
            </a:pPr>
            <a:r>
              <a:rPr lang="zh-CN" altLang="en-US" sz="2400" dirty="0">
                <a:solidFill>
                  <a:srgbClr val="C00000"/>
                </a:solidFill>
                <a:latin typeface="+mn-lt"/>
                <a:ea typeface="+mn-ea"/>
                <a:cs typeface="+mn-ea"/>
                <a:sym typeface="+mn-lt"/>
              </a:rPr>
              <a:t>        国防，就是国家的防务，是国家为防备和抵抗侵略，制止武装颠覆，保卫国家的主权统一、领土完整和安全所进行的军事活动，以及与军事有关的政治、经济、外交、科技、教育等方面的活动。 </a:t>
            </a:r>
          </a:p>
        </p:txBody>
      </p:sp>
      <p:sp>
        <p:nvSpPr>
          <p:cNvPr id="2" name="矩形 1"/>
          <p:cNvSpPr/>
          <p:nvPr/>
        </p:nvSpPr>
        <p:spPr>
          <a:xfrm>
            <a:off x="-50800" y="317500"/>
            <a:ext cx="40640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6" name="矩形 5"/>
          <p:cNvSpPr/>
          <p:nvPr/>
        </p:nvSpPr>
        <p:spPr>
          <a:xfrm>
            <a:off x="469900" y="317500"/>
            <a:ext cx="12192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pic>
        <p:nvPicPr>
          <p:cNvPr id="4" name="图片 3"/>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7184933" y="2171700"/>
            <a:ext cx="4475159" cy="3009900"/>
          </a:xfrm>
          <a:prstGeom prst="roundRect">
            <a:avLst/>
          </a:prstGeom>
        </p:spPr>
      </p:pic>
    </p:spTree>
    <p:extLst>
      <p:ext uri="{BB962C8B-B14F-4D97-AF65-F5344CB8AC3E}">
        <p14:creationId xmlns:p14="http://schemas.microsoft.com/office/powerpoint/2010/main" val="109433928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 fill="hold"/>
                                        <p:tgtEl>
                                          <p:spTgt spid="5122"/>
                                        </p:tgtEl>
                                        <p:attrNameLst>
                                          <p:attrName>ppt_x</p:attrName>
                                        </p:attrNameLst>
                                      </p:cBhvr>
                                      <p:tavLst>
                                        <p:tav tm="0">
                                          <p:val>
                                            <p:strVal val="#ppt_x"/>
                                          </p:val>
                                        </p:tav>
                                        <p:tav tm="100000">
                                          <p:val>
                                            <p:strVal val="#ppt_x"/>
                                          </p:val>
                                        </p:tav>
                                      </p:tavLst>
                                    </p:anim>
                                    <p:anim calcmode="lin" valueType="num">
                                      <p:cBhvr additive="base">
                                        <p:cTn id="8"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6" descr="logo_china"/>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30860" y="2298700"/>
            <a:ext cx="3045227" cy="2953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3876040" y="4407712"/>
            <a:ext cx="8146869" cy="2308324"/>
          </a:xfrm>
          <a:prstGeom prst="rect">
            <a:avLst/>
          </a:prstGeom>
        </p:spPr>
        <p:txBody>
          <a:bodyPr wrap="square">
            <a:spAutoFit/>
          </a:bodyPr>
          <a:lstStyle/>
          <a:p>
            <a:pPr defTabSz="457200">
              <a:lnSpc>
                <a:spcPct val="200000"/>
              </a:lnSpc>
            </a:pPr>
            <a:r>
              <a:rPr lang="zh-CN" altLang="en-US" dirty="0">
                <a:solidFill>
                  <a:srgbClr val="C00000"/>
                </a:solidFill>
                <a:cs typeface="+mn-ea"/>
                <a:sym typeface="+mn-lt"/>
              </a:rPr>
              <a:t>国家领土是指在一国主权下的区域。包括一国的陆地、水域及其上空和底土。领土和国家一样都是历史的产物。是一个国家和民族赖以生存和繁衍的基本条件。保卫国家领土不受侵犯，必须不断强化国防力量。</a:t>
            </a:r>
          </a:p>
          <a:p>
            <a:pPr defTabSz="457200">
              <a:lnSpc>
                <a:spcPct val="200000"/>
              </a:lnSpc>
            </a:pPr>
            <a:endParaRPr lang="zh-CN" altLang="en-US" dirty="0">
              <a:solidFill>
                <a:srgbClr val="C00000"/>
              </a:solidFill>
              <a:cs typeface="+mn-ea"/>
              <a:sym typeface="+mn-lt"/>
            </a:endParaRPr>
          </a:p>
        </p:txBody>
      </p:sp>
      <p:sp>
        <p:nvSpPr>
          <p:cNvPr id="3" name="矩形 2"/>
          <p:cNvSpPr/>
          <p:nvPr/>
        </p:nvSpPr>
        <p:spPr>
          <a:xfrm>
            <a:off x="685800" y="1118486"/>
            <a:ext cx="8774482" cy="400110"/>
          </a:xfrm>
          <a:prstGeom prst="rect">
            <a:avLst/>
          </a:prstGeom>
        </p:spPr>
        <p:txBody>
          <a:bodyPr wrap="square">
            <a:spAutoFit/>
          </a:bodyPr>
          <a:lstStyle/>
          <a:p>
            <a:pPr defTabSz="457200"/>
            <a:r>
              <a:rPr lang="zh-CN" altLang="en-US" sz="2000" b="1" dirty="0">
                <a:solidFill>
                  <a:srgbClr val="E28394">
                    <a:lumMod val="50000"/>
                  </a:srgbClr>
                </a:solidFill>
                <a:cs typeface="+mn-ea"/>
                <a:sym typeface="+mn-lt"/>
              </a:rPr>
              <a:t> 国家的主权，国家的安全，要始终放在第一位。             </a:t>
            </a:r>
            <a:r>
              <a:rPr lang="en-US" altLang="zh-CN" sz="2000" b="1" dirty="0">
                <a:solidFill>
                  <a:srgbClr val="E28394">
                    <a:lumMod val="50000"/>
                  </a:srgbClr>
                </a:solidFill>
                <a:cs typeface="+mn-ea"/>
                <a:sym typeface="+mn-lt"/>
              </a:rPr>
              <a:t>——</a:t>
            </a:r>
            <a:r>
              <a:rPr lang="zh-CN" altLang="en-US" sz="2000" b="1" dirty="0">
                <a:solidFill>
                  <a:srgbClr val="E28394">
                    <a:lumMod val="50000"/>
                  </a:srgbClr>
                </a:solidFill>
                <a:cs typeface="+mn-ea"/>
                <a:sym typeface="+mn-lt"/>
              </a:rPr>
              <a:t>邓小平</a:t>
            </a:r>
          </a:p>
        </p:txBody>
      </p:sp>
      <p:sp>
        <p:nvSpPr>
          <p:cNvPr id="5" name="Rectangle 4"/>
          <p:cNvSpPr>
            <a:spLocks noGrp="1" noChangeArrowheads="1"/>
          </p:cNvSpPr>
          <p:nvPr>
            <p:ph type="title" idx="4294967295"/>
          </p:nvPr>
        </p:nvSpPr>
        <p:spPr>
          <a:xfrm>
            <a:off x="795020" y="317500"/>
            <a:ext cx="4648200" cy="1143000"/>
          </a:xfrm>
        </p:spPr>
        <p:txBody>
          <a:bodyPr/>
          <a:lstStyle/>
          <a:p>
            <a:pPr eaLnBrk="1" hangingPunct="1"/>
            <a:r>
              <a:rPr lang="zh-CN" altLang="en-US" b="1" dirty="0" smtClean="0">
                <a:solidFill>
                  <a:srgbClr val="C00000"/>
                </a:solidFill>
                <a:latin typeface="+mn-lt"/>
                <a:ea typeface="+mn-ea"/>
                <a:cs typeface="+mn-ea"/>
                <a:sym typeface="+mn-lt"/>
              </a:rPr>
              <a:t>什么是国防？</a:t>
            </a:r>
          </a:p>
        </p:txBody>
      </p:sp>
      <p:sp>
        <p:nvSpPr>
          <p:cNvPr id="6" name="矩形 5"/>
          <p:cNvSpPr/>
          <p:nvPr/>
        </p:nvSpPr>
        <p:spPr>
          <a:xfrm>
            <a:off x="-50800" y="317500"/>
            <a:ext cx="40640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7" name="矩形 6"/>
          <p:cNvSpPr/>
          <p:nvPr/>
        </p:nvSpPr>
        <p:spPr>
          <a:xfrm>
            <a:off x="469900" y="317500"/>
            <a:ext cx="12192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4" name="矩形 3"/>
          <p:cNvSpPr/>
          <p:nvPr/>
        </p:nvSpPr>
        <p:spPr>
          <a:xfrm>
            <a:off x="3876040" y="1863510"/>
            <a:ext cx="4800600" cy="7776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altLang="zh-CN" sz="2000" b="1" dirty="0">
                <a:solidFill>
                  <a:prstClr val="white"/>
                </a:solidFill>
                <a:cs typeface="+mn-ea"/>
                <a:sym typeface="+mn-lt"/>
              </a:rPr>
              <a:t>01 </a:t>
            </a:r>
            <a:r>
              <a:rPr lang="zh-CN" altLang="en-US" sz="2000" b="1" dirty="0">
                <a:solidFill>
                  <a:prstClr val="white"/>
                </a:solidFill>
                <a:cs typeface="+mn-ea"/>
                <a:sym typeface="+mn-lt"/>
              </a:rPr>
              <a:t>保卫国家主权（是国防最主要的职能</a:t>
            </a:r>
            <a:r>
              <a:rPr lang="zh-CN" altLang="en-US" dirty="0">
                <a:solidFill>
                  <a:prstClr val="white"/>
                </a:solidFill>
                <a:cs typeface="+mn-ea"/>
                <a:sym typeface="+mn-lt"/>
              </a:rPr>
              <a:t>）</a:t>
            </a:r>
          </a:p>
        </p:txBody>
      </p:sp>
      <p:sp>
        <p:nvSpPr>
          <p:cNvPr id="8" name="矩形 7"/>
          <p:cNvSpPr/>
          <p:nvPr/>
        </p:nvSpPr>
        <p:spPr>
          <a:xfrm>
            <a:off x="3798997" y="2676860"/>
            <a:ext cx="8300953" cy="874407"/>
          </a:xfrm>
          <a:prstGeom prst="rect">
            <a:avLst/>
          </a:prstGeom>
        </p:spPr>
        <p:txBody>
          <a:bodyPr wrap="square">
            <a:spAutoFit/>
          </a:bodyPr>
          <a:lstStyle/>
          <a:p>
            <a:pPr defTabSz="457200">
              <a:lnSpc>
                <a:spcPct val="150000"/>
              </a:lnSpc>
            </a:pPr>
            <a:r>
              <a:rPr lang="zh-CN" altLang="en-US" dirty="0">
                <a:solidFill>
                  <a:srgbClr val="C00000"/>
                </a:solidFill>
                <a:cs typeface="+mn-ea"/>
                <a:sym typeface="+mn-lt"/>
              </a:rPr>
              <a:t>国家主权是指一个国家独立自主地处理自己对内对外事务的最高权力，享有自主权、平等权和自保权。国家主权高于一切，是一个国家存在的根本标志。</a:t>
            </a:r>
          </a:p>
        </p:txBody>
      </p:sp>
      <p:sp>
        <p:nvSpPr>
          <p:cNvPr id="10" name="矩形 9"/>
          <p:cNvSpPr/>
          <p:nvPr/>
        </p:nvSpPr>
        <p:spPr>
          <a:xfrm>
            <a:off x="3876040" y="3705696"/>
            <a:ext cx="4800600" cy="7776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200">
              <a:lnSpc>
                <a:spcPct val="200000"/>
              </a:lnSpc>
            </a:pPr>
            <a:r>
              <a:rPr lang="en-US" altLang="zh-CN" sz="2000" b="1" dirty="0">
                <a:solidFill>
                  <a:prstClr val="white"/>
                </a:solidFill>
                <a:cs typeface="+mn-ea"/>
                <a:sym typeface="+mn-lt"/>
              </a:rPr>
              <a:t>02 </a:t>
            </a:r>
            <a:r>
              <a:rPr lang="zh-CN" altLang="en-US" sz="2000" b="1" dirty="0">
                <a:solidFill>
                  <a:prstClr val="white"/>
                </a:solidFill>
                <a:cs typeface="+mn-ea"/>
                <a:sym typeface="+mn-lt"/>
              </a:rPr>
              <a:t>保卫国家领土完整</a:t>
            </a:r>
          </a:p>
        </p:txBody>
      </p:sp>
    </p:spTree>
    <p:extLst>
      <p:ext uri="{BB962C8B-B14F-4D97-AF65-F5344CB8AC3E}">
        <p14:creationId xmlns:p14="http://schemas.microsoft.com/office/powerpoint/2010/main" val="152623074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3" descr="国防坦克部队"/>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83911" y="1460500"/>
            <a:ext cx="2831277" cy="188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Text Box 6"/>
          <p:cNvSpPr txBox="1">
            <a:spLocks noChangeArrowheads="1"/>
          </p:cNvSpPr>
          <p:nvPr/>
        </p:nvSpPr>
        <p:spPr bwMode="auto">
          <a:xfrm>
            <a:off x="1741457" y="3384505"/>
            <a:ext cx="2116183"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pPr algn="ctr" defTabSz="457200">
              <a:spcBef>
                <a:spcPct val="0"/>
              </a:spcBef>
            </a:pPr>
            <a:r>
              <a:rPr lang="zh-CN" altLang="en-US" sz="2000" b="1" dirty="0" smtClean="0">
                <a:solidFill>
                  <a:srgbClr val="C00000"/>
                </a:solidFill>
                <a:latin typeface="+mn-lt"/>
                <a:ea typeface="+mn-ea"/>
                <a:cs typeface="+mn-ea"/>
                <a:sym typeface="+mn-lt"/>
              </a:rPr>
              <a:t>强大的国防</a:t>
            </a:r>
            <a:endParaRPr lang="en-US" altLang="zh-CN" sz="2000" b="1" dirty="0" smtClean="0">
              <a:solidFill>
                <a:srgbClr val="C00000"/>
              </a:solidFill>
              <a:latin typeface="+mn-lt"/>
              <a:ea typeface="+mn-ea"/>
              <a:cs typeface="+mn-ea"/>
              <a:sym typeface="+mn-lt"/>
            </a:endParaRPr>
          </a:p>
          <a:p>
            <a:pPr algn="ctr" defTabSz="457200">
              <a:spcBef>
                <a:spcPct val="0"/>
              </a:spcBef>
            </a:pPr>
            <a:r>
              <a:rPr lang="zh-CN" altLang="en-US" sz="1600" dirty="0" smtClean="0">
                <a:solidFill>
                  <a:srgbClr val="C00000"/>
                </a:solidFill>
                <a:latin typeface="+mn-lt"/>
                <a:ea typeface="+mn-ea"/>
                <a:cs typeface="+mn-ea"/>
                <a:sym typeface="+mn-lt"/>
              </a:rPr>
              <a:t>国家</a:t>
            </a:r>
            <a:r>
              <a:rPr lang="zh-CN" altLang="en-US" sz="1600" dirty="0">
                <a:solidFill>
                  <a:srgbClr val="C00000"/>
                </a:solidFill>
                <a:latin typeface="+mn-lt"/>
                <a:ea typeface="+mn-ea"/>
                <a:cs typeface="+mn-ea"/>
                <a:sym typeface="+mn-lt"/>
              </a:rPr>
              <a:t>、民族生存与发展的基本</a:t>
            </a:r>
            <a:r>
              <a:rPr lang="zh-CN" altLang="en-US" sz="1600" dirty="0" smtClean="0">
                <a:solidFill>
                  <a:srgbClr val="C00000"/>
                </a:solidFill>
                <a:latin typeface="+mn-lt"/>
                <a:ea typeface="+mn-ea"/>
                <a:cs typeface="+mn-ea"/>
                <a:sym typeface="+mn-lt"/>
              </a:rPr>
              <a:t>条件</a:t>
            </a:r>
            <a:endParaRPr lang="zh-CN" altLang="en-US" sz="1600" dirty="0">
              <a:solidFill>
                <a:srgbClr val="C00000"/>
              </a:solidFill>
              <a:latin typeface="+mn-lt"/>
              <a:ea typeface="+mn-ea"/>
              <a:cs typeface="+mn-ea"/>
              <a:sym typeface="+mn-lt"/>
            </a:endParaRPr>
          </a:p>
        </p:txBody>
      </p:sp>
      <p:pic>
        <p:nvPicPr>
          <p:cNvPr id="7" name="Picture 4" descr="国防科技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804079" y="1499368"/>
            <a:ext cx="2677882" cy="188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5409272" y="3422620"/>
            <a:ext cx="1946365" cy="892552"/>
          </a:xfrm>
          <a:prstGeom prst="rect">
            <a:avLst/>
          </a:prstGeom>
        </p:spPr>
        <p:txBody>
          <a:bodyPr wrap="square">
            <a:spAutoFit/>
          </a:bodyPr>
          <a:lstStyle/>
          <a:p>
            <a:pPr algn="ctr" defTabSz="457200"/>
            <a:r>
              <a:rPr lang="zh-CN" altLang="en-US" sz="2000" b="1" dirty="0">
                <a:solidFill>
                  <a:srgbClr val="C00000"/>
                </a:solidFill>
                <a:cs typeface="+mn-ea"/>
                <a:sym typeface="+mn-lt"/>
              </a:rPr>
              <a:t>科学技术</a:t>
            </a:r>
            <a:endParaRPr lang="en-US" altLang="zh-CN" sz="2000" b="1" dirty="0">
              <a:solidFill>
                <a:srgbClr val="C00000"/>
              </a:solidFill>
              <a:cs typeface="+mn-ea"/>
              <a:sym typeface="+mn-lt"/>
            </a:endParaRPr>
          </a:p>
          <a:p>
            <a:pPr algn="ctr" defTabSz="457200"/>
            <a:r>
              <a:rPr lang="zh-CN" altLang="en-US" sz="1600" dirty="0">
                <a:solidFill>
                  <a:srgbClr val="C00000"/>
                </a:solidFill>
                <a:cs typeface="+mn-ea"/>
                <a:sym typeface="+mn-lt"/>
              </a:rPr>
              <a:t>建设强大国防的根本动力</a:t>
            </a:r>
          </a:p>
        </p:txBody>
      </p:sp>
      <p:pic>
        <p:nvPicPr>
          <p:cNvPr id="9" name="Picture 3" descr="工人"/>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310029" y="1460500"/>
            <a:ext cx="2662771" cy="1862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p:nvSpPr>
        <p:spPr>
          <a:xfrm>
            <a:off x="8423817" y="3430729"/>
            <a:ext cx="2435193" cy="646331"/>
          </a:xfrm>
          <a:prstGeom prst="rect">
            <a:avLst/>
          </a:prstGeom>
        </p:spPr>
        <p:txBody>
          <a:bodyPr wrap="square">
            <a:spAutoFit/>
          </a:bodyPr>
          <a:lstStyle/>
          <a:p>
            <a:pPr algn="ctr" defTabSz="457200"/>
            <a:r>
              <a:rPr lang="zh-CN" altLang="en-US" sz="2000" b="1" dirty="0">
                <a:solidFill>
                  <a:srgbClr val="C00000"/>
                </a:solidFill>
                <a:cs typeface="+mn-ea"/>
                <a:sym typeface="+mn-lt"/>
              </a:rPr>
              <a:t>人民群众</a:t>
            </a:r>
            <a:endParaRPr lang="en-US" altLang="zh-CN" sz="2000" b="1" dirty="0">
              <a:solidFill>
                <a:srgbClr val="C00000"/>
              </a:solidFill>
              <a:cs typeface="+mn-ea"/>
              <a:sym typeface="+mn-lt"/>
            </a:endParaRPr>
          </a:p>
          <a:p>
            <a:pPr algn="ctr" defTabSz="457200"/>
            <a:r>
              <a:rPr lang="zh-CN" altLang="en-US" sz="1600" dirty="0">
                <a:solidFill>
                  <a:srgbClr val="C00000"/>
                </a:solidFill>
                <a:cs typeface="+mn-ea"/>
                <a:sym typeface="+mn-lt"/>
              </a:rPr>
              <a:t>建设强大国防的力量源泉</a:t>
            </a:r>
          </a:p>
        </p:txBody>
      </p:sp>
      <p:sp>
        <p:nvSpPr>
          <p:cNvPr id="4" name="矩形 3"/>
          <p:cNvSpPr/>
          <p:nvPr/>
        </p:nvSpPr>
        <p:spPr>
          <a:xfrm>
            <a:off x="3574462" y="6010888"/>
            <a:ext cx="1620957" cy="646331"/>
          </a:xfrm>
          <a:prstGeom prst="rect">
            <a:avLst/>
          </a:prstGeom>
        </p:spPr>
        <p:txBody>
          <a:bodyPr wrap="none">
            <a:spAutoFit/>
          </a:bodyPr>
          <a:lstStyle/>
          <a:p>
            <a:pPr algn="ctr" defTabSz="457200"/>
            <a:r>
              <a:rPr lang="zh-CN" altLang="en-US" sz="2000" b="1" dirty="0">
                <a:solidFill>
                  <a:srgbClr val="C00000"/>
                </a:solidFill>
                <a:cs typeface="+mn-ea"/>
                <a:sym typeface="+mn-lt"/>
              </a:rPr>
              <a:t>经济发展</a:t>
            </a:r>
            <a:endParaRPr lang="en-US" altLang="zh-CN" sz="2000" b="1" dirty="0">
              <a:solidFill>
                <a:srgbClr val="C00000"/>
              </a:solidFill>
              <a:cs typeface="+mn-ea"/>
              <a:sym typeface="+mn-lt"/>
            </a:endParaRPr>
          </a:p>
          <a:p>
            <a:pPr algn="ctr" defTabSz="457200"/>
            <a:r>
              <a:rPr lang="zh-CN" altLang="en-US" sz="1600" dirty="0">
                <a:solidFill>
                  <a:srgbClr val="C00000"/>
                </a:solidFill>
                <a:cs typeface="+mn-ea"/>
                <a:sym typeface="+mn-lt"/>
              </a:rPr>
              <a:t>国防强大的基础</a:t>
            </a:r>
          </a:p>
        </p:txBody>
      </p:sp>
      <p:pic>
        <p:nvPicPr>
          <p:cNvPr id="12" name="Picture 3" descr="经济2"/>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119120" y="4448917"/>
            <a:ext cx="2651243" cy="149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 descr="游行1"/>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a:stretch/>
        </p:blipFill>
        <p:spPr bwMode="auto">
          <a:xfrm>
            <a:off x="6666388" y="4368800"/>
            <a:ext cx="2722018"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p:nvSpPr>
        <p:spPr>
          <a:xfrm>
            <a:off x="6666388" y="6040076"/>
            <a:ext cx="3005951" cy="646331"/>
          </a:xfrm>
          <a:prstGeom prst="rect">
            <a:avLst/>
          </a:prstGeom>
        </p:spPr>
        <p:txBody>
          <a:bodyPr wrap="none">
            <a:spAutoFit/>
          </a:bodyPr>
          <a:lstStyle/>
          <a:p>
            <a:pPr algn="ctr" defTabSz="457200"/>
            <a:r>
              <a:rPr lang="zh-CN" altLang="en-US" sz="2000" b="1" dirty="0">
                <a:solidFill>
                  <a:srgbClr val="C00000"/>
                </a:solidFill>
                <a:cs typeface="+mn-ea"/>
                <a:sym typeface="+mn-lt"/>
              </a:rPr>
              <a:t>国家的统一和民族的团结</a:t>
            </a:r>
            <a:endParaRPr lang="en-US" altLang="zh-CN" sz="2000" b="1" dirty="0">
              <a:solidFill>
                <a:srgbClr val="C00000"/>
              </a:solidFill>
              <a:cs typeface="+mn-ea"/>
              <a:sym typeface="+mn-lt"/>
            </a:endParaRPr>
          </a:p>
          <a:p>
            <a:pPr algn="ctr" defTabSz="457200"/>
            <a:r>
              <a:rPr lang="zh-CN" altLang="en-US" sz="1600" dirty="0">
                <a:solidFill>
                  <a:srgbClr val="C00000"/>
                </a:solidFill>
                <a:cs typeface="+mn-ea"/>
                <a:sym typeface="+mn-lt"/>
              </a:rPr>
              <a:t>国防强大的关键</a:t>
            </a:r>
          </a:p>
        </p:txBody>
      </p:sp>
      <p:sp>
        <p:nvSpPr>
          <p:cNvPr id="14" name="Rectangle 4"/>
          <p:cNvSpPr txBox="1">
            <a:spLocks noChangeArrowheads="1"/>
          </p:cNvSpPr>
          <p:nvPr/>
        </p:nvSpPr>
        <p:spPr>
          <a:xfrm>
            <a:off x="795020" y="317500"/>
            <a:ext cx="4648200" cy="1143000"/>
          </a:xfrm>
          <a:prstGeom prst="rect">
            <a:avLst/>
          </a:prstGeom>
        </p:spPr>
        <p:txBody>
          <a:bodyPr vert="horz" lIns="91440" tIns="45720" rIns="91440" bIns="45720" rtlCol="0" anchor="t">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zh-CN" altLang="en-US" b="1" dirty="0" smtClean="0">
                <a:solidFill>
                  <a:srgbClr val="C00000"/>
                </a:solidFill>
                <a:latin typeface="+mn-lt"/>
                <a:ea typeface="+mn-ea"/>
                <a:cs typeface="+mn-ea"/>
                <a:sym typeface="+mn-lt"/>
              </a:rPr>
              <a:t>什么是国防？</a:t>
            </a:r>
          </a:p>
        </p:txBody>
      </p:sp>
      <p:sp>
        <p:nvSpPr>
          <p:cNvPr id="15" name="矩形 14"/>
          <p:cNvSpPr/>
          <p:nvPr/>
        </p:nvSpPr>
        <p:spPr>
          <a:xfrm>
            <a:off x="-50800" y="317500"/>
            <a:ext cx="40640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16" name="矩形 15"/>
          <p:cNvSpPr/>
          <p:nvPr/>
        </p:nvSpPr>
        <p:spPr>
          <a:xfrm>
            <a:off x="469900" y="317500"/>
            <a:ext cx="12192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Tree>
    <p:extLst>
      <p:ext uri="{BB962C8B-B14F-4D97-AF65-F5344CB8AC3E}">
        <p14:creationId xmlns:p14="http://schemas.microsoft.com/office/powerpoint/2010/main" val="307871807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p:transition spd="slow" advTm="0">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035300" y="-754575"/>
            <a:ext cx="15227300" cy="7612575"/>
          </a:xfrm>
          <a:prstGeom prst="rect">
            <a:avLst/>
          </a:prstGeom>
        </p:spPr>
      </p:pic>
      <p:sp>
        <p:nvSpPr>
          <p:cNvPr id="14338" name="Text Box 2"/>
          <p:cNvSpPr txBox="1">
            <a:spLocks noChangeArrowheads="1"/>
          </p:cNvSpPr>
          <p:nvPr/>
        </p:nvSpPr>
        <p:spPr bwMode="auto">
          <a:xfrm>
            <a:off x="1587500" y="1641567"/>
            <a:ext cx="9753600" cy="148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rgbClr val="990000"/>
                </a:solidFill>
                <a:latin typeface="Arial" panose="020B0604020202020204" pitchFamily="34" charset="0"/>
                <a:ea typeface="宋体" panose="02010600030101010101" pitchFamily="2" charset="-122"/>
              </a:defRPr>
            </a:lvl1pPr>
            <a:lvl2pPr>
              <a:defRPr sz="2800">
                <a:solidFill>
                  <a:srgbClr val="990000"/>
                </a:solidFill>
                <a:latin typeface="Arial" panose="020B0604020202020204" pitchFamily="34" charset="0"/>
                <a:ea typeface="宋体" panose="02010600030101010101" pitchFamily="2" charset="-122"/>
              </a:defRPr>
            </a:lvl2pPr>
            <a:lvl3pPr>
              <a:defRPr sz="2800">
                <a:solidFill>
                  <a:srgbClr val="990000"/>
                </a:solidFill>
                <a:latin typeface="Arial" panose="020B0604020202020204" pitchFamily="34" charset="0"/>
                <a:ea typeface="宋体" panose="02010600030101010101" pitchFamily="2" charset="-122"/>
              </a:defRPr>
            </a:lvl3pPr>
            <a:lvl4pPr>
              <a:defRPr sz="2800">
                <a:solidFill>
                  <a:srgbClr val="990000"/>
                </a:solidFill>
                <a:latin typeface="Arial" panose="020B0604020202020204" pitchFamily="34" charset="0"/>
                <a:ea typeface="宋体" panose="02010600030101010101" pitchFamily="2" charset="-122"/>
              </a:defRPr>
            </a:lvl4pPr>
            <a:lvl5pPr>
              <a:defRPr sz="2800">
                <a:solidFill>
                  <a:srgbClr val="990000"/>
                </a:solidFill>
                <a:latin typeface="Arial" panose="020B0604020202020204" pitchFamily="34" charset="0"/>
                <a:ea typeface="宋体" panose="02010600030101010101" pitchFamily="2" charset="-122"/>
              </a:defRPr>
            </a:lvl5pPr>
            <a:lvl6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6pPr>
            <a:lvl7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7pPr>
            <a:lvl8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8pPr>
            <a:lvl9pPr fontAlgn="base">
              <a:spcBef>
                <a:spcPct val="20000"/>
              </a:spcBef>
              <a:spcAft>
                <a:spcPct val="0"/>
              </a:spcAft>
              <a:buFont typeface="Arial" panose="020B0604020202020204" pitchFamily="34" charset="0"/>
              <a:defRPr sz="2800">
                <a:solidFill>
                  <a:srgbClr val="990000"/>
                </a:solidFill>
                <a:latin typeface="Arial" panose="020B0604020202020204" pitchFamily="34" charset="0"/>
                <a:ea typeface="宋体" panose="02010600030101010101" pitchFamily="2" charset="-122"/>
              </a:defRPr>
            </a:lvl9pPr>
          </a:lstStyle>
          <a:p>
            <a:pPr defTabSz="457200">
              <a:lnSpc>
                <a:spcPct val="150000"/>
              </a:lnSpc>
              <a:spcBef>
                <a:spcPct val="0"/>
              </a:spcBef>
            </a:pPr>
            <a:r>
              <a:rPr lang="zh-CN" altLang="en-US" sz="3200" b="1" dirty="0" smtClean="0">
                <a:solidFill>
                  <a:srgbClr val="C00000"/>
                </a:solidFill>
                <a:latin typeface="+mn-lt"/>
                <a:ea typeface="+mn-ea"/>
                <a:cs typeface="+mn-ea"/>
                <a:sym typeface="+mn-lt"/>
              </a:rPr>
              <a:t>同学们</a:t>
            </a:r>
            <a:r>
              <a:rPr lang="zh-CN" altLang="en-US" sz="3200" b="1" dirty="0">
                <a:solidFill>
                  <a:srgbClr val="C00000"/>
                </a:solidFill>
                <a:latin typeface="+mn-lt"/>
                <a:ea typeface="+mn-ea"/>
                <a:cs typeface="+mn-ea"/>
                <a:sym typeface="+mn-lt"/>
              </a:rPr>
              <a:t>，也许有人就会问了：“我们生活在祖国这么强大、和平的时代，还需要学习国防知识吗？</a:t>
            </a:r>
            <a:r>
              <a:rPr lang="zh-CN" altLang="en-US" sz="3200" b="1" dirty="0" smtClean="0">
                <a:solidFill>
                  <a:srgbClr val="C00000"/>
                </a:solidFill>
                <a:latin typeface="+mn-lt"/>
                <a:ea typeface="+mn-ea"/>
                <a:cs typeface="+mn-ea"/>
                <a:sym typeface="+mn-lt"/>
              </a:rPr>
              <a:t>”</a:t>
            </a:r>
            <a:endParaRPr lang="zh-CN" altLang="en-US" sz="3200" b="1" dirty="0">
              <a:solidFill>
                <a:srgbClr val="C00000"/>
              </a:solidFill>
              <a:latin typeface="+mn-lt"/>
              <a:ea typeface="+mn-ea"/>
              <a:cs typeface="+mn-ea"/>
              <a:sym typeface="+mn-lt"/>
            </a:endParaRPr>
          </a:p>
        </p:txBody>
      </p:sp>
      <p:sp>
        <p:nvSpPr>
          <p:cNvPr id="3" name="矩形 2"/>
          <p:cNvSpPr/>
          <p:nvPr/>
        </p:nvSpPr>
        <p:spPr>
          <a:xfrm>
            <a:off x="3294201" y="3754652"/>
            <a:ext cx="6340197" cy="1015663"/>
          </a:xfrm>
          <a:prstGeom prst="rect">
            <a:avLst/>
          </a:prstGeom>
        </p:spPr>
        <p:txBody>
          <a:bodyPr wrap="none">
            <a:spAutoFit/>
          </a:bodyPr>
          <a:lstStyle/>
          <a:p>
            <a:pPr defTabSz="457200">
              <a:spcBef>
                <a:spcPct val="0"/>
              </a:spcBef>
            </a:pPr>
            <a:r>
              <a:rPr lang="zh-CN" altLang="en-US" sz="6000" b="1" dirty="0">
                <a:solidFill>
                  <a:srgbClr val="C00000"/>
                </a:solidFill>
                <a:cs typeface="+mn-ea"/>
                <a:sym typeface="+mn-lt"/>
              </a:rPr>
              <a:t>这个完全有必要！</a:t>
            </a:r>
          </a:p>
        </p:txBody>
      </p:sp>
      <p:sp>
        <p:nvSpPr>
          <p:cNvPr id="4" name="Rectangle 4"/>
          <p:cNvSpPr txBox="1">
            <a:spLocks noChangeArrowheads="1"/>
          </p:cNvSpPr>
          <p:nvPr/>
        </p:nvSpPr>
        <p:spPr>
          <a:xfrm>
            <a:off x="795020" y="317500"/>
            <a:ext cx="4648200" cy="1143000"/>
          </a:xfrm>
          <a:prstGeom prst="rect">
            <a:avLst/>
          </a:prstGeom>
        </p:spPr>
        <p:txBody>
          <a:bodyPr vert="horz" lIns="91440" tIns="45720" rIns="91440" bIns="45720" rtlCol="0" anchor="t">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zh-CN" altLang="en-US" b="1" dirty="0" smtClean="0">
                <a:solidFill>
                  <a:srgbClr val="C00000"/>
                </a:solidFill>
                <a:latin typeface="+mn-lt"/>
                <a:ea typeface="+mn-ea"/>
                <a:cs typeface="+mn-ea"/>
                <a:sym typeface="+mn-lt"/>
              </a:rPr>
              <a:t>什么是国防？</a:t>
            </a:r>
          </a:p>
        </p:txBody>
      </p:sp>
      <p:sp>
        <p:nvSpPr>
          <p:cNvPr id="5" name="矩形 4"/>
          <p:cNvSpPr/>
          <p:nvPr/>
        </p:nvSpPr>
        <p:spPr>
          <a:xfrm>
            <a:off x="-50800" y="317500"/>
            <a:ext cx="40640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6" name="矩形 5"/>
          <p:cNvSpPr/>
          <p:nvPr/>
        </p:nvSpPr>
        <p:spPr>
          <a:xfrm>
            <a:off x="469900" y="317500"/>
            <a:ext cx="12192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Tree>
    <p:extLst>
      <p:ext uri="{BB962C8B-B14F-4D97-AF65-F5344CB8AC3E}">
        <p14:creationId xmlns:p14="http://schemas.microsoft.com/office/powerpoint/2010/main" val="53382376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xmlns:a14="http://schemas.microsoft.com/office/drawing/2010/main">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additive="base">
                                        <p:cTn id="7" dur="500" fill="hold"/>
                                        <p:tgtEl>
                                          <p:spTgt spid="14338"/>
                                        </p:tgtEl>
                                        <p:attrNameLst>
                                          <p:attrName>ppt_x</p:attrName>
                                        </p:attrNameLst>
                                      </p:cBhvr>
                                      <p:tavLst>
                                        <p:tav tm="0">
                                          <p:val>
                                            <p:strVal val="#ppt_x"/>
                                          </p:val>
                                        </p:tav>
                                        <p:tav tm="100000">
                                          <p:val>
                                            <p:strVal val="#ppt_x"/>
                                          </p:val>
                                        </p:tav>
                                      </p:tavLst>
                                    </p:anim>
                                    <p:anim calcmode="lin" valueType="num">
                                      <p:cBhvr additive="base">
                                        <p:cTn id="8" dur="500" fill="hold"/>
                                        <p:tgtEl>
                                          <p:spTgt spid="1433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ChangeArrowheads="1"/>
          </p:cNvSpPr>
          <p:nvPr/>
        </p:nvSpPr>
        <p:spPr>
          <a:xfrm>
            <a:off x="795020" y="317500"/>
            <a:ext cx="4648200" cy="1143000"/>
          </a:xfrm>
          <a:prstGeom prst="rect">
            <a:avLst/>
          </a:prstGeom>
        </p:spPr>
        <p:txBody>
          <a:bodyPr vert="horz" lIns="91440" tIns="45720" rIns="91440" bIns="45720" rtlCol="0" anchor="t">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zh-CN" altLang="en-US" b="1" dirty="0" smtClean="0">
                <a:solidFill>
                  <a:srgbClr val="C00000"/>
                </a:solidFill>
                <a:latin typeface="+mn-lt"/>
                <a:ea typeface="+mn-ea"/>
                <a:cs typeface="+mn-ea"/>
                <a:sym typeface="+mn-lt"/>
              </a:rPr>
              <a:t>国防的重要性</a:t>
            </a:r>
          </a:p>
        </p:txBody>
      </p:sp>
      <p:sp>
        <p:nvSpPr>
          <p:cNvPr id="14338" name="Rectangle 3"/>
          <p:cNvSpPr>
            <a:spLocks noGrp="1" noRot="1" noChangeArrowheads="1"/>
          </p:cNvSpPr>
          <p:nvPr>
            <p:ph idx="1"/>
          </p:nvPr>
        </p:nvSpPr>
        <p:spPr>
          <a:xfrm>
            <a:off x="1216660" y="1649822"/>
            <a:ext cx="10302240" cy="1944278"/>
          </a:xfrm>
        </p:spPr>
        <p:txBody>
          <a:bodyPr>
            <a:noAutofit/>
          </a:bodyPr>
          <a:lstStyle/>
          <a:p>
            <a:pPr marL="0" indent="0" eaLnBrk="1" hangingPunct="1">
              <a:lnSpc>
                <a:spcPct val="150000"/>
              </a:lnSpc>
              <a:buNone/>
            </a:pPr>
            <a:r>
              <a:rPr lang="zh-CN" altLang="en-US" sz="2400" dirty="0" smtClean="0">
                <a:solidFill>
                  <a:srgbClr val="C00000"/>
                </a:solidFill>
                <a:cs typeface="+mn-ea"/>
                <a:sym typeface="+mn-lt"/>
              </a:rPr>
              <a:t>加强</a:t>
            </a:r>
            <a:r>
              <a:rPr lang="zh-CN" altLang="en-US" sz="2400" dirty="0">
                <a:solidFill>
                  <a:srgbClr val="C00000"/>
                </a:solidFill>
                <a:cs typeface="+mn-ea"/>
                <a:sym typeface="+mn-lt"/>
              </a:rPr>
              <a:t>学校的国防教育。这不仅有利于国防建设，也有利于增强小学生的爱国主义观念和民族忧患意识。 </a:t>
            </a:r>
          </a:p>
        </p:txBody>
      </p:sp>
      <p:sp>
        <p:nvSpPr>
          <p:cNvPr id="5" name="矩形 4"/>
          <p:cNvSpPr/>
          <p:nvPr/>
        </p:nvSpPr>
        <p:spPr>
          <a:xfrm>
            <a:off x="-50800" y="317500"/>
            <a:ext cx="40640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6" name="矩形 5"/>
          <p:cNvSpPr/>
          <p:nvPr/>
        </p:nvSpPr>
        <p:spPr>
          <a:xfrm>
            <a:off x="469900" y="317500"/>
            <a:ext cx="12192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2" name="矩形 1"/>
          <p:cNvSpPr/>
          <p:nvPr/>
        </p:nvSpPr>
        <p:spPr>
          <a:xfrm>
            <a:off x="355600" y="1816100"/>
            <a:ext cx="779780" cy="8636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altLang="zh-CN" sz="3600" b="1" dirty="0">
                <a:solidFill>
                  <a:prstClr val="white"/>
                </a:solidFill>
                <a:cs typeface="+mn-ea"/>
                <a:sym typeface="+mn-lt"/>
              </a:rPr>
              <a:t>01</a:t>
            </a:r>
            <a:endParaRPr lang="zh-CN" altLang="en-US" sz="3600" b="1" dirty="0">
              <a:solidFill>
                <a:prstClr val="white"/>
              </a:solidFill>
              <a:cs typeface="+mn-ea"/>
              <a:sym typeface="+mn-lt"/>
            </a:endParaRPr>
          </a:p>
        </p:txBody>
      </p:sp>
      <p:sp>
        <p:nvSpPr>
          <p:cNvPr id="3" name="矩形 2"/>
          <p:cNvSpPr/>
          <p:nvPr/>
        </p:nvSpPr>
        <p:spPr>
          <a:xfrm>
            <a:off x="1216660" y="3349536"/>
            <a:ext cx="10500904" cy="2149306"/>
          </a:xfrm>
          <a:prstGeom prst="rect">
            <a:avLst/>
          </a:prstGeom>
        </p:spPr>
        <p:txBody>
          <a:bodyPr wrap="square">
            <a:spAutoFit/>
          </a:bodyPr>
          <a:lstStyle/>
          <a:p>
            <a:pPr>
              <a:lnSpc>
                <a:spcPct val="150000"/>
              </a:lnSpc>
              <a:spcBef>
                <a:spcPts val="1000"/>
              </a:spcBef>
              <a:spcAft>
                <a:spcPts val="200"/>
              </a:spcAft>
            </a:pPr>
            <a:r>
              <a:rPr lang="zh-CN" altLang="en-US" sz="2400" dirty="0">
                <a:solidFill>
                  <a:srgbClr val="C00000"/>
                </a:solidFill>
                <a:cs typeface="+mn-ea"/>
                <a:sym typeface="+mn-lt"/>
              </a:rPr>
              <a:t>中小学生是祖国的未来，也是国防建设的重要力量。在校园中开展系统的国防教育，加强国防知识的普及、宣传，是国家安全的需要，是培养跨世纪人才的重要途径</a:t>
            </a:r>
            <a:r>
              <a:rPr lang="zh-CN" altLang="en-US" sz="2800" dirty="0">
                <a:solidFill>
                  <a:srgbClr val="C00000"/>
                </a:solidFill>
                <a:cs typeface="+mn-ea"/>
                <a:sym typeface="+mn-lt"/>
              </a:rPr>
              <a:t>。 </a:t>
            </a:r>
          </a:p>
          <a:p>
            <a:pPr defTabSz="457200"/>
            <a:endParaRPr lang="zh-CN" altLang="en-US" dirty="0">
              <a:solidFill>
                <a:prstClr val="black"/>
              </a:solidFill>
              <a:cs typeface="+mn-ea"/>
              <a:sym typeface="+mn-lt"/>
            </a:endParaRPr>
          </a:p>
        </p:txBody>
      </p:sp>
      <p:sp>
        <p:nvSpPr>
          <p:cNvPr id="9" name="矩形 8"/>
          <p:cNvSpPr/>
          <p:nvPr/>
        </p:nvSpPr>
        <p:spPr>
          <a:xfrm>
            <a:off x="358866" y="3594100"/>
            <a:ext cx="779780" cy="8636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US" altLang="zh-CN" sz="3600" b="1" dirty="0">
                <a:solidFill>
                  <a:prstClr val="white"/>
                </a:solidFill>
                <a:cs typeface="+mn-ea"/>
                <a:sym typeface="+mn-lt"/>
              </a:rPr>
              <a:t>02</a:t>
            </a:r>
            <a:endParaRPr lang="zh-CN" altLang="en-US" sz="3600" b="1" dirty="0">
              <a:solidFill>
                <a:prstClr val="white"/>
              </a:solidFill>
              <a:cs typeface="+mn-ea"/>
              <a:sym typeface="+mn-lt"/>
            </a:endParaRPr>
          </a:p>
        </p:txBody>
      </p:sp>
    </p:spTree>
    <p:extLst>
      <p:ext uri="{BB962C8B-B14F-4D97-AF65-F5344CB8AC3E}">
        <p14:creationId xmlns:p14="http://schemas.microsoft.com/office/powerpoint/2010/main" val="145050765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additive="base">
                                        <p:cTn id="7" dur="500" fill="hold"/>
                                        <p:tgtEl>
                                          <p:spTgt spid="14338"/>
                                        </p:tgtEl>
                                        <p:attrNameLst>
                                          <p:attrName>ppt_x</p:attrName>
                                        </p:attrNameLst>
                                      </p:cBhvr>
                                      <p:tavLst>
                                        <p:tav tm="0">
                                          <p:val>
                                            <p:strVal val="#ppt_x"/>
                                          </p:val>
                                        </p:tav>
                                        <p:tav tm="100000">
                                          <p:val>
                                            <p:strVal val="#ppt_x"/>
                                          </p:val>
                                        </p:tav>
                                      </p:tavLst>
                                    </p:anim>
                                    <p:anim calcmode="lin" valueType="num">
                                      <p:cBhvr additive="base">
                                        <p:cTn id="8" dur="500" fill="hold"/>
                                        <p:tgtEl>
                                          <p:spTgt spid="1433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282700" y="1744663"/>
            <a:ext cx="203200" cy="339883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311299" name="Rectangle 3"/>
          <p:cNvSpPr>
            <a:spLocks noGrp="1" noRot="1" noChangeArrowheads="1"/>
          </p:cNvSpPr>
          <p:nvPr>
            <p:ph idx="1"/>
          </p:nvPr>
        </p:nvSpPr>
        <p:spPr>
          <a:xfrm>
            <a:off x="1181100" y="1744663"/>
            <a:ext cx="10380980" cy="5113337"/>
          </a:xfrm>
        </p:spPr>
        <p:txBody>
          <a:bodyPr vert="horz" lIns="91440" tIns="45720" rIns="91440" bIns="45720" rtlCol="0">
            <a:noAutofit/>
          </a:bodyPr>
          <a:lstStyle/>
          <a:p>
            <a:pPr>
              <a:lnSpc>
                <a:spcPct val="150000"/>
              </a:lnSpc>
              <a:buClr>
                <a:schemeClr val="bg1"/>
              </a:buClr>
              <a:buSzPct val="106000"/>
              <a:buFont typeface="Wingdings" panose="05000000000000000000" pitchFamily="2" charset="2"/>
              <a:buChar char="n"/>
            </a:pPr>
            <a:r>
              <a:rPr lang="zh-CN" altLang="en-US" dirty="0" smtClean="0">
                <a:solidFill>
                  <a:srgbClr val="C00000"/>
                </a:solidFill>
                <a:cs typeface="+mn-ea"/>
                <a:sym typeface="+mn-lt"/>
              </a:rPr>
              <a:t>２００１年４月</a:t>
            </a:r>
            <a:r>
              <a:rPr lang="zh-CN" altLang="en-US" dirty="0">
                <a:solidFill>
                  <a:srgbClr val="C00000"/>
                </a:solidFill>
                <a:cs typeface="+mn-ea"/>
                <a:sym typeface="+mn-lt"/>
              </a:rPr>
              <a:t>，九届人大常委会第</a:t>
            </a:r>
            <a:r>
              <a:rPr lang="en-US" altLang="zh-CN" dirty="0">
                <a:solidFill>
                  <a:srgbClr val="C00000"/>
                </a:solidFill>
                <a:cs typeface="+mn-ea"/>
                <a:sym typeface="+mn-lt"/>
              </a:rPr>
              <a:t>21</a:t>
            </a:r>
            <a:r>
              <a:rPr lang="zh-CN" altLang="en-US" dirty="0">
                <a:solidFill>
                  <a:srgbClr val="C00000"/>
                </a:solidFill>
                <a:cs typeface="+mn-ea"/>
                <a:sym typeface="+mn-lt"/>
              </a:rPr>
              <a:t>次会议通过</a:t>
            </a:r>
            <a:r>
              <a:rPr lang="en-US" altLang="zh-CN" dirty="0">
                <a:solidFill>
                  <a:srgbClr val="C00000"/>
                </a:solidFill>
                <a:cs typeface="+mn-ea"/>
                <a:sym typeface="+mn-lt"/>
              </a:rPr>
              <a:t>《</a:t>
            </a:r>
            <a:r>
              <a:rPr lang="zh-CN" altLang="en-US" dirty="0">
                <a:solidFill>
                  <a:srgbClr val="C00000"/>
                </a:solidFill>
                <a:cs typeface="+mn-ea"/>
                <a:sym typeface="+mn-lt"/>
              </a:rPr>
              <a:t>国防教育法</a:t>
            </a:r>
            <a:r>
              <a:rPr lang="en-US" altLang="zh-CN" dirty="0">
                <a:solidFill>
                  <a:srgbClr val="C00000"/>
                </a:solidFill>
                <a:cs typeface="+mn-ea"/>
                <a:sym typeface="+mn-lt"/>
              </a:rPr>
              <a:t>》</a:t>
            </a:r>
            <a:r>
              <a:rPr lang="zh-CN" altLang="en-US" dirty="0">
                <a:solidFill>
                  <a:srgbClr val="C00000"/>
                </a:solidFill>
                <a:cs typeface="+mn-ea"/>
                <a:sym typeface="+mn-lt"/>
              </a:rPr>
              <a:t>，其中第十二条规定：“国家设立全民国防教育日。”</a:t>
            </a:r>
          </a:p>
          <a:p>
            <a:pPr>
              <a:lnSpc>
                <a:spcPct val="150000"/>
              </a:lnSpc>
              <a:buClr>
                <a:schemeClr val="bg1"/>
              </a:buClr>
              <a:buSzPct val="106000"/>
              <a:buFont typeface="Wingdings" panose="05000000000000000000" pitchFamily="2" charset="2"/>
              <a:buChar char="n"/>
            </a:pPr>
            <a:r>
              <a:rPr lang="zh-CN" altLang="en-US" dirty="0" smtClean="0">
                <a:solidFill>
                  <a:srgbClr val="C00000"/>
                </a:solidFill>
                <a:cs typeface="+mn-ea"/>
                <a:sym typeface="+mn-lt"/>
              </a:rPr>
              <a:t>２００１年８月３１日</a:t>
            </a:r>
            <a:r>
              <a:rPr lang="zh-CN" altLang="en-US" dirty="0">
                <a:solidFill>
                  <a:srgbClr val="C00000"/>
                </a:solidFill>
                <a:cs typeface="+mn-ea"/>
                <a:sym typeface="+mn-lt"/>
              </a:rPr>
              <a:t>，九届人大常委会第</a:t>
            </a:r>
            <a:r>
              <a:rPr lang="en-US" altLang="zh-CN" dirty="0">
                <a:solidFill>
                  <a:srgbClr val="C00000"/>
                </a:solidFill>
                <a:cs typeface="+mn-ea"/>
                <a:sym typeface="+mn-lt"/>
              </a:rPr>
              <a:t>23</a:t>
            </a:r>
            <a:r>
              <a:rPr lang="zh-CN" altLang="en-US" dirty="0">
                <a:solidFill>
                  <a:srgbClr val="C00000"/>
                </a:solidFill>
                <a:cs typeface="+mn-ea"/>
                <a:sym typeface="+mn-lt"/>
              </a:rPr>
              <a:t>次会议确定每年９月的第三个星期六为全民国防教育日。这是中国第一个以法律形式明确规定国防教育的主题节日。</a:t>
            </a:r>
          </a:p>
          <a:p>
            <a:pPr>
              <a:lnSpc>
                <a:spcPct val="150000"/>
              </a:lnSpc>
              <a:buClr>
                <a:schemeClr val="bg1"/>
              </a:buClr>
              <a:buSzPct val="106000"/>
              <a:buFont typeface="Wingdings" panose="05000000000000000000" pitchFamily="2" charset="2"/>
              <a:buChar char="n"/>
            </a:pPr>
            <a:r>
              <a:rPr lang="zh-CN" altLang="en-US" dirty="0" smtClean="0">
                <a:solidFill>
                  <a:srgbClr val="C00000"/>
                </a:solidFill>
                <a:cs typeface="+mn-ea"/>
                <a:sym typeface="+mn-lt"/>
              </a:rPr>
              <a:t>根据</a:t>
            </a:r>
            <a:r>
              <a:rPr lang="zh-CN" altLang="en-US" dirty="0">
                <a:solidFill>
                  <a:srgbClr val="C00000"/>
                </a:solidFill>
                <a:cs typeface="+mn-ea"/>
                <a:sym typeface="+mn-lt"/>
              </a:rPr>
              <a:t>这一决定，２００１年９月１５日成为第一个“全民国防教育日”。</a:t>
            </a:r>
          </a:p>
          <a:p>
            <a:pPr>
              <a:lnSpc>
                <a:spcPct val="150000"/>
              </a:lnSpc>
              <a:buClr>
                <a:schemeClr val="bg1"/>
              </a:buClr>
              <a:buSzPct val="106000"/>
              <a:buFont typeface="Wingdings" panose="05000000000000000000" pitchFamily="2" charset="2"/>
              <a:buChar char="n"/>
            </a:pPr>
            <a:r>
              <a:rPr lang="zh-CN" altLang="en-US" dirty="0" smtClean="0">
                <a:solidFill>
                  <a:srgbClr val="C00000"/>
                </a:solidFill>
                <a:cs typeface="+mn-ea"/>
                <a:sym typeface="+mn-lt"/>
              </a:rPr>
              <a:t>今年</a:t>
            </a:r>
            <a:r>
              <a:rPr lang="zh-CN" altLang="en-US" dirty="0">
                <a:solidFill>
                  <a:srgbClr val="C00000"/>
                </a:solidFill>
                <a:cs typeface="+mn-ea"/>
                <a:sym typeface="+mn-lt"/>
              </a:rPr>
              <a:t>的“全民国防教育日”，是</a:t>
            </a:r>
            <a:r>
              <a:rPr lang="en-US" altLang="zh-CN" dirty="0">
                <a:solidFill>
                  <a:srgbClr val="C00000"/>
                </a:solidFill>
                <a:cs typeface="+mn-ea"/>
                <a:sym typeface="+mn-lt"/>
              </a:rPr>
              <a:t>9</a:t>
            </a:r>
            <a:r>
              <a:rPr lang="zh-CN" altLang="en-US" dirty="0">
                <a:solidFill>
                  <a:srgbClr val="C00000"/>
                </a:solidFill>
                <a:cs typeface="+mn-ea"/>
                <a:sym typeface="+mn-lt"/>
              </a:rPr>
              <a:t>月</a:t>
            </a:r>
            <a:r>
              <a:rPr lang="en-US" altLang="zh-CN" dirty="0">
                <a:solidFill>
                  <a:srgbClr val="C00000"/>
                </a:solidFill>
                <a:cs typeface="+mn-ea"/>
                <a:sym typeface="+mn-lt"/>
              </a:rPr>
              <a:t>17</a:t>
            </a:r>
            <a:r>
              <a:rPr lang="zh-CN" altLang="en-US" dirty="0">
                <a:solidFill>
                  <a:srgbClr val="C00000"/>
                </a:solidFill>
                <a:cs typeface="+mn-ea"/>
                <a:sym typeface="+mn-lt"/>
              </a:rPr>
              <a:t>日。</a:t>
            </a:r>
          </a:p>
        </p:txBody>
      </p:sp>
      <p:sp>
        <p:nvSpPr>
          <p:cNvPr id="4" name="Rectangle 4"/>
          <p:cNvSpPr txBox="1">
            <a:spLocks noChangeArrowheads="1"/>
          </p:cNvSpPr>
          <p:nvPr/>
        </p:nvSpPr>
        <p:spPr>
          <a:xfrm>
            <a:off x="795020" y="317500"/>
            <a:ext cx="4648200" cy="1143000"/>
          </a:xfrm>
          <a:prstGeom prst="rect">
            <a:avLst/>
          </a:prstGeom>
        </p:spPr>
        <p:txBody>
          <a:bodyPr vert="horz" lIns="91440" tIns="45720" rIns="91440" bIns="45720" rtlCol="0" anchor="t">
            <a:normAutofit/>
          </a:bodyPr>
          <a:lst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a:lstStyle>
          <a:p>
            <a:r>
              <a:rPr lang="zh-CN" altLang="en-US" b="1" dirty="0" smtClean="0">
                <a:solidFill>
                  <a:srgbClr val="C00000"/>
                </a:solidFill>
                <a:latin typeface="+mn-lt"/>
                <a:ea typeface="+mn-ea"/>
                <a:cs typeface="+mn-ea"/>
                <a:sym typeface="+mn-lt"/>
              </a:rPr>
              <a:t>国防日的由来</a:t>
            </a:r>
          </a:p>
        </p:txBody>
      </p:sp>
      <p:sp>
        <p:nvSpPr>
          <p:cNvPr id="5" name="矩形 4"/>
          <p:cNvSpPr/>
          <p:nvPr/>
        </p:nvSpPr>
        <p:spPr>
          <a:xfrm>
            <a:off x="-50800" y="317500"/>
            <a:ext cx="40640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6" name="矩形 5"/>
          <p:cNvSpPr/>
          <p:nvPr/>
        </p:nvSpPr>
        <p:spPr>
          <a:xfrm>
            <a:off x="469900" y="317500"/>
            <a:ext cx="121920" cy="622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7" name="矩形 6"/>
          <p:cNvSpPr/>
          <p:nvPr/>
        </p:nvSpPr>
        <p:spPr>
          <a:xfrm>
            <a:off x="1181100" y="1917700"/>
            <a:ext cx="406400" cy="36830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10" name="矩形 9"/>
          <p:cNvSpPr/>
          <p:nvPr/>
        </p:nvSpPr>
        <p:spPr>
          <a:xfrm>
            <a:off x="1206500" y="2959099"/>
            <a:ext cx="406400" cy="36830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11" name="矩形 10"/>
          <p:cNvSpPr/>
          <p:nvPr/>
        </p:nvSpPr>
        <p:spPr>
          <a:xfrm>
            <a:off x="1193800" y="3933031"/>
            <a:ext cx="406400" cy="36830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
        <p:nvSpPr>
          <p:cNvPr id="12" name="矩形 11"/>
          <p:cNvSpPr/>
          <p:nvPr/>
        </p:nvSpPr>
        <p:spPr>
          <a:xfrm>
            <a:off x="1193800" y="4606130"/>
            <a:ext cx="406400" cy="368300"/>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zh-CN" altLang="en-US">
              <a:solidFill>
                <a:prstClr val="white"/>
              </a:solidFill>
              <a:cs typeface="+mn-ea"/>
              <a:sym typeface="+mn-lt"/>
            </a:endParaRPr>
          </a:p>
        </p:txBody>
      </p:sp>
    </p:spTree>
    <p:extLst>
      <p:ext uri="{BB962C8B-B14F-4D97-AF65-F5344CB8AC3E}">
        <p14:creationId xmlns:p14="http://schemas.microsoft.com/office/powerpoint/2010/main" val="396381684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11299">
                                            <p:txEl>
                                              <p:pRg st="0" end="0"/>
                                            </p:txEl>
                                          </p:spTgt>
                                        </p:tgtEl>
                                        <p:attrNameLst>
                                          <p:attrName>style.visibility</p:attrName>
                                        </p:attrNameLst>
                                      </p:cBhvr>
                                      <p:to>
                                        <p:strVal val="visible"/>
                                      </p:to>
                                    </p:set>
                                    <p:anim calcmode="lin" valueType="num">
                                      <p:cBhvr additive="base">
                                        <p:cTn id="7" dur="500" fill="hold"/>
                                        <p:tgtEl>
                                          <p:spTgt spid="31129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1129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11299">
                                            <p:txEl>
                                              <p:pRg st="1" end="1"/>
                                            </p:txEl>
                                          </p:spTgt>
                                        </p:tgtEl>
                                        <p:attrNameLst>
                                          <p:attrName>style.visibility</p:attrName>
                                        </p:attrNameLst>
                                      </p:cBhvr>
                                      <p:to>
                                        <p:strVal val="visible"/>
                                      </p:to>
                                    </p:set>
                                    <p:anim calcmode="lin" valueType="num">
                                      <p:cBhvr additive="base">
                                        <p:cTn id="13" dur="500" fill="hold"/>
                                        <p:tgtEl>
                                          <p:spTgt spid="31129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1129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11299">
                                            <p:txEl>
                                              <p:pRg st="2" end="2"/>
                                            </p:txEl>
                                          </p:spTgt>
                                        </p:tgtEl>
                                        <p:attrNameLst>
                                          <p:attrName>style.visibility</p:attrName>
                                        </p:attrNameLst>
                                      </p:cBhvr>
                                      <p:to>
                                        <p:strVal val="visible"/>
                                      </p:to>
                                    </p:set>
                                    <p:anim calcmode="lin" valueType="num">
                                      <p:cBhvr additive="base">
                                        <p:cTn id="19" dur="500" fill="hold"/>
                                        <p:tgtEl>
                                          <p:spTgt spid="311299">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1129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11299">
                                            <p:txEl>
                                              <p:pRg st="3" end="3"/>
                                            </p:txEl>
                                          </p:spTgt>
                                        </p:tgtEl>
                                        <p:attrNameLst>
                                          <p:attrName>style.visibility</p:attrName>
                                        </p:attrNameLst>
                                      </p:cBhvr>
                                      <p:to>
                                        <p:strVal val="visible"/>
                                      </p:to>
                                    </p:set>
                                    <p:anim calcmode="lin" valueType="num">
                                      <p:cBhvr additive="base">
                                        <p:cTn id="25" dur="500" fill="hold"/>
                                        <p:tgtEl>
                                          <p:spTgt spid="311299">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1129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1299"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中小学生国防教育PPT模板.pptx"/>
</p:tagLst>
</file>

<file path=ppt/theme/theme1.xml><?xml version="1.0" encoding="utf-8"?>
<a:theme xmlns:a="http://schemas.openxmlformats.org/drawingml/2006/main" name="第一PPT，www.1ppt.com">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mbeldth4">
      <a:majorFont>
        <a:latin typeface="微软雅黑" panose="020F0302020204030204"/>
        <a:ea typeface="微软雅黑"/>
        <a:cs typeface=""/>
      </a:majorFont>
      <a:minorFont>
        <a:latin typeface="微软雅黑" panose="020F0502020204030204"/>
        <a:ea typeface="微软雅黑"/>
        <a:cs typeface=""/>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themeOverride>
</file>

<file path=docProps/app.xml><?xml version="1.0" encoding="utf-8"?>
<Properties xmlns="http://schemas.openxmlformats.org/officeDocument/2006/extended-properties" xmlns:vt="http://schemas.openxmlformats.org/officeDocument/2006/docPropsVTypes">
  <TotalTime>0</TotalTime>
  <Words>1291</Words>
  <Application>Microsoft Office PowerPoint</Application>
  <PresentationFormat>宽屏</PresentationFormat>
  <Paragraphs>175</Paragraphs>
  <Slides>31</Slides>
  <Notes>31</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31</vt:i4>
      </vt:variant>
    </vt:vector>
  </HeadingPairs>
  <TitlesOfParts>
    <vt:vector size="43" baseType="lpstr">
      <vt:lpstr>Franklin Gothic Book</vt:lpstr>
      <vt:lpstr>Meiryo</vt:lpstr>
      <vt:lpstr>方正粗黑宋简体</vt:lpstr>
      <vt:lpstr>宋体</vt:lpstr>
      <vt:lpstr>微软雅黑</vt:lpstr>
      <vt:lpstr>Arial</vt:lpstr>
      <vt:lpstr>Calibri</vt:lpstr>
      <vt:lpstr>Calibri Light</vt:lpstr>
      <vt:lpstr>Wingdings</vt:lpstr>
      <vt:lpstr>第一PPT，www.1ppt.com</vt:lpstr>
      <vt:lpstr>自定义设计方案</vt:lpstr>
      <vt:lpstr>Office Theme</vt:lpstr>
      <vt:lpstr>心系国防·有你有我</vt:lpstr>
      <vt:lpstr>目 录</vt:lpstr>
      <vt:lpstr>第一章 国防的涵义</vt:lpstr>
      <vt:lpstr>什么是国防？</vt:lpstr>
      <vt:lpstr>什么是国防？</vt:lpstr>
      <vt:lpstr>PowerPoint 演示文稿</vt:lpstr>
      <vt:lpstr>PowerPoint 演示文稿</vt:lpstr>
      <vt:lpstr>PowerPoint 演示文稿</vt:lpstr>
      <vt:lpstr>PowerPoint 演示文稿</vt:lpstr>
      <vt:lpstr>第二章 我国基本国防情况</vt:lpstr>
      <vt:lpstr>PowerPoint 演示文稿</vt:lpstr>
      <vt:lpstr>PowerPoint 演示文稿</vt:lpstr>
      <vt:lpstr>PowerPoint 演示文稿</vt:lpstr>
      <vt:lpstr>第三章 我国现代化国防建设</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第四章 我国国防事业的发展历程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谢谢大家观看</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keywords/>
  <dc:description/>
  <cp:lastModifiedBy/>
  <cp:revision>1</cp:revision>
  <dcterms:created xsi:type="dcterms:W3CDTF">2018-09-09T07:09:35Z</dcterms:created>
  <dcterms:modified xsi:type="dcterms:W3CDTF">2022-04-26T12:05:12Z</dcterms:modified>
</cp:coreProperties>
</file>