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02" r:id="rId3"/>
    <p:sldId id="305" r:id="rId4"/>
    <p:sldId id="311" r:id="rId5"/>
    <p:sldId id="314" r:id="rId6"/>
    <p:sldId id="315" r:id="rId7"/>
    <p:sldId id="316" r:id="rId8"/>
    <p:sldId id="306" r:id="rId9"/>
    <p:sldId id="318" r:id="rId10"/>
    <p:sldId id="319" r:id="rId11"/>
    <p:sldId id="307" r:id="rId12"/>
    <p:sldId id="321" r:id="rId13"/>
    <p:sldId id="322" r:id="rId14"/>
    <p:sldId id="323" r:id="rId15"/>
    <p:sldId id="325" r:id="rId16"/>
    <p:sldId id="308" r:id="rId17"/>
    <p:sldId id="327" r:id="rId18"/>
    <p:sldId id="328" r:id="rId19"/>
    <p:sldId id="329" r:id="rId20"/>
    <p:sldId id="330" r:id="rId21"/>
    <p:sldId id="331" r:id="rId22"/>
    <p:sldId id="332" r:id="rId23"/>
    <p:sldId id="309" r:id="rId24"/>
    <p:sldId id="333" r:id="rId25"/>
    <p:sldId id="334" r:id="rId26"/>
    <p:sldId id="336" r:id="rId27"/>
    <p:sldId id="337" r:id="rId28"/>
    <p:sldId id="338" r:id="rId29"/>
    <p:sldId id="301" r:id="rId30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7E9F"/>
    <a:srgbClr val="1BA0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26" autoAdjust="0"/>
    <p:restoredTop sz="94660"/>
  </p:normalViewPr>
  <p:slideViewPr>
    <p:cSldViewPr>
      <p:cViewPr varScale="1">
        <p:scale>
          <a:sx n="141" d="100"/>
          <a:sy n="141" d="100"/>
        </p:scale>
        <p:origin x="522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7" d="100"/>
        <a:sy n="5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</a:ln>
            <a:effectLst>
              <a:outerShdw blurRad="76200" dist="76200" dir="2700000" algn="tl" rotWithShape="0">
                <a:prstClr val="black">
                  <a:alpha val="25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一季度</c:v>
                </c:pt>
                <c:pt idx="1">
                  <c:v>二季度</c:v>
                </c:pt>
                <c:pt idx="2">
                  <c:v>三季度</c:v>
                </c:pt>
                <c:pt idx="3">
                  <c:v>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082961152"/>
        <c:axId val="-1082961696"/>
      </c:barChart>
      <c:catAx>
        <c:axId val="-1082961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4127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方正中等线简体" panose="03000509000000000000" pitchFamily="65" charset="-122"/>
                <a:cs typeface="+mn-cs"/>
              </a:defRPr>
            </a:pPr>
            <a:endParaRPr lang="zh-CN"/>
          </a:p>
        </c:txPr>
        <c:crossAx val="-1082961696"/>
        <c:crosses val="autoZero"/>
        <c:auto val="1"/>
        <c:lblAlgn val="ctr"/>
        <c:lblOffset val="100"/>
        <c:noMultiLvlLbl val="0"/>
      </c:catAx>
      <c:valAx>
        <c:axId val="-1082961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方正中等线简体" panose="03000509000000000000" pitchFamily="65" charset="-122"/>
                <a:cs typeface="+mn-cs"/>
              </a:defRPr>
            </a:pPr>
            <a:endParaRPr lang="zh-CN"/>
          </a:p>
        </c:txPr>
        <c:crossAx val="-10829611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0">
          <a:solidFill>
            <a:schemeClr val="bg1"/>
          </a:solidFill>
          <a:latin typeface="方正中等线简体" panose="03000509000000000000" pitchFamily="65" charset="-122"/>
          <a:ea typeface="方正中等线简体" panose="03000509000000000000" pitchFamily="65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6A1A8-DFDF-4234-9DEE-A69F695BBFB2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B20A1-6168-4EA1-838E-EF0E3B829E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211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B20A1-6168-4EA1-838E-EF0E3B829E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279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032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425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110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795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236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3805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7542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7789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8949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342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5864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6579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6721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943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507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107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514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858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666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9989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14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764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78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79512" y="61171"/>
            <a:ext cx="649221" cy="589239"/>
            <a:chOff x="2139977" y="355789"/>
            <a:chExt cx="649221" cy="589239"/>
          </a:xfrm>
        </p:grpSpPr>
        <p:sp>
          <p:nvSpPr>
            <p:cNvPr id="6" name="六边形 5"/>
            <p:cNvSpPr>
              <a:spLocks noChangeAspect="1"/>
            </p:cNvSpPr>
            <p:nvPr/>
          </p:nvSpPr>
          <p:spPr>
            <a:xfrm rot="5400000">
              <a:off x="2169969" y="380409"/>
              <a:ext cx="589239" cy="5400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5000000" scaled="0"/>
            </a:gradFill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39977" y="483518"/>
              <a:ext cx="6492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0070C0"/>
                  </a:solidFill>
                  <a:effectLst/>
                </a:rPr>
                <a:t>LOGO</a:t>
              </a:r>
              <a:endParaRPr lang="zh-CN" altLang="en-US" sz="1400" b="1" dirty="0">
                <a:solidFill>
                  <a:srgbClr val="0070C0"/>
                </a:solidFill>
                <a:effectLst/>
              </a:endParaRPr>
            </a:p>
          </p:txBody>
        </p:sp>
      </p:grpSp>
      <p:cxnSp>
        <p:nvCxnSpPr>
          <p:cNvPr id="8" name="直接连接符 7"/>
          <p:cNvCxnSpPr/>
          <p:nvPr userDrawn="1"/>
        </p:nvCxnSpPr>
        <p:spPr>
          <a:xfrm>
            <a:off x="504124" y="650411"/>
            <a:ext cx="8172332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40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1" y="1200152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B13A585-CCD5-4E06-BCB4-AD2A7BDD6554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1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1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14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3734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5" r:id="rId3"/>
    <p:sldLayoutId id="2147483658" r:id="rId4"/>
  </p:sldLayoutIdLst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98675"/>
            <a:ext cx="15245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0070C0"/>
                </a:solidFill>
              </a:rPr>
              <a:t>LOGO</a:t>
            </a:r>
          </a:p>
          <a:p>
            <a:pPr algn="ctr"/>
            <a:r>
              <a:rPr lang="en-US" altLang="zh-CN" sz="1400" dirty="0">
                <a:solidFill>
                  <a:srgbClr val="0070C0"/>
                </a:solidFill>
              </a:rPr>
              <a:t>Company Name</a:t>
            </a:r>
            <a:endParaRPr lang="zh-CN" altLang="en-US" sz="1400" dirty="0">
              <a:solidFill>
                <a:srgbClr val="0070C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-1" y="2499742"/>
            <a:ext cx="9144000" cy="20162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 flipH="1">
            <a:off x="3312000" y="400571"/>
            <a:ext cx="2520000" cy="2520000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3200000" scaled="0"/>
          </a:gradFill>
          <a:ln>
            <a:noFill/>
          </a:ln>
          <a:effectLst>
            <a:outerShdw blurRad="444500" dist="63500" dir="8100000" algn="l" rotWithShape="0">
              <a:prstClr val="black">
                <a:alpha val="5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088412" y="937296"/>
            <a:ext cx="2967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Gothic-EB" pitchFamily="1" charset="-128"/>
                <a:ea typeface="DFGothic-EB" pitchFamily="1" charset="-128"/>
              </a:rPr>
              <a:t>2030</a:t>
            </a:r>
            <a:endParaRPr lang="zh-CN" altLang="en-US" sz="8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FGothic-EB" pitchFamily="1" charset="-128"/>
              <a:ea typeface="DFGothic-EB" pitchFamily="1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79813" y="3920157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框架完整，适用于计划总结汇报述职报告等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447765" y="3702823"/>
            <a:ext cx="4896544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99893" y="3529340"/>
            <a:ext cx="2304256" cy="3385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在此输入贵公司名称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948630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新年计划年终总结工作汇报</a:t>
            </a: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707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4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59" grpId="0" animBg="1"/>
      <p:bldP spid="2" grpId="0"/>
      <p:bldP spid="13" grpId="0"/>
      <p:bldP spid="7" grpId="0" animBg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2488" y="142043"/>
            <a:ext cx="4912125" cy="507703"/>
            <a:chOff x="360438" y="189434"/>
            <a:chExt cx="6551016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536901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39247" y="303832"/>
              <a:ext cx="1872207" cy="49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Department main work content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4176464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2699" dirty="0">
                  <a:solidFill>
                    <a:srgbClr val="0066CC"/>
                  </a:solidFill>
                </a:rPr>
                <a:t>部门主要工作内容</a:t>
              </a:r>
            </a:p>
          </p:txBody>
        </p:sp>
      </p:grpSp>
      <p:sp>
        <p:nvSpPr>
          <p:cNvPr id="32" name="椭圆 7"/>
          <p:cNvSpPr/>
          <p:nvPr/>
        </p:nvSpPr>
        <p:spPr>
          <a:xfrm>
            <a:off x="1690406" y="2689856"/>
            <a:ext cx="3855542" cy="907046"/>
          </a:xfrm>
          <a:custGeom>
            <a:avLst/>
            <a:gdLst>
              <a:gd name="connsiteX0" fmla="*/ 5141438 w 5232878"/>
              <a:gd name="connsiteY0" fmla="*/ 0 h 1208638"/>
              <a:gd name="connsiteX1" fmla="*/ 2570719 w 5232878"/>
              <a:gd name="connsiteY1" fmla="*/ 1208638 h 1208638"/>
              <a:gd name="connsiteX2" fmla="*/ 0 w 5232878"/>
              <a:gd name="connsiteY2" fmla="*/ 0 h 1208638"/>
              <a:gd name="connsiteX3" fmla="*/ 5232878 w 5232878"/>
              <a:gd name="connsiteY3" fmla="*/ 91440 h 1208638"/>
              <a:gd name="connsiteX0" fmla="*/ 5141438 w 5141438"/>
              <a:gd name="connsiteY0" fmla="*/ 0 h 1208638"/>
              <a:gd name="connsiteX1" fmla="*/ 2570719 w 5141438"/>
              <a:gd name="connsiteY1" fmla="*/ 1208638 h 1208638"/>
              <a:gd name="connsiteX2" fmla="*/ 0 w 5141438"/>
              <a:gd name="connsiteY2" fmla="*/ 0 h 120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1438" h="1208638">
                <a:moveTo>
                  <a:pt x="5141438" y="0"/>
                </a:moveTo>
                <a:cubicBezTo>
                  <a:pt x="4741027" y="708082"/>
                  <a:pt x="3740838" y="1208638"/>
                  <a:pt x="2570719" y="1208638"/>
                </a:cubicBezTo>
                <a:cubicBezTo>
                  <a:pt x="1400600" y="1208638"/>
                  <a:pt x="400411" y="708082"/>
                  <a:pt x="0" y="0"/>
                </a:cubicBez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350"/>
          </a:p>
        </p:txBody>
      </p:sp>
      <p:cxnSp>
        <p:nvCxnSpPr>
          <p:cNvPr id="33" name="直接连接符 32"/>
          <p:cNvCxnSpPr>
            <a:endCxn id="32" idx="1"/>
          </p:cNvCxnSpPr>
          <p:nvPr/>
        </p:nvCxnSpPr>
        <p:spPr>
          <a:xfrm>
            <a:off x="3615201" y="2241094"/>
            <a:ext cx="2381" cy="1355808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87"/>
          <p:cNvGrpSpPr>
            <a:grpSpLocks/>
          </p:cNvGrpSpPr>
          <p:nvPr/>
        </p:nvGrpSpPr>
        <p:grpSpPr bwMode="auto">
          <a:xfrm>
            <a:off x="2830761" y="951945"/>
            <a:ext cx="1562929" cy="1562929"/>
            <a:chOff x="2848131" y="1860029"/>
            <a:chExt cx="3807502" cy="3807502"/>
          </a:xfrm>
        </p:grpSpPr>
        <p:sp>
          <p:nvSpPr>
            <p:cNvPr id="43" name="椭圆 42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44" name="椭圆 43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grpSp>
        <p:nvGrpSpPr>
          <p:cNvPr id="90" name="组合 87"/>
          <p:cNvGrpSpPr>
            <a:grpSpLocks/>
          </p:cNvGrpSpPr>
          <p:nvPr/>
        </p:nvGrpSpPr>
        <p:grpSpPr bwMode="auto">
          <a:xfrm>
            <a:off x="1195639" y="1891855"/>
            <a:ext cx="888547" cy="888547"/>
            <a:chOff x="2848131" y="1860029"/>
            <a:chExt cx="3807502" cy="3807502"/>
          </a:xfrm>
        </p:grpSpPr>
        <p:sp>
          <p:nvSpPr>
            <p:cNvPr id="92" name="椭圆 9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93" name="椭圆 92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grpSp>
        <p:nvGrpSpPr>
          <p:cNvPr id="94" name="组合 87"/>
          <p:cNvGrpSpPr>
            <a:grpSpLocks/>
          </p:cNvGrpSpPr>
          <p:nvPr/>
        </p:nvGrpSpPr>
        <p:grpSpPr bwMode="auto">
          <a:xfrm>
            <a:off x="2269858" y="2918998"/>
            <a:ext cx="888547" cy="888547"/>
            <a:chOff x="2848131" y="1860029"/>
            <a:chExt cx="3807502" cy="3807502"/>
          </a:xfrm>
        </p:grpSpPr>
        <p:sp>
          <p:nvSpPr>
            <p:cNvPr id="95" name="椭圆 9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96" name="椭圆 95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grpSp>
        <p:nvGrpSpPr>
          <p:cNvPr id="97" name="组合 87"/>
          <p:cNvGrpSpPr>
            <a:grpSpLocks/>
          </p:cNvGrpSpPr>
          <p:nvPr/>
        </p:nvGrpSpPr>
        <p:grpSpPr bwMode="auto">
          <a:xfrm>
            <a:off x="3870085" y="3002037"/>
            <a:ext cx="888547" cy="888547"/>
            <a:chOff x="2848131" y="1860029"/>
            <a:chExt cx="3807502" cy="3807502"/>
          </a:xfrm>
        </p:grpSpPr>
        <p:sp>
          <p:nvSpPr>
            <p:cNvPr id="98" name="椭圆 9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99" name="椭圆 98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grpSp>
        <p:nvGrpSpPr>
          <p:cNvPr id="100" name="组合 87"/>
          <p:cNvGrpSpPr>
            <a:grpSpLocks/>
          </p:cNvGrpSpPr>
          <p:nvPr/>
        </p:nvGrpSpPr>
        <p:grpSpPr bwMode="auto">
          <a:xfrm>
            <a:off x="5101675" y="2134468"/>
            <a:ext cx="888547" cy="888547"/>
            <a:chOff x="2848131" y="1860029"/>
            <a:chExt cx="3807502" cy="3807502"/>
          </a:xfrm>
        </p:grpSpPr>
        <p:sp>
          <p:nvSpPr>
            <p:cNvPr id="101" name="椭圆 100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sp>
        <p:nvSpPr>
          <p:cNvPr id="103" name="文本框 5"/>
          <p:cNvSpPr txBox="1"/>
          <p:nvPr/>
        </p:nvSpPr>
        <p:spPr>
          <a:xfrm>
            <a:off x="3137427" y="1493186"/>
            <a:ext cx="983956" cy="507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99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总部</a:t>
            </a:r>
          </a:p>
        </p:txBody>
      </p:sp>
      <p:sp>
        <p:nvSpPr>
          <p:cNvPr id="104" name="文本框 5"/>
          <p:cNvSpPr txBox="1"/>
          <p:nvPr/>
        </p:nvSpPr>
        <p:spPr>
          <a:xfrm>
            <a:off x="1158337" y="2171588"/>
            <a:ext cx="983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部门</a:t>
            </a:r>
          </a:p>
        </p:txBody>
      </p:sp>
      <p:sp>
        <p:nvSpPr>
          <p:cNvPr id="105" name="文本框 5"/>
          <p:cNvSpPr txBox="1"/>
          <p:nvPr/>
        </p:nvSpPr>
        <p:spPr>
          <a:xfrm>
            <a:off x="2222154" y="3219672"/>
            <a:ext cx="983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/>
              <a:t>2</a:t>
            </a:r>
            <a:r>
              <a:rPr lang="zh-CN" altLang="en-US" sz="1800" dirty="0"/>
              <a:t>部门</a:t>
            </a:r>
          </a:p>
        </p:txBody>
      </p:sp>
      <p:sp>
        <p:nvSpPr>
          <p:cNvPr id="106" name="文本框 5"/>
          <p:cNvSpPr txBox="1"/>
          <p:nvPr/>
        </p:nvSpPr>
        <p:spPr>
          <a:xfrm>
            <a:off x="3870085" y="3305451"/>
            <a:ext cx="983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/>
              <a:t>3</a:t>
            </a:r>
            <a:r>
              <a:rPr lang="zh-CN" altLang="en-US" sz="1800" dirty="0"/>
              <a:t>部门</a:t>
            </a:r>
          </a:p>
        </p:txBody>
      </p:sp>
      <p:sp>
        <p:nvSpPr>
          <p:cNvPr id="107" name="文本框 5"/>
          <p:cNvSpPr txBox="1"/>
          <p:nvPr/>
        </p:nvSpPr>
        <p:spPr>
          <a:xfrm>
            <a:off x="5057942" y="2441555"/>
            <a:ext cx="983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800" dirty="0"/>
              <a:t>4</a:t>
            </a:r>
            <a:r>
              <a:rPr lang="zh-CN" altLang="en-US" sz="1800" dirty="0"/>
              <a:t>部门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954435" y="2949705"/>
            <a:ext cx="1600088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125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125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222224" y="4083568"/>
            <a:ext cx="1600088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125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125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925293" y="4083568"/>
            <a:ext cx="1600088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125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125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163841" y="3184418"/>
            <a:ext cx="1600088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125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7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125"/>
              </a:lnSpc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6785732" y="2193796"/>
            <a:ext cx="1600088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125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125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623753" y="1786545"/>
            <a:ext cx="1991258" cy="369332"/>
            <a:chOff x="8497341" y="2382609"/>
            <a:chExt cx="2655625" cy="492556"/>
          </a:xfrm>
        </p:grpSpPr>
        <p:sp>
          <p:nvSpPr>
            <p:cNvPr id="116" name="Freeform 512"/>
            <p:cNvSpPr>
              <a:spLocks/>
            </p:cNvSpPr>
            <p:nvPr/>
          </p:nvSpPr>
          <p:spPr bwMode="auto">
            <a:xfrm>
              <a:off x="8497341" y="2477211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640467" y="2382609"/>
              <a:ext cx="2512499" cy="49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各部门内容情况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6785732" y="2645990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050" dirty="0"/>
              <a:t>点击此处添加部门情况</a:t>
            </a:r>
            <a:endParaRPr lang="en-US" altLang="zh-CN" sz="1050" dirty="0"/>
          </a:p>
          <a:p>
            <a:r>
              <a:rPr lang="zh-CN" altLang="en-US" sz="1050" dirty="0"/>
              <a:t>点击此处添加内容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785732" y="3131932"/>
            <a:ext cx="1600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050" dirty="0"/>
              <a:t>点击此处添加部门情况</a:t>
            </a:r>
            <a:endParaRPr lang="en-US" altLang="zh-CN" sz="1050" dirty="0"/>
          </a:p>
          <a:p>
            <a:r>
              <a:rPr lang="zh-CN" altLang="en-US" sz="1050" dirty="0"/>
              <a:t>点击此处添加内容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174835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5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250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750"/>
                            </p:stCondLst>
                            <p:childTnLst>
                              <p:par>
                                <p:cTn id="7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75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250"/>
                            </p:stCondLst>
                            <p:childTnLst>
                              <p:par>
                                <p:cTn id="9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750"/>
                            </p:stCondLst>
                            <p:childTnLst>
                              <p:par>
                                <p:cTn id="9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25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75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03" grpId="0"/>
      <p:bldP spid="104" grpId="0"/>
      <p:bldP spid="105" grpId="0"/>
      <p:bldP spid="106" grpId="0"/>
      <p:bldP spid="107" grpId="0"/>
      <p:bldP spid="110" grpId="0"/>
      <p:bldP spid="112" grpId="0"/>
      <p:bldP spid="113" grpId="0"/>
      <p:bldP spid="114" grpId="0"/>
      <p:bldP spid="115" grpId="0"/>
      <p:bldP spid="119" grpId="0"/>
      <p:bldP spid="1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7723" y="2624386"/>
            <a:ext cx="3600956" cy="1783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椭圆 8"/>
          <p:cNvSpPr/>
          <p:nvPr/>
        </p:nvSpPr>
        <p:spPr>
          <a:xfrm>
            <a:off x="1521521" y="1622837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noFill/>
          </a:ln>
          <a:effectLst>
            <a:outerShdw blurRad="444500" dist="63500" dir="8100000" algn="ctr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36" name="椭圆 9"/>
          <p:cNvSpPr/>
          <p:nvPr/>
        </p:nvSpPr>
        <p:spPr>
          <a:xfrm>
            <a:off x="2627784" y="935526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10"/>
          <p:cNvSpPr/>
          <p:nvPr/>
        </p:nvSpPr>
        <p:spPr>
          <a:xfrm>
            <a:off x="5203033" y="1007534"/>
            <a:ext cx="1241175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11"/>
          <p:cNvSpPr/>
          <p:nvPr/>
        </p:nvSpPr>
        <p:spPr>
          <a:xfrm>
            <a:off x="6348679" y="1622836"/>
            <a:ext cx="1241175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508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12"/>
          <p:cNvGrpSpPr>
            <a:grpSpLocks/>
          </p:cNvGrpSpPr>
          <p:nvPr/>
        </p:nvGrpSpPr>
        <p:grpSpPr bwMode="auto">
          <a:xfrm>
            <a:off x="2587729" y="3852958"/>
            <a:ext cx="518842" cy="518992"/>
            <a:chOff x="3927867" y="5719055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0" name="椭圆 13"/>
            <p:cNvSpPr/>
            <p:nvPr/>
          </p:nvSpPr>
          <p:spPr>
            <a:xfrm>
              <a:off x="3927867" y="5719055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1" name="椭圆 14"/>
            <p:cNvSpPr/>
            <p:nvPr/>
          </p:nvSpPr>
          <p:spPr>
            <a:xfrm>
              <a:off x="4004067" y="5795255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1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2" name="组合 15"/>
          <p:cNvGrpSpPr>
            <a:grpSpLocks/>
          </p:cNvGrpSpPr>
          <p:nvPr/>
        </p:nvGrpSpPr>
        <p:grpSpPr bwMode="auto">
          <a:xfrm>
            <a:off x="3152577" y="2844846"/>
            <a:ext cx="518842" cy="518992"/>
            <a:chOff x="5191288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3" name="椭圆 16"/>
            <p:cNvSpPr/>
            <p:nvPr/>
          </p:nvSpPr>
          <p:spPr>
            <a:xfrm>
              <a:off x="5191288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4" name="椭圆 17"/>
            <p:cNvSpPr/>
            <p:nvPr/>
          </p:nvSpPr>
          <p:spPr>
            <a:xfrm>
              <a:off x="5267488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2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5" name="组合 18"/>
          <p:cNvGrpSpPr>
            <a:grpSpLocks/>
          </p:cNvGrpSpPr>
          <p:nvPr/>
        </p:nvGrpSpPr>
        <p:grpSpPr bwMode="auto">
          <a:xfrm>
            <a:off x="5419614" y="2916854"/>
            <a:ext cx="518842" cy="518992"/>
            <a:chOff x="6884827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6" name="椭圆 19"/>
            <p:cNvSpPr/>
            <p:nvPr/>
          </p:nvSpPr>
          <p:spPr>
            <a:xfrm>
              <a:off x="6884827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7" name="椭圆 20"/>
            <p:cNvSpPr/>
            <p:nvPr/>
          </p:nvSpPr>
          <p:spPr>
            <a:xfrm>
              <a:off x="6957852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 smtClean="0">
                  <a:solidFill>
                    <a:srgbClr val="0070C0"/>
                  </a:solidFill>
                  <a:latin typeface="Impact" pitchFamily="34" charset="0"/>
                </a:rPr>
                <a:t>4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8" name="组合 21"/>
          <p:cNvGrpSpPr>
            <a:grpSpLocks/>
          </p:cNvGrpSpPr>
          <p:nvPr/>
        </p:nvGrpSpPr>
        <p:grpSpPr bwMode="auto">
          <a:xfrm>
            <a:off x="6012160" y="3852958"/>
            <a:ext cx="520032" cy="518992"/>
            <a:chOff x="8218831" y="5719055"/>
            <a:chExt cx="693737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9" name="椭圆 22"/>
            <p:cNvSpPr/>
            <p:nvPr/>
          </p:nvSpPr>
          <p:spPr>
            <a:xfrm>
              <a:off x="8218831" y="5719055"/>
              <a:ext cx="693737" cy="692150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50" name="椭圆 23"/>
            <p:cNvSpPr/>
            <p:nvPr/>
          </p:nvSpPr>
          <p:spPr>
            <a:xfrm>
              <a:off x="8295031" y="5795255"/>
              <a:ext cx="539750" cy="539750"/>
            </a:xfrm>
            <a:prstGeom prst="ellipse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5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sp>
        <p:nvSpPr>
          <p:cNvPr id="51" name="任意多边形 24"/>
          <p:cNvSpPr/>
          <p:nvPr/>
        </p:nvSpPr>
        <p:spPr>
          <a:xfrm rot="5400000">
            <a:off x="6255263" y="3301187"/>
            <a:ext cx="1056042" cy="392702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任意多边形 25"/>
          <p:cNvSpPr/>
          <p:nvPr/>
        </p:nvSpPr>
        <p:spPr>
          <a:xfrm rot="5400000">
            <a:off x="2971021" y="2484778"/>
            <a:ext cx="553512" cy="80920"/>
          </a:xfrm>
          <a:custGeom>
            <a:avLst/>
            <a:gdLst>
              <a:gd name="connsiteX0" fmla="*/ 740229 w 740229"/>
              <a:gd name="connsiteY0" fmla="*/ 0 h 406400"/>
              <a:gd name="connsiteX1" fmla="*/ 580572 w 740229"/>
              <a:gd name="connsiteY1" fmla="*/ 406400 h 406400"/>
              <a:gd name="connsiteX2" fmla="*/ 0 w 740229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任意多边形 27"/>
          <p:cNvSpPr/>
          <p:nvPr/>
        </p:nvSpPr>
        <p:spPr>
          <a:xfrm rot="5400000" flipV="1">
            <a:off x="1790767" y="3285717"/>
            <a:ext cx="1056042" cy="423642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TextBox 15"/>
          <p:cNvSpPr txBox="1"/>
          <p:nvPr/>
        </p:nvSpPr>
        <p:spPr>
          <a:xfrm>
            <a:off x="3935348" y="3732602"/>
            <a:ext cx="1241175" cy="253544"/>
          </a:xfrm>
          <a:prstGeom prst="rect">
            <a:avLst/>
          </a:prstGeom>
          <a:noFill/>
        </p:spPr>
        <p:txBody>
          <a:bodyPr lIns="68543" tIns="34272" rIns="68543" bIns="34272">
            <a:spAutoFit/>
          </a:bodyPr>
          <a:lstStyle/>
          <a:p>
            <a:pPr algn="ctr">
              <a:defRPr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Adobe 宋体 Std L" pitchFamily="18" charset="-122"/>
              </a:rPr>
              <a:t>Contents Page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55" name="文本框 13"/>
          <p:cNvSpPr txBox="1"/>
          <p:nvPr/>
        </p:nvSpPr>
        <p:spPr>
          <a:xfrm>
            <a:off x="3935348" y="3401684"/>
            <a:ext cx="1241175" cy="346391"/>
          </a:xfrm>
          <a:prstGeom prst="rect">
            <a:avLst/>
          </a:prstGeom>
          <a:noFill/>
        </p:spPr>
        <p:txBody>
          <a:bodyPr lIns="68543" tIns="34272" rIns="68543" bIns="34272">
            <a:spAutoFit/>
          </a:bodyPr>
          <a:lstStyle/>
          <a:p>
            <a:pPr algn="ctr">
              <a:defRPr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rPr>
              <a:t>目录页</a:t>
            </a:r>
          </a:p>
        </p:txBody>
      </p:sp>
      <p:sp>
        <p:nvSpPr>
          <p:cNvPr id="56" name="任意多边形 32"/>
          <p:cNvSpPr/>
          <p:nvPr/>
        </p:nvSpPr>
        <p:spPr>
          <a:xfrm rot="5400000" flipV="1">
            <a:off x="5547460" y="2556786"/>
            <a:ext cx="553512" cy="80920"/>
          </a:xfrm>
          <a:custGeom>
            <a:avLst/>
            <a:gdLst>
              <a:gd name="connsiteX0" fmla="*/ 740229 w 740229"/>
              <a:gd name="connsiteY0" fmla="*/ 0 h 406400"/>
              <a:gd name="connsiteX1" fmla="*/ 580572 w 740229"/>
              <a:gd name="connsiteY1" fmla="*/ 406400 h 406400"/>
              <a:gd name="connsiteX2" fmla="*/ 0 w 740229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椭圆 1"/>
          <p:cNvSpPr/>
          <p:nvPr/>
        </p:nvSpPr>
        <p:spPr>
          <a:xfrm>
            <a:off x="4275689" y="4103990"/>
            <a:ext cx="592623" cy="303539"/>
          </a:xfrm>
          <a:custGeom>
            <a:avLst/>
            <a:gdLst/>
            <a:ahLst/>
            <a:cxnLst/>
            <a:rect l="l" t="t" r="r" b="b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 flipV="1">
            <a:off x="0" y="304023"/>
            <a:ext cx="9144000" cy="107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0" y="4415844"/>
            <a:ext cx="9144000" cy="431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rtlCol="0" anchor="ctr"/>
          <a:lstStyle/>
          <a:p>
            <a:pPr algn="ctr"/>
            <a:endParaRPr lang="zh-CN" altLang="en-US"/>
          </a:p>
        </p:txBody>
      </p:sp>
      <p:sp>
        <p:nvSpPr>
          <p:cNvPr id="60" name="椭圆 8"/>
          <p:cNvSpPr/>
          <p:nvPr/>
        </p:nvSpPr>
        <p:spPr>
          <a:xfrm>
            <a:off x="3951412" y="5217432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项目成果展示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椭圆 9"/>
          <p:cNvSpPr/>
          <p:nvPr/>
        </p:nvSpPr>
        <p:spPr>
          <a:xfrm>
            <a:off x="3923928" y="610135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项目成果展示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15"/>
          <p:cNvGrpSpPr>
            <a:grpSpLocks/>
          </p:cNvGrpSpPr>
          <p:nvPr/>
        </p:nvGrpSpPr>
        <p:grpSpPr bwMode="auto">
          <a:xfrm>
            <a:off x="4312579" y="2450523"/>
            <a:ext cx="518842" cy="518992"/>
            <a:chOff x="5191288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63" name="椭圆 16"/>
            <p:cNvSpPr/>
            <p:nvPr/>
          </p:nvSpPr>
          <p:spPr>
            <a:xfrm>
              <a:off x="5191288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64" name="椭圆 17"/>
            <p:cNvSpPr/>
            <p:nvPr/>
          </p:nvSpPr>
          <p:spPr>
            <a:xfrm>
              <a:off x="5267488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3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cxnSp>
        <p:nvCxnSpPr>
          <p:cNvPr id="65" name="直接连接符 64"/>
          <p:cNvCxnSpPr/>
          <p:nvPr/>
        </p:nvCxnSpPr>
        <p:spPr>
          <a:xfrm>
            <a:off x="4572000" y="1923678"/>
            <a:ext cx="0" cy="468820"/>
          </a:xfrm>
          <a:prstGeom prst="line">
            <a:avLst/>
          </a:prstGeom>
          <a:ln w="31750">
            <a:solidFill>
              <a:srgbClr val="0070C0"/>
            </a:solidFill>
          </a:ln>
          <a:effectLst>
            <a:outerShdw blurRad="40005" dist="22860" dir="5400000" algn="ctr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99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6500"/>
                            </p:stCondLst>
                            <p:childTnLst>
                              <p:par>
                                <p:cTn id="18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81481E-6 L -2.08333E-7 -0.66667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333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9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8500"/>
                            </p:stCondLst>
                            <p:childTnLst>
                              <p:par>
                                <p:cTn id="19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2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8" grpId="2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/>
      <p:bldP spid="54" grpId="1"/>
      <p:bldP spid="55" grpId="0"/>
      <p:bldP spid="55" grpId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0" grpId="2" animBg="1"/>
      <p:bldP spid="61" grpId="0" animBg="1"/>
      <p:bldP spid="6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22487" y="142043"/>
            <a:ext cx="5117435" cy="507703"/>
            <a:chOff x="360437" y="189434"/>
            <a:chExt cx="6824826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4648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96941" y="416490"/>
              <a:ext cx="2288322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Important issues in 2015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4104456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2699" dirty="0" smtClean="0">
                  <a:solidFill>
                    <a:srgbClr val="0066CC"/>
                  </a:solidFill>
                </a:rPr>
                <a:t>2016</a:t>
              </a:r>
              <a:r>
                <a:rPr lang="zh-CN" altLang="zh-CN" sz="2699" dirty="0" smtClean="0">
                  <a:solidFill>
                    <a:srgbClr val="0066CC"/>
                  </a:solidFill>
                </a:rPr>
                <a:t>年</a:t>
              </a:r>
              <a:r>
                <a:rPr lang="zh-CN" altLang="en-US" sz="2699" dirty="0">
                  <a:solidFill>
                    <a:srgbClr val="0066CC"/>
                  </a:solidFill>
                </a:rPr>
                <a:t>重要事项</a:t>
              </a:r>
              <a:endParaRPr lang="zh-CN" altLang="zh-CN" sz="2699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731741" y="1599866"/>
            <a:ext cx="1762067" cy="752415"/>
            <a:chOff x="8641357" y="2133650"/>
            <a:chExt cx="2349967" cy="1003453"/>
          </a:xfrm>
        </p:grpSpPr>
        <p:sp>
          <p:nvSpPr>
            <p:cNvPr id="115" name="TextBox 114"/>
            <p:cNvSpPr txBox="1"/>
            <p:nvPr/>
          </p:nvSpPr>
          <p:spPr>
            <a:xfrm>
              <a:off x="8785373" y="2637706"/>
              <a:ext cx="2133944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1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784483" y="2133650"/>
              <a:ext cx="2206841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重要内容情况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8" name="椭圆 67"/>
          <p:cNvSpPr/>
          <p:nvPr/>
        </p:nvSpPr>
        <p:spPr>
          <a:xfrm>
            <a:off x="1494371" y="1221913"/>
            <a:ext cx="3108624" cy="3105933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41" name="组合 87"/>
          <p:cNvGrpSpPr>
            <a:grpSpLocks/>
          </p:cNvGrpSpPr>
          <p:nvPr/>
        </p:nvGrpSpPr>
        <p:grpSpPr bwMode="auto">
          <a:xfrm>
            <a:off x="954435" y="1227346"/>
            <a:ext cx="1896923" cy="1896923"/>
            <a:chOff x="2848131" y="1860029"/>
            <a:chExt cx="3807502" cy="3807502"/>
          </a:xfrm>
        </p:grpSpPr>
        <p:sp>
          <p:nvSpPr>
            <p:cNvPr id="43" name="椭圆 42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44" name="椭圆 43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grpSp>
        <p:nvGrpSpPr>
          <p:cNvPr id="123" name="组合 87"/>
          <p:cNvGrpSpPr>
            <a:grpSpLocks/>
          </p:cNvGrpSpPr>
          <p:nvPr/>
        </p:nvGrpSpPr>
        <p:grpSpPr bwMode="auto">
          <a:xfrm>
            <a:off x="3546124" y="1221913"/>
            <a:ext cx="2244383" cy="2244383"/>
            <a:chOff x="2848131" y="1860029"/>
            <a:chExt cx="3807502" cy="3807502"/>
          </a:xfrm>
        </p:grpSpPr>
        <p:sp>
          <p:nvSpPr>
            <p:cNvPr id="124" name="椭圆 12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938028" y="1918029"/>
              <a:ext cx="3627710" cy="362771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grpSp>
        <p:nvGrpSpPr>
          <p:cNvPr id="126" name="组合 87"/>
          <p:cNvGrpSpPr>
            <a:grpSpLocks/>
          </p:cNvGrpSpPr>
          <p:nvPr/>
        </p:nvGrpSpPr>
        <p:grpSpPr bwMode="auto">
          <a:xfrm>
            <a:off x="2358267" y="3387869"/>
            <a:ext cx="1317025" cy="1317025"/>
            <a:chOff x="2848131" y="1860029"/>
            <a:chExt cx="3807502" cy="3807502"/>
          </a:xfrm>
        </p:grpSpPr>
        <p:sp>
          <p:nvSpPr>
            <p:cNvPr id="127" name="椭圆 126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6731741" y="2473886"/>
            <a:ext cx="1762067" cy="752415"/>
            <a:chOff x="8641357" y="2133650"/>
            <a:chExt cx="2349967" cy="1003453"/>
          </a:xfrm>
        </p:grpSpPr>
        <p:sp>
          <p:nvSpPr>
            <p:cNvPr id="133" name="TextBox 132"/>
            <p:cNvSpPr txBox="1"/>
            <p:nvPr/>
          </p:nvSpPr>
          <p:spPr>
            <a:xfrm>
              <a:off x="8785373" y="2637706"/>
              <a:ext cx="2133944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8784483" y="2133650"/>
              <a:ext cx="2206841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重要内容情况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6731741" y="3394504"/>
            <a:ext cx="1762067" cy="752415"/>
            <a:chOff x="8641357" y="2133650"/>
            <a:chExt cx="2349967" cy="1003453"/>
          </a:xfrm>
        </p:grpSpPr>
        <p:sp>
          <p:nvSpPr>
            <p:cNvPr id="137" name="TextBox 136"/>
            <p:cNvSpPr txBox="1"/>
            <p:nvPr/>
          </p:nvSpPr>
          <p:spPr>
            <a:xfrm>
              <a:off x="8785373" y="2637706"/>
              <a:ext cx="2133944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784483" y="2133650"/>
              <a:ext cx="2206841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重要内容情况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11130" y="1551747"/>
            <a:ext cx="1383533" cy="1033938"/>
            <a:chOff x="1278840" y="2069476"/>
            <a:chExt cx="1845138" cy="1378903"/>
          </a:xfrm>
        </p:grpSpPr>
        <p:sp>
          <p:nvSpPr>
            <p:cNvPr id="129" name="文本框 5"/>
            <p:cNvSpPr txBox="1"/>
            <p:nvPr/>
          </p:nvSpPr>
          <p:spPr>
            <a:xfrm>
              <a:off x="1278840" y="2709715"/>
              <a:ext cx="184513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999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en-US" altLang="zh-CN" sz="2999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999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1" name="组合 140"/>
            <p:cNvGrpSpPr/>
            <p:nvPr/>
          </p:nvGrpSpPr>
          <p:grpSpPr>
            <a:xfrm>
              <a:off x="1800597" y="2069476"/>
              <a:ext cx="640238" cy="640238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2" name="Freeform 527"/>
              <p:cNvSpPr>
                <a:spLocks/>
              </p:cNvSpPr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143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045887" y="1659734"/>
            <a:ext cx="1383533" cy="1151067"/>
            <a:chOff x="5059390" y="2213492"/>
            <a:chExt cx="1845138" cy="1535112"/>
          </a:xfrm>
        </p:grpSpPr>
        <p:sp>
          <p:nvSpPr>
            <p:cNvPr id="130" name="文本框 5"/>
            <p:cNvSpPr txBox="1"/>
            <p:nvPr/>
          </p:nvSpPr>
          <p:spPr>
            <a:xfrm>
              <a:off x="5059390" y="3009940"/>
              <a:ext cx="184513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999" dirty="0"/>
                <a:t>标题</a:t>
              </a:r>
              <a:r>
                <a:rPr lang="en-US" altLang="zh-CN" sz="2999" dirty="0"/>
                <a:t>2</a:t>
              </a:r>
              <a:endParaRPr lang="zh-CN" altLang="en-US" sz="2999" dirty="0"/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5645415" y="2213492"/>
              <a:ext cx="640238" cy="640238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5" name="Freeform 527"/>
              <p:cNvSpPr>
                <a:spLocks/>
              </p:cNvSpPr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146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378564" y="3608653"/>
            <a:ext cx="1383533" cy="821922"/>
            <a:chOff x="2835779" y="4812651"/>
            <a:chExt cx="1845138" cy="1096149"/>
          </a:xfrm>
        </p:grpSpPr>
        <p:sp>
          <p:nvSpPr>
            <p:cNvPr id="131" name="文本框 5"/>
            <p:cNvSpPr txBox="1"/>
            <p:nvPr/>
          </p:nvSpPr>
          <p:spPr>
            <a:xfrm>
              <a:off x="2835779" y="5354845"/>
              <a:ext cx="1845138" cy="553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99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en-US" altLang="zh-CN" sz="2099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099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3400851" y="4812651"/>
              <a:ext cx="538577" cy="538577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8" name="Freeform 527"/>
              <p:cNvSpPr>
                <a:spLocks/>
              </p:cNvSpPr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149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703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2487" y="142043"/>
            <a:ext cx="5657370" cy="507703"/>
            <a:chOff x="360437" y="189434"/>
            <a:chExt cx="7544906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130606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617021" y="416490"/>
              <a:ext cx="2288322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The overall work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4770169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2699" dirty="0" smtClean="0">
                  <a:solidFill>
                    <a:srgbClr val="0066CC"/>
                  </a:solidFill>
                </a:rPr>
                <a:t>2016</a:t>
              </a:r>
              <a:r>
                <a:rPr lang="zh-CN" altLang="zh-CN" sz="2699" dirty="0" smtClean="0">
                  <a:solidFill>
                    <a:srgbClr val="0066CC"/>
                  </a:solidFill>
                </a:rPr>
                <a:t>年</a:t>
              </a:r>
              <a:r>
                <a:rPr lang="zh-CN" altLang="zh-CN" sz="2699" dirty="0">
                  <a:solidFill>
                    <a:srgbClr val="0066CC"/>
                  </a:solidFill>
                </a:rPr>
                <a:t>整体工作情况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92456" y="1306351"/>
            <a:ext cx="7543639" cy="1863276"/>
            <a:chOff x="720478" y="1742204"/>
            <a:chExt cx="10060514" cy="2484943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9491" y="1942808"/>
              <a:ext cx="3115037" cy="206838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412" y="1928035"/>
              <a:ext cx="3159534" cy="209793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1852" y="1889913"/>
              <a:ext cx="3274358" cy="217417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6" name="矩形 75"/>
            <p:cNvSpPr/>
            <p:nvPr/>
          </p:nvSpPr>
          <p:spPr>
            <a:xfrm rot="16200000" flipH="1">
              <a:off x="5669205" y="-3206523"/>
              <a:ext cx="163059" cy="1006051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/>
            </a:p>
          </p:txBody>
        </p:sp>
        <p:sp>
          <p:nvSpPr>
            <p:cNvPr id="79" name="矩形 78"/>
            <p:cNvSpPr/>
            <p:nvPr/>
          </p:nvSpPr>
          <p:spPr>
            <a:xfrm rot="16200000" flipH="1">
              <a:off x="5669205" y="-884639"/>
              <a:ext cx="163059" cy="1006051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17359" y="3435645"/>
            <a:ext cx="1964868" cy="855007"/>
            <a:chOff x="8641357" y="2133650"/>
            <a:chExt cx="2620431" cy="1140274"/>
          </a:xfrm>
        </p:grpSpPr>
        <p:sp>
          <p:nvSpPr>
            <p:cNvPr id="81" name="TextBox 80"/>
            <p:cNvSpPr txBox="1"/>
            <p:nvPr/>
          </p:nvSpPr>
          <p:spPr>
            <a:xfrm>
              <a:off x="8785373" y="2637705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8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784483" y="2133650"/>
              <a:ext cx="2477305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工作情况内容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3350395" y="3435645"/>
            <a:ext cx="1964868" cy="855007"/>
            <a:chOff x="8641357" y="2133650"/>
            <a:chExt cx="2620431" cy="1140274"/>
          </a:xfrm>
        </p:grpSpPr>
        <p:sp>
          <p:nvSpPr>
            <p:cNvPr id="85" name="TextBox 84"/>
            <p:cNvSpPr txBox="1"/>
            <p:nvPr/>
          </p:nvSpPr>
          <p:spPr>
            <a:xfrm>
              <a:off x="8785373" y="2637705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8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784483" y="2133650"/>
              <a:ext cx="2477305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工作情况内容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995512" y="3435645"/>
            <a:ext cx="1964868" cy="855007"/>
            <a:chOff x="8641357" y="2133650"/>
            <a:chExt cx="2620431" cy="1140274"/>
          </a:xfrm>
        </p:grpSpPr>
        <p:sp>
          <p:nvSpPr>
            <p:cNvPr id="89" name="TextBox 88"/>
            <p:cNvSpPr txBox="1"/>
            <p:nvPr/>
          </p:nvSpPr>
          <p:spPr>
            <a:xfrm>
              <a:off x="8785373" y="2637705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1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784483" y="2133650"/>
              <a:ext cx="2477305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工作情况内容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052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8494" y="142043"/>
            <a:ext cx="5062161" cy="507703"/>
            <a:chOff x="288429" y="189434"/>
            <a:chExt cx="6751111" cy="677094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60890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95325" y="340291"/>
              <a:ext cx="1944215" cy="49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To complete the project in 2015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8429" y="189434"/>
              <a:ext cx="4320480" cy="677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2699" dirty="0" smtClean="0">
                  <a:solidFill>
                    <a:srgbClr val="0066CC"/>
                  </a:solidFill>
                </a:rPr>
                <a:t>2016</a:t>
              </a:r>
              <a:r>
                <a:rPr lang="zh-CN" altLang="zh-CN" sz="2699" dirty="0" smtClean="0">
                  <a:solidFill>
                    <a:srgbClr val="0066CC"/>
                  </a:solidFill>
                </a:rPr>
                <a:t>年</a:t>
              </a:r>
              <a:r>
                <a:rPr lang="zh-CN" altLang="en-US" sz="2699" dirty="0">
                  <a:solidFill>
                    <a:srgbClr val="0066CC"/>
                  </a:solidFill>
                </a:rPr>
                <a:t>完成项目</a:t>
              </a:r>
              <a:endParaRPr lang="zh-CN" altLang="zh-CN" sz="2699" dirty="0">
                <a:solidFill>
                  <a:srgbClr val="0066CC"/>
                </a:solidFill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018196" y="2733731"/>
            <a:ext cx="1286078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项目情况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900442" y="1221913"/>
            <a:ext cx="7579743" cy="421384"/>
          </a:xfrm>
          <a:custGeom>
            <a:avLst/>
            <a:gdLst>
              <a:gd name="connsiteX0" fmla="*/ 5392799 w 10785598"/>
              <a:gd name="connsiteY0" fmla="*/ 0 h 599608"/>
              <a:gd name="connsiteX1" fmla="*/ 5783856 w 10785598"/>
              <a:gd name="connsiteY1" fmla="*/ 422028 h 599608"/>
              <a:gd name="connsiteX2" fmla="*/ 7247026 w 10785598"/>
              <a:gd name="connsiteY2" fmla="*/ 430641 h 599608"/>
              <a:gd name="connsiteX3" fmla="*/ 10676039 w 10785598"/>
              <a:gd name="connsiteY3" fmla="*/ 563357 h 599608"/>
              <a:gd name="connsiteX4" fmla="*/ 10785598 w 10785598"/>
              <a:gd name="connsiteY4" fmla="*/ 599608 h 599608"/>
              <a:gd name="connsiteX5" fmla="*/ 0 w 10785598"/>
              <a:gd name="connsiteY5" fmla="*/ 599608 h 599608"/>
              <a:gd name="connsiteX6" fmla="*/ 109559 w 10785598"/>
              <a:gd name="connsiteY6" fmla="*/ 563357 h 599608"/>
              <a:gd name="connsiteX7" fmla="*/ 3538573 w 10785598"/>
              <a:gd name="connsiteY7" fmla="*/ 430641 h 599608"/>
              <a:gd name="connsiteX8" fmla="*/ 5001742 w 10785598"/>
              <a:gd name="connsiteY8" fmla="*/ 422028 h 59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85598" h="599608">
                <a:moveTo>
                  <a:pt x="5392799" y="0"/>
                </a:moveTo>
                <a:lnTo>
                  <a:pt x="5783856" y="422028"/>
                </a:lnTo>
                <a:lnTo>
                  <a:pt x="7247026" y="430641"/>
                </a:lnTo>
                <a:cubicBezTo>
                  <a:pt x="8981558" y="451826"/>
                  <a:pt x="10298895" y="501879"/>
                  <a:pt x="10676039" y="563357"/>
                </a:cubicBezTo>
                <a:lnTo>
                  <a:pt x="10785598" y="599608"/>
                </a:lnTo>
                <a:lnTo>
                  <a:pt x="0" y="599608"/>
                </a:lnTo>
                <a:lnTo>
                  <a:pt x="109559" y="563357"/>
                </a:lnTo>
                <a:cubicBezTo>
                  <a:pt x="486703" y="501879"/>
                  <a:pt x="1804041" y="451826"/>
                  <a:pt x="3538573" y="430641"/>
                </a:cubicBezTo>
                <a:lnTo>
                  <a:pt x="5001742" y="42202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 b="1"/>
          </a:p>
        </p:txBody>
      </p:sp>
      <p:grpSp>
        <p:nvGrpSpPr>
          <p:cNvPr id="3" name="组合 2"/>
          <p:cNvGrpSpPr/>
          <p:nvPr/>
        </p:nvGrpSpPr>
        <p:grpSpPr>
          <a:xfrm>
            <a:off x="914479" y="1646526"/>
            <a:ext cx="1380028" cy="2410723"/>
            <a:chOff x="883213" y="2195876"/>
            <a:chExt cx="1840463" cy="3215041"/>
          </a:xfrm>
        </p:grpSpPr>
        <p:sp>
          <p:nvSpPr>
            <p:cNvPr id="25" name="圆角矩形 24"/>
            <p:cNvSpPr/>
            <p:nvPr/>
          </p:nvSpPr>
          <p:spPr>
            <a:xfrm>
              <a:off x="883213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flipV="1">
              <a:off x="883213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600" b="1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62709" y="1646526"/>
            <a:ext cx="1380028" cy="2410723"/>
            <a:chOff x="2947998" y="2195876"/>
            <a:chExt cx="1840463" cy="3215041"/>
          </a:xfrm>
        </p:grpSpPr>
        <p:sp>
          <p:nvSpPr>
            <p:cNvPr id="29" name="圆角矩形 28"/>
            <p:cNvSpPr/>
            <p:nvPr/>
          </p:nvSpPr>
          <p:spPr>
            <a:xfrm>
              <a:off x="2947998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 flipV="1">
              <a:off x="2947998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600" b="1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10940" y="1646526"/>
            <a:ext cx="1380028" cy="2410723"/>
            <a:chOff x="5012783" y="2195876"/>
            <a:chExt cx="1840463" cy="3215041"/>
          </a:xfrm>
        </p:grpSpPr>
        <p:sp>
          <p:nvSpPr>
            <p:cNvPr id="33" name="圆角矩形 32"/>
            <p:cNvSpPr/>
            <p:nvPr/>
          </p:nvSpPr>
          <p:spPr>
            <a:xfrm>
              <a:off x="5012783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 flipV="1">
              <a:off x="5012783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600" b="1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559170" y="1646526"/>
            <a:ext cx="1380028" cy="2410723"/>
            <a:chOff x="7077568" y="2195876"/>
            <a:chExt cx="1840463" cy="3215041"/>
          </a:xfrm>
        </p:grpSpPr>
        <p:sp>
          <p:nvSpPr>
            <p:cNvPr id="39" name="圆角矩形 38"/>
            <p:cNvSpPr/>
            <p:nvPr/>
          </p:nvSpPr>
          <p:spPr>
            <a:xfrm>
              <a:off x="7077568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flipV="1">
              <a:off x="7077568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600" b="1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107399" y="1646526"/>
            <a:ext cx="1380028" cy="2410723"/>
            <a:chOff x="9142351" y="2195876"/>
            <a:chExt cx="1840463" cy="3215041"/>
          </a:xfrm>
        </p:grpSpPr>
        <p:sp>
          <p:nvSpPr>
            <p:cNvPr id="43" name="圆角矩形 42"/>
            <p:cNvSpPr/>
            <p:nvPr/>
          </p:nvSpPr>
          <p:spPr>
            <a:xfrm>
              <a:off x="9142351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 flipV="1">
              <a:off x="9142351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600" b="1" dirty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954436" y="2129501"/>
            <a:ext cx="139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zh-CN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514278" y="2129501"/>
            <a:ext cx="1396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zh-CN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059496" y="2129501"/>
            <a:ext cx="1399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zh-CN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3405" y="2129501"/>
            <a:ext cx="1402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zh-CN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42815" y="2129501"/>
            <a:ext cx="1465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zh-CN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43544" y="2733731"/>
            <a:ext cx="1286078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项目情况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57057" y="2733731"/>
            <a:ext cx="1286078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项目情况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27247" y="2733731"/>
            <a:ext cx="1286078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项目情况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54373" y="2733731"/>
            <a:ext cx="1286078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项目情况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1500"/>
              </a:lnSpc>
            </a:pP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52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24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2489" y="142043"/>
            <a:ext cx="3929577" cy="507703"/>
            <a:chOff x="360438" y="189434"/>
            <a:chExt cx="5240649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88071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12765" y="386407"/>
              <a:ext cx="2288322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Brand strength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520279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2699" dirty="0">
                  <a:solidFill>
                    <a:srgbClr val="0066CC"/>
                  </a:solidFill>
                </a:rPr>
                <a:t>品牌实力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191806" y="1362570"/>
            <a:ext cx="1964868" cy="855007"/>
            <a:chOff x="8641357" y="2133650"/>
            <a:chExt cx="2620431" cy="1140274"/>
          </a:xfrm>
        </p:grpSpPr>
        <p:sp>
          <p:nvSpPr>
            <p:cNvPr id="39" name="TextBox 38"/>
            <p:cNvSpPr txBox="1"/>
            <p:nvPr/>
          </p:nvSpPr>
          <p:spPr>
            <a:xfrm>
              <a:off x="8785373" y="2637705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784483" y="2133650"/>
              <a:ext cx="2477305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191806" y="2280460"/>
            <a:ext cx="1964868" cy="855007"/>
            <a:chOff x="8641357" y="2133650"/>
            <a:chExt cx="2620431" cy="1140274"/>
          </a:xfrm>
        </p:grpSpPr>
        <p:sp>
          <p:nvSpPr>
            <p:cNvPr id="43" name="TextBox 42"/>
            <p:cNvSpPr txBox="1"/>
            <p:nvPr/>
          </p:nvSpPr>
          <p:spPr>
            <a:xfrm>
              <a:off x="8785373" y="2637705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84483" y="2133650"/>
              <a:ext cx="2477305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455" y="1118614"/>
            <a:ext cx="4747342" cy="351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4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7723" y="2624386"/>
            <a:ext cx="3600956" cy="1783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椭圆 8"/>
          <p:cNvSpPr/>
          <p:nvPr/>
        </p:nvSpPr>
        <p:spPr>
          <a:xfrm>
            <a:off x="1521521" y="1622837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noFill/>
          </a:ln>
          <a:effectLst>
            <a:outerShdw blurRad="444500" dist="63500" dir="8100000" algn="ctr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36" name="椭圆 9"/>
          <p:cNvSpPr/>
          <p:nvPr/>
        </p:nvSpPr>
        <p:spPr>
          <a:xfrm>
            <a:off x="2627784" y="935526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10"/>
          <p:cNvSpPr/>
          <p:nvPr/>
        </p:nvSpPr>
        <p:spPr>
          <a:xfrm>
            <a:off x="5203033" y="1007534"/>
            <a:ext cx="1241175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11"/>
          <p:cNvSpPr/>
          <p:nvPr/>
        </p:nvSpPr>
        <p:spPr>
          <a:xfrm>
            <a:off x="6348679" y="1622836"/>
            <a:ext cx="1241175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508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12"/>
          <p:cNvGrpSpPr>
            <a:grpSpLocks/>
          </p:cNvGrpSpPr>
          <p:nvPr/>
        </p:nvGrpSpPr>
        <p:grpSpPr bwMode="auto">
          <a:xfrm>
            <a:off x="2587729" y="3852958"/>
            <a:ext cx="518842" cy="518992"/>
            <a:chOff x="3927867" y="5719055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0" name="椭圆 13"/>
            <p:cNvSpPr/>
            <p:nvPr/>
          </p:nvSpPr>
          <p:spPr>
            <a:xfrm>
              <a:off x="3927867" y="5719055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1" name="椭圆 14"/>
            <p:cNvSpPr/>
            <p:nvPr/>
          </p:nvSpPr>
          <p:spPr>
            <a:xfrm>
              <a:off x="4004067" y="5795255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1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2" name="组合 15"/>
          <p:cNvGrpSpPr>
            <a:grpSpLocks/>
          </p:cNvGrpSpPr>
          <p:nvPr/>
        </p:nvGrpSpPr>
        <p:grpSpPr bwMode="auto">
          <a:xfrm>
            <a:off x="3152577" y="2844846"/>
            <a:ext cx="518842" cy="518992"/>
            <a:chOff x="5191288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3" name="椭圆 16"/>
            <p:cNvSpPr/>
            <p:nvPr/>
          </p:nvSpPr>
          <p:spPr>
            <a:xfrm>
              <a:off x="5191288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4" name="椭圆 17"/>
            <p:cNvSpPr/>
            <p:nvPr/>
          </p:nvSpPr>
          <p:spPr>
            <a:xfrm>
              <a:off x="5267488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2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5" name="组合 18"/>
          <p:cNvGrpSpPr>
            <a:grpSpLocks/>
          </p:cNvGrpSpPr>
          <p:nvPr/>
        </p:nvGrpSpPr>
        <p:grpSpPr bwMode="auto">
          <a:xfrm>
            <a:off x="5419614" y="2916854"/>
            <a:ext cx="518842" cy="518992"/>
            <a:chOff x="6884827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6" name="椭圆 19"/>
            <p:cNvSpPr/>
            <p:nvPr/>
          </p:nvSpPr>
          <p:spPr>
            <a:xfrm>
              <a:off x="6884827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7" name="椭圆 20"/>
            <p:cNvSpPr/>
            <p:nvPr/>
          </p:nvSpPr>
          <p:spPr>
            <a:xfrm>
              <a:off x="6957852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 smtClean="0">
                  <a:solidFill>
                    <a:srgbClr val="0070C0"/>
                  </a:solidFill>
                  <a:latin typeface="Impact" pitchFamily="34" charset="0"/>
                </a:rPr>
                <a:t>4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8" name="组合 21"/>
          <p:cNvGrpSpPr>
            <a:grpSpLocks/>
          </p:cNvGrpSpPr>
          <p:nvPr/>
        </p:nvGrpSpPr>
        <p:grpSpPr bwMode="auto">
          <a:xfrm>
            <a:off x="6012160" y="3852958"/>
            <a:ext cx="520032" cy="518992"/>
            <a:chOff x="8218831" y="5719055"/>
            <a:chExt cx="693737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9" name="椭圆 22"/>
            <p:cNvSpPr/>
            <p:nvPr/>
          </p:nvSpPr>
          <p:spPr>
            <a:xfrm>
              <a:off x="8218831" y="5719055"/>
              <a:ext cx="693737" cy="692150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50" name="椭圆 23"/>
            <p:cNvSpPr/>
            <p:nvPr/>
          </p:nvSpPr>
          <p:spPr>
            <a:xfrm>
              <a:off x="8295031" y="5795255"/>
              <a:ext cx="539750" cy="539750"/>
            </a:xfrm>
            <a:prstGeom prst="ellipse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5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sp>
        <p:nvSpPr>
          <p:cNvPr id="51" name="任意多边形 24"/>
          <p:cNvSpPr/>
          <p:nvPr/>
        </p:nvSpPr>
        <p:spPr>
          <a:xfrm rot="5400000">
            <a:off x="6255263" y="3301187"/>
            <a:ext cx="1056042" cy="392702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任意多边形 25"/>
          <p:cNvSpPr/>
          <p:nvPr/>
        </p:nvSpPr>
        <p:spPr>
          <a:xfrm rot="5400000">
            <a:off x="2971021" y="2484778"/>
            <a:ext cx="553512" cy="80920"/>
          </a:xfrm>
          <a:custGeom>
            <a:avLst/>
            <a:gdLst>
              <a:gd name="connsiteX0" fmla="*/ 740229 w 740229"/>
              <a:gd name="connsiteY0" fmla="*/ 0 h 406400"/>
              <a:gd name="connsiteX1" fmla="*/ 580572 w 740229"/>
              <a:gd name="connsiteY1" fmla="*/ 406400 h 406400"/>
              <a:gd name="connsiteX2" fmla="*/ 0 w 740229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任意多边形 27"/>
          <p:cNvSpPr/>
          <p:nvPr/>
        </p:nvSpPr>
        <p:spPr>
          <a:xfrm rot="5400000" flipV="1">
            <a:off x="1790767" y="3285717"/>
            <a:ext cx="1056042" cy="423642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TextBox 15"/>
          <p:cNvSpPr txBox="1"/>
          <p:nvPr/>
        </p:nvSpPr>
        <p:spPr>
          <a:xfrm>
            <a:off x="3935348" y="3732602"/>
            <a:ext cx="1241175" cy="253544"/>
          </a:xfrm>
          <a:prstGeom prst="rect">
            <a:avLst/>
          </a:prstGeom>
          <a:noFill/>
        </p:spPr>
        <p:txBody>
          <a:bodyPr lIns="68543" tIns="34272" rIns="68543" bIns="34272">
            <a:spAutoFit/>
          </a:bodyPr>
          <a:lstStyle/>
          <a:p>
            <a:pPr algn="ctr">
              <a:defRPr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Adobe 宋体 Std L" pitchFamily="18" charset="-122"/>
              </a:rPr>
              <a:t>Contents Page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55" name="文本框 13"/>
          <p:cNvSpPr txBox="1"/>
          <p:nvPr/>
        </p:nvSpPr>
        <p:spPr>
          <a:xfrm>
            <a:off x="3935348" y="3401684"/>
            <a:ext cx="1241175" cy="346391"/>
          </a:xfrm>
          <a:prstGeom prst="rect">
            <a:avLst/>
          </a:prstGeom>
          <a:noFill/>
        </p:spPr>
        <p:txBody>
          <a:bodyPr lIns="68543" tIns="34272" rIns="68543" bIns="34272">
            <a:spAutoFit/>
          </a:bodyPr>
          <a:lstStyle/>
          <a:p>
            <a:pPr algn="ctr">
              <a:defRPr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rPr>
              <a:t>目录页</a:t>
            </a:r>
          </a:p>
        </p:txBody>
      </p:sp>
      <p:sp>
        <p:nvSpPr>
          <p:cNvPr id="56" name="任意多边形 32"/>
          <p:cNvSpPr/>
          <p:nvPr/>
        </p:nvSpPr>
        <p:spPr>
          <a:xfrm rot="5400000" flipV="1">
            <a:off x="5547460" y="2556786"/>
            <a:ext cx="553512" cy="80920"/>
          </a:xfrm>
          <a:custGeom>
            <a:avLst/>
            <a:gdLst>
              <a:gd name="connsiteX0" fmla="*/ 740229 w 740229"/>
              <a:gd name="connsiteY0" fmla="*/ 0 h 406400"/>
              <a:gd name="connsiteX1" fmla="*/ 580572 w 740229"/>
              <a:gd name="connsiteY1" fmla="*/ 406400 h 406400"/>
              <a:gd name="connsiteX2" fmla="*/ 0 w 740229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椭圆 1"/>
          <p:cNvSpPr/>
          <p:nvPr/>
        </p:nvSpPr>
        <p:spPr>
          <a:xfrm>
            <a:off x="4275689" y="4103990"/>
            <a:ext cx="592623" cy="303539"/>
          </a:xfrm>
          <a:custGeom>
            <a:avLst/>
            <a:gdLst/>
            <a:ahLst/>
            <a:cxnLst/>
            <a:rect l="l" t="t" r="r" b="b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 flipV="1">
            <a:off x="0" y="304023"/>
            <a:ext cx="9144000" cy="107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0" y="4415844"/>
            <a:ext cx="9144000" cy="431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rtlCol="0" anchor="ctr"/>
          <a:lstStyle/>
          <a:p>
            <a:pPr algn="ctr"/>
            <a:endParaRPr lang="zh-CN" altLang="en-US"/>
          </a:p>
        </p:txBody>
      </p:sp>
      <p:sp>
        <p:nvSpPr>
          <p:cNvPr id="60" name="椭圆 8"/>
          <p:cNvSpPr/>
          <p:nvPr/>
        </p:nvSpPr>
        <p:spPr>
          <a:xfrm>
            <a:off x="3951412" y="5217432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椭圆 9"/>
          <p:cNvSpPr/>
          <p:nvPr/>
        </p:nvSpPr>
        <p:spPr>
          <a:xfrm>
            <a:off x="3923928" y="610135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项目成果展示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15"/>
          <p:cNvGrpSpPr>
            <a:grpSpLocks/>
          </p:cNvGrpSpPr>
          <p:nvPr/>
        </p:nvGrpSpPr>
        <p:grpSpPr bwMode="auto">
          <a:xfrm>
            <a:off x="4312579" y="2450523"/>
            <a:ext cx="518842" cy="518992"/>
            <a:chOff x="5191288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63" name="椭圆 16"/>
            <p:cNvSpPr/>
            <p:nvPr/>
          </p:nvSpPr>
          <p:spPr>
            <a:xfrm>
              <a:off x="5191288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64" name="椭圆 17"/>
            <p:cNvSpPr/>
            <p:nvPr/>
          </p:nvSpPr>
          <p:spPr>
            <a:xfrm>
              <a:off x="5267488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3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cxnSp>
        <p:nvCxnSpPr>
          <p:cNvPr id="65" name="直接连接符 64"/>
          <p:cNvCxnSpPr/>
          <p:nvPr/>
        </p:nvCxnSpPr>
        <p:spPr>
          <a:xfrm>
            <a:off x="4572000" y="1923678"/>
            <a:ext cx="0" cy="468820"/>
          </a:xfrm>
          <a:prstGeom prst="line">
            <a:avLst/>
          </a:prstGeom>
          <a:ln w="31750">
            <a:solidFill>
              <a:srgbClr val="0070C0"/>
            </a:solidFill>
          </a:ln>
          <a:effectLst>
            <a:outerShdw blurRad="40005" dist="22860" dir="5400000" algn="ctr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57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6500"/>
                            </p:stCondLst>
                            <p:childTnLst>
                              <p:par>
                                <p:cTn id="18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81481E-6 L -2.08333E-7 -0.66667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333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9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8500"/>
                            </p:stCondLst>
                            <p:childTnLst>
                              <p:par>
                                <p:cTn id="19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2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8" grpId="2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/>
      <p:bldP spid="54" grpId="1"/>
      <p:bldP spid="55" grpId="0"/>
      <p:bldP spid="55" grpId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0" grpId="2" animBg="1"/>
      <p:bldP spid="61" grpId="0" animBg="1"/>
      <p:bldP spid="6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"/>
          <p:cNvGrpSpPr>
            <a:grpSpLocks/>
          </p:cNvGrpSpPr>
          <p:nvPr/>
        </p:nvGrpSpPr>
        <p:grpSpPr bwMode="auto">
          <a:xfrm>
            <a:off x="4140052" y="920312"/>
            <a:ext cx="3708317" cy="3754419"/>
            <a:chOff x="5778834" y="1081826"/>
            <a:chExt cx="5357095" cy="5424184"/>
          </a:xfrm>
        </p:grpSpPr>
        <p:sp>
          <p:nvSpPr>
            <p:cNvPr id="113" name="椭圆 4"/>
            <p:cNvSpPr/>
            <p:nvPr/>
          </p:nvSpPr>
          <p:spPr bwMode="auto">
            <a:xfrm rot="197558">
              <a:off x="5778834" y="1081826"/>
              <a:ext cx="5357095" cy="5424184"/>
            </a:xfrm>
            <a:custGeom>
              <a:avLst/>
              <a:gdLst/>
              <a:ahLst/>
              <a:cxnLst/>
              <a:rect l="l" t="t" r="r" b="b"/>
              <a:pathLst>
                <a:path w="6373853" h="6453678">
                  <a:moveTo>
                    <a:pt x="1748789" y="3781"/>
                  </a:moveTo>
                  <a:cubicBezTo>
                    <a:pt x="1773410" y="1281"/>
                    <a:pt x="1798391" y="0"/>
                    <a:pt x="1823671" y="0"/>
                  </a:cubicBezTo>
                  <a:cubicBezTo>
                    <a:pt x="2222376" y="0"/>
                    <a:pt x="2546668" y="318599"/>
                    <a:pt x="2555176" y="715114"/>
                  </a:cubicBezTo>
                  <a:cubicBezTo>
                    <a:pt x="2646063" y="945229"/>
                    <a:pt x="2815509" y="1149545"/>
                    <a:pt x="3050234" y="1286278"/>
                  </a:cubicBezTo>
                  <a:cubicBezTo>
                    <a:pt x="3277270" y="1418531"/>
                    <a:pt x="3529180" y="1466470"/>
                    <a:pt x="3767051" y="1437382"/>
                  </a:cubicBezTo>
                  <a:cubicBezTo>
                    <a:pt x="4043009" y="1173698"/>
                    <a:pt x="4417184" y="1012566"/>
                    <a:pt x="4828995" y="1012566"/>
                  </a:cubicBezTo>
                  <a:cubicBezTo>
                    <a:pt x="5682197" y="1012566"/>
                    <a:pt x="6373853" y="1704222"/>
                    <a:pt x="6373853" y="2557424"/>
                  </a:cubicBezTo>
                  <a:cubicBezTo>
                    <a:pt x="6373853" y="3315640"/>
                    <a:pt x="5827627" y="3946278"/>
                    <a:pt x="5106977" y="4075988"/>
                  </a:cubicBezTo>
                  <a:cubicBezTo>
                    <a:pt x="4860269" y="4198053"/>
                    <a:pt x="4655938" y="4415360"/>
                    <a:pt x="4548276" y="4699239"/>
                  </a:cubicBezTo>
                  <a:cubicBezTo>
                    <a:pt x="4488061" y="4858013"/>
                    <a:pt x="4464290" y="5021251"/>
                    <a:pt x="4473846" y="5178965"/>
                  </a:cubicBezTo>
                  <a:cubicBezTo>
                    <a:pt x="4624448" y="5311033"/>
                    <a:pt x="4718008" y="5505241"/>
                    <a:pt x="4718008" y="5721301"/>
                  </a:cubicBezTo>
                  <a:cubicBezTo>
                    <a:pt x="4718008" y="6125782"/>
                    <a:pt x="4390112" y="6453678"/>
                    <a:pt x="3985631" y="6453678"/>
                  </a:cubicBezTo>
                  <a:cubicBezTo>
                    <a:pt x="3581150" y="6453678"/>
                    <a:pt x="3253254" y="6125782"/>
                    <a:pt x="3253254" y="5721301"/>
                  </a:cubicBezTo>
                  <a:cubicBezTo>
                    <a:pt x="3253254" y="5342100"/>
                    <a:pt x="3541444" y="5030211"/>
                    <a:pt x="3910750" y="4992705"/>
                  </a:cubicBezTo>
                  <a:lnTo>
                    <a:pt x="3970068" y="4989710"/>
                  </a:lnTo>
                  <a:cubicBezTo>
                    <a:pt x="4089426" y="4874941"/>
                    <a:pt x="4186035" y="4731148"/>
                    <a:pt x="4249282" y="4564379"/>
                  </a:cubicBezTo>
                  <a:cubicBezTo>
                    <a:pt x="4318623" y="4381544"/>
                    <a:pt x="4339635" y="4192787"/>
                    <a:pt x="4317136" y="4013436"/>
                  </a:cubicBezTo>
                  <a:cubicBezTo>
                    <a:pt x="4256166" y="3992601"/>
                    <a:pt x="4197322" y="3967056"/>
                    <a:pt x="4140584" y="3937908"/>
                  </a:cubicBezTo>
                  <a:cubicBezTo>
                    <a:pt x="3785942" y="3880704"/>
                    <a:pt x="3361104" y="3968836"/>
                    <a:pt x="2972750" y="4207511"/>
                  </a:cubicBezTo>
                  <a:cubicBezTo>
                    <a:pt x="2649524" y="4406159"/>
                    <a:pt x="2407922" y="4674458"/>
                    <a:pt x="2273557" y="4956562"/>
                  </a:cubicBezTo>
                  <a:cubicBezTo>
                    <a:pt x="2243728" y="5333109"/>
                    <a:pt x="1928537" y="5629160"/>
                    <a:pt x="1544199" y="5629160"/>
                  </a:cubicBezTo>
                  <a:cubicBezTo>
                    <a:pt x="1139718" y="5629161"/>
                    <a:pt x="811822" y="5301265"/>
                    <a:pt x="811822" y="4896783"/>
                  </a:cubicBezTo>
                  <a:cubicBezTo>
                    <a:pt x="811822" y="4517582"/>
                    <a:pt x="1100012" y="4205693"/>
                    <a:pt x="1469317" y="4168187"/>
                  </a:cubicBezTo>
                  <a:cubicBezTo>
                    <a:pt x="1493938" y="4165687"/>
                    <a:pt x="1518919" y="4164406"/>
                    <a:pt x="1544199" y="4164406"/>
                  </a:cubicBezTo>
                  <a:cubicBezTo>
                    <a:pt x="1614188" y="4164406"/>
                    <a:pt x="1681885" y="4174224"/>
                    <a:pt x="1745054" y="4195817"/>
                  </a:cubicBezTo>
                  <a:cubicBezTo>
                    <a:pt x="2080595" y="4225945"/>
                    <a:pt x="2467608" y="4133688"/>
                    <a:pt x="2823912" y="3914711"/>
                  </a:cubicBezTo>
                  <a:cubicBezTo>
                    <a:pt x="3105509" y="3741648"/>
                    <a:pt x="3325152" y="3515718"/>
                    <a:pt x="3465145" y="3273270"/>
                  </a:cubicBezTo>
                  <a:cubicBezTo>
                    <a:pt x="3451578" y="3254462"/>
                    <a:pt x="3441393" y="3233849"/>
                    <a:pt x="3431663" y="3212981"/>
                  </a:cubicBezTo>
                  <a:cubicBezTo>
                    <a:pt x="3160269" y="2960984"/>
                    <a:pt x="2737001" y="2800878"/>
                    <a:pt x="2261862" y="2800878"/>
                  </a:cubicBezTo>
                  <a:cubicBezTo>
                    <a:pt x="1915427" y="2800878"/>
                    <a:pt x="1596569" y="2885993"/>
                    <a:pt x="1343736" y="3029603"/>
                  </a:cubicBezTo>
                  <a:cubicBezTo>
                    <a:pt x="1213416" y="3228799"/>
                    <a:pt x="988216" y="3359981"/>
                    <a:pt x="732377" y="3359981"/>
                  </a:cubicBezTo>
                  <a:cubicBezTo>
                    <a:pt x="327896" y="3359981"/>
                    <a:pt x="0" y="3032085"/>
                    <a:pt x="0" y="2627604"/>
                  </a:cubicBezTo>
                  <a:cubicBezTo>
                    <a:pt x="0" y="2248403"/>
                    <a:pt x="288190" y="1936513"/>
                    <a:pt x="657496" y="1899008"/>
                  </a:cubicBezTo>
                  <a:cubicBezTo>
                    <a:pt x="682116" y="1896508"/>
                    <a:pt x="707097" y="1895227"/>
                    <a:pt x="732377" y="1895227"/>
                  </a:cubicBezTo>
                  <a:cubicBezTo>
                    <a:pt x="990216" y="1895227"/>
                    <a:pt x="1216935" y="2028468"/>
                    <a:pt x="1346404" y="2230521"/>
                  </a:cubicBezTo>
                  <a:cubicBezTo>
                    <a:pt x="1602758" y="2382858"/>
                    <a:pt x="1930881" y="2473491"/>
                    <a:pt x="2288367" y="2473491"/>
                  </a:cubicBezTo>
                  <a:cubicBezTo>
                    <a:pt x="2697774" y="2473492"/>
                    <a:pt x="3068669" y="2354621"/>
                    <a:pt x="3337053" y="2160075"/>
                  </a:cubicBezTo>
                  <a:cubicBezTo>
                    <a:pt x="3340926" y="2141545"/>
                    <a:pt x="3346143" y="2123420"/>
                    <a:pt x="3351687" y="2105436"/>
                  </a:cubicBezTo>
                  <a:cubicBezTo>
                    <a:pt x="3259746" y="1885205"/>
                    <a:pt x="3094211" y="1690778"/>
                    <a:pt x="2868101" y="1559064"/>
                  </a:cubicBezTo>
                  <a:cubicBezTo>
                    <a:pt x="2612420" y="1410124"/>
                    <a:pt x="2325191" y="1368116"/>
                    <a:pt x="2062135" y="1421669"/>
                  </a:cubicBezTo>
                  <a:cubicBezTo>
                    <a:pt x="2020112" y="1439592"/>
                    <a:pt x="1975220" y="1450584"/>
                    <a:pt x="1928800" y="1456357"/>
                  </a:cubicBezTo>
                  <a:cubicBezTo>
                    <a:pt x="1920816" y="1457887"/>
                    <a:pt x="1913196" y="1460508"/>
                    <a:pt x="1905608" y="1463212"/>
                  </a:cubicBezTo>
                  <a:lnTo>
                    <a:pt x="1907728" y="1459572"/>
                  </a:lnTo>
                  <a:cubicBezTo>
                    <a:pt x="1880177" y="1463133"/>
                    <a:pt x="1852113" y="1464754"/>
                    <a:pt x="1823671" y="1464754"/>
                  </a:cubicBezTo>
                  <a:cubicBezTo>
                    <a:pt x="1419190" y="1464754"/>
                    <a:pt x="1091294" y="1136858"/>
                    <a:pt x="1091294" y="732377"/>
                  </a:cubicBezTo>
                  <a:cubicBezTo>
                    <a:pt x="1091294" y="353176"/>
                    <a:pt x="1379484" y="41286"/>
                    <a:pt x="1748789" y="378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381000">
                <a:schemeClr val="bg1">
                  <a:lumMod val="65000"/>
                </a:schemeClr>
              </a:inn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99" name="组合 89"/>
            <p:cNvGrpSpPr>
              <a:grpSpLocks/>
            </p:cNvGrpSpPr>
            <p:nvPr/>
          </p:nvGrpSpPr>
          <p:grpSpPr bwMode="auto">
            <a:xfrm>
              <a:off x="8812786" y="2196009"/>
              <a:ext cx="2192123" cy="2192123"/>
              <a:chOff x="2848131" y="1860029"/>
              <a:chExt cx="3807502" cy="3807502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2848071" y="1860373"/>
                <a:ext cx="3802162" cy="380848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2937674" y="1949985"/>
                <a:ext cx="3622956" cy="362925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</p:grpSp>
        <p:grpSp>
          <p:nvGrpSpPr>
            <p:cNvPr id="94" name="组合 109"/>
            <p:cNvGrpSpPr>
              <a:grpSpLocks/>
            </p:cNvGrpSpPr>
            <p:nvPr/>
          </p:nvGrpSpPr>
          <p:grpSpPr bwMode="auto">
            <a:xfrm>
              <a:off x="6962369" y="1155522"/>
              <a:ext cx="928601" cy="928602"/>
              <a:chOff x="2848131" y="1860029"/>
              <a:chExt cx="3807502" cy="3807502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2848522" y="1860993"/>
                <a:ext cx="3807426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2940184" y="1952659"/>
                <a:ext cx="3624106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</p:grpSp>
        <p:grpSp>
          <p:nvGrpSpPr>
            <p:cNvPr id="82" name="组合 123"/>
            <p:cNvGrpSpPr>
              <a:grpSpLocks/>
            </p:cNvGrpSpPr>
            <p:nvPr/>
          </p:nvGrpSpPr>
          <p:grpSpPr bwMode="auto">
            <a:xfrm>
              <a:off x="5967466" y="2701597"/>
              <a:ext cx="928601" cy="928602"/>
              <a:chOff x="2848131" y="1860029"/>
              <a:chExt cx="3807502" cy="3807502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2845475" y="1860922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2937133" y="1952593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</p:grpSp>
        <p:grpSp>
          <p:nvGrpSpPr>
            <p:cNvPr id="74" name="组合 129"/>
            <p:cNvGrpSpPr>
              <a:grpSpLocks/>
            </p:cNvGrpSpPr>
            <p:nvPr/>
          </p:nvGrpSpPr>
          <p:grpSpPr bwMode="auto">
            <a:xfrm>
              <a:off x="6541770" y="4645921"/>
              <a:ext cx="928601" cy="928602"/>
              <a:chOff x="2848131" y="1860029"/>
              <a:chExt cx="3807502" cy="3807502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2845644" y="1856809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2937302" y="1948479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</p:grpSp>
        <p:grpSp>
          <p:nvGrpSpPr>
            <p:cNvPr id="69" name="组合 135"/>
            <p:cNvGrpSpPr>
              <a:grpSpLocks/>
            </p:cNvGrpSpPr>
            <p:nvPr/>
          </p:nvGrpSpPr>
          <p:grpSpPr bwMode="auto">
            <a:xfrm>
              <a:off x="8540057" y="5468856"/>
              <a:ext cx="928601" cy="928602"/>
              <a:chOff x="2848131" y="1860029"/>
              <a:chExt cx="3807502" cy="3807502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2845173" y="1860202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2936831" y="1951869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</p:grpSp>
      </p:grpSp>
      <p:sp>
        <p:nvSpPr>
          <p:cNvPr id="118" name="文本框 29"/>
          <p:cNvSpPr txBox="1">
            <a:spLocks noChangeArrowheads="1"/>
          </p:cNvSpPr>
          <p:nvPr/>
        </p:nvSpPr>
        <p:spPr bwMode="auto">
          <a:xfrm>
            <a:off x="4979094" y="1005939"/>
            <a:ext cx="636713" cy="55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en-US" altLang="zh-CN" sz="2999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999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文本框 29"/>
          <p:cNvSpPr txBox="1">
            <a:spLocks noChangeArrowheads="1"/>
          </p:cNvSpPr>
          <p:nvPr/>
        </p:nvSpPr>
        <p:spPr bwMode="auto">
          <a:xfrm>
            <a:off x="4253645" y="2085809"/>
            <a:ext cx="636713" cy="55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999" dirty="0">
                <a:solidFill>
                  <a:srgbClr val="0066CC"/>
                </a:solidFill>
              </a:rPr>
              <a:t>02</a:t>
            </a:r>
            <a:endParaRPr lang="zh-CN" altLang="en-US" sz="2999" dirty="0">
              <a:solidFill>
                <a:srgbClr val="0066CC"/>
              </a:solidFill>
            </a:endParaRPr>
          </a:p>
        </p:txBody>
      </p:sp>
      <p:sp>
        <p:nvSpPr>
          <p:cNvPr id="120" name="文本框 29"/>
          <p:cNvSpPr txBox="1">
            <a:spLocks noChangeArrowheads="1"/>
          </p:cNvSpPr>
          <p:nvPr/>
        </p:nvSpPr>
        <p:spPr bwMode="auto">
          <a:xfrm>
            <a:off x="4671985" y="3435646"/>
            <a:ext cx="636713" cy="55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999" dirty="0">
                <a:solidFill>
                  <a:srgbClr val="0066CC"/>
                </a:solidFill>
              </a:rPr>
              <a:t>03</a:t>
            </a:r>
            <a:endParaRPr lang="zh-CN" altLang="en-US" sz="2999" dirty="0">
              <a:solidFill>
                <a:srgbClr val="0066CC"/>
              </a:solidFill>
            </a:endParaRPr>
          </a:p>
        </p:txBody>
      </p:sp>
      <p:sp>
        <p:nvSpPr>
          <p:cNvPr id="121" name="文本框 29"/>
          <p:cNvSpPr txBox="1">
            <a:spLocks noChangeArrowheads="1"/>
          </p:cNvSpPr>
          <p:nvPr/>
        </p:nvSpPr>
        <p:spPr bwMode="auto">
          <a:xfrm>
            <a:off x="6055170" y="3975581"/>
            <a:ext cx="636713" cy="55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999" dirty="0">
                <a:solidFill>
                  <a:srgbClr val="0066CC"/>
                </a:solidFill>
              </a:rPr>
              <a:t>04</a:t>
            </a:r>
            <a:endParaRPr lang="zh-CN" altLang="en-US" sz="2999" dirty="0">
              <a:solidFill>
                <a:srgbClr val="0066CC"/>
              </a:solidFill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6569759" y="2031816"/>
            <a:ext cx="983870" cy="980301"/>
            <a:chOff x="3618897" y="2279040"/>
            <a:chExt cx="706229" cy="703668"/>
          </a:xfrm>
          <a:solidFill>
            <a:srgbClr val="FF0000"/>
          </a:solidFill>
        </p:grpSpPr>
        <p:sp>
          <p:nvSpPr>
            <p:cNvPr id="123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24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25" name="Freeform 11"/>
            <p:cNvSpPr>
              <a:spLocks/>
            </p:cNvSpPr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22488" y="142043"/>
            <a:ext cx="4307532" cy="507703"/>
            <a:chOff x="360438" y="189434"/>
            <a:chExt cx="5744705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45848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816822" y="333450"/>
              <a:ext cx="2288321" cy="49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Source of creative technology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138310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2699" dirty="0">
                  <a:solidFill>
                    <a:srgbClr val="0066CC"/>
                  </a:solidFill>
                </a:rPr>
                <a:t>创意技术来源</a:t>
              </a:r>
            </a:p>
          </p:txBody>
        </p:sp>
      </p:grpSp>
      <p:cxnSp>
        <p:nvCxnSpPr>
          <p:cNvPr id="126" name="直接连接符 125"/>
          <p:cNvCxnSpPr/>
          <p:nvPr/>
        </p:nvCxnSpPr>
        <p:spPr>
          <a:xfrm flipH="1">
            <a:off x="2845488" y="1221912"/>
            <a:ext cx="1996480" cy="5552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flipH="1">
            <a:off x="2845488" y="2363002"/>
            <a:ext cx="1405195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 flipH="1">
            <a:off x="2845488" y="4335034"/>
            <a:ext cx="3132987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845488" y="3327659"/>
            <a:ext cx="1822268" cy="380437"/>
            <a:chOff x="3458488" y="4437906"/>
            <a:chExt cx="2430253" cy="507367"/>
          </a:xfrm>
        </p:grpSpPr>
        <p:cxnSp>
          <p:nvCxnSpPr>
            <p:cNvPr id="128" name="直接连接符 127"/>
            <p:cNvCxnSpPr/>
            <p:nvPr/>
          </p:nvCxnSpPr>
          <p:spPr>
            <a:xfrm flipH="1">
              <a:off x="3458488" y="4437906"/>
              <a:ext cx="1920665" cy="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>
              <a:stCxn id="80" idx="2"/>
            </p:cNvCxnSpPr>
            <p:nvPr/>
          </p:nvCxnSpPr>
          <p:spPr>
            <a:xfrm flipH="1" flipV="1">
              <a:off x="5379153" y="4437906"/>
              <a:ext cx="509588" cy="507367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none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组合 130"/>
          <p:cNvGrpSpPr/>
          <p:nvPr/>
        </p:nvGrpSpPr>
        <p:grpSpPr>
          <a:xfrm>
            <a:off x="1149308" y="1167919"/>
            <a:ext cx="1964868" cy="693028"/>
            <a:chOff x="8641357" y="2133650"/>
            <a:chExt cx="2620431" cy="924251"/>
          </a:xfrm>
        </p:grpSpPr>
        <p:sp>
          <p:nvSpPr>
            <p:cNvPr id="132" name="TextBox 131"/>
            <p:cNvSpPr txBox="1"/>
            <p:nvPr/>
          </p:nvSpPr>
          <p:spPr>
            <a:xfrm>
              <a:off x="8785373" y="2421682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3" name="Freeform 512"/>
            <p:cNvSpPr>
              <a:spLocks/>
            </p:cNvSpPr>
            <p:nvPr/>
          </p:nvSpPr>
          <p:spPr bwMode="auto">
            <a:xfrm>
              <a:off x="8641357" y="2191370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8784483" y="2133650"/>
              <a:ext cx="2477305" cy="369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2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1149308" y="1977821"/>
            <a:ext cx="1964868" cy="693028"/>
            <a:chOff x="8641357" y="2133650"/>
            <a:chExt cx="2620431" cy="924251"/>
          </a:xfrm>
        </p:grpSpPr>
        <p:sp>
          <p:nvSpPr>
            <p:cNvPr id="136" name="TextBox 135"/>
            <p:cNvSpPr txBox="1"/>
            <p:nvPr/>
          </p:nvSpPr>
          <p:spPr>
            <a:xfrm>
              <a:off x="8785373" y="2421682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7" name="Freeform 512"/>
            <p:cNvSpPr>
              <a:spLocks/>
            </p:cNvSpPr>
            <p:nvPr/>
          </p:nvSpPr>
          <p:spPr bwMode="auto">
            <a:xfrm>
              <a:off x="8641357" y="217708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8784483" y="2133650"/>
              <a:ext cx="2477305" cy="369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200" dirty="0">
                  <a:solidFill>
                    <a:srgbClr val="0066CC"/>
                  </a:solidFill>
                </a:rPr>
                <a:t>点击输入小标题</a:t>
              </a:r>
              <a:endParaRPr lang="zh-CN" altLang="zh-CN" sz="12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1149308" y="2841717"/>
            <a:ext cx="1964868" cy="693028"/>
            <a:chOff x="8641357" y="2133650"/>
            <a:chExt cx="2620431" cy="924251"/>
          </a:xfrm>
        </p:grpSpPr>
        <p:sp>
          <p:nvSpPr>
            <p:cNvPr id="140" name="TextBox 139"/>
            <p:cNvSpPr txBox="1"/>
            <p:nvPr/>
          </p:nvSpPr>
          <p:spPr>
            <a:xfrm>
              <a:off x="8785373" y="2421682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41" name="Freeform 512"/>
            <p:cNvSpPr>
              <a:spLocks/>
            </p:cNvSpPr>
            <p:nvPr/>
          </p:nvSpPr>
          <p:spPr bwMode="auto">
            <a:xfrm>
              <a:off x="8641357" y="2158368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8784483" y="2133650"/>
              <a:ext cx="2477305" cy="369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200" dirty="0">
                  <a:solidFill>
                    <a:srgbClr val="0066CC"/>
                  </a:solidFill>
                </a:rPr>
                <a:t>点击输入小标题</a:t>
              </a:r>
              <a:endParaRPr lang="zh-CN" altLang="zh-CN" sz="12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1149308" y="3813600"/>
            <a:ext cx="1964868" cy="693028"/>
            <a:chOff x="8641357" y="2133650"/>
            <a:chExt cx="2620431" cy="924251"/>
          </a:xfrm>
        </p:grpSpPr>
        <p:sp>
          <p:nvSpPr>
            <p:cNvPr id="144" name="TextBox 143"/>
            <p:cNvSpPr txBox="1"/>
            <p:nvPr/>
          </p:nvSpPr>
          <p:spPr>
            <a:xfrm>
              <a:off x="8785373" y="2421682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45" name="Freeform 512"/>
            <p:cNvSpPr>
              <a:spLocks/>
            </p:cNvSpPr>
            <p:nvPr/>
          </p:nvSpPr>
          <p:spPr bwMode="auto">
            <a:xfrm>
              <a:off x="8641357" y="2186944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8784483" y="2133650"/>
              <a:ext cx="2477305" cy="369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200" dirty="0">
                  <a:solidFill>
                    <a:srgbClr val="0066CC"/>
                  </a:solidFill>
                </a:rPr>
                <a:t>点击输入小标题</a:t>
              </a:r>
              <a:endParaRPr lang="zh-CN" altLang="zh-CN" sz="1200" dirty="0">
                <a:solidFill>
                  <a:srgbClr val="0066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423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  <p:bldP spid="1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2488" y="142043"/>
            <a:ext cx="4091558" cy="507703"/>
            <a:chOff x="360437" y="189434"/>
            <a:chExt cx="5456674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0"/>
              <a:ext cx="2288322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The problems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2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2699" dirty="0">
                  <a:solidFill>
                    <a:srgbClr val="0066CC"/>
                  </a:solidFill>
                </a:rPr>
                <a:t>出现的问题</a:t>
              </a:r>
            </a:p>
          </p:txBody>
        </p:sp>
      </p:grpSp>
      <p:cxnSp>
        <p:nvCxnSpPr>
          <p:cNvPr id="76" name="直接连接符 75"/>
          <p:cNvCxnSpPr/>
          <p:nvPr/>
        </p:nvCxnSpPr>
        <p:spPr>
          <a:xfrm flipH="1" flipV="1">
            <a:off x="1787848" y="2500867"/>
            <a:ext cx="1056360" cy="531982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H="1">
            <a:off x="3756123" y="2498667"/>
            <a:ext cx="1172414" cy="52874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H="1" flipV="1">
            <a:off x="5751345" y="2498668"/>
            <a:ext cx="1255998" cy="69774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709864" y="2544287"/>
            <a:ext cx="1155432" cy="1155432"/>
            <a:chOff x="737111" y="3703254"/>
            <a:chExt cx="1540932" cy="1540932"/>
          </a:xfrm>
        </p:grpSpPr>
        <p:sp>
          <p:nvSpPr>
            <p:cNvPr id="59" name="椭圆 58"/>
            <p:cNvSpPr/>
            <p:nvPr/>
          </p:nvSpPr>
          <p:spPr>
            <a:xfrm>
              <a:off x="737111" y="3703254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265629" y="4108093"/>
              <a:ext cx="565666" cy="768263"/>
              <a:chOff x="5649913" y="2824163"/>
              <a:chExt cx="895350" cy="1216025"/>
            </a:xfrm>
            <a:solidFill>
              <a:srgbClr val="FF0000"/>
            </a:solidFill>
          </p:grpSpPr>
          <p:sp>
            <p:nvSpPr>
              <p:cNvPr id="61" name="Freeform 39"/>
              <p:cNvSpPr>
                <a:spLocks noEditPoints="1"/>
              </p:cNvSpPr>
              <p:nvPr/>
            </p:nvSpPr>
            <p:spPr bwMode="auto">
              <a:xfrm>
                <a:off x="5649913" y="2824163"/>
                <a:ext cx="728663" cy="1212850"/>
              </a:xfrm>
              <a:custGeom>
                <a:avLst/>
                <a:gdLst>
                  <a:gd name="T0" fmla="*/ 170 w 192"/>
                  <a:gd name="T1" fmla="*/ 0 h 320"/>
                  <a:gd name="T2" fmla="*/ 23 w 192"/>
                  <a:gd name="T3" fmla="*/ 0 h 320"/>
                  <a:gd name="T4" fmla="*/ 0 w 192"/>
                  <a:gd name="T5" fmla="*/ 21 h 320"/>
                  <a:gd name="T6" fmla="*/ 0 w 192"/>
                  <a:gd name="T7" fmla="*/ 299 h 320"/>
                  <a:gd name="T8" fmla="*/ 23 w 192"/>
                  <a:gd name="T9" fmla="*/ 320 h 320"/>
                  <a:gd name="T10" fmla="*/ 170 w 192"/>
                  <a:gd name="T11" fmla="*/ 320 h 320"/>
                  <a:gd name="T12" fmla="*/ 192 w 192"/>
                  <a:gd name="T13" fmla="*/ 299 h 320"/>
                  <a:gd name="T14" fmla="*/ 192 w 192"/>
                  <a:gd name="T15" fmla="*/ 21 h 320"/>
                  <a:gd name="T16" fmla="*/ 170 w 192"/>
                  <a:gd name="T17" fmla="*/ 0 h 320"/>
                  <a:gd name="T18" fmla="*/ 62 w 192"/>
                  <a:gd name="T19" fmla="*/ 297 h 320"/>
                  <a:gd name="T20" fmla="*/ 18 w 192"/>
                  <a:gd name="T21" fmla="*/ 297 h 320"/>
                  <a:gd name="T22" fmla="*/ 18 w 192"/>
                  <a:gd name="T23" fmla="*/ 280 h 320"/>
                  <a:gd name="T24" fmla="*/ 62 w 192"/>
                  <a:gd name="T25" fmla="*/ 280 h 320"/>
                  <a:gd name="T26" fmla="*/ 62 w 192"/>
                  <a:gd name="T27" fmla="*/ 297 h 320"/>
                  <a:gd name="T28" fmla="*/ 175 w 192"/>
                  <a:gd name="T29" fmla="*/ 297 h 320"/>
                  <a:gd name="T30" fmla="*/ 130 w 192"/>
                  <a:gd name="T31" fmla="*/ 297 h 320"/>
                  <a:gd name="T32" fmla="*/ 130 w 192"/>
                  <a:gd name="T33" fmla="*/ 280 h 320"/>
                  <a:gd name="T34" fmla="*/ 175 w 192"/>
                  <a:gd name="T35" fmla="*/ 280 h 320"/>
                  <a:gd name="T36" fmla="*/ 175 w 192"/>
                  <a:gd name="T37" fmla="*/ 297 h 320"/>
                  <a:gd name="T38" fmla="*/ 175 w 192"/>
                  <a:gd name="T39" fmla="*/ 252 h 320"/>
                  <a:gd name="T40" fmla="*/ 18 w 192"/>
                  <a:gd name="T41" fmla="*/ 252 h 320"/>
                  <a:gd name="T42" fmla="*/ 18 w 192"/>
                  <a:gd name="T43" fmla="*/ 29 h 320"/>
                  <a:gd name="T44" fmla="*/ 175 w 192"/>
                  <a:gd name="T45" fmla="*/ 29 h 320"/>
                  <a:gd name="T46" fmla="*/ 175 w 192"/>
                  <a:gd name="T47" fmla="*/ 252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2" h="320">
                    <a:moveTo>
                      <a:pt x="170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1"/>
                    </a:cubicBezTo>
                    <a:cubicBezTo>
                      <a:pt x="0" y="299"/>
                      <a:pt x="0" y="299"/>
                      <a:pt x="0" y="299"/>
                    </a:cubicBezTo>
                    <a:cubicBezTo>
                      <a:pt x="0" y="311"/>
                      <a:pt x="11" y="320"/>
                      <a:pt x="23" y="320"/>
                    </a:cubicBezTo>
                    <a:cubicBezTo>
                      <a:pt x="170" y="320"/>
                      <a:pt x="170" y="320"/>
                      <a:pt x="170" y="320"/>
                    </a:cubicBezTo>
                    <a:cubicBezTo>
                      <a:pt x="182" y="320"/>
                      <a:pt x="192" y="311"/>
                      <a:pt x="192" y="299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2" y="10"/>
                      <a:pt x="182" y="0"/>
                      <a:pt x="170" y="0"/>
                    </a:cubicBezTo>
                    <a:close/>
                    <a:moveTo>
                      <a:pt x="62" y="297"/>
                    </a:moveTo>
                    <a:cubicBezTo>
                      <a:pt x="18" y="297"/>
                      <a:pt x="18" y="297"/>
                      <a:pt x="18" y="297"/>
                    </a:cubicBezTo>
                    <a:cubicBezTo>
                      <a:pt x="18" y="280"/>
                      <a:pt x="18" y="280"/>
                      <a:pt x="18" y="280"/>
                    </a:cubicBezTo>
                    <a:cubicBezTo>
                      <a:pt x="62" y="280"/>
                      <a:pt x="62" y="280"/>
                      <a:pt x="62" y="280"/>
                    </a:cubicBezTo>
                    <a:lnTo>
                      <a:pt x="62" y="297"/>
                    </a:lnTo>
                    <a:close/>
                    <a:moveTo>
                      <a:pt x="175" y="297"/>
                    </a:moveTo>
                    <a:cubicBezTo>
                      <a:pt x="130" y="297"/>
                      <a:pt x="130" y="297"/>
                      <a:pt x="130" y="297"/>
                    </a:cubicBezTo>
                    <a:cubicBezTo>
                      <a:pt x="130" y="280"/>
                      <a:pt x="130" y="280"/>
                      <a:pt x="130" y="280"/>
                    </a:cubicBezTo>
                    <a:cubicBezTo>
                      <a:pt x="175" y="280"/>
                      <a:pt x="175" y="280"/>
                      <a:pt x="175" y="280"/>
                    </a:cubicBezTo>
                    <a:lnTo>
                      <a:pt x="175" y="297"/>
                    </a:lnTo>
                    <a:close/>
                    <a:moveTo>
                      <a:pt x="175" y="252"/>
                    </a:moveTo>
                    <a:cubicBezTo>
                      <a:pt x="18" y="252"/>
                      <a:pt x="18" y="252"/>
                      <a:pt x="18" y="252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75" y="29"/>
                      <a:pt x="175" y="29"/>
                      <a:pt x="175" y="29"/>
                    </a:cubicBezTo>
                    <a:lnTo>
                      <a:pt x="175" y="252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2" name="Freeform 40"/>
              <p:cNvSpPr>
                <a:spLocks/>
              </p:cNvSpPr>
              <p:nvPr/>
            </p:nvSpPr>
            <p:spPr bwMode="auto">
              <a:xfrm>
                <a:off x="6450013" y="3082926"/>
                <a:ext cx="95250" cy="106363"/>
              </a:xfrm>
              <a:custGeom>
                <a:avLst/>
                <a:gdLst>
                  <a:gd name="T0" fmla="*/ 24 w 25"/>
                  <a:gd name="T1" fmla="*/ 12 h 28"/>
                  <a:gd name="T2" fmla="*/ 13 w 25"/>
                  <a:gd name="T3" fmla="*/ 0 h 28"/>
                  <a:gd name="T4" fmla="*/ 1 w 25"/>
                  <a:gd name="T5" fmla="*/ 12 h 28"/>
                  <a:gd name="T6" fmla="*/ 0 w 25"/>
                  <a:gd name="T7" fmla="*/ 16 h 28"/>
                  <a:gd name="T8" fmla="*/ 0 w 25"/>
                  <a:gd name="T9" fmla="*/ 28 h 28"/>
                  <a:gd name="T10" fmla="*/ 25 w 25"/>
                  <a:gd name="T11" fmla="*/ 28 h 28"/>
                  <a:gd name="T12" fmla="*/ 25 w 25"/>
                  <a:gd name="T13" fmla="*/ 16 h 28"/>
                  <a:gd name="T14" fmla="*/ 24 w 25"/>
                  <a:gd name="T15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8">
                    <a:moveTo>
                      <a:pt x="24" y="12"/>
                    </a:moveTo>
                    <a:cubicBezTo>
                      <a:pt x="22" y="2"/>
                      <a:pt x="18" y="0"/>
                      <a:pt x="13" y="0"/>
                    </a:cubicBezTo>
                    <a:cubicBezTo>
                      <a:pt x="7" y="0"/>
                      <a:pt x="3" y="2"/>
                      <a:pt x="1" y="12"/>
                    </a:cubicBezTo>
                    <a:cubicBezTo>
                      <a:pt x="1" y="14"/>
                      <a:pt x="0" y="14"/>
                      <a:pt x="0" y="1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4" y="1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3" name="Freeform 41"/>
              <p:cNvSpPr>
                <a:spLocks/>
              </p:cNvSpPr>
              <p:nvPr/>
            </p:nvSpPr>
            <p:spPr bwMode="auto">
              <a:xfrm>
                <a:off x="6450013" y="3578226"/>
                <a:ext cx="95250" cy="341313"/>
              </a:xfrm>
              <a:custGeom>
                <a:avLst/>
                <a:gdLst>
                  <a:gd name="T0" fmla="*/ 0 w 25"/>
                  <a:gd name="T1" fmla="*/ 76 h 90"/>
                  <a:gd name="T2" fmla="*/ 2 w 25"/>
                  <a:gd name="T3" fmla="*/ 84 h 90"/>
                  <a:gd name="T4" fmla="*/ 2 w 25"/>
                  <a:gd name="T5" fmla="*/ 84 h 90"/>
                  <a:gd name="T6" fmla="*/ 3 w 25"/>
                  <a:gd name="T7" fmla="*/ 90 h 90"/>
                  <a:gd name="T8" fmla="*/ 22 w 25"/>
                  <a:gd name="T9" fmla="*/ 90 h 90"/>
                  <a:gd name="T10" fmla="*/ 24 w 25"/>
                  <a:gd name="T11" fmla="*/ 84 h 90"/>
                  <a:gd name="T12" fmla="*/ 24 w 25"/>
                  <a:gd name="T13" fmla="*/ 84 h 90"/>
                  <a:gd name="T14" fmla="*/ 25 w 25"/>
                  <a:gd name="T15" fmla="*/ 76 h 90"/>
                  <a:gd name="T16" fmla="*/ 25 w 25"/>
                  <a:gd name="T17" fmla="*/ 0 h 90"/>
                  <a:gd name="T18" fmla="*/ 0 w 25"/>
                  <a:gd name="T19" fmla="*/ 0 h 90"/>
                  <a:gd name="T20" fmla="*/ 0 w 25"/>
                  <a:gd name="T21" fmla="*/ 7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90">
                    <a:moveTo>
                      <a:pt x="0" y="76"/>
                    </a:moveTo>
                    <a:cubicBezTo>
                      <a:pt x="0" y="79"/>
                      <a:pt x="1" y="82"/>
                      <a:pt x="2" y="84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22" y="90"/>
                      <a:pt x="22" y="90"/>
                      <a:pt x="22" y="90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5" y="82"/>
                      <a:pt x="25" y="79"/>
                      <a:pt x="25" y="7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4" name="Rectangle 42"/>
              <p:cNvSpPr>
                <a:spLocks noChangeArrowheads="1"/>
              </p:cNvSpPr>
              <p:nvPr/>
            </p:nvSpPr>
            <p:spPr bwMode="auto">
              <a:xfrm>
                <a:off x="6450013" y="3214688"/>
                <a:ext cx="95250" cy="338138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5" name="Freeform 43"/>
              <p:cNvSpPr>
                <a:spLocks/>
              </p:cNvSpPr>
              <p:nvPr/>
            </p:nvSpPr>
            <p:spPr bwMode="auto">
              <a:xfrm>
                <a:off x="6469063" y="3941763"/>
                <a:ext cx="60325" cy="98425"/>
              </a:xfrm>
              <a:custGeom>
                <a:avLst/>
                <a:gdLst>
                  <a:gd name="T0" fmla="*/ 6 w 16"/>
                  <a:gd name="T1" fmla="*/ 24 h 26"/>
                  <a:gd name="T2" fmla="*/ 9 w 16"/>
                  <a:gd name="T3" fmla="*/ 24 h 26"/>
                  <a:gd name="T4" fmla="*/ 16 w 16"/>
                  <a:gd name="T5" fmla="*/ 0 h 26"/>
                  <a:gd name="T6" fmla="*/ 0 w 16"/>
                  <a:gd name="T7" fmla="*/ 0 h 26"/>
                  <a:gd name="T8" fmla="*/ 6 w 16"/>
                  <a:gd name="T9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6" y="24"/>
                    </a:moveTo>
                    <a:cubicBezTo>
                      <a:pt x="6" y="25"/>
                      <a:pt x="8" y="26"/>
                      <a:pt x="9" y="2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" y="24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6" name="Freeform 44"/>
              <p:cNvSpPr>
                <a:spLocks/>
              </p:cNvSpPr>
              <p:nvPr/>
            </p:nvSpPr>
            <p:spPr bwMode="auto">
              <a:xfrm>
                <a:off x="5802313" y="3484563"/>
                <a:ext cx="109538" cy="150813"/>
              </a:xfrm>
              <a:custGeom>
                <a:avLst/>
                <a:gdLst>
                  <a:gd name="T0" fmla="*/ 3 w 29"/>
                  <a:gd name="T1" fmla="*/ 40 h 40"/>
                  <a:gd name="T2" fmla="*/ 26 w 29"/>
                  <a:gd name="T3" fmla="*/ 40 h 40"/>
                  <a:gd name="T4" fmla="*/ 29 w 29"/>
                  <a:gd name="T5" fmla="*/ 37 h 40"/>
                  <a:gd name="T6" fmla="*/ 29 w 29"/>
                  <a:gd name="T7" fmla="*/ 3 h 40"/>
                  <a:gd name="T8" fmla="*/ 26 w 29"/>
                  <a:gd name="T9" fmla="*/ 0 h 40"/>
                  <a:gd name="T10" fmla="*/ 3 w 29"/>
                  <a:gd name="T11" fmla="*/ 0 h 40"/>
                  <a:gd name="T12" fmla="*/ 0 w 29"/>
                  <a:gd name="T13" fmla="*/ 3 h 40"/>
                  <a:gd name="T14" fmla="*/ 0 w 29"/>
                  <a:gd name="T15" fmla="*/ 37 h 40"/>
                  <a:gd name="T16" fmla="*/ 3 w 29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40">
                    <a:moveTo>
                      <a:pt x="3" y="40"/>
                    </a:moveTo>
                    <a:cubicBezTo>
                      <a:pt x="26" y="40"/>
                      <a:pt x="26" y="40"/>
                      <a:pt x="26" y="40"/>
                    </a:cubicBezTo>
                    <a:cubicBezTo>
                      <a:pt x="28" y="40"/>
                      <a:pt x="29" y="39"/>
                      <a:pt x="29" y="3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2"/>
                      <a:pt x="28" y="0"/>
                      <a:pt x="2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1" y="40"/>
                      <a:pt x="3" y="4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7" name="Freeform 45"/>
              <p:cNvSpPr>
                <a:spLocks/>
              </p:cNvSpPr>
              <p:nvPr/>
            </p:nvSpPr>
            <p:spPr bwMode="auto">
              <a:xfrm>
                <a:off x="5961063" y="3441701"/>
                <a:ext cx="106363" cy="193675"/>
              </a:xfrm>
              <a:custGeom>
                <a:avLst/>
                <a:gdLst>
                  <a:gd name="T0" fmla="*/ 2 w 28"/>
                  <a:gd name="T1" fmla="*/ 51 h 51"/>
                  <a:gd name="T2" fmla="*/ 26 w 28"/>
                  <a:gd name="T3" fmla="*/ 51 h 51"/>
                  <a:gd name="T4" fmla="*/ 28 w 28"/>
                  <a:gd name="T5" fmla="*/ 48 h 51"/>
                  <a:gd name="T6" fmla="*/ 28 w 28"/>
                  <a:gd name="T7" fmla="*/ 2 h 51"/>
                  <a:gd name="T8" fmla="*/ 26 w 28"/>
                  <a:gd name="T9" fmla="*/ 0 h 51"/>
                  <a:gd name="T10" fmla="*/ 2 w 28"/>
                  <a:gd name="T11" fmla="*/ 0 h 51"/>
                  <a:gd name="T12" fmla="*/ 0 w 28"/>
                  <a:gd name="T13" fmla="*/ 2 h 51"/>
                  <a:gd name="T14" fmla="*/ 0 w 28"/>
                  <a:gd name="T15" fmla="*/ 48 h 51"/>
                  <a:gd name="T16" fmla="*/ 2 w 28"/>
                  <a:gd name="T1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51">
                    <a:moveTo>
                      <a:pt x="2" y="51"/>
                    </a:moveTo>
                    <a:cubicBezTo>
                      <a:pt x="26" y="51"/>
                      <a:pt x="26" y="51"/>
                      <a:pt x="26" y="51"/>
                    </a:cubicBezTo>
                    <a:cubicBezTo>
                      <a:pt x="27" y="51"/>
                      <a:pt x="28" y="50"/>
                      <a:pt x="28" y="48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7" y="0"/>
                      <a:pt x="2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1" y="51"/>
                      <a:pt x="2" y="51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8" name="Freeform 46"/>
              <p:cNvSpPr>
                <a:spLocks/>
              </p:cNvSpPr>
              <p:nvPr/>
            </p:nvSpPr>
            <p:spPr bwMode="auto">
              <a:xfrm>
                <a:off x="6116638" y="3348038"/>
                <a:ext cx="109538" cy="287338"/>
              </a:xfrm>
              <a:custGeom>
                <a:avLst/>
                <a:gdLst>
                  <a:gd name="T0" fmla="*/ 3 w 29"/>
                  <a:gd name="T1" fmla="*/ 76 h 76"/>
                  <a:gd name="T2" fmla="*/ 26 w 29"/>
                  <a:gd name="T3" fmla="*/ 76 h 76"/>
                  <a:gd name="T4" fmla="*/ 29 w 29"/>
                  <a:gd name="T5" fmla="*/ 73 h 76"/>
                  <a:gd name="T6" fmla="*/ 29 w 29"/>
                  <a:gd name="T7" fmla="*/ 2 h 76"/>
                  <a:gd name="T8" fmla="*/ 26 w 29"/>
                  <a:gd name="T9" fmla="*/ 0 h 76"/>
                  <a:gd name="T10" fmla="*/ 3 w 29"/>
                  <a:gd name="T11" fmla="*/ 0 h 76"/>
                  <a:gd name="T12" fmla="*/ 0 w 29"/>
                  <a:gd name="T13" fmla="*/ 2 h 76"/>
                  <a:gd name="T14" fmla="*/ 0 w 29"/>
                  <a:gd name="T15" fmla="*/ 73 h 76"/>
                  <a:gd name="T16" fmla="*/ 3 w 29"/>
                  <a:gd name="T1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76">
                    <a:moveTo>
                      <a:pt x="3" y="76"/>
                    </a:moveTo>
                    <a:cubicBezTo>
                      <a:pt x="26" y="76"/>
                      <a:pt x="26" y="76"/>
                      <a:pt x="26" y="76"/>
                    </a:cubicBezTo>
                    <a:cubicBezTo>
                      <a:pt x="28" y="76"/>
                      <a:pt x="29" y="75"/>
                      <a:pt x="29" y="73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0"/>
                      <a:pt x="2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5"/>
                      <a:pt x="1" y="76"/>
                      <a:pt x="3" y="7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9" name="Freeform 47"/>
              <p:cNvSpPr>
                <a:spLocks/>
              </p:cNvSpPr>
              <p:nvPr/>
            </p:nvSpPr>
            <p:spPr bwMode="auto">
              <a:xfrm>
                <a:off x="5802313" y="3101976"/>
                <a:ext cx="450850" cy="336550"/>
              </a:xfrm>
              <a:custGeom>
                <a:avLst/>
                <a:gdLst>
                  <a:gd name="T0" fmla="*/ 114 w 119"/>
                  <a:gd name="T1" fmla="*/ 8 h 89"/>
                  <a:gd name="T2" fmla="*/ 112 w 119"/>
                  <a:gd name="T3" fmla="*/ 0 h 89"/>
                  <a:gd name="T4" fmla="*/ 104 w 119"/>
                  <a:gd name="T5" fmla="*/ 3 h 89"/>
                  <a:gd name="T6" fmla="*/ 69 w 119"/>
                  <a:gd name="T7" fmla="*/ 17 h 89"/>
                  <a:gd name="T8" fmla="*/ 74 w 119"/>
                  <a:gd name="T9" fmla="*/ 30 h 89"/>
                  <a:gd name="T10" fmla="*/ 90 w 119"/>
                  <a:gd name="T11" fmla="*/ 23 h 89"/>
                  <a:gd name="T12" fmla="*/ 73 w 119"/>
                  <a:gd name="T13" fmla="*/ 48 h 89"/>
                  <a:gd name="T14" fmla="*/ 36 w 119"/>
                  <a:gd name="T15" fmla="*/ 71 h 89"/>
                  <a:gd name="T16" fmla="*/ 5 w 119"/>
                  <a:gd name="T17" fmla="*/ 75 h 89"/>
                  <a:gd name="T18" fmla="*/ 1 w 119"/>
                  <a:gd name="T19" fmla="*/ 75 h 89"/>
                  <a:gd name="T20" fmla="*/ 0 w 119"/>
                  <a:gd name="T21" fmla="*/ 75 h 89"/>
                  <a:gd name="T22" fmla="*/ 0 w 119"/>
                  <a:gd name="T23" fmla="*/ 75 h 89"/>
                  <a:gd name="T24" fmla="*/ 0 w 119"/>
                  <a:gd name="T25" fmla="*/ 88 h 89"/>
                  <a:gd name="T26" fmla="*/ 5 w 119"/>
                  <a:gd name="T27" fmla="*/ 89 h 89"/>
                  <a:gd name="T28" fmla="*/ 54 w 119"/>
                  <a:gd name="T29" fmla="*/ 78 h 89"/>
                  <a:gd name="T30" fmla="*/ 83 w 119"/>
                  <a:gd name="T31" fmla="*/ 58 h 89"/>
                  <a:gd name="T32" fmla="*/ 103 w 119"/>
                  <a:gd name="T33" fmla="*/ 29 h 89"/>
                  <a:gd name="T34" fmla="*/ 106 w 119"/>
                  <a:gd name="T35" fmla="*/ 46 h 89"/>
                  <a:gd name="T36" fmla="*/ 119 w 119"/>
                  <a:gd name="T37" fmla="*/ 44 h 89"/>
                  <a:gd name="T38" fmla="*/ 114 w 119"/>
                  <a:gd name="T39" fmla="*/ 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9" h="89">
                    <a:moveTo>
                      <a:pt x="114" y="8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93" y="8"/>
                      <a:pt x="81" y="12"/>
                      <a:pt x="69" y="17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80" y="27"/>
                      <a:pt x="85" y="25"/>
                      <a:pt x="90" y="23"/>
                    </a:cubicBezTo>
                    <a:cubicBezTo>
                      <a:pt x="86" y="33"/>
                      <a:pt x="80" y="42"/>
                      <a:pt x="73" y="48"/>
                    </a:cubicBezTo>
                    <a:cubicBezTo>
                      <a:pt x="62" y="60"/>
                      <a:pt x="48" y="67"/>
                      <a:pt x="36" y="71"/>
                    </a:cubicBezTo>
                    <a:cubicBezTo>
                      <a:pt x="23" y="74"/>
                      <a:pt x="12" y="75"/>
                      <a:pt x="5" y="75"/>
                    </a:cubicBezTo>
                    <a:cubicBezTo>
                      <a:pt x="4" y="75"/>
                      <a:pt x="2" y="75"/>
                      <a:pt x="1" y="75"/>
                    </a:cubicBezTo>
                    <a:cubicBezTo>
                      <a:pt x="1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" y="89"/>
                      <a:pt x="3" y="89"/>
                      <a:pt x="5" y="89"/>
                    </a:cubicBezTo>
                    <a:cubicBezTo>
                      <a:pt x="15" y="89"/>
                      <a:pt x="34" y="87"/>
                      <a:pt x="54" y="78"/>
                    </a:cubicBezTo>
                    <a:cubicBezTo>
                      <a:pt x="64" y="74"/>
                      <a:pt x="74" y="67"/>
                      <a:pt x="83" y="58"/>
                    </a:cubicBezTo>
                    <a:cubicBezTo>
                      <a:pt x="91" y="50"/>
                      <a:pt x="98" y="40"/>
                      <a:pt x="103" y="29"/>
                    </a:cubicBezTo>
                    <a:cubicBezTo>
                      <a:pt x="104" y="34"/>
                      <a:pt x="105" y="40"/>
                      <a:pt x="106" y="46"/>
                    </a:cubicBezTo>
                    <a:cubicBezTo>
                      <a:pt x="119" y="44"/>
                      <a:pt x="119" y="44"/>
                      <a:pt x="119" y="44"/>
                    </a:cubicBezTo>
                    <a:cubicBezTo>
                      <a:pt x="117" y="32"/>
                      <a:pt x="116" y="20"/>
                      <a:pt x="114" y="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70" name="Freeform 48"/>
              <p:cNvSpPr>
                <a:spLocks/>
              </p:cNvSpPr>
              <p:nvPr/>
            </p:nvSpPr>
            <p:spPr bwMode="auto">
              <a:xfrm>
                <a:off x="6184901" y="31734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35584" y="1623650"/>
            <a:ext cx="1155432" cy="1155432"/>
            <a:chOff x="737111" y="1722497"/>
            <a:chExt cx="1540932" cy="1540932"/>
          </a:xfrm>
        </p:grpSpPr>
        <p:sp>
          <p:nvSpPr>
            <p:cNvPr id="52" name="椭圆 51"/>
            <p:cNvSpPr/>
            <p:nvPr/>
          </p:nvSpPr>
          <p:spPr>
            <a:xfrm>
              <a:off x="737111" y="1722497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1186496" y="2157579"/>
              <a:ext cx="666450" cy="628129"/>
              <a:chOff x="5461000" y="2828925"/>
              <a:chExt cx="1270000" cy="1196975"/>
            </a:xfrm>
            <a:solidFill>
              <a:schemeClr val="bg1"/>
            </a:solidFill>
          </p:grpSpPr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5926138" y="3643313"/>
                <a:ext cx="449263" cy="268288"/>
              </a:xfrm>
              <a:custGeom>
                <a:avLst/>
                <a:gdLst>
                  <a:gd name="T0" fmla="*/ 109 w 119"/>
                  <a:gd name="T1" fmla="*/ 12 h 71"/>
                  <a:gd name="T2" fmla="*/ 79 w 119"/>
                  <a:gd name="T3" fmla="*/ 1 h 71"/>
                  <a:gd name="T4" fmla="*/ 78 w 119"/>
                  <a:gd name="T5" fmla="*/ 1 h 71"/>
                  <a:gd name="T6" fmla="*/ 78 w 119"/>
                  <a:gd name="T7" fmla="*/ 0 h 71"/>
                  <a:gd name="T8" fmla="*/ 69 w 119"/>
                  <a:gd name="T9" fmla="*/ 45 h 71"/>
                  <a:gd name="T10" fmla="*/ 63 w 119"/>
                  <a:gd name="T11" fmla="*/ 15 h 71"/>
                  <a:gd name="T12" fmla="*/ 67 w 119"/>
                  <a:gd name="T13" fmla="*/ 8 h 71"/>
                  <a:gd name="T14" fmla="*/ 62 w 119"/>
                  <a:gd name="T15" fmla="*/ 3 h 71"/>
                  <a:gd name="T16" fmla="*/ 60 w 119"/>
                  <a:gd name="T17" fmla="*/ 3 h 71"/>
                  <a:gd name="T18" fmla="*/ 60 w 119"/>
                  <a:gd name="T19" fmla="*/ 3 h 71"/>
                  <a:gd name="T20" fmla="*/ 58 w 119"/>
                  <a:gd name="T21" fmla="*/ 3 h 71"/>
                  <a:gd name="T22" fmla="*/ 53 w 119"/>
                  <a:gd name="T23" fmla="*/ 8 h 71"/>
                  <a:gd name="T24" fmla="*/ 56 w 119"/>
                  <a:gd name="T25" fmla="*/ 15 h 71"/>
                  <a:gd name="T26" fmla="*/ 51 w 119"/>
                  <a:gd name="T27" fmla="*/ 45 h 71"/>
                  <a:gd name="T28" fmla="*/ 41 w 119"/>
                  <a:gd name="T29" fmla="*/ 0 h 71"/>
                  <a:gd name="T30" fmla="*/ 41 w 119"/>
                  <a:gd name="T31" fmla="*/ 1 h 71"/>
                  <a:gd name="T32" fmla="*/ 41 w 119"/>
                  <a:gd name="T33" fmla="*/ 1 h 71"/>
                  <a:gd name="T34" fmla="*/ 10 w 119"/>
                  <a:gd name="T35" fmla="*/ 12 h 71"/>
                  <a:gd name="T36" fmla="*/ 1 w 119"/>
                  <a:gd name="T37" fmla="*/ 39 h 71"/>
                  <a:gd name="T38" fmla="*/ 0 w 119"/>
                  <a:gd name="T39" fmla="*/ 67 h 71"/>
                  <a:gd name="T40" fmla="*/ 21 w 119"/>
                  <a:gd name="T41" fmla="*/ 69 h 71"/>
                  <a:gd name="T42" fmla="*/ 21 w 119"/>
                  <a:gd name="T43" fmla="*/ 45 h 71"/>
                  <a:gd name="T44" fmla="*/ 24 w 119"/>
                  <a:gd name="T45" fmla="*/ 36 h 71"/>
                  <a:gd name="T46" fmla="*/ 24 w 119"/>
                  <a:gd name="T47" fmla="*/ 70 h 71"/>
                  <a:gd name="T48" fmla="*/ 60 w 119"/>
                  <a:gd name="T49" fmla="*/ 71 h 71"/>
                  <a:gd name="T50" fmla="*/ 95 w 119"/>
                  <a:gd name="T51" fmla="*/ 70 h 71"/>
                  <a:gd name="T52" fmla="*/ 95 w 119"/>
                  <a:gd name="T53" fmla="*/ 36 h 71"/>
                  <a:gd name="T54" fmla="*/ 97 w 119"/>
                  <a:gd name="T55" fmla="*/ 45 h 71"/>
                  <a:gd name="T56" fmla="*/ 97 w 119"/>
                  <a:gd name="T57" fmla="*/ 69 h 71"/>
                  <a:gd name="T58" fmla="*/ 119 w 119"/>
                  <a:gd name="T59" fmla="*/ 67 h 71"/>
                  <a:gd name="T60" fmla="*/ 119 w 119"/>
                  <a:gd name="T61" fmla="*/ 39 h 71"/>
                  <a:gd name="T62" fmla="*/ 109 w 119"/>
                  <a:gd name="T63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9" h="71">
                    <a:moveTo>
                      <a:pt x="109" y="12"/>
                    </a:moveTo>
                    <a:cubicBezTo>
                      <a:pt x="101" y="8"/>
                      <a:pt x="85" y="3"/>
                      <a:pt x="79" y="1"/>
                    </a:cubicBezTo>
                    <a:cubicBezTo>
                      <a:pt x="79" y="1"/>
                      <a:pt x="79" y="1"/>
                      <a:pt x="78" y="1"/>
                    </a:cubicBezTo>
                    <a:cubicBezTo>
                      <a:pt x="78" y="1"/>
                      <a:pt x="78" y="0"/>
                      <a:pt x="78" y="0"/>
                    </a:cubicBezTo>
                    <a:cubicBezTo>
                      <a:pt x="77" y="7"/>
                      <a:pt x="69" y="45"/>
                      <a:pt x="69" y="45"/>
                    </a:cubicBezTo>
                    <a:cubicBezTo>
                      <a:pt x="69" y="45"/>
                      <a:pt x="64" y="15"/>
                      <a:pt x="63" y="15"/>
                    </a:cubicBezTo>
                    <a:cubicBezTo>
                      <a:pt x="63" y="15"/>
                      <a:pt x="67" y="8"/>
                      <a:pt x="67" y="8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1" y="45"/>
                      <a:pt x="42" y="7"/>
                      <a:pt x="41" y="0"/>
                    </a:cubicBezTo>
                    <a:cubicBezTo>
                      <a:pt x="41" y="0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35" y="3"/>
                      <a:pt x="18" y="8"/>
                      <a:pt x="10" y="12"/>
                    </a:cubicBezTo>
                    <a:cubicBezTo>
                      <a:pt x="8" y="15"/>
                      <a:pt x="2" y="20"/>
                      <a:pt x="1" y="39"/>
                    </a:cubicBezTo>
                    <a:cubicBezTo>
                      <a:pt x="0" y="40"/>
                      <a:pt x="0" y="55"/>
                      <a:pt x="0" y="67"/>
                    </a:cubicBezTo>
                    <a:cubicBezTo>
                      <a:pt x="7" y="68"/>
                      <a:pt x="13" y="69"/>
                      <a:pt x="21" y="69"/>
                    </a:cubicBezTo>
                    <a:cubicBezTo>
                      <a:pt x="21" y="61"/>
                      <a:pt x="21" y="48"/>
                      <a:pt x="21" y="45"/>
                    </a:cubicBezTo>
                    <a:cubicBezTo>
                      <a:pt x="21" y="41"/>
                      <a:pt x="23" y="38"/>
                      <a:pt x="24" y="36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35" y="70"/>
                      <a:pt x="48" y="71"/>
                      <a:pt x="60" y="71"/>
                    </a:cubicBezTo>
                    <a:cubicBezTo>
                      <a:pt x="71" y="71"/>
                      <a:pt x="84" y="70"/>
                      <a:pt x="95" y="70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6" y="38"/>
                      <a:pt x="97" y="41"/>
                      <a:pt x="97" y="45"/>
                    </a:cubicBezTo>
                    <a:cubicBezTo>
                      <a:pt x="97" y="48"/>
                      <a:pt x="97" y="61"/>
                      <a:pt x="97" y="69"/>
                    </a:cubicBezTo>
                    <a:cubicBezTo>
                      <a:pt x="106" y="68"/>
                      <a:pt x="112" y="68"/>
                      <a:pt x="119" y="67"/>
                    </a:cubicBezTo>
                    <a:cubicBezTo>
                      <a:pt x="119" y="55"/>
                      <a:pt x="119" y="40"/>
                      <a:pt x="119" y="39"/>
                    </a:cubicBezTo>
                    <a:cubicBezTo>
                      <a:pt x="117" y="20"/>
                      <a:pt x="112" y="15"/>
                      <a:pt x="109" y="1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5" name="Freeform 6"/>
              <p:cNvSpPr>
                <a:spLocks/>
              </p:cNvSpPr>
              <p:nvPr/>
            </p:nvSpPr>
            <p:spPr bwMode="auto">
              <a:xfrm>
                <a:off x="6035675" y="3359150"/>
                <a:ext cx="230188" cy="268288"/>
              </a:xfrm>
              <a:custGeom>
                <a:avLst/>
                <a:gdLst>
                  <a:gd name="T0" fmla="*/ 7 w 61"/>
                  <a:gd name="T1" fmla="*/ 46 h 71"/>
                  <a:gd name="T2" fmla="*/ 31 w 61"/>
                  <a:gd name="T3" fmla="*/ 71 h 71"/>
                  <a:gd name="T4" fmla="*/ 55 w 61"/>
                  <a:gd name="T5" fmla="*/ 46 h 71"/>
                  <a:gd name="T6" fmla="*/ 61 w 61"/>
                  <a:gd name="T7" fmla="*/ 34 h 71"/>
                  <a:gd name="T8" fmla="*/ 57 w 61"/>
                  <a:gd name="T9" fmla="*/ 29 h 71"/>
                  <a:gd name="T10" fmla="*/ 31 w 61"/>
                  <a:gd name="T11" fmla="*/ 0 h 71"/>
                  <a:gd name="T12" fmla="*/ 5 w 61"/>
                  <a:gd name="T13" fmla="*/ 29 h 71"/>
                  <a:gd name="T14" fmla="*/ 1 w 61"/>
                  <a:gd name="T15" fmla="*/ 34 h 71"/>
                  <a:gd name="T16" fmla="*/ 7 w 61"/>
                  <a:gd name="T17" fmla="*/ 4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71">
                    <a:moveTo>
                      <a:pt x="7" y="46"/>
                    </a:moveTo>
                    <a:cubicBezTo>
                      <a:pt x="10" y="59"/>
                      <a:pt x="18" y="71"/>
                      <a:pt x="31" y="71"/>
                    </a:cubicBezTo>
                    <a:cubicBezTo>
                      <a:pt x="44" y="71"/>
                      <a:pt x="52" y="59"/>
                      <a:pt x="55" y="46"/>
                    </a:cubicBezTo>
                    <a:cubicBezTo>
                      <a:pt x="59" y="44"/>
                      <a:pt x="61" y="39"/>
                      <a:pt x="61" y="34"/>
                    </a:cubicBezTo>
                    <a:cubicBezTo>
                      <a:pt x="60" y="32"/>
                      <a:pt x="59" y="30"/>
                      <a:pt x="57" y="29"/>
                    </a:cubicBezTo>
                    <a:cubicBezTo>
                      <a:pt x="56" y="13"/>
                      <a:pt x="46" y="0"/>
                      <a:pt x="31" y="0"/>
                    </a:cubicBezTo>
                    <a:cubicBezTo>
                      <a:pt x="16" y="0"/>
                      <a:pt x="6" y="13"/>
                      <a:pt x="5" y="29"/>
                    </a:cubicBezTo>
                    <a:cubicBezTo>
                      <a:pt x="3" y="30"/>
                      <a:pt x="1" y="31"/>
                      <a:pt x="1" y="34"/>
                    </a:cubicBezTo>
                    <a:cubicBezTo>
                      <a:pt x="0" y="39"/>
                      <a:pt x="3" y="45"/>
                      <a:pt x="7" y="4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6" name="Freeform 7"/>
              <p:cNvSpPr>
                <a:spLocks/>
              </p:cNvSpPr>
              <p:nvPr/>
            </p:nvSpPr>
            <p:spPr bwMode="auto">
              <a:xfrm>
                <a:off x="6043613" y="3063875"/>
                <a:ext cx="260350" cy="49213"/>
              </a:xfrm>
              <a:custGeom>
                <a:avLst/>
                <a:gdLst>
                  <a:gd name="T0" fmla="*/ 6 w 69"/>
                  <a:gd name="T1" fmla="*/ 13 h 13"/>
                  <a:gd name="T2" fmla="*/ 63 w 69"/>
                  <a:gd name="T3" fmla="*/ 13 h 13"/>
                  <a:gd name="T4" fmla="*/ 69 w 69"/>
                  <a:gd name="T5" fmla="*/ 6 h 13"/>
                  <a:gd name="T6" fmla="*/ 63 w 69"/>
                  <a:gd name="T7" fmla="*/ 0 h 13"/>
                  <a:gd name="T8" fmla="*/ 6 w 69"/>
                  <a:gd name="T9" fmla="*/ 0 h 13"/>
                  <a:gd name="T10" fmla="*/ 0 w 69"/>
                  <a:gd name="T11" fmla="*/ 6 h 13"/>
                  <a:gd name="T12" fmla="*/ 6 w 69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">
                    <a:moveTo>
                      <a:pt x="6" y="13"/>
                    </a:moveTo>
                    <a:cubicBezTo>
                      <a:pt x="63" y="13"/>
                      <a:pt x="63" y="13"/>
                      <a:pt x="63" y="13"/>
                    </a:cubicBezTo>
                    <a:cubicBezTo>
                      <a:pt x="66" y="13"/>
                      <a:pt x="69" y="10"/>
                      <a:pt x="69" y="6"/>
                    </a:cubicBezTo>
                    <a:cubicBezTo>
                      <a:pt x="69" y="3"/>
                      <a:pt x="66" y="0"/>
                      <a:pt x="6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7" name="Freeform 8"/>
              <p:cNvSpPr>
                <a:spLocks/>
              </p:cNvSpPr>
              <p:nvPr/>
            </p:nvSpPr>
            <p:spPr bwMode="auto">
              <a:xfrm>
                <a:off x="6043613" y="3162300"/>
                <a:ext cx="487363" cy="44450"/>
              </a:xfrm>
              <a:custGeom>
                <a:avLst/>
                <a:gdLst>
                  <a:gd name="T0" fmla="*/ 122 w 129"/>
                  <a:gd name="T1" fmla="*/ 0 h 12"/>
                  <a:gd name="T2" fmla="*/ 6 w 129"/>
                  <a:gd name="T3" fmla="*/ 0 h 12"/>
                  <a:gd name="T4" fmla="*/ 0 w 129"/>
                  <a:gd name="T5" fmla="*/ 6 h 12"/>
                  <a:gd name="T6" fmla="*/ 6 w 129"/>
                  <a:gd name="T7" fmla="*/ 12 h 12"/>
                  <a:gd name="T8" fmla="*/ 122 w 129"/>
                  <a:gd name="T9" fmla="*/ 12 h 12"/>
                  <a:gd name="T10" fmla="*/ 129 w 129"/>
                  <a:gd name="T11" fmla="*/ 6 h 12"/>
                  <a:gd name="T12" fmla="*/ 122 w 129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2">
                    <a:moveTo>
                      <a:pt x="12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6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6" y="12"/>
                      <a:pt x="129" y="10"/>
                      <a:pt x="129" y="6"/>
                    </a:cubicBezTo>
                    <a:cubicBezTo>
                      <a:pt x="129" y="3"/>
                      <a:pt x="126" y="0"/>
                      <a:pt x="122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8" name="Freeform 9"/>
              <p:cNvSpPr>
                <a:spLocks noEditPoints="1"/>
              </p:cNvSpPr>
              <p:nvPr/>
            </p:nvSpPr>
            <p:spPr bwMode="auto">
              <a:xfrm>
                <a:off x="5461000" y="2828925"/>
                <a:ext cx="1270000" cy="1196975"/>
              </a:xfrm>
              <a:custGeom>
                <a:avLst/>
                <a:gdLst>
                  <a:gd name="T0" fmla="*/ 315 w 336"/>
                  <a:gd name="T1" fmla="*/ 80 h 316"/>
                  <a:gd name="T2" fmla="*/ 315 w 336"/>
                  <a:gd name="T3" fmla="*/ 79 h 316"/>
                  <a:gd name="T4" fmla="*/ 312 w 336"/>
                  <a:gd name="T5" fmla="*/ 72 h 316"/>
                  <a:gd name="T6" fmla="*/ 264 w 336"/>
                  <a:gd name="T7" fmla="*/ 20 h 316"/>
                  <a:gd name="T8" fmla="*/ 243 w 336"/>
                  <a:gd name="T9" fmla="*/ 3 h 316"/>
                  <a:gd name="T10" fmla="*/ 236 w 336"/>
                  <a:gd name="T11" fmla="*/ 0 h 316"/>
                  <a:gd name="T12" fmla="*/ 236 w 336"/>
                  <a:gd name="T13" fmla="*/ 0 h 316"/>
                  <a:gd name="T14" fmla="*/ 123 w 336"/>
                  <a:gd name="T15" fmla="*/ 26 h 316"/>
                  <a:gd name="T16" fmla="*/ 83 w 336"/>
                  <a:gd name="T17" fmla="*/ 107 h 316"/>
                  <a:gd name="T18" fmla="*/ 38 w 336"/>
                  <a:gd name="T19" fmla="*/ 273 h 316"/>
                  <a:gd name="T20" fmla="*/ 27 w 336"/>
                  <a:gd name="T21" fmla="*/ 298 h 316"/>
                  <a:gd name="T22" fmla="*/ 14 w 336"/>
                  <a:gd name="T23" fmla="*/ 73 h 316"/>
                  <a:gd name="T24" fmla="*/ 112 w 336"/>
                  <a:gd name="T25" fmla="*/ 56 h 316"/>
                  <a:gd name="T26" fmla="*/ 31 w 336"/>
                  <a:gd name="T27" fmla="*/ 42 h 316"/>
                  <a:gd name="T28" fmla="*/ 0 w 336"/>
                  <a:gd name="T29" fmla="*/ 73 h 316"/>
                  <a:gd name="T30" fmla="*/ 9 w 336"/>
                  <a:gd name="T31" fmla="*/ 306 h 316"/>
                  <a:gd name="T32" fmla="*/ 31 w 336"/>
                  <a:gd name="T33" fmla="*/ 316 h 316"/>
                  <a:gd name="T34" fmla="*/ 321 w 336"/>
                  <a:gd name="T35" fmla="*/ 285 h 316"/>
                  <a:gd name="T36" fmla="*/ 315 w 336"/>
                  <a:gd name="T37" fmla="*/ 108 h 316"/>
                  <a:gd name="T38" fmla="*/ 279 w 336"/>
                  <a:gd name="T39" fmla="*/ 53 h 316"/>
                  <a:gd name="T40" fmla="*/ 297 w 336"/>
                  <a:gd name="T41" fmla="*/ 73 h 316"/>
                  <a:gd name="T42" fmla="*/ 242 w 336"/>
                  <a:gd name="T43" fmla="*/ 61 h 316"/>
                  <a:gd name="T44" fmla="*/ 134 w 336"/>
                  <a:gd name="T45" fmla="*/ 26 h 316"/>
                  <a:gd name="T46" fmla="*/ 231 w 336"/>
                  <a:gd name="T47" fmla="*/ 11 h 316"/>
                  <a:gd name="T48" fmla="*/ 254 w 336"/>
                  <a:gd name="T49" fmla="*/ 83 h 316"/>
                  <a:gd name="T50" fmla="*/ 303 w 336"/>
                  <a:gd name="T51" fmla="*/ 107 h 316"/>
                  <a:gd name="T52" fmla="*/ 134 w 336"/>
                  <a:gd name="T53" fmla="*/ 26 h 316"/>
                  <a:gd name="T54" fmla="*/ 304 w 336"/>
                  <a:gd name="T55" fmla="*/ 297 h 316"/>
                  <a:gd name="T56" fmla="*/ 46 w 336"/>
                  <a:gd name="T57" fmla="*/ 301 h 316"/>
                  <a:gd name="T58" fmla="*/ 66 w 336"/>
                  <a:gd name="T59" fmla="*/ 134 h 316"/>
                  <a:gd name="T60" fmla="*/ 79 w 336"/>
                  <a:gd name="T61" fmla="*/ 122 h 316"/>
                  <a:gd name="T62" fmla="*/ 319 w 336"/>
                  <a:gd name="T63" fmla="*/ 125 h 316"/>
                  <a:gd name="T64" fmla="*/ 308 w 336"/>
                  <a:gd name="T65" fmla="*/ 28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6" h="316">
                    <a:moveTo>
                      <a:pt x="315" y="108"/>
                    </a:moveTo>
                    <a:cubicBezTo>
                      <a:pt x="315" y="80"/>
                      <a:pt x="315" y="80"/>
                      <a:pt x="315" y="80"/>
                    </a:cubicBezTo>
                    <a:cubicBezTo>
                      <a:pt x="315" y="80"/>
                      <a:pt x="315" y="80"/>
                      <a:pt x="315" y="80"/>
                    </a:cubicBezTo>
                    <a:cubicBezTo>
                      <a:pt x="315" y="79"/>
                      <a:pt x="315" y="79"/>
                      <a:pt x="315" y="79"/>
                    </a:cubicBezTo>
                    <a:cubicBezTo>
                      <a:pt x="315" y="77"/>
                      <a:pt x="315" y="77"/>
                      <a:pt x="314" y="76"/>
                    </a:cubicBezTo>
                    <a:cubicBezTo>
                      <a:pt x="314" y="74"/>
                      <a:pt x="313" y="73"/>
                      <a:pt x="312" y="72"/>
                    </a:cubicBezTo>
                    <a:cubicBezTo>
                      <a:pt x="310" y="67"/>
                      <a:pt x="304" y="61"/>
                      <a:pt x="298" y="54"/>
                    </a:cubicBezTo>
                    <a:cubicBezTo>
                      <a:pt x="288" y="43"/>
                      <a:pt x="275" y="30"/>
                      <a:pt x="264" y="20"/>
                    </a:cubicBezTo>
                    <a:cubicBezTo>
                      <a:pt x="258" y="14"/>
                      <a:pt x="253" y="10"/>
                      <a:pt x="249" y="7"/>
                    </a:cubicBezTo>
                    <a:cubicBezTo>
                      <a:pt x="247" y="5"/>
                      <a:pt x="245" y="4"/>
                      <a:pt x="243" y="3"/>
                    </a:cubicBezTo>
                    <a:cubicBezTo>
                      <a:pt x="242" y="2"/>
                      <a:pt x="241" y="2"/>
                      <a:pt x="240" y="1"/>
                    </a:cubicBezTo>
                    <a:cubicBezTo>
                      <a:pt x="239" y="1"/>
                      <a:pt x="238" y="0"/>
                      <a:pt x="236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34" y="0"/>
                      <a:pt x="123" y="12"/>
                      <a:pt x="123" y="26"/>
                    </a:cubicBezTo>
                    <a:cubicBezTo>
                      <a:pt x="123" y="107"/>
                      <a:pt x="123" y="107"/>
                      <a:pt x="123" y="107"/>
                    </a:cubicBezTo>
                    <a:cubicBezTo>
                      <a:pt x="83" y="107"/>
                      <a:pt x="83" y="107"/>
                      <a:pt x="83" y="107"/>
                    </a:cubicBezTo>
                    <a:cubicBezTo>
                      <a:pt x="66" y="107"/>
                      <a:pt x="53" y="120"/>
                      <a:pt x="53" y="137"/>
                    </a:cubicBezTo>
                    <a:cubicBezTo>
                      <a:pt x="38" y="273"/>
                      <a:pt x="38" y="273"/>
                      <a:pt x="38" y="273"/>
                    </a:cubicBezTo>
                    <a:cubicBezTo>
                      <a:pt x="36" y="284"/>
                      <a:pt x="36" y="288"/>
                      <a:pt x="34" y="292"/>
                    </a:cubicBezTo>
                    <a:cubicBezTo>
                      <a:pt x="32" y="294"/>
                      <a:pt x="29" y="297"/>
                      <a:pt x="27" y="298"/>
                    </a:cubicBezTo>
                    <a:cubicBezTo>
                      <a:pt x="15" y="298"/>
                      <a:pt x="14" y="286"/>
                      <a:pt x="14" y="282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69"/>
                      <a:pt x="19" y="56"/>
                      <a:pt x="31" y="56"/>
                    </a:cubicBezTo>
                    <a:cubicBezTo>
                      <a:pt x="112" y="56"/>
                      <a:pt x="112" y="56"/>
                      <a:pt x="112" y="56"/>
                    </a:cubicBezTo>
                    <a:cubicBezTo>
                      <a:pt x="112" y="42"/>
                      <a:pt x="112" y="42"/>
                      <a:pt x="112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2" y="42"/>
                      <a:pt x="15" y="45"/>
                      <a:pt x="9" y="51"/>
                    </a:cubicBezTo>
                    <a:cubicBezTo>
                      <a:pt x="4" y="57"/>
                      <a:pt x="0" y="64"/>
                      <a:pt x="0" y="73"/>
                    </a:cubicBezTo>
                    <a:cubicBezTo>
                      <a:pt x="0" y="284"/>
                      <a:pt x="0" y="284"/>
                      <a:pt x="0" y="284"/>
                    </a:cubicBezTo>
                    <a:cubicBezTo>
                      <a:pt x="0" y="293"/>
                      <a:pt x="4" y="301"/>
                      <a:pt x="9" y="306"/>
                    </a:cubicBezTo>
                    <a:cubicBezTo>
                      <a:pt x="14" y="312"/>
                      <a:pt x="22" y="315"/>
                      <a:pt x="30" y="316"/>
                    </a:cubicBezTo>
                    <a:cubicBezTo>
                      <a:pt x="30" y="316"/>
                      <a:pt x="30" y="316"/>
                      <a:pt x="31" y="316"/>
                    </a:cubicBezTo>
                    <a:cubicBezTo>
                      <a:pt x="291" y="316"/>
                      <a:pt x="291" y="316"/>
                      <a:pt x="291" y="316"/>
                    </a:cubicBezTo>
                    <a:cubicBezTo>
                      <a:pt x="308" y="316"/>
                      <a:pt x="321" y="302"/>
                      <a:pt x="321" y="285"/>
                    </a:cubicBezTo>
                    <a:cubicBezTo>
                      <a:pt x="336" y="137"/>
                      <a:pt x="336" y="137"/>
                      <a:pt x="336" y="137"/>
                    </a:cubicBezTo>
                    <a:cubicBezTo>
                      <a:pt x="336" y="124"/>
                      <a:pt x="327" y="112"/>
                      <a:pt x="315" y="108"/>
                    </a:cubicBezTo>
                    <a:close/>
                    <a:moveTo>
                      <a:pt x="242" y="18"/>
                    </a:moveTo>
                    <a:cubicBezTo>
                      <a:pt x="252" y="26"/>
                      <a:pt x="266" y="40"/>
                      <a:pt x="279" y="53"/>
                    </a:cubicBezTo>
                    <a:cubicBezTo>
                      <a:pt x="285" y="60"/>
                      <a:pt x="292" y="66"/>
                      <a:pt x="296" y="72"/>
                    </a:cubicBezTo>
                    <a:cubicBezTo>
                      <a:pt x="296" y="72"/>
                      <a:pt x="297" y="73"/>
                      <a:pt x="297" y="73"/>
                    </a:cubicBezTo>
                    <a:cubicBezTo>
                      <a:pt x="254" y="73"/>
                      <a:pt x="254" y="73"/>
                      <a:pt x="254" y="73"/>
                    </a:cubicBezTo>
                    <a:cubicBezTo>
                      <a:pt x="248" y="73"/>
                      <a:pt x="242" y="68"/>
                      <a:pt x="242" y="61"/>
                    </a:cubicBezTo>
                    <a:lnTo>
                      <a:pt x="242" y="18"/>
                    </a:lnTo>
                    <a:close/>
                    <a:moveTo>
                      <a:pt x="134" y="26"/>
                    </a:moveTo>
                    <a:cubicBezTo>
                      <a:pt x="134" y="19"/>
                      <a:pt x="141" y="11"/>
                      <a:pt x="148" y="11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31" y="61"/>
                      <a:pt x="231" y="61"/>
                      <a:pt x="231" y="61"/>
                    </a:cubicBezTo>
                    <a:cubicBezTo>
                      <a:pt x="231" y="75"/>
                      <a:pt x="240" y="83"/>
                      <a:pt x="254" y="83"/>
                    </a:cubicBezTo>
                    <a:cubicBezTo>
                      <a:pt x="303" y="83"/>
                      <a:pt x="303" y="83"/>
                      <a:pt x="303" y="83"/>
                    </a:cubicBezTo>
                    <a:cubicBezTo>
                      <a:pt x="303" y="107"/>
                      <a:pt x="303" y="107"/>
                      <a:pt x="303" y="107"/>
                    </a:cubicBezTo>
                    <a:cubicBezTo>
                      <a:pt x="134" y="107"/>
                      <a:pt x="134" y="107"/>
                      <a:pt x="134" y="107"/>
                    </a:cubicBezTo>
                    <a:lnTo>
                      <a:pt x="134" y="26"/>
                    </a:lnTo>
                    <a:close/>
                    <a:moveTo>
                      <a:pt x="308" y="288"/>
                    </a:moveTo>
                    <a:cubicBezTo>
                      <a:pt x="308" y="292"/>
                      <a:pt x="307" y="295"/>
                      <a:pt x="304" y="297"/>
                    </a:cubicBezTo>
                    <a:cubicBezTo>
                      <a:pt x="302" y="299"/>
                      <a:pt x="299" y="301"/>
                      <a:pt x="295" y="301"/>
                    </a:cubicBezTo>
                    <a:cubicBezTo>
                      <a:pt x="46" y="301"/>
                      <a:pt x="46" y="301"/>
                      <a:pt x="46" y="301"/>
                    </a:cubicBezTo>
                    <a:cubicBezTo>
                      <a:pt x="49" y="294"/>
                      <a:pt x="51" y="286"/>
                      <a:pt x="51" y="276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1"/>
                      <a:pt x="68" y="128"/>
                      <a:pt x="70" y="125"/>
                    </a:cubicBezTo>
                    <a:cubicBezTo>
                      <a:pt x="72" y="123"/>
                      <a:pt x="76" y="122"/>
                      <a:pt x="79" y="122"/>
                    </a:cubicBezTo>
                    <a:cubicBezTo>
                      <a:pt x="311" y="122"/>
                      <a:pt x="311" y="122"/>
                      <a:pt x="311" y="122"/>
                    </a:cubicBezTo>
                    <a:cubicBezTo>
                      <a:pt x="314" y="122"/>
                      <a:pt x="317" y="123"/>
                      <a:pt x="319" y="125"/>
                    </a:cubicBezTo>
                    <a:cubicBezTo>
                      <a:pt x="322" y="128"/>
                      <a:pt x="323" y="131"/>
                      <a:pt x="323" y="134"/>
                    </a:cubicBezTo>
                    <a:lnTo>
                      <a:pt x="308" y="288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767265" y="2779081"/>
            <a:ext cx="1155432" cy="1155432"/>
            <a:chOff x="6087724" y="1722497"/>
            <a:chExt cx="1540932" cy="1540932"/>
          </a:xfrm>
        </p:grpSpPr>
        <p:sp>
          <p:nvSpPr>
            <p:cNvPr id="27" name="椭圆 26"/>
            <p:cNvSpPr/>
            <p:nvPr/>
          </p:nvSpPr>
          <p:spPr>
            <a:xfrm>
              <a:off x="6087724" y="1722497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6407901" y="2053679"/>
              <a:ext cx="1032714" cy="882155"/>
              <a:chOff x="5322888" y="2767013"/>
              <a:chExt cx="1546225" cy="1320801"/>
            </a:xfrm>
            <a:solidFill>
              <a:srgbClr val="FF0000"/>
            </a:solidFill>
          </p:grpSpPr>
          <p:sp>
            <p:nvSpPr>
              <p:cNvPr id="29" name="Rectangle 24"/>
              <p:cNvSpPr>
                <a:spLocks noChangeArrowheads="1"/>
              </p:cNvSpPr>
              <p:nvPr/>
            </p:nvSpPr>
            <p:spPr bwMode="auto">
              <a:xfrm>
                <a:off x="6092826" y="3098801"/>
                <a:ext cx="71438" cy="390525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0" name="Rectangle 25"/>
              <p:cNvSpPr>
                <a:spLocks noChangeArrowheads="1"/>
              </p:cNvSpPr>
              <p:nvPr/>
            </p:nvSpPr>
            <p:spPr bwMode="auto">
              <a:xfrm>
                <a:off x="5899151" y="4041776"/>
                <a:ext cx="457200" cy="46038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1" name="Freeform 26"/>
              <p:cNvSpPr>
                <a:spLocks noEditPoints="1"/>
              </p:cNvSpPr>
              <p:nvPr/>
            </p:nvSpPr>
            <p:spPr bwMode="auto">
              <a:xfrm>
                <a:off x="5322888" y="2871788"/>
                <a:ext cx="739775" cy="723900"/>
              </a:xfrm>
              <a:custGeom>
                <a:avLst/>
                <a:gdLst>
                  <a:gd name="T0" fmla="*/ 125 w 196"/>
                  <a:gd name="T1" fmla="*/ 165 h 191"/>
                  <a:gd name="T2" fmla="*/ 125 w 196"/>
                  <a:gd name="T3" fmla="*/ 165 h 191"/>
                  <a:gd name="T4" fmla="*/ 125 w 196"/>
                  <a:gd name="T5" fmla="*/ 163 h 191"/>
                  <a:gd name="T6" fmla="*/ 68 w 196"/>
                  <a:gd name="T7" fmla="*/ 24 h 191"/>
                  <a:gd name="T8" fmla="*/ 68 w 196"/>
                  <a:gd name="T9" fmla="*/ 22 h 191"/>
                  <a:gd name="T10" fmla="*/ 80 w 196"/>
                  <a:gd name="T11" fmla="*/ 17 h 191"/>
                  <a:gd name="T12" fmla="*/ 196 w 196"/>
                  <a:gd name="T13" fmla="*/ 37 h 191"/>
                  <a:gd name="T14" fmla="*/ 196 w 196"/>
                  <a:gd name="T15" fmla="*/ 14 h 191"/>
                  <a:gd name="T16" fmla="*/ 78 w 196"/>
                  <a:gd name="T17" fmla="*/ 8 h 191"/>
                  <a:gd name="T18" fmla="*/ 68 w 196"/>
                  <a:gd name="T19" fmla="*/ 15 h 191"/>
                  <a:gd name="T20" fmla="*/ 68 w 196"/>
                  <a:gd name="T21" fmla="*/ 14 h 191"/>
                  <a:gd name="T22" fmla="*/ 64 w 196"/>
                  <a:gd name="T23" fmla="*/ 11 h 191"/>
                  <a:gd name="T24" fmla="*/ 61 w 196"/>
                  <a:gd name="T25" fmla="*/ 14 h 191"/>
                  <a:gd name="T26" fmla="*/ 55 w 196"/>
                  <a:gd name="T27" fmla="*/ 3 h 191"/>
                  <a:gd name="T28" fmla="*/ 51 w 196"/>
                  <a:gd name="T29" fmla="*/ 3 h 191"/>
                  <a:gd name="T30" fmla="*/ 61 w 196"/>
                  <a:gd name="T31" fmla="*/ 21 h 191"/>
                  <a:gd name="T32" fmla="*/ 61 w 196"/>
                  <a:gd name="T33" fmla="*/ 24 h 191"/>
                  <a:gd name="T34" fmla="*/ 4 w 196"/>
                  <a:gd name="T35" fmla="*/ 163 h 191"/>
                  <a:gd name="T36" fmla="*/ 4 w 196"/>
                  <a:gd name="T37" fmla="*/ 165 h 191"/>
                  <a:gd name="T38" fmla="*/ 4 w 196"/>
                  <a:gd name="T39" fmla="*/ 165 h 191"/>
                  <a:gd name="T40" fmla="*/ 2 w 196"/>
                  <a:gd name="T41" fmla="*/ 168 h 191"/>
                  <a:gd name="T42" fmla="*/ 20 w 196"/>
                  <a:gd name="T43" fmla="*/ 186 h 191"/>
                  <a:gd name="T44" fmla="*/ 65 w 196"/>
                  <a:gd name="T45" fmla="*/ 191 h 191"/>
                  <a:gd name="T46" fmla="*/ 109 w 196"/>
                  <a:gd name="T47" fmla="*/ 186 h 191"/>
                  <a:gd name="T48" fmla="*/ 127 w 196"/>
                  <a:gd name="T49" fmla="*/ 168 h 191"/>
                  <a:gd name="T50" fmla="*/ 125 w 196"/>
                  <a:gd name="T51" fmla="*/ 165 h 191"/>
                  <a:gd name="T52" fmla="*/ 71 w 196"/>
                  <a:gd name="T53" fmla="*/ 165 h 191"/>
                  <a:gd name="T54" fmla="*/ 64 w 196"/>
                  <a:gd name="T55" fmla="*/ 165 h 191"/>
                  <a:gd name="T56" fmla="*/ 58 w 196"/>
                  <a:gd name="T57" fmla="*/ 165 h 191"/>
                  <a:gd name="T58" fmla="*/ 11 w 196"/>
                  <a:gd name="T59" fmla="*/ 165 h 191"/>
                  <a:gd name="T60" fmla="*/ 64 w 196"/>
                  <a:gd name="T61" fmla="*/ 36 h 191"/>
                  <a:gd name="T62" fmla="*/ 64 w 196"/>
                  <a:gd name="T63" fmla="*/ 36 h 191"/>
                  <a:gd name="T64" fmla="*/ 65 w 196"/>
                  <a:gd name="T65" fmla="*/ 36 h 191"/>
                  <a:gd name="T66" fmla="*/ 118 w 196"/>
                  <a:gd name="T67" fmla="*/ 165 h 191"/>
                  <a:gd name="T68" fmla="*/ 71 w 196"/>
                  <a:gd name="T69" fmla="*/ 165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6" h="191">
                    <a:moveTo>
                      <a:pt x="125" y="165"/>
                    </a:moveTo>
                    <a:cubicBezTo>
                      <a:pt x="125" y="165"/>
                      <a:pt x="125" y="165"/>
                      <a:pt x="125" y="165"/>
                    </a:cubicBezTo>
                    <a:cubicBezTo>
                      <a:pt x="125" y="164"/>
                      <a:pt x="125" y="163"/>
                      <a:pt x="125" y="163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76" y="22"/>
                      <a:pt x="80" y="17"/>
                      <a:pt x="80" y="17"/>
                    </a:cubicBezTo>
                    <a:cubicBezTo>
                      <a:pt x="80" y="17"/>
                      <a:pt x="94" y="6"/>
                      <a:pt x="196" y="37"/>
                    </a:cubicBezTo>
                    <a:cubicBezTo>
                      <a:pt x="196" y="14"/>
                      <a:pt x="196" y="14"/>
                      <a:pt x="196" y="14"/>
                    </a:cubicBezTo>
                    <a:cubicBezTo>
                      <a:pt x="172" y="8"/>
                      <a:pt x="127" y="1"/>
                      <a:pt x="78" y="8"/>
                    </a:cubicBezTo>
                    <a:cubicBezTo>
                      <a:pt x="78" y="8"/>
                      <a:pt x="74" y="14"/>
                      <a:pt x="68" y="15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8" y="12"/>
                      <a:pt x="66" y="11"/>
                      <a:pt x="64" y="11"/>
                    </a:cubicBezTo>
                    <a:cubicBezTo>
                      <a:pt x="62" y="11"/>
                      <a:pt x="61" y="12"/>
                      <a:pt x="61" y="14"/>
                    </a:cubicBezTo>
                    <a:cubicBezTo>
                      <a:pt x="52" y="11"/>
                      <a:pt x="55" y="3"/>
                      <a:pt x="55" y="3"/>
                    </a:cubicBezTo>
                    <a:cubicBezTo>
                      <a:pt x="55" y="3"/>
                      <a:pt x="52" y="0"/>
                      <a:pt x="51" y="3"/>
                    </a:cubicBezTo>
                    <a:cubicBezTo>
                      <a:pt x="50" y="5"/>
                      <a:pt x="49" y="17"/>
                      <a:pt x="61" y="21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4" y="163"/>
                      <a:pt x="4" y="163"/>
                      <a:pt x="4" y="163"/>
                    </a:cubicBezTo>
                    <a:cubicBezTo>
                      <a:pt x="4" y="163"/>
                      <a:pt x="4" y="164"/>
                      <a:pt x="4" y="165"/>
                    </a:cubicBezTo>
                    <a:cubicBezTo>
                      <a:pt x="4" y="165"/>
                      <a:pt x="4" y="165"/>
                      <a:pt x="4" y="165"/>
                    </a:cubicBezTo>
                    <a:cubicBezTo>
                      <a:pt x="1" y="165"/>
                      <a:pt x="0" y="167"/>
                      <a:pt x="2" y="168"/>
                    </a:cubicBezTo>
                    <a:cubicBezTo>
                      <a:pt x="2" y="168"/>
                      <a:pt x="18" y="184"/>
                      <a:pt x="20" y="186"/>
                    </a:cubicBezTo>
                    <a:cubicBezTo>
                      <a:pt x="20" y="186"/>
                      <a:pt x="25" y="191"/>
                      <a:pt x="65" y="191"/>
                    </a:cubicBezTo>
                    <a:cubicBezTo>
                      <a:pt x="104" y="191"/>
                      <a:pt x="109" y="186"/>
                      <a:pt x="109" y="186"/>
                    </a:cubicBezTo>
                    <a:cubicBezTo>
                      <a:pt x="111" y="184"/>
                      <a:pt x="127" y="168"/>
                      <a:pt x="127" y="168"/>
                    </a:cubicBezTo>
                    <a:cubicBezTo>
                      <a:pt x="129" y="167"/>
                      <a:pt x="128" y="165"/>
                      <a:pt x="125" y="165"/>
                    </a:cubicBezTo>
                    <a:close/>
                    <a:moveTo>
                      <a:pt x="71" y="165"/>
                    </a:moveTo>
                    <a:cubicBezTo>
                      <a:pt x="68" y="165"/>
                      <a:pt x="65" y="165"/>
                      <a:pt x="64" y="165"/>
                    </a:cubicBezTo>
                    <a:cubicBezTo>
                      <a:pt x="64" y="165"/>
                      <a:pt x="61" y="165"/>
                      <a:pt x="58" y="165"/>
                    </a:cubicBezTo>
                    <a:cubicBezTo>
                      <a:pt x="11" y="165"/>
                      <a:pt x="11" y="165"/>
                      <a:pt x="11" y="165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118" y="165"/>
                      <a:pt x="118" y="165"/>
                      <a:pt x="118" y="165"/>
                    </a:cubicBezTo>
                    <a:lnTo>
                      <a:pt x="71" y="165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2" name="Freeform 27"/>
              <p:cNvSpPr>
                <a:spLocks noEditPoints="1"/>
              </p:cNvSpPr>
              <p:nvPr/>
            </p:nvSpPr>
            <p:spPr bwMode="auto">
              <a:xfrm>
                <a:off x="6073776" y="2906713"/>
                <a:ext cx="109538" cy="177800"/>
              </a:xfrm>
              <a:custGeom>
                <a:avLst/>
                <a:gdLst>
                  <a:gd name="T0" fmla="*/ 29 w 29"/>
                  <a:gd name="T1" fmla="*/ 0 h 47"/>
                  <a:gd name="T2" fmla="*/ 0 w 29"/>
                  <a:gd name="T3" fmla="*/ 0 h 47"/>
                  <a:gd name="T4" fmla="*/ 0 w 29"/>
                  <a:gd name="T5" fmla="*/ 47 h 47"/>
                  <a:gd name="T6" fmla="*/ 29 w 29"/>
                  <a:gd name="T7" fmla="*/ 47 h 47"/>
                  <a:gd name="T8" fmla="*/ 29 w 29"/>
                  <a:gd name="T9" fmla="*/ 0 h 47"/>
                  <a:gd name="T10" fmla="*/ 14 w 29"/>
                  <a:gd name="T11" fmla="*/ 28 h 47"/>
                  <a:gd name="T12" fmla="*/ 8 w 29"/>
                  <a:gd name="T13" fmla="*/ 21 h 47"/>
                  <a:gd name="T14" fmla="*/ 14 w 29"/>
                  <a:gd name="T15" fmla="*/ 14 h 47"/>
                  <a:gd name="T16" fmla="*/ 21 w 29"/>
                  <a:gd name="T17" fmla="*/ 21 h 47"/>
                  <a:gd name="T18" fmla="*/ 14 w 29"/>
                  <a:gd name="T1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7">
                    <a:moveTo>
                      <a:pt x="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29" y="47"/>
                      <a:pt x="29" y="47"/>
                      <a:pt x="29" y="47"/>
                    </a:cubicBezTo>
                    <a:lnTo>
                      <a:pt x="29" y="0"/>
                    </a:lnTo>
                    <a:close/>
                    <a:moveTo>
                      <a:pt x="14" y="28"/>
                    </a:moveTo>
                    <a:cubicBezTo>
                      <a:pt x="11" y="28"/>
                      <a:pt x="8" y="25"/>
                      <a:pt x="8" y="21"/>
                    </a:cubicBezTo>
                    <a:cubicBezTo>
                      <a:pt x="8" y="17"/>
                      <a:pt x="11" y="14"/>
                      <a:pt x="14" y="14"/>
                    </a:cubicBezTo>
                    <a:cubicBezTo>
                      <a:pt x="18" y="14"/>
                      <a:pt x="21" y="17"/>
                      <a:pt x="21" y="21"/>
                    </a:cubicBezTo>
                    <a:cubicBezTo>
                      <a:pt x="21" y="25"/>
                      <a:pt x="18" y="28"/>
                      <a:pt x="14" y="2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3" name="Freeform 28"/>
              <p:cNvSpPr>
                <a:spLocks/>
              </p:cNvSpPr>
              <p:nvPr/>
            </p:nvSpPr>
            <p:spPr bwMode="auto">
              <a:xfrm>
                <a:off x="5959476" y="3917951"/>
                <a:ext cx="336550" cy="101600"/>
              </a:xfrm>
              <a:custGeom>
                <a:avLst/>
                <a:gdLst>
                  <a:gd name="T0" fmla="*/ 0 w 89"/>
                  <a:gd name="T1" fmla="*/ 27 h 27"/>
                  <a:gd name="T2" fmla="*/ 89 w 89"/>
                  <a:gd name="T3" fmla="*/ 27 h 27"/>
                  <a:gd name="T4" fmla="*/ 89 w 89"/>
                  <a:gd name="T5" fmla="*/ 19 h 27"/>
                  <a:gd name="T6" fmla="*/ 58 w 89"/>
                  <a:gd name="T7" fmla="*/ 0 h 27"/>
                  <a:gd name="T8" fmla="*/ 31 w 89"/>
                  <a:gd name="T9" fmla="*/ 0 h 27"/>
                  <a:gd name="T10" fmla="*/ 0 w 89"/>
                  <a:gd name="T11" fmla="*/ 19 h 27"/>
                  <a:gd name="T12" fmla="*/ 0 w 89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27">
                    <a:moveTo>
                      <a:pt x="0" y="27"/>
                    </a:move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73" y="12"/>
                      <a:pt x="5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6" y="12"/>
                      <a:pt x="0" y="19"/>
                      <a:pt x="0" y="19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4" name="Freeform 29"/>
              <p:cNvSpPr>
                <a:spLocks/>
              </p:cNvSpPr>
              <p:nvPr/>
            </p:nvSpPr>
            <p:spPr bwMode="auto">
              <a:xfrm>
                <a:off x="6076951" y="3508376"/>
                <a:ext cx="101600" cy="390525"/>
              </a:xfrm>
              <a:custGeom>
                <a:avLst/>
                <a:gdLst>
                  <a:gd name="T0" fmla="*/ 0 w 27"/>
                  <a:gd name="T1" fmla="*/ 9 h 103"/>
                  <a:gd name="T2" fmla="*/ 0 w 27"/>
                  <a:gd name="T3" fmla="*/ 11 h 103"/>
                  <a:gd name="T4" fmla="*/ 0 w 27"/>
                  <a:gd name="T5" fmla="*/ 11 h 103"/>
                  <a:gd name="T6" fmla="*/ 2 w 27"/>
                  <a:gd name="T7" fmla="*/ 103 h 103"/>
                  <a:gd name="T8" fmla="*/ 25 w 27"/>
                  <a:gd name="T9" fmla="*/ 103 h 103"/>
                  <a:gd name="T10" fmla="*/ 27 w 27"/>
                  <a:gd name="T11" fmla="*/ 11 h 103"/>
                  <a:gd name="T12" fmla="*/ 27 w 27"/>
                  <a:gd name="T13" fmla="*/ 11 h 103"/>
                  <a:gd name="T14" fmla="*/ 27 w 27"/>
                  <a:gd name="T15" fmla="*/ 9 h 103"/>
                  <a:gd name="T16" fmla="*/ 24 w 27"/>
                  <a:gd name="T17" fmla="*/ 0 h 103"/>
                  <a:gd name="T18" fmla="*/ 3 w 27"/>
                  <a:gd name="T19" fmla="*/ 0 h 103"/>
                  <a:gd name="T20" fmla="*/ 0 w 27"/>
                  <a:gd name="T21" fmla="*/ 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103">
                    <a:moveTo>
                      <a:pt x="0" y="9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5" y="103"/>
                      <a:pt x="25" y="103"/>
                      <a:pt x="25" y="10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5"/>
                      <a:pt x="2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5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6" name="Freeform 30"/>
              <p:cNvSpPr>
                <a:spLocks/>
              </p:cNvSpPr>
              <p:nvPr/>
            </p:nvSpPr>
            <p:spPr bwMode="auto">
              <a:xfrm>
                <a:off x="6076951" y="2767013"/>
                <a:ext cx="98425" cy="120650"/>
              </a:xfrm>
              <a:custGeom>
                <a:avLst/>
                <a:gdLst>
                  <a:gd name="T0" fmla="*/ 5 w 26"/>
                  <a:gd name="T1" fmla="*/ 32 h 32"/>
                  <a:gd name="T2" fmla="*/ 12 w 26"/>
                  <a:gd name="T3" fmla="*/ 32 h 32"/>
                  <a:gd name="T4" fmla="*/ 13 w 26"/>
                  <a:gd name="T5" fmla="*/ 32 h 32"/>
                  <a:gd name="T6" fmla="*/ 21 w 26"/>
                  <a:gd name="T7" fmla="*/ 32 h 32"/>
                  <a:gd name="T8" fmla="*/ 26 w 26"/>
                  <a:gd name="T9" fmla="*/ 10 h 32"/>
                  <a:gd name="T10" fmla="*/ 26 w 26"/>
                  <a:gd name="T11" fmla="*/ 4 h 32"/>
                  <a:gd name="T12" fmla="*/ 26 w 26"/>
                  <a:gd name="T13" fmla="*/ 4 h 32"/>
                  <a:gd name="T14" fmla="*/ 19 w 26"/>
                  <a:gd name="T15" fmla="*/ 0 h 32"/>
                  <a:gd name="T16" fmla="*/ 13 w 26"/>
                  <a:gd name="T17" fmla="*/ 0 h 32"/>
                  <a:gd name="T18" fmla="*/ 12 w 26"/>
                  <a:gd name="T19" fmla="*/ 0 h 32"/>
                  <a:gd name="T20" fmla="*/ 7 w 26"/>
                  <a:gd name="T21" fmla="*/ 0 h 32"/>
                  <a:gd name="T22" fmla="*/ 0 w 26"/>
                  <a:gd name="T23" fmla="*/ 4 h 32"/>
                  <a:gd name="T24" fmla="*/ 0 w 26"/>
                  <a:gd name="T25" fmla="*/ 4 h 32"/>
                  <a:gd name="T26" fmla="*/ 0 w 26"/>
                  <a:gd name="T27" fmla="*/ 10 h 32"/>
                  <a:gd name="T28" fmla="*/ 5 w 26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32">
                    <a:moveTo>
                      <a:pt x="5" y="32"/>
                    </a:move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13"/>
                      <a:pt x="26" y="10"/>
                      <a:pt x="26" y="1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5" y="13"/>
                      <a:pt x="5" y="3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7" name="Freeform 31"/>
              <p:cNvSpPr>
                <a:spLocks/>
              </p:cNvSpPr>
              <p:nvPr/>
            </p:nvSpPr>
            <p:spPr bwMode="auto">
              <a:xfrm>
                <a:off x="6556376" y="3538538"/>
                <a:ext cx="142875" cy="30163"/>
              </a:xfrm>
              <a:custGeom>
                <a:avLst/>
                <a:gdLst>
                  <a:gd name="T0" fmla="*/ 35 w 38"/>
                  <a:gd name="T1" fmla="*/ 8 h 8"/>
                  <a:gd name="T2" fmla="*/ 38 w 38"/>
                  <a:gd name="T3" fmla="*/ 4 h 8"/>
                  <a:gd name="T4" fmla="*/ 35 w 38"/>
                  <a:gd name="T5" fmla="*/ 0 h 8"/>
                  <a:gd name="T6" fmla="*/ 4 w 38"/>
                  <a:gd name="T7" fmla="*/ 0 h 8"/>
                  <a:gd name="T8" fmla="*/ 0 w 38"/>
                  <a:gd name="T9" fmla="*/ 4 h 8"/>
                  <a:gd name="T10" fmla="*/ 4 w 38"/>
                  <a:gd name="T11" fmla="*/ 8 h 8"/>
                  <a:gd name="T12" fmla="*/ 35 w 3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8">
                    <a:moveTo>
                      <a:pt x="35" y="8"/>
                    </a:moveTo>
                    <a:cubicBezTo>
                      <a:pt x="36" y="8"/>
                      <a:pt x="38" y="6"/>
                      <a:pt x="38" y="4"/>
                    </a:cubicBezTo>
                    <a:cubicBezTo>
                      <a:pt x="38" y="2"/>
                      <a:pt x="36" y="0"/>
                      <a:pt x="3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lnTo>
                      <a:pt x="35" y="8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8" name="Freeform 32"/>
              <p:cNvSpPr>
                <a:spLocks/>
              </p:cNvSpPr>
              <p:nvPr/>
            </p:nvSpPr>
            <p:spPr bwMode="auto">
              <a:xfrm>
                <a:off x="6503988" y="3417887"/>
                <a:ext cx="260350" cy="106363"/>
              </a:xfrm>
              <a:custGeom>
                <a:avLst/>
                <a:gdLst>
                  <a:gd name="T0" fmla="*/ 40 w 69"/>
                  <a:gd name="T1" fmla="*/ 18 h 28"/>
                  <a:gd name="T2" fmla="*/ 44 w 69"/>
                  <a:gd name="T3" fmla="*/ 3 h 28"/>
                  <a:gd name="T4" fmla="*/ 33 w 69"/>
                  <a:gd name="T5" fmla="*/ 0 h 28"/>
                  <a:gd name="T6" fmla="*/ 23 w 69"/>
                  <a:gd name="T7" fmla="*/ 3 h 28"/>
                  <a:gd name="T8" fmla="*/ 27 w 69"/>
                  <a:gd name="T9" fmla="*/ 18 h 28"/>
                  <a:gd name="T10" fmla="*/ 18 w 69"/>
                  <a:gd name="T11" fmla="*/ 5 h 28"/>
                  <a:gd name="T12" fmla="*/ 7 w 69"/>
                  <a:gd name="T13" fmla="*/ 7 h 28"/>
                  <a:gd name="T14" fmla="*/ 16 w 69"/>
                  <a:gd name="T15" fmla="*/ 28 h 28"/>
                  <a:gd name="T16" fmla="*/ 33 w 69"/>
                  <a:gd name="T17" fmla="*/ 28 h 28"/>
                  <a:gd name="T18" fmla="*/ 34 w 69"/>
                  <a:gd name="T19" fmla="*/ 28 h 28"/>
                  <a:gd name="T20" fmla="*/ 51 w 69"/>
                  <a:gd name="T21" fmla="*/ 28 h 28"/>
                  <a:gd name="T22" fmla="*/ 59 w 69"/>
                  <a:gd name="T23" fmla="*/ 7 h 28"/>
                  <a:gd name="T24" fmla="*/ 49 w 69"/>
                  <a:gd name="T25" fmla="*/ 5 h 28"/>
                  <a:gd name="T26" fmla="*/ 40 w 69"/>
                  <a:gd name="T27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28">
                    <a:moveTo>
                      <a:pt x="40" y="18"/>
                    </a:moveTo>
                    <a:cubicBezTo>
                      <a:pt x="40" y="15"/>
                      <a:pt x="46" y="6"/>
                      <a:pt x="44" y="3"/>
                    </a:cubicBezTo>
                    <a:cubicBezTo>
                      <a:pt x="42" y="0"/>
                      <a:pt x="35" y="0"/>
                      <a:pt x="33" y="0"/>
                    </a:cubicBezTo>
                    <a:cubicBezTo>
                      <a:pt x="32" y="0"/>
                      <a:pt x="24" y="0"/>
                      <a:pt x="23" y="3"/>
                    </a:cubicBezTo>
                    <a:cubicBezTo>
                      <a:pt x="21" y="6"/>
                      <a:pt x="27" y="15"/>
                      <a:pt x="27" y="18"/>
                    </a:cubicBezTo>
                    <a:cubicBezTo>
                      <a:pt x="22" y="17"/>
                      <a:pt x="20" y="7"/>
                      <a:pt x="18" y="5"/>
                    </a:cubicBezTo>
                    <a:cubicBezTo>
                      <a:pt x="16" y="3"/>
                      <a:pt x="10" y="5"/>
                      <a:pt x="7" y="7"/>
                    </a:cubicBezTo>
                    <a:cubicBezTo>
                      <a:pt x="0" y="16"/>
                      <a:pt x="11" y="10"/>
                      <a:pt x="16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6" y="10"/>
                      <a:pt x="69" y="12"/>
                      <a:pt x="59" y="7"/>
                    </a:cubicBezTo>
                    <a:cubicBezTo>
                      <a:pt x="57" y="6"/>
                      <a:pt x="51" y="3"/>
                      <a:pt x="49" y="5"/>
                    </a:cubicBezTo>
                    <a:cubicBezTo>
                      <a:pt x="47" y="7"/>
                      <a:pt x="45" y="17"/>
                      <a:pt x="40" y="1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9" name="Freeform 33"/>
              <p:cNvSpPr>
                <a:spLocks noEditPoints="1"/>
              </p:cNvSpPr>
              <p:nvPr/>
            </p:nvSpPr>
            <p:spPr bwMode="auto">
              <a:xfrm>
                <a:off x="6432551" y="3579813"/>
                <a:ext cx="395288" cy="250825"/>
              </a:xfrm>
              <a:custGeom>
                <a:avLst/>
                <a:gdLst>
                  <a:gd name="T0" fmla="*/ 0 w 105"/>
                  <a:gd name="T1" fmla="*/ 66 h 66"/>
                  <a:gd name="T2" fmla="*/ 44 w 105"/>
                  <a:gd name="T3" fmla="*/ 66 h 66"/>
                  <a:gd name="T4" fmla="*/ 52 w 105"/>
                  <a:gd name="T5" fmla="*/ 66 h 66"/>
                  <a:gd name="T6" fmla="*/ 60 w 105"/>
                  <a:gd name="T7" fmla="*/ 66 h 66"/>
                  <a:gd name="T8" fmla="*/ 104 w 105"/>
                  <a:gd name="T9" fmla="*/ 66 h 66"/>
                  <a:gd name="T10" fmla="*/ 104 w 105"/>
                  <a:gd name="T11" fmla="*/ 62 h 66"/>
                  <a:gd name="T12" fmla="*/ 70 w 105"/>
                  <a:gd name="T13" fmla="*/ 0 h 66"/>
                  <a:gd name="T14" fmla="*/ 53 w 105"/>
                  <a:gd name="T15" fmla="*/ 0 h 66"/>
                  <a:gd name="T16" fmla="*/ 51 w 105"/>
                  <a:gd name="T17" fmla="*/ 0 h 66"/>
                  <a:gd name="T18" fmla="*/ 34 w 105"/>
                  <a:gd name="T19" fmla="*/ 0 h 66"/>
                  <a:gd name="T20" fmla="*/ 0 w 105"/>
                  <a:gd name="T21" fmla="*/ 62 h 66"/>
                  <a:gd name="T22" fmla="*/ 0 w 105"/>
                  <a:gd name="T23" fmla="*/ 66 h 66"/>
                  <a:gd name="T24" fmla="*/ 60 w 105"/>
                  <a:gd name="T25" fmla="*/ 44 h 66"/>
                  <a:gd name="T26" fmla="*/ 56 w 105"/>
                  <a:gd name="T27" fmla="*/ 41 h 66"/>
                  <a:gd name="T28" fmla="*/ 54 w 105"/>
                  <a:gd name="T29" fmla="*/ 41 h 66"/>
                  <a:gd name="T30" fmla="*/ 40 w 105"/>
                  <a:gd name="T31" fmla="*/ 35 h 66"/>
                  <a:gd name="T32" fmla="*/ 35 w 105"/>
                  <a:gd name="T33" fmla="*/ 30 h 66"/>
                  <a:gd name="T34" fmla="*/ 38 w 105"/>
                  <a:gd name="T35" fmla="*/ 17 h 66"/>
                  <a:gd name="T36" fmla="*/ 47 w 105"/>
                  <a:gd name="T37" fmla="*/ 13 h 66"/>
                  <a:gd name="T38" fmla="*/ 47 w 105"/>
                  <a:gd name="T39" fmla="*/ 9 h 66"/>
                  <a:gd name="T40" fmla="*/ 49 w 105"/>
                  <a:gd name="T41" fmla="*/ 8 h 66"/>
                  <a:gd name="T42" fmla="*/ 54 w 105"/>
                  <a:gd name="T43" fmla="*/ 8 h 66"/>
                  <a:gd name="T44" fmla="*/ 55 w 105"/>
                  <a:gd name="T45" fmla="*/ 9 h 66"/>
                  <a:gd name="T46" fmla="*/ 55 w 105"/>
                  <a:gd name="T47" fmla="*/ 13 h 66"/>
                  <a:gd name="T48" fmla="*/ 58 w 105"/>
                  <a:gd name="T49" fmla="*/ 13 h 66"/>
                  <a:gd name="T50" fmla="*/ 69 w 105"/>
                  <a:gd name="T51" fmla="*/ 19 h 66"/>
                  <a:gd name="T52" fmla="*/ 68 w 105"/>
                  <a:gd name="T53" fmla="*/ 22 h 66"/>
                  <a:gd name="T54" fmla="*/ 64 w 105"/>
                  <a:gd name="T55" fmla="*/ 25 h 66"/>
                  <a:gd name="T56" fmla="*/ 61 w 105"/>
                  <a:gd name="T57" fmla="*/ 24 h 66"/>
                  <a:gd name="T58" fmla="*/ 61 w 105"/>
                  <a:gd name="T59" fmla="*/ 23 h 66"/>
                  <a:gd name="T60" fmla="*/ 61 w 105"/>
                  <a:gd name="T61" fmla="*/ 23 h 66"/>
                  <a:gd name="T62" fmla="*/ 60 w 105"/>
                  <a:gd name="T63" fmla="*/ 23 h 66"/>
                  <a:gd name="T64" fmla="*/ 56 w 105"/>
                  <a:gd name="T65" fmla="*/ 20 h 66"/>
                  <a:gd name="T66" fmla="*/ 51 w 105"/>
                  <a:gd name="T67" fmla="*/ 20 h 66"/>
                  <a:gd name="T68" fmla="*/ 45 w 105"/>
                  <a:gd name="T69" fmla="*/ 22 h 66"/>
                  <a:gd name="T70" fmla="*/ 44 w 105"/>
                  <a:gd name="T71" fmla="*/ 27 h 66"/>
                  <a:gd name="T72" fmla="*/ 48 w 105"/>
                  <a:gd name="T73" fmla="*/ 30 h 66"/>
                  <a:gd name="T74" fmla="*/ 48 w 105"/>
                  <a:gd name="T75" fmla="*/ 30 h 66"/>
                  <a:gd name="T76" fmla="*/ 54 w 105"/>
                  <a:gd name="T77" fmla="*/ 32 h 66"/>
                  <a:gd name="T78" fmla="*/ 55 w 105"/>
                  <a:gd name="T79" fmla="*/ 32 h 66"/>
                  <a:gd name="T80" fmla="*/ 70 w 105"/>
                  <a:gd name="T81" fmla="*/ 42 h 66"/>
                  <a:gd name="T82" fmla="*/ 66 w 105"/>
                  <a:gd name="T83" fmla="*/ 54 h 66"/>
                  <a:gd name="T84" fmla="*/ 55 w 105"/>
                  <a:gd name="T85" fmla="*/ 58 h 66"/>
                  <a:gd name="T86" fmla="*/ 55 w 105"/>
                  <a:gd name="T87" fmla="*/ 62 h 66"/>
                  <a:gd name="T88" fmla="*/ 54 w 105"/>
                  <a:gd name="T89" fmla="*/ 63 h 66"/>
                  <a:gd name="T90" fmla="*/ 49 w 105"/>
                  <a:gd name="T91" fmla="*/ 63 h 66"/>
                  <a:gd name="T92" fmla="*/ 47 w 105"/>
                  <a:gd name="T93" fmla="*/ 62 h 66"/>
                  <a:gd name="T94" fmla="*/ 47 w 105"/>
                  <a:gd name="T95" fmla="*/ 57 h 66"/>
                  <a:gd name="T96" fmla="*/ 33 w 105"/>
                  <a:gd name="T97" fmla="*/ 51 h 66"/>
                  <a:gd name="T98" fmla="*/ 33 w 105"/>
                  <a:gd name="T99" fmla="*/ 48 h 66"/>
                  <a:gd name="T100" fmla="*/ 38 w 105"/>
                  <a:gd name="T101" fmla="*/ 45 h 66"/>
                  <a:gd name="T102" fmla="*/ 41 w 105"/>
                  <a:gd name="T103" fmla="*/ 46 h 66"/>
                  <a:gd name="T104" fmla="*/ 41 w 105"/>
                  <a:gd name="T105" fmla="*/ 47 h 66"/>
                  <a:gd name="T106" fmla="*/ 41 w 105"/>
                  <a:gd name="T107" fmla="*/ 47 h 66"/>
                  <a:gd name="T108" fmla="*/ 41 w 105"/>
                  <a:gd name="T109" fmla="*/ 47 h 66"/>
                  <a:gd name="T110" fmla="*/ 42 w 105"/>
                  <a:gd name="T111" fmla="*/ 47 h 66"/>
                  <a:gd name="T112" fmla="*/ 46 w 105"/>
                  <a:gd name="T113" fmla="*/ 49 h 66"/>
                  <a:gd name="T114" fmla="*/ 53 w 105"/>
                  <a:gd name="T115" fmla="*/ 51 h 66"/>
                  <a:gd name="T116" fmla="*/ 59 w 105"/>
                  <a:gd name="T117" fmla="*/ 49 h 66"/>
                  <a:gd name="T118" fmla="*/ 60 w 105"/>
                  <a:gd name="T119" fmla="*/ 4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5" h="66">
                    <a:moveTo>
                      <a:pt x="0" y="66"/>
                    </a:moveTo>
                    <a:cubicBezTo>
                      <a:pt x="44" y="66"/>
                      <a:pt x="44" y="66"/>
                      <a:pt x="44" y="66"/>
                    </a:cubicBezTo>
                    <a:cubicBezTo>
                      <a:pt x="48" y="66"/>
                      <a:pt x="51" y="66"/>
                      <a:pt x="52" y="66"/>
                    </a:cubicBezTo>
                    <a:cubicBezTo>
                      <a:pt x="53" y="66"/>
                      <a:pt x="57" y="66"/>
                      <a:pt x="60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65"/>
                      <a:pt x="104" y="63"/>
                      <a:pt x="104" y="62"/>
                    </a:cubicBezTo>
                    <a:cubicBezTo>
                      <a:pt x="105" y="27"/>
                      <a:pt x="75" y="12"/>
                      <a:pt x="7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12"/>
                      <a:pt x="0" y="27"/>
                      <a:pt x="0" y="62"/>
                    </a:cubicBezTo>
                    <a:cubicBezTo>
                      <a:pt x="0" y="63"/>
                      <a:pt x="0" y="65"/>
                      <a:pt x="0" y="66"/>
                    </a:cubicBezTo>
                    <a:close/>
                    <a:moveTo>
                      <a:pt x="60" y="44"/>
                    </a:moveTo>
                    <a:cubicBezTo>
                      <a:pt x="59" y="43"/>
                      <a:pt x="58" y="42"/>
                      <a:pt x="56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0" y="39"/>
                      <a:pt x="42" y="36"/>
                      <a:pt x="40" y="35"/>
                    </a:cubicBezTo>
                    <a:cubicBezTo>
                      <a:pt x="38" y="34"/>
                      <a:pt x="36" y="32"/>
                      <a:pt x="35" y="30"/>
                    </a:cubicBezTo>
                    <a:cubicBezTo>
                      <a:pt x="32" y="26"/>
                      <a:pt x="33" y="20"/>
                      <a:pt x="38" y="17"/>
                    </a:cubicBezTo>
                    <a:cubicBezTo>
                      <a:pt x="40" y="15"/>
                      <a:pt x="43" y="13"/>
                      <a:pt x="47" y="13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8"/>
                      <a:pt x="48" y="8"/>
                      <a:pt x="49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5" y="8"/>
                      <a:pt x="55" y="9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6" y="13"/>
                      <a:pt x="57" y="13"/>
                      <a:pt x="58" y="13"/>
                    </a:cubicBezTo>
                    <a:cubicBezTo>
                      <a:pt x="62" y="14"/>
                      <a:pt x="66" y="16"/>
                      <a:pt x="69" y="19"/>
                    </a:cubicBezTo>
                    <a:cubicBezTo>
                      <a:pt x="69" y="20"/>
                      <a:pt x="69" y="21"/>
                      <a:pt x="68" y="22"/>
                    </a:cubicBezTo>
                    <a:cubicBezTo>
                      <a:pt x="68" y="24"/>
                      <a:pt x="66" y="25"/>
                      <a:pt x="64" y="25"/>
                    </a:cubicBezTo>
                    <a:cubicBezTo>
                      <a:pt x="63" y="25"/>
                      <a:pt x="62" y="25"/>
                      <a:pt x="61" y="24"/>
                    </a:cubicBezTo>
                    <a:cubicBezTo>
                      <a:pt x="61" y="24"/>
                      <a:pt x="61" y="24"/>
                      <a:pt x="61" y="23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3"/>
                      <a:pt x="60" y="23"/>
                      <a:pt x="60" y="23"/>
                    </a:cubicBezTo>
                    <a:cubicBezTo>
                      <a:pt x="59" y="22"/>
                      <a:pt x="57" y="21"/>
                      <a:pt x="56" y="20"/>
                    </a:cubicBezTo>
                    <a:cubicBezTo>
                      <a:pt x="54" y="20"/>
                      <a:pt x="53" y="20"/>
                      <a:pt x="51" y="20"/>
                    </a:cubicBezTo>
                    <a:cubicBezTo>
                      <a:pt x="49" y="20"/>
                      <a:pt x="47" y="20"/>
                      <a:pt x="45" y="22"/>
                    </a:cubicBezTo>
                    <a:cubicBezTo>
                      <a:pt x="43" y="23"/>
                      <a:pt x="43" y="25"/>
                      <a:pt x="44" y="27"/>
                    </a:cubicBezTo>
                    <a:cubicBezTo>
                      <a:pt x="45" y="28"/>
                      <a:pt x="46" y="29"/>
                      <a:pt x="48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9" y="30"/>
                      <a:pt x="52" y="31"/>
                      <a:pt x="54" y="32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60" y="34"/>
                      <a:pt x="68" y="37"/>
                      <a:pt x="70" y="42"/>
                    </a:cubicBezTo>
                    <a:cubicBezTo>
                      <a:pt x="72" y="46"/>
                      <a:pt x="70" y="51"/>
                      <a:pt x="66" y="54"/>
                    </a:cubicBezTo>
                    <a:cubicBezTo>
                      <a:pt x="63" y="56"/>
                      <a:pt x="59" y="57"/>
                      <a:pt x="55" y="58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4" y="63"/>
                      <a:pt x="54" y="63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48" y="63"/>
                      <a:pt x="47" y="62"/>
                      <a:pt x="47" y="62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2" y="57"/>
                      <a:pt x="36" y="55"/>
                      <a:pt x="33" y="51"/>
                    </a:cubicBezTo>
                    <a:cubicBezTo>
                      <a:pt x="33" y="50"/>
                      <a:pt x="33" y="49"/>
                      <a:pt x="33" y="48"/>
                    </a:cubicBezTo>
                    <a:cubicBezTo>
                      <a:pt x="34" y="46"/>
                      <a:pt x="36" y="45"/>
                      <a:pt x="38" y="45"/>
                    </a:cubicBezTo>
                    <a:cubicBezTo>
                      <a:pt x="39" y="45"/>
                      <a:pt x="40" y="46"/>
                      <a:pt x="41" y="46"/>
                    </a:cubicBezTo>
                    <a:cubicBezTo>
                      <a:pt x="41" y="46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2" y="47"/>
                    </a:cubicBezTo>
                    <a:cubicBezTo>
                      <a:pt x="43" y="48"/>
                      <a:pt x="45" y="49"/>
                      <a:pt x="46" y="49"/>
                    </a:cubicBezTo>
                    <a:cubicBezTo>
                      <a:pt x="48" y="50"/>
                      <a:pt x="51" y="51"/>
                      <a:pt x="53" y="51"/>
                    </a:cubicBezTo>
                    <a:cubicBezTo>
                      <a:pt x="55" y="51"/>
                      <a:pt x="57" y="50"/>
                      <a:pt x="59" y="49"/>
                    </a:cubicBezTo>
                    <a:cubicBezTo>
                      <a:pt x="60" y="48"/>
                      <a:pt x="61" y="46"/>
                      <a:pt x="60" y="44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6386513" y="3841751"/>
                <a:ext cx="482600" cy="101600"/>
              </a:xfrm>
              <a:custGeom>
                <a:avLst/>
                <a:gdLst>
                  <a:gd name="T0" fmla="*/ 125 w 128"/>
                  <a:gd name="T1" fmla="*/ 0 h 27"/>
                  <a:gd name="T2" fmla="*/ 70 w 128"/>
                  <a:gd name="T3" fmla="*/ 0 h 27"/>
                  <a:gd name="T4" fmla="*/ 64 w 128"/>
                  <a:gd name="T5" fmla="*/ 0 h 27"/>
                  <a:gd name="T6" fmla="*/ 58 w 128"/>
                  <a:gd name="T7" fmla="*/ 0 h 27"/>
                  <a:gd name="T8" fmla="*/ 3 w 128"/>
                  <a:gd name="T9" fmla="*/ 0 h 27"/>
                  <a:gd name="T10" fmla="*/ 2 w 128"/>
                  <a:gd name="T11" fmla="*/ 4 h 27"/>
                  <a:gd name="T12" fmla="*/ 19 w 128"/>
                  <a:gd name="T13" fmla="*/ 21 h 27"/>
                  <a:gd name="T14" fmla="*/ 64 w 128"/>
                  <a:gd name="T15" fmla="*/ 27 h 27"/>
                  <a:gd name="T16" fmla="*/ 109 w 128"/>
                  <a:gd name="T17" fmla="*/ 21 h 27"/>
                  <a:gd name="T18" fmla="*/ 126 w 128"/>
                  <a:gd name="T19" fmla="*/ 4 h 27"/>
                  <a:gd name="T20" fmla="*/ 125 w 128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8" h="27">
                    <a:moveTo>
                      <a:pt x="125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68" y="0"/>
                      <a:pt x="65" y="0"/>
                      <a:pt x="64" y="0"/>
                    </a:cubicBezTo>
                    <a:cubicBezTo>
                      <a:pt x="63" y="0"/>
                      <a:pt x="61" y="0"/>
                      <a:pt x="5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2" y="4"/>
                    </a:cubicBezTo>
                    <a:cubicBezTo>
                      <a:pt x="2" y="4"/>
                      <a:pt x="17" y="19"/>
                      <a:pt x="19" y="21"/>
                    </a:cubicBezTo>
                    <a:cubicBezTo>
                      <a:pt x="19" y="21"/>
                      <a:pt x="24" y="27"/>
                      <a:pt x="64" y="27"/>
                    </a:cubicBezTo>
                    <a:cubicBezTo>
                      <a:pt x="103" y="27"/>
                      <a:pt x="109" y="21"/>
                      <a:pt x="109" y="21"/>
                    </a:cubicBezTo>
                    <a:cubicBezTo>
                      <a:pt x="111" y="19"/>
                      <a:pt x="126" y="4"/>
                      <a:pt x="126" y="4"/>
                    </a:cubicBezTo>
                    <a:cubicBezTo>
                      <a:pt x="128" y="2"/>
                      <a:pt x="127" y="0"/>
                      <a:pt x="125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1" name="Freeform 35"/>
              <p:cNvSpPr>
                <a:spLocks/>
              </p:cNvSpPr>
              <p:nvPr/>
            </p:nvSpPr>
            <p:spPr bwMode="auto">
              <a:xfrm>
                <a:off x="6194426" y="2967038"/>
                <a:ext cx="498475" cy="458788"/>
              </a:xfrm>
              <a:custGeom>
                <a:avLst/>
                <a:gdLst>
                  <a:gd name="T0" fmla="*/ 99 w 132"/>
                  <a:gd name="T1" fmla="*/ 72 h 121"/>
                  <a:gd name="T2" fmla="*/ 110 w 132"/>
                  <a:gd name="T3" fmla="*/ 86 h 121"/>
                  <a:gd name="T4" fmla="*/ 111 w 132"/>
                  <a:gd name="T5" fmla="*/ 87 h 121"/>
                  <a:gd name="T6" fmla="*/ 111 w 132"/>
                  <a:gd name="T7" fmla="*/ 90 h 121"/>
                  <a:gd name="T8" fmla="*/ 99 w 132"/>
                  <a:gd name="T9" fmla="*/ 120 h 121"/>
                  <a:gd name="T10" fmla="*/ 100 w 132"/>
                  <a:gd name="T11" fmla="*/ 120 h 121"/>
                  <a:gd name="T12" fmla="*/ 101 w 132"/>
                  <a:gd name="T13" fmla="*/ 121 h 121"/>
                  <a:gd name="T14" fmla="*/ 102 w 132"/>
                  <a:gd name="T15" fmla="*/ 120 h 121"/>
                  <a:gd name="T16" fmla="*/ 108 w 132"/>
                  <a:gd name="T17" fmla="*/ 117 h 121"/>
                  <a:gd name="T18" fmla="*/ 114 w 132"/>
                  <a:gd name="T19" fmla="*/ 102 h 121"/>
                  <a:gd name="T20" fmla="*/ 115 w 132"/>
                  <a:gd name="T21" fmla="*/ 102 h 121"/>
                  <a:gd name="T22" fmla="*/ 116 w 132"/>
                  <a:gd name="T23" fmla="*/ 102 h 121"/>
                  <a:gd name="T24" fmla="*/ 121 w 132"/>
                  <a:gd name="T25" fmla="*/ 114 h 121"/>
                  <a:gd name="T26" fmla="*/ 123 w 132"/>
                  <a:gd name="T27" fmla="*/ 117 h 121"/>
                  <a:gd name="T28" fmla="*/ 128 w 132"/>
                  <a:gd name="T29" fmla="*/ 120 h 121"/>
                  <a:gd name="T30" fmla="*/ 130 w 132"/>
                  <a:gd name="T31" fmla="*/ 121 h 121"/>
                  <a:gd name="T32" fmla="*/ 131 w 132"/>
                  <a:gd name="T33" fmla="*/ 121 h 121"/>
                  <a:gd name="T34" fmla="*/ 132 w 132"/>
                  <a:gd name="T35" fmla="*/ 120 h 121"/>
                  <a:gd name="T36" fmla="*/ 128 w 132"/>
                  <a:gd name="T37" fmla="*/ 111 h 121"/>
                  <a:gd name="T38" fmla="*/ 119 w 132"/>
                  <a:gd name="T39" fmla="*/ 90 h 121"/>
                  <a:gd name="T40" fmla="*/ 119 w 132"/>
                  <a:gd name="T41" fmla="*/ 88 h 121"/>
                  <a:gd name="T42" fmla="*/ 131 w 132"/>
                  <a:gd name="T43" fmla="*/ 78 h 121"/>
                  <a:gd name="T44" fmla="*/ 128 w 132"/>
                  <a:gd name="T45" fmla="*/ 76 h 121"/>
                  <a:gd name="T46" fmla="*/ 119 w 132"/>
                  <a:gd name="T47" fmla="*/ 82 h 121"/>
                  <a:gd name="T48" fmla="*/ 119 w 132"/>
                  <a:gd name="T49" fmla="*/ 81 h 121"/>
                  <a:gd name="T50" fmla="*/ 115 w 132"/>
                  <a:gd name="T51" fmla="*/ 77 h 121"/>
                  <a:gd name="T52" fmla="*/ 112 w 132"/>
                  <a:gd name="T53" fmla="*/ 80 h 121"/>
                  <a:gd name="T54" fmla="*/ 106 w 132"/>
                  <a:gd name="T55" fmla="*/ 66 h 121"/>
                  <a:gd name="T56" fmla="*/ 0 w 132"/>
                  <a:gd name="T57" fmla="*/ 0 h 121"/>
                  <a:gd name="T58" fmla="*/ 0 w 132"/>
                  <a:gd name="T59" fmla="*/ 23 h 121"/>
                  <a:gd name="T60" fmla="*/ 99 w 132"/>
                  <a:gd name="T61" fmla="*/ 7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2" h="121">
                    <a:moveTo>
                      <a:pt x="99" y="72"/>
                    </a:moveTo>
                    <a:cubicBezTo>
                      <a:pt x="99" y="72"/>
                      <a:pt x="100" y="81"/>
                      <a:pt x="110" y="86"/>
                    </a:cubicBezTo>
                    <a:cubicBezTo>
                      <a:pt x="110" y="86"/>
                      <a:pt x="111" y="86"/>
                      <a:pt x="111" y="87"/>
                    </a:cubicBezTo>
                    <a:cubicBezTo>
                      <a:pt x="111" y="90"/>
                      <a:pt x="111" y="90"/>
                      <a:pt x="111" y="90"/>
                    </a:cubicBezTo>
                    <a:cubicBezTo>
                      <a:pt x="107" y="100"/>
                      <a:pt x="103" y="110"/>
                      <a:pt x="99" y="120"/>
                    </a:cubicBezTo>
                    <a:cubicBezTo>
                      <a:pt x="99" y="120"/>
                      <a:pt x="100" y="120"/>
                      <a:pt x="100" y="120"/>
                    </a:cubicBezTo>
                    <a:cubicBezTo>
                      <a:pt x="100" y="121"/>
                      <a:pt x="101" y="121"/>
                      <a:pt x="101" y="121"/>
                    </a:cubicBezTo>
                    <a:cubicBezTo>
                      <a:pt x="101" y="121"/>
                      <a:pt x="102" y="120"/>
                      <a:pt x="102" y="120"/>
                    </a:cubicBezTo>
                    <a:cubicBezTo>
                      <a:pt x="103" y="119"/>
                      <a:pt x="104" y="117"/>
                      <a:pt x="108" y="117"/>
                    </a:cubicBezTo>
                    <a:cubicBezTo>
                      <a:pt x="110" y="112"/>
                      <a:pt x="112" y="107"/>
                      <a:pt x="114" y="102"/>
                    </a:cubicBezTo>
                    <a:cubicBezTo>
                      <a:pt x="114" y="102"/>
                      <a:pt x="115" y="102"/>
                      <a:pt x="115" y="102"/>
                    </a:cubicBezTo>
                    <a:cubicBezTo>
                      <a:pt x="115" y="102"/>
                      <a:pt x="116" y="102"/>
                      <a:pt x="116" y="102"/>
                    </a:cubicBezTo>
                    <a:cubicBezTo>
                      <a:pt x="118" y="106"/>
                      <a:pt x="120" y="110"/>
                      <a:pt x="121" y="114"/>
                    </a:cubicBezTo>
                    <a:cubicBezTo>
                      <a:pt x="122" y="115"/>
                      <a:pt x="122" y="116"/>
                      <a:pt x="123" y="117"/>
                    </a:cubicBezTo>
                    <a:cubicBezTo>
                      <a:pt x="127" y="117"/>
                      <a:pt x="128" y="119"/>
                      <a:pt x="128" y="120"/>
                    </a:cubicBezTo>
                    <a:cubicBezTo>
                      <a:pt x="129" y="120"/>
                      <a:pt x="129" y="121"/>
                      <a:pt x="130" y="121"/>
                    </a:cubicBezTo>
                    <a:cubicBezTo>
                      <a:pt x="130" y="121"/>
                      <a:pt x="130" y="121"/>
                      <a:pt x="131" y="121"/>
                    </a:cubicBezTo>
                    <a:cubicBezTo>
                      <a:pt x="131" y="120"/>
                      <a:pt x="132" y="120"/>
                      <a:pt x="132" y="120"/>
                    </a:cubicBezTo>
                    <a:cubicBezTo>
                      <a:pt x="131" y="117"/>
                      <a:pt x="129" y="114"/>
                      <a:pt x="128" y="111"/>
                    </a:cubicBezTo>
                    <a:cubicBezTo>
                      <a:pt x="124" y="102"/>
                      <a:pt x="120" y="94"/>
                      <a:pt x="119" y="90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27" y="87"/>
                      <a:pt x="131" y="80"/>
                      <a:pt x="131" y="78"/>
                    </a:cubicBezTo>
                    <a:cubicBezTo>
                      <a:pt x="132" y="75"/>
                      <a:pt x="128" y="76"/>
                      <a:pt x="128" y="76"/>
                    </a:cubicBezTo>
                    <a:cubicBezTo>
                      <a:pt x="128" y="76"/>
                      <a:pt x="126" y="82"/>
                      <a:pt x="119" y="82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79"/>
                      <a:pt x="117" y="77"/>
                      <a:pt x="115" y="77"/>
                    </a:cubicBezTo>
                    <a:cubicBezTo>
                      <a:pt x="113" y="77"/>
                      <a:pt x="112" y="78"/>
                      <a:pt x="112" y="80"/>
                    </a:cubicBezTo>
                    <a:cubicBezTo>
                      <a:pt x="105" y="75"/>
                      <a:pt x="106" y="66"/>
                      <a:pt x="106" y="66"/>
                    </a:cubicBezTo>
                    <a:cubicBezTo>
                      <a:pt x="67" y="28"/>
                      <a:pt x="21" y="8"/>
                      <a:pt x="0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94" y="56"/>
                      <a:pt x="99" y="72"/>
                      <a:pt x="99" y="7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818134" y="1771160"/>
            <a:ext cx="1155432" cy="1155432"/>
            <a:chOff x="6087724" y="3703254"/>
            <a:chExt cx="1540932" cy="1540932"/>
          </a:xfrm>
        </p:grpSpPr>
        <p:sp>
          <p:nvSpPr>
            <p:cNvPr id="16" name="椭圆 15"/>
            <p:cNvSpPr/>
            <p:nvPr/>
          </p:nvSpPr>
          <p:spPr>
            <a:xfrm>
              <a:off x="6087724" y="3703254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540561" y="4013339"/>
              <a:ext cx="728091" cy="920761"/>
              <a:chOff x="5527675" y="2708275"/>
              <a:chExt cx="1139825" cy="1441450"/>
            </a:xfrm>
            <a:solidFill>
              <a:srgbClr val="FF0000"/>
            </a:solidFill>
          </p:grpSpPr>
          <p:sp>
            <p:nvSpPr>
              <p:cNvPr id="18" name="Freeform 13"/>
              <p:cNvSpPr>
                <a:spLocks/>
              </p:cNvSpPr>
              <p:nvPr/>
            </p:nvSpPr>
            <p:spPr bwMode="auto">
              <a:xfrm>
                <a:off x="6194425" y="3665538"/>
                <a:ext cx="207963" cy="295275"/>
              </a:xfrm>
              <a:custGeom>
                <a:avLst/>
                <a:gdLst>
                  <a:gd name="T0" fmla="*/ 31 w 55"/>
                  <a:gd name="T1" fmla="*/ 35 h 78"/>
                  <a:gd name="T2" fmla="*/ 30 w 55"/>
                  <a:gd name="T3" fmla="*/ 34 h 78"/>
                  <a:gd name="T4" fmla="*/ 22 w 55"/>
                  <a:gd name="T5" fmla="*/ 32 h 78"/>
                  <a:gd name="T6" fmla="*/ 22 w 55"/>
                  <a:gd name="T7" fmla="*/ 31 h 78"/>
                  <a:gd name="T8" fmla="*/ 16 w 55"/>
                  <a:gd name="T9" fmla="*/ 28 h 78"/>
                  <a:gd name="T10" fmla="*/ 17 w 55"/>
                  <a:gd name="T11" fmla="*/ 20 h 78"/>
                  <a:gd name="T12" fmla="*/ 26 w 55"/>
                  <a:gd name="T13" fmla="*/ 18 h 78"/>
                  <a:gd name="T14" fmla="*/ 33 w 55"/>
                  <a:gd name="T15" fmla="*/ 18 h 78"/>
                  <a:gd name="T16" fmla="*/ 39 w 55"/>
                  <a:gd name="T17" fmla="*/ 22 h 78"/>
                  <a:gd name="T18" fmla="*/ 40 w 55"/>
                  <a:gd name="T19" fmla="*/ 23 h 78"/>
                  <a:gd name="T20" fmla="*/ 40 w 55"/>
                  <a:gd name="T21" fmla="*/ 23 h 78"/>
                  <a:gd name="T22" fmla="*/ 40 w 55"/>
                  <a:gd name="T23" fmla="*/ 23 h 78"/>
                  <a:gd name="T24" fmla="*/ 44 w 55"/>
                  <a:gd name="T25" fmla="*/ 25 h 78"/>
                  <a:gd name="T26" fmla="*/ 50 w 55"/>
                  <a:gd name="T27" fmla="*/ 21 h 78"/>
                  <a:gd name="T28" fmla="*/ 50 w 55"/>
                  <a:gd name="T29" fmla="*/ 17 h 78"/>
                  <a:gd name="T30" fmla="*/ 36 w 55"/>
                  <a:gd name="T31" fmla="*/ 8 h 78"/>
                  <a:gd name="T32" fmla="*/ 31 w 55"/>
                  <a:gd name="T33" fmla="*/ 8 h 78"/>
                  <a:gd name="T34" fmla="*/ 31 w 55"/>
                  <a:gd name="T35" fmla="*/ 2 h 78"/>
                  <a:gd name="T36" fmla="*/ 29 w 55"/>
                  <a:gd name="T37" fmla="*/ 0 h 78"/>
                  <a:gd name="T38" fmla="*/ 23 w 55"/>
                  <a:gd name="T39" fmla="*/ 0 h 78"/>
                  <a:gd name="T40" fmla="*/ 21 w 55"/>
                  <a:gd name="T41" fmla="*/ 2 h 78"/>
                  <a:gd name="T42" fmla="*/ 21 w 55"/>
                  <a:gd name="T43" fmla="*/ 8 h 78"/>
                  <a:gd name="T44" fmla="*/ 7 w 55"/>
                  <a:gd name="T45" fmla="*/ 13 h 78"/>
                  <a:gd name="T46" fmla="*/ 3 w 55"/>
                  <a:gd name="T47" fmla="*/ 32 h 78"/>
                  <a:gd name="T48" fmla="*/ 10 w 55"/>
                  <a:gd name="T49" fmla="*/ 38 h 78"/>
                  <a:gd name="T50" fmla="*/ 30 w 55"/>
                  <a:gd name="T51" fmla="*/ 47 h 78"/>
                  <a:gd name="T52" fmla="*/ 33 w 55"/>
                  <a:gd name="T53" fmla="*/ 48 h 78"/>
                  <a:gd name="T54" fmla="*/ 38 w 55"/>
                  <a:gd name="T55" fmla="*/ 51 h 78"/>
                  <a:gd name="T56" fmla="*/ 36 w 55"/>
                  <a:gd name="T57" fmla="*/ 59 h 78"/>
                  <a:gd name="T58" fmla="*/ 29 w 55"/>
                  <a:gd name="T59" fmla="*/ 61 h 78"/>
                  <a:gd name="T60" fmla="*/ 19 w 55"/>
                  <a:gd name="T61" fmla="*/ 59 h 78"/>
                  <a:gd name="T62" fmla="*/ 13 w 55"/>
                  <a:gd name="T63" fmla="*/ 56 h 78"/>
                  <a:gd name="T64" fmla="*/ 12 w 55"/>
                  <a:gd name="T65" fmla="*/ 55 h 78"/>
                  <a:gd name="T66" fmla="*/ 12 w 55"/>
                  <a:gd name="T67" fmla="*/ 55 h 78"/>
                  <a:gd name="T68" fmla="*/ 12 w 55"/>
                  <a:gd name="T69" fmla="*/ 55 h 78"/>
                  <a:gd name="T70" fmla="*/ 12 w 55"/>
                  <a:gd name="T71" fmla="*/ 55 h 78"/>
                  <a:gd name="T72" fmla="*/ 8 w 55"/>
                  <a:gd name="T73" fmla="*/ 53 h 78"/>
                  <a:gd name="T74" fmla="*/ 1 w 55"/>
                  <a:gd name="T75" fmla="*/ 57 h 78"/>
                  <a:gd name="T76" fmla="*/ 1 w 55"/>
                  <a:gd name="T77" fmla="*/ 61 h 78"/>
                  <a:gd name="T78" fmla="*/ 21 w 55"/>
                  <a:gd name="T79" fmla="*/ 70 h 78"/>
                  <a:gd name="T80" fmla="*/ 21 w 55"/>
                  <a:gd name="T81" fmla="*/ 76 h 78"/>
                  <a:gd name="T82" fmla="*/ 23 w 55"/>
                  <a:gd name="T83" fmla="*/ 78 h 78"/>
                  <a:gd name="T84" fmla="*/ 29 w 55"/>
                  <a:gd name="T85" fmla="*/ 78 h 78"/>
                  <a:gd name="T86" fmla="*/ 31 w 55"/>
                  <a:gd name="T87" fmla="*/ 76 h 78"/>
                  <a:gd name="T88" fmla="*/ 31 w 55"/>
                  <a:gd name="T89" fmla="*/ 71 h 78"/>
                  <a:gd name="T90" fmla="*/ 46 w 55"/>
                  <a:gd name="T91" fmla="*/ 66 h 78"/>
                  <a:gd name="T92" fmla="*/ 52 w 55"/>
                  <a:gd name="T93" fmla="*/ 48 h 78"/>
                  <a:gd name="T94" fmla="*/ 31 w 55"/>
                  <a:gd name="T95" fmla="*/ 3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5" h="78">
                    <a:moveTo>
                      <a:pt x="31" y="35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27" y="33"/>
                      <a:pt x="23" y="32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9" y="30"/>
                      <a:pt x="17" y="30"/>
                      <a:pt x="16" y="28"/>
                    </a:cubicBezTo>
                    <a:cubicBezTo>
                      <a:pt x="14" y="25"/>
                      <a:pt x="15" y="22"/>
                      <a:pt x="17" y="20"/>
                    </a:cubicBezTo>
                    <a:cubicBezTo>
                      <a:pt x="20" y="18"/>
                      <a:pt x="24" y="18"/>
                      <a:pt x="26" y="18"/>
                    </a:cubicBezTo>
                    <a:cubicBezTo>
                      <a:pt x="28" y="18"/>
                      <a:pt x="30" y="18"/>
                      <a:pt x="33" y="18"/>
                    </a:cubicBezTo>
                    <a:cubicBezTo>
                      <a:pt x="34" y="19"/>
                      <a:pt x="37" y="21"/>
                      <a:pt x="39" y="22"/>
                    </a:cubicBezTo>
                    <a:cubicBezTo>
                      <a:pt x="39" y="22"/>
                      <a:pt x="39" y="22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1" y="24"/>
                      <a:pt x="42" y="25"/>
                      <a:pt x="44" y="25"/>
                    </a:cubicBezTo>
                    <a:cubicBezTo>
                      <a:pt x="47" y="25"/>
                      <a:pt x="49" y="23"/>
                      <a:pt x="50" y="21"/>
                    </a:cubicBezTo>
                    <a:cubicBezTo>
                      <a:pt x="51" y="20"/>
                      <a:pt x="51" y="18"/>
                      <a:pt x="50" y="17"/>
                    </a:cubicBezTo>
                    <a:cubicBezTo>
                      <a:pt x="48" y="13"/>
                      <a:pt x="41" y="10"/>
                      <a:pt x="36" y="8"/>
                    </a:cubicBezTo>
                    <a:cubicBezTo>
                      <a:pt x="35" y="8"/>
                      <a:pt x="33" y="8"/>
                      <a:pt x="31" y="8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1"/>
                      <a:pt x="31" y="0"/>
                      <a:pt x="2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15" y="9"/>
                      <a:pt x="11" y="11"/>
                      <a:pt x="7" y="13"/>
                    </a:cubicBezTo>
                    <a:cubicBezTo>
                      <a:pt x="1" y="18"/>
                      <a:pt x="0" y="26"/>
                      <a:pt x="3" y="32"/>
                    </a:cubicBezTo>
                    <a:cubicBezTo>
                      <a:pt x="5" y="35"/>
                      <a:pt x="7" y="37"/>
                      <a:pt x="10" y="38"/>
                    </a:cubicBezTo>
                    <a:cubicBezTo>
                      <a:pt x="13" y="40"/>
                      <a:pt x="24" y="44"/>
                      <a:pt x="30" y="47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5" y="49"/>
                      <a:pt x="37" y="50"/>
                      <a:pt x="38" y="51"/>
                    </a:cubicBezTo>
                    <a:cubicBezTo>
                      <a:pt x="39" y="54"/>
                      <a:pt x="39" y="57"/>
                      <a:pt x="36" y="59"/>
                    </a:cubicBezTo>
                    <a:cubicBezTo>
                      <a:pt x="35" y="60"/>
                      <a:pt x="32" y="61"/>
                      <a:pt x="29" y="61"/>
                    </a:cubicBezTo>
                    <a:cubicBezTo>
                      <a:pt x="26" y="61"/>
                      <a:pt x="22" y="60"/>
                      <a:pt x="19" y="59"/>
                    </a:cubicBezTo>
                    <a:cubicBezTo>
                      <a:pt x="17" y="59"/>
                      <a:pt x="14" y="57"/>
                      <a:pt x="13" y="56"/>
                    </a:cubicBezTo>
                    <a:cubicBezTo>
                      <a:pt x="13" y="56"/>
                      <a:pt x="12" y="56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4"/>
                      <a:pt x="9" y="53"/>
                      <a:pt x="8" y="53"/>
                    </a:cubicBezTo>
                    <a:cubicBezTo>
                      <a:pt x="5" y="53"/>
                      <a:pt x="2" y="55"/>
                      <a:pt x="1" y="57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5" y="66"/>
                      <a:pt x="13" y="69"/>
                      <a:pt x="21" y="70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77"/>
                      <a:pt x="21" y="78"/>
                      <a:pt x="23" y="78"/>
                    </a:cubicBezTo>
                    <a:cubicBezTo>
                      <a:pt x="29" y="78"/>
                      <a:pt x="29" y="78"/>
                      <a:pt x="29" y="78"/>
                    </a:cubicBezTo>
                    <a:cubicBezTo>
                      <a:pt x="31" y="78"/>
                      <a:pt x="31" y="77"/>
                      <a:pt x="31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8" y="70"/>
                      <a:pt x="43" y="69"/>
                      <a:pt x="46" y="66"/>
                    </a:cubicBezTo>
                    <a:cubicBezTo>
                      <a:pt x="52" y="61"/>
                      <a:pt x="55" y="55"/>
                      <a:pt x="52" y="48"/>
                    </a:cubicBezTo>
                    <a:cubicBezTo>
                      <a:pt x="50" y="41"/>
                      <a:pt x="39" y="38"/>
                      <a:pt x="31" y="35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5549900" y="3348038"/>
                <a:ext cx="277813" cy="393700"/>
              </a:xfrm>
              <a:custGeom>
                <a:avLst/>
                <a:gdLst>
                  <a:gd name="T0" fmla="*/ 52 w 73"/>
                  <a:gd name="T1" fmla="*/ 0 h 104"/>
                  <a:gd name="T2" fmla="*/ 44 w 73"/>
                  <a:gd name="T3" fmla="*/ 39 h 104"/>
                  <a:gd name="T4" fmla="*/ 5 w 73"/>
                  <a:gd name="T5" fmla="*/ 82 h 104"/>
                  <a:gd name="T6" fmla="*/ 5 w 73"/>
                  <a:gd name="T7" fmla="*/ 100 h 104"/>
                  <a:gd name="T8" fmla="*/ 23 w 73"/>
                  <a:gd name="T9" fmla="*/ 99 h 104"/>
                  <a:gd name="T10" fmla="*/ 64 w 73"/>
                  <a:gd name="T11" fmla="*/ 53 h 104"/>
                  <a:gd name="T12" fmla="*/ 67 w 73"/>
                  <a:gd name="T13" fmla="*/ 47 h 104"/>
                  <a:gd name="T14" fmla="*/ 73 w 73"/>
                  <a:gd name="T15" fmla="*/ 19 h 104"/>
                  <a:gd name="T16" fmla="*/ 65 w 73"/>
                  <a:gd name="T17" fmla="*/ 10 h 104"/>
                  <a:gd name="T18" fmla="*/ 52 w 73"/>
                  <a:gd name="T1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104">
                    <a:moveTo>
                      <a:pt x="52" y="0"/>
                    </a:moveTo>
                    <a:cubicBezTo>
                      <a:pt x="44" y="39"/>
                      <a:pt x="44" y="39"/>
                      <a:pt x="44" y="39"/>
                    </a:cubicBezTo>
                    <a:cubicBezTo>
                      <a:pt x="5" y="82"/>
                      <a:pt x="5" y="82"/>
                      <a:pt x="5" y="82"/>
                    </a:cubicBezTo>
                    <a:cubicBezTo>
                      <a:pt x="0" y="87"/>
                      <a:pt x="0" y="95"/>
                      <a:pt x="5" y="100"/>
                    </a:cubicBezTo>
                    <a:cubicBezTo>
                      <a:pt x="11" y="104"/>
                      <a:pt x="19" y="104"/>
                      <a:pt x="23" y="9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6" y="51"/>
                      <a:pt x="67" y="49"/>
                      <a:pt x="67" y="47"/>
                    </a:cubicBezTo>
                    <a:cubicBezTo>
                      <a:pt x="73" y="19"/>
                      <a:pt x="73" y="19"/>
                      <a:pt x="73" y="19"/>
                    </a:cubicBezTo>
                    <a:cubicBezTo>
                      <a:pt x="71" y="16"/>
                      <a:pt x="68" y="13"/>
                      <a:pt x="65" y="10"/>
                    </a:cubicBezTo>
                    <a:cubicBezTo>
                      <a:pt x="60" y="8"/>
                      <a:pt x="55" y="3"/>
                      <a:pt x="52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5964238" y="2954338"/>
                <a:ext cx="257175" cy="169863"/>
              </a:xfrm>
              <a:custGeom>
                <a:avLst/>
                <a:gdLst>
                  <a:gd name="T0" fmla="*/ 3 w 68"/>
                  <a:gd name="T1" fmla="*/ 26 h 45"/>
                  <a:gd name="T2" fmla="*/ 0 w 68"/>
                  <a:gd name="T3" fmla="*/ 36 h 45"/>
                  <a:gd name="T4" fmla="*/ 23 w 68"/>
                  <a:gd name="T5" fmla="*/ 44 h 45"/>
                  <a:gd name="T6" fmla="*/ 32 w 68"/>
                  <a:gd name="T7" fmla="*/ 42 h 45"/>
                  <a:gd name="T8" fmla="*/ 62 w 68"/>
                  <a:gd name="T9" fmla="*/ 20 h 45"/>
                  <a:gd name="T10" fmla="*/ 65 w 68"/>
                  <a:gd name="T11" fmla="*/ 6 h 45"/>
                  <a:gd name="T12" fmla="*/ 50 w 68"/>
                  <a:gd name="T13" fmla="*/ 4 h 45"/>
                  <a:gd name="T14" fmla="*/ 24 w 68"/>
                  <a:gd name="T15" fmla="*/ 22 h 45"/>
                  <a:gd name="T16" fmla="*/ 1 w 68"/>
                  <a:gd name="T17" fmla="*/ 15 h 45"/>
                  <a:gd name="T18" fmla="*/ 3 w 68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5">
                    <a:moveTo>
                      <a:pt x="3" y="26"/>
                    </a:moveTo>
                    <a:cubicBezTo>
                      <a:pt x="2" y="30"/>
                      <a:pt x="0" y="36"/>
                      <a:pt x="0" y="36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6" y="45"/>
                      <a:pt x="30" y="44"/>
                      <a:pt x="32" y="42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17"/>
                      <a:pt x="68" y="11"/>
                      <a:pt x="65" y="6"/>
                    </a:cubicBezTo>
                    <a:cubicBezTo>
                      <a:pt x="61" y="1"/>
                      <a:pt x="55" y="0"/>
                      <a:pt x="50" y="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3" y="21"/>
                      <a:pt x="3" y="2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1" name="Freeform 16"/>
              <p:cNvSpPr>
                <a:spLocks/>
              </p:cNvSpPr>
              <p:nvPr/>
            </p:nvSpPr>
            <p:spPr bwMode="auto">
              <a:xfrm>
                <a:off x="5838825" y="2708275"/>
                <a:ext cx="169863" cy="230188"/>
              </a:xfrm>
              <a:custGeom>
                <a:avLst/>
                <a:gdLst>
                  <a:gd name="T0" fmla="*/ 28 w 45"/>
                  <a:gd name="T1" fmla="*/ 59 h 61"/>
                  <a:gd name="T2" fmla="*/ 45 w 45"/>
                  <a:gd name="T3" fmla="*/ 25 h 61"/>
                  <a:gd name="T4" fmla="*/ 25 w 45"/>
                  <a:gd name="T5" fmla="*/ 0 h 61"/>
                  <a:gd name="T6" fmla="*/ 0 w 45"/>
                  <a:gd name="T7" fmla="*/ 25 h 61"/>
                  <a:gd name="T8" fmla="*/ 28 w 45"/>
                  <a:gd name="T9" fmla="*/ 5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1">
                    <a:moveTo>
                      <a:pt x="28" y="59"/>
                    </a:moveTo>
                    <a:cubicBezTo>
                      <a:pt x="41" y="57"/>
                      <a:pt x="44" y="40"/>
                      <a:pt x="45" y="25"/>
                    </a:cubicBezTo>
                    <a:cubicBezTo>
                      <a:pt x="45" y="11"/>
                      <a:pt x="35" y="1"/>
                      <a:pt x="25" y="0"/>
                    </a:cubicBezTo>
                    <a:cubicBezTo>
                      <a:pt x="11" y="0"/>
                      <a:pt x="1" y="11"/>
                      <a:pt x="0" y="25"/>
                    </a:cubicBezTo>
                    <a:cubicBezTo>
                      <a:pt x="2" y="49"/>
                      <a:pt x="18" y="61"/>
                      <a:pt x="28" y="5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2" name="Freeform 17"/>
              <p:cNvSpPr>
                <a:spLocks/>
              </p:cNvSpPr>
              <p:nvPr/>
            </p:nvSpPr>
            <p:spPr bwMode="auto">
              <a:xfrm>
                <a:off x="5527675" y="2938463"/>
                <a:ext cx="477838" cy="768350"/>
              </a:xfrm>
              <a:custGeom>
                <a:avLst/>
                <a:gdLst>
                  <a:gd name="T0" fmla="*/ 19 w 126"/>
                  <a:gd name="T1" fmla="*/ 47 h 203"/>
                  <a:gd name="T2" fmla="*/ 19 w 126"/>
                  <a:gd name="T3" fmla="*/ 46 h 203"/>
                  <a:gd name="T4" fmla="*/ 48 w 126"/>
                  <a:gd name="T5" fmla="*/ 24 h 203"/>
                  <a:gd name="T6" fmla="*/ 71 w 126"/>
                  <a:gd name="T7" fmla="*/ 24 h 203"/>
                  <a:gd name="T8" fmla="*/ 64 w 126"/>
                  <a:gd name="T9" fmla="*/ 27 h 203"/>
                  <a:gd name="T10" fmla="*/ 49 w 126"/>
                  <a:gd name="T11" fmla="*/ 87 h 203"/>
                  <a:gd name="T12" fmla="*/ 53 w 126"/>
                  <a:gd name="T13" fmla="*/ 91 h 203"/>
                  <a:gd name="T14" fmla="*/ 73 w 126"/>
                  <a:gd name="T15" fmla="*/ 113 h 203"/>
                  <a:gd name="T16" fmla="*/ 99 w 126"/>
                  <a:gd name="T17" fmla="*/ 140 h 203"/>
                  <a:gd name="T18" fmla="*/ 92 w 126"/>
                  <a:gd name="T19" fmla="*/ 187 h 203"/>
                  <a:gd name="T20" fmla="*/ 102 w 126"/>
                  <a:gd name="T21" fmla="*/ 202 h 203"/>
                  <a:gd name="T22" fmla="*/ 117 w 126"/>
                  <a:gd name="T23" fmla="*/ 190 h 203"/>
                  <a:gd name="T24" fmla="*/ 124 w 126"/>
                  <a:gd name="T25" fmla="*/ 140 h 203"/>
                  <a:gd name="T26" fmla="*/ 121 w 126"/>
                  <a:gd name="T27" fmla="*/ 127 h 203"/>
                  <a:gd name="T28" fmla="*/ 96 w 126"/>
                  <a:gd name="T29" fmla="*/ 96 h 203"/>
                  <a:gd name="T30" fmla="*/ 115 w 126"/>
                  <a:gd name="T31" fmla="*/ 28 h 203"/>
                  <a:gd name="T32" fmla="*/ 110 w 126"/>
                  <a:gd name="T33" fmla="*/ 12 h 203"/>
                  <a:gd name="T34" fmla="*/ 110 w 126"/>
                  <a:gd name="T35" fmla="*/ 15 h 203"/>
                  <a:gd name="T36" fmla="*/ 105 w 126"/>
                  <a:gd name="T37" fmla="*/ 43 h 203"/>
                  <a:gd name="T38" fmla="*/ 105 w 126"/>
                  <a:gd name="T39" fmla="*/ 18 h 203"/>
                  <a:gd name="T40" fmla="*/ 107 w 126"/>
                  <a:gd name="T41" fmla="*/ 14 h 203"/>
                  <a:gd name="T42" fmla="*/ 105 w 126"/>
                  <a:gd name="T43" fmla="*/ 9 h 203"/>
                  <a:gd name="T44" fmla="*/ 103 w 126"/>
                  <a:gd name="T45" fmla="*/ 8 h 203"/>
                  <a:gd name="T46" fmla="*/ 99 w 126"/>
                  <a:gd name="T47" fmla="*/ 12 h 203"/>
                  <a:gd name="T48" fmla="*/ 101 w 126"/>
                  <a:gd name="T49" fmla="*/ 17 h 203"/>
                  <a:gd name="T50" fmla="*/ 96 w 126"/>
                  <a:gd name="T51" fmla="*/ 36 h 203"/>
                  <a:gd name="T52" fmla="*/ 89 w 126"/>
                  <a:gd name="T53" fmla="*/ 1 h 203"/>
                  <a:gd name="T54" fmla="*/ 89 w 126"/>
                  <a:gd name="T55" fmla="*/ 1 h 203"/>
                  <a:gd name="T56" fmla="*/ 89 w 126"/>
                  <a:gd name="T57" fmla="*/ 1 h 203"/>
                  <a:gd name="T58" fmla="*/ 79 w 126"/>
                  <a:gd name="T59" fmla="*/ 0 h 203"/>
                  <a:gd name="T60" fmla="*/ 41 w 126"/>
                  <a:gd name="T61" fmla="*/ 4 h 203"/>
                  <a:gd name="T62" fmla="*/ 5 w 126"/>
                  <a:gd name="T63" fmla="*/ 31 h 203"/>
                  <a:gd name="T64" fmla="*/ 4 w 126"/>
                  <a:gd name="T65" fmla="*/ 46 h 203"/>
                  <a:gd name="T66" fmla="*/ 19 w 126"/>
                  <a:gd name="T67" fmla="*/ 4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203">
                    <a:moveTo>
                      <a:pt x="19" y="47"/>
                    </a:move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46" y="24"/>
                      <a:pt x="48" y="24"/>
                    </a:cubicBezTo>
                    <a:cubicBezTo>
                      <a:pt x="49" y="23"/>
                      <a:pt x="71" y="24"/>
                      <a:pt x="71" y="24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0" y="42"/>
                      <a:pt x="50" y="73"/>
                      <a:pt x="49" y="87"/>
                    </a:cubicBezTo>
                    <a:cubicBezTo>
                      <a:pt x="49" y="89"/>
                      <a:pt x="53" y="90"/>
                      <a:pt x="53" y="91"/>
                    </a:cubicBezTo>
                    <a:cubicBezTo>
                      <a:pt x="53" y="94"/>
                      <a:pt x="57" y="105"/>
                      <a:pt x="73" y="113"/>
                    </a:cubicBezTo>
                    <a:cubicBezTo>
                      <a:pt x="77" y="118"/>
                      <a:pt x="98" y="139"/>
                      <a:pt x="99" y="140"/>
                    </a:cubicBezTo>
                    <a:cubicBezTo>
                      <a:pt x="99" y="140"/>
                      <a:pt x="92" y="187"/>
                      <a:pt x="92" y="187"/>
                    </a:cubicBezTo>
                    <a:cubicBezTo>
                      <a:pt x="91" y="195"/>
                      <a:pt x="95" y="201"/>
                      <a:pt x="102" y="202"/>
                    </a:cubicBezTo>
                    <a:cubicBezTo>
                      <a:pt x="109" y="203"/>
                      <a:pt x="115" y="198"/>
                      <a:pt x="117" y="190"/>
                    </a:cubicBezTo>
                    <a:cubicBezTo>
                      <a:pt x="117" y="190"/>
                      <a:pt x="123" y="141"/>
                      <a:pt x="124" y="140"/>
                    </a:cubicBezTo>
                    <a:cubicBezTo>
                      <a:pt x="126" y="132"/>
                      <a:pt x="123" y="129"/>
                      <a:pt x="121" y="127"/>
                    </a:cubicBezTo>
                    <a:cubicBezTo>
                      <a:pt x="120" y="124"/>
                      <a:pt x="96" y="97"/>
                      <a:pt x="96" y="96"/>
                    </a:cubicBezTo>
                    <a:cubicBezTo>
                      <a:pt x="100" y="59"/>
                      <a:pt x="115" y="34"/>
                      <a:pt x="115" y="28"/>
                    </a:cubicBezTo>
                    <a:cubicBezTo>
                      <a:pt x="114" y="17"/>
                      <a:pt x="110" y="12"/>
                      <a:pt x="110" y="12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110" y="31"/>
                      <a:pt x="105" y="43"/>
                      <a:pt x="105" y="43"/>
                    </a:cubicBezTo>
                    <a:cubicBezTo>
                      <a:pt x="105" y="43"/>
                      <a:pt x="106" y="24"/>
                      <a:pt x="105" y="18"/>
                    </a:cubicBezTo>
                    <a:cubicBezTo>
                      <a:pt x="106" y="16"/>
                      <a:pt x="107" y="14"/>
                      <a:pt x="107" y="14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4" y="9"/>
                      <a:pt x="103" y="8"/>
                    </a:cubicBezTo>
                    <a:cubicBezTo>
                      <a:pt x="101" y="9"/>
                      <a:pt x="99" y="12"/>
                      <a:pt x="99" y="12"/>
                    </a:cubicBezTo>
                    <a:cubicBezTo>
                      <a:pt x="99" y="12"/>
                      <a:pt x="99" y="14"/>
                      <a:pt x="101" y="17"/>
                    </a:cubicBezTo>
                    <a:cubicBezTo>
                      <a:pt x="100" y="18"/>
                      <a:pt x="99" y="26"/>
                      <a:pt x="96" y="36"/>
                    </a:cubicBezTo>
                    <a:cubicBezTo>
                      <a:pt x="96" y="9"/>
                      <a:pt x="91" y="3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7" y="0"/>
                      <a:pt x="79" y="0"/>
                      <a:pt x="79" y="0"/>
                    </a:cubicBezTo>
                    <a:cubicBezTo>
                      <a:pt x="72" y="1"/>
                      <a:pt x="58" y="2"/>
                      <a:pt x="41" y="4"/>
                    </a:cubicBezTo>
                    <a:cubicBezTo>
                      <a:pt x="40" y="4"/>
                      <a:pt x="5" y="31"/>
                      <a:pt x="5" y="31"/>
                    </a:cubicBezTo>
                    <a:cubicBezTo>
                      <a:pt x="0" y="35"/>
                      <a:pt x="0" y="41"/>
                      <a:pt x="4" y="46"/>
                    </a:cubicBezTo>
                    <a:cubicBezTo>
                      <a:pt x="8" y="50"/>
                      <a:pt x="14" y="50"/>
                      <a:pt x="19" y="47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4" name="Freeform 18"/>
              <p:cNvSpPr>
                <a:spLocks noEditPoints="1"/>
              </p:cNvSpPr>
              <p:nvPr/>
            </p:nvSpPr>
            <p:spPr bwMode="auto">
              <a:xfrm>
                <a:off x="5964238" y="3468688"/>
                <a:ext cx="673100" cy="677863"/>
              </a:xfrm>
              <a:custGeom>
                <a:avLst/>
                <a:gdLst>
                  <a:gd name="T0" fmla="*/ 152 w 178"/>
                  <a:gd name="T1" fmla="*/ 51 h 179"/>
                  <a:gd name="T2" fmla="*/ 164 w 178"/>
                  <a:gd name="T3" fmla="*/ 40 h 179"/>
                  <a:gd name="T4" fmla="*/ 144 w 178"/>
                  <a:gd name="T5" fmla="*/ 18 h 179"/>
                  <a:gd name="T6" fmla="*/ 132 w 178"/>
                  <a:gd name="T7" fmla="*/ 30 h 179"/>
                  <a:gd name="T8" fmla="*/ 106 w 178"/>
                  <a:gd name="T9" fmla="*/ 18 h 179"/>
                  <a:gd name="T10" fmla="*/ 107 w 178"/>
                  <a:gd name="T11" fmla="*/ 1 h 179"/>
                  <a:gd name="T12" fmla="*/ 78 w 178"/>
                  <a:gd name="T13" fmla="*/ 0 h 179"/>
                  <a:gd name="T14" fmla="*/ 77 w 178"/>
                  <a:gd name="T15" fmla="*/ 17 h 179"/>
                  <a:gd name="T16" fmla="*/ 51 w 178"/>
                  <a:gd name="T17" fmla="*/ 27 h 179"/>
                  <a:gd name="T18" fmla="*/ 39 w 178"/>
                  <a:gd name="T19" fmla="*/ 15 h 179"/>
                  <a:gd name="T20" fmla="*/ 18 w 178"/>
                  <a:gd name="T21" fmla="*/ 34 h 179"/>
                  <a:gd name="T22" fmla="*/ 30 w 178"/>
                  <a:gd name="T23" fmla="*/ 47 h 179"/>
                  <a:gd name="T24" fmla="*/ 18 w 178"/>
                  <a:gd name="T25" fmla="*/ 72 h 179"/>
                  <a:gd name="T26" fmla="*/ 1 w 178"/>
                  <a:gd name="T27" fmla="*/ 72 h 179"/>
                  <a:gd name="T28" fmla="*/ 0 w 178"/>
                  <a:gd name="T29" fmla="*/ 101 h 179"/>
                  <a:gd name="T30" fmla="*/ 17 w 178"/>
                  <a:gd name="T31" fmla="*/ 101 h 179"/>
                  <a:gd name="T32" fmla="*/ 27 w 178"/>
                  <a:gd name="T33" fmla="*/ 128 h 179"/>
                  <a:gd name="T34" fmla="*/ 14 w 178"/>
                  <a:gd name="T35" fmla="*/ 139 h 179"/>
                  <a:gd name="T36" fmla="*/ 34 w 178"/>
                  <a:gd name="T37" fmla="*/ 160 h 179"/>
                  <a:gd name="T38" fmla="*/ 46 w 178"/>
                  <a:gd name="T39" fmla="*/ 149 h 179"/>
                  <a:gd name="T40" fmla="*/ 72 w 178"/>
                  <a:gd name="T41" fmla="*/ 161 h 179"/>
                  <a:gd name="T42" fmla="*/ 71 w 178"/>
                  <a:gd name="T43" fmla="*/ 178 h 179"/>
                  <a:gd name="T44" fmla="*/ 100 w 178"/>
                  <a:gd name="T45" fmla="*/ 179 h 179"/>
                  <a:gd name="T46" fmla="*/ 101 w 178"/>
                  <a:gd name="T47" fmla="*/ 162 h 179"/>
                  <a:gd name="T48" fmla="*/ 128 w 178"/>
                  <a:gd name="T49" fmla="*/ 152 h 179"/>
                  <a:gd name="T50" fmla="*/ 139 w 178"/>
                  <a:gd name="T51" fmla="*/ 164 h 179"/>
                  <a:gd name="T52" fmla="*/ 160 w 178"/>
                  <a:gd name="T53" fmla="*/ 145 h 179"/>
                  <a:gd name="T54" fmla="*/ 149 w 178"/>
                  <a:gd name="T55" fmla="*/ 132 h 179"/>
                  <a:gd name="T56" fmla="*/ 161 w 178"/>
                  <a:gd name="T57" fmla="*/ 107 h 179"/>
                  <a:gd name="T58" fmla="*/ 177 w 178"/>
                  <a:gd name="T59" fmla="*/ 107 h 179"/>
                  <a:gd name="T60" fmla="*/ 178 w 178"/>
                  <a:gd name="T61" fmla="*/ 78 h 179"/>
                  <a:gd name="T62" fmla="*/ 162 w 178"/>
                  <a:gd name="T63" fmla="*/ 78 h 179"/>
                  <a:gd name="T64" fmla="*/ 152 w 178"/>
                  <a:gd name="T65" fmla="*/ 51 h 179"/>
                  <a:gd name="T66" fmla="*/ 121 w 178"/>
                  <a:gd name="T67" fmla="*/ 124 h 179"/>
                  <a:gd name="T68" fmla="*/ 87 w 178"/>
                  <a:gd name="T69" fmla="*/ 137 h 179"/>
                  <a:gd name="T70" fmla="*/ 55 w 178"/>
                  <a:gd name="T71" fmla="*/ 122 h 179"/>
                  <a:gd name="T72" fmla="*/ 42 w 178"/>
                  <a:gd name="T73" fmla="*/ 88 h 179"/>
                  <a:gd name="T74" fmla="*/ 57 w 178"/>
                  <a:gd name="T75" fmla="*/ 55 h 179"/>
                  <a:gd name="T76" fmla="*/ 91 w 178"/>
                  <a:gd name="T77" fmla="*/ 43 h 179"/>
                  <a:gd name="T78" fmla="*/ 124 w 178"/>
                  <a:gd name="T79" fmla="*/ 58 h 179"/>
                  <a:gd name="T80" fmla="*/ 136 w 178"/>
                  <a:gd name="T81" fmla="*/ 92 h 179"/>
                  <a:gd name="T82" fmla="*/ 121 w 178"/>
                  <a:gd name="T83" fmla="*/ 12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8" h="179">
                    <a:moveTo>
                      <a:pt x="152" y="51"/>
                    </a:moveTo>
                    <a:cubicBezTo>
                      <a:pt x="164" y="40"/>
                      <a:pt x="164" y="40"/>
                      <a:pt x="164" y="40"/>
                    </a:cubicBezTo>
                    <a:cubicBezTo>
                      <a:pt x="144" y="18"/>
                      <a:pt x="144" y="18"/>
                      <a:pt x="144" y="18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24" y="25"/>
                      <a:pt x="116" y="21"/>
                      <a:pt x="106" y="18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68" y="19"/>
                      <a:pt x="59" y="22"/>
                      <a:pt x="51" y="27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4" y="54"/>
                      <a:pt x="20" y="63"/>
                      <a:pt x="18" y="72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8" y="111"/>
                      <a:pt x="22" y="120"/>
                      <a:pt x="27" y="128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34" y="160"/>
                      <a:pt x="34" y="160"/>
                      <a:pt x="34" y="160"/>
                    </a:cubicBezTo>
                    <a:cubicBezTo>
                      <a:pt x="46" y="149"/>
                      <a:pt x="46" y="149"/>
                      <a:pt x="46" y="149"/>
                    </a:cubicBezTo>
                    <a:cubicBezTo>
                      <a:pt x="54" y="155"/>
                      <a:pt x="63" y="159"/>
                      <a:pt x="72" y="161"/>
                    </a:cubicBezTo>
                    <a:cubicBezTo>
                      <a:pt x="71" y="178"/>
                      <a:pt x="71" y="178"/>
                      <a:pt x="71" y="178"/>
                    </a:cubicBezTo>
                    <a:cubicBezTo>
                      <a:pt x="100" y="179"/>
                      <a:pt x="100" y="179"/>
                      <a:pt x="100" y="179"/>
                    </a:cubicBezTo>
                    <a:cubicBezTo>
                      <a:pt x="101" y="162"/>
                      <a:pt x="101" y="162"/>
                      <a:pt x="101" y="162"/>
                    </a:cubicBezTo>
                    <a:cubicBezTo>
                      <a:pt x="111" y="161"/>
                      <a:pt x="120" y="157"/>
                      <a:pt x="128" y="152"/>
                    </a:cubicBezTo>
                    <a:cubicBezTo>
                      <a:pt x="139" y="164"/>
                      <a:pt x="139" y="164"/>
                      <a:pt x="139" y="164"/>
                    </a:cubicBezTo>
                    <a:cubicBezTo>
                      <a:pt x="160" y="145"/>
                      <a:pt x="160" y="145"/>
                      <a:pt x="160" y="145"/>
                    </a:cubicBezTo>
                    <a:cubicBezTo>
                      <a:pt x="149" y="132"/>
                      <a:pt x="149" y="132"/>
                      <a:pt x="149" y="132"/>
                    </a:cubicBezTo>
                    <a:cubicBezTo>
                      <a:pt x="154" y="125"/>
                      <a:pt x="158" y="116"/>
                      <a:pt x="161" y="107"/>
                    </a:cubicBezTo>
                    <a:cubicBezTo>
                      <a:pt x="177" y="107"/>
                      <a:pt x="177" y="107"/>
                      <a:pt x="177" y="107"/>
                    </a:cubicBezTo>
                    <a:cubicBezTo>
                      <a:pt x="178" y="78"/>
                      <a:pt x="178" y="78"/>
                      <a:pt x="178" y="78"/>
                    </a:cubicBezTo>
                    <a:cubicBezTo>
                      <a:pt x="162" y="78"/>
                      <a:pt x="162" y="78"/>
                      <a:pt x="162" y="78"/>
                    </a:cubicBezTo>
                    <a:cubicBezTo>
                      <a:pt x="160" y="68"/>
                      <a:pt x="157" y="59"/>
                      <a:pt x="152" y="51"/>
                    </a:cubicBezTo>
                    <a:close/>
                    <a:moveTo>
                      <a:pt x="121" y="124"/>
                    </a:moveTo>
                    <a:cubicBezTo>
                      <a:pt x="112" y="133"/>
                      <a:pt x="101" y="138"/>
                      <a:pt x="87" y="137"/>
                    </a:cubicBezTo>
                    <a:cubicBezTo>
                      <a:pt x="74" y="137"/>
                      <a:pt x="63" y="131"/>
                      <a:pt x="55" y="122"/>
                    </a:cubicBezTo>
                    <a:cubicBezTo>
                      <a:pt x="46" y="113"/>
                      <a:pt x="41" y="101"/>
                      <a:pt x="42" y="88"/>
                    </a:cubicBezTo>
                    <a:cubicBezTo>
                      <a:pt x="42" y="75"/>
                      <a:pt x="48" y="63"/>
                      <a:pt x="57" y="55"/>
                    </a:cubicBezTo>
                    <a:cubicBezTo>
                      <a:pt x="66" y="47"/>
                      <a:pt x="78" y="42"/>
                      <a:pt x="91" y="43"/>
                    </a:cubicBezTo>
                    <a:cubicBezTo>
                      <a:pt x="104" y="43"/>
                      <a:pt x="116" y="49"/>
                      <a:pt x="124" y="58"/>
                    </a:cubicBezTo>
                    <a:cubicBezTo>
                      <a:pt x="132" y="67"/>
                      <a:pt x="137" y="78"/>
                      <a:pt x="136" y="92"/>
                    </a:cubicBezTo>
                    <a:cubicBezTo>
                      <a:pt x="136" y="105"/>
                      <a:pt x="130" y="116"/>
                      <a:pt x="121" y="124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5" name="Freeform 19"/>
              <p:cNvSpPr>
                <a:spLocks noEditPoints="1"/>
              </p:cNvSpPr>
              <p:nvPr/>
            </p:nvSpPr>
            <p:spPr bwMode="auto">
              <a:xfrm>
                <a:off x="5546725" y="3736975"/>
                <a:ext cx="412750" cy="412750"/>
              </a:xfrm>
              <a:custGeom>
                <a:avLst/>
                <a:gdLst>
                  <a:gd name="T0" fmla="*/ 109 w 109"/>
                  <a:gd name="T1" fmla="*/ 59 h 109"/>
                  <a:gd name="T2" fmla="*/ 107 w 109"/>
                  <a:gd name="T3" fmla="*/ 41 h 109"/>
                  <a:gd name="T4" fmla="*/ 97 w 109"/>
                  <a:gd name="T5" fmla="*/ 42 h 109"/>
                  <a:gd name="T6" fmla="*/ 89 w 109"/>
                  <a:gd name="T7" fmla="*/ 27 h 109"/>
                  <a:gd name="T8" fmla="*/ 96 w 109"/>
                  <a:gd name="T9" fmla="*/ 19 h 109"/>
                  <a:gd name="T10" fmla="*/ 82 w 109"/>
                  <a:gd name="T11" fmla="*/ 8 h 109"/>
                  <a:gd name="T12" fmla="*/ 76 w 109"/>
                  <a:gd name="T13" fmla="*/ 16 h 109"/>
                  <a:gd name="T14" fmla="*/ 59 w 109"/>
                  <a:gd name="T15" fmla="*/ 10 h 109"/>
                  <a:gd name="T16" fmla="*/ 58 w 109"/>
                  <a:gd name="T17" fmla="*/ 0 h 109"/>
                  <a:gd name="T18" fmla="*/ 41 w 109"/>
                  <a:gd name="T19" fmla="*/ 1 h 109"/>
                  <a:gd name="T20" fmla="*/ 42 w 109"/>
                  <a:gd name="T21" fmla="*/ 12 h 109"/>
                  <a:gd name="T22" fmla="*/ 27 w 109"/>
                  <a:gd name="T23" fmla="*/ 20 h 109"/>
                  <a:gd name="T24" fmla="*/ 19 w 109"/>
                  <a:gd name="T25" fmla="*/ 13 h 109"/>
                  <a:gd name="T26" fmla="*/ 7 w 109"/>
                  <a:gd name="T27" fmla="*/ 27 h 109"/>
                  <a:gd name="T28" fmla="*/ 15 w 109"/>
                  <a:gd name="T29" fmla="*/ 33 h 109"/>
                  <a:gd name="T30" fmla="*/ 10 w 109"/>
                  <a:gd name="T31" fmla="*/ 50 h 109"/>
                  <a:gd name="T32" fmla="*/ 0 w 109"/>
                  <a:gd name="T33" fmla="*/ 50 h 109"/>
                  <a:gd name="T34" fmla="*/ 1 w 109"/>
                  <a:gd name="T35" fmla="*/ 68 h 109"/>
                  <a:gd name="T36" fmla="*/ 11 w 109"/>
                  <a:gd name="T37" fmla="*/ 67 h 109"/>
                  <a:gd name="T38" fmla="*/ 19 w 109"/>
                  <a:gd name="T39" fmla="*/ 83 h 109"/>
                  <a:gd name="T40" fmla="*/ 13 w 109"/>
                  <a:gd name="T41" fmla="*/ 90 h 109"/>
                  <a:gd name="T42" fmla="*/ 26 w 109"/>
                  <a:gd name="T43" fmla="*/ 102 h 109"/>
                  <a:gd name="T44" fmla="*/ 33 w 109"/>
                  <a:gd name="T45" fmla="*/ 94 h 109"/>
                  <a:gd name="T46" fmla="*/ 49 w 109"/>
                  <a:gd name="T47" fmla="*/ 99 h 109"/>
                  <a:gd name="T48" fmla="*/ 50 w 109"/>
                  <a:gd name="T49" fmla="*/ 109 h 109"/>
                  <a:gd name="T50" fmla="*/ 68 w 109"/>
                  <a:gd name="T51" fmla="*/ 108 h 109"/>
                  <a:gd name="T52" fmla="*/ 67 w 109"/>
                  <a:gd name="T53" fmla="*/ 98 h 109"/>
                  <a:gd name="T54" fmla="*/ 82 w 109"/>
                  <a:gd name="T55" fmla="*/ 90 h 109"/>
                  <a:gd name="T56" fmla="*/ 90 w 109"/>
                  <a:gd name="T57" fmla="*/ 96 h 109"/>
                  <a:gd name="T58" fmla="*/ 101 w 109"/>
                  <a:gd name="T59" fmla="*/ 83 h 109"/>
                  <a:gd name="T60" fmla="*/ 94 w 109"/>
                  <a:gd name="T61" fmla="*/ 76 h 109"/>
                  <a:gd name="T62" fmla="*/ 99 w 109"/>
                  <a:gd name="T63" fmla="*/ 60 h 109"/>
                  <a:gd name="T64" fmla="*/ 109 w 109"/>
                  <a:gd name="T65" fmla="*/ 59 h 109"/>
                  <a:gd name="T66" fmla="*/ 76 w 109"/>
                  <a:gd name="T67" fmla="*/ 73 h 109"/>
                  <a:gd name="T68" fmla="*/ 57 w 109"/>
                  <a:gd name="T69" fmla="*/ 84 h 109"/>
                  <a:gd name="T70" fmla="*/ 36 w 109"/>
                  <a:gd name="T71" fmla="*/ 77 h 109"/>
                  <a:gd name="T72" fmla="*/ 26 w 109"/>
                  <a:gd name="T73" fmla="*/ 57 h 109"/>
                  <a:gd name="T74" fmla="*/ 32 w 109"/>
                  <a:gd name="T75" fmla="*/ 36 h 109"/>
                  <a:gd name="T76" fmla="*/ 52 w 109"/>
                  <a:gd name="T77" fmla="*/ 26 h 109"/>
                  <a:gd name="T78" fmla="*/ 73 w 109"/>
                  <a:gd name="T79" fmla="*/ 33 h 109"/>
                  <a:gd name="T80" fmla="*/ 83 w 109"/>
                  <a:gd name="T81" fmla="*/ 52 h 109"/>
                  <a:gd name="T82" fmla="*/ 76 w 109"/>
                  <a:gd name="T83" fmla="*/ 7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9" h="109">
                    <a:moveTo>
                      <a:pt x="109" y="59"/>
                    </a:moveTo>
                    <a:cubicBezTo>
                      <a:pt x="107" y="41"/>
                      <a:pt x="107" y="41"/>
                      <a:pt x="107" y="41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3" y="31"/>
                      <a:pt x="89" y="27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1" y="13"/>
                      <a:pt x="65" y="11"/>
                      <a:pt x="59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36" y="14"/>
                      <a:pt x="31" y="16"/>
                      <a:pt x="27" y="20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2" y="38"/>
                      <a:pt x="11" y="44"/>
                      <a:pt x="10" y="5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3" y="73"/>
                      <a:pt x="16" y="78"/>
                      <a:pt x="19" y="83"/>
                    </a:cubicBezTo>
                    <a:cubicBezTo>
                      <a:pt x="13" y="90"/>
                      <a:pt x="13" y="90"/>
                      <a:pt x="13" y="90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33" y="94"/>
                      <a:pt x="33" y="94"/>
                      <a:pt x="33" y="94"/>
                    </a:cubicBezTo>
                    <a:cubicBezTo>
                      <a:pt x="38" y="97"/>
                      <a:pt x="43" y="99"/>
                      <a:pt x="49" y="9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68" y="108"/>
                      <a:pt x="68" y="108"/>
                      <a:pt x="68" y="108"/>
                    </a:cubicBezTo>
                    <a:cubicBezTo>
                      <a:pt x="67" y="98"/>
                      <a:pt x="67" y="98"/>
                      <a:pt x="67" y="98"/>
                    </a:cubicBezTo>
                    <a:cubicBezTo>
                      <a:pt x="73" y="96"/>
                      <a:pt x="78" y="93"/>
                      <a:pt x="82" y="90"/>
                    </a:cubicBezTo>
                    <a:cubicBezTo>
                      <a:pt x="90" y="96"/>
                      <a:pt x="90" y="96"/>
                      <a:pt x="90" y="96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94" y="76"/>
                      <a:pt x="94" y="76"/>
                      <a:pt x="94" y="76"/>
                    </a:cubicBezTo>
                    <a:cubicBezTo>
                      <a:pt x="96" y="71"/>
                      <a:pt x="98" y="66"/>
                      <a:pt x="99" y="60"/>
                    </a:cubicBezTo>
                    <a:lnTo>
                      <a:pt x="109" y="59"/>
                    </a:lnTo>
                    <a:close/>
                    <a:moveTo>
                      <a:pt x="76" y="73"/>
                    </a:moveTo>
                    <a:cubicBezTo>
                      <a:pt x="72" y="79"/>
                      <a:pt x="65" y="83"/>
                      <a:pt x="57" y="84"/>
                    </a:cubicBezTo>
                    <a:cubicBezTo>
                      <a:pt x="49" y="84"/>
                      <a:pt x="41" y="82"/>
                      <a:pt x="36" y="77"/>
                    </a:cubicBezTo>
                    <a:cubicBezTo>
                      <a:pt x="30" y="72"/>
                      <a:pt x="26" y="65"/>
                      <a:pt x="26" y="57"/>
                    </a:cubicBezTo>
                    <a:cubicBezTo>
                      <a:pt x="25" y="49"/>
                      <a:pt x="28" y="42"/>
                      <a:pt x="32" y="36"/>
                    </a:cubicBezTo>
                    <a:cubicBezTo>
                      <a:pt x="37" y="31"/>
                      <a:pt x="44" y="27"/>
                      <a:pt x="52" y="26"/>
                    </a:cubicBezTo>
                    <a:cubicBezTo>
                      <a:pt x="60" y="25"/>
                      <a:pt x="67" y="28"/>
                      <a:pt x="73" y="33"/>
                    </a:cubicBezTo>
                    <a:cubicBezTo>
                      <a:pt x="79" y="38"/>
                      <a:pt x="82" y="44"/>
                      <a:pt x="83" y="52"/>
                    </a:cubicBezTo>
                    <a:cubicBezTo>
                      <a:pt x="84" y="60"/>
                      <a:pt x="81" y="68"/>
                      <a:pt x="76" y="73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6" name="Freeform 20"/>
              <p:cNvSpPr>
                <a:spLocks noEditPoints="1"/>
              </p:cNvSpPr>
              <p:nvPr/>
            </p:nvSpPr>
            <p:spPr bwMode="auto">
              <a:xfrm>
                <a:off x="6254750" y="3060700"/>
                <a:ext cx="412750" cy="415925"/>
              </a:xfrm>
              <a:custGeom>
                <a:avLst/>
                <a:gdLst>
                  <a:gd name="T0" fmla="*/ 99 w 109"/>
                  <a:gd name="T1" fmla="*/ 50 h 110"/>
                  <a:gd name="T2" fmla="*/ 94 w 109"/>
                  <a:gd name="T3" fmla="*/ 34 h 110"/>
                  <a:gd name="T4" fmla="*/ 102 w 109"/>
                  <a:gd name="T5" fmla="*/ 27 h 110"/>
                  <a:gd name="T6" fmla="*/ 91 w 109"/>
                  <a:gd name="T7" fmla="*/ 13 h 110"/>
                  <a:gd name="T8" fmla="*/ 83 w 109"/>
                  <a:gd name="T9" fmla="*/ 20 h 110"/>
                  <a:gd name="T10" fmla="*/ 67 w 109"/>
                  <a:gd name="T11" fmla="*/ 12 h 110"/>
                  <a:gd name="T12" fmla="*/ 68 w 109"/>
                  <a:gd name="T13" fmla="*/ 2 h 110"/>
                  <a:gd name="T14" fmla="*/ 51 w 109"/>
                  <a:gd name="T15" fmla="*/ 0 h 110"/>
                  <a:gd name="T16" fmla="*/ 50 w 109"/>
                  <a:gd name="T17" fmla="*/ 10 h 110"/>
                  <a:gd name="T18" fmla="*/ 33 w 109"/>
                  <a:gd name="T19" fmla="*/ 16 h 110"/>
                  <a:gd name="T20" fmla="*/ 27 w 109"/>
                  <a:gd name="T21" fmla="*/ 7 h 110"/>
                  <a:gd name="T22" fmla="*/ 13 w 109"/>
                  <a:gd name="T23" fmla="*/ 19 h 110"/>
                  <a:gd name="T24" fmla="*/ 20 w 109"/>
                  <a:gd name="T25" fmla="*/ 27 h 110"/>
                  <a:gd name="T26" fmla="*/ 12 w 109"/>
                  <a:gd name="T27" fmla="*/ 42 h 110"/>
                  <a:gd name="T28" fmla="*/ 1 w 109"/>
                  <a:gd name="T29" fmla="*/ 41 h 110"/>
                  <a:gd name="T30" fmla="*/ 0 w 109"/>
                  <a:gd name="T31" fmla="*/ 59 h 110"/>
                  <a:gd name="T32" fmla="*/ 10 w 109"/>
                  <a:gd name="T33" fmla="*/ 60 h 110"/>
                  <a:gd name="T34" fmla="*/ 15 w 109"/>
                  <a:gd name="T35" fmla="*/ 76 h 110"/>
                  <a:gd name="T36" fmla="*/ 7 w 109"/>
                  <a:gd name="T37" fmla="*/ 83 h 110"/>
                  <a:gd name="T38" fmla="*/ 18 w 109"/>
                  <a:gd name="T39" fmla="*/ 96 h 110"/>
                  <a:gd name="T40" fmla="*/ 26 w 109"/>
                  <a:gd name="T41" fmla="*/ 90 h 110"/>
                  <a:gd name="T42" fmla="*/ 42 w 109"/>
                  <a:gd name="T43" fmla="*/ 98 h 110"/>
                  <a:gd name="T44" fmla="*/ 41 w 109"/>
                  <a:gd name="T45" fmla="*/ 108 h 110"/>
                  <a:gd name="T46" fmla="*/ 58 w 109"/>
                  <a:gd name="T47" fmla="*/ 110 h 110"/>
                  <a:gd name="T48" fmla="*/ 59 w 109"/>
                  <a:gd name="T49" fmla="*/ 100 h 110"/>
                  <a:gd name="T50" fmla="*/ 76 w 109"/>
                  <a:gd name="T51" fmla="*/ 94 h 110"/>
                  <a:gd name="T52" fmla="*/ 82 w 109"/>
                  <a:gd name="T53" fmla="*/ 102 h 110"/>
                  <a:gd name="T54" fmla="*/ 96 w 109"/>
                  <a:gd name="T55" fmla="*/ 91 h 110"/>
                  <a:gd name="T56" fmla="*/ 89 w 109"/>
                  <a:gd name="T57" fmla="*/ 83 h 110"/>
                  <a:gd name="T58" fmla="*/ 98 w 109"/>
                  <a:gd name="T59" fmla="*/ 68 h 110"/>
                  <a:gd name="T60" fmla="*/ 108 w 109"/>
                  <a:gd name="T61" fmla="*/ 69 h 110"/>
                  <a:gd name="T62" fmla="*/ 109 w 109"/>
                  <a:gd name="T63" fmla="*/ 51 h 110"/>
                  <a:gd name="T64" fmla="*/ 99 w 109"/>
                  <a:gd name="T65" fmla="*/ 50 h 110"/>
                  <a:gd name="T66" fmla="*/ 83 w 109"/>
                  <a:gd name="T67" fmla="*/ 58 h 110"/>
                  <a:gd name="T68" fmla="*/ 73 w 109"/>
                  <a:gd name="T69" fmla="*/ 77 h 110"/>
                  <a:gd name="T70" fmla="*/ 52 w 109"/>
                  <a:gd name="T71" fmla="*/ 84 h 110"/>
                  <a:gd name="T72" fmla="*/ 32 w 109"/>
                  <a:gd name="T73" fmla="*/ 73 h 110"/>
                  <a:gd name="T74" fmla="*/ 26 w 109"/>
                  <a:gd name="T75" fmla="*/ 52 h 110"/>
                  <a:gd name="T76" fmla="*/ 36 w 109"/>
                  <a:gd name="T77" fmla="*/ 33 h 110"/>
                  <a:gd name="T78" fmla="*/ 57 w 109"/>
                  <a:gd name="T79" fmla="*/ 26 h 110"/>
                  <a:gd name="T80" fmla="*/ 77 w 109"/>
                  <a:gd name="T81" fmla="*/ 37 h 110"/>
                  <a:gd name="T82" fmla="*/ 83 w 109"/>
                  <a:gd name="T83" fmla="*/ 5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9" h="110">
                    <a:moveTo>
                      <a:pt x="99" y="50"/>
                    </a:moveTo>
                    <a:cubicBezTo>
                      <a:pt x="99" y="44"/>
                      <a:pt x="97" y="39"/>
                      <a:pt x="94" y="34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83" y="20"/>
                      <a:pt x="83" y="20"/>
                      <a:pt x="83" y="20"/>
                    </a:cubicBezTo>
                    <a:cubicBezTo>
                      <a:pt x="78" y="16"/>
                      <a:pt x="73" y="14"/>
                      <a:pt x="67" y="12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4" y="11"/>
                      <a:pt x="39" y="13"/>
                      <a:pt x="33" y="16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6" y="31"/>
                      <a:pt x="13" y="37"/>
                      <a:pt x="12" y="42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1" y="65"/>
                      <a:pt x="12" y="71"/>
                      <a:pt x="15" y="76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31" y="93"/>
                      <a:pt x="36" y="96"/>
                      <a:pt x="42" y="98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58" y="110"/>
                      <a:pt x="58" y="110"/>
                      <a:pt x="58" y="110"/>
                    </a:cubicBezTo>
                    <a:cubicBezTo>
                      <a:pt x="59" y="100"/>
                      <a:pt x="59" y="100"/>
                      <a:pt x="59" y="100"/>
                    </a:cubicBezTo>
                    <a:cubicBezTo>
                      <a:pt x="65" y="99"/>
                      <a:pt x="71" y="97"/>
                      <a:pt x="76" y="94"/>
                    </a:cubicBezTo>
                    <a:cubicBezTo>
                      <a:pt x="82" y="102"/>
                      <a:pt x="82" y="102"/>
                      <a:pt x="82" y="102"/>
                    </a:cubicBezTo>
                    <a:cubicBezTo>
                      <a:pt x="96" y="91"/>
                      <a:pt x="96" y="91"/>
                      <a:pt x="96" y="91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93" y="79"/>
                      <a:pt x="96" y="73"/>
                      <a:pt x="98" y="68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9" y="51"/>
                      <a:pt x="109" y="51"/>
                      <a:pt x="109" y="51"/>
                    </a:cubicBezTo>
                    <a:lnTo>
                      <a:pt x="99" y="50"/>
                    </a:lnTo>
                    <a:close/>
                    <a:moveTo>
                      <a:pt x="83" y="58"/>
                    </a:moveTo>
                    <a:cubicBezTo>
                      <a:pt x="83" y="65"/>
                      <a:pt x="79" y="72"/>
                      <a:pt x="73" y="77"/>
                    </a:cubicBezTo>
                    <a:cubicBezTo>
                      <a:pt x="67" y="82"/>
                      <a:pt x="59" y="84"/>
                      <a:pt x="52" y="84"/>
                    </a:cubicBezTo>
                    <a:cubicBezTo>
                      <a:pt x="45" y="83"/>
                      <a:pt x="37" y="80"/>
                      <a:pt x="32" y="73"/>
                    </a:cubicBezTo>
                    <a:cubicBezTo>
                      <a:pt x="27" y="67"/>
                      <a:pt x="25" y="60"/>
                      <a:pt x="26" y="52"/>
                    </a:cubicBezTo>
                    <a:cubicBezTo>
                      <a:pt x="27" y="45"/>
                      <a:pt x="30" y="38"/>
                      <a:pt x="36" y="33"/>
                    </a:cubicBezTo>
                    <a:cubicBezTo>
                      <a:pt x="42" y="28"/>
                      <a:pt x="50" y="26"/>
                      <a:pt x="57" y="26"/>
                    </a:cubicBezTo>
                    <a:cubicBezTo>
                      <a:pt x="65" y="27"/>
                      <a:pt x="72" y="30"/>
                      <a:pt x="77" y="37"/>
                    </a:cubicBezTo>
                    <a:cubicBezTo>
                      <a:pt x="82" y="43"/>
                      <a:pt x="84" y="50"/>
                      <a:pt x="83" y="5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57" tIns="34279" rIns="68557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798255" y="2949704"/>
            <a:ext cx="1964868" cy="747020"/>
            <a:chOff x="8641357" y="2133650"/>
            <a:chExt cx="2620431" cy="996258"/>
          </a:xfrm>
        </p:grpSpPr>
        <p:sp>
          <p:nvSpPr>
            <p:cNvPr id="92" name="TextBox 91"/>
            <p:cNvSpPr txBox="1"/>
            <p:nvPr/>
          </p:nvSpPr>
          <p:spPr>
            <a:xfrm>
              <a:off x="8785373" y="2493689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3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5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577188" y="1690099"/>
            <a:ext cx="1964868" cy="747020"/>
            <a:chOff x="8641357" y="2133650"/>
            <a:chExt cx="2620431" cy="996258"/>
          </a:xfrm>
        </p:grpSpPr>
        <p:sp>
          <p:nvSpPr>
            <p:cNvPr id="96" name="TextBox 95"/>
            <p:cNvSpPr txBox="1"/>
            <p:nvPr/>
          </p:nvSpPr>
          <p:spPr>
            <a:xfrm>
              <a:off x="8785373" y="2493689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5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768911" y="3122002"/>
            <a:ext cx="1964868" cy="747020"/>
            <a:chOff x="8641357" y="2133650"/>
            <a:chExt cx="2620431" cy="996258"/>
          </a:xfrm>
        </p:grpSpPr>
        <p:sp>
          <p:nvSpPr>
            <p:cNvPr id="100" name="TextBox 99"/>
            <p:cNvSpPr txBox="1"/>
            <p:nvPr/>
          </p:nvSpPr>
          <p:spPr>
            <a:xfrm>
              <a:off x="8785373" y="2493689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01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5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6616408" y="1765149"/>
            <a:ext cx="1964868" cy="747020"/>
            <a:chOff x="8641357" y="2133650"/>
            <a:chExt cx="2620431" cy="996258"/>
          </a:xfrm>
        </p:grpSpPr>
        <p:sp>
          <p:nvSpPr>
            <p:cNvPr id="104" name="TextBox 103"/>
            <p:cNvSpPr txBox="1"/>
            <p:nvPr/>
          </p:nvSpPr>
          <p:spPr>
            <a:xfrm>
              <a:off x="8785373" y="2493689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0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5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293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2488" y="142043"/>
            <a:ext cx="4091558" cy="507703"/>
            <a:chOff x="360437" y="189434"/>
            <a:chExt cx="5456674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0"/>
              <a:ext cx="2288322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The problems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2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2699" dirty="0">
                  <a:solidFill>
                    <a:srgbClr val="0066CC"/>
                  </a:solidFill>
                </a:rPr>
                <a:t>出现的问题</a:t>
              </a: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6656645" y="1920748"/>
            <a:ext cx="1964868" cy="747020"/>
            <a:chOff x="8641357" y="2133650"/>
            <a:chExt cx="2620431" cy="996258"/>
          </a:xfrm>
        </p:grpSpPr>
        <p:sp>
          <p:nvSpPr>
            <p:cNvPr id="104" name="TextBox 103"/>
            <p:cNvSpPr txBox="1"/>
            <p:nvPr/>
          </p:nvSpPr>
          <p:spPr>
            <a:xfrm>
              <a:off x="8785373" y="2493689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0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5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10" name="直接连接符 109"/>
          <p:cNvCxnSpPr/>
          <p:nvPr/>
        </p:nvCxnSpPr>
        <p:spPr>
          <a:xfrm flipV="1">
            <a:off x="3600117" y="2190717"/>
            <a:ext cx="1079870" cy="1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3492130" y="3266907"/>
            <a:ext cx="910813" cy="5853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组合 112"/>
          <p:cNvGrpSpPr/>
          <p:nvPr/>
        </p:nvGrpSpPr>
        <p:grpSpPr>
          <a:xfrm>
            <a:off x="4367555" y="2968878"/>
            <a:ext cx="2030629" cy="584353"/>
            <a:chOff x="2133599" y="4028641"/>
            <a:chExt cx="2708132" cy="779318"/>
          </a:xfrm>
        </p:grpSpPr>
        <p:sp>
          <p:nvSpPr>
            <p:cNvPr id="115" name="任意多边形 114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16" name="任意多边形 115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922666" y="2922772"/>
            <a:ext cx="2994489" cy="584353"/>
            <a:chOff x="2078615" y="1943100"/>
            <a:chExt cx="3993576" cy="779318"/>
          </a:xfrm>
        </p:grpSpPr>
        <p:sp>
          <p:nvSpPr>
            <p:cNvPr id="120" name="任意多边形 119"/>
            <p:cNvSpPr/>
            <p:nvPr/>
          </p:nvSpPr>
          <p:spPr>
            <a:xfrm>
              <a:off x="2078615" y="1943100"/>
              <a:ext cx="3993576" cy="779318"/>
            </a:xfrm>
            <a:custGeom>
              <a:avLst/>
              <a:gdLst>
                <a:gd name="connsiteX0" fmla="*/ 313459 w 3993576"/>
                <a:gd name="connsiteY0" fmla="*/ 0 h 779318"/>
                <a:gd name="connsiteX1" fmla="*/ 342467 w 3993576"/>
                <a:gd name="connsiteY1" fmla="*/ 3635 h 779318"/>
                <a:gd name="connsiteX2" fmla="*/ 342467 w 3993576"/>
                <a:gd name="connsiteY2" fmla="*/ 0 h 779318"/>
                <a:gd name="connsiteX3" fmla="*/ 3680117 w 3993576"/>
                <a:gd name="connsiteY3" fmla="*/ 0 h 779318"/>
                <a:gd name="connsiteX4" fmla="*/ 3680835 w 3993576"/>
                <a:gd name="connsiteY4" fmla="*/ 0 h 779318"/>
                <a:gd name="connsiteX5" fmla="*/ 3680835 w 3993576"/>
                <a:gd name="connsiteY5" fmla="*/ 90 h 779318"/>
                <a:gd name="connsiteX6" fmla="*/ 3743290 w 3993576"/>
                <a:gd name="connsiteY6" fmla="*/ 7917 h 779318"/>
                <a:gd name="connsiteX7" fmla="*/ 3993576 w 3993576"/>
                <a:gd name="connsiteY7" fmla="*/ 389659 h 779318"/>
                <a:gd name="connsiteX8" fmla="*/ 3743290 w 3993576"/>
                <a:gd name="connsiteY8" fmla="*/ 771402 h 779318"/>
                <a:gd name="connsiteX9" fmla="*/ 3680835 w 3993576"/>
                <a:gd name="connsiteY9" fmla="*/ 779228 h 779318"/>
                <a:gd name="connsiteX10" fmla="*/ 3680835 w 3993576"/>
                <a:gd name="connsiteY10" fmla="*/ 779318 h 779318"/>
                <a:gd name="connsiteX11" fmla="*/ 3680117 w 3993576"/>
                <a:gd name="connsiteY11" fmla="*/ 779318 h 779318"/>
                <a:gd name="connsiteX12" fmla="*/ 342467 w 3993576"/>
                <a:gd name="connsiteY12" fmla="*/ 779318 h 779318"/>
                <a:gd name="connsiteX13" fmla="*/ 342467 w 3993576"/>
                <a:gd name="connsiteY13" fmla="*/ 775683 h 779318"/>
                <a:gd name="connsiteX14" fmla="*/ 313459 w 3993576"/>
                <a:gd name="connsiteY14" fmla="*/ 779318 h 779318"/>
                <a:gd name="connsiteX15" fmla="*/ 0 w 3993576"/>
                <a:gd name="connsiteY15" fmla="*/ 389659 h 779318"/>
                <a:gd name="connsiteX16" fmla="*/ 313459 w 3993576"/>
                <a:gd name="connsiteY16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93576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3680117" y="0"/>
                  </a:lnTo>
                  <a:lnTo>
                    <a:pt x="3680835" y="0"/>
                  </a:lnTo>
                  <a:lnTo>
                    <a:pt x="3680835" y="90"/>
                  </a:lnTo>
                  <a:lnTo>
                    <a:pt x="3743290" y="7917"/>
                  </a:lnTo>
                  <a:cubicBezTo>
                    <a:pt x="3886128" y="44251"/>
                    <a:pt x="3993576" y="201357"/>
                    <a:pt x="3993576" y="389659"/>
                  </a:cubicBezTo>
                  <a:cubicBezTo>
                    <a:pt x="3993576" y="577962"/>
                    <a:pt x="3886128" y="735067"/>
                    <a:pt x="3743290" y="771402"/>
                  </a:cubicBezTo>
                  <a:lnTo>
                    <a:pt x="3680835" y="779228"/>
                  </a:lnTo>
                  <a:lnTo>
                    <a:pt x="3680835" y="779318"/>
                  </a:lnTo>
                  <a:lnTo>
                    <a:pt x="3680117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21" name="任意多边形 120"/>
            <p:cNvSpPr/>
            <p:nvPr/>
          </p:nvSpPr>
          <p:spPr>
            <a:xfrm>
              <a:off x="2107622" y="1995054"/>
              <a:ext cx="3935560" cy="675411"/>
            </a:xfrm>
            <a:custGeom>
              <a:avLst/>
              <a:gdLst>
                <a:gd name="connsiteX0" fmla="*/ 268867 w 3935560"/>
                <a:gd name="connsiteY0" fmla="*/ 0 h 675411"/>
                <a:gd name="connsiteX1" fmla="*/ 3653273 w 3935560"/>
                <a:gd name="connsiteY1" fmla="*/ 0 h 675411"/>
                <a:gd name="connsiteX2" fmla="*/ 3653273 w 3935560"/>
                <a:gd name="connsiteY2" fmla="*/ 260 h 675411"/>
                <a:gd name="connsiteX3" fmla="*/ 3708436 w 3935560"/>
                <a:gd name="connsiteY3" fmla="*/ 6862 h 675411"/>
                <a:gd name="connsiteX4" fmla="*/ 3935560 w 3935560"/>
                <a:gd name="connsiteY4" fmla="*/ 337706 h 675411"/>
                <a:gd name="connsiteX5" fmla="*/ 3708436 w 3935560"/>
                <a:gd name="connsiteY5" fmla="*/ 668550 h 675411"/>
                <a:gd name="connsiteX6" fmla="*/ 3653273 w 3935560"/>
                <a:gd name="connsiteY6" fmla="*/ 675152 h 675411"/>
                <a:gd name="connsiteX7" fmla="*/ 3653273 w 3935560"/>
                <a:gd name="connsiteY7" fmla="*/ 675409 h 675411"/>
                <a:gd name="connsiteX8" fmla="*/ 3651126 w 3935560"/>
                <a:gd name="connsiteY8" fmla="*/ 675409 h 675411"/>
                <a:gd name="connsiteX9" fmla="*/ 3651109 w 3935560"/>
                <a:gd name="connsiteY9" fmla="*/ 675411 h 675411"/>
                <a:gd name="connsiteX10" fmla="*/ 3651093 w 3935560"/>
                <a:gd name="connsiteY10" fmla="*/ 675409 h 675411"/>
                <a:gd name="connsiteX11" fmla="*/ 284468 w 3935560"/>
                <a:gd name="connsiteY11" fmla="*/ 675409 h 675411"/>
                <a:gd name="connsiteX12" fmla="*/ 284451 w 3935560"/>
                <a:gd name="connsiteY12" fmla="*/ 675411 h 675411"/>
                <a:gd name="connsiteX13" fmla="*/ 284435 w 3935560"/>
                <a:gd name="connsiteY13" fmla="*/ 675409 h 675411"/>
                <a:gd name="connsiteX14" fmla="*/ 268867 w 3935560"/>
                <a:gd name="connsiteY14" fmla="*/ 675409 h 675411"/>
                <a:gd name="connsiteX15" fmla="*/ 268867 w 3935560"/>
                <a:gd name="connsiteY15" fmla="*/ 673546 h 675411"/>
                <a:gd name="connsiteX16" fmla="*/ 227124 w 3935560"/>
                <a:gd name="connsiteY16" fmla="*/ 668550 h 675411"/>
                <a:gd name="connsiteX17" fmla="*/ 0 w 3935560"/>
                <a:gd name="connsiteY17" fmla="*/ 337706 h 675411"/>
                <a:gd name="connsiteX18" fmla="*/ 227124 w 3935560"/>
                <a:gd name="connsiteY18" fmla="*/ 6862 h 675411"/>
                <a:gd name="connsiteX19" fmla="*/ 268867 w 3935560"/>
                <a:gd name="connsiteY19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35560" h="675411">
                  <a:moveTo>
                    <a:pt x="268867" y="0"/>
                  </a:moveTo>
                  <a:lnTo>
                    <a:pt x="3653273" y="0"/>
                  </a:lnTo>
                  <a:lnTo>
                    <a:pt x="3653273" y="260"/>
                  </a:lnTo>
                  <a:lnTo>
                    <a:pt x="3708436" y="6862"/>
                  </a:lnTo>
                  <a:cubicBezTo>
                    <a:pt x="3838056" y="38352"/>
                    <a:pt x="3935560" y="174511"/>
                    <a:pt x="3935560" y="337706"/>
                  </a:cubicBezTo>
                  <a:cubicBezTo>
                    <a:pt x="3935560" y="500902"/>
                    <a:pt x="3838056" y="637060"/>
                    <a:pt x="3708436" y="668550"/>
                  </a:cubicBezTo>
                  <a:lnTo>
                    <a:pt x="3653273" y="675152"/>
                  </a:lnTo>
                  <a:lnTo>
                    <a:pt x="3653273" y="675409"/>
                  </a:lnTo>
                  <a:lnTo>
                    <a:pt x="3651126" y="675409"/>
                  </a:lnTo>
                  <a:lnTo>
                    <a:pt x="3651109" y="675411"/>
                  </a:lnTo>
                  <a:lnTo>
                    <a:pt x="3651093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5" y="675409"/>
                  </a:lnTo>
                  <a:lnTo>
                    <a:pt x="268867" y="675409"/>
                  </a:lnTo>
                  <a:lnTo>
                    <a:pt x="268867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7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367555" y="1881793"/>
            <a:ext cx="2030629" cy="584353"/>
            <a:chOff x="2133599" y="4028641"/>
            <a:chExt cx="2708132" cy="779318"/>
          </a:xfrm>
        </p:grpSpPr>
        <p:sp>
          <p:nvSpPr>
            <p:cNvPr id="125" name="任意多边形 124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922666" y="1869835"/>
            <a:ext cx="2994489" cy="584353"/>
            <a:chOff x="2078615" y="1943100"/>
            <a:chExt cx="3993576" cy="779318"/>
          </a:xfrm>
        </p:grpSpPr>
        <p:sp>
          <p:nvSpPr>
            <p:cNvPr id="130" name="任意多边形 129"/>
            <p:cNvSpPr/>
            <p:nvPr/>
          </p:nvSpPr>
          <p:spPr>
            <a:xfrm>
              <a:off x="2078615" y="1943100"/>
              <a:ext cx="3993576" cy="779318"/>
            </a:xfrm>
            <a:custGeom>
              <a:avLst/>
              <a:gdLst>
                <a:gd name="connsiteX0" fmla="*/ 313459 w 3993576"/>
                <a:gd name="connsiteY0" fmla="*/ 0 h 779318"/>
                <a:gd name="connsiteX1" fmla="*/ 342467 w 3993576"/>
                <a:gd name="connsiteY1" fmla="*/ 3635 h 779318"/>
                <a:gd name="connsiteX2" fmla="*/ 342467 w 3993576"/>
                <a:gd name="connsiteY2" fmla="*/ 0 h 779318"/>
                <a:gd name="connsiteX3" fmla="*/ 3680117 w 3993576"/>
                <a:gd name="connsiteY3" fmla="*/ 0 h 779318"/>
                <a:gd name="connsiteX4" fmla="*/ 3680835 w 3993576"/>
                <a:gd name="connsiteY4" fmla="*/ 0 h 779318"/>
                <a:gd name="connsiteX5" fmla="*/ 3680835 w 3993576"/>
                <a:gd name="connsiteY5" fmla="*/ 90 h 779318"/>
                <a:gd name="connsiteX6" fmla="*/ 3743290 w 3993576"/>
                <a:gd name="connsiteY6" fmla="*/ 7917 h 779318"/>
                <a:gd name="connsiteX7" fmla="*/ 3993576 w 3993576"/>
                <a:gd name="connsiteY7" fmla="*/ 389659 h 779318"/>
                <a:gd name="connsiteX8" fmla="*/ 3743290 w 3993576"/>
                <a:gd name="connsiteY8" fmla="*/ 771402 h 779318"/>
                <a:gd name="connsiteX9" fmla="*/ 3680835 w 3993576"/>
                <a:gd name="connsiteY9" fmla="*/ 779228 h 779318"/>
                <a:gd name="connsiteX10" fmla="*/ 3680835 w 3993576"/>
                <a:gd name="connsiteY10" fmla="*/ 779318 h 779318"/>
                <a:gd name="connsiteX11" fmla="*/ 3680117 w 3993576"/>
                <a:gd name="connsiteY11" fmla="*/ 779318 h 779318"/>
                <a:gd name="connsiteX12" fmla="*/ 342467 w 3993576"/>
                <a:gd name="connsiteY12" fmla="*/ 779318 h 779318"/>
                <a:gd name="connsiteX13" fmla="*/ 342467 w 3993576"/>
                <a:gd name="connsiteY13" fmla="*/ 775683 h 779318"/>
                <a:gd name="connsiteX14" fmla="*/ 313459 w 3993576"/>
                <a:gd name="connsiteY14" fmla="*/ 779318 h 779318"/>
                <a:gd name="connsiteX15" fmla="*/ 0 w 3993576"/>
                <a:gd name="connsiteY15" fmla="*/ 389659 h 779318"/>
                <a:gd name="connsiteX16" fmla="*/ 313459 w 3993576"/>
                <a:gd name="connsiteY16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93576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3680117" y="0"/>
                  </a:lnTo>
                  <a:lnTo>
                    <a:pt x="3680835" y="0"/>
                  </a:lnTo>
                  <a:lnTo>
                    <a:pt x="3680835" y="90"/>
                  </a:lnTo>
                  <a:lnTo>
                    <a:pt x="3743290" y="7917"/>
                  </a:lnTo>
                  <a:cubicBezTo>
                    <a:pt x="3886128" y="44251"/>
                    <a:pt x="3993576" y="201357"/>
                    <a:pt x="3993576" y="389659"/>
                  </a:cubicBezTo>
                  <a:cubicBezTo>
                    <a:pt x="3993576" y="577962"/>
                    <a:pt x="3886128" y="735067"/>
                    <a:pt x="3743290" y="771402"/>
                  </a:cubicBezTo>
                  <a:lnTo>
                    <a:pt x="3680835" y="779228"/>
                  </a:lnTo>
                  <a:lnTo>
                    <a:pt x="3680835" y="779318"/>
                  </a:lnTo>
                  <a:lnTo>
                    <a:pt x="3680117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2107622" y="1995054"/>
              <a:ext cx="3935560" cy="675411"/>
            </a:xfrm>
            <a:custGeom>
              <a:avLst/>
              <a:gdLst>
                <a:gd name="connsiteX0" fmla="*/ 268867 w 3935560"/>
                <a:gd name="connsiteY0" fmla="*/ 0 h 675411"/>
                <a:gd name="connsiteX1" fmla="*/ 3653273 w 3935560"/>
                <a:gd name="connsiteY1" fmla="*/ 0 h 675411"/>
                <a:gd name="connsiteX2" fmla="*/ 3653273 w 3935560"/>
                <a:gd name="connsiteY2" fmla="*/ 260 h 675411"/>
                <a:gd name="connsiteX3" fmla="*/ 3708436 w 3935560"/>
                <a:gd name="connsiteY3" fmla="*/ 6862 h 675411"/>
                <a:gd name="connsiteX4" fmla="*/ 3935560 w 3935560"/>
                <a:gd name="connsiteY4" fmla="*/ 337706 h 675411"/>
                <a:gd name="connsiteX5" fmla="*/ 3708436 w 3935560"/>
                <a:gd name="connsiteY5" fmla="*/ 668550 h 675411"/>
                <a:gd name="connsiteX6" fmla="*/ 3653273 w 3935560"/>
                <a:gd name="connsiteY6" fmla="*/ 675152 h 675411"/>
                <a:gd name="connsiteX7" fmla="*/ 3653273 w 3935560"/>
                <a:gd name="connsiteY7" fmla="*/ 675409 h 675411"/>
                <a:gd name="connsiteX8" fmla="*/ 3651126 w 3935560"/>
                <a:gd name="connsiteY8" fmla="*/ 675409 h 675411"/>
                <a:gd name="connsiteX9" fmla="*/ 3651109 w 3935560"/>
                <a:gd name="connsiteY9" fmla="*/ 675411 h 675411"/>
                <a:gd name="connsiteX10" fmla="*/ 3651093 w 3935560"/>
                <a:gd name="connsiteY10" fmla="*/ 675409 h 675411"/>
                <a:gd name="connsiteX11" fmla="*/ 284468 w 3935560"/>
                <a:gd name="connsiteY11" fmla="*/ 675409 h 675411"/>
                <a:gd name="connsiteX12" fmla="*/ 284451 w 3935560"/>
                <a:gd name="connsiteY12" fmla="*/ 675411 h 675411"/>
                <a:gd name="connsiteX13" fmla="*/ 284435 w 3935560"/>
                <a:gd name="connsiteY13" fmla="*/ 675409 h 675411"/>
                <a:gd name="connsiteX14" fmla="*/ 268867 w 3935560"/>
                <a:gd name="connsiteY14" fmla="*/ 675409 h 675411"/>
                <a:gd name="connsiteX15" fmla="*/ 268867 w 3935560"/>
                <a:gd name="connsiteY15" fmla="*/ 673546 h 675411"/>
                <a:gd name="connsiteX16" fmla="*/ 227124 w 3935560"/>
                <a:gd name="connsiteY16" fmla="*/ 668550 h 675411"/>
                <a:gd name="connsiteX17" fmla="*/ 0 w 3935560"/>
                <a:gd name="connsiteY17" fmla="*/ 337706 h 675411"/>
                <a:gd name="connsiteX18" fmla="*/ 227124 w 3935560"/>
                <a:gd name="connsiteY18" fmla="*/ 6862 h 675411"/>
                <a:gd name="connsiteX19" fmla="*/ 268867 w 3935560"/>
                <a:gd name="connsiteY19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35560" h="675411">
                  <a:moveTo>
                    <a:pt x="268867" y="0"/>
                  </a:moveTo>
                  <a:lnTo>
                    <a:pt x="3653273" y="0"/>
                  </a:lnTo>
                  <a:lnTo>
                    <a:pt x="3653273" y="260"/>
                  </a:lnTo>
                  <a:lnTo>
                    <a:pt x="3708436" y="6862"/>
                  </a:lnTo>
                  <a:cubicBezTo>
                    <a:pt x="3838056" y="38352"/>
                    <a:pt x="3935560" y="174511"/>
                    <a:pt x="3935560" y="337706"/>
                  </a:cubicBezTo>
                  <a:cubicBezTo>
                    <a:pt x="3935560" y="500902"/>
                    <a:pt x="3838056" y="637060"/>
                    <a:pt x="3708436" y="668550"/>
                  </a:cubicBezTo>
                  <a:lnTo>
                    <a:pt x="3653273" y="675152"/>
                  </a:lnTo>
                  <a:lnTo>
                    <a:pt x="3653273" y="675409"/>
                  </a:lnTo>
                  <a:lnTo>
                    <a:pt x="3651126" y="675409"/>
                  </a:lnTo>
                  <a:lnTo>
                    <a:pt x="3651109" y="675411"/>
                  </a:lnTo>
                  <a:lnTo>
                    <a:pt x="3651093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5" y="675409"/>
                  </a:lnTo>
                  <a:lnTo>
                    <a:pt x="268867" y="675409"/>
                  </a:lnTo>
                  <a:lnTo>
                    <a:pt x="268867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7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32" name="文本框 32"/>
          <p:cNvSpPr txBox="1"/>
          <p:nvPr/>
        </p:nvSpPr>
        <p:spPr>
          <a:xfrm>
            <a:off x="1462801" y="1984119"/>
            <a:ext cx="1597381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2099" dirty="0">
                <a:solidFill>
                  <a:srgbClr val="0066CC"/>
                </a:solidFill>
                <a:effectLst/>
              </a:rPr>
              <a:t>存在问题</a:t>
            </a:r>
            <a:endParaRPr lang="en-US" altLang="zh-CN" sz="2099" dirty="0">
              <a:solidFill>
                <a:srgbClr val="0066CC"/>
              </a:solidFill>
            </a:endParaRPr>
          </a:p>
        </p:txBody>
      </p:sp>
      <p:sp>
        <p:nvSpPr>
          <p:cNvPr id="134" name="文本框 32"/>
          <p:cNvSpPr txBox="1"/>
          <p:nvPr/>
        </p:nvSpPr>
        <p:spPr>
          <a:xfrm>
            <a:off x="1462801" y="3039755"/>
            <a:ext cx="1597381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2099" dirty="0">
                <a:solidFill>
                  <a:srgbClr val="0066CC"/>
                </a:solidFill>
                <a:effectLst/>
              </a:rPr>
              <a:t>提出建议</a:t>
            </a:r>
            <a:endParaRPr lang="en-US" altLang="zh-CN" sz="2099" dirty="0">
              <a:solidFill>
                <a:srgbClr val="0066CC"/>
              </a:solidFill>
            </a:endParaRPr>
          </a:p>
        </p:txBody>
      </p:sp>
      <p:sp>
        <p:nvSpPr>
          <p:cNvPr id="135" name="文本框 32"/>
          <p:cNvSpPr txBox="1"/>
          <p:nvPr/>
        </p:nvSpPr>
        <p:spPr>
          <a:xfrm>
            <a:off x="4584179" y="1984119"/>
            <a:ext cx="1597381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099" dirty="0">
                <a:solidFill>
                  <a:srgbClr val="0066CC"/>
                </a:solidFill>
              </a:rPr>
              <a:t>如何解决</a:t>
            </a:r>
            <a:endParaRPr lang="en-US" altLang="zh-CN" sz="2099" dirty="0">
              <a:solidFill>
                <a:srgbClr val="0066CC"/>
              </a:solidFill>
            </a:endParaRPr>
          </a:p>
        </p:txBody>
      </p:sp>
      <p:sp>
        <p:nvSpPr>
          <p:cNvPr id="136" name="文本框 32"/>
          <p:cNvSpPr txBox="1"/>
          <p:nvPr/>
        </p:nvSpPr>
        <p:spPr>
          <a:xfrm>
            <a:off x="4622006" y="3039755"/>
            <a:ext cx="1597381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099" dirty="0">
                <a:solidFill>
                  <a:srgbClr val="0066CC"/>
                </a:solidFill>
              </a:rPr>
              <a:t>采纳办法</a:t>
            </a:r>
            <a:endParaRPr lang="en-US" altLang="zh-CN" sz="2099" dirty="0">
              <a:solidFill>
                <a:srgbClr val="0066CC"/>
              </a:solidFill>
            </a:endParaRPr>
          </a:p>
        </p:txBody>
      </p:sp>
      <p:grpSp>
        <p:nvGrpSpPr>
          <p:cNvPr id="137" name="组合 136"/>
          <p:cNvGrpSpPr/>
          <p:nvPr/>
        </p:nvGrpSpPr>
        <p:grpSpPr>
          <a:xfrm>
            <a:off x="6656645" y="3039754"/>
            <a:ext cx="1964868" cy="747020"/>
            <a:chOff x="8641357" y="2133650"/>
            <a:chExt cx="2620431" cy="996258"/>
          </a:xfrm>
        </p:grpSpPr>
        <p:sp>
          <p:nvSpPr>
            <p:cNvPr id="138" name="TextBox 137"/>
            <p:cNvSpPr txBox="1"/>
            <p:nvPr/>
          </p:nvSpPr>
          <p:spPr>
            <a:xfrm>
              <a:off x="8785373" y="2493689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9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8784483" y="2133650"/>
              <a:ext cx="2477305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5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638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4" grpId="0"/>
      <p:bldP spid="135" grpId="0"/>
      <p:bldP spid="1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707654"/>
            <a:ext cx="9144000" cy="2571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899592" y="904055"/>
            <a:ext cx="3259452" cy="707886"/>
            <a:chOff x="464397" y="267493"/>
            <a:chExt cx="3259452" cy="707886"/>
          </a:xfrm>
        </p:grpSpPr>
        <p:sp>
          <p:nvSpPr>
            <p:cNvPr id="4" name="TextBox 3"/>
            <p:cNvSpPr txBox="1"/>
            <p:nvPr/>
          </p:nvSpPr>
          <p:spPr>
            <a:xfrm>
              <a:off x="464397" y="267493"/>
              <a:ext cx="16561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前 言</a:t>
              </a:r>
              <a:endParaRPr lang="zh-CN" altLang="en-US" sz="4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638764" y="513714"/>
              <a:ext cx="208508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solidFill>
                    <a:srgbClr val="0070C0"/>
                  </a:solidFill>
                  <a:latin typeface="+mj-lt"/>
                  <a:ea typeface="DFKai-SB" pitchFamily="65" charset="-120"/>
                </a:rPr>
                <a:t>  </a:t>
              </a:r>
              <a:r>
                <a:rPr lang="en-US" altLang="zh-CN" sz="2400" b="1" dirty="0" smtClean="0">
                  <a:solidFill>
                    <a:srgbClr val="0070C0"/>
                  </a:solidFill>
                  <a:latin typeface="+mj-lt"/>
                  <a:ea typeface="DFKai-SB" pitchFamily="65" charset="-120"/>
                </a:rPr>
                <a:t>Introduction</a:t>
              </a:r>
              <a:endParaRPr lang="zh-CN" altLang="en-US" sz="2400" b="1" dirty="0">
                <a:solidFill>
                  <a:srgbClr val="0070C0"/>
                </a:solidFill>
                <a:latin typeface="+mj-lt"/>
                <a:ea typeface="DFKai-SB" pitchFamily="65" charset="-12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043608" y="1901527"/>
            <a:ext cx="705678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回顾这一年的工作，在取得成绩的同时，我们也找到了工作中的不足和问题，主要反映于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及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的风格、定型还有待进一步探索，尤其是网上的公司产品库充分体现我们</a:t>
            </a:r>
            <a:r>
              <a:rPr lang="en-US" altLang="zh-CN" dirty="0" err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</a:p>
        </p:txBody>
      </p:sp>
    </p:spTree>
    <p:extLst>
      <p:ext uri="{BB962C8B-B14F-4D97-AF65-F5344CB8AC3E}">
        <p14:creationId xmlns:p14="http://schemas.microsoft.com/office/powerpoint/2010/main" val="112554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22488" y="142043"/>
            <a:ext cx="4091558" cy="507703"/>
            <a:chOff x="360437" y="189434"/>
            <a:chExt cx="5456674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0"/>
              <a:ext cx="2288322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The solution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2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2699" dirty="0">
                  <a:solidFill>
                    <a:srgbClr val="0066CC"/>
                  </a:solidFill>
                </a:rPr>
                <a:t>解决的方法</a:t>
              </a:r>
            </a:p>
          </p:txBody>
        </p:sp>
      </p:grpSp>
      <p:cxnSp>
        <p:nvCxnSpPr>
          <p:cNvPr id="48" name="直接连接符 47"/>
          <p:cNvCxnSpPr>
            <a:stCxn id="59" idx="3"/>
          </p:cNvCxnSpPr>
          <p:nvPr/>
        </p:nvCxnSpPr>
        <p:spPr>
          <a:xfrm flipH="1">
            <a:off x="3272638" y="2304471"/>
            <a:ext cx="1191629" cy="955806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4190937" y="1363081"/>
            <a:ext cx="1214719" cy="1214719"/>
            <a:chOff x="5252836" y="1817862"/>
            <a:chExt cx="1620000" cy="1620000"/>
          </a:xfrm>
          <a:solidFill>
            <a:srgbClr val="3399FF"/>
          </a:solidFill>
        </p:grpSpPr>
        <p:sp>
          <p:nvSpPr>
            <p:cNvPr id="57" name="椭圆 56"/>
            <p:cNvSpPr>
              <a:spLocks noChangeAspect="1"/>
            </p:cNvSpPr>
            <p:nvPr/>
          </p:nvSpPr>
          <p:spPr>
            <a:xfrm>
              <a:off x="5252836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8" name="椭圆 57"/>
            <p:cNvSpPr>
              <a:spLocks noChangeAspect="1"/>
            </p:cNvSpPr>
            <p:nvPr/>
          </p:nvSpPr>
          <p:spPr>
            <a:xfrm>
              <a:off x="5252836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5432836" y="199786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60" name="任意多边形 59"/>
          <p:cNvSpPr/>
          <p:nvPr/>
        </p:nvSpPr>
        <p:spPr>
          <a:xfrm>
            <a:off x="4812350" y="1586127"/>
            <a:ext cx="1895300" cy="755825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3" name="文本框 51"/>
          <p:cNvSpPr txBox="1"/>
          <p:nvPr/>
        </p:nvSpPr>
        <p:spPr>
          <a:xfrm>
            <a:off x="5131290" y="174480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420384" y="1598080"/>
            <a:ext cx="755825" cy="755825"/>
            <a:chOff x="5558836" y="2123862"/>
            <a:chExt cx="1008000" cy="1008000"/>
          </a:xfrm>
        </p:grpSpPr>
        <p:sp>
          <p:nvSpPr>
            <p:cNvPr id="61" name="椭圆 60"/>
            <p:cNvSpPr>
              <a:spLocks noChangeAspect="1"/>
            </p:cNvSpPr>
            <p:nvPr/>
          </p:nvSpPr>
          <p:spPr>
            <a:xfrm>
              <a:off x="5558836" y="212386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6" name="文本框 29"/>
            <p:cNvSpPr txBox="1">
              <a:spLocks noChangeArrowheads="1"/>
            </p:cNvSpPr>
            <p:nvPr/>
          </p:nvSpPr>
          <p:spPr bwMode="auto">
            <a:xfrm>
              <a:off x="5638262" y="2289860"/>
              <a:ext cx="84914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999" dirty="0">
                  <a:solidFill>
                    <a:srgbClr val="0066CC"/>
                  </a:solidFill>
                </a:rPr>
                <a:t>02</a:t>
              </a:r>
              <a:endParaRPr lang="zh-CN" altLang="en-US" sz="2999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41" name="直接连接符 40"/>
          <p:cNvCxnSpPr>
            <a:stCxn id="58" idx="2"/>
            <a:endCxn id="53" idx="2"/>
          </p:cNvCxnSpPr>
          <p:nvPr/>
        </p:nvCxnSpPr>
        <p:spPr>
          <a:xfrm flipH="1" flipV="1">
            <a:off x="3632186" y="1967240"/>
            <a:ext cx="558752" cy="32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170409" y="1363081"/>
            <a:ext cx="1214719" cy="1214719"/>
            <a:chOff x="1224533" y="1817862"/>
            <a:chExt cx="1620000" cy="1620000"/>
          </a:xfrm>
          <a:solidFill>
            <a:srgbClr val="3399FF"/>
          </a:solidFill>
        </p:grpSpPr>
        <p:sp>
          <p:nvSpPr>
            <p:cNvPr id="50" name="椭圆 49"/>
            <p:cNvSpPr>
              <a:spLocks noChangeAspect="1"/>
            </p:cNvSpPr>
            <p:nvPr/>
          </p:nvSpPr>
          <p:spPr>
            <a:xfrm>
              <a:off x="1224533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1" name="椭圆 50"/>
            <p:cNvSpPr>
              <a:spLocks noChangeAspect="1"/>
            </p:cNvSpPr>
            <p:nvPr/>
          </p:nvSpPr>
          <p:spPr>
            <a:xfrm>
              <a:off x="1224533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52" name="椭圆 51"/>
            <p:cNvSpPr>
              <a:spLocks noChangeAspect="1"/>
            </p:cNvSpPr>
            <p:nvPr/>
          </p:nvSpPr>
          <p:spPr>
            <a:xfrm>
              <a:off x="1404533" y="199786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53" name="任意多边形 52"/>
          <p:cNvSpPr/>
          <p:nvPr/>
        </p:nvSpPr>
        <p:spPr>
          <a:xfrm>
            <a:off x="1736885" y="1592527"/>
            <a:ext cx="1895300" cy="749425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6" name="文本框 44"/>
          <p:cNvSpPr txBox="1"/>
          <p:nvPr/>
        </p:nvSpPr>
        <p:spPr>
          <a:xfrm>
            <a:off x="2110762" y="174480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399856" y="1586127"/>
            <a:ext cx="755825" cy="755825"/>
            <a:chOff x="1530533" y="2123862"/>
            <a:chExt cx="1008000" cy="1008000"/>
          </a:xfrm>
        </p:grpSpPr>
        <p:sp>
          <p:nvSpPr>
            <p:cNvPr id="54" name="椭圆 53"/>
            <p:cNvSpPr>
              <a:spLocks noChangeAspect="1"/>
            </p:cNvSpPr>
            <p:nvPr/>
          </p:nvSpPr>
          <p:spPr>
            <a:xfrm>
              <a:off x="1530533" y="212386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4" name="文本框 29"/>
            <p:cNvSpPr txBox="1">
              <a:spLocks noChangeArrowheads="1"/>
            </p:cNvSpPr>
            <p:nvPr/>
          </p:nvSpPr>
          <p:spPr bwMode="auto">
            <a:xfrm>
              <a:off x="1639474" y="2289860"/>
              <a:ext cx="84914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999" dirty="0">
                  <a:solidFill>
                    <a:srgbClr val="0066CC"/>
                  </a:solidFill>
                </a:rPr>
                <a:t>01</a:t>
              </a:r>
              <a:endParaRPr lang="zh-CN" altLang="en-US" sz="2999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358266" y="3030830"/>
            <a:ext cx="1214719" cy="1214719"/>
            <a:chOff x="2808709" y="4042042"/>
            <a:chExt cx="1620000" cy="1620000"/>
          </a:xfrm>
          <a:solidFill>
            <a:srgbClr val="3399FF"/>
          </a:solidFill>
        </p:grpSpPr>
        <p:sp>
          <p:nvSpPr>
            <p:cNvPr id="33" name="椭圆 32"/>
            <p:cNvSpPr>
              <a:spLocks noChangeAspect="1"/>
            </p:cNvSpPr>
            <p:nvPr/>
          </p:nvSpPr>
          <p:spPr>
            <a:xfrm>
              <a:off x="2808709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2808709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2988709" y="422204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9" name="任意多边形 38"/>
          <p:cNvSpPr/>
          <p:nvPr/>
        </p:nvSpPr>
        <p:spPr>
          <a:xfrm>
            <a:off x="2924742" y="3260277"/>
            <a:ext cx="1895300" cy="755825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2" name="文本框 16"/>
          <p:cNvSpPr txBox="1"/>
          <p:nvPr/>
        </p:nvSpPr>
        <p:spPr>
          <a:xfrm>
            <a:off x="3298619" y="341254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2587713" y="3253876"/>
            <a:ext cx="755825" cy="755825"/>
            <a:chOff x="3114709" y="4348042"/>
            <a:chExt cx="1008000" cy="1008000"/>
          </a:xfrm>
        </p:grpSpPr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3114709" y="434804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5" name="文本框 29"/>
            <p:cNvSpPr txBox="1">
              <a:spLocks noChangeArrowheads="1"/>
            </p:cNvSpPr>
            <p:nvPr/>
          </p:nvSpPr>
          <p:spPr bwMode="auto">
            <a:xfrm>
              <a:off x="3209882" y="4522108"/>
              <a:ext cx="84914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999" dirty="0">
                  <a:solidFill>
                    <a:srgbClr val="0066CC"/>
                  </a:solidFill>
                </a:rPr>
                <a:t>03</a:t>
              </a:r>
              <a:endParaRPr lang="zh-CN" altLang="en-US" sz="2999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55" name="直接连接符 54"/>
          <p:cNvCxnSpPr/>
          <p:nvPr/>
        </p:nvCxnSpPr>
        <p:spPr>
          <a:xfrm flipH="1">
            <a:off x="4798297" y="3631789"/>
            <a:ext cx="715467" cy="2440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5378794" y="3030830"/>
            <a:ext cx="1214719" cy="1214719"/>
            <a:chOff x="6837012" y="4042042"/>
            <a:chExt cx="1620000" cy="1620000"/>
          </a:xfrm>
          <a:solidFill>
            <a:srgbClr val="3399FF"/>
          </a:solidFill>
        </p:grpSpPr>
        <p:sp>
          <p:nvSpPr>
            <p:cNvPr id="43" name="椭圆 42"/>
            <p:cNvSpPr>
              <a:spLocks noChangeAspect="1"/>
            </p:cNvSpPr>
            <p:nvPr/>
          </p:nvSpPr>
          <p:spPr>
            <a:xfrm>
              <a:off x="6837012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6837012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7017012" y="422204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6000207" y="3260277"/>
            <a:ext cx="1895300" cy="755825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9" name="文本框 37"/>
          <p:cNvSpPr txBox="1"/>
          <p:nvPr/>
        </p:nvSpPr>
        <p:spPr>
          <a:xfrm>
            <a:off x="6319147" y="341254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608241" y="3278279"/>
            <a:ext cx="755825" cy="755825"/>
            <a:chOff x="7143012" y="4348042"/>
            <a:chExt cx="1008000" cy="1008000"/>
          </a:xfrm>
        </p:grpSpPr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7143012" y="434804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67" name="文本框 29"/>
            <p:cNvSpPr txBox="1">
              <a:spLocks noChangeArrowheads="1"/>
            </p:cNvSpPr>
            <p:nvPr/>
          </p:nvSpPr>
          <p:spPr bwMode="auto">
            <a:xfrm>
              <a:off x="7222438" y="4522108"/>
              <a:ext cx="84914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999" dirty="0">
                  <a:solidFill>
                    <a:srgbClr val="0066CC"/>
                  </a:solidFill>
                </a:rPr>
                <a:t>04</a:t>
              </a:r>
              <a:endParaRPr lang="zh-CN" altLang="en-US" sz="2999" dirty="0">
                <a:solidFill>
                  <a:srgbClr val="0066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876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3" grpId="0"/>
      <p:bldP spid="53" grpId="0" animBg="1"/>
      <p:bldP spid="56" grpId="0"/>
      <p:bldP spid="39" grpId="0" animBg="1"/>
      <p:bldP spid="42" grpId="0"/>
      <p:bldP spid="46" grpId="0" animBg="1"/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2488" y="142043"/>
            <a:ext cx="4091558" cy="507703"/>
            <a:chOff x="360437" y="189434"/>
            <a:chExt cx="5456674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0"/>
              <a:ext cx="2288322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The deficiencies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2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2699" dirty="0">
                  <a:solidFill>
                    <a:srgbClr val="0066CC"/>
                  </a:solidFill>
                </a:rPr>
                <a:t>存在的不足</a:t>
              </a:r>
            </a:p>
          </p:txBody>
        </p:sp>
      </p:grpSp>
      <p:sp>
        <p:nvSpPr>
          <p:cNvPr id="94" name="Freeform 148"/>
          <p:cNvSpPr>
            <a:spLocks noChangeAspect="1"/>
          </p:cNvSpPr>
          <p:nvPr/>
        </p:nvSpPr>
        <p:spPr bwMode="auto">
          <a:xfrm>
            <a:off x="6933001" y="3146912"/>
            <a:ext cx="550061" cy="431900"/>
          </a:xfrm>
          <a:custGeom>
            <a:avLst/>
            <a:gdLst>
              <a:gd name="T0" fmla="*/ 7 w 135"/>
              <a:gd name="T1" fmla="*/ 99 h 106"/>
              <a:gd name="T2" fmla="*/ 135 w 135"/>
              <a:gd name="T3" fmla="*/ 99 h 106"/>
              <a:gd name="T4" fmla="*/ 135 w 135"/>
              <a:gd name="T5" fmla="*/ 106 h 106"/>
              <a:gd name="T6" fmla="*/ 7 w 135"/>
              <a:gd name="T7" fmla="*/ 106 h 106"/>
              <a:gd name="T8" fmla="*/ 0 w 135"/>
              <a:gd name="T9" fmla="*/ 106 h 106"/>
              <a:gd name="T10" fmla="*/ 0 w 135"/>
              <a:gd name="T11" fmla="*/ 99 h 106"/>
              <a:gd name="T12" fmla="*/ 0 w 135"/>
              <a:gd name="T13" fmla="*/ 0 h 106"/>
              <a:gd name="T14" fmla="*/ 7 w 135"/>
              <a:gd name="T15" fmla="*/ 0 h 106"/>
              <a:gd name="T16" fmla="*/ 7 w 135"/>
              <a:gd name="T17" fmla="*/ 56 h 106"/>
              <a:gd name="T18" fmla="*/ 22 w 135"/>
              <a:gd name="T19" fmla="*/ 47 h 106"/>
              <a:gd name="T20" fmla="*/ 26 w 135"/>
              <a:gd name="T21" fmla="*/ 42 h 106"/>
              <a:gd name="T22" fmla="*/ 31 w 135"/>
              <a:gd name="T23" fmla="*/ 49 h 106"/>
              <a:gd name="T24" fmla="*/ 33 w 135"/>
              <a:gd name="T25" fmla="*/ 54 h 106"/>
              <a:gd name="T26" fmla="*/ 38 w 135"/>
              <a:gd name="T27" fmla="*/ 49 h 106"/>
              <a:gd name="T28" fmla="*/ 45 w 135"/>
              <a:gd name="T29" fmla="*/ 44 h 106"/>
              <a:gd name="T30" fmla="*/ 50 w 135"/>
              <a:gd name="T31" fmla="*/ 52 h 106"/>
              <a:gd name="T32" fmla="*/ 52 w 135"/>
              <a:gd name="T33" fmla="*/ 56 h 106"/>
              <a:gd name="T34" fmla="*/ 64 w 135"/>
              <a:gd name="T35" fmla="*/ 49 h 106"/>
              <a:gd name="T36" fmla="*/ 69 w 135"/>
              <a:gd name="T37" fmla="*/ 47 h 106"/>
              <a:gd name="T38" fmla="*/ 71 w 135"/>
              <a:gd name="T39" fmla="*/ 49 h 106"/>
              <a:gd name="T40" fmla="*/ 83 w 135"/>
              <a:gd name="T41" fmla="*/ 33 h 106"/>
              <a:gd name="T42" fmla="*/ 88 w 135"/>
              <a:gd name="T43" fmla="*/ 26 h 106"/>
              <a:gd name="T44" fmla="*/ 93 w 135"/>
              <a:gd name="T45" fmla="*/ 30 h 106"/>
              <a:gd name="T46" fmla="*/ 95 w 135"/>
              <a:gd name="T47" fmla="*/ 33 h 106"/>
              <a:gd name="T48" fmla="*/ 102 w 135"/>
              <a:gd name="T49" fmla="*/ 23 h 106"/>
              <a:gd name="T50" fmla="*/ 95 w 135"/>
              <a:gd name="T51" fmla="*/ 16 h 106"/>
              <a:gd name="T52" fmla="*/ 111 w 135"/>
              <a:gd name="T53" fmla="*/ 9 h 106"/>
              <a:gd name="T54" fmla="*/ 128 w 135"/>
              <a:gd name="T55" fmla="*/ 2 h 106"/>
              <a:gd name="T56" fmla="*/ 126 w 135"/>
              <a:gd name="T57" fmla="*/ 21 h 106"/>
              <a:gd name="T58" fmla="*/ 123 w 135"/>
              <a:gd name="T59" fmla="*/ 40 h 106"/>
              <a:gd name="T60" fmla="*/ 114 w 135"/>
              <a:gd name="T61" fmla="*/ 33 h 106"/>
              <a:gd name="T62" fmla="*/ 104 w 135"/>
              <a:gd name="T63" fmla="*/ 47 h 106"/>
              <a:gd name="T64" fmla="*/ 100 w 135"/>
              <a:gd name="T65" fmla="*/ 54 h 106"/>
              <a:gd name="T66" fmla="*/ 93 w 135"/>
              <a:gd name="T67" fmla="*/ 49 h 106"/>
              <a:gd name="T68" fmla="*/ 90 w 135"/>
              <a:gd name="T69" fmla="*/ 47 h 106"/>
              <a:gd name="T70" fmla="*/ 78 w 135"/>
              <a:gd name="T71" fmla="*/ 63 h 106"/>
              <a:gd name="T72" fmla="*/ 76 w 135"/>
              <a:gd name="T73" fmla="*/ 71 h 106"/>
              <a:gd name="T74" fmla="*/ 69 w 135"/>
              <a:gd name="T75" fmla="*/ 66 h 106"/>
              <a:gd name="T76" fmla="*/ 67 w 135"/>
              <a:gd name="T77" fmla="*/ 66 h 106"/>
              <a:gd name="T78" fmla="*/ 52 w 135"/>
              <a:gd name="T79" fmla="*/ 73 h 106"/>
              <a:gd name="T80" fmla="*/ 45 w 135"/>
              <a:gd name="T81" fmla="*/ 75 h 106"/>
              <a:gd name="T82" fmla="*/ 43 w 135"/>
              <a:gd name="T83" fmla="*/ 71 h 106"/>
              <a:gd name="T84" fmla="*/ 40 w 135"/>
              <a:gd name="T85" fmla="*/ 66 h 106"/>
              <a:gd name="T86" fmla="*/ 38 w 135"/>
              <a:gd name="T87" fmla="*/ 71 h 106"/>
              <a:gd name="T88" fmla="*/ 31 w 135"/>
              <a:gd name="T89" fmla="*/ 75 h 106"/>
              <a:gd name="T90" fmla="*/ 26 w 135"/>
              <a:gd name="T91" fmla="*/ 68 h 106"/>
              <a:gd name="T92" fmla="*/ 24 w 135"/>
              <a:gd name="T93" fmla="*/ 63 h 106"/>
              <a:gd name="T94" fmla="*/ 7 w 135"/>
              <a:gd name="T95" fmla="*/ 75 h 106"/>
              <a:gd name="T96" fmla="*/ 7 w 135"/>
              <a:gd name="T9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5" h="106">
                <a:moveTo>
                  <a:pt x="7" y="99"/>
                </a:move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0"/>
                </a:lnTo>
                <a:lnTo>
                  <a:pt x="7" y="0"/>
                </a:lnTo>
                <a:lnTo>
                  <a:pt x="7" y="56"/>
                </a:lnTo>
                <a:lnTo>
                  <a:pt x="22" y="47"/>
                </a:lnTo>
                <a:lnTo>
                  <a:pt x="26" y="42"/>
                </a:lnTo>
                <a:lnTo>
                  <a:pt x="31" y="49"/>
                </a:lnTo>
                <a:lnTo>
                  <a:pt x="33" y="54"/>
                </a:lnTo>
                <a:lnTo>
                  <a:pt x="38" y="49"/>
                </a:lnTo>
                <a:lnTo>
                  <a:pt x="45" y="44"/>
                </a:lnTo>
                <a:lnTo>
                  <a:pt x="50" y="52"/>
                </a:lnTo>
                <a:lnTo>
                  <a:pt x="52" y="56"/>
                </a:lnTo>
                <a:lnTo>
                  <a:pt x="64" y="49"/>
                </a:lnTo>
                <a:lnTo>
                  <a:pt x="69" y="47"/>
                </a:lnTo>
                <a:lnTo>
                  <a:pt x="71" y="49"/>
                </a:lnTo>
                <a:lnTo>
                  <a:pt x="83" y="33"/>
                </a:lnTo>
                <a:lnTo>
                  <a:pt x="88" y="26"/>
                </a:lnTo>
                <a:lnTo>
                  <a:pt x="93" y="30"/>
                </a:lnTo>
                <a:lnTo>
                  <a:pt x="95" y="33"/>
                </a:lnTo>
                <a:lnTo>
                  <a:pt x="102" y="23"/>
                </a:lnTo>
                <a:lnTo>
                  <a:pt x="95" y="16"/>
                </a:lnTo>
                <a:lnTo>
                  <a:pt x="111" y="9"/>
                </a:lnTo>
                <a:lnTo>
                  <a:pt x="128" y="2"/>
                </a:lnTo>
                <a:lnTo>
                  <a:pt x="126" y="21"/>
                </a:lnTo>
                <a:lnTo>
                  <a:pt x="123" y="40"/>
                </a:lnTo>
                <a:lnTo>
                  <a:pt x="114" y="33"/>
                </a:lnTo>
                <a:lnTo>
                  <a:pt x="104" y="47"/>
                </a:lnTo>
                <a:lnTo>
                  <a:pt x="100" y="54"/>
                </a:lnTo>
                <a:lnTo>
                  <a:pt x="93" y="49"/>
                </a:lnTo>
                <a:lnTo>
                  <a:pt x="90" y="47"/>
                </a:lnTo>
                <a:lnTo>
                  <a:pt x="78" y="63"/>
                </a:lnTo>
                <a:lnTo>
                  <a:pt x="76" y="71"/>
                </a:lnTo>
                <a:lnTo>
                  <a:pt x="69" y="66"/>
                </a:lnTo>
                <a:lnTo>
                  <a:pt x="67" y="66"/>
                </a:lnTo>
                <a:lnTo>
                  <a:pt x="52" y="73"/>
                </a:lnTo>
                <a:lnTo>
                  <a:pt x="45" y="75"/>
                </a:lnTo>
                <a:lnTo>
                  <a:pt x="43" y="71"/>
                </a:lnTo>
                <a:lnTo>
                  <a:pt x="40" y="66"/>
                </a:lnTo>
                <a:lnTo>
                  <a:pt x="38" y="71"/>
                </a:lnTo>
                <a:lnTo>
                  <a:pt x="31" y="75"/>
                </a:lnTo>
                <a:lnTo>
                  <a:pt x="26" y="68"/>
                </a:lnTo>
                <a:lnTo>
                  <a:pt x="24" y="63"/>
                </a:lnTo>
                <a:lnTo>
                  <a:pt x="7" y="75"/>
                </a:lnTo>
                <a:lnTo>
                  <a:pt x="7" y="9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136" name="组合 135"/>
          <p:cNvGrpSpPr/>
          <p:nvPr/>
        </p:nvGrpSpPr>
        <p:grpSpPr>
          <a:xfrm>
            <a:off x="1080338" y="1275906"/>
            <a:ext cx="1264233" cy="1148450"/>
            <a:chOff x="8641357" y="2133650"/>
            <a:chExt cx="1686034" cy="1531622"/>
          </a:xfrm>
        </p:grpSpPr>
        <p:sp>
          <p:nvSpPr>
            <p:cNvPr id="137" name="TextBox 136"/>
            <p:cNvSpPr txBox="1"/>
            <p:nvPr/>
          </p:nvSpPr>
          <p:spPr>
            <a:xfrm>
              <a:off x="8697503" y="2515973"/>
              <a:ext cx="1629888" cy="11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1386383" y="3828968"/>
            <a:ext cx="1264233" cy="1148450"/>
            <a:chOff x="8641357" y="2133650"/>
            <a:chExt cx="1686034" cy="1531622"/>
          </a:xfrm>
        </p:grpSpPr>
        <p:sp>
          <p:nvSpPr>
            <p:cNvPr id="145" name="TextBox 144"/>
            <p:cNvSpPr txBox="1"/>
            <p:nvPr/>
          </p:nvSpPr>
          <p:spPr>
            <a:xfrm>
              <a:off x="8697503" y="2515973"/>
              <a:ext cx="1629888" cy="11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4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6925332" y="3679811"/>
            <a:ext cx="1264233" cy="1148450"/>
            <a:chOff x="8641357" y="2133650"/>
            <a:chExt cx="1686034" cy="1531622"/>
          </a:xfrm>
        </p:grpSpPr>
        <p:sp>
          <p:nvSpPr>
            <p:cNvPr id="149" name="TextBox 148"/>
            <p:cNvSpPr txBox="1"/>
            <p:nvPr/>
          </p:nvSpPr>
          <p:spPr>
            <a:xfrm>
              <a:off x="8697503" y="2515973"/>
              <a:ext cx="1629888" cy="11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5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56" name="直接连接符 155"/>
          <p:cNvCxnSpPr/>
          <p:nvPr/>
        </p:nvCxnSpPr>
        <p:spPr>
          <a:xfrm flipH="1">
            <a:off x="4491618" y="1927983"/>
            <a:ext cx="1105038" cy="62617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156"/>
          <p:cNvCxnSpPr/>
          <p:nvPr/>
        </p:nvCxnSpPr>
        <p:spPr>
          <a:xfrm flipH="1" flipV="1">
            <a:off x="5044138" y="3029480"/>
            <a:ext cx="879040" cy="421312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/>
          <p:nvPr/>
        </p:nvCxnSpPr>
        <p:spPr>
          <a:xfrm flipH="1">
            <a:off x="3517955" y="3029480"/>
            <a:ext cx="622098" cy="78879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>
            <a:endCxn id="116" idx="6"/>
          </p:cNvCxnSpPr>
          <p:nvPr/>
        </p:nvCxnSpPr>
        <p:spPr>
          <a:xfrm flipH="1">
            <a:off x="3215395" y="2802011"/>
            <a:ext cx="682401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组合 75"/>
          <p:cNvGrpSpPr>
            <a:grpSpLocks noChangeAspect="1"/>
          </p:cNvGrpSpPr>
          <p:nvPr/>
        </p:nvGrpSpPr>
        <p:grpSpPr>
          <a:xfrm>
            <a:off x="6430095" y="1245498"/>
            <a:ext cx="366462" cy="377913"/>
            <a:chOff x="9405938" y="2763838"/>
            <a:chExt cx="1219201" cy="1257301"/>
          </a:xfrm>
          <a:solidFill>
            <a:schemeClr val="bg1">
              <a:lumMod val="75000"/>
            </a:schemeClr>
          </a:solidFill>
        </p:grpSpPr>
        <p:sp>
          <p:nvSpPr>
            <p:cNvPr id="77" name="Rectangle 5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8" name="Rectangle 6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9" name="Rectangle 7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80" name="Rectangle 8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81" name="Rectangle 9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82" name="Rectangle 10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83" name="Rectangle 11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84" name="Rectangle 12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85" name="Rectangle 13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86" name="Rectangle 14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20" name="组合 24"/>
          <p:cNvGrpSpPr>
            <a:grpSpLocks/>
          </p:cNvGrpSpPr>
          <p:nvPr/>
        </p:nvGrpSpPr>
        <p:grpSpPr bwMode="auto">
          <a:xfrm>
            <a:off x="5435338" y="1259795"/>
            <a:ext cx="975681" cy="976473"/>
            <a:chOff x="2848131" y="1860029"/>
            <a:chExt cx="3807502" cy="3807502"/>
          </a:xfrm>
        </p:grpSpPr>
        <p:sp>
          <p:nvSpPr>
            <p:cNvPr id="121" name="椭圆 120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sp>
        <p:nvSpPr>
          <p:cNvPr id="134" name="文本框 29"/>
          <p:cNvSpPr txBox="1">
            <a:spLocks noChangeArrowheads="1"/>
          </p:cNvSpPr>
          <p:nvPr/>
        </p:nvSpPr>
        <p:spPr bwMode="auto">
          <a:xfrm>
            <a:off x="5548715" y="1417383"/>
            <a:ext cx="748924" cy="6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3749" dirty="0">
                <a:solidFill>
                  <a:srgbClr val="0066CC"/>
                </a:solidFill>
              </a:rPr>
              <a:t>04</a:t>
            </a:r>
            <a:endParaRPr lang="zh-CN" altLang="en-US" sz="3749" dirty="0">
              <a:solidFill>
                <a:srgbClr val="0066CC"/>
              </a:solidFill>
            </a:endParaRPr>
          </a:p>
        </p:txBody>
      </p:sp>
      <p:grpSp>
        <p:nvGrpSpPr>
          <p:cNvPr id="152" name="组合 151"/>
          <p:cNvGrpSpPr/>
          <p:nvPr/>
        </p:nvGrpSpPr>
        <p:grpSpPr>
          <a:xfrm>
            <a:off x="6511587" y="1653861"/>
            <a:ext cx="1264233" cy="1148450"/>
            <a:chOff x="8641357" y="2133650"/>
            <a:chExt cx="1686034" cy="1531622"/>
          </a:xfrm>
        </p:grpSpPr>
        <p:sp>
          <p:nvSpPr>
            <p:cNvPr id="153" name="TextBox 152"/>
            <p:cNvSpPr txBox="1"/>
            <p:nvPr/>
          </p:nvSpPr>
          <p:spPr>
            <a:xfrm>
              <a:off x="8697503" y="2515973"/>
              <a:ext cx="1629888" cy="11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5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3" name="组合 24"/>
          <p:cNvGrpSpPr>
            <a:grpSpLocks/>
          </p:cNvGrpSpPr>
          <p:nvPr/>
        </p:nvGrpSpPr>
        <p:grpSpPr bwMode="auto">
          <a:xfrm>
            <a:off x="5596656" y="2993328"/>
            <a:ext cx="1264333" cy="1265358"/>
            <a:chOff x="2848131" y="1860029"/>
            <a:chExt cx="3807502" cy="3807502"/>
          </a:xfrm>
        </p:grpSpPr>
        <p:sp>
          <p:nvSpPr>
            <p:cNvPr id="124" name="椭圆 12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sp>
        <p:nvSpPr>
          <p:cNvPr id="135" name="文本框 29"/>
          <p:cNvSpPr txBox="1">
            <a:spLocks noChangeArrowheads="1"/>
          </p:cNvSpPr>
          <p:nvPr/>
        </p:nvSpPr>
        <p:spPr bwMode="auto">
          <a:xfrm>
            <a:off x="5854360" y="3316658"/>
            <a:ext cx="748924" cy="6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3749" dirty="0">
                <a:solidFill>
                  <a:srgbClr val="0066CC"/>
                </a:solidFill>
              </a:rPr>
              <a:t>05</a:t>
            </a:r>
            <a:endParaRPr lang="zh-CN" altLang="en-US" sz="3749" dirty="0">
              <a:solidFill>
                <a:srgbClr val="0066CC"/>
              </a:solidFill>
            </a:endParaRPr>
          </a:p>
        </p:txBody>
      </p:sp>
      <p:grpSp>
        <p:nvGrpSpPr>
          <p:cNvPr id="117" name="组合 24"/>
          <p:cNvGrpSpPr>
            <a:grpSpLocks/>
          </p:cNvGrpSpPr>
          <p:nvPr/>
        </p:nvGrpSpPr>
        <p:grpSpPr bwMode="auto">
          <a:xfrm>
            <a:off x="2844208" y="3490362"/>
            <a:ext cx="1024324" cy="1025154"/>
            <a:chOff x="2848131" y="1860029"/>
            <a:chExt cx="3807502" cy="3807502"/>
          </a:xfrm>
        </p:grpSpPr>
        <p:sp>
          <p:nvSpPr>
            <p:cNvPr id="118" name="椭圆 11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sp>
        <p:nvSpPr>
          <p:cNvPr id="133" name="文本框 29"/>
          <p:cNvSpPr txBox="1">
            <a:spLocks noChangeArrowheads="1"/>
          </p:cNvSpPr>
          <p:nvPr/>
        </p:nvSpPr>
        <p:spPr bwMode="auto">
          <a:xfrm>
            <a:off x="2961435" y="3717535"/>
            <a:ext cx="748924" cy="6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3749" dirty="0">
                <a:solidFill>
                  <a:srgbClr val="0066CC"/>
                </a:solidFill>
              </a:rPr>
              <a:t>03</a:t>
            </a:r>
            <a:endParaRPr lang="zh-CN" altLang="en-US" sz="3749" dirty="0">
              <a:solidFill>
                <a:srgbClr val="0066CC"/>
              </a:solidFill>
            </a:endParaRPr>
          </a:p>
        </p:txBody>
      </p:sp>
      <p:sp>
        <p:nvSpPr>
          <p:cNvPr id="110" name="Freeform 13"/>
          <p:cNvSpPr>
            <a:spLocks noChangeAspect="1" noEditPoints="1"/>
          </p:cNvSpPr>
          <p:nvPr/>
        </p:nvSpPr>
        <p:spPr bwMode="auto">
          <a:xfrm>
            <a:off x="793243" y="3871752"/>
            <a:ext cx="418636" cy="377913"/>
          </a:xfrm>
          <a:custGeom>
            <a:avLst/>
            <a:gdLst>
              <a:gd name="T0" fmla="*/ 52 w 106"/>
              <a:gd name="T1" fmla="*/ 61 h 95"/>
              <a:gd name="T2" fmla="*/ 37 w 106"/>
              <a:gd name="T3" fmla="*/ 72 h 95"/>
              <a:gd name="T4" fmla="*/ 37 w 106"/>
              <a:gd name="T5" fmla="*/ 56 h 95"/>
              <a:gd name="T6" fmla="*/ 20 w 106"/>
              <a:gd name="T7" fmla="*/ 31 h 95"/>
              <a:gd name="T8" fmla="*/ 0 w 106"/>
              <a:gd name="T9" fmla="*/ 55 h 95"/>
              <a:gd name="T10" fmla="*/ 40 w 106"/>
              <a:gd name="T11" fmla="*/ 82 h 95"/>
              <a:gd name="T12" fmla="*/ 53 w 106"/>
              <a:gd name="T13" fmla="*/ 81 h 95"/>
              <a:gd name="T14" fmla="*/ 67 w 106"/>
              <a:gd name="T15" fmla="*/ 95 h 95"/>
              <a:gd name="T16" fmla="*/ 63 w 106"/>
              <a:gd name="T17" fmla="*/ 78 h 95"/>
              <a:gd name="T18" fmla="*/ 80 w 106"/>
              <a:gd name="T19" fmla="*/ 60 h 95"/>
              <a:gd name="T20" fmla="*/ 64 w 106"/>
              <a:gd name="T21" fmla="*/ 62 h 95"/>
              <a:gd name="T22" fmla="*/ 52 w 106"/>
              <a:gd name="T23" fmla="*/ 61 h 95"/>
              <a:gd name="T24" fmla="*/ 66 w 106"/>
              <a:gd name="T25" fmla="*/ 0 h 95"/>
              <a:gd name="T26" fmla="*/ 26 w 106"/>
              <a:gd name="T27" fmla="*/ 27 h 95"/>
              <a:gd name="T28" fmla="*/ 43 w 106"/>
              <a:gd name="T29" fmla="*/ 50 h 95"/>
              <a:gd name="T30" fmla="*/ 43 w 106"/>
              <a:gd name="T31" fmla="*/ 61 h 95"/>
              <a:gd name="T32" fmla="*/ 54 w 106"/>
              <a:gd name="T33" fmla="*/ 53 h 95"/>
              <a:gd name="T34" fmla="*/ 66 w 106"/>
              <a:gd name="T35" fmla="*/ 55 h 95"/>
              <a:gd name="T36" fmla="*/ 106 w 106"/>
              <a:gd name="T37" fmla="*/ 27 h 95"/>
              <a:gd name="T38" fmla="*/ 66 w 106"/>
              <a:gd name="T3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6" h="95">
                <a:moveTo>
                  <a:pt x="52" y="61"/>
                </a:moveTo>
                <a:cubicBezTo>
                  <a:pt x="50" y="62"/>
                  <a:pt x="37" y="72"/>
                  <a:pt x="37" y="72"/>
                </a:cubicBezTo>
                <a:cubicBezTo>
                  <a:pt x="37" y="72"/>
                  <a:pt x="37" y="59"/>
                  <a:pt x="37" y="56"/>
                </a:cubicBezTo>
                <a:cubicBezTo>
                  <a:pt x="26" y="50"/>
                  <a:pt x="20" y="41"/>
                  <a:pt x="20" y="31"/>
                </a:cubicBezTo>
                <a:cubicBezTo>
                  <a:pt x="8" y="36"/>
                  <a:pt x="0" y="45"/>
                  <a:pt x="0" y="55"/>
                </a:cubicBezTo>
                <a:cubicBezTo>
                  <a:pt x="0" y="70"/>
                  <a:pt x="18" y="82"/>
                  <a:pt x="40" y="82"/>
                </a:cubicBezTo>
                <a:cubicBezTo>
                  <a:pt x="45" y="82"/>
                  <a:pt x="49" y="82"/>
                  <a:pt x="53" y="81"/>
                </a:cubicBezTo>
                <a:cubicBezTo>
                  <a:pt x="67" y="95"/>
                  <a:pt x="67" y="95"/>
                  <a:pt x="67" y="95"/>
                </a:cubicBezTo>
                <a:cubicBezTo>
                  <a:pt x="63" y="78"/>
                  <a:pt x="63" y="78"/>
                  <a:pt x="63" y="78"/>
                </a:cubicBezTo>
                <a:cubicBezTo>
                  <a:pt x="72" y="74"/>
                  <a:pt x="78" y="67"/>
                  <a:pt x="80" y="60"/>
                </a:cubicBezTo>
                <a:cubicBezTo>
                  <a:pt x="75" y="61"/>
                  <a:pt x="69" y="62"/>
                  <a:pt x="64" y="62"/>
                </a:cubicBezTo>
                <a:cubicBezTo>
                  <a:pt x="60" y="62"/>
                  <a:pt x="56" y="62"/>
                  <a:pt x="52" y="61"/>
                </a:cubicBezTo>
                <a:close/>
                <a:moveTo>
                  <a:pt x="66" y="0"/>
                </a:moveTo>
                <a:cubicBezTo>
                  <a:pt x="44" y="0"/>
                  <a:pt x="26" y="12"/>
                  <a:pt x="26" y="27"/>
                </a:cubicBezTo>
                <a:cubicBezTo>
                  <a:pt x="26" y="36"/>
                  <a:pt x="33" y="45"/>
                  <a:pt x="43" y="50"/>
                </a:cubicBezTo>
                <a:cubicBezTo>
                  <a:pt x="43" y="61"/>
                  <a:pt x="43" y="61"/>
                  <a:pt x="43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7" y="54"/>
                  <a:pt x="62" y="55"/>
                  <a:pt x="66" y="55"/>
                </a:cubicBezTo>
                <a:cubicBezTo>
                  <a:pt x="88" y="55"/>
                  <a:pt x="106" y="42"/>
                  <a:pt x="106" y="27"/>
                </a:cubicBezTo>
                <a:cubicBezTo>
                  <a:pt x="106" y="12"/>
                  <a:pt x="88" y="0"/>
                  <a:pt x="6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114" name="组合 24"/>
          <p:cNvGrpSpPr>
            <a:grpSpLocks/>
          </p:cNvGrpSpPr>
          <p:nvPr/>
        </p:nvGrpSpPr>
        <p:grpSpPr bwMode="auto">
          <a:xfrm>
            <a:off x="2039404" y="2193252"/>
            <a:ext cx="1204316" cy="1205293"/>
            <a:chOff x="2848131" y="1860029"/>
            <a:chExt cx="3807502" cy="3807502"/>
          </a:xfrm>
        </p:grpSpPr>
        <p:sp>
          <p:nvSpPr>
            <p:cNvPr id="115" name="椭圆 11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sp>
        <p:nvSpPr>
          <p:cNvPr id="132" name="文本框 29"/>
          <p:cNvSpPr txBox="1">
            <a:spLocks noChangeArrowheads="1"/>
          </p:cNvSpPr>
          <p:nvPr/>
        </p:nvSpPr>
        <p:spPr bwMode="auto">
          <a:xfrm>
            <a:off x="2267099" y="2474280"/>
            <a:ext cx="748924" cy="6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3749" dirty="0">
                <a:solidFill>
                  <a:srgbClr val="0066CC"/>
                </a:solidFill>
              </a:rPr>
              <a:t>02</a:t>
            </a:r>
            <a:endParaRPr lang="zh-CN" altLang="en-US" sz="3749" dirty="0">
              <a:solidFill>
                <a:srgbClr val="0066CC"/>
              </a:solidFill>
            </a:endParaRPr>
          </a:p>
        </p:txBody>
      </p:sp>
      <p:grpSp>
        <p:nvGrpSpPr>
          <p:cNvPr id="140" name="组合 139"/>
          <p:cNvGrpSpPr/>
          <p:nvPr/>
        </p:nvGrpSpPr>
        <p:grpSpPr>
          <a:xfrm>
            <a:off x="737241" y="2431740"/>
            <a:ext cx="1264233" cy="1148450"/>
            <a:chOff x="8641357" y="2133650"/>
            <a:chExt cx="1686034" cy="1531622"/>
          </a:xfrm>
        </p:grpSpPr>
        <p:sp>
          <p:nvSpPr>
            <p:cNvPr id="141" name="TextBox 140"/>
            <p:cNvSpPr txBox="1"/>
            <p:nvPr/>
          </p:nvSpPr>
          <p:spPr>
            <a:xfrm>
              <a:off x="8697503" y="2515973"/>
              <a:ext cx="1629888" cy="11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4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71" name="直接连接符 70"/>
          <p:cNvCxnSpPr/>
          <p:nvPr/>
        </p:nvCxnSpPr>
        <p:spPr>
          <a:xfrm flipH="1" flipV="1">
            <a:off x="3335896" y="1740473"/>
            <a:ext cx="561900" cy="56265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3517955" y="1694038"/>
            <a:ext cx="1888241" cy="1889773"/>
            <a:chOff x="4355318" y="2259241"/>
            <a:chExt cx="2518237" cy="2520280"/>
          </a:xfrm>
        </p:grpSpPr>
        <p:grpSp>
          <p:nvGrpSpPr>
            <p:cNvPr id="48" name="组合 24"/>
            <p:cNvGrpSpPr>
              <a:grpSpLocks/>
            </p:cNvGrpSpPr>
            <p:nvPr/>
          </p:nvGrpSpPr>
          <p:grpSpPr bwMode="auto">
            <a:xfrm>
              <a:off x="4355318" y="2259241"/>
              <a:ext cx="2518237" cy="2520280"/>
              <a:chOff x="2848131" y="1860029"/>
              <a:chExt cx="3807502" cy="3807502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</p:grpSp>
        <p:sp>
          <p:nvSpPr>
            <p:cNvPr id="2" name="椭圆 1"/>
            <p:cNvSpPr/>
            <p:nvPr/>
          </p:nvSpPr>
          <p:spPr>
            <a:xfrm>
              <a:off x="4568995" y="2486719"/>
              <a:ext cx="2090882" cy="2090882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3949854" y="2211647"/>
            <a:ext cx="1052873" cy="923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2699" dirty="0"/>
              <a:t>不足</a:t>
            </a:r>
            <a:endParaRPr lang="en-US" altLang="zh-CN" sz="2699" dirty="0"/>
          </a:p>
          <a:p>
            <a:r>
              <a:rPr lang="zh-CN" altLang="en-US" sz="2699" dirty="0"/>
              <a:t>之处</a:t>
            </a:r>
            <a:endParaRPr lang="zh-CN" altLang="zh-CN" sz="2699" dirty="0"/>
          </a:p>
        </p:txBody>
      </p:sp>
      <p:grpSp>
        <p:nvGrpSpPr>
          <p:cNvPr id="111" name="组合 24"/>
          <p:cNvGrpSpPr>
            <a:grpSpLocks/>
          </p:cNvGrpSpPr>
          <p:nvPr/>
        </p:nvGrpSpPr>
        <p:grpSpPr bwMode="auto">
          <a:xfrm>
            <a:off x="2544063" y="843958"/>
            <a:ext cx="1218035" cy="1219023"/>
            <a:chOff x="2848131" y="1860029"/>
            <a:chExt cx="3807502" cy="3807502"/>
          </a:xfrm>
        </p:grpSpPr>
        <p:sp>
          <p:nvSpPr>
            <p:cNvPr id="112" name="椭圆 11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sp>
        <p:nvSpPr>
          <p:cNvPr id="128" name="文本框 29"/>
          <p:cNvSpPr txBox="1">
            <a:spLocks noChangeArrowheads="1"/>
          </p:cNvSpPr>
          <p:nvPr/>
        </p:nvSpPr>
        <p:spPr bwMode="auto">
          <a:xfrm>
            <a:off x="2782885" y="1113926"/>
            <a:ext cx="748924" cy="6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en-US" altLang="zh-CN" sz="3749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749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552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134" grpId="0"/>
      <p:bldP spid="135" grpId="0"/>
      <p:bldP spid="133" grpId="0"/>
      <p:bldP spid="110" grpId="0" animBg="1"/>
      <p:bldP spid="132" grpId="0"/>
      <p:bldP spid="127" grpId="0"/>
      <p:bldP spid="1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2487" y="142043"/>
            <a:ext cx="5723311" cy="507703"/>
            <a:chOff x="360437" y="189434"/>
            <a:chExt cx="7632848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274622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704963" y="333450"/>
              <a:ext cx="2288322" cy="49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Opinions and solutions to shortage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5040560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2699" dirty="0">
                  <a:solidFill>
                    <a:srgbClr val="0066CC"/>
                  </a:solidFill>
                </a:rPr>
                <a:t>解决不足的意见和方案</a:t>
              </a:r>
            </a:p>
          </p:txBody>
        </p:sp>
      </p:grpSp>
      <p:sp>
        <p:nvSpPr>
          <p:cNvPr id="93" name="圆角矩形 92"/>
          <p:cNvSpPr/>
          <p:nvPr/>
        </p:nvSpPr>
        <p:spPr>
          <a:xfrm>
            <a:off x="932511" y="1368409"/>
            <a:ext cx="1578586" cy="2015596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5" name="圆角矩形 94"/>
          <p:cNvSpPr/>
          <p:nvPr/>
        </p:nvSpPr>
        <p:spPr>
          <a:xfrm>
            <a:off x="2787591" y="2139802"/>
            <a:ext cx="1580846" cy="201848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6" name="圆角矩形 95"/>
          <p:cNvSpPr/>
          <p:nvPr/>
        </p:nvSpPr>
        <p:spPr>
          <a:xfrm>
            <a:off x="4648211" y="1368410"/>
            <a:ext cx="1617577" cy="206538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7" name="椭圆 96"/>
          <p:cNvSpPr/>
          <p:nvPr/>
        </p:nvSpPr>
        <p:spPr>
          <a:xfrm>
            <a:off x="846449" y="1136381"/>
            <a:ext cx="551710" cy="5517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2489330" y="3848486"/>
            <a:ext cx="551710" cy="5517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4379103" y="1136381"/>
            <a:ext cx="551710" cy="5517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6544730" y="2139802"/>
            <a:ext cx="1590841" cy="2031242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4" name="椭圆 103"/>
          <p:cNvSpPr/>
          <p:nvPr/>
        </p:nvSpPr>
        <p:spPr>
          <a:xfrm>
            <a:off x="6268875" y="3861248"/>
            <a:ext cx="551710" cy="55171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grpSp>
        <p:nvGrpSpPr>
          <p:cNvPr id="185" name="组合 184"/>
          <p:cNvGrpSpPr/>
          <p:nvPr/>
        </p:nvGrpSpPr>
        <p:grpSpPr>
          <a:xfrm>
            <a:off x="1116416" y="1993189"/>
            <a:ext cx="1264233" cy="1148450"/>
            <a:chOff x="8641357" y="2133650"/>
            <a:chExt cx="1686034" cy="1531622"/>
          </a:xfrm>
        </p:grpSpPr>
        <p:sp>
          <p:nvSpPr>
            <p:cNvPr id="186" name="TextBox 185"/>
            <p:cNvSpPr txBox="1"/>
            <p:nvPr/>
          </p:nvSpPr>
          <p:spPr>
            <a:xfrm>
              <a:off x="8697503" y="2515973"/>
              <a:ext cx="1629888" cy="11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8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9" name="文本框 29"/>
          <p:cNvSpPr txBox="1">
            <a:spLocks noChangeArrowheads="1"/>
          </p:cNvSpPr>
          <p:nvPr/>
        </p:nvSpPr>
        <p:spPr bwMode="auto">
          <a:xfrm>
            <a:off x="923131" y="1124809"/>
            <a:ext cx="455574" cy="55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en-US" altLang="zh-CN" sz="2999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2999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0" name="文本框 29"/>
          <p:cNvSpPr txBox="1">
            <a:spLocks noChangeArrowheads="1"/>
          </p:cNvSpPr>
          <p:nvPr/>
        </p:nvSpPr>
        <p:spPr bwMode="auto">
          <a:xfrm>
            <a:off x="2578818" y="3837184"/>
            <a:ext cx="426720" cy="55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999" dirty="0">
                <a:solidFill>
                  <a:srgbClr val="0066CC"/>
                </a:solidFill>
              </a:rPr>
              <a:t>B</a:t>
            </a:r>
            <a:endParaRPr lang="zh-CN" altLang="en-US" sz="2999" dirty="0">
              <a:solidFill>
                <a:srgbClr val="0066CC"/>
              </a:solidFill>
            </a:endParaRPr>
          </a:p>
        </p:txBody>
      </p:sp>
      <p:sp>
        <p:nvSpPr>
          <p:cNvPr id="191" name="文本框 29"/>
          <p:cNvSpPr txBox="1">
            <a:spLocks noChangeArrowheads="1"/>
          </p:cNvSpPr>
          <p:nvPr/>
        </p:nvSpPr>
        <p:spPr bwMode="auto">
          <a:xfrm>
            <a:off x="4456676" y="1133084"/>
            <a:ext cx="441147" cy="55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999" dirty="0">
                <a:solidFill>
                  <a:srgbClr val="0066CC"/>
                </a:solidFill>
              </a:rPr>
              <a:t>C</a:t>
            </a:r>
            <a:endParaRPr lang="zh-CN" altLang="en-US" sz="2999" dirty="0">
              <a:solidFill>
                <a:srgbClr val="0066CC"/>
              </a:solidFill>
            </a:endParaRPr>
          </a:p>
        </p:txBody>
      </p:sp>
      <p:sp>
        <p:nvSpPr>
          <p:cNvPr id="192" name="文本框 29"/>
          <p:cNvSpPr txBox="1">
            <a:spLocks noChangeArrowheads="1"/>
          </p:cNvSpPr>
          <p:nvPr/>
        </p:nvSpPr>
        <p:spPr bwMode="auto">
          <a:xfrm>
            <a:off x="6330347" y="3859788"/>
            <a:ext cx="478016" cy="55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999" dirty="0">
                <a:solidFill>
                  <a:srgbClr val="0066CC"/>
                </a:solidFill>
              </a:rPr>
              <a:t>D</a:t>
            </a:r>
            <a:endParaRPr lang="zh-CN" altLang="en-US" sz="2999" dirty="0">
              <a:solidFill>
                <a:srgbClr val="0066CC"/>
              </a:solidFill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2984422" y="2544082"/>
            <a:ext cx="1264233" cy="1148450"/>
            <a:chOff x="8641357" y="2133650"/>
            <a:chExt cx="1686034" cy="1531622"/>
          </a:xfrm>
        </p:grpSpPr>
        <p:sp>
          <p:nvSpPr>
            <p:cNvPr id="194" name="TextBox 193"/>
            <p:cNvSpPr txBox="1"/>
            <p:nvPr/>
          </p:nvSpPr>
          <p:spPr>
            <a:xfrm>
              <a:off x="8697503" y="2515973"/>
              <a:ext cx="1629888" cy="11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9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4841967" y="1869835"/>
            <a:ext cx="1264233" cy="1148450"/>
            <a:chOff x="8641357" y="2133650"/>
            <a:chExt cx="1686034" cy="1531622"/>
          </a:xfrm>
        </p:grpSpPr>
        <p:sp>
          <p:nvSpPr>
            <p:cNvPr id="198" name="TextBox 197"/>
            <p:cNvSpPr txBox="1"/>
            <p:nvPr/>
          </p:nvSpPr>
          <p:spPr>
            <a:xfrm>
              <a:off x="8697503" y="2515973"/>
              <a:ext cx="1629888" cy="11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99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6731740" y="2620680"/>
            <a:ext cx="1264233" cy="1148450"/>
            <a:chOff x="8641357" y="2133650"/>
            <a:chExt cx="1686034" cy="1531622"/>
          </a:xfrm>
        </p:grpSpPr>
        <p:sp>
          <p:nvSpPr>
            <p:cNvPr id="202" name="TextBox 201"/>
            <p:cNvSpPr txBox="1"/>
            <p:nvPr/>
          </p:nvSpPr>
          <p:spPr>
            <a:xfrm>
              <a:off x="8697503" y="2515973"/>
              <a:ext cx="1629888" cy="11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203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448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2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2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25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75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25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2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000"/>
                            </p:stCondLst>
                            <p:childTnLst>
                              <p:par>
                                <p:cTn id="10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3" grpId="0" animBg="1"/>
      <p:bldP spid="104" grpId="0" animBg="1"/>
      <p:bldP spid="189" grpId="0"/>
      <p:bldP spid="190" grpId="0"/>
      <p:bldP spid="191" grpId="0"/>
      <p:bldP spid="19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7723" y="2624386"/>
            <a:ext cx="3600956" cy="1783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椭圆 8"/>
          <p:cNvSpPr/>
          <p:nvPr/>
        </p:nvSpPr>
        <p:spPr>
          <a:xfrm>
            <a:off x="1521521" y="1622837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noFill/>
          </a:ln>
          <a:effectLst>
            <a:outerShdw blurRad="444500" dist="63500" dir="8100000" algn="ctr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36" name="椭圆 9"/>
          <p:cNvSpPr/>
          <p:nvPr/>
        </p:nvSpPr>
        <p:spPr>
          <a:xfrm>
            <a:off x="2627784" y="935526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10"/>
          <p:cNvSpPr/>
          <p:nvPr/>
        </p:nvSpPr>
        <p:spPr>
          <a:xfrm>
            <a:off x="5203033" y="1007534"/>
            <a:ext cx="1241175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11"/>
          <p:cNvSpPr/>
          <p:nvPr/>
        </p:nvSpPr>
        <p:spPr>
          <a:xfrm>
            <a:off x="6348679" y="1622836"/>
            <a:ext cx="1241175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508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12"/>
          <p:cNvGrpSpPr>
            <a:grpSpLocks/>
          </p:cNvGrpSpPr>
          <p:nvPr/>
        </p:nvGrpSpPr>
        <p:grpSpPr bwMode="auto">
          <a:xfrm>
            <a:off x="2587729" y="3852958"/>
            <a:ext cx="518842" cy="518992"/>
            <a:chOff x="3927867" y="5719055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0" name="椭圆 13"/>
            <p:cNvSpPr/>
            <p:nvPr/>
          </p:nvSpPr>
          <p:spPr>
            <a:xfrm>
              <a:off x="3927867" y="5719055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1" name="椭圆 14"/>
            <p:cNvSpPr/>
            <p:nvPr/>
          </p:nvSpPr>
          <p:spPr>
            <a:xfrm>
              <a:off x="4004067" y="5795255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1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2" name="组合 15"/>
          <p:cNvGrpSpPr>
            <a:grpSpLocks/>
          </p:cNvGrpSpPr>
          <p:nvPr/>
        </p:nvGrpSpPr>
        <p:grpSpPr bwMode="auto">
          <a:xfrm>
            <a:off x="3152577" y="2844846"/>
            <a:ext cx="518842" cy="518992"/>
            <a:chOff x="5191288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3" name="椭圆 16"/>
            <p:cNvSpPr/>
            <p:nvPr/>
          </p:nvSpPr>
          <p:spPr>
            <a:xfrm>
              <a:off x="5191288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4" name="椭圆 17"/>
            <p:cNvSpPr/>
            <p:nvPr/>
          </p:nvSpPr>
          <p:spPr>
            <a:xfrm>
              <a:off x="5267488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2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5" name="组合 18"/>
          <p:cNvGrpSpPr>
            <a:grpSpLocks/>
          </p:cNvGrpSpPr>
          <p:nvPr/>
        </p:nvGrpSpPr>
        <p:grpSpPr bwMode="auto">
          <a:xfrm>
            <a:off x="5419614" y="2916854"/>
            <a:ext cx="518842" cy="518992"/>
            <a:chOff x="6884827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6" name="椭圆 19"/>
            <p:cNvSpPr/>
            <p:nvPr/>
          </p:nvSpPr>
          <p:spPr>
            <a:xfrm>
              <a:off x="6884827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7" name="椭圆 20"/>
            <p:cNvSpPr/>
            <p:nvPr/>
          </p:nvSpPr>
          <p:spPr>
            <a:xfrm>
              <a:off x="6957852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 smtClean="0">
                  <a:solidFill>
                    <a:srgbClr val="0070C0"/>
                  </a:solidFill>
                  <a:latin typeface="Impact" pitchFamily="34" charset="0"/>
                </a:rPr>
                <a:t>4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8" name="组合 21"/>
          <p:cNvGrpSpPr>
            <a:grpSpLocks/>
          </p:cNvGrpSpPr>
          <p:nvPr/>
        </p:nvGrpSpPr>
        <p:grpSpPr bwMode="auto">
          <a:xfrm>
            <a:off x="6012160" y="3852958"/>
            <a:ext cx="520032" cy="518992"/>
            <a:chOff x="8218831" y="5719055"/>
            <a:chExt cx="693737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9" name="椭圆 22"/>
            <p:cNvSpPr/>
            <p:nvPr/>
          </p:nvSpPr>
          <p:spPr>
            <a:xfrm>
              <a:off x="8218831" y="5719055"/>
              <a:ext cx="693737" cy="692150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50" name="椭圆 23"/>
            <p:cNvSpPr/>
            <p:nvPr/>
          </p:nvSpPr>
          <p:spPr>
            <a:xfrm>
              <a:off x="8295031" y="5795255"/>
              <a:ext cx="539750" cy="539750"/>
            </a:xfrm>
            <a:prstGeom prst="ellipse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5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sp>
        <p:nvSpPr>
          <p:cNvPr id="51" name="任意多边形 24"/>
          <p:cNvSpPr/>
          <p:nvPr/>
        </p:nvSpPr>
        <p:spPr>
          <a:xfrm rot="5400000">
            <a:off x="6255263" y="3301187"/>
            <a:ext cx="1056042" cy="392702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任意多边形 25"/>
          <p:cNvSpPr/>
          <p:nvPr/>
        </p:nvSpPr>
        <p:spPr>
          <a:xfrm rot="5400000">
            <a:off x="2971021" y="2484778"/>
            <a:ext cx="553512" cy="80920"/>
          </a:xfrm>
          <a:custGeom>
            <a:avLst/>
            <a:gdLst>
              <a:gd name="connsiteX0" fmla="*/ 740229 w 740229"/>
              <a:gd name="connsiteY0" fmla="*/ 0 h 406400"/>
              <a:gd name="connsiteX1" fmla="*/ 580572 w 740229"/>
              <a:gd name="connsiteY1" fmla="*/ 406400 h 406400"/>
              <a:gd name="connsiteX2" fmla="*/ 0 w 740229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任意多边形 27"/>
          <p:cNvSpPr/>
          <p:nvPr/>
        </p:nvSpPr>
        <p:spPr>
          <a:xfrm rot="5400000" flipV="1">
            <a:off x="1790767" y="3285717"/>
            <a:ext cx="1056042" cy="423642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TextBox 15"/>
          <p:cNvSpPr txBox="1"/>
          <p:nvPr/>
        </p:nvSpPr>
        <p:spPr>
          <a:xfrm>
            <a:off x="3935348" y="3732602"/>
            <a:ext cx="1241175" cy="253544"/>
          </a:xfrm>
          <a:prstGeom prst="rect">
            <a:avLst/>
          </a:prstGeom>
          <a:noFill/>
        </p:spPr>
        <p:txBody>
          <a:bodyPr lIns="68543" tIns="34272" rIns="68543" bIns="34272">
            <a:spAutoFit/>
          </a:bodyPr>
          <a:lstStyle/>
          <a:p>
            <a:pPr algn="ctr">
              <a:defRPr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Adobe 宋体 Std L" pitchFamily="18" charset="-122"/>
              </a:rPr>
              <a:t>Contents Page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55" name="文本框 13"/>
          <p:cNvSpPr txBox="1"/>
          <p:nvPr/>
        </p:nvSpPr>
        <p:spPr>
          <a:xfrm>
            <a:off x="3935348" y="3401684"/>
            <a:ext cx="1241175" cy="346391"/>
          </a:xfrm>
          <a:prstGeom prst="rect">
            <a:avLst/>
          </a:prstGeom>
          <a:noFill/>
        </p:spPr>
        <p:txBody>
          <a:bodyPr lIns="68543" tIns="34272" rIns="68543" bIns="34272">
            <a:spAutoFit/>
          </a:bodyPr>
          <a:lstStyle/>
          <a:p>
            <a:pPr algn="ctr">
              <a:defRPr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rPr>
              <a:t>目录页</a:t>
            </a:r>
          </a:p>
        </p:txBody>
      </p:sp>
      <p:sp>
        <p:nvSpPr>
          <p:cNvPr id="56" name="任意多边形 32"/>
          <p:cNvSpPr/>
          <p:nvPr/>
        </p:nvSpPr>
        <p:spPr>
          <a:xfrm rot="5400000" flipV="1">
            <a:off x="5547460" y="2556786"/>
            <a:ext cx="553512" cy="80920"/>
          </a:xfrm>
          <a:custGeom>
            <a:avLst/>
            <a:gdLst>
              <a:gd name="connsiteX0" fmla="*/ 740229 w 740229"/>
              <a:gd name="connsiteY0" fmla="*/ 0 h 406400"/>
              <a:gd name="connsiteX1" fmla="*/ 580572 w 740229"/>
              <a:gd name="connsiteY1" fmla="*/ 406400 h 406400"/>
              <a:gd name="connsiteX2" fmla="*/ 0 w 740229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椭圆 1"/>
          <p:cNvSpPr/>
          <p:nvPr/>
        </p:nvSpPr>
        <p:spPr>
          <a:xfrm>
            <a:off x="4275689" y="4103990"/>
            <a:ext cx="592623" cy="303539"/>
          </a:xfrm>
          <a:custGeom>
            <a:avLst/>
            <a:gdLst/>
            <a:ahLst/>
            <a:cxnLst/>
            <a:rect l="l" t="t" r="r" b="b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 flipV="1">
            <a:off x="0" y="304023"/>
            <a:ext cx="9144000" cy="107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0" y="4415844"/>
            <a:ext cx="9144000" cy="431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rtlCol="0" anchor="ctr"/>
          <a:lstStyle/>
          <a:p>
            <a:pPr algn="ctr"/>
            <a:endParaRPr lang="zh-CN" altLang="en-US"/>
          </a:p>
        </p:txBody>
      </p:sp>
      <p:sp>
        <p:nvSpPr>
          <p:cNvPr id="60" name="椭圆 8"/>
          <p:cNvSpPr/>
          <p:nvPr/>
        </p:nvSpPr>
        <p:spPr>
          <a:xfrm>
            <a:off x="3951412" y="5217432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椭圆 9"/>
          <p:cNvSpPr/>
          <p:nvPr/>
        </p:nvSpPr>
        <p:spPr>
          <a:xfrm>
            <a:off x="3923928" y="610135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项目成果展示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15"/>
          <p:cNvGrpSpPr>
            <a:grpSpLocks/>
          </p:cNvGrpSpPr>
          <p:nvPr/>
        </p:nvGrpSpPr>
        <p:grpSpPr bwMode="auto">
          <a:xfrm>
            <a:off x="4312579" y="2450523"/>
            <a:ext cx="518842" cy="518992"/>
            <a:chOff x="5191288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63" name="椭圆 16"/>
            <p:cNvSpPr/>
            <p:nvPr/>
          </p:nvSpPr>
          <p:spPr>
            <a:xfrm>
              <a:off x="5191288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64" name="椭圆 17"/>
            <p:cNvSpPr/>
            <p:nvPr/>
          </p:nvSpPr>
          <p:spPr>
            <a:xfrm>
              <a:off x="5267488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3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cxnSp>
        <p:nvCxnSpPr>
          <p:cNvPr id="65" name="直接连接符 64"/>
          <p:cNvCxnSpPr/>
          <p:nvPr/>
        </p:nvCxnSpPr>
        <p:spPr>
          <a:xfrm>
            <a:off x="4572000" y="1923678"/>
            <a:ext cx="0" cy="468820"/>
          </a:xfrm>
          <a:prstGeom prst="line">
            <a:avLst/>
          </a:prstGeom>
          <a:ln w="31750">
            <a:solidFill>
              <a:srgbClr val="0070C0"/>
            </a:solidFill>
          </a:ln>
          <a:effectLst>
            <a:outerShdw blurRad="40005" dist="22860" dir="5400000" algn="ctr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46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6500"/>
                            </p:stCondLst>
                            <p:childTnLst>
                              <p:par>
                                <p:cTn id="18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81481E-6 L -2.08333E-7 -0.66667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333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9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8500"/>
                            </p:stCondLst>
                            <p:childTnLst>
                              <p:par>
                                <p:cTn id="19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2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8" grpId="2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/>
      <p:bldP spid="54" grpId="1"/>
      <p:bldP spid="55" grpId="0"/>
      <p:bldP spid="55" grpId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0" grpId="2" animBg="1"/>
      <p:bldP spid="61" grpId="0" animBg="1"/>
      <p:bldP spid="61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2488" y="142043"/>
            <a:ext cx="5548102" cy="507703"/>
            <a:chOff x="360438" y="189434"/>
            <a:chExt cx="7399182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04095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71298" y="405458"/>
              <a:ext cx="2288322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In 2016 work plan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4752528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2699" dirty="0" smtClean="0">
                  <a:solidFill>
                    <a:srgbClr val="0066CC"/>
                  </a:solidFill>
                </a:rPr>
                <a:t>2017</a:t>
              </a:r>
              <a:r>
                <a:rPr lang="zh-CN" altLang="zh-CN" sz="2699" dirty="0" smtClean="0">
                  <a:solidFill>
                    <a:srgbClr val="0066CC"/>
                  </a:solidFill>
                </a:rPr>
                <a:t>年</a:t>
              </a:r>
              <a:r>
                <a:rPr lang="zh-CN" altLang="zh-CN" sz="2699" dirty="0">
                  <a:solidFill>
                    <a:srgbClr val="0066CC"/>
                  </a:solidFill>
                </a:rPr>
                <a:t>工作计划</a:t>
              </a:r>
              <a:r>
                <a:rPr lang="zh-CN" altLang="en-US" sz="2699" dirty="0">
                  <a:solidFill>
                    <a:srgbClr val="0066CC"/>
                  </a:solidFill>
                </a:rPr>
                <a:t>概</a:t>
              </a:r>
              <a:r>
                <a:rPr lang="zh-CN" altLang="zh-CN" sz="2699" dirty="0">
                  <a:solidFill>
                    <a:srgbClr val="0066CC"/>
                  </a:solidFill>
                </a:rPr>
                <a:t>述</a:t>
              </a: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015" y="1213931"/>
            <a:ext cx="4531653" cy="329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组合 37"/>
          <p:cNvGrpSpPr/>
          <p:nvPr/>
        </p:nvGrpSpPr>
        <p:grpSpPr>
          <a:xfrm>
            <a:off x="6191806" y="1362570"/>
            <a:ext cx="1964868" cy="855007"/>
            <a:chOff x="8641357" y="2133650"/>
            <a:chExt cx="2620431" cy="1140274"/>
          </a:xfrm>
        </p:grpSpPr>
        <p:sp>
          <p:nvSpPr>
            <p:cNvPr id="39" name="TextBox 38"/>
            <p:cNvSpPr txBox="1"/>
            <p:nvPr/>
          </p:nvSpPr>
          <p:spPr>
            <a:xfrm>
              <a:off x="8785373" y="2637705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784483" y="2133650"/>
              <a:ext cx="2477305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191806" y="2280460"/>
            <a:ext cx="1964868" cy="855007"/>
            <a:chOff x="8641357" y="2133650"/>
            <a:chExt cx="2620431" cy="1140274"/>
          </a:xfrm>
        </p:grpSpPr>
        <p:sp>
          <p:nvSpPr>
            <p:cNvPr id="43" name="TextBox 42"/>
            <p:cNvSpPr txBox="1"/>
            <p:nvPr/>
          </p:nvSpPr>
          <p:spPr>
            <a:xfrm>
              <a:off x="8785373" y="2637705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84483" y="2133650"/>
              <a:ext cx="2477305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191806" y="3219671"/>
            <a:ext cx="1964868" cy="855007"/>
            <a:chOff x="8641357" y="2133650"/>
            <a:chExt cx="2620431" cy="1140274"/>
          </a:xfrm>
        </p:grpSpPr>
        <p:sp>
          <p:nvSpPr>
            <p:cNvPr id="47" name="TextBox 46"/>
            <p:cNvSpPr txBox="1"/>
            <p:nvPr/>
          </p:nvSpPr>
          <p:spPr>
            <a:xfrm>
              <a:off x="8785373" y="2637705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4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784483" y="2133650"/>
              <a:ext cx="2477305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7659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2488" y="142043"/>
            <a:ext cx="4684206" cy="507703"/>
            <a:chOff x="360438" y="189434"/>
            <a:chExt cx="6247054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88882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19170" y="405458"/>
              <a:ext cx="2288322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The annual sales target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816423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2699" dirty="0">
                  <a:solidFill>
                    <a:srgbClr val="0066CC"/>
                  </a:solidFill>
                </a:rPr>
                <a:t>年度销售目标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471989" y="3326085"/>
            <a:ext cx="1403014" cy="763730"/>
            <a:chOff x="8641357" y="2133650"/>
            <a:chExt cx="1871118" cy="1018543"/>
          </a:xfrm>
        </p:grpSpPr>
        <p:sp>
          <p:nvSpPr>
            <p:cNvPr id="62" name="TextBox 61"/>
            <p:cNvSpPr txBox="1"/>
            <p:nvPr/>
          </p:nvSpPr>
          <p:spPr>
            <a:xfrm>
              <a:off x="8697503" y="2515973"/>
              <a:ext cx="1814972" cy="63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63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031091" y="1462041"/>
            <a:ext cx="1340966" cy="763730"/>
            <a:chOff x="8641357" y="2133650"/>
            <a:chExt cx="1788369" cy="1018543"/>
          </a:xfrm>
        </p:grpSpPr>
        <p:sp>
          <p:nvSpPr>
            <p:cNvPr id="66" name="TextBox 65"/>
            <p:cNvSpPr txBox="1"/>
            <p:nvPr/>
          </p:nvSpPr>
          <p:spPr>
            <a:xfrm>
              <a:off x="8697503" y="2515973"/>
              <a:ext cx="1732223" cy="63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6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202007" y="1421656"/>
            <a:ext cx="1355605" cy="763730"/>
            <a:chOff x="8641357" y="2133650"/>
            <a:chExt cx="1807891" cy="1018543"/>
          </a:xfrm>
        </p:grpSpPr>
        <p:sp>
          <p:nvSpPr>
            <p:cNvPr id="74" name="TextBox 73"/>
            <p:cNvSpPr txBox="1"/>
            <p:nvPr/>
          </p:nvSpPr>
          <p:spPr>
            <a:xfrm>
              <a:off x="8697503" y="2515973"/>
              <a:ext cx="1751745" cy="63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7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 flipH="1" flipV="1">
            <a:off x="2537721" y="2752796"/>
            <a:ext cx="764793" cy="21471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H="1">
            <a:off x="4085730" y="2646113"/>
            <a:ext cx="675480" cy="214041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H="1" flipV="1">
            <a:off x="5774618" y="2646113"/>
            <a:ext cx="481993" cy="19560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六边形 24"/>
          <p:cNvSpPr/>
          <p:nvPr/>
        </p:nvSpPr>
        <p:spPr>
          <a:xfrm>
            <a:off x="1332391" y="1832311"/>
            <a:ext cx="1435585" cy="1237574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grpSp>
        <p:nvGrpSpPr>
          <p:cNvPr id="3" name="组合 2"/>
          <p:cNvGrpSpPr/>
          <p:nvPr/>
        </p:nvGrpSpPr>
        <p:grpSpPr>
          <a:xfrm>
            <a:off x="1457851" y="2116584"/>
            <a:ext cx="1289466" cy="723883"/>
            <a:chOff x="1607877" y="2822764"/>
            <a:chExt cx="1719686" cy="965400"/>
          </a:xfrm>
        </p:grpSpPr>
        <p:sp>
          <p:nvSpPr>
            <p:cNvPr id="51" name="文本框 33"/>
            <p:cNvSpPr txBox="1"/>
            <p:nvPr/>
          </p:nvSpPr>
          <p:spPr>
            <a:xfrm>
              <a:off x="1607877" y="2822764"/>
              <a:ext cx="1719686" cy="52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949" dirty="0">
                  <a:solidFill>
                    <a:srgbClr val="0066CC"/>
                  </a:solidFill>
                </a:rPr>
                <a:t>第</a:t>
              </a:r>
              <a:r>
                <a:rPr lang="en-US" altLang="zh-CN" sz="1949" dirty="0">
                  <a:solidFill>
                    <a:srgbClr val="0066CC"/>
                  </a:solidFill>
                </a:rPr>
                <a:t>1</a:t>
              </a:r>
              <a:r>
                <a:rPr lang="zh-CN" altLang="en-US" sz="1949" dirty="0">
                  <a:solidFill>
                    <a:srgbClr val="0066CC"/>
                  </a:solidFill>
                </a:rPr>
                <a:t>季度</a:t>
              </a:r>
              <a:endParaRPr lang="zh-CN" altLang="zh-CN" sz="1949" dirty="0">
                <a:solidFill>
                  <a:srgbClr val="0066CC"/>
                </a:solidFill>
              </a:endParaRPr>
            </a:p>
          </p:txBody>
        </p:sp>
        <p:sp>
          <p:nvSpPr>
            <p:cNvPr id="54" name="文本框 33"/>
            <p:cNvSpPr txBox="1"/>
            <p:nvPr/>
          </p:nvSpPr>
          <p:spPr>
            <a:xfrm>
              <a:off x="1895909" y="3264994"/>
              <a:ext cx="1152128" cy="52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949" dirty="0">
                  <a:solidFill>
                    <a:schemeClr val="bg1">
                      <a:lumMod val="65000"/>
                    </a:schemeClr>
                  </a:solidFill>
                </a:rPr>
                <a:t>1-3</a:t>
              </a:r>
              <a:r>
                <a:rPr lang="zh-CN" altLang="en-US" sz="1949" dirty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sz="1949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1" name="六边形 20"/>
          <p:cNvSpPr/>
          <p:nvPr/>
        </p:nvSpPr>
        <p:spPr>
          <a:xfrm>
            <a:off x="2875002" y="2451098"/>
            <a:ext cx="1435585" cy="1237574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grpSp>
        <p:nvGrpSpPr>
          <p:cNvPr id="4" name="组合 3"/>
          <p:cNvGrpSpPr/>
          <p:nvPr/>
        </p:nvGrpSpPr>
        <p:grpSpPr>
          <a:xfrm>
            <a:off x="3005860" y="2752799"/>
            <a:ext cx="1289466" cy="723883"/>
            <a:chOff x="3672367" y="3671245"/>
            <a:chExt cx="1719686" cy="965400"/>
          </a:xfrm>
        </p:grpSpPr>
        <p:sp>
          <p:nvSpPr>
            <p:cNvPr id="55" name="文本框 33"/>
            <p:cNvSpPr txBox="1"/>
            <p:nvPr/>
          </p:nvSpPr>
          <p:spPr>
            <a:xfrm>
              <a:off x="3672367" y="3671245"/>
              <a:ext cx="1719686" cy="52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949" dirty="0">
                  <a:solidFill>
                    <a:srgbClr val="0066CC"/>
                  </a:solidFill>
                </a:rPr>
                <a:t>第</a:t>
              </a:r>
              <a:r>
                <a:rPr lang="en-US" altLang="zh-CN" sz="1949" dirty="0">
                  <a:solidFill>
                    <a:srgbClr val="0066CC"/>
                  </a:solidFill>
                </a:rPr>
                <a:t>2</a:t>
              </a:r>
              <a:r>
                <a:rPr lang="zh-CN" altLang="en-US" sz="1949" dirty="0">
                  <a:solidFill>
                    <a:srgbClr val="0066CC"/>
                  </a:solidFill>
                </a:rPr>
                <a:t>季度</a:t>
              </a:r>
              <a:endParaRPr lang="zh-CN" altLang="zh-CN" sz="1949" dirty="0">
                <a:solidFill>
                  <a:srgbClr val="0066CC"/>
                </a:solidFill>
              </a:endParaRPr>
            </a:p>
          </p:txBody>
        </p:sp>
        <p:sp>
          <p:nvSpPr>
            <p:cNvPr id="56" name="文本框 33"/>
            <p:cNvSpPr txBox="1"/>
            <p:nvPr/>
          </p:nvSpPr>
          <p:spPr>
            <a:xfrm>
              <a:off x="3960399" y="4113475"/>
              <a:ext cx="1152128" cy="52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949" dirty="0">
                  <a:solidFill>
                    <a:schemeClr val="bg1">
                      <a:lumMod val="65000"/>
                    </a:schemeClr>
                  </a:solidFill>
                </a:rPr>
                <a:t>4-6</a:t>
              </a:r>
              <a:r>
                <a:rPr lang="zh-CN" altLang="en-US" sz="1949" dirty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sz="1949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2" name="六边形 21"/>
          <p:cNvSpPr/>
          <p:nvPr/>
        </p:nvSpPr>
        <p:spPr>
          <a:xfrm>
            <a:off x="4438532" y="1832311"/>
            <a:ext cx="1435585" cy="1237574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grpSp>
        <p:nvGrpSpPr>
          <p:cNvPr id="6" name="组合 5"/>
          <p:cNvGrpSpPr/>
          <p:nvPr/>
        </p:nvGrpSpPr>
        <p:grpSpPr>
          <a:xfrm>
            <a:off x="4569812" y="2129895"/>
            <a:ext cx="1289466" cy="723883"/>
            <a:chOff x="5758119" y="2840516"/>
            <a:chExt cx="1719686" cy="965400"/>
          </a:xfrm>
        </p:grpSpPr>
        <p:sp>
          <p:nvSpPr>
            <p:cNvPr id="57" name="文本框 33"/>
            <p:cNvSpPr txBox="1"/>
            <p:nvPr/>
          </p:nvSpPr>
          <p:spPr>
            <a:xfrm>
              <a:off x="5758119" y="2840516"/>
              <a:ext cx="1719686" cy="52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949" dirty="0">
                  <a:solidFill>
                    <a:srgbClr val="0066CC"/>
                  </a:solidFill>
                </a:rPr>
                <a:t>第</a:t>
              </a:r>
              <a:r>
                <a:rPr lang="en-US" altLang="zh-CN" sz="1949" dirty="0">
                  <a:solidFill>
                    <a:srgbClr val="0066CC"/>
                  </a:solidFill>
                </a:rPr>
                <a:t>3</a:t>
              </a:r>
              <a:r>
                <a:rPr lang="zh-CN" altLang="en-US" sz="1949" dirty="0">
                  <a:solidFill>
                    <a:srgbClr val="0066CC"/>
                  </a:solidFill>
                </a:rPr>
                <a:t>季度</a:t>
              </a:r>
              <a:endParaRPr lang="zh-CN" altLang="zh-CN" sz="1949" dirty="0">
                <a:solidFill>
                  <a:srgbClr val="0066CC"/>
                </a:solidFill>
              </a:endParaRPr>
            </a:p>
          </p:txBody>
        </p:sp>
        <p:sp>
          <p:nvSpPr>
            <p:cNvPr id="58" name="文本框 33"/>
            <p:cNvSpPr txBox="1"/>
            <p:nvPr/>
          </p:nvSpPr>
          <p:spPr>
            <a:xfrm>
              <a:off x="6046151" y="3282746"/>
              <a:ext cx="1152128" cy="52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949" dirty="0">
                  <a:solidFill>
                    <a:schemeClr val="bg1">
                      <a:lumMod val="65000"/>
                    </a:schemeClr>
                  </a:solidFill>
                </a:rPr>
                <a:t>7-9</a:t>
              </a:r>
              <a:r>
                <a:rPr lang="zh-CN" altLang="en-US" sz="1949" dirty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sz="1949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672365" y="3397020"/>
            <a:ext cx="1325706" cy="763730"/>
            <a:chOff x="8641357" y="2133650"/>
            <a:chExt cx="1768017" cy="1018543"/>
          </a:xfrm>
        </p:grpSpPr>
        <p:sp>
          <p:nvSpPr>
            <p:cNvPr id="70" name="TextBox 69"/>
            <p:cNvSpPr txBox="1"/>
            <p:nvPr/>
          </p:nvSpPr>
          <p:spPr>
            <a:xfrm>
              <a:off x="8697503" y="2515973"/>
              <a:ext cx="1711871" cy="63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71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714182" y="2133650"/>
              <a:ext cx="1397185" cy="400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" name="六边形 23"/>
          <p:cNvSpPr/>
          <p:nvPr/>
        </p:nvSpPr>
        <p:spPr>
          <a:xfrm>
            <a:off x="5998071" y="2451098"/>
            <a:ext cx="1435585" cy="1237574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grpSp>
        <p:nvGrpSpPr>
          <p:cNvPr id="7" name="组合 6"/>
          <p:cNvGrpSpPr/>
          <p:nvPr/>
        </p:nvGrpSpPr>
        <p:grpSpPr>
          <a:xfrm>
            <a:off x="6144190" y="2782888"/>
            <a:ext cx="1289466" cy="723883"/>
            <a:chOff x="7857775" y="3711373"/>
            <a:chExt cx="1719686" cy="965400"/>
          </a:xfrm>
        </p:grpSpPr>
        <p:sp>
          <p:nvSpPr>
            <p:cNvPr id="59" name="文本框 33"/>
            <p:cNvSpPr txBox="1"/>
            <p:nvPr/>
          </p:nvSpPr>
          <p:spPr>
            <a:xfrm>
              <a:off x="7857775" y="3711373"/>
              <a:ext cx="1719686" cy="52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949" dirty="0">
                  <a:solidFill>
                    <a:srgbClr val="0066CC"/>
                  </a:solidFill>
                </a:rPr>
                <a:t>第</a:t>
              </a:r>
              <a:r>
                <a:rPr lang="en-US" altLang="zh-CN" sz="1949" dirty="0">
                  <a:solidFill>
                    <a:srgbClr val="0066CC"/>
                  </a:solidFill>
                </a:rPr>
                <a:t>4</a:t>
              </a:r>
              <a:r>
                <a:rPr lang="zh-CN" altLang="en-US" sz="1949" dirty="0">
                  <a:solidFill>
                    <a:srgbClr val="0066CC"/>
                  </a:solidFill>
                </a:rPr>
                <a:t>季度</a:t>
              </a:r>
              <a:endParaRPr lang="zh-CN" altLang="zh-CN" sz="1949" dirty="0">
                <a:solidFill>
                  <a:srgbClr val="0066CC"/>
                </a:solidFill>
              </a:endParaRPr>
            </a:p>
          </p:txBody>
        </p:sp>
        <p:sp>
          <p:nvSpPr>
            <p:cNvPr id="60" name="文本框 33"/>
            <p:cNvSpPr txBox="1"/>
            <p:nvPr/>
          </p:nvSpPr>
          <p:spPr>
            <a:xfrm>
              <a:off x="7922007" y="4153603"/>
              <a:ext cx="1576400" cy="52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949" dirty="0">
                  <a:solidFill>
                    <a:schemeClr val="bg1">
                      <a:lumMod val="65000"/>
                    </a:schemeClr>
                  </a:solidFill>
                </a:rPr>
                <a:t>10-12</a:t>
              </a:r>
              <a:r>
                <a:rPr lang="zh-CN" altLang="en-US" sz="1949" dirty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sz="1949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807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25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1" grpId="0" animBg="1"/>
      <p:bldP spid="22" grpId="0" animBg="1"/>
      <p:bldP spid="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22488" y="142043"/>
            <a:ext cx="3767597" cy="507703"/>
            <a:chOff x="360438" y="189434"/>
            <a:chExt cx="5024625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6646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96742" y="405458"/>
              <a:ext cx="2288321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Team building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448270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699" dirty="0">
                  <a:solidFill>
                    <a:srgbClr val="0066CC"/>
                  </a:solidFill>
                </a:rPr>
                <a:t>团队建设</a:t>
              </a:r>
              <a:endParaRPr lang="zh-CN" altLang="zh-CN" sz="2699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99698" y="1491880"/>
            <a:ext cx="1618492" cy="1619805"/>
            <a:chOff x="863501" y="1989634"/>
            <a:chExt cx="2158489" cy="2160240"/>
          </a:xfrm>
        </p:grpSpPr>
        <p:grpSp>
          <p:nvGrpSpPr>
            <p:cNvPr id="38" name="组合 24"/>
            <p:cNvGrpSpPr>
              <a:grpSpLocks/>
            </p:cNvGrpSpPr>
            <p:nvPr/>
          </p:nvGrpSpPr>
          <p:grpSpPr bwMode="auto">
            <a:xfrm>
              <a:off x="863501" y="1989634"/>
              <a:ext cx="2158489" cy="2160240"/>
              <a:chOff x="2848131" y="1860029"/>
              <a:chExt cx="3807502" cy="3807502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</p:grpSp>
        <p:sp>
          <p:nvSpPr>
            <p:cNvPr id="2" name="椭圆 1"/>
            <p:cNvSpPr/>
            <p:nvPr/>
          </p:nvSpPr>
          <p:spPr>
            <a:xfrm>
              <a:off x="1063352" y="2216612"/>
              <a:ext cx="1728192" cy="1728192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dirty="0"/>
                <a:t> </a:t>
              </a:r>
              <a:endParaRPr lang="zh-CN" altLang="en-US" sz="1350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844208" y="1491880"/>
            <a:ext cx="1618492" cy="1619805"/>
            <a:chOff x="3456781" y="1989634"/>
            <a:chExt cx="2158489" cy="2160240"/>
          </a:xfrm>
        </p:grpSpPr>
        <p:grpSp>
          <p:nvGrpSpPr>
            <p:cNvPr id="41" name="组合 24"/>
            <p:cNvGrpSpPr>
              <a:grpSpLocks/>
            </p:cNvGrpSpPr>
            <p:nvPr/>
          </p:nvGrpSpPr>
          <p:grpSpPr bwMode="auto">
            <a:xfrm>
              <a:off x="3456781" y="1989634"/>
              <a:ext cx="2158489" cy="2160240"/>
              <a:chOff x="2848131" y="1860029"/>
              <a:chExt cx="3807502" cy="3807502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</p:grpSp>
        <p:sp>
          <p:nvSpPr>
            <p:cNvPr id="52" name="椭圆 51"/>
            <p:cNvSpPr/>
            <p:nvPr/>
          </p:nvSpPr>
          <p:spPr>
            <a:xfrm>
              <a:off x="3672805" y="2216612"/>
              <a:ext cx="1728192" cy="1728192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dirty="0"/>
                <a:t> </a:t>
              </a:r>
              <a:endParaRPr lang="zh-CN" altLang="en-US" sz="1350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89287" y="1491880"/>
            <a:ext cx="1618492" cy="1619805"/>
            <a:chOff x="6050820" y="1989634"/>
            <a:chExt cx="2158489" cy="2160240"/>
          </a:xfrm>
        </p:grpSpPr>
        <p:grpSp>
          <p:nvGrpSpPr>
            <p:cNvPr id="44" name="组合 24"/>
            <p:cNvGrpSpPr>
              <a:grpSpLocks/>
            </p:cNvGrpSpPr>
            <p:nvPr/>
          </p:nvGrpSpPr>
          <p:grpSpPr bwMode="auto">
            <a:xfrm>
              <a:off x="6050820" y="1989634"/>
              <a:ext cx="2158489" cy="2160240"/>
              <a:chOff x="2848131" y="1860029"/>
              <a:chExt cx="3807502" cy="3807502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</p:grpSp>
        <p:sp>
          <p:nvSpPr>
            <p:cNvPr id="53" name="椭圆 52"/>
            <p:cNvSpPr/>
            <p:nvPr/>
          </p:nvSpPr>
          <p:spPr>
            <a:xfrm>
              <a:off x="6265968" y="2216612"/>
              <a:ext cx="1728192" cy="1728192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dirty="0"/>
                <a:t> </a:t>
              </a:r>
              <a:endParaRPr lang="zh-CN" altLang="en-US" sz="1350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733053" y="1491880"/>
            <a:ext cx="1618492" cy="1619805"/>
            <a:chOff x="8643108" y="1989634"/>
            <a:chExt cx="2158489" cy="2160240"/>
          </a:xfrm>
        </p:grpSpPr>
        <p:grpSp>
          <p:nvGrpSpPr>
            <p:cNvPr id="47" name="组合 24"/>
            <p:cNvGrpSpPr>
              <a:grpSpLocks/>
            </p:cNvGrpSpPr>
            <p:nvPr/>
          </p:nvGrpSpPr>
          <p:grpSpPr bwMode="auto">
            <a:xfrm>
              <a:off x="8643108" y="1989634"/>
              <a:ext cx="2158489" cy="2160240"/>
              <a:chOff x="2848131" y="1860029"/>
              <a:chExt cx="3807502" cy="3807502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/>
              </a:p>
            </p:txBody>
          </p:sp>
        </p:grpSp>
        <p:sp>
          <p:nvSpPr>
            <p:cNvPr id="80" name="椭圆 79"/>
            <p:cNvSpPr/>
            <p:nvPr/>
          </p:nvSpPr>
          <p:spPr>
            <a:xfrm>
              <a:off x="8857381" y="2216612"/>
              <a:ext cx="1728192" cy="1728192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dirty="0"/>
                <a:t> </a:t>
              </a:r>
              <a:endParaRPr lang="zh-CN" altLang="en-US" sz="1350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20556" y="3435647"/>
            <a:ext cx="1445698" cy="779098"/>
            <a:chOff x="1024682" y="4581922"/>
            <a:chExt cx="1928043" cy="1039038"/>
          </a:xfrm>
        </p:grpSpPr>
        <p:sp>
          <p:nvSpPr>
            <p:cNvPr id="3" name="TextBox 2"/>
            <p:cNvSpPr txBox="1"/>
            <p:nvPr/>
          </p:nvSpPr>
          <p:spPr>
            <a:xfrm>
              <a:off x="1024682" y="4581922"/>
              <a:ext cx="1928043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人力资源经理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080518" y="4984740"/>
              <a:ext cx="1826496" cy="636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098871" y="3405600"/>
            <a:ext cx="1365142" cy="809143"/>
            <a:chOff x="3796410" y="4541852"/>
            <a:chExt cx="1820611" cy="1079107"/>
          </a:xfrm>
        </p:grpSpPr>
        <p:sp>
          <p:nvSpPr>
            <p:cNvPr id="84" name="TextBox 83"/>
            <p:cNvSpPr txBox="1"/>
            <p:nvPr/>
          </p:nvSpPr>
          <p:spPr>
            <a:xfrm>
              <a:off x="3796410" y="4541852"/>
              <a:ext cx="1820611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sz="1500" dirty="0"/>
                <a:t>市场营销主管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843117" y="4984740"/>
              <a:ext cx="172819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124065" y="3405600"/>
            <a:ext cx="1320145" cy="809143"/>
            <a:chOff x="6497291" y="4541852"/>
            <a:chExt cx="1760600" cy="1079107"/>
          </a:xfrm>
        </p:grpSpPr>
        <p:sp>
          <p:nvSpPr>
            <p:cNvPr id="85" name="TextBox 84"/>
            <p:cNvSpPr txBox="1"/>
            <p:nvPr/>
          </p:nvSpPr>
          <p:spPr>
            <a:xfrm>
              <a:off x="6497291" y="4541852"/>
              <a:ext cx="1661246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sz="1500" dirty="0"/>
                <a:t>首席架构师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507413" y="4984740"/>
              <a:ext cx="1750478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055702" y="3405600"/>
            <a:ext cx="1404731" cy="809143"/>
            <a:chOff x="9073405" y="4541852"/>
            <a:chExt cx="1873408" cy="1079107"/>
          </a:xfrm>
        </p:grpSpPr>
        <p:sp>
          <p:nvSpPr>
            <p:cNvPr id="86" name="TextBox 85"/>
            <p:cNvSpPr txBox="1"/>
            <p:nvPr/>
          </p:nvSpPr>
          <p:spPr>
            <a:xfrm>
              <a:off x="9233594" y="4541852"/>
              <a:ext cx="1351980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sz="1500" dirty="0"/>
                <a:t>财务总监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073405" y="4984740"/>
              <a:ext cx="1873408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066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22488" y="142043"/>
            <a:ext cx="3767597" cy="507703"/>
            <a:chOff x="360438" y="189434"/>
            <a:chExt cx="5024625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6646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96742" y="405458"/>
              <a:ext cx="2288321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Team strength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448270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699" dirty="0">
                  <a:solidFill>
                    <a:srgbClr val="0066CC"/>
                  </a:solidFill>
                </a:rPr>
                <a:t>团队力量</a:t>
              </a:r>
              <a:endParaRPr lang="zh-CN" altLang="zh-CN" sz="2699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5935012" y="1381467"/>
            <a:ext cx="1964868" cy="855007"/>
            <a:chOff x="8641357" y="2133650"/>
            <a:chExt cx="2620431" cy="1140274"/>
          </a:xfrm>
        </p:grpSpPr>
        <p:sp>
          <p:nvSpPr>
            <p:cNvPr id="91" name="TextBox 90"/>
            <p:cNvSpPr txBox="1"/>
            <p:nvPr/>
          </p:nvSpPr>
          <p:spPr>
            <a:xfrm>
              <a:off x="8785373" y="2637705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84483" y="2133650"/>
              <a:ext cx="2477305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5935012" y="2299357"/>
            <a:ext cx="1964868" cy="855007"/>
            <a:chOff x="8641357" y="2133650"/>
            <a:chExt cx="2620431" cy="1140274"/>
          </a:xfrm>
        </p:grpSpPr>
        <p:sp>
          <p:nvSpPr>
            <p:cNvPr id="95" name="TextBox 94"/>
            <p:cNvSpPr txBox="1"/>
            <p:nvPr/>
          </p:nvSpPr>
          <p:spPr>
            <a:xfrm>
              <a:off x="8785373" y="2637705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9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784483" y="2133650"/>
              <a:ext cx="2477305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5935012" y="3346555"/>
            <a:ext cx="1964868" cy="855007"/>
            <a:chOff x="8641357" y="2133650"/>
            <a:chExt cx="2620431" cy="1140274"/>
          </a:xfrm>
        </p:grpSpPr>
        <p:sp>
          <p:nvSpPr>
            <p:cNvPr id="99" name="TextBox 98"/>
            <p:cNvSpPr txBox="1"/>
            <p:nvPr/>
          </p:nvSpPr>
          <p:spPr>
            <a:xfrm>
              <a:off x="8785373" y="2637705"/>
              <a:ext cx="2133944" cy="63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15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0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784483" y="2133650"/>
              <a:ext cx="2477305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63" y="1185932"/>
            <a:ext cx="4594847" cy="305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2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22489" y="142043"/>
            <a:ext cx="3821590" cy="507703"/>
            <a:chOff x="360438" y="189434"/>
            <a:chExt cx="5096633" cy="677093"/>
          </a:xfrm>
        </p:grpSpPr>
        <p:grpSp>
          <p:nvGrpSpPr>
            <p:cNvPr id="6" name="组合 5"/>
            <p:cNvGrpSpPr/>
            <p:nvPr/>
          </p:nvGrpSpPr>
          <p:grpSpPr>
            <a:xfrm>
              <a:off x="2664693" y="368645"/>
              <a:ext cx="2792378" cy="360040"/>
              <a:chOff x="2664693" y="368645"/>
              <a:chExt cx="2792378" cy="360040"/>
            </a:xfrm>
          </p:grpSpPr>
          <p:sp>
            <p:nvSpPr>
              <p:cNvPr id="35" name="Freeform 514"/>
              <p:cNvSpPr>
                <a:spLocks noEditPoints="1"/>
              </p:cNvSpPr>
              <p:nvPr/>
            </p:nvSpPr>
            <p:spPr bwMode="auto">
              <a:xfrm>
                <a:off x="2664693" y="368645"/>
                <a:ext cx="358333" cy="360040"/>
              </a:xfrm>
              <a:custGeom>
                <a:avLst/>
                <a:gdLst>
                  <a:gd name="T0" fmla="*/ 144 w 288"/>
                  <a:gd name="T1" fmla="*/ 0 h 289"/>
                  <a:gd name="T2" fmla="*/ 0 w 288"/>
                  <a:gd name="T3" fmla="*/ 145 h 289"/>
                  <a:gd name="T4" fmla="*/ 144 w 288"/>
                  <a:gd name="T5" fmla="*/ 289 h 289"/>
                  <a:gd name="T6" fmla="*/ 288 w 288"/>
                  <a:gd name="T7" fmla="*/ 145 h 289"/>
                  <a:gd name="T8" fmla="*/ 144 w 288"/>
                  <a:gd name="T9" fmla="*/ 0 h 289"/>
                  <a:gd name="T10" fmla="*/ 208 w 288"/>
                  <a:gd name="T11" fmla="*/ 148 h 289"/>
                  <a:gd name="T12" fmla="*/ 117 w 288"/>
                  <a:gd name="T13" fmla="*/ 239 h 289"/>
                  <a:gd name="T14" fmla="*/ 114 w 288"/>
                  <a:gd name="T15" fmla="*/ 240 h 289"/>
                  <a:gd name="T16" fmla="*/ 111 w 288"/>
                  <a:gd name="T17" fmla="*/ 239 h 289"/>
                  <a:gd name="T18" fmla="*/ 111 w 288"/>
                  <a:gd name="T19" fmla="*/ 239 h 289"/>
                  <a:gd name="T20" fmla="*/ 110 w 288"/>
                  <a:gd name="T21" fmla="*/ 236 h 289"/>
                  <a:gd name="T22" fmla="*/ 110 w 288"/>
                  <a:gd name="T23" fmla="*/ 192 h 289"/>
                  <a:gd name="T24" fmla="*/ 111 w 288"/>
                  <a:gd name="T25" fmla="*/ 189 h 289"/>
                  <a:gd name="T26" fmla="*/ 155 w 288"/>
                  <a:gd name="T27" fmla="*/ 145 h 289"/>
                  <a:gd name="T28" fmla="*/ 111 w 288"/>
                  <a:gd name="T29" fmla="*/ 101 h 289"/>
                  <a:gd name="T30" fmla="*/ 110 w 288"/>
                  <a:gd name="T31" fmla="*/ 98 h 289"/>
                  <a:gd name="T32" fmla="*/ 110 w 288"/>
                  <a:gd name="T33" fmla="*/ 54 h 289"/>
                  <a:gd name="T34" fmla="*/ 111 w 288"/>
                  <a:gd name="T35" fmla="*/ 51 h 289"/>
                  <a:gd name="T36" fmla="*/ 111 w 288"/>
                  <a:gd name="T37" fmla="*/ 51 h 289"/>
                  <a:gd name="T38" fmla="*/ 117 w 288"/>
                  <a:gd name="T39" fmla="*/ 51 h 289"/>
                  <a:gd name="T40" fmla="*/ 208 w 288"/>
                  <a:gd name="T41" fmla="*/ 142 h 289"/>
                  <a:gd name="T42" fmla="*/ 209 w 288"/>
                  <a:gd name="T43" fmla="*/ 145 h 289"/>
                  <a:gd name="T44" fmla="*/ 208 w 288"/>
                  <a:gd name="T45" fmla="*/ 14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8" h="289">
                    <a:moveTo>
                      <a:pt x="144" y="0"/>
                    </a:moveTo>
                    <a:cubicBezTo>
                      <a:pt x="64" y="0"/>
                      <a:pt x="0" y="65"/>
                      <a:pt x="0" y="145"/>
                    </a:cubicBezTo>
                    <a:cubicBezTo>
                      <a:pt x="0" y="224"/>
                      <a:pt x="64" y="289"/>
                      <a:pt x="144" y="289"/>
                    </a:cubicBezTo>
                    <a:cubicBezTo>
                      <a:pt x="224" y="289"/>
                      <a:pt x="288" y="224"/>
                      <a:pt x="288" y="145"/>
                    </a:cubicBezTo>
                    <a:cubicBezTo>
                      <a:pt x="288" y="65"/>
                      <a:pt x="224" y="0"/>
                      <a:pt x="144" y="0"/>
                    </a:cubicBezTo>
                    <a:close/>
                    <a:moveTo>
                      <a:pt x="208" y="148"/>
                    </a:moveTo>
                    <a:cubicBezTo>
                      <a:pt x="117" y="239"/>
                      <a:pt x="117" y="239"/>
                      <a:pt x="117" y="239"/>
                    </a:cubicBezTo>
                    <a:cubicBezTo>
                      <a:pt x="116" y="240"/>
                      <a:pt x="115" y="240"/>
                      <a:pt x="114" y="240"/>
                    </a:cubicBezTo>
                    <a:cubicBezTo>
                      <a:pt x="113" y="240"/>
                      <a:pt x="112" y="240"/>
                      <a:pt x="111" y="239"/>
                    </a:cubicBezTo>
                    <a:cubicBezTo>
                      <a:pt x="111" y="239"/>
                      <a:pt x="111" y="239"/>
                      <a:pt x="111" y="239"/>
                    </a:cubicBezTo>
                    <a:cubicBezTo>
                      <a:pt x="110" y="238"/>
                      <a:pt x="110" y="237"/>
                      <a:pt x="110" y="236"/>
                    </a:cubicBezTo>
                    <a:cubicBezTo>
                      <a:pt x="110" y="192"/>
                      <a:pt x="110" y="192"/>
                      <a:pt x="110" y="192"/>
                    </a:cubicBezTo>
                    <a:cubicBezTo>
                      <a:pt x="110" y="191"/>
                      <a:pt x="110" y="190"/>
                      <a:pt x="111" y="189"/>
                    </a:cubicBezTo>
                    <a:cubicBezTo>
                      <a:pt x="155" y="145"/>
                      <a:pt x="155" y="145"/>
                      <a:pt x="155" y="145"/>
                    </a:cubicBezTo>
                    <a:cubicBezTo>
                      <a:pt x="111" y="101"/>
                      <a:pt x="111" y="101"/>
                      <a:pt x="111" y="101"/>
                    </a:cubicBezTo>
                    <a:cubicBezTo>
                      <a:pt x="110" y="100"/>
                      <a:pt x="110" y="99"/>
                      <a:pt x="110" y="98"/>
                    </a:cubicBezTo>
                    <a:cubicBezTo>
                      <a:pt x="110" y="54"/>
                      <a:pt x="110" y="54"/>
                      <a:pt x="110" y="54"/>
                    </a:cubicBezTo>
                    <a:cubicBezTo>
                      <a:pt x="110" y="53"/>
                      <a:pt x="110" y="52"/>
                      <a:pt x="111" y="51"/>
                    </a:cubicBezTo>
                    <a:cubicBezTo>
                      <a:pt x="111" y="51"/>
                      <a:pt x="111" y="51"/>
                      <a:pt x="111" y="51"/>
                    </a:cubicBezTo>
                    <a:cubicBezTo>
                      <a:pt x="113" y="49"/>
                      <a:pt x="115" y="49"/>
                      <a:pt x="117" y="51"/>
                    </a:cubicBezTo>
                    <a:cubicBezTo>
                      <a:pt x="208" y="142"/>
                      <a:pt x="208" y="142"/>
                      <a:pt x="208" y="142"/>
                    </a:cubicBezTo>
                    <a:cubicBezTo>
                      <a:pt x="209" y="143"/>
                      <a:pt x="209" y="144"/>
                      <a:pt x="209" y="145"/>
                    </a:cubicBezTo>
                    <a:cubicBezTo>
                      <a:pt x="209" y="146"/>
                      <a:pt x="209" y="147"/>
                      <a:pt x="208" y="14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168750" y="405457"/>
                <a:ext cx="2288321" cy="3078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en-US" altLang="zh-CN" sz="900" dirty="0">
                    <a:solidFill>
                      <a:srgbClr val="0066CC"/>
                    </a:solidFill>
                  </a:rPr>
                  <a:t>Looking to the future 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60438" y="189434"/>
              <a:ext cx="2448271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699" dirty="0">
                  <a:solidFill>
                    <a:srgbClr val="0066CC"/>
                  </a:solidFill>
                </a:rPr>
                <a:t>展望未来</a:t>
              </a:r>
              <a:endParaRPr lang="zh-CN" altLang="zh-CN" sz="2699" dirty="0">
                <a:solidFill>
                  <a:srgbClr val="0066CC"/>
                </a:solidFill>
              </a:endParaRPr>
            </a:p>
          </p:txBody>
        </p:sp>
      </p:grpSp>
      <p:sp>
        <p:nvSpPr>
          <p:cNvPr id="31" name="图文框 30"/>
          <p:cNvSpPr/>
          <p:nvPr/>
        </p:nvSpPr>
        <p:spPr>
          <a:xfrm>
            <a:off x="2466254" y="2247789"/>
            <a:ext cx="2686750" cy="1887055"/>
          </a:xfrm>
          <a:prstGeom prst="fram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 b="1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392" y="2472148"/>
            <a:ext cx="2379928" cy="1503433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pic>
      <p:grpSp>
        <p:nvGrpSpPr>
          <p:cNvPr id="50" name="组合 49"/>
          <p:cNvGrpSpPr/>
          <p:nvPr/>
        </p:nvGrpSpPr>
        <p:grpSpPr>
          <a:xfrm>
            <a:off x="5651871" y="1381470"/>
            <a:ext cx="1964868" cy="369332"/>
            <a:chOff x="8641357" y="2133650"/>
            <a:chExt cx="2620431" cy="492556"/>
          </a:xfrm>
        </p:grpSpPr>
        <p:sp>
          <p:nvSpPr>
            <p:cNvPr id="5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784483" y="2133650"/>
              <a:ext cx="2477305" cy="49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4" name="图文框 63"/>
          <p:cNvSpPr/>
          <p:nvPr/>
        </p:nvSpPr>
        <p:spPr>
          <a:xfrm>
            <a:off x="748846" y="1213820"/>
            <a:ext cx="2686750" cy="1887055"/>
          </a:xfrm>
          <a:prstGeom prst="fram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 b="1"/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36" y="1448175"/>
            <a:ext cx="2267727" cy="14996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pic>
      <p:sp>
        <p:nvSpPr>
          <p:cNvPr id="66" name="TextBox 65"/>
          <p:cNvSpPr txBox="1"/>
          <p:nvPr/>
        </p:nvSpPr>
        <p:spPr>
          <a:xfrm>
            <a:off x="5762472" y="1707854"/>
            <a:ext cx="2591688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384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504" y="98675"/>
            <a:ext cx="15245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0070C0"/>
                </a:solidFill>
              </a:rPr>
              <a:t>LOGO</a:t>
            </a:r>
          </a:p>
          <a:p>
            <a:pPr algn="ctr"/>
            <a:r>
              <a:rPr lang="en-US" altLang="zh-CN" sz="1400" dirty="0">
                <a:solidFill>
                  <a:srgbClr val="0070C0"/>
                </a:solidFill>
              </a:rPr>
              <a:t>Company Name</a:t>
            </a:r>
            <a:endParaRPr lang="zh-CN" altLang="en-US" sz="1400" dirty="0">
              <a:solidFill>
                <a:srgbClr val="0070C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1" y="2499742"/>
            <a:ext cx="9144000" cy="20162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H="1">
            <a:off x="3312000" y="400571"/>
            <a:ext cx="2520000" cy="2520000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2000000" scaled="0"/>
          </a:gradFill>
          <a:ln>
            <a:noFill/>
          </a:ln>
          <a:effectLst>
            <a:outerShdw blurRad="444500" dist="63500" dir="8100000" algn="l" rotWithShape="0">
              <a:prstClr val="black">
                <a:alpha val="5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088412" y="937296"/>
            <a:ext cx="2967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Gothic-EB" pitchFamily="1" charset="-128"/>
                <a:ea typeface="DFGothic-EB" pitchFamily="1" charset="-128"/>
              </a:rPr>
              <a:t>2030</a:t>
            </a:r>
            <a:endParaRPr lang="zh-CN" altLang="en-US" sz="8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FGothic-EB" pitchFamily="1" charset="-128"/>
              <a:ea typeface="DFGothic-EB" pitchFamily="1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123330" y="3291830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感谢您</a:t>
            </a:r>
            <a:r>
              <a:rPr lang="zh-CN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的聆听</a:t>
            </a:r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257148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7723" y="2624386"/>
            <a:ext cx="3600956" cy="1783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椭圆 8"/>
          <p:cNvSpPr/>
          <p:nvPr/>
        </p:nvSpPr>
        <p:spPr>
          <a:xfrm>
            <a:off x="1521521" y="1622837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4" name="椭圆 9"/>
          <p:cNvSpPr/>
          <p:nvPr/>
        </p:nvSpPr>
        <p:spPr>
          <a:xfrm>
            <a:off x="2627784" y="935526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10"/>
          <p:cNvSpPr/>
          <p:nvPr/>
        </p:nvSpPr>
        <p:spPr>
          <a:xfrm>
            <a:off x="5203033" y="1007534"/>
            <a:ext cx="1241175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11"/>
          <p:cNvSpPr/>
          <p:nvPr/>
        </p:nvSpPr>
        <p:spPr>
          <a:xfrm>
            <a:off x="6348679" y="1622836"/>
            <a:ext cx="1241175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12"/>
          <p:cNvGrpSpPr>
            <a:grpSpLocks/>
          </p:cNvGrpSpPr>
          <p:nvPr/>
        </p:nvGrpSpPr>
        <p:grpSpPr bwMode="auto">
          <a:xfrm>
            <a:off x="2587729" y="3852958"/>
            <a:ext cx="518842" cy="518992"/>
            <a:chOff x="3927867" y="5719055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8" name="椭圆 13"/>
            <p:cNvSpPr/>
            <p:nvPr/>
          </p:nvSpPr>
          <p:spPr>
            <a:xfrm>
              <a:off x="3927867" y="5719055"/>
              <a:ext cx="692150" cy="692150"/>
            </a:xfrm>
            <a:prstGeom prst="ellipse">
              <a:avLst/>
            </a:prstGeom>
            <a:grpFill/>
            <a:ln w="6350"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9" name="椭圆 14"/>
            <p:cNvSpPr/>
            <p:nvPr/>
          </p:nvSpPr>
          <p:spPr>
            <a:xfrm>
              <a:off x="4004067" y="5795255"/>
              <a:ext cx="539750" cy="539750"/>
            </a:xfrm>
            <a:prstGeom prst="ellipse">
              <a:avLst/>
            </a:prstGeom>
            <a:grpFill/>
            <a:ln w="6350"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1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10" name="组合 15"/>
          <p:cNvGrpSpPr>
            <a:grpSpLocks/>
          </p:cNvGrpSpPr>
          <p:nvPr/>
        </p:nvGrpSpPr>
        <p:grpSpPr bwMode="auto">
          <a:xfrm>
            <a:off x="3152577" y="2844846"/>
            <a:ext cx="518842" cy="518992"/>
            <a:chOff x="5191288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1" name="椭圆 16"/>
            <p:cNvSpPr/>
            <p:nvPr/>
          </p:nvSpPr>
          <p:spPr>
            <a:xfrm>
              <a:off x="5191288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12" name="椭圆 17"/>
            <p:cNvSpPr/>
            <p:nvPr/>
          </p:nvSpPr>
          <p:spPr>
            <a:xfrm>
              <a:off x="5267488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2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13" name="组合 18"/>
          <p:cNvGrpSpPr>
            <a:grpSpLocks/>
          </p:cNvGrpSpPr>
          <p:nvPr/>
        </p:nvGrpSpPr>
        <p:grpSpPr bwMode="auto">
          <a:xfrm>
            <a:off x="5419614" y="2916854"/>
            <a:ext cx="518842" cy="518992"/>
            <a:chOff x="6884827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4" name="椭圆 19"/>
            <p:cNvSpPr/>
            <p:nvPr/>
          </p:nvSpPr>
          <p:spPr>
            <a:xfrm>
              <a:off x="6884827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15" name="椭圆 20"/>
            <p:cNvSpPr/>
            <p:nvPr/>
          </p:nvSpPr>
          <p:spPr>
            <a:xfrm>
              <a:off x="6957852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 smtClean="0">
                  <a:solidFill>
                    <a:srgbClr val="0070C0"/>
                  </a:solidFill>
                  <a:latin typeface="Impact" pitchFamily="34" charset="0"/>
                </a:rPr>
                <a:t>4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16" name="组合 21"/>
          <p:cNvGrpSpPr>
            <a:grpSpLocks/>
          </p:cNvGrpSpPr>
          <p:nvPr/>
        </p:nvGrpSpPr>
        <p:grpSpPr bwMode="auto">
          <a:xfrm>
            <a:off x="6012160" y="3852958"/>
            <a:ext cx="520032" cy="518992"/>
            <a:chOff x="8218831" y="5719055"/>
            <a:chExt cx="693737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17" name="椭圆 22"/>
            <p:cNvSpPr/>
            <p:nvPr/>
          </p:nvSpPr>
          <p:spPr>
            <a:xfrm>
              <a:off x="8218831" y="5719055"/>
              <a:ext cx="693737" cy="692150"/>
            </a:xfrm>
            <a:prstGeom prst="ellipse">
              <a:avLst/>
            </a:prstGeom>
            <a:grpFill/>
            <a:ln w="6350"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18" name="椭圆 23"/>
            <p:cNvSpPr/>
            <p:nvPr/>
          </p:nvSpPr>
          <p:spPr>
            <a:xfrm>
              <a:off x="8295031" y="5795255"/>
              <a:ext cx="539750" cy="539750"/>
            </a:xfrm>
            <a:prstGeom prst="ellipse">
              <a:avLst/>
            </a:prstGeom>
            <a:noFill/>
            <a:ln w="6350"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5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sp>
        <p:nvSpPr>
          <p:cNvPr id="19" name="任意多边形 24"/>
          <p:cNvSpPr/>
          <p:nvPr/>
        </p:nvSpPr>
        <p:spPr>
          <a:xfrm rot="5400000">
            <a:off x="6255263" y="3301187"/>
            <a:ext cx="1056042" cy="392702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任意多边形 25"/>
          <p:cNvSpPr/>
          <p:nvPr/>
        </p:nvSpPr>
        <p:spPr>
          <a:xfrm rot="5400000">
            <a:off x="2971021" y="2484778"/>
            <a:ext cx="553512" cy="80920"/>
          </a:xfrm>
          <a:custGeom>
            <a:avLst/>
            <a:gdLst>
              <a:gd name="connsiteX0" fmla="*/ 740229 w 740229"/>
              <a:gd name="connsiteY0" fmla="*/ 0 h 406400"/>
              <a:gd name="connsiteX1" fmla="*/ 580572 w 740229"/>
              <a:gd name="connsiteY1" fmla="*/ 406400 h 406400"/>
              <a:gd name="connsiteX2" fmla="*/ 0 w 740229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任意多边形 27"/>
          <p:cNvSpPr/>
          <p:nvPr/>
        </p:nvSpPr>
        <p:spPr>
          <a:xfrm rot="5400000" flipV="1">
            <a:off x="1790767" y="3285717"/>
            <a:ext cx="1056042" cy="423642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TextBox 15"/>
          <p:cNvSpPr txBox="1"/>
          <p:nvPr/>
        </p:nvSpPr>
        <p:spPr>
          <a:xfrm>
            <a:off x="3935348" y="3732602"/>
            <a:ext cx="1241175" cy="253544"/>
          </a:xfrm>
          <a:prstGeom prst="rect">
            <a:avLst/>
          </a:prstGeom>
          <a:noFill/>
        </p:spPr>
        <p:txBody>
          <a:bodyPr lIns="68543" tIns="34272" rIns="68543" bIns="34272">
            <a:spAutoFit/>
          </a:bodyPr>
          <a:lstStyle/>
          <a:p>
            <a:pPr algn="ctr">
              <a:defRPr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Adobe 宋体 Std L" pitchFamily="18" charset="-122"/>
              </a:rPr>
              <a:t>Contents Page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23" name="文本框 13"/>
          <p:cNvSpPr txBox="1"/>
          <p:nvPr/>
        </p:nvSpPr>
        <p:spPr>
          <a:xfrm>
            <a:off x="3935348" y="3401684"/>
            <a:ext cx="1241175" cy="346391"/>
          </a:xfrm>
          <a:prstGeom prst="rect">
            <a:avLst/>
          </a:prstGeom>
          <a:noFill/>
        </p:spPr>
        <p:txBody>
          <a:bodyPr lIns="68543" tIns="34272" rIns="68543" bIns="34272">
            <a:spAutoFit/>
          </a:bodyPr>
          <a:lstStyle/>
          <a:p>
            <a:pPr algn="ctr">
              <a:defRPr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rPr>
              <a:t>目录页</a:t>
            </a:r>
          </a:p>
        </p:txBody>
      </p:sp>
      <p:sp>
        <p:nvSpPr>
          <p:cNvPr id="24" name="任意多边形 32"/>
          <p:cNvSpPr/>
          <p:nvPr/>
        </p:nvSpPr>
        <p:spPr>
          <a:xfrm rot="5400000" flipV="1">
            <a:off x="5547460" y="2556786"/>
            <a:ext cx="553512" cy="80920"/>
          </a:xfrm>
          <a:custGeom>
            <a:avLst/>
            <a:gdLst>
              <a:gd name="connsiteX0" fmla="*/ 740229 w 740229"/>
              <a:gd name="connsiteY0" fmla="*/ 0 h 406400"/>
              <a:gd name="connsiteX1" fmla="*/ 580572 w 740229"/>
              <a:gd name="connsiteY1" fmla="*/ 406400 h 406400"/>
              <a:gd name="connsiteX2" fmla="*/ 0 w 740229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椭圆 1"/>
          <p:cNvSpPr/>
          <p:nvPr/>
        </p:nvSpPr>
        <p:spPr>
          <a:xfrm>
            <a:off x="4275689" y="4103990"/>
            <a:ext cx="592623" cy="303539"/>
          </a:xfrm>
          <a:custGeom>
            <a:avLst/>
            <a:gdLst/>
            <a:ahLst/>
            <a:cxnLst/>
            <a:rect l="l" t="t" r="r" b="b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flipV="1">
            <a:off x="0" y="304023"/>
            <a:ext cx="9144000" cy="107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0" y="4415844"/>
            <a:ext cx="9144000" cy="431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rtlCol="0" anchor="ctr"/>
          <a:lstStyle/>
          <a:p>
            <a:pPr algn="ctr"/>
            <a:endParaRPr lang="zh-CN" altLang="en-US"/>
          </a:p>
        </p:txBody>
      </p:sp>
      <p:sp>
        <p:nvSpPr>
          <p:cNvPr id="28" name="椭圆 8"/>
          <p:cNvSpPr/>
          <p:nvPr/>
        </p:nvSpPr>
        <p:spPr>
          <a:xfrm>
            <a:off x="3951412" y="5217432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9"/>
          <p:cNvSpPr/>
          <p:nvPr/>
        </p:nvSpPr>
        <p:spPr>
          <a:xfrm>
            <a:off x="3923928" y="610135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项目成果展示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15"/>
          <p:cNvGrpSpPr>
            <a:grpSpLocks/>
          </p:cNvGrpSpPr>
          <p:nvPr/>
        </p:nvGrpSpPr>
        <p:grpSpPr bwMode="auto">
          <a:xfrm>
            <a:off x="4312579" y="2450523"/>
            <a:ext cx="518842" cy="518992"/>
            <a:chOff x="5191288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</p:grpSpPr>
        <p:sp>
          <p:nvSpPr>
            <p:cNvPr id="31" name="椭圆 16"/>
            <p:cNvSpPr/>
            <p:nvPr/>
          </p:nvSpPr>
          <p:spPr>
            <a:xfrm>
              <a:off x="5191288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32" name="椭圆 17"/>
            <p:cNvSpPr/>
            <p:nvPr/>
          </p:nvSpPr>
          <p:spPr>
            <a:xfrm>
              <a:off x="5267488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p3d prstMaterial="metal">
              <a:bevelT w="38100" h="571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3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cxnSp>
        <p:nvCxnSpPr>
          <p:cNvPr id="33" name="直接连接符 32"/>
          <p:cNvCxnSpPr/>
          <p:nvPr/>
        </p:nvCxnSpPr>
        <p:spPr>
          <a:xfrm>
            <a:off x="4572000" y="1923678"/>
            <a:ext cx="0" cy="468820"/>
          </a:xfrm>
          <a:prstGeom prst="line">
            <a:avLst/>
          </a:prstGeom>
          <a:ln w="31750">
            <a:solidFill>
              <a:srgbClr val="0070C0"/>
            </a:solidFill>
          </a:ln>
          <a:effectLst>
            <a:outerShdw blurRad="40005" dist="22860" dir="5400000" algn="ctr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37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6500"/>
                            </p:stCondLst>
                            <p:childTnLst>
                              <p:par>
                                <p:cTn id="18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81481E-6 L -2.08333E-7 -0.66667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333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9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8500"/>
                            </p:stCondLst>
                            <p:childTnLst>
                              <p:par>
                                <p:cTn id="19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2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6" grpId="2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/>
      <p:bldP spid="22" grpId="1"/>
      <p:bldP spid="23" grpId="0"/>
      <p:bldP spid="23" grpId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8" grpId="2" animBg="1"/>
      <p:bldP spid="29" grpId="0" animBg="1"/>
      <p:bldP spid="2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508"/>
          <p:cNvSpPr>
            <a:spLocks/>
          </p:cNvSpPr>
          <p:nvPr/>
        </p:nvSpPr>
        <p:spPr bwMode="auto">
          <a:xfrm>
            <a:off x="5163540" y="1255854"/>
            <a:ext cx="64279" cy="64279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6" name="Line 509"/>
          <p:cNvSpPr>
            <a:spLocks noChangeShapeType="1"/>
          </p:cNvSpPr>
          <p:nvPr/>
        </p:nvSpPr>
        <p:spPr bwMode="auto">
          <a:xfrm flipV="1">
            <a:off x="5163540" y="1255854"/>
            <a:ext cx="64279" cy="64279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7" name="Line 510"/>
          <p:cNvSpPr>
            <a:spLocks noChangeShapeType="1"/>
          </p:cNvSpPr>
          <p:nvPr/>
        </p:nvSpPr>
        <p:spPr bwMode="auto">
          <a:xfrm>
            <a:off x="5163540" y="119157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8" name="Line 511"/>
          <p:cNvSpPr>
            <a:spLocks noChangeShapeType="1"/>
          </p:cNvSpPr>
          <p:nvPr/>
        </p:nvSpPr>
        <p:spPr bwMode="auto">
          <a:xfrm>
            <a:off x="5163540" y="119157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10" name="组合 9"/>
          <p:cNvGrpSpPr/>
          <p:nvPr/>
        </p:nvGrpSpPr>
        <p:grpSpPr>
          <a:xfrm>
            <a:off x="5163540" y="1059933"/>
            <a:ext cx="2996933" cy="415370"/>
            <a:chOff x="6549939" y="1413570"/>
            <a:chExt cx="3996835" cy="553954"/>
          </a:xfrm>
        </p:grpSpPr>
        <p:sp>
          <p:nvSpPr>
            <p:cNvPr id="29" name="Freeform 512"/>
            <p:cNvSpPr>
              <a:spLocks/>
            </p:cNvSpPr>
            <p:nvPr/>
          </p:nvSpPr>
          <p:spPr bwMode="auto">
            <a:xfrm>
              <a:off x="6549939" y="1508171"/>
              <a:ext cx="168275" cy="333375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rgbClr val="3399FF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69148" y="1413570"/>
              <a:ext cx="3777626" cy="55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099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本年度工作概述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44025" y="1779673"/>
            <a:ext cx="6290063" cy="3070077"/>
            <a:chOff x="522525" y="2373446"/>
            <a:chExt cx="8388692" cy="4094383"/>
          </a:xfrm>
        </p:grpSpPr>
        <p:sp>
          <p:nvSpPr>
            <p:cNvPr id="116" name="椭圆 115"/>
            <p:cNvSpPr/>
            <p:nvPr/>
          </p:nvSpPr>
          <p:spPr>
            <a:xfrm>
              <a:off x="522525" y="3698720"/>
              <a:ext cx="1963322" cy="19633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1"/>
            </a:p>
          </p:txBody>
        </p:sp>
        <p:sp>
          <p:nvSpPr>
            <p:cNvPr id="95" name="椭圆 94"/>
            <p:cNvSpPr/>
            <p:nvPr/>
          </p:nvSpPr>
          <p:spPr>
            <a:xfrm>
              <a:off x="5158597" y="4727144"/>
              <a:ext cx="1622005" cy="162328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5158638" y="4725938"/>
              <a:ext cx="1647689" cy="1741891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2905955" y="2373446"/>
              <a:ext cx="2705473" cy="270547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6969921" y="4302455"/>
              <a:ext cx="1920055" cy="192005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3187961" y="2571937"/>
              <a:ext cx="2470961" cy="2612233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0" name="矩形 4"/>
            <p:cNvSpPr/>
            <p:nvPr/>
          </p:nvSpPr>
          <p:spPr>
            <a:xfrm rot="20235757">
              <a:off x="632734" y="3018261"/>
              <a:ext cx="4906010" cy="2395444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path path="circle">
                <a:fillToRect r="100000" b="100000"/>
              </a:path>
              <a:tileRect l="-100000" t="-100000"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066028" y="2525792"/>
              <a:ext cx="2371480" cy="2398883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2" name="矩形 4"/>
            <p:cNvSpPr/>
            <p:nvPr/>
          </p:nvSpPr>
          <p:spPr>
            <a:xfrm rot="13415964">
              <a:off x="2927769" y="3437583"/>
              <a:ext cx="4222988" cy="2061947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path path="circle">
                <a:fillToRect r="100000" b="100000"/>
              </a:path>
              <a:tileRect l="-100000" t="-100000"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5200785" y="4810044"/>
              <a:ext cx="1497919" cy="1455207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6925888" y="4377640"/>
              <a:ext cx="1985329" cy="1953257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5" name="矩形 4"/>
            <p:cNvSpPr/>
            <p:nvPr/>
          </p:nvSpPr>
          <p:spPr>
            <a:xfrm rot="20885534">
              <a:off x="5350475" y="4594109"/>
              <a:ext cx="3426933" cy="1673172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lin ang="1350000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30474" y="412010"/>
            <a:ext cx="1913646" cy="816934"/>
            <a:chOff x="504453" y="549474"/>
            <a:chExt cx="2552118" cy="1089498"/>
          </a:xfrm>
        </p:grpSpPr>
        <p:sp>
          <p:nvSpPr>
            <p:cNvPr id="20" name="文本框 5"/>
            <p:cNvSpPr txBox="1"/>
            <p:nvPr/>
          </p:nvSpPr>
          <p:spPr>
            <a:xfrm>
              <a:off x="504453" y="549474"/>
              <a:ext cx="1715205" cy="8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99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概 述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8469" y="1269554"/>
              <a:ext cx="2408102" cy="369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Introduction</a:t>
              </a:r>
              <a:endParaRPr lang="zh-CN" altLang="en-US" sz="1200" dirty="0">
                <a:solidFill>
                  <a:srgbClr val="0066CC"/>
                </a:solidFill>
              </a:endParaRP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5256443" y="1491881"/>
            <a:ext cx="3257083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249"/>
              </a:lnSpc>
            </a:pPr>
            <a:r>
              <a:rPr lang="zh-CN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公司自成立以来，以“策略先行，经营致胜，管理为本”的商业推广理念，一步一个脚印发展成为东莞同类企业中经营范围最广、在行业内颇具影响力的企业。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20332" y="3174823"/>
            <a:ext cx="1483103" cy="744487"/>
            <a:chOff x="757655" y="4234076"/>
            <a:chExt cx="1977928" cy="992878"/>
          </a:xfrm>
        </p:grpSpPr>
        <p:sp>
          <p:nvSpPr>
            <p:cNvPr id="71" name="文本框 5"/>
            <p:cNvSpPr txBox="1"/>
            <p:nvPr/>
          </p:nvSpPr>
          <p:spPr>
            <a:xfrm>
              <a:off x="757655" y="4234076"/>
              <a:ext cx="15126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99" dirty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98%</a:t>
              </a:r>
              <a:endParaRPr lang="zh-CN" altLang="en-US" sz="2999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57655" y="4780575"/>
              <a:ext cx="1977928" cy="44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完成年底计划</a:t>
              </a:r>
              <a:r>
                <a:rPr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65%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113936" y="3768751"/>
            <a:ext cx="1134217" cy="835074"/>
            <a:chOff x="5150143" y="5026164"/>
            <a:chExt cx="1512640" cy="1113690"/>
          </a:xfrm>
        </p:grpSpPr>
        <p:sp>
          <p:nvSpPr>
            <p:cNvPr id="121" name="文本框 5"/>
            <p:cNvSpPr txBox="1"/>
            <p:nvPr/>
          </p:nvSpPr>
          <p:spPr>
            <a:xfrm>
              <a:off x="5150143" y="5026164"/>
              <a:ext cx="1512640" cy="738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2999" dirty="0"/>
                <a:t> 3</a:t>
              </a:r>
              <a:r>
                <a:rPr lang="zh-CN" altLang="zh-CN" sz="2999" dirty="0"/>
                <a:t>件 </a:t>
              </a:r>
              <a:endParaRPr lang="zh-CN" altLang="en-US" sz="2999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404463" y="5585728"/>
              <a:ext cx="1152631" cy="554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zh-CN" sz="1050" dirty="0"/>
                <a:t>完成了</a:t>
              </a:r>
              <a:r>
                <a:rPr lang="en-US" altLang="zh-CN" sz="1050" dirty="0"/>
                <a:t>3</a:t>
              </a:r>
              <a:r>
                <a:rPr lang="zh-CN" altLang="zh-CN" sz="1050" dirty="0"/>
                <a:t>件</a:t>
              </a:r>
              <a:endParaRPr lang="en-US" altLang="zh-CN" sz="1050" dirty="0"/>
            </a:p>
            <a:p>
              <a:pPr algn="ctr">
                <a:lnSpc>
                  <a:spcPct val="100000"/>
                </a:lnSpc>
              </a:pPr>
              <a:r>
                <a:rPr lang="zh-CN" altLang="zh-CN" sz="1050" dirty="0"/>
                <a:t>大事</a:t>
              </a:r>
              <a:endParaRPr lang="zh-CN" altLang="en-US" sz="1050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571760" y="3498785"/>
            <a:ext cx="1645083" cy="757512"/>
            <a:chOff x="7094359" y="4666124"/>
            <a:chExt cx="2193952" cy="1010249"/>
          </a:xfrm>
        </p:grpSpPr>
        <p:sp>
          <p:nvSpPr>
            <p:cNvPr id="122" name="文本框 5"/>
            <p:cNvSpPr txBox="1"/>
            <p:nvPr/>
          </p:nvSpPr>
          <p:spPr>
            <a:xfrm>
              <a:off x="7094359" y="4666124"/>
              <a:ext cx="15126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2999" dirty="0"/>
                <a:t> 奖 </a:t>
              </a:r>
              <a:endParaRPr lang="zh-CN" altLang="en-US" sz="2999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310382" y="5229994"/>
              <a:ext cx="1977929" cy="44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1050" dirty="0"/>
                <a:t>首次获得某某奖</a:t>
              </a:r>
              <a:endParaRPr lang="zh-CN" altLang="en-US" sz="1050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925725" y="2364920"/>
            <a:ext cx="1501313" cy="806934"/>
            <a:chOff x="3565495" y="3153956"/>
            <a:chExt cx="2002214" cy="1076160"/>
          </a:xfrm>
        </p:grpSpPr>
        <p:sp>
          <p:nvSpPr>
            <p:cNvPr id="120" name="文本框 5"/>
            <p:cNvSpPr txBox="1"/>
            <p:nvPr/>
          </p:nvSpPr>
          <p:spPr>
            <a:xfrm>
              <a:off x="3565495" y="3153956"/>
              <a:ext cx="164729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2999" dirty="0"/>
                <a:t>9</a:t>
              </a:r>
              <a:r>
                <a:rPr lang="zh-CN" altLang="zh-CN" sz="2999" dirty="0"/>
                <a:t>百万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589781" y="3783737"/>
              <a:ext cx="1977928" cy="44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1050" dirty="0"/>
                <a:t>销售额突破</a:t>
              </a:r>
              <a:r>
                <a:rPr lang="en-US" altLang="zh-CN" sz="1050" dirty="0"/>
                <a:t>500</a:t>
              </a:r>
              <a:r>
                <a:rPr lang="zh-CN" altLang="zh-CN" sz="1050" dirty="0"/>
                <a:t>万 </a:t>
              </a:r>
              <a:endParaRPr lang="zh-CN" altLang="en-US" sz="105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872325" y="573990"/>
            <a:ext cx="995120" cy="269968"/>
            <a:chOff x="2160637" y="765498"/>
            <a:chExt cx="1327134" cy="360040"/>
          </a:xfrm>
          <a:solidFill>
            <a:schemeClr val="tx1"/>
          </a:solidFill>
        </p:grpSpPr>
        <p:cxnSp>
          <p:nvCxnSpPr>
            <p:cNvPr id="128" name="直接连接符 127"/>
            <p:cNvCxnSpPr/>
            <p:nvPr/>
          </p:nvCxnSpPr>
          <p:spPr>
            <a:xfrm>
              <a:off x="2448669" y="956122"/>
              <a:ext cx="1039102" cy="0"/>
            </a:xfrm>
            <a:prstGeom prst="line">
              <a:avLst/>
            </a:prstGeom>
            <a:grpFill/>
            <a:ln w="25400">
              <a:solidFill>
                <a:srgbClr val="0066CC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Freeform 514"/>
            <p:cNvSpPr>
              <a:spLocks noEditPoints="1"/>
            </p:cNvSpPr>
            <p:nvPr/>
          </p:nvSpPr>
          <p:spPr bwMode="auto">
            <a:xfrm>
              <a:off x="2160637" y="765498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76809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5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250"/>
                            </p:stCondLst>
                            <p:childTnLst>
                              <p:par>
                                <p:cTn id="7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41041" y="358017"/>
            <a:ext cx="3753004" cy="707195"/>
            <a:chOff x="251817" y="490240"/>
            <a:chExt cx="5005164" cy="943145"/>
          </a:xfrm>
        </p:grpSpPr>
        <p:grpSp>
          <p:nvGrpSpPr>
            <p:cNvPr id="2" name="组合 1"/>
            <p:cNvGrpSpPr/>
            <p:nvPr/>
          </p:nvGrpSpPr>
          <p:grpSpPr>
            <a:xfrm>
              <a:off x="251817" y="490240"/>
              <a:ext cx="5005164" cy="943145"/>
              <a:chOff x="251817" y="490240"/>
              <a:chExt cx="5005164" cy="943145"/>
            </a:xfrm>
          </p:grpSpPr>
          <p:sp>
            <p:nvSpPr>
              <p:cNvPr id="34" name="文本框 5"/>
              <p:cNvSpPr txBox="1"/>
              <p:nvPr/>
            </p:nvSpPr>
            <p:spPr>
              <a:xfrm>
                <a:off x="251817" y="490240"/>
                <a:ext cx="4429100" cy="677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5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zh-CN" altLang="zh-CN" sz="2699" dirty="0">
                    <a:solidFill>
                      <a:srgbClr val="0066CC"/>
                    </a:solidFill>
                  </a:rPr>
                  <a:t>各项业务完成概况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48469" y="1125538"/>
                <a:ext cx="4608512" cy="3078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en-US" altLang="zh-CN" sz="900" dirty="0">
                    <a:solidFill>
                      <a:srgbClr val="0066CC"/>
                    </a:solidFill>
                  </a:rPr>
                  <a:t>A profile of the business done </a:t>
                </a:r>
              </a:p>
            </p:txBody>
          </p:sp>
        </p:grpSp>
        <p:sp>
          <p:nvSpPr>
            <p:cNvPr id="14" name="Freeform 514"/>
            <p:cNvSpPr>
              <a:spLocks noEditPoints="1"/>
            </p:cNvSpPr>
            <p:nvPr/>
          </p:nvSpPr>
          <p:spPr bwMode="auto">
            <a:xfrm>
              <a:off x="4682624" y="669451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aphicFrame>
        <p:nvGraphicFramePr>
          <p:cNvPr id="15" name="图表 14"/>
          <p:cNvGraphicFramePr/>
          <p:nvPr>
            <p:extLst/>
          </p:nvPr>
        </p:nvGraphicFramePr>
        <p:xfrm>
          <a:off x="3546124" y="1748348"/>
          <a:ext cx="4846406" cy="3013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695091" y="1748347"/>
            <a:ext cx="1663175" cy="678175"/>
            <a:chOff x="374605" y="2088644"/>
            <a:chExt cx="2218080" cy="904443"/>
          </a:xfrm>
        </p:grpSpPr>
        <p:sp>
          <p:nvSpPr>
            <p:cNvPr id="118" name="TextBox 117"/>
            <p:cNvSpPr txBox="1"/>
            <p:nvPr/>
          </p:nvSpPr>
          <p:spPr>
            <a:xfrm>
              <a:off x="458740" y="2088644"/>
              <a:ext cx="1052892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249"/>
                </a:lnSpc>
              </a:pPr>
              <a:r>
                <a:rPr lang="zh-CN" altLang="en-US" sz="1200" dirty="0">
                  <a:solidFill>
                    <a:srgbClr val="0066CC"/>
                  </a:solidFill>
                </a:rPr>
                <a:t>一季度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8740" y="2493690"/>
              <a:ext cx="2133945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17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rgbClr val="0066CC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95091" y="2409769"/>
            <a:ext cx="1663175" cy="678175"/>
            <a:chOff x="374605" y="2088644"/>
            <a:chExt cx="2218080" cy="904443"/>
          </a:xfrm>
        </p:grpSpPr>
        <p:sp>
          <p:nvSpPr>
            <p:cNvPr id="21" name="TextBox 20"/>
            <p:cNvSpPr txBox="1"/>
            <p:nvPr/>
          </p:nvSpPr>
          <p:spPr>
            <a:xfrm>
              <a:off x="458740" y="2088644"/>
              <a:ext cx="1052892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249"/>
                </a:lnSpc>
              </a:pPr>
              <a:r>
                <a:rPr lang="zh-CN" altLang="en-US" sz="1200" dirty="0">
                  <a:solidFill>
                    <a:srgbClr val="0066CC"/>
                  </a:solidFill>
                </a:rPr>
                <a:t>二季度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8740" y="2493690"/>
              <a:ext cx="2133945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24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95091" y="3111684"/>
            <a:ext cx="1663175" cy="678175"/>
            <a:chOff x="374605" y="2088644"/>
            <a:chExt cx="2218080" cy="904443"/>
          </a:xfrm>
        </p:grpSpPr>
        <p:sp>
          <p:nvSpPr>
            <p:cNvPr id="26" name="TextBox 25"/>
            <p:cNvSpPr txBox="1"/>
            <p:nvPr/>
          </p:nvSpPr>
          <p:spPr>
            <a:xfrm>
              <a:off x="458740" y="2088644"/>
              <a:ext cx="1052892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249"/>
                </a:lnSpc>
              </a:pPr>
              <a:r>
                <a:rPr lang="zh-CN" altLang="en-US" sz="1200" dirty="0">
                  <a:solidFill>
                    <a:srgbClr val="0066CC"/>
                  </a:solidFill>
                </a:rPr>
                <a:t>三季度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58740" y="2493690"/>
              <a:ext cx="2133945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28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95091" y="3800100"/>
            <a:ext cx="1663175" cy="678175"/>
            <a:chOff x="374605" y="2088644"/>
            <a:chExt cx="2218080" cy="904443"/>
          </a:xfrm>
        </p:grpSpPr>
        <p:sp>
          <p:nvSpPr>
            <p:cNvPr id="30" name="TextBox 29"/>
            <p:cNvSpPr txBox="1"/>
            <p:nvPr/>
          </p:nvSpPr>
          <p:spPr>
            <a:xfrm>
              <a:off x="458740" y="2088644"/>
              <a:ext cx="956859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249"/>
                </a:lnSpc>
              </a:pPr>
              <a:r>
                <a:rPr lang="zh-CN" altLang="en-US" sz="1200" dirty="0">
                  <a:solidFill>
                    <a:srgbClr val="0066CC"/>
                  </a:solidFill>
                </a:rPr>
                <a:t>四季度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8740" y="2493690"/>
              <a:ext cx="2133945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32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33" name="Freeform 18"/>
          <p:cNvSpPr>
            <a:spLocks/>
          </p:cNvSpPr>
          <p:nvPr/>
        </p:nvSpPr>
        <p:spPr bwMode="auto">
          <a:xfrm>
            <a:off x="2952195" y="3059055"/>
            <a:ext cx="479852" cy="1402467"/>
          </a:xfrm>
          <a:custGeom>
            <a:avLst/>
            <a:gdLst>
              <a:gd name="T0" fmla="*/ 131 w 192"/>
              <a:gd name="T1" fmla="*/ 2 h 567"/>
              <a:gd name="T2" fmla="*/ 138 w 192"/>
              <a:gd name="T3" fmla="*/ 54 h 567"/>
              <a:gd name="T4" fmla="*/ 146 w 192"/>
              <a:gd name="T5" fmla="*/ 87 h 567"/>
              <a:gd name="T6" fmla="*/ 189 w 192"/>
              <a:gd name="T7" fmla="*/ 201 h 567"/>
              <a:gd name="T8" fmla="*/ 161 w 192"/>
              <a:gd name="T9" fmla="*/ 229 h 567"/>
              <a:gd name="T10" fmla="*/ 150 w 192"/>
              <a:gd name="T11" fmla="*/ 403 h 567"/>
              <a:gd name="T12" fmla="*/ 139 w 192"/>
              <a:gd name="T13" fmla="*/ 447 h 567"/>
              <a:gd name="T14" fmla="*/ 131 w 192"/>
              <a:gd name="T15" fmla="*/ 500 h 567"/>
              <a:gd name="T16" fmla="*/ 145 w 192"/>
              <a:gd name="T17" fmla="*/ 528 h 567"/>
              <a:gd name="T18" fmla="*/ 117 w 192"/>
              <a:gd name="T19" fmla="*/ 521 h 567"/>
              <a:gd name="T20" fmla="*/ 108 w 192"/>
              <a:gd name="T21" fmla="*/ 511 h 567"/>
              <a:gd name="T22" fmla="*/ 95 w 192"/>
              <a:gd name="T23" fmla="*/ 505 h 567"/>
              <a:gd name="T24" fmla="*/ 101 w 192"/>
              <a:gd name="T25" fmla="*/ 465 h 567"/>
              <a:gd name="T26" fmla="*/ 110 w 192"/>
              <a:gd name="T27" fmla="*/ 401 h 567"/>
              <a:gd name="T28" fmla="*/ 108 w 192"/>
              <a:gd name="T29" fmla="*/ 340 h 567"/>
              <a:gd name="T30" fmla="*/ 102 w 192"/>
              <a:gd name="T31" fmla="*/ 441 h 567"/>
              <a:gd name="T32" fmla="*/ 90 w 192"/>
              <a:gd name="T33" fmla="*/ 524 h 567"/>
              <a:gd name="T34" fmla="*/ 81 w 192"/>
              <a:gd name="T35" fmla="*/ 545 h 567"/>
              <a:gd name="T36" fmla="*/ 54 w 192"/>
              <a:gd name="T37" fmla="*/ 563 h 567"/>
              <a:gd name="T38" fmla="*/ 61 w 192"/>
              <a:gd name="T39" fmla="*/ 532 h 567"/>
              <a:gd name="T40" fmla="*/ 65 w 192"/>
              <a:gd name="T41" fmla="*/ 474 h 567"/>
              <a:gd name="T42" fmla="*/ 68 w 192"/>
              <a:gd name="T43" fmla="*/ 361 h 567"/>
              <a:gd name="T44" fmla="*/ 58 w 192"/>
              <a:gd name="T45" fmla="*/ 289 h 567"/>
              <a:gd name="T46" fmla="*/ 51 w 192"/>
              <a:gd name="T47" fmla="*/ 239 h 567"/>
              <a:gd name="T48" fmla="*/ 26 w 192"/>
              <a:gd name="T49" fmla="*/ 221 h 567"/>
              <a:gd name="T50" fmla="*/ 19 w 192"/>
              <a:gd name="T51" fmla="*/ 148 h 567"/>
              <a:gd name="T52" fmla="*/ 48 w 192"/>
              <a:gd name="T53" fmla="*/ 90 h 567"/>
              <a:gd name="T54" fmla="*/ 97 w 192"/>
              <a:gd name="T55" fmla="*/ 74 h 567"/>
              <a:gd name="T56" fmla="*/ 91 w 192"/>
              <a:gd name="T57" fmla="*/ 57 h 567"/>
              <a:gd name="T58" fmla="*/ 93 w 192"/>
              <a:gd name="T59" fmla="*/ 23 h 567"/>
              <a:gd name="T60" fmla="*/ 93 w 192"/>
              <a:gd name="T61" fmla="*/ 2 h 567"/>
              <a:gd name="T62" fmla="*/ 109 w 192"/>
              <a:gd name="T63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567">
                <a:moveTo>
                  <a:pt x="109" y="0"/>
                </a:moveTo>
                <a:cubicBezTo>
                  <a:pt x="109" y="0"/>
                  <a:pt x="124" y="0"/>
                  <a:pt x="131" y="2"/>
                </a:cubicBezTo>
                <a:cubicBezTo>
                  <a:pt x="138" y="5"/>
                  <a:pt x="150" y="17"/>
                  <a:pt x="147" y="27"/>
                </a:cubicBezTo>
                <a:cubicBezTo>
                  <a:pt x="145" y="37"/>
                  <a:pt x="142" y="47"/>
                  <a:pt x="138" y="54"/>
                </a:cubicBezTo>
                <a:cubicBezTo>
                  <a:pt x="134" y="60"/>
                  <a:pt x="134" y="66"/>
                  <a:pt x="134" y="70"/>
                </a:cubicBezTo>
                <a:cubicBezTo>
                  <a:pt x="134" y="74"/>
                  <a:pt x="141" y="86"/>
                  <a:pt x="146" y="87"/>
                </a:cubicBezTo>
                <a:cubicBezTo>
                  <a:pt x="151" y="89"/>
                  <a:pt x="181" y="103"/>
                  <a:pt x="181" y="112"/>
                </a:cubicBezTo>
                <a:cubicBezTo>
                  <a:pt x="181" y="122"/>
                  <a:pt x="192" y="196"/>
                  <a:pt x="189" y="201"/>
                </a:cubicBezTo>
                <a:cubicBezTo>
                  <a:pt x="186" y="206"/>
                  <a:pt x="175" y="219"/>
                  <a:pt x="172" y="223"/>
                </a:cubicBezTo>
                <a:cubicBezTo>
                  <a:pt x="170" y="228"/>
                  <a:pt x="161" y="229"/>
                  <a:pt x="161" y="229"/>
                </a:cubicBezTo>
                <a:cubicBezTo>
                  <a:pt x="161" y="229"/>
                  <a:pt x="159" y="303"/>
                  <a:pt x="159" y="308"/>
                </a:cubicBezTo>
                <a:cubicBezTo>
                  <a:pt x="159" y="312"/>
                  <a:pt x="151" y="397"/>
                  <a:pt x="150" y="403"/>
                </a:cubicBezTo>
                <a:cubicBezTo>
                  <a:pt x="149" y="408"/>
                  <a:pt x="146" y="408"/>
                  <a:pt x="145" y="412"/>
                </a:cubicBezTo>
                <a:cubicBezTo>
                  <a:pt x="144" y="416"/>
                  <a:pt x="141" y="443"/>
                  <a:pt x="139" y="447"/>
                </a:cubicBezTo>
                <a:cubicBezTo>
                  <a:pt x="138" y="451"/>
                  <a:pt x="134" y="483"/>
                  <a:pt x="134" y="492"/>
                </a:cubicBezTo>
                <a:cubicBezTo>
                  <a:pt x="133" y="501"/>
                  <a:pt x="131" y="500"/>
                  <a:pt x="131" y="500"/>
                </a:cubicBezTo>
                <a:cubicBezTo>
                  <a:pt x="131" y="500"/>
                  <a:pt x="150" y="516"/>
                  <a:pt x="150" y="520"/>
                </a:cubicBezTo>
                <a:cubicBezTo>
                  <a:pt x="150" y="524"/>
                  <a:pt x="154" y="526"/>
                  <a:pt x="145" y="528"/>
                </a:cubicBezTo>
                <a:cubicBezTo>
                  <a:pt x="136" y="530"/>
                  <a:pt x="136" y="530"/>
                  <a:pt x="136" y="530"/>
                </a:cubicBezTo>
                <a:cubicBezTo>
                  <a:pt x="136" y="530"/>
                  <a:pt x="120" y="526"/>
                  <a:pt x="117" y="521"/>
                </a:cubicBezTo>
                <a:cubicBezTo>
                  <a:pt x="115" y="516"/>
                  <a:pt x="114" y="512"/>
                  <a:pt x="112" y="512"/>
                </a:cubicBezTo>
                <a:cubicBezTo>
                  <a:pt x="111" y="512"/>
                  <a:pt x="108" y="511"/>
                  <a:pt x="108" y="511"/>
                </a:cubicBezTo>
                <a:cubicBezTo>
                  <a:pt x="108" y="513"/>
                  <a:pt x="108" y="513"/>
                  <a:pt x="108" y="513"/>
                </a:cubicBezTo>
                <a:cubicBezTo>
                  <a:pt x="95" y="505"/>
                  <a:pt x="95" y="505"/>
                  <a:pt x="95" y="505"/>
                </a:cubicBezTo>
                <a:cubicBezTo>
                  <a:pt x="95" y="505"/>
                  <a:pt x="95" y="503"/>
                  <a:pt x="97" y="494"/>
                </a:cubicBezTo>
                <a:cubicBezTo>
                  <a:pt x="100" y="486"/>
                  <a:pt x="101" y="469"/>
                  <a:pt x="101" y="465"/>
                </a:cubicBezTo>
                <a:cubicBezTo>
                  <a:pt x="101" y="462"/>
                  <a:pt x="107" y="455"/>
                  <a:pt x="107" y="449"/>
                </a:cubicBezTo>
                <a:cubicBezTo>
                  <a:pt x="107" y="442"/>
                  <a:pt x="110" y="407"/>
                  <a:pt x="110" y="401"/>
                </a:cubicBezTo>
                <a:cubicBezTo>
                  <a:pt x="110" y="395"/>
                  <a:pt x="110" y="356"/>
                  <a:pt x="110" y="354"/>
                </a:cubicBezTo>
                <a:cubicBezTo>
                  <a:pt x="110" y="353"/>
                  <a:pt x="112" y="335"/>
                  <a:pt x="108" y="340"/>
                </a:cubicBezTo>
                <a:cubicBezTo>
                  <a:pt x="104" y="345"/>
                  <a:pt x="107" y="354"/>
                  <a:pt x="104" y="359"/>
                </a:cubicBezTo>
                <a:cubicBezTo>
                  <a:pt x="102" y="363"/>
                  <a:pt x="102" y="441"/>
                  <a:pt x="102" y="441"/>
                </a:cubicBezTo>
                <a:cubicBezTo>
                  <a:pt x="102" y="441"/>
                  <a:pt x="93" y="504"/>
                  <a:pt x="93" y="506"/>
                </a:cubicBezTo>
                <a:cubicBezTo>
                  <a:pt x="93" y="508"/>
                  <a:pt x="92" y="520"/>
                  <a:pt x="90" y="524"/>
                </a:cubicBezTo>
                <a:cubicBezTo>
                  <a:pt x="89" y="527"/>
                  <a:pt x="94" y="536"/>
                  <a:pt x="92" y="539"/>
                </a:cubicBezTo>
                <a:cubicBezTo>
                  <a:pt x="91" y="542"/>
                  <a:pt x="82" y="542"/>
                  <a:pt x="81" y="545"/>
                </a:cubicBezTo>
                <a:cubicBezTo>
                  <a:pt x="79" y="548"/>
                  <a:pt x="82" y="555"/>
                  <a:pt x="77" y="561"/>
                </a:cubicBezTo>
                <a:cubicBezTo>
                  <a:pt x="72" y="567"/>
                  <a:pt x="61" y="565"/>
                  <a:pt x="54" y="563"/>
                </a:cubicBezTo>
                <a:cubicBezTo>
                  <a:pt x="46" y="561"/>
                  <a:pt x="45" y="555"/>
                  <a:pt x="48" y="549"/>
                </a:cubicBezTo>
                <a:cubicBezTo>
                  <a:pt x="51" y="543"/>
                  <a:pt x="61" y="537"/>
                  <a:pt x="61" y="532"/>
                </a:cubicBezTo>
                <a:cubicBezTo>
                  <a:pt x="61" y="528"/>
                  <a:pt x="61" y="523"/>
                  <a:pt x="61" y="517"/>
                </a:cubicBezTo>
                <a:cubicBezTo>
                  <a:pt x="61" y="512"/>
                  <a:pt x="67" y="481"/>
                  <a:pt x="65" y="474"/>
                </a:cubicBezTo>
                <a:cubicBezTo>
                  <a:pt x="64" y="467"/>
                  <a:pt x="62" y="436"/>
                  <a:pt x="63" y="428"/>
                </a:cubicBezTo>
                <a:cubicBezTo>
                  <a:pt x="63" y="420"/>
                  <a:pt x="71" y="370"/>
                  <a:pt x="68" y="361"/>
                </a:cubicBezTo>
                <a:cubicBezTo>
                  <a:pt x="65" y="352"/>
                  <a:pt x="63" y="317"/>
                  <a:pt x="63" y="311"/>
                </a:cubicBezTo>
                <a:cubicBezTo>
                  <a:pt x="63" y="306"/>
                  <a:pt x="58" y="293"/>
                  <a:pt x="58" y="289"/>
                </a:cubicBezTo>
                <a:cubicBezTo>
                  <a:pt x="57" y="285"/>
                  <a:pt x="60" y="241"/>
                  <a:pt x="60" y="241"/>
                </a:cubicBezTo>
                <a:cubicBezTo>
                  <a:pt x="51" y="239"/>
                  <a:pt x="51" y="239"/>
                  <a:pt x="51" y="239"/>
                </a:cubicBezTo>
                <a:cubicBezTo>
                  <a:pt x="51" y="239"/>
                  <a:pt x="45" y="246"/>
                  <a:pt x="40" y="243"/>
                </a:cubicBezTo>
                <a:cubicBezTo>
                  <a:pt x="36" y="241"/>
                  <a:pt x="26" y="221"/>
                  <a:pt x="26" y="221"/>
                </a:cubicBezTo>
                <a:cubicBezTo>
                  <a:pt x="26" y="221"/>
                  <a:pt x="1" y="184"/>
                  <a:pt x="1" y="178"/>
                </a:cubicBezTo>
                <a:cubicBezTo>
                  <a:pt x="0" y="171"/>
                  <a:pt x="16" y="152"/>
                  <a:pt x="19" y="148"/>
                </a:cubicBezTo>
                <a:cubicBezTo>
                  <a:pt x="22" y="144"/>
                  <a:pt x="39" y="119"/>
                  <a:pt x="40" y="116"/>
                </a:cubicBezTo>
                <a:cubicBezTo>
                  <a:pt x="40" y="112"/>
                  <a:pt x="45" y="92"/>
                  <a:pt x="48" y="90"/>
                </a:cubicBezTo>
                <a:cubicBezTo>
                  <a:pt x="52" y="88"/>
                  <a:pt x="78" y="81"/>
                  <a:pt x="82" y="80"/>
                </a:cubicBezTo>
                <a:cubicBezTo>
                  <a:pt x="85" y="79"/>
                  <a:pt x="96" y="76"/>
                  <a:pt x="97" y="74"/>
                </a:cubicBezTo>
                <a:cubicBezTo>
                  <a:pt x="97" y="71"/>
                  <a:pt x="104" y="75"/>
                  <a:pt x="97" y="71"/>
                </a:cubicBezTo>
                <a:cubicBezTo>
                  <a:pt x="91" y="67"/>
                  <a:pt x="91" y="59"/>
                  <a:pt x="91" y="57"/>
                </a:cubicBezTo>
                <a:cubicBezTo>
                  <a:pt x="91" y="55"/>
                  <a:pt x="90" y="43"/>
                  <a:pt x="92" y="38"/>
                </a:cubicBezTo>
                <a:cubicBezTo>
                  <a:pt x="93" y="33"/>
                  <a:pt x="92" y="28"/>
                  <a:pt x="93" y="23"/>
                </a:cubicBezTo>
                <a:cubicBezTo>
                  <a:pt x="94" y="19"/>
                  <a:pt x="97" y="16"/>
                  <a:pt x="96" y="14"/>
                </a:cubicBezTo>
                <a:cubicBezTo>
                  <a:pt x="94" y="12"/>
                  <a:pt x="90" y="4"/>
                  <a:pt x="93" y="2"/>
                </a:cubicBezTo>
                <a:cubicBezTo>
                  <a:pt x="96" y="0"/>
                  <a:pt x="97" y="1"/>
                  <a:pt x="100" y="1"/>
                </a:cubicBezTo>
                <a:cubicBezTo>
                  <a:pt x="103" y="1"/>
                  <a:pt x="109" y="0"/>
                  <a:pt x="10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67714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" name="组合 256"/>
          <p:cNvGrpSpPr/>
          <p:nvPr/>
        </p:nvGrpSpPr>
        <p:grpSpPr>
          <a:xfrm>
            <a:off x="36546" y="88049"/>
            <a:ext cx="4643441" cy="507703"/>
            <a:chOff x="-287635" y="117426"/>
            <a:chExt cx="6192688" cy="677094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736701" y="333450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40758" y="409871"/>
              <a:ext cx="2664295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The enterprise architecture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287635" y="117426"/>
              <a:ext cx="3814718" cy="677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699" dirty="0">
                  <a:solidFill>
                    <a:srgbClr val="0066CC"/>
                  </a:solidFill>
                </a:rPr>
                <a:t>企业架构</a:t>
              </a:r>
              <a:endParaRPr lang="zh-CN" altLang="zh-CN" sz="2699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167" name="直接连接符 166"/>
          <p:cNvCxnSpPr/>
          <p:nvPr/>
        </p:nvCxnSpPr>
        <p:spPr>
          <a:xfrm flipH="1">
            <a:off x="1752144" y="2654172"/>
            <a:ext cx="87609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>
            <a:stCxn id="155" idx="2"/>
          </p:cNvCxnSpPr>
          <p:nvPr/>
        </p:nvCxnSpPr>
        <p:spPr>
          <a:xfrm flipH="1">
            <a:off x="3976793" y="1619564"/>
            <a:ext cx="434798" cy="878922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/>
          <p:nvPr/>
        </p:nvCxnSpPr>
        <p:spPr>
          <a:xfrm flipH="1" flipV="1">
            <a:off x="3968408" y="2793999"/>
            <a:ext cx="443183" cy="136385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>
          <a:xfrm flipH="1">
            <a:off x="5899048" y="3134132"/>
            <a:ext cx="72470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1" name="组合 280"/>
          <p:cNvGrpSpPr/>
          <p:nvPr/>
        </p:nvGrpSpPr>
        <p:grpSpPr>
          <a:xfrm>
            <a:off x="5349194" y="1810478"/>
            <a:ext cx="1201318" cy="347568"/>
            <a:chOff x="6797535" y="2414529"/>
            <a:chExt cx="1602128" cy="463531"/>
          </a:xfrm>
        </p:grpSpPr>
        <p:cxnSp>
          <p:nvCxnSpPr>
            <p:cNvPr id="175" name="直接连接符 174"/>
            <p:cNvCxnSpPr/>
            <p:nvPr/>
          </p:nvCxnSpPr>
          <p:spPr>
            <a:xfrm flipH="1">
              <a:off x="6797535" y="2414529"/>
              <a:ext cx="635632" cy="46353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flipH="1">
              <a:off x="7433167" y="2414529"/>
              <a:ext cx="96649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5" name="直接连接符 184"/>
          <p:cNvCxnSpPr>
            <a:endCxn id="104" idx="3"/>
          </p:cNvCxnSpPr>
          <p:nvPr/>
        </p:nvCxnSpPr>
        <p:spPr>
          <a:xfrm flipH="1">
            <a:off x="4941309" y="1417492"/>
            <a:ext cx="1660554" cy="352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0" name="组合 279"/>
          <p:cNvGrpSpPr/>
          <p:nvPr/>
        </p:nvGrpSpPr>
        <p:grpSpPr>
          <a:xfrm>
            <a:off x="4934704" y="1055179"/>
            <a:ext cx="1707727" cy="274721"/>
            <a:chOff x="6219844" y="1349931"/>
            <a:chExt cx="2277496" cy="366379"/>
          </a:xfrm>
        </p:grpSpPr>
        <p:cxnSp>
          <p:nvCxnSpPr>
            <p:cNvPr id="173" name="直接连接符 172"/>
            <p:cNvCxnSpPr/>
            <p:nvPr/>
          </p:nvCxnSpPr>
          <p:spPr>
            <a:xfrm flipH="1">
              <a:off x="6219844" y="1349931"/>
              <a:ext cx="333282" cy="366379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H="1">
              <a:off x="6553125" y="1349931"/>
              <a:ext cx="1944215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2" name="组合 281"/>
          <p:cNvGrpSpPr/>
          <p:nvPr/>
        </p:nvGrpSpPr>
        <p:grpSpPr>
          <a:xfrm>
            <a:off x="5899048" y="2134439"/>
            <a:ext cx="715712" cy="90491"/>
            <a:chOff x="7530844" y="2846577"/>
            <a:chExt cx="954504" cy="120683"/>
          </a:xfrm>
        </p:grpSpPr>
        <p:cxnSp>
          <p:nvCxnSpPr>
            <p:cNvPr id="176" name="直接连接符 175"/>
            <p:cNvCxnSpPr/>
            <p:nvPr/>
          </p:nvCxnSpPr>
          <p:spPr>
            <a:xfrm flipH="1">
              <a:off x="7984898" y="2853730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>
              <a:endCxn id="106" idx="3"/>
            </p:cNvCxnSpPr>
            <p:nvPr/>
          </p:nvCxnSpPr>
          <p:spPr>
            <a:xfrm flipH="1">
              <a:off x="7530844" y="2846577"/>
              <a:ext cx="454056" cy="120683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3" name="组合 282"/>
          <p:cNvGrpSpPr/>
          <p:nvPr/>
        </p:nvGrpSpPr>
        <p:grpSpPr>
          <a:xfrm>
            <a:off x="5825807" y="2301782"/>
            <a:ext cx="776055" cy="173042"/>
            <a:chOff x="7433167" y="3069754"/>
            <a:chExt cx="1034979" cy="230776"/>
          </a:xfrm>
        </p:grpSpPr>
        <p:cxnSp>
          <p:nvCxnSpPr>
            <p:cNvPr id="177" name="直接连接符 176"/>
            <p:cNvCxnSpPr/>
            <p:nvPr/>
          </p:nvCxnSpPr>
          <p:spPr>
            <a:xfrm flipH="1">
              <a:off x="8014093" y="3278625"/>
              <a:ext cx="454053" cy="21904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flipH="1" flipV="1">
              <a:off x="7433167" y="3069754"/>
              <a:ext cx="580928" cy="230776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4" name="组合 283"/>
          <p:cNvGrpSpPr/>
          <p:nvPr/>
        </p:nvGrpSpPr>
        <p:grpSpPr>
          <a:xfrm>
            <a:off x="5788568" y="2802022"/>
            <a:ext cx="835184" cy="320971"/>
            <a:chOff x="7383503" y="3736897"/>
            <a:chExt cx="1113837" cy="428061"/>
          </a:xfrm>
        </p:grpSpPr>
        <p:cxnSp>
          <p:nvCxnSpPr>
            <p:cNvPr id="178" name="直接连接符 177"/>
            <p:cNvCxnSpPr/>
            <p:nvPr/>
          </p:nvCxnSpPr>
          <p:spPr>
            <a:xfrm flipH="1" flipV="1">
              <a:off x="7916415" y="3736897"/>
              <a:ext cx="580925" cy="14098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>
              <a:endCxn id="153" idx="3"/>
            </p:cNvCxnSpPr>
            <p:nvPr/>
          </p:nvCxnSpPr>
          <p:spPr>
            <a:xfrm flipH="1">
              <a:off x="7383503" y="3736897"/>
              <a:ext cx="532913" cy="42806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5" name="组合 284"/>
          <p:cNvGrpSpPr/>
          <p:nvPr/>
        </p:nvGrpSpPr>
        <p:grpSpPr>
          <a:xfrm>
            <a:off x="5759858" y="3441921"/>
            <a:ext cx="854903" cy="192005"/>
            <a:chOff x="7345214" y="4590291"/>
            <a:chExt cx="1140134" cy="256066"/>
          </a:xfrm>
        </p:grpSpPr>
        <p:cxnSp>
          <p:nvCxnSpPr>
            <p:cNvPr id="180" name="直接连接符 179"/>
            <p:cNvCxnSpPr/>
            <p:nvPr/>
          </p:nvCxnSpPr>
          <p:spPr>
            <a:xfrm flipH="1">
              <a:off x="7772468" y="4590291"/>
              <a:ext cx="71288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flipH="1">
              <a:off x="7345214" y="4590291"/>
              <a:ext cx="427256" cy="256066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" name="组合 285"/>
          <p:cNvGrpSpPr/>
          <p:nvPr/>
        </p:nvGrpSpPr>
        <p:grpSpPr>
          <a:xfrm>
            <a:off x="5771585" y="3643315"/>
            <a:ext cx="830277" cy="110929"/>
            <a:chOff x="7360854" y="4858878"/>
            <a:chExt cx="1107292" cy="147939"/>
          </a:xfrm>
        </p:grpSpPr>
        <p:cxnSp>
          <p:nvCxnSpPr>
            <p:cNvPr id="181" name="直接连接符 180"/>
            <p:cNvCxnSpPr/>
            <p:nvPr/>
          </p:nvCxnSpPr>
          <p:spPr>
            <a:xfrm flipH="1">
              <a:off x="7984898" y="5006817"/>
              <a:ext cx="483248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flipH="1" flipV="1">
              <a:off x="7360854" y="4858878"/>
              <a:ext cx="653240" cy="147939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8" name="组合 277"/>
          <p:cNvGrpSpPr/>
          <p:nvPr/>
        </p:nvGrpSpPr>
        <p:grpSpPr>
          <a:xfrm>
            <a:off x="3968408" y="2636533"/>
            <a:ext cx="873560" cy="481428"/>
            <a:chOff x="4956061" y="3516191"/>
            <a:chExt cx="1165016" cy="642052"/>
          </a:xfrm>
        </p:grpSpPr>
        <p:cxnSp>
          <p:nvCxnSpPr>
            <p:cNvPr id="170" name="直接连接符 169"/>
            <p:cNvCxnSpPr/>
            <p:nvPr/>
          </p:nvCxnSpPr>
          <p:spPr>
            <a:xfrm flipH="1" flipV="1">
              <a:off x="4956061" y="3516191"/>
              <a:ext cx="664566" cy="642052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 flipH="1">
              <a:off x="5620627" y="4158243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9" name="组合 278"/>
          <p:cNvGrpSpPr/>
          <p:nvPr/>
        </p:nvGrpSpPr>
        <p:grpSpPr>
          <a:xfrm>
            <a:off x="3871808" y="2498486"/>
            <a:ext cx="970160" cy="1144829"/>
            <a:chOff x="4896942" y="3586878"/>
            <a:chExt cx="1224135" cy="1272000"/>
          </a:xfrm>
        </p:grpSpPr>
        <p:cxnSp>
          <p:nvCxnSpPr>
            <p:cNvPr id="171" name="直接连接符 170"/>
            <p:cNvCxnSpPr/>
            <p:nvPr/>
          </p:nvCxnSpPr>
          <p:spPr>
            <a:xfrm flipH="1" flipV="1">
              <a:off x="4896942" y="3586878"/>
              <a:ext cx="723685" cy="127200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 flipH="1">
              <a:off x="5620627" y="4858878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7" name="组合 276"/>
          <p:cNvGrpSpPr/>
          <p:nvPr/>
        </p:nvGrpSpPr>
        <p:grpSpPr>
          <a:xfrm>
            <a:off x="3871808" y="2224929"/>
            <a:ext cx="952022" cy="390088"/>
            <a:chOff x="4827231" y="2967259"/>
            <a:chExt cx="1269657" cy="520238"/>
          </a:xfrm>
        </p:grpSpPr>
        <p:cxnSp>
          <p:nvCxnSpPr>
            <p:cNvPr id="238" name="直接连接符 237"/>
            <p:cNvCxnSpPr/>
            <p:nvPr/>
          </p:nvCxnSpPr>
          <p:spPr>
            <a:xfrm flipH="1">
              <a:off x="5596438" y="2972345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flipH="1">
              <a:off x="4827231" y="2967259"/>
              <a:ext cx="769207" cy="520238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8" name="组合 257"/>
          <p:cNvGrpSpPr/>
          <p:nvPr/>
        </p:nvGrpSpPr>
        <p:grpSpPr>
          <a:xfrm>
            <a:off x="532145" y="2430857"/>
            <a:ext cx="1557166" cy="434030"/>
            <a:chOff x="373317" y="3241897"/>
            <a:chExt cx="2076702" cy="578841"/>
          </a:xfrm>
        </p:grpSpPr>
        <p:sp>
          <p:nvSpPr>
            <p:cNvPr id="100" name="圆角矩形 99"/>
            <p:cNvSpPr/>
            <p:nvPr/>
          </p:nvSpPr>
          <p:spPr>
            <a:xfrm>
              <a:off x="373317" y="3241897"/>
              <a:ext cx="2076702" cy="50641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48" name="TextBox 152"/>
            <p:cNvSpPr>
              <a:spLocks noChangeArrowheads="1"/>
            </p:cNvSpPr>
            <p:nvPr/>
          </p:nvSpPr>
          <p:spPr bwMode="auto">
            <a:xfrm>
              <a:off x="861887" y="3282004"/>
              <a:ext cx="1099563" cy="53873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r>
                <a:rPr lang="zh-CN" altLang="en-US" sz="135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董事会</a:t>
              </a:r>
              <a:endParaRPr lang="zh-CN" altLang="en-US" sz="1350" b="1" kern="0" dirty="0">
                <a:solidFill>
                  <a:srgbClr val="0066CC"/>
                </a:solidFill>
                <a:latin typeface="Arial" charset="0"/>
              </a:endParaRPr>
            </a:p>
          </p:txBody>
        </p:sp>
      </p:grpSp>
      <p:grpSp>
        <p:nvGrpSpPr>
          <p:cNvPr id="259" name="组合 258"/>
          <p:cNvGrpSpPr/>
          <p:nvPr/>
        </p:nvGrpSpPr>
        <p:grpSpPr>
          <a:xfrm>
            <a:off x="2424868" y="2430857"/>
            <a:ext cx="1557166" cy="434030"/>
            <a:chOff x="2897532" y="3241897"/>
            <a:chExt cx="2076702" cy="578841"/>
          </a:xfrm>
        </p:grpSpPr>
        <p:sp>
          <p:nvSpPr>
            <p:cNvPr id="101" name="圆角矩形 100"/>
            <p:cNvSpPr/>
            <p:nvPr/>
          </p:nvSpPr>
          <p:spPr>
            <a:xfrm>
              <a:off x="2897532" y="3241897"/>
              <a:ext cx="2076702" cy="50641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49" name="TextBox 152"/>
            <p:cNvSpPr>
              <a:spLocks noChangeArrowheads="1"/>
            </p:cNvSpPr>
            <p:nvPr/>
          </p:nvSpPr>
          <p:spPr bwMode="auto">
            <a:xfrm>
              <a:off x="3339048" y="3282004"/>
              <a:ext cx="1099563" cy="53873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35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总经理</a:t>
              </a:r>
              <a:endParaRPr lang="zh-CN" altLang="en-US" sz="135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2" name="组合 261"/>
          <p:cNvGrpSpPr/>
          <p:nvPr/>
        </p:nvGrpSpPr>
        <p:grpSpPr>
          <a:xfrm>
            <a:off x="4799340" y="3477900"/>
            <a:ext cx="1099708" cy="369332"/>
            <a:chOff x="6064227" y="4638273"/>
            <a:chExt cx="1466617" cy="492557"/>
          </a:xfrm>
        </p:grpSpPr>
        <p:sp>
          <p:nvSpPr>
            <p:cNvPr id="108" name="圆角矩形 107"/>
            <p:cNvSpPr/>
            <p:nvPr/>
          </p:nvSpPr>
          <p:spPr>
            <a:xfrm>
              <a:off x="6064227" y="4680058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52" name="TextBox 152"/>
            <p:cNvSpPr>
              <a:spLocks noChangeArrowheads="1"/>
            </p:cNvSpPr>
            <p:nvPr/>
          </p:nvSpPr>
          <p:spPr bwMode="auto">
            <a:xfrm>
              <a:off x="6283941" y="4638273"/>
              <a:ext cx="1099563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客服部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4799340" y="2938329"/>
            <a:ext cx="1099708" cy="369332"/>
            <a:chOff x="6064227" y="3918676"/>
            <a:chExt cx="1466617" cy="492557"/>
          </a:xfrm>
        </p:grpSpPr>
        <p:sp>
          <p:nvSpPr>
            <p:cNvPr id="107" name="圆角矩形 106"/>
            <p:cNvSpPr/>
            <p:nvPr/>
          </p:nvSpPr>
          <p:spPr>
            <a:xfrm>
              <a:off x="6064227" y="3969086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53" name="TextBox 152"/>
            <p:cNvSpPr>
              <a:spLocks noChangeArrowheads="1"/>
            </p:cNvSpPr>
            <p:nvPr/>
          </p:nvSpPr>
          <p:spPr bwMode="auto">
            <a:xfrm>
              <a:off x="6283941" y="3918676"/>
              <a:ext cx="1099563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销售部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4799340" y="2053048"/>
            <a:ext cx="1099708" cy="369332"/>
            <a:chOff x="6064227" y="2738029"/>
            <a:chExt cx="1466617" cy="492557"/>
          </a:xfrm>
        </p:grpSpPr>
        <p:sp>
          <p:nvSpPr>
            <p:cNvPr id="106" name="圆角矩形 105"/>
            <p:cNvSpPr/>
            <p:nvPr/>
          </p:nvSpPr>
          <p:spPr>
            <a:xfrm>
              <a:off x="6064227" y="2788439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54" name="TextBox 152"/>
            <p:cNvSpPr>
              <a:spLocks noChangeArrowheads="1"/>
            </p:cNvSpPr>
            <p:nvPr/>
          </p:nvSpPr>
          <p:spPr bwMode="auto">
            <a:xfrm>
              <a:off x="6317659" y="2738029"/>
              <a:ext cx="1099563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产品部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4841968" y="4170650"/>
            <a:ext cx="1759895" cy="89460"/>
            <a:chOff x="6121077" y="5562142"/>
            <a:chExt cx="2347070" cy="119307"/>
          </a:xfrm>
        </p:grpSpPr>
        <p:cxnSp>
          <p:nvCxnSpPr>
            <p:cNvPr id="182" name="直接连接符 181"/>
            <p:cNvCxnSpPr/>
            <p:nvPr/>
          </p:nvCxnSpPr>
          <p:spPr>
            <a:xfrm flipH="1">
              <a:off x="6121077" y="5628547"/>
              <a:ext cx="234707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>
              <a:endCxn id="150" idx="3"/>
            </p:cNvCxnSpPr>
            <p:nvPr/>
          </p:nvCxnSpPr>
          <p:spPr>
            <a:xfrm flipH="1" flipV="1">
              <a:off x="6253561" y="5562142"/>
              <a:ext cx="64098" cy="119307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8" name="组合 287"/>
          <p:cNvGrpSpPr/>
          <p:nvPr/>
        </p:nvGrpSpPr>
        <p:grpSpPr>
          <a:xfrm>
            <a:off x="4823830" y="4067366"/>
            <a:ext cx="1778033" cy="522564"/>
            <a:chOff x="6096888" y="5424410"/>
            <a:chExt cx="2371259" cy="696913"/>
          </a:xfrm>
        </p:grpSpPr>
        <p:cxnSp>
          <p:nvCxnSpPr>
            <p:cNvPr id="183" name="直接连接符 182"/>
            <p:cNvCxnSpPr/>
            <p:nvPr/>
          </p:nvCxnSpPr>
          <p:spPr>
            <a:xfrm flipH="1" flipV="1">
              <a:off x="6553125" y="6085720"/>
              <a:ext cx="1915022" cy="35603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flipH="1" flipV="1">
              <a:off x="6096888" y="5424410"/>
              <a:ext cx="456237" cy="66131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1" name="组合 260"/>
          <p:cNvGrpSpPr/>
          <p:nvPr/>
        </p:nvGrpSpPr>
        <p:grpSpPr>
          <a:xfrm>
            <a:off x="3841601" y="3985975"/>
            <a:ext cx="1099708" cy="369332"/>
            <a:chOff x="4786945" y="5106465"/>
            <a:chExt cx="1466617" cy="492557"/>
          </a:xfrm>
        </p:grpSpPr>
        <p:sp>
          <p:nvSpPr>
            <p:cNvPr id="105" name="圆角矩形 104"/>
            <p:cNvSpPr/>
            <p:nvPr/>
          </p:nvSpPr>
          <p:spPr>
            <a:xfrm>
              <a:off x="4786945" y="5156875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50" name="TextBox 152"/>
            <p:cNvSpPr>
              <a:spLocks noChangeArrowheads="1"/>
            </p:cNvSpPr>
            <p:nvPr/>
          </p:nvSpPr>
          <p:spPr bwMode="auto">
            <a:xfrm>
              <a:off x="4827230" y="5106465"/>
              <a:ext cx="1426330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网站运营部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3841601" y="1250232"/>
            <a:ext cx="1099708" cy="369332"/>
            <a:chOff x="4786945" y="1667362"/>
            <a:chExt cx="1466617" cy="492557"/>
          </a:xfrm>
        </p:grpSpPr>
        <p:sp>
          <p:nvSpPr>
            <p:cNvPr id="104" name="圆角矩形 103"/>
            <p:cNvSpPr/>
            <p:nvPr/>
          </p:nvSpPr>
          <p:spPr>
            <a:xfrm>
              <a:off x="4786945" y="1716310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55" name="TextBox 152"/>
            <p:cNvSpPr>
              <a:spLocks noChangeArrowheads="1"/>
            </p:cNvSpPr>
            <p:nvPr/>
          </p:nvSpPr>
          <p:spPr bwMode="auto">
            <a:xfrm>
              <a:off x="4997326" y="1667362"/>
              <a:ext cx="1099563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财务部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6550511" y="843959"/>
            <a:ext cx="937138" cy="369332"/>
            <a:chOff x="8399663" y="1125538"/>
            <a:chExt cx="1249806" cy="492556"/>
          </a:xfrm>
        </p:grpSpPr>
        <p:sp>
          <p:nvSpPr>
            <p:cNvPr id="117" name="圆角矩形 116"/>
            <p:cNvSpPr/>
            <p:nvPr/>
          </p:nvSpPr>
          <p:spPr>
            <a:xfrm>
              <a:off x="8399663" y="119754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56" name="TextBox 152"/>
            <p:cNvSpPr>
              <a:spLocks noChangeArrowheads="1"/>
            </p:cNvSpPr>
            <p:nvPr/>
          </p:nvSpPr>
          <p:spPr bwMode="auto">
            <a:xfrm>
              <a:off x="8563082" y="1125538"/>
              <a:ext cx="999297" cy="49255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会计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6550511" y="1230275"/>
            <a:ext cx="937138" cy="369332"/>
            <a:chOff x="8399663" y="1640745"/>
            <a:chExt cx="1249806" cy="492556"/>
          </a:xfrm>
        </p:grpSpPr>
        <p:sp>
          <p:nvSpPr>
            <p:cNvPr id="118" name="圆角矩形 117"/>
            <p:cNvSpPr/>
            <p:nvPr/>
          </p:nvSpPr>
          <p:spPr>
            <a:xfrm>
              <a:off x="8399663" y="1701602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57" name="TextBox 152"/>
            <p:cNvSpPr>
              <a:spLocks noChangeArrowheads="1"/>
            </p:cNvSpPr>
            <p:nvPr/>
          </p:nvSpPr>
          <p:spPr bwMode="auto">
            <a:xfrm>
              <a:off x="8563082" y="1640745"/>
              <a:ext cx="999297" cy="49255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出纳</a:t>
              </a:r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6550511" y="1600292"/>
            <a:ext cx="937138" cy="369332"/>
            <a:chOff x="8399663" y="2134218"/>
            <a:chExt cx="1249806" cy="492557"/>
          </a:xfrm>
        </p:grpSpPr>
        <p:sp>
          <p:nvSpPr>
            <p:cNvPr id="119" name="圆角矩形 118"/>
            <p:cNvSpPr/>
            <p:nvPr/>
          </p:nvSpPr>
          <p:spPr>
            <a:xfrm>
              <a:off x="8399663" y="2205658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58" name="TextBox 152"/>
            <p:cNvSpPr>
              <a:spLocks noChangeArrowheads="1"/>
            </p:cNvSpPr>
            <p:nvPr/>
          </p:nvSpPr>
          <p:spPr bwMode="auto">
            <a:xfrm>
              <a:off x="8563082" y="2134218"/>
              <a:ext cx="999297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物流部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6550511" y="1934969"/>
            <a:ext cx="937138" cy="369332"/>
            <a:chOff x="8399663" y="2580554"/>
            <a:chExt cx="1249806" cy="492556"/>
          </a:xfrm>
        </p:grpSpPr>
        <p:sp>
          <p:nvSpPr>
            <p:cNvPr id="120" name="圆角矩形 119"/>
            <p:cNvSpPr/>
            <p:nvPr/>
          </p:nvSpPr>
          <p:spPr>
            <a:xfrm>
              <a:off x="8399663" y="263770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59" name="TextBox 152"/>
            <p:cNvSpPr>
              <a:spLocks noChangeArrowheads="1"/>
            </p:cNvSpPr>
            <p:nvPr/>
          </p:nvSpPr>
          <p:spPr bwMode="auto">
            <a:xfrm>
              <a:off x="8563082" y="2580554"/>
              <a:ext cx="999297" cy="49255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基地部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6550511" y="2248213"/>
            <a:ext cx="937138" cy="369332"/>
            <a:chOff x="8399663" y="2998314"/>
            <a:chExt cx="1249806" cy="492557"/>
          </a:xfrm>
        </p:grpSpPr>
        <p:sp>
          <p:nvSpPr>
            <p:cNvPr id="121" name="圆角矩形 120"/>
            <p:cNvSpPr/>
            <p:nvPr/>
          </p:nvSpPr>
          <p:spPr>
            <a:xfrm>
              <a:off x="8399663" y="3069754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60" name="TextBox 152"/>
            <p:cNvSpPr>
              <a:spLocks noChangeArrowheads="1"/>
            </p:cNvSpPr>
            <p:nvPr/>
          </p:nvSpPr>
          <p:spPr bwMode="auto">
            <a:xfrm>
              <a:off x="8563082" y="2998314"/>
              <a:ext cx="999297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质量部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1" name="组合 270"/>
          <p:cNvGrpSpPr/>
          <p:nvPr/>
        </p:nvGrpSpPr>
        <p:grpSpPr>
          <a:xfrm>
            <a:off x="6550511" y="2647595"/>
            <a:ext cx="937138" cy="646331"/>
            <a:chOff x="8399663" y="3530946"/>
            <a:chExt cx="1249806" cy="861974"/>
          </a:xfrm>
        </p:grpSpPr>
        <p:sp>
          <p:nvSpPr>
            <p:cNvPr id="122" name="圆角矩形 121"/>
            <p:cNvSpPr/>
            <p:nvPr/>
          </p:nvSpPr>
          <p:spPr>
            <a:xfrm>
              <a:off x="8399663" y="3573810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61" name="TextBox 152"/>
            <p:cNvSpPr>
              <a:spLocks noChangeArrowheads="1"/>
            </p:cNvSpPr>
            <p:nvPr/>
          </p:nvSpPr>
          <p:spPr bwMode="auto">
            <a:xfrm>
              <a:off x="8563082" y="3530946"/>
              <a:ext cx="999297" cy="86197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大客户部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6550511" y="3299268"/>
            <a:ext cx="937138" cy="369332"/>
            <a:chOff x="8399663" y="4400038"/>
            <a:chExt cx="1249806" cy="492556"/>
          </a:xfrm>
        </p:grpSpPr>
        <p:sp>
          <p:nvSpPr>
            <p:cNvPr id="124" name="圆角矩形 123"/>
            <p:cNvSpPr/>
            <p:nvPr/>
          </p:nvSpPr>
          <p:spPr>
            <a:xfrm>
              <a:off x="8399663" y="443790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62" name="TextBox 152"/>
            <p:cNvSpPr>
              <a:spLocks noChangeArrowheads="1"/>
            </p:cNvSpPr>
            <p:nvPr/>
          </p:nvSpPr>
          <p:spPr bwMode="auto">
            <a:xfrm>
              <a:off x="8563082" y="4400038"/>
              <a:ext cx="999297" cy="49255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售前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6550511" y="3586911"/>
            <a:ext cx="937138" cy="369332"/>
            <a:chOff x="8399663" y="4783658"/>
            <a:chExt cx="1249806" cy="492557"/>
          </a:xfrm>
        </p:grpSpPr>
        <p:sp>
          <p:nvSpPr>
            <p:cNvPr id="125" name="圆角矩形 124"/>
            <p:cNvSpPr/>
            <p:nvPr/>
          </p:nvSpPr>
          <p:spPr>
            <a:xfrm>
              <a:off x="8399663" y="4853215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63" name="TextBox 152"/>
            <p:cNvSpPr>
              <a:spLocks noChangeArrowheads="1"/>
            </p:cNvSpPr>
            <p:nvPr/>
          </p:nvSpPr>
          <p:spPr bwMode="auto">
            <a:xfrm>
              <a:off x="8563082" y="4783658"/>
              <a:ext cx="999297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售后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6550511" y="4029578"/>
            <a:ext cx="937138" cy="369332"/>
            <a:chOff x="8399663" y="5374010"/>
            <a:chExt cx="1249806" cy="492556"/>
          </a:xfrm>
        </p:grpSpPr>
        <p:sp>
          <p:nvSpPr>
            <p:cNvPr id="127" name="圆角矩形 126"/>
            <p:cNvSpPr/>
            <p:nvPr/>
          </p:nvSpPr>
          <p:spPr>
            <a:xfrm>
              <a:off x="8399663" y="5429279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64" name="TextBox 152"/>
            <p:cNvSpPr>
              <a:spLocks noChangeArrowheads="1"/>
            </p:cNvSpPr>
            <p:nvPr/>
          </p:nvSpPr>
          <p:spPr bwMode="auto">
            <a:xfrm>
              <a:off x="8563082" y="5374010"/>
              <a:ext cx="999297" cy="492556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技术部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6550511" y="4396813"/>
            <a:ext cx="937138" cy="369332"/>
            <a:chOff x="8399663" y="5863778"/>
            <a:chExt cx="1249806" cy="492557"/>
          </a:xfrm>
        </p:grpSpPr>
        <p:sp>
          <p:nvSpPr>
            <p:cNvPr id="126" name="圆角矩形 125"/>
            <p:cNvSpPr/>
            <p:nvPr/>
          </p:nvSpPr>
          <p:spPr>
            <a:xfrm>
              <a:off x="8399663" y="5933335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65" name="TextBox 152"/>
            <p:cNvSpPr>
              <a:spLocks noChangeArrowheads="1"/>
            </p:cNvSpPr>
            <p:nvPr/>
          </p:nvSpPr>
          <p:spPr bwMode="auto">
            <a:xfrm>
              <a:off x="8563082" y="5863778"/>
              <a:ext cx="999297" cy="49255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市场部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6550511" y="2962301"/>
            <a:ext cx="937138" cy="646331"/>
            <a:chOff x="8399663" y="3950651"/>
            <a:chExt cx="1249806" cy="861974"/>
          </a:xfrm>
        </p:grpSpPr>
        <p:sp>
          <p:nvSpPr>
            <p:cNvPr id="123" name="圆角矩形 122"/>
            <p:cNvSpPr/>
            <p:nvPr/>
          </p:nvSpPr>
          <p:spPr>
            <a:xfrm>
              <a:off x="8399663" y="4005858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 b="1" dirty="0"/>
            </a:p>
          </p:txBody>
        </p:sp>
        <p:sp>
          <p:nvSpPr>
            <p:cNvPr id="166" name="TextBox 152"/>
            <p:cNvSpPr>
              <a:spLocks noChangeArrowheads="1"/>
            </p:cNvSpPr>
            <p:nvPr/>
          </p:nvSpPr>
          <p:spPr bwMode="auto">
            <a:xfrm>
              <a:off x="8563082" y="3950651"/>
              <a:ext cx="999297" cy="86197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685617" fontAlgn="base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zh-CN" altLang="en-US" sz="12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大客户部</a:t>
              </a:r>
              <a:endParaRPr lang="zh-CN" altLang="en-US" sz="12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9" name="组合 288"/>
          <p:cNvGrpSpPr/>
          <p:nvPr/>
        </p:nvGrpSpPr>
        <p:grpSpPr>
          <a:xfrm>
            <a:off x="941204" y="3426594"/>
            <a:ext cx="1991258" cy="673726"/>
            <a:chOff x="918855" y="4569851"/>
            <a:chExt cx="2655625" cy="898510"/>
          </a:xfrm>
        </p:grpSpPr>
        <p:sp>
          <p:nvSpPr>
            <p:cNvPr id="252" name="TextBox 251"/>
            <p:cNvSpPr txBox="1"/>
            <p:nvPr/>
          </p:nvSpPr>
          <p:spPr>
            <a:xfrm>
              <a:off x="1080516" y="4968964"/>
              <a:ext cx="2133944" cy="499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125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</a:rPr>
                <a:t>点击此处添加部门情况</a:t>
              </a:r>
              <a:endParaRPr lang="en-US" altLang="zh-CN" sz="105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ts val="1125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253" name="Freeform 512"/>
            <p:cNvSpPr>
              <a:spLocks/>
            </p:cNvSpPr>
            <p:nvPr/>
          </p:nvSpPr>
          <p:spPr bwMode="auto">
            <a:xfrm>
              <a:off x="918855" y="4664453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1061981" y="4569851"/>
              <a:ext cx="2512499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各部门内容</a:t>
              </a:r>
              <a:endParaRPr lang="zh-CN" altLang="zh-CN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704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5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75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750"/>
                            </p:stCondLst>
                            <p:childTnLst>
                              <p:par>
                                <p:cTn id="9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250"/>
                            </p:stCondLst>
                            <p:childTnLst>
                              <p:par>
                                <p:cTn id="10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750"/>
                            </p:stCondLst>
                            <p:childTnLst>
                              <p:par>
                                <p:cTn id="1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0"/>
                            </p:stCondLst>
                            <p:childTnLst>
                              <p:par>
                                <p:cTn id="1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250"/>
                            </p:stCondLst>
                            <p:childTnLst>
                              <p:par>
                                <p:cTn id="1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500"/>
                            </p:stCondLst>
                            <p:childTnLst>
                              <p:par>
                                <p:cTn id="14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25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750"/>
                            </p:stCondLst>
                            <p:childTnLst>
                              <p:par>
                                <p:cTn id="14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25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6250"/>
                            </p:stCondLst>
                            <p:childTnLst>
                              <p:par>
                                <p:cTn id="1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25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500"/>
                            </p:stCondLst>
                            <p:childTnLst>
                              <p:par>
                                <p:cTn id="16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6750"/>
                            </p:stCondLst>
                            <p:childTnLst>
                              <p:par>
                                <p:cTn id="1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25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000"/>
                            </p:stCondLst>
                            <p:childTnLst>
                              <p:par>
                                <p:cTn id="1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25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7250"/>
                            </p:stCondLst>
                            <p:childTnLst>
                              <p:par>
                                <p:cTn id="18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25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7500"/>
                            </p:stCondLst>
                            <p:childTnLst>
                              <p:par>
                                <p:cTn id="19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2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25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7750"/>
                            </p:stCondLst>
                            <p:childTnLst>
                              <p:par>
                                <p:cTn id="20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25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8000"/>
                            </p:stCondLst>
                            <p:childTnLst>
                              <p:par>
                                <p:cTn id="20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25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5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25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8250"/>
                            </p:stCondLst>
                            <p:childTnLst>
                              <p:par>
                                <p:cTn id="2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25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2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25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8750"/>
                            </p:stCondLst>
                            <p:childTnLst>
                              <p:par>
                                <p:cTn id="2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25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546" y="143348"/>
            <a:ext cx="4589448" cy="507703"/>
            <a:chOff x="-287635" y="191175"/>
            <a:chExt cx="6120680" cy="677094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736701" y="333450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68749" y="409871"/>
              <a:ext cx="2664296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Enterprise honor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287635" y="191175"/>
              <a:ext cx="3814717" cy="6770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699" dirty="0">
                  <a:solidFill>
                    <a:srgbClr val="0066CC"/>
                  </a:solidFill>
                </a:rPr>
                <a:t>企业荣誉</a:t>
              </a:r>
              <a:endParaRPr lang="zh-CN" altLang="zh-CN" sz="2699" dirty="0">
                <a:solidFill>
                  <a:srgbClr val="0066CC"/>
                </a:solidFill>
              </a:endParaRPr>
            </a:p>
          </p:txBody>
        </p:sp>
      </p:grpSp>
      <p:sp>
        <p:nvSpPr>
          <p:cNvPr id="75" name="六边形 74"/>
          <p:cNvSpPr/>
          <p:nvPr/>
        </p:nvSpPr>
        <p:spPr>
          <a:xfrm>
            <a:off x="1414455" y="1096834"/>
            <a:ext cx="801754" cy="691168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76" name="六边形 75"/>
          <p:cNvSpPr/>
          <p:nvPr/>
        </p:nvSpPr>
        <p:spPr>
          <a:xfrm>
            <a:off x="3460376" y="1869835"/>
            <a:ext cx="1327598" cy="1144481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grpSp>
        <p:nvGrpSpPr>
          <p:cNvPr id="4" name="组合 3"/>
          <p:cNvGrpSpPr/>
          <p:nvPr/>
        </p:nvGrpSpPr>
        <p:grpSpPr>
          <a:xfrm>
            <a:off x="1619253" y="1371484"/>
            <a:ext cx="2051753" cy="1768753"/>
            <a:chOff x="1489683" y="1989634"/>
            <a:chExt cx="3191234" cy="2751064"/>
          </a:xfrm>
        </p:grpSpPr>
        <p:sp>
          <p:nvSpPr>
            <p:cNvPr id="78" name="六边形 77"/>
            <p:cNvSpPr/>
            <p:nvPr/>
          </p:nvSpPr>
          <p:spPr>
            <a:xfrm>
              <a:off x="1489683" y="1989634"/>
              <a:ext cx="3191234" cy="2751064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1"/>
            </a:p>
          </p:txBody>
        </p:sp>
        <p:sp>
          <p:nvSpPr>
            <p:cNvPr id="79" name="六边形 78"/>
            <p:cNvSpPr/>
            <p:nvPr/>
          </p:nvSpPr>
          <p:spPr>
            <a:xfrm>
              <a:off x="1642849" y="2152424"/>
              <a:ext cx="2813560" cy="2425483"/>
            </a:xfrm>
            <a:prstGeom prst="hexagon">
              <a:avLst/>
            </a:prstGeom>
            <a:blipFill>
              <a:blip r:embed="rId3"/>
              <a:stretch>
                <a:fillRect/>
              </a:stretch>
            </a:blip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1" dirty="0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5355973" y="1883330"/>
            <a:ext cx="321154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zh-CN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必须清醒地看到前进中的困难与挑战，正视自身存在的差距与不足，以更加坚定的信念、更加饱满的热情、更加务实的作风、更加强大的合力，共同谱写公司发展的新篇章，为集团公司提供强有力的金融服务与支持。</a:t>
            </a:r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Freeform 508"/>
          <p:cNvSpPr>
            <a:spLocks/>
          </p:cNvSpPr>
          <p:nvPr/>
        </p:nvSpPr>
        <p:spPr bwMode="auto">
          <a:xfrm>
            <a:off x="5489890" y="1567405"/>
            <a:ext cx="64279" cy="64279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8" name="Line 509"/>
          <p:cNvSpPr>
            <a:spLocks noChangeShapeType="1"/>
          </p:cNvSpPr>
          <p:nvPr/>
        </p:nvSpPr>
        <p:spPr bwMode="auto">
          <a:xfrm flipV="1">
            <a:off x="5489890" y="1567405"/>
            <a:ext cx="64279" cy="64279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89" name="Line 510"/>
          <p:cNvSpPr>
            <a:spLocks noChangeShapeType="1"/>
          </p:cNvSpPr>
          <p:nvPr/>
        </p:nvSpPr>
        <p:spPr bwMode="auto">
          <a:xfrm>
            <a:off x="5489890" y="1503126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90" name="Line 511"/>
          <p:cNvSpPr>
            <a:spLocks noChangeShapeType="1"/>
          </p:cNvSpPr>
          <p:nvPr/>
        </p:nvSpPr>
        <p:spPr bwMode="auto">
          <a:xfrm>
            <a:off x="5489890" y="1503126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4" tIns="34282" rIns="68564" bIns="34282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5" name="组合 4"/>
          <p:cNvGrpSpPr/>
          <p:nvPr/>
        </p:nvGrpSpPr>
        <p:grpSpPr>
          <a:xfrm>
            <a:off x="5219922" y="1371484"/>
            <a:ext cx="2994544" cy="415370"/>
            <a:chOff x="6625133" y="1829068"/>
            <a:chExt cx="3993649" cy="553954"/>
          </a:xfrm>
        </p:grpSpPr>
        <p:sp>
          <p:nvSpPr>
            <p:cNvPr id="91" name="Freeform 512"/>
            <p:cNvSpPr>
              <a:spLocks/>
            </p:cNvSpPr>
            <p:nvPr/>
          </p:nvSpPr>
          <p:spPr bwMode="auto">
            <a:xfrm>
              <a:off x="6625133" y="1923669"/>
              <a:ext cx="168275" cy="333375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841158" y="1829068"/>
              <a:ext cx="3777624" cy="55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99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资质荣誉</a:t>
              </a:r>
              <a:endParaRPr lang="zh-CN" altLang="zh-CN" sz="2099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7" name="六边形 76"/>
          <p:cNvSpPr/>
          <p:nvPr/>
        </p:nvSpPr>
        <p:spPr>
          <a:xfrm>
            <a:off x="976772" y="1947733"/>
            <a:ext cx="573437" cy="494342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pic>
        <p:nvPicPr>
          <p:cNvPr id="3074" name="Picture 2" descr="C:\Documents and Settings\Administrator\桌面\奖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4" t="5928" r="21544"/>
          <a:stretch/>
        </p:blipFill>
        <p:spPr bwMode="auto">
          <a:xfrm>
            <a:off x="3345013" y="3301309"/>
            <a:ext cx="938142" cy="126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Administrator\桌面\奖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6" t="20500" r="15128" b="25936"/>
          <a:stretch/>
        </p:blipFill>
        <p:spPr bwMode="auto">
          <a:xfrm>
            <a:off x="1068527" y="3342770"/>
            <a:ext cx="2295364" cy="122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24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86" grpId="0"/>
      <p:bldP spid="7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7723" y="2624386"/>
            <a:ext cx="3600956" cy="1783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椭圆 8"/>
          <p:cNvSpPr/>
          <p:nvPr/>
        </p:nvSpPr>
        <p:spPr>
          <a:xfrm>
            <a:off x="1521521" y="1622837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noFill/>
          </a:ln>
          <a:effectLst>
            <a:outerShdw blurRad="444500" dist="63500" dir="8100000" algn="ctr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36" name="椭圆 9"/>
          <p:cNvSpPr/>
          <p:nvPr/>
        </p:nvSpPr>
        <p:spPr>
          <a:xfrm>
            <a:off x="2627784" y="935526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10"/>
          <p:cNvSpPr/>
          <p:nvPr/>
        </p:nvSpPr>
        <p:spPr>
          <a:xfrm>
            <a:off x="5203033" y="1007534"/>
            <a:ext cx="1241175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11"/>
          <p:cNvSpPr/>
          <p:nvPr/>
        </p:nvSpPr>
        <p:spPr>
          <a:xfrm>
            <a:off x="6348679" y="1622836"/>
            <a:ext cx="1241175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508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12"/>
          <p:cNvGrpSpPr>
            <a:grpSpLocks/>
          </p:cNvGrpSpPr>
          <p:nvPr/>
        </p:nvGrpSpPr>
        <p:grpSpPr bwMode="auto">
          <a:xfrm>
            <a:off x="2587729" y="3852958"/>
            <a:ext cx="518842" cy="518992"/>
            <a:chOff x="3927867" y="5719055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0" name="椭圆 13"/>
            <p:cNvSpPr/>
            <p:nvPr/>
          </p:nvSpPr>
          <p:spPr>
            <a:xfrm>
              <a:off x="3927867" y="5719055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1" name="椭圆 14"/>
            <p:cNvSpPr/>
            <p:nvPr/>
          </p:nvSpPr>
          <p:spPr>
            <a:xfrm>
              <a:off x="4004067" y="5795255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1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2" name="组合 15"/>
          <p:cNvGrpSpPr>
            <a:grpSpLocks/>
          </p:cNvGrpSpPr>
          <p:nvPr/>
        </p:nvGrpSpPr>
        <p:grpSpPr bwMode="auto">
          <a:xfrm>
            <a:off x="3152577" y="2844846"/>
            <a:ext cx="518842" cy="518992"/>
            <a:chOff x="5191288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3" name="椭圆 16"/>
            <p:cNvSpPr/>
            <p:nvPr/>
          </p:nvSpPr>
          <p:spPr>
            <a:xfrm>
              <a:off x="5191288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4" name="椭圆 17"/>
            <p:cNvSpPr/>
            <p:nvPr/>
          </p:nvSpPr>
          <p:spPr>
            <a:xfrm>
              <a:off x="5267488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2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5" name="组合 18"/>
          <p:cNvGrpSpPr>
            <a:grpSpLocks/>
          </p:cNvGrpSpPr>
          <p:nvPr/>
        </p:nvGrpSpPr>
        <p:grpSpPr bwMode="auto">
          <a:xfrm>
            <a:off x="5419614" y="2916854"/>
            <a:ext cx="518842" cy="518992"/>
            <a:chOff x="6884827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6" name="椭圆 19"/>
            <p:cNvSpPr/>
            <p:nvPr/>
          </p:nvSpPr>
          <p:spPr>
            <a:xfrm>
              <a:off x="6884827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7" name="椭圆 20"/>
            <p:cNvSpPr/>
            <p:nvPr/>
          </p:nvSpPr>
          <p:spPr>
            <a:xfrm>
              <a:off x="6957852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 smtClean="0">
                  <a:solidFill>
                    <a:srgbClr val="0070C0"/>
                  </a:solidFill>
                  <a:latin typeface="Impact" pitchFamily="34" charset="0"/>
                </a:rPr>
                <a:t>4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grpSp>
        <p:nvGrpSpPr>
          <p:cNvPr id="48" name="组合 21"/>
          <p:cNvGrpSpPr>
            <a:grpSpLocks/>
          </p:cNvGrpSpPr>
          <p:nvPr/>
        </p:nvGrpSpPr>
        <p:grpSpPr bwMode="auto">
          <a:xfrm>
            <a:off x="6012160" y="3852958"/>
            <a:ext cx="520032" cy="518992"/>
            <a:chOff x="8218831" y="5719055"/>
            <a:chExt cx="693737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49" name="椭圆 22"/>
            <p:cNvSpPr/>
            <p:nvPr/>
          </p:nvSpPr>
          <p:spPr>
            <a:xfrm>
              <a:off x="8218831" y="5719055"/>
              <a:ext cx="693737" cy="692150"/>
            </a:xfrm>
            <a:prstGeom prst="ellipse">
              <a:avLst/>
            </a:prstGeom>
            <a:grpFill/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50" name="椭圆 23"/>
            <p:cNvSpPr/>
            <p:nvPr/>
          </p:nvSpPr>
          <p:spPr>
            <a:xfrm>
              <a:off x="8295031" y="5795255"/>
              <a:ext cx="539750" cy="539750"/>
            </a:xfrm>
            <a:prstGeom prst="ellipse">
              <a:avLst/>
            </a:prstGeom>
            <a:no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5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sp>
        <p:nvSpPr>
          <p:cNvPr id="51" name="任意多边形 24"/>
          <p:cNvSpPr/>
          <p:nvPr/>
        </p:nvSpPr>
        <p:spPr>
          <a:xfrm rot="5400000">
            <a:off x="6255263" y="3301187"/>
            <a:ext cx="1056042" cy="392702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任意多边形 25"/>
          <p:cNvSpPr/>
          <p:nvPr/>
        </p:nvSpPr>
        <p:spPr>
          <a:xfrm rot="5400000">
            <a:off x="2971021" y="2484778"/>
            <a:ext cx="553512" cy="80920"/>
          </a:xfrm>
          <a:custGeom>
            <a:avLst/>
            <a:gdLst>
              <a:gd name="connsiteX0" fmla="*/ 740229 w 740229"/>
              <a:gd name="connsiteY0" fmla="*/ 0 h 406400"/>
              <a:gd name="connsiteX1" fmla="*/ 580572 w 740229"/>
              <a:gd name="connsiteY1" fmla="*/ 406400 h 406400"/>
              <a:gd name="connsiteX2" fmla="*/ 0 w 740229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任意多边形 27"/>
          <p:cNvSpPr/>
          <p:nvPr/>
        </p:nvSpPr>
        <p:spPr>
          <a:xfrm rot="5400000" flipV="1">
            <a:off x="1790767" y="3285717"/>
            <a:ext cx="1056042" cy="423642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TextBox 15"/>
          <p:cNvSpPr txBox="1"/>
          <p:nvPr/>
        </p:nvSpPr>
        <p:spPr>
          <a:xfrm>
            <a:off x="3935348" y="3732602"/>
            <a:ext cx="1241175" cy="253544"/>
          </a:xfrm>
          <a:prstGeom prst="rect">
            <a:avLst/>
          </a:prstGeom>
          <a:noFill/>
        </p:spPr>
        <p:txBody>
          <a:bodyPr lIns="68543" tIns="34272" rIns="68543" bIns="34272">
            <a:spAutoFit/>
          </a:bodyPr>
          <a:lstStyle/>
          <a:p>
            <a:pPr algn="ctr">
              <a:defRPr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Adobe 宋体 Std L" pitchFamily="18" charset="-122"/>
              </a:rPr>
              <a:t>Contents Page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55" name="文本框 13"/>
          <p:cNvSpPr txBox="1"/>
          <p:nvPr/>
        </p:nvSpPr>
        <p:spPr>
          <a:xfrm>
            <a:off x="3935348" y="3401684"/>
            <a:ext cx="1241175" cy="346391"/>
          </a:xfrm>
          <a:prstGeom prst="rect">
            <a:avLst/>
          </a:prstGeom>
          <a:noFill/>
        </p:spPr>
        <p:txBody>
          <a:bodyPr lIns="68543" tIns="34272" rIns="68543" bIns="34272">
            <a:spAutoFit/>
          </a:bodyPr>
          <a:lstStyle/>
          <a:p>
            <a:pPr algn="ctr">
              <a:defRPr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/>
              </a:rPr>
              <a:t>目录页</a:t>
            </a:r>
          </a:p>
        </p:txBody>
      </p:sp>
      <p:sp>
        <p:nvSpPr>
          <p:cNvPr id="56" name="任意多边形 32"/>
          <p:cNvSpPr/>
          <p:nvPr/>
        </p:nvSpPr>
        <p:spPr>
          <a:xfrm rot="5400000" flipV="1">
            <a:off x="5547460" y="2556786"/>
            <a:ext cx="553512" cy="80920"/>
          </a:xfrm>
          <a:custGeom>
            <a:avLst/>
            <a:gdLst>
              <a:gd name="connsiteX0" fmla="*/ 740229 w 740229"/>
              <a:gd name="connsiteY0" fmla="*/ 0 h 406400"/>
              <a:gd name="connsiteX1" fmla="*/ 580572 w 740229"/>
              <a:gd name="connsiteY1" fmla="*/ 406400 h 406400"/>
              <a:gd name="connsiteX2" fmla="*/ 0 w 740229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0229" h="406400">
                <a:moveTo>
                  <a:pt x="740229" y="0"/>
                </a:moveTo>
                <a:lnTo>
                  <a:pt x="580572" y="406400"/>
                </a:lnTo>
                <a:lnTo>
                  <a:pt x="0" y="406400"/>
                </a:lnTo>
              </a:path>
            </a:pathLst>
          </a:custGeom>
          <a:ln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椭圆 1"/>
          <p:cNvSpPr/>
          <p:nvPr/>
        </p:nvSpPr>
        <p:spPr>
          <a:xfrm>
            <a:off x="4275689" y="4103990"/>
            <a:ext cx="592623" cy="303539"/>
          </a:xfrm>
          <a:custGeom>
            <a:avLst/>
            <a:gdLst/>
            <a:ahLst/>
            <a:cxnLst/>
            <a:rect l="l" t="t" r="r" b="b"/>
            <a:pathLst>
              <a:path w="792088" h="404664"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lnTo>
                  <a:pt x="791219" y="404664"/>
                </a:lnTo>
                <a:lnTo>
                  <a:pt x="869" y="404664"/>
                </a:lnTo>
                <a:cubicBezTo>
                  <a:pt x="31" y="401809"/>
                  <a:pt x="0" y="398930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 flipV="1">
            <a:off x="0" y="304023"/>
            <a:ext cx="9144000" cy="107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0" y="4415844"/>
            <a:ext cx="9144000" cy="431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rtlCol="0" anchor="ctr"/>
          <a:lstStyle/>
          <a:p>
            <a:pPr algn="ctr"/>
            <a:endParaRPr lang="zh-CN" altLang="en-US"/>
          </a:p>
        </p:txBody>
      </p:sp>
      <p:sp>
        <p:nvSpPr>
          <p:cNvPr id="60" name="椭圆 8"/>
          <p:cNvSpPr/>
          <p:nvPr/>
        </p:nvSpPr>
        <p:spPr>
          <a:xfrm>
            <a:off x="3951412" y="5217432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61" name="椭圆 9"/>
          <p:cNvSpPr/>
          <p:nvPr/>
        </p:nvSpPr>
        <p:spPr>
          <a:xfrm>
            <a:off x="3923928" y="610135"/>
            <a:ext cx="1241176" cy="1241535"/>
          </a:xfrm>
          <a:prstGeom prst="ellipse">
            <a:avLst/>
          </a:prstGeo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ln>
            <a:solidFill>
              <a:schemeClr val="bg1"/>
            </a:solidFill>
          </a:ln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项目成果展示</a:t>
            </a:r>
            <a:endParaRPr lang="zh-CN" altLang="en-US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15"/>
          <p:cNvGrpSpPr>
            <a:grpSpLocks/>
          </p:cNvGrpSpPr>
          <p:nvPr/>
        </p:nvGrpSpPr>
        <p:grpSpPr bwMode="auto">
          <a:xfrm>
            <a:off x="4312579" y="2450523"/>
            <a:ext cx="518842" cy="518992"/>
            <a:chOff x="5191288" y="4388838"/>
            <a:chExt cx="692150" cy="692150"/>
          </a:xfrm>
          <a:gradFill>
            <a:gsLst>
              <a:gs pos="0">
                <a:schemeClr val="bg1"/>
              </a:gs>
              <a:gs pos="51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18900000" scaled="0"/>
          </a:gradFill>
          <a:effectLst>
            <a:outerShdw blurRad="444500" dist="63500" dir="8100000" algn="ctr" rotWithShape="0">
              <a:schemeClr val="tx1">
                <a:alpha val="50000"/>
              </a:schemeClr>
            </a:outerShdw>
          </a:effectLst>
        </p:grpSpPr>
        <p:sp>
          <p:nvSpPr>
            <p:cNvPr id="63" name="椭圆 16"/>
            <p:cNvSpPr/>
            <p:nvPr/>
          </p:nvSpPr>
          <p:spPr>
            <a:xfrm>
              <a:off x="5191288" y="4388838"/>
              <a:ext cx="692150" cy="6921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64" name="椭圆 17"/>
            <p:cNvSpPr/>
            <p:nvPr/>
          </p:nvSpPr>
          <p:spPr>
            <a:xfrm>
              <a:off x="5267488" y="4465038"/>
              <a:ext cx="539750" cy="539750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dirty="0">
                  <a:solidFill>
                    <a:srgbClr val="0070C0"/>
                  </a:solidFill>
                  <a:latin typeface="Impact" pitchFamily="34" charset="0"/>
                </a:rPr>
                <a:t>3</a:t>
              </a:r>
              <a:endParaRPr lang="zh-CN" altLang="en-US" dirty="0">
                <a:solidFill>
                  <a:srgbClr val="0070C0"/>
                </a:solidFill>
                <a:latin typeface="Impact" pitchFamily="34" charset="0"/>
              </a:endParaRPr>
            </a:p>
          </p:txBody>
        </p:sp>
      </p:grpSp>
      <p:cxnSp>
        <p:nvCxnSpPr>
          <p:cNvPr id="65" name="直接连接符 64"/>
          <p:cNvCxnSpPr/>
          <p:nvPr/>
        </p:nvCxnSpPr>
        <p:spPr>
          <a:xfrm>
            <a:off x="4572000" y="1923678"/>
            <a:ext cx="0" cy="468820"/>
          </a:xfrm>
          <a:prstGeom prst="line">
            <a:avLst/>
          </a:prstGeom>
          <a:ln w="31750">
            <a:solidFill>
              <a:srgbClr val="0070C0"/>
            </a:solidFill>
          </a:ln>
          <a:effectLst>
            <a:outerShdw blurRad="40005" dist="22860" dir="5400000" algn="ctr" rotWithShape="0">
              <a:schemeClr val="tx1">
                <a:alpha val="3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60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6500"/>
                            </p:stCondLst>
                            <p:childTnLst>
                              <p:par>
                                <p:cTn id="186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81481E-6 L -2.08333E-7 -0.66667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333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9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8500"/>
                            </p:stCondLst>
                            <p:childTnLst>
                              <p:par>
                                <p:cTn id="19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2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8" grpId="2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/>
      <p:bldP spid="54" grpId="1"/>
      <p:bldP spid="55" grpId="0"/>
      <p:bldP spid="55" grpId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0" grpId="2" animBg="1"/>
      <p:bldP spid="61" grpId="0" animBg="1"/>
      <p:bldP spid="6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2488" y="142043"/>
            <a:ext cx="5021395" cy="507703"/>
            <a:chOff x="360438" y="189434"/>
            <a:chExt cx="6696743" cy="677093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96083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92884" y="303832"/>
              <a:ext cx="2664297" cy="49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900" dirty="0">
                  <a:solidFill>
                    <a:srgbClr val="0066CC"/>
                  </a:solidFill>
                </a:rPr>
                <a:t>Compared with the same period last year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651116" cy="677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2699" dirty="0">
                  <a:solidFill>
                    <a:srgbClr val="0066CC"/>
                  </a:solidFill>
                </a:rPr>
                <a:t>与去年同期比较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440377" y="3432102"/>
            <a:ext cx="1997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计划完成：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65%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实际完成数：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800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回款数：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750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165928" y="3432102"/>
            <a:ext cx="1997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计划完成：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实际完成数：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1000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回款数：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900 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grpSp>
        <p:nvGrpSpPr>
          <p:cNvPr id="54" name="组合 24"/>
          <p:cNvGrpSpPr>
            <a:grpSpLocks/>
          </p:cNvGrpSpPr>
          <p:nvPr/>
        </p:nvGrpSpPr>
        <p:grpSpPr bwMode="auto">
          <a:xfrm>
            <a:off x="1585939" y="1301536"/>
            <a:ext cx="1888241" cy="1889773"/>
            <a:chOff x="2848131" y="1860029"/>
            <a:chExt cx="3807502" cy="3807502"/>
          </a:xfrm>
        </p:grpSpPr>
        <p:sp>
          <p:nvSpPr>
            <p:cNvPr id="56" name="椭圆 55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57" name="椭圆 56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38765" y="1646061"/>
            <a:ext cx="1953365" cy="1376972"/>
            <a:chOff x="1715787" y="2195256"/>
            <a:chExt cx="2605090" cy="1836387"/>
          </a:xfrm>
        </p:grpSpPr>
        <p:sp>
          <p:nvSpPr>
            <p:cNvPr id="55" name="文本框 29"/>
            <p:cNvSpPr txBox="1">
              <a:spLocks noChangeArrowheads="1"/>
            </p:cNvSpPr>
            <p:nvPr/>
          </p:nvSpPr>
          <p:spPr bwMode="auto">
            <a:xfrm>
              <a:off x="1993029" y="2195256"/>
              <a:ext cx="2050608" cy="1046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4499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2015</a:t>
              </a:r>
              <a:endParaRPr lang="zh-CN" altLang="en-US" sz="4499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文本框 33"/>
            <p:cNvSpPr txBox="1"/>
            <p:nvPr/>
          </p:nvSpPr>
          <p:spPr>
            <a:xfrm>
              <a:off x="1715787" y="3092319"/>
              <a:ext cx="2605090" cy="52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949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上半年情况</a:t>
              </a:r>
            </a:p>
          </p:txBody>
        </p:sp>
        <p:sp>
          <p:nvSpPr>
            <p:cNvPr id="67" name="Freeform 323"/>
            <p:cNvSpPr>
              <a:spLocks/>
            </p:cNvSpPr>
            <p:nvPr/>
          </p:nvSpPr>
          <p:spPr bwMode="auto">
            <a:xfrm>
              <a:off x="2777814" y="3753830"/>
              <a:ext cx="277813" cy="277813"/>
            </a:xfrm>
            <a:custGeom>
              <a:avLst/>
              <a:gdLst>
                <a:gd name="T0" fmla="*/ 250 w 288"/>
                <a:gd name="T1" fmla="*/ 220 h 287"/>
                <a:gd name="T2" fmla="*/ 169 w 288"/>
                <a:gd name="T3" fmla="*/ 191 h 287"/>
                <a:gd name="T4" fmla="*/ 197 w 288"/>
                <a:gd name="T5" fmla="*/ 136 h 287"/>
                <a:gd name="T6" fmla="*/ 197 w 288"/>
                <a:gd name="T7" fmla="*/ 135 h 287"/>
                <a:gd name="T8" fmla="*/ 204 w 288"/>
                <a:gd name="T9" fmla="*/ 134 h 287"/>
                <a:gd name="T10" fmla="*/ 211 w 288"/>
                <a:gd name="T11" fmla="*/ 107 h 287"/>
                <a:gd name="T12" fmla="*/ 206 w 288"/>
                <a:gd name="T13" fmla="*/ 96 h 287"/>
                <a:gd name="T14" fmla="*/ 205 w 288"/>
                <a:gd name="T15" fmla="*/ 96 h 287"/>
                <a:gd name="T16" fmla="*/ 205 w 288"/>
                <a:gd name="T17" fmla="*/ 93 h 287"/>
                <a:gd name="T18" fmla="*/ 205 w 288"/>
                <a:gd name="T19" fmla="*/ 54 h 287"/>
                <a:gd name="T20" fmla="*/ 193 w 288"/>
                <a:gd name="T21" fmla="*/ 25 h 287"/>
                <a:gd name="T22" fmla="*/ 160 w 288"/>
                <a:gd name="T23" fmla="*/ 8 h 287"/>
                <a:gd name="T24" fmla="*/ 120 w 288"/>
                <a:gd name="T25" fmla="*/ 4 h 287"/>
                <a:gd name="T26" fmla="*/ 103 w 288"/>
                <a:gd name="T27" fmla="*/ 22 h 287"/>
                <a:gd name="T28" fmla="*/ 83 w 288"/>
                <a:gd name="T29" fmla="*/ 54 h 287"/>
                <a:gd name="T30" fmla="*/ 82 w 288"/>
                <a:gd name="T31" fmla="*/ 93 h 287"/>
                <a:gd name="T32" fmla="*/ 82 w 288"/>
                <a:gd name="T33" fmla="*/ 96 h 287"/>
                <a:gd name="T34" fmla="*/ 82 w 288"/>
                <a:gd name="T35" fmla="*/ 96 h 287"/>
                <a:gd name="T36" fmla="*/ 76 w 288"/>
                <a:gd name="T37" fmla="*/ 107 h 287"/>
                <a:gd name="T38" fmla="*/ 83 w 288"/>
                <a:gd name="T39" fmla="*/ 134 h 287"/>
                <a:gd name="T40" fmla="*/ 90 w 288"/>
                <a:gd name="T41" fmla="*/ 135 h 287"/>
                <a:gd name="T42" fmla="*/ 90 w 288"/>
                <a:gd name="T43" fmla="*/ 136 h 287"/>
                <a:gd name="T44" fmla="*/ 118 w 288"/>
                <a:gd name="T45" fmla="*/ 191 h 287"/>
                <a:gd name="T46" fmla="*/ 38 w 288"/>
                <a:gd name="T47" fmla="*/ 220 h 287"/>
                <a:gd name="T48" fmla="*/ 0 w 288"/>
                <a:gd name="T49" fmla="*/ 256 h 287"/>
                <a:gd name="T50" fmla="*/ 0 w 288"/>
                <a:gd name="T51" fmla="*/ 287 h 287"/>
                <a:gd name="T52" fmla="*/ 288 w 288"/>
                <a:gd name="T53" fmla="*/ 287 h 287"/>
                <a:gd name="T54" fmla="*/ 288 w 288"/>
                <a:gd name="T55" fmla="*/ 256 h 287"/>
                <a:gd name="T56" fmla="*/ 250 w 288"/>
                <a:gd name="T57" fmla="*/ 22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45245" y="1383893"/>
            <a:ext cx="529549" cy="2861656"/>
            <a:chOff x="5191898" y="1845618"/>
            <a:chExt cx="706229" cy="3816424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545013" y="1845618"/>
              <a:ext cx="0" cy="3816424"/>
            </a:xfrm>
            <a:prstGeom prst="line">
              <a:avLst/>
            </a:prstGeom>
            <a:ln>
              <a:solidFill>
                <a:srgbClr val="0066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组合 69"/>
            <p:cNvGrpSpPr/>
            <p:nvPr/>
          </p:nvGrpSpPr>
          <p:grpSpPr>
            <a:xfrm>
              <a:off x="5191898" y="2351253"/>
              <a:ext cx="706229" cy="703668"/>
              <a:chOff x="3618897" y="2279040"/>
              <a:chExt cx="706229" cy="703668"/>
            </a:xfrm>
            <a:solidFill>
              <a:srgbClr val="FF0000"/>
            </a:solidFill>
          </p:grpSpPr>
          <p:sp>
            <p:nvSpPr>
              <p:cNvPr id="71" name="Freeform 9"/>
              <p:cNvSpPr>
                <a:spLocks noEditPoints="1"/>
              </p:cNvSpPr>
              <p:nvPr/>
            </p:nvSpPr>
            <p:spPr bwMode="auto">
              <a:xfrm>
                <a:off x="3713987" y="2279040"/>
                <a:ext cx="516048" cy="703668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solidFill>
                <a:srgbClr val="0066CC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rgbClr val="FF0000"/>
                  </a:solidFill>
                </a:endParaRPr>
              </a:p>
            </p:txBody>
          </p:sp>
          <p:sp>
            <p:nvSpPr>
              <p:cNvPr id="72" name="Freeform 10"/>
              <p:cNvSpPr>
                <a:spLocks noEditPoints="1"/>
              </p:cNvSpPr>
              <p:nvPr/>
            </p:nvSpPr>
            <p:spPr bwMode="auto">
              <a:xfrm>
                <a:off x="3618897" y="2347432"/>
                <a:ext cx="706229" cy="373412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solidFill>
                <a:srgbClr val="0066CC"/>
              </a:solidFill>
              <a:ln w="9525">
                <a:solidFill>
                  <a:srgbClr val="0066CC"/>
                </a:solidFill>
                <a:round/>
                <a:headEnd/>
                <a:tailEnd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rgbClr val="FF0000"/>
                  </a:solidFill>
                </a:endParaRPr>
              </a:p>
            </p:txBody>
          </p:sp>
          <p:sp>
            <p:nvSpPr>
              <p:cNvPr id="73" name="Freeform 11"/>
              <p:cNvSpPr>
                <a:spLocks/>
              </p:cNvSpPr>
              <p:nvPr/>
            </p:nvSpPr>
            <p:spPr bwMode="auto">
              <a:xfrm>
                <a:off x="3845651" y="2427528"/>
                <a:ext cx="253087" cy="253452"/>
              </a:xfrm>
              <a:custGeom>
                <a:avLst/>
                <a:gdLst>
                  <a:gd name="T0" fmla="*/ 3 w 293"/>
                  <a:gd name="T1" fmla="*/ 38 h 293"/>
                  <a:gd name="T2" fmla="*/ 16 w 293"/>
                  <a:gd name="T3" fmla="*/ 15 h 293"/>
                  <a:gd name="T4" fmla="*/ 39 w 293"/>
                  <a:gd name="T5" fmla="*/ 28 h 293"/>
                  <a:gd name="T6" fmla="*/ 50 w 293"/>
                  <a:gd name="T7" fmla="*/ 65 h 293"/>
                  <a:gd name="T8" fmla="*/ 91 w 293"/>
                  <a:gd name="T9" fmla="*/ 53 h 293"/>
                  <a:gd name="T10" fmla="*/ 91 w 293"/>
                  <a:gd name="T11" fmla="*/ 53 h 293"/>
                  <a:gd name="T12" fmla="*/ 127 w 293"/>
                  <a:gd name="T13" fmla="*/ 48 h 293"/>
                  <a:gd name="T14" fmla="*/ 127 w 293"/>
                  <a:gd name="T15" fmla="*/ 19 h 293"/>
                  <a:gd name="T16" fmla="*/ 146 w 293"/>
                  <a:gd name="T17" fmla="*/ 0 h 293"/>
                  <a:gd name="T18" fmla="*/ 165 w 293"/>
                  <a:gd name="T19" fmla="*/ 19 h 293"/>
                  <a:gd name="T20" fmla="*/ 165 w 293"/>
                  <a:gd name="T21" fmla="*/ 48 h 293"/>
                  <a:gd name="T22" fmla="*/ 202 w 293"/>
                  <a:gd name="T23" fmla="*/ 53 h 293"/>
                  <a:gd name="T24" fmla="*/ 202 w 293"/>
                  <a:gd name="T25" fmla="*/ 53 h 293"/>
                  <a:gd name="T26" fmla="*/ 202 w 293"/>
                  <a:gd name="T27" fmla="*/ 53 h 293"/>
                  <a:gd name="T28" fmla="*/ 242 w 293"/>
                  <a:gd name="T29" fmla="*/ 65 h 293"/>
                  <a:gd name="T30" fmla="*/ 253 w 293"/>
                  <a:gd name="T31" fmla="*/ 28 h 293"/>
                  <a:gd name="T32" fmla="*/ 277 w 293"/>
                  <a:gd name="T33" fmla="*/ 15 h 293"/>
                  <a:gd name="T34" fmla="*/ 290 w 293"/>
                  <a:gd name="T35" fmla="*/ 38 h 293"/>
                  <a:gd name="T36" fmla="*/ 220 w 293"/>
                  <a:gd name="T37" fmla="*/ 278 h 293"/>
                  <a:gd name="T38" fmla="*/ 196 w 293"/>
                  <a:gd name="T39" fmla="*/ 290 h 293"/>
                  <a:gd name="T40" fmla="*/ 183 w 293"/>
                  <a:gd name="T41" fmla="*/ 267 h 293"/>
                  <a:gd name="T42" fmla="*/ 232 w 293"/>
                  <a:gd name="T43" fmla="*/ 102 h 293"/>
                  <a:gd name="T44" fmla="*/ 194 w 293"/>
                  <a:gd name="T45" fmla="*/ 90 h 293"/>
                  <a:gd name="T46" fmla="*/ 194 w 293"/>
                  <a:gd name="T47" fmla="*/ 90 h 293"/>
                  <a:gd name="T48" fmla="*/ 165 w 293"/>
                  <a:gd name="T49" fmla="*/ 86 h 293"/>
                  <a:gd name="T50" fmla="*/ 165 w 293"/>
                  <a:gd name="T51" fmla="*/ 132 h 293"/>
                  <a:gd name="T52" fmla="*/ 146 w 293"/>
                  <a:gd name="T53" fmla="*/ 151 h 293"/>
                  <a:gd name="T54" fmla="*/ 127 w 293"/>
                  <a:gd name="T55" fmla="*/ 132 h 293"/>
                  <a:gd name="T56" fmla="*/ 127 w 293"/>
                  <a:gd name="T57" fmla="*/ 86 h 293"/>
                  <a:gd name="T58" fmla="*/ 99 w 293"/>
                  <a:gd name="T59" fmla="*/ 90 h 293"/>
                  <a:gd name="T60" fmla="*/ 99 w 293"/>
                  <a:gd name="T61" fmla="*/ 90 h 293"/>
                  <a:gd name="T62" fmla="*/ 61 w 293"/>
                  <a:gd name="T63" fmla="*/ 102 h 293"/>
                  <a:gd name="T64" fmla="*/ 109 w 293"/>
                  <a:gd name="T65" fmla="*/ 267 h 293"/>
                  <a:gd name="T66" fmla="*/ 96 w 293"/>
                  <a:gd name="T67" fmla="*/ 290 h 293"/>
                  <a:gd name="T68" fmla="*/ 73 w 293"/>
                  <a:gd name="T69" fmla="*/ 278 h 293"/>
                  <a:gd name="T70" fmla="*/ 3 w 293"/>
                  <a:gd name="T71" fmla="*/ 38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3" h="293">
                    <a:moveTo>
                      <a:pt x="3" y="38"/>
                    </a:moveTo>
                    <a:cubicBezTo>
                      <a:pt x="0" y="28"/>
                      <a:pt x="6" y="18"/>
                      <a:pt x="16" y="15"/>
                    </a:cubicBezTo>
                    <a:cubicBezTo>
                      <a:pt x="26" y="12"/>
                      <a:pt x="37" y="18"/>
                      <a:pt x="39" y="28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63" y="60"/>
                      <a:pt x="77" y="56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103" y="50"/>
                      <a:pt x="115" y="49"/>
                      <a:pt x="127" y="48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8"/>
                      <a:pt x="136" y="0"/>
                      <a:pt x="146" y="0"/>
                    </a:cubicBezTo>
                    <a:cubicBezTo>
                      <a:pt x="157" y="0"/>
                      <a:pt x="165" y="8"/>
                      <a:pt x="165" y="19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78" y="49"/>
                      <a:pt x="190" y="50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16" y="56"/>
                      <a:pt x="229" y="60"/>
                      <a:pt x="242" y="65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6" y="18"/>
                      <a:pt x="267" y="12"/>
                      <a:pt x="277" y="15"/>
                    </a:cubicBezTo>
                    <a:cubicBezTo>
                      <a:pt x="287" y="18"/>
                      <a:pt x="293" y="28"/>
                      <a:pt x="290" y="38"/>
                    </a:cubicBezTo>
                    <a:cubicBezTo>
                      <a:pt x="220" y="278"/>
                      <a:pt x="220" y="278"/>
                      <a:pt x="220" y="278"/>
                    </a:cubicBezTo>
                    <a:cubicBezTo>
                      <a:pt x="217" y="288"/>
                      <a:pt x="206" y="293"/>
                      <a:pt x="196" y="290"/>
                    </a:cubicBezTo>
                    <a:cubicBezTo>
                      <a:pt x="186" y="288"/>
                      <a:pt x="180" y="277"/>
                      <a:pt x="183" y="267"/>
                    </a:cubicBezTo>
                    <a:cubicBezTo>
                      <a:pt x="232" y="102"/>
                      <a:pt x="232" y="102"/>
                      <a:pt x="232" y="102"/>
                    </a:cubicBezTo>
                    <a:cubicBezTo>
                      <a:pt x="220" y="97"/>
                      <a:pt x="207" y="93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85" y="88"/>
                      <a:pt x="175" y="87"/>
                      <a:pt x="165" y="86"/>
                    </a:cubicBezTo>
                    <a:cubicBezTo>
                      <a:pt x="165" y="132"/>
                      <a:pt x="165" y="132"/>
                      <a:pt x="165" y="132"/>
                    </a:cubicBezTo>
                    <a:cubicBezTo>
                      <a:pt x="165" y="143"/>
                      <a:pt x="157" y="151"/>
                      <a:pt x="146" y="151"/>
                    </a:cubicBezTo>
                    <a:cubicBezTo>
                      <a:pt x="136" y="151"/>
                      <a:pt x="127" y="143"/>
                      <a:pt x="127" y="132"/>
                    </a:cubicBezTo>
                    <a:cubicBezTo>
                      <a:pt x="127" y="86"/>
                      <a:pt x="127" y="86"/>
                      <a:pt x="127" y="86"/>
                    </a:cubicBezTo>
                    <a:cubicBezTo>
                      <a:pt x="118" y="87"/>
                      <a:pt x="108" y="88"/>
                      <a:pt x="99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85" y="93"/>
                      <a:pt x="73" y="97"/>
                      <a:pt x="61" y="102"/>
                    </a:cubicBezTo>
                    <a:cubicBezTo>
                      <a:pt x="109" y="267"/>
                      <a:pt x="109" y="267"/>
                      <a:pt x="109" y="267"/>
                    </a:cubicBezTo>
                    <a:cubicBezTo>
                      <a:pt x="112" y="277"/>
                      <a:pt x="106" y="288"/>
                      <a:pt x="96" y="290"/>
                    </a:cubicBezTo>
                    <a:cubicBezTo>
                      <a:pt x="86" y="293"/>
                      <a:pt x="76" y="288"/>
                      <a:pt x="73" y="278"/>
                    </a:cubicBezTo>
                    <a:cubicBezTo>
                      <a:pt x="3" y="38"/>
                      <a:pt x="3" y="38"/>
                      <a:pt x="3" y="38"/>
                    </a:cubicBezTo>
                    <a:close/>
                  </a:path>
                </a:pathLst>
              </a:custGeom>
              <a:solidFill>
                <a:srgbClr val="0066CC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68564" tIns="34282" rIns="68564" bIns="34282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63" name="组合 24"/>
          <p:cNvGrpSpPr>
            <a:grpSpLocks/>
          </p:cNvGrpSpPr>
          <p:nvPr/>
        </p:nvGrpSpPr>
        <p:grpSpPr bwMode="auto">
          <a:xfrm>
            <a:off x="5311491" y="1301536"/>
            <a:ext cx="1888241" cy="1889773"/>
            <a:chOff x="2848131" y="1860029"/>
            <a:chExt cx="3807502" cy="3807502"/>
          </a:xfrm>
        </p:grpSpPr>
        <p:sp>
          <p:nvSpPr>
            <p:cNvPr id="65" name="椭圆 6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  <p:sp>
          <p:nvSpPr>
            <p:cNvPr id="66" name="椭圆 6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64316" y="1646061"/>
            <a:ext cx="1953365" cy="1376972"/>
            <a:chOff x="6684339" y="2195256"/>
            <a:chExt cx="2605090" cy="1836387"/>
          </a:xfrm>
        </p:grpSpPr>
        <p:sp>
          <p:nvSpPr>
            <p:cNvPr id="64" name="文本框 29"/>
            <p:cNvSpPr txBox="1">
              <a:spLocks noChangeArrowheads="1"/>
            </p:cNvSpPr>
            <p:nvPr/>
          </p:nvSpPr>
          <p:spPr bwMode="auto">
            <a:xfrm>
              <a:off x="6961581" y="2195256"/>
              <a:ext cx="2050608" cy="1046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4499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2016</a:t>
              </a:r>
              <a:endParaRPr lang="zh-CN" altLang="en-US" sz="4499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文本框 33"/>
            <p:cNvSpPr txBox="1"/>
            <p:nvPr/>
          </p:nvSpPr>
          <p:spPr>
            <a:xfrm>
              <a:off x="6684339" y="3092319"/>
              <a:ext cx="2605090" cy="52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949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上半年情况</a:t>
              </a:r>
            </a:p>
          </p:txBody>
        </p:sp>
        <p:sp>
          <p:nvSpPr>
            <p:cNvPr id="74" name="Freeform 323"/>
            <p:cNvSpPr>
              <a:spLocks/>
            </p:cNvSpPr>
            <p:nvPr/>
          </p:nvSpPr>
          <p:spPr bwMode="auto">
            <a:xfrm>
              <a:off x="7847977" y="3753830"/>
              <a:ext cx="277813" cy="277813"/>
            </a:xfrm>
            <a:custGeom>
              <a:avLst/>
              <a:gdLst>
                <a:gd name="T0" fmla="*/ 250 w 288"/>
                <a:gd name="T1" fmla="*/ 220 h 287"/>
                <a:gd name="T2" fmla="*/ 169 w 288"/>
                <a:gd name="T3" fmla="*/ 191 h 287"/>
                <a:gd name="T4" fmla="*/ 197 w 288"/>
                <a:gd name="T5" fmla="*/ 136 h 287"/>
                <a:gd name="T6" fmla="*/ 197 w 288"/>
                <a:gd name="T7" fmla="*/ 135 h 287"/>
                <a:gd name="T8" fmla="*/ 204 w 288"/>
                <a:gd name="T9" fmla="*/ 134 h 287"/>
                <a:gd name="T10" fmla="*/ 211 w 288"/>
                <a:gd name="T11" fmla="*/ 107 h 287"/>
                <a:gd name="T12" fmla="*/ 206 w 288"/>
                <a:gd name="T13" fmla="*/ 96 h 287"/>
                <a:gd name="T14" fmla="*/ 205 w 288"/>
                <a:gd name="T15" fmla="*/ 96 h 287"/>
                <a:gd name="T16" fmla="*/ 205 w 288"/>
                <a:gd name="T17" fmla="*/ 93 h 287"/>
                <a:gd name="T18" fmla="*/ 205 w 288"/>
                <a:gd name="T19" fmla="*/ 54 h 287"/>
                <a:gd name="T20" fmla="*/ 193 w 288"/>
                <a:gd name="T21" fmla="*/ 25 h 287"/>
                <a:gd name="T22" fmla="*/ 160 w 288"/>
                <a:gd name="T23" fmla="*/ 8 h 287"/>
                <a:gd name="T24" fmla="*/ 120 w 288"/>
                <a:gd name="T25" fmla="*/ 4 h 287"/>
                <a:gd name="T26" fmla="*/ 103 w 288"/>
                <a:gd name="T27" fmla="*/ 22 h 287"/>
                <a:gd name="T28" fmla="*/ 83 w 288"/>
                <a:gd name="T29" fmla="*/ 54 h 287"/>
                <a:gd name="T30" fmla="*/ 82 w 288"/>
                <a:gd name="T31" fmla="*/ 93 h 287"/>
                <a:gd name="T32" fmla="*/ 82 w 288"/>
                <a:gd name="T33" fmla="*/ 96 h 287"/>
                <a:gd name="T34" fmla="*/ 82 w 288"/>
                <a:gd name="T35" fmla="*/ 96 h 287"/>
                <a:gd name="T36" fmla="*/ 76 w 288"/>
                <a:gd name="T37" fmla="*/ 107 h 287"/>
                <a:gd name="T38" fmla="*/ 83 w 288"/>
                <a:gd name="T39" fmla="*/ 134 h 287"/>
                <a:gd name="T40" fmla="*/ 90 w 288"/>
                <a:gd name="T41" fmla="*/ 135 h 287"/>
                <a:gd name="T42" fmla="*/ 90 w 288"/>
                <a:gd name="T43" fmla="*/ 136 h 287"/>
                <a:gd name="T44" fmla="*/ 118 w 288"/>
                <a:gd name="T45" fmla="*/ 191 h 287"/>
                <a:gd name="T46" fmla="*/ 38 w 288"/>
                <a:gd name="T47" fmla="*/ 220 h 287"/>
                <a:gd name="T48" fmla="*/ 0 w 288"/>
                <a:gd name="T49" fmla="*/ 256 h 287"/>
                <a:gd name="T50" fmla="*/ 0 w 288"/>
                <a:gd name="T51" fmla="*/ 287 h 287"/>
                <a:gd name="T52" fmla="*/ 288 w 288"/>
                <a:gd name="T53" fmla="*/ 287 h 287"/>
                <a:gd name="T54" fmla="*/ 288 w 288"/>
                <a:gd name="T55" fmla="*/ 256 h 287"/>
                <a:gd name="T56" fmla="*/ 250 w 288"/>
                <a:gd name="T57" fmla="*/ 22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rgbClr val="0066CC"/>
                </a:solidFill>
              </a:endParaRPr>
            </a:p>
          </p:txBody>
        </p:sp>
      </p:grpSp>
      <p:sp>
        <p:nvSpPr>
          <p:cNvPr id="77" name="椭圆 76"/>
          <p:cNvSpPr/>
          <p:nvPr/>
        </p:nvSpPr>
        <p:spPr>
          <a:xfrm>
            <a:off x="829050" y="2801274"/>
            <a:ext cx="611327" cy="61132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78" name="椭圆 77"/>
          <p:cNvSpPr/>
          <p:nvPr/>
        </p:nvSpPr>
        <p:spPr>
          <a:xfrm>
            <a:off x="7063579" y="2183551"/>
            <a:ext cx="611327" cy="61132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</p:spTree>
    <p:extLst>
      <p:ext uri="{BB962C8B-B14F-4D97-AF65-F5344CB8AC3E}">
        <p14:creationId xmlns:p14="http://schemas.microsoft.com/office/powerpoint/2010/main" val="313939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9" grpId="0"/>
      <p:bldP spid="77" grpId="0" animBg="1"/>
      <p:bldP spid="7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4a3b0c3982f6bd199e911fef82da9ca3fd77bb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1454</Words>
  <Application>Microsoft Office PowerPoint</Application>
  <PresentationFormat>全屏显示(16:9)</PresentationFormat>
  <Paragraphs>414</Paragraphs>
  <Slides>29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Adobe 宋体 Std L</vt:lpstr>
      <vt:lpstr>Akzidenz-Grotesk BQ Condensed</vt:lpstr>
      <vt:lpstr>DFGothic-EB</vt:lpstr>
      <vt:lpstr>DFKai-SB</vt:lpstr>
      <vt:lpstr>方正中等线简体</vt:lpstr>
      <vt:lpstr>华康俪金黑W8(P)</vt:lpstr>
      <vt:lpstr>宋体</vt:lpstr>
      <vt:lpstr>微软雅黑</vt:lpstr>
      <vt:lpstr>Agency FB</vt:lpstr>
      <vt:lpstr>Arial</vt:lpstr>
      <vt:lpstr>Calibri</vt:lpstr>
      <vt:lpstr>Impact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kan</cp:lastModifiedBy>
  <cp:revision>58</cp:revision>
  <dcterms:created xsi:type="dcterms:W3CDTF">2015-12-18T05:28:46Z</dcterms:created>
  <dcterms:modified xsi:type="dcterms:W3CDTF">2022-06-13T07:38:27Z</dcterms:modified>
</cp:coreProperties>
</file>