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30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3" r:id="rId20"/>
    <p:sldId id="272" r:id="rId21"/>
    <p:sldId id="274" r:id="rId22"/>
    <p:sldId id="275" r:id="rId23"/>
    <p:sldId id="276" r:id="rId24"/>
    <p:sldId id="278" r:id="rId25"/>
    <p:sldId id="277" r:id="rId26"/>
    <p:sldId id="279" r:id="rId27"/>
    <p:sldId id="280" r:id="rId28"/>
    <p:sldId id="281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B4B4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5317" autoAdjust="0"/>
  </p:normalViewPr>
  <p:slideViewPr>
    <p:cSldViewPr snapToGrid="0">
      <p:cViewPr varScale="1">
        <p:scale>
          <a:sx n="84" d="100"/>
          <a:sy n="84" d="100"/>
        </p:scale>
        <p:origin x="40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gs" Target="tags/tag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B6800C-6DA0-43D0-90D4-152D1B395067}" type="datetimeFigureOut">
              <a:rPr lang="zh-CN" altLang="en-US" smtClean="0"/>
              <a:t>2018/12/28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68EB6F-31B9-40B4-8CE8-E215F28208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496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50662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0000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29718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4724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1904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51235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0607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0594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9380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25631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9429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66554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4727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98388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60482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87317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900187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64362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88545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2656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8382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6803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5360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13197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1435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>2018/12/28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4260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>2018/12/28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990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>2018/12/28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1726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21531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10394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90182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30621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72731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7181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52434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2460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>2018/12/28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092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88134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31281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59052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20769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599531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25723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66541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227932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081181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20482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>2018/12/28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861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91160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75139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74328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3013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>2018/12/28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043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>2018/12/28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993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>2018/12/28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2263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>2018/12/28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468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>2018/12/28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95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>2018/12/28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061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1D8311-8710-4819-B862-2081C775A171}" type="datetimeFigureOut">
              <a:rPr lang="zh-CN" altLang="en-US" smtClean="0"/>
              <a:t>2018/12/28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AA19DE-AD3E-4CC2-87FB-42CE12F77D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038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323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2507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854" y="588349"/>
            <a:ext cx="7178845" cy="626965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3" t="66083" r="43990" b="15831"/>
          <a:stretch/>
        </p:blipFill>
        <p:spPr>
          <a:xfrm>
            <a:off x="3710755" y="5617663"/>
            <a:ext cx="4819650" cy="124033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870" r="24064"/>
          <a:stretch/>
        </p:blipFill>
        <p:spPr>
          <a:xfrm>
            <a:off x="0" y="5943600"/>
            <a:ext cx="12241161" cy="2153879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4990981" y="1795836"/>
            <a:ext cx="2724389" cy="3012190"/>
            <a:chOff x="6326822" y="996434"/>
            <a:chExt cx="2724389" cy="3012190"/>
          </a:xfrm>
        </p:grpSpPr>
        <p:sp>
          <p:nvSpPr>
            <p:cNvPr id="7" name="矩形 6"/>
            <p:cNvSpPr/>
            <p:nvPr/>
          </p:nvSpPr>
          <p:spPr>
            <a:xfrm>
              <a:off x="6958652" y="996434"/>
              <a:ext cx="1292662" cy="1015663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7200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极</a:t>
              </a:r>
              <a:endParaRPr lang="zh-CN" altLang="en-US" sz="7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6326822" y="1609976"/>
              <a:ext cx="1107996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2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简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7300411" y="2013003"/>
              <a:ext cx="1750800" cy="400110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en-US" altLang="zh-CN" sz="2000" spc="600" dirty="0" smtClean="0">
                  <a:solidFill>
                    <a:srgbClr val="C00000"/>
                  </a:solidFill>
                </a:rPr>
                <a:t>[JI JIAN]</a:t>
              </a:r>
              <a:endParaRPr lang="zh-CN" altLang="en-US" sz="2000" spc="600" dirty="0">
                <a:solidFill>
                  <a:srgbClr val="C00000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7073877" y="2377408"/>
              <a:ext cx="800219" cy="1631216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4000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中国风</a:t>
              </a:r>
              <a:endParaRPr lang="zh-CN" altLang="en-US" sz="4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5938" y="2548858"/>
            <a:ext cx="2359157" cy="106985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458" y="2602601"/>
            <a:ext cx="2359157" cy="106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379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752245" y="0"/>
            <a:ext cx="1162050" cy="3713286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02383" y="201062"/>
            <a:ext cx="861774" cy="3311163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44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 新 自 然</a:t>
            </a:r>
          </a:p>
        </p:txBody>
      </p:sp>
      <p:sp>
        <p:nvSpPr>
          <p:cNvPr id="7" name="矩形 6"/>
          <p:cNvSpPr/>
          <p:nvPr/>
        </p:nvSpPr>
        <p:spPr>
          <a:xfrm>
            <a:off x="4367442" y="2346734"/>
            <a:ext cx="1415772" cy="58477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3200" dirty="0" smtClean="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章回二</a:t>
            </a:r>
            <a:endParaRPr lang="zh-CN" altLang="en-US" sz="3200" dirty="0">
              <a:solidFill>
                <a:srgbClr val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68639" y="2346734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0" i="0" dirty="0" smtClean="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清新自然</a:t>
            </a:r>
          </a:p>
        </p:txBody>
      </p:sp>
      <p:sp>
        <p:nvSpPr>
          <p:cNvPr id="10" name="矩形 9"/>
          <p:cNvSpPr/>
          <p:nvPr/>
        </p:nvSpPr>
        <p:spPr>
          <a:xfrm>
            <a:off x="3479865" y="3075143"/>
            <a:ext cx="4893647" cy="155400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6" r="67669" b="66451"/>
          <a:stretch/>
        </p:blipFill>
        <p:spPr>
          <a:xfrm>
            <a:off x="1875250" y="973394"/>
            <a:ext cx="2015353" cy="3655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819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 新 自 然</a:t>
            </a:r>
          </a:p>
        </p:txBody>
      </p:sp>
      <p:sp>
        <p:nvSpPr>
          <p:cNvPr id="6" name="矩形 5"/>
          <p:cNvSpPr/>
          <p:nvPr/>
        </p:nvSpPr>
        <p:spPr>
          <a:xfrm>
            <a:off x="2052558" y="2447629"/>
            <a:ext cx="4893647" cy="155400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021413" y="2064937"/>
            <a:ext cx="0" cy="3576429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7171830" y="3100654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</a:t>
            </a:r>
            <a:endParaRPr lang="zh-CN" altLang="en-US" sz="8000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02048" y="2437916"/>
            <a:ext cx="5501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YI</a:t>
            </a:r>
            <a:endParaRPr lang="zh-CN" altLang="en-US" sz="3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404945" y="4424093"/>
            <a:ext cx="738664" cy="99092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200" dirty="0">
                <a:solidFill>
                  <a:srgbClr val="33333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呈现的那种情景交融、虚实相生</a:t>
            </a:r>
            <a:endParaRPr lang="zh-CN" altLang="en-US" sz="1200" dirty="0"/>
          </a:p>
        </p:txBody>
      </p:sp>
      <p:sp>
        <p:nvSpPr>
          <p:cNvPr id="11" name="矩形 10"/>
          <p:cNvSpPr/>
          <p:nvPr/>
        </p:nvSpPr>
        <p:spPr>
          <a:xfrm>
            <a:off x="2086417" y="4087359"/>
            <a:ext cx="4893647" cy="155400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79163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9350" y="953741"/>
            <a:ext cx="1790700" cy="5329464"/>
          </a:xfrm>
          <a:custGeom>
            <a:avLst/>
            <a:gdLst>
              <a:gd name="connsiteX0" fmla="*/ 0 w 1790700"/>
              <a:gd name="connsiteY0" fmla="*/ 0 h 5331946"/>
              <a:gd name="connsiteX1" fmla="*/ 1790700 w 1790700"/>
              <a:gd name="connsiteY1" fmla="*/ 0 h 5331946"/>
              <a:gd name="connsiteX2" fmla="*/ 1790700 w 1790700"/>
              <a:gd name="connsiteY2" fmla="*/ 5331946 h 5331946"/>
              <a:gd name="connsiteX3" fmla="*/ 0 w 1790700"/>
              <a:gd name="connsiteY3" fmla="*/ 5331946 h 5331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0700" h="5331946">
                <a:moveTo>
                  <a:pt x="0" y="0"/>
                </a:moveTo>
                <a:lnTo>
                  <a:pt x="1790700" y="0"/>
                </a:lnTo>
                <a:lnTo>
                  <a:pt x="1790700" y="5331946"/>
                </a:lnTo>
                <a:lnTo>
                  <a:pt x="0" y="5331946"/>
                </a:lnTo>
                <a:close/>
              </a:path>
            </a:pathLst>
          </a:custGeom>
        </p:spPr>
      </p:pic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 新 自 然</a:t>
            </a:r>
          </a:p>
        </p:txBody>
      </p:sp>
      <p:sp>
        <p:nvSpPr>
          <p:cNvPr id="12" name="矩形 11"/>
          <p:cNvSpPr/>
          <p:nvPr/>
        </p:nvSpPr>
        <p:spPr>
          <a:xfrm>
            <a:off x="4988769" y="1695882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0" i="0" dirty="0" smtClean="0">
                <a:solidFill>
                  <a:schemeClr val="bg2">
                    <a:lumMod val="1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清新自然</a:t>
            </a:r>
          </a:p>
        </p:txBody>
      </p:sp>
      <p:sp>
        <p:nvSpPr>
          <p:cNvPr id="13" name="矩形 12"/>
          <p:cNvSpPr/>
          <p:nvPr/>
        </p:nvSpPr>
        <p:spPr>
          <a:xfrm>
            <a:off x="4988769" y="2280657"/>
            <a:ext cx="5964981" cy="64633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chemeClr val="bg2">
                    <a:lumMod val="2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意境是指抒情性作品中呈现的那种情景交融、虚实相生、活跃着生命律动的韵味无穷的诗意空间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4800600" y="3045946"/>
            <a:ext cx="615315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4894684" y="3464867"/>
            <a:ext cx="5964981" cy="1200329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894684" y="5084117"/>
            <a:ext cx="5964981" cy="64633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</a:t>
            </a:r>
            <a:endParaRPr lang="zh-CN" altLang="en-US" sz="1200" spc="6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4957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9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7914" y="1011594"/>
            <a:ext cx="2628343" cy="2262448"/>
          </a:xfrm>
          <a:custGeom>
            <a:avLst/>
            <a:gdLst>
              <a:gd name="connsiteX0" fmla="*/ 0 w 2628343"/>
              <a:gd name="connsiteY0" fmla="*/ 0 h 2262648"/>
              <a:gd name="connsiteX1" fmla="*/ 2628343 w 2628343"/>
              <a:gd name="connsiteY1" fmla="*/ 0 h 2262648"/>
              <a:gd name="connsiteX2" fmla="*/ 2628343 w 2628343"/>
              <a:gd name="connsiteY2" fmla="*/ 2262648 h 2262648"/>
              <a:gd name="connsiteX3" fmla="*/ 0 w 2628343"/>
              <a:gd name="connsiteY3" fmla="*/ 2262648 h 2262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28343" h="2262648">
                <a:moveTo>
                  <a:pt x="0" y="0"/>
                </a:moveTo>
                <a:lnTo>
                  <a:pt x="2628343" y="0"/>
                </a:lnTo>
                <a:lnTo>
                  <a:pt x="2628343" y="2262648"/>
                </a:lnTo>
                <a:lnTo>
                  <a:pt x="0" y="2262648"/>
                </a:ln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5733" y="3651080"/>
            <a:ext cx="1639625" cy="1426291"/>
          </a:xfrm>
          <a:custGeom>
            <a:avLst/>
            <a:gdLst>
              <a:gd name="connsiteX0" fmla="*/ 0 w 1641249"/>
              <a:gd name="connsiteY0" fmla="*/ 0 h 1426291"/>
              <a:gd name="connsiteX1" fmla="*/ 1641249 w 1641249"/>
              <a:gd name="connsiteY1" fmla="*/ 0 h 1426291"/>
              <a:gd name="connsiteX2" fmla="*/ 1641249 w 1641249"/>
              <a:gd name="connsiteY2" fmla="*/ 1426291 h 1426291"/>
              <a:gd name="connsiteX3" fmla="*/ 0 w 1641249"/>
              <a:gd name="connsiteY3" fmla="*/ 1426291 h 1426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41249" h="1426291">
                <a:moveTo>
                  <a:pt x="0" y="0"/>
                </a:moveTo>
                <a:lnTo>
                  <a:pt x="1641249" y="0"/>
                </a:lnTo>
                <a:lnTo>
                  <a:pt x="1641249" y="1426291"/>
                </a:lnTo>
                <a:lnTo>
                  <a:pt x="0" y="1426291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7138" y="2146336"/>
            <a:ext cx="1656813" cy="1419255"/>
          </a:xfrm>
          <a:custGeom>
            <a:avLst/>
            <a:gdLst>
              <a:gd name="connsiteX0" fmla="*/ 0 w 1656813"/>
              <a:gd name="connsiteY0" fmla="*/ 0 h 1426292"/>
              <a:gd name="connsiteX1" fmla="*/ 1656813 w 1656813"/>
              <a:gd name="connsiteY1" fmla="*/ 0 h 1426292"/>
              <a:gd name="connsiteX2" fmla="*/ 1656813 w 1656813"/>
              <a:gd name="connsiteY2" fmla="*/ 1426292 h 1426292"/>
              <a:gd name="connsiteX3" fmla="*/ 0 w 1656813"/>
              <a:gd name="connsiteY3" fmla="*/ 1426292 h 142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6813" h="1426292">
                <a:moveTo>
                  <a:pt x="0" y="0"/>
                </a:moveTo>
                <a:lnTo>
                  <a:pt x="1656813" y="0"/>
                </a:lnTo>
                <a:lnTo>
                  <a:pt x="1656813" y="1426292"/>
                </a:lnTo>
                <a:lnTo>
                  <a:pt x="0" y="1426292"/>
                </a:lnTo>
                <a:close/>
              </a:path>
            </a:pathLst>
          </a:custGeom>
        </p:spPr>
      </p:pic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 新 自 然</a:t>
            </a:r>
          </a:p>
        </p:txBody>
      </p:sp>
      <p:sp>
        <p:nvSpPr>
          <p:cNvPr id="9" name="矩形 8"/>
          <p:cNvSpPr/>
          <p:nvPr/>
        </p:nvSpPr>
        <p:spPr>
          <a:xfrm>
            <a:off x="1867469" y="2537218"/>
            <a:ext cx="4444841" cy="175432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67469" y="4754205"/>
            <a:ext cx="5964981" cy="64633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</a:t>
            </a:r>
            <a:endParaRPr lang="zh-CN" altLang="en-US" sz="1200" spc="6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79148" y="3651078"/>
            <a:ext cx="677108" cy="173380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3200" b="0" i="0" dirty="0" smtClean="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清新自然</a:t>
            </a:r>
          </a:p>
        </p:txBody>
      </p:sp>
      <p:sp>
        <p:nvSpPr>
          <p:cNvPr id="12" name="矩形 11"/>
          <p:cNvSpPr/>
          <p:nvPr/>
        </p:nvSpPr>
        <p:spPr>
          <a:xfrm>
            <a:off x="9931354" y="3732156"/>
            <a:ext cx="1015663" cy="228101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chemeClr val="bg2">
                    <a:lumMod val="2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意境是指抒情性作品中呈现的那种情景交融、虚实相生、活跃着生命律动的韵味无穷的诗意空间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913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 新 自 然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38" t="-1918" r="35666" b="61639"/>
          <a:stretch/>
        </p:blipFill>
        <p:spPr>
          <a:xfrm>
            <a:off x="3974246" y="952500"/>
            <a:ext cx="1264712" cy="23241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38" t="-1918" r="35666" b="61639"/>
          <a:stretch/>
        </p:blipFill>
        <p:spPr>
          <a:xfrm>
            <a:off x="7098446" y="950015"/>
            <a:ext cx="1264712" cy="23241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38" t="-1918" r="35666" b="61639"/>
          <a:stretch/>
        </p:blipFill>
        <p:spPr>
          <a:xfrm>
            <a:off x="9853492" y="950015"/>
            <a:ext cx="1264712" cy="23241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697247" y="2112065"/>
            <a:ext cx="553998" cy="13234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040781" y="2112065"/>
            <a:ext cx="738664" cy="354578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作品中呈现的那种情景交融、虚实相生、活跃意境是指抒情性着生命律动的韵味无穷的诗意空间</a:t>
            </a:r>
            <a:endParaRPr lang="zh-CN" altLang="en-US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734270" y="2112065"/>
            <a:ext cx="553998" cy="13234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77804" y="2112065"/>
            <a:ext cx="738664" cy="354578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作品中呈现的那种情景交融、虚实相生、活跃意境是指抒情性着生命律动的韵味无穷的诗意空间</a:t>
            </a:r>
            <a:endParaRPr lang="zh-CN" altLang="en-US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573061" y="2112065"/>
            <a:ext cx="553998" cy="13234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916595" y="2112065"/>
            <a:ext cx="738664" cy="354578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作品中呈现的那种情景交融、虚实相生、活跃意境是指抒情性着生命律动的韵味无穷的诗意空间</a:t>
            </a:r>
            <a:endParaRPr lang="zh-CN" altLang="en-US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45855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750" y="1679"/>
            <a:ext cx="4667250" cy="6854642"/>
          </a:xfrm>
          <a:custGeom>
            <a:avLst/>
            <a:gdLst>
              <a:gd name="connsiteX0" fmla="*/ 0 w 4667250"/>
              <a:gd name="connsiteY0" fmla="*/ 0 h 6858000"/>
              <a:gd name="connsiteX1" fmla="*/ 4667250 w 4667250"/>
              <a:gd name="connsiteY1" fmla="*/ 0 h 6858000"/>
              <a:gd name="connsiteX2" fmla="*/ 4667250 w 4667250"/>
              <a:gd name="connsiteY2" fmla="*/ 6858000 h 6858000"/>
              <a:gd name="connsiteX3" fmla="*/ 0 w 46672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67250" h="6858000">
                <a:moveTo>
                  <a:pt x="0" y="0"/>
                </a:moveTo>
                <a:lnTo>
                  <a:pt x="4667250" y="0"/>
                </a:lnTo>
                <a:lnTo>
                  <a:pt x="466725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 新 自 然</a:t>
            </a:r>
          </a:p>
        </p:txBody>
      </p:sp>
      <p:sp>
        <p:nvSpPr>
          <p:cNvPr id="18" name="矩形 17"/>
          <p:cNvSpPr/>
          <p:nvPr/>
        </p:nvSpPr>
        <p:spPr>
          <a:xfrm>
            <a:off x="2112219" y="123973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0" i="0" dirty="0" smtClean="0">
                <a:solidFill>
                  <a:schemeClr val="bg2">
                    <a:lumMod val="1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清新自然</a:t>
            </a:r>
          </a:p>
        </p:txBody>
      </p:sp>
      <p:sp>
        <p:nvSpPr>
          <p:cNvPr id="19" name="矩形 18"/>
          <p:cNvSpPr/>
          <p:nvPr/>
        </p:nvSpPr>
        <p:spPr>
          <a:xfrm>
            <a:off x="2112219" y="1824513"/>
            <a:ext cx="4898181" cy="61549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chemeClr val="bg2">
                    <a:lumMod val="5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意境是指抒情性作品中呈现的那种情景交融、虚实相生、活跃着生命律动的韵味无穷的诗意空间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112219" y="3055619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0" i="0" dirty="0" smtClean="0">
                <a:solidFill>
                  <a:schemeClr val="bg2">
                    <a:lumMod val="1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清新自然</a:t>
            </a:r>
          </a:p>
        </p:txBody>
      </p:sp>
      <p:sp>
        <p:nvSpPr>
          <p:cNvPr id="25" name="矩形 24"/>
          <p:cNvSpPr/>
          <p:nvPr/>
        </p:nvSpPr>
        <p:spPr>
          <a:xfrm>
            <a:off x="2112219" y="3640394"/>
            <a:ext cx="4898181" cy="61549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chemeClr val="bg2">
                    <a:lumMod val="5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意境是指抒情性作品中呈现的那种情景交融、虚实相生、活跃着生命律动的韵味无穷的诗意空间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112219" y="487150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0" i="0" dirty="0" smtClean="0">
                <a:solidFill>
                  <a:schemeClr val="bg2">
                    <a:lumMod val="1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清新自然</a:t>
            </a:r>
          </a:p>
        </p:txBody>
      </p:sp>
      <p:sp>
        <p:nvSpPr>
          <p:cNvPr id="27" name="矩形 26"/>
          <p:cNvSpPr/>
          <p:nvPr/>
        </p:nvSpPr>
        <p:spPr>
          <a:xfrm>
            <a:off x="2112219" y="5456275"/>
            <a:ext cx="4898181" cy="61549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chemeClr val="bg2">
                    <a:lumMod val="5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意境是指抒情性作品中呈现的那种情景交融、虚实相生、活跃着生命律动的韵味无穷的诗意空间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43659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4" grpId="0"/>
      <p:bldP spid="25" grpId="0"/>
      <p:bldP spid="26" grpId="0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065" y="3276600"/>
            <a:ext cx="11457095" cy="3219450"/>
          </a:xfrm>
          <a:custGeom>
            <a:avLst/>
            <a:gdLst>
              <a:gd name="connsiteX0" fmla="*/ 0 w 11458576"/>
              <a:gd name="connsiteY0" fmla="*/ 0 h 3219450"/>
              <a:gd name="connsiteX1" fmla="*/ 11458576 w 11458576"/>
              <a:gd name="connsiteY1" fmla="*/ 0 h 3219450"/>
              <a:gd name="connsiteX2" fmla="*/ 11458576 w 11458576"/>
              <a:gd name="connsiteY2" fmla="*/ 3219450 h 3219450"/>
              <a:gd name="connsiteX3" fmla="*/ 0 w 11458576"/>
              <a:gd name="connsiteY3" fmla="*/ 3219450 h 3219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58576" h="3219450">
                <a:moveTo>
                  <a:pt x="0" y="0"/>
                </a:moveTo>
                <a:lnTo>
                  <a:pt x="11458576" y="0"/>
                </a:lnTo>
                <a:lnTo>
                  <a:pt x="11458576" y="3219450"/>
                </a:lnTo>
                <a:lnTo>
                  <a:pt x="0" y="3219450"/>
                </a:lnTo>
                <a:close/>
              </a:path>
            </a:pathLst>
          </a:custGeom>
        </p:spPr>
      </p:pic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 新 自 然</a:t>
            </a:r>
          </a:p>
        </p:txBody>
      </p:sp>
      <p:sp>
        <p:nvSpPr>
          <p:cNvPr id="12" name="矩形 11"/>
          <p:cNvSpPr/>
          <p:nvPr/>
        </p:nvSpPr>
        <p:spPr>
          <a:xfrm>
            <a:off x="5807920" y="1057692"/>
            <a:ext cx="5964981" cy="1200329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spc="6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07920" y="2392384"/>
            <a:ext cx="5964981" cy="61549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spc="6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</a:t>
            </a:r>
            <a:endParaRPr lang="zh-CN" altLang="en-US" sz="1200" spc="6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7716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8752245" y="0"/>
            <a:ext cx="1162050" cy="3713286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902383" y="201062"/>
            <a:ext cx="861774" cy="3311163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4400" spc="60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安 谧 闲 静</a:t>
            </a:r>
            <a:endParaRPr lang="zh-CN" altLang="en-US" sz="4400" spc="600" dirty="0" smtClean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367442" y="2346734"/>
            <a:ext cx="1415772" cy="58477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3200" dirty="0" smtClean="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章回三</a:t>
            </a:r>
            <a:endParaRPr lang="zh-CN" altLang="en-US" sz="3200" dirty="0">
              <a:solidFill>
                <a:srgbClr val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168639" y="2346734"/>
            <a:ext cx="21339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0" i="0" smtClean="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安 谧 闲 静</a:t>
            </a:r>
            <a:endParaRPr lang="zh-CN" altLang="en-US" sz="3200" b="0" i="0" dirty="0" smtClean="0">
              <a:solidFill>
                <a:srgbClr val="C00000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79865" y="3075143"/>
            <a:ext cx="4893647" cy="155400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6" r="67669" b="66451"/>
          <a:stretch/>
        </p:blipFill>
        <p:spPr>
          <a:xfrm>
            <a:off x="1875250" y="973394"/>
            <a:ext cx="2015353" cy="3655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629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032" y="3563527"/>
            <a:ext cx="4780700" cy="1936640"/>
          </a:xfrm>
          <a:custGeom>
            <a:avLst/>
            <a:gdLst>
              <a:gd name="connsiteX0" fmla="*/ 0 w 4780700"/>
              <a:gd name="connsiteY0" fmla="*/ 0 h 1938993"/>
              <a:gd name="connsiteX1" fmla="*/ 4780700 w 4780700"/>
              <a:gd name="connsiteY1" fmla="*/ 0 h 1938993"/>
              <a:gd name="connsiteX2" fmla="*/ 4780700 w 4780700"/>
              <a:gd name="connsiteY2" fmla="*/ 1938993 h 1938993"/>
              <a:gd name="connsiteX3" fmla="*/ 0 w 4780700"/>
              <a:gd name="connsiteY3" fmla="*/ 1938993 h 1938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80700" h="1938993">
                <a:moveTo>
                  <a:pt x="0" y="0"/>
                </a:moveTo>
                <a:lnTo>
                  <a:pt x="4780700" y="0"/>
                </a:lnTo>
                <a:lnTo>
                  <a:pt x="4780700" y="1938993"/>
                </a:lnTo>
                <a:lnTo>
                  <a:pt x="0" y="1938993"/>
                </a:lnTo>
                <a:close/>
              </a:path>
            </a:pathLst>
          </a:custGeom>
        </p:spPr>
      </p:pic>
      <p:sp>
        <p:nvSpPr>
          <p:cNvPr id="6" name="矩形 5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安 谧 闲 静</a:t>
            </a:r>
          </a:p>
        </p:txBody>
      </p:sp>
      <p:sp>
        <p:nvSpPr>
          <p:cNvPr id="8" name="矩形 7"/>
          <p:cNvSpPr/>
          <p:nvPr/>
        </p:nvSpPr>
        <p:spPr>
          <a:xfrm>
            <a:off x="1344406" y="3562350"/>
            <a:ext cx="1415772" cy="46166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chemeClr val="bg2">
                  <a:lumMod val="1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44407" y="4024015"/>
            <a:ext cx="4907642" cy="1477328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97581" y="1272711"/>
            <a:ext cx="110799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b="0" i="0" dirty="0" smtClean="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安</a:t>
            </a:r>
          </a:p>
        </p:txBody>
      </p:sp>
      <p:sp>
        <p:nvSpPr>
          <p:cNvPr id="12" name="矩形 11"/>
          <p:cNvSpPr/>
          <p:nvPr/>
        </p:nvSpPr>
        <p:spPr>
          <a:xfrm>
            <a:off x="8866382" y="1318877"/>
            <a:ext cx="103105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0" i="0" dirty="0" smtClean="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静</a:t>
            </a:r>
          </a:p>
        </p:txBody>
      </p:sp>
      <p:sp>
        <p:nvSpPr>
          <p:cNvPr id="13" name="矩形 12"/>
          <p:cNvSpPr/>
          <p:nvPr/>
        </p:nvSpPr>
        <p:spPr>
          <a:xfrm>
            <a:off x="4820515" y="1272711"/>
            <a:ext cx="110799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b="0" i="0" dirty="0" smtClean="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谧</a:t>
            </a:r>
          </a:p>
        </p:txBody>
      </p:sp>
      <p:sp>
        <p:nvSpPr>
          <p:cNvPr id="14" name="矩形 13"/>
          <p:cNvSpPr/>
          <p:nvPr/>
        </p:nvSpPr>
        <p:spPr>
          <a:xfrm>
            <a:off x="6843449" y="1272711"/>
            <a:ext cx="110799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b="0" i="0" dirty="0" smtClean="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闲</a:t>
            </a:r>
          </a:p>
        </p:txBody>
      </p:sp>
      <p:sp>
        <p:nvSpPr>
          <p:cNvPr id="15" name="矩形 14"/>
          <p:cNvSpPr/>
          <p:nvPr/>
        </p:nvSpPr>
        <p:spPr>
          <a:xfrm>
            <a:off x="3652297" y="1615106"/>
            <a:ext cx="615553" cy="53796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/>
            <a:r>
              <a:rPr lang="en-US" altLang="zh-CN" sz="2800" b="0" i="0" dirty="0" smtClean="0">
                <a:solidFill>
                  <a:schemeClr val="bg2">
                    <a:lumMod val="5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AN</a:t>
            </a:r>
            <a:endParaRPr lang="zh-CN" altLang="en-US" sz="2800" b="0" i="0" dirty="0" smtClean="0">
              <a:solidFill>
                <a:schemeClr val="bg2">
                  <a:lumMod val="50000"/>
                </a:schemeClr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646806" y="1495682"/>
            <a:ext cx="615553" cy="776816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/>
            <a:r>
              <a:rPr lang="en-US" altLang="zh-CN" sz="2800" b="0" i="0" dirty="0" smtClean="0">
                <a:solidFill>
                  <a:schemeClr val="bg2">
                    <a:lumMod val="5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JING</a:t>
            </a:r>
            <a:endParaRPr lang="zh-CN" altLang="en-US" sz="2800" b="0" i="0" dirty="0" smtClean="0">
              <a:solidFill>
                <a:schemeClr val="bg2">
                  <a:lumMod val="50000"/>
                </a:schemeClr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636495" y="1648769"/>
            <a:ext cx="615553" cy="47064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/>
            <a:r>
              <a:rPr lang="en-US" altLang="zh-CN" sz="2800" b="0" i="0" dirty="0" smtClean="0">
                <a:solidFill>
                  <a:schemeClr val="bg2">
                    <a:lumMod val="5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MI</a:t>
            </a:r>
            <a:endParaRPr lang="zh-CN" altLang="en-US" sz="2800" b="0" i="0" dirty="0" smtClean="0">
              <a:solidFill>
                <a:schemeClr val="bg2">
                  <a:lumMod val="50000"/>
                </a:schemeClr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646572" y="1455607"/>
            <a:ext cx="615553" cy="856966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/>
            <a:r>
              <a:rPr lang="en-US" altLang="zh-CN" sz="2800" b="0" i="0" dirty="0" smtClean="0">
                <a:solidFill>
                  <a:schemeClr val="bg2">
                    <a:lumMod val="5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XIAN</a:t>
            </a:r>
            <a:endParaRPr lang="zh-CN" altLang="en-US" sz="2800" b="0" i="0" dirty="0" smtClean="0">
              <a:solidFill>
                <a:schemeClr val="bg2">
                  <a:lumMod val="50000"/>
                </a:schemeClr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753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2918" y="1445746"/>
            <a:ext cx="2766167" cy="4916954"/>
          </a:xfrm>
          <a:custGeom>
            <a:avLst/>
            <a:gdLst>
              <a:gd name="connsiteX0" fmla="*/ 0 w 2766605"/>
              <a:gd name="connsiteY0" fmla="*/ 0 h 4916954"/>
              <a:gd name="connsiteX1" fmla="*/ 2766605 w 2766605"/>
              <a:gd name="connsiteY1" fmla="*/ 0 h 4916954"/>
              <a:gd name="connsiteX2" fmla="*/ 2766605 w 2766605"/>
              <a:gd name="connsiteY2" fmla="*/ 4916954 h 4916954"/>
              <a:gd name="connsiteX3" fmla="*/ 0 w 2766605"/>
              <a:gd name="connsiteY3" fmla="*/ 4916954 h 4916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6605" h="4916954">
                <a:moveTo>
                  <a:pt x="0" y="0"/>
                </a:moveTo>
                <a:lnTo>
                  <a:pt x="2766605" y="0"/>
                </a:lnTo>
                <a:lnTo>
                  <a:pt x="2766605" y="4916954"/>
                </a:lnTo>
                <a:lnTo>
                  <a:pt x="0" y="4916954"/>
                </a:lnTo>
                <a:close/>
              </a:path>
            </a:pathLst>
          </a:custGeom>
        </p:spPr>
      </p:pic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安 谧 闲 静</a:t>
            </a:r>
          </a:p>
        </p:txBody>
      </p:sp>
      <p:sp>
        <p:nvSpPr>
          <p:cNvPr id="6" name="矩形 5"/>
          <p:cNvSpPr/>
          <p:nvPr/>
        </p:nvSpPr>
        <p:spPr>
          <a:xfrm>
            <a:off x="2751823" y="1445746"/>
            <a:ext cx="1415772" cy="46166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chemeClr val="bg2">
                  <a:lumMod val="1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36379" y="2328564"/>
            <a:ext cx="1846659" cy="403413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43321" y="1445746"/>
            <a:ext cx="1415772" cy="46166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chemeClr val="bg2">
                  <a:lumMod val="1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27877" y="2328564"/>
            <a:ext cx="1846659" cy="403413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453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42347" y="2215634"/>
            <a:ext cx="1415772" cy="2144177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80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目录</a:t>
            </a:r>
            <a:endParaRPr lang="zh-CN" altLang="en-US" sz="80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34351" y="2958584"/>
            <a:ext cx="1107996" cy="248664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200" b="0" i="0" dirty="0" smtClean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意境，是指一种能令人感受领悟、意味无穷却又难以明确言传、具体把握的境界。它是形神情理的统一、虚实有无的协调，既生于意外，又蕴于象内。</a:t>
            </a:r>
            <a:endParaRPr lang="zh-CN" altLang="en-US" sz="1200" dirty="0"/>
          </a:p>
        </p:txBody>
      </p:sp>
      <p:grpSp>
        <p:nvGrpSpPr>
          <p:cNvPr id="2" name="组合 1"/>
          <p:cNvGrpSpPr/>
          <p:nvPr/>
        </p:nvGrpSpPr>
        <p:grpSpPr>
          <a:xfrm>
            <a:off x="5456615" y="1375184"/>
            <a:ext cx="4982785" cy="1218177"/>
            <a:chOff x="5456615" y="1375184"/>
            <a:chExt cx="4982785" cy="1218177"/>
          </a:xfrm>
        </p:grpSpPr>
        <p:sp>
          <p:nvSpPr>
            <p:cNvPr id="6" name="矩形 5"/>
            <p:cNvSpPr/>
            <p:nvPr/>
          </p:nvSpPr>
          <p:spPr>
            <a:xfrm>
              <a:off x="5456615" y="1375184"/>
              <a:ext cx="1415772" cy="584775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3200" dirty="0" smtClean="0">
                  <a:solidFill>
                    <a:srgbClr val="00000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章回一</a:t>
              </a:r>
              <a:endParaRPr lang="zh-CN" altLang="en-US" sz="3200" dirty="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7257812" y="1375184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0" i="0" dirty="0" smtClean="0">
                  <a:solidFill>
                    <a:srgbClr val="C00000"/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恬淡闲适</a:t>
              </a:r>
              <a:endParaRPr lang="zh-CN" altLang="en-US" sz="32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5550297" y="1947030"/>
              <a:ext cx="488910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0" i="0" dirty="0" smtClean="0">
                  <a:solidFill>
                    <a:srgbClr val="333333"/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意境是指抒情性作品中呈现的那种情景交融、虚实相生、活跃着生命律动的韵味无穷的诗意空间</a:t>
              </a:r>
              <a:endPara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456615" y="2916737"/>
            <a:ext cx="4982785" cy="1218177"/>
            <a:chOff x="5456615" y="2916737"/>
            <a:chExt cx="4982785" cy="1218177"/>
          </a:xfrm>
        </p:grpSpPr>
        <p:sp>
          <p:nvSpPr>
            <p:cNvPr id="16" name="矩形 15"/>
            <p:cNvSpPr/>
            <p:nvPr/>
          </p:nvSpPr>
          <p:spPr>
            <a:xfrm>
              <a:off x="5456615" y="2916737"/>
              <a:ext cx="1415772" cy="584775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3200" dirty="0" smtClean="0">
                  <a:solidFill>
                    <a:srgbClr val="00000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章回二</a:t>
              </a:r>
              <a:endParaRPr lang="zh-CN" altLang="en-US" sz="3200" dirty="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7257812" y="2916737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0" i="0" dirty="0" smtClean="0">
                  <a:solidFill>
                    <a:srgbClr val="C00000"/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清新自然</a:t>
              </a:r>
              <a:endParaRPr lang="zh-CN" altLang="en-US" sz="32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5550297" y="3488583"/>
              <a:ext cx="488910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0" i="0" dirty="0" smtClean="0">
                  <a:solidFill>
                    <a:srgbClr val="333333"/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意境是指抒情性作品中呈现的那种情景交融、虚实相生、活跃着生命律动的韵味无穷的诗意空间</a:t>
              </a:r>
              <a:endPara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456615" y="4550216"/>
            <a:ext cx="4982785" cy="1218177"/>
            <a:chOff x="5456615" y="4550216"/>
            <a:chExt cx="4982785" cy="1218177"/>
          </a:xfrm>
        </p:grpSpPr>
        <p:sp>
          <p:nvSpPr>
            <p:cNvPr id="19" name="矩形 18"/>
            <p:cNvSpPr/>
            <p:nvPr/>
          </p:nvSpPr>
          <p:spPr>
            <a:xfrm>
              <a:off x="5456615" y="4550216"/>
              <a:ext cx="1415772" cy="584775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3200" dirty="0" smtClean="0">
                  <a:solidFill>
                    <a:srgbClr val="00000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章回三</a:t>
              </a:r>
              <a:endParaRPr lang="zh-CN" altLang="en-US" sz="3200" dirty="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7257812" y="4550216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0" i="0" dirty="0" smtClean="0">
                  <a:solidFill>
                    <a:srgbClr val="C00000"/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安谧闲静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5550297" y="5122062"/>
              <a:ext cx="488910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0" i="0" dirty="0" smtClean="0">
                  <a:solidFill>
                    <a:srgbClr val="333333"/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意境是指抒情性作品中呈现的那种情景交融、虚实相生、活跃着生命律动的韵味无穷的诗意空间</a:t>
              </a:r>
              <a:endPara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1" r="82933" b="74444"/>
          <a:stretch/>
        </p:blipFill>
        <p:spPr>
          <a:xfrm>
            <a:off x="1733550" y="1164137"/>
            <a:ext cx="1205076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246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3151" y="798894"/>
            <a:ext cx="4552950" cy="2419707"/>
          </a:xfrm>
          <a:custGeom>
            <a:avLst/>
            <a:gdLst>
              <a:gd name="connsiteX0" fmla="*/ 0 w 4552950"/>
              <a:gd name="connsiteY0" fmla="*/ 0 h 2421404"/>
              <a:gd name="connsiteX1" fmla="*/ 4552950 w 4552950"/>
              <a:gd name="connsiteY1" fmla="*/ 0 h 2421404"/>
              <a:gd name="connsiteX2" fmla="*/ 4552950 w 4552950"/>
              <a:gd name="connsiteY2" fmla="*/ 2421404 h 2421404"/>
              <a:gd name="connsiteX3" fmla="*/ 0 w 4552950"/>
              <a:gd name="connsiteY3" fmla="*/ 2421404 h 2421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52950" h="2421404">
                <a:moveTo>
                  <a:pt x="0" y="0"/>
                </a:moveTo>
                <a:lnTo>
                  <a:pt x="4552950" y="0"/>
                </a:lnTo>
                <a:lnTo>
                  <a:pt x="4552950" y="2421404"/>
                </a:lnTo>
                <a:lnTo>
                  <a:pt x="0" y="2421404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1654" y="798046"/>
            <a:ext cx="4550043" cy="2421404"/>
          </a:xfrm>
          <a:custGeom>
            <a:avLst/>
            <a:gdLst>
              <a:gd name="connsiteX0" fmla="*/ 0 w 4552950"/>
              <a:gd name="connsiteY0" fmla="*/ 0 h 2421404"/>
              <a:gd name="connsiteX1" fmla="*/ 4552950 w 4552950"/>
              <a:gd name="connsiteY1" fmla="*/ 0 h 2421404"/>
              <a:gd name="connsiteX2" fmla="*/ 4552950 w 4552950"/>
              <a:gd name="connsiteY2" fmla="*/ 2421404 h 2421404"/>
              <a:gd name="connsiteX3" fmla="*/ 0 w 4552950"/>
              <a:gd name="connsiteY3" fmla="*/ 2421404 h 2421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52950" h="2421404">
                <a:moveTo>
                  <a:pt x="0" y="0"/>
                </a:moveTo>
                <a:lnTo>
                  <a:pt x="4552950" y="0"/>
                </a:lnTo>
                <a:lnTo>
                  <a:pt x="4552950" y="2421404"/>
                </a:lnTo>
                <a:lnTo>
                  <a:pt x="0" y="2421404"/>
                </a:lnTo>
                <a:close/>
              </a:path>
            </a:pathLst>
          </a:custGeom>
        </p:spPr>
      </p:pic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安 谧 闲 静</a:t>
            </a:r>
          </a:p>
        </p:txBody>
      </p:sp>
      <p:sp>
        <p:nvSpPr>
          <p:cNvPr id="8" name="矩形 7"/>
          <p:cNvSpPr/>
          <p:nvPr/>
        </p:nvSpPr>
        <p:spPr>
          <a:xfrm>
            <a:off x="10152103" y="3578915"/>
            <a:ext cx="553998" cy="13234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218638" y="3578915"/>
            <a:ext cx="1015663" cy="276473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作品中呈现的那种情景交融、虚实相生、活跃意境是指抒情性着生命律动的韵味无穷的诗意空间</a:t>
            </a:r>
            <a:endParaRPr lang="zh-CN" altLang="en-US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65658" y="3578915"/>
            <a:ext cx="553998" cy="13234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32193" y="3578915"/>
            <a:ext cx="1015663" cy="276473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作品中呈现的那种情景交融、虚实相生、活跃意境是指抒情性着生命律动的韵味无穷的诗意空间</a:t>
            </a:r>
            <a:endParaRPr lang="zh-CN" altLang="en-US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56224" y="3578915"/>
            <a:ext cx="553998" cy="13234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22759" y="3578915"/>
            <a:ext cx="1015663" cy="276473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作品中呈现的那种情景交融、虚实相生、活跃意境是指抒情性着生命律动的韵味无穷的诗意空间</a:t>
            </a:r>
            <a:endParaRPr lang="zh-CN" altLang="en-US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74758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750" y="581269"/>
            <a:ext cx="4038600" cy="5695461"/>
          </a:xfrm>
          <a:custGeom>
            <a:avLst/>
            <a:gdLst>
              <a:gd name="connsiteX0" fmla="*/ 0 w 4038600"/>
              <a:gd name="connsiteY0" fmla="*/ 0 h 5695950"/>
              <a:gd name="connsiteX1" fmla="*/ 4038600 w 4038600"/>
              <a:gd name="connsiteY1" fmla="*/ 0 h 5695950"/>
              <a:gd name="connsiteX2" fmla="*/ 4038600 w 4038600"/>
              <a:gd name="connsiteY2" fmla="*/ 5695950 h 5695950"/>
              <a:gd name="connsiteX3" fmla="*/ 0 w 4038600"/>
              <a:gd name="connsiteY3" fmla="*/ 5695950 h 5695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38600" h="5695950">
                <a:moveTo>
                  <a:pt x="0" y="0"/>
                </a:moveTo>
                <a:lnTo>
                  <a:pt x="4038600" y="0"/>
                </a:lnTo>
                <a:lnTo>
                  <a:pt x="4038600" y="5695950"/>
                </a:lnTo>
                <a:lnTo>
                  <a:pt x="0" y="5695950"/>
                </a:lnTo>
                <a:close/>
              </a:path>
            </a:pathLst>
          </a:custGeom>
        </p:spPr>
      </p:pic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安 谧 闲 静</a:t>
            </a:r>
          </a:p>
        </p:txBody>
      </p:sp>
      <p:sp>
        <p:nvSpPr>
          <p:cNvPr id="7" name="矩形 6"/>
          <p:cNvSpPr/>
          <p:nvPr/>
        </p:nvSpPr>
        <p:spPr>
          <a:xfrm>
            <a:off x="1074539" y="3780089"/>
            <a:ext cx="5964981" cy="1200329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4539" y="5100675"/>
            <a:ext cx="5964981" cy="61549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</a:t>
            </a:r>
            <a:endParaRPr lang="zh-CN" altLang="en-US" sz="1200" spc="6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4539" y="3027463"/>
            <a:ext cx="1415772" cy="46166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6" t="26859" r="79990" b="38530"/>
          <a:stretch/>
        </p:blipFill>
        <p:spPr>
          <a:xfrm>
            <a:off x="2975541" y="705187"/>
            <a:ext cx="2115074" cy="2954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0840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安 谧 闲 静</a:t>
            </a:r>
          </a:p>
        </p:txBody>
      </p:sp>
      <p:sp>
        <p:nvSpPr>
          <p:cNvPr id="13" name="矩形 12"/>
          <p:cNvSpPr/>
          <p:nvPr/>
        </p:nvSpPr>
        <p:spPr>
          <a:xfrm>
            <a:off x="7968112" y="2246030"/>
            <a:ext cx="553998" cy="13234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034647" y="2246030"/>
            <a:ext cx="1015663" cy="276473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作品中呈现的那种情景交融、虚实相生、活跃意境是指抒情性着生命律动的韵味无穷的诗意空间</a:t>
            </a:r>
            <a:endParaRPr lang="zh-CN" altLang="en-US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27182" y="1269072"/>
            <a:ext cx="1415772" cy="46166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27182" y="1747302"/>
            <a:ext cx="2253113" cy="92333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情景交融、虚实相生、活跃意境是指抒情性着生命律动的韵味无穷的诗意空间</a:t>
            </a:r>
            <a:endParaRPr lang="zh-CN" altLang="en-US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543572" y="739192"/>
            <a:ext cx="2536723" cy="2536723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080295" y="1529401"/>
            <a:ext cx="4883630" cy="488363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ysClr val="windowText" lastClr="000000"/>
                </a:solidFill>
              </a:ln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488" t="502" r="276" b="53448"/>
          <a:stretch/>
        </p:blipFill>
        <p:spPr>
          <a:xfrm>
            <a:off x="8050310" y="2646162"/>
            <a:ext cx="3380863" cy="3766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5214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安 谧 闲 静</a:t>
            </a:r>
          </a:p>
        </p:txBody>
      </p:sp>
      <p:sp>
        <p:nvSpPr>
          <p:cNvPr id="6" name="矩形 5"/>
          <p:cNvSpPr/>
          <p:nvPr/>
        </p:nvSpPr>
        <p:spPr>
          <a:xfrm>
            <a:off x="8434552" y="3788464"/>
            <a:ext cx="1415772" cy="46166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434552" y="4266694"/>
            <a:ext cx="2840012" cy="92333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作品中呈现的那种情景交融、虚实相生、活跃意境是指抒情性着生命律动的韵味无穷的诗意空间</a:t>
            </a:r>
            <a:endParaRPr lang="zh-CN" altLang="en-US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79119" y="1908674"/>
            <a:ext cx="1415772" cy="46166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79119" y="2386904"/>
            <a:ext cx="2840012" cy="92333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作品中呈现的那种情景交融、虚实相生、活跃意境是指抒情性着生命律动的韵味无穷的诗意空间</a:t>
            </a:r>
            <a:endParaRPr lang="zh-CN" altLang="en-US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43718" y="3805029"/>
            <a:ext cx="1415772" cy="46166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43718" y="4283259"/>
            <a:ext cx="2840012" cy="92333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作品中呈现的那种情景交融、虚实相生、活跃意境是指抒情性着生命律动的韵味无穷的诗意空间</a:t>
            </a:r>
            <a:endParaRPr lang="zh-CN" altLang="en-US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52" t="-251" r="52723" b="66702"/>
          <a:stretch/>
        </p:blipFill>
        <p:spPr>
          <a:xfrm>
            <a:off x="4466757" y="1505633"/>
            <a:ext cx="912361" cy="222568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52" t="-251" r="52723" b="66702"/>
          <a:stretch/>
        </p:blipFill>
        <p:spPr>
          <a:xfrm>
            <a:off x="1466723" y="3459138"/>
            <a:ext cx="912361" cy="222568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52" t="-251" r="52723" b="66702"/>
          <a:stretch/>
        </p:blipFill>
        <p:spPr>
          <a:xfrm>
            <a:off x="7522191" y="3707293"/>
            <a:ext cx="912361" cy="2225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7512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854" y="588349"/>
            <a:ext cx="7178845" cy="626965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3" t="66083" r="43990" b="15831"/>
          <a:stretch/>
        </p:blipFill>
        <p:spPr>
          <a:xfrm>
            <a:off x="3710755" y="5617663"/>
            <a:ext cx="4819650" cy="124033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870" r="24064"/>
          <a:stretch/>
        </p:blipFill>
        <p:spPr>
          <a:xfrm>
            <a:off x="0" y="5943600"/>
            <a:ext cx="12241161" cy="2153879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4990981" y="1795836"/>
            <a:ext cx="2751640" cy="2499229"/>
            <a:chOff x="6326822" y="996434"/>
            <a:chExt cx="2751640" cy="2499229"/>
          </a:xfrm>
        </p:grpSpPr>
        <p:sp>
          <p:nvSpPr>
            <p:cNvPr id="8" name="矩形 7"/>
            <p:cNvSpPr/>
            <p:nvPr/>
          </p:nvSpPr>
          <p:spPr>
            <a:xfrm>
              <a:off x="6958652" y="996434"/>
              <a:ext cx="1292662" cy="1015663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7200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谢</a:t>
              </a:r>
              <a:endParaRPr lang="zh-CN" altLang="en-US" sz="7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326822" y="1609976"/>
              <a:ext cx="1107996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200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谢</a:t>
              </a:r>
              <a:endParaRPr lang="zh-CN" altLang="en-US" sz="7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7300411" y="2013003"/>
              <a:ext cx="1778051" cy="400110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en-US" altLang="zh-CN" sz="2000" spc="600" dirty="0" smtClean="0">
                  <a:solidFill>
                    <a:srgbClr val="C00000"/>
                  </a:solidFill>
                </a:rPr>
                <a:t>[XIE XIE]</a:t>
              </a:r>
              <a:endParaRPr lang="zh-CN" altLang="en-US" sz="2000" spc="600" dirty="0">
                <a:solidFill>
                  <a:srgbClr val="C00000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7073877" y="2377408"/>
              <a:ext cx="800219" cy="1118255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4000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观赏</a:t>
              </a:r>
              <a:endParaRPr lang="zh-CN" altLang="en-US" sz="4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5938" y="2548858"/>
            <a:ext cx="2359157" cy="10698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458" y="2602601"/>
            <a:ext cx="2359157" cy="106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7051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http://www.ypppt.com/article/2017/3443.html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4030" y="1416036"/>
            <a:ext cx="3158002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4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460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8752245" y="0"/>
            <a:ext cx="1162050" cy="3713286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902383" y="201062"/>
            <a:ext cx="861774" cy="3311163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4400" spc="60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恬 淡 闲 适</a:t>
            </a:r>
            <a:endParaRPr lang="zh-CN" altLang="en-US" sz="4400" spc="600" dirty="0" smtClean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67442" y="2346734"/>
            <a:ext cx="1415772" cy="58477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3200" dirty="0" smtClean="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章回一</a:t>
            </a:r>
            <a:endParaRPr lang="zh-CN" altLang="en-US" sz="3200" dirty="0">
              <a:solidFill>
                <a:srgbClr val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168639" y="2346734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0" i="0" dirty="0" smtClean="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恬淡闲适</a:t>
            </a:r>
          </a:p>
        </p:txBody>
      </p:sp>
      <p:sp>
        <p:nvSpPr>
          <p:cNvPr id="16" name="矩形 15"/>
          <p:cNvSpPr/>
          <p:nvPr/>
        </p:nvSpPr>
        <p:spPr>
          <a:xfrm>
            <a:off x="3479865" y="3075143"/>
            <a:ext cx="4893647" cy="155400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6" r="67669" b="66451"/>
          <a:stretch/>
        </p:blipFill>
        <p:spPr>
          <a:xfrm>
            <a:off x="1875250" y="973394"/>
            <a:ext cx="2015353" cy="3655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5929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恬 淡 闲 适</a:t>
            </a:r>
            <a:endParaRPr lang="zh-CN" altLang="en-US" sz="2800" spc="6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5629" y="2700129"/>
            <a:ext cx="4854991" cy="214041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669909" y="2616236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32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02403" y="3286540"/>
            <a:ext cx="4893647" cy="155400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70472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8" y="4483510"/>
            <a:ext cx="12173023" cy="2374491"/>
          </a:xfrm>
          <a:custGeom>
            <a:avLst/>
            <a:gdLst>
              <a:gd name="connsiteX0" fmla="*/ 0 w 12192000"/>
              <a:gd name="connsiteY0" fmla="*/ 0 h 2374491"/>
              <a:gd name="connsiteX1" fmla="*/ 12192000 w 12192000"/>
              <a:gd name="connsiteY1" fmla="*/ 0 h 2374491"/>
              <a:gd name="connsiteX2" fmla="*/ 12192000 w 12192000"/>
              <a:gd name="connsiteY2" fmla="*/ 2374491 h 2374491"/>
              <a:gd name="connsiteX3" fmla="*/ 0 w 12192000"/>
              <a:gd name="connsiteY3" fmla="*/ 2374491 h 2374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374491">
                <a:moveTo>
                  <a:pt x="0" y="0"/>
                </a:moveTo>
                <a:lnTo>
                  <a:pt x="12192000" y="0"/>
                </a:lnTo>
                <a:lnTo>
                  <a:pt x="12192000" y="2374491"/>
                </a:lnTo>
                <a:lnTo>
                  <a:pt x="0" y="2374491"/>
                </a:lnTo>
                <a:close/>
              </a:path>
            </a:pathLst>
          </a:custGeom>
        </p:spPr>
      </p:pic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恬 淡 闲 适</a:t>
            </a:r>
            <a:endParaRPr lang="zh-CN" altLang="en-US" sz="2800" spc="6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178149" y="1295400"/>
            <a:ext cx="1644452" cy="2577257"/>
            <a:chOff x="2178149" y="1295400"/>
            <a:chExt cx="1644452" cy="2577257"/>
          </a:xfrm>
        </p:grpSpPr>
        <p:sp>
          <p:nvSpPr>
            <p:cNvPr id="2" name="矩形 1"/>
            <p:cNvSpPr/>
            <p:nvPr/>
          </p:nvSpPr>
          <p:spPr>
            <a:xfrm>
              <a:off x="2571750" y="1295400"/>
              <a:ext cx="857250" cy="857250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2178149" y="2395329"/>
              <a:ext cx="1644452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b="0" i="0" dirty="0" smtClean="0">
                  <a:solidFill>
                    <a:srgbClr val="333333"/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意境是指抒情性作品中呈现的那种情景交融、虚实相生、活跃着生命律动的韵味无穷的诗意空间</a:t>
              </a:r>
              <a:endPara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600265" y="1350065"/>
              <a:ext cx="80021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dirty="0">
                  <a:solidFill>
                    <a:srgbClr val="C0000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恬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387949" y="1295400"/>
            <a:ext cx="1644452" cy="2577257"/>
            <a:chOff x="4387949" y="1295400"/>
            <a:chExt cx="1644452" cy="2577257"/>
          </a:xfrm>
        </p:grpSpPr>
        <p:sp>
          <p:nvSpPr>
            <p:cNvPr id="11" name="矩形 10"/>
            <p:cNvSpPr/>
            <p:nvPr/>
          </p:nvSpPr>
          <p:spPr>
            <a:xfrm>
              <a:off x="4781550" y="1295400"/>
              <a:ext cx="857250" cy="857250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4387949" y="2395329"/>
              <a:ext cx="1644452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b="0" i="0" dirty="0" smtClean="0">
                  <a:solidFill>
                    <a:srgbClr val="333333"/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意境是指抒情性作品中呈现的那种情景交融、虚实相生、活跃着生命律动的韵味无穷的诗意空间</a:t>
              </a:r>
              <a:endPara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824323" y="1350065"/>
              <a:ext cx="80021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dirty="0">
                  <a:solidFill>
                    <a:srgbClr val="C0000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淡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597749" y="1295400"/>
            <a:ext cx="1644452" cy="2577257"/>
            <a:chOff x="6597749" y="1295400"/>
            <a:chExt cx="1644452" cy="2577257"/>
          </a:xfrm>
        </p:grpSpPr>
        <p:sp>
          <p:nvSpPr>
            <p:cNvPr id="12" name="矩形 11"/>
            <p:cNvSpPr/>
            <p:nvPr/>
          </p:nvSpPr>
          <p:spPr>
            <a:xfrm>
              <a:off x="6991350" y="1295400"/>
              <a:ext cx="857250" cy="857250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6597749" y="2395329"/>
              <a:ext cx="1644452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b="0" i="0" dirty="0" smtClean="0">
                  <a:solidFill>
                    <a:srgbClr val="333333"/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意境是指抒情性作品中呈现的那种情景交融、虚实相生、活跃着生命律动的韵味无穷的诗意空间</a:t>
              </a:r>
              <a:endPara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7020846" y="1350065"/>
              <a:ext cx="80021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dirty="0">
                  <a:solidFill>
                    <a:srgbClr val="C0000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闲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807549" y="1295400"/>
            <a:ext cx="1644452" cy="2577257"/>
            <a:chOff x="8807549" y="1295400"/>
            <a:chExt cx="1644452" cy="2577257"/>
          </a:xfrm>
        </p:grpSpPr>
        <p:sp>
          <p:nvSpPr>
            <p:cNvPr id="13" name="矩形 12"/>
            <p:cNvSpPr/>
            <p:nvPr/>
          </p:nvSpPr>
          <p:spPr>
            <a:xfrm>
              <a:off x="9201150" y="1295400"/>
              <a:ext cx="857250" cy="857250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8807549" y="2395329"/>
              <a:ext cx="1644452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b="0" i="0" dirty="0" smtClean="0">
                  <a:solidFill>
                    <a:srgbClr val="333333"/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意境是指抒情性作品中呈现的那种情景交融、虚实相生、活跃着生命律动的韵味无穷的诗意空间</a:t>
              </a:r>
              <a:endPara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9217369" y="1350065"/>
              <a:ext cx="80021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dirty="0">
                  <a:solidFill>
                    <a:srgbClr val="C0000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24128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8937" y="1115908"/>
            <a:ext cx="2263775" cy="1752600"/>
          </a:xfrm>
          <a:custGeom>
            <a:avLst/>
            <a:gdLst>
              <a:gd name="connsiteX0" fmla="*/ 0 w 2266950"/>
              <a:gd name="connsiteY0" fmla="*/ 0 h 1752600"/>
              <a:gd name="connsiteX1" fmla="*/ 2266950 w 2266950"/>
              <a:gd name="connsiteY1" fmla="*/ 0 h 1752600"/>
              <a:gd name="connsiteX2" fmla="*/ 2266950 w 2266950"/>
              <a:gd name="connsiteY2" fmla="*/ 1752600 h 1752600"/>
              <a:gd name="connsiteX3" fmla="*/ 0 w 2266950"/>
              <a:gd name="connsiteY3" fmla="*/ 1752600 h 175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6950" h="1752600">
                <a:moveTo>
                  <a:pt x="0" y="0"/>
                </a:moveTo>
                <a:lnTo>
                  <a:pt x="2266950" y="0"/>
                </a:lnTo>
                <a:lnTo>
                  <a:pt x="2266950" y="1752600"/>
                </a:lnTo>
                <a:lnTo>
                  <a:pt x="0" y="1752600"/>
                </a:lnTo>
                <a:close/>
              </a:path>
            </a:pathLst>
          </a:cu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5037" y="1115908"/>
            <a:ext cx="2263775" cy="1752600"/>
          </a:xfrm>
          <a:custGeom>
            <a:avLst/>
            <a:gdLst>
              <a:gd name="connsiteX0" fmla="*/ 0 w 2266950"/>
              <a:gd name="connsiteY0" fmla="*/ 0 h 1752600"/>
              <a:gd name="connsiteX1" fmla="*/ 2266950 w 2266950"/>
              <a:gd name="connsiteY1" fmla="*/ 0 h 1752600"/>
              <a:gd name="connsiteX2" fmla="*/ 2266950 w 2266950"/>
              <a:gd name="connsiteY2" fmla="*/ 1752600 h 1752600"/>
              <a:gd name="connsiteX3" fmla="*/ 0 w 2266950"/>
              <a:gd name="connsiteY3" fmla="*/ 1752600 h 175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6950" h="1752600">
                <a:moveTo>
                  <a:pt x="0" y="0"/>
                </a:moveTo>
                <a:lnTo>
                  <a:pt x="2266950" y="0"/>
                </a:lnTo>
                <a:lnTo>
                  <a:pt x="2266950" y="1752600"/>
                </a:lnTo>
                <a:lnTo>
                  <a:pt x="0" y="1752600"/>
                </a:lnTo>
                <a:close/>
              </a:path>
            </a:pathLst>
          </a:cu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0437" y="1115908"/>
            <a:ext cx="2263775" cy="1752600"/>
          </a:xfrm>
          <a:custGeom>
            <a:avLst/>
            <a:gdLst>
              <a:gd name="connsiteX0" fmla="*/ 0 w 2266950"/>
              <a:gd name="connsiteY0" fmla="*/ 0 h 1752600"/>
              <a:gd name="connsiteX1" fmla="*/ 2266950 w 2266950"/>
              <a:gd name="connsiteY1" fmla="*/ 0 h 1752600"/>
              <a:gd name="connsiteX2" fmla="*/ 2266950 w 2266950"/>
              <a:gd name="connsiteY2" fmla="*/ 1752600 h 1752600"/>
              <a:gd name="connsiteX3" fmla="*/ 0 w 2266950"/>
              <a:gd name="connsiteY3" fmla="*/ 1752600 h 175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6950" h="1752600">
                <a:moveTo>
                  <a:pt x="0" y="0"/>
                </a:moveTo>
                <a:lnTo>
                  <a:pt x="2266950" y="0"/>
                </a:lnTo>
                <a:lnTo>
                  <a:pt x="2266950" y="1752600"/>
                </a:lnTo>
                <a:lnTo>
                  <a:pt x="0" y="1752600"/>
                </a:lnTo>
                <a:close/>
              </a:path>
            </a:pathLst>
          </a:custGeom>
        </p:spPr>
      </p:pic>
      <p:sp>
        <p:nvSpPr>
          <p:cNvPr id="12" name="矩形 11"/>
          <p:cNvSpPr/>
          <p:nvPr/>
        </p:nvSpPr>
        <p:spPr>
          <a:xfrm>
            <a:off x="0" y="4286250"/>
            <a:ext cx="12192000" cy="234315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恬 淡 闲 适</a:t>
            </a:r>
            <a:endParaRPr lang="zh-CN" altLang="en-US" sz="2800" spc="6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62150" y="4730786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0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62150" y="5290929"/>
            <a:ext cx="24812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意境是指抒情性作品中呈现的那种情景交融、虚实相生、活跃着生命律动的韵味无穷的诗意空间</a:t>
            </a:r>
            <a:endParaRPr lang="zh-CN" altLang="en-US" sz="12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48250" y="4730786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0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48250" y="5290929"/>
            <a:ext cx="24812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意境是指抒情性作品中呈现的那种情景交融、虚实相生、活跃着生命律动的韵味无穷的诗意空间</a:t>
            </a:r>
            <a:endParaRPr lang="zh-CN" altLang="en-US" sz="12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34350" y="4730786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0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134350" y="5290929"/>
            <a:ext cx="24812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意境是指抒情性作品中呈现的那种情景交融、虚实相生、活跃着生命律动的韵味无穷的诗意空间</a:t>
            </a:r>
            <a:endParaRPr lang="zh-CN" altLang="en-US" sz="12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654439" y="322376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892939" y="322376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979039" y="322376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0609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恬 淡 闲 适</a:t>
            </a:r>
            <a:endParaRPr lang="zh-CN" altLang="en-US" sz="2800" spc="6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516213" y="2252990"/>
            <a:ext cx="553998" cy="13234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070211" y="2226365"/>
            <a:ext cx="738664" cy="354578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作品中呈现的那种情景交融、虚实相生、活跃意境是指抒情性着生命律动的韵味无穷的诗意空间</a:t>
            </a:r>
            <a:endParaRPr lang="zh-CN" altLang="en-US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3325713" y="0"/>
            <a:ext cx="0" cy="3576429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6697563" y="2252990"/>
            <a:ext cx="553998" cy="13234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251561" y="2226365"/>
            <a:ext cx="738664" cy="354578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意境是指抒情性作品中呈现的那种情景交融、虚实相生、活跃着生命律动的韵味无穷的诗意空间</a:t>
            </a:r>
            <a:endParaRPr lang="zh-CN" altLang="en-US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507063" y="0"/>
            <a:ext cx="0" cy="3576429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9878913" y="2252990"/>
            <a:ext cx="553998" cy="13234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432911" y="2226365"/>
            <a:ext cx="738664" cy="354578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意境是指抒情性作品中呈现的那种情景交融、虚实相生、活跃着生命律动的韵味无穷的诗意空间</a:t>
            </a:r>
            <a:endParaRPr lang="zh-CN" altLang="en-US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9688413" y="0"/>
            <a:ext cx="0" cy="3576429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1" r="82933" b="74444"/>
          <a:stretch/>
        </p:blipFill>
        <p:spPr>
          <a:xfrm>
            <a:off x="2311137" y="2700129"/>
            <a:ext cx="1205076" cy="17526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1" r="82933" b="74444"/>
          <a:stretch/>
        </p:blipFill>
        <p:spPr>
          <a:xfrm>
            <a:off x="5492486" y="2700129"/>
            <a:ext cx="1205076" cy="175260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1" r="82933" b="74444"/>
          <a:stretch/>
        </p:blipFill>
        <p:spPr>
          <a:xfrm>
            <a:off x="8673835" y="2700129"/>
            <a:ext cx="1205076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603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  <p:bldP spid="22" grpId="0"/>
      <p:bldP spid="23" grpId="0"/>
      <p:bldP spid="25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恬 淡 闲 适</a:t>
            </a:r>
            <a:endParaRPr lang="zh-CN" altLang="en-US" sz="2800" spc="6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276850" y="1104900"/>
            <a:ext cx="2324100" cy="501015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349181" y="1260825"/>
            <a:ext cx="2179439" cy="4698299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8385274" y="1104900"/>
            <a:ext cx="3075087" cy="1384995"/>
            <a:chOff x="8385274" y="1104900"/>
            <a:chExt cx="3075087" cy="1384995"/>
          </a:xfrm>
        </p:grpSpPr>
        <p:sp>
          <p:nvSpPr>
            <p:cNvPr id="15" name="矩形 14"/>
            <p:cNvSpPr/>
            <p:nvPr/>
          </p:nvSpPr>
          <p:spPr>
            <a:xfrm>
              <a:off x="8385274" y="1104900"/>
              <a:ext cx="1415772" cy="461665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2400" dirty="0" smtClean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添加标题</a:t>
              </a:r>
              <a:endParaRPr lang="zh-CN" altLang="en-US" sz="24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8385274" y="1566565"/>
              <a:ext cx="3075087" cy="923330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0" i="0" dirty="0" smtClean="0"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意境是指抒情性作品中呈现的那种情景交融、虚实相生、活跃着生命律动的韵味无穷的诗意空间</a:t>
              </a:r>
              <a:endParaRPr lang="zh-CN" altLang="en-US" sz="12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3423672" y="1104900"/>
            <a:ext cx="1415772" cy="46166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algn="r"/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764357" y="1566565"/>
            <a:ext cx="3075087" cy="92333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b="0" i="0" dirty="0" smtClean="0">
                <a:solidFill>
                  <a:schemeClr val="bg2">
                    <a:lumMod val="2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意境是指抒情性作品中呈现的那种情景交融、虚实相生、活跃着生命律动的韵味无穷的诗意空间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385274" y="4730054"/>
            <a:ext cx="3075087" cy="1384995"/>
            <a:chOff x="8385274" y="4730054"/>
            <a:chExt cx="3075087" cy="1384995"/>
          </a:xfrm>
        </p:grpSpPr>
        <p:sp>
          <p:nvSpPr>
            <p:cNvPr id="20" name="矩形 19"/>
            <p:cNvSpPr/>
            <p:nvPr/>
          </p:nvSpPr>
          <p:spPr>
            <a:xfrm>
              <a:off x="8385274" y="4730054"/>
              <a:ext cx="1415772" cy="461665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2400" dirty="0" smtClean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添加标题</a:t>
              </a:r>
              <a:endParaRPr lang="zh-CN" altLang="en-US" sz="24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8385274" y="5191719"/>
              <a:ext cx="3075087" cy="923330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0" i="0" dirty="0" smtClean="0"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意境是指抒情性作品中呈现的那种情景交融、虚实相生、活跃着生命律动的韵味无穷的诗意空间</a:t>
              </a:r>
              <a:endParaRPr lang="zh-CN" altLang="en-US" sz="12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764357" y="4730054"/>
            <a:ext cx="3075087" cy="1384995"/>
            <a:chOff x="1764357" y="4730054"/>
            <a:chExt cx="3075087" cy="1384995"/>
          </a:xfrm>
        </p:grpSpPr>
        <p:sp>
          <p:nvSpPr>
            <p:cNvPr id="29" name="矩形 28"/>
            <p:cNvSpPr/>
            <p:nvPr/>
          </p:nvSpPr>
          <p:spPr>
            <a:xfrm>
              <a:off x="3423672" y="4730054"/>
              <a:ext cx="1415772" cy="461665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添加标题</a:t>
              </a:r>
              <a:endParaRPr lang="zh-CN" altLang="en-US" sz="24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764357" y="5191719"/>
              <a:ext cx="3075087" cy="923330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b="0" i="0" dirty="0" smtClean="0"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意境是指抒情性作品中呈现的那种情景交融、虚实相生、活跃着生命律动的韵味无穷的诗意空间</a:t>
              </a:r>
              <a:endParaRPr lang="zh-CN" altLang="en-US" sz="12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5833606" y="2948254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</a:t>
            </a:r>
            <a:endParaRPr lang="zh-CN" altLang="en-US" sz="8000" dirty="0">
              <a:solidFill>
                <a:srgbClr val="C00000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163824" y="2285516"/>
            <a:ext cx="5501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YI</a:t>
            </a:r>
            <a:endParaRPr lang="zh-CN" altLang="en-US" sz="32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47"/>
          <a:stretch/>
        </p:blipFill>
        <p:spPr>
          <a:xfrm>
            <a:off x="5610224" y="4960886"/>
            <a:ext cx="1657350" cy="14188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066721" y="4271693"/>
            <a:ext cx="738664" cy="99092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200" dirty="0">
                <a:solidFill>
                  <a:srgbClr val="33333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呈现的那种情景交融、虚实相生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6055223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64"/>
            <a:ext cx="12192000" cy="4391891"/>
          </a:xfrm>
          <a:custGeom>
            <a:avLst/>
            <a:gdLst>
              <a:gd name="connsiteX0" fmla="*/ 0 w 12192000"/>
              <a:gd name="connsiteY0" fmla="*/ 0 h 4395019"/>
              <a:gd name="connsiteX1" fmla="*/ 12192000 w 12192000"/>
              <a:gd name="connsiteY1" fmla="*/ 0 h 4395019"/>
              <a:gd name="connsiteX2" fmla="*/ 12192000 w 12192000"/>
              <a:gd name="connsiteY2" fmla="*/ 4395019 h 4395019"/>
              <a:gd name="connsiteX3" fmla="*/ 0 w 12192000"/>
              <a:gd name="connsiteY3" fmla="*/ 4395019 h 4395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395019">
                <a:moveTo>
                  <a:pt x="0" y="0"/>
                </a:moveTo>
                <a:lnTo>
                  <a:pt x="12192000" y="0"/>
                </a:lnTo>
                <a:lnTo>
                  <a:pt x="12192000" y="4395019"/>
                </a:lnTo>
                <a:lnTo>
                  <a:pt x="0" y="4395019"/>
                </a:lnTo>
                <a:close/>
              </a:path>
            </a:pathLst>
          </a:custGeom>
        </p:spPr>
      </p:pic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恬 淡 闲 适</a:t>
            </a:r>
            <a:endParaRPr lang="zh-CN" altLang="en-US" sz="2800" spc="6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66762" y="4879366"/>
            <a:ext cx="4893647" cy="155400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459640" y="4879366"/>
            <a:ext cx="4893647" cy="155400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52045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</TotalTime>
  <Words>3578</Words>
  <Application>Microsoft Office PowerPoint</Application>
  <PresentationFormat>宽屏</PresentationFormat>
  <Paragraphs>184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Meiryo</vt:lpstr>
      <vt:lpstr>等线</vt:lpstr>
      <vt:lpstr>等线 Light</vt:lpstr>
      <vt:lpstr>方正清刻本悦宋简体</vt:lpstr>
      <vt:lpstr>宋体</vt:lpstr>
      <vt:lpstr>微软雅黑</vt:lpstr>
      <vt:lpstr>arial</vt:lpstr>
      <vt:lpstr>arial</vt:lpstr>
      <vt:lpstr>Calibri</vt:lpstr>
      <vt:lpstr>Calibri Light</vt:lpstr>
      <vt:lpstr>Office 主题​​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159</cp:revision>
  <dcterms:created xsi:type="dcterms:W3CDTF">2017-07-29T06:41:32Z</dcterms:created>
  <dcterms:modified xsi:type="dcterms:W3CDTF">2018-12-28T00:54:50Z</dcterms:modified>
</cp:coreProperties>
</file>